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 id="2147484322" r:id="rId6"/>
  </p:sldMasterIdLst>
  <p:notesMasterIdLst>
    <p:notesMasterId r:id="rId50"/>
  </p:notesMasterIdLst>
  <p:handoutMasterIdLst>
    <p:handoutMasterId r:id="rId51"/>
  </p:handoutMasterIdLst>
  <p:sldIdLst>
    <p:sldId id="1490" r:id="rId7"/>
    <p:sldId id="1491" r:id="rId8"/>
    <p:sldId id="1492" r:id="rId9"/>
    <p:sldId id="1493" r:id="rId10"/>
    <p:sldId id="1494" r:id="rId11"/>
    <p:sldId id="1495" r:id="rId12"/>
    <p:sldId id="1496" r:id="rId13"/>
    <p:sldId id="1497" r:id="rId14"/>
    <p:sldId id="1498" r:id="rId15"/>
    <p:sldId id="1499" r:id="rId16"/>
    <p:sldId id="1500" r:id="rId17"/>
    <p:sldId id="1501" r:id="rId18"/>
    <p:sldId id="1502" r:id="rId19"/>
    <p:sldId id="1503" r:id="rId20"/>
    <p:sldId id="1504" r:id="rId21"/>
    <p:sldId id="1505" r:id="rId22"/>
    <p:sldId id="1506" r:id="rId23"/>
    <p:sldId id="1507" r:id="rId24"/>
    <p:sldId id="1508" r:id="rId25"/>
    <p:sldId id="1509" r:id="rId26"/>
    <p:sldId id="1510" r:id="rId27"/>
    <p:sldId id="1511" r:id="rId28"/>
    <p:sldId id="1512" r:id="rId29"/>
    <p:sldId id="1513" r:id="rId30"/>
    <p:sldId id="1514" r:id="rId31"/>
    <p:sldId id="1515" r:id="rId32"/>
    <p:sldId id="1516" r:id="rId33"/>
    <p:sldId id="1517" r:id="rId34"/>
    <p:sldId id="1518" r:id="rId35"/>
    <p:sldId id="1519" r:id="rId36"/>
    <p:sldId id="1520" r:id="rId37"/>
    <p:sldId id="1521" r:id="rId38"/>
    <p:sldId id="1522" r:id="rId39"/>
    <p:sldId id="1523" r:id="rId40"/>
    <p:sldId id="1524" r:id="rId41"/>
    <p:sldId id="1525" r:id="rId42"/>
    <p:sldId id="1526" r:id="rId43"/>
    <p:sldId id="1527" r:id="rId44"/>
    <p:sldId id="1489" r:id="rId45"/>
    <p:sldId id="1528" r:id="rId46"/>
    <p:sldId id="1483" r:id="rId47"/>
    <p:sldId id="1484" r:id="rId48"/>
    <p:sldId id="1486" r:id="rId4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490"/>
            <p14:sldId id="1491"/>
            <p14:sldId id="1492"/>
            <p14:sldId id="1493"/>
            <p14:sldId id="1494"/>
            <p14:sldId id="1495"/>
            <p14:sldId id="1496"/>
            <p14:sldId id="1497"/>
            <p14:sldId id="1498"/>
            <p14:sldId id="1499"/>
            <p14:sldId id="1500"/>
            <p14:sldId id="1501"/>
            <p14:sldId id="1502"/>
            <p14:sldId id="1503"/>
            <p14:sldId id="1504"/>
            <p14:sldId id="1505"/>
            <p14:sldId id="1506"/>
            <p14:sldId id="1507"/>
            <p14:sldId id="1508"/>
            <p14:sldId id="1509"/>
            <p14:sldId id="1510"/>
            <p14:sldId id="1511"/>
            <p14:sldId id="1512"/>
            <p14:sldId id="1513"/>
            <p14:sldId id="1514"/>
            <p14:sldId id="1515"/>
            <p14:sldId id="1516"/>
            <p14:sldId id="1517"/>
            <p14:sldId id="1518"/>
            <p14:sldId id="1519"/>
            <p14:sldId id="1520"/>
            <p14:sldId id="1521"/>
            <p14:sldId id="1522"/>
            <p14:sldId id="1523"/>
            <p14:sldId id="1524"/>
            <p14:sldId id="1525"/>
            <p14:sldId id="1526"/>
            <p14:sldId id="1527"/>
          </p14:sldIdLst>
        </p14:section>
        <p14:section name="Required TechEd Slides" id="{0AFBD301-BB31-417E-A3CA-2559704F0C68}">
          <p14:sldIdLst>
            <p14:sldId id="1489"/>
            <p14:sldId id="1528"/>
            <p14:sldId id="1483"/>
            <p14:sldId id="1484"/>
            <p14:sldId id="148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566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008674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87916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05254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849754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355269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884802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977189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159570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76822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2360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280134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850881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624655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800756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57904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657659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67373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962271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784381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196051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228389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25773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93524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29340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104612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508426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782016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10/30/2014 4:00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761082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751715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586758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571500"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defTabSz="932742">
              <a:defRPr/>
            </a:pPr>
            <a:fld id="{E74353ED-ACB2-44BF-A903-985B0AF962B7}" type="datetime1">
              <a:rPr lang="en-US" smtClean="0">
                <a:solidFill>
                  <a:prstClr val="black"/>
                </a:solidFill>
                <a:latin typeface="Segoe UI" pitchFamily="34" charset="0"/>
              </a:rPr>
              <a:pPr defTabSz="932742">
                <a:defRPr/>
              </a:pPr>
              <a:t>10/30/2014</a:t>
            </a:fld>
            <a:endParaRPr lang="en-US" dirty="0">
              <a:solidFill>
                <a:prstClr val="black"/>
              </a:solidFill>
              <a:latin typeface="Segoe UI" pitchFamily="34" charset="0"/>
            </a:endParaRPr>
          </a:p>
        </p:txBody>
      </p:sp>
      <p:sp>
        <p:nvSpPr>
          <p:cNvPr id="6" name="Slide Number Placeholder 5"/>
          <p:cNvSpPr>
            <a:spLocks noGrp="1"/>
          </p:cNvSpPr>
          <p:nvPr>
            <p:ph type="sldNum" sz="quarter" idx="12"/>
          </p:nvPr>
        </p:nvSpPr>
        <p:spPr/>
        <p:txBody>
          <a:bodyPr/>
          <a:lstStyle/>
          <a:p>
            <a:pPr defTabSz="932742">
              <a:defRPr/>
            </a:pPr>
            <a:fld id="{B4008EB6-D09E-4580-8CD6-DDB14511944F}" type="slidenum">
              <a:rPr lang="en-US" smtClean="0">
                <a:solidFill>
                  <a:prstClr val="black"/>
                </a:solidFill>
                <a:latin typeface="Segoe UI" pitchFamily="34" charset="0"/>
              </a:rPr>
              <a:pPr defTabSz="932742">
                <a:defRPr/>
              </a:pPr>
              <a:t>39</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88162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668637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71332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4A9631-036B-4379-BA7A-1530E2C5EB6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2711519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456162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73413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p:spPr>
        <p:txBody>
          <a:bodyPr/>
          <a:lstStyle/>
          <a:p>
            <a:fld id="{D981B906-E48D-43F8-8760-B0BFEB02150A}" type="datetime8">
              <a:rPr lang="en-US" smtClean="0">
                <a:solidFill>
                  <a:prstClr val="black"/>
                </a:solidFill>
                <a:cs typeface="Arial" charset="0"/>
              </a:rPr>
              <a:pPr/>
              <a:t>10/30/2014 4:00 PM</a:t>
            </a:fld>
            <a:endParaRPr lang="en-US" dirty="0" smtClean="0">
              <a:solidFill>
                <a:prstClr val="black"/>
              </a:solidFill>
              <a:cs typeface="Arial" charset="0"/>
            </a:endParaRPr>
          </a:p>
        </p:txBody>
      </p:sp>
      <p:sp>
        <p:nvSpPr>
          <p:cNvPr id="36867" name="Rectangle 6"/>
          <p:cNvSpPr>
            <a:spLocks noGrp="1" noChangeArrowheads="1"/>
          </p:cNvSpPr>
          <p:nvPr>
            <p:ph type="ftr" sz="quarter" idx="4"/>
          </p:nvPr>
        </p:nvSpPr>
        <p:spPr>
          <a:noFill/>
        </p:spPr>
        <p:txBody>
          <a:bodyPr/>
          <a:lstStyle/>
          <a:p>
            <a:r>
              <a:rPr lang="en-US" dirty="0" smtClean="0">
                <a:solidFill>
                  <a:prstClr val="black"/>
                </a:solidFill>
                <a:cs typeface="Arial" charset="0"/>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6868" name="Rectangle 7"/>
          <p:cNvSpPr>
            <a:spLocks noGrp="1" noChangeArrowheads="1"/>
          </p:cNvSpPr>
          <p:nvPr>
            <p:ph type="sldNum" sz="quarter" idx="5"/>
          </p:nvPr>
        </p:nvSpPr>
        <p:spPr>
          <a:noFill/>
        </p:spPr>
        <p:txBody>
          <a:bodyPr/>
          <a:lstStyle/>
          <a:p>
            <a:fld id="{D5E25F9C-944B-4311-8DA3-48595C6087DB}" type="slidenum">
              <a:rPr lang="en-US" smtClean="0">
                <a:solidFill>
                  <a:prstClr val="black"/>
                </a:solidFill>
                <a:cs typeface="Arial" charset="0"/>
              </a:rPr>
              <a:pPr/>
              <a:t>5</a:t>
            </a:fld>
            <a:endParaRPr lang="en-US" dirty="0" smtClean="0">
              <a:solidFill>
                <a:prstClr val="black"/>
              </a:solidFill>
              <a:cs typeface="Arial" charset="0"/>
            </a:endParaRPr>
          </a:p>
        </p:txBody>
      </p:sp>
      <p:sp>
        <p:nvSpPr>
          <p:cNvPr id="36869" name="Rectangle 2"/>
          <p:cNvSpPr>
            <a:spLocks noGrp="1" noRot="1" noChangeAspect="1" noChangeArrowheads="1" noTextEdit="1"/>
          </p:cNvSpPr>
          <p:nvPr>
            <p:ph type="sldImg"/>
          </p:nvPr>
        </p:nvSpPr>
        <p:spPr>
          <a:xfrm>
            <a:off x="381000" y="685800"/>
            <a:ext cx="6096000" cy="3429000"/>
          </a:xfrm>
          <a:ln/>
        </p:spPr>
      </p:sp>
      <p:sp>
        <p:nvSpPr>
          <p:cNvPr id="36870" name="Rectangle 3"/>
          <p:cNvSpPr>
            <a:spLocks noGrp="1" noChangeArrowheads="1"/>
          </p:cNvSpPr>
          <p:nvPr>
            <p:ph type="body" idx="1"/>
          </p:nvPr>
        </p:nvSpPr>
        <p:spPr>
          <a:xfrm>
            <a:off x="685800" y="4343401"/>
            <a:ext cx="5486400" cy="4114800"/>
          </a:xfrm>
          <a:prstGeom prst="rect">
            <a:avLst/>
          </a:prstGeom>
          <a:noFill/>
          <a:ln/>
        </p:spPr>
        <p:txBody>
          <a:bodyPr lIns="89584" tIns="44792" rIns="89584" bIns="44792"/>
          <a:lstStyle/>
          <a:p>
            <a:pPr defTabSz="897195" eaLnBrk="0" hangingPunct="0">
              <a:defRPr/>
            </a:pPr>
            <a:endParaRPr lang="en-US" dirty="0"/>
          </a:p>
        </p:txBody>
      </p:sp>
    </p:spTree>
    <p:extLst>
      <p:ext uri="{BB962C8B-B14F-4D97-AF65-F5344CB8AC3E}">
        <p14:creationId xmlns:p14="http://schemas.microsoft.com/office/powerpoint/2010/main" val="2632104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4A9631-036B-4379-BA7A-1530E2C5EB6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127331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10/30/2014 4:00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97432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03371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810206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8.jp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322478"/>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509350"/>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642126"/>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440637"/>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defRPr/>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7814029"/>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525860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5032964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45945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26356330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4837925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6705834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30981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79076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350120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3638559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1464716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10072369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27319492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034671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143350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873466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116275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749391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42478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580325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526752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134964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49679095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1667804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80168522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61166308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917971426"/>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79558047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spTree>
    <p:extLst>
      <p:ext uri="{BB962C8B-B14F-4D97-AF65-F5344CB8AC3E}">
        <p14:creationId xmlns:p14="http://schemas.microsoft.com/office/powerpoint/2010/main" val="182986170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045596255"/>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243075055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56282"/>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486055"/>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88906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71368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060417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314736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492562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665659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0144924"/>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29660" y="1476622"/>
            <a:ext cx="5597872" cy="1961371"/>
          </a:xfrm>
        </p:spPr>
        <p:txBody>
          <a:bodyPr/>
          <a:lstStyle>
            <a:lvl1pPr marL="346742" indent="-346742">
              <a:lnSpc>
                <a:spcPct val="90000"/>
              </a:lnSpc>
              <a:defRPr sz="2856"/>
            </a:lvl1pPr>
            <a:lvl2pPr marL="686737" indent="-331900">
              <a:lnSpc>
                <a:spcPct val="90000"/>
              </a:lnSpc>
              <a:defRPr sz="2448"/>
            </a:lvl2pPr>
            <a:lvl3pPr marL="972765" indent="-294123">
              <a:lnSpc>
                <a:spcPct val="90000"/>
              </a:lnSpc>
              <a:defRPr sz="2040"/>
            </a:lvl3pPr>
            <a:lvl4pPr marL="1252048" indent="-279282">
              <a:lnSpc>
                <a:spcPct val="90000"/>
              </a:lnSpc>
              <a:defRPr sz="1836"/>
            </a:lvl4pPr>
            <a:lvl5pPr marL="1546170" indent="-286028">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4" y="1476622"/>
            <a:ext cx="5597872" cy="1961371"/>
          </a:xfrm>
        </p:spPr>
        <p:txBody>
          <a:bodyPr/>
          <a:lstStyle>
            <a:lvl1pPr marL="354837" indent="-354837">
              <a:lnSpc>
                <a:spcPct val="90000"/>
              </a:lnSpc>
              <a:defRPr sz="2856"/>
            </a:lvl1pPr>
            <a:lvl2pPr marL="686737" indent="-346742">
              <a:lnSpc>
                <a:spcPct val="90000"/>
              </a:lnSpc>
              <a:defRPr sz="2448"/>
            </a:lvl2pPr>
            <a:lvl3pPr marL="980860" indent="-308964">
              <a:lnSpc>
                <a:spcPct val="90000"/>
              </a:lnSpc>
              <a:defRPr sz="2040"/>
            </a:lvl3pPr>
            <a:lvl4pPr marL="1252048" indent="-271187">
              <a:lnSpc>
                <a:spcPct val="90000"/>
              </a:lnSpc>
              <a:defRPr sz="1836"/>
            </a:lvl4pPr>
            <a:lvl5pPr marL="1546170" indent="-279282">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767716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11743410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1" y="-7938"/>
            <a:ext cx="12466637" cy="7010400"/>
          </a:xfrm>
          <a:prstGeom prst="rect">
            <a:avLst/>
          </a:prstGeom>
        </p:spPr>
      </p:pic>
      <p:sp>
        <p:nvSpPr>
          <p:cNvPr id="19" name="Dark gradation top"/>
          <p:cNvSpPr/>
          <p:nvPr userDrawn="1"/>
        </p:nvSpPr>
        <p:spPr bwMode="gray">
          <a:xfrm>
            <a:off x="1"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9"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1" y="2125662"/>
            <a:ext cx="6021387"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9" y="4228783"/>
            <a:ext cx="6019799"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2155988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112730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spTree>
    <p:extLst>
      <p:ext uri="{BB962C8B-B14F-4D97-AF65-F5344CB8AC3E}">
        <p14:creationId xmlns:p14="http://schemas.microsoft.com/office/powerpoint/2010/main" val="2315431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045879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70936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7487726"/>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5481289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062212517"/>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61821965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2979165"/>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1"/>
                    </a:gs>
                    <a:gs pos="100000">
                      <a:schemeClr val="tx1"/>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8097344"/>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7735147"/>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9250066"/>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2214295"/>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1564001"/>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265919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12097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1285701"/>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2301420622"/>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2038562516"/>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3989876099"/>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684435188"/>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526413981"/>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273393892"/>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spTree>
    <p:extLst>
      <p:ext uri="{BB962C8B-B14F-4D97-AF65-F5344CB8AC3E}">
        <p14:creationId xmlns:p14="http://schemas.microsoft.com/office/powerpoint/2010/main" val="1040701878"/>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866538263"/>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2"/>
            <a:ext cx="6172201" cy="6994524"/>
          </a:xfrm>
          <a:prstGeom prst="rect">
            <a:avLst/>
          </a:prstGeom>
        </p:spPr>
      </p:pic>
    </p:spTree>
    <p:extLst>
      <p:ext uri="{BB962C8B-B14F-4D97-AF65-F5344CB8AC3E}">
        <p14:creationId xmlns:p14="http://schemas.microsoft.com/office/powerpoint/2010/main" val="249167087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theme" Target="../theme/theme2.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41"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image" Target="../media/image1.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image" Target="../media/image2.png"/><Relationship Id="rId3" Type="http://schemas.openxmlformats.org/officeDocument/2006/relationships/slideLayout" Target="../slideLayouts/slideLayout74.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image" Target="../media/image1.png"/><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theme" Target="../theme/theme3.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0"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913699714"/>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 id="2147484318" r:id="rId34"/>
    <p:sldLayoutId id="2147484319" r:id="rId35"/>
    <p:sldLayoutId id="2147484320" r:id="rId36"/>
    <p:sldLayoutId id="2147484359" r:id="rId37"/>
    <p:sldLayoutId id="2147484360" r:id="rId3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4038597680"/>
      </p:ext>
    </p:extLst>
  </p:cSld>
  <p:clrMap bg1="dk1" tx1="lt1" bg2="dk2" tx2="lt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 id="2147484335" r:id="rId13"/>
    <p:sldLayoutId id="2147484336" r:id="rId14"/>
    <p:sldLayoutId id="2147484337" r:id="rId15"/>
    <p:sldLayoutId id="2147484338" r:id="rId16"/>
    <p:sldLayoutId id="2147484339" r:id="rId17"/>
    <p:sldLayoutId id="2147484340" r:id="rId18"/>
    <p:sldLayoutId id="2147484341" r:id="rId19"/>
    <p:sldLayoutId id="2147484342" r:id="rId20"/>
    <p:sldLayoutId id="2147484343" r:id="rId21"/>
    <p:sldLayoutId id="2147484344" r:id="rId22"/>
    <p:sldLayoutId id="2147484345" r:id="rId23"/>
    <p:sldLayoutId id="2147484346" r:id="rId24"/>
    <p:sldLayoutId id="2147484347" r:id="rId25"/>
    <p:sldLayoutId id="2147484348" r:id="rId26"/>
    <p:sldLayoutId id="2147484349" r:id="rId27"/>
    <p:sldLayoutId id="2147484350" r:id="rId28"/>
    <p:sldLayoutId id="2147484351" r:id="rId29"/>
    <p:sldLayoutId id="2147484352" r:id="rId30"/>
    <p:sldLayoutId id="2147484353" r:id="rId31"/>
    <p:sldLayoutId id="2147484354" r:id="rId32"/>
    <p:sldLayoutId id="2147484355" r:id="rId33"/>
    <p:sldLayoutId id="2147484356" r:id="rId34"/>
    <p:sldLayoutId id="2147484357" r:id="rId35"/>
    <p:sldLayoutId id="2147484358" r:id="rId36"/>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39"/>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0.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0.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0.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0.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0.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0.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1.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70.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8" Type="http://schemas.openxmlformats.org/officeDocument/2006/relationships/hyperlink" Target="azure.microsoft.com" TargetMode="External"/><Relationship Id="rId3" Type="http://schemas.openxmlformats.org/officeDocument/2006/relationships/image" Target="../media/image2.png"/><Relationship Id="rId7" Type="http://schemas.openxmlformats.org/officeDocument/2006/relationships/hyperlink" Target="http://azure.microsoft.com/en-us/trial/get-started-machine-learning/" TargetMode="External"/><Relationship Id="rId2" Type="http://schemas.openxmlformats.org/officeDocument/2006/relationships/notesSlide" Target="../notesSlides/notesSlide37.xml"/><Relationship Id="rId1" Type="http://schemas.openxmlformats.org/officeDocument/2006/relationships/slideLayout" Target="../slideLayouts/slideLayout85.xml"/><Relationship Id="rId6" Type="http://schemas.openxmlformats.org/officeDocument/2006/relationships/hyperlink" Target="http://www.microsoftvirtualacademy.com/" TargetMode="External"/><Relationship Id="rId5" Type="http://schemas.openxmlformats.org/officeDocument/2006/relationships/hyperlink" Target="http://www.amazon.com/Introducing-Microsoft-SQL-Server-2014-ebook/dp/B00JYE19U8/ref=sr_1_1?s=digital-text&amp;ie=UTF8&amp;qid=1414405512&amp;sr=1-1&amp;keywords=sql+server+2014" TargetMode="External"/><Relationship Id="rId4" Type="http://schemas.openxmlformats.org/officeDocument/2006/relationships/hyperlink" Target="http://www.microsoft.com/sqlserver"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hyperlink" Target="http://microsoft.com/msdn"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image" Target="../media/image38.png"/><Relationship Id="rId5" Type="http://schemas.openxmlformats.org/officeDocument/2006/relationships/hyperlink" Target="http://channel9.msdn.com/Events/TechEd" TargetMode="External"/><Relationship Id="rId4" Type="http://schemas.openxmlformats.org/officeDocument/2006/relationships/hyperlink" Target="http://microsoft.com/techne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52.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6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0.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22192"/>
      </p:ext>
    </p:extLst>
  </p:cSld>
  <p:clrMapOvr>
    <a:masterClrMapping/>
  </p:clrMapOvr>
  <p:transition advTm="1791">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VertiPaq</a:t>
            </a:r>
            <a:r>
              <a:rPr lang="en-US" dirty="0" smtClean="0"/>
              <a:t> Design Principles</a:t>
            </a:r>
            <a:endParaRPr lang="en-US" dirty="0"/>
          </a:p>
        </p:txBody>
      </p:sp>
      <p:sp>
        <p:nvSpPr>
          <p:cNvPr id="3" name="Content Placeholder 2"/>
          <p:cNvSpPr>
            <a:spLocks noGrp="1"/>
          </p:cNvSpPr>
          <p:nvPr>
            <p:ph idx="4294967295"/>
          </p:nvPr>
        </p:nvSpPr>
        <p:spPr>
          <a:xfrm>
            <a:off x="544901" y="6217355"/>
            <a:ext cx="11370961" cy="452021"/>
          </a:xfrm>
          <a:prstGeom prst="rect">
            <a:avLst/>
          </a:prstGeom>
        </p:spPr>
        <p:txBody>
          <a:bodyPr/>
          <a:lstStyle/>
          <a:p>
            <a:pPr marL="524586" indent="-524586">
              <a:buFont typeface="+mj-lt"/>
              <a:buAutoNum type="arabicPeriod" startAt="2"/>
            </a:pPr>
            <a:r>
              <a:rPr lang="en-US" dirty="0" smtClean="0"/>
              <a:t>Query Performance &gt;&gt; Processing Performance</a:t>
            </a:r>
            <a:endParaRPr lang="en-US" dirty="0"/>
          </a:p>
        </p:txBody>
      </p:sp>
      <p:pic>
        <p:nvPicPr>
          <p:cNvPr id="2050" name="Picture 2" descr="http://farm6.staticflickr.com/5217/5453577914_966434a98e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824" y="1243471"/>
            <a:ext cx="7167023" cy="469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33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4901" y="6217355"/>
            <a:ext cx="11370961" cy="452021"/>
          </a:xfrm>
          <a:prstGeom prst="rect">
            <a:avLst/>
          </a:prstGeom>
        </p:spPr>
        <p:txBody>
          <a:bodyPr/>
          <a:lstStyle/>
          <a:p>
            <a:pPr marL="524586" indent="-524586">
              <a:buFont typeface="+mj-lt"/>
              <a:buAutoNum type="arabicPeriod" startAt="3"/>
            </a:pPr>
            <a:r>
              <a:rPr lang="en-US" sz="3200" dirty="0" smtClean="0"/>
              <a:t>Accommodate changes without forcing reload, if possible </a:t>
            </a:r>
            <a:endParaRPr lang="en-US" sz="3200" dirty="0"/>
          </a:p>
        </p:txBody>
      </p:sp>
      <p:pic>
        <p:nvPicPr>
          <p:cNvPr id="3074" name="Picture 2" descr="http://hmssweblog.files.wordpress.com/2009/04/spy-c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152" y="1363662"/>
            <a:ext cx="6398685" cy="47990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74639" y="295274"/>
            <a:ext cx="11889564" cy="917575"/>
          </a:xfrm>
        </p:spPr>
        <p:txBody>
          <a:bodyPr/>
          <a:lstStyle/>
          <a:p>
            <a:r>
              <a:rPr lang="en-US" dirty="0" err="1" smtClean="0"/>
              <a:t>VertiPaq</a:t>
            </a:r>
            <a:r>
              <a:rPr lang="en-US" dirty="0" smtClean="0"/>
              <a:t> Design Principles</a:t>
            </a:r>
            <a:endParaRPr lang="en-US" dirty="0"/>
          </a:p>
        </p:txBody>
      </p:sp>
    </p:spTree>
    <p:extLst>
      <p:ext uri="{BB962C8B-B14F-4D97-AF65-F5344CB8AC3E}">
        <p14:creationId xmlns:p14="http://schemas.microsoft.com/office/powerpoint/2010/main" val="2672476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life of a model</a:t>
            </a:r>
            <a:endParaRPr lang="en-US" dirty="0"/>
          </a:p>
        </p:txBody>
      </p:sp>
      <p:sp>
        <p:nvSpPr>
          <p:cNvPr id="3" name="Text Placeholder 2"/>
          <p:cNvSpPr>
            <a:spLocks noGrp="1"/>
          </p:cNvSpPr>
          <p:nvPr>
            <p:ph type="body" sz="quarter" idx="10"/>
          </p:nvPr>
        </p:nvSpPr>
        <p:spPr>
          <a:xfrm>
            <a:off x="544900" y="1243471"/>
            <a:ext cx="11370960" cy="3447098"/>
          </a:xfrm>
        </p:spPr>
        <p:txBody>
          <a:bodyPr/>
          <a:lstStyle/>
          <a:p>
            <a:pPr marL="0" indent="0">
              <a:buNone/>
            </a:pPr>
            <a:r>
              <a:rPr lang="en-US" dirty="0" smtClean="0"/>
              <a:t>1. Read data from source</a:t>
            </a:r>
          </a:p>
          <a:p>
            <a:pPr marL="0" indent="0">
              <a:buNone/>
            </a:pPr>
            <a:r>
              <a:rPr lang="en-US" dirty="0" smtClean="0"/>
              <a:t>2. Encoding</a:t>
            </a:r>
          </a:p>
          <a:p>
            <a:pPr marL="0" indent="0">
              <a:buNone/>
            </a:pPr>
            <a:r>
              <a:rPr lang="en-US" dirty="0" smtClean="0"/>
              <a:t>3. Compression</a:t>
            </a:r>
          </a:p>
          <a:p>
            <a:pPr marL="0" indent="0">
              <a:buNone/>
            </a:pPr>
            <a:r>
              <a:rPr lang="en-US" dirty="0" smtClean="0"/>
              <a:t>4. Process </a:t>
            </a:r>
            <a:r>
              <a:rPr lang="en-US" dirty="0" err="1" smtClean="0"/>
              <a:t>Recalc</a:t>
            </a:r>
            <a:endParaRPr lang="en-US" dirty="0"/>
          </a:p>
          <a:p>
            <a:pPr marL="0" indent="0">
              <a:buNone/>
            </a:pPr>
            <a:endParaRPr lang="en-US" dirty="0"/>
          </a:p>
        </p:txBody>
      </p:sp>
    </p:spTree>
    <p:extLst>
      <p:ext uri="{BB962C8B-B14F-4D97-AF65-F5344CB8AC3E}">
        <p14:creationId xmlns:p14="http://schemas.microsoft.com/office/powerpoint/2010/main" val="2606714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49" name="Rectangle 48"/>
          <p:cNvSpPr/>
          <p:nvPr/>
        </p:nvSpPr>
        <p:spPr bwMode="auto">
          <a:xfrm>
            <a:off x="8472028" y="1070349"/>
            <a:ext cx="3419546" cy="3808130"/>
          </a:xfrm>
          <a:prstGeom prst="rect">
            <a:avLst/>
          </a:prstGeom>
          <a:solidFill>
            <a:schemeClr val="tx2">
              <a:lumMod val="50000"/>
              <a:alpha val="37000"/>
            </a:schemeClr>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0" name="Rectangle 49"/>
          <p:cNvSpPr/>
          <p:nvPr/>
        </p:nvSpPr>
        <p:spPr bwMode="auto">
          <a:xfrm>
            <a:off x="8472028" y="1070349"/>
            <a:ext cx="1243471" cy="3808130"/>
          </a:xfrm>
          <a:prstGeom prst="rect">
            <a:avLst/>
          </a:prstGeom>
          <a:solidFill>
            <a:schemeClr val="tx2">
              <a:lumMod val="50000"/>
            </a:schemeClr>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T2</a:t>
            </a:r>
          </a:p>
          <a:p>
            <a:pPr algn="ctr" defTabSz="932290" fontAlgn="base">
              <a:spcBef>
                <a:spcPct val="0"/>
              </a:spcBef>
              <a:spcAft>
                <a:spcPct val="0"/>
              </a:spcAft>
            </a:pPr>
            <a:r>
              <a:rPr lang="en-US" sz="1836" dirty="0">
                <a:gradFill>
                  <a:gsLst>
                    <a:gs pos="0">
                      <a:srgbClr val="FFFFFF"/>
                    </a:gs>
                    <a:gs pos="100000">
                      <a:srgbClr val="FFFFFF"/>
                    </a:gs>
                  </a:gsLst>
                  <a:lin ang="5400000" scaled="0"/>
                </a:gradFill>
              </a:rPr>
              <a:t>(C1,C2)</a:t>
            </a:r>
          </a:p>
        </p:txBody>
      </p:sp>
      <p:sp>
        <p:nvSpPr>
          <p:cNvPr id="79" name="Rectangle 78"/>
          <p:cNvSpPr/>
          <p:nvPr/>
        </p:nvSpPr>
        <p:spPr bwMode="auto">
          <a:xfrm>
            <a:off x="8518710" y="4238457"/>
            <a:ext cx="2011524" cy="424559"/>
          </a:xfrm>
          <a:prstGeom prst="rect">
            <a:avLst/>
          </a:prstGeom>
          <a:solidFill>
            <a:schemeClr val="tx2">
              <a:lumMod val="20000"/>
              <a:lumOff val="80000"/>
            </a:schemeClr>
          </a:solidFill>
          <a:ln>
            <a:solidFill>
              <a:schemeClr val="tx2">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428" dirty="0">
                <a:solidFill>
                  <a:srgbClr val="505050"/>
                </a:solidFill>
              </a:rPr>
              <a:t>P2</a:t>
            </a:r>
          </a:p>
        </p:txBody>
      </p:sp>
      <p:sp>
        <p:nvSpPr>
          <p:cNvPr id="78" name="Rectangle 77"/>
          <p:cNvSpPr/>
          <p:nvPr/>
        </p:nvSpPr>
        <p:spPr bwMode="auto">
          <a:xfrm>
            <a:off x="8518711" y="2209545"/>
            <a:ext cx="2011524" cy="1998435"/>
          </a:xfrm>
          <a:prstGeom prst="rect">
            <a:avLst/>
          </a:prstGeom>
          <a:solidFill>
            <a:schemeClr val="tx2">
              <a:lumMod val="20000"/>
              <a:lumOff val="80000"/>
            </a:schemeClr>
          </a:solidFill>
          <a:ln>
            <a:solidFill>
              <a:schemeClr val="tx2">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428" dirty="0">
                <a:solidFill>
                  <a:srgbClr val="505050"/>
                </a:solidFill>
              </a:rPr>
              <a:t>Partition 1</a:t>
            </a:r>
          </a:p>
        </p:txBody>
      </p:sp>
      <p:grpSp>
        <p:nvGrpSpPr>
          <p:cNvPr id="51" name="Group 50"/>
          <p:cNvGrpSpPr/>
          <p:nvPr/>
        </p:nvGrpSpPr>
        <p:grpSpPr>
          <a:xfrm>
            <a:off x="8848178" y="2236103"/>
            <a:ext cx="317085" cy="932603"/>
            <a:chOff x="1205420" y="3581400"/>
            <a:chExt cx="310896" cy="914400"/>
          </a:xfrm>
        </p:grpSpPr>
        <p:sp>
          <p:nvSpPr>
            <p:cNvPr id="52" name="Rectangle 51"/>
            <p:cNvSpPr/>
            <p:nvPr/>
          </p:nvSpPr>
          <p:spPr bwMode="auto">
            <a:xfrm>
              <a:off x="1205420" y="3581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3" name="Rectangle 52"/>
            <p:cNvSpPr/>
            <p:nvPr/>
          </p:nvSpPr>
          <p:spPr bwMode="auto">
            <a:xfrm>
              <a:off x="1363916" y="3581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nvGrpSpPr>
          <p:cNvPr id="55" name="Group 54"/>
          <p:cNvGrpSpPr/>
          <p:nvPr/>
        </p:nvGrpSpPr>
        <p:grpSpPr>
          <a:xfrm>
            <a:off x="8848178" y="3246423"/>
            <a:ext cx="317085" cy="932603"/>
            <a:chOff x="1592516" y="4572000"/>
            <a:chExt cx="310896" cy="914400"/>
          </a:xfrm>
        </p:grpSpPr>
        <p:sp>
          <p:nvSpPr>
            <p:cNvPr id="56" name="Rectangle 55"/>
            <p:cNvSpPr/>
            <p:nvPr/>
          </p:nvSpPr>
          <p:spPr bwMode="auto">
            <a:xfrm>
              <a:off x="1592516" y="4572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7" name="Rectangle 56"/>
            <p:cNvSpPr/>
            <p:nvPr/>
          </p:nvSpPr>
          <p:spPr bwMode="auto">
            <a:xfrm>
              <a:off x="1751012" y="4572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nvGrpSpPr>
          <p:cNvPr id="59" name="Group 58"/>
          <p:cNvGrpSpPr/>
          <p:nvPr/>
        </p:nvGrpSpPr>
        <p:grpSpPr>
          <a:xfrm>
            <a:off x="8848178" y="4256743"/>
            <a:ext cx="317085" cy="310868"/>
            <a:chOff x="1205420" y="5562600"/>
            <a:chExt cx="310896" cy="304800"/>
          </a:xfrm>
        </p:grpSpPr>
        <p:sp>
          <p:nvSpPr>
            <p:cNvPr id="60" name="Rectangle 59"/>
            <p:cNvSpPr/>
            <p:nvPr/>
          </p:nvSpPr>
          <p:spPr bwMode="auto">
            <a:xfrm>
              <a:off x="1205420" y="5562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1" name="Rectangle 60"/>
            <p:cNvSpPr/>
            <p:nvPr/>
          </p:nvSpPr>
          <p:spPr bwMode="auto">
            <a:xfrm>
              <a:off x="1363916" y="5562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64" name="Rectangle 63"/>
          <p:cNvSpPr/>
          <p:nvPr/>
        </p:nvSpPr>
        <p:spPr bwMode="auto">
          <a:xfrm>
            <a:off x="9009830" y="1769801"/>
            <a:ext cx="155434" cy="155434"/>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6" name="Rectangle 65"/>
          <p:cNvSpPr/>
          <p:nvPr/>
        </p:nvSpPr>
        <p:spPr bwMode="auto">
          <a:xfrm>
            <a:off x="10026367" y="1764903"/>
            <a:ext cx="155434" cy="218620"/>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8" name="Rectangle 67"/>
          <p:cNvSpPr/>
          <p:nvPr/>
        </p:nvSpPr>
        <p:spPr bwMode="auto">
          <a:xfrm>
            <a:off x="10803537" y="1769800"/>
            <a:ext cx="116575" cy="794858"/>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0" name="TextBox 69"/>
          <p:cNvSpPr txBox="1"/>
          <p:nvPr/>
        </p:nvSpPr>
        <p:spPr>
          <a:xfrm>
            <a:off x="9872743" y="1409571"/>
            <a:ext cx="464492" cy="288137"/>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rPr>
              <a:t>CC1</a:t>
            </a:r>
          </a:p>
        </p:txBody>
      </p:sp>
      <p:sp>
        <p:nvSpPr>
          <p:cNvPr id="71" name="Rectangle 70"/>
          <p:cNvSpPr/>
          <p:nvPr/>
        </p:nvSpPr>
        <p:spPr bwMode="auto">
          <a:xfrm>
            <a:off x="10026367" y="2236103"/>
            <a:ext cx="155434" cy="932603"/>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2" name="Rectangle 71"/>
          <p:cNvSpPr/>
          <p:nvPr/>
        </p:nvSpPr>
        <p:spPr bwMode="auto">
          <a:xfrm>
            <a:off x="10026367" y="3246423"/>
            <a:ext cx="155434" cy="932603"/>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3" name="Rectangle 72"/>
          <p:cNvSpPr/>
          <p:nvPr/>
        </p:nvSpPr>
        <p:spPr bwMode="auto">
          <a:xfrm>
            <a:off x="10026367" y="4256743"/>
            <a:ext cx="155434" cy="310868"/>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8" name="Oval 87"/>
          <p:cNvSpPr/>
          <p:nvPr/>
        </p:nvSpPr>
        <p:spPr bwMode="auto">
          <a:xfrm>
            <a:off x="8585495" y="3728030"/>
            <a:ext cx="186521" cy="186521"/>
          </a:xfrm>
          <a:prstGeom prst="ellipse">
            <a:avLst/>
          </a:prstGeom>
          <a:solidFill>
            <a:srgbClr val="0070C0"/>
          </a:solidFill>
          <a:ln>
            <a:solidFill>
              <a:srgbClr val="FFFF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dirty="0">
                <a:gradFill>
                  <a:gsLst>
                    <a:gs pos="0">
                      <a:srgbClr val="FFFFFF"/>
                    </a:gs>
                    <a:gs pos="100000">
                      <a:srgbClr val="FFFFFF"/>
                    </a:gs>
                  </a:gsLst>
                  <a:lin ang="5400000" scaled="0"/>
                </a:gradFill>
              </a:rPr>
              <a:t>6</a:t>
            </a:r>
          </a:p>
        </p:txBody>
      </p:sp>
      <p:sp>
        <p:nvSpPr>
          <p:cNvPr id="42" name="Rectangle 41"/>
          <p:cNvSpPr/>
          <p:nvPr/>
        </p:nvSpPr>
        <p:spPr bwMode="auto">
          <a:xfrm>
            <a:off x="2099239" y="1081179"/>
            <a:ext cx="3419546" cy="3808130"/>
          </a:xfrm>
          <a:prstGeom prst="rect">
            <a:avLst/>
          </a:prstGeom>
          <a:solidFill>
            <a:schemeClr val="tx2">
              <a:lumMod val="50000"/>
              <a:alpha val="37000"/>
            </a:schemeClr>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VertiPaq Storage</a:t>
            </a:r>
            <a:endParaRPr lang="en-US" dirty="0"/>
          </a:p>
        </p:txBody>
      </p:sp>
      <p:sp>
        <p:nvSpPr>
          <p:cNvPr id="28" name="Rectangle 27"/>
          <p:cNvSpPr/>
          <p:nvPr/>
        </p:nvSpPr>
        <p:spPr bwMode="auto">
          <a:xfrm>
            <a:off x="2099239" y="1081179"/>
            <a:ext cx="1243471" cy="3808130"/>
          </a:xfrm>
          <a:prstGeom prst="rect">
            <a:avLst/>
          </a:prstGeom>
          <a:solidFill>
            <a:schemeClr val="tx2">
              <a:lumMod val="50000"/>
            </a:schemeClr>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T1</a:t>
            </a:r>
          </a:p>
          <a:p>
            <a:pPr algn="ctr" defTabSz="932290" fontAlgn="base">
              <a:spcBef>
                <a:spcPct val="0"/>
              </a:spcBef>
              <a:spcAft>
                <a:spcPct val="0"/>
              </a:spcAft>
            </a:pPr>
            <a:r>
              <a:rPr lang="en-US" sz="1836" dirty="0">
                <a:gradFill>
                  <a:gsLst>
                    <a:gs pos="0">
                      <a:srgbClr val="FFFFFF"/>
                    </a:gs>
                    <a:gs pos="100000">
                      <a:srgbClr val="FFFFFF"/>
                    </a:gs>
                  </a:gsLst>
                  <a:lin ang="5400000" scaled="0"/>
                </a:gradFill>
              </a:rPr>
              <a:t>(C1,C2,C3)</a:t>
            </a:r>
          </a:p>
        </p:txBody>
      </p:sp>
      <p:sp>
        <p:nvSpPr>
          <p:cNvPr id="76" name="Rectangle 75"/>
          <p:cNvSpPr/>
          <p:nvPr/>
        </p:nvSpPr>
        <p:spPr bwMode="auto">
          <a:xfrm>
            <a:off x="2139391" y="2201054"/>
            <a:ext cx="1902772" cy="1003136"/>
          </a:xfrm>
          <a:prstGeom prst="rect">
            <a:avLst/>
          </a:prstGeom>
          <a:solidFill>
            <a:schemeClr val="tx2">
              <a:lumMod val="20000"/>
              <a:lumOff val="80000"/>
            </a:schemeClr>
          </a:solidFill>
          <a:ln>
            <a:solidFill>
              <a:schemeClr val="tx2">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428" dirty="0">
                <a:solidFill>
                  <a:srgbClr val="505050"/>
                </a:solidFill>
              </a:rPr>
              <a:t>Partition 1</a:t>
            </a:r>
          </a:p>
        </p:txBody>
      </p:sp>
      <p:grpSp>
        <p:nvGrpSpPr>
          <p:cNvPr id="8" name="Group 7"/>
          <p:cNvGrpSpPr/>
          <p:nvPr/>
        </p:nvGrpSpPr>
        <p:grpSpPr>
          <a:xfrm>
            <a:off x="2475389" y="2246933"/>
            <a:ext cx="472519" cy="932603"/>
            <a:chOff x="1205420" y="3581400"/>
            <a:chExt cx="463296" cy="914400"/>
          </a:xfrm>
        </p:grpSpPr>
        <p:sp>
          <p:nvSpPr>
            <p:cNvPr id="4" name="Rectangle 3"/>
            <p:cNvSpPr/>
            <p:nvPr/>
          </p:nvSpPr>
          <p:spPr bwMode="auto">
            <a:xfrm>
              <a:off x="1205420" y="3581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 name="Rectangle 4"/>
            <p:cNvSpPr/>
            <p:nvPr/>
          </p:nvSpPr>
          <p:spPr bwMode="auto">
            <a:xfrm>
              <a:off x="1363916" y="3581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 name="Rectangle 5"/>
            <p:cNvSpPr/>
            <p:nvPr/>
          </p:nvSpPr>
          <p:spPr bwMode="auto">
            <a:xfrm>
              <a:off x="1516316" y="3581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77" name="Rectangle 76"/>
          <p:cNvSpPr/>
          <p:nvPr/>
        </p:nvSpPr>
        <p:spPr bwMode="auto">
          <a:xfrm>
            <a:off x="2139391" y="3237661"/>
            <a:ext cx="1902772" cy="1442008"/>
          </a:xfrm>
          <a:prstGeom prst="rect">
            <a:avLst/>
          </a:prstGeom>
          <a:solidFill>
            <a:schemeClr val="tx2">
              <a:lumMod val="20000"/>
              <a:lumOff val="80000"/>
            </a:schemeClr>
          </a:solidFill>
          <a:ln>
            <a:solidFill>
              <a:schemeClr val="tx2">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428" dirty="0">
                <a:solidFill>
                  <a:srgbClr val="505050"/>
                </a:solidFill>
              </a:rPr>
              <a:t>Partition 2</a:t>
            </a:r>
          </a:p>
        </p:txBody>
      </p:sp>
      <p:grpSp>
        <p:nvGrpSpPr>
          <p:cNvPr id="33" name="Group 32"/>
          <p:cNvGrpSpPr/>
          <p:nvPr/>
        </p:nvGrpSpPr>
        <p:grpSpPr>
          <a:xfrm>
            <a:off x="2475389" y="3257253"/>
            <a:ext cx="472519" cy="932603"/>
            <a:chOff x="1592516" y="4572000"/>
            <a:chExt cx="463296" cy="914400"/>
          </a:xfrm>
        </p:grpSpPr>
        <p:sp>
          <p:nvSpPr>
            <p:cNvPr id="12" name="Rectangle 11"/>
            <p:cNvSpPr/>
            <p:nvPr/>
          </p:nvSpPr>
          <p:spPr bwMode="auto">
            <a:xfrm>
              <a:off x="1592516" y="4572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3" name="Rectangle 12"/>
            <p:cNvSpPr/>
            <p:nvPr/>
          </p:nvSpPr>
          <p:spPr bwMode="auto">
            <a:xfrm>
              <a:off x="1751012" y="4572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4" name="Rectangle 13"/>
            <p:cNvSpPr/>
            <p:nvPr/>
          </p:nvSpPr>
          <p:spPr bwMode="auto">
            <a:xfrm>
              <a:off x="1903412" y="4572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nvGrpSpPr>
          <p:cNvPr id="9" name="Group 8"/>
          <p:cNvGrpSpPr/>
          <p:nvPr/>
        </p:nvGrpSpPr>
        <p:grpSpPr>
          <a:xfrm>
            <a:off x="2475389" y="4267573"/>
            <a:ext cx="472519" cy="310868"/>
            <a:chOff x="1205420" y="5562600"/>
            <a:chExt cx="463296" cy="304800"/>
          </a:xfrm>
        </p:grpSpPr>
        <p:sp>
          <p:nvSpPr>
            <p:cNvPr id="20" name="Rectangle 19"/>
            <p:cNvSpPr/>
            <p:nvPr/>
          </p:nvSpPr>
          <p:spPr bwMode="auto">
            <a:xfrm>
              <a:off x="1205420" y="5562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1" name="Rectangle 20"/>
            <p:cNvSpPr/>
            <p:nvPr/>
          </p:nvSpPr>
          <p:spPr bwMode="auto">
            <a:xfrm>
              <a:off x="1363916" y="5562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2" name="Rectangle 21"/>
            <p:cNvSpPr/>
            <p:nvPr/>
          </p:nvSpPr>
          <p:spPr bwMode="auto">
            <a:xfrm>
              <a:off x="1516316" y="5562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nvGrpSpPr>
          <p:cNvPr id="19" name="Group 18"/>
          <p:cNvGrpSpPr/>
          <p:nvPr/>
        </p:nvGrpSpPr>
        <p:grpSpPr>
          <a:xfrm>
            <a:off x="2487824" y="1780631"/>
            <a:ext cx="460084" cy="388585"/>
            <a:chOff x="1217612" y="1745876"/>
            <a:chExt cx="451104" cy="381000"/>
          </a:xfrm>
        </p:grpSpPr>
        <p:sp>
          <p:nvSpPr>
            <p:cNvPr id="30" name="Rectangle 29"/>
            <p:cNvSpPr/>
            <p:nvPr/>
          </p:nvSpPr>
          <p:spPr bwMode="auto">
            <a:xfrm>
              <a:off x="1363916" y="1745876"/>
              <a:ext cx="152400" cy="152400"/>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1" name="Rectangle 30"/>
            <p:cNvSpPr/>
            <p:nvPr/>
          </p:nvSpPr>
          <p:spPr bwMode="auto">
            <a:xfrm>
              <a:off x="1516316" y="1745876"/>
              <a:ext cx="152400" cy="381000"/>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9" name="Rectangle 28"/>
            <p:cNvSpPr/>
            <p:nvPr/>
          </p:nvSpPr>
          <p:spPr bwMode="auto">
            <a:xfrm>
              <a:off x="1217612" y="1745876"/>
              <a:ext cx="152400" cy="304800"/>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44" name="Rectangle 43"/>
          <p:cNvSpPr/>
          <p:nvPr/>
        </p:nvSpPr>
        <p:spPr bwMode="auto">
          <a:xfrm>
            <a:off x="3653578" y="1775733"/>
            <a:ext cx="155434" cy="218620"/>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9" name="Rectangle 38"/>
          <p:cNvSpPr/>
          <p:nvPr/>
        </p:nvSpPr>
        <p:spPr bwMode="auto">
          <a:xfrm>
            <a:off x="1788371" y="5122460"/>
            <a:ext cx="848669" cy="233151"/>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122" dirty="0">
                <a:solidFill>
                  <a:srgbClr val="505050"/>
                </a:solidFill>
              </a:rPr>
              <a:t>Dictionary</a:t>
            </a:r>
          </a:p>
        </p:txBody>
      </p:sp>
      <p:grpSp>
        <p:nvGrpSpPr>
          <p:cNvPr id="23" name="Group 22"/>
          <p:cNvGrpSpPr/>
          <p:nvPr/>
        </p:nvGrpSpPr>
        <p:grpSpPr>
          <a:xfrm>
            <a:off x="4312362" y="1780631"/>
            <a:ext cx="351536" cy="2098358"/>
            <a:chOff x="3006538" y="1745876"/>
            <a:chExt cx="344674" cy="2057400"/>
          </a:xfrm>
        </p:grpSpPr>
        <p:sp>
          <p:nvSpPr>
            <p:cNvPr id="36" name="Rectangle 35"/>
            <p:cNvSpPr/>
            <p:nvPr/>
          </p:nvSpPr>
          <p:spPr bwMode="auto">
            <a:xfrm>
              <a:off x="3006538" y="1745876"/>
              <a:ext cx="114300" cy="2057400"/>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7" name="Rectangle 36"/>
            <p:cNvSpPr/>
            <p:nvPr/>
          </p:nvSpPr>
          <p:spPr bwMode="auto">
            <a:xfrm>
              <a:off x="3122612" y="1745876"/>
              <a:ext cx="114300" cy="419100"/>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8" name="Rectangle 37"/>
            <p:cNvSpPr/>
            <p:nvPr/>
          </p:nvSpPr>
          <p:spPr bwMode="auto">
            <a:xfrm>
              <a:off x="3236912" y="1745876"/>
              <a:ext cx="114300" cy="1143000"/>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41" name="Rectangle 40"/>
          <p:cNvSpPr/>
          <p:nvPr/>
        </p:nvSpPr>
        <p:spPr bwMode="auto">
          <a:xfrm>
            <a:off x="2792474" y="5122460"/>
            <a:ext cx="1171972" cy="233151"/>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122" dirty="0">
                <a:solidFill>
                  <a:srgbClr val="505050"/>
                </a:solidFill>
              </a:rPr>
              <a:t>Col. Segment</a:t>
            </a:r>
          </a:p>
        </p:txBody>
      </p:sp>
      <p:sp>
        <p:nvSpPr>
          <p:cNvPr id="43" name="Rectangle 42"/>
          <p:cNvSpPr/>
          <p:nvPr/>
        </p:nvSpPr>
        <p:spPr bwMode="auto">
          <a:xfrm>
            <a:off x="4119879" y="5129318"/>
            <a:ext cx="1171972" cy="233151"/>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122" dirty="0">
                <a:gradFill>
                  <a:gsLst>
                    <a:gs pos="0">
                      <a:srgbClr val="FFFFFF"/>
                    </a:gs>
                    <a:gs pos="100000">
                      <a:srgbClr val="FFFFFF"/>
                    </a:gs>
                  </a:gsLst>
                  <a:lin ang="5400000" scaled="0"/>
                </a:gradFill>
              </a:rPr>
              <a:t>Hierarchy</a:t>
            </a:r>
          </a:p>
        </p:txBody>
      </p:sp>
      <p:sp>
        <p:nvSpPr>
          <p:cNvPr id="7" name="TextBox 6"/>
          <p:cNvSpPr txBox="1"/>
          <p:nvPr/>
        </p:nvSpPr>
        <p:spPr>
          <a:xfrm>
            <a:off x="3499953" y="1420402"/>
            <a:ext cx="464492" cy="288137"/>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rPr>
              <a:t>CC1</a:t>
            </a:r>
          </a:p>
        </p:txBody>
      </p:sp>
      <p:sp>
        <p:nvSpPr>
          <p:cNvPr id="35" name="Rectangle 34"/>
          <p:cNvSpPr/>
          <p:nvPr/>
        </p:nvSpPr>
        <p:spPr bwMode="auto">
          <a:xfrm>
            <a:off x="3653578" y="2246933"/>
            <a:ext cx="155434" cy="932603"/>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5" name="Rectangle 44"/>
          <p:cNvSpPr/>
          <p:nvPr/>
        </p:nvSpPr>
        <p:spPr bwMode="auto">
          <a:xfrm>
            <a:off x="3653578" y="3257253"/>
            <a:ext cx="155434" cy="932603"/>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6" name="Rectangle 45"/>
          <p:cNvSpPr/>
          <p:nvPr/>
        </p:nvSpPr>
        <p:spPr bwMode="auto">
          <a:xfrm>
            <a:off x="3653578" y="4267573"/>
            <a:ext cx="155434" cy="310868"/>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cxnSp>
        <p:nvCxnSpPr>
          <p:cNvPr id="11" name="Straight Arrow Connector 10"/>
          <p:cNvCxnSpPr>
            <a:stCxn id="42" idx="3"/>
            <a:endCxn id="49" idx="1"/>
          </p:cNvCxnSpPr>
          <p:nvPr/>
        </p:nvCxnSpPr>
        <p:spPr>
          <a:xfrm flipV="1">
            <a:off x="5518784" y="2974414"/>
            <a:ext cx="2953244" cy="1083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4" name="Rectangle 73"/>
          <p:cNvSpPr/>
          <p:nvPr/>
        </p:nvSpPr>
        <p:spPr bwMode="auto">
          <a:xfrm>
            <a:off x="5169058" y="1787490"/>
            <a:ext cx="116575" cy="2109188"/>
          </a:xfrm>
          <a:prstGeom prst="rect">
            <a:avLst/>
          </a:prstGeom>
          <a:solidFill>
            <a:schemeClr val="accent6">
              <a:lumMod val="75000"/>
            </a:schemeClr>
          </a:solidFill>
          <a:ln>
            <a:solidFill>
              <a:schemeClr val="accent2"/>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5" name="Rectangle 74"/>
          <p:cNvSpPr/>
          <p:nvPr/>
        </p:nvSpPr>
        <p:spPr bwMode="auto">
          <a:xfrm>
            <a:off x="5441067" y="5129318"/>
            <a:ext cx="1171972" cy="233151"/>
          </a:xfrm>
          <a:prstGeom prst="rect">
            <a:avLst/>
          </a:prstGeom>
          <a:solidFill>
            <a:schemeClr val="accent6">
              <a:lumMod val="75000"/>
            </a:schemeClr>
          </a:solidFill>
          <a:ln>
            <a:solidFill>
              <a:schemeClr val="accent2"/>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122" dirty="0">
                <a:gradFill>
                  <a:gsLst>
                    <a:gs pos="0">
                      <a:srgbClr val="FFFFFF"/>
                    </a:gs>
                    <a:gs pos="100000">
                      <a:srgbClr val="FFFFFF"/>
                    </a:gs>
                  </a:gsLst>
                  <a:lin ang="5400000" scaled="0"/>
                </a:gradFill>
              </a:rPr>
              <a:t>Relationship</a:t>
            </a:r>
          </a:p>
        </p:txBody>
      </p:sp>
      <p:sp>
        <p:nvSpPr>
          <p:cNvPr id="16" name="Oval 15"/>
          <p:cNvSpPr/>
          <p:nvPr/>
        </p:nvSpPr>
        <p:spPr bwMode="auto">
          <a:xfrm>
            <a:off x="2147567" y="1822837"/>
            <a:ext cx="186521" cy="186521"/>
          </a:xfrm>
          <a:prstGeom prst="ellipse">
            <a:avLst/>
          </a:prstGeom>
          <a:solidFill>
            <a:srgbClr val="0070C0"/>
          </a:solidFill>
          <a:ln>
            <a:solidFill>
              <a:srgbClr val="FFFF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dirty="0">
                <a:gradFill>
                  <a:gsLst>
                    <a:gs pos="0">
                      <a:srgbClr val="FFFFFF"/>
                    </a:gs>
                    <a:gs pos="100000">
                      <a:srgbClr val="FFFFFF"/>
                    </a:gs>
                  </a:gsLst>
                  <a:lin ang="5400000" scaled="0"/>
                </a:gradFill>
              </a:rPr>
              <a:t>1</a:t>
            </a:r>
          </a:p>
        </p:txBody>
      </p:sp>
      <p:sp>
        <p:nvSpPr>
          <p:cNvPr id="80" name="Oval 79"/>
          <p:cNvSpPr/>
          <p:nvPr/>
        </p:nvSpPr>
        <p:spPr bwMode="auto">
          <a:xfrm>
            <a:off x="559608" y="5624763"/>
            <a:ext cx="186521" cy="186521"/>
          </a:xfrm>
          <a:prstGeom prst="ellipse">
            <a:avLst/>
          </a:prstGeom>
          <a:solidFill>
            <a:srgbClr val="0070C0"/>
          </a:solidFill>
          <a:ln>
            <a:solidFill>
              <a:srgbClr val="FFFF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dirty="0">
                <a:gradFill>
                  <a:gsLst>
                    <a:gs pos="0">
                      <a:srgbClr val="FFFFFF"/>
                    </a:gs>
                    <a:gs pos="100000">
                      <a:srgbClr val="FFFFFF"/>
                    </a:gs>
                  </a:gsLst>
                  <a:lin ang="5400000" scaled="0"/>
                </a:gradFill>
              </a:rPr>
              <a:t>1</a:t>
            </a:r>
          </a:p>
        </p:txBody>
      </p:sp>
      <p:sp>
        <p:nvSpPr>
          <p:cNvPr id="81" name="Oval 80"/>
          <p:cNvSpPr/>
          <p:nvPr/>
        </p:nvSpPr>
        <p:spPr bwMode="auto">
          <a:xfrm>
            <a:off x="3964445" y="1822837"/>
            <a:ext cx="186521" cy="186521"/>
          </a:xfrm>
          <a:prstGeom prst="ellipse">
            <a:avLst/>
          </a:prstGeom>
          <a:solidFill>
            <a:srgbClr val="0070C0"/>
          </a:solidFill>
          <a:ln>
            <a:solidFill>
              <a:srgbClr val="FFFF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dirty="0">
                <a:gradFill>
                  <a:gsLst>
                    <a:gs pos="0">
                      <a:srgbClr val="FFFFFF"/>
                    </a:gs>
                    <a:gs pos="100000">
                      <a:srgbClr val="FFFFFF"/>
                    </a:gs>
                  </a:gsLst>
                  <a:lin ang="5400000" scaled="0"/>
                </a:gradFill>
              </a:rPr>
              <a:t>2</a:t>
            </a:r>
          </a:p>
        </p:txBody>
      </p:sp>
      <p:sp>
        <p:nvSpPr>
          <p:cNvPr id="82" name="Oval 81"/>
          <p:cNvSpPr/>
          <p:nvPr/>
        </p:nvSpPr>
        <p:spPr bwMode="auto">
          <a:xfrm>
            <a:off x="560913" y="5877343"/>
            <a:ext cx="186521" cy="186521"/>
          </a:xfrm>
          <a:prstGeom prst="ellipse">
            <a:avLst/>
          </a:prstGeom>
          <a:solidFill>
            <a:srgbClr val="0070C0"/>
          </a:solidFill>
          <a:ln>
            <a:solidFill>
              <a:srgbClr val="FFFF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dirty="0">
                <a:gradFill>
                  <a:gsLst>
                    <a:gs pos="0">
                      <a:srgbClr val="FFFFFF"/>
                    </a:gs>
                    <a:gs pos="100000">
                      <a:srgbClr val="FFFFFF"/>
                    </a:gs>
                  </a:gsLst>
                  <a:lin ang="5400000" scaled="0"/>
                </a:gradFill>
              </a:rPr>
              <a:t>2</a:t>
            </a:r>
          </a:p>
        </p:txBody>
      </p:sp>
      <p:sp>
        <p:nvSpPr>
          <p:cNvPr id="83" name="Oval 82"/>
          <p:cNvSpPr/>
          <p:nvPr/>
        </p:nvSpPr>
        <p:spPr bwMode="auto">
          <a:xfrm>
            <a:off x="4734941" y="1822837"/>
            <a:ext cx="186521" cy="186521"/>
          </a:xfrm>
          <a:prstGeom prst="ellipse">
            <a:avLst/>
          </a:prstGeom>
          <a:solidFill>
            <a:srgbClr val="0070C0"/>
          </a:solidFill>
          <a:ln>
            <a:solidFill>
              <a:srgbClr val="FFFF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dirty="0">
                <a:gradFill>
                  <a:gsLst>
                    <a:gs pos="0">
                      <a:srgbClr val="FFFFFF"/>
                    </a:gs>
                    <a:gs pos="100000">
                      <a:srgbClr val="FFFFFF"/>
                    </a:gs>
                  </a:gsLst>
                  <a:lin ang="5400000" scaled="0"/>
                </a:gradFill>
              </a:rPr>
              <a:t>3</a:t>
            </a:r>
          </a:p>
        </p:txBody>
      </p:sp>
      <p:sp>
        <p:nvSpPr>
          <p:cNvPr id="84" name="Oval 83"/>
          <p:cNvSpPr/>
          <p:nvPr/>
        </p:nvSpPr>
        <p:spPr bwMode="auto">
          <a:xfrm>
            <a:off x="560913" y="6129923"/>
            <a:ext cx="186521" cy="186521"/>
          </a:xfrm>
          <a:prstGeom prst="ellipse">
            <a:avLst/>
          </a:prstGeom>
          <a:solidFill>
            <a:srgbClr val="0070C0"/>
          </a:solidFill>
          <a:ln>
            <a:solidFill>
              <a:srgbClr val="FFFF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dirty="0">
                <a:gradFill>
                  <a:gsLst>
                    <a:gs pos="0">
                      <a:srgbClr val="FFFFFF"/>
                    </a:gs>
                    <a:gs pos="100000">
                      <a:srgbClr val="FFFFFF"/>
                    </a:gs>
                  </a:gsLst>
                  <a:lin ang="5400000" scaled="0"/>
                </a:gradFill>
              </a:rPr>
              <a:t>3</a:t>
            </a:r>
          </a:p>
        </p:txBody>
      </p:sp>
      <p:sp>
        <p:nvSpPr>
          <p:cNvPr id="85" name="Oval 84"/>
          <p:cNvSpPr/>
          <p:nvPr/>
        </p:nvSpPr>
        <p:spPr bwMode="auto">
          <a:xfrm>
            <a:off x="5292047" y="2898370"/>
            <a:ext cx="186521" cy="186521"/>
          </a:xfrm>
          <a:prstGeom prst="ellipse">
            <a:avLst/>
          </a:prstGeom>
          <a:solidFill>
            <a:srgbClr val="0070C0"/>
          </a:solidFill>
          <a:ln>
            <a:solidFill>
              <a:srgbClr val="FFFF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dirty="0">
                <a:gradFill>
                  <a:gsLst>
                    <a:gs pos="0">
                      <a:srgbClr val="FFFFFF"/>
                    </a:gs>
                    <a:gs pos="100000">
                      <a:srgbClr val="FFFFFF"/>
                    </a:gs>
                  </a:gsLst>
                  <a:lin ang="5400000" scaled="0"/>
                </a:gradFill>
              </a:rPr>
              <a:t>4</a:t>
            </a:r>
          </a:p>
        </p:txBody>
      </p:sp>
      <p:sp>
        <p:nvSpPr>
          <p:cNvPr id="86" name="Oval 85"/>
          <p:cNvSpPr/>
          <p:nvPr/>
        </p:nvSpPr>
        <p:spPr bwMode="auto">
          <a:xfrm>
            <a:off x="559608" y="6372789"/>
            <a:ext cx="186521" cy="186521"/>
          </a:xfrm>
          <a:prstGeom prst="ellipse">
            <a:avLst/>
          </a:prstGeom>
          <a:solidFill>
            <a:srgbClr val="0070C0"/>
          </a:solidFill>
          <a:ln>
            <a:solidFill>
              <a:srgbClr val="FFFF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dirty="0">
                <a:gradFill>
                  <a:gsLst>
                    <a:gs pos="0">
                      <a:srgbClr val="FFFFFF"/>
                    </a:gs>
                    <a:gs pos="100000">
                      <a:srgbClr val="FFFFFF"/>
                    </a:gs>
                  </a:gsLst>
                  <a:lin ang="5400000" scaled="0"/>
                </a:gradFill>
              </a:rPr>
              <a:t>4</a:t>
            </a:r>
          </a:p>
        </p:txBody>
      </p:sp>
      <p:sp>
        <p:nvSpPr>
          <p:cNvPr id="87" name="Oval 86"/>
          <p:cNvSpPr/>
          <p:nvPr/>
        </p:nvSpPr>
        <p:spPr bwMode="auto">
          <a:xfrm>
            <a:off x="2057272" y="2701383"/>
            <a:ext cx="186521" cy="186521"/>
          </a:xfrm>
          <a:prstGeom prst="ellipse">
            <a:avLst/>
          </a:prstGeom>
          <a:solidFill>
            <a:srgbClr val="0070C0"/>
          </a:solidFill>
          <a:ln>
            <a:solidFill>
              <a:srgbClr val="FFFF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dirty="0">
                <a:gradFill>
                  <a:gsLst>
                    <a:gs pos="0">
                      <a:srgbClr val="FFFFFF"/>
                    </a:gs>
                    <a:gs pos="100000">
                      <a:srgbClr val="FFFFFF"/>
                    </a:gs>
                  </a:gsLst>
                  <a:lin ang="5400000" scaled="0"/>
                </a:gradFill>
              </a:rPr>
              <a:t>5</a:t>
            </a:r>
          </a:p>
        </p:txBody>
      </p:sp>
      <p:sp>
        <p:nvSpPr>
          <p:cNvPr id="89" name="Oval 88"/>
          <p:cNvSpPr/>
          <p:nvPr/>
        </p:nvSpPr>
        <p:spPr bwMode="auto">
          <a:xfrm>
            <a:off x="6218237" y="5653907"/>
            <a:ext cx="186521" cy="186521"/>
          </a:xfrm>
          <a:prstGeom prst="ellipse">
            <a:avLst/>
          </a:prstGeom>
          <a:solidFill>
            <a:srgbClr val="0070C0"/>
          </a:solidFill>
          <a:ln>
            <a:solidFill>
              <a:srgbClr val="FFFF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dirty="0">
                <a:gradFill>
                  <a:gsLst>
                    <a:gs pos="0">
                      <a:srgbClr val="FFFFFF"/>
                    </a:gs>
                    <a:gs pos="100000">
                      <a:srgbClr val="FFFFFF"/>
                    </a:gs>
                  </a:gsLst>
                  <a:lin ang="5400000" scaled="0"/>
                </a:gradFill>
              </a:rPr>
              <a:t>5</a:t>
            </a:r>
          </a:p>
        </p:txBody>
      </p:sp>
      <p:sp>
        <p:nvSpPr>
          <p:cNvPr id="90" name="Oval 89"/>
          <p:cNvSpPr/>
          <p:nvPr/>
        </p:nvSpPr>
        <p:spPr bwMode="auto">
          <a:xfrm>
            <a:off x="6218237" y="5911344"/>
            <a:ext cx="186521" cy="186521"/>
          </a:xfrm>
          <a:prstGeom prst="ellipse">
            <a:avLst/>
          </a:prstGeom>
          <a:solidFill>
            <a:srgbClr val="0070C0"/>
          </a:solidFill>
          <a:ln>
            <a:solidFill>
              <a:srgbClr val="FFFF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dirty="0">
                <a:gradFill>
                  <a:gsLst>
                    <a:gs pos="0">
                      <a:srgbClr val="FFFFFF"/>
                    </a:gs>
                    <a:gs pos="100000">
                      <a:srgbClr val="FFFFFF"/>
                    </a:gs>
                  </a:gsLst>
                  <a:lin ang="5400000" scaled="0"/>
                </a:gradFill>
              </a:rPr>
              <a:t>6</a:t>
            </a:r>
          </a:p>
        </p:txBody>
      </p:sp>
      <p:sp>
        <p:nvSpPr>
          <p:cNvPr id="17" name="TextBox 16"/>
          <p:cNvSpPr txBox="1"/>
          <p:nvPr/>
        </p:nvSpPr>
        <p:spPr>
          <a:xfrm>
            <a:off x="813801" y="5609038"/>
            <a:ext cx="4647212" cy="224114"/>
          </a:xfrm>
          <a:prstGeom prst="rect">
            <a:avLst/>
          </a:prstGeom>
          <a:noFill/>
        </p:spPr>
        <p:txBody>
          <a:bodyPr wrap="none" lIns="0" tIns="0" rIns="0" bIns="0" rtlCol="0">
            <a:spAutoFit/>
          </a:bodyPr>
          <a:lstStyle/>
          <a:p>
            <a:r>
              <a:rPr lang="en-US" sz="1428" dirty="0">
                <a:gradFill>
                  <a:gsLst>
                    <a:gs pos="0">
                      <a:srgbClr val="FFFFFF"/>
                    </a:gs>
                    <a:gs pos="86000">
                      <a:srgbClr val="FFFFFF"/>
                    </a:gs>
                  </a:gsLst>
                  <a:lin ang="5400000" scaled="0"/>
                </a:gradFill>
              </a:rPr>
              <a:t>Table data stored in segments &amp; dictionaries per column</a:t>
            </a:r>
          </a:p>
        </p:txBody>
      </p:sp>
      <p:sp>
        <p:nvSpPr>
          <p:cNvPr id="91" name="TextBox 90"/>
          <p:cNvSpPr txBox="1"/>
          <p:nvPr/>
        </p:nvSpPr>
        <p:spPr>
          <a:xfrm>
            <a:off x="803644" y="5872664"/>
            <a:ext cx="4189305" cy="224114"/>
          </a:xfrm>
          <a:prstGeom prst="rect">
            <a:avLst/>
          </a:prstGeom>
          <a:noFill/>
        </p:spPr>
        <p:txBody>
          <a:bodyPr wrap="none" lIns="0" tIns="0" rIns="0" bIns="0" rtlCol="0">
            <a:spAutoFit/>
          </a:bodyPr>
          <a:lstStyle/>
          <a:p>
            <a:r>
              <a:rPr lang="en-US" sz="1428" dirty="0">
                <a:gradFill>
                  <a:gsLst>
                    <a:gs pos="0">
                      <a:srgbClr val="FFFFFF"/>
                    </a:gs>
                    <a:gs pos="86000">
                      <a:srgbClr val="FFFFFF"/>
                    </a:gs>
                  </a:gsLst>
                  <a:lin ang="5400000" scaled="0"/>
                </a:gradFill>
              </a:rPr>
              <a:t>Calculated columns are stored like regular columns</a:t>
            </a:r>
          </a:p>
        </p:txBody>
      </p:sp>
      <p:sp>
        <p:nvSpPr>
          <p:cNvPr id="92" name="TextBox 91"/>
          <p:cNvSpPr txBox="1"/>
          <p:nvPr/>
        </p:nvSpPr>
        <p:spPr>
          <a:xfrm>
            <a:off x="803643" y="6105815"/>
            <a:ext cx="4228281" cy="224114"/>
          </a:xfrm>
          <a:prstGeom prst="rect">
            <a:avLst/>
          </a:prstGeom>
          <a:noFill/>
        </p:spPr>
        <p:txBody>
          <a:bodyPr wrap="none" lIns="0" tIns="0" rIns="0" bIns="0" rtlCol="0">
            <a:spAutoFit/>
          </a:bodyPr>
          <a:lstStyle/>
          <a:p>
            <a:r>
              <a:rPr lang="en-US" sz="1428" dirty="0">
                <a:gradFill>
                  <a:gsLst>
                    <a:gs pos="0">
                      <a:srgbClr val="FFFFFF"/>
                    </a:gs>
                    <a:gs pos="86000">
                      <a:srgbClr val="FFFFFF"/>
                    </a:gs>
                  </a:gsLst>
                  <a:lin ang="5400000" scaled="0"/>
                </a:gradFill>
              </a:rPr>
              <a:t>Hierarchies can provide quicker access for querying</a:t>
            </a:r>
          </a:p>
        </p:txBody>
      </p:sp>
      <p:sp>
        <p:nvSpPr>
          <p:cNvPr id="93" name="TextBox 92"/>
          <p:cNvSpPr txBox="1"/>
          <p:nvPr/>
        </p:nvSpPr>
        <p:spPr>
          <a:xfrm>
            <a:off x="800393" y="6338966"/>
            <a:ext cx="8954166" cy="224114"/>
          </a:xfrm>
          <a:prstGeom prst="rect">
            <a:avLst/>
          </a:prstGeom>
          <a:noFill/>
        </p:spPr>
        <p:txBody>
          <a:bodyPr wrap="none" lIns="0" tIns="0" rIns="0" bIns="0" rtlCol="0">
            <a:spAutoFit/>
          </a:bodyPr>
          <a:lstStyle/>
          <a:p>
            <a:r>
              <a:rPr lang="en-US" sz="1428" dirty="0">
                <a:gradFill>
                  <a:gsLst>
                    <a:gs pos="0">
                      <a:srgbClr val="FFFFFF"/>
                    </a:gs>
                    <a:gs pos="86000">
                      <a:srgbClr val="FFFFFF"/>
                    </a:gs>
                  </a:gsLst>
                  <a:lin ang="5400000" scaled="0"/>
                </a:gradFill>
              </a:rPr>
              <a:t>Relationship structures are created to accelerate lookups across tables, remove hard coupling between tables</a:t>
            </a:r>
          </a:p>
        </p:txBody>
      </p:sp>
      <p:sp>
        <p:nvSpPr>
          <p:cNvPr id="94" name="TextBox 93"/>
          <p:cNvSpPr txBox="1"/>
          <p:nvPr/>
        </p:nvSpPr>
        <p:spPr>
          <a:xfrm>
            <a:off x="6499934" y="5639513"/>
            <a:ext cx="5826181" cy="224114"/>
          </a:xfrm>
          <a:prstGeom prst="rect">
            <a:avLst/>
          </a:prstGeom>
          <a:noFill/>
        </p:spPr>
        <p:txBody>
          <a:bodyPr wrap="none" lIns="0" tIns="0" rIns="0" bIns="0" rtlCol="0">
            <a:spAutoFit/>
          </a:bodyPr>
          <a:lstStyle/>
          <a:p>
            <a:r>
              <a:rPr lang="en-US" sz="1428" dirty="0">
                <a:gradFill>
                  <a:gsLst>
                    <a:gs pos="0">
                      <a:srgbClr val="FFFFFF"/>
                    </a:gs>
                    <a:gs pos="86000">
                      <a:srgbClr val="FFFFFF"/>
                    </a:gs>
                  </a:gsLst>
                  <a:lin ang="5400000" scaled="0"/>
                </a:gradFill>
              </a:rPr>
              <a:t>Partitions are a group of segments and intended for data management</a:t>
            </a:r>
          </a:p>
        </p:txBody>
      </p:sp>
      <p:sp>
        <p:nvSpPr>
          <p:cNvPr id="95" name="TextBox 94"/>
          <p:cNvSpPr txBox="1"/>
          <p:nvPr/>
        </p:nvSpPr>
        <p:spPr>
          <a:xfrm>
            <a:off x="6514314" y="5877521"/>
            <a:ext cx="5705793" cy="448228"/>
          </a:xfrm>
          <a:prstGeom prst="rect">
            <a:avLst/>
          </a:prstGeom>
          <a:noFill/>
        </p:spPr>
        <p:txBody>
          <a:bodyPr wrap="square" lIns="0" tIns="0" rIns="0" bIns="0" rtlCol="0">
            <a:spAutoFit/>
          </a:bodyPr>
          <a:lstStyle/>
          <a:p>
            <a:r>
              <a:rPr lang="en-US" sz="1428" dirty="0">
                <a:gradFill>
                  <a:gsLst>
                    <a:gs pos="0">
                      <a:srgbClr val="FFFFFF"/>
                    </a:gs>
                    <a:gs pos="86000">
                      <a:srgbClr val="FFFFFF"/>
                    </a:gs>
                  </a:gsLst>
                  <a:lin ang="5400000" scaled="0"/>
                </a:gradFill>
              </a:rPr>
              <a:t>Any table can have partitions, defined independently of other tables. Partitions are only for segment data</a:t>
            </a:r>
          </a:p>
        </p:txBody>
      </p:sp>
      <p:sp>
        <p:nvSpPr>
          <p:cNvPr id="67" name="Rectangle 66"/>
          <p:cNvSpPr/>
          <p:nvPr/>
        </p:nvSpPr>
        <p:spPr bwMode="auto">
          <a:xfrm>
            <a:off x="10685152" y="1769801"/>
            <a:ext cx="116575" cy="943434"/>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3" name="Rectangle 62"/>
          <p:cNvSpPr/>
          <p:nvPr/>
        </p:nvSpPr>
        <p:spPr bwMode="auto">
          <a:xfrm>
            <a:off x="8860613" y="1769801"/>
            <a:ext cx="155434" cy="310868"/>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cxnSp>
        <p:nvCxnSpPr>
          <p:cNvPr id="15" name="Straight Arrow Connector 14"/>
          <p:cNvCxnSpPr>
            <a:stCxn id="3" idx="4"/>
            <a:endCxn id="42" idx="1"/>
          </p:cNvCxnSpPr>
          <p:nvPr/>
        </p:nvCxnSpPr>
        <p:spPr>
          <a:xfrm>
            <a:off x="909831" y="2985244"/>
            <a:ext cx="118940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Can 2"/>
          <p:cNvSpPr/>
          <p:nvPr/>
        </p:nvSpPr>
        <p:spPr bwMode="auto">
          <a:xfrm>
            <a:off x="367431" y="2538372"/>
            <a:ext cx="542399" cy="893745"/>
          </a:xfrm>
          <a:prstGeom prst="can">
            <a:avLst/>
          </a:prstGeom>
          <a:solidFill>
            <a:schemeClr val="tx1"/>
          </a:solidFill>
          <a:ln>
            <a:solidFill>
              <a:schemeClr val="tx1">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2805823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500"/>
                                        <p:tgtEl>
                                          <p:spTgt spid="6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fade">
                                      <p:cBhvr>
                                        <p:cTn id="92" dur="500"/>
                                        <p:tgtEl>
                                          <p:spTgt spid="7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fade">
                                      <p:cBhvr>
                                        <p:cTn id="101" dur="500"/>
                                        <p:tgtEl>
                                          <p:spTgt spid="6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childTnLst>
                                </p:cTn>
                              </p:par>
                              <p:par>
                                <p:cTn id="105" presetID="10" presetClass="entr" presetSubtype="0" fill="hold"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500"/>
                                        <p:tgtEl>
                                          <p:spTgt spid="5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fade">
                                      <p:cBhvr>
                                        <p:cTn id="110" dur="500"/>
                                        <p:tgtEl>
                                          <p:spTgt spid="7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500"/>
                                        <p:tgtEl>
                                          <p:spTgt spid="72"/>
                                        </p:tgtEl>
                                      </p:cBhvr>
                                    </p:animEffect>
                                  </p:childTnLst>
                                </p:cTn>
                              </p:par>
                              <p:par>
                                <p:cTn id="114" presetID="10" presetClass="entr" presetSubtype="0" fill="hold" nodeType="with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par>
                                <p:cTn id="117" presetID="10"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500"/>
                                        <p:tgtEl>
                                          <p:spTgt spid="5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fade">
                                      <p:cBhvr>
                                        <p:cTn id="122" dur="500"/>
                                        <p:tgtEl>
                                          <p:spTgt spid="7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Effect transition="in" filter="wipe(left)">
                                      <p:cBhvr>
                                        <p:cTn id="127" dur="500"/>
                                        <p:tgtEl>
                                          <p:spTgt spid="11"/>
                                        </p:tgtEl>
                                      </p:cBhvr>
                                    </p:animEffect>
                                  </p:childTnLst>
                                </p:cTn>
                              </p:par>
                            </p:childTnLst>
                          </p:cTn>
                        </p:par>
                        <p:par>
                          <p:cTn id="128" fill="hold">
                            <p:stCondLst>
                              <p:cond delay="500"/>
                            </p:stCondLst>
                            <p:childTnLst>
                              <p:par>
                                <p:cTn id="129" presetID="10" presetClass="entr" presetSubtype="0" fill="hold" grpId="0" nodeType="afterEffect">
                                  <p:stCondLst>
                                    <p:cond delay="0"/>
                                  </p:stCondLst>
                                  <p:childTnLst>
                                    <p:set>
                                      <p:cBhvr>
                                        <p:cTn id="130" dur="1" fill="hold">
                                          <p:stCondLst>
                                            <p:cond delay="0"/>
                                          </p:stCondLst>
                                        </p:cTn>
                                        <p:tgtEl>
                                          <p:spTgt spid="74"/>
                                        </p:tgtEl>
                                        <p:attrNameLst>
                                          <p:attrName>style.visibility</p:attrName>
                                        </p:attrNameLst>
                                      </p:cBhvr>
                                      <p:to>
                                        <p:strVal val="visible"/>
                                      </p:to>
                                    </p:set>
                                    <p:animEffect transition="in" filter="fade">
                                      <p:cBhvr>
                                        <p:cTn id="131" dur="500"/>
                                        <p:tgtEl>
                                          <p:spTgt spid="74"/>
                                        </p:tgtEl>
                                      </p:cBhvr>
                                    </p:animEffect>
                                  </p:childTnLst>
                                </p:cTn>
                              </p:par>
                              <p:par>
                                <p:cTn id="132" presetID="1" presetClass="entr" presetSubtype="0" fill="hold" grpId="0" nodeType="withEffect">
                                  <p:stCondLst>
                                    <p:cond delay="0"/>
                                  </p:stCondLst>
                                  <p:childTnLst>
                                    <p:set>
                                      <p:cBhvr>
                                        <p:cTn id="133" dur="1" fill="hold">
                                          <p:stCondLst>
                                            <p:cond delay="0"/>
                                          </p:stCondLst>
                                        </p:cTn>
                                        <p:tgtEl>
                                          <p:spTgt spid="85"/>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86"/>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93"/>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75"/>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89"/>
                                        </p:tgtEl>
                                        <p:attrNameLst>
                                          <p:attrName>style.visibility</p:attrName>
                                        </p:attrNameLst>
                                      </p:cBhvr>
                                      <p:to>
                                        <p:strVal val="visible"/>
                                      </p:to>
                                    </p:set>
                                    <p:animEffect transition="in" filter="fade">
                                      <p:cBhvr>
                                        <p:cTn id="144" dur="500"/>
                                        <p:tgtEl>
                                          <p:spTgt spid="8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94"/>
                                        </p:tgtEl>
                                        <p:attrNameLst>
                                          <p:attrName>style.visibility</p:attrName>
                                        </p:attrNameLst>
                                      </p:cBhvr>
                                      <p:to>
                                        <p:strVal val="visible"/>
                                      </p:to>
                                    </p:set>
                                    <p:animEffect transition="in" filter="fade">
                                      <p:cBhvr>
                                        <p:cTn id="147" dur="500"/>
                                        <p:tgtEl>
                                          <p:spTgt spid="9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6"/>
                                        </p:tgtEl>
                                        <p:attrNameLst>
                                          <p:attrName>style.visibility</p:attrName>
                                        </p:attrNameLst>
                                      </p:cBhvr>
                                      <p:to>
                                        <p:strVal val="visible"/>
                                      </p:to>
                                    </p:set>
                                    <p:animEffect transition="in" filter="fade">
                                      <p:cBhvr>
                                        <p:cTn id="150" dur="500"/>
                                        <p:tgtEl>
                                          <p:spTgt spid="76"/>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77"/>
                                        </p:tgtEl>
                                        <p:attrNameLst>
                                          <p:attrName>style.visibility</p:attrName>
                                        </p:attrNameLst>
                                      </p:cBhvr>
                                      <p:to>
                                        <p:strVal val="visible"/>
                                      </p:to>
                                    </p:set>
                                    <p:animEffect transition="in" filter="fade">
                                      <p:cBhvr>
                                        <p:cTn id="153" dur="500"/>
                                        <p:tgtEl>
                                          <p:spTgt spid="77"/>
                                        </p:tgtEl>
                                      </p:cBhvr>
                                    </p:animEffect>
                                  </p:childTnLst>
                                </p:cTn>
                              </p:par>
                              <p:par>
                                <p:cTn id="154" presetID="1" presetClass="entr" presetSubtype="0" fill="hold" grpId="0" nodeType="withEffect">
                                  <p:stCondLst>
                                    <p:cond delay="0"/>
                                  </p:stCondLst>
                                  <p:childTnLst>
                                    <p:set>
                                      <p:cBhvr>
                                        <p:cTn id="155" dur="1" fill="hold">
                                          <p:stCondLst>
                                            <p:cond delay="0"/>
                                          </p:stCondLst>
                                        </p:cTn>
                                        <p:tgtEl>
                                          <p:spTgt spid="87"/>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78"/>
                                        </p:tgtEl>
                                        <p:attrNameLst>
                                          <p:attrName>style.visibility</p:attrName>
                                        </p:attrNameLst>
                                      </p:cBhvr>
                                      <p:to>
                                        <p:strVal val="visible"/>
                                      </p:to>
                                    </p:set>
                                    <p:animEffect transition="in" filter="fade">
                                      <p:cBhvr>
                                        <p:cTn id="160" dur="500"/>
                                        <p:tgtEl>
                                          <p:spTgt spid="7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79"/>
                                        </p:tgtEl>
                                        <p:attrNameLst>
                                          <p:attrName>style.visibility</p:attrName>
                                        </p:attrNameLst>
                                      </p:cBhvr>
                                      <p:to>
                                        <p:strVal val="visible"/>
                                      </p:to>
                                    </p:set>
                                    <p:animEffect transition="in" filter="fade">
                                      <p:cBhvr>
                                        <p:cTn id="163" dur="500"/>
                                        <p:tgtEl>
                                          <p:spTgt spid="7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500"/>
                                        <p:tgtEl>
                                          <p:spTgt spid="9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95"/>
                                        </p:tgtEl>
                                        <p:attrNameLst>
                                          <p:attrName>style.visibility</p:attrName>
                                        </p:attrNameLst>
                                      </p:cBhvr>
                                      <p:to>
                                        <p:strVal val="visible"/>
                                      </p:to>
                                    </p:set>
                                    <p:animEffect transition="in" filter="fade">
                                      <p:cBhvr>
                                        <p:cTn id="169" dur="500"/>
                                        <p:tgtEl>
                                          <p:spTgt spid="95"/>
                                        </p:tgtEl>
                                      </p:cBhvr>
                                    </p:animEffect>
                                  </p:childTnLst>
                                </p:cTn>
                              </p:par>
                              <p:par>
                                <p:cTn id="170" presetID="1" presetClass="entr" presetSubtype="0" fill="hold" grpId="0" nodeType="withEffect">
                                  <p:stCondLst>
                                    <p:cond delay="0"/>
                                  </p:stCondLst>
                                  <p:childTnLst>
                                    <p:set>
                                      <p:cBhvr>
                                        <p:cTn id="171"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79" grpId="0" animBg="1"/>
      <p:bldP spid="78" grpId="0" animBg="1"/>
      <p:bldP spid="64" grpId="0" animBg="1"/>
      <p:bldP spid="66" grpId="0" animBg="1"/>
      <p:bldP spid="68" grpId="0" animBg="1"/>
      <p:bldP spid="70" grpId="0"/>
      <p:bldP spid="71" grpId="0" animBg="1"/>
      <p:bldP spid="72" grpId="0" animBg="1"/>
      <p:bldP spid="73" grpId="0" animBg="1"/>
      <p:bldP spid="88" grpId="0" animBg="1"/>
      <p:bldP spid="42" grpId="0" animBg="1"/>
      <p:bldP spid="28" grpId="0" animBg="1"/>
      <p:bldP spid="76" grpId="0" animBg="1"/>
      <p:bldP spid="77" grpId="0" animBg="1"/>
      <p:bldP spid="44" grpId="0" animBg="1"/>
      <p:bldP spid="39" grpId="0" animBg="1"/>
      <p:bldP spid="41" grpId="0" animBg="1"/>
      <p:bldP spid="43" grpId="0" animBg="1"/>
      <p:bldP spid="7" grpId="0"/>
      <p:bldP spid="35" grpId="0" animBg="1"/>
      <p:bldP spid="45" grpId="0" animBg="1"/>
      <p:bldP spid="46" grpId="0" animBg="1"/>
      <p:bldP spid="74" grpId="0" animBg="1"/>
      <p:bldP spid="75" grpId="0" animBg="1"/>
      <p:bldP spid="16" grpId="0" animBg="1"/>
      <p:bldP spid="80" grpId="0" animBg="1"/>
      <p:bldP spid="81" grpId="0" animBg="1"/>
      <p:bldP spid="82" grpId="0" animBg="1"/>
      <p:bldP spid="83" grpId="0" animBg="1"/>
      <p:bldP spid="84" grpId="0" animBg="1"/>
      <p:bldP spid="85" grpId="0" animBg="1"/>
      <p:bldP spid="86" grpId="0" animBg="1"/>
      <p:bldP spid="87" grpId="0" animBg="1"/>
      <p:bldP spid="89" grpId="0" animBg="1"/>
      <p:bldP spid="90" grpId="0" animBg="1"/>
      <p:bldP spid="17" grpId="0"/>
      <p:bldP spid="91" grpId="0"/>
      <p:bldP spid="92" grpId="0"/>
      <p:bldP spid="93" grpId="0"/>
      <p:bldP spid="94" grpId="0"/>
      <p:bldP spid="95" grpId="0"/>
      <p:bldP spid="67" grpId="0" animBg="1"/>
      <p:bldP spid="63"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 Build the dictionary</a:t>
            </a:r>
            <a:endParaRPr lang="en-US" dirty="0"/>
          </a:p>
        </p:txBody>
      </p:sp>
      <p:graphicFrame>
        <p:nvGraphicFramePr>
          <p:cNvPr id="96" name="Table 95"/>
          <p:cNvGraphicFramePr>
            <a:graphicFrameLocks noGrp="1"/>
          </p:cNvGraphicFramePr>
          <p:nvPr>
            <p:extLst/>
          </p:nvPr>
        </p:nvGraphicFramePr>
        <p:xfrm>
          <a:off x="1265237" y="1559268"/>
          <a:ext cx="1828799" cy="5191760"/>
        </p:xfrm>
        <a:graphic>
          <a:graphicData uri="http://schemas.openxmlformats.org/drawingml/2006/table">
            <a:tbl>
              <a:tblPr firstRow="1" bandRow="1">
                <a:tableStyleId>{5C22544A-7EE6-4342-B048-85BDC9FD1C3A}</a:tableStyleId>
              </a:tblPr>
              <a:tblGrid>
                <a:gridCol w="1828799"/>
              </a:tblGrid>
              <a:tr h="370840">
                <a:tc>
                  <a:txBody>
                    <a:bodyPr/>
                    <a:lstStyle/>
                    <a:p>
                      <a:r>
                        <a:rPr lang="en-US" dirty="0" smtClean="0"/>
                        <a:t>Color</a:t>
                      </a:r>
                      <a:endParaRPr lang="en-US" dirty="0"/>
                    </a:p>
                  </a:txBody>
                  <a:tcPr/>
                </a:tc>
              </a:tr>
              <a:tr h="370840">
                <a:tc>
                  <a:txBody>
                    <a:bodyPr/>
                    <a:lstStyle/>
                    <a:p>
                      <a:r>
                        <a:rPr lang="en-US" dirty="0" smtClean="0"/>
                        <a:t>Red</a:t>
                      </a:r>
                    </a:p>
                  </a:txBody>
                  <a:tcPr/>
                </a:tc>
              </a:tr>
              <a:tr h="370840">
                <a:tc>
                  <a:txBody>
                    <a:bodyPr/>
                    <a:lstStyle/>
                    <a:p>
                      <a:r>
                        <a:rPr lang="en-US" dirty="0" smtClean="0"/>
                        <a:t>Red</a:t>
                      </a:r>
                      <a:endParaRPr lang="en-US" dirty="0"/>
                    </a:p>
                  </a:txBody>
                  <a:tcPr/>
                </a:tc>
              </a:tr>
              <a:tr h="370840">
                <a:tc>
                  <a:txBody>
                    <a:bodyPr/>
                    <a:lstStyle/>
                    <a:p>
                      <a:r>
                        <a:rPr lang="en-US" dirty="0" smtClean="0"/>
                        <a:t>Green</a:t>
                      </a:r>
                      <a:endParaRPr lang="en-US" dirty="0"/>
                    </a:p>
                  </a:txBody>
                  <a:tcPr/>
                </a:tc>
              </a:tr>
              <a:tr h="370840">
                <a:tc>
                  <a:txBody>
                    <a:bodyPr/>
                    <a:lstStyle/>
                    <a:p>
                      <a:r>
                        <a:rPr lang="en-US" dirty="0" smtClean="0"/>
                        <a:t>Blue</a:t>
                      </a:r>
                      <a:endParaRPr lang="en-US" dirty="0"/>
                    </a:p>
                  </a:txBody>
                  <a:tcPr/>
                </a:tc>
              </a:tr>
              <a:tr h="370840">
                <a:tc>
                  <a:txBody>
                    <a:bodyPr/>
                    <a:lstStyle/>
                    <a:p>
                      <a:r>
                        <a:rPr lang="en-US" dirty="0" smtClean="0"/>
                        <a:t>Red</a:t>
                      </a:r>
                      <a:endParaRPr lang="en-US" dirty="0"/>
                    </a:p>
                  </a:txBody>
                  <a:tcPr/>
                </a:tc>
              </a:tr>
              <a:tr h="370840">
                <a:tc>
                  <a:txBody>
                    <a:bodyPr/>
                    <a:lstStyle/>
                    <a:p>
                      <a:r>
                        <a:rPr lang="en-US" dirty="0" smtClean="0"/>
                        <a:t>Blue</a:t>
                      </a:r>
                      <a:endParaRPr lang="en-US" dirty="0"/>
                    </a:p>
                  </a:txBody>
                  <a:tcPr/>
                </a:tc>
              </a:tr>
              <a:tr h="370840">
                <a:tc>
                  <a:txBody>
                    <a:bodyPr/>
                    <a:lstStyle/>
                    <a:p>
                      <a:r>
                        <a:rPr lang="en-US" dirty="0" smtClean="0"/>
                        <a:t>Green</a:t>
                      </a:r>
                      <a:endParaRPr lang="en-US" dirty="0"/>
                    </a:p>
                  </a:txBody>
                  <a:tcPr/>
                </a:tc>
              </a:tr>
              <a:tr h="370840">
                <a:tc>
                  <a:txBody>
                    <a:bodyPr/>
                    <a:lstStyle/>
                    <a:p>
                      <a:r>
                        <a:rPr lang="en-US" dirty="0" smtClean="0"/>
                        <a:t>Green</a:t>
                      </a:r>
                      <a:endParaRPr lang="en-US" dirty="0"/>
                    </a:p>
                  </a:txBody>
                  <a:tcPr/>
                </a:tc>
              </a:tr>
              <a:tr h="370840">
                <a:tc>
                  <a:txBody>
                    <a:bodyPr/>
                    <a:lstStyle/>
                    <a:p>
                      <a:r>
                        <a:rPr lang="en-US" dirty="0" smtClean="0"/>
                        <a:t>Green</a:t>
                      </a:r>
                      <a:endParaRPr lang="en-US" dirty="0"/>
                    </a:p>
                  </a:txBody>
                  <a:tcPr/>
                </a:tc>
              </a:tr>
              <a:tr h="370840">
                <a:tc>
                  <a:txBody>
                    <a:bodyPr/>
                    <a:lstStyle/>
                    <a:p>
                      <a:r>
                        <a:rPr lang="en-US" dirty="0" smtClean="0"/>
                        <a:t>Red</a:t>
                      </a:r>
                      <a:endParaRPr lang="en-US" dirty="0"/>
                    </a:p>
                  </a:txBody>
                  <a:tcPr/>
                </a:tc>
              </a:tr>
              <a:tr h="370840">
                <a:tc>
                  <a:txBody>
                    <a:bodyPr/>
                    <a:lstStyle/>
                    <a:p>
                      <a:r>
                        <a:rPr lang="en-US" dirty="0" smtClean="0"/>
                        <a:t>Blue</a:t>
                      </a:r>
                      <a:endParaRPr lang="en-US" dirty="0"/>
                    </a:p>
                  </a:txBody>
                  <a:tcPr/>
                </a:tc>
              </a:tr>
              <a:tr h="370840">
                <a:tc>
                  <a:txBody>
                    <a:bodyPr/>
                    <a:lstStyle/>
                    <a:p>
                      <a:r>
                        <a:rPr lang="en-US" dirty="0" smtClean="0"/>
                        <a:t>Blue</a:t>
                      </a:r>
                      <a:endParaRPr lang="en-US" dirty="0"/>
                    </a:p>
                  </a:txBody>
                  <a:tcPr/>
                </a:tc>
              </a:tr>
              <a:tr h="370840">
                <a:tc>
                  <a:txBody>
                    <a:bodyPr/>
                    <a:lstStyle/>
                    <a:p>
                      <a:r>
                        <a:rPr lang="en-US" dirty="0" smtClean="0"/>
                        <a:t>…</a:t>
                      </a:r>
                      <a:endParaRPr lang="en-US" dirty="0"/>
                    </a:p>
                  </a:txBody>
                  <a:tcPr/>
                </a:tc>
              </a:tr>
            </a:tbl>
          </a:graphicData>
        </a:graphic>
      </p:graphicFrame>
      <p:graphicFrame>
        <p:nvGraphicFramePr>
          <p:cNvPr id="97" name="Table 96"/>
          <p:cNvGraphicFramePr>
            <a:graphicFrameLocks noGrp="1"/>
          </p:cNvGraphicFramePr>
          <p:nvPr>
            <p:extLst/>
          </p:nvPr>
        </p:nvGraphicFramePr>
        <p:xfrm>
          <a:off x="5761037" y="1519961"/>
          <a:ext cx="1828799" cy="5191760"/>
        </p:xfrm>
        <a:graphic>
          <a:graphicData uri="http://schemas.openxmlformats.org/drawingml/2006/table">
            <a:tbl>
              <a:tblPr firstRow="1" bandRow="1">
                <a:tableStyleId>{5C22544A-7EE6-4342-B048-85BDC9FD1C3A}</a:tableStyleId>
              </a:tblPr>
              <a:tblGrid>
                <a:gridCol w="1828799"/>
              </a:tblGrid>
              <a:tr h="370840">
                <a:tc>
                  <a:txBody>
                    <a:bodyPr/>
                    <a:lstStyle/>
                    <a:p>
                      <a:r>
                        <a:rPr lang="en-US" dirty="0" smtClean="0"/>
                        <a:t>Color</a:t>
                      </a:r>
                      <a:endParaRPr lang="en-US" dirty="0"/>
                    </a:p>
                  </a:txBody>
                  <a:tcPr/>
                </a:tc>
              </a:tr>
              <a:tr h="370840">
                <a:tc>
                  <a:txBody>
                    <a:bodyPr/>
                    <a:lstStyle/>
                    <a:p>
                      <a:r>
                        <a:rPr lang="en-US" dirty="0" smtClean="0"/>
                        <a:t>1</a:t>
                      </a:r>
                    </a:p>
                  </a:txBody>
                  <a:tcPr/>
                </a:tc>
              </a:tr>
              <a:tr h="370840">
                <a:tc>
                  <a:txBody>
                    <a:bodyPr/>
                    <a:lstStyle/>
                    <a:p>
                      <a:r>
                        <a:rPr lang="en-US" dirty="0" smtClean="0"/>
                        <a:t>1</a:t>
                      </a:r>
                      <a:endParaRPr lang="en-US" dirty="0"/>
                    </a:p>
                  </a:txBody>
                  <a:tcPr/>
                </a:tc>
              </a:tr>
              <a:tr h="370840">
                <a:tc>
                  <a:txBody>
                    <a:bodyPr/>
                    <a:lstStyle/>
                    <a:p>
                      <a:r>
                        <a:rPr lang="en-US" dirty="0" smtClean="0"/>
                        <a:t>2</a:t>
                      </a:r>
                      <a:endParaRPr lang="en-US" dirty="0"/>
                    </a:p>
                  </a:txBody>
                  <a:tcPr/>
                </a:tc>
              </a:tr>
              <a:tr h="370840">
                <a:tc>
                  <a:txBody>
                    <a:bodyPr/>
                    <a:lstStyle/>
                    <a:p>
                      <a:r>
                        <a:rPr lang="en-US" dirty="0" smtClean="0"/>
                        <a:t>3</a:t>
                      </a:r>
                      <a:endParaRPr lang="en-US" dirty="0"/>
                    </a:p>
                  </a:txBody>
                  <a:tcPr/>
                </a:tc>
              </a:tr>
              <a:tr h="370840">
                <a:tc>
                  <a:txBody>
                    <a:bodyPr/>
                    <a:lstStyle/>
                    <a:p>
                      <a:r>
                        <a:rPr lang="en-US" dirty="0" smtClean="0"/>
                        <a:t>1</a:t>
                      </a:r>
                      <a:endParaRPr lang="en-US" dirty="0"/>
                    </a:p>
                  </a:txBody>
                  <a:tcPr/>
                </a:tc>
              </a:tr>
              <a:tr h="370840">
                <a:tc>
                  <a:txBody>
                    <a:bodyPr/>
                    <a:lstStyle/>
                    <a:p>
                      <a:r>
                        <a:rPr lang="en-US" dirty="0" smtClean="0"/>
                        <a:t>3</a:t>
                      </a:r>
                      <a:endParaRPr lang="en-US" dirty="0"/>
                    </a:p>
                  </a:txBody>
                  <a:tcPr/>
                </a:tc>
              </a:tr>
              <a:tr h="370840">
                <a:tc>
                  <a:txBody>
                    <a:bodyPr/>
                    <a:lstStyle/>
                    <a:p>
                      <a:r>
                        <a:rPr lang="en-US" dirty="0" smtClean="0"/>
                        <a:t>2</a:t>
                      </a:r>
                      <a:endParaRPr lang="en-US" dirty="0"/>
                    </a:p>
                  </a:txBody>
                  <a:tcPr/>
                </a:tc>
              </a:tr>
              <a:tr h="370840">
                <a:tc>
                  <a:txBody>
                    <a:bodyPr/>
                    <a:lstStyle/>
                    <a:p>
                      <a:r>
                        <a:rPr lang="en-US" dirty="0" smtClean="0"/>
                        <a:t>2</a:t>
                      </a:r>
                      <a:endParaRPr lang="en-US" dirty="0"/>
                    </a:p>
                  </a:txBody>
                  <a:tcPr/>
                </a:tc>
              </a:tr>
              <a:tr h="370840">
                <a:tc>
                  <a:txBody>
                    <a:bodyPr/>
                    <a:lstStyle/>
                    <a:p>
                      <a:r>
                        <a:rPr lang="en-US" dirty="0" smtClean="0"/>
                        <a:t>2</a:t>
                      </a:r>
                      <a:endParaRPr lang="en-US" dirty="0"/>
                    </a:p>
                  </a:txBody>
                  <a:tcPr/>
                </a:tc>
              </a:tr>
              <a:tr h="370840">
                <a:tc>
                  <a:txBody>
                    <a:bodyPr/>
                    <a:lstStyle/>
                    <a:p>
                      <a:r>
                        <a:rPr lang="en-US" dirty="0" smtClean="0"/>
                        <a:t>1</a:t>
                      </a:r>
                      <a:endParaRPr lang="en-US" dirty="0"/>
                    </a:p>
                  </a:txBody>
                  <a:tcPr/>
                </a:tc>
              </a:tr>
              <a:tr h="370840">
                <a:tc>
                  <a:txBody>
                    <a:bodyPr/>
                    <a:lstStyle/>
                    <a:p>
                      <a:r>
                        <a:rPr lang="en-US" dirty="0" smtClean="0"/>
                        <a:t>3</a:t>
                      </a:r>
                      <a:endParaRPr lang="en-US" dirty="0"/>
                    </a:p>
                  </a:txBody>
                  <a:tcPr/>
                </a:tc>
              </a:tr>
              <a:tr h="370840">
                <a:tc>
                  <a:txBody>
                    <a:bodyPr/>
                    <a:lstStyle/>
                    <a:p>
                      <a:r>
                        <a:rPr lang="en-US" dirty="0" smtClean="0"/>
                        <a:t>3</a:t>
                      </a:r>
                      <a:endParaRPr lang="en-US" dirty="0"/>
                    </a:p>
                  </a:txBody>
                  <a:tcPr/>
                </a:tc>
              </a:tr>
              <a:tr h="370840">
                <a:tc>
                  <a:txBody>
                    <a:bodyPr/>
                    <a:lstStyle/>
                    <a:p>
                      <a:r>
                        <a:rPr lang="en-US" dirty="0" smtClean="0"/>
                        <a:t>…</a:t>
                      </a:r>
                      <a:endParaRPr lang="en-US" dirty="0"/>
                    </a:p>
                  </a:txBody>
                  <a:tcPr/>
                </a:tc>
              </a:tr>
            </a:tbl>
          </a:graphicData>
        </a:graphic>
      </p:graphicFrame>
      <p:sp>
        <p:nvSpPr>
          <p:cNvPr id="18" name="TextBox 17"/>
          <p:cNvSpPr txBox="1"/>
          <p:nvPr/>
        </p:nvSpPr>
        <p:spPr>
          <a:xfrm>
            <a:off x="731837" y="1008064"/>
            <a:ext cx="4191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Products = 13M rows</a:t>
            </a:r>
          </a:p>
        </p:txBody>
      </p:sp>
      <p:cxnSp>
        <p:nvCxnSpPr>
          <p:cNvPr id="4" name="Straight Arrow Connector 3"/>
          <p:cNvCxnSpPr/>
          <p:nvPr/>
        </p:nvCxnSpPr>
        <p:spPr>
          <a:xfrm>
            <a:off x="3398837" y="3421062"/>
            <a:ext cx="1981200" cy="0"/>
          </a:xfrm>
          <a:prstGeom prst="straightConnector1">
            <a:avLst/>
          </a:prstGeom>
          <a:ln w="76200">
            <a:solidFill>
              <a:schemeClr val="tx1"/>
            </a:solidFill>
            <a:headEnd type="none"/>
            <a:tailEnd type="triangle"/>
          </a:ln>
        </p:spPr>
        <p:style>
          <a:lnRef idx="3">
            <a:schemeClr val="accent6"/>
          </a:lnRef>
          <a:fillRef idx="0">
            <a:schemeClr val="accent6"/>
          </a:fillRef>
          <a:effectRef idx="2">
            <a:schemeClr val="accent6"/>
          </a:effectRef>
          <a:fontRef idx="minor">
            <a:schemeClr val="tx1"/>
          </a:fontRef>
        </p:style>
      </p:cxnSp>
      <p:sp>
        <p:nvSpPr>
          <p:cNvPr id="13" name="TextBox 12"/>
          <p:cNvSpPr txBox="1"/>
          <p:nvPr/>
        </p:nvSpPr>
        <p:spPr>
          <a:xfrm>
            <a:off x="3425501" y="2777942"/>
            <a:ext cx="4191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Data IDs</a:t>
            </a:r>
          </a:p>
        </p:txBody>
      </p:sp>
    </p:spTree>
    <p:custDataLst>
      <p:tags r:id="rId1"/>
    </p:custDataLst>
    <p:extLst>
      <p:ext uri="{BB962C8B-B14F-4D97-AF65-F5344CB8AC3E}">
        <p14:creationId xmlns:p14="http://schemas.microsoft.com/office/powerpoint/2010/main" val="181970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 Encoding</a:t>
            </a:r>
            <a:endParaRPr lang="en-US" dirty="0"/>
          </a:p>
        </p:txBody>
      </p:sp>
      <p:sp>
        <p:nvSpPr>
          <p:cNvPr id="3" name="Text Placeholder 2"/>
          <p:cNvSpPr>
            <a:spLocks noGrp="1"/>
          </p:cNvSpPr>
          <p:nvPr>
            <p:ph type="body" sz="quarter" idx="10"/>
          </p:nvPr>
        </p:nvSpPr>
        <p:spPr>
          <a:xfrm>
            <a:off x="544900" y="1243471"/>
            <a:ext cx="11370960" cy="2363724"/>
          </a:xfrm>
        </p:spPr>
        <p:txBody>
          <a:bodyPr/>
          <a:lstStyle/>
          <a:p>
            <a:r>
              <a:rPr lang="en-US" dirty="0" smtClean="0"/>
              <a:t>Value</a:t>
            </a:r>
          </a:p>
          <a:p>
            <a:pPr lvl="1"/>
            <a:r>
              <a:rPr lang="en-US" dirty="0" smtClean="0"/>
              <a:t>Simple arithmetic</a:t>
            </a:r>
            <a:endParaRPr lang="en-US" dirty="0"/>
          </a:p>
          <a:p>
            <a:pPr marL="342900" lvl="1" indent="0">
              <a:buNone/>
            </a:pPr>
            <a:r>
              <a:rPr lang="en-US" dirty="0" smtClean="0"/>
              <a:t>        1.5, 3.0, 4.5</a:t>
            </a:r>
          </a:p>
          <a:p>
            <a:pPr marL="342900" lvl="1" indent="0">
              <a:buNone/>
            </a:pPr>
            <a:r>
              <a:rPr lang="en-US" dirty="0" smtClean="0"/>
              <a:t>X10: 15,  30,  45</a:t>
            </a:r>
          </a:p>
          <a:p>
            <a:pPr marL="342900" lvl="1" indent="0">
              <a:buNone/>
            </a:pPr>
            <a:r>
              <a:rPr lang="en-US" dirty="0" smtClean="0"/>
              <a:t>/15:  1,    2,    3</a:t>
            </a:r>
          </a:p>
        </p:txBody>
      </p:sp>
    </p:spTree>
    <p:extLst>
      <p:ext uri="{BB962C8B-B14F-4D97-AF65-F5344CB8AC3E}">
        <p14:creationId xmlns:p14="http://schemas.microsoft.com/office/powerpoint/2010/main" val="70564265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 Encoding</a:t>
            </a:r>
            <a:endParaRPr lang="en-US" dirty="0"/>
          </a:p>
        </p:txBody>
      </p:sp>
      <p:sp>
        <p:nvSpPr>
          <p:cNvPr id="3" name="Text Placeholder 2"/>
          <p:cNvSpPr>
            <a:spLocks noGrp="1"/>
          </p:cNvSpPr>
          <p:nvPr>
            <p:ph type="body" sz="quarter" idx="10"/>
          </p:nvPr>
        </p:nvSpPr>
        <p:spPr>
          <a:xfrm>
            <a:off x="544900" y="1243471"/>
            <a:ext cx="11370960" cy="4936736"/>
          </a:xfrm>
        </p:spPr>
        <p:txBody>
          <a:bodyPr/>
          <a:lstStyle/>
          <a:p>
            <a:r>
              <a:rPr lang="en-US" dirty="0" smtClean="0"/>
              <a:t>Value</a:t>
            </a:r>
          </a:p>
          <a:p>
            <a:pPr lvl="1"/>
            <a:r>
              <a:rPr lang="en-US" dirty="0" smtClean="0"/>
              <a:t>Simple arithmetic</a:t>
            </a:r>
          </a:p>
          <a:p>
            <a:r>
              <a:rPr lang="en-US" dirty="0" smtClean="0"/>
              <a:t>Hash</a:t>
            </a:r>
          </a:p>
          <a:p>
            <a:pPr lvl="1"/>
            <a:r>
              <a:rPr lang="en-US" dirty="0" smtClean="0"/>
              <a:t>Forced on Text data types</a:t>
            </a:r>
          </a:p>
          <a:p>
            <a:pPr lvl="1"/>
            <a:r>
              <a:rPr lang="en-US" dirty="0" smtClean="0"/>
              <a:t>Slower than value</a:t>
            </a:r>
          </a:p>
          <a:p>
            <a:r>
              <a:rPr lang="en-US" dirty="0" smtClean="0"/>
              <a:t>Tips</a:t>
            </a:r>
            <a:endParaRPr lang="en-US" dirty="0"/>
          </a:p>
          <a:p>
            <a:pPr lvl="1"/>
            <a:r>
              <a:rPr lang="en-US" dirty="0" smtClean="0"/>
              <a:t>Change Text to Number if possible</a:t>
            </a:r>
            <a:endParaRPr lang="en-US" dirty="0"/>
          </a:p>
          <a:p>
            <a:pPr lvl="1"/>
            <a:r>
              <a:rPr lang="en-US" dirty="0" smtClean="0"/>
              <a:t>Change Decimal to Currency if feasible</a:t>
            </a:r>
            <a:endParaRPr lang="en-US" dirty="0"/>
          </a:p>
          <a:p>
            <a:pPr lvl="1"/>
            <a:r>
              <a:rPr lang="en-US" dirty="0" smtClean="0"/>
              <a:t>Avoid re-encoding by ordering data</a:t>
            </a:r>
            <a:endParaRPr lang="en-US" dirty="0"/>
          </a:p>
          <a:p>
            <a:pPr lvl="1"/>
            <a:endParaRPr lang="en-US" dirty="0" smtClean="0"/>
          </a:p>
        </p:txBody>
      </p:sp>
    </p:spTree>
    <p:extLst>
      <p:ext uri="{BB962C8B-B14F-4D97-AF65-F5344CB8AC3E}">
        <p14:creationId xmlns:p14="http://schemas.microsoft.com/office/powerpoint/2010/main" val="241248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a:t>
            </a:r>
            <a:endParaRPr lang="en-US" dirty="0"/>
          </a:p>
        </p:txBody>
      </p:sp>
      <p:graphicFrame>
        <p:nvGraphicFramePr>
          <p:cNvPr id="96" name="Table 95"/>
          <p:cNvGraphicFramePr>
            <a:graphicFrameLocks noGrp="1"/>
          </p:cNvGraphicFramePr>
          <p:nvPr>
            <p:extLst/>
          </p:nvPr>
        </p:nvGraphicFramePr>
        <p:xfrm>
          <a:off x="1265237" y="1559268"/>
          <a:ext cx="1828799" cy="5191760"/>
        </p:xfrm>
        <a:graphic>
          <a:graphicData uri="http://schemas.openxmlformats.org/drawingml/2006/table">
            <a:tbl>
              <a:tblPr firstRow="1" bandRow="1">
                <a:tableStyleId>{5C22544A-7EE6-4342-B048-85BDC9FD1C3A}</a:tableStyleId>
              </a:tblPr>
              <a:tblGrid>
                <a:gridCol w="1828799"/>
              </a:tblGrid>
              <a:tr h="370840">
                <a:tc>
                  <a:txBody>
                    <a:bodyPr/>
                    <a:lstStyle/>
                    <a:p>
                      <a:r>
                        <a:rPr lang="en-US" dirty="0" smtClean="0"/>
                        <a:t>Color</a:t>
                      </a:r>
                      <a:endParaRPr lang="en-US" dirty="0"/>
                    </a:p>
                  </a:txBody>
                  <a:tcPr/>
                </a:tc>
              </a:tr>
              <a:tr h="370840">
                <a:tc>
                  <a:txBody>
                    <a:bodyPr/>
                    <a:lstStyle/>
                    <a:p>
                      <a:r>
                        <a:rPr lang="en-US" dirty="0" smtClean="0"/>
                        <a:t>Red</a:t>
                      </a:r>
                    </a:p>
                  </a:txBody>
                  <a:tcPr/>
                </a:tc>
              </a:tr>
              <a:tr h="370840">
                <a:tc>
                  <a:txBody>
                    <a:bodyPr/>
                    <a:lstStyle/>
                    <a:p>
                      <a:r>
                        <a:rPr lang="en-US" dirty="0" smtClean="0"/>
                        <a:t>Red</a:t>
                      </a:r>
                      <a:endParaRPr lang="en-US" dirty="0"/>
                    </a:p>
                  </a:txBody>
                  <a:tcPr/>
                </a:tc>
              </a:tr>
              <a:tr h="370840">
                <a:tc>
                  <a:txBody>
                    <a:bodyPr/>
                    <a:lstStyle/>
                    <a:p>
                      <a:r>
                        <a:rPr lang="en-US" dirty="0" smtClean="0"/>
                        <a:t>Green</a:t>
                      </a:r>
                      <a:endParaRPr lang="en-US" dirty="0"/>
                    </a:p>
                  </a:txBody>
                  <a:tcPr/>
                </a:tc>
              </a:tr>
              <a:tr h="370840">
                <a:tc>
                  <a:txBody>
                    <a:bodyPr/>
                    <a:lstStyle/>
                    <a:p>
                      <a:r>
                        <a:rPr lang="en-US" dirty="0" smtClean="0"/>
                        <a:t>Blue</a:t>
                      </a:r>
                      <a:endParaRPr lang="en-US" dirty="0"/>
                    </a:p>
                  </a:txBody>
                  <a:tcPr/>
                </a:tc>
              </a:tr>
              <a:tr h="370840">
                <a:tc>
                  <a:txBody>
                    <a:bodyPr/>
                    <a:lstStyle/>
                    <a:p>
                      <a:r>
                        <a:rPr lang="en-US" dirty="0" smtClean="0"/>
                        <a:t>Red</a:t>
                      </a:r>
                      <a:endParaRPr lang="en-US" dirty="0"/>
                    </a:p>
                  </a:txBody>
                  <a:tcPr/>
                </a:tc>
              </a:tr>
              <a:tr h="370840">
                <a:tc>
                  <a:txBody>
                    <a:bodyPr/>
                    <a:lstStyle/>
                    <a:p>
                      <a:r>
                        <a:rPr lang="en-US" dirty="0" smtClean="0"/>
                        <a:t>Blue</a:t>
                      </a:r>
                      <a:endParaRPr lang="en-US" dirty="0"/>
                    </a:p>
                  </a:txBody>
                  <a:tcPr/>
                </a:tc>
              </a:tr>
              <a:tr h="370840">
                <a:tc>
                  <a:txBody>
                    <a:bodyPr/>
                    <a:lstStyle/>
                    <a:p>
                      <a:r>
                        <a:rPr lang="en-US" dirty="0" smtClean="0"/>
                        <a:t>Green</a:t>
                      </a:r>
                      <a:endParaRPr lang="en-US" dirty="0"/>
                    </a:p>
                  </a:txBody>
                  <a:tcPr/>
                </a:tc>
              </a:tr>
              <a:tr h="370840">
                <a:tc>
                  <a:txBody>
                    <a:bodyPr/>
                    <a:lstStyle/>
                    <a:p>
                      <a:r>
                        <a:rPr lang="en-US" dirty="0" smtClean="0"/>
                        <a:t>Green</a:t>
                      </a:r>
                      <a:endParaRPr lang="en-US" dirty="0"/>
                    </a:p>
                  </a:txBody>
                  <a:tcPr/>
                </a:tc>
              </a:tr>
              <a:tr h="370840">
                <a:tc>
                  <a:txBody>
                    <a:bodyPr/>
                    <a:lstStyle/>
                    <a:p>
                      <a:r>
                        <a:rPr lang="en-US" dirty="0" smtClean="0"/>
                        <a:t>Green</a:t>
                      </a:r>
                      <a:endParaRPr lang="en-US" dirty="0"/>
                    </a:p>
                  </a:txBody>
                  <a:tcPr/>
                </a:tc>
              </a:tr>
              <a:tr h="370840">
                <a:tc>
                  <a:txBody>
                    <a:bodyPr/>
                    <a:lstStyle/>
                    <a:p>
                      <a:r>
                        <a:rPr lang="en-US" dirty="0" smtClean="0"/>
                        <a:t>Red</a:t>
                      </a:r>
                      <a:endParaRPr lang="en-US" dirty="0"/>
                    </a:p>
                  </a:txBody>
                  <a:tcPr/>
                </a:tc>
              </a:tr>
              <a:tr h="370840">
                <a:tc>
                  <a:txBody>
                    <a:bodyPr/>
                    <a:lstStyle/>
                    <a:p>
                      <a:r>
                        <a:rPr lang="en-US" dirty="0" smtClean="0"/>
                        <a:t>Blue</a:t>
                      </a:r>
                      <a:endParaRPr lang="en-US" dirty="0"/>
                    </a:p>
                  </a:txBody>
                  <a:tcPr/>
                </a:tc>
              </a:tr>
              <a:tr h="370840">
                <a:tc>
                  <a:txBody>
                    <a:bodyPr/>
                    <a:lstStyle/>
                    <a:p>
                      <a:r>
                        <a:rPr lang="en-US" dirty="0" smtClean="0"/>
                        <a:t>Blue</a:t>
                      </a:r>
                      <a:endParaRPr lang="en-US" dirty="0"/>
                    </a:p>
                  </a:txBody>
                  <a:tcPr/>
                </a:tc>
              </a:tr>
              <a:tr h="370840">
                <a:tc>
                  <a:txBody>
                    <a:bodyPr/>
                    <a:lstStyle/>
                    <a:p>
                      <a:r>
                        <a:rPr lang="en-US" dirty="0" smtClean="0"/>
                        <a:t>…</a:t>
                      </a:r>
                      <a:endParaRPr lang="en-US" dirty="0"/>
                    </a:p>
                  </a:txBody>
                  <a:tcPr/>
                </a:tc>
              </a:tr>
            </a:tbl>
          </a:graphicData>
        </a:graphic>
      </p:graphicFrame>
      <p:graphicFrame>
        <p:nvGraphicFramePr>
          <p:cNvPr id="97" name="Table 96"/>
          <p:cNvGraphicFramePr>
            <a:graphicFrameLocks noGrp="1"/>
          </p:cNvGraphicFramePr>
          <p:nvPr>
            <p:extLst/>
          </p:nvPr>
        </p:nvGraphicFramePr>
        <p:xfrm>
          <a:off x="5761037" y="1519961"/>
          <a:ext cx="1828799" cy="5191760"/>
        </p:xfrm>
        <a:graphic>
          <a:graphicData uri="http://schemas.openxmlformats.org/drawingml/2006/table">
            <a:tbl>
              <a:tblPr firstRow="1" bandRow="1">
                <a:tableStyleId>{5C22544A-7EE6-4342-B048-85BDC9FD1C3A}</a:tableStyleId>
              </a:tblPr>
              <a:tblGrid>
                <a:gridCol w="1828799"/>
              </a:tblGrid>
              <a:tr h="370840">
                <a:tc>
                  <a:txBody>
                    <a:bodyPr/>
                    <a:lstStyle/>
                    <a:p>
                      <a:r>
                        <a:rPr lang="en-US" dirty="0" smtClean="0"/>
                        <a:t>Color</a:t>
                      </a:r>
                      <a:endParaRPr lang="en-US" dirty="0"/>
                    </a:p>
                  </a:txBody>
                  <a:tcPr/>
                </a:tc>
              </a:tr>
              <a:tr h="370840">
                <a:tc>
                  <a:txBody>
                    <a:bodyPr/>
                    <a:lstStyle/>
                    <a:p>
                      <a:r>
                        <a:rPr lang="en-US" dirty="0" smtClean="0"/>
                        <a:t>1</a:t>
                      </a:r>
                    </a:p>
                  </a:txBody>
                  <a:tcPr/>
                </a:tc>
              </a:tr>
              <a:tr h="370840">
                <a:tc>
                  <a:txBody>
                    <a:bodyPr/>
                    <a:lstStyle/>
                    <a:p>
                      <a:r>
                        <a:rPr lang="en-US" dirty="0" smtClean="0"/>
                        <a:t>1</a:t>
                      </a:r>
                      <a:endParaRPr lang="en-US" dirty="0"/>
                    </a:p>
                  </a:txBody>
                  <a:tcPr/>
                </a:tc>
              </a:tr>
              <a:tr h="370840">
                <a:tc>
                  <a:txBody>
                    <a:bodyPr/>
                    <a:lstStyle/>
                    <a:p>
                      <a:r>
                        <a:rPr lang="en-US" dirty="0" smtClean="0"/>
                        <a:t>2</a:t>
                      </a:r>
                      <a:endParaRPr lang="en-US" dirty="0"/>
                    </a:p>
                  </a:txBody>
                  <a:tcPr/>
                </a:tc>
              </a:tr>
              <a:tr h="370840">
                <a:tc>
                  <a:txBody>
                    <a:bodyPr/>
                    <a:lstStyle/>
                    <a:p>
                      <a:r>
                        <a:rPr lang="en-US" dirty="0" smtClean="0"/>
                        <a:t>3</a:t>
                      </a:r>
                      <a:endParaRPr lang="en-US" dirty="0"/>
                    </a:p>
                  </a:txBody>
                  <a:tcPr/>
                </a:tc>
              </a:tr>
              <a:tr h="370840">
                <a:tc>
                  <a:txBody>
                    <a:bodyPr/>
                    <a:lstStyle/>
                    <a:p>
                      <a:r>
                        <a:rPr lang="en-US" dirty="0" smtClean="0"/>
                        <a:t>1</a:t>
                      </a:r>
                      <a:endParaRPr lang="en-US" dirty="0"/>
                    </a:p>
                  </a:txBody>
                  <a:tcPr/>
                </a:tc>
              </a:tr>
              <a:tr h="370840">
                <a:tc>
                  <a:txBody>
                    <a:bodyPr/>
                    <a:lstStyle/>
                    <a:p>
                      <a:r>
                        <a:rPr lang="en-US" dirty="0" smtClean="0"/>
                        <a:t>3</a:t>
                      </a:r>
                      <a:endParaRPr lang="en-US" dirty="0"/>
                    </a:p>
                  </a:txBody>
                  <a:tcPr/>
                </a:tc>
              </a:tr>
              <a:tr h="370840">
                <a:tc>
                  <a:txBody>
                    <a:bodyPr/>
                    <a:lstStyle/>
                    <a:p>
                      <a:r>
                        <a:rPr lang="en-US" dirty="0" smtClean="0"/>
                        <a:t>2</a:t>
                      </a:r>
                      <a:endParaRPr lang="en-US" dirty="0"/>
                    </a:p>
                  </a:txBody>
                  <a:tcPr/>
                </a:tc>
              </a:tr>
              <a:tr h="370840">
                <a:tc>
                  <a:txBody>
                    <a:bodyPr/>
                    <a:lstStyle/>
                    <a:p>
                      <a:r>
                        <a:rPr lang="en-US" dirty="0" smtClean="0"/>
                        <a:t>2</a:t>
                      </a:r>
                      <a:endParaRPr lang="en-US" dirty="0"/>
                    </a:p>
                  </a:txBody>
                  <a:tcPr/>
                </a:tc>
              </a:tr>
              <a:tr h="370840">
                <a:tc>
                  <a:txBody>
                    <a:bodyPr/>
                    <a:lstStyle/>
                    <a:p>
                      <a:r>
                        <a:rPr lang="en-US" dirty="0" smtClean="0"/>
                        <a:t>2</a:t>
                      </a:r>
                      <a:endParaRPr lang="en-US" dirty="0"/>
                    </a:p>
                  </a:txBody>
                  <a:tcPr/>
                </a:tc>
              </a:tr>
              <a:tr h="370840">
                <a:tc>
                  <a:txBody>
                    <a:bodyPr/>
                    <a:lstStyle/>
                    <a:p>
                      <a:r>
                        <a:rPr lang="en-US" dirty="0" smtClean="0"/>
                        <a:t>1</a:t>
                      </a:r>
                      <a:endParaRPr lang="en-US" dirty="0"/>
                    </a:p>
                  </a:txBody>
                  <a:tcPr/>
                </a:tc>
              </a:tr>
              <a:tr h="370840">
                <a:tc>
                  <a:txBody>
                    <a:bodyPr/>
                    <a:lstStyle/>
                    <a:p>
                      <a:r>
                        <a:rPr lang="en-US" dirty="0" smtClean="0"/>
                        <a:t>3</a:t>
                      </a:r>
                      <a:endParaRPr lang="en-US" dirty="0"/>
                    </a:p>
                  </a:txBody>
                  <a:tcPr/>
                </a:tc>
              </a:tr>
              <a:tr h="370840">
                <a:tc>
                  <a:txBody>
                    <a:bodyPr/>
                    <a:lstStyle/>
                    <a:p>
                      <a:r>
                        <a:rPr lang="en-US" dirty="0" smtClean="0"/>
                        <a:t>3</a:t>
                      </a:r>
                      <a:endParaRPr lang="en-US" dirty="0"/>
                    </a:p>
                  </a:txBody>
                  <a:tcPr/>
                </a:tc>
              </a:tr>
              <a:tr h="370840">
                <a:tc>
                  <a:txBody>
                    <a:bodyPr/>
                    <a:lstStyle/>
                    <a:p>
                      <a:r>
                        <a:rPr lang="en-US" dirty="0" smtClean="0"/>
                        <a:t>…</a:t>
                      </a:r>
                      <a:endParaRPr lang="en-US" dirty="0"/>
                    </a:p>
                  </a:txBody>
                  <a:tcPr/>
                </a:tc>
              </a:tr>
            </a:tbl>
          </a:graphicData>
        </a:graphic>
      </p:graphicFrame>
      <p:sp>
        <p:nvSpPr>
          <p:cNvPr id="18" name="TextBox 17"/>
          <p:cNvSpPr txBox="1"/>
          <p:nvPr/>
        </p:nvSpPr>
        <p:spPr>
          <a:xfrm>
            <a:off x="731837" y="1008064"/>
            <a:ext cx="4191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Products = 13M rows</a:t>
            </a:r>
          </a:p>
        </p:txBody>
      </p:sp>
      <p:cxnSp>
        <p:nvCxnSpPr>
          <p:cNvPr id="4" name="Straight Arrow Connector 3"/>
          <p:cNvCxnSpPr/>
          <p:nvPr/>
        </p:nvCxnSpPr>
        <p:spPr>
          <a:xfrm>
            <a:off x="3398837" y="3421062"/>
            <a:ext cx="1981200" cy="0"/>
          </a:xfrm>
          <a:prstGeom prst="straightConnector1">
            <a:avLst/>
          </a:prstGeom>
          <a:ln w="76200">
            <a:solidFill>
              <a:schemeClr val="tx1"/>
            </a:solidFill>
            <a:headEnd type="none"/>
            <a:tailEnd type="triangle"/>
          </a:ln>
        </p:spPr>
        <p:style>
          <a:lnRef idx="3">
            <a:schemeClr val="accent6"/>
          </a:lnRef>
          <a:fillRef idx="0">
            <a:schemeClr val="accent6"/>
          </a:fillRef>
          <a:effectRef idx="2">
            <a:schemeClr val="accent6"/>
          </a:effectRef>
          <a:fontRef idx="minor">
            <a:schemeClr val="tx1"/>
          </a:fontRef>
        </p:style>
      </p:cxnSp>
      <p:sp>
        <p:nvSpPr>
          <p:cNvPr id="13" name="TextBox 12"/>
          <p:cNvSpPr txBox="1"/>
          <p:nvPr/>
        </p:nvSpPr>
        <p:spPr>
          <a:xfrm>
            <a:off x="3425501" y="2777942"/>
            <a:ext cx="4191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Data IDs</a:t>
            </a:r>
          </a:p>
        </p:txBody>
      </p:sp>
      <p:graphicFrame>
        <p:nvGraphicFramePr>
          <p:cNvPr id="14" name="Table 13"/>
          <p:cNvGraphicFramePr>
            <a:graphicFrameLocks noGrp="1"/>
          </p:cNvGraphicFramePr>
          <p:nvPr>
            <p:extLst/>
          </p:nvPr>
        </p:nvGraphicFramePr>
        <p:xfrm>
          <a:off x="8341406" y="2852102"/>
          <a:ext cx="3656792" cy="1483360"/>
        </p:xfrm>
        <a:graphic>
          <a:graphicData uri="http://schemas.openxmlformats.org/drawingml/2006/table">
            <a:tbl>
              <a:tblPr firstRow="1" bandRow="1">
                <a:tableStyleId>{5C22544A-7EE6-4342-B048-85BDC9FD1C3A}</a:tableStyleId>
              </a:tblPr>
              <a:tblGrid>
                <a:gridCol w="1828396"/>
                <a:gridCol w="1828396"/>
              </a:tblGrid>
              <a:tr h="370840">
                <a:tc>
                  <a:txBody>
                    <a:bodyPr/>
                    <a:lstStyle/>
                    <a:p>
                      <a:r>
                        <a:rPr lang="en-US" dirty="0" smtClean="0"/>
                        <a:t>Key</a:t>
                      </a:r>
                      <a:endParaRPr lang="en-US" dirty="0"/>
                    </a:p>
                  </a:txBody>
                  <a:tcPr/>
                </a:tc>
                <a:tc>
                  <a:txBody>
                    <a:bodyPr/>
                    <a:lstStyle/>
                    <a:p>
                      <a:r>
                        <a:rPr lang="en-US" dirty="0" smtClean="0"/>
                        <a:t>Value</a:t>
                      </a:r>
                      <a:endParaRPr lang="en-US" dirty="0"/>
                    </a:p>
                  </a:txBody>
                  <a:tcPr/>
                </a:tc>
              </a:tr>
              <a:tr h="370840">
                <a:tc>
                  <a:txBody>
                    <a:bodyPr/>
                    <a:lstStyle/>
                    <a:p>
                      <a:r>
                        <a:rPr lang="en-US" dirty="0" smtClean="0"/>
                        <a:t>1</a:t>
                      </a:r>
                      <a:endParaRPr lang="en-US" dirty="0"/>
                    </a:p>
                  </a:txBody>
                  <a:tcPr/>
                </a:tc>
                <a:tc>
                  <a:txBody>
                    <a:bodyPr/>
                    <a:lstStyle/>
                    <a:p>
                      <a:r>
                        <a:rPr lang="en-US" dirty="0" smtClean="0"/>
                        <a:t>Red</a:t>
                      </a:r>
                      <a:endParaRPr lang="en-US" dirty="0"/>
                    </a:p>
                  </a:txBody>
                  <a:tcPr/>
                </a:tc>
              </a:tr>
              <a:tr h="370840">
                <a:tc>
                  <a:txBody>
                    <a:bodyPr/>
                    <a:lstStyle/>
                    <a:p>
                      <a:r>
                        <a:rPr lang="en-US" dirty="0" smtClean="0"/>
                        <a:t>2</a:t>
                      </a:r>
                      <a:endParaRPr lang="en-US" dirty="0"/>
                    </a:p>
                  </a:txBody>
                  <a:tcPr/>
                </a:tc>
                <a:tc>
                  <a:txBody>
                    <a:bodyPr/>
                    <a:lstStyle/>
                    <a:p>
                      <a:r>
                        <a:rPr lang="en-US" dirty="0" smtClean="0"/>
                        <a:t>Green</a:t>
                      </a:r>
                      <a:endParaRPr lang="en-US" dirty="0"/>
                    </a:p>
                  </a:txBody>
                  <a:tcPr/>
                </a:tc>
              </a:tr>
              <a:tr h="370840">
                <a:tc>
                  <a:txBody>
                    <a:bodyPr/>
                    <a:lstStyle/>
                    <a:p>
                      <a:r>
                        <a:rPr lang="en-US" dirty="0" smtClean="0"/>
                        <a:t>3</a:t>
                      </a:r>
                      <a:endParaRPr lang="en-US" dirty="0"/>
                    </a:p>
                  </a:txBody>
                  <a:tcPr/>
                </a:tc>
                <a:tc>
                  <a:txBody>
                    <a:bodyPr/>
                    <a:lstStyle/>
                    <a:p>
                      <a:r>
                        <a:rPr lang="en-US" dirty="0" smtClean="0"/>
                        <a:t>Blue</a:t>
                      </a:r>
                      <a:endParaRPr lang="en-US" dirty="0"/>
                    </a:p>
                  </a:txBody>
                  <a:tcPr/>
                </a:tc>
              </a:tr>
            </a:tbl>
          </a:graphicData>
        </a:graphic>
      </p:graphicFrame>
      <p:sp>
        <p:nvSpPr>
          <p:cNvPr id="15" name="TextBox 14"/>
          <p:cNvSpPr txBox="1"/>
          <p:nvPr/>
        </p:nvSpPr>
        <p:spPr>
          <a:xfrm>
            <a:off x="8123237" y="2224238"/>
            <a:ext cx="4191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Products[Color] dictionary</a:t>
            </a:r>
          </a:p>
        </p:txBody>
      </p:sp>
    </p:spTree>
    <p:custDataLst>
      <p:tags r:id="rId1"/>
    </p:custDataLst>
    <p:extLst>
      <p:ext uri="{BB962C8B-B14F-4D97-AF65-F5344CB8AC3E}">
        <p14:creationId xmlns:p14="http://schemas.microsoft.com/office/powerpoint/2010/main" val="4065614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 Encoding</a:t>
            </a:r>
            <a:endParaRPr lang="en-US" dirty="0"/>
          </a:p>
        </p:txBody>
      </p:sp>
      <p:sp>
        <p:nvSpPr>
          <p:cNvPr id="3" name="Text Placeholder 2"/>
          <p:cNvSpPr>
            <a:spLocks noGrp="1"/>
          </p:cNvSpPr>
          <p:nvPr>
            <p:ph type="body" sz="quarter" idx="10"/>
          </p:nvPr>
        </p:nvSpPr>
        <p:spPr>
          <a:xfrm>
            <a:off x="544900" y="1243471"/>
            <a:ext cx="11370960" cy="4936736"/>
          </a:xfrm>
        </p:spPr>
        <p:txBody>
          <a:bodyPr/>
          <a:lstStyle/>
          <a:p>
            <a:r>
              <a:rPr lang="en-US" dirty="0" smtClean="0"/>
              <a:t>Value</a:t>
            </a:r>
          </a:p>
          <a:p>
            <a:pPr lvl="1"/>
            <a:r>
              <a:rPr lang="en-US" dirty="0" smtClean="0"/>
              <a:t>Simple arithmetic</a:t>
            </a:r>
          </a:p>
          <a:p>
            <a:r>
              <a:rPr lang="en-US" dirty="0" smtClean="0"/>
              <a:t>Hash</a:t>
            </a:r>
          </a:p>
          <a:p>
            <a:pPr lvl="1"/>
            <a:r>
              <a:rPr lang="en-US" dirty="0" smtClean="0"/>
              <a:t>Forced on Text data types</a:t>
            </a:r>
          </a:p>
          <a:p>
            <a:pPr lvl="1"/>
            <a:r>
              <a:rPr lang="en-US" dirty="0" smtClean="0"/>
              <a:t>Slower than value</a:t>
            </a:r>
          </a:p>
          <a:p>
            <a:r>
              <a:rPr lang="en-US" dirty="0" smtClean="0"/>
              <a:t>Tips</a:t>
            </a:r>
            <a:endParaRPr lang="en-US" dirty="0"/>
          </a:p>
          <a:p>
            <a:pPr lvl="1"/>
            <a:r>
              <a:rPr lang="en-US" dirty="0" smtClean="0"/>
              <a:t>Change Text to Number if possible</a:t>
            </a:r>
            <a:endParaRPr lang="en-US" dirty="0"/>
          </a:p>
          <a:p>
            <a:pPr lvl="1"/>
            <a:r>
              <a:rPr lang="en-US" dirty="0" smtClean="0"/>
              <a:t>Change Decimal to Currency if feasible</a:t>
            </a:r>
            <a:endParaRPr lang="en-US" dirty="0"/>
          </a:p>
          <a:p>
            <a:pPr lvl="1"/>
            <a:r>
              <a:rPr lang="en-US" dirty="0" smtClean="0"/>
              <a:t>Avoid re-encoding by customizing data load</a:t>
            </a:r>
            <a:endParaRPr lang="en-US" dirty="0"/>
          </a:p>
          <a:p>
            <a:pPr lvl="1"/>
            <a:endParaRPr lang="en-US" dirty="0" smtClean="0"/>
          </a:p>
        </p:txBody>
      </p:sp>
    </p:spTree>
    <p:extLst>
      <p:ext uri="{BB962C8B-B14F-4D97-AF65-F5344CB8AC3E}">
        <p14:creationId xmlns:p14="http://schemas.microsoft.com/office/powerpoint/2010/main" val="41916784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 Segments and Dictionaries</a:t>
            </a:r>
            <a:endParaRPr lang="en-US" dirty="0"/>
          </a:p>
        </p:txBody>
      </p:sp>
      <p:graphicFrame>
        <p:nvGraphicFramePr>
          <p:cNvPr id="10" name="Table 9"/>
          <p:cNvGraphicFramePr>
            <a:graphicFrameLocks noGrp="1"/>
          </p:cNvGraphicFramePr>
          <p:nvPr>
            <p:extLst/>
          </p:nvPr>
        </p:nvGraphicFramePr>
        <p:xfrm>
          <a:off x="2931206" y="2852102"/>
          <a:ext cx="3656792" cy="1483360"/>
        </p:xfrm>
        <a:graphic>
          <a:graphicData uri="http://schemas.openxmlformats.org/drawingml/2006/table">
            <a:tbl>
              <a:tblPr firstRow="1" bandRow="1">
                <a:tableStyleId>{5C22544A-7EE6-4342-B048-85BDC9FD1C3A}</a:tableStyleId>
              </a:tblPr>
              <a:tblGrid>
                <a:gridCol w="1828396"/>
                <a:gridCol w="1828396"/>
              </a:tblGrid>
              <a:tr h="370840">
                <a:tc>
                  <a:txBody>
                    <a:bodyPr/>
                    <a:lstStyle/>
                    <a:p>
                      <a:r>
                        <a:rPr lang="en-US" dirty="0" smtClean="0"/>
                        <a:t>Key</a:t>
                      </a:r>
                      <a:endParaRPr lang="en-US" dirty="0"/>
                    </a:p>
                  </a:txBody>
                  <a:tcPr/>
                </a:tc>
                <a:tc>
                  <a:txBody>
                    <a:bodyPr/>
                    <a:lstStyle/>
                    <a:p>
                      <a:r>
                        <a:rPr lang="en-US" dirty="0" smtClean="0"/>
                        <a:t>Value</a:t>
                      </a:r>
                      <a:endParaRPr lang="en-US" dirty="0"/>
                    </a:p>
                  </a:txBody>
                  <a:tcPr/>
                </a:tc>
              </a:tr>
              <a:tr h="370840">
                <a:tc>
                  <a:txBody>
                    <a:bodyPr/>
                    <a:lstStyle/>
                    <a:p>
                      <a:r>
                        <a:rPr lang="en-US" dirty="0" smtClean="0"/>
                        <a:t>1</a:t>
                      </a:r>
                      <a:endParaRPr lang="en-US" dirty="0"/>
                    </a:p>
                  </a:txBody>
                  <a:tcPr/>
                </a:tc>
                <a:tc>
                  <a:txBody>
                    <a:bodyPr/>
                    <a:lstStyle/>
                    <a:p>
                      <a:r>
                        <a:rPr lang="en-US" dirty="0" smtClean="0"/>
                        <a:t>Red</a:t>
                      </a:r>
                      <a:endParaRPr lang="en-US" dirty="0"/>
                    </a:p>
                  </a:txBody>
                  <a:tcPr/>
                </a:tc>
              </a:tr>
              <a:tr h="370840">
                <a:tc>
                  <a:txBody>
                    <a:bodyPr/>
                    <a:lstStyle/>
                    <a:p>
                      <a:r>
                        <a:rPr lang="en-US" dirty="0" smtClean="0"/>
                        <a:t>2</a:t>
                      </a:r>
                      <a:endParaRPr lang="en-US" dirty="0"/>
                    </a:p>
                  </a:txBody>
                  <a:tcPr/>
                </a:tc>
                <a:tc>
                  <a:txBody>
                    <a:bodyPr/>
                    <a:lstStyle/>
                    <a:p>
                      <a:r>
                        <a:rPr lang="en-US" dirty="0" smtClean="0"/>
                        <a:t>Green</a:t>
                      </a:r>
                      <a:endParaRPr lang="en-US" dirty="0"/>
                    </a:p>
                  </a:txBody>
                  <a:tcPr/>
                </a:tc>
              </a:tr>
              <a:tr h="370840">
                <a:tc>
                  <a:txBody>
                    <a:bodyPr/>
                    <a:lstStyle/>
                    <a:p>
                      <a:r>
                        <a:rPr lang="en-US" dirty="0" smtClean="0"/>
                        <a:t>3</a:t>
                      </a:r>
                      <a:endParaRPr lang="en-US" dirty="0"/>
                    </a:p>
                  </a:txBody>
                  <a:tcPr/>
                </a:tc>
                <a:tc>
                  <a:txBody>
                    <a:bodyPr/>
                    <a:lstStyle/>
                    <a:p>
                      <a:r>
                        <a:rPr lang="en-US" dirty="0" smtClean="0"/>
                        <a:t>Blue</a:t>
                      </a:r>
                      <a:endParaRPr lang="en-US" dirty="0"/>
                    </a:p>
                  </a:txBody>
                  <a:tcPr/>
                </a:tc>
              </a:tr>
            </a:tbl>
          </a:graphicData>
        </a:graphic>
      </p:graphicFrame>
      <p:graphicFrame>
        <p:nvGraphicFramePr>
          <p:cNvPr id="96" name="Table 95"/>
          <p:cNvGraphicFramePr>
            <a:graphicFrameLocks noGrp="1"/>
          </p:cNvGraphicFramePr>
          <p:nvPr>
            <p:extLst/>
          </p:nvPr>
        </p:nvGraphicFramePr>
        <p:xfrm>
          <a:off x="427037" y="1546542"/>
          <a:ext cx="1828799" cy="5191760"/>
        </p:xfrm>
        <a:graphic>
          <a:graphicData uri="http://schemas.openxmlformats.org/drawingml/2006/table">
            <a:tbl>
              <a:tblPr firstRow="1" bandRow="1">
                <a:tableStyleId>{5C22544A-7EE6-4342-B048-85BDC9FD1C3A}</a:tableStyleId>
              </a:tblPr>
              <a:tblGrid>
                <a:gridCol w="1828799"/>
              </a:tblGrid>
              <a:tr h="370840">
                <a:tc>
                  <a:txBody>
                    <a:bodyPr/>
                    <a:lstStyle/>
                    <a:p>
                      <a:r>
                        <a:rPr lang="en-US" dirty="0" smtClean="0"/>
                        <a:t>Color</a:t>
                      </a:r>
                      <a:endParaRPr lang="en-US" dirty="0"/>
                    </a:p>
                  </a:txBody>
                  <a:tcPr/>
                </a:tc>
              </a:tr>
              <a:tr h="370840">
                <a:tc>
                  <a:txBody>
                    <a:bodyPr/>
                    <a:lstStyle/>
                    <a:p>
                      <a:r>
                        <a:rPr lang="en-US" dirty="0" smtClean="0"/>
                        <a:t>Red</a:t>
                      </a:r>
                    </a:p>
                  </a:txBody>
                  <a:tcPr/>
                </a:tc>
              </a:tr>
              <a:tr h="370840">
                <a:tc>
                  <a:txBody>
                    <a:bodyPr/>
                    <a:lstStyle/>
                    <a:p>
                      <a:r>
                        <a:rPr lang="en-US" dirty="0" smtClean="0"/>
                        <a:t>Red</a:t>
                      </a:r>
                      <a:endParaRPr lang="en-US" dirty="0"/>
                    </a:p>
                  </a:txBody>
                  <a:tcPr/>
                </a:tc>
              </a:tr>
              <a:tr h="370840">
                <a:tc>
                  <a:txBody>
                    <a:bodyPr/>
                    <a:lstStyle/>
                    <a:p>
                      <a:r>
                        <a:rPr lang="en-US" dirty="0" smtClean="0"/>
                        <a:t>Green</a:t>
                      </a:r>
                      <a:endParaRPr lang="en-US" dirty="0"/>
                    </a:p>
                  </a:txBody>
                  <a:tcPr/>
                </a:tc>
              </a:tr>
              <a:tr h="370840">
                <a:tc>
                  <a:txBody>
                    <a:bodyPr/>
                    <a:lstStyle/>
                    <a:p>
                      <a:r>
                        <a:rPr lang="en-US" dirty="0" smtClean="0"/>
                        <a:t>Blue</a:t>
                      </a:r>
                      <a:endParaRPr lang="en-US" dirty="0"/>
                    </a:p>
                  </a:txBody>
                  <a:tcPr/>
                </a:tc>
              </a:tr>
              <a:tr h="370840">
                <a:tc>
                  <a:txBody>
                    <a:bodyPr/>
                    <a:lstStyle/>
                    <a:p>
                      <a:r>
                        <a:rPr lang="en-US" dirty="0" smtClean="0"/>
                        <a:t>Red</a:t>
                      </a:r>
                      <a:endParaRPr lang="en-US" dirty="0"/>
                    </a:p>
                  </a:txBody>
                  <a:tcPr/>
                </a:tc>
              </a:tr>
              <a:tr h="370840">
                <a:tc>
                  <a:txBody>
                    <a:bodyPr/>
                    <a:lstStyle/>
                    <a:p>
                      <a:r>
                        <a:rPr lang="en-US" dirty="0" smtClean="0"/>
                        <a:t>Blue</a:t>
                      </a:r>
                      <a:endParaRPr lang="en-US" dirty="0"/>
                    </a:p>
                  </a:txBody>
                  <a:tcPr/>
                </a:tc>
              </a:tr>
              <a:tr h="370840">
                <a:tc>
                  <a:txBody>
                    <a:bodyPr/>
                    <a:lstStyle/>
                    <a:p>
                      <a:r>
                        <a:rPr lang="en-US" dirty="0" smtClean="0"/>
                        <a:t>Green</a:t>
                      </a:r>
                      <a:endParaRPr lang="en-US" dirty="0"/>
                    </a:p>
                  </a:txBody>
                  <a:tcPr/>
                </a:tc>
              </a:tr>
              <a:tr h="370840">
                <a:tc>
                  <a:txBody>
                    <a:bodyPr/>
                    <a:lstStyle/>
                    <a:p>
                      <a:r>
                        <a:rPr lang="en-US" dirty="0" smtClean="0"/>
                        <a:t>Green</a:t>
                      </a:r>
                      <a:endParaRPr lang="en-US" dirty="0"/>
                    </a:p>
                  </a:txBody>
                  <a:tcPr/>
                </a:tc>
              </a:tr>
              <a:tr h="370840">
                <a:tc>
                  <a:txBody>
                    <a:bodyPr/>
                    <a:lstStyle/>
                    <a:p>
                      <a:r>
                        <a:rPr lang="en-US" dirty="0" smtClean="0"/>
                        <a:t>Green</a:t>
                      </a:r>
                      <a:endParaRPr lang="en-US" dirty="0"/>
                    </a:p>
                  </a:txBody>
                  <a:tcPr/>
                </a:tc>
              </a:tr>
              <a:tr h="370840">
                <a:tc>
                  <a:txBody>
                    <a:bodyPr/>
                    <a:lstStyle/>
                    <a:p>
                      <a:r>
                        <a:rPr lang="en-US" dirty="0" smtClean="0"/>
                        <a:t>Red</a:t>
                      </a:r>
                      <a:endParaRPr lang="en-US" dirty="0"/>
                    </a:p>
                  </a:txBody>
                  <a:tcPr/>
                </a:tc>
              </a:tr>
              <a:tr h="370840">
                <a:tc>
                  <a:txBody>
                    <a:bodyPr/>
                    <a:lstStyle/>
                    <a:p>
                      <a:r>
                        <a:rPr lang="en-US" dirty="0" smtClean="0"/>
                        <a:t>Blue</a:t>
                      </a:r>
                      <a:endParaRPr lang="en-US" dirty="0"/>
                    </a:p>
                  </a:txBody>
                  <a:tcPr/>
                </a:tc>
              </a:tr>
              <a:tr h="370840">
                <a:tc>
                  <a:txBody>
                    <a:bodyPr/>
                    <a:lstStyle/>
                    <a:p>
                      <a:r>
                        <a:rPr lang="en-US" dirty="0" smtClean="0"/>
                        <a:t>Blue</a:t>
                      </a:r>
                      <a:endParaRPr lang="en-US" dirty="0"/>
                    </a:p>
                  </a:txBody>
                  <a:tcPr/>
                </a:tc>
              </a:tr>
              <a:tr h="370840">
                <a:tc>
                  <a:txBody>
                    <a:bodyPr/>
                    <a:lstStyle/>
                    <a:p>
                      <a:r>
                        <a:rPr lang="en-US" dirty="0" smtClean="0"/>
                        <a:t>…</a:t>
                      </a:r>
                      <a:endParaRPr lang="en-US" dirty="0"/>
                    </a:p>
                  </a:txBody>
                  <a:tcPr/>
                </a:tc>
              </a:tr>
            </a:tbl>
          </a:graphicData>
        </a:graphic>
      </p:graphicFrame>
      <p:graphicFrame>
        <p:nvGraphicFramePr>
          <p:cNvPr id="97" name="Table 96"/>
          <p:cNvGraphicFramePr>
            <a:graphicFrameLocks noGrp="1"/>
          </p:cNvGraphicFramePr>
          <p:nvPr>
            <p:extLst/>
          </p:nvPr>
        </p:nvGraphicFramePr>
        <p:xfrm>
          <a:off x="7285037" y="1445758"/>
          <a:ext cx="1828799" cy="5191760"/>
        </p:xfrm>
        <a:graphic>
          <a:graphicData uri="http://schemas.openxmlformats.org/drawingml/2006/table">
            <a:tbl>
              <a:tblPr firstRow="1" bandRow="1">
                <a:tableStyleId>{5C22544A-7EE6-4342-B048-85BDC9FD1C3A}</a:tableStyleId>
              </a:tblPr>
              <a:tblGrid>
                <a:gridCol w="1828799"/>
              </a:tblGrid>
              <a:tr h="370840">
                <a:tc>
                  <a:txBody>
                    <a:bodyPr/>
                    <a:lstStyle/>
                    <a:p>
                      <a:r>
                        <a:rPr lang="en-US" dirty="0" smtClean="0"/>
                        <a:t>Color</a:t>
                      </a:r>
                      <a:endParaRPr lang="en-US" dirty="0"/>
                    </a:p>
                  </a:txBody>
                  <a:tcPr/>
                </a:tc>
              </a:tr>
              <a:tr h="370840">
                <a:tc>
                  <a:txBody>
                    <a:bodyPr/>
                    <a:lstStyle/>
                    <a:p>
                      <a:r>
                        <a:rPr lang="en-US" dirty="0" smtClean="0"/>
                        <a:t>1</a:t>
                      </a:r>
                    </a:p>
                  </a:txBody>
                  <a:tcPr/>
                </a:tc>
              </a:tr>
              <a:tr h="370840">
                <a:tc>
                  <a:txBody>
                    <a:bodyPr/>
                    <a:lstStyle/>
                    <a:p>
                      <a:r>
                        <a:rPr lang="en-US" dirty="0" smtClean="0"/>
                        <a:t>1</a:t>
                      </a:r>
                      <a:endParaRPr lang="en-US" dirty="0"/>
                    </a:p>
                  </a:txBody>
                  <a:tcPr/>
                </a:tc>
              </a:tr>
              <a:tr h="370840">
                <a:tc>
                  <a:txBody>
                    <a:bodyPr/>
                    <a:lstStyle/>
                    <a:p>
                      <a:r>
                        <a:rPr lang="en-US" dirty="0" smtClean="0"/>
                        <a:t>2</a:t>
                      </a:r>
                      <a:endParaRPr lang="en-US" dirty="0"/>
                    </a:p>
                  </a:txBody>
                  <a:tcPr/>
                </a:tc>
              </a:tr>
              <a:tr h="370840">
                <a:tc>
                  <a:txBody>
                    <a:bodyPr/>
                    <a:lstStyle/>
                    <a:p>
                      <a:r>
                        <a:rPr lang="en-US" dirty="0" smtClean="0"/>
                        <a:t>3</a:t>
                      </a:r>
                      <a:endParaRPr lang="en-US" dirty="0"/>
                    </a:p>
                  </a:txBody>
                  <a:tcPr/>
                </a:tc>
              </a:tr>
              <a:tr h="370840">
                <a:tc>
                  <a:txBody>
                    <a:bodyPr/>
                    <a:lstStyle/>
                    <a:p>
                      <a:r>
                        <a:rPr lang="en-US" dirty="0" smtClean="0"/>
                        <a:t>1</a:t>
                      </a:r>
                      <a:endParaRPr lang="en-US" dirty="0"/>
                    </a:p>
                  </a:txBody>
                  <a:tcPr/>
                </a:tc>
              </a:tr>
              <a:tr h="370840">
                <a:tc>
                  <a:txBody>
                    <a:bodyPr/>
                    <a:lstStyle/>
                    <a:p>
                      <a:r>
                        <a:rPr lang="en-US" dirty="0" smtClean="0"/>
                        <a:t>3</a:t>
                      </a:r>
                      <a:endParaRPr lang="en-US" dirty="0"/>
                    </a:p>
                  </a:txBody>
                  <a:tcPr/>
                </a:tc>
              </a:tr>
              <a:tr h="370840">
                <a:tc>
                  <a:txBody>
                    <a:bodyPr/>
                    <a:lstStyle/>
                    <a:p>
                      <a:r>
                        <a:rPr lang="en-US" dirty="0" smtClean="0"/>
                        <a:t>2</a:t>
                      </a:r>
                      <a:endParaRPr lang="en-US" dirty="0"/>
                    </a:p>
                  </a:txBody>
                  <a:tcPr/>
                </a:tc>
              </a:tr>
              <a:tr h="370840">
                <a:tc>
                  <a:txBody>
                    <a:bodyPr/>
                    <a:lstStyle/>
                    <a:p>
                      <a:r>
                        <a:rPr lang="en-US" dirty="0" smtClean="0"/>
                        <a:t>2</a:t>
                      </a:r>
                      <a:endParaRPr lang="en-US" dirty="0"/>
                    </a:p>
                  </a:txBody>
                  <a:tcPr/>
                </a:tc>
              </a:tr>
              <a:tr h="370840">
                <a:tc>
                  <a:txBody>
                    <a:bodyPr/>
                    <a:lstStyle/>
                    <a:p>
                      <a:r>
                        <a:rPr lang="en-US" dirty="0" smtClean="0"/>
                        <a:t>2</a:t>
                      </a:r>
                      <a:endParaRPr lang="en-US" dirty="0"/>
                    </a:p>
                  </a:txBody>
                  <a:tcPr/>
                </a:tc>
              </a:tr>
              <a:tr h="370840">
                <a:tc>
                  <a:txBody>
                    <a:bodyPr/>
                    <a:lstStyle/>
                    <a:p>
                      <a:r>
                        <a:rPr lang="en-US" dirty="0" smtClean="0"/>
                        <a:t>1</a:t>
                      </a:r>
                      <a:endParaRPr lang="en-US" dirty="0"/>
                    </a:p>
                  </a:txBody>
                  <a:tcPr/>
                </a:tc>
              </a:tr>
              <a:tr h="370840">
                <a:tc>
                  <a:txBody>
                    <a:bodyPr/>
                    <a:lstStyle/>
                    <a:p>
                      <a:r>
                        <a:rPr lang="en-US" dirty="0" smtClean="0"/>
                        <a:t>3</a:t>
                      </a:r>
                      <a:endParaRPr lang="en-US" dirty="0"/>
                    </a:p>
                  </a:txBody>
                  <a:tcPr/>
                </a:tc>
              </a:tr>
              <a:tr h="370840">
                <a:tc>
                  <a:txBody>
                    <a:bodyPr/>
                    <a:lstStyle/>
                    <a:p>
                      <a:r>
                        <a:rPr lang="en-US" dirty="0" smtClean="0"/>
                        <a:t>3</a:t>
                      </a:r>
                      <a:endParaRPr lang="en-US" dirty="0"/>
                    </a:p>
                  </a:txBody>
                  <a:tcPr/>
                </a:tc>
              </a:tr>
              <a:tr h="370840">
                <a:tc>
                  <a:txBody>
                    <a:bodyPr/>
                    <a:lstStyle/>
                    <a:p>
                      <a:r>
                        <a:rPr lang="en-US" dirty="0" smtClean="0"/>
                        <a:t>…</a:t>
                      </a:r>
                      <a:endParaRPr lang="en-US" dirty="0"/>
                    </a:p>
                  </a:txBody>
                  <a:tcPr/>
                </a:tc>
              </a:tr>
            </a:tbl>
          </a:graphicData>
        </a:graphic>
      </p:graphicFrame>
      <p:graphicFrame>
        <p:nvGraphicFramePr>
          <p:cNvPr id="98" name="Table 97"/>
          <p:cNvGraphicFramePr>
            <a:graphicFrameLocks noGrp="1"/>
          </p:cNvGraphicFramePr>
          <p:nvPr>
            <p:extLst/>
          </p:nvPr>
        </p:nvGraphicFramePr>
        <p:xfrm>
          <a:off x="9494837" y="1468179"/>
          <a:ext cx="1828799" cy="5186680"/>
        </p:xfrm>
        <a:graphic>
          <a:graphicData uri="http://schemas.openxmlformats.org/drawingml/2006/table">
            <a:tbl>
              <a:tblPr firstRow="1" bandRow="1">
                <a:tableStyleId>{5C22544A-7EE6-4342-B048-85BDC9FD1C3A}</a:tableStyleId>
              </a:tblPr>
              <a:tblGrid>
                <a:gridCol w="1828799"/>
              </a:tblGrid>
              <a:tr h="370840">
                <a:tc>
                  <a:txBody>
                    <a:bodyPr/>
                    <a:lstStyle/>
                    <a:p>
                      <a:r>
                        <a:rPr lang="en-US" dirty="0" smtClean="0"/>
                        <a:t>Color</a:t>
                      </a:r>
                      <a:endParaRPr lang="en-US" dirty="0"/>
                    </a:p>
                  </a:txBody>
                  <a:tcPr/>
                </a:tc>
              </a:tr>
              <a:tr h="370840">
                <a:tc>
                  <a:txBody>
                    <a:bodyPr/>
                    <a:lstStyle/>
                    <a:p>
                      <a:r>
                        <a:rPr lang="en-US" dirty="0" smtClean="0"/>
                        <a:t>…</a:t>
                      </a:r>
                    </a:p>
                  </a:txBody>
                  <a:tcPr/>
                </a:tc>
              </a:tr>
              <a:tr h="370840">
                <a:tc>
                  <a:txBody>
                    <a:bodyPr/>
                    <a:lstStyle/>
                    <a:p>
                      <a:r>
                        <a:rPr lang="en-US" dirty="0" smtClean="0"/>
                        <a:t>2</a:t>
                      </a:r>
                      <a:endParaRPr lang="en-US" dirty="0"/>
                    </a:p>
                  </a:txBody>
                  <a:tcPr/>
                </a:tc>
              </a:tr>
              <a:tr h="370840">
                <a:tc>
                  <a:txBody>
                    <a:bodyPr/>
                    <a:lstStyle/>
                    <a:p>
                      <a:r>
                        <a:rPr lang="en-US" dirty="0" smtClean="0"/>
                        <a:t>1</a:t>
                      </a:r>
                      <a:endParaRPr lang="en-US" dirty="0"/>
                    </a:p>
                  </a:txBody>
                  <a:tcPr/>
                </a:tc>
              </a:tr>
              <a:tr h="370840">
                <a:tc>
                  <a:txBody>
                    <a:bodyPr/>
                    <a:lstStyle/>
                    <a:p>
                      <a:r>
                        <a:rPr lang="en-US" dirty="0" smtClean="0"/>
                        <a:t>1</a:t>
                      </a:r>
                      <a:endParaRPr lang="en-US" dirty="0"/>
                    </a:p>
                  </a:txBody>
                  <a:tcPr/>
                </a:tc>
              </a:tr>
              <a:tr h="370840">
                <a:tc>
                  <a:txBody>
                    <a:bodyPr/>
                    <a:lstStyle/>
                    <a:p>
                      <a:r>
                        <a:rPr lang="en-US" dirty="0" smtClean="0"/>
                        <a:t>2</a:t>
                      </a:r>
                      <a:endParaRPr lang="en-US" dirty="0"/>
                    </a:p>
                  </a:txBody>
                  <a:tcPr/>
                </a:tc>
              </a:tr>
              <a:tr h="370840">
                <a:tc>
                  <a:txBody>
                    <a:bodyPr/>
                    <a:lstStyle/>
                    <a:p>
                      <a:r>
                        <a:rPr lang="en-US" dirty="0" smtClean="0"/>
                        <a:t>3</a:t>
                      </a:r>
                      <a:endParaRPr lang="en-US" dirty="0"/>
                    </a:p>
                  </a:txBody>
                  <a:tcPr/>
                </a:tc>
              </a:tr>
              <a:tr h="370840">
                <a:tc>
                  <a:txBody>
                    <a:bodyPr/>
                    <a:lstStyle/>
                    <a:p>
                      <a:r>
                        <a:rPr lang="en-US" dirty="0" smtClean="0"/>
                        <a:t>3</a:t>
                      </a:r>
                      <a:endParaRPr lang="en-US" dirty="0"/>
                    </a:p>
                  </a:txBody>
                  <a:tcPr/>
                </a:tc>
              </a:tr>
              <a:tr h="370840">
                <a:tc>
                  <a:txBody>
                    <a:bodyPr/>
                    <a:lstStyle/>
                    <a:p>
                      <a:r>
                        <a:rPr lang="en-US" dirty="0" smtClean="0"/>
                        <a:t>3</a:t>
                      </a:r>
                      <a:endParaRPr lang="en-US" dirty="0"/>
                    </a:p>
                  </a:txBody>
                  <a:tcPr/>
                </a:tc>
              </a:tr>
              <a:tr h="259716">
                <a:tc>
                  <a:txBody>
                    <a:bodyPr/>
                    <a:lstStyle/>
                    <a:p>
                      <a:r>
                        <a:rPr lang="en-US" dirty="0" smtClean="0"/>
                        <a:t>2</a:t>
                      </a:r>
                      <a:endParaRPr lang="en-US" dirty="0"/>
                    </a:p>
                  </a:txBody>
                  <a:tcPr/>
                </a:tc>
              </a:tr>
              <a:tr h="370840">
                <a:tc>
                  <a:txBody>
                    <a:bodyPr/>
                    <a:lstStyle/>
                    <a:p>
                      <a:r>
                        <a:rPr lang="en-US" dirty="0" smtClean="0"/>
                        <a:t>1</a:t>
                      </a:r>
                      <a:endParaRPr lang="en-US" dirty="0"/>
                    </a:p>
                  </a:txBody>
                  <a:tcPr/>
                </a:tc>
              </a:tr>
              <a:tr h="370840">
                <a:tc>
                  <a:txBody>
                    <a:bodyPr/>
                    <a:lstStyle/>
                    <a:p>
                      <a:r>
                        <a:rPr lang="en-US" dirty="0" smtClean="0"/>
                        <a:t>1</a:t>
                      </a:r>
                      <a:endParaRPr lang="en-US" dirty="0"/>
                    </a:p>
                  </a:txBody>
                  <a:tcPr/>
                </a:tc>
              </a:tr>
              <a:tr h="370840">
                <a:tc>
                  <a:txBody>
                    <a:bodyPr/>
                    <a:lstStyle/>
                    <a:p>
                      <a:r>
                        <a:rPr lang="en-US" dirty="0" smtClean="0"/>
                        <a:t>2</a:t>
                      </a:r>
                      <a:endParaRPr lang="en-US" dirty="0"/>
                    </a:p>
                  </a:txBody>
                  <a:tcPr/>
                </a:tc>
              </a:tr>
              <a:tr h="370840">
                <a:tc>
                  <a:txBody>
                    <a:bodyPr/>
                    <a:lstStyle/>
                    <a:p>
                      <a:r>
                        <a:rPr lang="en-US" dirty="0" smtClean="0"/>
                        <a:t>…</a:t>
                      </a:r>
                      <a:endParaRPr lang="en-US" dirty="0"/>
                    </a:p>
                  </a:txBody>
                  <a:tcPr/>
                </a:tc>
              </a:tr>
            </a:tbl>
          </a:graphicData>
        </a:graphic>
      </p:graphicFrame>
      <p:sp>
        <p:nvSpPr>
          <p:cNvPr id="18" name="TextBox 17"/>
          <p:cNvSpPr txBox="1"/>
          <p:nvPr/>
        </p:nvSpPr>
        <p:spPr>
          <a:xfrm>
            <a:off x="233588" y="1008064"/>
            <a:ext cx="4191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Products = 13M rows</a:t>
            </a:r>
          </a:p>
        </p:txBody>
      </p:sp>
      <p:sp>
        <p:nvSpPr>
          <p:cNvPr id="99" name="TextBox 98"/>
          <p:cNvSpPr txBox="1"/>
          <p:nvPr/>
        </p:nvSpPr>
        <p:spPr>
          <a:xfrm>
            <a:off x="2713037" y="2224238"/>
            <a:ext cx="4191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Products[Color] dictionary</a:t>
            </a:r>
          </a:p>
        </p:txBody>
      </p:sp>
      <p:sp>
        <p:nvSpPr>
          <p:cNvPr id="100" name="TextBox 99"/>
          <p:cNvSpPr txBox="1"/>
          <p:nvPr/>
        </p:nvSpPr>
        <p:spPr>
          <a:xfrm>
            <a:off x="5913437" y="936019"/>
            <a:ext cx="33528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Segment 1 = 8M rows</a:t>
            </a:r>
          </a:p>
        </p:txBody>
      </p:sp>
      <p:sp>
        <p:nvSpPr>
          <p:cNvPr id="101" name="TextBox 100"/>
          <p:cNvSpPr txBox="1"/>
          <p:nvPr/>
        </p:nvSpPr>
        <p:spPr>
          <a:xfrm>
            <a:off x="9190037" y="918678"/>
            <a:ext cx="33528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Segment 2 = 5M rows</a:t>
            </a:r>
          </a:p>
        </p:txBody>
      </p:sp>
    </p:spTree>
    <p:custDataLst>
      <p:tags r:id="rId1"/>
    </p:custDataLst>
    <p:extLst>
      <p:ext uri="{BB962C8B-B14F-4D97-AF65-F5344CB8AC3E}">
        <p14:creationId xmlns:p14="http://schemas.microsoft.com/office/powerpoint/2010/main" val="396994620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Tabular Deep Dive</a:t>
            </a:r>
            <a:endParaRPr lang="en-US" dirty="0"/>
          </a:p>
        </p:txBody>
      </p:sp>
      <p:sp>
        <p:nvSpPr>
          <p:cNvPr id="3" name="Text Placeholder 2"/>
          <p:cNvSpPr>
            <a:spLocks noGrp="1"/>
          </p:cNvSpPr>
          <p:nvPr>
            <p:ph type="body" sz="quarter" idx="14"/>
          </p:nvPr>
        </p:nvSpPr>
        <p:spPr/>
        <p:txBody>
          <a:bodyPr/>
          <a:lstStyle/>
          <a:p>
            <a:r>
              <a:rPr lang="en-US" dirty="0" smtClean="0"/>
              <a:t>Taylor Clark</a:t>
            </a:r>
          </a:p>
          <a:p>
            <a:r>
              <a:rPr lang="en-US" strike="sngStrike" dirty="0" smtClean="0"/>
              <a:t>Program Manager</a:t>
            </a:r>
          </a:p>
          <a:p>
            <a:r>
              <a:rPr lang="en-US" dirty="0" smtClean="0"/>
              <a:t>Software Engineer</a:t>
            </a:r>
            <a:endParaRPr lang="en-US"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DBI-414</a:t>
            </a:r>
            <a:endParaRPr lang="en-US" dirty="0"/>
          </a:p>
        </p:txBody>
      </p:sp>
    </p:spTree>
    <p:extLst>
      <p:ext uri="{BB962C8B-B14F-4D97-AF65-F5344CB8AC3E}">
        <p14:creationId xmlns:p14="http://schemas.microsoft.com/office/powerpoint/2010/main" val="755131731"/>
      </p:ext>
    </p:extLst>
  </p:cSld>
  <p:clrMapOvr>
    <a:masterClrMapping/>
  </p:clrMapOvr>
  <mc:AlternateContent xmlns:mc="http://schemas.openxmlformats.org/markup-compatibility/2006" xmlns:p14="http://schemas.microsoft.com/office/powerpoint/2010/main">
    <mc:Choice Requires="p14">
      <p:transition spd="med" p14:dur="700" advTm="3524">
        <p:fade/>
      </p:transition>
    </mc:Choice>
    <mc:Fallback xmlns="">
      <p:transition spd="med" advTm="3524">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Controlling </a:t>
            </a:r>
            <a:r>
              <a:rPr lang="en-US" sz="4800" dirty="0" smtClean="0"/>
              <a:t>Segment Size </a:t>
            </a:r>
            <a:r>
              <a:rPr lang="en-US" sz="4800" dirty="0"/>
              <a:t>and Compression</a:t>
            </a:r>
          </a:p>
        </p:txBody>
      </p:sp>
      <p:sp>
        <p:nvSpPr>
          <p:cNvPr id="3" name="Text Placeholder 2"/>
          <p:cNvSpPr>
            <a:spLocks noGrp="1"/>
          </p:cNvSpPr>
          <p:nvPr>
            <p:ph type="body" sz="quarter" idx="10"/>
          </p:nvPr>
        </p:nvSpPr>
        <p:spPr>
          <a:xfrm>
            <a:off x="531948" y="1165755"/>
            <a:ext cx="11370960" cy="5760295"/>
          </a:xfrm>
        </p:spPr>
        <p:txBody>
          <a:bodyPr/>
          <a:lstStyle/>
          <a:p>
            <a:r>
              <a:rPr lang="en-US" sz="2856" dirty="0"/>
              <a:t>DefaultSegmentRowCount – # of rows in the segment</a:t>
            </a:r>
          </a:p>
          <a:p>
            <a:pPr lvl="1"/>
            <a:r>
              <a:rPr lang="en-US" sz="2448" dirty="0"/>
              <a:t>0 – default: 8M for Analysis Services, 1M for PowerPivot</a:t>
            </a:r>
          </a:p>
          <a:p>
            <a:pPr lvl="1"/>
            <a:r>
              <a:rPr lang="en-US" sz="2448" dirty="0"/>
              <a:t>Value must be power of 2, should be at least 1M</a:t>
            </a:r>
          </a:p>
          <a:p>
            <a:pPr lvl="1"/>
            <a:r>
              <a:rPr lang="en-US" sz="2448" dirty="0"/>
              <a:t>Larger =&gt; generally better compression, faster queries with lower overhead</a:t>
            </a:r>
          </a:p>
          <a:p>
            <a:pPr lvl="1"/>
            <a:r>
              <a:rPr lang="en-US" sz="2448" dirty="0"/>
              <a:t>Smaller =&gt; smaller working set during processing</a:t>
            </a:r>
          </a:p>
          <a:p>
            <a:endParaRPr lang="en-US" sz="2856" dirty="0"/>
          </a:p>
          <a:p>
            <a:r>
              <a:rPr lang="en-US" sz="2856" dirty="0" err="1"/>
              <a:t>ProcessingTimeboxSecPerMRow</a:t>
            </a:r>
            <a:endParaRPr lang="en-US" sz="2856" dirty="0"/>
          </a:p>
          <a:p>
            <a:pPr lvl="1"/>
            <a:r>
              <a:rPr lang="en-US" sz="2448" dirty="0"/>
              <a:t>-1 – default: 10 sec </a:t>
            </a:r>
          </a:p>
          <a:p>
            <a:pPr lvl="1"/>
            <a:r>
              <a:rPr lang="en-US" sz="2448" dirty="0"/>
              <a:t>Smaller =&gt; greedy algorithm gives most gains in the beginning</a:t>
            </a:r>
          </a:p>
          <a:p>
            <a:pPr lvl="1"/>
            <a:r>
              <a:rPr lang="en-US" sz="2448" dirty="0"/>
              <a:t>Larger =&gt; almost always better compression, higher query performance</a:t>
            </a:r>
          </a:p>
          <a:p>
            <a:pPr lvl="1"/>
            <a:r>
              <a:rPr lang="en-US" sz="2448" dirty="0"/>
              <a:t>Increase for large number of columns (~&gt;200)</a:t>
            </a:r>
          </a:p>
          <a:p>
            <a:pPr lvl="1"/>
            <a:r>
              <a:rPr lang="en-US" sz="2448" dirty="0"/>
              <a:t>Reported in profiler &amp; DISCOVER_STORAGE_TABLE_COLUMN_SEGMENTS</a:t>
            </a:r>
          </a:p>
          <a:p>
            <a:pPr marL="0" indent="0">
              <a:buNone/>
            </a:pPr>
            <a:endParaRPr lang="en-US" sz="2856" dirty="0"/>
          </a:p>
        </p:txBody>
      </p:sp>
    </p:spTree>
    <p:extLst>
      <p:ext uri="{BB962C8B-B14F-4D97-AF65-F5344CB8AC3E}">
        <p14:creationId xmlns:p14="http://schemas.microsoft.com/office/powerpoint/2010/main" val="1705540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Controlling </a:t>
            </a:r>
            <a:r>
              <a:rPr lang="en-US" sz="4800" dirty="0" smtClean="0"/>
              <a:t>Segment Size </a:t>
            </a:r>
            <a:r>
              <a:rPr lang="en-US" sz="4800" dirty="0"/>
              <a:t>and Compression</a:t>
            </a:r>
          </a:p>
        </p:txBody>
      </p:sp>
      <p:sp>
        <p:nvSpPr>
          <p:cNvPr id="4" name="Text Placeholder 3"/>
          <p:cNvSpPr>
            <a:spLocks noGrp="1"/>
          </p:cNvSpPr>
          <p:nvPr>
            <p:ph type="body" sz="quarter" idx="10"/>
          </p:nvPr>
        </p:nvSpPr>
        <p:spPr>
          <a:xfrm>
            <a:off x="529660" y="1476622"/>
            <a:ext cx="11375536" cy="3709221"/>
          </a:xfrm>
        </p:spPr>
        <p:txBody>
          <a:bodyPr/>
          <a:lstStyle/>
          <a:p>
            <a:pPr>
              <a:lnSpc>
                <a:spcPct val="115000"/>
              </a:lnSpc>
              <a:spcAft>
                <a:spcPts val="1000"/>
              </a:spcAft>
            </a:pPr>
            <a:r>
              <a:rPr lang="en-US" sz="2448" dirty="0">
                <a:latin typeface="+mn-lt"/>
              </a:rPr>
              <a:t>The following example shows the change in processing time and compression on a 4 billion row table. </a:t>
            </a:r>
          </a:p>
          <a:p>
            <a:pPr lvl="1">
              <a:lnSpc>
                <a:spcPct val="115000"/>
              </a:lnSpc>
              <a:spcBef>
                <a:spcPts val="0"/>
              </a:spcBef>
              <a:buFont typeface="Symbol" panose="05050102010706020507" pitchFamily="18" charset="2"/>
              <a:buChar char=""/>
            </a:pPr>
            <a:r>
              <a:rPr lang="en-US" dirty="0">
                <a:latin typeface="+mn-lt"/>
              </a:rPr>
              <a:t>With the default setting, the table compressed to 41GB </a:t>
            </a:r>
            <a:endParaRPr lang="en-US" dirty="0" smtClean="0">
              <a:latin typeface="+mn-lt"/>
            </a:endParaRPr>
          </a:p>
          <a:p>
            <a:pPr lvl="1">
              <a:lnSpc>
                <a:spcPct val="115000"/>
              </a:lnSpc>
              <a:spcBef>
                <a:spcPts val="0"/>
              </a:spcBef>
              <a:buFont typeface="Symbol" panose="05050102010706020507" pitchFamily="18" charset="2"/>
              <a:buChar char=""/>
            </a:pPr>
            <a:r>
              <a:rPr lang="en-US" dirty="0" err="1" smtClean="0"/>
              <a:t>ProcessingTimeboxSecPerMRow</a:t>
            </a:r>
            <a:r>
              <a:rPr lang="en-US" dirty="0" smtClean="0"/>
              <a:t> = 0, </a:t>
            </a:r>
            <a:r>
              <a:rPr lang="en-US" dirty="0" err="1" smtClean="0"/>
              <a:t>DefaultSegmentRowCount</a:t>
            </a:r>
            <a:r>
              <a:rPr lang="en-US" dirty="0" smtClean="0"/>
              <a:t> = 16M, </a:t>
            </a:r>
            <a:r>
              <a:rPr lang="en-US" dirty="0"/>
              <a:t>the table compressed to 25GB. </a:t>
            </a:r>
          </a:p>
          <a:p>
            <a:pPr lvl="1">
              <a:lnSpc>
                <a:spcPct val="115000"/>
              </a:lnSpc>
              <a:spcBef>
                <a:spcPts val="0"/>
              </a:spcBef>
              <a:buFont typeface="Symbol" panose="05050102010706020507" pitchFamily="18" charset="2"/>
              <a:buChar char=""/>
            </a:pPr>
            <a:r>
              <a:rPr lang="en-US" dirty="0"/>
              <a:t>With the default, processing completed in 5.5 hours. With the changes, processing completed in 21 hours.</a:t>
            </a:r>
          </a:p>
          <a:p>
            <a:endParaRPr lang="en-US" sz="2400" dirty="0"/>
          </a:p>
        </p:txBody>
      </p:sp>
    </p:spTree>
    <p:extLst>
      <p:ext uri="{BB962C8B-B14F-4D97-AF65-F5344CB8AC3E}">
        <p14:creationId xmlns:p14="http://schemas.microsoft.com/office/powerpoint/2010/main" val="233824694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a:t>
            </a:r>
            <a:endParaRPr lang="en-US" dirty="0"/>
          </a:p>
        </p:txBody>
      </p:sp>
      <p:sp>
        <p:nvSpPr>
          <p:cNvPr id="3" name="Text Placeholder 2"/>
          <p:cNvSpPr>
            <a:spLocks noGrp="1"/>
          </p:cNvSpPr>
          <p:nvPr>
            <p:ph type="body" sz="quarter" idx="10"/>
          </p:nvPr>
        </p:nvSpPr>
        <p:spPr>
          <a:xfrm>
            <a:off x="544900" y="1243471"/>
            <a:ext cx="11370960" cy="1551194"/>
          </a:xfrm>
        </p:spPr>
        <p:txBody>
          <a:bodyPr/>
          <a:lstStyle/>
          <a:p>
            <a:r>
              <a:rPr lang="en-US" dirty="0" smtClean="0"/>
              <a:t>Occurs per segment</a:t>
            </a:r>
          </a:p>
          <a:p>
            <a:pPr lvl="1"/>
            <a:r>
              <a:rPr lang="en-US" dirty="0" smtClean="0"/>
              <a:t>Gives improved compression</a:t>
            </a:r>
          </a:p>
          <a:p>
            <a:pPr lvl="1"/>
            <a:r>
              <a:rPr lang="en-US" dirty="0" smtClean="0"/>
              <a:t>Segments may compress differently, but decompress to the same ID</a:t>
            </a:r>
          </a:p>
        </p:txBody>
      </p:sp>
      <p:graphicFrame>
        <p:nvGraphicFramePr>
          <p:cNvPr id="4" name="Table 3"/>
          <p:cNvGraphicFramePr>
            <a:graphicFrameLocks noGrp="1"/>
          </p:cNvGraphicFramePr>
          <p:nvPr>
            <p:extLst/>
          </p:nvPr>
        </p:nvGraphicFramePr>
        <p:xfrm>
          <a:off x="1039131" y="4122102"/>
          <a:ext cx="1676400" cy="2468880"/>
        </p:xfrm>
        <a:graphic>
          <a:graphicData uri="http://schemas.openxmlformats.org/drawingml/2006/table">
            <a:tbl>
              <a:tblPr firstRow="1" bandRow="1">
                <a:tableStyleId>{5C22544A-7EE6-4342-B048-85BDC9FD1C3A}</a:tableStyleId>
              </a:tblPr>
              <a:tblGrid>
                <a:gridCol w="1676400"/>
              </a:tblGrid>
              <a:tr h="305069">
                <a:tc>
                  <a:txBody>
                    <a:bodyPr/>
                    <a:lstStyle/>
                    <a:p>
                      <a:r>
                        <a:rPr lang="en-US" dirty="0" smtClean="0"/>
                        <a:t>Color</a:t>
                      </a:r>
                      <a:r>
                        <a:rPr lang="en-US" baseline="0" dirty="0" smtClean="0"/>
                        <a:t> </a:t>
                      </a:r>
                      <a:r>
                        <a:rPr lang="en-US" dirty="0" smtClean="0"/>
                        <a:t>(encoded)</a:t>
                      </a:r>
                      <a:endParaRPr lang="en-US" dirty="0"/>
                    </a:p>
                  </a:txBody>
                  <a:tcPr/>
                </a:tc>
              </a:tr>
              <a:tr h="174325">
                <a:tc>
                  <a:txBody>
                    <a:bodyPr/>
                    <a:lstStyle/>
                    <a:p>
                      <a:r>
                        <a:rPr lang="en-US" dirty="0" smtClean="0"/>
                        <a:t>1</a:t>
                      </a:r>
                    </a:p>
                  </a:txBody>
                  <a:tcPr/>
                </a:tc>
              </a:tr>
              <a:tr h="174325">
                <a:tc>
                  <a:txBody>
                    <a:bodyPr/>
                    <a:lstStyle/>
                    <a:p>
                      <a:r>
                        <a:rPr lang="en-US" dirty="0" smtClean="0"/>
                        <a:t>1</a:t>
                      </a:r>
                      <a:endParaRPr lang="en-US" dirty="0"/>
                    </a:p>
                  </a:txBody>
                  <a:tcPr/>
                </a:tc>
              </a:tr>
              <a:tr h="174325">
                <a:tc>
                  <a:txBody>
                    <a:bodyPr/>
                    <a:lstStyle/>
                    <a:p>
                      <a:r>
                        <a:rPr lang="en-US" dirty="0" smtClean="0"/>
                        <a:t>2</a:t>
                      </a:r>
                      <a:endParaRPr lang="en-US" dirty="0"/>
                    </a:p>
                  </a:txBody>
                  <a:tcPr/>
                </a:tc>
              </a:tr>
              <a:tr h="174325">
                <a:tc>
                  <a:txBody>
                    <a:bodyPr/>
                    <a:lstStyle/>
                    <a:p>
                      <a:r>
                        <a:rPr lang="en-US" dirty="0" smtClean="0"/>
                        <a:t>3</a:t>
                      </a:r>
                      <a:endParaRPr lang="en-US" dirty="0"/>
                    </a:p>
                  </a:txBody>
                  <a:tcPr/>
                </a:tc>
              </a:tr>
              <a:tr h="174325">
                <a:tc>
                  <a:txBody>
                    <a:bodyPr/>
                    <a:lstStyle/>
                    <a:p>
                      <a:r>
                        <a:rPr lang="en-US" dirty="0" smtClean="0"/>
                        <a:t>…</a:t>
                      </a:r>
                      <a:endParaRPr lang="en-US" dirty="0"/>
                    </a:p>
                  </a:txBody>
                  <a:tcPr/>
                </a:tc>
              </a:tr>
            </a:tbl>
          </a:graphicData>
        </a:graphic>
      </p:graphicFrame>
      <p:sp>
        <p:nvSpPr>
          <p:cNvPr id="6" name="TextBox 5"/>
          <p:cNvSpPr txBox="1"/>
          <p:nvPr/>
        </p:nvSpPr>
        <p:spPr>
          <a:xfrm>
            <a:off x="547393" y="3089749"/>
            <a:ext cx="3765843"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Segment 1 contains </a:t>
            </a:r>
            <a:r>
              <a:rPr lang="en-US" sz="2400" b="1" dirty="0" smtClean="0">
                <a:gradFill>
                  <a:gsLst>
                    <a:gs pos="2917">
                      <a:srgbClr val="FFFFFF"/>
                    </a:gs>
                    <a:gs pos="30000">
                      <a:srgbClr val="FFFFFF"/>
                    </a:gs>
                  </a:gsLst>
                  <a:lin ang="5400000" scaled="0"/>
                </a:gradFill>
              </a:rPr>
              <a:t>3</a:t>
            </a:r>
            <a:r>
              <a:rPr lang="en-US" sz="2400" dirty="0" smtClean="0">
                <a:gradFill>
                  <a:gsLst>
                    <a:gs pos="2917">
                      <a:srgbClr val="FFFFFF"/>
                    </a:gs>
                    <a:gs pos="30000">
                      <a:srgbClr val="FFFFFF"/>
                    </a:gs>
                  </a:gsLst>
                  <a:lin ang="5400000" scaled="0"/>
                </a:gradFill>
              </a:rPr>
              <a:t> unique encoded values</a:t>
            </a:r>
          </a:p>
        </p:txBody>
      </p:sp>
      <p:graphicFrame>
        <p:nvGraphicFramePr>
          <p:cNvPr id="8" name="Table 7"/>
          <p:cNvGraphicFramePr>
            <a:graphicFrameLocks noGrp="1"/>
          </p:cNvGraphicFramePr>
          <p:nvPr>
            <p:extLst/>
          </p:nvPr>
        </p:nvGraphicFramePr>
        <p:xfrm>
          <a:off x="5992131" y="4079085"/>
          <a:ext cx="1676400" cy="2468880"/>
        </p:xfrm>
        <a:graphic>
          <a:graphicData uri="http://schemas.openxmlformats.org/drawingml/2006/table">
            <a:tbl>
              <a:tblPr firstRow="1" bandRow="1">
                <a:tableStyleId>{5C22544A-7EE6-4342-B048-85BDC9FD1C3A}</a:tableStyleId>
              </a:tblPr>
              <a:tblGrid>
                <a:gridCol w="1676400"/>
              </a:tblGrid>
              <a:tr h="305069">
                <a:tc>
                  <a:txBody>
                    <a:bodyPr/>
                    <a:lstStyle/>
                    <a:p>
                      <a:r>
                        <a:rPr lang="en-US" dirty="0" smtClean="0"/>
                        <a:t>Color</a:t>
                      </a:r>
                      <a:r>
                        <a:rPr lang="en-US" baseline="0" dirty="0" smtClean="0"/>
                        <a:t> </a:t>
                      </a:r>
                      <a:r>
                        <a:rPr lang="en-US" dirty="0" smtClean="0"/>
                        <a:t>(encoded)</a:t>
                      </a:r>
                      <a:endParaRPr lang="en-US" dirty="0"/>
                    </a:p>
                  </a:txBody>
                  <a:tcPr/>
                </a:tc>
              </a:tr>
              <a:tr h="174325">
                <a:tc>
                  <a:txBody>
                    <a:bodyPr/>
                    <a:lstStyle/>
                    <a:p>
                      <a:r>
                        <a:rPr lang="en-US" dirty="0" smtClean="0"/>
                        <a:t>2</a:t>
                      </a:r>
                    </a:p>
                  </a:txBody>
                  <a:tcPr/>
                </a:tc>
              </a:tr>
              <a:tr h="174325">
                <a:tc>
                  <a:txBody>
                    <a:bodyPr/>
                    <a:lstStyle/>
                    <a:p>
                      <a:r>
                        <a:rPr lang="en-US" dirty="0" smtClean="0"/>
                        <a:t>1</a:t>
                      </a:r>
                      <a:endParaRPr lang="en-US" dirty="0"/>
                    </a:p>
                  </a:txBody>
                  <a:tcPr/>
                </a:tc>
              </a:tr>
              <a:tr h="174325">
                <a:tc>
                  <a:txBody>
                    <a:bodyPr/>
                    <a:lstStyle/>
                    <a:p>
                      <a:r>
                        <a:rPr lang="en-US" dirty="0" smtClean="0"/>
                        <a:t>1</a:t>
                      </a:r>
                      <a:endParaRPr lang="en-US" dirty="0"/>
                    </a:p>
                  </a:txBody>
                  <a:tcPr/>
                </a:tc>
              </a:tr>
              <a:tr h="174325">
                <a:tc>
                  <a:txBody>
                    <a:bodyPr/>
                    <a:lstStyle/>
                    <a:p>
                      <a:r>
                        <a:rPr lang="en-US" dirty="0" smtClean="0"/>
                        <a:t>2</a:t>
                      </a:r>
                      <a:endParaRPr lang="en-US" dirty="0"/>
                    </a:p>
                  </a:txBody>
                  <a:tcPr/>
                </a:tc>
              </a:tr>
              <a:tr h="174325">
                <a:tc>
                  <a:txBody>
                    <a:bodyPr/>
                    <a:lstStyle/>
                    <a:p>
                      <a:r>
                        <a:rPr lang="en-US" dirty="0" smtClean="0"/>
                        <a:t>…</a:t>
                      </a:r>
                      <a:endParaRPr lang="en-US" dirty="0"/>
                    </a:p>
                  </a:txBody>
                  <a:tcPr/>
                </a:tc>
              </a:tr>
            </a:tbl>
          </a:graphicData>
        </a:graphic>
      </p:graphicFrame>
      <p:sp>
        <p:nvSpPr>
          <p:cNvPr id="9" name="TextBox 8"/>
          <p:cNvSpPr txBox="1"/>
          <p:nvPr/>
        </p:nvSpPr>
        <p:spPr>
          <a:xfrm>
            <a:off x="5151437" y="3089748"/>
            <a:ext cx="3765843"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Segment 2 contains </a:t>
            </a:r>
            <a:r>
              <a:rPr lang="en-US" sz="2400" b="1" dirty="0" smtClean="0">
                <a:gradFill>
                  <a:gsLst>
                    <a:gs pos="2917">
                      <a:srgbClr val="FFFFFF"/>
                    </a:gs>
                    <a:gs pos="30000">
                      <a:srgbClr val="FFFFFF"/>
                    </a:gs>
                  </a:gsLst>
                  <a:lin ang="5400000" scaled="0"/>
                </a:gradFill>
              </a:rPr>
              <a:t>2</a:t>
            </a:r>
            <a:r>
              <a:rPr lang="en-US" sz="2400" dirty="0" smtClean="0">
                <a:gradFill>
                  <a:gsLst>
                    <a:gs pos="2917">
                      <a:srgbClr val="FFFFFF"/>
                    </a:gs>
                    <a:gs pos="30000">
                      <a:srgbClr val="FFFFFF"/>
                    </a:gs>
                  </a:gsLst>
                  <a:lin ang="5400000" scaled="0"/>
                </a:gradFill>
              </a:rPr>
              <a:t> unique encoded values</a:t>
            </a:r>
          </a:p>
        </p:txBody>
      </p:sp>
    </p:spTree>
    <p:extLst>
      <p:ext uri="{BB962C8B-B14F-4D97-AF65-F5344CB8AC3E}">
        <p14:creationId xmlns:p14="http://schemas.microsoft.com/office/powerpoint/2010/main" val="6569222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a:t>
            </a:r>
            <a:endParaRPr lang="en-US" dirty="0"/>
          </a:p>
        </p:txBody>
      </p:sp>
      <p:sp>
        <p:nvSpPr>
          <p:cNvPr id="3" name="Text Placeholder 2"/>
          <p:cNvSpPr>
            <a:spLocks noGrp="1"/>
          </p:cNvSpPr>
          <p:nvPr>
            <p:ph type="body" sz="quarter" idx="10"/>
          </p:nvPr>
        </p:nvSpPr>
        <p:spPr>
          <a:xfrm>
            <a:off x="544900" y="1243471"/>
            <a:ext cx="11370960" cy="1551194"/>
          </a:xfrm>
        </p:spPr>
        <p:txBody>
          <a:bodyPr/>
          <a:lstStyle/>
          <a:p>
            <a:r>
              <a:rPr lang="en-US" dirty="0" smtClean="0"/>
              <a:t>Occurs per segment</a:t>
            </a:r>
          </a:p>
          <a:p>
            <a:pPr lvl="1"/>
            <a:r>
              <a:rPr lang="en-US" dirty="0" smtClean="0"/>
              <a:t>Gives improved compression</a:t>
            </a:r>
          </a:p>
          <a:p>
            <a:pPr lvl="1"/>
            <a:r>
              <a:rPr lang="en-US" dirty="0" smtClean="0"/>
              <a:t>Segments may compress differently, but decompress to the same ID</a:t>
            </a:r>
          </a:p>
        </p:txBody>
      </p:sp>
      <p:graphicFrame>
        <p:nvGraphicFramePr>
          <p:cNvPr id="4" name="Table 3"/>
          <p:cNvGraphicFramePr>
            <a:graphicFrameLocks noGrp="1"/>
          </p:cNvGraphicFramePr>
          <p:nvPr>
            <p:extLst/>
          </p:nvPr>
        </p:nvGraphicFramePr>
        <p:xfrm>
          <a:off x="1039131" y="4122102"/>
          <a:ext cx="1676400" cy="2468880"/>
        </p:xfrm>
        <a:graphic>
          <a:graphicData uri="http://schemas.openxmlformats.org/drawingml/2006/table">
            <a:tbl>
              <a:tblPr firstRow="1" bandRow="1">
                <a:tableStyleId>{5C22544A-7EE6-4342-B048-85BDC9FD1C3A}</a:tableStyleId>
              </a:tblPr>
              <a:tblGrid>
                <a:gridCol w="1676400"/>
              </a:tblGrid>
              <a:tr h="305069">
                <a:tc>
                  <a:txBody>
                    <a:bodyPr/>
                    <a:lstStyle/>
                    <a:p>
                      <a:r>
                        <a:rPr lang="en-US" dirty="0" smtClean="0"/>
                        <a:t>Color</a:t>
                      </a:r>
                      <a:r>
                        <a:rPr lang="en-US" baseline="0" dirty="0" smtClean="0"/>
                        <a:t> </a:t>
                      </a:r>
                      <a:r>
                        <a:rPr lang="en-US" dirty="0" smtClean="0"/>
                        <a:t>(encoded)</a:t>
                      </a:r>
                      <a:endParaRPr lang="en-US" dirty="0"/>
                    </a:p>
                  </a:txBody>
                  <a:tcPr/>
                </a:tc>
              </a:tr>
              <a:tr h="174325">
                <a:tc>
                  <a:txBody>
                    <a:bodyPr/>
                    <a:lstStyle/>
                    <a:p>
                      <a:r>
                        <a:rPr lang="en-US" dirty="0" smtClean="0"/>
                        <a:t>0x1</a:t>
                      </a:r>
                    </a:p>
                  </a:txBody>
                  <a:tcPr/>
                </a:tc>
              </a:tr>
              <a:tr h="17432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0x1</a:t>
                      </a:r>
                    </a:p>
                  </a:txBody>
                  <a:tcPr/>
                </a:tc>
              </a:tr>
              <a:tr h="17432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0x10</a:t>
                      </a:r>
                    </a:p>
                  </a:txBody>
                  <a:tcPr/>
                </a:tc>
              </a:tr>
              <a:tr h="174325">
                <a:tc>
                  <a:txBody>
                    <a:bodyPr/>
                    <a:lstStyle/>
                    <a:p>
                      <a:r>
                        <a:rPr lang="en-US" dirty="0" smtClean="0"/>
                        <a:t>0x11</a:t>
                      </a:r>
                      <a:endParaRPr lang="en-US" dirty="0"/>
                    </a:p>
                  </a:txBody>
                  <a:tcPr/>
                </a:tc>
              </a:tr>
              <a:tr h="174325">
                <a:tc>
                  <a:txBody>
                    <a:bodyPr/>
                    <a:lstStyle/>
                    <a:p>
                      <a:r>
                        <a:rPr lang="en-US" dirty="0" smtClean="0"/>
                        <a:t>…</a:t>
                      </a:r>
                      <a:endParaRPr lang="en-US" dirty="0"/>
                    </a:p>
                  </a:txBody>
                  <a:tcPr/>
                </a:tc>
              </a:tr>
            </a:tbl>
          </a:graphicData>
        </a:graphic>
      </p:graphicFrame>
      <p:sp>
        <p:nvSpPr>
          <p:cNvPr id="6" name="TextBox 5"/>
          <p:cNvSpPr txBox="1"/>
          <p:nvPr/>
        </p:nvSpPr>
        <p:spPr>
          <a:xfrm>
            <a:off x="547393" y="3089749"/>
            <a:ext cx="3765843"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Segment 1 requires </a:t>
            </a:r>
            <a:r>
              <a:rPr lang="en-US" sz="2400" b="1" dirty="0" smtClean="0">
                <a:gradFill>
                  <a:gsLst>
                    <a:gs pos="2917">
                      <a:srgbClr val="FFFFFF"/>
                    </a:gs>
                    <a:gs pos="30000">
                      <a:srgbClr val="FFFFFF"/>
                    </a:gs>
                  </a:gsLst>
                  <a:lin ang="5400000" scaled="0"/>
                </a:gradFill>
              </a:rPr>
              <a:t>2</a:t>
            </a:r>
            <a:r>
              <a:rPr lang="en-US" sz="2400" dirty="0" smtClean="0">
                <a:gradFill>
                  <a:gsLst>
                    <a:gs pos="2917">
                      <a:srgbClr val="FFFFFF"/>
                    </a:gs>
                    <a:gs pos="30000">
                      <a:srgbClr val="FFFFFF"/>
                    </a:gs>
                  </a:gsLst>
                  <a:lin ang="5400000" scaled="0"/>
                </a:gradFill>
              </a:rPr>
              <a:t> bits to compress</a:t>
            </a:r>
          </a:p>
        </p:txBody>
      </p:sp>
      <p:sp>
        <p:nvSpPr>
          <p:cNvPr id="9" name="TextBox 8"/>
          <p:cNvSpPr txBox="1"/>
          <p:nvPr/>
        </p:nvSpPr>
        <p:spPr>
          <a:xfrm>
            <a:off x="5151437" y="3089748"/>
            <a:ext cx="3765843"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Segment 2 contains </a:t>
            </a:r>
            <a:r>
              <a:rPr lang="en-US" sz="2400" b="1" dirty="0" smtClean="0">
                <a:gradFill>
                  <a:gsLst>
                    <a:gs pos="2917">
                      <a:srgbClr val="FFFFFF"/>
                    </a:gs>
                    <a:gs pos="30000">
                      <a:srgbClr val="FFFFFF"/>
                    </a:gs>
                  </a:gsLst>
                  <a:lin ang="5400000" scaled="0"/>
                </a:gradFill>
              </a:rPr>
              <a:t>2</a:t>
            </a:r>
            <a:r>
              <a:rPr lang="en-US" sz="2400" dirty="0" smtClean="0">
                <a:gradFill>
                  <a:gsLst>
                    <a:gs pos="2917">
                      <a:srgbClr val="FFFFFF"/>
                    </a:gs>
                    <a:gs pos="30000">
                      <a:srgbClr val="FFFFFF"/>
                    </a:gs>
                  </a:gsLst>
                  <a:lin ang="5400000" scaled="0"/>
                </a:gradFill>
              </a:rPr>
              <a:t> unique encoded values</a:t>
            </a:r>
          </a:p>
        </p:txBody>
      </p:sp>
      <p:graphicFrame>
        <p:nvGraphicFramePr>
          <p:cNvPr id="10" name="Table 9"/>
          <p:cNvGraphicFramePr>
            <a:graphicFrameLocks noGrp="1"/>
          </p:cNvGraphicFramePr>
          <p:nvPr>
            <p:extLst/>
          </p:nvPr>
        </p:nvGraphicFramePr>
        <p:xfrm>
          <a:off x="5992131" y="4079085"/>
          <a:ext cx="1676400" cy="2468880"/>
        </p:xfrm>
        <a:graphic>
          <a:graphicData uri="http://schemas.openxmlformats.org/drawingml/2006/table">
            <a:tbl>
              <a:tblPr firstRow="1" bandRow="1">
                <a:tableStyleId>{5C22544A-7EE6-4342-B048-85BDC9FD1C3A}</a:tableStyleId>
              </a:tblPr>
              <a:tblGrid>
                <a:gridCol w="1676400"/>
              </a:tblGrid>
              <a:tr h="305069">
                <a:tc>
                  <a:txBody>
                    <a:bodyPr/>
                    <a:lstStyle/>
                    <a:p>
                      <a:r>
                        <a:rPr lang="en-US" dirty="0" smtClean="0"/>
                        <a:t>Color</a:t>
                      </a:r>
                      <a:r>
                        <a:rPr lang="en-US" baseline="0" dirty="0" smtClean="0"/>
                        <a:t> </a:t>
                      </a:r>
                      <a:r>
                        <a:rPr lang="en-US" dirty="0" smtClean="0"/>
                        <a:t>(encoded)</a:t>
                      </a:r>
                      <a:endParaRPr lang="en-US" dirty="0"/>
                    </a:p>
                  </a:txBody>
                  <a:tcPr/>
                </a:tc>
              </a:tr>
              <a:tr h="174325">
                <a:tc>
                  <a:txBody>
                    <a:bodyPr/>
                    <a:lstStyle/>
                    <a:p>
                      <a:r>
                        <a:rPr lang="en-US" dirty="0" smtClean="0"/>
                        <a:t>2</a:t>
                      </a:r>
                    </a:p>
                  </a:txBody>
                  <a:tcPr/>
                </a:tc>
              </a:tr>
              <a:tr h="174325">
                <a:tc>
                  <a:txBody>
                    <a:bodyPr/>
                    <a:lstStyle/>
                    <a:p>
                      <a:r>
                        <a:rPr lang="en-US" dirty="0" smtClean="0"/>
                        <a:t>1</a:t>
                      </a:r>
                      <a:endParaRPr lang="en-US" dirty="0"/>
                    </a:p>
                  </a:txBody>
                  <a:tcPr/>
                </a:tc>
              </a:tr>
              <a:tr h="174325">
                <a:tc>
                  <a:txBody>
                    <a:bodyPr/>
                    <a:lstStyle/>
                    <a:p>
                      <a:r>
                        <a:rPr lang="en-US" dirty="0" smtClean="0"/>
                        <a:t>1</a:t>
                      </a:r>
                      <a:endParaRPr lang="en-US" dirty="0"/>
                    </a:p>
                  </a:txBody>
                  <a:tcPr/>
                </a:tc>
              </a:tr>
              <a:tr h="174325">
                <a:tc>
                  <a:txBody>
                    <a:bodyPr/>
                    <a:lstStyle/>
                    <a:p>
                      <a:r>
                        <a:rPr lang="en-US" dirty="0" smtClean="0"/>
                        <a:t>2</a:t>
                      </a:r>
                      <a:endParaRPr lang="en-US" dirty="0"/>
                    </a:p>
                  </a:txBody>
                  <a:tcPr/>
                </a:tc>
              </a:tr>
              <a:tr h="174325">
                <a:tc>
                  <a:txBody>
                    <a:bodyPr/>
                    <a:lstStyle/>
                    <a:p>
                      <a:r>
                        <a:rPr lang="en-US" dirty="0" smtClean="0"/>
                        <a:t>…</a:t>
                      </a:r>
                      <a:endParaRPr lang="en-US" dirty="0"/>
                    </a:p>
                  </a:txBody>
                  <a:tcPr/>
                </a:tc>
              </a:tr>
            </a:tbl>
          </a:graphicData>
        </a:graphic>
      </p:graphicFrame>
    </p:spTree>
    <p:extLst>
      <p:ext uri="{BB962C8B-B14F-4D97-AF65-F5344CB8AC3E}">
        <p14:creationId xmlns:p14="http://schemas.microsoft.com/office/powerpoint/2010/main" val="241830555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a:t>
            </a:r>
            <a:endParaRPr lang="en-US" dirty="0"/>
          </a:p>
        </p:txBody>
      </p:sp>
      <p:sp>
        <p:nvSpPr>
          <p:cNvPr id="3" name="Text Placeholder 2"/>
          <p:cNvSpPr>
            <a:spLocks noGrp="1"/>
          </p:cNvSpPr>
          <p:nvPr>
            <p:ph type="body" sz="quarter" idx="10"/>
          </p:nvPr>
        </p:nvSpPr>
        <p:spPr>
          <a:xfrm>
            <a:off x="544900" y="1243471"/>
            <a:ext cx="11370960" cy="1551194"/>
          </a:xfrm>
        </p:spPr>
        <p:txBody>
          <a:bodyPr/>
          <a:lstStyle/>
          <a:p>
            <a:r>
              <a:rPr lang="en-US" dirty="0" smtClean="0"/>
              <a:t>Occurs per segment</a:t>
            </a:r>
          </a:p>
          <a:p>
            <a:pPr lvl="1"/>
            <a:r>
              <a:rPr lang="en-US" dirty="0" smtClean="0"/>
              <a:t>Gives improved compression</a:t>
            </a:r>
          </a:p>
          <a:p>
            <a:pPr lvl="1"/>
            <a:r>
              <a:rPr lang="en-US" dirty="0" smtClean="0"/>
              <a:t>Segments may compress differently, but decompress to the same ID</a:t>
            </a:r>
          </a:p>
        </p:txBody>
      </p:sp>
      <p:graphicFrame>
        <p:nvGraphicFramePr>
          <p:cNvPr id="4" name="Table 3"/>
          <p:cNvGraphicFramePr>
            <a:graphicFrameLocks noGrp="1"/>
          </p:cNvGraphicFramePr>
          <p:nvPr>
            <p:extLst/>
          </p:nvPr>
        </p:nvGraphicFramePr>
        <p:xfrm>
          <a:off x="1039131" y="4122102"/>
          <a:ext cx="1676400" cy="2468880"/>
        </p:xfrm>
        <a:graphic>
          <a:graphicData uri="http://schemas.openxmlformats.org/drawingml/2006/table">
            <a:tbl>
              <a:tblPr firstRow="1" bandRow="1">
                <a:tableStyleId>{5C22544A-7EE6-4342-B048-85BDC9FD1C3A}</a:tableStyleId>
              </a:tblPr>
              <a:tblGrid>
                <a:gridCol w="1676400"/>
              </a:tblGrid>
              <a:tr h="305069">
                <a:tc>
                  <a:txBody>
                    <a:bodyPr/>
                    <a:lstStyle/>
                    <a:p>
                      <a:r>
                        <a:rPr lang="en-US" dirty="0" smtClean="0"/>
                        <a:t>Color</a:t>
                      </a:r>
                      <a:r>
                        <a:rPr lang="en-US" baseline="0" dirty="0" smtClean="0"/>
                        <a:t> </a:t>
                      </a:r>
                      <a:r>
                        <a:rPr lang="en-US" dirty="0" smtClean="0"/>
                        <a:t>(encoded)</a:t>
                      </a:r>
                      <a:endParaRPr lang="en-US" dirty="0"/>
                    </a:p>
                  </a:txBody>
                  <a:tcPr/>
                </a:tc>
              </a:tr>
              <a:tr h="174325">
                <a:tc>
                  <a:txBody>
                    <a:bodyPr/>
                    <a:lstStyle/>
                    <a:p>
                      <a:r>
                        <a:rPr lang="en-US" dirty="0" smtClean="0"/>
                        <a:t>0x1</a:t>
                      </a:r>
                    </a:p>
                  </a:txBody>
                  <a:tcPr/>
                </a:tc>
              </a:tr>
              <a:tr h="17432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0x1</a:t>
                      </a:r>
                    </a:p>
                  </a:txBody>
                  <a:tcPr/>
                </a:tc>
              </a:tr>
              <a:tr h="17432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0x10</a:t>
                      </a:r>
                    </a:p>
                  </a:txBody>
                  <a:tcPr/>
                </a:tc>
              </a:tr>
              <a:tr h="174325">
                <a:tc>
                  <a:txBody>
                    <a:bodyPr/>
                    <a:lstStyle/>
                    <a:p>
                      <a:r>
                        <a:rPr lang="en-US" dirty="0" smtClean="0"/>
                        <a:t>0x11</a:t>
                      </a:r>
                      <a:endParaRPr lang="en-US" dirty="0"/>
                    </a:p>
                  </a:txBody>
                  <a:tcPr/>
                </a:tc>
              </a:tr>
              <a:tr h="174325">
                <a:tc>
                  <a:txBody>
                    <a:bodyPr/>
                    <a:lstStyle/>
                    <a:p>
                      <a:r>
                        <a:rPr lang="en-US" dirty="0" smtClean="0"/>
                        <a:t>…</a:t>
                      </a:r>
                      <a:endParaRPr lang="en-US" dirty="0"/>
                    </a:p>
                  </a:txBody>
                  <a:tcPr/>
                </a:tc>
              </a:tr>
            </a:tbl>
          </a:graphicData>
        </a:graphic>
      </p:graphicFrame>
      <p:sp>
        <p:nvSpPr>
          <p:cNvPr id="6" name="TextBox 5"/>
          <p:cNvSpPr txBox="1"/>
          <p:nvPr/>
        </p:nvSpPr>
        <p:spPr>
          <a:xfrm>
            <a:off x="547393" y="3089749"/>
            <a:ext cx="3765843"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Segment 1 requires </a:t>
            </a:r>
            <a:r>
              <a:rPr lang="en-US" sz="2400" b="1" dirty="0" smtClean="0">
                <a:gradFill>
                  <a:gsLst>
                    <a:gs pos="2917">
                      <a:srgbClr val="FFFFFF"/>
                    </a:gs>
                    <a:gs pos="30000">
                      <a:srgbClr val="FFFFFF"/>
                    </a:gs>
                  </a:gsLst>
                  <a:lin ang="5400000" scaled="0"/>
                </a:gradFill>
              </a:rPr>
              <a:t>2</a:t>
            </a:r>
            <a:r>
              <a:rPr lang="en-US" sz="2400" dirty="0" smtClean="0">
                <a:gradFill>
                  <a:gsLst>
                    <a:gs pos="2917">
                      <a:srgbClr val="FFFFFF"/>
                    </a:gs>
                    <a:gs pos="30000">
                      <a:srgbClr val="FFFFFF"/>
                    </a:gs>
                  </a:gsLst>
                  <a:lin ang="5400000" scaled="0"/>
                </a:gradFill>
              </a:rPr>
              <a:t> bits to compress</a:t>
            </a:r>
          </a:p>
        </p:txBody>
      </p:sp>
      <p:graphicFrame>
        <p:nvGraphicFramePr>
          <p:cNvPr id="8" name="Table 7"/>
          <p:cNvGraphicFramePr>
            <a:graphicFrameLocks noGrp="1"/>
          </p:cNvGraphicFramePr>
          <p:nvPr>
            <p:extLst/>
          </p:nvPr>
        </p:nvGraphicFramePr>
        <p:xfrm>
          <a:off x="5992131" y="4079085"/>
          <a:ext cx="1676400" cy="2468880"/>
        </p:xfrm>
        <a:graphic>
          <a:graphicData uri="http://schemas.openxmlformats.org/drawingml/2006/table">
            <a:tbl>
              <a:tblPr firstRow="1" bandRow="1">
                <a:tableStyleId>{5C22544A-7EE6-4342-B048-85BDC9FD1C3A}</a:tableStyleId>
              </a:tblPr>
              <a:tblGrid>
                <a:gridCol w="1676400"/>
              </a:tblGrid>
              <a:tr h="305069">
                <a:tc>
                  <a:txBody>
                    <a:bodyPr/>
                    <a:lstStyle/>
                    <a:p>
                      <a:r>
                        <a:rPr lang="en-US" dirty="0" smtClean="0"/>
                        <a:t>Color</a:t>
                      </a:r>
                      <a:r>
                        <a:rPr lang="en-US" baseline="0" dirty="0" smtClean="0"/>
                        <a:t> </a:t>
                      </a:r>
                      <a:r>
                        <a:rPr lang="en-US" dirty="0" smtClean="0"/>
                        <a:t>(encoded)</a:t>
                      </a:r>
                      <a:endParaRPr lang="en-US" dirty="0"/>
                    </a:p>
                  </a:txBody>
                  <a:tcPr/>
                </a:tc>
              </a:tr>
              <a:tr h="174325">
                <a:tc>
                  <a:txBody>
                    <a:bodyPr/>
                    <a:lstStyle/>
                    <a:p>
                      <a:r>
                        <a:rPr lang="en-US" dirty="0" smtClean="0"/>
                        <a:t>0x1</a:t>
                      </a:r>
                    </a:p>
                  </a:txBody>
                  <a:tcPr/>
                </a:tc>
              </a:tr>
              <a:tr h="174325">
                <a:tc>
                  <a:txBody>
                    <a:bodyPr/>
                    <a:lstStyle/>
                    <a:p>
                      <a:r>
                        <a:rPr lang="en-US" dirty="0" smtClean="0"/>
                        <a:t>0x0</a:t>
                      </a:r>
                      <a:endParaRPr lang="en-US" dirty="0"/>
                    </a:p>
                  </a:txBody>
                  <a:tcPr/>
                </a:tc>
              </a:tr>
              <a:tr h="174325">
                <a:tc>
                  <a:txBody>
                    <a:bodyPr/>
                    <a:lstStyle/>
                    <a:p>
                      <a:r>
                        <a:rPr lang="en-US" dirty="0" smtClean="0"/>
                        <a:t>0x0</a:t>
                      </a:r>
                      <a:endParaRPr lang="en-US" dirty="0"/>
                    </a:p>
                  </a:txBody>
                  <a:tcPr/>
                </a:tc>
              </a:tr>
              <a:tr h="174325">
                <a:tc>
                  <a:txBody>
                    <a:bodyPr/>
                    <a:lstStyle/>
                    <a:p>
                      <a:r>
                        <a:rPr lang="en-US" dirty="0" smtClean="0"/>
                        <a:t>0x1</a:t>
                      </a:r>
                      <a:endParaRPr lang="en-US" dirty="0"/>
                    </a:p>
                  </a:txBody>
                  <a:tcPr/>
                </a:tc>
              </a:tr>
              <a:tr h="174325">
                <a:tc>
                  <a:txBody>
                    <a:bodyPr/>
                    <a:lstStyle/>
                    <a:p>
                      <a:r>
                        <a:rPr lang="en-US" dirty="0" smtClean="0"/>
                        <a:t>…</a:t>
                      </a:r>
                      <a:endParaRPr lang="en-US" dirty="0"/>
                    </a:p>
                  </a:txBody>
                  <a:tcPr/>
                </a:tc>
              </a:tr>
            </a:tbl>
          </a:graphicData>
        </a:graphic>
      </p:graphicFrame>
      <p:sp>
        <p:nvSpPr>
          <p:cNvPr id="9" name="TextBox 8"/>
          <p:cNvSpPr txBox="1"/>
          <p:nvPr/>
        </p:nvSpPr>
        <p:spPr>
          <a:xfrm>
            <a:off x="5151437" y="3089748"/>
            <a:ext cx="3765843"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rgbClr val="FFFFFF"/>
                    </a:gs>
                    <a:gs pos="30000">
                      <a:srgbClr val="FFFFFF"/>
                    </a:gs>
                  </a:gsLst>
                  <a:lin ang="5400000" scaled="0"/>
                </a:gradFill>
              </a:rPr>
              <a:t>Segment </a:t>
            </a:r>
            <a:r>
              <a:rPr lang="en-US" sz="2400" dirty="0" smtClean="0">
                <a:gradFill>
                  <a:gsLst>
                    <a:gs pos="2917">
                      <a:srgbClr val="FFFFFF"/>
                    </a:gs>
                    <a:gs pos="30000">
                      <a:srgbClr val="FFFFFF"/>
                    </a:gs>
                  </a:gsLst>
                  <a:lin ang="5400000" scaled="0"/>
                </a:gradFill>
              </a:rPr>
              <a:t>2 </a:t>
            </a:r>
            <a:r>
              <a:rPr lang="en-US" sz="2400" dirty="0">
                <a:gradFill>
                  <a:gsLst>
                    <a:gs pos="2917">
                      <a:srgbClr val="FFFFFF"/>
                    </a:gs>
                    <a:gs pos="30000">
                      <a:srgbClr val="FFFFFF"/>
                    </a:gs>
                  </a:gsLst>
                  <a:lin ang="5400000" scaled="0"/>
                </a:gradFill>
              </a:rPr>
              <a:t>requires </a:t>
            </a:r>
            <a:r>
              <a:rPr lang="en-US" sz="2400" b="1" dirty="0" smtClean="0">
                <a:gradFill>
                  <a:gsLst>
                    <a:gs pos="2917">
                      <a:srgbClr val="FFFFFF"/>
                    </a:gs>
                    <a:gs pos="30000">
                      <a:srgbClr val="FFFFFF"/>
                    </a:gs>
                  </a:gsLst>
                  <a:lin ang="5400000" scaled="0"/>
                </a:gradFill>
              </a:rPr>
              <a:t>1</a:t>
            </a:r>
            <a:r>
              <a:rPr lang="en-US" sz="2400" dirty="0" smtClean="0">
                <a:gradFill>
                  <a:gsLst>
                    <a:gs pos="2917">
                      <a:srgbClr val="FFFFFF"/>
                    </a:gs>
                    <a:gs pos="30000">
                      <a:srgbClr val="FFFFFF"/>
                    </a:gs>
                  </a:gsLst>
                  <a:lin ang="5400000" scaled="0"/>
                </a:gradFill>
              </a:rPr>
              <a:t> bit </a:t>
            </a:r>
            <a:r>
              <a:rPr lang="en-US" sz="2400" dirty="0">
                <a:gradFill>
                  <a:gsLst>
                    <a:gs pos="2917">
                      <a:srgbClr val="FFFFFF"/>
                    </a:gs>
                    <a:gs pos="30000">
                      <a:srgbClr val="FFFFFF"/>
                    </a:gs>
                  </a:gsLst>
                  <a:lin ang="5400000" scaled="0"/>
                </a:gradFill>
              </a:rPr>
              <a:t>to compress</a:t>
            </a:r>
          </a:p>
        </p:txBody>
      </p:sp>
    </p:spTree>
    <p:extLst>
      <p:ext uri="{BB962C8B-B14F-4D97-AF65-F5344CB8AC3E}">
        <p14:creationId xmlns:p14="http://schemas.microsoft.com/office/powerpoint/2010/main" val="40496924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Architecture</a:t>
            </a:r>
            <a:endParaRPr lang="en-US" dirty="0"/>
          </a:p>
        </p:txBody>
      </p:sp>
    </p:spTree>
    <p:extLst>
      <p:ext uri="{BB962C8B-B14F-4D97-AF65-F5344CB8AC3E}">
        <p14:creationId xmlns:p14="http://schemas.microsoft.com/office/powerpoint/2010/main" val="317909367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options</a:t>
            </a:r>
            <a:endParaRPr lang="en-US" dirty="0"/>
          </a:p>
        </p:txBody>
      </p:sp>
      <p:sp>
        <p:nvSpPr>
          <p:cNvPr id="4" name="Rectangle 3"/>
          <p:cNvSpPr/>
          <p:nvPr/>
        </p:nvSpPr>
        <p:spPr bwMode="auto">
          <a:xfrm>
            <a:off x="1019378" y="1412196"/>
            <a:ext cx="3419546" cy="3808130"/>
          </a:xfrm>
          <a:prstGeom prst="rect">
            <a:avLst/>
          </a:prstGeom>
          <a:solidFill>
            <a:schemeClr val="bg2">
              <a:lumMod val="75000"/>
              <a:alpha val="37000"/>
            </a:schemeClr>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4" name="Text Placeholder 2"/>
          <p:cNvSpPr>
            <a:spLocks noGrp="1"/>
          </p:cNvSpPr>
          <p:nvPr>
            <p:ph type="body" sz="quarter" idx="10"/>
          </p:nvPr>
        </p:nvSpPr>
        <p:spPr>
          <a:xfrm>
            <a:off x="4974765" y="1469688"/>
            <a:ext cx="7044718" cy="4446837"/>
          </a:xfrm>
        </p:spPr>
        <p:txBody>
          <a:bodyPr/>
          <a:lstStyle/>
          <a:p>
            <a:r>
              <a:rPr lang="en-US" sz="2856" dirty="0"/>
              <a:t>Data</a:t>
            </a:r>
          </a:p>
          <a:p>
            <a:r>
              <a:rPr lang="en-US" sz="2856" dirty="0" err="1"/>
              <a:t>Recalc</a:t>
            </a:r>
            <a:endParaRPr lang="en-US" sz="2856" dirty="0"/>
          </a:p>
          <a:p>
            <a:r>
              <a:rPr lang="en-US" sz="2856" dirty="0"/>
              <a:t>Full: Data and </a:t>
            </a:r>
            <a:r>
              <a:rPr lang="en-US" sz="2856" dirty="0" err="1"/>
              <a:t>Recalc</a:t>
            </a:r>
            <a:endParaRPr lang="en-US" sz="2856" dirty="0"/>
          </a:p>
          <a:p>
            <a:r>
              <a:rPr lang="en-US" sz="2856" dirty="0"/>
              <a:t>Default: Data and </a:t>
            </a:r>
            <a:r>
              <a:rPr lang="en-US" sz="2856" dirty="0" err="1"/>
              <a:t>Recalc</a:t>
            </a:r>
            <a:r>
              <a:rPr lang="en-US" sz="2856" dirty="0"/>
              <a:t> if needed</a:t>
            </a:r>
          </a:p>
          <a:p>
            <a:r>
              <a:rPr lang="en-US" sz="2856" dirty="0"/>
              <a:t>Clear: Remove Data</a:t>
            </a:r>
          </a:p>
          <a:p>
            <a:r>
              <a:rPr lang="en-US" sz="2856" dirty="0"/>
              <a:t>Add: Creates new segments and merges</a:t>
            </a:r>
          </a:p>
          <a:p>
            <a:r>
              <a:rPr lang="en-US" sz="2856" dirty="0"/>
              <a:t>Defrag: Defragment dictionaries for a table</a:t>
            </a:r>
          </a:p>
          <a:p>
            <a:endParaRPr lang="en-US" sz="2856" dirty="0"/>
          </a:p>
        </p:txBody>
      </p:sp>
      <p:sp>
        <p:nvSpPr>
          <p:cNvPr id="38" name="TextBox 37"/>
          <p:cNvSpPr txBox="1"/>
          <p:nvPr/>
        </p:nvSpPr>
        <p:spPr>
          <a:xfrm>
            <a:off x="2496905" y="1471284"/>
            <a:ext cx="464492" cy="288137"/>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rPr>
              <a:t>T1</a:t>
            </a:r>
          </a:p>
        </p:txBody>
      </p:sp>
      <p:grpSp>
        <p:nvGrpSpPr>
          <p:cNvPr id="3" name="Group 2"/>
          <p:cNvGrpSpPr/>
          <p:nvPr/>
        </p:nvGrpSpPr>
        <p:grpSpPr>
          <a:xfrm>
            <a:off x="1019378" y="1412196"/>
            <a:ext cx="1400714" cy="3808130"/>
            <a:chOff x="997029" y="1384632"/>
            <a:chExt cx="1373374" cy="3733800"/>
          </a:xfrm>
        </p:grpSpPr>
        <p:sp>
          <p:nvSpPr>
            <p:cNvPr id="5" name="Rectangle 4"/>
            <p:cNvSpPr/>
            <p:nvPr/>
          </p:nvSpPr>
          <p:spPr bwMode="auto">
            <a:xfrm>
              <a:off x="997029" y="1384632"/>
              <a:ext cx="1373374" cy="3733800"/>
            </a:xfrm>
            <a:prstGeom prst="rect">
              <a:avLst/>
            </a:prstGeom>
            <a:solidFill>
              <a:schemeClr val="tx2">
                <a:lumMod val="50000"/>
              </a:schemeClr>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Data</a:t>
              </a:r>
            </a:p>
            <a:p>
              <a:pPr algn="ctr" defTabSz="932290" fontAlgn="base">
                <a:spcBef>
                  <a:spcPct val="0"/>
                </a:spcBef>
                <a:spcAft>
                  <a:spcPct val="0"/>
                </a:spcAft>
              </a:pPr>
              <a:endParaRPr lang="en-US" sz="1836" dirty="0">
                <a:gradFill>
                  <a:gsLst>
                    <a:gs pos="0">
                      <a:srgbClr val="FFFFFF"/>
                    </a:gs>
                    <a:gs pos="100000">
                      <a:srgbClr val="FFFFFF"/>
                    </a:gs>
                  </a:gsLst>
                  <a:lin ang="5400000" scaled="0"/>
                </a:gradFill>
              </a:endParaRPr>
            </a:p>
          </p:txBody>
        </p:sp>
        <p:grpSp>
          <p:nvGrpSpPr>
            <p:cNvPr id="7" name="Group 6"/>
            <p:cNvGrpSpPr/>
            <p:nvPr/>
          </p:nvGrpSpPr>
          <p:grpSpPr>
            <a:xfrm>
              <a:off x="1365837" y="2438400"/>
              <a:ext cx="463296" cy="914400"/>
              <a:chOff x="1205420" y="3581400"/>
              <a:chExt cx="463296" cy="914400"/>
            </a:xfrm>
            <a:solidFill>
              <a:schemeClr val="tx2"/>
            </a:solidFill>
          </p:grpSpPr>
          <p:sp>
            <p:nvSpPr>
              <p:cNvPr id="8" name="Rectangle 7"/>
              <p:cNvSpPr/>
              <p:nvPr/>
            </p:nvSpPr>
            <p:spPr bwMode="auto">
              <a:xfrm>
                <a:off x="1205420" y="3581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 name="Rectangle 8"/>
              <p:cNvSpPr/>
              <p:nvPr/>
            </p:nvSpPr>
            <p:spPr bwMode="auto">
              <a:xfrm>
                <a:off x="1363916" y="3581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 name="Rectangle 9"/>
              <p:cNvSpPr/>
              <p:nvPr/>
            </p:nvSpPr>
            <p:spPr bwMode="auto">
              <a:xfrm>
                <a:off x="1516316" y="3581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nvGrpSpPr>
            <p:cNvPr id="12" name="Group 11"/>
            <p:cNvGrpSpPr/>
            <p:nvPr/>
          </p:nvGrpSpPr>
          <p:grpSpPr>
            <a:xfrm>
              <a:off x="1365837" y="3429000"/>
              <a:ext cx="463296" cy="914400"/>
              <a:chOff x="1592516" y="4572000"/>
              <a:chExt cx="463296" cy="914400"/>
            </a:xfrm>
            <a:solidFill>
              <a:schemeClr val="tx2"/>
            </a:solidFill>
          </p:grpSpPr>
          <p:sp>
            <p:nvSpPr>
              <p:cNvPr id="13" name="Rectangle 12"/>
              <p:cNvSpPr/>
              <p:nvPr/>
            </p:nvSpPr>
            <p:spPr bwMode="auto">
              <a:xfrm>
                <a:off x="1592516" y="4572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4" name="Rectangle 13"/>
              <p:cNvSpPr/>
              <p:nvPr/>
            </p:nvSpPr>
            <p:spPr bwMode="auto">
              <a:xfrm>
                <a:off x="1751012" y="4572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5" name="Rectangle 14"/>
              <p:cNvSpPr/>
              <p:nvPr/>
            </p:nvSpPr>
            <p:spPr bwMode="auto">
              <a:xfrm>
                <a:off x="1903412" y="4572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nvGrpSpPr>
            <p:cNvPr id="16" name="Group 15"/>
            <p:cNvGrpSpPr/>
            <p:nvPr/>
          </p:nvGrpSpPr>
          <p:grpSpPr>
            <a:xfrm>
              <a:off x="1365837" y="4419600"/>
              <a:ext cx="463296" cy="304800"/>
              <a:chOff x="1205420" y="5562600"/>
              <a:chExt cx="463296" cy="304800"/>
            </a:xfrm>
            <a:solidFill>
              <a:schemeClr val="tx2"/>
            </a:solidFill>
          </p:grpSpPr>
          <p:sp>
            <p:nvSpPr>
              <p:cNvPr id="17" name="Rectangle 16"/>
              <p:cNvSpPr/>
              <p:nvPr/>
            </p:nvSpPr>
            <p:spPr bwMode="auto">
              <a:xfrm>
                <a:off x="1205420" y="5562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8" name="Rectangle 17"/>
              <p:cNvSpPr/>
              <p:nvPr/>
            </p:nvSpPr>
            <p:spPr bwMode="auto">
              <a:xfrm>
                <a:off x="1363916" y="5562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9" name="Rectangle 18"/>
              <p:cNvSpPr/>
              <p:nvPr/>
            </p:nvSpPr>
            <p:spPr bwMode="auto">
              <a:xfrm>
                <a:off x="1516316" y="5562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nvGrpSpPr>
            <p:cNvPr id="39" name="Group 38"/>
            <p:cNvGrpSpPr/>
            <p:nvPr/>
          </p:nvGrpSpPr>
          <p:grpSpPr>
            <a:xfrm>
              <a:off x="1370012" y="2079586"/>
              <a:ext cx="451104" cy="304800"/>
              <a:chOff x="1217612" y="1745876"/>
              <a:chExt cx="451104" cy="304800"/>
            </a:xfrm>
            <a:solidFill>
              <a:schemeClr val="tx2"/>
            </a:solidFill>
          </p:grpSpPr>
          <p:sp>
            <p:nvSpPr>
              <p:cNvPr id="40" name="Rectangle 39"/>
              <p:cNvSpPr/>
              <p:nvPr/>
            </p:nvSpPr>
            <p:spPr bwMode="auto">
              <a:xfrm>
                <a:off x="1363916" y="1745876"/>
                <a:ext cx="152400" cy="152400"/>
              </a:xfrm>
              <a:prstGeom prst="rect">
                <a:avLst/>
              </a:prstGeom>
              <a:solidFill>
                <a:schemeClr val="accent6"/>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1" name="Rectangle 40"/>
              <p:cNvSpPr/>
              <p:nvPr/>
            </p:nvSpPr>
            <p:spPr bwMode="auto">
              <a:xfrm>
                <a:off x="1531316" y="1745876"/>
                <a:ext cx="137400" cy="304800"/>
              </a:xfrm>
              <a:prstGeom prst="rect">
                <a:avLst/>
              </a:prstGeom>
              <a:solidFill>
                <a:schemeClr val="accent6"/>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2" name="Rectangle 41"/>
              <p:cNvSpPr/>
              <p:nvPr/>
            </p:nvSpPr>
            <p:spPr bwMode="auto">
              <a:xfrm>
                <a:off x="1217612" y="1745876"/>
                <a:ext cx="152400" cy="304800"/>
              </a:xfrm>
              <a:prstGeom prst="rect">
                <a:avLst/>
              </a:prstGeom>
              <a:solidFill>
                <a:schemeClr val="accent6"/>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grpSp>
        <p:nvGrpSpPr>
          <p:cNvPr id="11" name="Group 10"/>
          <p:cNvGrpSpPr/>
          <p:nvPr/>
        </p:nvGrpSpPr>
        <p:grpSpPr>
          <a:xfrm>
            <a:off x="2403889" y="1832335"/>
            <a:ext cx="2493160" cy="3861151"/>
            <a:chOff x="2354516" y="1796570"/>
            <a:chExt cx="2444496" cy="3785786"/>
          </a:xfrm>
        </p:grpSpPr>
        <p:grpSp>
          <p:nvGrpSpPr>
            <p:cNvPr id="26" name="Group 25"/>
            <p:cNvGrpSpPr/>
            <p:nvPr/>
          </p:nvGrpSpPr>
          <p:grpSpPr>
            <a:xfrm>
              <a:off x="3151484" y="2084386"/>
              <a:ext cx="344674" cy="2640014"/>
              <a:chOff x="3006538" y="1745876"/>
              <a:chExt cx="344674" cy="2057400"/>
            </a:xfrm>
          </p:grpSpPr>
          <p:sp>
            <p:nvSpPr>
              <p:cNvPr id="27" name="Rectangle 26"/>
              <p:cNvSpPr/>
              <p:nvPr/>
            </p:nvSpPr>
            <p:spPr bwMode="auto">
              <a:xfrm>
                <a:off x="3006538" y="1745876"/>
                <a:ext cx="114300" cy="2057400"/>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8" name="Rectangle 27"/>
              <p:cNvSpPr/>
              <p:nvPr/>
            </p:nvSpPr>
            <p:spPr bwMode="auto">
              <a:xfrm>
                <a:off x="3122612" y="1745876"/>
                <a:ext cx="114300" cy="419100"/>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9" name="Rectangle 28"/>
              <p:cNvSpPr/>
              <p:nvPr/>
            </p:nvSpPr>
            <p:spPr bwMode="auto">
              <a:xfrm>
                <a:off x="3236912" y="1745876"/>
                <a:ext cx="114300" cy="1143000"/>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31" name="Rectangle 30"/>
            <p:cNvSpPr/>
            <p:nvPr/>
          </p:nvSpPr>
          <p:spPr bwMode="auto">
            <a:xfrm>
              <a:off x="2354516" y="5353756"/>
              <a:ext cx="1149096" cy="228600"/>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122" dirty="0">
                  <a:gradFill>
                    <a:gsLst>
                      <a:gs pos="0">
                        <a:srgbClr val="FFFFFF"/>
                      </a:gs>
                      <a:gs pos="100000">
                        <a:srgbClr val="FFFFFF"/>
                      </a:gs>
                    </a:gsLst>
                    <a:lin ang="5400000" scaled="0"/>
                  </a:gradFill>
                </a:rPr>
                <a:t>Hierarchies</a:t>
              </a:r>
            </a:p>
          </p:txBody>
        </p:sp>
        <p:sp>
          <p:nvSpPr>
            <p:cNvPr id="32" name="TextBox 31"/>
            <p:cNvSpPr txBox="1"/>
            <p:nvPr/>
          </p:nvSpPr>
          <p:spPr>
            <a:xfrm>
              <a:off x="2417032" y="1796570"/>
              <a:ext cx="455426" cy="282513"/>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rPr>
                <a:t>CC1</a:t>
              </a:r>
            </a:p>
          </p:txBody>
        </p:sp>
        <p:sp>
          <p:nvSpPr>
            <p:cNvPr id="33" name="Rectangle 32"/>
            <p:cNvSpPr/>
            <p:nvPr/>
          </p:nvSpPr>
          <p:spPr bwMode="auto">
            <a:xfrm>
              <a:off x="2521029" y="2438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4" name="Rectangle 33"/>
            <p:cNvSpPr/>
            <p:nvPr/>
          </p:nvSpPr>
          <p:spPr bwMode="auto">
            <a:xfrm>
              <a:off x="2521029" y="3429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5" name="Rectangle 34"/>
            <p:cNvSpPr/>
            <p:nvPr/>
          </p:nvSpPr>
          <p:spPr bwMode="auto">
            <a:xfrm>
              <a:off x="2521029" y="4419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6" name="Rectangle 35"/>
            <p:cNvSpPr/>
            <p:nvPr/>
          </p:nvSpPr>
          <p:spPr bwMode="auto">
            <a:xfrm>
              <a:off x="3991458" y="2091110"/>
              <a:ext cx="114300" cy="2633290"/>
            </a:xfrm>
            <a:prstGeom prst="rect">
              <a:avLst/>
            </a:prstGeom>
            <a:solidFill>
              <a:schemeClr val="accent6">
                <a:lumMod val="75000"/>
              </a:schemeClr>
            </a:solidFill>
            <a:ln>
              <a:solidFill>
                <a:schemeClr val="accent2"/>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7" name="Rectangle 36"/>
            <p:cNvSpPr/>
            <p:nvPr/>
          </p:nvSpPr>
          <p:spPr bwMode="auto">
            <a:xfrm>
              <a:off x="3649916" y="5353756"/>
              <a:ext cx="1149096" cy="228600"/>
            </a:xfrm>
            <a:prstGeom prst="rect">
              <a:avLst/>
            </a:prstGeom>
            <a:solidFill>
              <a:schemeClr val="accent6">
                <a:lumMod val="75000"/>
              </a:schemeClr>
            </a:solidFill>
            <a:ln>
              <a:solidFill>
                <a:schemeClr val="accent2"/>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122" dirty="0">
                  <a:gradFill>
                    <a:gsLst>
                      <a:gs pos="0">
                        <a:srgbClr val="FFFFFF"/>
                      </a:gs>
                      <a:gs pos="100000">
                        <a:srgbClr val="FFFFFF"/>
                      </a:gs>
                    </a:gsLst>
                    <a:lin ang="5400000" scaled="0"/>
                  </a:gradFill>
                </a:rPr>
                <a:t>Relationships</a:t>
              </a:r>
            </a:p>
          </p:txBody>
        </p:sp>
        <p:sp>
          <p:nvSpPr>
            <p:cNvPr id="43" name="Rectangle 42"/>
            <p:cNvSpPr/>
            <p:nvPr/>
          </p:nvSpPr>
          <p:spPr bwMode="auto">
            <a:xfrm>
              <a:off x="2513012" y="2074783"/>
              <a:ext cx="152400" cy="214353"/>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Tree>
    <p:custDataLst>
      <p:tags r:id="rId1"/>
    </p:custDataLst>
    <p:extLst>
      <p:ext uri="{BB962C8B-B14F-4D97-AF65-F5344CB8AC3E}">
        <p14:creationId xmlns:p14="http://schemas.microsoft.com/office/powerpoint/2010/main" val="4262366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Phases</a:t>
            </a:r>
            <a:endParaRPr lang="en-US" dirty="0"/>
          </a:p>
        </p:txBody>
      </p:sp>
      <p:cxnSp>
        <p:nvCxnSpPr>
          <p:cNvPr id="5" name="Straight Connector 4"/>
          <p:cNvCxnSpPr/>
          <p:nvPr/>
        </p:nvCxnSpPr>
        <p:spPr>
          <a:xfrm>
            <a:off x="544900" y="3186394"/>
            <a:ext cx="11735259" cy="0"/>
          </a:xfrm>
          <a:prstGeom prst="line">
            <a:avLst/>
          </a:prstGeom>
          <a:ln>
            <a:tailEnd type="triangle"/>
          </a:ln>
        </p:spPr>
        <p:style>
          <a:lnRef idx="3">
            <a:schemeClr val="accent5"/>
          </a:lnRef>
          <a:fillRef idx="0">
            <a:schemeClr val="accent5"/>
          </a:fillRef>
          <a:effectRef idx="2">
            <a:schemeClr val="accent5"/>
          </a:effectRef>
          <a:fontRef idx="minor">
            <a:schemeClr val="tx1"/>
          </a:fontRef>
        </p:style>
      </p:cxnSp>
      <p:sp>
        <p:nvSpPr>
          <p:cNvPr id="6" name="Rectangle 5"/>
          <p:cNvSpPr/>
          <p:nvPr/>
        </p:nvSpPr>
        <p:spPr bwMode="auto">
          <a:xfrm>
            <a:off x="544900" y="2253791"/>
            <a:ext cx="3652696" cy="699453"/>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Read &amp; Encode Data</a:t>
            </a:r>
          </a:p>
          <a:p>
            <a:pPr algn="ctr" defTabSz="932290" fontAlgn="base">
              <a:spcBef>
                <a:spcPct val="0"/>
              </a:spcBef>
              <a:spcAft>
                <a:spcPct val="0"/>
              </a:spcAft>
            </a:pPr>
            <a:r>
              <a:rPr lang="en-US" sz="1836" dirty="0">
                <a:gradFill>
                  <a:gsLst>
                    <a:gs pos="0">
                      <a:srgbClr val="FFFFFF"/>
                    </a:gs>
                    <a:gs pos="100000">
                      <a:srgbClr val="FFFFFF"/>
                    </a:gs>
                  </a:gsLst>
                  <a:lin ang="5400000" scaled="0"/>
                </a:gradFill>
              </a:rPr>
              <a:t>Segment N</a:t>
            </a:r>
          </a:p>
        </p:txBody>
      </p:sp>
      <p:cxnSp>
        <p:nvCxnSpPr>
          <p:cNvPr id="7" name="Straight Connector 6"/>
          <p:cNvCxnSpPr/>
          <p:nvPr/>
        </p:nvCxnSpPr>
        <p:spPr>
          <a:xfrm>
            <a:off x="544900" y="1515480"/>
            <a:ext cx="0" cy="2875527"/>
          </a:xfrm>
          <a:prstGeom prst="line">
            <a:avLst/>
          </a:prstGeom>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1632937" y="1165754"/>
            <a:ext cx="2176074" cy="512317"/>
          </a:xfrm>
          <a:prstGeom prst="rect">
            <a:avLst/>
          </a:prstGeom>
          <a:noFill/>
        </p:spPr>
        <p:txBody>
          <a:bodyPr wrap="square" lIns="0" tIns="0" rIns="0" bIns="0" rtlCol="0">
            <a:spAutoFit/>
          </a:bodyPr>
          <a:lstStyle/>
          <a:p>
            <a:r>
              <a:rPr lang="en-US" sz="3264" dirty="0">
                <a:gradFill>
                  <a:gsLst>
                    <a:gs pos="0">
                      <a:srgbClr val="FFFFFF"/>
                    </a:gs>
                    <a:gs pos="86000">
                      <a:srgbClr val="FFFFFF"/>
                    </a:gs>
                  </a:gsLst>
                  <a:lin ang="5400000" scaled="0"/>
                </a:gradFill>
              </a:rPr>
              <a:t>Segment N</a:t>
            </a:r>
          </a:p>
        </p:txBody>
      </p:sp>
      <p:sp>
        <p:nvSpPr>
          <p:cNvPr id="11" name="Rectangle 10"/>
          <p:cNvSpPr/>
          <p:nvPr/>
        </p:nvSpPr>
        <p:spPr bwMode="auto">
          <a:xfrm>
            <a:off x="4353030" y="3486026"/>
            <a:ext cx="1865207" cy="893745"/>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Compress</a:t>
            </a:r>
          </a:p>
          <a:p>
            <a:pPr algn="ctr" defTabSz="932290" fontAlgn="base">
              <a:spcBef>
                <a:spcPct val="0"/>
              </a:spcBef>
              <a:spcAft>
                <a:spcPct val="0"/>
              </a:spcAft>
            </a:pPr>
            <a:r>
              <a:rPr lang="en-US" sz="1836" dirty="0">
                <a:gradFill>
                  <a:gsLst>
                    <a:gs pos="0">
                      <a:srgbClr val="FFFFFF"/>
                    </a:gs>
                    <a:gs pos="100000">
                      <a:srgbClr val="FFFFFF"/>
                    </a:gs>
                  </a:gsLst>
                  <a:lin ang="5400000" scaled="0"/>
                </a:gradFill>
              </a:rPr>
              <a:t>Segment N</a:t>
            </a:r>
          </a:p>
        </p:txBody>
      </p:sp>
      <p:sp>
        <p:nvSpPr>
          <p:cNvPr id="14" name="Rectangle 13"/>
          <p:cNvSpPr/>
          <p:nvPr/>
        </p:nvSpPr>
        <p:spPr bwMode="auto">
          <a:xfrm>
            <a:off x="4368265" y="2261750"/>
            <a:ext cx="3652696" cy="699453"/>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Read &amp; Encode Data</a:t>
            </a:r>
          </a:p>
          <a:p>
            <a:pPr algn="ctr" defTabSz="932290" fontAlgn="base">
              <a:spcBef>
                <a:spcPct val="0"/>
              </a:spcBef>
              <a:spcAft>
                <a:spcPct val="0"/>
              </a:spcAft>
            </a:pPr>
            <a:r>
              <a:rPr lang="en-US" sz="1836" dirty="0">
                <a:gradFill>
                  <a:gsLst>
                    <a:gs pos="0">
                      <a:srgbClr val="FFFFFF"/>
                    </a:gs>
                    <a:gs pos="100000">
                      <a:srgbClr val="FFFFFF"/>
                    </a:gs>
                  </a:gsLst>
                  <a:lin ang="5400000" scaled="0"/>
                </a:gradFill>
              </a:rPr>
              <a:t>Segment N + 1</a:t>
            </a:r>
          </a:p>
        </p:txBody>
      </p:sp>
      <p:sp>
        <p:nvSpPr>
          <p:cNvPr id="15" name="Rectangle 14"/>
          <p:cNvSpPr/>
          <p:nvPr/>
        </p:nvSpPr>
        <p:spPr bwMode="auto">
          <a:xfrm>
            <a:off x="7979328" y="3497262"/>
            <a:ext cx="1865207" cy="893745"/>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Compress</a:t>
            </a:r>
          </a:p>
          <a:p>
            <a:pPr algn="ctr" defTabSz="932290" fontAlgn="base">
              <a:spcBef>
                <a:spcPct val="0"/>
              </a:spcBef>
              <a:spcAft>
                <a:spcPct val="0"/>
              </a:spcAft>
            </a:pPr>
            <a:r>
              <a:rPr lang="en-US" sz="1836" dirty="0">
                <a:gradFill>
                  <a:gsLst>
                    <a:gs pos="0">
                      <a:srgbClr val="FFFFFF"/>
                    </a:gs>
                    <a:gs pos="100000">
                      <a:srgbClr val="FFFFFF"/>
                    </a:gs>
                  </a:gsLst>
                  <a:lin ang="5400000" scaled="0"/>
                </a:gradFill>
              </a:rPr>
              <a:t>Segment N+1</a:t>
            </a:r>
          </a:p>
        </p:txBody>
      </p:sp>
      <p:sp>
        <p:nvSpPr>
          <p:cNvPr id="16" name="Rectangle 15"/>
          <p:cNvSpPr/>
          <p:nvPr/>
        </p:nvSpPr>
        <p:spPr bwMode="auto">
          <a:xfrm>
            <a:off x="9948650" y="2261750"/>
            <a:ext cx="2160841" cy="699453"/>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Build </a:t>
            </a:r>
            <a:r>
              <a:rPr lang="en-US" sz="1836" dirty="0" err="1">
                <a:gradFill>
                  <a:gsLst>
                    <a:gs pos="0">
                      <a:srgbClr val="FFFFFF"/>
                    </a:gs>
                    <a:gs pos="100000">
                      <a:srgbClr val="FFFFFF"/>
                    </a:gs>
                  </a:gsLst>
                  <a:lin ang="5400000" scaled="0"/>
                </a:gradFill>
              </a:rPr>
              <a:t>calc</a:t>
            </a:r>
            <a:r>
              <a:rPr lang="en-US" sz="1836" dirty="0">
                <a:gradFill>
                  <a:gsLst>
                    <a:gs pos="0">
                      <a:srgbClr val="FFFFFF"/>
                    </a:gs>
                    <a:gs pos="100000">
                      <a:srgbClr val="FFFFFF"/>
                    </a:gs>
                  </a:gsLst>
                  <a:lin ang="5400000" scaled="0"/>
                </a:gradFill>
              </a:rPr>
              <a:t> cols, </a:t>
            </a:r>
            <a:r>
              <a:rPr lang="en-US" sz="1836" dirty="0" err="1">
                <a:gradFill>
                  <a:gsLst>
                    <a:gs pos="0">
                      <a:srgbClr val="FFFFFF"/>
                    </a:gs>
                    <a:gs pos="100000">
                      <a:srgbClr val="FFFFFF"/>
                    </a:gs>
                  </a:gsLst>
                  <a:lin ang="5400000" scaled="0"/>
                </a:gradFill>
              </a:rPr>
              <a:t>hier</a:t>
            </a:r>
            <a:r>
              <a:rPr lang="en-US" sz="1836" dirty="0">
                <a:gradFill>
                  <a:gsLst>
                    <a:gs pos="0">
                      <a:srgbClr val="FFFFFF"/>
                    </a:gs>
                    <a:gs pos="100000">
                      <a:srgbClr val="FFFFFF"/>
                    </a:gs>
                  </a:gsLst>
                  <a:lin ang="5400000" scaled="0"/>
                </a:gradFill>
              </a:rPr>
              <a:t>, relationships</a:t>
            </a:r>
          </a:p>
        </p:txBody>
      </p:sp>
      <p:cxnSp>
        <p:nvCxnSpPr>
          <p:cNvPr id="17" name="Straight Connector 16"/>
          <p:cNvCxnSpPr/>
          <p:nvPr/>
        </p:nvCxnSpPr>
        <p:spPr>
          <a:xfrm>
            <a:off x="4275313" y="1504244"/>
            <a:ext cx="0" cy="2875527"/>
          </a:xfrm>
          <a:prstGeom prst="line">
            <a:avLst/>
          </a:prstGeom>
        </p:spPr>
        <p:style>
          <a:lnRef idx="3">
            <a:schemeClr val="accent5"/>
          </a:lnRef>
          <a:fillRef idx="0">
            <a:schemeClr val="accent5"/>
          </a:fillRef>
          <a:effectRef idx="2">
            <a:schemeClr val="accent5"/>
          </a:effectRef>
          <a:fontRef idx="minor">
            <a:schemeClr val="tx1"/>
          </a:fontRef>
        </p:style>
      </p:cxnSp>
      <p:sp>
        <p:nvSpPr>
          <p:cNvPr id="18" name="TextBox 17"/>
          <p:cNvSpPr txBox="1"/>
          <p:nvPr/>
        </p:nvSpPr>
        <p:spPr>
          <a:xfrm>
            <a:off x="5518785" y="1165754"/>
            <a:ext cx="3044754" cy="512317"/>
          </a:xfrm>
          <a:prstGeom prst="rect">
            <a:avLst/>
          </a:prstGeom>
          <a:noFill/>
        </p:spPr>
        <p:txBody>
          <a:bodyPr wrap="square" lIns="0" tIns="0" rIns="0" bIns="0" rtlCol="0">
            <a:spAutoFit/>
          </a:bodyPr>
          <a:lstStyle/>
          <a:p>
            <a:r>
              <a:rPr lang="en-US" sz="3264" dirty="0">
                <a:gradFill>
                  <a:gsLst>
                    <a:gs pos="0">
                      <a:srgbClr val="FFFFFF"/>
                    </a:gs>
                    <a:gs pos="86000">
                      <a:srgbClr val="FFFFFF"/>
                    </a:gs>
                  </a:gsLst>
                  <a:lin ang="5400000" scaled="0"/>
                </a:gradFill>
              </a:rPr>
              <a:t>Segment N +1</a:t>
            </a:r>
          </a:p>
        </p:txBody>
      </p:sp>
      <p:cxnSp>
        <p:nvCxnSpPr>
          <p:cNvPr id="19" name="Straight Connector 18"/>
          <p:cNvCxnSpPr/>
          <p:nvPr/>
        </p:nvCxnSpPr>
        <p:spPr>
          <a:xfrm>
            <a:off x="9893876" y="1523439"/>
            <a:ext cx="0" cy="2875527"/>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p:cNvCxnSpPr/>
          <p:nvPr/>
        </p:nvCxnSpPr>
        <p:spPr>
          <a:xfrm>
            <a:off x="6291280" y="3031468"/>
            <a:ext cx="4674" cy="1087529"/>
          </a:xfrm>
          <a:prstGeom prst="line">
            <a:avLst/>
          </a:prstGeom>
        </p:spPr>
        <p:style>
          <a:lnRef idx="3">
            <a:schemeClr val="accent5"/>
          </a:lnRef>
          <a:fillRef idx="0">
            <a:schemeClr val="accent5"/>
          </a:fillRef>
          <a:effectRef idx="2">
            <a:schemeClr val="accent5"/>
          </a:effectRef>
          <a:fontRef idx="minor">
            <a:schemeClr val="tx1"/>
          </a:fontRef>
        </p:style>
      </p:cxnSp>
      <p:sp>
        <p:nvSpPr>
          <p:cNvPr id="3" name="TextBox 2"/>
          <p:cNvSpPr txBox="1"/>
          <p:nvPr/>
        </p:nvSpPr>
        <p:spPr>
          <a:xfrm>
            <a:off x="11964888" y="3084178"/>
            <a:ext cx="332214" cy="649454"/>
          </a:xfrm>
          <a:prstGeom prst="rect">
            <a:avLst/>
          </a:prstGeom>
          <a:noFill/>
        </p:spPr>
        <p:txBody>
          <a:bodyPr wrap="none" lIns="93260" tIns="93260" rIns="93260" bIns="93260" rtlCol="0">
            <a:spAutoFit/>
          </a:bodyPr>
          <a:lstStyle/>
          <a:p>
            <a:pPr>
              <a:lnSpc>
                <a:spcPct val="90000"/>
              </a:lnSpc>
              <a:spcBef>
                <a:spcPct val="20000"/>
              </a:spcBef>
              <a:buSzPct val="90000"/>
            </a:pPr>
            <a:r>
              <a:rPr lang="en-US" sz="3264" dirty="0">
                <a:solidFill>
                  <a:srgbClr val="FFFFFF">
                    <a:alpha val="99000"/>
                  </a:srgbClr>
                </a:solidFill>
              </a:rPr>
              <a:t>t</a:t>
            </a:r>
          </a:p>
        </p:txBody>
      </p:sp>
    </p:spTree>
    <p:extLst>
      <p:ext uri="{BB962C8B-B14F-4D97-AF65-F5344CB8AC3E}">
        <p14:creationId xmlns:p14="http://schemas.microsoft.com/office/powerpoint/2010/main" val="3334314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animBg="1"/>
      <p:bldP spid="14" grpId="0" animBg="1"/>
      <p:bldP spid="15" grpId="0" animBg="1"/>
      <p:bldP spid="16" grpId="0" animBg="1"/>
      <p:bldP spid="18"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case of 3</a:t>
            </a:r>
            <a:r>
              <a:rPr lang="en-US" baseline="30000" dirty="0" smtClean="0"/>
              <a:t>rd</a:t>
            </a:r>
            <a:r>
              <a:rPr lang="en-US" dirty="0" smtClean="0"/>
              <a:t> segment</a:t>
            </a:r>
            <a:endParaRPr lang="en-US" dirty="0"/>
          </a:p>
        </p:txBody>
      </p:sp>
      <p:cxnSp>
        <p:nvCxnSpPr>
          <p:cNvPr id="5" name="Straight Connector 4"/>
          <p:cNvCxnSpPr/>
          <p:nvPr/>
        </p:nvCxnSpPr>
        <p:spPr>
          <a:xfrm>
            <a:off x="544900" y="4384530"/>
            <a:ext cx="11812976" cy="0"/>
          </a:xfrm>
          <a:prstGeom prst="line">
            <a:avLst/>
          </a:prstGeom>
          <a:ln>
            <a:tailEnd type="triangle"/>
          </a:ln>
        </p:spPr>
        <p:style>
          <a:lnRef idx="3">
            <a:schemeClr val="accent5"/>
          </a:lnRef>
          <a:fillRef idx="0">
            <a:schemeClr val="accent5"/>
          </a:fillRef>
          <a:effectRef idx="2">
            <a:schemeClr val="accent5"/>
          </a:effectRef>
          <a:fontRef idx="minor">
            <a:schemeClr val="tx1"/>
          </a:fontRef>
        </p:style>
      </p:cxnSp>
      <p:sp>
        <p:nvSpPr>
          <p:cNvPr id="6" name="Rectangle 5"/>
          <p:cNvSpPr/>
          <p:nvPr/>
        </p:nvSpPr>
        <p:spPr bwMode="auto">
          <a:xfrm>
            <a:off x="544900" y="3451927"/>
            <a:ext cx="6528224" cy="699453"/>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Read &amp; Encode Data</a:t>
            </a:r>
          </a:p>
          <a:p>
            <a:pPr algn="ctr" defTabSz="932290" fontAlgn="base">
              <a:spcBef>
                <a:spcPct val="0"/>
              </a:spcBef>
              <a:spcAft>
                <a:spcPct val="0"/>
              </a:spcAft>
            </a:pPr>
            <a:r>
              <a:rPr lang="en-US" sz="1836" dirty="0">
                <a:gradFill>
                  <a:gsLst>
                    <a:gs pos="0">
                      <a:srgbClr val="FFFFFF"/>
                    </a:gs>
                    <a:gs pos="100000">
                      <a:srgbClr val="FFFFFF"/>
                    </a:gs>
                  </a:gsLst>
                  <a:lin ang="5400000" scaled="0"/>
                </a:gradFill>
              </a:rPr>
              <a:t>Segment (until 2*</a:t>
            </a:r>
            <a:r>
              <a:rPr lang="en-US" sz="1836" dirty="0" err="1">
                <a:gradFill>
                  <a:gsLst>
                    <a:gs pos="0">
                      <a:srgbClr val="FFFFFF"/>
                    </a:gs>
                    <a:gs pos="100000">
                      <a:srgbClr val="FFFFFF"/>
                    </a:gs>
                  </a:gsLst>
                  <a:lin ang="5400000" scaled="0"/>
                </a:gradFill>
              </a:rPr>
              <a:t>segment_size</a:t>
            </a:r>
            <a:r>
              <a:rPr lang="en-US" sz="1836" dirty="0">
                <a:gradFill>
                  <a:gsLst>
                    <a:gs pos="0">
                      <a:srgbClr val="FFFFFF"/>
                    </a:gs>
                    <a:gs pos="100000">
                      <a:srgbClr val="FFFFFF"/>
                    </a:gs>
                  </a:gsLst>
                  <a:lin ang="5400000" scaled="0"/>
                </a:gradFill>
              </a:rPr>
              <a:t>)</a:t>
            </a:r>
          </a:p>
        </p:txBody>
      </p:sp>
      <p:cxnSp>
        <p:nvCxnSpPr>
          <p:cNvPr id="7" name="Straight Connector 6"/>
          <p:cNvCxnSpPr/>
          <p:nvPr/>
        </p:nvCxnSpPr>
        <p:spPr>
          <a:xfrm>
            <a:off x="544900" y="2642376"/>
            <a:ext cx="0" cy="2875527"/>
          </a:xfrm>
          <a:prstGeom prst="line">
            <a:avLst/>
          </a:prstGeom>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700334" y="2564659"/>
            <a:ext cx="3030961" cy="512317"/>
          </a:xfrm>
          <a:prstGeom prst="rect">
            <a:avLst/>
          </a:prstGeom>
          <a:noFill/>
        </p:spPr>
        <p:txBody>
          <a:bodyPr wrap="square" lIns="0" tIns="0" rIns="0" bIns="0" rtlCol="0">
            <a:spAutoFit/>
          </a:bodyPr>
          <a:lstStyle/>
          <a:p>
            <a:r>
              <a:rPr lang="en-US" sz="3264" dirty="0">
                <a:gradFill>
                  <a:gsLst>
                    <a:gs pos="0">
                      <a:srgbClr val="FFFFFF"/>
                    </a:gs>
                    <a:gs pos="86000">
                      <a:srgbClr val="FFFFFF"/>
                    </a:gs>
                  </a:gsLst>
                  <a:lin ang="5400000" scaled="0"/>
                </a:gradFill>
              </a:rPr>
              <a:t>Segment 1 + 2</a:t>
            </a:r>
          </a:p>
        </p:txBody>
      </p:sp>
      <p:sp>
        <p:nvSpPr>
          <p:cNvPr id="15" name="Rectangle 14"/>
          <p:cNvSpPr/>
          <p:nvPr/>
        </p:nvSpPr>
        <p:spPr bwMode="auto">
          <a:xfrm>
            <a:off x="7898780" y="4624158"/>
            <a:ext cx="1865207" cy="893745"/>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Compress</a:t>
            </a:r>
          </a:p>
          <a:p>
            <a:pPr algn="ctr" defTabSz="932290" fontAlgn="base">
              <a:spcBef>
                <a:spcPct val="0"/>
              </a:spcBef>
              <a:spcAft>
                <a:spcPct val="0"/>
              </a:spcAft>
            </a:pPr>
            <a:r>
              <a:rPr lang="en-US" sz="1836" dirty="0">
                <a:gradFill>
                  <a:gsLst>
                    <a:gs pos="0">
                      <a:srgbClr val="FFFFFF"/>
                    </a:gs>
                    <a:gs pos="100000">
                      <a:srgbClr val="FFFFFF"/>
                    </a:gs>
                  </a:gsLst>
                  <a:lin ang="5400000" scaled="0"/>
                </a:gradFill>
              </a:rPr>
              <a:t>Segment 1</a:t>
            </a:r>
          </a:p>
        </p:txBody>
      </p:sp>
      <p:sp>
        <p:nvSpPr>
          <p:cNvPr id="16" name="Rectangle 15"/>
          <p:cNvSpPr/>
          <p:nvPr/>
        </p:nvSpPr>
        <p:spPr bwMode="auto">
          <a:xfrm>
            <a:off x="7942583" y="3459886"/>
            <a:ext cx="2797810" cy="699453"/>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Read &amp; Encode Data</a:t>
            </a:r>
          </a:p>
          <a:p>
            <a:pPr algn="ctr" defTabSz="932290" fontAlgn="base">
              <a:spcBef>
                <a:spcPct val="0"/>
              </a:spcBef>
              <a:spcAft>
                <a:spcPct val="0"/>
              </a:spcAft>
            </a:pPr>
            <a:r>
              <a:rPr lang="en-US" sz="1836" dirty="0">
                <a:gradFill>
                  <a:gsLst>
                    <a:gs pos="0">
                      <a:srgbClr val="FFFFFF"/>
                    </a:gs>
                    <a:gs pos="100000">
                      <a:srgbClr val="FFFFFF"/>
                    </a:gs>
                  </a:gsLst>
                  <a:lin ang="5400000" scaled="0"/>
                </a:gradFill>
              </a:rPr>
              <a:t>Segment 3</a:t>
            </a:r>
          </a:p>
        </p:txBody>
      </p:sp>
      <p:sp>
        <p:nvSpPr>
          <p:cNvPr id="10" name="Rectangle 9"/>
          <p:cNvSpPr/>
          <p:nvPr/>
        </p:nvSpPr>
        <p:spPr bwMode="auto">
          <a:xfrm>
            <a:off x="7901164" y="5712195"/>
            <a:ext cx="1865207" cy="893745"/>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Compress</a:t>
            </a:r>
          </a:p>
          <a:p>
            <a:pPr algn="ctr" defTabSz="932290" fontAlgn="base">
              <a:spcBef>
                <a:spcPct val="0"/>
              </a:spcBef>
              <a:spcAft>
                <a:spcPct val="0"/>
              </a:spcAft>
            </a:pPr>
            <a:r>
              <a:rPr lang="en-US" sz="1836" dirty="0">
                <a:gradFill>
                  <a:gsLst>
                    <a:gs pos="0">
                      <a:srgbClr val="FFFFFF"/>
                    </a:gs>
                    <a:gs pos="100000">
                      <a:srgbClr val="FFFFFF"/>
                    </a:gs>
                  </a:gsLst>
                  <a:lin ang="5400000" scaled="0"/>
                </a:gradFill>
              </a:rPr>
              <a:t>Segment 2</a:t>
            </a:r>
          </a:p>
        </p:txBody>
      </p:sp>
      <p:sp>
        <p:nvSpPr>
          <p:cNvPr id="11" name="Rectangle 10"/>
          <p:cNvSpPr/>
          <p:nvPr/>
        </p:nvSpPr>
        <p:spPr bwMode="auto">
          <a:xfrm>
            <a:off x="7150840" y="3455546"/>
            <a:ext cx="665832" cy="691493"/>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Split</a:t>
            </a:r>
          </a:p>
        </p:txBody>
      </p:sp>
      <p:sp>
        <p:nvSpPr>
          <p:cNvPr id="12" name="Text Placeholder 2"/>
          <p:cNvSpPr>
            <a:spLocks noGrp="1"/>
          </p:cNvSpPr>
          <p:nvPr>
            <p:ph type="body" sz="quarter" idx="10"/>
          </p:nvPr>
        </p:nvSpPr>
        <p:spPr>
          <a:xfrm>
            <a:off x="531948" y="1165754"/>
            <a:ext cx="11370960" cy="1415772"/>
          </a:xfrm>
        </p:spPr>
        <p:txBody>
          <a:bodyPr/>
          <a:lstStyle/>
          <a:p>
            <a:r>
              <a:rPr lang="en-US" dirty="0" smtClean="0"/>
              <a:t>First segment can “stretch” to be twice as large </a:t>
            </a:r>
          </a:p>
          <a:p>
            <a:r>
              <a:rPr lang="en-US" dirty="0" smtClean="0"/>
              <a:t>Optimizes for smaller lookup tables</a:t>
            </a:r>
            <a:endParaRPr lang="en-US" dirty="0"/>
          </a:p>
        </p:txBody>
      </p:sp>
      <p:cxnSp>
        <p:nvCxnSpPr>
          <p:cNvPr id="13" name="Straight Connector 12"/>
          <p:cNvCxnSpPr/>
          <p:nvPr/>
        </p:nvCxnSpPr>
        <p:spPr>
          <a:xfrm>
            <a:off x="9793216" y="4159339"/>
            <a:ext cx="0" cy="1125413"/>
          </a:xfrm>
          <a:prstGeom prst="line">
            <a:avLst/>
          </a:prstGeom>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9171481" y="2564659"/>
            <a:ext cx="3030961" cy="512317"/>
          </a:xfrm>
          <a:prstGeom prst="rect">
            <a:avLst/>
          </a:prstGeom>
          <a:noFill/>
        </p:spPr>
        <p:txBody>
          <a:bodyPr wrap="square" lIns="0" tIns="0" rIns="0" bIns="0" rtlCol="0">
            <a:spAutoFit/>
          </a:bodyPr>
          <a:lstStyle/>
          <a:p>
            <a:r>
              <a:rPr lang="en-US" sz="3264" dirty="0">
                <a:gradFill>
                  <a:gsLst>
                    <a:gs pos="0">
                      <a:srgbClr val="FFFFFF"/>
                    </a:gs>
                    <a:gs pos="86000">
                      <a:srgbClr val="FFFFFF"/>
                    </a:gs>
                  </a:gsLst>
                  <a:lin ang="5400000" scaled="0"/>
                </a:gradFill>
              </a:rPr>
              <a:t>Segment 3</a:t>
            </a:r>
          </a:p>
        </p:txBody>
      </p:sp>
      <p:sp>
        <p:nvSpPr>
          <p:cNvPr id="17" name="Rectangle 16"/>
          <p:cNvSpPr/>
          <p:nvPr/>
        </p:nvSpPr>
        <p:spPr bwMode="auto">
          <a:xfrm>
            <a:off x="10740394" y="4600448"/>
            <a:ext cx="1462048" cy="893745"/>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Compress</a:t>
            </a:r>
          </a:p>
          <a:p>
            <a:pPr algn="ctr" defTabSz="932290" fontAlgn="base">
              <a:spcBef>
                <a:spcPct val="0"/>
              </a:spcBef>
              <a:spcAft>
                <a:spcPct val="0"/>
              </a:spcAft>
            </a:pPr>
            <a:r>
              <a:rPr lang="en-US" sz="1836" dirty="0">
                <a:gradFill>
                  <a:gsLst>
                    <a:gs pos="0">
                      <a:srgbClr val="FFFFFF"/>
                    </a:gs>
                    <a:gs pos="100000">
                      <a:srgbClr val="FFFFFF"/>
                    </a:gs>
                  </a:gsLst>
                  <a:lin ang="5400000" scaled="0"/>
                </a:gradFill>
              </a:rPr>
              <a:t>Segment 3</a:t>
            </a:r>
          </a:p>
        </p:txBody>
      </p:sp>
      <p:cxnSp>
        <p:nvCxnSpPr>
          <p:cNvPr id="18" name="Straight Connector 17"/>
          <p:cNvCxnSpPr/>
          <p:nvPr/>
        </p:nvCxnSpPr>
        <p:spPr>
          <a:xfrm>
            <a:off x="7850293" y="2721575"/>
            <a:ext cx="0" cy="2875527"/>
          </a:xfrm>
          <a:prstGeom prst="line">
            <a:avLst/>
          </a:prstGeom>
        </p:spPr>
        <p:style>
          <a:lnRef idx="3">
            <a:schemeClr val="accent5"/>
          </a:lnRef>
          <a:fillRef idx="0">
            <a:schemeClr val="accent5"/>
          </a:fillRef>
          <a:effectRef idx="2">
            <a:schemeClr val="accent5"/>
          </a:effectRef>
          <a:fontRef idx="minor">
            <a:schemeClr val="tx1"/>
          </a:fontRef>
        </p:style>
      </p:cxnSp>
      <p:sp>
        <p:nvSpPr>
          <p:cNvPr id="19" name="TextBox 18"/>
          <p:cNvSpPr txBox="1"/>
          <p:nvPr/>
        </p:nvSpPr>
        <p:spPr>
          <a:xfrm>
            <a:off x="12105012" y="4303976"/>
            <a:ext cx="332214" cy="649454"/>
          </a:xfrm>
          <a:prstGeom prst="rect">
            <a:avLst/>
          </a:prstGeom>
          <a:noFill/>
        </p:spPr>
        <p:txBody>
          <a:bodyPr wrap="none" lIns="93260" tIns="93260" rIns="93260" bIns="93260" rtlCol="0">
            <a:spAutoFit/>
          </a:bodyPr>
          <a:lstStyle/>
          <a:p>
            <a:pPr>
              <a:lnSpc>
                <a:spcPct val="90000"/>
              </a:lnSpc>
              <a:spcBef>
                <a:spcPct val="20000"/>
              </a:spcBef>
              <a:buSzPct val="90000"/>
            </a:pPr>
            <a:r>
              <a:rPr lang="en-US" sz="3264" dirty="0">
                <a:solidFill>
                  <a:srgbClr val="FFFFFF">
                    <a:alpha val="99000"/>
                  </a:srgbClr>
                </a:solidFill>
              </a:rPr>
              <a:t>t</a:t>
            </a:r>
          </a:p>
        </p:txBody>
      </p:sp>
    </p:spTree>
    <p:extLst>
      <p:ext uri="{BB962C8B-B14F-4D97-AF65-F5344CB8AC3E}">
        <p14:creationId xmlns:p14="http://schemas.microsoft.com/office/powerpoint/2010/main" val="134158396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0"/>
            <a:ext cx="11370961" cy="621530"/>
          </a:xfrm>
        </p:spPr>
        <p:txBody>
          <a:bodyPr/>
          <a:lstStyle/>
          <a:p>
            <a:r>
              <a:rPr lang="en-US" dirty="0" smtClean="0"/>
              <a:t>Processing - Memory </a:t>
            </a:r>
            <a:r>
              <a:rPr lang="en-US" dirty="0"/>
              <a:t>&amp; CPU </a:t>
            </a:r>
            <a:r>
              <a:rPr lang="en-US" dirty="0" smtClean="0"/>
              <a:t>usage</a:t>
            </a: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069" y="1243471"/>
            <a:ext cx="8317333" cy="512931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9406252" y="1787489"/>
            <a:ext cx="1630437" cy="28813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536" lvl="1" indent="0">
              <a:buFontTx/>
              <a:buNone/>
            </a:pPr>
            <a:r>
              <a:rPr lang="en-US" sz="2040" dirty="0">
                <a:gradFill>
                  <a:gsLst>
                    <a:gs pos="0">
                      <a:srgbClr val="FFFFFF"/>
                    </a:gs>
                    <a:gs pos="86000">
                      <a:srgbClr val="FFFFFF"/>
                    </a:gs>
                  </a:gsLst>
                  <a:lin ang="5400000" scaled="0"/>
                </a:gradFill>
              </a:rPr>
              <a:t>Network</a:t>
            </a:r>
          </a:p>
        </p:txBody>
      </p:sp>
      <p:sp>
        <p:nvSpPr>
          <p:cNvPr id="7" name="Text Placeholder 2"/>
          <p:cNvSpPr txBox="1">
            <a:spLocks/>
          </p:cNvSpPr>
          <p:nvPr/>
        </p:nvSpPr>
        <p:spPr>
          <a:xfrm>
            <a:off x="9483969" y="3341829"/>
            <a:ext cx="1630437" cy="28813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536" lvl="1" indent="0">
              <a:buFontTx/>
              <a:buNone/>
            </a:pPr>
            <a:r>
              <a:rPr lang="en-US" sz="2040" dirty="0">
                <a:gradFill>
                  <a:gsLst>
                    <a:gs pos="0">
                      <a:srgbClr val="FFFFFF"/>
                    </a:gs>
                    <a:gs pos="86000">
                      <a:srgbClr val="FFFFFF"/>
                    </a:gs>
                  </a:gsLst>
                  <a:lin ang="5400000" scaled="0"/>
                </a:gradFill>
              </a:rPr>
              <a:t>Memory</a:t>
            </a:r>
          </a:p>
        </p:txBody>
      </p:sp>
      <p:sp>
        <p:nvSpPr>
          <p:cNvPr id="8" name="Text Placeholder 2"/>
          <p:cNvSpPr txBox="1">
            <a:spLocks/>
          </p:cNvSpPr>
          <p:nvPr/>
        </p:nvSpPr>
        <p:spPr>
          <a:xfrm>
            <a:off x="9561685" y="5129318"/>
            <a:ext cx="1630437" cy="28813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536" lvl="1" indent="0">
              <a:buFontTx/>
              <a:buNone/>
            </a:pPr>
            <a:r>
              <a:rPr lang="en-US" sz="2040" dirty="0">
                <a:gradFill>
                  <a:gsLst>
                    <a:gs pos="0">
                      <a:srgbClr val="FFFFFF"/>
                    </a:gs>
                    <a:gs pos="86000">
                      <a:srgbClr val="FFFFFF"/>
                    </a:gs>
                  </a:gsLst>
                  <a:lin ang="5400000" scaled="0"/>
                </a:gradFill>
              </a:rPr>
              <a:t>CPU</a:t>
            </a:r>
          </a:p>
        </p:txBody>
      </p:sp>
      <p:sp>
        <p:nvSpPr>
          <p:cNvPr id="11" name="TextBox 10"/>
          <p:cNvSpPr txBox="1"/>
          <p:nvPr/>
        </p:nvSpPr>
        <p:spPr>
          <a:xfrm>
            <a:off x="1555220" y="2959720"/>
            <a:ext cx="3030961" cy="512317"/>
          </a:xfrm>
          <a:prstGeom prst="rect">
            <a:avLst/>
          </a:prstGeom>
          <a:noFill/>
        </p:spPr>
        <p:txBody>
          <a:bodyPr wrap="square" lIns="0" tIns="0" rIns="0" bIns="0" rtlCol="0">
            <a:spAutoFit/>
          </a:bodyPr>
          <a:lstStyle/>
          <a:p>
            <a:r>
              <a:rPr lang="en-US" sz="3264" dirty="0">
                <a:gradFill>
                  <a:gsLst>
                    <a:gs pos="0">
                      <a:srgbClr val="FFFFFF"/>
                    </a:gs>
                    <a:gs pos="86000">
                      <a:srgbClr val="FFFFFF"/>
                    </a:gs>
                  </a:gsLst>
                  <a:lin ang="5400000" scaled="0"/>
                </a:gradFill>
              </a:rPr>
              <a:t>Segment 1 + 2</a:t>
            </a:r>
          </a:p>
        </p:txBody>
      </p:sp>
      <p:sp>
        <p:nvSpPr>
          <p:cNvPr id="12" name="Rectangle 11"/>
          <p:cNvSpPr/>
          <p:nvPr/>
        </p:nvSpPr>
        <p:spPr bwMode="auto">
          <a:xfrm>
            <a:off x="5062007" y="4295375"/>
            <a:ext cx="1865207" cy="223436"/>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122" dirty="0">
                <a:gradFill>
                  <a:gsLst>
                    <a:gs pos="0">
                      <a:srgbClr val="FFFFFF"/>
                    </a:gs>
                    <a:gs pos="100000">
                      <a:srgbClr val="FFFFFF"/>
                    </a:gs>
                  </a:gsLst>
                  <a:lin ang="5400000" scaled="0"/>
                </a:gradFill>
              </a:rPr>
              <a:t>Compress Segment 1</a:t>
            </a:r>
          </a:p>
        </p:txBody>
      </p:sp>
      <p:sp>
        <p:nvSpPr>
          <p:cNvPr id="13" name="Rectangle 12"/>
          <p:cNvSpPr/>
          <p:nvPr/>
        </p:nvSpPr>
        <p:spPr bwMode="auto">
          <a:xfrm>
            <a:off x="5058335" y="4586081"/>
            <a:ext cx="1865207" cy="233152"/>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122" dirty="0">
                <a:gradFill>
                  <a:gsLst>
                    <a:gs pos="0">
                      <a:srgbClr val="FFFFFF"/>
                    </a:gs>
                    <a:gs pos="100000">
                      <a:srgbClr val="FFFFFF"/>
                    </a:gs>
                  </a:gsLst>
                  <a:lin ang="5400000" scaled="0"/>
                </a:gradFill>
              </a:rPr>
              <a:t>Compress Segment 2</a:t>
            </a:r>
          </a:p>
        </p:txBody>
      </p:sp>
      <p:cxnSp>
        <p:nvCxnSpPr>
          <p:cNvPr id="14" name="Straight Connector 13"/>
          <p:cNvCxnSpPr/>
          <p:nvPr/>
        </p:nvCxnSpPr>
        <p:spPr>
          <a:xfrm>
            <a:off x="5008106" y="3108677"/>
            <a:ext cx="0" cy="2875527"/>
          </a:xfrm>
          <a:prstGeom prst="line">
            <a:avLst/>
          </a:prstGeom>
        </p:spPr>
        <p:style>
          <a:lnRef idx="3">
            <a:schemeClr val="accent5"/>
          </a:lnRef>
          <a:fillRef idx="0">
            <a:schemeClr val="accent5"/>
          </a:fillRef>
          <a:effectRef idx="2">
            <a:schemeClr val="accent5"/>
          </a:effectRef>
          <a:fontRef idx="minor">
            <a:schemeClr val="tx1"/>
          </a:fontRef>
        </p:style>
      </p:cxnSp>
      <p:sp>
        <p:nvSpPr>
          <p:cNvPr id="15" name="Rectangle 14"/>
          <p:cNvSpPr/>
          <p:nvPr/>
        </p:nvSpPr>
        <p:spPr bwMode="auto">
          <a:xfrm>
            <a:off x="1434490" y="3804552"/>
            <a:ext cx="3540276" cy="393618"/>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428" dirty="0">
                <a:gradFill>
                  <a:gsLst>
                    <a:gs pos="0">
                      <a:srgbClr val="FFFFFF"/>
                    </a:gs>
                    <a:gs pos="100000">
                      <a:srgbClr val="FFFFFF"/>
                    </a:gs>
                  </a:gsLst>
                  <a:lin ang="5400000" scaled="0"/>
                </a:gradFill>
              </a:rPr>
              <a:t>Read &amp; Encode Data</a:t>
            </a:r>
          </a:p>
          <a:p>
            <a:pPr algn="ctr" defTabSz="932290" fontAlgn="base">
              <a:spcBef>
                <a:spcPct val="0"/>
              </a:spcBef>
              <a:spcAft>
                <a:spcPct val="0"/>
              </a:spcAft>
            </a:pPr>
            <a:r>
              <a:rPr lang="en-US" sz="1428" dirty="0">
                <a:gradFill>
                  <a:gsLst>
                    <a:gs pos="0">
                      <a:srgbClr val="FFFFFF"/>
                    </a:gs>
                    <a:gs pos="100000">
                      <a:srgbClr val="FFFFFF"/>
                    </a:gs>
                  </a:gsLst>
                  <a:lin ang="5400000" scaled="0"/>
                </a:gradFill>
              </a:rPr>
              <a:t>Segment (until 2*</a:t>
            </a:r>
            <a:r>
              <a:rPr lang="en-US" sz="1428" dirty="0" err="1">
                <a:gradFill>
                  <a:gsLst>
                    <a:gs pos="0">
                      <a:srgbClr val="FFFFFF"/>
                    </a:gs>
                    <a:gs pos="100000">
                      <a:srgbClr val="FFFFFF"/>
                    </a:gs>
                  </a:gsLst>
                  <a:lin ang="5400000" scaled="0"/>
                </a:gradFill>
              </a:rPr>
              <a:t>segment_size</a:t>
            </a:r>
            <a:r>
              <a:rPr lang="en-US" sz="1428" dirty="0">
                <a:gradFill>
                  <a:gsLst>
                    <a:gs pos="0">
                      <a:srgbClr val="FFFFFF"/>
                    </a:gs>
                    <a:gs pos="100000">
                      <a:srgbClr val="FFFFFF"/>
                    </a:gs>
                  </a:gsLst>
                  <a:lin ang="5400000" scaled="0"/>
                </a:gradFill>
              </a:rPr>
              <a:t>)</a:t>
            </a:r>
          </a:p>
        </p:txBody>
      </p:sp>
      <p:sp>
        <p:nvSpPr>
          <p:cNvPr id="16" name="Rectangle 15"/>
          <p:cNvSpPr/>
          <p:nvPr/>
        </p:nvSpPr>
        <p:spPr bwMode="auto">
          <a:xfrm>
            <a:off x="5058335" y="3810317"/>
            <a:ext cx="2481090" cy="387853"/>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dirty="0">
                <a:gradFill>
                  <a:gsLst>
                    <a:gs pos="0">
                      <a:srgbClr val="FFFFFF"/>
                    </a:gs>
                    <a:gs pos="100000">
                      <a:srgbClr val="FFFFFF"/>
                    </a:gs>
                  </a:gsLst>
                  <a:lin ang="5400000" scaled="0"/>
                </a:gradFill>
              </a:rPr>
              <a:t>Read &amp; Encode Data</a:t>
            </a:r>
          </a:p>
          <a:p>
            <a:pPr algn="ctr" defTabSz="932290" fontAlgn="base">
              <a:spcBef>
                <a:spcPct val="0"/>
              </a:spcBef>
              <a:spcAft>
                <a:spcPct val="0"/>
              </a:spcAft>
            </a:pPr>
            <a:r>
              <a:rPr lang="en-US" sz="1224" dirty="0">
                <a:gradFill>
                  <a:gsLst>
                    <a:gs pos="0">
                      <a:srgbClr val="FFFFFF"/>
                    </a:gs>
                    <a:gs pos="100000">
                      <a:srgbClr val="FFFFFF"/>
                    </a:gs>
                  </a:gsLst>
                  <a:lin ang="5400000" scaled="0"/>
                </a:gradFill>
              </a:rPr>
              <a:t>Segment 3</a:t>
            </a:r>
          </a:p>
        </p:txBody>
      </p:sp>
      <p:sp>
        <p:nvSpPr>
          <p:cNvPr id="17" name="Rectangle 16"/>
          <p:cNvSpPr/>
          <p:nvPr/>
        </p:nvSpPr>
        <p:spPr bwMode="auto">
          <a:xfrm>
            <a:off x="7539425" y="4321689"/>
            <a:ext cx="1373864" cy="446872"/>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dirty="0">
                <a:gradFill>
                  <a:gsLst>
                    <a:gs pos="0">
                      <a:srgbClr val="FFFFFF"/>
                    </a:gs>
                    <a:gs pos="100000">
                      <a:srgbClr val="FFFFFF"/>
                    </a:gs>
                  </a:gsLst>
                  <a:lin ang="5400000" scaled="0"/>
                </a:gradFill>
              </a:rPr>
              <a:t>Compress</a:t>
            </a:r>
          </a:p>
          <a:p>
            <a:pPr algn="ctr" defTabSz="932290" fontAlgn="base">
              <a:spcBef>
                <a:spcPct val="0"/>
              </a:spcBef>
              <a:spcAft>
                <a:spcPct val="0"/>
              </a:spcAft>
            </a:pPr>
            <a:r>
              <a:rPr lang="en-US" sz="1224" dirty="0">
                <a:gradFill>
                  <a:gsLst>
                    <a:gs pos="0">
                      <a:srgbClr val="FFFFFF"/>
                    </a:gs>
                    <a:gs pos="100000">
                      <a:srgbClr val="FFFFFF"/>
                    </a:gs>
                  </a:gsLst>
                  <a:lin ang="5400000" scaled="0"/>
                </a:gradFill>
              </a:rPr>
              <a:t>Segment 3</a:t>
            </a:r>
          </a:p>
        </p:txBody>
      </p:sp>
      <p:sp>
        <p:nvSpPr>
          <p:cNvPr id="18" name="Rectangle 17"/>
          <p:cNvSpPr/>
          <p:nvPr/>
        </p:nvSpPr>
        <p:spPr bwMode="auto">
          <a:xfrm>
            <a:off x="8982140" y="4182334"/>
            <a:ext cx="579545" cy="725583"/>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071" dirty="0" err="1">
                <a:gradFill>
                  <a:gsLst>
                    <a:gs pos="0">
                      <a:srgbClr val="FFFFFF"/>
                    </a:gs>
                    <a:gs pos="100000">
                      <a:srgbClr val="FFFFFF"/>
                    </a:gs>
                  </a:gsLst>
                  <a:lin ang="5400000" scaled="0"/>
                </a:gradFill>
              </a:rPr>
              <a:t>Calc</a:t>
            </a:r>
            <a:r>
              <a:rPr lang="en-US" sz="1071" dirty="0">
                <a:gradFill>
                  <a:gsLst>
                    <a:gs pos="0">
                      <a:srgbClr val="FFFFFF"/>
                    </a:gs>
                    <a:gs pos="100000">
                      <a:srgbClr val="FFFFFF"/>
                    </a:gs>
                  </a:gsLst>
                  <a:lin ang="5400000" scaled="0"/>
                </a:gradFill>
              </a:rPr>
              <a:t> cols, </a:t>
            </a:r>
            <a:r>
              <a:rPr lang="en-US" sz="1071" dirty="0" err="1">
                <a:gradFill>
                  <a:gsLst>
                    <a:gs pos="0">
                      <a:srgbClr val="FFFFFF"/>
                    </a:gs>
                    <a:gs pos="100000">
                      <a:srgbClr val="FFFFFF"/>
                    </a:gs>
                  </a:gsLst>
                  <a:lin ang="5400000" scaled="0"/>
                </a:gradFill>
              </a:rPr>
              <a:t>hier</a:t>
            </a:r>
            <a:r>
              <a:rPr lang="en-US" sz="1071" dirty="0">
                <a:gradFill>
                  <a:gsLst>
                    <a:gs pos="0">
                      <a:srgbClr val="FFFFFF"/>
                    </a:gs>
                    <a:gs pos="100000">
                      <a:srgbClr val="FFFFFF"/>
                    </a:gs>
                  </a:gsLst>
                  <a:lin ang="5400000" scaled="0"/>
                </a:gradFill>
              </a:rPr>
              <a:t>, </a:t>
            </a:r>
            <a:r>
              <a:rPr lang="en-US" sz="1071" dirty="0" err="1">
                <a:gradFill>
                  <a:gsLst>
                    <a:gs pos="0">
                      <a:srgbClr val="FFFFFF"/>
                    </a:gs>
                    <a:gs pos="100000">
                      <a:srgbClr val="FFFFFF"/>
                    </a:gs>
                  </a:gsLst>
                  <a:lin ang="5400000" scaled="0"/>
                </a:gradFill>
              </a:rPr>
              <a:t>rels</a:t>
            </a:r>
            <a:r>
              <a:rPr lang="en-US" sz="1071" dirty="0">
                <a:gradFill>
                  <a:gsLst>
                    <a:gs pos="0">
                      <a:srgbClr val="FFFFFF"/>
                    </a:gs>
                    <a:gs pos="100000">
                      <a:srgbClr val="FFFFFF"/>
                    </a:gs>
                  </a:gsLst>
                  <a:lin ang="5400000" scaled="0"/>
                </a:gradFill>
              </a:rPr>
              <a:t>.</a:t>
            </a:r>
          </a:p>
        </p:txBody>
      </p:sp>
      <p:sp>
        <p:nvSpPr>
          <p:cNvPr id="19" name="TextBox 18"/>
          <p:cNvSpPr txBox="1"/>
          <p:nvPr/>
        </p:nvSpPr>
        <p:spPr>
          <a:xfrm>
            <a:off x="5761494" y="3013227"/>
            <a:ext cx="3030961" cy="512317"/>
          </a:xfrm>
          <a:prstGeom prst="rect">
            <a:avLst/>
          </a:prstGeom>
          <a:noFill/>
        </p:spPr>
        <p:txBody>
          <a:bodyPr wrap="square" lIns="0" tIns="0" rIns="0" bIns="0" rtlCol="0">
            <a:spAutoFit/>
          </a:bodyPr>
          <a:lstStyle/>
          <a:p>
            <a:r>
              <a:rPr lang="en-US" sz="3264" dirty="0">
                <a:gradFill>
                  <a:gsLst>
                    <a:gs pos="0">
                      <a:srgbClr val="FFFFFF"/>
                    </a:gs>
                    <a:gs pos="86000">
                      <a:srgbClr val="FFFFFF"/>
                    </a:gs>
                  </a:gsLst>
                  <a:lin ang="5400000" scaled="0"/>
                </a:gradFill>
              </a:rPr>
              <a:t>Segment 3</a:t>
            </a:r>
          </a:p>
        </p:txBody>
      </p:sp>
      <p:sp>
        <p:nvSpPr>
          <p:cNvPr id="3" name="TextBox 2"/>
          <p:cNvSpPr txBox="1"/>
          <p:nvPr/>
        </p:nvSpPr>
        <p:spPr>
          <a:xfrm>
            <a:off x="4702376" y="2731993"/>
            <a:ext cx="619634" cy="384205"/>
          </a:xfrm>
          <a:prstGeom prst="rect">
            <a:avLst/>
          </a:prstGeom>
          <a:gradFill>
            <a:gsLst>
              <a:gs pos="0">
                <a:schemeClr val="accent4">
                  <a:tint val="50000"/>
                  <a:satMod val="300000"/>
                  <a:alpha val="79000"/>
                </a:schemeClr>
              </a:gs>
              <a:gs pos="35000">
                <a:schemeClr val="accent4">
                  <a:tint val="37000"/>
                  <a:satMod val="300000"/>
                  <a:alpha val="80000"/>
                </a:schemeClr>
              </a:gs>
              <a:gs pos="100000">
                <a:schemeClr val="accent4">
                  <a:tint val="15000"/>
                  <a:satMod val="350000"/>
                  <a:alpha val="81000"/>
                </a:schemeClr>
              </a:gs>
            </a:gsLst>
          </a:gradFill>
          <a:ln>
            <a:noFill/>
          </a:ln>
        </p:spPr>
        <p:style>
          <a:lnRef idx="1">
            <a:schemeClr val="accent4"/>
          </a:lnRef>
          <a:fillRef idx="2">
            <a:schemeClr val="accent4"/>
          </a:fillRef>
          <a:effectRef idx="1">
            <a:schemeClr val="accent4"/>
          </a:effectRef>
          <a:fontRef idx="minor">
            <a:schemeClr val="dk1"/>
          </a:fontRef>
        </p:style>
        <p:txBody>
          <a:bodyPr wrap="none" lIns="0" tIns="0" rIns="0" bIns="0" rtlCol="0">
            <a:spAutoFit/>
          </a:bodyPr>
          <a:lstStyle/>
          <a:p>
            <a:r>
              <a:rPr lang="en-US" sz="2448" dirty="0">
                <a:solidFill>
                  <a:srgbClr val="442359"/>
                </a:solidFill>
              </a:rPr>
              <a:t>Split</a:t>
            </a:r>
          </a:p>
        </p:txBody>
      </p:sp>
    </p:spTree>
    <p:extLst>
      <p:ext uri="{BB962C8B-B14F-4D97-AF65-F5344CB8AC3E}">
        <p14:creationId xmlns:p14="http://schemas.microsoft.com/office/powerpoint/2010/main" val="509165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5" grpId="0" animBg="1"/>
      <p:bldP spid="16" grpId="0" animBg="1"/>
      <p:bldP spid="17" grpId="0" animBg="1"/>
      <p:bldP spid="18" grpId="0" animBg="1"/>
      <p:bldP spid="19"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we’ll look at</a:t>
            </a:r>
            <a:endParaRPr lang="en-US" dirty="0"/>
          </a:p>
        </p:txBody>
      </p:sp>
      <p:sp>
        <p:nvSpPr>
          <p:cNvPr id="3" name="Text Placeholder 2"/>
          <p:cNvSpPr>
            <a:spLocks noGrp="1"/>
          </p:cNvSpPr>
          <p:nvPr>
            <p:ph type="body" sz="quarter" idx="10"/>
          </p:nvPr>
        </p:nvSpPr>
        <p:spPr>
          <a:xfrm>
            <a:off x="529660" y="1476622"/>
            <a:ext cx="11375536" cy="3447098"/>
          </a:xfrm>
        </p:spPr>
        <p:txBody>
          <a:bodyPr/>
          <a:lstStyle/>
          <a:p>
            <a:r>
              <a:rPr lang="en-US" dirty="0" smtClean="0"/>
              <a:t>The tools for building with tabular</a:t>
            </a:r>
          </a:p>
          <a:p>
            <a:r>
              <a:rPr lang="en-US" dirty="0" smtClean="0"/>
              <a:t>The </a:t>
            </a:r>
            <a:r>
              <a:rPr lang="en-US" dirty="0" err="1" smtClean="0"/>
              <a:t>Vertipaq</a:t>
            </a:r>
            <a:r>
              <a:rPr lang="en-US" dirty="0" smtClean="0"/>
              <a:t> engine</a:t>
            </a:r>
          </a:p>
          <a:p>
            <a:r>
              <a:rPr lang="en-US" dirty="0" smtClean="0"/>
              <a:t>Processing of a tabular model</a:t>
            </a:r>
          </a:p>
          <a:p>
            <a:r>
              <a:rPr lang="en-US" dirty="0" smtClean="0"/>
              <a:t>Tips for optimization</a:t>
            </a:r>
          </a:p>
          <a:p>
            <a:endParaRPr lang="en-US" dirty="0"/>
          </a:p>
        </p:txBody>
      </p:sp>
    </p:spTree>
    <p:extLst>
      <p:ext uri="{BB962C8B-B14F-4D97-AF65-F5344CB8AC3E}">
        <p14:creationId xmlns:p14="http://schemas.microsoft.com/office/powerpoint/2010/main" val="206899487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Processing</a:t>
            </a:r>
            <a:endParaRPr lang="en-US" dirty="0"/>
          </a:p>
        </p:txBody>
      </p:sp>
      <p:sp>
        <p:nvSpPr>
          <p:cNvPr id="3" name="Text Placeholder 2"/>
          <p:cNvSpPr>
            <a:spLocks noGrp="1"/>
          </p:cNvSpPr>
          <p:nvPr>
            <p:ph type="body" sz="quarter" idx="10"/>
          </p:nvPr>
        </p:nvSpPr>
        <p:spPr>
          <a:xfrm>
            <a:off x="544900" y="1243471"/>
            <a:ext cx="11370960" cy="3373231"/>
          </a:xfrm>
        </p:spPr>
        <p:txBody>
          <a:bodyPr/>
          <a:lstStyle/>
          <a:p>
            <a:r>
              <a:rPr lang="en-US" dirty="0"/>
              <a:t>Typical</a:t>
            </a:r>
            <a:endParaRPr lang="en-US" dirty="0" smtClean="0"/>
          </a:p>
          <a:p>
            <a:pPr lvl="1"/>
            <a:r>
              <a:rPr lang="en-US" dirty="0" smtClean="0"/>
              <a:t>Create new partitions for new data</a:t>
            </a:r>
          </a:p>
          <a:p>
            <a:pPr lvl="1"/>
            <a:r>
              <a:rPr lang="en-US" dirty="0" smtClean="0"/>
              <a:t>ProcessData on new partition or to reload into existing tables</a:t>
            </a:r>
          </a:p>
          <a:p>
            <a:pPr lvl="1"/>
            <a:r>
              <a:rPr lang="en-US" dirty="0" err="1" smtClean="0"/>
              <a:t>ProcessRecalc</a:t>
            </a:r>
            <a:r>
              <a:rPr lang="en-US" dirty="0" smtClean="0"/>
              <a:t> to rebuild </a:t>
            </a:r>
            <a:r>
              <a:rPr lang="en-US" dirty="0" err="1" smtClean="0"/>
              <a:t>calc</a:t>
            </a:r>
            <a:r>
              <a:rPr lang="en-US" dirty="0" smtClean="0"/>
              <a:t> columns, hierarchies, relationships</a:t>
            </a:r>
          </a:p>
          <a:p>
            <a:r>
              <a:rPr lang="en-US" dirty="0" smtClean="0"/>
              <a:t>Avoid</a:t>
            </a:r>
          </a:p>
          <a:p>
            <a:pPr lvl="1"/>
            <a:r>
              <a:rPr lang="en-US" dirty="0" smtClean="0"/>
              <a:t>Multiple </a:t>
            </a:r>
            <a:r>
              <a:rPr lang="en-US" dirty="0" err="1" smtClean="0"/>
              <a:t>ProcessFull</a:t>
            </a:r>
            <a:r>
              <a:rPr lang="en-US" dirty="0" smtClean="0"/>
              <a:t> – each causes a </a:t>
            </a:r>
            <a:r>
              <a:rPr lang="en-US" dirty="0" err="1" smtClean="0"/>
              <a:t>Recalc</a:t>
            </a:r>
            <a:r>
              <a:rPr lang="en-US" dirty="0" smtClean="0"/>
              <a:t>, unless in a single transactional batch</a:t>
            </a:r>
          </a:p>
        </p:txBody>
      </p:sp>
    </p:spTree>
    <p:extLst>
      <p:ext uri="{BB962C8B-B14F-4D97-AF65-F5344CB8AC3E}">
        <p14:creationId xmlns:p14="http://schemas.microsoft.com/office/powerpoint/2010/main" val="407792876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Processing</a:t>
            </a:r>
            <a:endParaRPr lang="en-US" dirty="0"/>
          </a:p>
        </p:txBody>
      </p:sp>
      <p:sp>
        <p:nvSpPr>
          <p:cNvPr id="3" name="Text Placeholder 2"/>
          <p:cNvSpPr>
            <a:spLocks noGrp="1"/>
          </p:cNvSpPr>
          <p:nvPr>
            <p:ph type="body" sz="quarter" idx="10"/>
          </p:nvPr>
        </p:nvSpPr>
        <p:spPr>
          <a:xfrm>
            <a:off x="467183" y="1036227"/>
            <a:ext cx="11370960" cy="6079724"/>
          </a:xfrm>
        </p:spPr>
        <p:txBody>
          <a:bodyPr/>
          <a:lstStyle/>
          <a:p>
            <a:r>
              <a:rPr lang="en-US" sz="2800" dirty="0"/>
              <a:t>Parallel processing</a:t>
            </a:r>
          </a:p>
          <a:p>
            <a:pPr lvl="1"/>
            <a:r>
              <a:rPr lang="en-US" dirty="0"/>
              <a:t>Use single transaction batch for processing tables in parallel</a:t>
            </a:r>
          </a:p>
          <a:p>
            <a:pPr lvl="1"/>
            <a:r>
              <a:rPr lang="en-US" dirty="0"/>
              <a:t>No parallel processing of a table’s partitions in SQL Server 2012</a:t>
            </a:r>
            <a:br>
              <a:rPr lang="en-US" dirty="0"/>
            </a:br>
            <a:endParaRPr lang="en-US" dirty="0"/>
          </a:p>
          <a:p>
            <a:r>
              <a:rPr lang="en-US" sz="2800" dirty="0"/>
              <a:t>Use </a:t>
            </a:r>
            <a:r>
              <a:rPr lang="en-US" sz="2800" dirty="0" err="1"/>
              <a:t>ProcessDefrag</a:t>
            </a:r>
            <a:r>
              <a:rPr lang="en-US" sz="2800" dirty="0"/>
              <a:t> periodically</a:t>
            </a:r>
          </a:p>
          <a:p>
            <a:pPr lvl="1"/>
            <a:r>
              <a:rPr lang="en-US" dirty="0"/>
              <a:t>Deleting partitions may leave outdated values in dictionaries</a:t>
            </a:r>
          </a:p>
          <a:p>
            <a:pPr lvl="1"/>
            <a:endParaRPr lang="en-US" sz="2000" dirty="0"/>
          </a:p>
          <a:p>
            <a:r>
              <a:rPr lang="en-US" sz="2800" dirty="0"/>
              <a:t>Remove unused columns </a:t>
            </a:r>
          </a:p>
          <a:p>
            <a:pPr lvl="1"/>
            <a:r>
              <a:rPr lang="en-US" dirty="0"/>
              <a:t>Make sure you modify source query as well</a:t>
            </a:r>
          </a:p>
          <a:p>
            <a:pPr lvl="1"/>
            <a:endParaRPr lang="en-US" sz="2000" dirty="0"/>
          </a:p>
          <a:p>
            <a:r>
              <a:rPr lang="en-US" sz="2800" dirty="0"/>
              <a:t>Merge partitions to reduce segment fragmentation</a:t>
            </a:r>
          </a:p>
          <a:p>
            <a:pPr lvl="1"/>
            <a:endParaRPr lang="en-US" sz="2000" dirty="0"/>
          </a:p>
          <a:p>
            <a:r>
              <a:rPr lang="en-US" sz="2800" dirty="0"/>
              <a:t>Error handling </a:t>
            </a:r>
          </a:p>
          <a:p>
            <a:pPr lvl="1"/>
            <a:r>
              <a:rPr lang="en-US" dirty="0"/>
              <a:t>RI violations assigned a blank value, no error during processing</a:t>
            </a:r>
          </a:p>
        </p:txBody>
      </p:sp>
    </p:spTree>
    <p:extLst>
      <p:ext uri="{BB962C8B-B14F-4D97-AF65-F5344CB8AC3E}">
        <p14:creationId xmlns:p14="http://schemas.microsoft.com/office/powerpoint/2010/main" val="241058197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Server Memory Map</a:t>
            </a:r>
            <a:endParaRPr lang="en-US" sz="4800" dirty="0"/>
          </a:p>
        </p:txBody>
      </p:sp>
      <p:sp>
        <p:nvSpPr>
          <p:cNvPr id="3" name="Text Placeholder 2"/>
          <p:cNvSpPr>
            <a:spLocks noGrp="1"/>
          </p:cNvSpPr>
          <p:nvPr>
            <p:ph type="body" sz="quarter" idx="10"/>
          </p:nvPr>
        </p:nvSpPr>
        <p:spPr>
          <a:xfrm>
            <a:off x="379258" y="5595619"/>
            <a:ext cx="11370960" cy="1021818"/>
          </a:xfrm>
        </p:spPr>
        <p:txBody>
          <a:bodyPr/>
          <a:lstStyle/>
          <a:p>
            <a:r>
              <a:rPr lang="en-US" sz="3600" dirty="0" err="1" smtClean="0"/>
              <a:t>VertiPaqPagingPolicy</a:t>
            </a:r>
            <a:r>
              <a:rPr lang="en-US" sz="3600" dirty="0" smtClean="0"/>
              <a:t> enables use of system paging</a:t>
            </a:r>
          </a:p>
          <a:p>
            <a:pPr lvl="1"/>
            <a:r>
              <a:rPr lang="en-US" sz="2000" dirty="0" smtClean="0"/>
              <a:t>Dictionaries need to remain in memory</a:t>
            </a:r>
          </a:p>
        </p:txBody>
      </p:sp>
      <p:sp>
        <p:nvSpPr>
          <p:cNvPr id="5" name="Rectangle 4"/>
          <p:cNvSpPr/>
          <p:nvPr/>
        </p:nvSpPr>
        <p:spPr bwMode="auto">
          <a:xfrm>
            <a:off x="197109" y="1180034"/>
            <a:ext cx="11735259" cy="2085686"/>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2000" dirty="0">
                <a:gradFill>
                  <a:gsLst>
                    <a:gs pos="0">
                      <a:srgbClr val="FFFFFF"/>
                    </a:gs>
                    <a:gs pos="100000">
                      <a:srgbClr val="FFFFFF"/>
                    </a:gs>
                  </a:gsLst>
                  <a:lin ang="5400000" scaled="0"/>
                </a:gradFill>
              </a:rPr>
              <a:t>Server memory</a:t>
            </a:r>
          </a:p>
        </p:txBody>
      </p:sp>
      <p:sp>
        <p:nvSpPr>
          <p:cNvPr id="6" name="Rectangle 5"/>
          <p:cNvSpPr/>
          <p:nvPr/>
        </p:nvSpPr>
        <p:spPr bwMode="auto">
          <a:xfrm>
            <a:off x="463024" y="1777679"/>
            <a:ext cx="1947083" cy="1104614"/>
          </a:xfrm>
          <a:prstGeom prst="rect">
            <a:avLst/>
          </a:prstGeom>
          <a:solidFill>
            <a:schemeClr val="accent2">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400" dirty="0">
                <a:solidFill>
                  <a:srgbClr val="505050"/>
                </a:solidFill>
              </a:rPr>
              <a:t>DB1</a:t>
            </a:r>
          </a:p>
        </p:txBody>
      </p:sp>
      <p:sp>
        <p:nvSpPr>
          <p:cNvPr id="7" name="Rectangle 6"/>
          <p:cNvSpPr/>
          <p:nvPr/>
        </p:nvSpPr>
        <p:spPr bwMode="auto">
          <a:xfrm>
            <a:off x="7850293" y="1780215"/>
            <a:ext cx="2380743" cy="1115646"/>
          </a:xfrm>
          <a:prstGeom prst="rect">
            <a:avLst/>
          </a:prstGeom>
          <a:solidFill>
            <a:schemeClr val="accent2">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400" dirty="0">
                <a:solidFill>
                  <a:srgbClr val="505050"/>
                </a:solidFill>
              </a:rPr>
              <a:t>FE</a:t>
            </a:r>
          </a:p>
        </p:txBody>
      </p:sp>
      <p:sp>
        <p:nvSpPr>
          <p:cNvPr id="8" name="Rectangle 7"/>
          <p:cNvSpPr/>
          <p:nvPr/>
        </p:nvSpPr>
        <p:spPr bwMode="auto">
          <a:xfrm>
            <a:off x="10356023" y="1780215"/>
            <a:ext cx="913816" cy="1115646"/>
          </a:xfrm>
          <a:prstGeom prst="rect">
            <a:avLst/>
          </a:prstGeom>
          <a:solidFill>
            <a:schemeClr val="accent2">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400" dirty="0" err="1">
                <a:solidFill>
                  <a:srgbClr val="505050"/>
                </a:solidFill>
              </a:rPr>
              <a:t>VertiPaq</a:t>
            </a:r>
            <a:r>
              <a:rPr lang="en-US" sz="1400" dirty="0">
                <a:solidFill>
                  <a:srgbClr val="505050"/>
                </a:solidFill>
              </a:rPr>
              <a:t> caches</a:t>
            </a:r>
          </a:p>
        </p:txBody>
      </p:sp>
      <p:sp>
        <p:nvSpPr>
          <p:cNvPr id="9" name="Rectangle 8"/>
          <p:cNvSpPr/>
          <p:nvPr/>
        </p:nvSpPr>
        <p:spPr bwMode="auto">
          <a:xfrm>
            <a:off x="2565541" y="1777680"/>
            <a:ext cx="2506046" cy="1104614"/>
          </a:xfrm>
          <a:prstGeom prst="rect">
            <a:avLst/>
          </a:prstGeom>
          <a:solidFill>
            <a:schemeClr val="accent2">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400" dirty="0">
                <a:solidFill>
                  <a:srgbClr val="505050"/>
                </a:solidFill>
              </a:rPr>
              <a:t>DB2</a:t>
            </a:r>
          </a:p>
        </p:txBody>
      </p:sp>
      <p:sp>
        <p:nvSpPr>
          <p:cNvPr id="10" name="Rectangle 9"/>
          <p:cNvSpPr/>
          <p:nvPr/>
        </p:nvSpPr>
        <p:spPr bwMode="auto">
          <a:xfrm>
            <a:off x="5751935" y="1766647"/>
            <a:ext cx="1192759" cy="1115646"/>
          </a:xfrm>
          <a:prstGeom prst="rect">
            <a:avLst/>
          </a:prstGeom>
          <a:solidFill>
            <a:schemeClr val="accent2">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400" dirty="0">
                <a:solidFill>
                  <a:srgbClr val="505050"/>
                </a:solidFill>
              </a:rPr>
              <a:t>DB1~</a:t>
            </a:r>
          </a:p>
          <a:p>
            <a:pPr algn="ctr" defTabSz="932290" fontAlgn="base">
              <a:spcBef>
                <a:spcPct val="0"/>
              </a:spcBef>
              <a:spcAft>
                <a:spcPct val="0"/>
              </a:spcAft>
            </a:pPr>
            <a:r>
              <a:rPr lang="en-US" sz="1200" dirty="0">
                <a:solidFill>
                  <a:srgbClr val="505050"/>
                </a:solidFill>
              </a:rPr>
              <a:t>New, not committed part of the database</a:t>
            </a:r>
          </a:p>
        </p:txBody>
      </p:sp>
      <p:sp>
        <p:nvSpPr>
          <p:cNvPr id="13" name="Left Brace 12"/>
          <p:cNvSpPr/>
          <p:nvPr/>
        </p:nvSpPr>
        <p:spPr>
          <a:xfrm rot="16200000">
            <a:off x="3535050" y="-26532"/>
            <a:ext cx="613676" cy="7239642"/>
          </a:xfrm>
          <a:prstGeom prst="leftBrace">
            <a:avLst/>
          </a:prstGeom>
        </p:spPr>
        <p:style>
          <a:lnRef idx="2">
            <a:schemeClr val="accent5"/>
          </a:lnRef>
          <a:fillRef idx="0">
            <a:schemeClr val="accent5"/>
          </a:fillRef>
          <a:effectRef idx="1">
            <a:schemeClr val="accent5"/>
          </a:effectRef>
          <a:fontRef idx="minor">
            <a:schemeClr val="tx1"/>
          </a:fontRef>
        </p:style>
        <p:txBody>
          <a:bodyPr vert="vert" rtlCol="0" anchor="t" anchorCtr="1">
            <a:noAutofit/>
          </a:bodyPr>
          <a:lstStyle/>
          <a:p>
            <a:pPr algn="ctr"/>
            <a:endParaRPr lang="en-US" dirty="0">
              <a:solidFill>
                <a:srgbClr val="FFFFFF"/>
              </a:solidFill>
            </a:endParaRPr>
          </a:p>
        </p:txBody>
      </p:sp>
      <p:sp>
        <p:nvSpPr>
          <p:cNvPr id="15" name="Text Placeholder 2"/>
          <p:cNvSpPr txBox="1">
            <a:spLocks/>
          </p:cNvSpPr>
          <p:nvPr/>
        </p:nvSpPr>
        <p:spPr>
          <a:xfrm>
            <a:off x="1710655" y="3927099"/>
            <a:ext cx="5633119" cy="3877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dirty="0" err="1">
                <a:gradFill>
                  <a:gsLst>
                    <a:gs pos="0">
                      <a:srgbClr val="FFFFFF"/>
                    </a:gs>
                    <a:gs pos="86000">
                      <a:srgbClr val="FFFFFF"/>
                    </a:gs>
                  </a:gsLst>
                  <a:lin ang="5400000" scaled="0"/>
                </a:gradFill>
              </a:rPr>
              <a:t>VertiPaqMemoryLimit</a:t>
            </a:r>
            <a:r>
              <a:rPr lang="en-US" sz="2800" dirty="0">
                <a:gradFill>
                  <a:gsLst>
                    <a:gs pos="0">
                      <a:srgbClr val="FFFFFF"/>
                    </a:gs>
                    <a:gs pos="86000">
                      <a:srgbClr val="FFFFFF"/>
                    </a:gs>
                  </a:gsLst>
                  <a:lin ang="5400000" scaled="0"/>
                </a:gradFill>
              </a:rPr>
              <a:t> – 60 %</a:t>
            </a:r>
          </a:p>
        </p:txBody>
      </p:sp>
      <p:sp>
        <p:nvSpPr>
          <p:cNvPr id="16" name="Left Brace 15"/>
          <p:cNvSpPr/>
          <p:nvPr/>
        </p:nvSpPr>
        <p:spPr>
          <a:xfrm rot="16200000">
            <a:off x="5439117" y="-928336"/>
            <a:ext cx="613676" cy="11047772"/>
          </a:xfrm>
          <a:prstGeom prst="leftBrace">
            <a:avLst/>
          </a:prstGeom>
        </p:spPr>
        <p:style>
          <a:lnRef idx="2">
            <a:schemeClr val="accent5"/>
          </a:lnRef>
          <a:fillRef idx="0">
            <a:schemeClr val="accent5"/>
          </a:fillRef>
          <a:effectRef idx="1">
            <a:schemeClr val="accent5"/>
          </a:effectRef>
          <a:fontRef idx="minor">
            <a:schemeClr val="tx1"/>
          </a:fontRef>
        </p:style>
        <p:txBody>
          <a:bodyPr vert="vert" rtlCol="0" anchor="t" anchorCtr="1">
            <a:noAutofit/>
          </a:bodyPr>
          <a:lstStyle/>
          <a:p>
            <a:pPr algn="ctr"/>
            <a:endParaRPr lang="en-US" dirty="0">
              <a:solidFill>
                <a:srgbClr val="FFFFFF"/>
              </a:solidFill>
            </a:endParaRPr>
          </a:p>
        </p:txBody>
      </p:sp>
      <p:sp>
        <p:nvSpPr>
          <p:cNvPr id="17" name="Text Placeholder 2"/>
          <p:cNvSpPr txBox="1">
            <a:spLocks/>
          </p:cNvSpPr>
          <p:nvPr/>
        </p:nvSpPr>
        <p:spPr>
          <a:xfrm>
            <a:off x="3886729" y="4902388"/>
            <a:ext cx="5633119" cy="3877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dirty="0" err="1">
                <a:gradFill>
                  <a:gsLst>
                    <a:gs pos="0">
                      <a:srgbClr val="FFFFFF"/>
                    </a:gs>
                    <a:gs pos="86000">
                      <a:srgbClr val="FFFFFF"/>
                    </a:gs>
                  </a:gsLst>
                  <a:lin ang="5400000" scaled="0"/>
                </a:gradFill>
              </a:rPr>
              <a:t>TotalMemoryLimit</a:t>
            </a:r>
            <a:r>
              <a:rPr lang="en-US" sz="2800" dirty="0">
                <a:gradFill>
                  <a:gsLst>
                    <a:gs pos="0">
                      <a:srgbClr val="FFFFFF"/>
                    </a:gs>
                    <a:gs pos="86000">
                      <a:srgbClr val="FFFFFF"/>
                    </a:gs>
                  </a:gsLst>
                  <a:lin ang="5400000" scaled="0"/>
                </a:gradFill>
              </a:rPr>
              <a:t> – 80 %</a:t>
            </a:r>
          </a:p>
        </p:txBody>
      </p:sp>
    </p:spTree>
    <p:extLst>
      <p:ext uri="{BB962C8B-B14F-4D97-AF65-F5344CB8AC3E}">
        <p14:creationId xmlns:p14="http://schemas.microsoft.com/office/powerpoint/2010/main" val="220054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 calcmode="lin" valueType="num">
                                      <p:cBhvr additive="base">
                                        <p:cTn id="5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 end="1"/>
                                            </p:txEl>
                                          </p:spTgt>
                                        </p:tgtEl>
                                        <p:attrNameLst>
                                          <p:attrName>style.visibility</p:attrName>
                                        </p:attrNameLst>
                                      </p:cBhvr>
                                      <p:to>
                                        <p:strVal val="visible"/>
                                      </p:to>
                                    </p:set>
                                    <p:anim calcmode="lin" valueType="num">
                                      <p:cBhvr additive="base">
                                        <p:cTn id="5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5" grpId="0"/>
      <p:bldP spid="16" grpId="0" animBg="1"/>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Querying</a:t>
            </a:r>
            <a:endParaRPr lang="en-US" dirty="0"/>
          </a:p>
        </p:txBody>
      </p:sp>
      <p:sp>
        <p:nvSpPr>
          <p:cNvPr id="3" name="Text Placeholder 2"/>
          <p:cNvSpPr>
            <a:spLocks noGrp="1"/>
          </p:cNvSpPr>
          <p:nvPr>
            <p:ph type="body" sz="quarter" idx="10"/>
          </p:nvPr>
        </p:nvSpPr>
        <p:spPr>
          <a:xfrm>
            <a:off x="531949" y="1476622"/>
            <a:ext cx="11048758" cy="6692424"/>
          </a:xfrm>
        </p:spPr>
        <p:txBody>
          <a:bodyPr/>
          <a:lstStyle/>
          <a:p>
            <a:r>
              <a:rPr lang="en-US" dirty="0" smtClean="0"/>
              <a:t>Two formula engines: MDX, DAX</a:t>
            </a:r>
          </a:p>
          <a:p>
            <a:endParaRPr lang="en-US" dirty="0" smtClean="0"/>
          </a:p>
          <a:p>
            <a:endParaRPr lang="en-US" dirty="0"/>
          </a:p>
          <a:p>
            <a:endParaRPr lang="en-US" dirty="0" smtClean="0"/>
          </a:p>
          <a:p>
            <a:r>
              <a:rPr lang="en-US" dirty="0" smtClean="0"/>
              <a:t>FE calls into </a:t>
            </a:r>
            <a:r>
              <a:rPr lang="en-US" dirty="0" err="1" smtClean="0"/>
              <a:t>VertiPaq</a:t>
            </a:r>
            <a:r>
              <a:rPr lang="en-US" dirty="0" smtClean="0"/>
              <a:t> to retrieve data </a:t>
            </a:r>
          </a:p>
          <a:p>
            <a:pPr lvl="1"/>
            <a:r>
              <a:rPr lang="en-US" dirty="0" smtClean="0"/>
              <a:t>Query logic pushed to </a:t>
            </a:r>
            <a:r>
              <a:rPr lang="en-US" dirty="0" err="1" smtClean="0"/>
              <a:t>VertiPaq</a:t>
            </a:r>
            <a:r>
              <a:rPr lang="en-US" dirty="0" smtClean="0"/>
              <a:t> where possible</a:t>
            </a:r>
          </a:p>
          <a:p>
            <a:pPr lvl="1"/>
            <a:r>
              <a:rPr lang="en-US" dirty="0" smtClean="0"/>
              <a:t>A </a:t>
            </a:r>
            <a:r>
              <a:rPr lang="en-US" dirty="0" err="1" smtClean="0"/>
              <a:t>VertiPaq</a:t>
            </a:r>
            <a:r>
              <a:rPr lang="en-US" dirty="0" smtClean="0"/>
              <a:t> query executes in parallel, one core per segment</a:t>
            </a:r>
          </a:p>
          <a:p>
            <a:pPr lvl="1"/>
            <a:r>
              <a:rPr lang="en-US" dirty="0" smtClean="0"/>
              <a:t>Optimized for execution on compressed format</a:t>
            </a:r>
          </a:p>
          <a:p>
            <a:pPr lvl="1"/>
            <a:r>
              <a:rPr lang="en-US" dirty="0" smtClean="0"/>
              <a:t>VertiPaq-level caching for chatty FE/VertiPaq communication</a:t>
            </a:r>
          </a:p>
          <a:p>
            <a:pPr lvl="1"/>
            <a:r>
              <a:rPr lang="en-US" dirty="0"/>
              <a:t>Events in profiler</a:t>
            </a:r>
          </a:p>
          <a:p>
            <a:pPr lvl="2"/>
            <a:endParaRPr lang="en-US" dirty="0" smtClean="0"/>
          </a:p>
          <a:p>
            <a:pPr marL="0" indent="0">
              <a:buNone/>
            </a:pPr>
            <a:endParaRPr lang="en-US" dirty="0"/>
          </a:p>
        </p:txBody>
      </p:sp>
      <p:sp>
        <p:nvSpPr>
          <p:cNvPr id="6" name="Rectangle 5"/>
          <p:cNvSpPr/>
          <p:nvPr/>
        </p:nvSpPr>
        <p:spPr bwMode="auto">
          <a:xfrm>
            <a:off x="8227165" y="3030960"/>
            <a:ext cx="2809523" cy="62173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err="1">
                <a:gradFill>
                  <a:gsLst>
                    <a:gs pos="0">
                      <a:srgbClr val="FFFFFF"/>
                    </a:gs>
                    <a:gs pos="100000">
                      <a:srgbClr val="FFFFFF"/>
                    </a:gs>
                  </a:gsLst>
                  <a:lin ang="5400000" scaled="0"/>
                </a:gradFill>
              </a:rPr>
              <a:t>VertiPaq</a:t>
            </a:r>
            <a:endParaRPr lang="en-US" sz="2244" dirty="0">
              <a:gradFill>
                <a:gsLst>
                  <a:gs pos="0">
                    <a:srgbClr val="FFFFFF"/>
                  </a:gs>
                  <a:gs pos="100000">
                    <a:srgbClr val="FFFFFF"/>
                  </a:gs>
                </a:gsLst>
                <a:lin ang="5400000" scaled="0"/>
              </a:gradFill>
            </a:endParaRPr>
          </a:p>
        </p:txBody>
      </p:sp>
      <p:sp>
        <p:nvSpPr>
          <p:cNvPr id="4" name="Rectangle 3"/>
          <p:cNvSpPr/>
          <p:nvPr/>
        </p:nvSpPr>
        <p:spPr bwMode="auto">
          <a:xfrm>
            <a:off x="8227165" y="2355731"/>
            <a:ext cx="1398905" cy="62173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rPr>
              <a:t>MDX</a:t>
            </a:r>
          </a:p>
        </p:txBody>
      </p:sp>
      <p:sp>
        <p:nvSpPr>
          <p:cNvPr id="5" name="Rectangle 4"/>
          <p:cNvSpPr/>
          <p:nvPr/>
        </p:nvSpPr>
        <p:spPr bwMode="auto">
          <a:xfrm>
            <a:off x="9637783" y="2355731"/>
            <a:ext cx="1398905" cy="62173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rPr>
              <a:t>DAX</a:t>
            </a:r>
          </a:p>
        </p:txBody>
      </p:sp>
      <p:cxnSp>
        <p:nvCxnSpPr>
          <p:cNvPr id="8" name="Straight Arrow Connector 7"/>
          <p:cNvCxnSpPr/>
          <p:nvPr/>
        </p:nvCxnSpPr>
        <p:spPr>
          <a:xfrm flipH="1">
            <a:off x="9626070" y="1632055"/>
            <a:ext cx="11713" cy="65100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0" name="TextBox 9"/>
          <p:cNvSpPr txBox="1"/>
          <p:nvPr/>
        </p:nvSpPr>
        <p:spPr>
          <a:xfrm>
            <a:off x="8929864" y="1129809"/>
            <a:ext cx="1445265" cy="512317"/>
          </a:xfrm>
          <a:prstGeom prst="rect">
            <a:avLst/>
          </a:prstGeom>
          <a:noFill/>
        </p:spPr>
        <p:txBody>
          <a:bodyPr wrap="none" lIns="0" tIns="0" rIns="0" bIns="0" rtlCol="0">
            <a:spAutoFit/>
          </a:bodyPr>
          <a:lstStyle/>
          <a:p>
            <a:r>
              <a:rPr lang="en-US" sz="3264" dirty="0">
                <a:gradFill>
                  <a:gsLst>
                    <a:gs pos="0">
                      <a:srgbClr val="FFFFFF"/>
                    </a:gs>
                    <a:gs pos="86000">
                      <a:srgbClr val="FFFFFF"/>
                    </a:gs>
                  </a:gsLst>
                  <a:lin ang="5400000" scaled="0"/>
                </a:gradFill>
              </a:rPr>
              <a:t>Queries</a:t>
            </a:r>
          </a:p>
        </p:txBody>
      </p:sp>
    </p:spTree>
    <p:extLst>
      <p:ext uri="{BB962C8B-B14F-4D97-AF65-F5344CB8AC3E}">
        <p14:creationId xmlns:p14="http://schemas.microsoft.com/office/powerpoint/2010/main" val="382845010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4075" y="280105"/>
            <a:ext cx="11188326" cy="621530"/>
          </a:xfrm>
        </p:spPr>
        <p:txBody>
          <a:bodyPr/>
          <a:lstStyle/>
          <a:p>
            <a:r>
              <a:rPr lang="en-US" dirty="0" err="1" smtClean="0">
                <a:solidFill>
                  <a:schemeClr val="tx1"/>
                </a:solidFill>
              </a:rPr>
              <a:t>VertiPaq</a:t>
            </a:r>
            <a:r>
              <a:rPr lang="en-US" dirty="0" smtClean="0">
                <a:solidFill>
                  <a:schemeClr val="tx1"/>
                </a:solidFill>
              </a:rPr>
              <a:t> Query Performance</a:t>
            </a:r>
            <a:endParaRPr lang="en-US" dirty="0">
              <a:solidFill>
                <a:schemeClr val="tx1"/>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93189" y="1321188"/>
            <a:ext cx="4765398" cy="2685705"/>
          </a:xfrm>
          <a:effectLst>
            <a:outerShdw blurRad="50800" dist="38100" dir="2700000" algn="tl" rotWithShape="0">
              <a:prstClr val="black">
                <a:alpha val="40000"/>
              </a:prstClr>
            </a:outerShdw>
          </a:effectLst>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495600" y="1225137"/>
            <a:ext cx="3193406" cy="2834246"/>
          </a:xfrm>
          <a:prstGeom prst="rect">
            <a:avLst/>
          </a:prstGeom>
          <a:ln>
            <a:noFill/>
          </a:ln>
          <a:effectLst>
            <a:softEdge rad="112500"/>
          </a:effectLst>
        </p:spPr>
      </p:pic>
      <p:sp>
        <p:nvSpPr>
          <p:cNvPr id="9" name="Rectangle 8"/>
          <p:cNvSpPr/>
          <p:nvPr/>
        </p:nvSpPr>
        <p:spPr>
          <a:xfrm>
            <a:off x="-42768" y="3998005"/>
            <a:ext cx="6837310" cy="1150172"/>
          </a:xfrm>
          <a:prstGeom prst="rect">
            <a:avLst/>
          </a:prstGeom>
        </p:spPr>
        <p:txBody>
          <a:bodyPr wrap="square" lIns="124326" tIns="62162" rIns="124326" bIns="62162">
            <a:spAutoFit/>
          </a:bodyPr>
          <a:lstStyle/>
          <a:p>
            <a:pPr algn="ctr"/>
            <a:r>
              <a:rPr lang="en-US" sz="3264" dirty="0">
                <a:solidFill>
                  <a:srgbClr val="FFFFFF"/>
                </a:solidFill>
              </a:rPr>
              <a:t>Scans @ 5B+ rows/s </a:t>
            </a:r>
          </a:p>
          <a:p>
            <a:pPr algn="ctr"/>
            <a:r>
              <a:rPr lang="en-US" sz="3264" dirty="0">
                <a:solidFill>
                  <a:srgbClr val="FFFFFF"/>
                </a:solidFill>
              </a:rPr>
              <a:t>1B+ rows of data</a:t>
            </a:r>
          </a:p>
        </p:txBody>
      </p:sp>
      <p:sp>
        <p:nvSpPr>
          <p:cNvPr id="10" name="TextBox 9"/>
          <p:cNvSpPr txBox="1"/>
          <p:nvPr/>
        </p:nvSpPr>
        <p:spPr>
          <a:xfrm>
            <a:off x="6114642" y="3998003"/>
            <a:ext cx="5801354" cy="1150172"/>
          </a:xfrm>
          <a:prstGeom prst="rect">
            <a:avLst/>
          </a:prstGeom>
        </p:spPr>
        <p:txBody>
          <a:bodyPr wrap="square" lIns="124326" tIns="62162" rIns="124326" bIns="62162">
            <a:spAutoFit/>
          </a:bodyPr>
          <a:lstStyle>
            <a:defPPr>
              <a:defRPr lang="en-US"/>
            </a:defPPr>
            <a:lvl1pPr algn="ctr">
              <a:defRPr sz="2800"/>
            </a:lvl1pPr>
          </a:lstStyle>
          <a:p>
            <a:r>
              <a:rPr lang="en-US" sz="3264" dirty="0">
                <a:solidFill>
                  <a:srgbClr val="FFFFFF"/>
                </a:solidFill>
              </a:rPr>
              <a:t>Scans @ 20B+ rows/s</a:t>
            </a:r>
          </a:p>
          <a:p>
            <a:r>
              <a:rPr lang="en-US" sz="3264" dirty="0">
                <a:solidFill>
                  <a:srgbClr val="FFFFFF"/>
                </a:solidFill>
              </a:rPr>
              <a:t>10B+ rows of data</a:t>
            </a:r>
          </a:p>
        </p:txBody>
      </p:sp>
    </p:spTree>
    <p:extLst>
      <p:ext uri="{BB962C8B-B14F-4D97-AF65-F5344CB8AC3E}">
        <p14:creationId xmlns:p14="http://schemas.microsoft.com/office/powerpoint/2010/main" val="1402216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Inspecting Query Evaluation</a:t>
            </a:r>
            <a:endParaRPr lang="en-US" dirty="0"/>
          </a:p>
        </p:txBody>
      </p:sp>
    </p:spTree>
    <p:extLst>
      <p:ext uri="{BB962C8B-B14F-4D97-AF65-F5344CB8AC3E}">
        <p14:creationId xmlns:p14="http://schemas.microsoft.com/office/powerpoint/2010/main" val="88075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a:t>
            </a:r>
            <a:r>
              <a:rPr lang="en-US" u="sng" dirty="0" smtClean="0"/>
              <a:t>&amp;</a:t>
            </a:r>
            <a:r>
              <a:rPr lang="en-US" dirty="0" smtClean="0"/>
              <a:t> Fast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992" y="1571283"/>
            <a:ext cx="3604199" cy="270314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1473" t="23920" r="13221" b="11178"/>
          <a:stretch/>
        </p:blipFill>
        <p:spPr>
          <a:xfrm>
            <a:off x="877884" y="1571283"/>
            <a:ext cx="4181913" cy="2703148"/>
          </a:xfrm>
          <a:prstGeom prst="rect">
            <a:avLst/>
          </a:prstGeom>
        </p:spPr>
      </p:pic>
      <p:sp>
        <p:nvSpPr>
          <p:cNvPr id="6" name="Text Placeholder 2"/>
          <p:cNvSpPr>
            <a:spLocks noGrp="1"/>
          </p:cNvSpPr>
          <p:nvPr>
            <p:ph type="body" sz="quarter" idx="10"/>
          </p:nvPr>
        </p:nvSpPr>
        <p:spPr>
          <a:xfrm>
            <a:off x="622617" y="4507582"/>
            <a:ext cx="5490714" cy="1711238"/>
          </a:xfrm>
        </p:spPr>
        <p:txBody>
          <a:bodyPr/>
          <a:lstStyle/>
          <a:p>
            <a:r>
              <a:rPr lang="en-US" sz="3200" dirty="0" smtClean="0"/>
              <a:t>Rich</a:t>
            </a:r>
          </a:p>
          <a:p>
            <a:r>
              <a:rPr lang="en-US" sz="3200" dirty="0" smtClean="0"/>
              <a:t>Single threaded per query</a:t>
            </a:r>
          </a:p>
          <a:p>
            <a:r>
              <a:rPr lang="en-US" sz="3200" dirty="0" smtClean="0"/>
              <a:t>Designed for expressivity</a:t>
            </a:r>
            <a:endParaRPr lang="en-US" sz="3200" dirty="0"/>
          </a:p>
        </p:txBody>
      </p:sp>
      <p:sp>
        <p:nvSpPr>
          <p:cNvPr id="7" name="Text Placeholder 2"/>
          <p:cNvSpPr txBox="1">
            <a:spLocks/>
          </p:cNvSpPr>
          <p:nvPr/>
        </p:nvSpPr>
        <p:spPr>
          <a:xfrm>
            <a:off x="6762256" y="4507582"/>
            <a:ext cx="5490714" cy="1526572"/>
          </a:xfrm>
          <a:prstGeom prst="rect">
            <a:avLst/>
          </a:prstGeom>
        </p:spPr>
        <p:txBody>
          <a:bodyPr vert="horz" wrap="square" lIns="0" tIns="0" rIns="0" bIns="0" rtlCol="0">
            <a:spAutoFit/>
          </a:bodyPr>
          <a:lstStyle>
            <a:lvl1pPr marL="460375" indent="-460375">
              <a:lnSpc>
                <a:spcPct val="90000"/>
              </a:lnSpc>
              <a:spcBef>
                <a:spcPct val="20000"/>
              </a:spcBef>
              <a:buSzPct val="90000"/>
              <a:buFontTx/>
              <a:buBlip>
                <a:blip r:embed="rId5"/>
              </a:buBlip>
              <a:defRPr sz="3200">
                <a:gradFill>
                  <a:gsLst>
                    <a:gs pos="0">
                      <a:schemeClr val="tx1"/>
                    </a:gs>
                    <a:gs pos="86000">
                      <a:schemeClr val="tx1"/>
                    </a:gs>
                  </a:gsLst>
                  <a:lin ang="5400000" scaled="0"/>
                </a:gradFill>
              </a:defRPr>
            </a:lvl1pPr>
            <a:lvl2pPr marL="855663" indent="-395288">
              <a:lnSpc>
                <a:spcPct val="90000"/>
              </a:lnSpc>
              <a:spcBef>
                <a:spcPct val="20000"/>
              </a:spcBef>
              <a:buSzPct val="90000"/>
              <a:buFontTx/>
              <a:buBlip>
                <a:blip r:embed="rId5"/>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5"/>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5"/>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5"/>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342900" indent="-342900">
              <a:buClr>
                <a:srgbClr val="FFFFFF"/>
              </a:buClr>
              <a:buSzPct val="100000"/>
              <a:buFontTx/>
              <a:buBlip>
                <a:blip r:embed="rId6"/>
              </a:buBlip>
            </a:pPr>
            <a:r>
              <a:rPr lang="en-US" dirty="0">
                <a:gradFill>
                  <a:gsLst>
                    <a:gs pos="1250">
                      <a:srgbClr val="FFFFFF"/>
                    </a:gs>
                    <a:gs pos="100000">
                      <a:srgbClr val="FFFFFF"/>
                    </a:gs>
                  </a:gsLst>
                  <a:lin ang="5400000" scaled="0"/>
                </a:gradFill>
                <a:latin typeface="Segoe UI Light"/>
              </a:rPr>
              <a:t>Simple</a:t>
            </a:r>
          </a:p>
          <a:p>
            <a:pPr marL="342900" indent="-342900">
              <a:buClr>
                <a:srgbClr val="FFFFFF"/>
              </a:buClr>
              <a:buSzPct val="100000"/>
              <a:buFontTx/>
              <a:buBlip>
                <a:blip r:embed="rId6"/>
              </a:buBlip>
            </a:pPr>
            <a:r>
              <a:rPr lang="en-US" dirty="0">
                <a:gradFill>
                  <a:gsLst>
                    <a:gs pos="1250">
                      <a:srgbClr val="FFFFFF"/>
                    </a:gs>
                    <a:gs pos="100000">
                      <a:srgbClr val="FFFFFF"/>
                    </a:gs>
                  </a:gsLst>
                  <a:lin ang="5400000" scaled="0"/>
                </a:gradFill>
                <a:latin typeface="Segoe UI Light"/>
              </a:rPr>
              <a:t>One core per segment</a:t>
            </a:r>
          </a:p>
          <a:p>
            <a:pPr marL="342900" indent="-342900">
              <a:buClr>
                <a:srgbClr val="FFFFFF"/>
              </a:buClr>
              <a:buSzPct val="100000"/>
              <a:buFontTx/>
              <a:buBlip>
                <a:blip r:embed="rId6"/>
              </a:buBlip>
            </a:pPr>
            <a:r>
              <a:rPr lang="en-US" dirty="0">
                <a:gradFill>
                  <a:gsLst>
                    <a:gs pos="1250">
                      <a:srgbClr val="FFFFFF"/>
                    </a:gs>
                    <a:gs pos="100000">
                      <a:srgbClr val="FFFFFF"/>
                    </a:gs>
                  </a:gsLst>
                  <a:lin ang="5400000" scaled="0"/>
                </a:gradFill>
                <a:latin typeface="Segoe UI Light"/>
              </a:rPr>
              <a:t>Optimized for speed</a:t>
            </a:r>
          </a:p>
        </p:txBody>
      </p:sp>
      <p:sp>
        <p:nvSpPr>
          <p:cNvPr id="8" name="TextBox 7"/>
          <p:cNvSpPr txBox="1"/>
          <p:nvPr/>
        </p:nvSpPr>
        <p:spPr>
          <a:xfrm>
            <a:off x="1943806" y="1010320"/>
            <a:ext cx="1908011" cy="512317"/>
          </a:xfrm>
          <a:prstGeom prst="rect">
            <a:avLst/>
          </a:prstGeom>
          <a:noFill/>
        </p:spPr>
        <p:txBody>
          <a:bodyPr wrap="none" lIns="0" tIns="0" rIns="0" bIns="0" rtlCol="0">
            <a:spAutoFit/>
          </a:bodyPr>
          <a:lstStyle/>
          <a:p>
            <a:r>
              <a:rPr lang="en-US" sz="3264" dirty="0">
                <a:solidFill>
                  <a:srgbClr val="FFC000"/>
                </a:solidFill>
              </a:rPr>
              <a:t>DAX/MDX</a:t>
            </a:r>
          </a:p>
        </p:txBody>
      </p:sp>
      <p:sp>
        <p:nvSpPr>
          <p:cNvPr id="9" name="TextBox 8"/>
          <p:cNvSpPr txBox="1"/>
          <p:nvPr/>
        </p:nvSpPr>
        <p:spPr>
          <a:xfrm>
            <a:off x="7725533" y="1010320"/>
            <a:ext cx="2841678" cy="512317"/>
          </a:xfrm>
          <a:prstGeom prst="rect">
            <a:avLst/>
          </a:prstGeom>
          <a:noFill/>
        </p:spPr>
        <p:txBody>
          <a:bodyPr wrap="none" lIns="0" tIns="0" rIns="0" bIns="0" rtlCol="0">
            <a:spAutoFit/>
          </a:bodyPr>
          <a:lstStyle/>
          <a:p>
            <a:r>
              <a:rPr lang="en-US" sz="3264" dirty="0" err="1">
                <a:solidFill>
                  <a:srgbClr val="FFC000"/>
                </a:solidFill>
              </a:rPr>
              <a:t>VertiPaq</a:t>
            </a:r>
            <a:r>
              <a:rPr lang="en-US" sz="3264" dirty="0">
                <a:solidFill>
                  <a:srgbClr val="FFC000"/>
                </a:solidFill>
              </a:rPr>
              <a:t> Query</a:t>
            </a:r>
          </a:p>
        </p:txBody>
      </p:sp>
      <p:sp>
        <p:nvSpPr>
          <p:cNvPr id="10" name="Right Arrow 9"/>
          <p:cNvSpPr/>
          <p:nvPr/>
        </p:nvSpPr>
        <p:spPr bwMode="auto">
          <a:xfrm>
            <a:off x="4042163" y="6076052"/>
            <a:ext cx="4352149" cy="763039"/>
          </a:xfrm>
          <a:prstGeom prst="rightArrow">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rPr>
              <a:t>More pushed down over time</a:t>
            </a:r>
          </a:p>
        </p:txBody>
      </p:sp>
    </p:spTree>
    <p:extLst>
      <p:ext uri="{BB962C8B-B14F-4D97-AF65-F5344CB8AC3E}">
        <p14:creationId xmlns:p14="http://schemas.microsoft.com/office/powerpoint/2010/main" val="3312935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P spid="9"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raw speed counts . . .</a:t>
            </a:r>
            <a:endParaRPr lang="en-US" dirty="0"/>
          </a:p>
        </p:txBody>
      </p:sp>
      <p:sp>
        <p:nvSpPr>
          <p:cNvPr id="5" name="Title 1"/>
          <p:cNvSpPr txBox="1">
            <a:spLocks/>
          </p:cNvSpPr>
          <p:nvPr/>
        </p:nvSpPr>
        <p:spPr>
          <a:xfrm>
            <a:off x="598330" y="932604"/>
            <a:ext cx="11370961" cy="57634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sz="4080" dirty="0">
                <a:solidFill>
                  <a:srgbClr val="0072C6">
                    <a:lumMod val="40000"/>
                    <a:lumOff val="60000"/>
                  </a:srgbClr>
                </a:solidFill>
              </a:rPr>
              <a:t>Vertipaq </a:t>
            </a:r>
            <a:r>
              <a:rPr sz="4080" dirty="0">
                <a:solidFill>
                  <a:srgbClr val="0072C6">
                    <a:lumMod val="40000"/>
                    <a:lumOff val="60000"/>
                  </a:srgbClr>
                </a:solidFill>
                <a:sym typeface="Wingdings" pitchFamily="2" charset="2"/>
              </a:rPr>
              <a:t> </a:t>
            </a:r>
            <a:r>
              <a:rPr sz="4080" dirty="0">
                <a:solidFill>
                  <a:srgbClr val="0072C6">
                    <a:lumMod val="40000"/>
                    <a:lumOff val="60000"/>
                  </a:srgbClr>
                </a:solidFill>
              </a:rPr>
              <a:t>Performance, Performance, Performance</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5634" y="1698133"/>
            <a:ext cx="6814757" cy="503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4033" y="2098357"/>
            <a:ext cx="6372789" cy="4030392"/>
          </a:xfrm>
          <a:prstGeom prst="rect">
            <a:avLst/>
          </a:prstGeom>
          <a:noFill/>
        </p:spPr>
        <p:txBody>
          <a:bodyPr wrap="square" lIns="93260" tIns="93260" rIns="93260" bIns="93260" rtlCol="0">
            <a:spAutoFit/>
          </a:bodyPr>
          <a:lstStyle/>
          <a:p>
            <a:r>
              <a:rPr lang="en-US" sz="2448" b="1" dirty="0">
                <a:solidFill>
                  <a:srgbClr val="FFFFFF"/>
                </a:solidFill>
              </a:rPr>
              <a:t>Amdahl's law: </a:t>
            </a:r>
            <a:r>
              <a:rPr lang="en-US" sz="2448" dirty="0">
                <a:solidFill>
                  <a:srgbClr val="FFFFFF"/>
                </a:solidFill>
              </a:rPr>
              <a:t>Establishes the</a:t>
            </a:r>
            <a:br>
              <a:rPr lang="en-US" sz="2448" dirty="0">
                <a:solidFill>
                  <a:srgbClr val="FFFFFF"/>
                </a:solidFill>
              </a:rPr>
            </a:br>
            <a:r>
              <a:rPr lang="en-US" sz="2448" dirty="0">
                <a:solidFill>
                  <a:srgbClr val="FFFFFF"/>
                </a:solidFill>
              </a:rPr>
              <a:t>maximum expected improvement</a:t>
            </a:r>
            <a:br>
              <a:rPr lang="en-US" sz="2448" dirty="0">
                <a:solidFill>
                  <a:srgbClr val="FFFFFF"/>
                </a:solidFill>
              </a:rPr>
            </a:br>
            <a:r>
              <a:rPr lang="en-US" sz="2448" dirty="0">
                <a:solidFill>
                  <a:srgbClr val="FFFFFF"/>
                </a:solidFill>
              </a:rPr>
              <a:t>to an overall system when only</a:t>
            </a:r>
            <a:br>
              <a:rPr lang="en-US" sz="2448" dirty="0">
                <a:solidFill>
                  <a:srgbClr val="FFFFFF"/>
                </a:solidFill>
              </a:rPr>
            </a:br>
            <a:r>
              <a:rPr lang="en-US" sz="2448" dirty="0">
                <a:solidFill>
                  <a:srgbClr val="FFFFFF"/>
                </a:solidFill>
              </a:rPr>
              <a:t>part of the system is improved. </a:t>
            </a:r>
          </a:p>
          <a:p>
            <a:endParaRPr lang="en-US" sz="2448" dirty="0">
              <a:solidFill>
                <a:srgbClr val="FFFFFF"/>
              </a:solidFill>
            </a:endParaRPr>
          </a:p>
          <a:p>
            <a:r>
              <a:rPr lang="en-US" sz="2448" dirty="0">
                <a:solidFill>
                  <a:srgbClr val="FFFFFF"/>
                </a:solidFill>
              </a:rPr>
              <a:t>The speedup of a program using</a:t>
            </a:r>
            <a:br>
              <a:rPr lang="en-US" sz="2448" dirty="0">
                <a:solidFill>
                  <a:srgbClr val="FFFFFF"/>
                </a:solidFill>
              </a:rPr>
            </a:br>
            <a:r>
              <a:rPr lang="en-US" sz="2448" dirty="0">
                <a:solidFill>
                  <a:srgbClr val="FFFFFF"/>
                </a:solidFill>
              </a:rPr>
              <a:t>multiple processors in parallel</a:t>
            </a:r>
            <a:br>
              <a:rPr lang="en-US" sz="2448" dirty="0">
                <a:solidFill>
                  <a:srgbClr val="FFFFFF"/>
                </a:solidFill>
              </a:rPr>
            </a:br>
            <a:r>
              <a:rPr lang="en-US" sz="2448" dirty="0">
                <a:solidFill>
                  <a:srgbClr val="FFFFFF"/>
                </a:solidFill>
              </a:rPr>
              <a:t>computing is limited by the time</a:t>
            </a:r>
            <a:br>
              <a:rPr lang="en-US" sz="2448" dirty="0">
                <a:solidFill>
                  <a:srgbClr val="FFFFFF"/>
                </a:solidFill>
              </a:rPr>
            </a:br>
            <a:r>
              <a:rPr lang="en-US" sz="2448" dirty="0">
                <a:solidFill>
                  <a:srgbClr val="FFFFFF"/>
                </a:solidFill>
              </a:rPr>
              <a:t>needed for the sequential fraction</a:t>
            </a:r>
            <a:br>
              <a:rPr lang="en-US" sz="2448" dirty="0">
                <a:solidFill>
                  <a:srgbClr val="FFFFFF"/>
                </a:solidFill>
              </a:rPr>
            </a:br>
            <a:r>
              <a:rPr lang="en-US" sz="2448" dirty="0">
                <a:solidFill>
                  <a:srgbClr val="FFFFFF"/>
                </a:solidFill>
              </a:rPr>
              <a:t>of the program.</a:t>
            </a:r>
            <a:endParaRPr lang="en-US" sz="2448" dirty="0">
              <a:solidFill>
                <a:srgbClr val="FFFFFF">
                  <a:alpha val="99000"/>
                </a:srgbClr>
              </a:solidFill>
            </a:endParaRPr>
          </a:p>
        </p:txBody>
      </p:sp>
    </p:spTree>
    <p:extLst>
      <p:ext uri="{BB962C8B-B14F-4D97-AF65-F5344CB8AC3E}">
        <p14:creationId xmlns:p14="http://schemas.microsoft.com/office/powerpoint/2010/main" val="4275323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2548390"/>
          </a:xfrm>
        </p:spPr>
        <p:txBody>
          <a:bodyPr/>
          <a:lstStyle/>
          <a:p>
            <a:pPr lvl="0">
              <a:spcBef>
                <a:spcPts val="2400"/>
              </a:spcBef>
            </a:pPr>
            <a:r>
              <a:rPr lang="en-US" sz="3800" dirty="0">
                <a:gradFill>
                  <a:gsLst>
                    <a:gs pos="1250">
                      <a:schemeClr val="tx1"/>
                    </a:gs>
                    <a:gs pos="100000">
                      <a:schemeClr val="tx1"/>
                    </a:gs>
                  </a:gsLst>
                  <a:lin ang="5400000" scaled="0"/>
                </a:gradFill>
              </a:rPr>
              <a:t>Breakout </a:t>
            </a:r>
            <a:r>
              <a:rPr lang="en-US" sz="3800" dirty="0" smtClean="0">
                <a:gradFill>
                  <a:gsLst>
                    <a:gs pos="1250">
                      <a:schemeClr val="tx1"/>
                    </a:gs>
                    <a:gs pos="100000">
                      <a:schemeClr val="tx1"/>
                    </a:gs>
                  </a:gsLst>
                  <a:lin ang="5400000" scaled="0"/>
                </a:gradFill>
              </a:rPr>
              <a:t>Sessions</a:t>
            </a:r>
          </a:p>
          <a:p>
            <a:pPr lvl="1">
              <a:spcBef>
                <a:spcPts val="2400"/>
              </a:spcBef>
            </a:pPr>
            <a:r>
              <a:rPr lang="en-US" sz="2200" dirty="0" smtClean="0"/>
              <a:t>DBI-B319 Improving Power Pivot Data Models for Microsoft Power BI</a:t>
            </a:r>
          </a:p>
          <a:p>
            <a:pPr lvl="1">
              <a:spcBef>
                <a:spcPts val="2400"/>
              </a:spcBef>
            </a:pPr>
            <a:r>
              <a:rPr lang="en-US" sz="2200" dirty="0" smtClean="0">
                <a:gradFill>
                  <a:gsLst>
                    <a:gs pos="1250">
                      <a:schemeClr val="tx1"/>
                    </a:gs>
                    <a:gs pos="100000">
                      <a:schemeClr val="tx1"/>
                    </a:gs>
                  </a:gsLst>
                  <a:lin ang="5400000" scaled="0"/>
                </a:gradFill>
              </a:rPr>
              <a:t>DBI-B412 Querying in DAX</a:t>
            </a:r>
          </a:p>
          <a:p>
            <a:pPr lvl="1">
              <a:spcBef>
                <a:spcPts val="2400"/>
              </a:spcBef>
            </a:pPr>
            <a:r>
              <a:rPr lang="en-US" sz="2200" dirty="0" smtClean="0"/>
              <a:t>DBI-B213 Deployment and Best Practices for Power BI for Office 365</a:t>
            </a: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184415" y="3612246"/>
            <a:ext cx="12070012" cy="1628138"/>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smtClean="0">
                <a:gradFill>
                  <a:gsLst>
                    <a:gs pos="1250">
                      <a:srgbClr val="FFFFFF"/>
                    </a:gs>
                    <a:gs pos="100000">
                      <a:srgbClr val="FFFFFF"/>
                    </a:gs>
                  </a:gsLst>
                  <a:lin ang="5400000" scaled="0"/>
                </a:gradFill>
              </a:rPr>
              <a:t>Lab</a:t>
            </a:r>
          </a:p>
          <a:p>
            <a:pPr lvl="1">
              <a:spcBef>
                <a:spcPts val="2400"/>
              </a:spcBef>
              <a:buClr>
                <a:srgbClr val="FFFFFF"/>
              </a:buClr>
            </a:pPr>
            <a:r>
              <a:rPr lang="en-US" sz="2200" dirty="0" smtClean="0">
                <a:gradFill>
                  <a:gsLst>
                    <a:gs pos="1250">
                      <a:srgbClr val="FFFFFF"/>
                    </a:gs>
                    <a:gs pos="100000">
                      <a:srgbClr val="FFFFFF"/>
                    </a:gs>
                  </a:gsLst>
                  <a:lin ang="5400000" scaled="0"/>
                </a:gradFill>
              </a:rPr>
              <a:t>DBI-H328 Developing, Deploying and Managing a Tabular Data Model in Microsoft SQL Server 2014</a:t>
            </a:r>
            <a:endParaRPr lang="en-US" sz="2200" dirty="0">
              <a:gradFill>
                <a:gsLst>
                  <a:gs pos="1250">
                    <a:srgbClr val="FFFFFF"/>
                  </a:gs>
                  <a:gs pos="100000">
                    <a:srgbClr val="FFFFFF"/>
                  </a:gs>
                </a:gsLst>
                <a:lin ang="5400000" scaled="0"/>
              </a:gradFill>
            </a:endParaRPr>
          </a:p>
        </p:txBody>
      </p:sp>
      <p:sp>
        <p:nvSpPr>
          <p:cNvPr id="13" name="Text Placeholder 7"/>
          <p:cNvSpPr txBox="1">
            <a:spLocks/>
          </p:cNvSpPr>
          <p:nvPr/>
        </p:nvSpPr>
        <p:spPr>
          <a:xfrm>
            <a:off x="274956" y="5554662"/>
            <a:ext cx="12070012" cy="1323439"/>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a:gradFill>
                  <a:gsLst>
                    <a:gs pos="1250">
                      <a:srgbClr val="FFFFFF"/>
                    </a:gs>
                    <a:gs pos="100000">
                      <a:srgbClr val="FFFFFF"/>
                    </a:gs>
                  </a:gsLst>
                  <a:lin ang="5400000" scaled="0"/>
                </a:gradFill>
              </a:rPr>
              <a:t>Find Me Later </a:t>
            </a:r>
            <a:r>
              <a:rPr lang="en-US" sz="3800" dirty="0" smtClean="0">
                <a:gradFill>
                  <a:gsLst>
                    <a:gs pos="1250">
                      <a:srgbClr val="FFFFFF"/>
                    </a:gs>
                    <a:gs pos="100000">
                      <a:srgbClr val="FFFFFF"/>
                    </a:gs>
                  </a:gsLst>
                  <a:lin ang="5400000" scaled="0"/>
                </a:gradFill>
              </a:rPr>
              <a:t>At</a:t>
            </a:r>
            <a:r>
              <a:rPr lang="en-US" sz="3800" dirty="0">
                <a:gradFill>
                  <a:gsLst>
                    <a:gs pos="1250">
                      <a:srgbClr val="FFFFFF"/>
                    </a:gs>
                    <a:gs pos="100000">
                      <a:srgbClr val="FFFFFF"/>
                    </a:gs>
                  </a:gsLst>
                  <a:lin ang="5400000" scaled="0"/>
                </a:gradFill>
              </a:rPr>
              <a:t> </a:t>
            </a:r>
            <a:r>
              <a:rPr lang="en-US" sz="3800" dirty="0" smtClean="0">
                <a:gradFill>
                  <a:gsLst>
                    <a:gs pos="1250">
                      <a:srgbClr val="FFFFFF"/>
                    </a:gs>
                    <a:gs pos="100000">
                      <a:srgbClr val="FFFFFF"/>
                    </a:gs>
                  </a:gsLst>
                  <a:lin ang="5400000" scaled="0"/>
                </a:gradFill>
              </a:rPr>
              <a:t>Ask The  Experts</a:t>
            </a:r>
          </a:p>
          <a:p>
            <a:pPr lvl="1">
              <a:spcBef>
                <a:spcPts val="2400"/>
              </a:spcBef>
              <a:buClr>
                <a:srgbClr val="FFFFFF"/>
              </a:buClr>
            </a:pPr>
            <a:r>
              <a:rPr lang="en-US" sz="2200" dirty="0" smtClean="0">
                <a:gradFill>
                  <a:gsLst>
                    <a:gs pos="1250">
                      <a:srgbClr val="FFFFFF"/>
                    </a:gs>
                    <a:gs pos="100000">
                      <a:srgbClr val="FFFFFF"/>
                    </a:gs>
                  </a:gsLst>
                  <a:lin ang="5400000" scaled="0"/>
                </a:gradFill>
              </a:rPr>
              <a:t>Data Discovery and </a:t>
            </a:r>
            <a:r>
              <a:rPr lang="en-US" sz="2200" dirty="0" err="1" smtClean="0">
                <a:gradFill>
                  <a:gsLst>
                    <a:gs pos="1250">
                      <a:srgbClr val="FFFFFF"/>
                    </a:gs>
                    <a:gs pos="100000">
                      <a:srgbClr val="FFFFFF"/>
                    </a:gs>
                  </a:gsLst>
                  <a:lin ang="5400000" scaled="0"/>
                </a:gradFill>
              </a:rPr>
              <a:t>Vizualization</a:t>
            </a:r>
            <a:r>
              <a:rPr lang="en-US" sz="2200" dirty="0" smtClean="0">
                <a:gradFill>
                  <a:gsLst>
                    <a:gs pos="1250">
                      <a:srgbClr val="FFFFFF"/>
                    </a:gs>
                    <a:gs pos="100000">
                      <a:srgbClr val="FFFFFF"/>
                    </a:gs>
                  </a:gsLst>
                  <a:lin ang="5400000" scaled="0"/>
                </a:gradFill>
              </a:rPr>
              <a:t> – Table 54</a:t>
            </a:r>
            <a:endParaRPr lang="en-US" sz="22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40886766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3" presetClass="path" presetSubtype="0" decel="100000" fill="hold" grpId="1" nodeType="withEffect">
                                  <p:stCondLst>
                                    <p:cond delay="1000"/>
                                  </p:stCondLst>
                                  <p:childTnLst>
                                    <p:animMotion origin="layout" path="M -0.02413 -4.11257E-6 L 4.02349E-6 -4.11257E-6 " pathEditMode="relative" rAng="0" ptsTypes="AA">
                                      <p:cBhvr>
                                        <p:cTn id="1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3" grpId="0"/>
      <p:bldP spid="13"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872" y="1213174"/>
            <a:ext cx="12068300" cy="724987"/>
          </a:xfrm>
        </p:spPr>
        <p:txBody>
          <a:bodyPr/>
          <a:lstStyle/>
          <a:p>
            <a:pPr>
              <a:spcBef>
                <a:spcPts val="2400"/>
              </a:spcBef>
            </a:pPr>
            <a:r>
              <a:rPr lang="en-US" sz="3799" dirty="0">
                <a:gradFill>
                  <a:gsLst>
                    <a:gs pos="1250">
                      <a:schemeClr val="tx1"/>
                    </a:gs>
                    <a:gs pos="100000">
                      <a:schemeClr val="tx1"/>
                    </a:gs>
                  </a:gsLst>
                  <a:lin ang="5400000" scaled="0"/>
                </a:gradFill>
              </a:rPr>
              <a:t>27 Hands on Labs + 8 Instructor Led Labs in Hall 7</a:t>
            </a:r>
          </a:p>
        </p:txBody>
      </p:sp>
      <p:sp>
        <p:nvSpPr>
          <p:cNvPr id="2" name="Title 1"/>
          <p:cNvSpPr>
            <a:spLocks noGrp="1"/>
          </p:cNvSpPr>
          <p:nvPr>
            <p:ph type="title"/>
          </p:nvPr>
        </p:nvSpPr>
        <p:spPr/>
        <p:txBody>
          <a:bodyPr/>
          <a:lstStyle/>
          <a:p>
            <a:r>
              <a:rPr lang="en-US" dirty="0" smtClean="0"/>
              <a:t>DBI Track resources</a:t>
            </a:r>
            <a:endParaRPr lang="en-US" dirty="0"/>
          </a:p>
        </p:txBody>
      </p:sp>
      <p:sp>
        <p:nvSpPr>
          <p:cNvPr id="10" name="Text Placeholder 7"/>
          <p:cNvSpPr txBox="1">
            <a:spLocks/>
          </p:cNvSpPr>
          <p:nvPr/>
        </p:nvSpPr>
        <p:spPr>
          <a:xfrm>
            <a:off x="267872" y="2232734"/>
            <a:ext cx="12068300" cy="1341309"/>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34" indent="-342834" defTabSz="932563">
              <a:spcBef>
                <a:spcPts val="2400"/>
              </a:spcBef>
              <a:buClr>
                <a:srgbClr val="68217A"/>
              </a:buClr>
            </a:pPr>
            <a:r>
              <a:rPr lang="en-US" sz="3799" dirty="0">
                <a:gradFill>
                  <a:gsLst>
                    <a:gs pos="1250">
                      <a:srgbClr val="FFFFFF"/>
                    </a:gs>
                    <a:gs pos="100000">
                      <a:srgbClr val="FFFFFF"/>
                    </a:gs>
                  </a:gsLst>
                  <a:lin ang="5400000" scaled="0"/>
                </a:gradFill>
              </a:rPr>
              <a:t>Free SQL Server 2014 Technical Overview e-book</a:t>
            </a:r>
          </a:p>
          <a:p>
            <a:pPr marL="246102" lvl="1" indent="0" defTabSz="932563">
              <a:spcBef>
                <a:spcPts val="2400"/>
              </a:spcBef>
              <a:buClr>
                <a:srgbClr val="68217A"/>
              </a:buClr>
              <a:buNone/>
            </a:pPr>
            <a:r>
              <a:rPr lang="en-US" sz="2167" u="sng" dirty="0">
                <a:solidFill>
                  <a:srgbClr val="FFFF00"/>
                </a:solidFill>
                <a:latin typeface="Segoe UI Light"/>
                <a:hlinkClick r:id="rId4"/>
              </a:rPr>
              <a:t>microsoft.com/sqlserver</a:t>
            </a:r>
            <a:r>
              <a:rPr lang="en-US" sz="2167" dirty="0">
                <a:solidFill>
                  <a:srgbClr val="0072C6">
                    <a:lumMod val="60000"/>
                    <a:lumOff val="40000"/>
                  </a:srgbClr>
                </a:solidFill>
                <a:latin typeface="Segoe UI Light"/>
              </a:rPr>
              <a:t> and </a:t>
            </a:r>
            <a:r>
              <a:rPr lang="en-US" sz="2167" u="sng" dirty="0">
                <a:solidFill>
                  <a:srgbClr val="FFFF00"/>
                </a:solidFill>
                <a:latin typeface="Segoe UI Light"/>
                <a:hlinkClick r:id="rId5"/>
              </a:rPr>
              <a:t>Amazon Kindle Store</a:t>
            </a:r>
            <a:endParaRPr lang="en-US" sz="2167" u="sng" dirty="0">
              <a:solidFill>
                <a:srgbClr val="FFFF00"/>
              </a:solidFill>
              <a:latin typeface="Segoe UI Light"/>
            </a:endParaRPr>
          </a:p>
        </p:txBody>
      </p:sp>
      <p:sp>
        <p:nvSpPr>
          <p:cNvPr id="11" name="Text Placeholder 7"/>
          <p:cNvSpPr txBox="1">
            <a:spLocks/>
          </p:cNvSpPr>
          <p:nvPr/>
        </p:nvSpPr>
        <p:spPr>
          <a:xfrm>
            <a:off x="267872" y="3556818"/>
            <a:ext cx="12068300" cy="1341309"/>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34" indent="-342834" defTabSz="932563">
              <a:spcBef>
                <a:spcPts val="2400"/>
              </a:spcBef>
              <a:buClr>
                <a:srgbClr val="68217A"/>
              </a:buClr>
            </a:pPr>
            <a:r>
              <a:rPr lang="en-US" sz="3799" dirty="0">
                <a:gradFill>
                  <a:gsLst>
                    <a:gs pos="1250">
                      <a:srgbClr val="FFFFFF"/>
                    </a:gs>
                    <a:gs pos="100000">
                      <a:srgbClr val="FFFFFF"/>
                    </a:gs>
                  </a:gsLst>
                  <a:lin ang="5400000" scaled="0"/>
                </a:gradFill>
              </a:rPr>
              <a:t>Free online training at Microsoft Virtual Academy</a:t>
            </a:r>
          </a:p>
          <a:p>
            <a:pPr marL="246102" lvl="1" indent="0" defTabSz="932563">
              <a:spcBef>
                <a:spcPts val="2400"/>
              </a:spcBef>
              <a:buClr>
                <a:srgbClr val="68217A"/>
              </a:buClr>
              <a:buNone/>
            </a:pPr>
            <a:r>
              <a:rPr lang="en-US" sz="2167" u="sng" dirty="0">
                <a:solidFill>
                  <a:srgbClr val="0072C6">
                    <a:lumMod val="60000"/>
                    <a:lumOff val="40000"/>
                  </a:srgbClr>
                </a:solidFill>
                <a:latin typeface="Segoe UI Light"/>
                <a:hlinkClick r:id="rId6"/>
              </a:rPr>
              <a:t>microsoftvirtualacademy.com</a:t>
            </a:r>
            <a:r>
              <a:rPr lang="en-US" sz="2167" dirty="0">
                <a:solidFill>
                  <a:srgbClr val="0072C6">
                    <a:lumMod val="60000"/>
                    <a:lumOff val="40000"/>
                  </a:srgbClr>
                </a:solidFill>
                <a:latin typeface="Segoe UI Light"/>
                <a:hlinkClick r:id="rId6"/>
              </a:rPr>
              <a:t> </a:t>
            </a:r>
            <a:endParaRPr lang="en-US" sz="2167" dirty="0">
              <a:solidFill>
                <a:srgbClr val="0072C6">
                  <a:lumMod val="60000"/>
                  <a:lumOff val="40000"/>
                </a:srgbClr>
              </a:solidFill>
              <a:latin typeface="Segoe UI Light"/>
            </a:endParaRPr>
          </a:p>
        </p:txBody>
      </p:sp>
      <p:sp>
        <p:nvSpPr>
          <p:cNvPr id="12" name="Text Placeholder 7"/>
          <p:cNvSpPr txBox="1">
            <a:spLocks/>
          </p:cNvSpPr>
          <p:nvPr/>
        </p:nvSpPr>
        <p:spPr>
          <a:xfrm>
            <a:off x="267872" y="4899941"/>
            <a:ext cx="12068300" cy="1341309"/>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34" indent="-342834" defTabSz="932563">
              <a:spcBef>
                <a:spcPts val="2400"/>
              </a:spcBef>
              <a:buClr>
                <a:srgbClr val="68217A"/>
              </a:buClr>
            </a:pPr>
            <a:r>
              <a:rPr lang="en-US" sz="3799" dirty="0">
                <a:gradFill>
                  <a:gsLst>
                    <a:gs pos="1250">
                      <a:srgbClr val="FFFFFF"/>
                    </a:gs>
                    <a:gs pos="100000">
                      <a:srgbClr val="FFFFFF"/>
                    </a:gs>
                  </a:gsLst>
                  <a:lin ang="5400000" scaled="0"/>
                </a:gradFill>
              </a:rPr>
              <a:t>Try new Azure data services previews!</a:t>
            </a:r>
          </a:p>
          <a:p>
            <a:pPr marL="246102" lvl="1" indent="0" defTabSz="932563">
              <a:spcBef>
                <a:spcPts val="2400"/>
              </a:spcBef>
              <a:buClr>
                <a:srgbClr val="68217A"/>
              </a:buClr>
              <a:buNone/>
            </a:pPr>
            <a:r>
              <a:rPr lang="en-US" sz="2167" dirty="0">
                <a:solidFill>
                  <a:srgbClr val="FFFF00"/>
                </a:solidFill>
                <a:latin typeface="Segoe UI Light"/>
                <a:hlinkClick r:id="rId7"/>
              </a:rPr>
              <a:t>Azure Machine Learning</a:t>
            </a:r>
            <a:r>
              <a:rPr lang="en-US" sz="2167" dirty="0">
                <a:solidFill>
                  <a:srgbClr val="0072C6">
                    <a:lumMod val="60000"/>
                    <a:lumOff val="40000"/>
                  </a:srgbClr>
                </a:solidFill>
                <a:latin typeface="Segoe UI Light"/>
              </a:rPr>
              <a:t>,</a:t>
            </a:r>
            <a:r>
              <a:rPr lang="en-US" sz="2167" dirty="0">
                <a:solidFill>
                  <a:srgbClr val="FFFF00"/>
                </a:solidFill>
                <a:latin typeface="Segoe UI Light"/>
              </a:rPr>
              <a:t> </a:t>
            </a:r>
            <a:r>
              <a:rPr lang="en-US" sz="2167" dirty="0">
                <a:solidFill>
                  <a:srgbClr val="FFFF00"/>
                </a:solidFill>
                <a:latin typeface="Segoe UI Light"/>
                <a:hlinkClick r:id="rId8" action="ppaction://hlinkfile"/>
              </a:rPr>
              <a:t>DocumentDB</a:t>
            </a:r>
            <a:r>
              <a:rPr lang="en-US" sz="2167" dirty="0">
                <a:solidFill>
                  <a:srgbClr val="0072C6">
                    <a:lumMod val="60000"/>
                    <a:lumOff val="40000"/>
                  </a:srgbClr>
                </a:solidFill>
                <a:latin typeface="Segoe UI Light"/>
              </a:rPr>
              <a:t>, and </a:t>
            </a:r>
            <a:r>
              <a:rPr lang="en-US" sz="2167" dirty="0">
                <a:solidFill>
                  <a:srgbClr val="FFFF00"/>
                </a:solidFill>
                <a:latin typeface="Segoe UI Light"/>
                <a:hlinkClick r:id="rId8" action="ppaction://hlinkfile"/>
              </a:rPr>
              <a:t>Stream Analytics </a:t>
            </a:r>
            <a:endParaRPr lang="en-US" sz="2167" dirty="0">
              <a:solidFill>
                <a:srgbClr val="FFFF00"/>
              </a:solidFill>
              <a:latin typeface="Segoe UI Light"/>
            </a:endParaRPr>
          </a:p>
        </p:txBody>
      </p:sp>
    </p:spTree>
    <p:extLst>
      <p:ext uri="{BB962C8B-B14F-4D97-AF65-F5344CB8AC3E}">
        <p14:creationId xmlns:p14="http://schemas.microsoft.com/office/powerpoint/2010/main" val="41220715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39" name="Rectangle 38"/>
          <p:cNvSpPr/>
          <p:nvPr/>
        </p:nvSpPr>
        <p:spPr bwMode="auto">
          <a:xfrm>
            <a:off x="8445542" y="1960158"/>
            <a:ext cx="3211464" cy="3557744"/>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37" name="Rectangle 36"/>
          <p:cNvSpPr/>
          <p:nvPr/>
        </p:nvSpPr>
        <p:spPr bwMode="auto">
          <a:xfrm>
            <a:off x="4666392" y="1934472"/>
            <a:ext cx="3211464" cy="3557744"/>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6" name="Rectangle 25"/>
          <p:cNvSpPr/>
          <p:nvPr/>
        </p:nvSpPr>
        <p:spPr bwMode="auto">
          <a:xfrm>
            <a:off x="786606" y="2005332"/>
            <a:ext cx="3211464" cy="3557744"/>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 name="Title 1"/>
          <p:cNvSpPr>
            <a:spLocks noGrp="1"/>
          </p:cNvSpPr>
          <p:nvPr>
            <p:ph type="title"/>
          </p:nvPr>
        </p:nvSpPr>
        <p:spPr>
          <a:xfrm>
            <a:off x="416883" y="234770"/>
            <a:ext cx="11809900" cy="565027"/>
          </a:xfrm>
        </p:spPr>
        <p:txBody>
          <a:bodyPr>
            <a:noAutofit/>
          </a:bodyPr>
          <a:lstStyle/>
          <a:p>
            <a:r>
              <a:rPr lang="en-US" sz="3200" dirty="0"/>
              <a:t>Seamless</a:t>
            </a:r>
            <a:r>
              <a:rPr sz="3200" dirty="0">
                <a:solidFill>
                  <a:srgbClr val="FFC000"/>
                </a:solidFill>
                <a:cs typeface="Arial" pitchFamily="34" charset="0"/>
              </a:rPr>
              <a:t> </a:t>
            </a:r>
            <a:r>
              <a:rPr lang="en-US" sz="3200" dirty="0"/>
              <a:t>Transition</a:t>
            </a:r>
            <a:r>
              <a:rPr sz="3200" dirty="0">
                <a:solidFill>
                  <a:srgbClr val="FFC000"/>
                </a:solidFill>
                <a:cs typeface="Arial" pitchFamily="34" charset="0"/>
              </a:rPr>
              <a:t> </a:t>
            </a:r>
            <a:r>
              <a:rPr sz="3200" dirty="0">
                <a:solidFill>
                  <a:schemeClr val="accent2"/>
                </a:solidFill>
                <a:cs typeface="Arial" pitchFamily="34" charset="0"/>
              </a:rPr>
              <a:t>of the BI Semantic Model </a:t>
            </a:r>
            <a:r>
              <a:rPr sz="3200" dirty="0">
                <a:solidFill>
                  <a:schemeClr val="tx1"/>
                </a:solidFill>
                <a:cs typeface="Arial" pitchFamily="34" charset="0"/>
              </a:rPr>
              <a:t>Across BI Spectrum</a:t>
            </a:r>
          </a:p>
        </p:txBody>
      </p:sp>
      <p:sp>
        <p:nvSpPr>
          <p:cNvPr id="23" name="TextBox 22"/>
          <p:cNvSpPr txBox="1">
            <a:spLocks noChangeArrowheads="1"/>
          </p:cNvSpPr>
          <p:nvPr/>
        </p:nvSpPr>
        <p:spPr bwMode="auto">
          <a:xfrm>
            <a:off x="4664303" y="1398904"/>
            <a:ext cx="3211464" cy="510421"/>
          </a:xfrm>
          <a:prstGeom prst="rect">
            <a:avLst/>
          </a:prstGeom>
          <a:noFill/>
          <a:ln w="9525">
            <a:noFill/>
            <a:miter lim="800000"/>
            <a:headEnd/>
            <a:tailEnd/>
          </a:ln>
        </p:spPr>
        <p:txBody>
          <a:bodyPr wrap="square">
            <a:spAutoFit/>
          </a:bodyPr>
          <a:lstStyle/>
          <a:p>
            <a:pPr algn="ctr"/>
            <a:r>
              <a:rPr lang="en-US" sz="2652" spc="-153" dirty="0">
                <a:ln w="3175">
                  <a:noFill/>
                </a:ln>
                <a:solidFill>
                  <a:srgbClr val="FFFFFF"/>
                </a:solidFill>
                <a:effectLst>
                  <a:outerShdw blurRad="50800" dist="38100" dir="2700000" algn="tl" rotWithShape="0">
                    <a:prstClr val="black">
                      <a:alpha val="40000"/>
                    </a:prstClr>
                  </a:outerShdw>
                </a:effectLst>
                <a:latin typeface="Segoe UI Light"/>
                <a:cs typeface="Arial" pitchFamily="34" charset="0"/>
              </a:rPr>
              <a:t>Team BI</a:t>
            </a:r>
          </a:p>
        </p:txBody>
      </p:sp>
      <p:sp>
        <p:nvSpPr>
          <p:cNvPr id="27" name="TextBox 16"/>
          <p:cNvSpPr txBox="1">
            <a:spLocks noChangeArrowheads="1"/>
          </p:cNvSpPr>
          <p:nvPr/>
        </p:nvSpPr>
        <p:spPr bwMode="auto">
          <a:xfrm flipH="1">
            <a:off x="831266" y="1398904"/>
            <a:ext cx="3107868" cy="510421"/>
          </a:xfrm>
          <a:prstGeom prst="rect">
            <a:avLst/>
          </a:prstGeom>
          <a:noFill/>
          <a:ln w="9525">
            <a:noFill/>
            <a:miter lim="800000"/>
            <a:headEnd/>
            <a:tailEnd/>
          </a:ln>
        </p:spPr>
        <p:txBody>
          <a:bodyPr wrap="square">
            <a:spAutoFit/>
          </a:bodyPr>
          <a:lstStyle/>
          <a:p>
            <a:pPr algn="ctr"/>
            <a:r>
              <a:rPr lang="en-US" sz="2652" spc="-153" dirty="0">
                <a:ln w="3175">
                  <a:noFill/>
                </a:ln>
                <a:solidFill>
                  <a:srgbClr val="FFFFFF"/>
                </a:solidFill>
                <a:effectLst>
                  <a:outerShdw blurRad="50800" dist="38100" dir="2700000" algn="tl" rotWithShape="0">
                    <a:prstClr val="black">
                      <a:alpha val="40000"/>
                    </a:prstClr>
                  </a:outerShdw>
                </a:effectLst>
                <a:latin typeface="Segoe UI Light"/>
                <a:cs typeface="Arial" pitchFamily="34" charset="0"/>
              </a:rPr>
              <a:t>Personal BI </a:t>
            </a:r>
          </a:p>
        </p:txBody>
      </p:sp>
      <p:sp>
        <p:nvSpPr>
          <p:cNvPr id="28" name="TextBox 30"/>
          <p:cNvSpPr txBox="1">
            <a:spLocks noChangeArrowheads="1"/>
          </p:cNvSpPr>
          <p:nvPr/>
        </p:nvSpPr>
        <p:spPr bwMode="auto">
          <a:xfrm flipH="1">
            <a:off x="8393746" y="1398904"/>
            <a:ext cx="3315059" cy="510421"/>
          </a:xfrm>
          <a:prstGeom prst="rect">
            <a:avLst/>
          </a:prstGeom>
          <a:noFill/>
          <a:ln w="9525">
            <a:noFill/>
            <a:miter lim="800000"/>
            <a:headEnd/>
            <a:tailEnd/>
          </a:ln>
        </p:spPr>
        <p:txBody>
          <a:bodyPr wrap="square">
            <a:spAutoFit/>
          </a:bodyPr>
          <a:lstStyle/>
          <a:p>
            <a:pPr algn="ctr"/>
            <a:r>
              <a:rPr lang="en-US" sz="2652" spc="-153" dirty="0">
                <a:ln w="3175">
                  <a:noFill/>
                </a:ln>
                <a:solidFill>
                  <a:srgbClr val="FFFFFF"/>
                </a:solidFill>
                <a:effectLst>
                  <a:outerShdw blurRad="50800" dist="38100" dir="2700000" algn="tl" rotWithShape="0">
                    <a:prstClr val="black">
                      <a:alpha val="40000"/>
                    </a:prstClr>
                  </a:outerShdw>
                </a:effectLst>
                <a:latin typeface="Segoe UI Light"/>
                <a:cs typeface="Arial" pitchFamily="34" charset="0"/>
              </a:rPr>
              <a:t>Corporate BI</a:t>
            </a:r>
          </a:p>
        </p:txBody>
      </p:sp>
      <p:sp>
        <p:nvSpPr>
          <p:cNvPr id="45" name="TextBox 44"/>
          <p:cNvSpPr txBox="1"/>
          <p:nvPr/>
        </p:nvSpPr>
        <p:spPr>
          <a:xfrm>
            <a:off x="1358998" y="5673337"/>
            <a:ext cx="2318309" cy="382308"/>
          </a:xfrm>
          <a:prstGeom prst="rect">
            <a:avLst/>
          </a:prstGeom>
          <a:noFill/>
        </p:spPr>
        <p:txBody>
          <a:bodyPr wrap="none" rtlCol="0">
            <a:spAutoFit/>
          </a:bodyPr>
          <a:lstStyle/>
          <a:p>
            <a:r>
              <a:rPr lang="en-US" sz="1836" dirty="0">
                <a:solidFill>
                  <a:srgbClr val="00B294"/>
                </a:solidFill>
              </a:rPr>
              <a:t>PowerPivot for Excel</a:t>
            </a:r>
          </a:p>
        </p:txBody>
      </p:sp>
      <p:sp>
        <p:nvSpPr>
          <p:cNvPr id="46" name="TextBox 45"/>
          <p:cNvSpPr txBox="1"/>
          <p:nvPr/>
        </p:nvSpPr>
        <p:spPr>
          <a:xfrm>
            <a:off x="4947962" y="5673337"/>
            <a:ext cx="2927805" cy="382308"/>
          </a:xfrm>
          <a:prstGeom prst="rect">
            <a:avLst/>
          </a:prstGeom>
          <a:noFill/>
        </p:spPr>
        <p:txBody>
          <a:bodyPr wrap="none" rtlCol="0">
            <a:spAutoFit/>
          </a:bodyPr>
          <a:lstStyle/>
          <a:p>
            <a:r>
              <a:rPr lang="en-US" sz="1836" dirty="0">
                <a:solidFill>
                  <a:srgbClr val="00B294"/>
                </a:solidFill>
              </a:rPr>
              <a:t>PowerPivot for SharePoint</a:t>
            </a:r>
          </a:p>
        </p:txBody>
      </p:sp>
      <p:sp>
        <p:nvSpPr>
          <p:cNvPr id="47" name="TextBox 46"/>
          <p:cNvSpPr txBox="1"/>
          <p:nvPr/>
        </p:nvSpPr>
        <p:spPr>
          <a:xfrm>
            <a:off x="9188540" y="5673337"/>
            <a:ext cx="1962029" cy="382308"/>
          </a:xfrm>
          <a:prstGeom prst="rect">
            <a:avLst/>
          </a:prstGeom>
          <a:noFill/>
        </p:spPr>
        <p:txBody>
          <a:bodyPr wrap="none" rtlCol="0">
            <a:spAutoFit/>
          </a:bodyPr>
          <a:lstStyle/>
          <a:p>
            <a:r>
              <a:rPr lang="en-US" sz="1836" dirty="0">
                <a:solidFill>
                  <a:srgbClr val="00B294"/>
                </a:solidFill>
              </a:rPr>
              <a:t>Analysis Services</a:t>
            </a:r>
          </a:p>
        </p:txBody>
      </p:sp>
      <p:cxnSp>
        <p:nvCxnSpPr>
          <p:cNvPr id="6" name="Straight Arrow Connector 5"/>
          <p:cNvCxnSpPr/>
          <p:nvPr/>
        </p:nvCxnSpPr>
        <p:spPr>
          <a:xfrm>
            <a:off x="898495" y="6276167"/>
            <a:ext cx="10810310" cy="21996"/>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962668" y="2194927"/>
            <a:ext cx="2739189" cy="3086435"/>
            <a:chOff x="962668" y="2194927"/>
            <a:chExt cx="2739189" cy="3086435"/>
          </a:xfrm>
        </p:grpSpPr>
        <p:sp>
          <p:nvSpPr>
            <p:cNvPr id="29" name="Rectangle 28"/>
            <p:cNvSpPr/>
            <p:nvPr/>
          </p:nvSpPr>
          <p:spPr>
            <a:xfrm flipH="1">
              <a:off x="962668" y="3906398"/>
              <a:ext cx="2739189" cy="1374964"/>
            </a:xfrm>
            <a:prstGeom prst="rect">
              <a:avLst/>
            </a:prstGeom>
          </p:spPr>
          <p:txBody>
            <a:bodyPr wrap="square">
              <a:spAutoFit/>
            </a:bodyPr>
            <a:lstStyle/>
            <a:p>
              <a:pPr algn="ctr"/>
              <a:r>
                <a:rPr lang="en-US" sz="1632" b="1" dirty="0">
                  <a:solidFill>
                    <a:srgbClr val="FFFFFF">
                      <a:lumMod val="95000"/>
                    </a:srgbClr>
                  </a:solidFill>
                  <a:cs typeface="Arial" pitchFamily="34" charset="0"/>
                </a:rPr>
                <a:t>My Context</a:t>
              </a:r>
            </a:p>
            <a:p>
              <a:pPr algn="ctr"/>
              <a:endParaRPr lang="en-US" sz="1632" dirty="0">
                <a:solidFill>
                  <a:srgbClr val="FFFFFF">
                    <a:lumMod val="95000"/>
                  </a:srgbClr>
                </a:solidFill>
                <a:cs typeface="Arial" pitchFamily="34" charset="0"/>
              </a:endParaRPr>
            </a:p>
            <a:p>
              <a:pPr algn="ctr"/>
              <a:r>
                <a:rPr lang="en-US" sz="1632" spc="-41" dirty="0">
                  <a:solidFill>
                    <a:srgbClr val="FFFFFF">
                      <a:lumMod val="95000"/>
                    </a:srgbClr>
                  </a:solidFill>
                  <a:cs typeface="Arial" pitchFamily="34" charset="0"/>
                </a:rPr>
                <a:t>BI solution created by user. Context is only for user &amp; exists as document.</a:t>
              </a:r>
            </a:p>
          </p:txBody>
        </p:sp>
        <p:grpSp>
          <p:nvGrpSpPr>
            <p:cNvPr id="5" name="Group 4"/>
            <p:cNvGrpSpPr/>
            <p:nvPr/>
          </p:nvGrpSpPr>
          <p:grpSpPr>
            <a:xfrm>
              <a:off x="1832191" y="2194927"/>
              <a:ext cx="1225651" cy="1265213"/>
              <a:chOff x="1832191" y="2194927"/>
              <a:chExt cx="1225651" cy="1265213"/>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191" y="2194927"/>
                <a:ext cx="746329" cy="1265213"/>
              </a:xfrm>
              <a:prstGeom prst="rect">
                <a:avLst/>
              </a:prstGeom>
              <a:effectLst>
                <a:outerShdw blurRad="50800" dist="38100" dir="5400000" algn="t" rotWithShape="0">
                  <a:prstClr val="black">
                    <a:alpha val="40000"/>
                  </a:prstClr>
                </a:outerShdw>
              </a:effectLst>
            </p:spPr>
          </p:pic>
          <p:pic>
            <p:nvPicPr>
              <p:cNvPr id="20" name="Picture 2" descr="C:\from tstenvrouter\DVD\ResDVD36_Disk1_MS_Confidential\DVD_ART36\Artwork_Imagery\Icons - Illustrations\_ WINDOWS SERVER ICONS\Hardware\Laptop notebook pc mobili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143016" y="2851351"/>
                <a:ext cx="914826" cy="57506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 name="Group 6"/>
          <p:cNvGrpSpPr/>
          <p:nvPr/>
        </p:nvGrpSpPr>
        <p:grpSpPr>
          <a:xfrm>
            <a:off x="4869405" y="2124625"/>
            <a:ext cx="2801260" cy="3156737"/>
            <a:chOff x="4869405" y="2124625"/>
            <a:chExt cx="2801260" cy="3156737"/>
          </a:xfrm>
        </p:grpSpPr>
        <p:sp>
          <p:nvSpPr>
            <p:cNvPr id="24" name="Rectangle 23"/>
            <p:cNvSpPr/>
            <p:nvPr/>
          </p:nvSpPr>
          <p:spPr>
            <a:xfrm>
              <a:off x="4869405" y="3650240"/>
              <a:ext cx="2801260" cy="1631122"/>
            </a:xfrm>
            <a:prstGeom prst="rect">
              <a:avLst/>
            </a:prstGeom>
          </p:spPr>
          <p:txBody>
            <a:bodyPr wrap="square">
              <a:spAutoFit/>
            </a:bodyPr>
            <a:lstStyle/>
            <a:p>
              <a:pPr algn="ctr"/>
              <a:r>
                <a:rPr lang="en-US" sz="1632" b="1" dirty="0">
                  <a:solidFill>
                    <a:srgbClr val="FFFFFF">
                      <a:lumMod val="95000"/>
                    </a:srgbClr>
                  </a:solidFill>
                  <a:cs typeface="Arial" pitchFamily="34" charset="0"/>
                </a:rPr>
                <a:t>Our Context</a:t>
              </a:r>
            </a:p>
            <a:p>
              <a:pPr algn="ctr"/>
              <a:endParaRPr lang="en-US" sz="1632" b="1" dirty="0">
                <a:solidFill>
                  <a:srgbClr val="FFFFFF">
                    <a:lumMod val="95000"/>
                  </a:srgbClr>
                </a:solidFill>
                <a:cs typeface="Arial" pitchFamily="34" charset="0"/>
              </a:endParaRPr>
            </a:p>
            <a:p>
              <a:pPr algn="ctr"/>
              <a:r>
                <a:rPr lang="en-US" sz="1632" spc="-41" dirty="0">
                  <a:solidFill>
                    <a:srgbClr val="FFFFFF">
                      <a:lumMod val="95000"/>
                    </a:srgbClr>
                  </a:solidFill>
                  <a:cs typeface="Arial" pitchFamily="34" charset="0"/>
                </a:rPr>
                <a:t>BI Solution created by power user. Context is for a small team &amp; it’s managed on a server.</a:t>
              </a:r>
            </a:p>
          </p:txBody>
        </p:sp>
        <p:grpSp>
          <p:nvGrpSpPr>
            <p:cNvPr id="4" name="Group 3"/>
            <p:cNvGrpSpPr/>
            <p:nvPr/>
          </p:nvGrpSpPr>
          <p:grpSpPr>
            <a:xfrm>
              <a:off x="5480594" y="2124625"/>
              <a:ext cx="1862539" cy="1405815"/>
              <a:chOff x="6722831" y="1933391"/>
              <a:chExt cx="1862539" cy="1405815"/>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3178" y="1964876"/>
                <a:ext cx="746328" cy="1265213"/>
              </a:xfrm>
              <a:prstGeom prst="rect">
                <a:avLst/>
              </a:prstGeom>
              <a:effectLst>
                <a:outerShdw blurRad="50800" dist="38100" dir="5400000" algn="t" rotWithShape="0">
                  <a:prstClr val="black">
                    <a:alpha val="40000"/>
                  </a:prstClr>
                </a:outerShdw>
              </a:effec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2831" y="1933391"/>
                <a:ext cx="746328" cy="1265213"/>
              </a:xfrm>
              <a:prstGeom prst="rect">
                <a:avLst/>
              </a:prstGeom>
              <a:effectLst>
                <a:outerShdw blurRad="50800" dist="38100" dir="5400000" algn="t" rotWithShape="0">
                  <a:prstClr val="black">
                    <a:alpha val="40000"/>
                  </a:prstClr>
                </a:outerShdw>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3181" y="2073993"/>
                <a:ext cx="746328" cy="1265213"/>
              </a:xfrm>
              <a:prstGeom prst="rect">
                <a:avLst/>
              </a:prstGeom>
              <a:effectLst>
                <a:outerShdw blurRad="50800" dist="38100" dir="5400000" algn="t" rotWithShape="0">
                  <a:prstClr val="black">
                    <a:alpha val="40000"/>
                  </a:prstClr>
                </a:outerShdw>
              </a:effectLst>
            </p:spPr>
          </p:pic>
          <p:pic>
            <p:nvPicPr>
              <p:cNvPr id="31" name="Picture 30" descr="C:\Program Files\Microsoft Resource DVD Artwork\DVD_ART\Artwork_Imagery\HARDWARE_IMAGERY\Illustration - Misc Hardware\Windows Vista Illustration Icons\Serve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27113" y="2643289"/>
                <a:ext cx="493155" cy="579480"/>
              </a:xfrm>
              <a:prstGeom prst="rect">
                <a:avLst/>
              </a:prstGeom>
              <a:effectLst>
                <a:glow rad="101600">
                  <a:srgbClr val="FFFFFF">
                    <a:alpha val="5098"/>
                  </a:srgbClr>
                </a:glow>
              </a:effectLst>
            </p:spPr>
          </p:pic>
          <p:pic>
            <p:nvPicPr>
              <p:cNvPr id="33" name="Picture 32" descr="C:\Program Files\Microsoft Resource DVD Artwork\DVD_ART\Artwork_Imagery\HARDWARE_IMAGERY\Illustration - Misc Hardware\Windows Vista Illustration Icons\Serve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92217" y="2688818"/>
                <a:ext cx="493153" cy="579480"/>
              </a:xfrm>
              <a:prstGeom prst="rect">
                <a:avLst/>
              </a:prstGeom>
              <a:effectLst>
                <a:glow rad="101600">
                  <a:srgbClr val="FFFFFF">
                    <a:alpha val="5098"/>
                  </a:srgbClr>
                </a:glow>
              </a:effectLst>
            </p:spPr>
          </p:pic>
        </p:grpSp>
      </p:grpSp>
      <p:grpSp>
        <p:nvGrpSpPr>
          <p:cNvPr id="9" name="Group 8"/>
          <p:cNvGrpSpPr/>
          <p:nvPr/>
        </p:nvGrpSpPr>
        <p:grpSpPr>
          <a:xfrm>
            <a:off x="8491252" y="2064644"/>
            <a:ext cx="3120044" cy="3216718"/>
            <a:chOff x="8491252" y="2064644"/>
            <a:chExt cx="3120044" cy="3216718"/>
          </a:xfrm>
        </p:grpSpPr>
        <p:sp>
          <p:nvSpPr>
            <p:cNvPr id="30" name="Rectangle 29"/>
            <p:cNvSpPr/>
            <p:nvPr/>
          </p:nvSpPr>
          <p:spPr>
            <a:xfrm flipH="1">
              <a:off x="8491252" y="3650240"/>
              <a:ext cx="3120044" cy="1631122"/>
            </a:xfrm>
            <a:prstGeom prst="rect">
              <a:avLst/>
            </a:prstGeom>
          </p:spPr>
          <p:txBody>
            <a:bodyPr wrap="square">
              <a:spAutoFit/>
            </a:bodyPr>
            <a:lstStyle/>
            <a:p>
              <a:pPr algn="ctr"/>
              <a:r>
                <a:rPr lang="en-US" sz="1632" b="1" dirty="0">
                  <a:solidFill>
                    <a:srgbClr val="FFFFFF"/>
                  </a:solidFill>
                  <a:cs typeface="Arial" pitchFamily="34" charset="0"/>
                </a:rPr>
                <a:t>The Org’s Context</a:t>
              </a:r>
            </a:p>
            <a:p>
              <a:pPr algn="ctr"/>
              <a:endParaRPr lang="en-US" sz="1632" b="1" dirty="0">
                <a:solidFill>
                  <a:srgbClr val="FFFFFF"/>
                </a:solidFill>
                <a:cs typeface="Arial" pitchFamily="34" charset="0"/>
              </a:endParaRPr>
            </a:p>
            <a:p>
              <a:pPr algn="ctr"/>
              <a:r>
                <a:rPr lang="en-US" sz="1632" spc="-41" dirty="0">
                  <a:solidFill>
                    <a:srgbClr val="FFFFFF"/>
                  </a:solidFill>
                  <a:cs typeface="Arial" pitchFamily="34" charset="0"/>
                </a:rPr>
                <a:t>BI Solution created by IT, Established corporate context &amp; is reusable, scalable and backed up.</a:t>
              </a:r>
            </a:p>
          </p:txBody>
        </p:sp>
        <p:grpSp>
          <p:nvGrpSpPr>
            <p:cNvPr id="34" name="Group 33"/>
            <p:cNvGrpSpPr/>
            <p:nvPr/>
          </p:nvGrpSpPr>
          <p:grpSpPr>
            <a:xfrm>
              <a:off x="9014664" y="2064644"/>
              <a:ext cx="2073219" cy="1539758"/>
              <a:chOff x="6506932" y="1524000"/>
              <a:chExt cx="1963579" cy="1983357"/>
            </a:xfrm>
          </p:grpSpPr>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76295" y="1614546"/>
                <a:ext cx="623470" cy="1455833"/>
              </a:xfrm>
              <a:prstGeom prst="rect">
                <a:avLst/>
              </a:prstGeom>
              <a:effectLst>
                <a:outerShdw blurRad="50800" dist="38100" dir="5400000" algn="t" rotWithShape="0">
                  <a:prstClr val="black">
                    <a:alpha val="40000"/>
                  </a:prstClr>
                </a:outerShdw>
              </a:effectLst>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64624" y="1524000"/>
                <a:ext cx="623470" cy="1455833"/>
              </a:xfrm>
              <a:prstGeom prst="rect">
                <a:avLst/>
              </a:prstGeom>
              <a:effectLst>
                <a:outerShdw blurRad="50800" dist="38100" dir="5400000" algn="t" rotWithShape="0">
                  <a:prstClr val="black">
                    <a:alpha val="40000"/>
                  </a:prstClr>
                </a:outerShdw>
              </a:effectLst>
            </p:spPr>
          </p:pic>
          <p:pic>
            <p:nvPicPr>
              <p:cNvPr id="38" name="Picture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21002" y="1973713"/>
                <a:ext cx="341763" cy="1300408"/>
              </a:xfrm>
              <a:prstGeom prst="rect">
                <a:avLst/>
              </a:prstGeom>
              <a:effectLst>
                <a:outerShdw blurRad="50800" dist="38100" dir="5400000" algn="t" rotWithShape="0">
                  <a:prstClr val="black">
                    <a:alpha val="40000"/>
                  </a:prstClr>
                </a:outerShdw>
              </a:effectLst>
            </p:spPr>
          </p:pic>
          <p:pic>
            <p:nvPicPr>
              <p:cNvPr id="41" name="Picture 5" descr="C:\Documents and Settings\jrt\Desktop\Server-Mundie.png"/>
              <p:cNvPicPr>
                <a:picLocks noChangeAspect="1" noChangeArrowheads="1"/>
              </p:cNvPicPr>
              <p:nvPr/>
            </p:nvPicPr>
            <p:blipFill>
              <a:blip r:embed="rId12" cstate="print"/>
              <a:srcRect/>
              <a:stretch>
                <a:fillRect/>
              </a:stretch>
            </p:blipFill>
            <p:spPr bwMode="auto">
              <a:xfrm>
                <a:off x="7439540" y="2507297"/>
                <a:ext cx="949794" cy="1000060"/>
              </a:xfrm>
              <a:prstGeom prst="rect">
                <a:avLst/>
              </a:prstGeom>
              <a:noFill/>
              <a:effectLst>
                <a:outerShdw blurRad="50800" dist="38100" algn="l" rotWithShape="0">
                  <a:prstClr val="black">
                    <a:alpha val="40000"/>
                  </a:prstClr>
                </a:outerShdw>
              </a:effectLst>
            </p:spPr>
          </p:pic>
          <p:pic>
            <p:nvPicPr>
              <p:cNvPr id="43" name="Picture 42" descr="12_Tivo.png"/>
              <p:cNvPicPr>
                <a:picLocks noChangeAspect="1"/>
              </p:cNvPicPr>
              <p:nvPr/>
            </p:nvPicPr>
            <p:blipFill>
              <a:blip r:embed="rId13"/>
              <a:stretch>
                <a:fillRect/>
              </a:stretch>
            </p:blipFill>
            <p:spPr>
              <a:xfrm>
                <a:off x="7134739" y="2732531"/>
                <a:ext cx="769825" cy="640315"/>
              </a:xfrm>
              <a:prstGeom prst="rect">
                <a:avLst/>
              </a:prstGeom>
              <a:effectLst>
                <a:glow rad="101600">
                  <a:srgbClr val="FFFFFF">
                    <a:alpha val="5098"/>
                  </a:srgbClr>
                </a:glow>
              </a:effectLst>
              <a:scene3d>
                <a:camera prst="orthographicFront">
                  <a:rot lat="0" lon="18899986" rev="0"/>
                </a:camera>
                <a:lightRig rig="threePt" dir="t"/>
              </a:scene3d>
            </p:spPr>
          </p:pic>
          <p:pic>
            <p:nvPicPr>
              <p:cNvPr id="44" name="Picture 43" descr="12_Tivo.png"/>
              <p:cNvPicPr>
                <a:picLocks noChangeAspect="1"/>
              </p:cNvPicPr>
              <p:nvPr/>
            </p:nvPicPr>
            <p:blipFill>
              <a:blip r:embed="rId13"/>
              <a:stretch>
                <a:fillRect/>
              </a:stretch>
            </p:blipFill>
            <p:spPr>
              <a:xfrm>
                <a:off x="7700685" y="2782134"/>
                <a:ext cx="769826" cy="647412"/>
              </a:xfrm>
              <a:prstGeom prst="rect">
                <a:avLst/>
              </a:prstGeom>
              <a:effectLst>
                <a:glow rad="101600">
                  <a:srgbClr val="FFFFFF">
                    <a:alpha val="5098"/>
                  </a:srgbClr>
                </a:glow>
              </a:effectLst>
              <a:scene3d>
                <a:camera prst="orthographicFront">
                  <a:rot lat="0" lon="18899986" rev="0"/>
                </a:camera>
                <a:lightRig rig="threePt" dir="t"/>
              </a:scene3d>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9446" y="1678332"/>
                <a:ext cx="623470" cy="1455833"/>
              </a:xfrm>
              <a:prstGeom prst="rect">
                <a:avLst/>
              </a:prstGeom>
              <a:effectLst>
                <a:outerShdw blurRad="50800" dist="38100" dir="5400000" algn="t" rotWithShape="0">
                  <a:prstClr val="black">
                    <a:alpha val="40000"/>
                  </a:prstClr>
                </a:outerShdw>
              </a:effectLst>
            </p:spPr>
          </p:pic>
          <p:pic>
            <p:nvPicPr>
              <p:cNvPr id="49" name="Picture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06932" y="1679425"/>
                <a:ext cx="623470" cy="1455833"/>
              </a:xfrm>
              <a:prstGeom prst="rect">
                <a:avLst/>
              </a:prstGeom>
              <a:effectLst>
                <a:outerShdw blurRad="50800" dist="38100" dir="5400000" algn="t" rotWithShape="0">
                  <a:prstClr val="black">
                    <a:alpha val="40000"/>
                  </a:prstClr>
                </a:outerShdw>
              </a:effectLst>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080" y="1973713"/>
                <a:ext cx="623470" cy="1455833"/>
              </a:xfrm>
              <a:prstGeom prst="rect">
                <a:avLst/>
              </a:prstGeom>
              <a:effectLst>
                <a:outerShdw blurRad="50800" dist="38100" dir="5400000" algn="t" rotWithShape="0">
                  <a:prstClr val="black">
                    <a:alpha val="40000"/>
                  </a:prstClr>
                </a:outerShdw>
              </a:effectLst>
            </p:spPr>
          </p:pic>
        </p:grpSp>
      </p:grpSp>
      <p:sp>
        <p:nvSpPr>
          <p:cNvPr id="3" name="Rectangle 2"/>
          <p:cNvSpPr/>
          <p:nvPr/>
        </p:nvSpPr>
        <p:spPr>
          <a:xfrm>
            <a:off x="10169554" y="6509572"/>
            <a:ext cx="1056700" cy="400110"/>
          </a:xfrm>
          <a:prstGeom prst="rect">
            <a:avLst/>
          </a:prstGeom>
        </p:spPr>
        <p:txBody>
          <a:bodyPr wrap="none">
            <a:spAutoFit/>
          </a:bodyPr>
          <a:lstStyle/>
          <a:p>
            <a:r>
              <a:rPr lang="en-US" sz="2000" dirty="0">
                <a:solidFill>
                  <a:srgbClr val="DC3C00"/>
                </a:solidFill>
              </a:rPr>
              <a:t>Aligned</a:t>
            </a:r>
          </a:p>
        </p:txBody>
      </p:sp>
      <p:sp>
        <p:nvSpPr>
          <p:cNvPr id="10" name="Rectangle 9"/>
          <p:cNvSpPr/>
          <p:nvPr/>
        </p:nvSpPr>
        <p:spPr>
          <a:xfrm>
            <a:off x="1358998" y="6478559"/>
            <a:ext cx="1528111" cy="400110"/>
          </a:xfrm>
          <a:prstGeom prst="rect">
            <a:avLst/>
          </a:prstGeom>
        </p:spPr>
        <p:txBody>
          <a:bodyPr wrap="none">
            <a:spAutoFit/>
          </a:bodyPr>
          <a:lstStyle/>
          <a:p>
            <a:r>
              <a:rPr lang="en-US" sz="2000" dirty="0">
                <a:solidFill>
                  <a:srgbClr val="DC3C00"/>
                </a:solidFill>
              </a:rPr>
              <a:t>Empowered</a:t>
            </a:r>
          </a:p>
        </p:txBody>
      </p:sp>
    </p:spTree>
    <p:extLst>
      <p:ext uri="{BB962C8B-B14F-4D97-AF65-F5344CB8AC3E}">
        <p14:creationId xmlns:p14="http://schemas.microsoft.com/office/powerpoint/2010/main" val="2530391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4"/>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5"/>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grpSp>
        <p:nvGrpSpPr>
          <p:cNvPr id="3" name="Group 2"/>
          <p:cNvGrpSpPr/>
          <p:nvPr/>
        </p:nvGrpSpPr>
        <p:grpSpPr>
          <a:xfrm>
            <a:off x="5987589" y="3946350"/>
            <a:ext cx="5491447" cy="2734059"/>
            <a:chOff x="5987589" y="3946350"/>
            <a:chExt cx="5491447" cy="2734059"/>
          </a:xfrm>
        </p:grpSpPr>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7"/>
                  </a:rPr>
                  <a:t>http</a:t>
                </a:r>
                <a:r>
                  <a:rPr lang="en-US" dirty="0" smtClean="0">
                    <a:solidFill>
                      <a:srgbClr val="FFFFFF"/>
                    </a:solidFill>
                    <a:hlinkClick r:id="rId7"/>
                  </a:rPr>
                  <a:t>://developer.microsoft.com </a:t>
                </a:r>
                <a:endParaRPr lang="en-US" dirty="0">
                  <a:solidFill>
                    <a:srgbClr val="FFFFFF"/>
                  </a:solidFill>
                </a:endParaRPr>
              </a:p>
            </p:txBody>
          </p:sp>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2515783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445639799"/>
      </p:ext>
    </p:extLst>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797812"/>
      </p:ext>
    </p:extLst>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12220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8" name="Rectangle 27"/>
          <p:cNvSpPr/>
          <p:nvPr/>
        </p:nvSpPr>
        <p:spPr bwMode="auto">
          <a:xfrm>
            <a:off x="6802214" y="1390883"/>
            <a:ext cx="4389718" cy="456685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7" name="Rectangle 26"/>
          <p:cNvSpPr/>
          <p:nvPr/>
        </p:nvSpPr>
        <p:spPr bwMode="auto">
          <a:xfrm>
            <a:off x="1440215" y="1441128"/>
            <a:ext cx="4240319" cy="4516611"/>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116" name="Rectangle 115"/>
          <p:cNvSpPr/>
          <p:nvPr/>
        </p:nvSpPr>
        <p:spPr>
          <a:xfrm>
            <a:off x="3746056" y="1813907"/>
            <a:ext cx="1429874" cy="355757"/>
          </a:xfrm>
          <a:prstGeom prst="rect">
            <a:avLst/>
          </a:prstGeom>
        </p:spPr>
        <p:txBody>
          <a:bodyPr wrap="square">
            <a:spAutoFit/>
          </a:bodyPr>
          <a:lstStyle/>
          <a:p>
            <a:pPr>
              <a:lnSpc>
                <a:spcPts val="2040"/>
              </a:lnSpc>
              <a:spcBef>
                <a:spcPts val="612"/>
              </a:spcBef>
              <a:spcAft>
                <a:spcPts val="816"/>
              </a:spcAft>
              <a:buClr>
                <a:srgbClr val="505050"/>
              </a:buClr>
              <a:buSzPct val="100000"/>
              <a:defRPr/>
            </a:pPr>
            <a:r>
              <a:rPr lang="en-US" sz="1428" dirty="0">
                <a:solidFill>
                  <a:srgbClr val="FFFFFF"/>
                </a:solidFill>
                <a:ea typeface="Segoe UI" pitchFamily="34" charset="0"/>
                <a:cs typeface="Segoe UI" pitchFamily="34" charset="0"/>
                <a:sym typeface="Wingdings" pitchFamily="2" charset="2"/>
              </a:rPr>
              <a:t>Feels like Excel </a:t>
            </a:r>
          </a:p>
        </p:txBody>
      </p:sp>
      <p:sp>
        <p:nvSpPr>
          <p:cNvPr id="134" name="Rectangle 133"/>
          <p:cNvSpPr/>
          <p:nvPr/>
        </p:nvSpPr>
        <p:spPr>
          <a:xfrm>
            <a:off x="2220775" y="978429"/>
            <a:ext cx="2500699" cy="408075"/>
          </a:xfrm>
          <a:prstGeom prst="rect">
            <a:avLst/>
          </a:prstGeom>
          <a:grpFill/>
          <a:ln w="6350" cap="flat" cmpd="sng" algn="ctr">
            <a:noFill/>
            <a:prstDash val="solid"/>
            <a:round/>
            <a:headEnd type="none" w="med" len="med"/>
            <a:tailEnd type="none" w="med" len="med"/>
          </a:ln>
          <a:effectLst/>
        </p:spPr>
        <p:txBody>
          <a:bodyPr wrap="square">
            <a:spAutoFit/>
          </a:bodyPr>
          <a:lstStyle/>
          <a:p>
            <a:pPr algn="ctr" fontAlgn="base">
              <a:lnSpc>
                <a:spcPts val="2448"/>
              </a:lnSpc>
              <a:spcBef>
                <a:spcPts val="612"/>
              </a:spcBef>
              <a:spcAft>
                <a:spcPts val="816"/>
              </a:spcAft>
              <a:buClr>
                <a:srgbClr val="505050"/>
              </a:buClr>
              <a:buSzPct val="100000"/>
              <a:defRPr/>
            </a:pPr>
            <a:r>
              <a:rPr lang="en-US" altLang="zh-CN" sz="1632" b="1" dirty="0">
                <a:solidFill>
                  <a:srgbClr val="FFFFFF"/>
                </a:solidFill>
                <a:ea typeface="Segoe UI" pitchFamily="34" charset="0"/>
                <a:cs typeface="Segoe UI" pitchFamily="34" charset="0"/>
                <a:sym typeface="Wingdings" pitchFamily="2" charset="2"/>
              </a:rPr>
              <a:t>PowerPivot for Excel</a:t>
            </a:r>
          </a:p>
        </p:txBody>
      </p:sp>
      <p:sp>
        <p:nvSpPr>
          <p:cNvPr id="138" name="Rectangle 137"/>
          <p:cNvSpPr/>
          <p:nvPr/>
        </p:nvSpPr>
        <p:spPr>
          <a:xfrm>
            <a:off x="7843709" y="982411"/>
            <a:ext cx="2344296" cy="400110"/>
          </a:xfrm>
          <a:prstGeom prst="rect">
            <a:avLst/>
          </a:prstGeom>
          <a:grpFill/>
          <a:ln w="6350" cap="flat" cmpd="sng" algn="ctr">
            <a:noFill/>
            <a:prstDash val="solid"/>
            <a:round/>
            <a:headEnd type="none" w="med" len="med"/>
            <a:tailEnd type="none" w="med" len="med"/>
          </a:ln>
          <a:effectLst/>
        </p:spPr>
        <p:txBody>
          <a:bodyPr wrap="none">
            <a:spAutoFit/>
          </a:bodyPr>
          <a:lstStyle/>
          <a:p>
            <a:pPr algn="ctr" fontAlgn="base">
              <a:lnSpc>
                <a:spcPts val="2448"/>
              </a:lnSpc>
              <a:spcBef>
                <a:spcPts val="612"/>
              </a:spcBef>
              <a:spcAft>
                <a:spcPts val="816"/>
              </a:spcAft>
              <a:buClr>
                <a:srgbClr val="505050"/>
              </a:buClr>
              <a:buSzPct val="100000"/>
              <a:defRPr/>
            </a:pPr>
            <a:r>
              <a:rPr lang="en-US" altLang="zh-CN" sz="1632" b="1" dirty="0" smtClean="0">
                <a:solidFill>
                  <a:srgbClr val="FFFFFF"/>
                </a:solidFill>
                <a:ea typeface="Segoe UI" pitchFamily="34" charset="0"/>
                <a:cs typeface="Segoe UI" pitchFamily="34" charset="0"/>
                <a:sym typeface="Wingdings" pitchFamily="2" charset="2"/>
              </a:rPr>
              <a:t>SQL Server Data Tools</a:t>
            </a:r>
            <a:endParaRPr lang="en-US" altLang="zh-CN" sz="1632" b="1" dirty="0">
              <a:solidFill>
                <a:srgbClr val="FFFFFF"/>
              </a:solidFill>
              <a:ea typeface="Segoe UI" pitchFamily="34" charset="0"/>
              <a:cs typeface="Segoe UI" pitchFamily="34" charset="0"/>
              <a:sym typeface="Wingdings" pitchFamily="2" charset="2"/>
            </a:endParaRPr>
          </a:p>
        </p:txBody>
      </p:sp>
      <p:sp>
        <p:nvSpPr>
          <p:cNvPr id="38" name="Rectangle 37"/>
          <p:cNvSpPr/>
          <p:nvPr/>
        </p:nvSpPr>
        <p:spPr>
          <a:xfrm>
            <a:off x="1166636" y="6520644"/>
            <a:ext cx="10132735" cy="400110"/>
          </a:xfrm>
          <a:prstGeom prst="rect">
            <a:avLst/>
          </a:prstGeom>
        </p:spPr>
        <p:txBody>
          <a:bodyPr wrap="square">
            <a:spAutoFit/>
          </a:bodyPr>
          <a:lstStyle/>
          <a:p>
            <a:pPr algn="ctr">
              <a:lnSpc>
                <a:spcPts val="2448"/>
              </a:lnSpc>
              <a:spcBef>
                <a:spcPts val="612"/>
              </a:spcBef>
              <a:spcAft>
                <a:spcPts val="816"/>
              </a:spcAft>
              <a:buClr>
                <a:srgbClr val="505050"/>
              </a:buClr>
              <a:buSzPct val="100000"/>
              <a:defRPr/>
            </a:pPr>
            <a:r>
              <a:rPr lang="en-US" sz="3200" dirty="0">
                <a:solidFill>
                  <a:srgbClr val="00B294"/>
                </a:solidFill>
                <a:ea typeface="Segoe UI" pitchFamily="34" charset="0"/>
                <a:cs typeface="Segoe UI" pitchFamily="34" charset="0"/>
                <a:sym typeface="Wingdings" pitchFamily="2" charset="2"/>
              </a:rPr>
              <a:t>Personal 	  	        </a:t>
            </a:r>
            <a:r>
              <a:rPr lang="en-US" sz="3200" dirty="0" smtClean="0">
                <a:solidFill>
                  <a:srgbClr val="00B294"/>
                </a:solidFill>
                <a:ea typeface="Segoe UI" pitchFamily="34" charset="0"/>
                <a:cs typeface="Segoe UI" pitchFamily="34" charset="0"/>
                <a:sym typeface="Wingdings" pitchFamily="2" charset="2"/>
              </a:rPr>
              <a:t> Team</a:t>
            </a:r>
            <a:r>
              <a:rPr lang="en-US" sz="3200" dirty="0">
                <a:solidFill>
                  <a:srgbClr val="00B294"/>
                </a:solidFill>
                <a:ea typeface="Segoe UI" pitchFamily="34" charset="0"/>
                <a:cs typeface="Segoe UI" pitchFamily="34" charset="0"/>
                <a:sym typeface="Wingdings" pitchFamily="2" charset="2"/>
              </a:rPr>
              <a:t>	   	   Corporate</a:t>
            </a:r>
          </a:p>
        </p:txBody>
      </p:sp>
      <p:sp>
        <p:nvSpPr>
          <p:cNvPr id="43" name="Rectangle 42"/>
          <p:cNvSpPr/>
          <p:nvPr/>
        </p:nvSpPr>
        <p:spPr>
          <a:xfrm>
            <a:off x="3701623" y="2539337"/>
            <a:ext cx="1429874" cy="617344"/>
          </a:xfrm>
          <a:prstGeom prst="rect">
            <a:avLst/>
          </a:prstGeom>
        </p:spPr>
        <p:txBody>
          <a:bodyPr wrap="square">
            <a:spAutoFit/>
          </a:bodyPr>
          <a:lstStyle/>
          <a:p>
            <a:pPr>
              <a:lnSpc>
                <a:spcPts val="2040"/>
              </a:lnSpc>
              <a:spcBef>
                <a:spcPts val="612"/>
              </a:spcBef>
              <a:spcAft>
                <a:spcPts val="816"/>
              </a:spcAft>
              <a:buClr>
                <a:srgbClr val="505050"/>
              </a:buClr>
              <a:buSzPct val="100000"/>
              <a:defRPr/>
            </a:pPr>
            <a:r>
              <a:rPr lang="en-US" sz="1428" dirty="0">
                <a:solidFill>
                  <a:srgbClr val="FFFFFF"/>
                </a:solidFill>
                <a:ea typeface="Segoe UI" pitchFamily="34" charset="0"/>
                <a:cs typeface="Segoe UI" pitchFamily="34" charset="0"/>
                <a:sym typeface="Wingdings" pitchFamily="2" charset="2"/>
              </a:rPr>
              <a:t> One file, Save to SharePoint</a:t>
            </a:r>
          </a:p>
        </p:txBody>
      </p:sp>
      <p:sp>
        <p:nvSpPr>
          <p:cNvPr id="3" name="Rectangle 2"/>
          <p:cNvSpPr/>
          <p:nvPr/>
        </p:nvSpPr>
        <p:spPr>
          <a:xfrm>
            <a:off x="1667594" y="4717102"/>
            <a:ext cx="1952628" cy="542399"/>
          </a:xfrm>
          <a:prstGeom prst="rect">
            <a:avLst/>
          </a:prstGeom>
        </p:spPr>
        <p:txBody>
          <a:bodyPr wrap="square">
            <a:spAutoFit/>
          </a:bodyPr>
          <a:lstStyle/>
          <a:p>
            <a:r>
              <a:rPr lang="en-US" sz="1428" dirty="0">
                <a:solidFill>
                  <a:srgbClr val="FFFFFF"/>
                </a:solidFill>
              </a:rPr>
              <a:t>Optimized for Excel power user</a:t>
            </a:r>
          </a:p>
        </p:txBody>
      </p:sp>
      <p:sp>
        <p:nvSpPr>
          <p:cNvPr id="44" name="Rectangle 43"/>
          <p:cNvSpPr/>
          <p:nvPr/>
        </p:nvSpPr>
        <p:spPr>
          <a:xfrm>
            <a:off x="2561894" y="3696942"/>
            <a:ext cx="1818460" cy="617344"/>
          </a:xfrm>
          <a:prstGeom prst="rect">
            <a:avLst/>
          </a:prstGeom>
        </p:spPr>
        <p:txBody>
          <a:bodyPr wrap="square">
            <a:spAutoFit/>
          </a:bodyPr>
          <a:lstStyle/>
          <a:p>
            <a:pPr>
              <a:lnSpc>
                <a:spcPts val="2040"/>
              </a:lnSpc>
              <a:spcBef>
                <a:spcPts val="612"/>
              </a:spcBef>
              <a:spcAft>
                <a:spcPts val="816"/>
              </a:spcAft>
              <a:buClr>
                <a:srgbClr val="505050"/>
              </a:buClr>
              <a:buSzPct val="100000"/>
              <a:defRPr/>
            </a:pPr>
            <a:r>
              <a:rPr lang="en-US" sz="1428" dirty="0">
                <a:solidFill>
                  <a:srgbClr val="FFFFFF"/>
                </a:solidFill>
                <a:ea typeface="Segoe UI" pitchFamily="34" charset="0"/>
                <a:cs typeface="Segoe UI" pitchFamily="34" charset="0"/>
                <a:sym typeface="Wingdings" pitchFamily="2" charset="2"/>
              </a:rPr>
              <a:t>Rapid response to business problems</a:t>
            </a:r>
          </a:p>
        </p:txBody>
      </p:sp>
      <p:sp>
        <p:nvSpPr>
          <p:cNvPr id="46" name="Rectangle 45"/>
          <p:cNvSpPr/>
          <p:nvPr/>
        </p:nvSpPr>
        <p:spPr>
          <a:xfrm>
            <a:off x="3740892" y="4679629"/>
            <a:ext cx="1691940" cy="617344"/>
          </a:xfrm>
          <a:prstGeom prst="rect">
            <a:avLst/>
          </a:prstGeom>
        </p:spPr>
        <p:txBody>
          <a:bodyPr wrap="square">
            <a:spAutoFit/>
          </a:bodyPr>
          <a:lstStyle/>
          <a:p>
            <a:pPr>
              <a:lnSpc>
                <a:spcPts val="2040"/>
              </a:lnSpc>
              <a:spcBef>
                <a:spcPts val="612"/>
              </a:spcBef>
              <a:spcAft>
                <a:spcPts val="816"/>
              </a:spcAft>
              <a:buClr>
                <a:srgbClr val="505050"/>
              </a:buClr>
              <a:buSzPct val="100000"/>
              <a:defRPr/>
            </a:pPr>
            <a:r>
              <a:rPr lang="en-US" sz="1428" dirty="0">
                <a:solidFill>
                  <a:srgbClr val="FFFFFF"/>
                </a:solidFill>
                <a:ea typeface="Segoe UI" pitchFamily="34" charset="0"/>
                <a:cs typeface="Segoe UI" pitchFamily="34" charset="0"/>
                <a:sym typeface="Wingdings" pitchFamily="2" charset="2"/>
              </a:rPr>
              <a:t>Solutions live for weeks or months</a:t>
            </a:r>
          </a:p>
        </p:txBody>
      </p:sp>
      <p:sp>
        <p:nvSpPr>
          <p:cNvPr id="4" name="Title 3"/>
          <p:cNvSpPr>
            <a:spLocks noGrp="1"/>
          </p:cNvSpPr>
          <p:nvPr>
            <p:ph type="title"/>
          </p:nvPr>
        </p:nvSpPr>
        <p:spPr>
          <a:xfrm>
            <a:off x="205378" y="86629"/>
            <a:ext cx="11370961" cy="621530"/>
          </a:xfrm>
        </p:spPr>
        <p:txBody>
          <a:bodyPr/>
          <a:lstStyle/>
          <a:p>
            <a:r>
              <a:rPr lang="en-US" dirty="0" smtClean="0">
                <a:latin typeface="+mn-lt"/>
              </a:rPr>
              <a:t>Design Tools</a:t>
            </a:r>
            <a:endParaRPr lang="en-US" dirty="0">
              <a:latin typeface="+mn-lt"/>
            </a:endParaRPr>
          </a:p>
        </p:txBody>
      </p:sp>
      <p:sp>
        <p:nvSpPr>
          <p:cNvPr id="48" name="Rectangle 47"/>
          <p:cNvSpPr/>
          <p:nvPr/>
        </p:nvSpPr>
        <p:spPr>
          <a:xfrm>
            <a:off x="7141073" y="1781681"/>
            <a:ext cx="2185843" cy="355757"/>
          </a:xfrm>
          <a:prstGeom prst="rect">
            <a:avLst/>
          </a:prstGeom>
        </p:spPr>
        <p:txBody>
          <a:bodyPr wrap="square">
            <a:spAutoFit/>
          </a:bodyPr>
          <a:lstStyle/>
          <a:p>
            <a:pPr>
              <a:lnSpc>
                <a:spcPts val="2040"/>
              </a:lnSpc>
              <a:spcBef>
                <a:spcPts val="612"/>
              </a:spcBef>
              <a:spcAft>
                <a:spcPts val="816"/>
              </a:spcAft>
              <a:buClr>
                <a:srgbClr val="505050"/>
              </a:buClr>
              <a:buSzPct val="100000"/>
              <a:defRPr/>
            </a:pPr>
            <a:r>
              <a:rPr lang="en-US" sz="1428" dirty="0">
                <a:solidFill>
                  <a:srgbClr val="FFFFFF"/>
                </a:solidFill>
                <a:ea typeface="Segoe UI" pitchFamily="34" charset="0"/>
                <a:cs typeface="Segoe UI" pitchFamily="34" charset="0"/>
                <a:sym typeface="Wingdings" pitchFamily="2" charset="2"/>
              </a:rPr>
              <a:t>Feels like Visual Studio</a:t>
            </a:r>
          </a:p>
        </p:txBody>
      </p:sp>
      <p:sp>
        <p:nvSpPr>
          <p:cNvPr id="50" name="Rectangle 49"/>
          <p:cNvSpPr/>
          <p:nvPr/>
        </p:nvSpPr>
        <p:spPr>
          <a:xfrm>
            <a:off x="9508490" y="3059662"/>
            <a:ext cx="1372764" cy="617344"/>
          </a:xfrm>
          <a:prstGeom prst="rect">
            <a:avLst/>
          </a:prstGeom>
        </p:spPr>
        <p:txBody>
          <a:bodyPr wrap="square">
            <a:spAutoFit/>
          </a:bodyPr>
          <a:lstStyle/>
          <a:p>
            <a:pPr>
              <a:lnSpc>
                <a:spcPts val="2040"/>
              </a:lnSpc>
              <a:spcBef>
                <a:spcPts val="612"/>
              </a:spcBef>
              <a:spcAft>
                <a:spcPts val="816"/>
              </a:spcAft>
              <a:buClr>
                <a:srgbClr val="505050"/>
              </a:buClr>
              <a:buSzPct val="100000"/>
              <a:defRPr/>
            </a:pPr>
            <a:r>
              <a:rPr lang="en-US" sz="1428" dirty="0">
                <a:solidFill>
                  <a:srgbClr val="FFFFFF"/>
                </a:solidFill>
                <a:ea typeface="Segoe UI" pitchFamily="34" charset="0"/>
                <a:cs typeface="Segoe UI" pitchFamily="34" charset="0"/>
                <a:sym typeface="Wingdings" pitchFamily="2" charset="2"/>
              </a:rPr>
              <a:t>Optimized for BI Pros</a:t>
            </a:r>
          </a:p>
        </p:txBody>
      </p:sp>
      <p:sp>
        <p:nvSpPr>
          <p:cNvPr id="51" name="Rectangle 50"/>
          <p:cNvSpPr/>
          <p:nvPr/>
        </p:nvSpPr>
        <p:spPr>
          <a:xfrm>
            <a:off x="7124898" y="3555709"/>
            <a:ext cx="2238165" cy="617344"/>
          </a:xfrm>
          <a:prstGeom prst="rect">
            <a:avLst/>
          </a:prstGeom>
        </p:spPr>
        <p:txBody>
          <a:bodyPr wrap="square">
            <a:spAutoFit/>
          </a:bodyPr>
          <a:lstStyle/>
          <a:p>
            <a:pPr>
              <a:lnSpc>
                <a:spcPts val="2040"/>
              </a:lnSpc>
              <a:spcBef>
                <a:spcPts val="612"/>
              </a:spcBef>
              <a:spcAft>
                <a:spcPts val="816"/>
              </a:spcAft>
              <a:buClr>
                <a:srgbClr val="505050"/>
              </a:buClr>
              <a:buSzPct val="100000"/>
              <a:defRPr/>
            </a:pPr>
            <a:r>
              <a:rPr lang="en-US" sz="1428" dirty="0">
                <a:solidFill>
                  <a:srgbClr val="FFFFFF"/>
                </a:solidFill>
                <a:ea typeface="Segoe UI" pitchFamily="34" charset="0"/>
                <a:cs typeface="Segoe UI" pitchFamily="34" charset="0"/>
                <a:sym typeface="Wingdings" pitchFamily="2" charset="2"/>
              </a:rPr>
              <a:t>Teams building BI solutions</a:t>
            </a:r>
          </a:p>
        </p:txBody>
      </p:sp>
      <p:sp>
        <p:nvSpPr>
          <p:cNvPr id="52" name="Rectangle 51"/>
          <p:cNvSpPr/>
          <p:nvPr/>
        </p:nvSpPr>
        <p:spPr>
          <a:xfrm>
            <a:off x="7103454" y="4785160"/>
            <a:ext cx="1993975" cy="355757"/>
          </a:xfrm>
          <a:prstGeom prst="rect">
            <a:avLst/>
          </a:prstGeom>
        </p:spPr>
        <p:txBody>
          <a:bodyPr wrap="square">
            <a:spAutoFit/>
          </a:bodyPr>
          <a:lstStyle/>
          <a:p>
            <a:pPr>
              <a:lnSpc>
                <a:spcPts val="2040"/>
              </a:lnSpc>
              <a:spcBef>
                <a:spcPts val="612"/>
              </a:spcBef>
              <a:spcAft>
                <a:spcPts val="816"/>
              </a:spcAft>
              <a:buClr>
                <a:srgbClr val="505050"/>
              </a:buClr>
              <a:buSzPct val="100000"/>
              <a:defRPr/>
            </a:pPr>
            <a:r>
              <a:rPr lang="en-US" sz="1428" dirty="0">
                <a:solidFill>
                  <a:srgbClr val="FFFFFF"/>
                </a:solidFill>
                <a:ea typeface="Segoe UI" pitchFamily="34" charset="0"/>
                <a:cs typeface="Segoe UI" pitchFamily="34" charset="0"/>
                <a:sym typeface="Wingdings" pitchFamily="2" charset="2"/>
              </a:rPr>
              <a:t>Source Control, TFS</a:t>
            </a:r>
          </a:p>
        </p:txBody>
      </p:sp>
      <p:sp>
        <p:nvSpPr>
          <p:cNvPr id="53" name="Rectangle 52"/>
          <p:cNvSpPr/>
          <p:nvPr/>
        </p:nvSpPr>
        <p:spPr>
          <a:xfrm>
            <a:off x="9135047" y="3819066"/>
            <a:ext cx="1879262" cy="355757"/>
          </a:xfrm>
          <a:prstGeom prst="rect">
            <a:avLst/>
          </a:prstGeom>
        </p:spPr>
        <p:txBody>
          <a:bodyPr wrap="square">
            <a:spAutoFit/>
          </a:bodyPr>
          <a:lstStyle/>
          <a:p>
            <a:pPr>
              <a:lnSpc>
                <a:spcPts val="2040"/>
              </a:lnSpc>
              <a:spcBef>
                <a:spcPts val="612"/>
              </a:spcBef>
              <a:spcAft>
                <a:spcPts val="816"/>
              </a:spcAft>
              <a:buClr>
                <a:srgbClr val="505050"/>
              </a:buClr>
              <a:buSzPct val="100000"/>
              <a:defRPr/>
            </a:pPr>
            <a:r>
              <a:rPr lang="en-US" sz="1428" dirty="0">
                <a:solidFill>
                  <a:srgbClr val="FFFFFF"/>
                </a:solidFill>
                <a:ea typeface="Segoe UI" pitchFamily="34" charset="0"/>
                <a:cs typeface="Segoe UI" pitchFamily="34" charset="0"/>
                <a:sym typeface="Wingdings" pitchFamily="2" charset="2"/>
              </a:rPr>
              <a:t>Larger data volumes</a:t>
            </a:r>
          </a:p>
        </p:txBody>
      </p:sp>
      <p:sp>
        <p:nvSpPr>
          <p:cNvPr id="56" name="Rectangle 55"/>
          <p:cNvSpPr/>
          <p:nvPr/>
        </p:nvSpPr>
        <p:spPr>
          <a:xfrm>
            <a:off x="7120291" y="2586385"/>
            <a:ext cx="2077331" cy="617344"/>
          </a:xfrm>
          <a:prstGeom prst="rect">
            <a:avLst/>
          </a:prstGeom>
        </p:spPr>
        <p:txBody>
          <a:bodyPr wrap="square">
            <a:spAutoFit/>
          </a:bodyPr>
          <a:lstStyle/>
          <a:p>
            <a:pPr>
              <a:lnSpc>
                <a:spcPts val="2040"/>
              </a:lnSpc>
              <a:spcBef>
                <a:spcPts val="612"/>
              </a:spcBef>
              <a:spcAft>
                <a:spcPts val="816"/>
              </a:spcAft>
              <a:buClr>
                <a:srgbClr val="505050"/>
              </a:buClr>
              <a:buSzPct val="100000"/>
              <a:defRPr/>
            </a:pPr>
            <a:r>
              <a:rPr lang="en-US" sz="1428" dirty="0">
                <a:solidFill>
                  <a:srgbClr val="FFFFFF"/>
                </a:solidFill>
                <a:ea typeface="Segoe UI" pitchFamily="34" charset="0"/>
                <a:cs typeface="Segoe UI" pitchFamily="34" charset="0"/>
                <a:sym typeface="Wingdings" pitchFamily="2" charset="2"/>
              </a:rPr>
              <a:t>It’s a project (business case, budget, dates)</a:t>
            </a:r>
          </a:p>
        </p:txBody>
      </p:sp>
      <p:sp>
        <p:nvSpPr>
          <p:cNvPr id="58" name="Rectangle 57"/>
          <p:cNvSpPr/>
          <p:nvPr/>
        </p:nvSpPr>
        <p:spPr>
          <a:xfrm>
            <a:off x="9259690" y="4523573"/>
            <a:ext cx="1927525" cy="617344"/>
          </a:xfrm>
          <a:prstGeom prst="rect">
            <a:avLst/>
          </a:prstGeom>
        </p:spPr>
        <p:txBody>
          <a:bodyPr wrap="square">
            <a:spAutoFit/>
          </a:bodyPr>
          <a:lstStyle/>
          <a:p>
            <a:pPr>
              <a:lnSpc>
                <a:spcPts val="2040"/>
              </a:lnSpc>
              <a:spcBef>
                <a:spcPts val="612"/>
              </a:spcBef>
              <a:spcAft>
                <a:spcPts val="816"/>
              </a:spcAft>
              <a:buClr>
                <a:srgbClr val="505050"/>
              </a:buClr>
              <a:buSzPct val="100000"/>
              <a:defRPr/>
            </a:pPr>
            <a:r>
              <a:rPr lang="en-US" sz="1428" dirty="0">
                <a:solidFill>
                  <a:srgbClr val="FFFFFF"/>
                </a:solidFill>
                <a:ea typeface="Segoe UI" pitchFamily="34" charset="0"/>
                <a:cs typeface="Segoe UI" pitchFamily="34" charset="0"/>
                <a:sym typeface="Wingdings" pitchFamily="2" charset="2"/>
              </a:rPr>
              <a:t>Deployment scripts, versions</a:t>
            </a:r>
          </a:p>
        </p:txBody>
      </p:sp>
      <p:cxnSp>
        <p:nvCxnSpPr>
          <p:cNvPr id="29" name="Straight Arrow Connector 28"/>
          <p:cNvCxnSpPr/>
          <p:nvPr/>
        </p:nvCxnSpPr>
        <p:spPr>
          <a:xfrm>
            <a:off x="1166636" y="6295072"/>
            <a:ext cx="10020579" cy="58227"/>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9015857" y="1633272"/>
            <a:ext cx="2050936" cy="1473332"/>
            <a:chOff x="256874" y="1164713"/>
            <a:chExt cx="2681059" cy="1925994"/>
          </a:xfrm>
        </p:grpSpPr>
        <p:pic>
          <p:nvPicPr>
            <p:cNvPr id="22" name="Picture 2" descr="\\eventsql\dvd\Online_ART\DVD_ART36\Artwork_Imagery\Brand Photos\Scenarios\FY08 Brand - Business - No_exp\Man IT Pro smiling IT servers  clean room posed hallways.png"/>
            <p:cNvPicPr>
              <a:picLocks noChangeAspect="1" noChangeArrowheads="1"/>
            </p:cNvPicPr>
            <p:nvPr/>
          </p:nvPicPr>
          <p:blipFill>
            <a:blip r:embed="rId3" cstate="print"/>
            <a:srcRect/>
            <a:stretch>
              <a:fillRect/>
            </a:stretch>
          </p:blipFill>
          <p:spPr bwMode="auto">
            <a:xfrm flipH="1">
              <a:off x="1428728" y="1164713"/>
              <a:ext cx="1509205" cy="1925994"/>
            </a:xfrm>
            <a:prstGeom prst="rect">
              <a:avLst/>
            </a:prstGeom>
            <a:noFill/>
          </p:spPr>
        </p:pic>
        <p:pic>
          <p:nvPicPr>
            <p:cNvPr id="23" name="Picture 2" descr="\\eventsql\dvd\Online_ART\DVD_ART36\Artwork_Imagery\Brand Photos\Scenarios\FY08 Brand - Mobility - No_exp\man standing working indoors laptop business.png"/>
            <p:cNvPicPr>
              <a:picLocks noChangeAspect="1" noChangeArrowheads="1"/>
            </p:cNvPicPr>
            <p:nvPr/>
          </p:nvPicPr>
          <p:blipFill>
            <a:blip r:embed="rId4" cstate="print"/>
            <a:srcRect/>
            <a:stretch>
              <a:fillRect/>
            </a:stretch>
          </p:blipFill>
          <p:spPr bwMode="auto">
            <a:xfrm>
              <a:off x="256874" y="1330584"/>
              <a:ext cx="1677882" cy="1670197"/>
            </a:xfrm>
            <a:prstGeom prst="rect">
              <a:avLst/>
            </a:prstGeom>
            <a:ln>
              <a:noFill/>
            </a:ln>
            <a:effectLst>
              <a:softEdge rad="112500"/>
            </a:effectLst>
          </p:spPr>
        </p:pic>
      </p:grpSp>
      <p:pic>
        <p:nvPicPr>
          <p:cNvPr id="24" name="Picture 6" descr="\\eventsql\dvd\Online_ART\DVD_ART36\Artwork_Imagery\Brand Photos\Scenarios\FY08 Brand - Business\man windows laptop sitting desk casual copy.png"/>
          <p:cNvPicPr>
            <a:picLocks noChangeAspect="1" noChangeArrowheads="1"/>
          </p:cNvPicPr>
          <p:nvPr/>
        </p:nvPicPr>
        <p:blipFill>
          <a:blip r:embed="rId5" cstate="print"/>
          <a:srcRect/>
          <a:stretch>
            <a:fillRect/>
          </a:stretch>
        </p:blipFill>
        <p:spPr bwMode="auto">
          <a:xfrm>
            <a:off x="1542584" y="1371759"/>
            <a:ext cx="1849831" cy="2302011"/>
          </a:xfrm>
          <a:prstGeom prst="rect">
            <a:avLst/>
          </a:prstGeom>
          <a:noFill/>
          <a:effectLst>
            <a:softEdge rad="635000"/>
          </a:effectLst>
        </p:spPr>
      </p:pic>
    </p:spTree>
    <p:extLst>
      <p:ext uri="{BB962C8B-B14F-4D97-AF65-F5344CB8AC3E}">
        <p14:creationId xmlns:p14="http://schemas.microsoft.com/office/powerpoint/2010/main" val="6195853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6" name="Rectangle 5"/>
          <p:cNvSpPr/>
          <p:nvPr/>
        </p:nvSpPr>
        <p:spPr bwMode="auto">
          <a:xfrm>
            <a:off x="2798691" y="1167769"/>
            <a:ext cx="8471147" cy="126628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00B294">
                  <a:alpha val="98824"/>
                </a:srgbClr>
              </a:solidFill>
              <a:ea typeface="Segoe UI" pitchFamily="34" charset="0"/>
              <a:cs typeface="Segoe UI" pitchFamily="34" charset="0"/>
            </a:endParaRPr>
          </a:p>
        </p:txBody>
      </p:sp>
      <p:sp>
        <p:nvSpPr>
          <p:cNvPr id="2" name="Title 1"/>
          <p:cNvSpPr>
            <a:spLocks noGrp="1"/>
          </p:cNvSpPr>
          <p:nvPr>
            <p:ph type="title"/>
          </p:nvPr>
        </p:nvSpPr>
        <p:spPr>
          <a:xfrm>
            <a:off x="416883" y="234771"/>
            <a:ext cx="11809900" cy="565028"/>
          </a:xfrm>
        </p:spPr>
        <p:txBody>
          <a:bodyPr>
            <a:noAutofit/>
          </a:bodyPr>
          <a:lstStyle/>
          <a:p>
            <a:r>
              <a:rPr lang="en-US" sz="4000" dirty="0"/>
              <a:t>Corporate BI Advantages</a:t>
            </a:r>
            <a:endParaRPr sz="4000" dirty="0">
              <a:solidFill>
                <a:schemeClr val="tx1"/>
              </a:solidFill>
              <a:cs typeface="Arial" pitchFamily="34" charset="0"/>
            </a:endParaRPr>
          </a:p>
        </p:txBody>
      </p:sp>
      <p:sp>
        <p:nvSpPr>
          <p:cNvPr id="4" name="Rectangle 3"/>
          <p:cNvSpPr/>
          <p:nvPr/>
        </p:nvSpPr>
        <p:spPr bwMode="auto">
          <a:xfrm>
            <a:off x="831480" y="1165754"/>
            <a:ext cx="1889495" cy="1266287"/>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00B294">
                  <a:alpha val="98824"/>
                </a:srgbClr>
              </a:solidFill>
              <a:ea typeface="Segoe UI" pitchFamily="34" charset="0"/>
              <a:cs typeface="Segoe UI" pitchFamily="34" charset="0"/>
            </a:endParaRPr>
          </a:p>
        </p:txBody>
      </p:sp>
      <p:sp>
        <p:nvSpPr>
          <p:cNvPr id="5" name="Text Placeholder 2"/>
          <p:cNvSpPr txBox="1">
            <a:spLocks/>
          </p:cNvSpPr>
          <p:nvPr/>
        </p:nvSpPr>
        <p:spPr>
          <a:xfrm>
            <a:off x="2929839" y="1235676"/>
            <a:ext cx="8339999" cy="1186555"/>
          </a:xfrm>
          <a:prstGeom prst="rect">
            <a:avLst/>
          </a:prstGeom>
          <a:noFill/>
        </p:spPr>
        <p:txBody>
          <a:bodyPr anchor="ct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40" dirty="0">
                <a:solidFill>
                  <a:srgbClr val="FFFFFF"/>
                </a:solidFill>
              </a:rPr>
              <a:t>Partitions, Direct Query</a:t>
            </a:r>
          </a:p>
        </p:txBody>
      </p:sp>
      <p:sp>
        <p:nvSpPr>
          <p:cNvPr id="3" name="TextBox 2"/>
          <p:cNvSpPr txBox="1"/>
          <p:nvPr/>
        </p:nvSpPr>
        <p:spPr>
          <a:xfrm>
            <a:off x="855768" y="1559161"/>
            <a:ext cx="1865207" cy="1040067"/>
          </a:xfrm>
          <a:prstGeom prst="rect">
            <a:avLst/>
          </a:prstGeom>
          <a:noFill/>
        </p:spPr>
        <p:txBody>
          <a:bodyPr wrap="square" lIns="93260" tIns="93260" rIns="93260" bIns="93260" rtlCol="0">
            <a:spAutoFit/>
          </a:bodyPr>
          <a:lstStyle/>
          <a:p>
            <a:pPr>
              <a:lnSpc>
                <a:spcPct val="90000"/>
              </a:lnSpc>
              <a:spcBef>
                <a:spcPct val="20000"/>
              </a:spcBef>
              <a:buSzPct val="90000"/>
            </a:pPr>
            <a:r>
              <a:rPr lang="en-US" sz="2040" dirty="0">
                <a:solidFill>
                  <a:srgbClr val="FFFFFF"/>
                </a:solidFill>
              </a:rPr>
              <a:t>Scalability</a:t>
            </a:r>
          </a:p>
          <a:p>
            <a:pPr>
              <a:lnSpc>
                <a:spcPct val="90000"/>
              </a:lnSpc>
              <a:spcBef>
                <a:spcPct val="20000"/>
              </a:spcBef>
              <a:buSzPct val="90000"/>
            </a:pPr>
            <a:endParaRPr lang="en-US" sz="3264" dirty="0" err="1">
              <a:solidFill>
                <a:srgbClr val="FFFFFF">
                  <a:alpha val="99000"/>
                </a:srgbClr>
              </a:solidFill>
            </a:endParaRPr>
          </a:p>
        </p:txBody>
      </p:sp>
      <p:sp>
        <p:nvSpPr>
          <p:cNvPr id="8" name="Rectangle 7"/>
          <p:cNvSpPr/>
          <p:nvPr/>
        </p:nvSpPr>
        <p:spPr bwMode="auto">
          <a:xfrm>
            <a:off x="2798691" y="2553668"/>
            <a:ext cx="8471147" cy="126628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00B294">
                  <a:alpha val="98824"/>
                </a:srgbClr>
              </a:solidFill>
              <a:ea typeface="Segoe UI" pitchFamily="34" charset="0"/>
              <a:cs typeface="Segoe UI" pitchFamily="34" charset="0"/>
            </a:endParaRPr>
          </a:p>
        </p:txBody>
      </p:sp>
      <p:sp>
        <p:nvSpPr>
          <p:cNvPr id="9" name="Rectangle 8"/>
          <p:cNvSpPr/>
          <p:nvPr/>
        </p:nvSpPr>
        <p:spPr bwMode="auto">
          <a:xfrm>
            <a:off x="831480" y="2551654"/>
            <a:ext cx="1889495" cy="1266287"/>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00B294">
                  <a:alpha val="98824"/>
                </a:srgbClr>
              </a:solidFill>
              <a:ea typeface="Segoe UI" pitchFamily="34" charset="0"/>
              <a:cs typeface="Segoe UI" pitchFamily="34" charset="0"/>
            </a:endParaRPr>
          </a:p>
        </p:txBody>
      </p:sp>
      <p:sp>
        <p:nvSpPr>
          <p:cNvPr id="10" name="Text Placeholder 2"/>
          <p:cNvSpPr txBox="1">
            <a:spLocks/>
          </p:cNvSpPr>
          <p:nvPr/>
        </p:nvSpPr>
        <p:spPr>
          <a:xfrm>
            <a:off x="2929839" y="2621575"/>
            <a:ext cx="8339999" cy="1186555"/>
          </a:xfrm>
          <a:prstGeom prst="rect">
            <a:avLst/>
          </a:prstGeom>
          <a:noFill/>
        </p:spPr>
        <p:txBody>
          <a:bodyPr anchor="ct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40" dirty="0">
                <a:solidFill>
                  <a:srgbClr val="FFFFFF"/>
                </a:solidFill>
              </a:rPr>
              <a:t>SSMS, AMO, PowerShell, SSIS Packages </a:t>
            </a:r>
          </a:p>
        </p:txBody>
      </p:sp>
      <p:sp>
        <p:nvSpPr>
          <p:cNvPr id="11" name="TextBox 10"/>
          <p:cNvSpPr txBox="1"/>
          <p:nvPr/>
        </p:nvSpPr>
        <p:spPr>
          <a:xfrm>
            <a:off x="855768" y="2945061"/>
            <a:ext cx="1865207" cy="476479"/>
          </a:xfrm>
          <a:prstGeom prst="rect">
            <a:avLst/>
          </a:prstGeom>
          <a:noFill/>
        </p:spPr>
        <p:txBody>
          <a:bodyPr wrap="square" lIns="93260" tIns="93260" rIns="93260" bIns="93260" rtlCol="0">
            <a:spAutoFit/>
          </a:bodyPr>
          <a:lstStyle/>
          <a:p>
            <a:pPr>
              <a:lnSpc>
                <a:spcPct val="90000"/>
              </a:lnSpc>
              <a:spcBef>
                <a:spcPct val="20000"/>
              </a:spcBef>
              <a:buSzPct val="90000"/>
            </a:pPr>
            <a:r>
              <a:rPr lang="en-US" sz="2040" dirty="0">
                <a:solidFill>
                  <a:srgbClr val="FFFFFF"/>
                </a:solidFill>
              </a:rPr>
              <a:t>Manageability </a:t>
            </a:r>
            <a:endParaRPr lang="en-US" sz="3264" dirty="0">
              <a:solidFill>
                <a:srgbClr val="FFFFFF">
                  <a:alpha val="99000"/>
                </a:srgbClr>
              </a:solidFill>
            </a:endParaRPr>
          </a:p>
        </p:txBody>
      </p:sp>
      <p:sp>
        <p:nvSpPr>
          <p:cNvPr id="12" name="Rectangle 11"/>
          <p:cNvSpPr/>
          <p:nvPr/>
        </p:nvSpPr>
        <p:spPr bwMode="auto">
          <a:xfrm>
            <a:off x="2798691" y="3952573"/>
            <a:ext cx="8471147" cy="126628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00B294">
                  <a:alpha val="98824"/>
                </a:srgbClr>
              </a:solidFill>
              <a:ea typeface="Segoe UI" pitchFamily="34" charset="0"/>
              <a:cs typeface="Segoe UI" pitchFamily="34" charset="0"/>
            </a:endParaRPr>
          </a:p>
        </p:txBody>
      </p:sp>
      <p:sp>
        <p:nvSpPr>
          <p:cNvPr id="13" name="Rectangle 12"/>
          <p:cNvSpPr/>
          <p:nvPr/>
        </p:nvSpPr>
        <p:spPr bwMode="auto">
          <a:xfrm>
            <a:off x="831480" y="3950559"/>
            <a:ext cx="1889495" cy="1266287"/>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00B294">
                  <a:alpha val="98824"/>
                </a:srgbClr>
              </a:solidFill>
              <a:ea typeface="Segoe UI" pitchFamily="34" charset="0"/>
              <a:cs typeface="Segoe UI" pitchFamily="34" charset="0"/>
            </a:endParaRPr>
          </a:p>
        </p:txBody>
      </p:sp>
      <p:sp>
        <p:nvSpPr>
          <p:cNvPr id="14" name="Text Placeholder 2"/>
          <p:cNvSpPr txBox="1">
            <a:spLocks/>
          </p:cNvSpPr>
          <p:nvPr/>
        </p:nvSpPr>
        <p:spPr>
          <a:xfrm>
            <a:off x="2929839" y="4020480"/>
            <a:ext cx="8339999" cy="1186555"/>
          </a:xfrm>
          <a:prstGeom prst="rect">
            <a:avLst/>
          </a:prstGeom>
          <a:noFill/>
        </p:spPr>
        <p:txBody>
          <a:bodyPr anchor="ct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40" dirty="0">
                <a:solidFill>
                  <a:srgbClr val="FFFFFF"/>
                </a:solidFill>
                <a:cs typeface="Arial" pitchFamily="34" charset="0"/>
              </a:rPr>
              <a:t>Row level security</a:t>
            </a:r>
          </a:p>
        </p:txBody>
      </p:sp>
      <p:sp>
        <p:nvSpPr>
          <p:cNvPr id="15" name="TextBox 14"/>
          <p:cNvSpPr txBox="1"/>
          <p:nvPr/>
        </p:nvSpPr>
        <p:spPr>
          <a:xfrm>
            <a:off x="855768" y="4343966"/>
            <a:ext cx="1865207" cy="1040067"/>
          </a:xfrm>
          <a:prstGeom prst="rect">
            <a:avLst/>
          </a:prstGeom>
          <a:noFill/>
        </p:spPr>
        <p:txBody>
          <a:bodyPr wrap="square" lIns="93260" tIns="93260" rIns="93260" bIns="93260" rtlCol="0">
            <a:spAutoFit/>
          </a:bodyPr>
          <a:lstStyle/>
          <a:p>
            <a:pPr>
              <a:lnSpc>
                <a:spcPct val="90000"/>
              </a:lnSpc>
              <a:spcBef>
                <a:spcPct val="20000"/>
              </a:spcBef>
              <a:buSzPct val="90000"/>
            </a:pPr>
            <a:r>
              <a:rPr lang="en-US" sz="2040" dirty="0">
                <a:solidFill>
                  <a:srgbClr val="FFFFFF"/>
                </a:solidFill>
              </a:rPr>
              <a:t>Security </a:t>
            </a:r>
          </a:p>
          <a:p>
            <a:pPr>
              <a:lnSpc>
                <a:spcPct val="90000"/>
              </a:lnSpc>
              <a:spcBef>
                <a:spcPct val="20000"/>
              </a:spcBef>
              <a:buSzPct val="90000"/>
            </a:pPr>
            <a:endParaRPr lang="en-US" sz="3264" dirty="0" err="1">
              <a:solidFill>
                <a:srgbClr val="FFFFFF">
                  <a:alpha val="99000"/>
                </a:srgbClr>
              </a:solidFill>
            </a:endParaRPr>
          </a:p>
        </p:txBody>
      </p:sp>
      <p:sp>
        <p:nvSpPr>
          <p:cNvPr id="16" name="Rectangle 15"/>
          <p:cNvSpPr/>
          <p:nvPr/>
        </p:nvSpPr>
        <p:spPr bwMode="auto">
          <a:xfrm>
            <a:off x="2798691" y="5351478"/>
            <a:ext cx="8471147" cy="126628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00B294">
                  <a:alpha val="98824"/>
                </a:srgbClr>
              </a:solidFill>
              <a:ea typeface="Segoe UI" pitchFamily="34" charset="0"/>
              <a:cs typeface="Segoe UI" pitchFamily="34" charset="0"/>
            </a:endParaRPr>
          </a:p>
        </p:txBody>
      </p:sp>
      <p:sp>
        <p:nvSpPr>
          <p:cNvPr id="17" name="Rectangle 16"/>
          <p:cNvSpPr/>
          <p:nvPr/>
        </p:nvSpPr>
        <p:spPr bwMode="auto">
          <a:xfrm>
            <a:off x="831480" y="5349464"/>
            <a:ext cx="1889495" cy="1266287"/>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00B294">
                  <a:alpha val="98824"/>
                </a:srgbClr>
              </a:solidFill>
              <a:ea typeface="Segoe UI" pitchFamily="34" charset="0"/>
              <a:cs typeface="Segoe UI" pitchFamily="34" charset="0"/>
            </a:endParaRPr>
          </a:p>
        </p:txBody>
      </p:sp>
      <p:sp>
        <p:nvSpPr>
          <p:cNvPr id="18" name="Text Placeholder 2"/>
          <p:cNvSpPr txBox="1">
            <a:spLocks/>
          </p:cNvSpPr>
          <p:nvPr/>
        </p:nvSpPr>
        <p:spPr>
          <a:xfrm>
            <a:off x="2929839" y="5419385"/>
            <a:ext cx="8339999" cy="1186555"/>
          </a:xfrm>
          <a:prstGeom prst="rect">
            <a:avLst/>
          </a:prstGeom>
          <a:noFill/>
        </p:spPr>
        <p:txBody>
          <a:bodyPr anchor="ct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40" dirty="0">
                <a:solidFill>
                  <a:srgbClr val="FFFFFF"/>
                </a:solidFill>
              </a:rPr>
              <a:t>Integrated source control, Team Build, Deployment wizard</a:t>
            </a:r>
          </a:p>
        </p:txBody>
      </p:sp>
      <p:sp>
        <p:nvSpPr>
          <p:cNvPr id="19" name="TextBox 18"/>
          <p:cNvSpPr txBox="1"/>
          <p:nvPr/>
        </p:nvSpPr>
        <p:spPr>
          <a:xfrm>
            <a:off x="855768" y="5742871"/>
            <a:ext cx="1865207" cy="764616"/>
          </a:xfrm>
          <a:prstGeom prst="rect">
            <a:avLst/>
          </a:prstGeom>
          <a:noFill/>
        </p:spPr>
        <p:txBody>
          <a:bodyPr wrap="square" lIns="93260" tIns="93260" rIns="93260" bIns="93260" rtlCol="0">
            <a:spAutoFit/>
          </a:bodyPr>
          <a:lstStyle/>
          <a:p>
            <a:pPr>
              <a:lnSpc>
                <a:spcPct val="90000"/>
              </a:lnSpc>
              <a:spcBef>
                <a:spcPct val="20000"/>
              </a:spcBef>
              <a:buSzPct val="90000"/>
            </a:pPr>
            <a:r>
              <a:rPr lang="en-US" sz="2040" dirty="0">
                <a:solidFill>
                  <a:srgbClr val="FFFFFF"/>
                </a:solidFill>
              </a:rPr>
              <a:t>Development Tools</a:t>
            </a:r>
            <a:endParaRPr lang="en-US" sz="3264" dirty="0">
              <a:solidFill>
                <a:srgbClr val="FFFFFF">
                  <a:alpha val="99000"/>
                </a:srgbClr>
              </a:solidFill>
            </a:endParaRPr>
          </a:p>
        </p:txBody>
      </p:sp>
    </p:spTree>
    <p:extLst>
      <p:ext uri="{BB962C8B-B14F-4D97-AF65-F5344CB8AC3E}">
        <p14:creationId xmlns:p14="http://schemas.microsoft.com/office/powerpoint/2010/main" val="1131950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Using the tools</a:t>
            </a:r>
            <a:endParaRPr lang="en-US" dirty="0"/>
          </a:p>
        </p:txBody>
      </p:sp>
    </p:spTree>
    <p:extLst>
      <p:ext uri="{BB962C8B-B14F-4D97-AF65-F5344CB8AC3E}">
        <p14:creationId xmlns:p14="http://schemas.microsoft.com/office/powerpoint/2010/main" val="65920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Vertipaq</a:t>
            </a:r>
            <a:endParaRPr lang="en-US" dirty="0"/>
          </a:p>
        </p:txBody>
      </p:sp>
    </p:spTree>
    <p:extLst>
      <p:ext uri="{BB962C8B-B14F-4D97-AF65-F5344CB8AC3E}">
        <p14:creationId xmlns:p14="http://schemas.microsoft.com/office/powerpoint/2010/main" val="23042830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VertiPaq</a:t>
            </a:r>
            <a:r>
              <a:rPr lang="en-US" dirty="0" smtClean="0"/>
              <a:t> Design Principles</a:t>
            </a:r>
            <a:endParaRPr lang="en-US" dirty="0"/>
          </a:p>
        </p:txBody>
      </p:sp>
      <p:sp>
        <p:nvSpPr>
          <p:cNvPr id="3" name="Content Placeholder 2"/>
          <p:cNvSpPr>
            <a:spLocks noGrp="1"/>
          </p:cNvSpPr>
          <p:nvPr>
            <p:ph idx="4294967295"/>
          </p:nvPr>
        </p:nvSpPr>
        <p:spPr>
          <a:xfrm>
            <a:off x="544901" y="6217355"/>
            <a:ext cx="11370961" cy="452021"/>
          </a:xfrm>
          <a:prstGeom prst="rect">
            <a:avLst/>
          </a:prstGeom>
        </p:spPr>
        <p:txBody>
          <a:bodyPr/>
          <a:lstStyle/>
          <a:p>
            <a:pPr marL="524586" indent="-524586">
              <a:buFont typeface="+mj-lt"/>
              <a:buAutoNum type="arabicPeriod"/>
            </a:pPr>
            <a:r>
              <a:rPr lang="en-US" dirty="0" smtClean="0"/>
              <a:t>Performance, Performance, Performance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3265" y="1088037"/>
            <a:ext cx="9415706" cy="4896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417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4.8|4.8|.5|49.4|0|10.8|.5|36|63.6|6.5|.5|34.3|72.3"/>
</p:tagLst>
</file>

<file path=ppt/tags/tag2.xml><?xml version="1.0" encoding="utf-8"?>
<p:tagLst xmlns:a="http://schemas.openxmlformats.org/drawingml/2006/main" xmlns:r="http://schemas.openxmlformats.org/officeDocument/2006/relationships" xmlns:p="http://schemas.openxmlformats.org/presentationml/2006/main">
  <p:tag name="TIMING" val="|6|4.8|4.8|.5|49.4|0|10.8|.5|36|63.6|6.5|.5|34.3|72.3"/>
</p:tagLst>
</file>

<file path=ppt/tags/tag3.xml><?xml version="1.0" encoding="utf-8"?>
<p:tagLst xmlns:a="http://schemas.openxmlformats.org/drawingml/2006/main" xmlns:r="http://schemas.openxmlformats.org/officeDocument/2006/relationships" xmlns:p="http://schemas.openxmlformats.org/presentationml/2006/main">
  <p:tag name="TIMING" val="|6|4.8|4.8|.5|49.4|0|10.8|.5|36|63.6|6.5|.5|34.3|72.3"/>
</p:tagLst>
</file>

<file path=ppt/tags/tag4.xml><?xml version="1.0" encoding="utf-8"?>
<p:tagLst xmlns:a="http://schemas.openxmlformats.org/drawingml/2006/main" xmlns:r="http://schemas.openxmlformats.org/officeDocument/2006/relationships" xmlns:p="http://schemas.openxmlformats.org/presentationml/2006/main">
  <p:tag name="TIMING" val="|6|4.8|4.8|.5|49.4|0|10.8|.5|36|63.6|6.5|.5|34.3|72.3"/>
</p:tagLst>
</file>

<file path=ppt/tags/tag5.xml><?xml version="1.0" encoding="utf-8"?>
<p:tagLst xmlns:a="http://schemas.openxmlformats.org/drawingml/2006/main" xmlns:r="http://schemas.openxmlformats.org/officeDocument/2006/relationships" xmlns:p="http://schemas.openxmlformats.org/presentationml/2006/main">
  <p:tag name="TIMING" val="|11.6|23.8|38.2|37.3|13.6|4.1|9.3"/>
</p:tagLst>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DBI-414.potx" id="{39687AE5-CA1D-4996-9734-1BF5FF103B80}" vid="{A1555888-BB92-4123-A38C-753C826BDF42}"/>
    </a:ext>
  </a:extLst>
</a:theme>
</file>

<file path=ppt/theme/theme3.xml><?xml version="1.0" encoding="utf-8"?>
<a:theme xmlns:a="http://schemas.openxmlformats.org/drawingml/2006/main" name="2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 Taylor Clark</External_x0020_Speaker>
    <Session_x0020_Code xmlns="e36bfbf9-5e42-489c-a259-4c54eb22cb57"> DBI-414</Session_x0020_Code>
    <Presentation_x0020_Date xmlns="e36bfbf9-5e42-489c-a259-4c54eb22cb57">2014-10-30T00:00:00+01:00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e36bfbf9-5e42-489c-a259-4c54eb22cb57"/>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230e9df3-be65-4c73-a93b-d1236ebd67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3</TotalTime>
  <Words>3201</Words>
  <Application>Microsoft Office PowerPoint</Application>
  <PresentationFormat>Custom</PresentationFormat>
  <Paragraphs>558</Paragraphs>
  <Slides>43</Slides>
  <Notes>41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Arial</vt:lpstr>
      <vt:lpstr>Calibri</vt:lpstr>
      <vt:lpstr>Consolas</vt:lpstr>
      <vt:lpstr>Segoe UI</vt:lpstr>
      <vt:lpstr>Segoe UI Light</vt:lpstr>
      <vt:lpstr>Symbol</vt:lpstr>
      <vt:lpstr>Wingdings</vt:lpstr>
      <vt:lpstr>TEE14 Speaker PPT Template</vt:lpstr>
      <vt:lpstr>1_TEE14 Speaker PPT Template</vt:lpstr>
      <vt:lpstr>2_TEE14 Speaker PPT Template</vt:lpstr>
      <vt:lpstr>PowerPoint Presentation</vt:lpstr>
      <vt:lpstr>Tabular Deep Dive</vt:lpstr>
      <vt:lpstr>Today we’ll look at</vt:lpstr>
      <vt:lpstr>Seamless Transition of the BI Semantic Model Across BI Spectrum</vt:lpstr>
      <vt:lpstr>Design Tools</vt:lpstr>
      <vt:lpstr>Corporate BI Advantages</vt:lpstr>
      <vt:lpstr>Demo</vt:lpstr>
      <vt:lpstr>Vertipaq</vt:lpstr>
      <vt:lpstr>VertiPaq Design Principles</vt:lpstr>
      <vt:lpstr>VertiPaq Design Principles</vt:lpstr>
      <vt:lpstr>VertiPaq Design Principles</vt:lpstr>
      <vt:lpstr>The life of a model</vt:lpstr>
      <vt:lpstr>VertiPaq Storage</vt:lpstr>
      <vt:lpstr>Encoding – Build the dictionary</vt:lpstr>
      <vt:lpstr>Column Encoding</vt:lpstr>
      <vt:lpstr>Column Encoding</vt:lpstr>
      <vt:lpstr>Encoding</vt:lpstr>
      <vt:lpstr>Column Encoding</vt:lpstr>
      <vt:lpstr>Column Segments and Dictionaries</vt:lpstr>
      <vt:lpstr>Controlling Segment Size and Compression</vt:lpstr>
      <vt:lpstr>Controlling Segment Size and Compression</vt:lpstr>
      <vt:lpstr>Compression</vt:lpstr>
      <vt:lpstr>Compression</vt:lpstr>
      <vt:lpstr>Compression</vt:lpstr>
      <vt:lpstr>Processing Architecture</vt:lpstr>
      <vt:lpstr>Processing options</vt:lpstr>
      <vt:lpstr>Processing Phases</vt:lpstr>
      <vt:lpstr>Special case of 3rd segment</vt:lpstr>
      <vt:lpstr>Processing - Memory &amp; CPU usage</vt:lpstr>
      <vt:lpstr>Incremental Processing</vt:lpstr>
      <vt:lpstr>Advanced Processing</vt:lpstr>
      <vt:lpstr>Server Memory Map</vt:lpstr>
      <vt:lpstr>Querying</vt:lpstr>
      <vt:lpstr>VertiPaq Query Performance</vt:lpstr>
      <vt:lpstr>Demo</vt:lpstr>
      <vt:lpstr>Rich &amp; Fast</vt:lpstr>
      <vt:lpstr>Why raw speed counts . . .</vt:lpstr>
      <vt:lpstr>Related content</vt:lpstr>
      <vt:lpstr>DBI Track resources</vt:lpstr>
      <vt:lpstr>Resources</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Tabular Deep Dive</dc:title>
  <dc:subject>TechEd 2014</dc:subject>
  <dc:creator>Sylvia Tedjo</dc:creator>
  <cp:keywords/>
  <dc:description>Template: Jordan Cayabyab, Artitudes Design
Formatting: 
Audience Type:</dc:description>
  <cp:lastModifiedBy>Sylvia Tedjo</cp:lastModifiedBy>
  <cp:revision>5</cp:revision>
  <dcterms:created xsi:type="dcterms:W3CDTF">2014-10-26T10:48:03Z</dcterms:created>
  <dcterms:modified xsi:type="dcterms:W3CDTF">2014-10-30T15:00:24Z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