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6"/>
  </p:notesMasterIdLst>
  <p:handoutMasterIdLst>
    <p:handoutMasterId r:id="rId57"/>
  </p:handoutMasterIdLst>
  <p:sldIdLst>
    <p:sldId id="302"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3" r:id="rId51"/>
    <p:sldId id="306" r:id="rId52"/>
    <p:sldId id="304" r:id="rId53"/>
    <p:sldId id="305" r:id="rId54"/>
    <p:sldId id="301"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302"/>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3"/>
            <p14:sldId id="306"/>
            <p14:sldId id="304"/>
            <p14:sldId id="305"/>
            <p14:sldId id="301"/>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Jeremy Thake" initials="JT" lastIdx="3" clrIdx="2">
    <p:extLst>
      <p:ext uri="{19B8F6BF-5375-455C-9EA6-DF929625EA0E}">
        <p15:presenceInfo xmlns:p15="http://schemas.microsoft.com/office/powerpoint/2012/main" userId="S-1-5-21-2127521184-1604012920-1887927527-14265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10/28/2014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10/28/2014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4304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633218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71351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4288E4C-8759-4E7B-86B2-188CDEA78791}"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8710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10/28/2014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45042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48</a:t>
            </a:fld>
            <a:endParaRPr lang="en-US"/>
          </a:p>
        </p:txBody>
      </p:sp>
    </p:spTree>
    <p:extLst>
      <p:ext uri="{BB962C8B-B14F-4D97-AF65-F5344CB8AC3E}">
        <p14:creationId xmlns:p14="http://schemas.microsoft.com/office/powerpoint/2010/main" val="286409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10/28/2014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981355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10/28/2014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101427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9563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1B1278-D92B-4AF3-A9C1-71DD298190CE}" type="datetimeFigureOut">
              <a:rPr lang="en-US" smtClean="0">
                <a:solidFill>
                  <a:prstClr val="black"/>
                </a:solidFill>
              </a:rPr>
              <a:pPr/>
              <a:t>10/28/2014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7463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5DC92-143E-4441-A0C9-B63B214AE45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0961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1B1278-D92B-4AF3-A9C1-71DD298190CE}" type="datetimeFigureOut">
              <a:rPr lang="en-US" smtClean="0">
                <a:solidFill>
                  <a:prstClr val="black"/>
                </a:solidFill>
              </a:rPr>
              <a:pPr/>
              <a:t>10/28/2014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part </a:t>
            </a:r>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9087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0325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81929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45101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827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545038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2.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1.emf"/><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1.emf"/><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1.emf"/><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emf"/><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14.emf"/><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1.emf"/><Relationship Id="rId11" Type="http://schemas.openxmlformats.org/officeDocument/2006/relationships/image" Target="../media/image15.png"/><Relationship Id="rId5" Type="http://schemas.openxmlformats.org/officeDocument/2006/relationships/image" Target="../media/image14.emf"/><Relationship Id="rId10"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3" Type="http://schemas.openxmlformats.org/officeDocument/2006/relationships/image" Target="../media/image27.png"/><Relationship Id="rId7" Type="http://schemas.openxmlformats.org/officeDocument/2006/relationships/image" Target="../media/image12.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1.emf"/><Relationship Id="rId11" Type="http://schemas.openxmlformats.org/officeDocument/2006/relationships/image" Target="../media/image22.png"/><Relationship Id="rId5" Type="http://schemas.openxmlformats.org/officeDocument/2006/relationships/image" Target="../media/image14.emf"/><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22.png"/><Relationship Id="rId3" Type="http://schemas.openxmlformats.org/officeDocument/2006/relationships/image" Target="../media/image11.emf"/><Relationship Id="rId7" Type="http://schemas.openxmlformats.org/officeDocument/2006/relationships/image" Target="../media/image25.png"/><Relationship Id="rId12" Type="http://schemas.openxmlformats.org/officeDocument/2006/relationships/image" Target="../media/image29.png"/><Relationship Id="rId17" Type="http://schemas.microsoft.com/office/2007/relationships/hdphoto" Target="../media/hdphoto2.wdp"/><Relationship Id="rId2" Type="http://schemas.openxmlformats.org/officeDocument/2006/relationships/image" Target="../media/image13.png"/><Relationship Id="rId16" Type="http://schemas.openxmlformats.org/officeDocument/2006/relationships/image" Target="../media/image33.png"/><Relationship Id="rId20"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14.emf"/><Relationship Id="rId15" Type="http://schemas.openxmlformats.org/officeDocument/2006/relationships/image" Target="../media/image32.png"/><Relationship Id="rId10" Type="http://schemas.microsoft.com/office/2007/relationships/hdphoto" Target="../media/hdphoto1.wdp"/><Relationship Id="rId19"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22.png"/><Relationship Id="rId3" Type="http://schemas.openxmlformats.org/officeDocument/2006/relationships/image" Target="../media/image11.emf"/><Relationship Id="rId7" Type="http://schemas.openxmlformats.org/officeDocument/2006/relationships/image" Target="../media/image25.png"/><Relationship Id="rId12" Type="http://schemas.openxmlformats.org/officeDocument/2006/relationships/image" Target="../media/image29.png"/><Relationship Id="rId17" Type="http://schemas.microsoft.com/office/2007/relationships/hdphoto" Target="../media/hdphoto2.wdp"/><Relationship Id="rId2" Type="http://schemas.openxmlformats.org/officeDocument/2006/relationships/image" Target="../media/image13.png"/><Relationship Id="rId16" Type="http://schemas.openxmlformats.org/officeDocument/2006/relationships/image" Target="../media/image33.png"/><Relationship Id="rId20"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14.emf"/><Relationship Id="rId15" Type="http://schemas.openxmlformats.org/officeDocument/2006/relationships/image" Target="../media/image32.png"/><Relationship Id="rId10" Type="http://schemas.microsoft.com/office/2007/relationships/hdphoto" Target="../media/hdphoto1.wdp"/><Relationship Id="rId19"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api.microsoft.com/" TargetMode="External"/><Relationship Id="rId3" Type="http://schemas.openxmlformats.org/officeDocument/2006/relationships/image" Target="../media/image34.emf"/><Relationship Id="rId7" Type="http://schemas.openxmlformats.org/officeDocument/2006/relationships/hyperlink" Target="http://dev.office.com/build"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hyperlink" Target="http://dev.office.com/train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summit.office.com" TargetMode="External"/><Relationship Id="rId1" Type="http://schemas.openxmlformats.org/officeDocument/2006/relationships/slideLayout" Target="../slideLayouts/slideLayout11.xml"/><Relationship Id="rId5" Type="http://schemas.openxmlformats.org/officeDocument/2006/relationships/image" Target="../media/image40.jp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hyperlink" Target="aka.ms/OfficeDevPnP" TargetMode="External"/><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www.office.com/roadmap" TargetMode="External"/><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aka.ms/OfficeDevFeedback" TargetMode="Externa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44.emf"/></Relationships>
</file>

<file path=ppt/slides/_rels/slide4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50.jp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11.emf"/><Relationship Id="rId3" Type="http://schemas.openxmlformats.org/officeDocument/2006/relationships/tags" Target="../tags/tag3.xml"/><Relationship Id="rId7" Type="http://schemas.openxmlformats.org/officeDocument/2006/relationships/slideLayout" Target="../slideLayouts/slideLayout19.xml"/><Relationship Id="rId12" Type="http://schemas.openxmlformats.org/officeDocument/2006/relationships/image" Target="../media/image19.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8.emf"/><Relationship Id="rId5" Type="http://schemas.openxmlformats.org/officeDocument/2006/relationships/tags" Target="../tags/tag5.xml"/><Relationship Id="rId10" Type="http://schemas.openxmlformats.org/officeDocument/2006/relationships/image" Target="../media/image17.png"/><Relationship Id="rId4" Type="http://schemas.openxmlformats.org/officeDocument/2006/relationships/tags" Target="../tags/tag4.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479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688778" y="4931350"/>
            <a:ext cx="1327082" cy="305584"/>
            <a:chOff x="688778" y="4752237"/>
            <a:chExt cx="1327082" cy="305584"/>
          </a:xfrm>
        </p:grpSpPr>
        <p:grpSp>
          <p:nvGrpSpPr>
            <p:cNvPr id="5" name="Group 4"/>
            <p:cNvGrpSpPr/>
            <p:nvPr/>
          </p:nvGrpSpPr>
          <p:grpSpPr>
            <a:xfrm>
              <a:off x="688778" y="4752237"/>
              <a:ext cx="307450" cy="305584"/>
              <a:chOff x="3802770" y="-2002971"/>
              <a:chExt cx="1532420" cy="1523121"/>
            </a:xfrm>
            <a:solidFill>
              <a:schemeClr val="tx1"/>
            </a:solidFill>
          </p:grpSpPr>
          <p:grpSp>
            <p:nvGrpSpPr>
              <p:cNvPr id="4" name="Group 3"/>
              <p:cNvGrpSpPr/>
              <p:nvPr/>
            </p:nvGrpSpPr>
            <p:grpSpPr>
              <a:xfrm>
                <a:off x="3802770" y="-2002971"/>
                <a:ext cx="1532420" cy="474276"/>
                <a:chOff x="3802770" y="-2002971"/>
                <a:chExt cx="1532420" cy="474276"/>
              </a:xfrm>
              <a:grpFill/>
            </p:grpSpPr>
            <p:sp>
              <p:nvSpPr>
                <p:cNvPr id="2" name="Rectangle 1"/>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39" name="Group 638"/>
              <p:cNvGrpSpPr/>
              <p:nvPr/>
            </p:nvGrpSpPr>
            <p:grpSpPr>
              <a:xfrm>
                <a:off x="3802770" y="-1478549"/>
                <a:ext cx="1532420" cy="474276"/>
                <a:chOff x="3802770" y="-2002971"/>
                <a:chExt cx="1532420" cy="474276"/>
              </a:xfrm>
              <a:grpFill/>
            </p:grpSpPr>
            <p:sp>
              <p:nvSpPr>
                <p:cNvPr id="640" name="Rectangle 639"/>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43" name="Group 642"/>
              <p:cNvGrpSpPr/>
              <p:nvPr/>
            </p:nvGrpSpPr>
            <p:grpSpPr>
              <a:xfrm>
                <a:off x="3802770" y="-954126"/>
                <a:ext cx="1532420" cy="474276"/>
                <a:chOff x="3802770" y="-2002971"/>
                <a:chExt cx="1532420" cy="474276"/>
              </a:xfrm>
              <a:grpFill/>
            </p:grpSpPr>
            <p:sp>
              <p:nvSpPr>
                <p:cNvPr id="644" name="Rectangle 643"/>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99" name="TextBox 698"/>
            <p:cNvSpPr txBox="1"/>
            <p:nvPr/>
          </p:nvSpPr>
          <p:spPr>
            <a:xfrm>
              <a:off x="1162762" y="4794230"/>
              <a:ext cx="853098" cy="221599"/>
            </a:xfrm>
            <a:prstGeom prst="rect">
              <a:avLst/>
            </a:prstGeom>
            <a:noFill/>
          </p:spPr>
          <p:txBody>
            <a:bodyPr wrap="square" lIns="0" tIns="0" rIns="0" bIns="0" rtlCol="0">
              <a:spAutoFit/>
            </a:bodyPr>
            <a:lstStyle/>
            <a:p>
              <a:pPr>
                <a:lnSpc>
                  <a:spcPct val="90000"/>
                </a:lnSpc>
                <a:spcAft>
                  <a:spcPts val="600"/>
                </a:spcAft>
              </a:pPr>
              <a:r>
                <a:rPr lang="en-US" sz="1600" spc="-30" dirty="0" smtClean="0">
                  <a:gradFill>
                    <a:gsLst>
                      <a:gs pos="2917">
                        <a:srgbClr val="FFFFFF"/>
                      </a:gs>
                      <a:gs pos="30000">
                        <a:srgbClr val="FFFFFF"/>
                      </a:gs>
                    </a:gsLst>
                    <a:lin ang="5400000" scaled="0"/>
                  </a:gradFill>
                </a:rPr>
                <a:t>My Apps</a:t>
              </a:r>
            </a:p>
          </p:txBody>
        </p:sp>
      </p:grpSp>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852" name="Rectangle 851"/>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53"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55" name="Group 53"/>
          <p:cNvGrpSpPr>
            <a:grpSpLocks noChangeAspect="1"/>
          </p:cNvGrpSpPr>
          <p:nvPr/>
        </p:nvGrpSpPr>
        <p:grpSpPr bwMode="auto">
          <a:xfrm>
            <a:off x="2360567" y="4239629"/>
            <a:ext cx="1116436" cy="426958"/>
            <a:chOff x="3453" y="2013"/>
            <a:chExt cx="774" cy="296"/>
          </a:xfrm>
        </p:grpSpPr>
        <p:sp>
          <p:nvSpPr>
            <p:cNvPr id="874"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5"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6"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7"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8"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9"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0"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1"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2"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3"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4"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5"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6"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7"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8"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9"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0"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56"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4" name="Freeform 35"/>
          <p:cNvSpPr>
            <a:spLocks noChangeAspect="1" noEditPoints="1"/>
          </p:cNvSpPr>
          <p:nvPr/>
        </p:nvSpPr>
        <p:spPr bwMode="auto">
          <a:xfrm>
            <a:off x="688778" y="5514183"/>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58" name="Group 140"/>
          <p:cNvGrpSpPr>
            <a:grpSpLocks noChangeAspect="1"/>
          </p:cNvGrpSpPr>
          <p:nvPr/>
        </p:nvGrpSpPr>
        <p:grpSpPr bwMode="auto">
          <a:xfrm>
            <a:off x="2360567" y="4864629"/>
            <a:ext cx="1484057" cy="439026"/>
            <a:chOff x="562" y="2539"/>
            <a:chExt cx="791" cy="234"/>
          </a:xfrm>
        </p:grpSpPr>
        <p:sp>
          <p:nvSpPr>
            <p:cNvPr id="859"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0"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1"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2"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3"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4"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5"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6"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7"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8"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9"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0"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1"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2"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3"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93"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5" name="Group 53"/>
          <p:cNvGrpSpPr>
            <a:grpSpLocks noChangeAspect="1"/>
          </p:cNvGrpSpPr>
          <p:nvPr/>
        </p:nvGrpSpPr>
        <p:grpSpPr bwMode="auto">
          <a:xfrm>
            <a:off x="2360567" y="4239629"/>
            <a:ext cx="1116436" cy="426958"/>
            <a:chOff x="3453" y="2013"/>
            <a:chExt cx="774" cy="296"/>
          </a:xfrm>
        </p:grpSpPr>
        <p:sp>
          <p:nvSpPr>
            <p:cNvPr id="914"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5"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6"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0"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4"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5"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6"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7"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8"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9"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0"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1"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2"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3"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4"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5"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6"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96"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7" name="Freeform 39"/>
          <p:cNvSpPr>
            <a:spLocks noChangeAspect="1" noEditPoints="1"/>
          </p:cNvSpPr>
          <p:nvPr/>
        </p:nvSpPr>
        <p:spPr bwMode="auto">
          <a:xfrm>
            <a:off x="688778" y="4864629"/>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8" name="Group 140"/>
          <p:cNvGrpSpPr>
            <a:grpSpLocks noChangeAspect="1"/>
          </p:cNvGrpSpPr>
          <p:nvPr/>
        </p:nvGrpSpPr>
        <p:grpSpPr bwMode="auto">
          <a:xfrm>
            <a:off x="2360567" y="4864629"/>
            <a:ext cx="1484057" cy="439026"/>
            <a:chOff x="562" y="2539"/>
            <a:chExt cx="791" cy="234"/>
          </a:xfrm>
        </p:grpSpPr>
        <p:sp>
          <p:nvSpPr>
            <p:cNvPr id="899"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0"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1"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2"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3"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4"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5"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6"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7"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8"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9"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0"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1"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2"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3"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9" name="Title 8"/>
          <p:cNvSpPr>
            <a:spLocks noGrp="1"/>
          </p:cNvSpPr>
          <p:nvPr>
            <p:ph type="title"/>
          </p:nvPr>
        </p:nvSpPr>
        <p:spPr/>
        <p:txBody>
          <a:bodyPr/>
          <a:lstStyle/>
          <a:p>
            <a:r>
              <a:rPr lang="en-US" dirty="0"/>
              <a:t>What’s New</a:t>
            </a:r>
          </a:p>
        </p:txBody>
      </p:sp>
      <p:grpSp>
        <p:nvGrpSpPr>
          <p:cNvPr id="357" name="Group 356"/>
          <p:cNvGrpSpPr/>
          <p:nvPr/>
        </p:nvGrpSpPr>
        <p:grpSpPr>
          <a:xfrm>
            <a:off x="292100" y="1195113"/>
            <a:ext cx="3770313" cy="1517650"/>
            <a:chOff x="292100" y="1016000"/>
            <a:chExt cx="3770313" cy="1517650"/>
          </a:xfrm>
        </p:grpSpPr>
        <p:sp>
          <p:nvSpPr>
            <p:cNvPr id="363" name="Rectangle 36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4" name="Group 363"/>
            <p:cNvGrpSpPr/>
            <p:nvPr/>
          </p:nvGrpSpPr>
          <p:grpSpPr>
            <a:xfrm>
              <a:off x="1160464" y="1016000"/>
              <a:ext cx="1978025" cy="1500188"/>
              <a:chOff x="1363663" y="914400"/>
              <a:chExt cx="1978025" cy="1500188"/>
            </a:xfrm>
          </p:grpSpPr>
          <p:sp>
            <p:nvSpPr>
              <p:cNvPr id="405"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405"/>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07"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65"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66" name="Group 365"/>
            <p:cNvGrpSpPr/>
            <p:nvPr/>
          </p:nvGrpSpPr>
          <p:grpSpPr>
            <a:xfrm>
              <a:off x="1264391" y="1121515"/>
              <a:ext cx="1751120" cy="977160"/>
              <a:chOff x="3305410" y="464807"/>
              <a:chExt cx="993287" cy="554274"/>
            </a:xfrm>
          </p:grpSpPr>
          <p:sp>
            <p:nvSpPr>
              <p:cNvPr id="393" name="Rectangle 392"/>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6"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97" name="Straight Connector 396"/>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2838450" y="1767176"/>
              <a:ext cx="1223963" cy="766474"/>
              <a:chOff x="2838450" y="1767176"/>
              <a:chExt cx="1223963" cy="766474"/>
            </a:xfrm>
          </p:grpSpPr>
          <p:grpSp>
            <p:nvGrpSpPr>
              <p:cNvPr id="387" name="Group 386"/>
              <p:cNvGrpSpPr/>
              <p:nvPr/>
            </p:nvGrpSpPr>
            <p:grpSpPr>
              <a:xfrm>
                <a:off x="2838450" y="1767176"/>
                <a:ext cx="1223963" cy="766474"/>
                <a:chOff x="2439988" y="1517650"/>
                <a:chExt cx="1622425" cy="1016000"/>
              </a:xfrm>
            </p:grpSpPr>
            <p:sp>
              <p:nvSpPr>
                <p:cNvPr id="389" name="Rectangle 38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90" name="Group 158"/>
                <p:cNvGrpSpPr>
                  <a:grpSpLocks noChangeAspect="1"/>
                </p:cNvGrpSpPr>
                <p:nvPr/>
              </p:nvGrpSpPr>
              <p:grpSpPr bwMode="auto">
                <a:xfrm>
                  <a:off x="2439988" y="1517650"/>
                  <a:ext cx="1622425" cy="1016000"/>
                  <a:chOff x="1537" y="956"/>
                  <a:chExt cx="1022" cy="640"/>
                </a:xfrm>
              </p:grpSpPr>
              <p:sp>
                <p:nvSpPr>
                  <p:cNvPr id="391"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88"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68" name="Group 299"/>
            <p:cNvGrpSpPr>
              <a:grpSpLocks noChangeAspect="1"/>
            </p:cNvGrpSpPr>
            <p:nvPr/>
          </p:nvGrpSpPr>
          <p:grpSpPr bwMode="auto">
            <a:xfrm>
              <a:off x="292100" y="1517955"/>
              <a:ext cx="1885896" cy="1015695"/>
              <a:chOff x="-158" y="615"/>
              <a:chExt cx="2048" cy="1103"/>
            </a:xfrm>
          </p:grpSpPr>
          <p:sp>
            <p:nvSpPr>
              <p:cNvPr id="369"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39" name="Group 438"/>
          <p:cNvGrpSpPr/>
          <p:nvPr/>
        </p:nvGrpSpPr>
        <p:grpSpPr>
          <a:xfrm>
            <a:off x="5381285" y="1314690"/>
            <a:ext cx="1827252" cy="1558413"/>
            <a:chOff x="5381285" y="1314690"/>
            <a:chExt cx="1827252" cy="1558413"/>
          </a:xfrm>
        </p:grpSpPr>
        <p:grpSp>
          <p:nvGrpSpPr>
            <p:cNvPr id="440" name="Group 439"/>
            <p:cNvGrpSpPr/>
            <p:nvPr/>
          </p:nvGrpSpPr>
          <p:grpSpPr>
            <a:xfrm>
              <a:off x="5381285" y="1533858"/>
              <a:ext cx="676616" cy="1284998"/>
              <a:chOff x="5651685" y="-476444"/>
              <a:chExt cx="1669255" cy="2809977"/>
            </a:xfrm>
          </p:grpSpPr>
          <p:sp>
            <p:nvSpPr>
              <p:cNvPr id="508" name="Rectangle 507"/>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Freeform 508"/>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1" name="Group 510"/>
              <p:cNvGrpSpPr/>
              <p:nvPr/>
            </p:nvGrpSpPr>
            <p:grpSpPr>
              <a:xfrm>
                <a:off x="6124436" y="2123612"/>
                <a:ext cx="723752" cy="98117"/>
                <a:chOff x="6147223" y="2123612"/>
                <a:chExt cx="723752" cy="98117"/>
              </a:xfrm>
            </p:grpSpPr>
            <p:sp>
              <p:nvSpPr>
                <p:cNvPr id="512" name="Rounded Rectangle 511"/>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41" name="Group 440"/>
            <p:cNvGrpSpPr/>
            <p:nvPr/>
          </p:nvGrpSpPr>
          <p:grpSpPr>
            <a:xfrm>
              <a:off x="6515042" y="1543701"/>
              <a:ext cx="693495" cy="1245756"/>
              <a:chOff x="6639402" y="-1425066"/>
              <a:chExt cx="675798" cy="1213966"/>
            </a:xfrm>
          </p:grpSpPr>
          <p:sp>
            <p:nvSpPr>
              <p:cNvPr id="49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7" name="Rectangle 506"/>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42"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59" name="Group 361"/>
            <p:cNvGrpSpPr>
              <a:grpSpLocks noChangeAspect="1"/>
            </p:cNvGrpSpPr>
            <p:nvPr/>
          </p:nvGrpSpPr>
          <p:grpSpPr bwMode="auto">
            <a:xfrm>
              <a:off x="5951133" y="1619769"/>
              <a:ext cx="653662" cy="1067595"/>
              <a:chOff x="3756" y="912"/>
              <a:chExt cx="409" cy="668"/>
            </a:xfrm>
          </p:grpSpPr>
          <p:sp>
            <p:nvSpPr>
              <p:cNvPr id="476"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60"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Rectangle 460"/>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63" name="Group 462"/>
            <p:cNvGrpSpPr/>
            <p:nvPr/>
          </p:nvGrpSpPr>
          <p:grpSpPr>
            <a:xfrm>
              <a:off x="6762379" y="1998339"/>
              <a:ext cx="121238" cy="136847"/>
              <a:chOff x="6821706" y="2244827"/>
              <a:chExt cx="122543" cy="138320"/>
            </a:xfrm>
            <a:solidFill>
              <a:schemeClr val="accent6">
                <a:lumMod val="75000"/>
              </a:schemeClr>
            </a:solidFill>
          </p:grpSpPr>
          <p:sp>
            <p:nvSpPr>
              <p:cNvPr id="474"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75"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464" name="Group 463"/>
            <p:cNvGrpSpPr/>
            <p:nvPr/>
          </p:nvGrpSpPr>
          <p:grpSpPr>
            <a:xfrm>
              <a:off x="6744485" y="1563052"/>
              <a:ext cx="157076" cy="1155247"/>
              <a:chOff x="6744485" y="1563052"/>
              <a:chExt cx="157076" cy="1155247"/>
            </a:xfrm>
          </p:grpSpPr>
          <p:sp>
            <p:nvSpPr>
              <p:cNvPr id="469" name="Oval 46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70" name="Group 469"/>
              <p:cNvGrpSpPr/>
              <p:nvPr/>
            </p:nvGrpSpPr>
            <p:grpSpPr>
              <a:xfrm>
                <a:off x="6744485" y="1563052"/>
                <a:ext cx="157076" cy="52818"/>
                <a:chOff x="6822277" y="1553528"/>
                <a:chExt cx="157076" cy="52818"/>
              </a:xfrm>
            </p:grpSpPr>
            <p:sp>
              <p:nvSpPr>
                <p:cNvPr id="471" name="Rounded Rectangle 47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Oval 47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Oval 472"/>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65" name="Group 464"/>
            <p:cNvGrpSpPr/>
            <p:nvPr/>
          </p:nvGrpSpPr>
          <p:grpSpPr>
            <a:xfrm>
              <a:off x="5444705" y="1680019"/>
              <a:ext cx="948506" cy="959249"/>
              <a:chOff x="5444705" y="1765011"/>
              <a:chExt cx="948506" cy="959249"/>
            </a:xfrm>
          </p:grpSpPr>
          <p:sp>
            <p:nvSpPr>
              <p:cNvPr id="466" name="Rectangle 465"/>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67" name="Picture 14"/>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8" name="Group 357"/>
          <p:cNvGrpSpPr/>
          <p:nvPr/>
        </p:nvGrpSpPr>
        <p:grpSpPr>
          <a:xfrm>
            <a:off x="2423526" y="2090738"/>
            <a:ext cx="316257" cy="623212"/>
            <a:chOff x="2423526" y="2090738"/>
            <a:chExt cx="316257" cy="623212"/>
          </a:xfrm>
        </p:grpSpPr>
        <p:pic>
          <p:nvPicPr>
            <p:cNvPr id="359" name="Picture 358"/>
            <p:cNvPicPr>
              <a:picLocks noChangeAspect="1"/>
            </p:cNvPicPr>
            <p:nvPr/>
          </p:nvPicPr>
          <p:blipFill>
            <a:blip r:embed="rId5"/>
            <a:stretch>
              <a:fillRect/>
            </a:stretch>
          </p:blipFill>
          <p:spPr>
            <a:xfrm>
              <a:off x="2423526" y="2090738"/>
              <a:ext cx="316257" cy="623212"/>
            </a:xfrm>
            <a:prstGeom prst="rect">
              <a:avLst/>
            </a:prstGeom>
          </p:spPr>
        </p:pic>
        <p:grpSp>
          <p:nvGrpSpPr>
            <p:cNvPr id="360" name="Group 359"/>
            <p:cNvGrpSpPr/>
            <p:nvPr/>
          </p:nvGrpSpPr>
          <p:grpSpPr>
            <a:xfrm>
              <a:off x="2451472" y="2218095"/>
              <a:ext cx="260365" cy="417911"/>
              <a:chOff x="2450306" y="2218095"/>
              <a:chExt cx="260365" cy="417911"/>
            </a:xfrm>
          </p:grpSpPr>
          <p:sp>
            <p:nvSpPr>
              <p:cNvPr id="361" name="Rectangle 360"/>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7" name="Rectangle 6"/>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4" name="Rectangle 13"/>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577" name="Rectangle 576"/>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947" name="Freeform 5"/>
          <p:cNvSpPr>
            <a:spLocks noChangeAspect="1" noEditPoints="1"/>
          </p:cNvSpPr>
          <p:nvPr/>
        </p:nvSpPr>
        <p:spPr bwMode="auto">
          <a:xfrm>
            <a:off x="5697535" y="4562643"/>
            <a:ext cx="1051794" cy="871222"/>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948" name="TextBox 947"/>
          <p:cNvSpPr txBox="1"/>
          <p:nvPr/>
        </p:nvSpPr>
        <p:spPr>
          <a:xfrm>
            <a:off x="5646661" y="5473999"/>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grpSp>
        <p:nvGrpSpPr>
          <p:cNvPr id="952" name="Group 25"/>
          <p:cNvGrpSpPr>
            <a:grpSpLocks noChangeAspect="1"/>
          </p:cNvGrpSpPr>
          <p:nvPr/>
        </p:nvGrpSpPr>
        <p:grpSpPr bwMode="auto">
          <a:xfrm>
            <a:off x="9032420" y="5369138"/>
            <a:ext cx="2084254" cy="252582"/>
            <a:chOff x="-1699" y="18351"/>
            <a:chExt cx="11074" cy="1342"/>
          </a:xfrm>
        </p:grpSpPr>
        <p:sp>
          <p:nvSpPr>
            <p:cNvPr id="987"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6"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7"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8"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9"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0"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1"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2"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3"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4"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9"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0"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1"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2"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983" name="Picture 982"/>
          <p:cNvPicPr>
            <a:picLocks noChangeAspect="1"/>
          </p:cNvPicPr>
          <p:nvPr/>
        </p:nvPicPr>
        <p:blipFill rotWithShape="1">
          <a:blip r:embed="rId6" cstate="print">
            <a:extLst>
              <a:ext uri="{28A0092B-C50C-407E-A947-70E740481C1C}">
                <a14:useLocalDpi xmlns:a14="http://schemas.microsoft.com/office/drawing/2010/main" val="0"/>
              </a:ext>
            </a:extLst>
          </a:blip>
          <a:srcRect t="44093" r="11119"/>
          <a:stretch/>
        </p:blipFill>
        <p:spPr>
          <a:xfrm>
            <a:off x="9207360" y="4518522"/>
            <a:ext cx="917136" cy="563096"/>
          </a:xfrm>
          <a:prstGeom prst="rect">
            <a:avLst/>
          </a:prstGeom>
        </p:spPr>
      </p:pic>
      <p:grpSp>
        <p:nvGrpSpPr>
          <p:cNvPr id="515" name="Group 514"/>
          <p:cNvGrpSpPr>
            <a:grpSpLocks noChangeAspect="1"/>
          </p:cNvGrpSpPr>
          <p:nvPr/>
        </p:nvGrpSpPr>
        <p:grpSpPr>
          <a:xfrm>
            <a:off x="10394086" y="4435123"/>
            <a:ext cx="534565" cy="754488"/>
            <a:chOff x="1214438" y="4121151"/>
            <a:chExt cx="1558925" cy="2200275"/>
          </a:xfrm>
        </p:grpSpPr>
        <p:sp>
          <p:nvSpPr>
            <p:cNvPr id="516"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7"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53" name="Rectangle 252"/>
          <p:cNvSpPr/>
          <p:nvPr/>
        </p:nvSpPr>
        <p:spPr bwMode="auto">
          <a:xfrm>
            <a:off x="8169819"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4318704"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00374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grpId="0" nodeType="withEffect">
                                  <p:stCondLst>
                                    <p:cond delay="0"/>
                                  </p:stCondLst>
                                  <p:childTnLst>
                                    <p:animMotion origin="layout" path="M 3.80904E-6 4.51203E-6 L 3.80904E-6 0.0926 " pathEditMode="relative" rAng="0" ptsTypes="AA">
                                      <p:cBhvr>
                                        <p:cTn id="6" dur="500" fill="hold"/>
                                        <p:tgtEl>
                                          <p:spTgt spid="894"/>
                                        </p:tgtEl>
                                        <p:attrNameLst>
                                          <p:attrName>ppt_x</p:attrName>
                                          <p:attrName>ppt_y</p:attrName>
                                        </p:attrNameLst>
                                      </p:cBhvr>
                                      <p:rCtr x="0" y="4630"/>
                                    </p:animMotion>
                                  </p:childTnLst>
                                </p:cTn>
                              </p:par>
                              <p:par>
                                <p:cTn id="7" presetID="42" presetClass="path" presetSubtype="0" decel="100000" fill="hold" grpId="0" nodeType="withEffect">
                                  <p:stCondLst>
                                    <p:cond delay="0"/>
                                  </p:stCondLst>
                                  <p:childTnLst>
                                    <p:animMotion origin="layout" path="M -1.86367E-7 1.5842E-6 L -1.86367E-7 0.09124 " pathEditMode="relative" rAng="0" ptsTypes="AA">
                                      <p:cBhvr>
                                        <p:cTn id="8" dur="500" fill="hold"/>
                                        <p:tgtEl>
                                          <p:spTgt spid="897"/>
                                        </p:tgtEl>
                                        <p:attrNameLst>
                                          <p:attrName>ppt_x</p:attrName>
                                          <p:attrName>ppt_y</p:attrName>
                                        </p:attrNameLst>
                                      </p:cBhvr>
                                      <p:rCtr x="0" y="4562"/>
                                    </p:animMotion>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 grpId="0" animBg="1"/>
      <p:bldP spid="8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Text Placeholder 2"/>
          <p:cNvSpPr>
            <a:spLocks noGrp="1"/>
          </p:cNvSpPr>
          <p:nvPr>
            <p:ph type="body" sz="quarter" idx="11"/>
          </p:nvPr>
        </p:nvSpPr>
        <p:spPr>
          <a:xfrm>
            <a:off x="274639" y="1212849"/>
            <a:ext cx="11889564" cy="4001095"/>
          </a:xfrm>
        </p:spPr>
        <p:txBody>
          <a:bodyPr/>
          <a:lstStyle/>
          <a:p>
            <a:r>
              <a:rPr lang="en-US" dirty="0"/>
              <a:t>Deeper integration across the user experience</a:t>
            </a:r>
          </a:p>
          <a:p>
            <a:r>
              <a:rPr lang="en-US" dirty="0"/>
              <a:t>First class citizen alongside our apps</a:t>
            </a:r>
          </a:p>
          <a:p>
            <a:r>
              <a:rPr lang="en-US" dirty="0"/>
              <a:t>Much higher discoverability</a:t>
            </a:r>
          </a:p>
          <a:p>
            <a:r>
              <a:rPr lang="en-US" dirty="0"/>
              <a:t>SharePoint level apps didn’t always “fit”</a:t>
            </a:r>
          </a:p>
          <a:p>
            <a:r>
              <a:rPr lang="en-US" dirty="0"/>
              <a:t>First use of Azure AD </a:t>
            </a:r>
            <a:r>
              <a:rPr lang="en-US" dirty="0" err="1"/>
              <a:t>auth</a:t>
            </a:r>
            <a:r>
              <a:rPr lang="en-US" dirty="0"/>
              <a:t> flow to leverage Office 365 APIs</a:t>
            </a:r>
          </a:p>
        </p:txBody>
      </p:sp>
    </p:spTree>
    <p:extLst>
      <p:ext uri="{BB962C8B-B14F-4D97-AF65-F5344CB8AC3E}">
        <p14:creationId xmlns:p14="http://schemas.microsoft.com/office/powerpoint/2010/main" val="27419406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a:t>
            </a:r>
            <a:br>
              <a:rPr lang="en-US" dirty="0" smtClean="0"/>
            </a:br>
            <a:r>
              <a:rPr lang="en-US" dirty="0" smtClean="0"/>
              <a:t>App Launcher </a:t>
            </a:r>
            <a:br>
              <a:rPr lang="en-US" dirty="0" smtClean="0"/>
            </a:br>
            <a:r>
              <a:rPr lang="en-US" dirty="0" smtClean="0"/>
              <a:t>and My Apps</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69620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err="1" smtClean="0"/>
              <a:t>Xero</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81528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rallelogram 36"/>
          <p:cNvSpPr/>
          <p:nvPr/>
        </p:nvSpPr>
        <p:spPr bwMode="auto">
          <a:xfrm rot="16200000">
            <a:off x="11157215" y="4581436"/>
            <a:ext cx="1826052" cy="187927"/>
          </a:xfrm>
          <a:prstGeom prst="parallelogram">
            <a:avLst>
              <a:gd name="adj" fmla="val 68082"/>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Acquisition</a:t>
            </a:r>
            <a:endParaRPr lang="en-US" dirty="0"/>
          </a:p>
        </p:txBody>
      </p:sp>
      <p:grpSp>
        <p:nvGrpSpPr>
          <p:cNvPr id="33" name="Group 32"/>
          <p:cNvGrpSpPr/>
          <p:nvPr/>
        </p:nvGrpSpPr>
        <p:grpSpPr>
          <a:xfrm>
            <a:off x="457200" y="2125663"/>
            <a:ext cx="3794760" cy="3657600"/>
            <a:chOff x="457200" y="2125663"/>
            <a:chExt cx="3794760" cy="3657600"/>
          </a:xfrm>
        </p:grpSpPr>
        <p:sp>
          <p:nvSpPr>
            <p:cNvPr id="5" name="Rectangle 4"/>
            <p:cNvSpPr/>
            <p:nvPr/>
          </p:nvSpPr>
          <p:spPr bwMode="auto">
            <a:xfrm>
              <a:off x="457200" y="2125663"/>
              <a:ext cx="379476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Tenant registered application through Azure Management Portal</a:t>
              </a:r>
              <a:endPar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nvGrpSpPr>
            <p:cNvPr id="24" name="Group 23"/>
            <p:cNvGrpSpPr/>
            <p:nvPr/>
          </p:nvGrpSpPr>
          <p:grpSpPr>
            <a:xfrm>
              <a:off x="1861661" y="4227356"/>
              <a:ext cx="985838" cy="1258888"/>
              <a:chOff x="2543175" y="4187825"/>
              <a:chExt cx="985838" cy="1258888"/>
            </a:xfrm>
          </p:grpSpPr>
          <p:sp>
            <p:nvSpPr>
              <p:cNvPr id="15" name="Freeform 5"/>
              <p:cNvSpPr>
                <a:spLocks noEditPoints="1"/>
              </p:cNvSpPr>
              <p:nvPr/>
            </p:nvSpPr>
            <p:spPr bwMode="auto">
              <a:xfrm>
                <a:off x="2543175" y="4365625"/>
                <a:ext cx="831850" cy="1081088"/>
              </a:xfrm>
              <a:custGeom>
                <a:avLst/>
                <a:gdLst>
                  <a:gd name="T0" fmla="*/ 1652 w 1739"/>
                  <a:gd name="T1" fmla="*/ 528 h 2262"/>
                  <a:gd name="T2" fmla="*/ 1187 w 1739"/>
                  <a:gd name="T3" fmla="*/ 63 h 2262"/>
                  <a:gd name="T4" fmla="*/ 1033 w 1739"/>
                  <a:gd name="T5" fmla="*/ 0 h 2262"/>
                  <a:gd name="T6" fmla="*/ 297 w 1739"/>
                  <a:gd name="T7" fmla="*/ 0 h 2262"/>
                  <a:gd name="T8" fmla="*/ 0 w 1739"/>
                  <a:gd name="T9" fmla="*/ 296 h 2262"/>
                  <a:gd name="T10" fmla="*/ 0 w 1739"/>
                  <a:gd name="T11" fmla="*/ 1965 h 2262"/>
                  <a:gd name="T12" fmla="*/ 297 w 1739"/>
                  <a:gd name="T13" fmla="*/ 2262 h 2262"/>
                  <a:gd name="T14" fmla="*/ 1442 w 1739"/>
                  <a:gd name="T15" fmla="*/ 2262 h 2262"/>
                  <a:gd name="T16" fmla="*/ 1739 w 1739"/>
                  <a:gd name="T17" fmla="*/ 1965 h 2262"/>
                  <a:gd name="T18" fmla="*/ 1739 w 1739"/>
                  <a:gd name="T19" fmla="*/ 738 h 2262"/>
                  <a:gd name="T20" fmla="*/ 1652 w 1739"/>
                  <a:gd name="T21" fmla="*/ 528 h 2262"/>
                  <a:gd name="T22" fmla="*/ 1627 w 1739"/>
                  <a:gd name="T23" fmla="*/ 1965 h 2262"/>
                  <a:gd name="T24" fmla="*/ 1442 w 1739"/>
                  <a:gd name="T25" fmla="*/ 2150 h 2262"/>
                  <a:gd name="T26" fmla="*/ 297 w 1739"/>
                  <a:gd name="T27" fmla="*/ 2150 h 2262"/>
                  <a:gd name="T28" fmla="*/ 112 w 1739"/>
                  <a:gd name="T29" fmla="*/ 1965 h 2262"/>
                  <a:gd name="T30" fmla="*/ 112 w 1739"/>
                  <a:gd name="T31" fmla="*/ 296 h 2262"/>
                  <a:gd name="T32" fmla="*/ 297 w 1739"/>
                  <a:gd name="T33" fmla="*/ 112 h 2262"/>
                  <a:gd name="T34" fmla="*/ 999 w 1739"/>
                  <a:gd name="T35" fmla="*/ 112 h 2262"/>
                  <a:gd name="T36" fmla="*/ 999 w 1739"/>
                  <a:gd name="T37" fmla="*/ 564 h 2262"/>
                  <a:gd name="T38" fmla="*/ 1169 w 1739"/>
                  <a:gd name="T39" fmla="*/ 734 h 2262"/>
                  <a:gd name="T40" fmla="*/ 1627 w 1739"/>
                  <a:gd name="T41" fmla="*/ 734 h 2262"/>
                  <a:gd name="T42" fmla="*/ 1627 w 1739"/>
                  <a:gd name="T43" fmla="*/ 738 h 2262"/>
                  <a:gd name="T44" fmla="*/ 1627 w 1739"/>
                  <a:gd name="T45" fmla="*/ 1965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9" h="2262">
                    <a:moveTo>
                      <a:pt x="1652" y="528"/>
                    </a:moveTo>
                    <a:cubicBezTo>
                      <a:pt x="1187" y="63"/>
                      <a:pt x="1187" y="63"/>
                      <a:pt x="1187" y="63"/>
                    </a:cubicBezTo>
                    <a:cubicBezTo>
                      <a:pt x="1146" y="22"/>
                      <a:pt x="1091" y="0"/>
                      <a:pt x="1033" y="0"/>
                    </a:cubicBezTo>
                    <a:cubicBezTo>
                      <a:pt x="297" y="0"/>
                      <a:pt x="297" y="0"/>
                      <a:pt x="297" y="0"/>
                    </a:cubicBezTo>
                    <a:cubicBezTo>
                      <a:pt x="133" y="0"/>
                      <a:pt x="0" y="133"/>
                      <a:pt x="0" y="296"/>
                    </a:cubicBezTo>
                    <a:cubicBezTo>
                      <a:pt x="0" y="1965"/>
                      <a:pt x="0" y="1965"/>
                      <a:pt x="0" y="1965"/>
                    </a:cubicBezTo>
                    <a:cubicBezTo>
                      <a:pt x="0" y="2129"/>
                      <a:pt x="133" y="2262"/>
                      <a:pt x="297" y="2262"/>
                    </a:cubicBezTo>
                    <a:cubicBezTo>
                      <a:pt x="1442" y="2262"/>
                      <a:pt x="1442" y="2262"/>
                      <a:pt x="1442" y="2262"/>
                    </a:cubicBezTo>
                    <a:cubicBezTo>
                      <a:pt x="1606" y="2262"/>
                      <a:pt x="1739" y="2129"/>
                      <a:pt x="1739" y="1965"/>
                    </a:cubicBezTo>
                    <a:cubicBezTo>
                      <a:pt x="1739" y="738"/>
                      <a:pt x="1739" y="738"/>
                      <a:pt x="1739" y="738"/>
                    </a:cubicBezTo>
                    <a:cubicBezTo>
                      <a:pt x="1739" y="659"/>
                      <a:pt x="1708" y="584"/>
                      <a:pt x="1652" y="528"/>
                    </a:cubicBezTo>
                    <a:close/>
                    <a:moveTo>
                      <a:pt x="1627" y="1965"/>
                    </a:moveTo>
                    <a:cubicBezTo>
                      <a:pt x="1627" y="2067"/>
                      <a:pt x="1544" y="2150"/>
                      <a:pt x="1442" y="2150"/>
                    </a:cubicBezTo>
                    <a:cubicBezTo>
                      <a:pt x="297" y="2150"/>
                      <a:pt x="297" y="2150"/>
                      <a:pt x="297" y="2150"/>
                    </a:cubicBezTo>
                    <a:cubicBezTo>
                      <a:pt x="195" y="2150"/>
                      <a:pt x="112" y="2067"/>
                      <a:pt x="112" y="1965"/>
                    </a:cubicBezTo>
                    <a:cubicBezTo>
                      <a:pt x="112" y="296"/>
                      <a:pt x="112" y="296"/>
                      <a:pt x="112" y="296"/>
                    </a:cubicBezTo>
                    <a:cubicBezTo>
                      <a:pt x="112" y="195"/>
                      <a:pt x="195" y="112"/>
                      <a:pt x="297" y="112"/>
                    </a:cubicBezTo>
                    <a:cubicBezTo>
                      <a:pt x="999" y="112"/>
                      <a:pt x="999" y="112"/>
                      <a:pt x="999" y="112"/>
                    </a:cubicBezTo>
                    <a:cubicBezTo>
                      <a:pt x="999" y="564"/>
                      <a:pt x="999" y="564"/>
                      <a:pt x="999" y="564"/>
                    </a:cubicBezTo>
                    <a:cubicBezTo>
                      <a:pt x="999" y="658"/>
                      <a:pt x="1075" y="734"/>
                      <a:pt x="1169" y="734"/>
                    </a:cubicBezTo>
                    <a:cubicBezTo>
                      <a:pt x="1627" y="734"/>
                      <a:pt x="1627" y="734"/>
                      <a:pt x="1627" y="734"/>
                    </a:cubicBezTo>
                    <a:cubicBezTo>
                      <a:pt x="1627" y="736"/>
                      <a:pt x="1627" y="737"/>
                      <a:pt x="1627" y="738"/>
                    </a:cubicBezTo>
                    <a:lnTo>
                      <a:pt x="1627" y="19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6"/>
              <p:cNvSpPr>
                <a:spLocks/>
              </p:cNvSpPr>
              <p:nvPr/>
            </p:nvSpPr>
            <p:spPr bwMode="auto">
              <a:xfrm>
                <a:off x="2698750" y="4187825"/>
                <a:ext cx="830263" cy="1076325"/>
              </a:xfrm>
              <a:custGeom>
                <a:avLst/>
                <a:gdLst>
                  <a:gd name="T0" fmla="*/ 1441 w 1737"/>
                  <a:gd name="T1" fmla="*/ 0 h 2251"/>
                  <a:gd name="T2" fmla="*/ 295 w 1737"/>
                  <a:gd name="T3" fmla="*/ 0 h 2251"/>
                  <a:gd name="T4" fmla="*/ 0 w 1737"/>
                  <a:gd name="T5" fmla="*/ 263 h 2251"/>
                  <a:gd name="T6" fmla="*/ 114 w 1737"/>
                  <a:gd name="T7" fmla="*/ 263 h 2251"/>
                  <a:gd name="T8" fmla="*/ 295 w 1737"/>
                  <a:gd name="T9" fmla="*/ 112 h 2251"/>
                  <a:gd name="T10" fmla="*/ 1441 w 1737"/>
                  <a:gd name="T11" fmla="*/ 112 h 2251"/>
                  <a:gd name="T12" fmla="*/ 1625 w 1737"/>
                  <a:gd name="T13" fmla="*/ 297 h 2251"/>
                  <a:gd name="T14" fmla="*/ 1625 w 1737"/>
                  <a:gd name="T15" fmla="*/ 1966 h 2251"/>
                  <a:gd name="T16" fmla="*/ 1521 w 1737"/>
                  <a:gd name="T17" fmla="*/ 2132 h 2251"/>
                  <a:gd name="T18" fmla="*/ 1521 w 1737"/>
                  <a:gd name="T19" fmla="*/ 2251 h 2251"/>
                  <a:gd name="T20" fmla="*/ 1737 w 1737"/>
                  <a:gd name="T21" fmla="*/ 1966 h 2251"/>
                  <a:gd name="T22" fmla="*/ 1737 w 1737"/>
                  <a:gd name="T23" fmla="*/ 297 h 2251"/>
                  <a:gd name="T24" fmla="*/ 1441 w 1737"/>
                  <a:gd name="T25" fmla="*/ 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7" h="2251">
                    <a:moveTo>
                      <a:pt x="1441" y="0"/>
                    </a:moveTo>
                    <a:cubicBezTo>
                      <a:pt x="295" y="0"/>
                      <a:pt x="295" y="0"/>
                      <a:pt x="295" y="0"/>
                    </a:cubicBezTo>
                    <a:cubicBezTo>
                      <a:pt x="143" y="0"/>
                      <a:pt x="17" y="115"/>
                      <a:pt x="0" y="263"/>
                    </a:cubicBezTo>
                    <a:cubicBezTo>
                      <a:pt x="114" y="263"/>
                      <a:pt x="114" y="263"/>
                      <a:pt x="114" y="263"/>
                    </a:cubicBezTo>
                    <a:cubicBezTo>
                      <a:pt x="130" y="177"/>
                      <a:pt x="205" y="112"/>
                      <a:pt x="295" y="112"/>
                    </a:cubicBezTo>
                    <a:cubicBezTo>
                      <a:pt x="1441" y="112"/>
                      <a:pt x="1441" y="112"/>
                      <a:pt x="1441" y="112"/>
                    </a:cubicBezTo>
                    <a:cubicBezTo>
                      <a:pt x="1542" y="112"/>
                      <a:pt x="1625" y="195"/>
                      <a:pt x="1625" y="297"/>
                    </a:cubicBezTo>
                    <a:cubicBezTo>
                      <a:pt x="1625" y="1966"/>
                      <a:pt x="1625" y="1966"/>
                      <a:pt x="1625" y="1966"/>
                    </a:cubicBezTo>
                    <a:cubicBezTo>
                      <a:pt x="1625" y="2039"/>
                      <a:pt x="1583" y="2102"/>
                      <a:pt x="1521" y="2132"/>
                    </a:cubicBezTo>
                    <a:cubicBezTo>
                      <a:pt x="1521" y="2251"/>
                      <a:pt x="1521" y="2251"/>
                      <a:pt x="1521" y="2251"/>
                    </a:cubicBezTo>
                    <a:cubicBezTo>
                      <a:pt x="1646" y="2216"/>
                      <a:pt x="1737" y="2102"/>
                      <a:pt x="1737" y="1966"/>
                    </a:cubicBezTo>
                    <a:cubicBezTo>
                      <a:pt x="1737" y="297"/>
                      <a:pt x="1737" y="297"/>
                      <a:pt x="1737" y="297"/>
                    </a:cubicBezTo>
                    <a:cubicBezTo>
                      <a:pt x="1737" y="133"/>
                      <a:pt x="1604" y="0"/>
                      <a:pt x="144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7"/>
              <p:cNvSpPr>
                <a:spLocks/>
              </p:cNvSpPr>
              <p:nvPr/>
            </p:nvSpPr>
            <p:spPr bwMode="auto">
              <a:xfrm>
                <a:off x="2768600" y="4868863"/>
                <a:ext cx="161925" cy="155575"/>
              </a:xfrm>
              <a:custGeom>
                <a:avLst/>
                <a:gdLst>
                  <a:gd name="T0" fmla="*/ 102 w 102"/>
                  <a:gd name="T1" fmla="*/ 98 h 98"/>
                  <a:gd name="T2" fmla="*/ 102 w 102"/>
                  <a:gd name="T3" fmla="*/ 0 h 98"/>
                  <a:gd name="T4" fmla="*/ 0 w 102"/>
                  <a:gd name="T5" fmla="*/ 15 h 98"/>
                  <a:gd name="T6" fmla="*/ 0 w 102"/>
                  <a:gd name="T7" fmla="*/ 98 h 98"/>
                  <a:gd name="T8" fmla="*/ 102 w 102"/>
                  <a:gd name="T9" fmla="*/ 98 h 98"/>
                </a:gdLst>
                <a:ahLst/>
                <a:cxnLst>
                  <a:cxn ang="0">
                    <a:pos x="T0" y="T1"/>
                  </a:cxn>
                  <a:cxn ang="0">
                    <a:pos x="T2" y="T3"/>
                  </a:cxn>
                  <a:cxn ang="0">
                    <a:pos x="T4" y="T5"/>
                  </a:cxn>
                  <a:cxn ang="0">
                    <a:pos x="T6" y="T7"/>
                  </a:cxn>
                  <a:cxn ang="0">
                    <a:pos x="T8" y="T9"/>
                  </a:cxn>
                </a:cxnLst>
                <a:rect l="0" t="0" r="r" b="b"/>
                <a:pathLst>
                  <a:path w="102" h="98">
                    <a:moveTo>
                      <a:pt x="102" y="98"/>
                    </a:moveTo>
                    <a:lnTo>
                      <a:pt x="102" y="0"/>
                    </a:lnTo>
                    <a:lnTo>
                      <a:pt x="0" y="15"/>
                    </a:lnTo>
                    <a:lnTo>
                      <a:pt x="0" y="98"/>
                    </a:lnTo>
                    <a:lnTo>
                      <a:pt x="102" y="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8"/>
              <p:cNvSpPr>
                <a:spLocks/>
              </p:cNvSpPr>
              <p:nvPr/>
            </p:nvSpPr>
            <p:spPr bwMode="auto">
              <a:xfrm>
                <a:off x="2938463" y="4838700"/>
                <a:ext cx="211138" cy="185738"/>
              </a:xfrm>
              <a:custGeom>
                <a:avLst/>
                <a:gdLst>
                  <a:gd name="T0" fmla="*/ 0 w 133"/>
                  <a:gd name="T1" fmla="*/ 117 h 117"/>
                  <a:gd name="T2" fmla="*/ 133 w 133"/>
                  <a:gd name="T3" fmla="*/ 117 h 117"/>
                  <a:gd name="T4" fmla="*/ 133 w 133"/>
                  <a:gd name="T5" fmla="*/ 0 h 117"/>
                  <a:gd name="T6" fmla="*/ 0 w 133"/>
                  <a:gd name="T7" fmla="*/ 19 h 117"/>
                  <a:gd name="T8" fmla="*/ 0 w 133"/>
                  <a:gd name="T9" fmla="*/ 117 h 117"/>
                </a:gdLst>
                <a:ahLst/>
                <a:cxnLst>
                  <a:cxn ang="0">
                    <a:pos x="T0" y="T1"/>
                  </a:cxn>
                  <a:cxn ang="0">
                    <a:pos x="T2" y="T3"/>
                  </a:cxn>
                  <a:cxn ang="0">
                    <a:pos x="T4" y="T5"/>
                  </a:cxn>
                  <a:cxn ang="0">
                    <a:pos x="T6" y="T7"/>
                  </a:cxn>
                  <a:cxn ang="0">
                    <a:pos x="T8" y="T9"/>
                  </a:cxn>
                </a:cxnLst>
                <a:rect l="0" t="0" r="r" b="b"/>
                <a:pathLst>
                  <a:path w="133" h="117">
                    <a:moveTo>
                      <a:pt x="0" y="117"/>
                    </a:moveTo>
                    <a:lnTo>
                      <a:pt x="133" y="117"/>
                    </a:lnTo>
                    <a:lnTo>
                      <a:pt x="133" y="0"/>
                    </a:lnTo>
                    <a:lnTo>
                      <a:pt x="0" y="19"/>
                    </a:lnTo>
                    <a:lnTo>
                      <a:pt x="0" y="1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9"/>
              <p:cNvSpPr>
                <a:spLocks/>
              </p:cNvSpPr>
              <p:nvPr/>
            </p:nvSpPr>
            <p:spPr bwMode="auto">
              <a:xfrm>
                <a:off x="2938463" y="5033963"/>
                <a:ext cx="211138" cy="184150"/>
              </a:xfrm>
              <a:custGeom>
                <a:avLst/>
                <a:gdLst>
                  <a:gd name="T0" fmla="*/ 0 w 133"/>
                  <a:gd name="T1" fmla="*/ 0 h 116"/>
                  <a:gd name="T2" fmla="*/ 0 w 133"/>
                  <a:gd name="T3" fmla="*/ 98 h 116"/>
                  <a:gd name="T4" fmla="*/ 133 w 133"/>
                  <a:gd name="T5" fmla="*/ 116 h 116"/>
                  <a:gd name="T6" fmla="*/ 133 w 133"/>
                  <a:gd name="T7" fmla="*/ 0 h 116"/>
                  <a:gd name="T8" fmla="*/ 0 w 133"/>
                  <a:gd name="T9" fmla="*/ 0 h 116"/>
                </a:gdLst>
                <a:ahLst/>
                <a:cxnLst>
                  <a:cxn ang="0">
                    <a:pos x="T0" y="T1"/>
                  </a:cxn>
                  <a:cxn ang="0">
                    <a:pos x="T2" y="T3"/>
                  </a:cxn>
                  <a:cxn ang="0">
                    <a:pos x="T4" y="T5"/>
                  </a:cxn>
                  <a:cxn ang="0">
                    <a:pos x="T6" y="T7"/>
                  </a:cxn>
                  <a:cxn ang="0">
                    <a:pos x="T8" y="T9"/>
                  </a:cxn>
                </a:cxnLst>
                <a:rect l="0" t="0" r="r" b="b"/>
                <a:pathLst>
                  <a:path w="133" h="116">
                    <a:moveTo>
                      <a:pt x="0" y="0"/>
                    </a:moveTo>
                    <a:lnTo>
                      <a:pt x="0" y="98"/>
                    </a:lnTo>
                    <a:lnTo>
                      <a:pt x="133" y="116"/>
                    </a:lnTo>
                    <a:lnTo>
                      <a:pt x="133"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0"/>
              <p:cNvSpPr>
                <a:spLocks/>
              </p:cNvSpPr>
              <p:nvPr/>
            </p:nvSpPr>
            <p:spPr bwMode="auto">
              <a:xfrm>
                <a:off x="2768600" y="5033963"/>
                <a:ext cx="161925" cy="153988"/>
              </a:xfrm>
              <a:custGeom>
                <a:avLst/>
                <a:gdLst>
                  <a:gd name="T0" fmla="*/ 102 w 102"/>
                  <a:gd name="T1" fmla="*/ 0 h 97"/>
                  <a:gd name="T2" fmla="*/ 0 w 102"/>
                  <a:gd name="T3" fmla="*/ 0 h 97"/>
                  <a:gd name="T4" fmla="*/ 0 w 102"/>
                  <a:gd name="T5" fmla="*/ 83 h 97"/>
                  <a:gd name="T6" fmla="*/ 102 w 102"/>
                  <a:gd name="T7" fmla="*/ 97 h 97"/>
                  <a:gd name="T8" fmla="*/ 102 w 102"/>
                  <a:gd name="T9" fmla="*/ 0 h 97"/>
                </a:gdLst>
                <a:ahLst/>
                <a:cxnLst>
                  <a:cxn ang="0">
                    <a:pos x="T0" y="T1"/>
                  </a:cxn>
                  <a:cxn ang="0">
                    <a:pos x="T2" y="T3"/>
                  </a:cxn>
                  <a:cxn ang="0">
                    <a:pos x="T4" y="T5"/>
                  </a:cxn>
                  <a:cxn ang="0">
                    <a:pos x="T6" y="T7"/>
                  </a:cxn>
                  <a:cxn ang="0">
                    <a:pos x="T8" y="T9"/>
                  </a:cxn>
                </a:cxnLst>
                <a:rect l="0" t="0" r="r" b="b"/>
                <a:pathLst>
                  <a:path w="102" h="97">
                    <a:moveTo>
                      <a:pt x="102" y="0"/>
                    </a:moveTo>
                    <a:lnTo>
                      <a:pt x="0" y="0"/>
                    </a:lnTo>
                    <a:lnTo>
                      <a:pt x="0" y="83"/>
                    </a:lnTo>
                    <a:lnTo>
                      <a:pt x="102" y="97"/>
                    </a:lnTo>
                    <a:lnTo>
                      <a:pt x="10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35" name="Group 34"/>
          <p:cNvGrpSpPr/>
          <p:nvPr/>
        </p:nvGrpSpPr>
        <p:grpSpPr>
          <a:xfrm>
            <a:off x="8138133" y="2125663"/>
            <a:ext cx="3840480" cy="3657600"/>
            <a:chOff x="8138133" y="2125663"/>
            <a:chExt cx="3840480" cy="3657600"/>
          </a:xfrm>
        </p:grpSpPr>
        <p:sp>
          <p:nvSpPr>
            <p:cNvPr id="16" name="Rectangle 15"/>
            <p:cNvSpPr/>
            <p:nvPr/>
          </p:nvSpPr>
          <p:spPr bwMode="auto">
            <a:xfrm>
              <a:off x="8138133" y="2125663"/>
              <a:ext cx="384048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From the </a:t>
              </a:r>
              <a:b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Office Store</a:t>
              </a:r>
              <a:endPar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pic>
          <p:nvPicPr>
            <p:cNvPr id="25" name="Picture 24"/>
            <p:cNvPicPr>
              <a:picLocks noChangeAspect="1"/>
            </p:cNvPicPr>
            <p:nvPr/>
          </p:nvPicPr>
          <p:blipFill>
            <a:blip r:embed="rId2"/>
            <a:stretch>
              <a:fillRect/>
            </a:stretch>
          </p:blipFill>
          <p:spPr>
            <a:xfrm>
              <a:off x="9347201" y="3954463"/>
              <a:ext cx="1422346" cy="1524540"/>
            </a:xfrm>
            <a:prstGeom prst="rect">
              <a:avLst/>
            </a:prstGeom>
          </p:spPr>
        </p:pic>
      </p:grpSp>
      <p:grpSp>
        <p:nvGrpSpPr>
          <p:cNvPr id="34" name="Group 33"/>
          <p:cNvGrpSpPr/>
          <p:nvPr/>
        </p:nvGrpSpPr>
        <p:grpSpPr>
          <a:xfrm>
            <a:off x="4297667" y="2125663"/>
            <a:ext cx="3794760" cy="3657600"/>
            <a:chOff x="4297666" y="2125663"/>
            <a:chExt cx="3794760" cy="3657600"/>
          </a:xfrm>
        </p:grpSpPr>
        <p:sp>
          <p:nvSpPr>
            <p:cNvPr id="8" name="Rectangle 7"/>
            <p:cNvSpPr/>
            <p:nvPr/>
          </p:nvSpPr>
          <p:spPr bwMode="auto">
            <a:xfrm>
              <a:off x="4297666" y="2125663"/>
              <a:ext cx="379476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Signing into web applications with Office 365 </a:t>
              </a:r>
              <a:r>
                <a:rPr lang="en-US" sz="3200" dirty="0" err="1" smtClean="0">
                  <a:gradFill>
                    <a:gsLst>
                      <a:gs pos="0">
                        <a:srgbClr val="FFFFFF"/>
                      </a:gs>
                      <a:gs pos="100000">
                        <a:srgbClr val="FFFFFF"/>
                      </a:gs>
                    </a:gsLst>
                    <a:lin ang="5400000" scaled="0"/>
                  </a:gradFill>
                  <a:latin typeface="Segoe UI Light"/>
                  <a:ea typeface="Segoe UI" pitchFamily="34" charset="0"/>
                  <a:cs typeface="Segoe UI" pitchFamily="34" charset="0"/>
                </a:rPr>
                <a:t>creds</a:t>
              </a:r>
              <a:endPar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32" name="Group 31"/>
            <p:cNvGrpSpPr/>
            <p:nvPr/>
          </p:nvGrpSpPr>
          <p:grpSpPr>
            <a:xfrm>
              <a:off x="5199498" y="4296229"/>
              <a:ext cx="1991097" cy="1206009"/>
              <a:chOff x="2208213" y="1069975"/>
              <a:chExt cx="8020050" cy="4857750"/>
            </a:xfrm>
            <a:solidFill>
              <a:schemeClr val="tx1"/>
            </a:solidFill>
          </p:grpSpPr>
          <p:sp>
            <p:nvSpPr>
              <p:cNvPr id="29" name="Freeform 14"/>
              <p:cNvSpPr>
                <a:spLocks noEditPoints="1"/>
              </p:cNvSpPr>
              <p:nvPr/>
            </p:nvSpPr>
            <p:spPr bwMode="auto">
              <a:xfrm>
                <a:off x="8237538" y="1882775"/>
                <a:ext cx="1990725" cy="4044950"/>
              </a:xfrm>
              <a:custGeom>
                <a:avLst/>
                <a:gdLst>
                  <a:gd name="T0" fmla="*/ 516 w 530"/>
                  <a:gd name="T1" fmla="*/ 0 h 1076"/>
                  <a:gd name="T2" fmla="*/ 14 w 530"/>
                  <a:gd name="T3" fmla="*/ 0 h 1076"/>
                  <a:gd name="T4" fmla="*/ 0 w 530"/>
                  <a:gd name="T5" fmla="*/ 14 h 1076"/>
                  <a:gd name="T6" fmla="*/ 0 w 530"/>
                  <a:gd name="T7" fmla="*/ 224 h 1076"/>
                  <a:gd name="T8" fmla="*/ 0 w 530"/>
                  <a:gd name="T9" fmla="*/ 238 h 1076"/>
                  <a:gd name="T10" fmla="*/ 0 w 530"/>
                  <a:gd name="T11" fmla="*/ 1062 h 1076"/>
                  <a:gd name="T12" fmla="*/ 14 w 530"/>
                  <a:gd name="T13" fmla="*/ 1076 h 1076"/>
                  <a:gd name="T14" fmla="*/ 516 w 530"/>
                  <a:gd name="T15" fmla="*/ 1076 h 1076"/>
                  <a:gd name="T16" fmla="*/ 530 w 530"/>
                  <a:gd name="T17" fmla="*/ 1062 h 1076"/>
                  <a:gd name="T18" fmla="*/ 530 w 530"/>
                  <a:gd name="T19" fmla="*/ 238 h 1076"/>
                  <a:gd name="T20" fmla="*/ 530 w 530"/>
                  <a:gd name="T21" fmla="*/ 224 h 1076"/>
                  <a:gd name="T22" fmla="*/ 530 w 530"/>
                  <a:gd name="T23" fmla="*/ 14 h 1076"/>
                  <a:gd name="T24" fmla="*/ 516 w 530"/>
                  <a:gd name="T25" fmla="*/ 0 h 1076"/>
                  <a:gd name="T26" fmla="*/ 64 w 530"/>
                  <a:gd name="T27" fmla="*/ 164 h 1076"/>
                  <a:gd name="T28" fmla="*/ 64 w 530"/>
                  <a:gd name="T29" fmla="*/ 114 h 1076"/>
                  <a:gd name="T30" fmla="*/ 77 w 530"/>
                  <a:gd name="T31" fmla="*/ 100 h 1076"/>
                  <a:gd name="T32" fmla="*/ 453 w 530"/>
                  <a:gd name="T33" fmla="*/ 100 h 1076"/>
                  <a:gd name="T34" fmla="*/ 467 w 530"/>
                  <a:gd name="T35" fmla="*/ 114 h 1076"/>
                  <a:gd name="T36" fmla="*/ 467 w 530"/>
                  <a:gd name="T37" fmla="*/ 164 h 1076"/>
                  <a:gd name="T38" fmla="*/ 453 w 530"/>
                  <a:gd name="T39" fmla="*/ 178 h 1076"/>
                  <a:gd name="T40" fmla="*/ 77 w 530"/>
                  <a:gd name="T41" fmla="*/ 178 h 1076"/>
                  <a:gd name="T42" fmla="*/ 64 w 530"/>
                  <a:gd name="T43" fmla="*/ 164 h 1076"/>
                  <a:gd name="T44" fmla="*/ 423 w 530"/>
                  <a:gd name="T45" fmla="*/ 508 h 1076"/>
                  <a:gd name="T46" fmla="*/ 387 w 530"/>
                  <a:gd name="T47" fmla="*/ 472 h 1076"/>
                  <a:gd name="T48" fmla="*/ 423 w 530"/>
                  <a:gd name="T49" fmla="*/ 436 h 1076"/>
                  <a:gd name="T50" fmla="*/ 461 w 530"/>
                  <a:gd name="T51" fmla="*/ 472 h 1076"/>
                  <a:gd name="T52" fmla="*/ 423 w 530"/>
                  <a:gd name="T53" fmla="*/ 508 h 1076"/>
                  <a:gd name="T54" fmla="*/ 423 w 530"/>
                  <a:gd name="T55" fmla="*/ 388 h 1076"/>
                  <a:gd name="T56" fmla="*/ 375 w 530"/>
                  <a:gd name="T57" fmla="*/ 340 h 1076"/>
                  <a:gd name="T58" fmla="*/ 423 w 530"/>
                  <a:gd name="T59" fmla="*/ 292 h 1076"/>
                  <a:gd name="T60" fmla="*/ 473 w 530"/>
                  <a:gd name="T61" fmla="*/ 340 h 1076"/>
                  <a:gd name="T62" fmla="*/ 423 w 530"/>
                  <a:gd name="T63" fmla="*/ 38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0" h="1076">
                    <a:moveTo>
                      <a:pt x="516" y="0"/>
                    </a:moveTo>
                    <a:cubicBezTo>
                      <a:pt x="14" y="0"/>
                      <a:pt x="14" y="0"/>
                      <a:pt x="14" y="0"/>
                    </a:cubicBezTo>
                    <a:cubicBezTo>
                      <a:pt x="6" y="0"/>
                      <a:pt x="0" y="6"/>
                      <a:pt x="0" y="14"/>
                    </a:cubicBezTo>
                    <a:cubicBezTo>
                      <a:pt x="0" y="224"/>
                      <a:pt x="0" y="224"/>
                      <a:pt x="0" y="224"/>
                    </a:cubicBezTo>
                    <a:cubicBezTo>
                      <a:pt x="0" y="238"/>
                      <a:pt x="0" y="238"/>
                      <a:pt x="0" y="238"/>
                    </a:cubicBezTo>
                    <a:cubicBezTo>
                      <a:pt x="0" y="1062"/>
                      <a:pt x="0" y="1062"/>
                      <a:pt x="0" y="1062"/>
                    </a:cubicBezTo>
                    <a:cubicBezTo>
                      <a:pt x="0" y="1070"/>
                      <a:pt x="6" y="1076"/>
                      <a:pt x="14" y="1076"/>
                    </a:cubicBezTo>
                    <a:cubicBezTo>
                      <a:pt x="516" y="1076"/>
                      <a:pt x="516" y="1076"/>
                      <a:pt x="516" y="1076"/>
                    </a:cubicBezTo>
                    <a:cubicBezTo>
                      <a:pt x="524" y="1076"/>
                      <a:pt x="530" y="1070"/>
                      <a:pt x="530" y="1062"/>
                    </a:cubicBezTo>
                    <a:cubicBezTo>
                      <a:pt x="530" y="238"/>
                      <a:pt x="530" y="238"/>
                      <a:pt x="530" y="238"/>
                    </a:cubicBezTo>
                    <a:cubicBezTo>
                      <a:pt x="530" y="224"/>
                      <a:pt x="530" y="224"/>
                      <a:pt x="530" y="224"/>
                    </a:cubicBezTo>
                    <a:cubicBezTo>
                      <a:pt x="530" y="14"/>
                      <a:pt x="530" y="14"/>
                      <a:pt x="530" y="14"/>
                    </a:cubicBezTo>
                    <a:cubicBezTo>
                      <a:pt x="530" y="6"/>
                      <a:pt x="524" y="0"/>
                      <a:pt x="516" y="0"/>
                    </a:cubicBezTo>
                    <a:close/>
                    <a:moveTo>
                      <a:pt x="64" y="164"/>
                    </a:moveTo>
                    <a:cubicBezTo>
                      <a:pt x="64" y="114"/>
                      <a:pt x="64" y="114"/>
                      <a:pt x="64" y="114"/>
                    </a:cubicBezTo>
                    <a:cubicBezTo>
                      <a:pt x="64" y="106"/>
                      <a:pt x="69" y="100"/>
                      <a:pt x="77" y="100"/>
                    </a:cubicBezTo>
                    <a:cubicBezTo>
                      <a:pt x="453" y="100"/>
                      <a:pt x="453" y="100"/>
                      <a:pt x="453" y="100"/>
                    </a:cubicBezTo>
                    <a:cubicBezTo>
                      <a:pt x="461" y="100"/>
                      <a:pt x="467" y="106"/>
                      <a:pt x="467" y="114"/>
                    </a:cubicBezTo>
                    <a:cubicBezTo>
                      <a:pt x="467" y="164"/>
                      <a:pt x="467" y="164"/>
                      <a:pt x="467" y="164"/>
                    </a:cubicBezTo>
                    <a:cubicBezTo>
                      <a:pt x="467" y="172"/>
                      <a:pt x="461" y="178"/>
                      <a:pt x="453" y="178"/>
                    </a:cubicBezTo>
                    <a:cubicBezTo>
                      <a:pt x="77" y="178"/>
                      <a:pt x="77" y="178"/>
                      <a:pt x="77" y="178"/>
                    </a:cubicBezTo>
                    <a:cubicBezTo>
                      <a:pt x="69" y="178"/>
                      <a:pt x="64" y="172"/>
                      <a:pt x="64" y="164"/>
                    </a:cubicBezTo>
                    <a:close/>
                    <a:moveTo>
                      <a:pt x="423" y="508"/>
                    </a:moveTo>
                    <a:cubicBezTo>
                      <a:pt x="403" y="508"/>
                      <a:pt x="387" y="492"/>
                      <a:pt x="387" y="472"/>
                    </a:cubicBezTo>
                    <a:cubicBezTo>
                      <a:pt x="387" y="452"/>
                      <a:pt x="403" y="436"/>
                      <a:pt x="423" y="436"/>
                    </a:cubicBezTo>
                    <a:cubicBezTo>
                      <a:pt x="443" y="436"/>
                      <a:pt x="461" y="452"/>
                      <a:pt x="461" y="472"/>
                    </a:cubicBezTo>
                    <a:cubicBezTo>
                      <a:pt x="461" y="492"/>
                      <a:pt x="443" y="508"/>
                      <a:pt x="423" y="508"/>
                    </a:cubicBezTo>
                    <a:close/>
                    <a:moveTo>
                      <a:pt x="423" y="388"/>
                    </a:moveTo>
                    <a:cubicBezTo>
                      <a:pt x="397" y="388"/>
                      <a:pt x="375" y="366"/>
                      <a:pt x="375" y="340"/>
                    </a:cubicBezTo>
                    <a:cubicBezTo>
                      <a:pt x="375" y="312"/>
                      <a:pt x="397" y="292"/>
                      <a:pt x="423" y="292"/>
                    </a:cubicBezTo>
                    <a:cubicBezTo>
                      <a:pt x="451" y="292"/>
                      <a:pt x="473" y="312"/>
                      <a:pt x="473" y="340"/>
                    </a:cubicBezTo>
                    <a:cubicBezTo>
                      <a:pt x="473" y="366"/>
                      <a:pt x="451" y="388"/>
                      <a:pt x="423" y="3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15"/>
              <p:cNvSpPr>
                <a:spLocks noEditPoints="1"/>
              </p:cNvSpPr>
              <p:nvPr/>
            </p:nvSpPr>
            <p:spPr bwMode="auto">
              <a:xfrm>
                <a:off x="2208213" y="1069975"/>
                <a:ext cx="5710238" cy="4857750"/>
              </a:xfrm>
              <a:custGeom>
                <a:avLst/>
                <a:gdLst>
                  <a:gd name="T0" fmla="*/ 1474 w 1521"/>
                  <a:gd name="T1" fmla="*/ 0 h 1292"/>
                  <a:gd name="T2" fmla="*/ 50 w 1521"/>
                  <a:gd name="T3" fmla="*/ 0 h 1292"/>
                  <a:gd name="T4" fmla="*/ 0 w 1521"/>
                  <a:gd name="T5" fmla="*/ 48 h 1292"/>
                  <a:gd name="T6" fmla="*/ 0 w 1521"/>
                  <a:gd name="T7" fmla="*/ 1072 h 1292"/>
                  <a:gd name="T8" fmla="*/ 50 w 1521"/>
                  <a:gd name="T9" fmla="*/ 1119 h 1292"/>
                  <a:gd name="T10" fmla="*/ 519 w 1521"/>
                  <a:gd name="T11" fmla="*/ 1119 h 1292"/>
                  <a:gd name="T12" fmla="*/ 519 w 1521"/>
                  <a:gd name="T13" fmla="*/ 1194 h 1292"/>
                  <a:gd name="T14" fmla="*/ 414 w 1521"/>
                  <a:gd name="T15" fmla="*/ 1292 h 1292"/>
                  <a:gd name="T16" fmla="*/ 1134 w 1521"/>
                  <a:gd name="T17" fmla="*/ 1292 h 1292"/>
                  <a:gd name="T18" fmla="*/ 1032 w 1521"/>
                  <a:gd name="T19" fmla="*/ 1194 h 1292"/>
                  <a:gd name="T20" fmla="*/ 1032 w 1521"/>
                  <a:gd name="T21" fmla="*/ 1119 h 1292"/>
                  <a:gd name="T22" fmla="*/ 1474 w 1521"/>
                  <a:gd name="T23" fmla="*/ 1119 h 1292"/>
                  <a:gd name="T24" fmla="*/ 1521 w 1521"/>
                  <a:gd name="T25" fmla="*/ 1072 h 1292"/>
                  <a:gd name="T26" fmla="*/ 1521 w 1521"/>
                  <a:gd name="T27" fmla="*/ 48 h 1292"/>
                  <a:gd name="T28" fmla="*/ 1474 w 1521"/>
                  <a:gd name="T29" fmla="*/ 0 h 1292"/>
                  <a:gd name="T30" fmla="*/ 1435 w 1521"/>
                  <a:gd name="T31" fmla="*/ 995 h 1292"/>
                  <a:gd name="T32" fmla="*/ 1393 w 1521"/>
                  <a:gd name="T33" fmla="*/ 1036 h 1292"/>
                  <a:gd name="T34" fmla="*/ 131 w 1521"/>
                  <a:gd name="T35" fmla="*/ 1036 h 1292"/>
                  <a:gd name="T36" fmla="*/ 89 w 1521"/>
                  <a:gd name="T37" fmla="*/ 995 h 1292"/>
                  <a:gd name="T38" fmla="*/ 89 w 1521"/>
                  <a:gd name="T39" fmla="*/ 125 h 1292"/>
                  <a:gd name="T40" fmla="*/ 131 w 1521"/>
                  <a:gd name="T41" fmla="*/ 84 h 1292"/>
                  <a:gd name="T42" fmla="*/ 1393 w 1521"/>
                  <a:gd name="T43" fmla="*/ 84 h 1292"/>
                  <a:gd name="T44" fmla="*/ 1435 w 1521"/>
                  <a:gd name="T45" fmla="*/ 125 h 1292"/>
                  <a:gd name="T46" fmla="*/ 1435 w 1521"/>
                  <a:gd name="T47" fmla="*/ 995 h 1292"/>
                  <a:gd name="T48" fmla="*/ 1435 w 1521"/>
                  <a:gd name="T49" fmla="*/ 995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1" h="1292">
                    <a:moveTo>
                      <a:pt x="1474" y="0"/>
                    </a:moveTo>
                    <a:cubicBezTo>
                      <a:pt x="50" y="0"/>
                      <a:pt x="50" y="0"/>
                      <a:pt x="50" y="0"/>
                    </a:cubicBezTo>
                    <a:cubicBezTo>
                      <a:pt x="24" y="0"/>
                      <a:pt x="0" y="21"/>
                      <a:pt x="0" y="48"/>
                    </a:cubicBezTo>
                    <a:cubicBezTo>
                      <a:pt x="0" y="1072"/>
                      <a:pt x="0" y="1072"/>
                      <a:pt x="0" y="1072"/>
                    </a:cubicBezTo>
                    <a:cubicBezTo>
                      <a:pt x="0" y="1099"/>
                      <a:pt x="24" y="1119"/>
                      <a:pt x="50" y="1119"/>
                    </a:cubicBezTo>
                    <a:cubicBezTo>
                      <a:pt x="519" y="1119"/>
                      <a:pt x="519" y="1119"/>
                      <a:pt x="519" y="1119"/>
                    </a:cubicBezTo>
                    <a:cubicBezTo>
                      <a:pt x="519" y="1194"/>
                      <a:pt x="519" y="1194"/>
                      <a:pt x="519" y="1194"/>
                    </a:cubicBezTo>
                    <a:cubicBezTo>
                      <a:pt x="414" y="1292"/>
                      <a:pt x="414" y="1292"/>
                      <a:pt x="414" y="1292"/>
                    </a:cubicBezTo>
                    <a:cubicBezTo>
                      <a:pt x="1134" y="1292"/>
                      <a:pt x="1134" y="1292"/>
                      <a:pt x="1134" y="1292"/>
                    </a:cubicBezTo>
                    <a:cubicBezTo>
                      <a:pt x="1032" y="1194"/>
                      <a:pt x="1032" y="1194"/>
                      <a:pt x="1032" y="1194"/>
                    </a:cubicBezTo>
                    <a:cubicBezTo>
                      <a:pt x="1032" y="1119"/>
                      <a:pt x="1032" y="1119"/>
                      <a:pt x="1032" y="1119"/>
                    </a:cubicBezTo>
                    <a:cubicBezTo>
                      <a:pt x="1474" y="1119"/>
                      <a:pt x="1474" y="1119"/>
                      <a:pt x="1474" y="1119"/>
                    </a:cubicBezTo>
                    <a:cubicBezTo>
                      <a:pt x="1501" y="1119"/>
                      <a:pt x="1521" y="1099"/>
                      <a:pt x="1521" y="1072"/>
                    </a:cubicBezTo>
                    <a:cubicBezTo>
                      <a:pt x="1521" y="48"/>
                      <a:pt x="1521" y="48"/>
                      <a:pt x="1521" y="48"/>
                    </a:cubicBezTo>
                    <a:cubicBezTo>
                      <a:pt x="1521" y="21"/>
                      <a:pt x="1501" y="0"/>
                      <a:pt x="1474" y="0"/>
                    </a:cubicBezTo>
                    <a:close/>
                    <a:moveTo>
                      <a:pt x="1435" y="995"/>
                    </a:moveTo>
                    <a:cubicBezTo>
                      <a:pt x="1435" y="1019"/>
                      <a:pt x="1417" y="1036"/>
                      <a:pt x="1393" y="1036"/>
                    </a:cubicBezTo>
                    <a:cubicBezTo>
                      <a:pt x="131" y="1036"/>
                      <a:pt x="131" y="1036"/>
                      <a:pt x="131" y="1036"/>
                    </a:cubicBezTo>
                    <a:cubicBezTo>
                      <a:pt x="107" y="1036"/>
                      <a:pt x="89" y="1019"/>
                      <a:pt x="89" y="995"/>
                    </a:cubicBezTo>
                    <a:cubicBezTo>
                      <a:pt x="89" y="125"/>
                      <a:pt x="89" y="125"/>
                      <a:pt x="89" y="125"/>
                    </a:cubicBezTo>
                    <a:cubicBezTo>
                      <a:pt x="89" y="101"/>
                      <a:pt x="107" y="84"/>
                      <a:pt x="131" y="84"/>
                    </a:cubicBezTo>
                    <a:cubicBezTo>
                      <a:pt x="1393" y="84"/>
                      <a:pt x="1393" y="84"/>
                      <a:pt x="1393" y="84"/>
                    </a:cubicBezTo>
                    <a:cubicBezTo>
                      <a:pt x="1417" y="84"/>
                      <a:pt x="1435" y="101"/>
                      <a:pt x="1435" y="125"/>
                    </a:cubicBezTo>
                    <a:cubicBezTo>
                      <a:pt x="1435" y="995"/>
                      <a:pt x="1435" y="995"/>
                      <a:pt x="1435" y="995"/>
                    </a:cubicBezTo>
                    <a:cubicBezTo>
                      <a:pt x="1435" y="995"/>
                      <a:pt x="1435" y="995"/>
                      <a:pt x="1435" y="9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16"/>
              <p:cNvSpPr>
                <a:spLocks/>
              </p:cNvSpPr>
              <p:nvPr/>
            </p:nvSpPr>
            <p:spPr bwMode="auto">
              <a:xfrm>
                <a:off x="4179888" y="2058988"/>
                <a:ext cx="1768475" cy="2124075"/>
              </a:xfrm>
              <a:custGeom>
                <a:avLst/>
                <a:gdLst>
                  <a:gd name="T0" fmla="*/ 246 w 1114"/>
                  <a:gd name="T1" fmla="*/ 976 h 1338"/>
                  <a:gd name="T2" fmla="*/ 246 w 1114"/>
                  <a:gd name="T3" fmla="*/ 327 h 1338"/>
                  <a:gd name="T4" fmla="*/ 719 w 1114"/>
                  <a:gd name="T5" fmla="*/ 211 h 1338"/>
                  <a:gd name="T6" fmla="*/ 719 w 1114"/>
                  <a:gd name="T7" fmla="*/ 1175 h 1338"/>
                  <a:gd name="T8" fmla="*/ 0 w 1114"/>
                  <a:gd name="T9" fmla="*/ 1071 h 1338"/>
                  <a:gd name="T10" fmla="*/ 719 w 1114"/>
                  <a:gd name="T11" fmla="*/ 1338 h 1338"/>
                  <a:gd name="T12" fmla="*/ 1114 w 1114"/>
                  <a:gd name="T13" fmla="*/ 1227 h 1338"/>
                  <a:gd name="T14" fmla="*/ 1114 w 1114"/>
                  <a:gd name="T15" fmla="*/ 114 h 1338"/>
                  <a:gd name="T16" fmla="*/ 719 w 1114"/>
                  <a:gd name="T17" fmla="*/ 0 h 1338"/>
                  <a:gd name="T18" fmla="*/ 0 w 1114"/>
                  <a:gd name="T19" fmla="*/ 265 h 1338"/>
                  <a:gd name="T20" fmla="*/ 0 w 1114"/>
                  <a:gd name="T21" fmla="*/ 1071 h 1338"/>
                  <a:gd name="T22" fmla="*/ 246 w 1114"/>
                  <a:gd name="T23" fmla="*/ 976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4" h="1338">
                    <a:moveTo>
                      <a:pt x="246" y="976"/>
                    </a:moveTo>
                    <a:lnTo>
                      <a:pt x="246" y="327"/>
                    </a:lnTo>
                    <a:lnTo>
                      <a:pt x="719" y="211"/>
                    </a:lnTo>
                    <a:lnTo>
                      <a:pt x="719" y="1175"/>
                    </a:lnTo>
                    <a:lnTo>
                      <a:pt x="0" y="1071"/>
                    </a:lnTo>
                    <a:lnTo>
                      <a:pt x="719" y="1338"/>
                    </a:lnTo>
                    <a:lnTo>
                      <a:pt x="1114" y="1227"/>
                    </a:lnTo>
                    <a:lnTo>
                      <a:pt x="1114" y="114"/>
                    </a:lnTo>
                    <a:lnTo>
                      <a:pt x="719" y="0"/>
                    </a:lnTo>
                    <a:lnTo>
                      <a:pt x="0" y="265"/>
                    </a:lnTo>
                    <a:lnTo>
                      <a:pt x="0" y="1071"/>
                    </a:lnTo>
                    <a:lnTo>
                      <a:pt x="246" y="9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18" name="Rectangle 17"/>
          <p:cNvSpPr/>
          <p:nvPr/>
        </p:nvSpPr>
        <p:spPr bwMode="auto">
          <a:xfrm>
            <a:off x="46037" y="5776756"/>
            <a:ext cx="12192000" cy="121776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Pentagon 35"/>
          <p:cNvSpPr/>
          <p:nvPr/>
        </p:nvSpPr>
        <p:spPr bwMode="auto">
          <a:xfrm flipH="1">
            <a:off x="8504237" y="3896479"/>
            <a:ext cx="3659965" cy="1691948"/>
          </a:xfrm>
          <a:prstGeom prst="homePlate">
            <a:avLst>
              <a:gd name="adj" fmla="val 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COMING SOON!</a:t>
            </a:r>
            <a:endParaRPr lang="en-US" sz="3600"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39" name="Rectangle 38"/>
          <p:cNvSpPr/>
          <p:nvPr/>
        </p:nvSpPr>
        <p:spPr bwMode="auto">
          <a:xfrm>
            <a:off x="12164205" y="3762373"/>
            <a:ext cx="272270" cy="192722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66326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35" presetClass="path" presetSubtype="0" decel="100000" fill="hold" grpId="1" nodeType="withEffect">
                                  <p:stCondLst>
                                    <p:cond delay="0"/>
                                  </p:stCondLst>
                                  <p:childTnLst>
                                    <p:animMotion origin="layout" path="M -3.14782E-6 3.28189E-6 L -0.01774 -0.01907 " pathEditMode="relative" rAng="0" ptsTypes="AA">
                                      <p:cBhvr>
                                        <p:cTn id="26" dur="500" spd="-100000" fill="hold"/>
                                        <p:tgtEl>
                                          <p:spTgt spid="37"/>
                                        </p:tgtEl>
                                        <p:attrNameLst>
                                          <p:attrName>ppt_x</p:attrName>
                                          <p:attrName>ppt_y</p:attrName>
                                        </p:attrNameLst>
                                      </p:cBhvr>
                                      <p:rCtr x="-89400" y="-95300"/>
                                    </p:animMotion>
                                  </p:childTnLst>
                                </p:cTn>
                              </p:par>
                              <p:par>
                                <p:cTn id="27" presetID="2" presetClass="entr" presetSubtype="2" decel="100000" fill="hold" grpId="0" nodeType="withEffect">
                                  <p:stCondLst>
                                    <p:cond delay="25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1+#ppt_w/2"/>
                                          </p:val>
                                        </p:tav>
                                        <p:tav tm="100000">
                                          <p:val>
                                            <p:strVal val="#ppt_x"/>
                                          </p:val>
                                        </p:tav>
                                      </p:tavLst>
                                    </p:anim>
                                    <p:anim calcmode="lin" valueType="num">
                                      <p:cBhvr additive="base">
                                        <p:cTn id="3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err="1" smtClean="0"/>
              <a:t>SmartSheet</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24960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4" name="Rectangle 13"/>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6" name="Group 15"/>
          <p:cNvGrpSpPr/>
          <p:nvPr/>
        </p:nvGrpSpPr>
        <p:grpSpPr>
          <a:xfrm>
            <a:off x="4501573" y="4178896"/>
            <a:ext cx="3443718" cy="2223932"/>
            <a:chOff x="4501573" y="3999783"/>
            <a:chExt cx="3443718" cy="2223932"/>
          </a:xfrm>
        </p:grpSpPr>
        <p:sp>
          <p:nvSpPr>
            <p:cNvPr id="333" name="Freeform 5"/>
            <p:cNvSpPr>
              <a:spLocks noChangeAspect="1" noEditPoints="1"/>
            </p:cNvSpPr>
            <p:nvPr/>
          </p:nvSpPr>
          <p:spPr bwMode="auto">
            <a:xfrm>
              <a:off x="6620377" y="3999783"/>
              <a:ext cx="474470" cy="63066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grpSp>
          <p:nvGrpSpPr>
            <p:cNvPr id="335" name="Group 334"/>
            <p:cNvGrpSpPr/>
            <p:nvPr/>
          </p:nvGrpSpPr>
          <p:grpSpPr>
            <a:xfrm>
              <a:off x="4501573" y="4557327"/>
              <a:ext cx="3443718" cy="1666388"/>
              <a:chOff x="4545068" y="4768045"/>
              <a:chExt cx="3443718" cy="1666388"/>
            </a:xfrm>
          </p:grpSpPr>
          <p:sp>
            <p:nvSpPr>
              <p:cNvPr id="340" name="TextBox 339"/>
              <p:cNvSpPr txBox="1"/>
              <p:nvPr/>
            </p:nvSpPr>
            <p:spPr>
              <a:xfrm>
                <a:off x="5141547" y="4768045"/>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sp>
            <p:nvSpPr>
              <p:cNvPr id="341" name="TextBox 340"/>
              <p:cNvSpPr txBox="1"/>
              <p:nvPr/>
            </p:nvSpPr>
            <p:spPr>
              <a:xfrm>
                <a:off x="6296572" y="4768045"/>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Files</a:t>
                </a:r>
              </a:p>
            </p:txBody>
          </p:sp>
          <p:sp>
            <p:nvSpPr>
              <p:cNvPr id="342" name="TextBox 341"/>
              <p:cNvSpPr txBox="1"/>
              <p:nvPr/>
            </p:nvSpPr>
            <p:spPr>
              <a:xfrm>
                <a:off x="4545068"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Mail</a:t>
                </a:r>
              </a:p>
            </p:txBody>
          </p:sp>
          <p:sp>
            <p:nvSpPr>
              <p:cNvPr id="343" name="TextBox 342"/>
              <p:cNvSpPr txBox="1"/>
              <p:nvPr/>
            </p:nvSpPr>
            <p:spPr>
              <a:xfrm>
                <a:off x="5768716"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Calendar</a:t>
                </a:r>
              </a:p>
            </p:txBody>
          </p:sp>
          <p:sp>
            <p:nvSpPr>
              <p:cNvPr id="344" name="TextBox 343"/>
              <p:cNvSpPr txBox="1"/>
              <p:nvPr/>
            </p:nvSpPr>
            <p:spPr>
              <a:xfrm>
                <a:off x="6835243"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Contacts</a:t>
                </a:r>
              </a:p>
            </p:txBody>
          </p:sp>
        </p:grpSp>
        <p:sp>
          <p:nvSpPr>
            <p:cNvPr id="337" name="Freeform 18"/>
            <p:cNvSpPr>
              <a:spLocks noChangeAspect="1" noEditPoints="1"/>
            </p:cNvSpPr>
            <p:nvPr/>
          </p:nvSpPr>
          <p:spPr bwMode="auto">
            <a:xfrm>
              <a:off x="4741603" y="5286078"/>
              <a:ext cx="673484" cy="49717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338" name="Freeform 109"/>
            <p:cNvSpPr>
              <a:spLocks noChangeAspect="1" noEditPoints="1"/>
            </p:cNvSpPr>
            <p:nvPr/>
          </p:nvSpPr>
          <p:spPr bwMode="auto">
            <a:xfrm>
              <a:off x="5979882" y="5216906"/>
              <a:ext cx="603844" cy="566348"/>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594" tIns="44795" rIns="89594" bIns="44795" numCol="1" anchor="t" anchorCtr="0" compatLnSpc="1">
              <a:prstTxWarp prst="textNoShape">
                <a:avLst/>
              </a:prstTxWarp>
            </a:bodyPr>
            <a:lstStyle/>
            <a:p>
              <a:pPr defTabSz="913740"/>
              <a:endParaRPr lang="en-US" sz="1799" dirty="0">
                <a:solidFill>
                  <a:srgbClr val="FFFFFF"/>
                </a:solidFill>
              </a:endParaRPr>
            </a:p>
          </p:txBody>
        </p:sp>
        <p:sp>
          <p:nvSpPr>
            <p:cNvPr id="339" name="Freeform 5"/>
            <p:cNvSpPr>
              <a:spLocks noEditPoints="1"/>
            </p:cNvSpPr>
            <p:nvPr/>
          </p:nvSpPr>
          <p:spPr bwMode="auto">
            <a:xfrm>
              <a:off x="7129984" y="5236808"/>
              <a:ext cx="487294" cy="546446"/>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947" name="Freeform 5"/>
          <p:cNvSpPr>
            <a:spLocks noChangeAspect="1" noEditPoints="1"/>
          </p:cNvSpPr>
          <p:nvPr/>
        </p:nvSpPr>
        <p:spPr bwMode="auto">
          <a:xfrm>
            <a:off x="5697535" y="4562643"/>
            <a:ext cx="1051794" cy="871222"/>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948" name="TextBox 947"/>
          <p:cNvSpPr txBox="1"/>
          <p:nvPr/>
        </p:nvSpPr>
        <p:spPr>
          <a:xfrm>
            <a:off x="5646661" y="5473999"/>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sp>
        <p:nvSpPr>
          <p:cNvPr id="9" name="Title 8"/>
          <p:cNvSpPr>
            <a:spLocks noGrp="1"/>
          </p:cNvSpPr>
          <p:nvPr>
            <p:ph type="title"/>
          </p:nvPr>
        </p:nvSpPr>
        <p:spPr/>
        <p:txBody>
          <a:bodyPr/>
          <a:lstStyle/>
          <a:p>
            <a:r>
              <a:rPr lang="en-US" dirty="0"/>
              <a:t>What’s New</a:t>
            </a:r>
          </a:p>
        </p:txBody>
      </p:sp>
      <p:grpSp>
        <p:nvGrpSpPr>
          <p:cNvPr id="357" name="Group 356"/>
          <p:cNvGrpSpPr/>
          <p:nvPr/>
        </p:nvGrpSpPr>
        <p:grpSpPr>
          <a:xfrm>
            <a:off x="292100" y="1195113"/>
            <a:ext cx="3770313" cy="1517650"/>
            <a:chOff x="292100" y="1016000"/>
            <a:chExt cx="3770313" cy="1517650"/>
          </a:xfrm>
        </p:grpSpPr>
        <p:sp>
          <p:nvSpPr>
            <p:cNvPr id="363" name="Rectangle 36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4" name="Group 363"/>
            <p:cNvGrpSpPr/>
            <p:nvPr/>
          </p:nvGrpSpPr>
          <p:grpSpPr>
            <a:xfrm>
              <a:off x="1160464" y="1016000"/>
              <a:ext cx="1978025" cy="1500188"/>
              <a:chOff x="1363663" y="914400"/>
              <a:chExt cx="1978025" cy="1500188"/>
            </a:xfrm>
          </p:grpSpPr>
          <p:sp>
            <p:nvSpPr>
              <p:cNvPr id="405"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405"/>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07"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65"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66" name="Group 365"/>
            <p:cNvGrpSpPr/>
            <p:nvPr/>
          </p:nvGrpSpPr>
          <p:grpSpPr>
            <a:xfrm>
              <a:off x="1264391" y="1121515"/>
              <a:ext cx="1751120" cy="977160"/>
              <a:chOff x="3305410" y="464807"/>
              <a:chExt cx="993287" cy="554274"/>
            </a:xfrm>
          </p:grpSpPr>
          <p:sp>
            <p:nvSpPr>
              <p:cNvPr id="393" name="Rectangle 392"/>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6"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97" name="Straight Connector 396"/>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2838450" y="1767176"/>
              <a:ext cx="1223963" cy="766474"/>
              <a:chOff x="2838450" y="1767176"/>
              <a:chExt cx="1223963" cy="766474"/>
            </a:xfrm>
          </p:grpSpPr>
          <p:grpSp>
            <p:nvGrpSpPr>
              <p:cNvPr id="387" name="Group 386"/>
              <p:cNvGrpSpPr/>
              <p:nvPr/>
            </p:nvGrpSpPr>
            <p:grpSpPr>
              <a:xfrm>
                <a:off x="2838450" y="1767176"/>
                <a:ext cx="1223963" cy="766474"/>
                <a:chOff x="2439988" y="1517650"/>
                <a:chExt cx="1622425" cy="1016000"/>
              </a:xfrm>
            </p:grpSpPr>
            <p:sp>
              <p:nvSpPr>
                <p:cNvPr id="389" name="Rectangle 38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90" name="Group 158"/>
                <p:cNvGrpSpPr>
                  <a:grpSpLocks noChangeAspect="1"/>
                </p:cNvGrpSpPr>
                <p:nvPr/>
              </p:nvGrpSpPr>
              <p:grpSpPr bwMode="auto">
                <a:xfrm>
                  <a:off x="2439988" y="1517650"/>
                  <a:ext cx="1622425" cy="1016000"/>
                  <a:chOff x="1537" y="956"/>
                  <a:chExt cx="1022" cy="640"/>
                </a:xfrm>
              </p:grpSpPr>
              <p:sp>
                <p:nvSpPr>
                  <p:cNvPr id="391"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88"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68" name="Group 299"/>
            <p:cNvGrpSpPr>
              <a:grpSpLocks noChangeAspect="1"/>
            </p:cNvGrpSpPr>
            <p:nvPr/>
          </p:nvGrpSpPr>
          <p:grpSpPr bwMode="auto">
            <a:xfrm>
              <a:off x="292100" y="1517955"/>
              <a:ext cx="1885896" cy="1015695"/>
              <a:chOff x="-158" y="615"/>
              <a:chExt cx="2048" cy="1103"/>
            </a:xfrm>
          </p:grpSpPr>
          <p:sp>
            <p:nvSpPr>
              <p:cNvPr id="369"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39" name="Group 438"/>
          <p:cNvGrpSpPr/>
          <p:nvPr/>
        </p:nvGrpSpPr>
        <p:grpSpPr>
          <a:xfrm>
            <a:off x="5381285" y="1314690"/>
            <a:ext cx="1827252" cy="1558413"/>
            <a:chOff x="5381285" y="1314690"/>
            <a:chExt cx="1827252" cy="1558413"/>
          </a:xfrm>
        </p:grpSpPr>
        <p:grpSp>
          <p:nvGrpSpPr>
            <p:cNvPr id="440" name="Group 439"/>
            <p:cNvGrpSpPr/>
            <p:nvPr/>
          </p:nvGrpSpPr>
          <p:grpSpPr>
            <a:xfrm>
              <a:off x="5381285" y="1533858"/>
              <a:ext cx="676616" cy="1284998"/>
              <a:chOff x="5651685" y="-476444"/>
              <a:chExt cx="1669255" cy="2809977"/>
            </a:xfrm>
          </p:grpSpPr>
          <p:sp>
            <p:nvSpPr>
              <p:cNvPr id="508" name="Rectangle 507"/>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Freeform 508"/>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1" name="Group 510"/>
              <p:cNvGrpSpPr/>
              <p:nvPr/>
            </p:nvGrpSpPr>
            <p:grpSpPr>
              <a:xfrm>
                <a:off x="6124436" y="2123612"/>
                <a:ext cx="723752" cy="98117"/>
                <a:chOff x="6147223" y="2123612"/>
                <a:chExt cx="723752" cy="98117"/>
              </a:xfrm>
            </p:grpSpPr>
            <p:sp>
              <p:nvSpPr>
                <p:cNvPr id="512" name="Rounded Rectangle 511"/>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41" name="Group 440"/>
            <p:cNvGrpSpPr/>
            <p:nvPr/>
          </p:nvGrpSpPr>
          <p:grpSpPr>
            <a:xfrm>
              <a:off x="6515042" y="1543701"/>
              <a:ext cx="693495" cy="1245756"/>
              <a:chOff x="6639402" y="-1425066"/>
              <a:chExt cx="675798" cy="1213966"/>
            </a:xfrm>
          </p:grpSpPr>
          <p:sp>
            <p:nvSpPr>
              <p:cNvPr id="49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7" name="Rectangle 506"/>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42"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59" name="Group 361"/>
            <p:cNvGrpSpPr>
              <a:grpSpLocks noChangeAspect="1"/>
            </p:cNvGrpSpPr>
            <p:nvPr/>
          </p:nvGrpSpPr>
          <p:grpSpPr bwMode="auto">
            <a:xfrm>
              <a:off x="5951133" y="1619769"/>
              <a:ext cx="653662" cy="1067595"/>
              <a:chOff x="3756" y="912"/>
              <a:chExt cx="409" cy="668"/>
            </a:xfrm>
          </p:grpSpPr>
          <p:sp>
            <p:nvSpPr>
              <p:cNvPr id="476"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60"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Rectangle 460"/>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63" name="Group 462"/>
            <p:cNvGrpSpPr/>
            <p:nvPr/>
          </p:nvGrpSpPr>
          <p:grpSpPr>
            <a:xfrm>
              <a:off x="6762379" y="1998339"/>
              <a:ext cx="121238" cy="136847"/>
              <a:chOff x="6821706" y="2244827"/>
              <a:chExt cx="122543" cy="138320"/>
            </a:xfrm>
            <a:solidFill>
              <a:schemeClr val="accent6">
                <a:lumMod val="75000"/>
              </a:schemeClr>
            </a:solidFill>
          </p:grpSpPr>
          <p:sp>
            <p:nvSpPr>
              <p:cNvPr id="474"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75"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464" name="Group 463"/>
            <p:cNvGrpSpPr/>
            <p:nvPr/>
          </p:nvGrpSpPr>
          <p:grpSpPr>
            <a:xfrm>
              <a:off x="6744485" y="1563052"/>
              <a:ext cx="157076" cy="1155247"/>
              <a:chOff x="6744485" y="1563052"/>
              <a:chExt cx="157076" cy="1155247"/>
            </a:xfrm>
          </p:grpSpPr>
          <p:sp>
            <p:nvSpPr>
              <p:cNvPr id="469" name="Oval 46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70" name="Group 469"/>
              <p:cNvGrpSpPr/>
              <p:nvPr/>
            </p:nvGrpSpPr>
            <p:grpSpPr>
              <a:xfrm>
                <a:off x="6744485" y="1563052"/>
                <a:ext cx="157076" cy="52818"/>
                <a:chOff x="6822277" y="1553528"/>
                <a:chExt cx="157076" cy="52818"/>
              </a:xfrm>
            </p:grpSpPr>
            <p:sp>
              <p:nvSpPr>
                <p:cNvPr id="471" name="Rounded Rectangle 47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Oval 47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Oval 472"/>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65" name="Group 464"/>
            <p:cNvGrpSpPr/>
            <p:nvPr/>
          </p:nvGrpSpPr>
          <p:grpSpPr>
            <a:xfrm>
              <a:off x="5444705" y="1680019"/>
              <a:ext cx="948506" cy="959249"/>
              <a:chOff x="5444705" y="1765011"/>
              <a:chExt cx="948506" cy="959249"/>
            </a:xfrm>
          </p:grpSpPr>
          <p:sp>
            <p:nvSpPr>
              <p:cNvPr id="466" name="Rectangle 465"/>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67" name="Picture 14"/>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8" name="Group 357"/>
          <p:cNvGrpSpPr/>
          <p:nvPr/>
        </p:nvGrpSpPr>
        <p:grpSpPr>
          <a:xfrm>
            <a:off x="2423526" y="2090738"/>
            <a:ext cx="316257" cy="623212"/>
            <a:chOff x="2423526" y="2090738"/>
            <a:chExt cx="316257" cy="623212"/>
          </a:xfrm>
        </p:grpSpPr>
        <p:pic>
          <p:nvPicPr>
            <p:cNvPr id="359" name="Picture 358"/>
            <p:cNvPicPr>
              <a:picLocks noChangeAspect="1"/>
            </p:cNvPicPr>
            <p:nvPr/>
          </p:nvPicPr>
          <p:blipFill>
            <a:blip r:embed="rId5"/>
            <a:stretch>
              <a:fillRect/>
            </a:stretch>
          </p:blipFill>
          <p:spPr>
            <a:xfrm>
              <a:off x="2423526" y="2090738"/>
              <a:ext cx="316257" cy="623212"/>
            </a:xfrm>
            <a:prstGeom prst="rect">
              <a:avLst/>
            </a:prstGeom>
          </p:spPr>
        </p:pic>
        <p:grpSp>
          <p:nvGrpSpPr>
            <p:cNvPr id="360" name="Group 359"/>
            <p:cNvGrpSpPr/>
            <p:nvPr/>
          </p:nvGrpSpPr>
          <p:grpSpPr>
            <a:xfrm>
              <a:off x="2451472" y="2218095"/>
              <a:ext cx="260365" cy="417911"/>
              <a:chOff x="2450306" y="2218095"/>
              <a:chExt cx="260365" cy="417911"/>
            </a:xfrm>
          </p:grpSpPr>
          <p:sp>
            <p:nvSpPr>
              <p:cNvPr id="361" name="Rectangle 360"/>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688778" y="4931350"/>
            <a:ext cx="1327082" cy="305584"/>
            <a:chOff x="688778" y="4752237"/>
            <a:chExt cx="1327082" cy="305584"/>
          </a:xfrm>
        </p:grpSpPr>
        <p:grpSp>
          <p:nvGrpSpPr>
            <p:cNvPr id="5" name="Group 4"/>
            <p:cNvGrpSpPr/>
            <p:nvPr/>
          </p:nvGrpSpPr>
          <p:grpSpPr>
            <a:xfrm>
              <a:off x="688778" y="4752237"/>
              <a:ext cx="307450" cy="305584"/>
              <a:chOff x="3802770" y="-2002971"/>
              <a:chExt cx="1532420" cy="1523121"/>
            </a:xfrm>
            <a:solidFill>
              <a:schemeClr val="tx1"/>
            </a:solidFill>
          </p:grpSpPr>
          <p:grpSp>
            <p:nvGrpSpPr>
              <p:cNvPr id="4" name="Group 3"/>
              <p:cNvGrpSpPr/>
              <p:nvPr/>
            </p:nvGrpSpPr>
            <p:grpSpPr>
              <a:xfrm>
                <a:off x="3802770" y="-2002971"/>
                <a:ext cx="1532420" cy="474276"/>
                <a:chOff x="3802770" y="-2002971"/>
                <a:chExt cx="1532420" cy="474276"/>
              </a:xfrm>
              <a:grpFill/>
            </p:grpSpPr>
            <p:sp>
              <p:nvSpPr>
                <p:cNvPr id="2" name="Rectangle 1"/>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39" name="Group 638"/>
              <p:cNvGrpSpPr/>
              <p:nvPr/>
            </p:nvGrpSpPr>
            <p:grpSpPr>
              <a:xfrm>
                <a:off x="3802770" y="-1478549"/>
                <a:ext cx="1532420" cy="474276"/>
                <a:chOff x="3802770" y="-2002971"/>
                <a:chExt cx="1532420" cy="474276"/>
              </a:xfrm>
              <a:grpFill/>
            </p:grpSpPr>
            <p:sp>
              <p:nvSpPr>
                <p:cNvPr id="640" name="Rectangle 639"/>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43" name="Group 642"/>
              <p:cNvGrpSpPr/>
              <p:nvPr/>
            </p:nvGrpSpPr>
            <p:grpSpPr>
              <a:xfrm>
                <a:off x="3802770" y="-954126"/>
                <a:ext cx="1532420" cy="474276"/>
                <a:chOff x="3802770" y="-2002971"/>
                <a:chExt cx="1532420" cy="474276"/>
              </a:xfrm>
              <a:grpFill/>
            </p:grpSpPr>
            <p:sp>
              <p:nvSpPr>
                <p:cNvPr id="644" name="Rectangle 643"/>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99" name="TextBox 698"/>
            <p:cNvSpPr txBox="1"/>
            <p:nvPr/>
          </p:nvSpPr>
          <p:spPr>
            <a:xfrm>
              <a:off x="1162762" y="4794230"/>
              <a:ext cx="853098" cy="221599"/>
            </a:xfrm>
            <a:prstGeom prst="rect">
              <a:avLst/>
            </a:prstGeom>
            <a:noFill/>
          </p:spPr>
          <p:txBody>
            <a:bodyPr wrap="square" lIns="0" tIns="0" rIns="0" bIns="0" rtlCol="0">
              <a:spAutoFit/>
            </a:bodyPr>
            <a:lstStyle/>
            <a:p>
              <a:pPr>
                <a:lnSpc>
                  <a:spcPct val="90000"/>
                </a:lnSpc>
                <a:spcAft>
                  <a:spcPts val="600"/>
                </a:spcAft>
              </a:pPr>
              <a:r>
                <a:rPr lang="en-US" sz="1600" spc="-30" dirty="0" smtClean="0">
                  <a:gradFill>
                    <a:gsLst>
                      <a:gs pos="2917">
                        <a:srgbClr val="FFFFFF"/>
                      </a:gs>
                      <a:gs pos="30000">
                        <a:srgbClr val="FFFFFF"/>
                      </a:gs>
                    </a:gsLst>
                    <a:lin ang="5400000" scaled="0"/>
                  </a:gradFill>
                </a:rPr>
                <a:t>My Apps</a:t>
              </a:r>
            </a:p>
          </p:txBody>
        </p:sp>
      </p:grpSp>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14"/>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52" name="Rectangle 851"/>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53"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55" name="Group 53"/>
          <p:cNvGrpSpPr>
            <a:grpSpLocks noChangeAspect="1"/>
          </p:cNvGrpSpPr>
          <p:nvPr/>
        </p:nvGrpSpPr>
        <p:grpSpPr bwMode="auto">
          <a:xfrm>
            <a:off x="2360567" y="4239629"/>
            <a:ext cx="1116436" cy="426958"/>
            <a:chOff x="3453" y="2013"/>
            <a:chExt cx="774" cy="296"/>
          </a:xfrm>
        </p:grpSpPr>
        <p:sp>
          <p:nvSpPr>
            <p:cNvPr id="874"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5"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6"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7"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8"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9"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0"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1"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2"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3"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4"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5"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6"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7"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8"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9"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0"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56"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4" name="Freeform 35"/>
          <p:cNvSpPr>
            <a:spLocks noChangeAspect="1" noEditPoints="1"/>
          </p:cNvSpPr>
          <p:nvPr/>
        </p:nvSpPr>
        <p:spPr bwMode="auto">
          <a:xfrm>
            <a:off x="688778" y="6151453"/>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58" name="Group 140"/>
          <p:cNvGrpSpPr>
            <a:grpSpLocks noChangeAspect="1"/>
          </p:cNvGrpSpPr>
          <p:nvPr/>
        </p:nvGrpSpPr>
        <p:grpSpPr bwMode="auto">
          <a:xfrm>
            <a:off x="2360567" y="4864629"/>
            <a:ext cx="1484057" cy="439026"/>
            <a:chOff x="562" y="2539"/>
            <a:chExt cx="791" cy="234"/>
          </a:xfrm>
        </p:grpSpPr>
        <p:sp>
          <p:nvSpPr>
            <p:cNvPr id="859"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0"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1"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2"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3"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4"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5"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6"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7"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8"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9"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0"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1"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2"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3"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93"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5" name="Group 53"/>
          <p:cNvGrpSpPr>
            <a:grpSpLocks noChangeAspect="1"/>
          </p:cNvGrpSpPr>
          <p:nvPr/>
        </p:nvGrpSpPr>
        <p:grpSpPr bwMode="auto">
          <a:xfrm>
            <a:off x="2360567" y="4239629"/>
            <a:ext cx="1116436" cy="426958"/>
            <a:chOff x="3453" y="2013"/>
            <a:chExt cx="774" cy="296"/>
          </a:xfrm>
        </p:grpSpPr>
        <p:sp>
          <p:nvSpPr>
            <p:cNvPr id="914"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5"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6"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0"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4"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5"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6"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7"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8"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9"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0"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1"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2"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3"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4"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5"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6"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96"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7" name="Freeform 39"/>
          <p:cNvSpPr>
            <a:spLocks noChangeAspect="1" noEditPoints="1"/>
          </p:cNvSpPr>
          <p:nvPr/>
        </p:nvSpPr>
        <p:spPr bwMode="auto">
          <a:xfrm>
            <a:off x="688778" y="5501899"/>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8" name="Group 140"/>
          <p:cNvGrpSpPr>
            <a:grpSpLocks noChangeAspect="1"/>
          </p:cNvGrpSpPr>
          <p:nvPr/>
        </p:nvGrpSpPr>
        <p:grpSpPr bwMode="auto">
          <a:xfrm>
            <a:off x="2360567" y="4864629"/>
            <a:ext cx="1484057" cy="439026"/>
            <a:chOff x="562" y="2539"/>
            <a:chExt cx="791" cy="234"/>
          </a:xfrm>
        </p:grpSpPr>
        <p:sp>
          <p:nvSpPr>
            <p:cNvPr id="899"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0"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1"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2"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3"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4"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5"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6"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7"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8"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9"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0"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1"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2"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3"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52" name="Group 25"/>
          <p:cNvGrpSpPr>
            <a:grpSpLocks noChangeAspect="1"/>
          </p:cNvGrpSpPr>
          <p:nvPr/>
        </p:nvGrpSpPr>
        <p:grpSpPr bwMode="auto">
          <a:xfrm>
            <a:off x="9032420" y="5369138"/>
            <a:ext cx="2084254" cy="252582"/>
            <a:chOff x="-1699" y="18351"/>
            <a:chExt cx="11074" cy="1342"/>
          </a:xfrm>
        </p:grpSpPr>
        <p:sp>
          <p:nvSpPr>
            <p:cNvPr id="987"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6"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7"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8"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9"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0"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1"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2"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3"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4"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9"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0"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1"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2"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983" name="Picture 982"/>
          <p:cNvPicPr>
            <a:picLocks noChangeAspect="1"/>
          </p:cNvPicPr>
          <p:nvPr/>
        </p:nvPicPr>
        <p:blipFill rotWithShape="1">
          <a:blip r:embed="rId6" cstate="print">
            <a:extLst>
              <a:ext uri="{28A0092B-C50C-407E-A947-70E740481C1C}">
                <a14:useLocalDpi xmlns:a14="http://schemas.microsoft.com/office/drawing/2010/main" val="0"/>
              </a:ext>
            </a:extLst>
          </a:blip>
          <a:srcRect t="44093" r="11119"/>
          <a:stretch/>
        </p:blipFill>
        <p:spPr>
          <a:xfrm>
            <a:off x="9207360" y="4518522"/>
            <a:ext cx="917136" cy="563096"/>
          </a:xfrm>
          <a:prstGeom prst="rect">
            <a:avLst/>
          </a:prstGeom>
        </p:spPr>
      </p:pic>
      <p:grpSp>
        <p:nvGrpSpPr>
          <p:cNvPr id="515" name="Group 514"/>
          <p:cNvGrpSpPr>
            <a:grpSpLocks noChangeAspect="1"/>
          </p:cNvGrpSpPr>
          <p:nvPr/>
        </p:nvGrpSpPr>
        <p:grpSpPr>
          <a:xfrm>
            <a:off x="10394086" y="4435123"/>
            <a:ext cx="534565" cy="754488"/>
            <a:chOff x="1214438" y="4121151"/>
            <a:chExt cx="1558925" cy="2200275"/>
          </a:xfrm>
        </p:grpSpPr>
        <p:sp>
          <p:nvSpPr>
            <p:cNvPr id="516"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7"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53" name="Rectangle 252"/>
          <p:cNvSpPr/>
          <p:nvPr/>
        </p:nvSpPr>
        <p:spPr bwMode="auto">
          <a:xfrm>
            <a:off x="8169819"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467590"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23201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grpId="0" nodeType="withEffect">
                                  <p:stCondLst>
                                    <p:cond delay="0"/>
                                  </p:stCondLst>
                                  <p:childTnLst>
                                    <p:animMotion origin="layout" path="M -2.94613E-6 -2.54199E-7 L -0.04225 -0.06741 " pathEditMode="relative" rAng="0" ptsTypes="AA">
                                      <p:cBhvr>
                                        <p:cTn id="6" dur="500" fill="hold"/>
                                        <p:tgtEl>
                                          <p:spTgt spid="947"/>
                                        </p:tgtEl>
                                        <p:attrNameLst>
                                          <p:attrName>ppt_x</p:attrName>
                                          <p:attrName>ppt_y</p:attrName>
                                        </p:attrNameLst>
                                      </p:cBhvr>
                                      <p:rCtr x="-2119" y="-3382"/>
                                    </p:animMotion>
                                  </p:childTnLst>
                                </p:cTn>
                              </p:par>
                              <p:par>
                                <p:cTn id="7" presetID="6" presetClass="emph" presetSubtype="0" decel="100000" fill="hold" grpId="1" nodeType="withEffect">
                                  <p:stCondLst>
                                    <p:cond delay="0"/>
                                  </p:stCondLst>
                                  <p:childTnLst>
                                    <p:animScale>
                                      <p:cBhvr>
                                        <p:cTn id="8" dur="500" fill="hold"/>
                                        <p:tgtEl>
                                          <p:spTgt spid="947"/>
                                        </p:tgtEl>
                                      </p:cBhvr>
                                      <p:by x="65260" y="65260"/>
                                    </p:animScale>
                                  </p:childTnLst>
                                </p:cTn>
                              </p:par>
                              <p:par>
                                <p:cTn id="9" presetID="10" presetClass="exit" presetSubtype="0" fill="hold" grpId="0" nodeType="withEffect">
                                  <p:stCondLst>
                                    <p:cond delay="0"/>
                                  </p:stCondLst>
                                  <p:childTnLst>
                                    <p:animEffect transition="out" filter="fade">
                                      <p:cBhvr>
                                        <p:cTn id="10" dur="250"/>
                                        <p:tgtEl>
                                          <p:spTgt spid="948"/>
                                        </p:tgtEl>
                                      </p:cBhvr>
                                    </p:animEffect>
                                    <p:set>
                                      <p:cBhvr>
                                        <p:cTn id="11" dur="1" fill="hold">
                                          <p:stCondLst>
                                            <p:cond delay="249"/>
                                          </p:stCondLst>
                                        </p:cTn>
                                        <p:tgtEl>
                                          <p:spTgt spid="948"/>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 grpId="0" animBg="1"/>
      <p:bldP spid="947" grpId="1" animBg="1"/>
      <p:bldP spid="9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2125663"/>
            <a:ext cx="3794760" cy="3657600"/>
            <a:chOff x="457200" y="2125663"/>
            <a:chExt cx="3794760" cy="3657600"/>
          </a:xfrm>
        </p:grpSpPr>
        <p:sp>
          <p:nvSpPr>
            <p:cNvPr id="2" name="Rectangle 1"/>
            <p:cNvSpPr/>
            <p:nvPr/>
          </p:nvSpPr>
          <p:spPr bwMode="auto">
            <a:xfrm>
              <a:off x="457200" y="2125663"/>
              <a:ext cx="379476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Designed for </a:t>
              </a:r>
              <a:r>
                <a:rPr lang="en-US" sz="320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openness</a:t>
              </a: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 and </a:t>
              </a:r>
              <a:r>
                <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flexibility </a:t>
              </a:r>
            </a:p>
          </p:txBody>
        </p:sp>
        <p:sp>
          <p:nvSpPr>
            <p:cNvPr id="69" name="Freeform 5"/>
            <p:cNvSpPr>
              <a:spLocks noChangeAspect="1" noEditPoints="1"/>
            </p:cNvSpPr>
            <p:nvPr/>
          </p:nvSpPr>
          <p:spPr bwMode="auto">
            <a:xfrm>
              <a:off x="1426585" y="4210078"/>
              <a:ext cx="1855990" cy="1186661"/>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lnSpc>
                  <a:spcPct val="90000"/>
                </a:lnSpc>
              </a:pPr>
              <a:endParaRPr lang="en-US">
                <a:solidFill>
                  <a:srgbClr val="505050"/>
                </a:solidFill>
              </a:endParaRPr>
            </a:p>
          </p:txBody>
        </p:sp>
      </p:grpSp>
      <p:grpSp>
        <p:nvGrpSpPr>
          <p:cNvPr id="6" name="Group 5"/>
          <p:cNvGrpSpPr/>
          <p:nvPr/>
        </p:nvGrpSpPr>
        <p:grpSpPr>
          <a:xfrm>
            <a:off x="4299181" y="2125663"/>
            <a:ext cx="3794760" cy="3657600"/>
            <a:chOff x="4299181" y="2125663"/>
            <a:chExt cx="3794760" cy="3657600"/>
          </a:xfrm>
        </p:grpSpPr>
        <p:sp>
          <p:nvSpPr>
            <p:cNvPr id="20" name="Rectangle 19"/>
            <p:cNvSpPr/>
            <p:nvPr/>
          </p:nvSpPr>
          <p:spPr bwMode="auto">
            <a:xfrm>
              <a:off x="4299181" y="2125663"/>
              <a:ext cx="379476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Enabling a </a:t>
              </a:r>
              <a:r>
                <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consistent </a:t>
              </a: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development platform</a:t>
              </a:r>
            </a:p>
          </p:txBody>
        </p:sp>
        <p:grpSp>
          <p:nvGrpSpPr>
            <p:cNvPr id="3" name="Group 2"/>
            <p:cNvGrpSpPr/>
            <p:nvPr/>
          </p:nvGrpSpPr>
          <p:grpSpPr>
            <a:xfrm>
              <a:off x="5068119" y="4163051"/>
              <a:ext cx="2125713" cy="1280715"/>
              <a:chOff x="6260063" y="-2487289"/>
              <a:chExt cx="1534235" cy="924357"/>
            </a:xfrm>
          </p:grpSpPr>
          <p:sp>
            <p:nvSpPr>
              <p:cNvPr id="70" name="Arc 69"/>
              <p:cNvSpPr/>
              <p:nvPr/>
            </p:nvSpPr>
            <p:spPr>
              <a:xfrm rot="20676240">
                <a:off x="6970810" y="-2050012"/>
                <a:ext cx="716800" cy="448792"/>
              </a:xfrm>
              <a:prstGeom prst="arc">
                <a:avLst>
                  <a:gd name="adj1" fmla="val 21436060"/>
                  <a:gd name="adj2" fmla="val 9297984"/>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90000"/>
                  </a:lnSpc>
                </a:pPr>
                <a:endParaRPr lang="en-US">
                  <a:solidFill>
                    <a:srgbClr val="505050"/>
                  </a:solidFill>
                </a:endParaRPr>
              </a:p>
            </p:txBody>
          </p:sp>
          <p:grpSp>
            <p:nvGrpSpPr>
              <p:cNvPr id="76" name="Group 75"/>
              <p:cNvGrpSpPr/>
              <p:nvPr/>
            </p:nvGrpSpPr>
            <p:grpSpPr>
              <a:xfrm>
                <a:off x="6260063" y="-2487289"/>
                <a:ext cx="1534235" cy="924357"/>
                <a:chOff x="6293519" y="1918846"/>
                <a:chExt cx="1534235" cy="924357"/>
              </a:xfrm>
            </p:grpSpPr>
            <p:sp>
              <p:nvSpPr>
                <p:cNvPr id="77" name="Freeform 5"/>
                <p:cNvSpPr>
                  <a:spLocks noChangeAspect="1" noEditPoints="1"/>
                </p:cNvSpPr>
                <p:nvPr/>
              </p:nvSpPr>
              <p:spPr bwMode="auto">
                <a:xfrm>
                  <a:off x="6293519" y="2400273"/>
                  <a:ext cx="692760" cy="442930"/>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lnSpc>
                      <a:spcPct val="90000"/>
                    </a:lnSpc>
                  </a:pPr>
                  <a:endParaRPr lang="en-US">
                    <a:solidFill>
                      <a:srgbClr val="505050"/>
                    </a:solidFill>
                  </a:endParaRPr>
                </a:p>
              </p:txBody>
            </p:sp>
            <p:sp>
              <p:nvSpPr>
                <p:cNvPr id="78" name="Freeform 27"/>
                <p:cNvSpPr>
                  <a:spLocks noChangeAspect="1" noEditPoints="1"/>
                </p:cNvSpPr>
                <p:nvPr/>
              </p:nvSpPr>
              <p:spPr bwMode="black">
                <a:xfrm>
                  <a:off x="7137798" y="1918846"/>
                  <a:ext cx="689956" cy="444452"/>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1440" tIns="45720" rIns="91440" bIns="45720" numCol="1" anchor="t" anchorCtr="0" compatLnSpc="1">
                  <a:prstTxWarp prst="textNoShape">
                    <a:avLst/>
                  </a:prstTxWarp>
                </a:bodyPr>
                <a:lstStyle/>
                <a:p>
                  <a:pPr>
                    <a:lnSpc>
                      <a:spcPct val="90000"/>
                    </a:lnSpc>
                  </a:pPr>
                  <a:endParaRPr lang="en-US">
                    <a:solidFill>
                      <a:srgbClr val="505050"/>
                    </a:solidFill>
                  </a:endParaRPr>
                </a:p>
              </p:txBody>
            </p:sp>
          </p:grpSp>
          <p:sp>
            <p:nvSpPr>
              <p:cNvPr id="79" name="Arc 78"/>
              <p:cNvSpPr/>
              <p:nvPr/>
            </p:nvSpPr>
            <p:spPr>
              <a:xfrm rot="9876240">
                <a:off x="6411401" y="-2432125"/>
                <a:ext cx="716800" cy="448792"/>
              </a:xfrm>
              <a:prstGeom prst="arc">
                <a:avLst>
                  <a:gd name="adj1" fmla="val 21436060"/>
                  <a:gd name="adj2" fmla="val 9297984"/>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90000"/>
                  </a:lnSpc>
                </a:pPr>
                <a:endParaRPr lang="en-US">
                  <a:solidFill>
                    <a:srgbClr val="505050"/>
                  </a:solidFill>
                </a:endParaRPr>
              </a:p>
            </p:txBody>
          </p:sp>
        </p:grpSp>
      </p:grpSp>
      <p:grpSp>
        <p:nvGrpSpPr>
          <p:cNvPr id="7" name="Group 6"/>
          <p:cNvGrpSpPr/>
          <p:nvPr/>
        </p:nvGrpSpPr>
        <p:grpSpPr>
          <a:xfrm>
            <a:off x="8138133" y="2125663"/>
            <a:ext cx="3840480" cy="3657600"/>
            <a:chOff x="8138133" y="2125663"/>
            <a:chExt cx="3840480" cy="3657600"/>
          </a:xfrm>
        </p:grpSpPr>
        <p:sp>
          <p:nvSpPr>
            <p:cNvPr id="21" name="Rectangle 20"/>
            <p:cNvSpPr/>
            <p:nvPr/>
          </p:nvSpPr>
          <p:spPr bwMode="auto">
            <a:xfrm>
              <a:off x="8138133" y="2125663"/>
              <a:ext cx="384048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Powering a world </a:t>
              </a:r>
              <a:b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320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of </a:t>
              </a:r>
              <a:r>
                <a:rPr lang="en-US" sz="3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devices</a:t>
              </a:r>
            </a:p>
          </p:txBody>
        </p:sp>
        <p:sp>
          <p:nvSpPr>
            <p:cNvPr id="8" name="Freeform 5"/>
            <p:cNvSpPr>
              <a:spLocks noEditPoints="1"/>
            </p:cNvSpPr>
            <p:nvPr/>
          </p:nvSpPr>
          <p:spPr bwMode="auto">
            <a:xfrm>
              <a:off x="8404227" y="4278739"/>
              <a:ext cx="3309938" cy="1049338"/>
            </a:xfrm>
            <a:custGeom>
              <a:avLst/>
              <a:gdLst>
                <a:gd name="T0" fmla="*/ 2279 w 2540"/>
                <a:gd name="T1" fmla="*/ 738 h 803"/>
                <a:gd name="T2" fmla="*/ 2279 w 2540"/>
                <a:gd name="T3" fmla="*/ 738 h 803"/>
                <a:gd name="T4" fmla="*/ 2279 w 2540"/>
                <a:gd name="T5" fmla="*/ 738 h 803"/>
                <a:gd name="T6" fmla="*/ 2279 w 2540"/>
                <a:gd name="T7" fmla="*/ 738 h 803"/>
                <a:gd name="T8" fmla="*/ 2279 w 2540"/>
                <a:gd name="T9" fmla="*/ 738 h 803"/>
                <a:gd name="T10" fmla="*/ 2279 w 2540"/>
                <a:gd name="T11" fmla="*/ 738 h 803"/>
                <a:gd name="T12" fmla="*/ 2233 w 2540"/>
                <a:gd name="T13" fmla="*/ 803 h 803"/>
                <a:gd name="T14" fmla="*/ 2286 w 2540"/>
                <a:gd name="T15" fmla="*/ 756 h 803"/>
                <a:gd name="T16" fmla="*/ 2288 w 2540"/>
                <a:gd name="T17" fmla="*/ 744 h 803"/>
                <a:gd name="T18" fmla="*/ 2364 w 2540"/>
                <a:gd name="T19" fmla="*/ 747 h 803"/>
                <a:gd name="T20" fmla="*/ 2362 w 2540"/>
                <a:gd name="T21" fmla="*/ 737 h 803"/>
                <a:gd name="T22" fmla="*/ 2369 w 2540"/>
                <a:gd name="T23" fmla="*/ 738 h 803"/>
                <a:gd name="T24" fmla="*/ 2373 w 2540"/>
                <a:gd name="T25" fmla="*/ 737 h 803"/>
                <a:gd name="T26" fmla="*/ 2376 w 2540"/>
                <a:gd name="T27" fmla="*/ 747 h 803"/>
                <a:gd name="T28" fmla="*/ 2364 w 2540"/>
                <a:gd name="T29" fmla="*/ 747 h 803"/>
                <a:gd name="T30" fmla="*/ 2380 w 2540"/>
                <a:gd name="T31" fmla="*/ 733 h 803"/>
                <a:gd name="T32" fmla="*/ 2389 w 2540"/>
                <a:gd name="T33" fmla="*/ 744 h 803"/>
                <a:gd name="T34" fmla="*/ 2389 w 2540"/>
                <a:gd name="T35" fmla="*/ 744 h 803"/>
                <a:gd name="T36" fmla="*/ 2377 w 2540"/>
                <a:gd name="T37" fmla="*/ 746 h 803"/>
                <a:gd name="T38" fmla="*/ 2375 w 2540"/>
                <a:gd name="T39" fmla="*/ 735 h 803"/>
                <a:gd name="T40" fmla="*/ 2375 w 2540"/>
                <a:gd name="T41" fmla="*/ 760 h 803"/>
                <a:gd name="T42" fmla="*/ 2368 w 2540"/>
                <a:gd name="T43" fmla="*/ 758 h 803"/>
                <a:gd name="T44" fmla="*/ 2366 w 2540"/>
                <a:gd name="T45" fmla="*/ 748 h 803"/>
                <a:gd name="T46" fmla="*/ 2377 w 2540"/>
                <a:gd name="T47" fmla="*/ 748 h 803"/>
                <a:gd name="T48" fmla="*/ 2380 w 2540"/>
                <a:gd name="T49" fmla="*/ 757 h 803"/>
                <a:gd name="T50" fmla="*/ 2391 w 2540"/>
                <a:gd name="T51" fmla="*/ 756 h 803"/>
                <a:gd name="T52" fmla="*/ 2381 w 2540"/>
                <a:gd name="T53" fmla="*/ 757 h 803"/>
                <a:gd name="T54" fmla="*/ 2378 w 2540"/>
                <a:gd name="T55" fmla="*/ 747 h 803"/>
                <a:gd name="T56" fmla="*/ 2387 w 2540"/>
                <a:gd name="T57" fmla="*/ 746 h 803"/>
                <a:gd name="T58" fmla="*/ 2474 w 2540"/>
                <a:gd name="T59" fmla="*/ 755 h 803"/>
                <a:gd name="T60" fmla="*/ 2478 w 2540"/>
                <a:gd name="T61" fmla="*/ 744 h 803"/>
                <a:gd name="T62" fmla="*/ 2474 w 2540"/>
                <a:gd name="T63" fmla="*/ 755 h 803"/>
                <a:gd name="T64" fmla="*/ 2510 w 2540"/>
                <a:gd name="T65" fmla="*/ 669 h 803"/>
                <a:gd name="T66" fmla="*/ 2285 w 2540"/>
                <a:gd name="T67" fmla="*/ 744 h 803"/>
                <a:gd name="T68" fmla="*/ 2285 w 2540"/>
                <a:gd name="T69" fmla="*/ 744 h 803"/>
                <a:gd name="T70" fmla="*/ 2285 w 2540"/>
                <a:gd name="T71" fmla="*/ 744 h 803"/>
                <a:gd name="T72" fmla="*/ 2285 w 2540"/>
                <a:gd name="T73" fmla="*/ 744 h 803"/>
                <a:gd name="T74" fmla="*/ 2285 w 2540"/>
                <a:gd name="T75" fmla="*/ 744 h 803"/>
                <a:gd name="T76" fmla="*/ 1164 w 2540"/>
                <a:gd name="T77" fmla="*/ 29 h 803"/>
                <a:gd name="T78" fmla="*/ 2059 w 2540"/>
                <a:gd name="T79" fmla="*/ 787 h 803"/>
                <a:gd name="T80" fmla="*/ 1479 w 2540"/>
                <a:gd name="T81" fmla="*/ 743 h 803"/>
                <a:gd name="T82" fmla="*/ 1644 w 2540"/>
                <a:gd name="T83" fmla="*/ 698 h 803"/>
                <a:gd name="T84" fmla="*/ 1154 w 2540"/>
                <a:gd name="T85" fmla="*/ 83 h 803"/>
                <a:gd name="T86" fmla="*/ 1992 w 2540"/>
                <a:gd name="T87" fmla="*/ 617 h 803"/>
                <a:gd name="T88" fmla="*/ 374 w 2540"/>
                <a:gd name="T89" fmla="*/ 20 h 803"/>
                <a:gd name="T90" fmla="*/ 906 w 2540"/>
                <a:gd name="T91" fmla="*/ 803 h 803"/>
                <a:gd name="T92" fmla="*/ 374 w 2540"/>
                <a:gd name="T93" fmla="*/ 614 h 803"/>
                <a:gd name="T94" fmla="*/ 857 w 2540"/>
                <a:gd name="T95" fmla="*/ 749 h 803"/>
                <a:gd name="T96" fmla="*/ 426 w 2540"/>
                <a:gd name="T97" fmla="*/ 73 h 803"/>
                <a:gd name="T98" fmla="*/ 305 w 2540"/>
                <a:gd name="T99" fmla="*/ 699 h 803"/>
                <a:gd name="T100" fmla="*/ 316 w 2540"/>
                <a:gd name="T101" fmla="*/ 615 h 803"/>
                <a:gd name="T102" fmla="*/ 393 w 2540"/>
                <a:gd name="T103" fmla="*/ 464 h 803"/>
                <a:gd name="T104" fmla="*/ 263 w 2540"/>
                <a:gd name="T105" fmla="*/ 434 h 803"/>
                <a:gd name="T106" fmla="*/ 110 w 2540"/>
                <a:gd name="T107" fmla="*/ 471 h 803"/>
                <a:gd name="T108" fmla="*/ 122 w 2540"/>
                <a:gd name="T109" fmla="*/ 752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0" h="803">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518" y="170"/>
                  </a:moveTo>
                  <a:cubicBezTo>
                    <a:pt x="2233" y="170"/>
                    <a:pt x="2233" y="170"/>
                    <a:pt x="2233" y="170"/>
                  </a:cubicBezTo>
                  <a:cubicBezTo>
                    <a:pt x="2220" y="170"/>
                    <a:pt x="2211" y="179"/>
                    <a:pt x="2211" y="192"/>
                  </a:cubicBezTo>
                  <a:cubicBezTo>
                    <a:pt x="2211" y="781"/>
                    <a:pt x="2211" y="781"/>
                    <a:pt x="2211" y="781"/>
                  </a:cubicBezTo>
                  <a:cubicBezTo>
                    <a:pt x="2211" y="793"/>
                    <a:pt x="2220" y="803"/>
                    <a:pt x="2233" y="803"/>
                  </a:cubicBezTo>
                  <a:cubicBezTo>
                    <a:pt x="2518" y="803"/>
                    <a:pt x="2518" y="803"/>
                    <a:pt x="2518" y="803"/>
                  </a:cubicBezTo>
                  <a:cubicBezTo>
                    <a:pt x="2531" y="803"/>
                    <a:pt x="2540" y="793"/>
                    <a:pt x="2540" y="781"/>
                  </a:cubicBezTo>
                  <a:cubicBezTo>
                    <a:pt x="2540" y="192"/>
                    <a:pt x="2540" y="192"/>
                    <a:pt x="2540" y="192"/>
                  </a:cubicBezTo>
                  <a:cubicBezTo>
                    <a:pt x="2540" y="179"/>
                    <a:pt x="2531" y="170"/>
                    <a:pt x="2518" y="170"/>
                  </a:cubicBezTo>
                  <a:close/>
                  <a:moveTo>
                    <a:pt x="2286" y="756"/>
                  </a:moveTo>
                  <a:cubicBezTo>
                    <a:pt x="2282" y="751"/>
                    <a:pt x="2282" y="751"/>
                    <a:pt x="2282" y="751"/>
                  </a:cubicBezTo>
                  <a:cubicBezTo>
                    <a:pt x="2281" y="752"/>
                    <a:pt x="2280" y="752"/>
                    <a:pt x="2279" y="752"/>
                  </a:cubicBezTo>
                  <a:cubicBezTo>
                    <a:pt x="2274" y="752"/>
                    <a:pt x="2270" y="748"/>
                    <a:pt x="2270" y="744"/>
                  </a:cubicBezTo>
                  <a:cubicBezTo>
                    <a:pt x="2270" y="739"/>
                    <a:pt x="2274" y="735"/>
                    <a:pt x="2279" y="735"/>
                  </a:cubicBezTo>
                  <a:cubicBezTo>
                    <a:pt x="2284" y="735"/>
                    <a:pt x="2288" y="739"/>
                    <a:pt x="2288" y="744"/>
                  </a:cubicBezTo>
                  <a:cubicBezTo>
                    <a:pt x="2288" y="746"/>
                    <a:pt x="2286" y="748"/>
                    <a:pt x="2285" y="749"/>
                  </a:cubicBezTo>
                  <a:cubicBezTo>
                    <a:pt x="2288" y="755"/>
                    <a:pt x="2288" y="755"/>
                    <a:pt x="2288" y="755"/>
                  </a:cubicBezTo>
                  <a:cubicBezTo>
                    <a:pt x="2286" y="756"/>
                    <a:pt x="2286" y="756"/>
                    <a:pt x="2286" y="756"/>
                  </a:cubicBezTo>
                  <a:cubicBezTo>
                    <a:pt x="2286" y="756"/>
                    <a:pt x="2286" y="756"/>
                    <a:pt x="2286" y="756"/>
                  </a:cubicBezTo>
                  <a:close/>
                  <a:moveTo>
                    <a:pt x="2364" y="747"/>
                  </a:moveTo>
                  <a:cubicBezTo>
                    <a:pt x="2362" y="737"/>
                    <a:pt x="2362" y="737"/>
                    <a:pt x="2362" y="737"/>
                  </a:cubicBezTo>
                  <a:cubicBezTo>
                    <a:pt x="2362" y="737"/>
                    <a:pt x="2362" y="737"/>
                    <a:pt x="2362" y="737"/>
                  </a:cubicBezTo>
                  <a:cubicBezTo>
                    <a:pt x="2362" y="737"/>
                    <a:pt x="2362" y="737"/>
                    <a:pt x="2362" y="737"/>
                  </a:cubicBezTo>
                  <a:cubicBezTo>
                    <a:pt x="2362" y="737"/>
                    <a:pt x="2362" y="737"/>
                    <a:pt x="2362" y="737"/>
                  </a:cubicBezTo>
                  <a:cubicBezTo>
                    <a:pt x="2362" y="737"/>
                    <a:pt x="2362" y="737"/>
                    <a:pt x="2362" y="737"/>
                  </a:cubicBezTo>
                  <a:cubicBezTo>
                    <a:pt x="2362" y="737"/>
                    <a:pt x="2362" y="737"/>
                    <a:pt x="2362" y="737"/>
                  </a:cubicBezTo>
                  <a:cubicBezTo>
                    <a:pt x="2363" y="737"/>
                    <a:pt x="2363" y="737"/>
                    <a:pt x="2364" y="737"/>
                  </a:cubicBezTo>
                  <a:cubicBezTo>
                    <a:pt x="2364" y="738"/>
                    <a:pt x="2366" y="738"/>
                    <a:pt x="2366" y="738"/>
                  </a:cubicBezTo>
                  <a:cubicBezTo>
                    <a:pt x="2367" y="738"/>
                    <a:pt x="2367" y="738"/>
                    <a:pt x="2367" y="738"/>
                  </a:cubicBezTo>
                  <a:cubicBezTo>
                    <a:pt x="2368" y="738"/>
                    <a:pt x="2368" y="738"/>
                    <a:pt x="2369" y="738"/>
                  </a:cubicBezTo>
                  <a:cubicBezTo>
                    <a:pt x="2369" y="738"/>
                    <a:pt x="2371" y="738"/>
                    <a:pt x="2371" y="737"/>
                  </a:cubicBezTo>
                  <a:cubicBezTo>
                    <a:pt x="2372" y="737"/>
                    <a:pt x="2372" y="737"/>
                    <a:pt x="2373" y="735"/>
                  </a:cubicBezTo>
                  <a:cubicBezTo>
                    <a:pt x="2373" y="735"/>
                    <a:pt x="2373" y="735"/>
                    <a:pt x="2373" y="735"/>
                  </a:cubicBezTo>
                  <a:cubicBezTo>
                    <a:pt x="2373" y="735"/>
                    <a:pt x="2373" y="735"/>
                    <a:pt x="2373" y="735"/>
                  </a:cubicBezTo>
                  <a:cubicBezTo>
                    <a:pt x="2373" y="737"/>
                    <a:pt x="2373" y="737"/>
                    <a:pt x="2373" y="737"/>
                  </a:cubicBezTo>
                  <a:cubicBezTo>
                    <a:pt x="2373" y="737"/>
                    <a:pt x="2373" y="737"/>
                    <a:pt x="2373" y="737"/>
                  </a:cubicBezTo>
                  <a:cubicBezTo>
                    <a:pt x="2376" y="746"/>
                    <a:pt x="2376" y="746"/>
                    <a:pt x="2376" y="746"/>
                  </a:cubicBezTo>
                  <a:cubicBezTo>
                    <a:pt x="2376" y="746"/>
                    <a:pt x="2376" y="746"/>
                    <a:pt x="2376" y="746"/>
                  </a:cubicBezTo>
                  <a:cubicBezTo>
                    <a:pt x="2376" y="746"/>
                    <a:pt x="2376" y="746"/>
                    <a:pt x="2376" y="746"/>
                  </a:cubicBezTo>
                  <a:cubicBezTo>
                    <a:pt x="2376" y="747"/>
                    <a:pt x="2376" y="747"/>
                    <a:pt x="2376" y="747"/>
                  </a:cubicBezTo>
                  <a:cubicBezTo>
                    <a:pt x="2375" y="747"/>
                    <a:pt x="2373" y="748"/>
                    <a:pt x="2372" y="748"/>
                  </a:cubicBezTo>
                  <a:cubicBezTo>
                    <a:pt x="2371" y="748"/>
                    <a:pt x="2371" y="748"/>
                    <a:pt x="2371" y="748"/>
                  </a:cubicBezTo>
                  <a:cubicBezTo>
                    <a:pt x="2369" y="748"/>
                    <a:pt x="2369" y="748"/>
                    <a:pt x="2368" y="748"/>
                  </a:cubicBezTo>
                  <a:cubicBezTo>
                    <a:pt x="2367" y="748"/>
                    <a:pt x="2366" y="747"/>
                    <a:pt x="2364" y="747"/>
                  </a:cubicBezTo>
                  <a:cubicBezTo>
                    <a:pt x="2364" y="747"/>
                    <a:pt x="2364" y="747"/>
                    <a:pt x="2364" y="747"/>
                  </a:cubicBezTo>
                  <a:close/>
                  <a:moveTo>
                    <a:pt x="2375" y="735"/>
                  </a:moveTo>
                  <a:cubicBezTo>
                    <a:pt x="2375" y="735"/>
                    <a:pt x="2375" y="735"/>
                    <a:pt x="2375" y="735"/>
                  </a:cubicBezTo>
                  <a:cubicBezTo>
                    <a:pt x="2375" y="735"/>
                    <a:pt x="2375" y="735"/>
                    <a:pt x="2375" y="735"/>
                  </a:cubicBezTo>
                  <a:cubicBezTo>
                    <a:pt x="2375" y="734"/>
                    <a:pt x="2376" y="734"/>
                    <a:pt x="2376" y="734"/>
                  </a:cubicBezTo>
                  <a:cubicBezTo>
                    <a:pt x="2377" y="733"/>
                    <a:pt x="2378" y="733"/>
                    <a:pt x="2380" y="733"/>
                  </a:cubicBezTo>
                  <a:cubicBezTo>
                    <a:pt x="2381" y="733"/>
                    <a:pt x="2382" y="733"/>
                    <a:pt x="2382" y="733"/>
                  </a:cubicBezTo>
                  <a:cubicBezTo>
                    <a:pt x="2384" y="733"/>
                    <a:pt x="2385" y="734"/>
                    <a:pt x="2386" y="734"/>
                  </a:cubicBezTo>
                  <a:cubicBezTo>
                    <a:pt x="2386" y="734"/>
                    <a:pt x="2386" y="734"/>
                    <a:pt x="2386" y="734"/>
                  </a:cubicBezTo>
                  <a:cubicBezTo>
                    <a:pt x="2386" y="735"/>
                    <a:pt x="2386" y="735"/>
                    <a:pt x="2386" y="735"/>
                  </a:cubicBezTo>
                  <a:cubicBezTo>
                    <a:pt x="2389" y="744"/>
                    <a:pt x="2389" y="744"/>
                    <a:pt x="2389" y="744"/>
                  </a:cubicBezTo>
                  <a:cubicBezTo>
                    <a:pt x="2389" y="744"/>
                    <a:pt x="2389" y="744"/>
                    <a:pt x="2389" y="744"/>
                  </a:cubicBezTo>
                  <a:cubicBezTo>
                    <a:pt x="2389" y="744"/>
                    <a:pt x="2389" y="744"/>
                    <a:pt x="2389" y="744"/>
                  </a:cubicBezTo>
                  <a:cubicBezTo>
                    <a:pt x="2389" y="744"/>
                    <a:pt x="2389" y="744"/>
                    <a:pt x="2389" y="744"/>
                  </a:cubicBezTo>
                  <a:cubicBezTo>
                    <a:pt x="2389" y="744"/>
                    <a:pt x="2389" y="744"/>
                    <a:pt x="2389" y="744"/>
                  </a:cubicBezTo>
                  <a:cubicBezTo>
                    <a:pt x="2389" y="744"/>
                    <a:pt x="2389" y="744"/>
                    <a:pt x="2389" y="744"/>
                  </a:cubicBezTo>
                  <a:cubicBezTo>
                    <a:pt x="2389" y="744"/>
                    <a:pt x="2389" y="744"/>
                    <a:pt x="2389" y="744"/>
                  </a:cubicBezTo>
                  <a:cubicBezTo>
                    <a:pt x="2386" y="743"/>
                    <a:pt x="2384" y="743"/>
                    <a:pt x="2382" y="743"/>
                  </a:cubicBezTo>
                  <a:cubicBezTo>
                    <a:pt x="2381" y="743"/>
                    <a:pt x="2381" y="743"/>
                    <a:pt x="2380" y="744"/>
                  </a:cubicBezTo>
                  <a:cubicBezTo>
                    <a:pt x="2380" y="744"/>
                    <a:pt x="2378" y="744"/>
                    <a:pt x="2378" y="746"/>
                  </a:cubicBezTo>
                  <a:cubicBezTo>
                    <a:pt x="2378" y="746"/>
                    <a:pt x="2378" y="746"/>
                    <a:pt x="2377" y="746"/>
                  </a:cubicBezTo>
                  <a:cubicBezTo>
                    <a:pt x="2377" y="746"/>
                    <a:pt x="2377" y="746"/>
                    <a:pt x="2377" y="746"/>
                  </a:cubicBezTo>
                  <a:cubicBezTo>
                    <a:pt x="2377" y="744"/>
                    <a:pt x="2377" y="744"/>
                    <a:pt x="2377" y="744"/>
                  </a:cubicBezTo>
                  <a:cubicBezTo>
                    <a:pt x="2376" y="739"/>
                    <a:pt x="2376" y="739"/>
                    <a:pt x="2376" y="739"/>
                  </a:cubicBezTo>
                  <a:cubicBezTo>
                    <a:pt x="2375" y="735"/>
                    <a:pt x="2375" y="735"/>
                    <a:pt x="2375" y="735"/>
                  </a:cubicBezTo>
                  <a:cubicBezTo>
                    <a:pt x="2375" y="735"/>
                    <a:pt x="2375" y="735"/>
                    <a:pt x="2375" y="735"/>
                  </a:cubicBezTo>
                  <a:cubicBezTo>
                    <a:pt x="2375" y="735"/>
                    <a:pt x="2375" y="735"/>
                    <a:pt x="2375" y="735"/>
                  </a:cubicBezTo>
                  <a:close/>
                  <a:moveTo>
                    <a:pt x="2380" y="758"/>
                  </a:moveTo>
                  <a:cubicBezTo>
                    <a:pt x="2378" y="758"/>
                    <a:pt x="2378" y="758"/>
                    <a:pt x="2377" y="758"/>
                  </a:cubicBezTo>
                  <a:cubicBezTo>
                    <a:pt x="2377" y="760"/>
                    <a:pt x="2377" y="760"/>
                    <a:pt x="2376" y="760"/>
                  </a:cubicBezTo>
                  <a:cubicBezTo>
                    <a:pt x="2376" y="760"/>
                    <a:pt x="2376" y="760"/>
                    <a:pt x="2375" y="760"/>
                  </a:cubicBezTo>
                  <a:cubicBezTo>
                    <a:pt x="2375" y="760"/>
                    <a:pt x="2375" y="760"/>
                    <a:pt x="2373" y="760"/>
                  </a:cubicBezTo>
                  <a:cubicBezTo>
                    <a:pt x="2372" y="760"/>
                    <a:pt x="2372" y="760"/>
                    <a:pt x="2372" y="760"/>
                  </a:cubicBezTo>
                  <a:cubicBezTo>
                    <a:pt x="2371" y="760"/>
                    <a:pt x="2371" y="760"/>
                    <a:pt x="2369" y="760"/>
                  </a:cubicBezTo>
                  <a:cubicBezTo>
                    <a:pt x="2368" y="758"/>
                    <a:pt x="2368" y="758"/>
                    <a:pt x="2368" y="758"/>
                  </a:cubicBezTo>
                  <a:cubicBezTo>
                    <a:pt x="2368" y="758"/>
                    <a:pt x="2368" y="758"/>
                    <a:pt x="2368" y="758"/>
                  </a:cubicBezTo>
                  <a:cubicBezTo>
                    <a:pt x="2366" y="749"/>
                    <a:pt x="2366" y="749"/>
                    <a:pt x="2366" y="749"/>
                  </a:cubicBezTo>
                  <a:cubicBezTo>
                    <a:pt x="2366" y="748"/>
                    <a:pt x="2366" y="748"/>
                    <a:pt x="2366" y="748"/>
                  </a:cubicBezTo>
                  <a:cubicBezTo>
                    <a:pt x="2366" y="748"/>
                    <a:pt x="2366" y="748"/>
                    <a:pt x="2366" y="748"/>
                  </a:cubicBezTo>
                  <a:cubicBezTo>
                    <a:pt x="2366" y="748"/>
                    <a:pt x="2366" y="748"/>
                    <a:pt x="2366" y="748"/>
                  </a:cubicBezTo>
                  <a:cubicBezTo>
                    <a:pt x="2366" y="748"/>
                    <a:pt x="2366" y="748"/>
                    <a:pt x="2366" y="748"/>
                  </a:cubicBezTo>
                  <a:cubicBezTo>
                    <a:pt x="2367" y="749"/>
                    <a:pt x="2367" y="749"/>
                    <a:pt x="2367" y="749"/>
                  </a:cubicBezTo>
                  <a:cubicBezTo>
                    <a:pt x="2368" y="749"/>
                    <a:pt x="2368" y="749"/>
                    <a:pt x="2369" y="749"/>
                  </a:cubicBezTo>
                  <a:cubicBezTo>
                    <a:pt x="2371" y="749"/>
                    <a:pt x="2371" y="749"/>
                    <a:pt x="2372" y="749"/>
                  </a:cubicBezTo>
                  <a:cubicBezTo>
                    <a:pt x="2373" y="749"/>
                    <a:pt x="2373" y="749"/>
                    <a:pt x="2375" y="748"/>
                  </a:cubicBezTo>
                  <a:cubicBezTo>
                    <a:pt x="2375" y="748"/>
                    <a:pt x="2376" y="748"/>
                    <a:pt x="2377" y="748"/>
                  </a:cubicBezTo>
                  <a:cubicBezTo>
                    <a:pt x="2377" y="747"/>
                    <a:pt x="2377" y="747"/>
                    <a:pt x="2377" y="747"/>
                  </a:cubicBezTo>
                  <a:cubicBezTo>
                    <a:pt x="2377" y="748"/>
                    <a:pt x="2377" y="748"/>
                    <a:pt x="2377" y="748"/>
                  </a:cubicBezTo>
                  <a:cubicBezTo>
                    <a:pt x="2377" y="748"/>
                    <a:pt x="2377" y="748"/>
                    <a:pt x="2377" y="748"/>
                  </a:cubicBezTo>
                  <a:cubicBezTo>
                    <a:pt x="2377" y="748"/>
                    <a:pt x="2377" y="748"/>
                    <a:pt x="2377" y="748"/>
                  </a:cubicBezTo>
                  <a:cubicBezTo>
                    <a:pt x="2380" y="757"/>
                    <a:pt x="2380" y="757"/>
                    <a:pt x="2380" y="757"/>
                  </a:cubicBezTo>
                  <a:cubicBezTo>
                    <a:pt x="2380" y="758"/>
                    <a:pt x="2380" y="758"/>
                    <a:pt x="2380" y="758"/>
                  </a:cubicBezTo>
                  <a:close/>
                  <a:moveTo>
                    <a:pt x="2392" y="756"/>
                  </a:moveTo>
                  <a:cubicBezTo>
                    <a:pt x="2391" y="756"/>
                    <a:pt x="2391" y="756"/>
                    <a:pt x="2391" y="756"/>
                  </a:cubicBezTo>
                  <a:cubicBezTo>
                    <a:pt x="2391" y="756"/>
                    <a:pt x="2391" y="756"/>
                    <a:pt x="2391" y="756"/>
                  </a:cubicBezTo>
                  <a:cubicBezTo>
                    <a:pt x="2391" y="756"/>
                    <a:pt x="2391" y="756"/>
                    <a:pt x="2391" y="756"/>
                  </a:cubicBezTo>
                  <a:cubicBezTo>
                    <a:pt x="2391" y="756"/>
                    <a:pt x="2390" y="756"/>
                    <a:pt x="2389" y="756"/>
                  </a:cubicBezTo>
                  <a:cubicBezTo>
                    <a:pt x="2387" y="755"/>
                    <a:pt x="2387" y="755"/>
                    <a:pt x="2386" y="755"/>
                  </a:cubicBezTo>
                  <a:cubicBezTo>
                    <a:pt x="2386" y="755"/>
                    <a:pt x="2385" y="755"/>
                    <a:pt x="2385" y="756"/>
                  </a:cubicBezTo>
                  <a:cubicBezTo>
                    <a:pt x="2384" y="756"/>
                    <a:pt x="2384" y="756"/>
                    <a:pt x="2384" y="756"/>
                  </a:cubicBezTo>
                  <a:cubicBezTo>
                    <a:pt x="2382" y="756"/>
                    <a:pt x="2382" y="757"/>
                    <a:pt x="2381" y="757"/>
                  </a:cubicBezTo>
                  <a:cubicBezTo>
                    <a:pt x="2381" y="757"/>
                    <a:pt x="2381" y="757"/>
                    <a:pt x="2381" y="757"/>
                  </a:cubicBezTo>
                  <a:cubicBezTo>
                    <a:pt x="2381" y="757"/>
                    <a:pt x="2381" y="757"/>
                    <a:pt x="2381" y="757"/>
                  </a:cubicBezTo>
                  <a:cubicBezTo>
                    <a:pt x="2381" y="757"/>
                    <a:pt x="2381" y="757"/>
                    <a:pt x="2381" y="757"/>
                  </a:cubicBezTo>
                  <a:cubicBezTo>
                    <a:pt x="2378" y="747"/>
                    <a:pt x="2378" y="747"/>
                    <a:pt x="2378" y="747"/>
                  </a:cubicBezTo>
                  <a:cubicBezTo>
                    <a:pt x="2378" y="747"/>
                    <a:pt x="2378" y="747"/>
                    <a:pt x="2378" y="747"/>
                  </a:cubicBezTo>
                  <a:cubicBezTo>
                    <a:pt x="2378" y="747"/>
                    <a:pt x="2378" y="747"/>
                    <a:pt x="2378" y="747"/>
                  </a:cubicBezTo>
                  <a:cubicBezTo>
                    <a:pt x="2380" y="746"/>
                    <a:pt x="2381" y="746"/>
                    <a:pt x="2382" y="744"/>
                  </a:cubicBezTo>
                  <a:cubicBezTo>
                    <a:pt x="2384" y="744"/>
                    <a:pt x="2384" y="744"/>
                    <a:pt x="2384" y="744"/>
                  </a:cubicBezTo>
                  <a:cubicBezTo>
                    <a:pt x="2385" y="744"/>
                    <a:pt x="2385" y="744"/>
                    <a:pt x="2385" y="744"/>
                  </a:cubicBezTo>
                  <a:cubicBezTo>
                    <a:pt x="2386" y="744"/>
                    <a:pt x="2386" y="746"/>
                    <a:pt x="2387" y="746"/>
                  </a:cubicBezTo>
                  <a:cubicBezTo>
                    <a:pt x="2389" y="746"/>
                    <a:pt x="2389" y="746"/>
                    <a:pt x="2389" y="746"/>
                  </a:cubicBezTo>
                  <a:cubicBezTo>
                    <a:pt x="2389" y="746"/>
                    <a:pt x="2389" y="746"/>
                    <a:pt x="2389" y="746"/>
                  </a:cubicBezTo>
                  <a:cubicBezTo>
                    <a:pt x="2392" y="756"/>
                    <a:pt x="2392" y="756"/>
                    <a:pt x="2392" y="756"/>
                  </a:cubicBezTo>
                  <a:cubicBezTo>
                    <a:pt x="2392" y="756"/>
                    <a:pt x="2392" y="756"/>
                    <a:pt x="2392" y="756"/>
                  </a:cubicBezTo>
                  <a:close/>
                  <a:moveTo>
                    <a:pt x="2474" y="755"/>
                  </a:moveTo>
                  <a:cubicBezTo>
                    <a:pt x="2470" y="755"/>
                    <a:pt x="2470" y="755"/>
                    <a:pt x="2470" y="755"/>
                  </a:cubicBezTo>
                  <a:cubicBezTo>
                    <a:pt x="2478" y="747"/>
                    <a:pt x="2478" y="747"/>
                    <a:pt x="2478" y="747"/>
                  </a:cubicBezTo>
                  <a:cubicBezTo>
                    <a:pt x="2464" y="747"/>
                    <a:pt x="2464" y="747"/>
                    <a:pt x="2464" y="747"/>
                  </a:cubicBezTo>
                  <a:cubicBezTo>
                    <a:pt x="2464" y="744"/>
                    <a:pt x="2464" y="744"/>
                    <a:pt x="2464" y="744"/>
                  </a:cubicBezTo>
                  <a:cubicBezTo>
                    <a:pt x="2478" y="744"/>
                    <a:pt x="2478" y="744"/>
                    <a:pt x="2478" y="744"/>
                  </a:cubicBezTo>
                  <a:cubicBezTo>
                    <a:pt x="2470" y="737"/>
                    <a:pt x="2470" y="737"/>
                    <a:pt x="2470" y="737"/>
                  </a:cubicBezTo>
                  <a:cubicBezTo>
                    <a:pt x="2474" y="737"/>
                    <a:pt x="2474" y="737"/>
                    <a:pt x="2474" y="737"/>
                  </a:cubicBezTo>
                  <a:cubicBezTo>
                    <a:pt x="2483" y="746"/>
                    <a:pt x="2483" y="746"/>
                    <a:pt x="2483" y="746"/>
                  </a:cubicBezTo>
                  <a:cubicBezTo>
                    <a:pt x="2474" y="755"/>
                    <a:pt x="2474" y="755"/>
                    <a:pt x="2474" y="755"/>
                  </a:cubicBezTo>
                  <a:cubicBezTo>
                    <a:pt x="2474" y="755"/>
                    <a:pt x="2474" y="755"/>
                    <a:pt x="2474" y="755"/>
                  </a:cubicBezTo>
                  <a:close/>
                  <a:moveTo>
                    <a:pt x="2510" y="669"/>
                  </a:moveTo>
                  <a:cubicBezTo>
                    <a:pt x="2242" y="669"/>
                    <a:pt x="2242" y="669"/>
                    <a:pt x="2242" y="669"/>
                  </a:cubicBezTo>
                  <a:cubicBezTo>
                    <a:pt x="2242" y="221"/>
                    <a:pt x="2242" y="221"/>
                    <a:pt x="2242" y="221"/>
                  </a:cubicBezTo>
                  <a:cubicBezTo>
                    <a:pt x="2510" y="221"/>
                    <a:pt x="2510" y="221"/>
                    <a:pt x="2510" y="221"/>
                  </a:cubicBezTo>
                  <a:cubicBezTo>
                    <a:pt x="2510" y="669"/>
                    <a:pt x="2510" y="669"/>
                    <a:pt x="2510" y="669"/>
                  </a:cubicBezTo>
                  <a:cubicBezTo>
                    <a:pt x="2510" y="669"/>
                    <a:pt x="2510" y="669"/>
                    <a:pt x="2510" y="669"/>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279" y="738"/>
                  </a:moveTo>
                  <a:cubicBezTo>
                    <a:pt x="2275" y="738"/>
                    <a:pt x="2272" y="740"/>
                    <a:pt x="2272" y="744"/>
                  </a:cubicBezTo>
                  <a:cubicBezTo>
                    <a:pt x="2272" y="747"/>
                    <a:pt x="2275" y="751"/>
                    <a:pt x="2279" y="751"/>
                  </a:cubicBezTo>
                  <a:cubicBezTo>
                    <a:pt x="2282" y="751"/>
                    <a:pt x="2285" y="747"/>
                    <a:pt x="2285" y="744"/>
                  </a:cubicBezTo>
                  <a:cubicBezTo>
                    <a:pt x="2285" y="740"/>
                    <a:pt x="2282" y="738"/>
                    <a:pt x="2279" y="738"/>
                  </a:cubicBezTo>
                  <a:close/>
                  <a:moveTo>
                    <a:pt x="2025" y="617"/>
                  </a:moveTo>
                  <a:cubicBezTo>
                    <a:pt x="2025" y="75"/>
                    <a:pt x="2025" y="75"/>
                    <a:pt x="2025" y="75"/>
                  </a:cubicBezTo>
                  <a:cubicBezTo>
                    <a:pt x="2025" y="50"/>
                    <a:pt x="2004" y="29"/>
                    <a:pt x="1978" y="29"/>
                  </a:cubicBezTo>
                  <a:cubicBezTo>
                    <a:pt x="1164" y="29"/>
                    <a:pt x="1164" y="29"/>
                    <a:pt x="1164" y="29"/>
                  </a:cubicBezTo>
                  <a:cubicBezTo>
                    <a:pt x="1139" y="29"/>
                    <a:pt x="1118" y="50"/>
                    <a:pt x="1118" y="75"/>
                  </a:cubicBezTo>
                  <a:cubicBezTo>
                    <a:pt x="1118" y="617"/>
                    <a:pt x="1118" y="617"/>
                    <a:pt x="1118" y="617"/>
                  </a:cubicBezTo>
                  <a:cubicBezTo>
                    <a:pt x="1028" y="730"/>
                    <a:pt x="1028" y="730"/>
                    <a:pt x="1028" y="730"/>
                  </a:cubicBezTo>
                  <a:cubicBezTo>
                    <a:pt x="1028" y="761"/>
                    <a:pt x="1053" y="787"/>
                    <a:pt x="1084" y="787"/>
                  </a:cubicBezTo>
                  <a:cubicBezTo>
                    <a:pt x="2059" y="787"/>
                    <a:pt x="2059" y="787"/>
                    <a:pt x="2059" y="787"/>
                  </a:cubicBezTo>
                  <a:cubicBezTo>
                    <a:pt x="2089" y="787"/>
                    <a:pt x="2116" y="761"/>
                    <a:pt x="2116" y="730"/>
                  </a:cubicBezTo>
                  <a:cubicBezTo>
                    <a:pt x="2025" y="617"/>
                    <a:pt x="2025" y="617"/>
                    <a:pt x="2025" y="617"/>
                  </a:cubicBezTo>
                  <a:cubicBezTo>
                    <a:pt x="2025" y="617"/>
                    <a:pt x="2025" y="617"/>
                    <a:pt x="2025" y="617"/>
                  </a:cubicBezTo>
                  <a:close/>
                  <a:moveTo>
                    <a:pt x="1648" y="743"/>
                  </a:moveTo>
                  <a:cubicBezTo>
                    <a:pt x="1479" y="743"/>
                    <a:pt x="1479" y="743"/>
                    <a:pt x="1479" y="743"/>
                  </a:cubicBezTo>
                  <a:cubicBezTo>
                    <a:pt x="1469" y="743"/>
                    <a:pt x="1461" y="739"/>
                    <a:pt x="1461" y="734"/>
                  </a:cubicBezTo>
                  <a:cubicBezTo>
                    <a:pt x="1482" y="698"/>
                    <a:pt x="1482" y="698"/>
                    <a:pt x="1482" y="698"/>
                  </a:cubicBezTo>
                  <a:cubicBezTo>
                    <a:pt x="1482" y="694"/>
                    <a:pt x="1488" y="692"/>
                    <a:pt x="1496" y="692"/>
                  </a:cubicBezTo>
                  <a:cubicBezTo>
                    <a:pt x="1631" y="692"/>
                    <a:pt x="1631" y="692"/>
                    <a:pt x="1631" y="692"/>
                  </a:cubicBezTo>
                  <a:cubicBezTo>
                    <a:pt x="1638" y="692"/>
                    <a:pt x="1644" y="694"/>
                    <a:pt x="1644" y="698"/>
                  </a:cubicBezTo>
                  <a:cubicBezTo>
                    <a:pt x="1665" y="734"/>
                    <a:pt x="1665" y="734"/>
                    <a:pt x="1665" y="734"/>
                  </a:cubicBezTo>
                  <a:cubicBezTo>
                    <a:pt x="1665" y="739"/>
                    <a:pt x="1657" y="743"/>
                    <a:pt x="1648" y="743"/>
                  </a:cubicBezTo>
                  <a:close/>
                  <a:moveTo>
                    <a:pt x="1992" y="617"/>
                  </a:moveTo>
                  <a:cubicBezTo>
                    <a:pt x="1154" y="617"/>
                    <a:pt x="1154" y="617"/>
                    <a:pt x="1154" y="617"/>
                  </a:cubicBezTo>
                  <a:cubicBezTo>
                    <a:pt x="1154" y="83"/>
                    <a:pt x="1154" y="83"/>
                    <a:pt x="1154" y="83"/>
                  </a:cubicBezTo>
                  <a:cubicBezTo>
                    <a:pt x="1154" y="70"/>
                    <a:pt x="1164" y="60"/>
                    <a:pt x="1179" y="60"/>
                  </a:cubicBezTo>
                  <a:cubicBezTo>
                    <a:pt x="1969" y="60"/>
                    <a:pt x="1969" y="60"/>
                    <a:pt x="1969" y="60"/>
                  </a:cubicBezTo>
                  <a:cubicBezTo>
                    <a:pt x="1982" y="60"/>
                    <a:pt x="1992" y="70"/>
                    <a:pt x="1992" y="83"/>
                  </a:cubicBezTo>
                  <a:cubicBezTo>
                    <a:pt x="1992" y="617"/>
                    <a:pt x="1992" y="617"/>
                    <a:pt x="1992" y="617"/>
                  </a:cubicBezTo>
                  <a:cubicBezTo>
                    <a:pt x="1992" y="617"/>
                    <a:pt x="1992" y="617"/>
                    <a:pt x="1992" y="617"/>
                  </a:cubicBezTo>
                  <a:close/>
                  <a:moveTo>
                    <a:pt x="426" y="73"/>
                  </a:moveTo>
                  <a:cubicBezTo>
                    <a:pt x="426" y="73"/>
                    <a:pt x="426" y="73"/>
                    <a:pt x="426" y="73"/>
                  </a:cubicBezTo>
                  <a:cubicBezTo>
                    <a:pt x="426" y="419"/>
                    <a:pt x="426" y="419"/>
                    <a:pt x="426" y="419"/>
                  </a:cubicBezTo>
                  <a:cubicBezTo>
                    <a:pt x="426" y="419"/>
                    <a:pt x="426" y="419"/>
                    <a:pt x="374" y="465"/>
                  </a:cubicBezTo>
                  <a:cubicBezTo>
                    <a:pt x="374" y="465"/>
                    <a:pt x="374" y="465"/>
                    <a:pt x="374" y="20"/>
                  </a:cubicBezTo>
                  <a:cubicBezTo>
                    <a:pt x="374" y="7"/>
                    <a:pt x="382" y="0"/>
                    <a:pt x="394" y="0"/>
                  </a:cubicBezTo>
                  <a:cubicBezTo>
                    <a:pt x="394" y="0"/>
                    <a:pt x="394" y="0"/>
                    <a:pt x="906" y="0"/>
                  </a:cubicBezTo>
                  <a:cubicBezTo>
                    <a:pt x="918" y="0"/>
                    <a:pt x="928" y="7"/>
                    <a:pt x="928" y="20"/>
                  </a:cubicBezTo>
                  <a:cubicBezTo>
                    <a:pt x="928" y="20"/>
                    <a:pt x="928" y="20"/>
                    <a:pt x="928" y="783"/>
                  </a:cubicBezTo>
                  <a:cubicBezTo>
                    <a:pt x="928" y="796"/>
                    <a:pt x="918" y="803"/>
                    <a:pt x="906" y="803"/>
                  </a:cubicBezTo>
                  <a:cubicBezTo>
                    <a:pt x="906" y="803"/>
                    <a:pt x="906" y="803"/>
                    <a:pt x="394" y="803"/>
                  </a:cubicBezTo>
                  <a:cubicBezTo>
                    <a:pt x="382" y="803"/>
                    <a:pt x="374" y="796"/>
                    <a:pt x="374" y="783"/>
                  </a:cubicBezTo>
                  <a:cubicBezTo>
                    <a:pt x="374" y="783"/>
                    <a:pt x="374" y="760"/>
                    <a:pt x="374" y="687"/>
                  </a:cubicBezTo>
                  <a:cubicBezTo>
                    <a:pt x="374" y="675"/>
                    <a:pt x="374" y="662"/>
                    <a:pt x="374" y="648"/>
                  </a:cubicBezTo>
                  <a:cubicBezTo>
                    <a:pt x="374" y="638"/>
                    <a:pt x="374" y="626"/>
                    <a:pt x="374" y="614"/>
                  </a:cubicBezTo>
                  <a:cubicBezTo>
                    <a:pt x="374" y="607"/>
                    <a:pt x="374" y="599"/>
                    <a:pt x="374" y="590"/>
                  </a:cubicBezTo>
                  <a:cubicBezTo>
                    <a:pt x="374" y="590"/>
                    <a:pt x="374" y="590"/>
                    <a:pt x="426" y="543"/>
                  </a:cubicBezTo>
                  <a:cubicBezTo>
                    <a:pt x="426" y="543"/>
                    <a:pt x="426" y="585"/>
                    <a:pt x="426" y="730"/>
                  </a:cubicBezTo>
                  <a:cubicBezTo>
                    <a:pt x="426" y="740"/>
                    <a:pt x="434" y="749"/>
                    <a:pt x="442" y="749"/>
                  </a:cubicBezTo>
                  <a:cubicBezTo>
                    <a:pt x="442" y="749"/>
                    <a:pt x="442" y="749"/>
                    <a:pt x="857" y="749"/>
                  </a:cubicBezTo>
                  <a:cubicBezTo>
                    <a:pt x="866" y="749"/>
                    <a:pt x="874" y="740"/>
                    <a:pt x="874" y="730"/>
                  </a:cubicBezTo>
                  <a:cubicBezTo>
                    <a:pt x="874" y="730"/>
                    <a:pt x="874" y="730"/>
                    <a:pt x="874" y="73"/>
                  </a:cubicBezTo>
                  <a:cubicBezTo>
                    <a:pt x="874" y="62"/>
                    <a:pt x="866" y="53"/>
                    <a:pt x="857" y="53"/>
                  </a:cubicBezTo>
                  <a:cubicBezTo>
                    <a:pt x="857" y="53"/>
                    <a:pt x="857" y="53"/>
                    <a:pt x="442" y="53"/>
                  </a:cubicBezTo>
                  <a:cubicBezTo>
                    <a:pt x="434" y="53"/>
                    <a:pt x="426" y="62"/>
                    <a:pt x="426" y="73"/>
                  </a:cubicBezTo>
                  <a:close/>
                  <a:moveTo>
                    <a:pt x="122" y="752"/>
                  </a:moveTo>
                  <a:cubicBezTo>
                    <a:pt x="132" y="742"/>
                    <a:pt x="155" y="726"/>
                    <a:pt x="169" y="724"/>
                  </a:cubicBezTo>
                  <a:cubicBezTo>
                    <a:pt x="187" y="720"/>
                    <a:pt x="205" y="720"/>
                    <a:pt x="224" y="720"/>
                  </a:cubicBezTo>
                  <a:cubicBezTo>
                    <a:pt x="241" y="719"/>
                    <a:pt x="256" y="711"/>
                    <a:pt x="274" y="707"/>
                  </a:cubicBezTo>
                  <a:cubicBezTo>
                    <a:pt x="288" y="702"/>
                    <a:pt x="295" y="702"/>
                    <a:pt x="305" y="699"/>
                  </a:cubicBezTo>
                  <a:cubicBezTo>
                    <a:pt x="328" y="696"/>
                    <a:pt x="325" y="696"/>
                    <a:pt x="336" y="693"/>
                  </a:cubicBezTo>
                  <a:cubicBezTo>
                    <a:pt x="348" y="690"/>
                    <a:pt x="364" y="680"/>
                    <a:pt x="366" y="666"/>
                  </a:cubicBezTo>
                  <a:cubicBezTo>
                    <a:pt x="369" y="652"/>
                    <a:pt x="355" y="635"/>
                    <a:pt x="341" y="637"/>
                  </a:cubicBezTo>
                  <a:cubicBezTo>
                    <a:pt x="309" y="639"/>
                    <a:pt x="304" y="646"/>
                    <a:pt x="275" y="647"/>
                  </a:cubicBezTo>
                  <a:cubicBezTo>
                    <a:pt x="292" y="633"/>
                    <a:pt x="300" y="630"/>
                    <a:pt x="316" y="615"/>
                  </a:cubicBezTo>
                  <a:cubicBezTo>
                    <a:pt x="334" y="599"/>
                    <a:pt x="347" y="589"/>
                    <a:pt x="364" y="574"/>
                  </a:cubicBezTo>
                  <a:cubicBezTo>
                    <a:pt x="382" y="558"/>
                    <a:pt x="397" y="546"/>
                    <a:pt x="417" y="528"/>
                  </a:cubicBezTo>
                  <a:cubicBezTo>
                    <a:pt x="433" y="514"/>
                    <a:pt x="453" y="497"/>
                    <a:pt x="462" y="478"/>
                  </a:cubicBezTo>
                  <a:cubicBezTo>
                    <a:pt x="478" y="447"/>
                    <a:pt x="466" y="430"/>
                    <a:pt x="444" y="433"/>
                  </a:cubicBezTo>
                  <a:cubicBezTo>
                    <a:pt x="426" y="434"/>
                    <a:pt x="407" y="452"/>
                    <a:pt x="393" y="464"/>
                  </a:cubicBezTo>
                  <a:cubicBezTo>
                    <a:pt x="356" y="496"/>
                    <a:pt x="318" y="526"/>
                    <a:pt x="281" y="558"/>
                  </a:cubicBezTo>
                  <a:cubicBezTo>
                    <a:pt x="295" y="546"/>
                    <a:pt x="307" y="533"/>
                    <a:pt x="323" y="519"/>
                  </a:cubicBezTo>
                  <a:cubicBezTo>
                    <a:pt x="339" y="503"/>
                    <a:pt x="342" y="488"/>
                    <a:pt x="332" y="476"/>
                  </a:cubicBezTo>
                  <a:cubicBezTo>
                    <a:pt x="301" y="440"/>
                    <a:pt x="272" y="487"/>
                    <a:pt x="236" y="510"/>
                  </a:cubicBezTo>
                  <a:cubicBezTo>
                    <a:pt x="278" y="474"/>
                    <a:pt x="292" y="455"/>
                    <a:pt x="263" y="434"/>
                  </a:cubicBezTo>
                  <a:cubicBezTo>
                    <a:pt x="238" y="417"/>
                    <a:pt x="208" y="466"/>
                    <a:pt x="187" y="479"/>
                  </a:cubicBezTo>
                  <a:cubicBezTo>
                    <a:pt x="195" y="470"/>
                    <a:pt x="208" y="460"/>
                    <a:pt x="215" y="452"/>
                  </a:cubicBezTo>
                  <a:cubicBezTo>
                    <a:pt x="222" y="446"/>
                    <a:pt x="231" y="435"/>
                    <a:pt x="224" y="425"/>
                  </a:cubicBezTo>
                  <a:cubicBezTo>
                    <a:pt x="205" y="394"/>
                    <a:pt x="187" y="412"/>
                    <a:pt x="173" y="424"/>
                  </a:cubicBezTo>
                  <a:cubicBezTo>
                    <a:pt x="151" y="438"/>
                    <a:pt x="131" y="455"/>
                    <a:pt x="110" y="471"/>
                  </a:cubicBezTo>
                  <a:cubicBezTo>
                    <a:pt x="93" y="488"/>
                    <a:pt x="69" y="502"/>
                    <a:pt x="63" y="525"/>
                  </a:cubicBezTo>
                  <a:cubicBezTo>
                    <a:pt x="58" y="542"/>
                    <a:pt x="58" y="557"/>
                    <a:pt x="46" y="571"/>
                  </a:cubicBezTo>
                  <a:cubicBezTo>
                    <a:pt x="35" y="584"/>
                    <a:pt x="13" y="601"/>
                    <a:pt x="0" y="612"/>
                  </a:cubicBezTo>
                  <a:cubicBezTo>
                    <a:pt x="9" y="622"/>
                    <a:pt x="20" y="634"/>
                    <a:pt x="30" y="646"/>
                  </a:cubicBezTo>
                  <a:cubicBezTo>
                    <a:pt x="43" y="661"/>
                    <a:pt x="109" y="737"/>
                    <a:pt x="122" y="75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2" name="Rectangle 21"/>
          <p:cNvSpPr/>
          <p:nvPr/>
        </p:nvSpPr>
        <p:spPr bwMode="auto">
          <a:xfrm>
            <a:off x="46037" y="5813256"/>
            <a:ext cx="12192000" cy="118126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itle 4"/>
          <p:cNvSpPr>
            <a:spLocks noGrp="1"/>
          </p:cNvSpPr>
          <p:nvPr>
            <p:ph type="title"/>
          </p:nvPr>
        </p:nvSpPr>
        <p:spPr/>
        <p:txBody>
          <a:bodyPr/>
          <a:lstStyle/>
          <a:p>
            <a:r>
              <a:rPr lang="en-US" dirty="0"/>
              <a:t>Robust Office 365 </a:t>
            </a:r>
            <a:r>
              <a:rPr lang="en-US" dirty="0" smtClean="0"/>
              <a:t>APIs</a:t>
            </a:r>
            <a:endParaRPr lang="en-US" dirty="0"/>
          </a:p>
        </p:txBody>
      </p:sp>
      <p:sp>
        <p:nvSpPr>
          <p:cNvPr id="18" name="Rectangle 17"/>
          <p:cNvSpPr/>
          <p:nvPr/>
        </p:nvSpPr>
        <p:spPr>
          <a:xfrm>
            <a:off x="1" y="6545262"/>
            <a:ext cx="12161838" cy="307777"/>
          </a:xfrm>
          <a:prstGeom prst="rect">
            <a:avLst/>
          </a:prstGeom>
        </p:spPr>
        <p:txBody>
          <a:bodyPr wrap="square">
            <a:spAutoFit/>
          </a:bodyPr>
          <a:lstStyle/>
          <a:p>
            <a:pPr algn="r" defTabSz="577482"/>
            <a:r>
              <a:rPr lang="en-US" sz="1400" dirty="0">
                <a:gradFill>
                  <a:gsLst>
                    <a:gs pos="0">
                      <a:srgbClr val="FFFFFF"/>
                    </a:gs>
                    <a:gs pos="100000">
                      <a:srgbClr val="FFFFFF"/>
                    </a:gs>
                  </a:gsLst>
                  <a:lin ang="5400000" scaled="1"/>
                </a:gradFill>
                <a:cs typeface="Segoe UI" panose="020B0502040204020203" pitchFamily="34" charset="0"/>
              </a:rPr>
              <a:t>https://api.office.com/discovery/me</a:t>
            </a:r>
          </a:p>
        </p:txBody>
      </p:sp>
    </p:spTree>
    <p:extLst>
      <p:ext uri="{BB962C8B-B14F-4D97-AF65-F5344CB8AC3E}">
        <p14:creationId xmlns:p14="http://schemas.microsoft.com/office/powerpoint/2010/main" val="67176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11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IFTTT</a:t>
            </a:r>
            <a:endParaRPr lang="en-US" dirty="0"/>
          </a:p>
        </p:txBody>
      </p:sp>
      <p:sp>
        <p:nvSpPr>
          <p:cNvPr id="3" name="Text Placeholder 2"/>
          <p:cNvSpPr>
            <a:spLocks noGrp="1"/>
          </p:cNvSpPr>
          <p:nvPr>
            <p:ph type="body" sz="quarter" idx="11"/>
          </p:nvPr>
        </p:nvSpPr>
        <p:spPr>
          <a:xfrm>
            <a:off x="274639" y="1212849"/>
            <a:ext cx="11889564" cy="2769989"/>
          </a:xfrm>
        </p:spPr>
        <p:txBody>
          <a:bodyPr/>
          <a:lstStyle/>
          <a:p>
            <a:r>
              <a:rPr lang="en-US" dirty="0" smtClean="0"/>
              <a:t>XXX Million users</a:t>
            </a:r>
          </a:p>
          <a:p>
            <a:r>
              <a:rPr lang="en-US" dirty="0" smtClean="0"/>
              <a:t>Connected services</a:t>
            </a:r>
          </a:p>
          <a:p>
            <a:r>
              <a:rPr lang="en-US" dirty="0" smtClean="0"/>
              <a:t>100’s channels</a:t>
            </a:r>
          </a:p>
          <a:p>
            <a:r>
              <a:rPr lang="en-US" dirty="0" smtClean="0"/>
              <a:t>1000’s actions</a:t>
            </a:r>
            <a:endParaRPr lang="en-US" dirty="0"/>
          </a:p>
        </p:txBody>
      </p:sp>
      <p:pic>
        <p:nvPicPr>
          <p:cNvPr id="4" name="Picture 3"/>
          <p:cNvPicPr>
            <a:picLocks noChangeAspect="1"/>
          </p:cNvPicPr>
          <p:nvPr/>
        </p:nvPicPr>
        <p:blipFill rotWithShape="1">
          <a:blip r:embed="rId2"/>
          <a:srcRect l="-1" r="19678"/>
          <a:stretch/>
        </p:blipFill>
        <p:spPr>
          <a:xfrm>
            <a:off x="5608637" y="-1"/>
            <a:ext cx="6858000" cy="6994525"/>
          </a:xfrm>
          <a:prstGeom prst="rect">
            <a:avLst/>
          </a:prstGeom>
        </p:spPr>
      </p:pic>
    </p:spTree>
    <p:extLst>
      <p:ext uri="{BB962C8B-B14F-4D97-AF65-F5344CB8AC3E}">
        <p14:creationId xmlns:p14="http://schemas.microsoft.com/office/powerpoint/2010/main" val="8673116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IFTTT Channels</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4873981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Office 365 </a:t>
            </a:r>
            <a:br>
              <a:rPr lang="en-US" smtClean="0"/>
            </a:br>
            <a:r>
              <a:rPr lang="en-US" smtClean="0"/>
              <a:t>developer kickoff</a:t>
            </a:r>
            <a:endParaRPr lang="en-US" dirty="0"/>
          </a:p>
        </p:txBody>
      </p:sp>
      <p:sp>
        <p:nvSpPr>
          <p:cNvPr id="2" name="Text Placeholder 1"/>
          <p:cNvSpPr>
            <a:spLocks noGrp="1"/>
          </p:cNvSpPr>
          <p:nvPr>
            <p:ph type="body" sz="quarter" idx="12"/>
          </p:nvPr>
        </p:nvSpPr>
        <p:spPr/>
        <p:txBody>
          <a:bodyPr/>
          <a:lstStyle/>
          <a:p>
            <a:r>
              <a:rPr lang="en-US" dirty="0" smtClean="0"/>
              <a:t>Brian Jones </a:t>
            </a:r>
            <a:br>
              <a:rPr lang="en-US" dirty="0" smtClean="0"/>
            </a:br>
            <a:r>
              <a:rPr lang="en-US" sz="2000" dirty="0" smtClean="0">
                <a:latin typeface="+mn-lt"/>
              </a:rPr>
              <a:t>Group Program Manager </a:t>
            </a:r>
          </a:p>
          <a:p>
            <a:r>
              <a:rPr lang="en-US" dirty="0" smtClean="0"/>
              <a:t>Jeremy </a:t>
            </a:r>
            <a:r>
              <a:rPr lang="en-US" dirty="0" err="1" smtClean="0"/>
              <a:t>Thake</a:t>
            </a:r>
            <a:r>
              <a:rPr lang="en-US" dirty="0"/>
              <a:t/>
            </a:r>
            <a:br>
              <a:rPr lang="en-US" dirty="0"/>
            </a:br>
            <a:r>
              <a:rPr lang="en-US" sz="2000" dirty="0" smtClean="0">
                <a:latin typeface="+mn-lt"/>
              </a:rPr>
              <a:t>Technical Product Manager</a:t>
            </a:r>
          </a:p>
          <a:p>
            <a:endParaRPr lang="en-US" dirty="0"/>
          </a:p>
        </p:txBody>
      </p:sp>
      <p:sp>
        <p:nvSpPr>
          <p:cNvPr id="4" name="TextBox 3"/>
          <p:cNvSpPr txBox="1"/>
          <p:nvPr/>
        </p:nvSpPr>
        <p:spPr>
          <a:xfrm>
            <a:off x="6065837" y="2125678"/>
            <a:ext cx="2438401"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rPr>
              <a:t>DEV-B207</a:t>
            </a:r>
          </a:p>
        </p:txBody>
      </p:sp>
    </p:spTree>
    <p:extLst>
      <p:ext uri="{BB962C8B-B14F-4D97-AF65-F5344CB8AC3E}">
        <p14:creationId xmlns:p14="http://schemas.microsoft.com/office/powerpoint/2010/main" val="373982655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DocuSign</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7561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API Sandbox</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16561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14"/>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577" name="Rectangle 576"/>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1" name="Group 10"/>
          <p:cNvGrpSpPr/>
          <p:nvPr/>
        </p:nvGrpSpPr>
        <p:grpSpPr>
          <a:xfrm>
            <a:off x="8523291" y="5050928"/>
            <a:ext cx="3102512" cy="484682"/>
            <a:chOff x="8373889" y="4871815"/>
            <a:chExt cx="3102512" cy="484682"/>
          </a:xfrm>
        </p:grpSpPr>
        <p:pic>
          <p:nvPicPr>
            <p:cNvPr id="581" name="Picture 580"/>
            <p:cNvPicPr>
              <a:picLocks noChangeAspect="1"/>
            </p:cNvPicPr>
            <p:nvPr/>
          </p:nvPicPr>
          <p:blipFill rotWithShape="1">
            <a:blip r:embed="rId3">
              <a:extLst>
                <a:ext uri="{28A0092B-C50C-407E-A947-70E740481C1C}">
                  <a14:useLocalDpi xmlns:a14="http://schemas.microsoft.com/office/drawing/2010/main" val="0"/>
                </a:ext>
              </a:extLst>
            </a:blip>
            <a:srcRect l="4902" t="6073" r="7126" b="19348"/>
            <a:stretch/>
          </p:blipFill>
          <p:spPr>
            <a:xfrm>
              <a:off x="10991362" y="4886130"/>
              <a:ext cx="485039" cy="456053"/>
            </a:xfrm>
            <a:prstGeom prst="rect">
              <a:avLst/>
            </a:prstGeom>
          </p:spPr>
        </p:pic>
        <p:pic>
          <p:nvPicPr>
            <p:cNvPr id="582" name="Picture 581"/>
            <p:cNvPicPr>
              <a:picLocks noChangeAspect="1"/>
            </p:cNvPicPr>
            <p:nvPr/>
          </p:nvPicPr>
          <p:blipFill rotWithShape="1">
            <a:blip r:embed="rId4">
              <a:extLst>
                <a:ext uri="{28A0092B-C50C-407E-A947-70E740481C1C}">
                  <a14:useLocalDpi xmlns:a14="http://schemas.microsoft.com/office/drawing/2010/main" val="0"/>
                </a:ext>
              </a:extLst>
            </a:blip>
            <a:srcRect l="13445" t="17569" r="13162" b="17640"/>
            <a:stretch/>
          </p:blipFill>
          <p:spPr>
            <a:xfrm>
              <a:off x="10065913" y="4892893"/>
              <a:ext cx="501276" cy="442527"/>
            </a:xfrm>
            <a:prstGeom prst="rect">
              <a:avLst/>
            </a:prstGeom>
          </p:spPr>
        </p:pic>
        <p:pic>
          <p:nvPicPr>
            <p:cNvPr id="583" name="Picture 14"/>
            <p:cNvPicPr>
              <a:picLocks noChangeAspect="1" noChangeArrowheads="1"/>
            </p:cNvPicPr>
            <p:nvPr/>
          </p:nvPicPr>
          <p:blipFill>
            <a:blip r:embed="rId5" cstate="print">
              <a:lum bright="100000"/>
              <a:extLst>
                <a:ext uri="{28A0092B-C50C-407E-A947-70E740481C1C}">
                  <a14:useLocalDpi xmlns:a14="http://schemas.microsoft.com/office/drawing/2010/main" val="0"/>
                </a:ext>
              </a:extLst>
            </a:blip>
            <a:srcRect/>
            <a:stretch>
              <a:fillRect/>
            </a:stretch>
          </p:blipFill>
          <p:spPr bwMode="auto">
            <a:xfrm>
              <a:off x="8373889" y="4871815"/>
              <a:ext cx="414309" cy="484682"/>
            </a:xfrm>
            <a:prstGeom prst="rect">
              <a:avLst/>
            </a:prstGeom>
            <a:noFill/>
            <a:ln>
              <a:noFill/>
            </a:ln>
            <a:effectLst/>
            <a:extLst/>
          </p:spPr>
        </p:pic>
        <p:grpSp>
          <p:nvGrpSpPr>
            <p:cNvPr id="585" name="Group 584"/>
            <p:cNvGrpSpPr/>
            <p:nvPr/>
          </p:nvGrpSpPr>
          <p:grpSpPr>
            <a:xfrm>
              <a:off x="9212372" y="4871831"/>
              <a:ext cx="429367" cy="484651"/>
              <a:chOff x="8757833" y="2461626"/>
              <a:chExt cx="522153" cy="589383"/>
            </a:xfrm>
          </p:grpSpPr>
          <p:sp>
            <p:nvSpPr>
              <p:cNvPr id="606" name="Freeform 24"/>
              <p:cNvSpPr>
                <a:spLocks/>
              </p:cNvSpPr>
              <p:nvPr/>
            </p:nvSpPr>
            <p:spPr bwMode="auto">
              <a:xfrm>
                <a:off x="8757833" y="2599074"/>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r>
                  <a:rPr lang="en-US" dirty="0">
                    <a:solidFill>
                      <a:srgbClr val="FFFFFF"/>
                    </a:solidFill>
                  </a:rPr>
                  <a:t>z</a:t>
                </a:r>
              </a:p>
            </p:txBody>
          </p:sp>
          <p:sp>
            <p:nvSpPr>
              <p:cNvPr id="607" name="Freeform 25"/>
              <p:cNvSpPr>
                <a:spLocks/>
              </p:cNvSpPr>
              <p:nvPr/>
            </p:nvSpPr>
            <p:spPr bwMode="auto">
              <a:xfrm>
                <a:off x="9018907" y="2461626"/>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grpSp>
        <p:nvGrpSpPr>
          <p:cNvPr id="952" name="Group 25"/>
          <p:cNvGrpSpPr>
            <a:grpSpLocks noChangeAspect="1"/>
          </p:cNvGrpSpPr>
          <p:nvPr/>
        </p:nvGrpSpPr>
        <p:grpSpPr bwMode="auto">
          <a:xfrm>
            <a:off x="9032420" y="5369138"/>
            <a:ext cx="2084254" cy="252582"/>
            <a:chOff x="-1699" y="18351"/>
            <a:chExt cx="11074" cy="1342"/>
          </a:xfrm>
        </p:grpSpPr>
        <p:sp>
          <p:nvSpPr>
            <p:cNvPr id="987"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6"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7"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8"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9"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0"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1"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2"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3"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4"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9"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0"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1"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2"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983" name="Picture 982"/>
          <p:cNvPicPr>
            <a:picLocks noChangeAspect="1"/>
          </p:cNvPicPr>
          <p:nvPr/>
        </p:nvPicPr>
        <p:blipFill rotWithShape="1">
          <a:blip r:embed="rId6" cstate="print">
            <a:extLst>
              <a:ext uri="{28A0092B-C50C-407E-A947-70E740481C1C}">
                <a14:useLocalDpi xmlns:a14="http://schemas.microsoft.com/office/drawing/2010/main" val="0"/>
              </a:ext>
            </a:extLst>
          </a:blip>
          <a:srcRect t="44093" r="11119"/>
          <a:stretch/>
        </p:blipFill>
        <p:spPr>
          <a:xfrm>
            <a:off x="9207360" y="4518522"/>
            <a:ext cx="917136" cy="563096"/>
          </a:xfrm>
          <a:prstGeom prst="rect">
            <a:avLst/>
          </a:prstGeom>
        </p:spPr>
      </p:pic>
      <p:sp>
        <p:nvSpPr>
          <p:cNvPr id="9" name="Title 8"/>
          <p:cNvSpPr>
            <a:spLocks noGrp="1"/>
          </p:cNvSpPr>
          <p:nvPr>
            <p:ph type="title"/>
          </p:nvPr>
        </p:nvSpPr>
        <p:spPr/>
        <p:txBody>
          <a:bodyPr/>
          <a:lstStyle/>
          <a:p>
            <a:r>
              <a:rPr lang="en-US" dirty="0"/>
              <a:t>What’s New</a:t>
            </a:r>
          </a:p>
        </p:txBody>
      </p:sp>
      <p:grpSp>
        <p:nvGrpSpPr>
          <p:cNvPr id="357" name="Group 356"/>
          <p:cNvGrpSpPr/>
          <p:nvPr/>
        </p:nvGrpSpPr>
        <p:grpSpPr>
          <a:xfrm>
            <a:off x="292100" y="1195113"/>
            <a:ext cx="3770313" cy="1517650"/>
            <a:chOff x="292100" y="1016000"/>
            <a:chExt cx="3770313" cy="1517650"/>
          </a:xfrm>
        </p:grpSpPr>
        <p:sp>
          <p:nvSpPr>
            <p:cNvPr id="363" name="Rectangle 36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4" name="Group 363"/>
            <p:cNvGrpSpPr/>
            <p:nvPr/>
          </p:nvGrpSpPr>
          <p:grpSpPr>
            <a:xfrm>
              <a:off x="1160464" y="1016000"/>
              <a:ext cx="1978025" cy="1500188"/>
              <a:chOff x="1363663" y="914400"/>
              <a:chExt cx="1978025" cy="1500188"/>
            </a:xfrm>
          </p:grpSpPr>
          <p:sp>
            <p:nvSpPr>
              <p:cNvPr id="405"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405"/>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07"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65"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66" name="Group 365"/>
            <p:cNvGrpSpPr/>
            <p:nvPr/>
          </p:nvGrpSpPr>
          <p:grpSpPr>
            <a:xfrm>
              <a:off x="1264391" y="1121515"/>
              <a:ext cx="1751120" cy="977160"/>
              <a:chOff x="3305410" y="464807"/>
              <a:chExt cx="993287" cy="554274"/>
            </a:xfrm>
          </p:grpSpPr>
          <p:sp>
            <p:nvSpPr>
              <p:cNvPr id="393" name="Rectangle 392"/>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6"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97" name="Straight Connector 396"/>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2838450" y="1767176"/>
              <a:ext cx="1223963" cy="766474"/>
              <a:chOff x="2838450" y="1767176"/>
              <a:chExt cx="1223963" cy="766474"/>
            </a:xfrm>
          </p:grpSpPr>
          <p:grpSp>
            <p:nvGrpSpPr>
              <p:cNvPr id="387" name="Group 386"/>
              <p:cNvGrpSpPr/>
              <p:nvPr/>
            </p:nvGrpSpPr>
            <p:grpSpPr>
              <a:xfrm>
                <a:off x="2838450" y="1767176"/>
                <a:ext cx="1223963" cy="766474"/>
                <a:chOff x="2439988" y="1517650"/>
                <a:chExt cx="1622425" cy="1016000"/>
              </a:xfrm>
            </p:grpSpPr>
            <p:sp>
              <p:nvSpPr>
                <p:cNvPr id="389" name="Rectangle 38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90" name="Group 158"/>
                <p:cNvGrpSpPr>
                  <a:grpSpLocks noChangeAspect="1"/>
                </p:cNvGrpSpPr>
                <p:nvPr/>
              </p:nvGrpSpPr>
              <p:grpSpPr bwMode="auto">
                <a:xfrm>
                  <a:off x="2439988" y="1517650"/>
                  <a:ext cx="1622425" cy="1016000"/>
                  <a:chOff x="1537" y="956"/>
                  <a:chExt cx="1022" cy="640"/>
                </a:xfrm>
              </p:grpSpPr>
              <p:sp>
                <p:nvSpPr>
                  <p:cNvPr id="391"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88"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68" name="Group 299"/>
            <p:cNvGrpSpPr>
              <a:grpSpLocks noChangeAspect="1"/>
            </p:cNvGrpSpPr>
            <p:nvPr/>
          </p:nvGrpSpPr>
          <p:grpSpPr bwMode="auto">
            <a:xfrm>
              <a:off x="292100" y="1517955"/>
              <a:ext cx="1885896" cy="1015695"/>
              <a:chOff x="-158" y="615"/>
              <a:chExt cx="2048" cy="1103"/>
            </a:xfrm>
          </p:grpSpPr>
          <p:sp>
            <p:nvSpPr>
              <p:cNvPr id="369"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39" name="Group 438"/>
          <p:cNvGrpSpPr/>
          <p:nvPr/>
        </p:nvGrpSpPr>
        <p:grpSpPr>
          <a:xfrm>
            <a:off x="5381285" y="1314690"/>
            <a:ext cx="1827252" cy="1558413"/>
            <a:chOff x="5381285" y="1314690"/>
            <a:chExt cx="1827252" cy="1558413"/>
          </a:xfrm>
        </p:grpSpPr>
        <p:grpSp>
          <p:nvGrpSpPr>
            <p:cNvPr id="440" name="Group 439"/>
            <p:cNvGrpSpPr/>
            <p:nvPr/>
          </p:nvGrpSpPr>
          <p:grpSpPr>
            <a:xfrm>
              <a:off x="5381285" y="1533858"/>
              <a:ext cx="676616" cy="1284998"/>
              <a:chOff x="5651685" y="-476444"/>
              <a:chExt cx="1669255" cy="2809977"/>
            </a:xfrm>
          </p:grpSpPr>
          <p:sp>
            <p:nvSpPr>
              <p:cNvPr id="508" name="Rectangle 507"/>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Freeform 508"/>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1" name="Group 510"/>
              <p:cNvGrpSpPr/>
              <p:nvPr/>
            </p:nvGrpSpPr>
            <p:grpSpPr>
              <a:xfrm>
                <a:off x="6124436" y="2123612"/>
                <a:ext cx="723752" cy="98117"/>
                <a:chOff x="6147223" y="2123612"/>
                <a:chExt cx="723752" cy="98117"/>
              </a:xfrm>
            </p:grpSpPr>
            <p:sp>
              <p:nvSpPr>
                <p:cNvPr id="512" name="Rounded Rectangle 511"/>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41" name="Group 440"/>
            <p:cNvGrpSpPr/>
            <p:nvPr/>
          </p:nvGrpSpPr>
          <p:grpSpPr>
            <a:xfrm>
              <a:off x="6515042" y="1543701"/>
              <a:ext cx="693495" cy="1245756"/>
              <a:chOff x="6639402" y="-1425066"/>
              <a:chExt cx="675798" cy="1213966"/>
            </a:xfrm>
          </p:grpSpPr>
          <p:sp>
            <p:nvSpPr>
              <p:cNvPr id="49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7" name="Rectangle 506"/>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42"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59" name="Group 361"/>
            <p:cNvGrpSpPr>
              <a:grpSpLocks noChangeAspect="1"/>
            </p:cNvGrpSpPr>
            <p:nvPr/>
          </p:nvGrpSpPr>
          <p:grpSpPr bwMode="auto">
            <a:xfrm>
              <a:off x="5951133" y="1619769"/>
              <a:ext cx="653662" cy="1067595"/>
              <a:chOff x="3756" y="912"/>
              <a:chExt cx="409" cy="668"/>
            </a:xfrm>
          </p:grpSpPr>
          <p:sp>
            <p:nvSpPr>
              <p:cNvPr id="476"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60"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Rectangle 460"/>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63" name="Group 462"/>
            <p:cNvGrpSpPr/>
            <p:nvPr/>
          </p:nvGrpSpPr>
          <p:grpSpPr>
            <a:xfrm>
              <a:off x="6762379" y="1998339"/>
              <a:ext cx="121238" cy="136847"/>
              <a:chOff x="6821706" y="2244827"/>
              <a:chExt cx="122543" cy="138320"/>
            </a:xfrm>
            <a:solidFill>
              <a:schemeClr val="accent6">
                <a:lumMod val="75000"/>
              </a:schemeClr>
            </a:solidFill>
          </p:grpSpPr>
          <p:sp>
            <p:nvSpPr>
              <p:cNvPr id="474"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75"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464" name="Group 463"/>
            <p:cNvGrpSpPr/>
            <p:nvPr/>
          </p:nvGrpSpPr>
          <p:grpSpPr>
            <a:xfrm>
              <a:off x="6744485" y="1563052"/>
              <a:ext cx="157076" cy="1155247"/>
              <a:chOff x="6744485" y="1563052"/>
              <a:chExt cx="157076" cy="1155247"/>
            </a:xfrm>
          </p:grpSpPr>
          <p:sp>
            <p:nvSpPr>
              <p:cNvPr id="469" name="Oval 46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70" name="Group 469"/>
              <p:cNvGrpSpPr/>
              <p:nvPr/>
            </p:nvGrpSpPr>
            <p:grpSpPr>
              <a:xfrm>
                <a:off x="6744485" y="1563052"/>
                <a:ext cx="157076" cy="52818"/>
                <a:chOff x="6822277" y="1553528"/>
                <a:chExt cx="157076" cy="52818"/>
              </a:xfrm>
            </p:grpSpPr>
            <p:sp>
              <p:nvSpPr>
                <p:cNvPr id="471" name="Rounded Rectangle 47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Oval 47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Oval 472"/>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65" name="Group 464"/>
            <p:cNvGrpSpPr/>
            <p:nvPr/>
          </p:nvGrpSpPr>
          <p:grpSpPr>
            <a:xfrm>
              <a:off x="5444705" y="1680019"/>
              <a:ext cx="948506" cy="959249"/>
              <a:chOff x="5444705" y="1765011"/>
              <a:chExt cx="948506" cy="959249"/>
            </a:xfrm>
          </p:grpSpPr>
          <p:sp>
            <p:nvSpPr>
              <p:cNvPr id="466" name="Rectangle 465"/>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67" name="Picture 1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14"/>
              <p:cNvPicPr>
                <a:picLocks noChangeAspect="1" noChangeArrowheads="1"/>
              </p:cNvPicPr>
              <p:nvPr/>
            </p:nvPicPr>
            <p:blipFill rotWithShape="1">
              <a:blip r:embed="rId7">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15" name="Group 514"/>
          <p:cNvGrpSpPr>
            <a:grpSpLocks noChangeAspect="1"/>
          </p:cNvGrpSpPr>
          <p:nvPr/>
        </p:nvGrpSpPr>
        <p:grpSpPr>
          <a:xfrm>
            <a:off x="10394086" y="4435123"/>
            <a:ext cx="534565" cy="754488"/>
            <a:chOff x="1214438" y="4121151"/>
            <a:chExt cx="1558925" cy="2200275"/>
          </a:xfrm>
        </p:grpSpPr>
        <p:sp>
          <p:nvSpPr>
            <p:cNvPr id="516"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7"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58" name="Group 357"/>
          <p:cNvGrpSpPr/>
          <p:nvPr/>
        </p:nvGrpSpPr>
        <p:grpSpPr>
          <a:xfrm>
            <a:off x="2423526" y="2090738"/>
            <a:ext cx="316257" cy="623212"/>
            <a:chOff x="2423526" y="2090738"/>
            <a:chExt cx="316257" cy="623212"/>
          </a:xfrm>
        </p:grpSpPr>
        <p:pic>
          <p:nvPicPr>
            <p:cNvPr id="359" name="Picture 358"/>
            <p:cNvPicPr>
              <a:picLocks noChangeAspect="1"/>
            </p:cNvPicPr>
            <p:nvPr/>
          </p:nvPicPr>
          <p:blipFill>
            <a:blip r:embed="rId8"/>
            <a:stretch>
              <a:fillRect/>
            </a:stretch>
          </p:blipFill>
          <p:spPr>
            <a:xfrm>
              <a:off x="2423526" y="2090738"/>
              <a:ext cx="316257" cy="623212"/>
            </a:xfrm>
            <a:prstGeom prst="rect">
              <a:avLst/>
            </a:prstGeom>
          </p:spPr>
        </p:pic>
        <p:grpSp>
          <p:nvGrpSpPr>
            <p:cNvPr id="360" name="Group 359"/>
            <p:cNvGrpSpPr/>
            <p:nvPr/>
          </p:nvGrpSpPr>
          <p:grpSpPr>
            <a:xfrm>
              <a:off x="2451472" y="2218095"/>
              <a:ext cx="260365" cy="417911"/>
              <a:chOff x="2450306" y="2218095"/>
              <a:chExt cx="260365" cy="417911"/>
            </a:xfrm>
          </p:grpSpPr>
          <p:sp>
            <p:nvSpPr>
              <p:cNvPr id="361" name="Rectangle 360"/>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255" name="Group 254"/>
          <p:cNvGrpSpPr/>
          <p:nvPr/>
        </p:nvGrpSpPr>
        <p:grpSpPr>
          <a:xfrm>
            <a:off x="467591" y="2990575"/>
            <a:ext cx="7676443" cy="3703638"/>
            <a:chOff x="467591" y="2990575"/>
            <a:chExt cx="7676443" cy="3703638"/>
          </a:xfrm>
        </p:grpSpPr>
        <p:sp>
          <p:nvSpPr>
            <p:cNvPr id="256" name="Rectangle 255"/>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258" name="Rectangle 257"/>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259" name="Rectangle 258"/>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261" name="Group 260"/>
            <p:cNvGrpSpPr/>
            <p:nvPr/>
          </p:nvGrpSpPr>
          <p:grpSpPr>
            <a:xfrm>
              <a:off x="4501573" y="4178896"/>
              <a:ext cx="3443718" cy="2223932"/>
              <a:chOff x="4501573" y="3999783"/>
              <a:chExt cx="3443718" cy="2223932"/>
            </a:xfrm>
          </p:grpSpPr>
          <p:sp>
            <p:nvSpPr>
              <p:cNvPr id="319" name="Freeform 5"/>
              <p:cNvSpPr>
                <a:spLocks noChangeAspect="1" noEditPoints="1"/>
              </p:cNvSpPr>
              <p:nvPr/>
            </p:nvSpPr>
            <p:spPr bwMode="auto">
              <a:xfrm>
                <a:off x="6620377" y="3999783"/>
                <a:ext cx="474470" cy="63066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grpSp>
            <p:nvGrpSpPr>
              <p:cNvPr id="320" name="Group 319"/>
              <p:cNvGrpSpPr/>
              <p:nvPr/>
            </p:nvGrpSpPr>
            <p:grpSpPr>
              <a:xfrm>
                <a:off x="4501573" y="4557327"/>
                <a:ext cx="3443718" cy="1666388"/>
                <a:chOff x="4545068" y="4768045"/>
                <a:chExt cx="3443718" cy="1666388"/>
              </a:xfrm>
            </p:grpSpPr>
            <p:sp>
              <p:nvSpPr>
                <p:cNvPr id="324" name="TextBox 323"/>
                <p:cNvSpPr txBox="1"/>
                <p:nvPr/>
              </p:nvSpPr>
              <p:spPr>
                <a:xfrm>
                  <a:off x="5141547" y="4768045"/>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sp>
              <p:nvSpPr>
                <p:cNvPr id="325" name="TextBox 324"/>
                <p:cNvSpPr txBox="1"/>
                <p:nvPr/>
              </p:nvSpPr>
              <p:spPr>
                <a:xfrm>
                  <a:off x="6296572" y="4768045"/>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Files</a:t>
                  </a:r>
                </a:p>
              </p:txBody>
            </p:sp>
            <p:sp>
              <p:nvSpPr>
                <p:cNvPr id="326" name="TextBox 325"/>
                <p:cNvSpPr txBox="1"/>
                <p:nvPr/>
              </p:nvSpPr>
              <p:spPr>
                <a:xfrm>
                  <a:off x="4545068"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Mail</a:t>
                  </a:r>
                </a:p>
              </p:txBody>
            </p:sp>
            <p:sp>
              <p:nvSpPr>
                <p:cNvPr id="327" name="TextBox 326"/>
                <p:cNvSpPr txBox="1"/>
                <p:nvPr/>
              </p:nvSpPr>
              <p:spPr>
                <a:xfrm>
                  <a:off x="5768716"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Calendar</a:t>
                  </a:r>
                </a:p>
              </p:txBody>
            </p:sp>
            <p:sp>
              <p:nvSpPr>
                <p:cNvPr id="328" name="TextBox 327"/>
                <p:cNvSpPr txBox="1"/>
                <p:nvPr/>
              </p:nvSpPr>
              <p:spPr>
                <a:xfrm>
                  <a:off x="6835243"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Contacts</a:t>
                  </a:r>
                </a:p>
              </p:txBody>
            </p:sp>
          </p:grpSp>
          <p:sp>
            <p:nvSpPr>
              <p:cNvPr id="321" name="Freeform 18"/>
              <p:cNvSpPr>
                <a:spLocks noChangeAspect="1" noEditPoints="1"/>
              </p:cNvSpPr>
              <p:nvPr/>
            </p:nvSpPr>
            <p:spPr bwMode="auto">
              <a:xfrm>
                <a:off x="4741603" y="5286078"/>
                <a:ext cx="673484" cy="49717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322" name="Freeform 109"/>
              <p:cNvSpPr>
                <a:spLocks noChangeAspect="1" noEditPoints="1"/>
              </p:cNvSpPr>
              <p:nvPr/>
            </p:nvSpPr>
            <p:spPr bwMode="auto">
              <a:xfrm>
                <a:off x="5979882" y="5216906"/>
                <a:ext cx="603844" cy="566348"/>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594" tIns="44795" rIns="89594" bIns="44795" numCol="1" anchor="t" anchorCtr="0" compatLnSpc="1">
                <a:prstTxWarp prst="textNoShape">
                  <a:avLst/>
                </a:prstTxWarp>
              </a:bodyPr>
              <a:lstStyle/>
              <a:p>
                <a:pPr defTabSz="913740"/>
                <a:endParaRPr lang="en-US" sz="1799" dirty="0">
                  <a:solidFill>
                    <a:srgbClr val="FFFFFF"/>
                  </a:solidFill>
                </a:endParaRPr>
              </a:p>
            </p:txBody>
          </p:sp>
          <p:sp>
            <p:nvSpPr>
              <p:cNvPr id="323" name="Freeform 5"/>
              <p:cNvSpPr>
                <a:spLocks noEditPoints="1"/>
              </p:cNvSpPr>
              <p:nvPr/>
            </p:nvSpPr>
            <p:spPr bwMode="auto">
              <a:xfrm>
                <a:off x="7129984" y="5236808"/>
                <a:ext cx="487294" cy="546446"/>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262" name="Rectangle 261"/>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263"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64" name="Group 263"/>
            <p:cNvGrpSpPr/>
            <p:nvPr/>
          </p:nvGrpSpPr>
          <p:grpSpPr>
            <a:xfrm>
              <a:off x="688778" y="4931350"/>
              <a:ext cx="1327082" cy="305584"/>
              <a:chOff x="688778" y="4752237"/>
              <a:chExt cx="1327082" cy="305584"/>
            </a:xfrm>
          </p:grpSpPr>
          <p:grpSp>
            <p:nvGrpSpPr>
              <p:cNvPr id="305" name="Group 304"/>
              <p:cNvGrpSpPr/>
              <p:nvPr/>
            </p:nvGrpSpPr>
            <p:grpSpPr>
              <a:xfrm>
                <a:off x="688778" y="4752237"/>
                <a:ext cx="307450" cy="305584"/>
                <a:chOff x="3802770" y="-2002971"/>
                <a:chExt cx="1532420" cy="1523121"/>
              </a:xfrm>
              <a:solidFill>
                <a:schemeClr val="tx1"/>
              </a:solidFill>
            </p:grpSpPr>
            <p:grpSp>
              <p:nvGrpSpPr>
                <p:cNvPr id="307" name="Group 306"/>
                <p:cNvGrpSpPr/>
                <p:nvPr/>
              </p:nvGrpSpPr>
              <p:grpSpPr>
                <a:xfrm>
                  <a:off x="3802770" y="-2002971"/>
                  <a:ext cx="1532420" cy="474276"/>
                  <a:chOff x="3802770" y="-2002971"/>
                  <a:chExt cx="1532420" cy="474276"/>
                </a:xfrm>
                <a:grpFill/>
              </p:grpSpPr>
              <p:sp>
                <p:nvSpPr>
                  <p:cNvPr id="316" name="Rectangle 315"/>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Rectangle 316"/>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Rectangle 317"/>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08" name="Group 307"/>
                <p:cNvGrpSpPr/>
                <p:nvPr/>
              </p:nvGrpSpPr>
              <p:grpSpPr>
                <a:xfrm>
                  <a:off x="3802770" y="-1478549"/>
                  <a:ext cx="1532420" cy="474276"/>
                  <a:chOff x="3802770" y="-2002971"/>
                  <a:chExt cx="1532420" cy="474276"/>
                </a:xfrm>
                <a:grpFill/>
              </p:grpSpPr>
              <p:sp>
                <p:nvSpPr>
                  <p:cNvPr id="313" name="Rectangle 312"/>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09" name="Group 308"/>
                <p:cNvGrpSpPr/>
                <p:nvPr/>
              </p:nvGrpSpPr>
              <p:grpSpPr>
                <a:xfrm>
                  <a:off x="3802770" y="-954126"/>
                  <a:ext cx="1532420" cy="474276"/>
                  <a:chOff x="3802770" y="-2002971"/>
                  <a:chExt cx="1532420" cy="474276"/>
                </a:xfrm>
                <a:grpFill/>
              </p:grpSpPr>
              <p:sp>
                <p:nvSpPr>
                  <p:cNvPr id="310" name="Rectangle 309"/>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06" name="TextBox 305"/>
              <p:cNvSpPr txBox="1"/>
              <p:nvPr/>
            </p:nvSpPr>
            <p:spPr>
              <a:xfrm>
                <a:off x="1162762" y="4794230"/>
                <a:ext cx="853098" cy="221599"/>
              </a:xfrm>
              <a:prstGeom prst="rect">
                <a:avLst/>
              </a:prstGeom>
              <a:noFill/>
            </p:spPr>
            <p:txBody>
              <a:bodyPr wrap="square" lIns="0" tIns="0" rIns="0" bIns="0" rtlCol="0">
                <a:spAutoFit/>
              </a:bodyPr>
              <a:lstStyle/>
              <a:p>
                <a:pPr>
                  <a:lnSpc>
                    <a:spcPct val="90000"/>
                  </a:lnSpc>
                  <a:spcAft>
                    <a:spcPts val="600"/>
                  </a:spcAft>
                </a:pPr>
                <a:r>
                  <a:rPr lang="en-US" sz="1600" spc="-30" dirty="0" smtClean="0">
                    <a:gradFill>
                      <a:gsLst>
                        <a:gs pos="2917">
                          <a:srgbClr val="FFFFFF"/>
                        </a:gs>
                        <a:gs pos="30000">
                          <a:srgbClr val="FFFFFF"/>
                        </a:gs>
                      </a:gsLst>
                      <a:lin ang="5400000" scaled="0"/>
                    </a:gradFill>
                  </a:rPr>
                  <a:t>My Apps</a:t>
                </a:r>
              </a:p>
            </p:txBody>
          </p:sp>
        </p:grpSp>
        <p:sp>
          <p:nvSpPr>
            <p:cNvPr id="265" name="Freeform 39"/>
            <p:cNvSpPr>
              <a:spLocks noChangeAspect="1" noEditPoints="1"/>
            </p:cNvSpPr>
            <p:nvPr/>
          </p:nvSpPr>
          <p:spPr bwMode="auto">
            <a:xfrm>
              <a:off x="688778" y="5503715"/>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6" name="Freeform 35"/>
            <p:cNvSpPr>
              <a:spLocks noChangeAspect="1" noEditPoints="1"/>
            </p:cNvSpPr>
            <p:nvPr/>
          </p:nvSpPr>
          <p:spPr bwMode="auto">
            <a:xfrm>
              <a:off x="688778" y="6161883"/>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67" name="Group 53"/>
            <p:cNvGrpSpPr>
              <a:grpSpLocks noChangeAspect="1"/>
            </p:cNvGrpSpPr>
            <p:nvPr/>
          </p:nvGrpSpPr>
          <p:grpSpPr bwMode="auto">
            <a:xfrm>
              <a:off x="2360567" y="4239629"/>
              <a:ext cx="1116436" cy="426958"/>
              <a:chOff x="3453" y="2013"/>
              <a:chExt cx="774" cy="296"/>
            </a:xfrm>
          </p:grpSpPr>
          <p:sp>
            <p:nvSpPr>
              <p:cNvPr id="288"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9"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0"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1"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2"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3"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4"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5"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6"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7"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8"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9"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0"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1"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2"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3"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4"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68" name="Group 140"/>
            <p:cNvGrpSpPr>
              <a:grpSpLocks noChangeAspect="1"/>
            </p:cNvGrpSpPr>
            <p:nvPr/>
          </p:nvGrpSpPr>
          <p:grpSpPr bwMode="auto">
            <a:xfrm>
              <a:off x="2360567" y="4864629"/>
              <a:ext cx="1484057" cy="439026"/>
              <a:chOff x="562" y="2539"/>
              <a:chExt cx="791" cy="234"/>
            </a:xfrm>
          </p:grpSpPr>
          <p:sp>
            <p:nvSpPr>
              <p:cNvPr id="273"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4"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5"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6"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7"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8"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9"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0"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1"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2"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3"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4"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5"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6"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7"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69"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0" name="Freeform 5"/>
            <p:cNvSpPr>
              <a:spLocks noChangeAspect="1" noEditPoints="1"/>
            </p:cNvSpPr>
            <p:nvPr/>
          </p:nvSpPr>
          <p:spPr bwMode="auto">
            <a:xfrm>
              <a:off x="5355129" y="4242396"/>
              <a:ext cx="684712" cy="567160"/>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271" name="Rectangle 270"/>
            <p:cNvSpPr/>
            <p:nvPr/>
          </p:nvSpPr>
          <p:spPr bwMode="auto">
            <a:xfrm>
              <a:off x="467591" y="2990575"/>
              <a:ext cx="3825329"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4318705" y="2990575"/>
              <a:ext cx="3825329"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250605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1.28159E-6 2.54199E-7 L -0.06178 -0.14117 " pathEditMode="relative" rAng="0" ptsTypes="AA">
                                      <p:cBhvr>
                                        <p:cTn id="6" dur="500" fill="hold"/>
                                        <p:tgtEl>
                                          <p:spTgt spid="952"/>
                                        </p:tgtEl>
                                        <p:attrNameLst>
                                          <p:attrName>ppt_x</p:attrName>
                                          <p:attrName>ppt_y</p:attrName>
                                        </p:attrNameLst>
                                      </p:cBhvr>
                                      <p:rCtr x="-3127" y="-6922"/>
                                    </p:animMotion>
                                  </p:childTnLst>
                                </p:cTn>
                              </p:par>
                              <p:par>
                                <p:cTn id="7" presetID="6" presetClass="emph" presetSubtype="0" decel="100000" fill="hold" nodeType="withEffect">
                                  <p:stCondLst>
                                    <p:cond delay="0"/>
                                  </p:stCondLst>
                                  <p:childTnLst>
                                    <p:animScale>
                                      <p:cBhvr>
                                        <p:cTn id="8" dur="500" fill="hold"/>
                                        <p:tgtEl>
                                          <p:spTgt spid="952"/>
                                        </p:tgtEl>
                                      </p:cBhvr>
                                      <p:by x="75000" y="75000"/>
                                    </p:animScale>
                                  </p:childTnLst>
                                </p:cTn>
                              </p:par>
                              <p:par>
                                <p:cTn id="9" presetID="42" presetClass="path" presetSubtype="0" decel="100000" fill="hold" nodeType="withEffect">
                                  <p:stCondLst>
                                    <p:cond delay="0"/>
                                  </p:stCondLst>
                                  <p:childTnLst>
                                    <p:animMotion origin="layout" path="M -2.99974E-6 1.49796E-7 L 0.07952 -0.04358 " pathEditMode="relative" rAng="0" ptsTypes="AA">
                                      <p:cBhvr>
                                        <p:cTn id="10" dur="500" fill="hold"/>
                                        <p:tgtEl>
                                          <p:spTgt spid="983"/>
                                        </p:tgtEl>
                                        <p:attrNameLst>
                                          <p:attrName>ppt_x</p:attrName>
                                          <p:attrName>ppt_y</p:attrName>
                                        </p:attrNameLst>
                                      </p:cBhvr>
                                      <p:rCtr x="3881" y="-2315"/>
                                    </p:animMotion>
                                  </p:childTnLst>
                                </p:cTn>
                              </p:par>
                              <p:par>
                                <p:cTn id="11" presetID="6" presetClass="emph" presetSubtype="0" decel="100000" fill="hold" nodeType="withEffect">
                                  <p:stCondLst>
                                    <p:cond delay="0"/>
                                  </p:stCondLst>
                                  <p:childTnLst>
                                    <p:animScale>
                                      <p:cBhvr>
                                        <p:cTn id="12" dur="500" fill="hold"/>
                                        <p:tgtEl>
                                          <p:spTgt spid="983"/>
                                        </p:tgtEl>
                                      </p:cBhvr>
                                      <p:by x="75810" y="75810"/>
                                    </p:animScale>
                                  </p:childTnLst>
                                </p:cTn>
                              </p:par>
                              <p:par>
                                <p:cTn id="13" presetID="42" presetClass="path" presetSubtype="0" decel="100000" fill="hold" nodeType="withEffect">
                                  <p:stCondLst>
                                    <p:cond delay="0"/>
                                  </p:stCondLst>
                                  <p:childTnLst>
                                    <p:animMotion origin="layout" path="M -1.09267E-6 4.44394E-6 L 0.06076 -0.03813 " pathEditMode="relative" rAng="0" ptsTypes="AA">
                                      <p:cBhvr>
                                        <p:cTn id="14" dur="500" fill="hold"/>
                                        <p:tgtEl>
                                          <p:spTgt spid="515"/>
                                        </p:tgtEl>
                                        <p:attrNameLst>
                                          <p:attrName>ppt_x</p:attrName>
                                          <p:attrName>ppt_y</p:attrName>
                                        </p:attrNameLst>
                                      </p:cBhvr>
                                      <p:rCtr x="3140" y="-1793"/>
                                    </p:animMotion>
                                  </p:childTnLst>
                                </p:cTn>
                              </p:par>
                              <p:par>
                                <p:cTn id="15" presetID="6" presetClass="emph" presetSubtype="0" decel="100000" fill="hold" nodeType="withEffect">
                                  <p:stCondLst>
                                    <p:cond delay="0"/>
                                  </p:stCondLst>
                                  <p:childTnLst>
                                    <p:animScale>
                                      <p:cBhvr>
                                        <p:cTn id="16" dur="500" fill="hold"/>
                                        <p:tgtEl>
                                          <p:spTgt spid="515"/>
                                        </p:tgtEl>
                                      </p:cBhvr>
                                      <p:by x="75000" y="75000"/>
                                    </p:animScale>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SDK</a:t>
            </a:r>
          </a:p>
        </p:txBody>
      </p:sp>
      <p:sp>
        <p:nvSpPr>
          <p:cNvPr id="4" name="Rectangle 3"/>
          <p:cNvSpPr/>
          <p:nvPr/>
        </p:nvSpPr>
        <p:spPr bwMode="auto">
          <a:xfrm>
            <a:off x="274638" y="1212849"/>
            <a:ext cx="3903233"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74639"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94" name="Picture 293"/>
          <p:cNvPicPr>
            <a:picLocks noChangeAspect="1"/>
          </p:cNvPicPr>
          <p:nvPr/>
        </p:nvPicPr>
        <p:blipFill rotWithShape="1">
          <a:blip r:embed="rId3">
            <a:extLst>
              <a:ext uri="{28A0092B-C50C-407E-A947-70E740481C1C}">
                <a14:useLocalDpi xmlns:a14="http://schemas.microsoft.com/office/drawing/2010/main" val="0"/>
              </a:ext>
            </a:extLst>
          </a:blip>
          <a:srcRect t="44093"/>
          <a:stretch/>
        </p:blipFill>
        <p:spPr>
          <a:xfrm>
            <a:off x="1664311" y="1270021"/>
            <a:ext cx="1265987" cy="690858"/>
          </a:xfrm>
          <a:prstGeom prst="rect">
            <a:avLst/>
          </a:prstGeom>
        </p:spPr>
      </p:pic>
      <p:sp>
        <p:nvSpPr>
          <p:cNvPr id="8" name="Rectangle 7"/>
          <p:cNvSpPr/>
          <p:nvPr/>
        </p:nvSpPr>
        <p:spPr>
          <a:xfrm>
            <a:off x="1491913" y="3288766"/>
            <a:ext cx="1411284" cy="338554"/>
          </a:xfrm>
          <a:prstGeom prst="rect">
            <a:avLst/>
          </a:prstGeom>
        </p:spPr>
        <p:txBody>
          <a:bodyPr wrap="none">
            <a:spAutoFit/>
          </a:bodyPr>
          <a:lstStyle/>
          <a:p>
            <a:pPr algn="ctr" defTabSz="932472" fontAlgn="base">
              <a:spcBef>
                <a:spcPct val="0"/>
              </a:spcBef>
              <a:spcAft>
                <a:spcPct val="0"/>
              </a:spcAft>
            </a:pPr>
            <a:r>
              <a:rPr lang="en-US" sz="1600" dirty="0">
                <a:gradFill>
                  <a:gsLst>
                    <a:gs pos="16814">
                      <a:srgbClr val="FFFFFF"/>
                    </a:gs>
                    <a:gs pos="55000">
                      <a:srgbClr val="FFFFFF"/>
                    </a:gs>
                  </a:gsLst>
                  <a:lin ang="5400000" scaled="0"/>
                </a:gradFill>
              </a:rPr>
              <a:t>ASP.NET MVC</a:t>
            </a:r>
          </a:p>
        </p:txBody>
      </p:sp>
      <p:sp>
        <p:nvSpPr>
          <p:cNvPr id="372" name="Rectangle 371"/>
          <p:cNvSpPr/>
          <p:nvPr/>
        </p:nvSpPr>
        <p:spPr>
          <a:xfrm>
            <a:off x="1615991" y="4556561"/>
            <a:ext cx="1163129" cy="589007"/>
          </a:xfrm>
          <a:prstGeom prst="rect">
            <a:avLst/>
          </a:prstGeom>
        </p:spPr>
        <p:txBody>
          <a:bodyPr wrap="none">
            <a:spAutoFit/>
          </a:bodyPr>
          <a:lstStyle/>
          <a:p>
            <a:pPr algn="ctr" defTabSz="932472" fontAlgn="base">
              <a:spcBef>
                <a:spcPct val="0"/>
              </a:spcBef>
              <a:spcAft>
                <a:spcPct val="0"/>
              </a:spcAft>
            </a:pPr>
            <a:r>
              <a:rPr lang="en-US" sz="1600" dirty="0">
                <a:gradFill>
                  <a:gsLst>
                    <a:gs pos="16814">
                      <a:srgbClr val="FFFFFF"/>
                    </a:gs>
                    <a:gs pos="55000">
                      <a:srgbClr val="FFFFFF"/>
                    </a:gs>
                  </a:gsLst>
                  <a:lin ang="5400000" scaled="0"/>
                </a:gradFill>
              </a:rPr>
              <a:t>ASP.NET </a:t>
            </a:r>
            <a:br>
              <a:rPr lang="en-US" sz="1600" dirty="0">
                <a:gradFill>
                  <a:gsLst>
                    <a:gs pos="16814">
                      <a:srgbClr val="FFFFFF"/>
                    </a:gs>
                    <a:gs pos="55000">
                      <a:srgbClr val="FFFFFF"/>
                    </a:gs>
                  </a:gsLst>
                  <a:lin ang="5400000" scaled="0"/>
                </a:gradFill>
              </a:rPr>
            </a:br>
            <a:r>
              <a:rPr lang="en-US" sz="1600" dirty="0" err="1">
                <a:gradFill>
                  <a:gsLst>
                    <a:gs pos="16814">
                      <a:srgbClr val="FFFFFF"/>
                    </a:gs>
                    <a:gs pos="55000">
                      <a:srgbClr val="FFFFFF"/>
                    </a:gs>
                  </a:gsLst>
                  <a:lin ang="5400000" scaled="0"/>
                </a:gradFill>
              </a:rPr>
              <a:t>WebForms</a:t>
            </a:r>
            <a:endParaRPr lang="en-US" sz="1600" dirty="0">
              <a:gradFill>
                <a:gsLst>
                  <a:gs pos="16814">
                    <a:srgbClr val="FFFFFF"/>
                  </a:gs>
                  <a:gs pos="55000">
                    <a:srgbClr val="FFFFFF"/>
                  </a:gs>
                </a:gsLst>
                <a:lin ang="5400000" scaled="0"/>
              </a:gradFill>
            </a:endParaRPr>
          </a:p>
        </p:txBody>
      </p:sp>
      <p:grpSp>
        <p:nvGrpSpPr>
          <p:cNvPr id="17" name="Group 16"/>
          <p:cNvGrpSpPr/>
          <p:nvPr/>
        </p:nvGrpSpPr>
        <p:grpSpPr>
          <a:xfrm>
            <a:off x="1606122" y="2337249"/>
            <a:ext cx="1182866" cy="897118"/>
            <a:chOff x="1241897" y="2251513"/>
            <a:chExt cx="1978025" cy="1500188"/>
          </a:xfrm>
        </p:grpSpPr>
        <p:sp>
          <p:nvSpPr>
            <p:cNvPr id="11" name="Rectangle 10"/>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1241897" y="2251513"/>
              <a:ext cx="1978025" cy="1500188"/>
              <a:chOff x="1241897" y="2251513"/>
              <a:chExt cx="1978025" cy="1500188"/>
            </a:xfrm>
          </p:grpSpPr>
          <p:sp>
            <p:nvSpPr>
              <p:cNvPr id="410"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410"/>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12"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3" name="Group 12"/>
            <p:cNvGrpSpPr/>
            <p:nvPr/>
          </p:nvGrpSpPr>
          <p:grpSpPr>
            <a:xfrm>
              <a:off x="1378744" y="2471949"/>
              <a:ext cx="1712670" cy="278395"/>
              <a:chOff x="1378744" y="2471949"/>
              <a:chExt cx="1848756" cy="278395"/>
            </a:xfrm>
          </p:grpSpPr>
          <p:sp>
            <p:nvSpPr>
              <p:cNvPr id="12" name="Rectangle 11"/>
              <p:cNvSpPr/>
              <p:nvPr/>
            </p:nvSpPr>
            <p:spPr bwMode="auto">
              <a:xfrm>
                <a:off x="1378744" y="2471949"/>
                <a:ext cx="604837" cy="27839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2001725" y="2471949"/>
                <a:ext cx="604837" cy="27839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2622663" y="2471949"/>
                <a:ext cx="604837" cy="27839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 name="Rectangle 13"/>
            <p:cNvSpPr/>
            <p:nvPr/>
          </p:nvSpPr>
          <p:spPr bwMode="auto">
            <a:xfrm>
              <a:off x="1378744"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1955867"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2530822"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1378744"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6" name="Rectangle 425"/>
            <p:cNvSpPr/>
            <p:nvPr/>
          </p:nvSpPr>
          <p:spPr bwMode="auto">
            <a:xfrm>
              <a:off x="1955868"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7" name="Rectangle 426"/>
            <p:cNvSpPr/>
            <p:nvPr/>
          </p:nvSpPr>
          <p:spPr bwMode="auto">
            <a:xfrm>
              <a:off x="2530822"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2" name="Group 431"/>
          <p:cNvGrpSpPr/>
          <p:nvPr/>
        </p:nvGrpSpPr>
        <p:grpSpPr>
          <a:xfrm>
            <a:off x="1606122" y="3713694"/>
            <a:ext cx="1182866" cy="897118"/>
            <a:chOff x="1241897" y="2251513"/>
            <a:chExt cx="1978025" cy="1500188"/>
          </a:xfrm>
        </p:grpSpPr>
        <p:sp>
          <p:nvSpPr>
            <p:cNvPr id="433" name="Rectangle 432"/>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34" name="Group 433"/>
            <p:cNvGrpSpPr/>
            <p:nvPr/>
          </p:nvGrpSpPr>
          <p:grpSpPr>
            <a:xfrm>
              <a:off x="1241897" y="2251513"/>
              <a:ext cx="1978025" cy="1500188"/>
              <a:chOff x="1241897" y="2251513"/>
              <a:chExt cx="1978025" cy="1500188"/>
            </a:xfrm>
          </p:grpSpPr>
          <p:sp>
            <p:nvSpPr>
              <p:cNvPr id="445"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Freeform 445"/>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47"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448" name="Freeform 81"/>
          <p:cNvSpPr>
            <a:spLocks noEditPoints="1"/>
          </p:cNvSpPr>
          <p:nvPr/>
        </p:nvSpPr>
        <p:spPr bwMode="black">
          <a:xfrm>
            <a:off x="1915088" y="3857785"/>
            <a:ext cx="604737" cy="369148"/>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chemeClr val="accent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nvGrpSpPr>
          <p:cNvPr id="451" name="Group 450"/>
          <p:cNvGrpSpPr/>
          <p:nvPr/>
        </p:nvGrpSpPr>
        <p:grpSpPr>
          <a:xfrm>
            <a:off x="1606122" y="5279153"/>
            <a:ext cx="1182866" cy="897118"/>
            <a:chOff x="1241897" y="2251513"/>
            <a:chExt cx="1978025" cy="1500188"/>
          </a:xfrm>
        </p:grpSpPr>
        <p:sp>
          <p:nvSpPr>
            <p:cNvPr id="452" name="Rectangle 451"/>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53" name="Group 452"/>
            <p:cNvGrpSpPr/>
            <p:nvPr/>
          </p:nvGrpSpPr>
          <p:grpSpPr>
            <a:xfrm>
              <a:off x="1241897" y="2251513"/>
              <a:ext cx="1978025" cy="1500188"/>
              <a:chOff x="1241897" y="2251513"/>
              <a:chExt cx="1978025" cy="1500188"/>
            </a:xfrm>
          </p:grpSpPr>
          <p:sp>
            <p:nvSpPr>
              <p:cNvPr id="454"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Freeform 454"/>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56"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457" name="Rectangle 456"/>
          <p:cNvSpPr/>
          <p:nvPr/>
        </p:nvSpPr>
        <p:spPr>
          <a:xfrm>
            <a:off x="1900839" y="6206241"/>
            <a:ext cx="593432" cy="338554"/>
          </a:xfrm>
          <a:prstGeom prst="rect">
            <a:avLst/>
          </a:prstGeom>
        </p:spPr>
        <p:txBody>
          <a:bodyPr wrap="none">
            <a:spAutoFit/>
          </a:bodyPr>
          <a:lstStyle/>
          <a:p>
            <a:pPr algn="ctr" defTabSz="932472" fontAlgn="base">
              <a:spcBef>
                <a:spcPct val="0"/>
              </a:spcBef>
              <a:spcAft>
                <a:spcPct val="0"/>
              </a:spcAft>
            </a:pPr>
            <a:r>
              <a:rPr lang="en-US" sz="1600" dirty="0" smtClean="0">
                <a:gradFill>
                  <a:gsLst>
                    <a:gs pos="16814">
                      <a:srgbClr val="FFFFFF"/>
                    </a:gs>
                    <a:gs pos="55000">
                      <a:srgbClr val="FFFFFF"/>
                    </a:gs>
                  </a:gsLst>
                  <a:lin ang="5400000" scaled="0"/>
                </a:gradFill>
              </a:rPr>
              <a:t>WPF</a:t>
            </a:r>
            <a:endParaRPr lang="en-US" sz="1600" dirty="0">
              <a:gradFill>
                <a:gsLst>
                  <a:gs pos="16814">
                    <a:srgbClr val="FFFFFF"/>
                  </a:gs>
                  <a:gs pos="55000">
                    <a:srgbClr val="FFFFFF"/>
                  </a:gs>
                </a:gsLst>
                <a:lin ang="5400000" scaled="0"/>
              </a:gradFill>
            </a:endParaRPr>
          </a:p>
        </p:txBody>
      </p:sp>
      <p:sp>
        <p:nvSpPr>
          <p:cNvPr id="19" name="Rectangle 18"/>
          <p:cNvSpPr/>
          <p:nvPr/>
        </p:nvSpPr>
        <p:spPr bwMode="auto">
          <a:xfrm>
            <a:off x="1739026" y="5424172"/>
            <a:ext cx="432897" cy="2837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8" name="Rectangle 457"/>
          <p:cNvSpPr/>
          <p:nvPr/>
        </p:nvSpPr>
        <p:spPr bwMode="auto">
          <a:xfrm>
            <a:off x="2196537" y="5424172"/>
            <a:ext cx="432897" cy="2837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739026" y="5737846"/>
            <a:ext cx="890408" cy="128037"/>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172411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Visual Studio 2013 Tools</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99366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platform</a:t>
            </a:r>
          </a:p>
        </p:txBody>
      </p:sp>
      <p:sp>
        <p:nvSpPr>
          <p:cNvPr id="4" name="Rectangle 3"/>
          <p:cNvSpPr/>
          <p:nvPr/>
        </p:nvSpPr>
        <p:spPr bwMode="auto">
          <a:xfrm>
            <a:off x="274638" y="1212849"/>
            <a:ext cx="3903233"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4266621" y="1212849"/>
            <a:ext cx="3903233"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74639"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4266621"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94" name="Picture 293"/>
          <p:cNvPicPr>
            <a:picLocks noChangeAspect="1"/>
          </p:cNvPicPr>
          <p:nvPr/>
        </p:nvPicPr>
        <p:blipFill rotWithShape="1">
          <a:blip r:embed="rId3">
            <a:extLst>
              <a:ext uri="{28A0092B-C50C-407E-A947-70E740481C1C}">
                <a14:useLocalDpi xmlns:a14="http://schemas.microsoft.com/office/drawing/2010/main" val="0"/>
              </a:ext>
            </a:extLst>
          </a:blip>
          <a:srcRect t="44093"/>
          <a:stretch/>
        </p:blipFill>
        <p:spPr>
          <a:xfrm>
            <a:off x="1664311" y="1270021"/>
            <a:ext cx="1265987" cy="690858"/>
          </a:xfrm>
          <a:prstGeom prst="rect">
            <a:avLst/>
          </a:prstGeom>
        </p:spPr>
      </p:pic>
      <p:pic>
        <p:nvPicPr>
          <p:cNvPr id="295" name="Picture 2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087" y="1318448"/>
            <a:ext cx="679509" cy="753636"/>
          </a:xfrm>
          <a:prstGeom prst="rect">
            <a:avLst/>
          </a:prstGeom>
        </p:spPr>
      </p:pic>
      <p:pic>
        <p:nvPicPr>
          <p:cNvPr id="296" name="Picture 295"/>
          <p:cNvPicPr>
            <a:picLocks noChangeAspect="1"/>
          </p:cNvPicPr>
          <p:nvPr/>
        </p:nvPicPr>
        <p:blipFill rotWithShape="1">
          <a:blip r:embed="rId5">
            <a:extLst>
              <a:ext uri="{28A0092B-C50C-407E-A947-70E740481C1C}">
                <a14:useLocalDpi xmlns:a14="http://schemas.microsoft.com/office/drawing/2010/main" val="0"/>
              </a:ext>
            </a:extLst>
          </a:blip>
          <a:srcRect l="13445" t="14593" r="13162" b="12014"/>
          <a:stretch/>
        </p:blipFill>
        <p:spPr>
          <a:xfrm>
            <a:off x="4976945" y="1386373"/>
            <a:ext cx="617786" cy="617786"/>
          </a:xfrm>
          <a:prstGeom prst="rect">
            <a:avLst/>
          </a:prstGeom>
        </p:spPr>
      </p:pic>
      <p:sp>
        <p:nvSpPr>
          <p:cNvPr id="8" name="Rectangle 7"/>
          <p:cNvSpPr/>
          <p:nvPr/>
        </p:nvSpPr>
        <p:spPr>
          <a:xfrm>
            <a:off x="1491913" y="3288766"/>
            <a:ext cx="1411284" cy="338554"/>
          </a:xfrm>
          <a:prstGeom prst="rect">
            <a:avLst/>
          </a:prstGeom>
        </p:spPr>
        <p:txBody>
          <a:bodyPr wrap="none">
            <a:spAutoFit/>
          </a:bodyPr>
          <a:lstStyle/>
          <a:p>
            <a:pPr algn="ctr" defTabSz="932472" fontAlgn="base">
              <a:spcBef>
                <a:spcPct val="0"/>
              </a:spcBef>
              <a:spcAft>
                <a:spcPct val="0"/>
              </a:spcAft>
            </a:pPr>
            <a:r>
              <a:rPr lang="en-US" sz="1600" dirty="0">
                <a:gradFill>
                  <a:gsLst>
                    <a:gs pos="16814">
                      <a:srgbClr val="FFFFFF"/>
                    </a:gs>
                    <a:gs pos="55000">
                      <a:srgbClr val="FFFFFF"/>
                    </a:gs>
                  </a:gsLst>
                  <a:lin ang="5400000" scaled="0"/>
                </a:gradFill>
              </a:rPr>
              <a:t>ASP.NET MVC</a:t>
            </a:r>
          </a:p>
        </p:txBody>
      </p:sp>
      <p:sp>
        <p:nvSpPr>
          <p:cNvPr id="372" name="Rectangle 371"/>
          <p:cNvSpPr/>
          <p:nvPr/>
        </p:nvSpPr>
        <p:spPr>
          <a:xfrm>
            <a:off x="1615991" y="4556561"/>
            <a:ext cx="1163129" cy="589007"/>
          </a:xfrm>
          <a:prstGeom prst="rect">
            <a:avLst/>
          </a:prstGeom>
        </p:spPr>
        <p:txBody>
          <a:bodyPr wrap="none">
            <a:spAutoFit/>
          </a:bodyPr>
          <a:lstStyle/>
          <a:p>
            <a:pPr algn="ctr" defTabSz="932472" fontAlgn="base">
              <a:spcBef>
                <a:spcPct val="0"/>
              </a:spcBef>
              <a:spcAft>
                <a:spcPct val="0"/>
              </a:spcAft>
            </a:pPr>
            <a:r>
              <a:rPr lang="en-US" sz="1600" dirty="0">
                <a:gradFill>
                  <a:gsLst>
                    <a:gs pos="16814">
                      <a:srgbClr val="FFFFFF"/>
                    </a:gs>
                    <a:gs pos="55000">
                      <a:srgbClr val="FFFFFF"/>
                    </a:gs>
                  </a:gsLst>
                  <a:lin ang="5400000" scaled="0"/>
                </a:gradFill>
              </a:rPr>
              <a:t>ASP.NET </a:t>
            </a:r>
            <a:br>
              <a:rPr lang="en-US" sz="1600" dirty="0">
                <a:gradFill>
                  <a:gsLst>
                    <a:gs pos="16814">
                      <a:srgbClr val="FFFFFF"/>
                    </a:gs>
                    <a:gs pos="55000">
                      <a:srgbClr val="FFFFFF"/>
                    </a:gs>
                  </a:gsLst>
                  <a:lin ang="5400000" scaled="0"/>
                </a:gradFill>
              </a:rPr>
            </a:br>
            <a:r>
              <a:rPr lang="en-US" sz="1600" dirty="0" err="1">
                <a:gradFill>
                  <a:gsLst>
                    <a:gs pos="16814">
                      <a:srgbClr val="FFFFFF"/>
                    </a:gs>
                    <a:gs pos="55000">
                      <a:srgbClr val="FFFFFF"/>
                    </a:gs>
                  </a:gsLst>
                  <a:lin ang="5400000" scaled="0"/>
                </a:gradFill>
              </a:rPr>
              <a:t>WebForms</a:t>
            </a:r>
            <a:endParaRPr lang="en-US" sz="1600" dirty="0">
              <a:gradFill>
                <a:gsLst>
                  <a:gs pos="16814">
                    <a:srgbClr val="FFFFFF"/>
                  </a:gs>
                  <a:gs pos="55000">
                    <a:srgbClr val="FFFFFF"/>
                  </a:gs>
                </a:gsLst>
                <a:lin ang="5400000" scaled="0"/>
              </a:gradFill>
            </a:endParaRPr>
          </a:p>
        </p:txBody>
      </p:sp>
      <p:grpSp>
        <p:nvGrpSpPr>
          <p:cNvPr id="17" name="Group 16"/>
          <p:cNvGrpSpPr/>
          <p:nvPr/>
        </p:nvGrpSpPr>
        <p:grpSpPr>
          <a:xfrm>
            <a:off x="1606122" y="2337249"/>
            <a:ext cx="1182866" cy="897118"/>
            <a:chOff x="1241897" y="2251513"/>
            <a:chExt cx="1978025" cy="1500188"/>
          </a:xfrm>
        </p:grpSpPr>
        <p:sp>
          <p:nvSpPr>
            <p:cNvPr id="11" name="Rectangle 10"/>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1241897" y="2251513"/>
              <a:ext cx="1978025" cy="1500188"/>
              <a:chOff x="1241897" y="2251513"/>
              <a:chExt cx="1978025" cy="1500188"/>
            </a:xfrm>
          </p:grpSpPr>
          <p:sp>
            <p:nvSpPr>
              <p:cNvPr id="410"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410"/>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12"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3" name="Group 12"/>
            <p:cNvGrpSpPr/>
            <p:nvPr/>
          </p:nvGrpSpPr>
          <p:grpSpPr>
            <a:xfrm>
              <a:off x="1378744" y="2471949"/>
              <a:ext cx="1712670" cy="278395"/>
              <a:chOff x="1378744" y="2471949"/>
              <a:chExt cx="1848756" cy="278395"/>
            </a:xfrm>
          </p:grpSpPr>
          <p:sp>
            <p:nvSpPr>
              <p:cNvPr id="12" name="Rectangle 11"/>
              <p:cNvSpPr/>
              <p:nvPr/>
            </p:nvSpPr>
            <p:spPr bwMode="auto">
              <a:xfrm>
                <a:off x="1378744" y="2471949"/>
                <a:ext cx="604837" cy="27839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2001725" y="2471949"/>
                <a:ext cx="604837" cy="27839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2622663" y="2471949"/>
                <a:ext cx="604837" cy="27839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 name="Rectangle 13"/>
            <p:cNvSpPr/>
            <p:nvPr/>
          </p:nvSpPr>
          <p:spPr bwMode="auto">
            <a:xfrm>
              <a:off x="1378744"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1955867"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2530822"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1378744"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6" name="Rectangle 425"/>
            <p:cNvSpPr/>
            <p:nvPr/>
          </p:nvSpPr>
          <p:spPr bwMode="auto">
            <a:xfrm>
              <a:off x="1955868"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7" name="Rectangle 426"/>
            <p:cNvSpPr/>
            <p:nvPr/>
          </p:nvSpPr>
          <p:spPr bwMode="auto">
            <a:xfrm>
              <a:off x="2530822"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2" name="Group 431"/>
          <p:cNvGrpSpPr/>
          <p:nvPr/>
        </p:nvGrpSpPr>
        <p:grpSpPr>
          <a:xfrm>
            <a:off x="1606122" y="3713694"/>
            <a:ext cx="1182866" cy="897118"/>
            <a:chOff x="1241897" y="2251513"/>
            <a:chExt cx="1978025" cy="1500188"/>
          </a:xfrm>
        </p:grpSpPr>
        <p:sp>
          <p:nvSpPr>
            <p:cNvPr id="433" name="Rectangle 432"/>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34" name="Group 433"/>
            <p:cNvGrpSpPr/>
            <p:nvPr/>
          </p:nvGrpSpPr>
          <p:grpSpPr>
            <a:xfrm>
              <a:off x="1241897" y="2251513"/>
              <a:ext cx="1978025" cy="1500188"/>
              <a:chOff x="1241897" y="2251513"/>
              <a:chExt cx="1978025" cy="1500188"/>
            </a:xfrm>
          </p:grpSpPr>
          <p:sp>
            <p:nvSpPr>
              <p:cNvPr id="445"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Freeform 445"/>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47"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448" name="Freeform 81"/>
          <p:cNvSpPr>
            <a:spLocks noEditPoints="1"/>
          </p:cNvSpPr>
          <p:nvPr/>
        </p:nvSpPr>
        <p:spPr bwMode="black">
          <a:xfrm>
            <a:off x="1915088" y="3857785"/>
            <a:ext cx="604737" cy="369148"/>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chemeClr val="accent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nvGrpSpPr>
          <p:cNvPr id="451" name="Group 450"/>
          <p:cNvGrpSpPr/>
          <p:nvPr/>
        </p:nvGrpSpPr>
        <p:grpSpPr>
          <a:xfrm>
            <a:off x="1606122" y="5279153"/>
            <a:ext cx="1182866" cy="897118"/>
            <a:chOff x="1241897" y="2251513"/>
            <a:chExt cx="1978025" cy="1500188"/>
          </a:xfrm>
        </p:grpSpPr>
        <p:sp>
          <p:nvSpPr>
            <p:cNvPr id="452" name="Rectangle 451"/>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53" name="Group 452"/>
            <p:cNvGrpSpPr/>
            <p:nvPr/>
          </p:nvGrpSpPr>
          <p:grpSpPr>
            <a:xfrm>
              <a:off x="1241897" y="2251513"/>
              <a:ext cx="1978025" cy="1500188"/>
              <a:chOff x="1241897" y="2251513"/>
              <a:chExt cx="1978025" cy="1500188"/>
            </a:xfrm>
          </p:grpSpPr>
          <p:sp>
            <p:nvSpPr>
              <p:cNvPr id="454"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Freeform 454"/>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56"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457" name="Rectangle 456"/>
          <p:cNvSpPr/>
          <p:nvPr/>
        </p:nvSpPr>
        <p:spPr>
          <a:xfrm>
            <a:off x="1900839" y="6206241"/>
            <a:ext cx="593432" cy="338554"/>
          </a:xfrm>
          <a:prstGeom prst="rect">
            <a:avLst/>
          </a:prstGeom>
        </p:spPr>
        <p:txBody>
          <a:bodyPr wrap="none">
            <a:spAutoFit/>
          </a:bodyPr>
          <a:lstStyle/>
          <a:p>
            <a:pPr algn="ctr" defTabSz="932472" fontAlgn="base">
              <a:spcBef>
                <a:spcPct val="0"/>
              </a:spcBef>
              <a:spcAft>
                <a:spcPct val="0"/>
              </a:spcAft>
            </a:pPr>
            <a:r>
              <a:rPr lang="en-US" sz="1600" dirty="0" smtClean="0">
                <a:gradFill>
                  <a:gsLst>
                    <a:gs pos="16814">
                      <a:srgbClr val="FFFFFF"/>
                    </a:gs>
                    <a:gs pos="55000">
                      <a:srgbClr val="FFFFFF"/>
                    </a:gs>
                  </a:gsLst>
                  <a:lin ang="5400000" scaled="0"/>
                </a:gradFill>
              </a:rPr>
              <a:t>WPF</a:t>
            </a:r>
            <a:endParaRPr lang="en-US" sz="1600" dirty="0">
              <a:gradFill>
                <a:gsLst>
                  <a:gs pos="16814">
                    <a:srgbClr val="FFFFFF"/>
                  </a:gs>
                  <a:gs pos="55000">
                    <a:srgbClr val="FFFFFF"/>
                  </a:gs>
                </a:gsLst>
                <a:lin ang="5400000" scaled="0"/>
              </a:gradFill>
            </a:endParaRPr>
          </a:p>
        </p:txBody>
      </p:sp>
      <p:sp>
        <p:nvSpPr>
          <p:cNvPr id="19" name="Rectangle 18"/>
          <p:cNvSpPr/>
          <p:nvPr/>
        </p:nvSpPr>
        <p:spPr bwMode="auto">
          <a:xfrm>
            <a:off x="1739026" y="5424172"/>
            <a:ext cx="432897" cy="2837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8" name="Rectangle 457"/>
          <p:cNvSpPr/>
          <p:nvPr/>
        </p:nvSpPr>
        <p:spPr bwMode="auto">
          <a:xfrm>
            <a:off x="2196537" y="5424172"/>
            <a:ext cx="432897" cy="2837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739026" y="5737846"/>
            <a:ext cx="890408" cy="128037"/>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auto">
          <a:xfrm>
            <a:off x="148281" y="1087396"/>
            <a:ext cx="4029590" cy="5907130"/>
          </a:xfrm>
          <a:prstGeom prst="rect">
            <a:avLst/>
          </a:prstGeom>
          <a:solidFill>
            <a:schemeClr val="bg2">
              <a:alpha val="8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85" name="Group 384"/>
          <p:cNvGrpSpPr/>
          <p:nvPr/>
        </p:nvGrpSpPr>
        <p:grpSpPr>
          <a:xfrm>
            <a:off x="4421265" y="3014716"/>
            <a:ext cx="3593944" cy="2141283"/>
            <a:chOff x="8434810" y="3014716"/>
            <a:chExt cx="3593944" cy="2141283"/>
          </a:xfrm>
        </p:grpSpPr>
        <p:grpSp>
          <p:nvGrpSpPr>
            <p:cNvPr id="386" name="Group 385"/>
            <p:cNvGrpSpPr/>
            <p:nvPr/>
          </p:nvGrpSpPr>
          <p:grpSpPr>
            <a:xfrm>
              <a:off x="9680617" y="3014717"/>
              <a:ext cx="1060284" cy="2100823"/>
              <a:chOff x="5883472" y="1314690"/>
              <a:chExt cx="786530" cy="1558413"/>
            </a:xfrm>
          </p:grpSpPr>
          <p:sp>
            <p:nvSpPr>
              <p:cNvPr id="430"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1"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5"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6"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7"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8"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9"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0"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1"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2"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9"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0"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87" name="Group 386"/>
            <p:cNvGrpSpPr/>
            <p:nvPr/>
          </p:nvGrpSpPr>
          <p:grpSpPr>
            <a:xfrm>
              <a:off x="10859213" y="3014717"/>
              <a:ext cx="1169541" cy="2100901"/>
              <a:chOff x="9635198" y="5349787"/>
              <a:chExt cx="748731" cy="1344979"/>
            </a:xfrm>
          </p:grpSpPr>
          <p:grpSp>
            <p:nvGrpSpPr>
              <p:cNvPr id="405" name="Group 404"/>
              <p:cNvGrpSpPr/>
              <p:nvPr/>
            </p:nvGrpSpPr>
            <p:grpSpPr>
              <a:xfrm>
                <a:off x="9635198" y="5349787"/>
                <a:ext cx="748731" cy="1344979"/>
                <a:chOff x="5028131" y="1531713"/>
                <a:chExt cx="693495" cy="1245756"/>
              </a:xfrm>
            </p:grpSpPr>
            <p:grpSp>
              <p:nvGrpSpPr>
                <p:cNvPr id="419" name="Group 418"/>
                <p:cNvGrpSpPr/>
                <p:nvPr/>
              </p:nvGrpSpPr>
              <p:grpSpPr>
                <a:xfrm>
                  <a:off x="5028131" y="1531713"/>
                  <a:ext cx="693495" cy="1245756"/>
                  <a:chOff x="6639402" y="-1425066"/>
                  <a:chExt cx="675798" cy="1213966"/>
                </a:xfrm>
              </p:grpSpPr>
              <p:sp>
                <p:nvSpPr>
                  <p:cNvPr id="428"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9" name="Rectangle 428"/>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0" name="Group 419"/>
                <p:cNvGrpSpPr/>
                <p:nvPr/>
              </p:nvGrpSpPr>
              <p:grpSpPr>
                <a:xfrm>
                  <a:off x="5292866" y="1551064"/>
                  <a:ext cx="157076" cy="1181434"/>
                  <a:chOff x="6779777" y="1563052"/>
                  <a:chExt cx="157076" cy="1181434"/>
                </a:xfrm>
              </p:grpSpPr>
              <p:sp>
                <p:nvSpPr>
                  <p:cNvPr id="421" name="Oval 420"/>
                  <p:cNvSpPr/>
                  <p:nvPr/>
                </p:nvSpPr>
                <p:spPr bwMode="auto">
                  <a:xfrm>
                    <a:off x="6808756" y="2638418"/>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22" name="Group 421"/>
                  <p:cNvGrpSpPr/>
                  <p:nvPr/>
                </p:nvGrpSpPr>
                <p:grpSpPr>
                  <a:xfrm>
                    <a:off x="6779777" y="1563052"/>
                    <a:ext cx="157076" cy="52818"/>
                    <a:chOff x="6857569" y="1553528"/>
                    <a:chExt cx="157076" cy="52818"/>
                  </a:xfrm>
                </p:grpSpPr>
                <p:sp>
                  <p:nvSpPr>
                    <p:cNvPr id="423" name="Rounded Rectangle 422"/>
                    <p:cNvSpPr/>
                    <p:nvPr/>
                  </p:nvSpPr>
                  <p:spPr bwMode="auto">
                    <a:xfrm>
                      <a:off x="6904917"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4" name="Oval 423"/>
                    <p:cNvSpPr/>
                    <p:nvPr/>
                  </p:nvSpPr>
                  <p:spPr bwMode="auto">
                    <a:xfrm>
                      <a:off x="6857569"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5" name="Oval 424"/>
                    <p:cNvSpPr/>
                    <p:nvPr/>
                  </p:nvSpPr>
                  <p:spPr bwMode="auto">
                    <a:xfrm>
                      <a:off x="6930437"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406" name="Rectangle 405"/>
              <p:cNvSpPr/>
              <p:nvPr/>
            </p:nvSpPr>
            <p:spPr bwMode="auto">
              <a:xfrm>
                <a:off x="9694861" y="5459840"/>
                <a:ext cx="629406" cy="1024482"/>
              </a:xfrm>
              <a:prstGeom prst="rect">
                <a:avLst/>
              </a:prstGeom>
              <a:solidFill>
                <a:srgbClr val="FFFFFF"/>
              </a:soli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07" name="Group 406"/>
              <p:cNvGrpSpPr/>
              <p:nvPr/>
            </p:nvGrpSpPr>
            <p:grpSpPr>
              <a:xfrm>
                <a:off x="9730613" y="5511557"/>
                <a:ext cx="551019" cy="752748"/>
                <a:chOff x="5019134" y="4300625"/>
                <a:chExt cx="602113" cy="752748"/>
              </a:xfrm>
            </p:grpSpPr>
            <p:sp>
              <p:nvSpPr>
                <p:cNvPr id="408" name="Rectangle 407"/>
                <p:cNvSpPr/>
                <p:nvPr/>
              </p:nvSpPr>
              <p:spPr bwMode="auto">
                <a:xfrm>
                  <a:off x="5019134" y="4300625"/>
                  <a:ext cx="185050" cy="1653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9" name="Rectangle 408"/>
                <p:cNvSpPr/>
                <p:nvPr/>
              </p:nvSpPr>
              <p:spPr bwMode="auto">
                <a:xfrm>
                  <a:off x="5019135" y="4488881"/>
                  <a:ext cx="602112" cy="564492"/>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5227456" y="4300626"/>
                  <a:ext cx="185050" cy="1653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5436197" y="4300626"/>
                  <a:ext cx="185050" cy="1653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88" name="Group 387"/>
            <p:cNvGrpSpPr/>
            <p:nvPr/>
          </p:nvGrpSpPr>
          <p:grpSpPr>
            <a:xfrm>
              <a:off x="8434810" y="3014716"/>
              <a:ext cx="2207532" cy="2141283"/>
              <a:chOff x="10973657" y="3014716"/>
              <a:chExt cx="2207532" cy="2141283"/>
            </a:xfrm>
          </p:grpSpPr>
          <p:grpSp>
            <p:nvGrpSpPr>
              <p:cNvPr id="389" name="Group 388"/>
              <p:cNvGrpSpPr/>
              <p:nvPr/>
            </p:nvGrpSpPr>
            <p:grpSpPr>
              <a:xfrm>
                <a:off x="10973657" y="3014716"/>
                <a:ext cx="1127495" cy="2141283"/>
                <a:chOff x="5651685" y="-476444"/>
                <a:chExt cx="1669255" cy="2809977"/>
              </a:xfrm>
            </p:grpSpPr>
            <p:sp>
              <p:nvSpPr>
                <p:cNvPr id="398" name="Rectangle 397"/>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9" name="Freeform 398"/>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0" name="Rectangle 39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01" name="Group 400"/>
                <p:cNvGrpSpPr/>
                <p:nvPr/>
              </p:nvGrpSpPr>
              <p:grpSpPr>
                <a:xfrm>
                  <a:off x="6124436" y="2123612"/>
                  <a:ext cx="723752" cy="98117"/>
                  <a:chOff x="6147223" y="2123612"/>
                  <a:chExt cx="723752" cy="98117"/>
                </a:xfrm>
              </p:grpSpPr>
              <p:sp>
                <p:nvSpPr>
                  <p:cNvPr id="402" name="Rounded Rectangle 401"/>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3" name="Oval 402"/>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4" name="Oval 403"/>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90" name="Rectangle 389"/>
              <p:cNvSpPr/>
              <p:nvPr/>
            </p:nvSpPr>
            <p:spPr bwMode="auto">
              <a:xfrm>
                <a:off x="11104922" y="3267464"/>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11104921" y="3561526"/>
                <a:ext cx="860709" cy="85752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11402714" y="3267466"/>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11701106" y="3267466"/>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12320480" y="3451635"/>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12320479" y="3745697"/>
                <a:ext cx="860709" cy="85752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6" name="Rectangle 395"/>
              <p:cNvSpPr/>
              <p:nvPr/>
            </p:nvSpPr>
            <p:spPr bwMode="auto">
              <a:xfrm>
                <a:off x="12618272" y="3451637"/>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7" name="Rectangle 396"/>
              <p:cNvSpPr/>
              <p:nvPr/>
            </p:nvSpPr>
            <p:spPr bwMode="auto">
              <a:xfrm>
                <a:off x="12916664" y="3451637"/>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14624350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a:t>
            </a:r>
          </a:p>
        </p:txBody>
      </p:sp>
      <p:sp>
        <p:nvSpPr>
          <p:cNvPr id="4" name="Rectangle 3"/>
          <p:cNvSpPr/>
          <p:nvPr/>
        </p:nvSpPr>
        <p:spPr bwMode="auto">
          <a:xfrm>
            <a:off x="274638" y="1212849"/>
            <a:ext cx="3903233"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4266621" y="1212849"/>
            <a:ext cx="3903233"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74639"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4266621"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94" name="Picture 293"/>
          <p:cNvPicPr>
            <a:picLocks noChangeAspect="1"/>
          </p:cNvPicPr>
          <p:nvPr/>
        </p:nvPicPr>
        <p:blipFill rotWithShape="1">
          <a:blip r:embed="rId3">
            <a:extLst>
              <a:ext uri="{28A0092B-C50C-407E-A947-70E740481C1C}">
                <a14:useLocalDpi xmlns:a14="http://schemas.microsoft.com/office/drawing/2010/main" val="0"/>
              </a:ext>
            </a:extLst>
          </a:blip>
          <a:srcRect t="44093"/>
          <a:stretch/>
        </p:blipFill>
        <p:spPr>
          <a:xfrm>
            <a:off x="1664311" y="1270021"/>
            <a:ext cx="1265987" cy="690858"/>
          </a:xfrm>
          <a:prstGeom prst="rect">
            <a:avLst/>
          </a:prstGeom>
        </p:spPr>
      </p:pic>
      <p:pic>
        <p:nvPicPr>
          <p:cNvPr id="295" name="Picture 2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087" y="1318448"/>
            <a:ext cx="679509" cy="753636"/>
          </a:xfrm>
          <a:prstGeom prst="rect">
            <a:avLst/>
          </a:prstGeom>
        </p:spPr>
      </p:pic>
      <p:pic>
        <p:nvPicPr>
          <p:cNvPr id="296" name="Picture 295"/>
          <p:cNvPicPr>
            <a:picLocks noChangeAspect="1"/>
          </p:cNvPicPr>
          <p:nvPr/>
        </p:nvPicPr>
        <p:blipFill rotWithShape="1">
          <a:blip r:embed="rId5">
            <a:extLst>
              <a:ext uri="{28A0092B-C50C-407E-A947-70E740481C1C}">
                <a14:useLocalDpi xmlns:a14="http://schemas.microsoft.com/office/drawing/2010/main" val="0"/>
              </a:ext>
            </a:extLst>
          </a:blip>
          <a:srcRect l="13445" t="14593" r="13162" b="12014"/>
          <a:stretch/>
        </p:blipFill>
        <p:spPr>
          <a:xfrm>
            <a:off x="4976945" y="1386373"/>
            <a:ext cx="617786" cy="617786"/>
          </a:xfrm>
          <a:prstGeom prst="rect">
            <a:avLst/>
          </a:prstGeom>
        </p:spPr>
      </p:pic>
      <p:sp>
        <p:nvSpPr>
          <p:cNvPr id="8" name="Rectangle 7"/>
          <p:cNvSpPr/>
          <p:nvPr/>
        </p:nvSpPr>
        <p:spPr>
          <a:xfrm>
            <a:off x="1491913" y="3288766"/>
            <a:ext cx="1411284" cy="338554"/>
          </a:xfrm>
          <a:prstGeom prst="rect">
            <a:avLst/>
          </a:prstGeom>
        </p:spPr>
        <p:txBody>
          <a:bodyPr wrap="none">
            <a:spAutoFit/>
          </a:bodyPr>
          <a:lstStyle/>
          <a:p>
            <a:pPr algn="ctr" defTabSz="932472" fontAlgn="base">
              <a:spcBef>
                <a:spcPct val="0"/>
              </a:spcBef>
              <a:spcAft>
                <a:spcPct val="0"/>
              </a:spcAft>
            </a:pPr>
            <a:r>
              <a:rPr lang="en-US" sz="1600" dirty="0">
                <a:gradFill>
                  <a:gsLst>
                    <a:gs pos="16814">
                      <a:srgbClr val="FFFFFF"/>
                    </a:gs>
                    <a:gs pos="55000">
                      <a:srgbClr val="FFFFFF"/>
                    </a:gs>
                  </a:gsLst>
                  <a:lin ang="5400000" scaled="0"/>
                </a:gradFill>
              </a:rPr>
              <a:t>ASP.NET MVC</a:t>
            </a:r>
          </a:p>
        </p:txBody>
      </p:sp>
      <p:sp>
        <p:nvSpPr>
          <p:cNvPr id="372" name="Rectangle 371"/>
          <p:cNvSpPr/>
          <p:nvPr/>
        </p:nvSpPr>
        <p:spPr>
          <a:xfrm>
            <a:off x="1615991" y="4556561"/>
            <a:ext cx="1163129" cy="589007"/>
          </a:xfrm>
          <a:prstGeom prst="rect">
            <a:avLst/>
          </a:prstGeom>
        </p:spPr>
        <p:txBody>
          <a:bodyPr wrap="none">
            <a:spAutoFit/>
          </a:bodyPr>
          <a:lstStyle/>
          <a:p>
            <a:pPr algn="ctr" defTabSz="932472" fontAlgn="base">
              <a:spcBef>
                <a:spcPct val="0"/>
              </a:spcBef>
              <a:spcAft>
                <a:spcPct val="0"/>
              </a:spcAft>
            </a:pPr>
            <a:r>
              <a:rPr lang="en-US" sz="1600" dirty="0">
                <a:gradFill>
                  <a:gsLst>
                    <a:gs pos="16814">
                      <a:srgbClr val="FFFFFF"/>
                    </a:gs>
                    <a:gs pos="55000">
                      <a:srgbClr val="FFFFFF"/>
                    </a:gs>
                  </a:gsLst>
                  <a:lin ang="5400000" scaled="0"/>
                </a:gradFill>
              </a:rPr>
              <a:t>ASP.NET </a:t>
            </a:r>
            <a:br>
              <a:rPr lang="en-US" sz="1600" dirty="0">
                <a:gradFill>
                  <a:gsLst>
                    <a:gs pos="16814">
                      <a:srgbClr val="FFFFFF"/>
                    </a:gs>
                    <a:gs pos="55000">
                      <a:srgbClr val="FFFFFF"/>
                    </a:gs>
                  </a:gsLst>
                  <a:lin ang="5400000" scaled="0"/>
                </a:gradFill>
              </a:rPr>
            </a:br>
            <a:r>
              <a:rPr lang="en-US" sz="1600" dirty="0" err="1">
                <a:gradFill>
                  <a:gsLst>
                    <a:gs pos="16814">
                      <a:srgbClr val="FFFFFF"/>
                    </a:gs>
                    <a:gs pos="55000">
                      <a:srgbClr val="FFFFFF"/>
                    </a:gs>
                  </a:gsLst>
                  <a:lin ang="5400000" scaled="0"/>
                </a:gradFill>
              </a:rPr>
              <a:t>WebForms</a:t>
            </a:r>
            <a:endParaRPr lang="en-US" sz="1600" dirty="0">
              <a:gradFill>
                <a:gsLst>
                  <a:gs pos="16814">
                    <a:srgbClr val="FFFFFF"/>
                  </a:gs>
                  <a:gs pos="55000">
                    <a:srgbClr val="FFFFFF"/>
                  </a:gs>
                </a:gsLst>
                <a:lin ang="5400000" scaled="0"/>
              </a:gradFill>
            </a:endParaRPr>
          </a:p>
        </p:txBody>
      </p:sp>
      <p:grpSp>
        <p:nvGrpSpPr>
          <p:cNvPr id="17" name="Group 16"/>
          <p:cNvGrpSpPr/>
          <p:nvPr/>
        </p:nvGrpSpPr>
        <p:grpSpPr>
          <a:xfrm>
            <a:off x="1606122" y="2337249"/>
            <a:ext cx="1182866" cy="897118"/>
            <a:chOff x="1241897" y="2251513"/>
            <a:chExt cx="1978025" cy="1500188"/>
          </a:xfrm>
        </p:grpSpPr>
        <p:sp>
          <p:nvSpPr>
            <p:cNvPr id="11" name="Rectangle 10"/>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1241897" y="2251513"/>
              <a:ext cx="1978025" cy="1500188"/>
              <a:chOff x="1241897" y="2251513"/>
              <a:chExt cx="1978025" cy="1500188"/>
            </a:xfrm>
          </p:grpSpPr>
          <p:sp>
            <p:nvSpPr>
              <p:cNvPr id="410"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410"/>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12"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3" name="Group 12"/>
            <p:cNvGrpSpPr/>
            <p:nvPr/>
          </p:nvGrpSpPr>
          <p:grpSpPr>
            <a:xfrm>
              <a:off x="1378744" y="2471949"/>
              <a:ext cx="1712670" cy="278395"/>
              <a:chOff x="1378744" y="2471949"/>
              <a:chExt cx="1848756" cy="278395"/>
            </a:xfrm>
          </p:grpSpPr>
          <p:sp>
            <p:nvSpPr>
              <p:cNvPr id="12" name="Rectangle 11"/>
              <p:cNvSpPr/>
              <p:nvPr/>
            </p:nvSpPr>
            <p:spPr bwMode="auto">
              <a:xfrm>
                <a:off x="1378744" y="2471949"/>
                <a:ext cx="604837" cy="27839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2001725" y="2471949"/>
                <a:ext cx="604837" cy="27839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2622663" y="2471949"/>
                <a:ext cx="604837" cy="27839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 name="Rectangle 13"/>
            <p:cNvSpPr/>
            <p:nvPr/>
          </p:nvSpPr>
          <p:spPr bwMode="auto">
            <a:xfrm>
              <a:off x="1378744"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1955867"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2530822"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1378744"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6" name="Rectangle 425"/>
            <p:cNvSpPr/>
            <p:nvPr/>
          </p:nvSpPr>
          <p:spPr bwMode="auto">
            <a:xfrm>
              <a:off x="1955868"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7" name="Rectangle 426"/>
            <p:cNvSpPr/>
            <p:nvPr/>
          </p:nvSpPr>
          <p:spPr bwMode="auto">
            <a:xfrm>
              <a:off x="2530822"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2" name="Group 431"/>
          <p:cNvGrpSpPr/>
          <p:nvPr/>
        </p:nvGrpSpPr>
        <p:grpSpPr>
          <a:xfrm>
            <a:off x="1606122" y="3713694"/>
            <a:ext cx="1182866" cy="897118"/>
            <a:chOff x="1241897" y="2251513"/>
            <a:chExt cx="1978025" cy="1500188"/>
          </a:xfrm>
        </p:grpSpPr>
        <p:sp>
          <p:nvSpPr>
            <p:cNvPr id="433" name="Rectangle 432"/>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34" name="Group 433"/>
            <p:cNvGrpSpPr/>
            <p:nvPr/>
          </p:nvGrpSpPr>
          <p:grpSpPr>
            <a:xfrm>
              <a:off x="1241897" y="2251513"/>
              <a:ext cx="1978025" cy="1500188"/>
              <a:chOff x="1241897" y="2251513"/>
              <a:chExt cx="1978025" cy="1500188"/>
            </a:xfrm>
          </p:grpSpPr>
          <p:sp>
            <p:nvSpPr>
              <p:cNvPr id="445"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Freeform 445"/>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47"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448" name="Freeform 81"/>
          <p:cNvSpPr>
            <a:spLocks noEditPoints="1"/>
          </p:cNvSpPr>
          <p:nvPr/>
        </p:nvSpPr>
        <p:spPr bwMode="black">
          <a:xfrm>
            <a:off x="1915088" y="3857785"/>
            <a:ext cx="604737" cy="369148"/>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chemeClr val="accent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nvGrpSpPr>
          <p:cNvPr id="451" name="Group 450"/>
          <p:cNvGrpSpPr/>
          <p:nvPr/>
        </p:nvGrpSpPr>
        <p:grpSpPr>
          <a:xfrm>
            <a:off x="1606122" y="5279153"/>
            <a:ext cx="1182866" cy="897118"/>
            <a:chOff x="1241897" y="2251513"/>
            <a:chExt cx="1978025" cy="1500188"/>
          </a:xfrm>
        </p:grpSpPr>
        <p:sp>
          <p:nvSpPr>
            <p:cNvPr id="452" name="Rectangle 451"/>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53" name="Group 452"/>
            <p:cNvGrpSpPr/>
            <p:nvPr/>
          </p:nvGrpSpPr>
          <p:grpSpPr>
            <a:xfrm>
              <a:off x="1241897" y="2251513"/>
              <a:ext cx="1978025" cy="1500188"/>
              <a:chOff x="1241897" y="2251513"/>
              <a:chExt cx="1978025" cy="1500188"/>
            </a:xfrm>
          </p:grpSpPr>
          <p:sp>
            <p:nvSpPr>
              <p:cNvPr id="454"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Freeform 454"/>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56"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457" name="Rectangle 456"/>
          <p:cNvSpPr/>
          <p:nvPr/>
        </p:nvSpPr>
        <p:spPr>
          <a:xfrm>
            <a:off x="1900839" y="6206241"/>
            <a:ext cx="593432" cy="338554"/>
          </a:xfrm>
          <a:prstGeom prst="rect">
            <a:avLst/>
          </a:prstGeom>
        </p:spPr>
        <p:txBody>
          <a:bodyPr wrap="none">
            <a:spAutoFit/>
          </a:bodyPr>
          <a:lstStyle/>
          <a:p>
            <a:pPr algn="ctr" defTabSz="932472" fontAlgn="base">
              <a:spcBef>
                <a:spcPct val="0"/>
              </a:spcBef>
              <a:spcAft>
                <a:spcPct val="0"/>
              </a:spcAft>
            </a:pPr>
            <a:r>
              <a:rPr lang="en-US" sz="1600" dirty="0" smtClean="0">
                <a:gradFill>
                  <a:gsLst>
                    <a:gs pos="16814">
                      <a:srgbClr val="FFFFFF"/>
                    </a:gs>
                    <a:gs pos="55000">
                      <a:srgbClr val="FFFFFF"/>
                    </a:gs>
                  </a:gsLst>
                  <a:lin ang="5400000" scaled="0"/>
                </a:gradFill>
              </a:rPr>
              <a:t>WPF</a:t>
            </a:r>
            <a:endParaRPr lang="en-US" sz="1600" dirty="0">
              <a:gradFill>
                <a:gsLst>
                  <a:gs pos="16814">
                    <a:srgbClr val="FFFFFF"/>
                  </a:gs>
                  <a:gs pos="55000">
                    <a:srgbClr val="FFFFFF"/>
                  </a:gs>
                </a:gsLst>
                <a:lin ang="5400000" scaled="0"/>
              </a:gradFill>
            </a:endParaRPr>
          </a:p>
        </p:txBody>
      </p:sp>
      <p:sp>
        <p:nvSpPr>
          <p:cNvPr id="19" name="Rectangle 18"/>
          <p:cNvSpPr/>
          <p:nvPr/>
        </p:nvSpPr>
        <p:spPr bwMode="auto">
          <a:xfrm>
            <a:off x="1739026" y="5424172"/>
            <a:ext cx="432897" cy="2837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8" name="Rectangle 457"/>
          <p:cNvSpPr/>
          <p:nvPr/>
        </p:nvSpPr>
        <p:spPr bwMode="auto">
          <a:xfrm>
            <a:off x="2196537" y="5424172"/>
            <a:ext cx="432897" cy="2837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739026" y="5737846"/>
            <a:ext cx="890408" cy="128037"/>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35" name="Group 634"/>
          <p:cNvGrpSpPr/>
          <p:nvPr/>
        </p:nvGrpSpPr>
        <p:grpSpPr>
          <a:xfrm>
            <a:off x="4421265" y="3014716"/>
            <a:ext cx="3593944" cy="2141283"/>
            <a:chOff x="8434810" y="3014716"/>
            <a:chExt cx="3593944" cy="2141283"/>
          </a:xfrm>
        </p:grpSpPr>
        <p:grpSp>
          <p:nvGrpSpPr>
            <p:cNvPr id="636" name="Group 635"/>
            <p:cNvGrpSpPr/>
            <p:nvPr/>
          </p:nvGrpSpPr>
          <p:grpSpPr>
            <a:xfrm>
              <a:off x="9680617" y="3014717"/>
              <a:ext cx="1060284" cy="2100823"/>
              <a:chOff x="5883472" y="1314690"/>
              <a:chExt cx="786530" cy="1558413"/>
            </a:xfrm>
          </p:grpSpPr>
          <p:sp>
            <p:nvSpPr>
              <p:cNvPr id="680"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8"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9"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0"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0"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1"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2"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3"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4"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5"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6"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7"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8"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9"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0"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1"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2"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637" name="Group 636"/>
            <p:cNvGrpSpPr/>
            <p:nvPr/>
          </p:nvGrpSpPr>
          <p:grpSpPr>
            <a:xfrm>
              <a:off x="10859213" y="3014717"/>
              <a:ext cx="1169541" cy="2100901"/>
              <a:chOff x="9635198" y="5349787"/>
              <a:chExt cx="748731" cy="1344979"/>
            </a:xfrm>
          </p:grpSpPr>
          <p:grpSp>
            <p:nvGrpSpPr>
              <p:cNvPr id="664" name="Group 663"/>
              <p:cNvGrpSpPr/>
              <p:nvPr/>
            </p:nvGrpSpPr>
            <p:grpSpPr>
              <a:xfrm>
                <a:off x="9635198" y="5349787"/>
                <a:ext cx="748731" cy="1344979"/>
                <a:chOff x="5028131" y="1531713"/>
                <a:chExt cx="693495" cy="1245756"/>
              </a:xfrm>
            </p:grpSpPr>
            <p:grpSp>
              <p:nvGrpSpPr>
                <p:cNvPr id="671" name="Group 670"/>
                <p:cNvGrpSpPr/>
                <p:nvPr/>
              </p:nvGrpSpPr>
              <p:grpSpPr>
                <a:xfrm>
                  <a:off x="5028131" y="1531713"/>
                  <a:ext cx="693495" cy="1245756"/>
                  <a:chOff x="6639402" y="-1425066"/>
                  <a:chExt cx="675798" cy="1213966"/>
                </a:xfrm>
              </p:grpSpPr>
              <p:sp>
                <p:nvSpPr>
                  <p:cNvPr id="678"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9" name="Rectangle 678"/>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2" name="Group 671"/>
                <p:cNvGrpSpPr/>
                <p:nvPr/>
              </p:nvGrpSpPr>
              <p:grpSpPr>
                <a:xfrm>
                  <a:off x="5292866" y="1551064"/>
                  <a:ext cx="157076" cy="1181434"/>
                  <a:chOff x="6779777" y="1563052"/>
                  <a:chExt cx="157076" cy="1181434"/>
                </a:xfrm>
              </p:grpSpPr>
              <p:sp>
                <p:nvSpPr>
                  <p:cNvPr id="673" name="Oval 672"/>
                  <p:cNvSpPr/>
                  <p:nvPr/>
                </p:nvSpPr>
                <p:spPr bwMode="auto">
                  <a:xfrm>
                    <a:off x="6808756" y="2638418"/>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74" name="Group 673"/>
                  <p:cNvGrpSpPr/>
                  <p:nvPr/>
                </p:nvGrpSpPr>
                <p:grpSpPr>
                  <a:xfrm>
                    <a:off x="6779777" y="1563052"/>
                    <a:ext cx="157076" cy="52818"/>
                    <a:chOff x="6857569" y="1553528"/>
                    <a:chExt cx="157076" cy="52818"/>
                  </a:xfrm>
                </p:grpSpPr>
                <p:sp>
                  <p:nvSpPr>
                    <p:cNvPr id="675" name="Rounded Rectangle 674"/>
                    <p:cNvSpPr/>
                    <p:nvPr/>
                  </p:nvSpPr>
                  <p:spPr bwMode="auto">
                    <a:xfrm>
                      <a:off x="6904917"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Oval 675"/>
                    <p:cNvSpPr/>
                    <p:nvPr/>
                  </p:nvSpPr>
                  <p:spPr bwMode="auto">
                    <a:xfrm>
                      <a:off x="6857569"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Oval 676"/>
                    <p:cNvSpPr/>
                    <p:nvPr/>
                  </p:nvSpPr>
                  <p:spPr bwMode="auto">
                    <a:xfrm>
                      <a:off x="6930437"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665" name="Rectangle 664"/>
              <p:cNvSpPr/>
              <p:nvPr/>
            </p:nvSpPr>
            <p:spPr bwMode="auto">
              <a:xfrm>
                <a:off x="9694861" y="5459840"/>
                <a:ext cx="629406" cy="1024482"/>
              </a:xfrm>
              <a:prstGeom prst="rect">
                <a:avLst/>
              </a:prstGeom>
              <a:solidFill>
                <a:srgbClr val="FFFFFF"/>
              </a:soli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66" name="Group 665"/>
              <p:cNvGrpSpPr/>
              <p:nvPr/>
            </p:nvGrpSpPr>
            <p:grpSpPr>
              <a:xfrm>
                <a:off x="9730613" y="5511557"/>
                <a:ext cx="551019" cy="752748"/>
                <a:chOff x="5019134" y="4300625"/>
                <a:chExt cx="602113" cy="752748"/>
              </a:xfrm>
            </p:grpSpPr>
            <p:sp>
              <p:nvSpPr>
                <p:cNvPr id="667" name="Rectangle 666"/>
                <p:cNvSpPr/>
                <p:nvPr/>
              </p:nvSpPr>
              <p:spPr bwMode="auto">
                <a:xfrm>
                  <a:off x="5019134" y="4300625"/>
                  <a:ext cx="185050" cy="1653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5019135" y="4488881"/>
                  <a:ext cx="602112" cy="564492"/>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5227456" y="4300626"/>
                  <a:ext cx="185050" cy="1653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5436197" y="4300626"/>
                  <a:ext cx="185050" cy="1653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638" name="Group 637"/>
            <p:cNvGrpSpPr/>
            <p:nvPr/>
          </p:nvGrpSpPr>
          <p:grpSpPr>
            <a:xfrm>
              <a:off x="8434810" y="3014716"/>
              <a:ext cx="2207532" cy="2141283"/>
              <a:chOff x="10973657" y="3014716"/>
              <a:chExt cx="2207532" cy="2141283"/>
            </a:xfrm>
          </p:grpSpPr>
          <p:grpSp>
            <p:nvGrpSpPr>
              <p:cNvPr id="639" name="Group 638"/>
              <p:cNvGrpSpPr/>
              <p:nvPr/>
            </p:nvGrpSpPr>
            <p:grpSpPr>
              <a:xfrm>
                <a:off x="10973657" y="3014716"/>
                <a:ext cx="1127495" cy="2141283"/>
                <a:chOff x="5651685" y="-476444"/>
                <a:chExt cx="1669255" cy="2809977"/>
              </a:xfrm>
            </p:grpSpPr>
            <p:sp>
              <p:nvSpPr>
                <p:cNvPr id="648" name="Rectangle 647"/>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Freeform 648"/>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60" name="Group 659"/>
                <p:cNvGrpSpPr/>
                <p:nvPr/>
              </p:nvGrpSpPr>
              <p:grpSpPr>
                <a:xfrm>
                  <a:off x="6124436" y="2123612"/>
                  <a:ext cx="723752" cy="98117"/>
                  <a:chOff x="6147223" y="2123612"/>
                  <a:chExt cx="723752" cy="98117"/>
                </a:xfrm>
              </p:grpSpPr>
              <p:sp>
                <p:nvSpPr>
                  <p:cNvPr id="661" name="Rounded Rectangle 660"/>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Oval 661"/>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Oval 662"/>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40" name="Rectangle 639"/>
              <p:cNvSpPr/>
              <p:nvPr/>
            </p:nvSpPr>
            <p:spPr bwMode="auto">
              <a:xfrm>
                <a:off x="11104922" y="3267464"/>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11104921" y="3561526"/>
                <a:ext cx="860709" cy="85752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11402714" y="3267466"/>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11701106" y="3267466"/>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12320480" y="3451635"/>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12320479" y="3745697"/>
                <a:ext cx="860709" cy="85752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12618272" y="3451637"/>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12916664" y="3451637"/>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22" name="Rectangle 221"/>
          <p:cNvSpPr/>
          <p:nvPr/>
        </p:nvSpPr>
        <p:spPr bwMode="auto">
          <a:xfrm>
            <a:off x="148280" y="1087396"/>
            <a:ext cx="8066459" cy="5907130"/>
          </a:xfrm>
          <a:prstGeom prst="rect">
            <a:avLst/>
          </a:prstGeom>
          <a:solidFill>
            <a:schemeClr val="bg2">
              <a:alpha val="8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3" name="Rectangle 722"/>
          <p:cNvSpPr/>
          <p:nvPr/>
        </p:nvSpPr>
        <p:spPr bwMode="auto">
          <a:xfrm>
            <a:off x="8258605"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4" name="Rectangle 743"/>
          <p:cNvSpPr/>
          <p:nvPr/>
        </p:nvSpPr>
        <p:spPr bwMode="auto">
          <a:xfrm>
            <a:off x="8258605" y="2125663"/>
            <a:ext cx="1280160" cy="456897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9570141" y="1212849"/>
            <a:ext cx="1280160"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Rectangle 745"/>
          <p:cNvSpPr/>
          <p:nvPr/>
        </p:nvSpPr>
        <p:spPr bwMode="auto">
          <a:xfrm>
            <a:off x="10881677" y="2125663"/>
            <a:ext cx="1280160" cy="456897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Rectangle 746"/>
          <p:cNvSpPr/>
          <p:nvPr/>
        </p:nvSpPr>
        <p:spPr bwMode="auto">
          <a:xfrm>
            <a:off x="8258605" y="1212849"/>
            <a:ext cx="1280160"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Rectangle 747"/>
          <p:cNvSpPr/>
          <p:nvPr/>
        </p:nvSpPr>
        <p:spPr bwMode="auto">
          <a:xfrm>
            <a:off x="10881677" y="1212849"/>
            <a:ext cx="1280160"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49" name="Group 748"/>
          <p:cNvGrpSpPr/>
          <p:nvPr/>
        </p:nvGrpSpPr>
        <p:grpSpPr>
          <a:xfrm>
            <a:off x="9680079" y="3014717"/>
            <a:ext cx="1060284" cy="2100823"/>
            <a:chOff x="6993720" y="1970371"/>
            <a:chExt cx="786530" cy="1558413"/>
          </a:xfrm>
        </p:grpSpPr>
        <p:grpSp>
          <p:nvGrpSpPr>
            <p:cNvPr id="750" name="Group 749"/>
            <p:cNvGrpSpPr/>
            <p:nvPr/>
          </p:nvGrpSpPr>
          <p:grpSpPr>
            <a:xfrm>
              <a:off x="6993720" y="1970371"/>
              <a:ext cx="786530" cy="1558413"/>
              <a:chOff x="5883472" y="1314690"/>
              <a:chExt cx="786530" cy="1558413"/>
            </a:xfrm>
          </p:grpSpPr>
          <p:sp>
            <p:nvSpPr>
              <p:cNvPr id="755"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6"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7"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8"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9"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0"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1"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2"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3"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4"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5"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6"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7"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8"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9"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0"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1"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751" name="Rectangle 750"/>
            <p:cNvSpPr/>
            <p:nvPr/>
          </p:nvSpPr>
          <p:spPr bwMode="auto">
            <a:xfrm>
              <a:off x="7083066" y="2301776"/>
              <a:ext cx="609617" cy="2675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52" name="Group 751"/>
            <p:cNvGrpSpPr/>
            <p:nvPr/>
          </p:nvGrpSpPr>
          <p:grpSpPr>
            <a:xfrm>
              <a:off x="7083066" y="2586726"/>
              <a:ext cx="609617" cy="267540"/>
              <a:chOff x="8626694" y="-52440"/>
              <a:chExt cx="667891" cy="267540"/>
            </a:xfrm>
          </p:grpSpPr>
          <p:sp>
            <p:nvSpPr>
              <p:cNvPr id="753" name="Rectangle 752"/>
              <p:cNvSpPr/>
              <p:nvPr/>
            </p:nvSpPr>
            <p:spPr bwMode="auto">
              <a:xfrm>
                <a:off x="8626694" y="-52440"/>
                <a:ext cx="328087" cy="267540"/>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8966498" y="-52440"/>
                <a:ext cx="328087" cy="267540"/>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772" name="Group 771"/>
          <p:cNvGrpSpPr/>
          <p:nvPr/>
        </p:nvGrpSpPr>
        <p:grpSpPr>
          <a:xfrm>
            <a:off x="10936987" y="3014717"/>
            <a:ext cx="1169541" cy="2100901"/>
            <a:chOff x="9635198" y="5349787"/>
            <a:chExt cx="748731" cy="1344979"/>
          </a:xfrm>
        </p:grpSpPr>
        <p:grpSp>
          <p:nvGrpSpPr>
            <p:cNvPr id="773" name="Group 772"/>
            <p:cNvGrpSpPr/>
            <p:nvPr/>
          </p:nvGrpSpPr>
          <p:grpSpPr>
            <a:xfrm>
              <a:off x="9635198" y="5349787"/>
              <a:ext cx="748731" cy="1344979"/>
              <a:chOff x="5028131" y="1531713"/>
              <a:chExt cx="693495" cy="1245756"/>
            </a:xfrm>
          </p:grpSpPr>
          <p:grpSp>
            <p:nvGrpSpPr>
              <p:cNvPr id="788" name="Group 787"/>
              <p:cNvGrpSpPr/>
              <p:nvPr/>
            </p:nvGrpSpPr>
            <p:grpSpPr>
              <a:xfrm>
                <a:off x="5028131" y="1531713"/>
                <a:ext cx="693495" cy="1245756"/>
                <a:chOff x="6639402" y="-1425066"/>
                <a:chExt cx="675798" cy="1213966"/>
              </a:xfrm>
            </p:grpSpPr>
            <p:sp>
              <p:nvSpPr>
                <p:cNvPr id="800"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1" name="Rectangle 800"/>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9" name="Group 788"/>
              <p:cNvGrpSpPr/>
              <p:nvPr/>
            </p:nvGrpSpPr>
            <p:grpSpPr>
              <a:xfrm>
                <a:off x="5292866" y="1551064"/>
                <a:ext cx="157076" cy="1181434"/>
                <a:chOff x="6779777" y="1563052"/>
                <a:chExt cx="157076" cy="1181434"/>
              </a:xfrm>
            </p:grpSpPr>
            <p:sp>
              <p:nvSpPr>
                <p:cNvPr id="790" name="Oval 789"/>
                <p:cNvSpPr/>
                <p:nvPr/>
              </p:nvSpPr>
              <p:spPr bwMode="auto">
                <a:xfrm>
                  <a:off x="6808756" y="2638418"/>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91" name="Group 790"/>
                <p:cNvGrpSpPr/>
                <p:nvPr/>
              </p:nvGrpSpPr>
              <p:grpSpPr>
                <a:xfrm>
                  <a:off x="6779777" y="1563052"/>
                  <a:ext cx="157076" cy="52818"/>
                  <a:chOff x="6857569" y="1553528"/>
                  <a:chExt cx="157076" cy="52818"/>
                </a:xfrm>
              </p:grpSpPr>
              <p:sp>
                <p:nvSpPr>
                  <p:cNvPr id="797" name="Rounded Rectangle 796"/>
                  <p:cNvSpPr/>
                  <p:nvPr/>
                </p:nvSpPr>
                <p:spPr bwMode="auto">
                  <a:xfrm>
                    <a:off x="6904917"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8" name="Oval 797"/>
                  <p:cNvSpPr/>
                  <p:nvPr/>
                </p:nvSpPr>
                <p:spPr bwMode="auto">
                  <a:xfrm>
                    <a:off x="6857569"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9" name="Oval 798"/>
                  <p:cNvSpPr/>
                  <p:nvPr/>
                </p:nvSpPr>
                <p:spPr bwMode="auto">
                  <a:xfrm>
                    <a:off x="6930437"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774" name="Rectangle 773"/>
            <p:cNvSpPr/>
            <p:nvPr/>
          </p:nvSpPr>
          <p:spPr bwMode="auto">
            <a:xfrm>
              <a:off x="9694861" y="5459840"/>
              <a:ext cx="629406" cy="1024482"/>
            </a:xfrm>
            <a:prstGeom prst="rect">
              <a:avLst/>
            </a:prstGeom>
            <a:solidFill>
              <a:srgbClr val="FFFFFF"/>
            </a:soli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75" name="Group 774"/>
            <p:cNvGrpSpPr/>
            <p:nvPr/>
          </p:nvGrpSpPr>
          <p:grpSpPr>
            <a:xfrm>
              <a:off x="9730613" y="5511557"/>
              <a:ext cx="551019" cy="730622"/>
              <a:chOff x="5019134" y="4300625"/>
              <a:chExt cx="602113" cy="730622"/>
            </a:xfrm>
          </p:grpSpPr>
          <p:sp>
            <p:nvSpPr>
              <p:cNvPr id="776" name="Rectangle 775"/>
              <p:cNvSpPr/>
              <p:nvPr/>
            </p:nvSpPr>
            <p:spPr bwMode="auto">
              <a:xfrm>
                <a:off x="5019134" y="4300625"/>
                <a:ext cx="185050" cy="1653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5019135" y="448888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5227456" y="448888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5227456" y="4300626"/>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5436197" y="448888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5436197" y="4300626"/>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2" name="Rectangle 781"/>
              <p:cNvSpPr/>
              <p:nvPr/>
            </p:nvSpPr>
            <p:spPr bwMode="auto">
              <a:xfrm>
                <a:off x="5019135" y="467749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3" name="Rectangle 782"/>
              <p:cNvSpPr/>
              <p:nvPr/>
            </p:nvSpPr>
            <p:spPr bwMode="auto">
              <a:xfrm>
                <a:off x="5227456" y="467749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4" name="Rectangle 783"/>
              <p:cNvSpPr/>
              <p:nvPr/>
            </p:nvSpPr>
            <p:spPr bwMode="auto">
              <a:xfrm>
                <a:off x="5436197" y="467749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5" name="Rectangle 784"/>
              <p:cNvSpPr/>
              <p:nvPr/>
            </p:nvSpPr>
            <p:spPr bwMode="auto">
              <a:xfrm>
                <a:off x="5019135" y="4865923"/>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6" name="Rectangle 785"/>
              <p:cNvSpPr/>
              <p:nvPr/>
            </p:nvSpPr>
            <p:spPr bwMode="auto">
              <a:xfrm>
                <a:off x="5227456" y="4865923"/>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7" name="Rectangle 786"/>
              <p:cNvSpPr/>
              <p:nvPr/>
            </p:nvSpPr>
            <p:spPr bwMode="auto">
              <a:xfrm>
                <a:off x="5436197" y="4865923"/>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802" name="Group 801"/>
          <p:cNvGrpSpPr/>
          <p:nvPr/>
        </p:nvGrpSpPr>
        <p:grpSpPr>
          <a:xfrm>
            <a:off x="8334938" y="3014716"/>
            <a:ext cx="1127495" cy="2141283"/>
            <a:chOff x="10973657" y="3014716"/>
            <a:chExt cx="1127495" cy="2141283"/>
          </a:xfrm>
        </p:grpSpPr>
        <p:grpSp>
          <p:nvGrpSpPr>
            <p:cNvPr id="803" name="Group 802"/>
            <p:cNvGrpSpPr/>
            <p:nvPr/>
          </p:nvGrpSpPr>
          <p:grpSpPr>
            <a:xfrm>
              <a:off x="10973657" y="3014716"/>
              <a:ext cx="1127495" cy="2141283"/>
              <a:chOff x="5651685" y="-476444"/>
              <a:chExt cx="1669255" cy="2809977"/>
            </a:xfrm>
          </p:grpSpPr>
          <p:sp>
            <p:nvSpPr>
              <p:cNvPr id="837" name="Rectangle 836"/>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8" name="Freeform 837"/>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9" name="Rectangle 838"/>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40" name="Group 839"/>
              <p:cNvGrpSpPr/>
              <p:nvPr/>
            </p:nvGrpSpPr>
            <p:grpSpPr>
              <a:xfrm>
                <a:off x="6124436" y="2123612"/>
                <a:ext cx="723752" cy="98117"/>
                <a:chOff x="6147223" y="2123612"/>
                <a:chExt cx="723752" cy="98117"/>
              </a:xfrm>
            </p:grpSpPr>
            <p:sp>
              <p:nvSpPr>
                <p:cNvPr id="841" name="Rounded Rectangle 840"/>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2" name="Oval 841"/>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3" name="Oval 842"/>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04" name="Rectangle 803"/>
            <p:cNvSpPr/>
            <p:nvPr/>
          </p:nvSpPr>
          <p:spPr bwMode="auto">
            <a:xfrm>
              <a:off x="11104922" y="3267464"/>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05" name="Rectangle 804"/>
            <p:cNvSpPr/>
            <p:nvPr/>
          </p:nvSpPr>
          <p:spPr bwMode="auto">
            <a:xfrm>
              <a:off x="11104922" y="3561526"/>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6" name="Rectangle 805"/>
            <p:cNvSpPr/>
            <p:nvPr/>
          </p:nvSpPr>
          <p:spPr bwMode="auto">
            <a:xfrm>
              <a:off x="11402713" y="3561526"/>
              <a:ext cx="264525" cy="25824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7" name="Rectangle 806"/>
            <p:cNvSpPr/>
            <p:nvPr/>
          </p:nvSpPr>
          <p:spPr bwMode="auto">
            <a:xfrm>
              <a:off x="11402714" y="3267466"/>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9" name="Rectangle 808"/>
            <p:cNvSpPr/>
            <p:nvPr/>
          </p:nvSpPr>
          <p:spPr bwMode="auto">
            <a:xfrm>
              <a:off x="11701106" y="3561526"/>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0" name="Rectangle 809"/>
            <p:cNvSpPr/>
            <p:nvPr/>
          </p:nvSpPr>
          <p:spPr bwMode="auto">
            <a:xfrm>
              <a:off x="11701106" y="3267466"/>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1" name="Rectangle 810"/>
            <p:cNvSpPr/>
            <p:nvPr/>
          </p:nvSpPr>
          <p:spPr bwMode="auto">
            <a:xfrm>
              <a:off x="11104924" y="3856141"/>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3" name="Rectangle 812"/>
            <p:cNvSpPr/>
            <p:nvPr/>
          </p:nvSpPr>
          <p:spPr bwMode="auto">
            <a:xfrm>
              <a:off x="11402714" y="3856141"/>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5" name="Rectangle 814"/>
            <p:cNvSpPr/>
            <p:nvPr/>
          </p:nvSpPr>
          <p:spPr bwMode="auto">
            <a:xfrm>
              <a:off x="11701106" y="3856141"/>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p:cNvSpPr/>
            <p:nvPr/>
          </p:nvSpPr>
          <p:spPr bwMode="auto">
            <a:xfrm>
              <a:off x="11104924" y="4150478"/>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p:cNvSpPr/>
            <p:nvPr/>
          </p:nvSpPr>
          <p:spPr bwMode="auto">
            <a:xfrm>
              <a:off x="11402714" y="4150478"/>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6" name="Rectangle 835"/>
            <p:cNvSpPr/>
            <p:nvPr/>
          </p:nvSpPr>
          <p:spPr bwMode="auto">
            <a:xfrm>
              <a:off x="11701106" y="4150478"/>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44" name="Rectangle 843"/>
          <p:cNvSpPr/>
          <p:nvPr/>
        </p:nvSpPr>
        <p:spPr bwMode="auto">
          <a:xfrm>
            <a:off x="8258605"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5" name="Freeform 844"/>
          <p:cNvSpPr>
            <a:spLocks noEditPoints="1"/>
          </p:cNvSpPr>
          <p:nvPr/>
        </p:nvSpPr>
        <p:spPr bwMode="auto">
          <a:xfrm>
            <a:off x="9949696" y="1381797"/>
            <a:ext cx="521050" cy="529103"/>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tx1"/>
          </a:solidFill>
          <a:ln>
            <a:noFill/>
          </a:ln>
          <a:extLst/>
        </p:spPr>
        <p:txBody>
          <a:bodyPr vert="horz" wrap="square" lIns="91403" tIns="45702" rIns="91403" bIns="45702" numCol="1" anchor="t" anchorCtr="0" compatLnSpc="1">
            <a:prstTxWarp prst="textNoShape">
              <a:avLst/>
            </a:prstTxWarp>
          </a:bodyPr>
          <a:lstStyle/>
          <a:p>
            <a:pPr defTabSz="932559"/>
            <a:endParaRPr lang="en-US" sz="1799" dirty="0">
              <a:solidFill>
                <a:srgbClr val="505050"/>
              </a:solidFill>
            </a:endParaRPr>
          </a:p>
        </p:txBody>
      </p:sp>
      <p:grpSp>
        <p:nvGrpSpPr>
          <p:cNvPr id="846" name="Group 845"/>
          <p:cNvGrpSpPr/>
          <p:nvPr/>
        </p:nvGrpSpPr>
        <p:grpSpPr>
          <a:xfrm>
            <a:off x="11276319" y="1369308"/>
            <a:ext cx="490877" cy="554081"/>
            <a:chOff x="11191633" y="1369308"/>
            <a:chExt cx="490877" cy="554081"/>
          </a:xfrm>
        </p:grpSpPr>
        <p:sp>
          <p:nvSpPr>
            <p:cNvPr id="847" name="Freeform 24"/>
            <p:cNvSpPr>
              <a:spLocks/>
            </p:cNvSpPr>
            <p:nvPr/>
          </p:nvSpPr>
          <p:spPr bwMode="auto">
            <a:xfrm>
              <a:off x="11191633" y="1498523"/>
              <a:ext cx="490877" cy="424866"/>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8" name="Freeform 25"/>
            <p:cNvSpPr>
              <a:spLocks/>
            </p:cNvSpPr>
            <p:nvPr/>
          </p:nvSpPr>
          <p:spPr bwMode="auto">
            <a:xfrm>
              <a:off x="11430400" y="1369308"/>
              <a:ext cx="122895" cy="13413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849" name="Picture 14"/>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8643383" y="1347680"/>
            <a:ext cx="510605" cy="597337"/>
          </a:xfrm>
          <a:prstGeom prst="rect">
            <a:avLst/>
          </a:prstGeom>
          <a:noFill/>
          <a:ln>
            <a:noFill/>
          </a:ln>
          <a:effectLst/>
          <a:extLst/>
        </p:spPr>
      </p:pic>
      <p:sp>
        <p:nvSpPr>
          <p:cNvPr id="850" name="Rectangle 849"/>
          <p:cNvSpPr/>
          <p:nvPr/>
        </p:nvSpPr>
        <p:spPr bwMode="auto">
          <a:xfrm>
            <a:off x="9540737" y="1212849"/>
            <a:ext cx="27432" cy="914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6" name="Rectangle 855"/>
          <p:cNvSpPr/>
          <p:nvPr/>
        </p:nvSpPr>
        <p:spPr bwMode="auto">
          <a:xfrm>
            <a:off x="10852273" y="1212849"/>
            <a:ext cx="27432" cy="914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96534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Rectangle 766"/>
          <p:cNvSpPr/>
          <p:nvPr/>
        </p:nvSpPr>
        <p:spPr bwMode="auto">
          <a:xfrm>
            <a:off x="8258605"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8258605" y="2125663"/>
            <a:ext cx="1280160" cy="456897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3" name="Rectangle 762"/>
          <p:cNvSpPr/>
          <p:nvPr/>
        </p:nvSpPr>
        <p:spPr bwMode="auto">
          <a:xfrm>
            <a:off x="9570141" y="1212849"/>
            <a:ext cx="1280160"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10881677" y="2125663"/>
            <a:ext cx="1280160" cy="456897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2" name="Rectangle 761"/>
          <p:cNvSpPr/>
          <p:nvPr/>
        </p:nvSpPr>
        <p:spPr bwMode="auto">
          <a:xfrm>
            <a:off x="8258605" y="1212849"/>
            <a:ext cx="1280160"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10881677" y="1212849"/>
            <a:ext cx="1280160"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Office 365 API SDK</a:t>
            </a:r>
            <a:endParaRPr lang="en-US" dirty="0"/>
          </a:p>
        </p:txBody>
      </p:sp>
      <p:sp>
        <p:nvSpPr>
          <p:cNvPr id="4" name="Rectangle 3"/>
          <p:cNvSpPr/>
          <p:nvPr/>
        </p:nvSpPr>
        <p:spPr bwMode="auto">
          <a:xfrm>
            <a:off x="274638" y="1212849"/>
            <a:ext cx="3903233"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4266621" y="1212849"/>
            <a:ext cx="3903233" cy="5481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74639"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4266621"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94" name="Picture 293"/>
          <p:cNvPicPr>
            <a:picLocks noChangeAspect="1"/>
          </p:cNvPicPr>
          <p:nvPr/>
        </p:nvPicPr>
        <p:blipFill rotWithShape="1">
          <a:blip r:embed="rId3">
            <a:extLst>
              <a:ext uri="{28A0092B-C50C-407E-A947-70E740481C1C}">
                <a14:useLocalDpi xmlns:a14="http://schemas.microsoft.com/office/drawing/2010/main" val="0"/>
              </a:ext>
            </a:extLst>
          </a:blip>
          <a:srcRect t="44093"/>
          <a:stretch/>
        </p:blipFill>
        <p:spPr>
          <a:xfrm>
            <a:off x="1664311" y="1270021"/>
            <a:ext cx="1265987" cy="690858"/>
          </a:xfrm>
          <a:prstGeom prst="rect">
            <a:avLst/>
          </a:prstGeom>
        </p:spPr>
      </p:pic>
      <p:pic>
        <p:nvPicPr>
          <p:cNvPr id="295" name="Picture 2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087" y="1318448"/>
            <a:ext cx="679509" cy="753636"/>
          </a:xfrm>
          <a:prstGeom prst="rect">
            <a:avLst/>
          </a:prstGeom>
        </p:spPr>
      </p:pic>
      <p:pic>
        <p:nvPicPr>
          <p:cNvPr id="296" name="Picture 295"/>
          <p:cNvPicPr>
            <a:picLocks noChangeAspect="1"/>
          </p:cNvPicPr>
          <p:nvPr/>
        </p:nvPicPr>
        <p:blipFill rotWithShape="1">
          <a:blip r:embed="rId5">
            <a:extLst>
              <a:ext uri="{28A0092B-C50C-407E-A947-70E740481C1C}">
                <a14:useLocalDpi xmlns:a14="http://schemas.microsoft.com/office/drawing/2010/main" val="0"/>
              </a:ext>
            </a:extLst>
          </a:blip>
          <a:srcRect l="13445" t="14593" r="13162" b="12014"/>
          <a:stretch/>
        </p:blipFill>
        <p:spPr>
          <a:xfrm>
            <a:off x="4976945" y="1386373"/>
            <a:ext cx="617786" cy="617786"/>
          </a:xfrm>
          <a:prstGeom prst="rect">
            <a:avLst/>
          </a:prstGeom>
        </p:spPr>
      </p:pic>
      <p:sp>
        <p:nvSpPr>
          <p:cNvPr id="8" name="Rectangle 7"/>
          <p:cNvSpPr/>
          <p:nvPr/>
        </p:nvSpPr>
        <p:spPr>
          <a:xfrm>
            <a:off x="1491913" y="3288766"/>
            <a:ext cx="1411284" cy="338554"/>
          </a:xfrm>
          <a:prstGeom prst="rect">
            <a:avLst/>
          </a:prstGeom>
        </p:spPr>
        <p:txBody>
          <a:bodyPr wrap="none">
            <a:spAutoFit/>
          </a:bodyPr>
          <a:lstStyle/>
          <a:p>
            <a:pPr algn="ctr" defTabSz="932472" fontAlgn="base">
              <a:spcBef>
                <a:spcPct val="0"/>
              </a:spcBef>
              <a:spcAft>
                <a:spcPct val="0"/>
              </a:spcAft>
            </a:pPr>
            <a:r>
              <a:rPr lang="en-US" sz="1600" dirty="0">
                <a:gradFill>
                  <a:gsLst>
                    <a:gs pos="16814">
                      <a:srgbClr val="FFFFFF"/>
                    </a:gs>
                    <a:gs pos="55000">
                      <a:srgbClr val="FFFFFF"/>
                    </a:gs>
                  </a:gsLst>
                  <a:lin ang="5400000" scaled="0"/>
                </a:gradFill>
              </a:rPr>
              <a:t>ASP.NET MVC</a:t>
            </a:r>
          </a:p>
        </p:txBody>
      </p:sp>
      <p:sp>
        <p:nvSpPr>
          <p:cNvPr id="372" name="Rectangle 371"/>
          <p:cNvSpPr/>
          <p:nvPr/>
        </p:nvSpPr>
        <p:spPr>
          <a:xfrm>
            <a:off x="1615991" y="4556561"/>
            <a:ext cx="1163129" cy="589007"/>
          </a:xfrm>
          <a:prstGeom prst="rect">
            <a:avLst/>
          </a:prstGeom>
        </p:spPr>
        <p:txBody>
          <a:bodyPr wrap="none">
            <a:spAutoFit/>
          </a:bodyPr>
          <a:lstStyle/>
          <a:p>
            <a:pPr algn="ctr" defTabSz="932472" fontAlgn="base">
              <a:spcBef>
                <a:spcPct val="0"/>
              </a:spcBef>
              <a:spcAft>
                <a:spcPct val="0"/>
              </a:spcAft>
            </a:pPr>
            <a:r>
              <a:rPr lang="en-US" sz="1600" dirty="0">
                <a:gradFill>
                  <a:gsLst>
                    <a:gs pos="16814">
                      <a:srgbClr val="FFFFFF"/>
                    </a:gs>
                    <a:gs pos="55000">
                      <a:srgbClr val="FFFFFF"/>
                    </a:gs>
                  </a:gsLst>
                  <a:lin ang="5400000" scaled="0"/>
                </a:gradFill>
              </a:rPr>
              <a:t>ASP.NET </a:t>
            </a:r>
            <a:br>
              <a:rPr lang="en-US" sz="1600" dirty="0">
                <a:gradFill>
                  <a:gsLst>
                    <a:gs pos="16814">
                      <a:srgbClr val="FFFFFF"/>
                    </a:gs>
                    <a:gs pos="55000">
                      <a:srgbClr val="FFFFFF"/>
                    </a:gs>
                  </a:gsLst>
                  <a:lin ang="5400000" scaled="0"/>
                </a:gradFill>
              </a:rPr>
            </a:br>
            <a:r>
              <a:rPr lang="en-US" sz="1600" dirty="0" err="1">
                <a:gradFill>
                  <a:gsLst>
                    <a:gs pos="16814">
                      <a:srgbClr val="FFFFFF"/>
                    </a:gs>
                    <a:gs pos="55000">
                      <a:srgbClr val="FFFFFF"/>
                    </a:gs>
                  </a:gsLst>
                  <a:lin ang="5400000" scaled="0"/>
                </a:gradFill>
              </a:rPr>
              <a:t>WebForms</a:t>
            </a:r>
            <a:endParaRPr lang="en-US" sz="1600" dirty="0">
              <a:gradFill>
                <a:gsLst>
                  <a:gs pos="16814">
                    <a:srgbClr val="FFFFFF"/>
                  </a:gs>
                  <a:gs pos="55000">
                    <a:srgbClr val="FFFFFF"/>
                  </a:gs>
                </a:gsLst>
                <a:lin ang="5400000" scaled="0"/>
              </a:gradFill>
            </a:endParaRPr>
          </a:p>
        </p:txBody>
      </p:sp>
      <p:grpSp>
        <p:nvGrpSpPr>
          <p:cNvPr id="17" name="Group 16"/>
          <p:cNvGrpSpPr/>
          <p:nvPr/>
        </p:nvGrpSpPr>
        <p:grpSpPr>
          <a:xfrm>
            <a:off x="1606122" y="2337249"/>
            <a:ext cx="1182866" cy="897118"/>
            <a:chOff x="1241897" y="2251513"/>
            <a:chExt cx="1978025" cy="1500188"/>
          </a:xfrm>
        </p:grpSpPr>
        <p:sp>
          <p:nvSpPr>
            <p:cNvPr id="11" name="Rectangle 10"/>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1241897" y="2251513"/>
              <a:ext cx="1978025" cy="1500188"/>
              <a:chOff x="1241897" y="2251513"/>
              <a:chExt cx="1978025" cy="1500188"/>
            </a:xfrm>
          </p:grpSpPr>
          <p:sp>
            <p:nvSpPr>
              <p:cNvPr id="410"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410"/>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12"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3" name="Group 12"/>
            <p:cNvGrpSpPr/>
            <p:nvPr/>
          </p:nvGrpSpPr>
          <p:grpSpPr>
            <a:xfrm>
              <a:off x="1378744" y="2471949"/>
              <a:ext cx="1712670" cy="278395"/>
              <a:chOff x="1378744" y="2471949"/>
              <a:chExt cx="1848756" cy="278395"/>
            </a:xfrm>
          </p:grpSpPr>
          <p:sp>
            <p:nvSpPr>
              <p:cNvPr id="12" name="Rectangle 11"/>
              <p:cNvSpPr/>
              <p:nvPr/>
            </p:nvSpPr>
            <p:spPr bwMode="auto">
              <a:xfrm>
                <a:off x="1378744" y="2471949"/>
                <a:ext cx="604837" cy="27839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2001725" y="2471949"/>
                <a:ext cx="604837" cy="27839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2622663" y="2471949"/>
                <a:ext cx="604837" cy="27839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 name="Rectangle 13"/>
            <p:cNvSpPr/>
            <p:nvPr/>
          </p:nvSpPr>
          <p:spPr bwMode="auto">
            <a:xfrm>
              <a:off x="1378744"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1955867"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2530822" y="2797601"/>
              <a:ext cx="308322" cy="45719"/>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1378744"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6" name="Rectangle 425"/>
            <p:cNvSpPr/>
            <p:nvPr/>
          </p:nvSpPr>
          <p:spPr bwMode="auto">
            <a:xfrm>
              <a:off x="1955868"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7" name="Rectangle 426"/>
            <p:cNvSpPr/>
            <p:nvPr/>
          </p:nvSpPr>
          <p:spPr bwMode="auto">
            <a:xfrm>
              <a:off x="2530822" y="2874169"/>
              <a:ext cx="478631" cy="321469"/>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2" name="Group 431"/>
          <p:cNvGrpSpPr/>
          <p:nvPr/>
        </p:nvGrpSpPr>
        <p:grpSpPr>
          <a:xfrm>
            <a:off x="1606122" y="3713694"/>
            <a:ext cx="1182866" cy="897118"/>
            <a:chOff x="1241897" y="2251513"/>
            <a:chExt cx="1978025" cy="1500188"/>
          </a:xfrm>
        </p:grpSpPr>
        <p:sp>
          <p:nvSpPr>
            <p:cNvPr id="433" name="Rectangle 432"/>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34" name="Group 433"/>
            <p:cNvGrpSpPr/>
            <p:nvPr/>
          </p:nvGrpSpPr>
          <p:grpSpPr>
            <a:xfrm>
              <a:off x="1241897" y="2251513"/>
              <a:ext cx="1978025" cy="1500188"/>
              <a:chOff x="1241897" y="2251513"/>
              <a:chExt cx="1978025" cy="1500188"/>
            </a:xfrm>
          </p:grpSpPr>
          <p:sp>
            <p:nvSpPr>
              <p:cNvPr id="445"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Freeform 445"/>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47"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448" name="Freeform 81"/>
          <p:cNvSpPr>
            <a:spLocks noEditPoints="1"/>
          </p:cNvSpPr>
          <p:nvPr/>
        </p:nvSpPr>
        <p:spPr bwMode="black">
          <a:xfrm>
            <a:off x="1915088" y="3857785"/>
            <a:ext cx="604737" cy="369148"/>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chemeClr val="accent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nvGrpSpPr>
          <p:cNvPr id="451" name="Group 450"/>
          <p:cNvGrpSpPr/>
          <p:nvPr/>
        </p:nvGrpSpPr>
        <p:grpSpPr>
          <a:xfrm>
            <a:off x="1606122" y="5279153"/>
            <a:ext cx="1182866" cy="897118"/>
            <a:chOff x="1241897" y="2251513"/>
            <a:chExt cx="1978025" cy="1500188"/>
          </a:xfrm>
        </p:grpSpPr>
        <p:sp>
          <p:nvSpPr>
            <p:cNvPr id="452" name="Rectangle 451"/>
            <p:cNvSpPr/>
            <p:nvPr/>
          </p:nvSpPr>
          <p:spPr bwMode="auto">
            <a:xfrm>
              <a:off x="1273969" y="2279400"/>
              <a:ext cx="1902619" cy="10739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53" name="Group 452"/>
            <p:cNvGrpSpPr/>
            <p:nvPr/>
          </p:nvGrpSpPr>
          <p:grpSpPr>
            <a:xfrm>
              <a:off x="1241897" y="2251513"/>
              <a:ext cx="1978025" cy="1500188"/>
              <a:chOff x="1241897" y="2251513"/>
              <a:chExt cx="1978025" cy="1500188"/>
            </a:xfrm>
          </p:grpSpPr>
          <p:sp>
            <p:nvSpPr>
              <p:cNvPr id="454" name="Rectangle 5"/>
              <p:cNvSpPr>
                <a:spLocks noChangeArrowheads="1"/>
              </p:cNvSpPr>
              <p:nvPr/>
            </p:nvSpPr>
            <p:spPr bwMode="auto">
              <a:xfrm>
                <a:off x="1737197" y="3719951"/>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Freeform 454"/>
              <p:cNvSpPr>
                <a:spLocks/>
              </p:cNvSpPr>
              <p:nvPr/>
            </p:nvSpPr>
            <p:spPr bwMode="auto">
              <a:xfrm>
                <a:off x="1241897" y="2251513"/>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56" name="Rectangle 33"/>
              <p:cNvSpPr>
                <a:spLocks noChangeArrowheads="1"/>
              </p:cNvSpPr>
              <p:nvPr/>
            </p:nvSpPr>
            <p:spPr bwMode="auto">
              <a:xfrm>
                <a:off x="2188047" y="3418326"/>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457" name="Rectangle 456"/>
          <p:cNvSpPr/>
          <p:nvPr/>
        </p:nvSpPr>
        <p:spPr>
          <a:xfrm>
            <a:off x="1900839" y="6206241"/>
            <a:ext cx="593432" cy="338554"/>
          </a:xfrm>
          <a:prstGeom prst="rect">
            <a:avLst/>
          </a:prstGeom>
        </p:spPr>
        <p:txBody>
          <a:bodyPr wrap="none">
            <a:spAutoFit/>
          </a:bodyPr>
          <a:lstStyle/>
          <a:p>
            <a:pPr algn="ctr" defTabSz="932472" fontAlgn="base">
              <a:spcBef>
                <a:spcPct val="0"/>
              </a:spcBef>
              <a:spcAft>
                <a:spcPct val="0"/>
              </a:spcAft>
            </a:pPr>
            <a:r>
              <a:rPr lang="en-US" sz="1600" dirty="0" smtClean="0">
                <a:gradFill>
                  <a:gsLst>
                    <a:gs pos="16814">
                      <a:srgbClr val="FFFFFF"/>
                    </a:gs>
                    <a:gs pos="55000">
                      <a:srgbClr val="FFFFFF"/>
                    </a:gs>
                  </a:gsLst>
                  <a:lin ang="5400000" scaled="0"/>
                </a:gradFill>
              </a:rPr>
              <a:t>WPF</a:t>
            </a:r>
            <a:endParaRPr lang="en-US" sz="1600" dirty="0">
              <a:gradFill>
                <a:gsLst>
                  <a:gs pos="16814">
                    <a:srgbClr val="FFFFFF"/>
                  </a:gs>
                  <a:gs pos="55000">
                    <a:srgbClr val="FFFFFF"/>
                  </a:gs>
                </a:gsLst>
                <a:lin ang="5400000" scaled="0"/>
              </a:gradFill>
            </a:endParaRPr>
          </a:p>
        </p:txBody>
      </p:sp>
      <p:sp>
        <p:nvSpPr>
          <p:cNvPr id="19" name="Rectangle 18"/>
          <p:cNvSpPr/>
          <p:nvPr/>
        </p:nvSpPr>
        <p:spPr bwMode="auto">
          <a:xfrm>
            <a:off x="1739026" y="5424172"/>
            <a:ext cx="432897" cy="2837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8" name="Rectangle 457"/>
          <p:cNvSpPr/>
          <p:nvPr/>
        </p:nvSpPr>
        <p:spPr bwMode="auto">
          <a:xfrm>
            <a:off x="2196537" y="5424172"/>
            <a:ext cx="432897" cy="2837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739026" y="5737846"/>
            <a:ext cx="890408" cy="128037"/>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9" name="Group 518"/>
          <p:cNvGrpSpPr/>
          <p:nvPr/>
        </p:nvGrpSpPr>
        <p:grpSpPr>
          <a:xfrm>
            <a:off x="9680079" y="3014717"/>
            <a:ext cx="1060284" cy="2100823"/>
            <a:chOff x="6993720" y="1970371"/>
            <a:chExt cx="786530" cy="1558413"/>
          </a:xfrm>
        </p:grpSpPr>
        <p:grpSp>
          <p:nvGrpSpPr>
            <p:cNvPr id="566" name="Group 565"/>
            <p:cNvGrpSpPr/>
            <p:nvPr/>
          </p:nvGrpSpPr>
          <p:grpSpPr>
            <a:xfrm>
              <a:off x="6993720" y="1970371"/>
              <a:ext cx="786530" cy="1558413"/>
              <a:chOff x="5883472" y="1314690"/>
              <a:chExt cx="786530" cy="1558413"/>
            </a:xfrm>
          </p:grpSpPr>
          <p:sp>
            <p:nvSpPr>
              <p:cNvPr id="571"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2"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3"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4"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5"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6"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7"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8"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9"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0"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1"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2"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3"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4"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5"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1"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2"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567" name="Rectangle 566"/>
            <p:cNvSpPr/>
            <p:nvPr/>
          </p:nvSpPr>
          <p:spPr bwMode="auto">
            <a:xfrm>
              <a:off x="7083066" y="2301776"/>
              <a:ext cx="609617" cy="2675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68" name="Group 567"/>
            <p:cNvGrpSpPr/>
            <p:nvPr/>
          </p:nvGrpSpPr>
          <p:grpSpPr>
            <a:xfrm>
              <a:off x="7083066" y="2586726"/>
              <a:ext cx="609617" cy="267540"/>
              <a:chOff x="8626694" y="-52440"/>
              <a:chExt cx="667891" cy="267540"/>
            </a:xfrm>
          </p:grpSpPr>
          <p:sp>
            <p:nvSpPr>
              <p:cNvPr id="569" name="Rectangle 568"/>
              <p:cNvSpPr/>
              <p:nvPr/>
            </p:nvSpPr>
            <p:spPr bwMode="auto">
              <a:xfrm>
                <a:off x="8626694" y="-52440"/>
                <a:ext cx="328087" cy="267540"/>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8966498" y="-52440"/>
                <a:ext cx="328087" cy="267540"/>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20" name="Group 519"/>
          <p:cNvGrpSpPr/>
          <p:nvPr/>
        </p:nvGrpSpPr>
        <p:grpSpPr>
          <a:xfrm>
            <a:off x="10936987" y="3014717"/>
            <a:ext cx="1169541" cy="2100901"/>
            <a:chOff x="9635198" y="5349787"/>
            <a:chExt cx="748731" cy="1344979"/>
          </a:xfrm>
        </p:grpSpPr>
        <p:grpSp>
          <p:nvGrpSpPr>
            <p:cNvPr id="542" name="Group 541"/>
            <p:cNvGrpSpPr/>
            <p:nvPr/>
          </p:nvGrpSpPr>
          <p:grpSpPr>
            <a:xfrm>
              <a:off x="9635198" y="5349787"/>
              <a:ext cx="748731" cy="1344979"/>
              <a:chOff x="5028131" y="1531713"/>
              <a:chExt cx="693495" cy="1245756"/>
            </a:xfrm>
          </p:grpSpPr>
          <p:grpSp>
            <p:nvGrpSpPr>
              <p:cNvPr id="557" name="Group 556"/>
              <p:cNvGrpSpPr/>
              <p:nvPr/>
            </p:nvGrpSpPr>
            <p:grpSpPr>
              <a:xfrm>
                <a:off x="5028131" y="1531713"/>
                <a:ext cx="693495" cy="1245756"/>
                <a:chOff x="6639402" y="-1425066"/>
                <a:chExt cx="675798" cy="1213966"/>
              </a:xfrm>
            </p:grpSpPr>
            <p:sp>
              <p:nvSpPr>
                <p:cNvPr id="564"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5" name="Rectangle 564"/>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58" name="Group 557"/>
              <p:cNvGrpSpPr/>
              <p:nvPr/>
            </p:nvGrpSpPr>
            <p:grpSpPr>
              <a:xfrm>
                <a:off x="5292866" y="1551064"/>
                <a:ext cx="157076" cy="1181434"/>
                <a:chOff x="6779777" y="1563052"/>
                <a:chExt cx="157076" cy="1181434"/>
              </a:xfrm>
            </p:grpSpPr>
            <p:sp>
              <p:nvSpPr>
                <p:cNvPr id="559" name="Oval 558"/>
                <p:cNvSpPr/>
                <p:nvPr/>
              </p:nvSpPr>
              <p:spPr bwMode="auto">
                <a:xfrm>
                  <a:off x="6808756" y="2638418"/>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60" name="Group 559"/>
                <p:cNvGrpSpPr/>
                <p:nvPr/>
              </p:nvGrpSpPr>
              <p:grpSpPr>
                <a:xfrm>
                  <a:off x="6779777" y="1563052"/>
                  <a:ext cx="157076" cy="52818"/>
                  <a:chOff x="6857569" y="1553528"/>
                  <a:chExt cx="157076" cy="52818"/>
                </a:xfrm>
              </p:grpSpPr>
              <p:sp>
                <p:nvSpPr>
                  <p:cNvPr id="561" name="Rounded Rectangle 560"/>
                  <p:cNvSpPr/>
                  <p:nvPr/>
                </p:nvSpPr>
                <p:spPr bwMode="auto">
                  <a:xfrm>
                    <a:off x="6904917"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2" name="Oval 561"/>
                  <p:cNvSpPr/>
                  <p:nvPr/>
                </p:nvSpPr>
                <p:spPr bwMode="auto">
                  <a:xfrm>
                    <a:off x="6857569"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Oval 562"/>
                  <p:cNvSpPr/>
                  <p:nvPr/>
                </p:nvSpPr>
                <p:spPr bwMode="auto">
                  <a:xfrm>
                    <a:off x="6930437"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543" name="Rectangle 542"/>
            <p:cNvSpPr/>
            <p:nvPr/>
          </p:nvSpPr>
          <p:spPr bwMode="auto">
            <a:xfrm>
              <a:off x="9694861" y="5459840"/>
              <a:ext cx="629406" cy="1024482"/>
            </a:xfrm>
            <a:prstGeom prst="rect">
              <a:avLst/>
            </a:prstGeom>
            <a:solidFill>
              <a:srgbClr val="FFFFFF"/>
            </a:soli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44" name="Group 543"/>
            <p:cNvGrpSpPr/>
            <p:nvPr/>
          </p:nvGrpSpPr>
          <p:grpSpPr>
            <a:xfrm>
              <a:off x="9730613" y="5511557"/>
              <a:ext cx="551019" cy="730622"/>
              <a:chOff x="5019134" y="4300625"/>
              <a:chExt cx="602113" cy="730622"/>
            </a:xfrm>
          </p:grpSpPr>
          <p:sp>
            <p:nvSpPr>
              <p:cNvPr id="545" name="Rectangle 544"/>
              <p:cNvSpPr/>
              <p:nvPr/>
            </p:nvSpPr>
            <p:spPr bwMode="auto">
              <a:xfrm>
                <a:off x="5019134" y="4300625"/>
                <a:ext cx="185050" cy="1653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6" name="Rectangle 545"/>
              <p:cNvSpPr/>
              <p:nvPr/>
            </p:nvSpPr>
            <p:spPr bwMode="auto">
              <a:xfrm>
                <a:off x="5019135" y="448888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7" name="Rectangle 546"/>
              <p:cNvSpPr/>
              <p:nvPr/>
            </p:nvSpPr>
            <p:spPr bwMode="auto">
              <a:xfrm>
                <a:off x="5227456" y="448888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8" name="Rectangle 547"/>
              <p:cNvSpPr/>
              <p:nvPr/>
            </p:nvSpPr>
            <p:spPr bwMode="auto">
              <a:xfrm>
                <a:off x="5227456" y="4300626"/>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9" name="Rectangle 548"/>
              <p:cNvSpPr/>
              <p:nvPr/>
            </p:nvSpPr>
            <p:spPr bwMode="auto">
              <a:xfrm>
                <a:off x="5436197" y="448888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5436197" y="4300626"/>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5019135" y="467749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5227456" y="467749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5436197" y="4677491"/>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5019135" y="4865923"/>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5" name="Rectangle 554"/>
              <p:cNvSpPr/>
              <p:nvPr/>
            </p:nvSpPr>
            <p:spPr bwMode="auto">
              <a:xfrm>
                <a:off x="5227456" y="4865923"/>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6" name="Rectangle 555"/>
              <p:cNvSpPr/>
              <p:nvPr/>
            </p:nvSpPr>
            <p:spPr bwMode="auto">
              <a:xfrm>
                <a:off x="5436197" y="4865923"/>
                <a:ext cx="185050" cy="165324"/>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21" name="Group 520"/>
          <p:cNvGrpSpPr/>
          <p:nvPr/>
        </p:nvGrpSpPr>
        <p:grpSpPr>
          <a:xfrm>
            <a:off x="8334938" y="3014716"/>
            <a:ext cx="1127495" cy="2141283"/>
            <a:chOff x="10973657" y="3014716"/>
            <a:chExt cx="1127495" cy="2141283"/>
          </a:xfrm>
        </p:grpSpPr>
        <p:grpSp>
          <p:nvGrpSpPr>
            <p:cNvPr id="522" name="Group 521"/>
            <p:cNvGrpSpPr/>
            <p:nvPr/>
          </p:nvGrpSpPr>
          <p:grpSpPr>
            <a:xfrm>
              <a:off x="10973657" y="3014716"/>
              <a:ext cx="1127495" cy="2141283"/>
              <a:chOff x="5651685" y="-476444"/>
              <a:chExt cx="1669255" cy="2809977"/>
            </a:xfrm>
          </p:grpSpPr>
          <p:sp>
            <p:nvSpPr>
              <p:cNvPr id="535" name="Rectangle 534"/>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6" name="Freeform 535"/>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7" name="Rectangle 536"/>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38" name="Group 537"/>
              <p:cNvGrpSpPr/>
              <p:nvPr/>
            </p:nvGrpSpPr>
            <p:grpSpPr>
              <a:xfrm>
                <a:off x="6124436" y="2123612"/>
                <a:ext cx="723752" cy="98117"/>
                <a:chOff x="6147223" y="2123612"/>
                <a:chExt cx="723752" cy="98117"/>
              </a:xfrm>
            </p:grpSpPr>
            <p:sp>
              <p:nvSpPr>
                <p:cNvPr id="539" name="Rounded Rectangle 538"/>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0" name="Oval 539"/>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1" name="Oval 540"/>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23" name="Rectangle 522"/>
            <p:cNvSpPr/>
            <p:nvPr/>
          </p:nvSpPr>
          <p:spPr bwMode="auto">
            <a:xfrm>
              <a:off x="11104922" y="3267464"/>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11104922" y="3561526"/>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11402713" y="3561526"/>
              <a:ext cx="264525" cy="25824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11402714" y="3267466"/>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526"/>
            <p:cNvSpPr/>
            <p:nvPr/>
          </p:nvSpPr>
          <p:spPr bwMode="auto">
            <a:xfrm>
              <a:off x="11701106" y="3561526"/>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11701106" y="3267466"/>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11104924" y="3856141"/>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11402714" y="3856141"/>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11701106" y="3856141"/>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11104924" y="4150478"/>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11402714" y="4150478"/>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11701106" y="4150478"/>
              <a:ext cx="264525" cy="25824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33" name="Group 632"/>
          <p:cNvGrpSpPr/>
          <p:nvPr/>
        </p:nvGrpSpPr>
        <p:grpSpPr>
          <a:xfrm>
            <a:off x="4421265" y="3014716"/>
            <a:ext cx="3593944" cy="2141283"/>
            <a:chOff x="8434810" y="3014716"/>
            <a:chExt cx="3593944" cy="2141283"/>
          </a:xfrm>
        </p:grpSpPr>
        <p:grpSp>
          <p:nvGrpSpPr>
            <p:cNvPr id="716" name="Group 715"/>
            <p:cNvGrpSpPr/>
            <p:nvPr/>
          </p:nvGrpSpPr>
          <p:grpSpPr>
            <a:xfrm>
              <a:off x="9680617" y="3014717"/>
              <a:ext cx="1060284" cy="2100823"/>
              <a:chOff x="5883472" y="1314690"/>
              <a:chExt cx="786530" cy="1558413"/>
            </a:xfrm>
          </p:grpSpPr>
          <p:sp>
            <p:nvSpPr>
              <p:cNvPr id="721"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2"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3"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4"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5"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6"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7"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8"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9"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0"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1"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2"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3"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4"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5"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6"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7"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635" name="Group 634"/>
            <p:cNvGrpSpPr/>
            <p:nvPr/>
          </p:nvGrpSpPr>
          <p:grpSpPr>
            <a:xfrm>
              <a:off x="10859213" y="3014717"/>
              <a:ext cx="1169541" cy="2100901"/>
              <a:chOff x="9635198" y="5349787"/>
              <a:chExt cx="748731" cy="1344979"/>
            </a:xfrm>
          </p:grpSpPr>
          <p:grpSp>
            <p:nvGrpSpPr>
              <p:cNvPr id="666" name="Group 665"/>
              <p:cNvGrpSpPr/>
              <p:nvPr/>
            </p:nvGrpSpPr>
            <p:grpSpPr>
              <a:xfrm>
                <a:off x="9635198" y="5349787"/>
                <a:ext cx="748731" cy="1344979"/>
                <a:chOff x="5028131" y="1531713"/>
                <a:chExt cx="693495" cy="1245756"/>
              </a:xfrm>
            </p:grpSpPr>
            <p:grpSp>
              <p:nvGrpSpPr>
                <p:cNvPr id="698" name="Group 697"/>
                <p:cNvGrpSpPr/>
                <p:nvPr/>
              </p:nvGrpSpPr>
              <p:grpSpPr>
                <a:xfrm>
                  <a:off x="5028131" y="1531713"/>
                  <a:ext cx="693495" cy="1245756"/>
                  <a:chOff x="6639402" y="-1425066"/>
                  <a:chExt cx="675798" cy="1213966"/>
                </a:xfrm>
              </p:grpSpPr>
              <p:sp>
                <p:nvSpPr>
                  <p:cNvPr id="714"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5" name="Rectangle 714"/>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99" name="Group 698"/>
                <p:cNvGrpSpPr/>
                <p:nvPr/>
              </p:nvGrpSpPr>
              <p:grpSpPr>
                <a:xfrm>
                  <a:off x="5292866" y="1551064"/>
                  <a:ext cx="157076" cy="1181434"/>
                  <a:chOff x="6779777" y="1563052"/>
                  <a:chExt cx="157076" cy="1181434"/>
                </a:xfrm>
              </p:grpSpPr>
              <p:sp>
                <p:nvSpPr>
                  <p:cNvPr id="700" name="Oval 699"/>
                  <p:cNvSpPr/>
                  <p:nvPr/>
                </p:nvSpPr>
                <p:spPr bwMode="auto">
                  <a:xfrm>
                    <a:off x="6808756" y="2638418"/>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10" name="Group 709"/>
                  <p:cNvGrpSpPr/>
                  <p:nvPr/>
                </p:nvGrpSpPr>
                <p:grpSpPr>
                  <a:xfrm>
                    <a:off x="6779777" y="1563052"/>
                    <a:ext cx="157076" cy="52818"/>
                    <a:chOff x="6857569" y="1553528"/>
                    <a:chExt cx="157076" cy="52818"/>
                  </a:xfrm>
                </p:grpSpPr>
                <p:sp>
                  <p:nvSpPr>
                    <p:cNvPr id="711" name="Rounded Rectangle 710"/>
                    <p:cNvSpPr/>
                    <p:nvPr/>
                  </p:nvSpPr>
                  <p:spPr bwMode="auto">
                    <a:xfrm>
                      <a:off x="6904917"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Oval 711"/>
                    <p:cNvSpPr/>
                    <p:nvPr/>
                  </p:nvSpPr>
                  <p:spPr bwMode="auto">
                    <a:xfrm>
                      <a:off x="6857569"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3" name="Oval 712"/>
                    <p:cNvSpPr/>
                    <p:nvPr/>
                  </p:nvSpPr>
                  <p:spPr bwMode="auto">
                    <a:xfrm>
                      <a:off x="6930437"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667" name="Rectangle 666"/>
              <p:cNvSpPr/>
              <p:nvPr/>
            </p:nvSpPr>
            <p:spPr bwMode="auto">
              <a:xfrm>
                <a:off x="9694861" y="5459840"/>
                <a:ext cx="629406" cy="1024482"/>
              </a:xfrm>
              <a:prstGeom prst="rect">
                <a:avLst/>
              </a:prstGeom>
              <a:solidFill>
                <a:srgbClr val="FFFFFF"/>
              </a:soli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68" name="Group 667"/>
              <p:cNvGrpSpPr/>
              <p:nvPr/>
            </p:nvGrpSpPr>
            <p:grpSpPr>
              <a:xfrm>
                <a:off x="9730613" y="5511557"/>
                <a:ext cx="551019" cy="752748"/>
                <a:chOff x="5019134" y="4300625"/>
                <a:chExt cx="602113" cy="752748"/>
              </a:xfrm>
            </p:grpSpPr>
            <p:sp>
              <p:nvSpPr>
                <p:cNvPr id="669" name="Rectangle 668"/>
                <p:cNvSpPr/>
                <p:nvPr/>
              </p:nvSpPr>
              <p:spPr bwMode="auto">
                <a:xfrm>
                  <a:off x="5019134" y="4300625"/>
                  <a:ext cx="185050" cy="1653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5019135" y="4488881"/>
                  <a:ext cx="602112" cy="564492"/>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5227456" y="4300626"/>
                  <a:ext cx="185050" cy="1653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5436197" y="4300626"/>
                  <a:ext cx="185050" cy="16532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636" name="Group 635"/>
            <p:cNvGrpSpPr/>
            <p:nvPr/>
          </p:nvGrpSpPr>
          <p:grpSpPr>
            <a:xfrm>
              <a:off x="8434810" y="3014716"/>
              <a:ext cx="2207532" cy="2141283"/>
              <a:chOff x="10973657" y="3014716"/>
              <a:chExt cx="2207532" cy="2141283"/>
            </a:xfrm>
          </p:grpSpPr>
          <p:grpSp>
            <p:nvGrpSpPr>
              <p:cNvPr id="637" name="Group 636"/>
              <p:cNvGrpSpPr/>
              <p:nvPr/>
            </p:nvGrpSpPr>
            <p:grpSpPr>
              <a:xfrm>
                <a:off x="10973657" y="3014716"/>
                <a:ext cx="1127495" cy="2141283"/>
                <a:chOff x="5651685" y="-476444"/>
                <a:chExt cx="1669255" cy="2809977"/>
              </a:xfrm>
            </p:grpSpPr>
            <p:sp>
              <p:nvSpPr>
                <p:cNvPr id="650" name="Rectangle 649"/>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Freeform 659"/>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62" name="Group 661"/>
                <p:cNvGrpSpPr/>
                <p:nvPr/>
              </p:nvGrpSpPr>
              <p:grpSpPr>
                <a:xfrm>
                  <a:off x="6124436" y="2123612"/>
                  <a:ext cx="723752" cy="98117"/>
                  <a:chOff x="6147223" y="2123612"/>
                  <a:chExt cx="723752" cy="98117"/>
                </a:xfrm>
              </p:grpSpPr>
              <p:sp>
                <p:nvSpPr>
                  <p:cNvPr id="663" name="Rounded Rectangle 662"/>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Oval 663"/>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Oval 664"/>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38" name="Rectangle 637"/>
              <p:cNvSpPr/>
              <p:nvPr/>
            </p:nvSpPr>
            <p:spPr bwMode="auto">
              <a:xfrm>
                <a:off x="11104922" y="3267464"/>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11104921" y="3561526"/>
                <a:ext cx="860709" cy="85752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11402714" y="3267466"/>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11701106" y="3267466"/>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12320480" y="3451635"/>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12320479" y="3745697"/>
                <a:ext cx="860709" cy="857521"/>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12618272" y="3451637"/>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12916664" y="3451637"/>
                <a:ext cx="264525" cy="25824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93" name="Rectangle 292"/>
          <p:cNvSpPr/>
          <p:nvPr/>
        </p:nvSpPr>
        <p:spPr bwMode="auto">
          <a:xfrm>
            <a:off x="8258605" y="1212849"/>
            <a:ext cx="3903232" cy="91281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Freeform 299"/>
          <p:cNvSpPr>
            <a:spLocks noEditPoints="1"/>
          </p:cNvSpPr>
          <p:nvPr/>
        </p:nvSpPr>
        <p:spPr bwMode="auto">
          <a:xfrm>
            <a:off x="9949696" y="1381797"/>
            <a:ext cx="521050" cy="529103"/>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tx1"/>
          </a:solidFill>
          <a:ln>
            <a:noFill/>
          </a:ln>
          <a:extLst/>
        </p:spPr>
        <p:txBody>
          <a:bodyPr vert="horz" wrap="square" lIns="91403" tIns="45702" rIns="91403" bIns="45702" numCol="1" anchor="t" anchorCtr="0" compatLnSpc="1">
            <a:prstTxWarp prst="textNoShape">
              <a:avLst/>
            </a:prstTxWarp>
          </a:bodyPr>
          <a:lstStyle/>
          <a:p>
            <a:pPr defTabSz="932559"/>
            <a:endParaRPr lang="en-US" sz="1799" dirty="0">
              <a:solidFill>
                <a:srgbClr val="505050"/>
              </a:solidFill>
            </a:endParaRPr>
          </a:p>
        </p:txBody>
      </p:sp>
      <p:grpSp>
        <p:nvGrpSpPr>
          <p:cNvPr id="5" name="Group 4"/>
          <p:cNvGrpSpPr/>
          <p:nvPr/>
        </p:nvGrpSpPr>
        <p:grpSpPr>
          <a:xfrm>
            <a:off x="11276319" y="1369308"/>
            <a:ext cx="490877" cy="554081"/>
            <a:chOff x="11191633" y="1369308"/>
            <a:chExt cx="490877" cy="554081"/>
          </a:xfrm>
        </p:grpSpPr>
        <p:sp>
          <p:nvSpPr>
            <p:cNvPr id="301" name="Freeform 24"/>
            <p:cNvSpPr>
              <a:spLocks/>
            </p:cNvSpPr>
            <p:nvPr/>
          </p:nvSpPr>
          <p:spPr bwMode="auto">
            <a:xfrm>
              <a:off x="11191633" y="1498523"/>
              <a:ext cx="490877" cy="424866"/>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2" name="Freeform 25"/>
            <p:cNvSpPr>
              <a:spLocks/>
            </p:cNvSpPr>
            <p:nvPr/>
          </p:nvSpPr>
          <p:spPr bwMode="auto">
            <a:xfrm>
              <a:off x="11430400" y="1369308"/>
              <a:ext cx="122895" cy="13413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303" name="Picture 14"/>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8643383" y="1347680"/>
            <a:ext cx="510605" cy="597337"/>
          </a:xfrm>
          <a:prstGeom prst="rect">
            <a:avLst/>
          </a:prstGeom>
          <a:noFill/>
          <a:ln>
            <a:noFill/>
          </a:ln>
          <a:effectLst/>
          <a:extLst/>
        </p:spPr>
      </p:pic>
      <p:sp>
        <p:nvSpPr>
          <p:cNvPr id="768" name="Rectangle 767"/>
          <p:cNvSpPr/>
          <p:nvPr/>
        </p:nvSpPr>
        <p:spPr bwMode="auto">
          <a:xfrm>
            <a:off x="9540737" y="1212849"/>
            <a:ext cx="27432" cy="914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Rectangle 768"/>
          <p:cNvSpPr/>
          <p:nvPr/>
        </p:nvSpPr>
        <p:spPr bwMode="auto">
          <a:xfrm>
            <a:off x="10852273" y="1212849"/>
            <a:ext cx="27432" cy="914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3221394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Property Manager demo in iOS</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2638340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Research Tracker on Android</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03179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5" name="Rectangle 4"/>
          <p:cNvSpPr/>
          <p:nvPr/>
        </p:nvSpPr>
        <p:spPr bwMode="auto">
          <a:xfrm>
            <a:off x="1709057" y="3954463"/>
            <a:ext cx="2258568" cy="225856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Our vision</a:t>
            </a:r>
          </a:p>
        </p:txBody>
      </p:sp>
      <p:sp>
        <p:nvSpPr>
          <p:cNvPr id="6" name="Rectangle 5"/>
          <p:cNvSpPr/>
          <p:nvPr/>
        </p:nvSpPr>
        <p:spPr bwMode="auto">
          <a:xfrm>
            <a:off x="3998211" y="3954463"/>
            <a:ext cx="2258568" cy="225856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What’s new?</a:t>
            </a:r>
          </a:p>
        </p:txBody>
      </p:sp>
      <p:sp>
        <p:nvSpPr>
          <p:cNvPr id="7" name="Rectangle 6"/>
          <p:cNvSpPr/>
          <p:nvPr/>
        </p:nvSpPr>
        <p:spPr bwMode="auto">
          <a:xfrm>
            <a:off x="6287365" y="3954463"/>
            <a:ext cx="2258568" cy="225856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Futures</a:t>
            </a:r>
          </a:p>
        </p:txBody>
      </p:sp>
      <p:sp>
        <p:nvSpPr>
          <p:cNvPr id="9" name="Rectangle 8"/>
          <p:cNvSpPr/>
          <p:nvPr/>
        </p:nvSpPr>
        <p:spPr bwMode="auto">
          <a:xfrm>
            <a:off x="8576519" y="3954463"/>
            <a:ext cx="2304288" cy="225856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Calls to action</a:t>
            </a:r>
          </a:p>
        </p:txBody>
      </p:sp>
      <p:sp>
        <p:nvSpPr>
          <p:cNvPr id="2" name="Rectangle 1"/>
          <p:cNvSpPr/>
          <p:nvPr/>
        </p:nvSpPr>
        <p:spPr bwMode="auto">
          <a:xfrm>
            <a:off x="46037" y="6213031"/>
            <a:ext cx="12192000" cy="78149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83020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Partners</a:t>
            </a:r>
            <a:endParaRPr lang="en-US" dirty="0"/>
          </a:p>
        </p:txBody>
      </p:sp>
    </p:spTree>
    <p:extLst>
      <p:ext uri="{BB962C8B-B14F-4D97-AF65-F5344CB8AC3E}">
        <p14:creationId xmlns:p14="http://schemas.microsoft.com/office/powerpoint/2010/main" val="362688953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7" name="Rectangle 6"/>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4" name="Rectangle 13"/>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6" name="Group 15"/>
          <p:cNvGrpSpPr/>
          <p:nvPr/>
        </p:nvGrpSpPr>
        <p:grpSpPr>
          <a:xfrm>
            <a:off x="4501573" y="4178896"/>
            <a:ext cx="3443718" cy="2223932"/>
            <a:chOff x="4501573" y="3999783"/>
            <a:chExt cx="3443718" cy="2223932"/>
          </a:xfrm>
        </p:grpSpPr>
        <p:sp>
          <p:nvSpPr>
            <p:cNvPr id="333" name="Freeform 5"/>
            <p:cNvSpPr>
              <a:spLocks noChangeAspect="1" noEditPoints="1"/>
            </p:cNvSpPr>
            <p:nvPr/>
          </p:nvSpPr>
          <p:spPr bwMode="auto">
            <a:xfrm>
              <a:off x="6620377" y="3999783"/>
              <a:ext cx="474470" cy="63066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grpSp>
          <p:nvGrpSpPr>
            <p:cNvPr id="335" name="Group 334"/>
            <p:cNvGrpSpPr/>
            <p:nvPr/>
          </p:nvGrpSpPr>
          <p:grpSpPr>
            <a:xfrm>
              <a:off x="4501573" y="4557327"/>
              <a:ext cx="3443718" cy="1666388"/>
              <a:chOff x="4545068" y="4768045"/>
              <a:chExt cx="3443718" cy="1666388"/>
            </a:xfrm>
          </p:grpSpPr>
          <p:sp>
            <p:nvSpPr>
              <p:cNvPr id="340" name="TextBox 339"/>
              <p:cNvSpPr txBox="1"/>
              <p:nvPr/>
            </p:nvSpPr>
            <p:spPr>
              <a:xfrm>
                <a:off x="5141547" y="4768045"/>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sp>
            <p:nvSpPr>
              <p:cNvPr id="341" name="TextBox 340"/>
              <p:cNvSpPr txBox="1"/>
              <p:nvPr/>
            </p:nvSpPr>
            <p:spPr>
              <a:xfrm>
                <a:off x="6296572" y="4768045"/>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Files</a:t>
                </a:r>
              </a:p>
            </p:txBody>
          </p:sp>
          <p:sp>
            <p:nvSpPr>
              <p:cNvPr id="342" name="TextBox 341"/>
              <p:cNvSpPr txBox="1"/>
              <p:nvPr/>
            </p:nvSpPr>
            <p:spPr>
              <a:xfrm>
                <a:off x="4545068"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Mail</a:t>
                </a:r>
              </a:p>
            </p:txBody>
          </p:sp>
          <p:sp>
            <p:nvSpPr>
              <p:cNvPr id="343" name="TextBox 342"/>
              <p:cNvSpPr txBox="1"/>
              <p:nvPr/>
            </p:nvSpPr>
            <p:spPr>
              <a:xfrm>
                <a:off x="5768716"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Calendar</a:t>
                </a:r>
              </a:p>
            </p:txBody>
          </p:sp>
          <p:sp>
            <p:nvSpPr>
              <p:cNvPr id="344" name="TextBox 343"/>
              <p:cNvSpPr txBox="1"/>
              <p:nvPr/>
            </p:nvSpPr>
            <p:spPr>
              <a:xfrm>
                <a:off x="6835243"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Contacts</a:t>
                </a:r>
              </a:p>
            </p:txBody>
          </p:sp>
        </p:grpSp>
        <p:sp>
          <p:nvSpPr>
            <p:cNvPr id="337" name="Freeform 18"/>
            <p:cNvSpPr>
              <a:spLocks noChangeAspect="1" noEditPoints="1"/>
            </p:cNvSpPr>
            <p:nvPr/>
          </p:nvSpPr>
          <p:spPr bwMode="auto">
            <a:xfrm>
              <a:off x="4741603" y="5286078"/>
              <a:ext cx="673484" cy="49717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338" name="Freeform 109"/>
            <p:cNvSpPr>
              <a:spLocks noChangeAspect="1" noEditPoints="1"/>
            </p:cNvSpPr>
            <p:nvPr/>
          </p:nvSpPr>
          <p:spPr bwMode="auto">
            <a:xfrm>
              <a:off x="5979882" y="5216906"/>
              <a:ext cx="603844" cy="566348"/>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594" tIns="44795" rIns="89594" bIns="44795" numCol="1" anchor="t" anchorCtr="0" compatLnSpc="1">
              <a:prstTxWarp prst="textNoShape">
                <a:avLst/>
              </a:prstTxWarp>
            </a:bodyPr>
            <a:lstStyle/>
            <a:p>
              <a:pPr defTabSz="913740"/>
              <a:endParaRPr lang="en-US" sz="1799" dirty="0">
                <a:solidFill>
                  <a:srgbClr val="FFFFFF"/>
                </a:solidFill>
              </a:endParaRPr>
            </a:p>
          </p:txBody>
        </p:sp>
        <p:sp>
          <p:nvSpPr>
            <p:cNvPr id="339" name="Freeform 5"/>
            <p:cNvSpPr>
              <a:spLocks noEditPoints="1"/>
            </p:cNvSpPr>
            <p:nvPr/>
          </p:nvSpPr>
          <p:spPr bwMode="auto">
            <a:xfrm>
              <a:off x="7129984" y="5236808"/>
              <a:ext cx="487294" cy="546446"/>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577" name="Rectangle 576"/>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52" name="Rectangle 851"/>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9" name="Title 8"/>
          <p:cNvSpPr>
            <a:spLocks noGrp="1"/>
          </p:cNvSpPr>
          <p:nvPr>
            <p:ph type="title"/>
          </p:nvPr>
        </p:nvSpPr>
        <p:spPr/>
        <p:txBody>
          <a:bodyPr/>
          <a:lstStyle/>
          <a:p>
            <a:r>
              <a:rPr lang="en-US" dirty="0"/>
              <a:t>What’s New</a:t>
            </a:r>
          </a:p>
        </p:txBody>
      </p:sp>
      <p:grpSp>
        <p:nvGrpSpPr>
          <p:cNvPr id="357" name="Group 356"/>
          <p:cNvGrpSpPr/>
          <p:nvPr/>
        </p:nvGrpSpPr>
        <p:grpSpPr>
          <a:xfrm>
            <a:off x="292100" y="1195113"/>
            <a:ext cx="3770313" cy="1517650"/>
            <a:chOff x="292100" y="1016000"/>
            <a:chExt cx="3770313" cy="1517650"/>
          </a:xfrm>
        </p:grpSpPr>
        <p:sp>
          <p:nvSpPr>
            <p:cNvPr id="363" name="Rectangle 36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4" name="Group 363"/>
            <p:cNvGrpSpPr/>
            <p:nvPr/>
          </p:nvGrpSpPr>
          <p:grpSpPr>
            <a:xfrm>
              <a:off x="1160464" y="1016000"/>
              <a:ext cx="1978025" cy="1500188"/>
              <a:chOff x="1363663" y="914400"/>
              <a:chExt cx="1978025" cy="1500188"/>
            </a:xfrm>
          </p:grpSpPr>
          <p:sp>
            <p:nvSpPr>
              <p:cNvPr id="405"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405"/>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07"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65"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66" name="Group 365"/>
            <p:cNvGrpSpPr/>
            <p:nvPr/>
          </p:nvGrpSpPr>
          <p:grpSpPr>
            <a:xfrm>
              <a:off x="1264391" y="1121515"/>
              <a:ext cx="1751120" cy="977160"/>
              <a:chOff x="3305410" y="464807"/>
              <a:chExt cx="993287" cy="554274"/>
            </a:xfrm>
          </p:grpSpPr>
          <p:sp>
            <p:nvSpPr>
              <p:cNvPr id="393" name="Rectangle 392"/>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6"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97" name="Straight Connector 396"/>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2838450" y="1767176"/>
              <a:ext cx="1223963" cy="766474"/>
              <a:chOff x="2838450" y="1767176"/>
              <a:chExt cx="1223963" cy="766474"/>
            </a:xfrm>
          </p:grpSpPr>
          <p:grpSp>
            <p:nvGrpSpPr>
              <p:cNvPr id="387" name="Group 386"/>
              <p:cNvGrpSpPr/>
              <p:nvPr/>
            </p:nvGrpSpPr>
            <p:grpSpPr>
              <a:xfrm>
                <a:off x="2838450" y="1767176"/>
                <a:ext cx="1223963" cy="766474"/>
                <a:chOff x="2439988" y="1517650"/>
                <a:chExt cx="1622425" cy="1016000"/>
              </a:xfrm>
            </p:grpSpPr>
            <p:sp>
              <p:nvSpPr>
                <p:cNvPr id="389" name="Rectangle 38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90" name="Group 158"/>
                <p:cNvGrpSpPr>
                  <a:grpSpLocks noChangeAspect="1"/>
                </p:cNvGrpSpPr>
                <p:nvPr/>
              </p:nvGrpSpPr>
              <p:grpSpPr bwMode="auto">
                <a:xfrm>
                  <a:off x="2439988" y="1517650"/>
                  <a:ext cx="1622425" cy="1016000"/>
                  <a:chOff x="1537" y="956"/>
                  <a:chExt cx="1022" cy="640"/>
                </a:xfrm>
              </p:grpSpPr>
              <p:sp>
                <p:nvSpPr>
                  <p:cNvPr id="391"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88"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68" name="Group 299"/>
            <p:cNvGrpSpPr>
              <a:grpSpLocks noChangeAspect="1"/>
            </p:cNvGrpSpPr>
            <p:nvPr/>
          </p:nvGrpSpPr>
          <p:grpSpPr bwMode="auto">
            <a:xfrm>
              <a:off x="292100" y="1517955"/>
              <a:ext cx="1885896" cy="1015695"/>
              <a:chOff x="-158" y="615"/>
              <a:chExt cx="2048" cy="1103"/>
            </a:xfrm>
          </p:grpSpPr>
          <p:sp>
            <p:nvSpPr>
              <p:cNvPr id="369"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39" name="Group 438"/>
          <p:cNvGrpSpPr/>
          <p:nvPr/>
        </p:nvGrpSpPr>
        <p:grpSpPr>
          <a:xfrm>
            <a:off x="5381285" y="1314690"/>
            <a:ext cx="1827252" cy="1558413"/>
            <a:chOff x="5381285" y="1314690"/>
            <a:chExt cx="1827252" cy="1558413"/>
          </a:xfrm>
        </p:grpSpPr>
        <p:grpSp>
          <p:nvGrpSpPr>
            <p:cNvPr id="440" name="Group 439"/>
            <p:cNvGrpSpPr/>
            <p:nvPr/>
          </p:nvGrpSpPr>
          <p:grpSpPr>
            <a:xfrm>
              <a:off x="5381285" y="1533858"/>
              <a:ext cx="676616" cy="1284998"/>
              <a:chOff x="5651685" y="-476444"/>
              <a:chExt cx="1669255" cy="2809977"/>
            </a:xfrm>
          </p:grpSpPr>
          <p:sp>
            <p:nvSpPr>
              <p:cNvPr id="508" name="Rectangle 507"/>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Freeform 508"/>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1" name="Group 510"/>
              <p:cNvGrpSpPr/>
              <p:nvPr/>
            </p:nvGrpSpPr>
            <p:grpSpPr>
              <a:xfrm>
                <a:off x="6124436" y="2123612"/>
                <a:ext cx="723752" cy="98117"/>
                <a:chOff x="6147223" y="2123612"/>
                <a:chExt cx="723752" cy="98117"/>
              </a:xfrm>
            </p:grpSpPr>
            <p:sp>
              <p:nvSpPr>
                <p:cNvPr id="512" name="Rounded Rectangle 511"/>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41" name="Group 440"/>
            <p:cNvGrpSpPr/>
            <p:nvPr/>
          </p:nvGrpSpPr>
          <p:grpSpPr>
            <a:xfrm>
              <a:off x="6515042" y="1543701"/>
              <a:ext cx="693495" cy="1245756"/>
              <a:chOff x="6639402" y="-1425066"/>
              <a:chExt cx="675798" cy="1213966"/>
            </a:xfrm>
          </p:grpSpPr>
          <p:sp>
            <p:nvSpPr>
              <p:cNvPr id="49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7" name="Rectangle 506"/>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42"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59" name="Group 361"/>
            <p:cNvGrpSpPr>
              <a:grpSpLocks noChangeAspect="1"/>
            </p:cNvGrpSpPr>
            <p:nvPr/>
          </p:nvGrpSpPr>
          <p:grpSpPr bwMode="auto">
            <a:xfrm>
              <a:off x="5951133" y="1619769"/>
              <a:ext cx="653662" cy="1067595"/>
              <a:chOff x="3756" y="912"/>
              <a:chExt cx="409" cy="668"/>
            </a:xfrm>
          </p:grpSpPr>
          <p:sp>
            <p:nvSpPr>
              <p:cNvPr id="476"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60"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Rectangle 460"/>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63" name="Group 462"/>
            <p:cNvGrpSpPr/>
            <p:nvPr/>
          </p:nvGrpSpPr>
          <p:grpSpPr>
            <a:xfrm>
              <a:off x="6762379" y="1998339"/>
              <a:ext cx="121238" cy="136847"/>
              <a:chOff x="6821706" y="2244827"/>
              <a:chExt cx="122543" cy="138320"/>
            </a:xfrm>
            <a:solidFill>
              <a:schemeClr val="accent6">
                <a:lumMod val="75000"/>
              </a:schemeClr>
            </a:solidFill>
          </p:grpSpPr>
          <p:sp>
            <p:nvSpPr>
              <p:cNvPr id="474"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75"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464" name="Group 463"/>
            <p:cNvGrpSpPr/>
            <p:nvPr/>
          </p:nvGrpSpPr>
          <p:grpSpPr>
            <a:xfrm>
              <a:off x="6744485" y="1563052"/>
              <a:ext cx="157076" cy="1155247"/>
              <a:chOff x="6744485" y="1563052"/>
              <a:chExt cx="157076" cy="1155247"/>
            </a:xfrm>
          </p:grpSpPr>
          <p:sp>
            <p:nvSpPr>
              <p:cNvPr id="469" name="Oval 46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70" name="Group 469"/>
              <p:cNvGrpSpPr/>
              <p:nvPr/>
            </p:nvGrpSpPr>
            <p:grpSpPr>
              <a:xfrm>
                <a:off x="6744485" y="1563052"/>
                <a:ext cx="157076" cy="52818"/>
                <a:chOff x="6822277" y="1553528"/>
                <a:chExt cx="157076" cy="52818"/>
              </a:xfrm>
            </p:grpSpPr>
            <p:sp>
              <p:nvSpPr>
                <p:cNvPr id="471" name="Rounded Rectangle 47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Oval 47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Oval 472"/>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65" name="Group 464"/>
            <p:cNvGrpSpPr/>
            <p:nvPr/>
          </p:nvGrpSpPr>
          <p:grpSpPr>
            <a:xfrm>
              <a:off x="5444705" y="1680019"/>
              <a:ext cx="948506" cy="959249"/>
              <a:chOff x="5444705" y="1765011"/>
              <a:chExt cx="948506" cy="959249"/>
            </a:xfrm>
          </p:grpSpPr>
          <p:sp>
            <p:nvSpPr>
              <p:cNvPr id="466" name="Rectangle 465"/>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67" name="Picture 14"/>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8" name="Group 357"/>
          <p:cNvGrpSpPr/>
          <p:nvPr/>
        </p:nvGrpSpPr>
        <p:grpSpPr>
          <a:xfrm>
            <a:off x="2423526" y="2090738"/>
            <a:ext cx="316257" cy="623212"/>
            <a:chOff x="2423526" y="2090738"/>
            <a:chExt cx="316257" cy="623212"/>
          </a:xfrm>
        </p:grpSpPr>
        <p:pic>
          <p:nvPicPr>
            <p:cNvPr id="359" name="Picture 358"/>
            <p:cNvPicPr>
              <a:picLocks noChangeAspect="1"/>
            </p:cNvPicPr>
            <p:nvPr/>
          </p:nvPicPr>
          <p:blipFill>
            <a:blip r:embed="rId5"/>
            <a:stretch>
              <a:fillRect/>
            </a:stretch>
          </p:blipFill>
          <p:spPr>
            <a:xfrm>
              <a:off x="2423526" y="2090738"/>
              <a:ext cx="316257" cy="623212"/>
            </a:xfrm>
            <a:prstGeom prst="rect">
              <a:avLst/>
            </a:prstGeom>
          </p:spPr>
        </p:pic>
        <p:grpSp>
          <p:nvGrpSpPr>
            <p:cNvPr id="360" name="Group 359"/>
            <p:cNvGrpSpPr/>
            <p:nvPr/>
          </p:nvGrpSpPr>
          <p:grpSpPr>
            <a:xfrm>
              <a:off x="2451472" y="2218095"/>
              <a:ext cx="260365" cy="417911"/>
              <a:chOff x="2450306" y="2218095"/>
              <a:chExt cx="260365" cy="417911"/>
            </a:xfrm>
          </p:grpSpPr>
          <p:sp>
            <p:nvSpPr>
              <p:cNvPr id="361" name="Rectangle 360"/>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254"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55" name="Group 254"/>
          <p:cNvGrpSpPr/>
          <p:nvPr/>
        </p:nvGrpSpPr>
        <p:grpSpPr>
          <a:xfrm>
            <a:off x="688778" y="4931350"/>
            <a:ext cx="1327082" cy="305584"/>
            <a:chOff x="688778" y="4752237"/>
            <a:chExt cx="1327082" cy="305584"/>
          </a:xfrm>
        </p:grpSpPr>
        <p:grpSp>
          <p:nvGrpSpPr>
            <p:cNvPr id="256" name="Group 255"/>
            <p:cNvGrpSpPr/>
            <p:nvPr/>
          </p:nvGrpSpPr>
          <p:grpSpPr>
            <a:xfrm>
              <a:off x="688778" y="4752237"/>
              <a:ext cx="307450" cy="305584"/>
              <a:chOff x="3802770" y="-2002971"/>
              <a:chExt cx="1532420" cy="1523121"/>
            </a:xfrm>
            <a:solidFill>
              <a:schemeClr val="tx1"/>
            </a:solidFill>
          </p:grpSpPr>
          <p:grpSp>
            <p:nvGrpSpPr>
              <p:cNvPr id="258" name="Group 257"/>
              <p:cNvGrpSpPr/>
              <p:nvPr/>
            </p:nvGrpSpPr>
            <p:grpSpPr>
              <a:xfrm>
                <a:off x="3802770" y="-2002971"/>
                <a:ext cx="1532420" cy="474276"/>
                <a:chOff x="3802770" y="-2002971"/>
                <a:chExt cx="1532420" cy="474276"/>
              </a:xfrm>
              <a:grpFill/>
            </p:grpSpPr>
            <p:sp>
              <p:nvSpPr>
                <p:cNvPr id="267" name="Rectangle 266"/>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9" name="Group 258"/>
              <p:cNvGrpSpPr/>
              <p:nvPr/>
            </p:nvGrpSpPr>
            <p:grpSpPr>
              <a:xfrm>
                <a:off x="3802770" y="-1478549"/>
                <a:ext cx="1532420" cy="474276"/>
                <a:chOff x="3802770" y="-2002971"/>
                <a:chExt cx="1532420" cy="474276"/>
              </a:xfrm>
              <a:grpFill/>
            </p:grpSpPr>
            <p:sp>
              <p:nvSpPr>
                <p:cNvPr id="264" name="Rectangle 263"/>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60" name="Group 259"/>
              <p:cNvGrpSpPr/>
              <p:nvPr/>
            </p:nvGrpSpPr>
            <p:grpSpPr>
              <a:xfrm>
                <a:off x="3802770" y="-954126"/>
                <a:ext cx="1532420" cy="474276"/>
                <a:chOff x="3802770" y="-2002971"/>
                <a:chExt cx="1532420" cy="474276"/>
              </a:xfrm>
              <a:grpFill/>
            </p:grpSpPr>
            <p:sp>
              <p:nvSpPr>
                <p:cNvPr id="261" name="Rectangle 260"/>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57" name="TextBox 256"/>
            <p:cNvSpPr txBox="1"/>
            <p:nvPr/>
          </p:nvSpPr>
          <p:spPr>
            <a:xfrm>
              <a:off x="1162762" y="4794230"/>
              <a:ext cx="853098" cy="221599"/>
            </a:xfrm>
            <a:prstGeom prst="rect">
              <a:avLst/>
            </a:prstGeom>
            <a:noFill/>
          </p:spPr>
          <p:txBody>
            <a:bodyPr wrap="square" lIns="0" tIns="0" rIns="0" bIns="0" rtlCol="0">
              <a:spAutoFit/>
            </a:bodyPr>
            <a:lstStyle/>
            <a:p>
              <a:pPr>
                <a:lnSpc>
                  <a:spcPct val="90000"/>
                </a:lnSpc>
                <a:spcAft>
                  <a:spcPts val="600"/>
                </a:spcAft>
              </a:pPr>
              <a:r>
                <a:rPr lang="en-US" sz="1600" spc="-30" dirty="0" smtClean="0">
                  <a:gradFill>
                    <a:gsLst>
                      <a:gs pos="2917">
                        <a:srgbClr val="FFFFFF"/>
                      </a:gs>
                      <a:gs pos="30000">
                        <a:srgbClr val="FFFFFF"/>
                      </a:gs>
                    </a:gsLst>
                    <a:lin ang="5400000" scaled="0"/>
                  </a:gradFill>
                </a:rPr>
                <a:t>My Apps</a:t>
              </a:r>
            </a:p>
          </p:txBody>
        </p:sp>
      </p:grpSp>
      <p:sp>
        <p:nvSpPr>
          <p:cNvPr id="270" name="Freeform 39"/>
          <p:cNvSpPr>
            <a:spLocks noChangeAspect="1" noEditPoints="1"/>
          </p:cNvSpPr>
          <p:nvPr/>
        </p:nvSpPr>
        <p:spPr bwMode="auto">
          <a:xfrm>
            <a:off x="688778" y="5503715"/>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1" name="Freeform 35"/>
          <p:cNvSpPr>
            <a:spLocks noChangeAspect="1" noEditPoints="1"/>
          </p:cNvSpPr>
          <p:nvPr/>
        </p:nvSpPr>
        <p:spPr bwMode="auto">
          <a:xfrm>
            <a:off x="688778" y="6161883"/>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72" name="Group 53"/>
          <p:cNvGrpSpPr>
            <a:grpSpLocks noChangeAspect="1"/>
          </p:cNvGrpSpPr>
          <p:nvPr/>
        </p:nvGrpSpPr>
        <p:grpSpPr bwMode="auto">
          <a:xfrm>
            <a:off x="2360567" y="4239629"/>
            <a:ext cx="1116436" cy="426958"/>
            <a:chOff x="3453" y="2013"/>
            <a:chExt cx="774" cy="296"/>
          </a:xfrm>
        </p:grpSpPr>
        <p:sp>
          <p:nvSpPr>
            <p:cNvPr id="273"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4"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5"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6"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7"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8"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9"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0"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1"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2"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3"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4"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5"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6"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7"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8"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9"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90" name="Group 140"/>
          <p:cNvGrpSpPr>
            <a:grpSpLocks noChangeAspect="1"/>
          </p:cNvGrpSpPr>
          <p:nvPr/>
        </p:nvGrpSpPr>
        <p:grpSpPr bwMode="auto">
          <a:xfrm>
            <a:off x="2360567" y="4864629"/>
            <a:ext cx="1484057" cy="439026"/>
            <a:chOff x="562" y="2539"/>
            <a:chExt cx="791" cy="234"/>
          </a:xfrm>
        </p:grpSpPr>
        <p:sp>
          <p:nvSpPr>
            <p:cNvPr id="291"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2"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3"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4"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5"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6"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7"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8"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9"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0"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1"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2"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3"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4"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5"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06"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7" name="Freeform 5"/>
          <p:cNvSpPr>
            <a:spLocks noChangeAspect="1" noEditPoints="1"/>
          </p:cNvSpPr>
          <p:nvPr/>
        </p:nvSpPr>
        <p:spPr bwMode="auto">
          <a:xfrm>
            <a:off x="5355129" y="4242396"/>
            <a:ext cx="684712" cy="567160"/>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pic>
        <p:nvPicPr>
          <p:cNvPr id="308" name="Picture 307"/>
          <p:cNvPicPr>
            <a:picLocks noChangeAspect="1"/>
          </p:cNvPicPr>
          <p:nvPr/>
        </p:nvPicPr>
        <p:blipFill rotWithShape="1">
          <a:blip r:embed="rId6">
            <a:extLst>
              <a:ext uri="{28A0092B-C50C-407E-A947-70E740481C1C}">
                <a14:useLocalDpi xmlns:a14="http://schemas.microsoft.com/office/drawing/2010/main" val="0"/>
              </a:ext>
            </a:extLst>
          </a:blip>
          <a:srcRect l="4902" t="6073" r="7126" b="19348"/>
          <a:stretch/>
        </p:blipFill>
        <p:spPr>
          <a:xfrm>
            <a:off x="11140764" y="5065243"/>
            <a:ext cx="485039" cy="456053"/>
          </a:xfrm>
          <a:prstGeom prst="rect">
            <a:avLst/>
          </a:prstGeom>
        </p:spPr>
      </p:pic>
      <p:pic>
        <p:nvPicPr>
          <p:cNvPr id="309" name="Picture 308"/>
          <p:cNvPicPr>
            <a:picLocks noChangeAspect="1"/>
          </p:cNvPicPr>
          <p:nvPr/>
        </p:nvPicPr>
        <p:blipFill rotWithShape="1">
          <a:blip r:embed="rId7">
            <a:extLst>
              <a:ext uri="{28A0092B-C50C-407E-A947-70E740481C1C}">
                <a14:useLocalDpi xmlns:a14="http://schemas.microsoft.com/office/drawing/2010/main" val="0"/>
              </a:ext>
            </a:extLst>
          </a:blip>
          <a:srcRect l="13445" t="17569" r="13162" b="17640"/>
          <a:stretch/>
        </p:blipFill>
        <p:spPr>
          <a:xfrm>
            <a:off x="10215315" y="5072006"/>
            <a:ext cx="501276" cy="442527"/>
          </a:xfrm>
          <a:prstGeom prst="rect">
            <a:avLst/>
          </a:prstGeom>
        </p:spPr>
      </p:pic>
      <p:pic>
        <p:nvPicPr>
          <p:cNvPr id="310" name="Picture 14"/>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8523291" y="5050928"/>
            <a:ext cx="414309" cy="484682"/>
          </a:xfrm>
          <a:prstGeom prst="rect">
            <a:avLst/>
          </a:prstGeom>
          <a:noFill/>
          <a:ln>
            <a:noFill/>
          </a:ln>
          <a:effectLst/>
          <a:extLst/>
        </p:spPr>
      </p:pic>
      <p:grpSp>
        <p:nvGrpSpPr>
          <p:cNvPr id="311" name="Group 310"/>
          <p:cNvGrpSpPr/>
          <p:nvPr/>
        </p:nvGrpSpPr>
        <p:grpSpPr>
          <a:xfrm>
            <a:off x="9361774" y="5050944"/>
            <a:ext cx="429367" cy="484651"/>
            <a:chOff x="8757833" y="2461626"/>
            <a:chExt cx="522153" cy="589383"/>
          </a:xfrm>
        </p:grpSpPr>
        <p:sp>
          <p:nvSpPr>
            <p:cNvPr id="312" name="Freeform 24"/>
            <p:cNvSpPr>
              <a:spLocks/>
            </p:cNvSpPr>
            <p:nvPr/>
          </p:nvSpPr>
          <p:spPr bwMode="auto">
            <a:xfrm>
              <a:off x="8757833" y="2599074"/>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r>
                <a:rPr lang="en-US" dirty="0">
                  <a:solidFill>
                    <a:srgbClr val="FFFFFF"/>
                  </a:solidFill>
                </a:rPr>
                <a:t>z</a:t>
              </a:r>
            </a:p>
          </p:txBody>
        </p:sp>
        <p:sp>
          <p:nvSpPr>
            <p:cNvPr id="313" name="Freeform 25"/>
            <p:cNvSpPr>
              <a:spLocks/>
            </p:cNvSpPr>
            <p:nvPr/>
          </p:nvSpPr>
          <p:spPr bwMode="auto">
            <a:xfrm>
              <a:off x="9018907" y="2461626"/>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314" name="Group 25"/>
          <p:cNvGrpSpPr>
            <a:grpSpLocks noChangeAspect="1"/>
          </p:cNvGrpSpPr>
          <p:nvPr/>
        </p:nvGrpSpPr>
        <p:grpSpPr bwMode="auto">
          <a:xfrm>
            <a:off x="8516841" y="4411999"/>
            <a:ext cx="1579429" cy="191403"/>
            <a:chOff x="-1699" y="18351"/>
            <a:chExt cx="11074" cy="1342"/>
          </a:xfrm>
        </p:grpSpPr>
        <p:sp>
          <p:nvSpPr>
            <p:cNvPr id="315"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6"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7"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8"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9"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0"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1"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2"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3"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4"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5"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6"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7"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8"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329" name="Picture 328"/>
          <p:cNvPicPr>
            <a:picLocks noChangeAspect="1"/>
          </p:cNvPicPr>
          <p:nvPr/>
        </p:nvPicPr>
        <p:blipFill rotWithShape="1">
          <a:blip r:embed="rId8" cstate="print">
            <a:extLst>
              <a:ext uri="{28A0092B-C50C-407E-A947-70E740481C1C}">
                <a14:useLocalDpi xmlns:a14="http://schemas.microsoft.com/office/drawing/2010/main" val="0"/>
              </a:ext>
            </a:extLst>
          </a:blip>
          <a:srcRect t="44093" r="11119"/>
          <a:stretch/>
        </p:blipFill>
        <p:spPr>
          <a:xfrm>
            <a:off x="10308131" y="4280871"/>
            <a:ext cx="694997" cy="426709"/>
          </a:xfrm>
          <a:prstGeom prst="rect">
            <a:avLst/>
          </a:prstGeom>
        </p:spPr>
      </p:pic>
      <p:grpSp>
        <p:nvGrpSpPr>
          <p:cNvPr id="330" name="Group 329"/>
          <p:cNvGrpSpPr>
            <a:grpSpLocks noChangeAspect="1"/>
          </p:cNvGrpSpPr>
          <p:nvPr/>
        </p:nvGrpSpPr>
        <p:grpSpPr>
          <a:xfrm>
            <a:off x="11214990" y="4261455"/>
            <a:ext cx="401676" cy="566928"/>
            <a:chOff x="1214438" y="4121151"/>
            <a:chExt cx="1558925" cy="2200275"/>
          </a:xfrm>
        </p:grpSpPr>
        <p:sp>
          <p:nvSpPr>
            <p:cNvPr id="332"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4"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90783233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1" name="Rectangle 420"/>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grpSp>
        <p:nvGrpSpPr>
          <p:cNvPr id="945" name="Group 944"/>
          <p:cNvGrpSpPr/>
          <p:nvPr/>
        </p:nvGrpSpPr>
        <p:grpSpPr>
          <a:xfrm>
            <a:off x="683707" y="4085194"/>
            <a:ext cx="3182851" cy="2034659"/>
            <a:chOff x="683707" y="3906081"/>
            <a:chExt cx="3182851" cy="2034659"/>
          </a:xfrm>
        </p:grpSpPr>
        <p:grpSp>
          <p:nvGrpSpPr>
            <p:cNvPr id="19" name="Group 18"/>
            <p:cNvGrpSpPr/>
            <p:nvPr/>
          </p:nvGrpSpPr>
          <p:grpSpPr>
            <a:xfrm>
              <a:off x="683707" y="3906081"/>
              <a:ext cx="1013112" cy="368739"/>
              <a:chOff x="2105849" y="8069478"/>
              <a:chExt cx="1046016" cy="380715"/>
            </a:xfrm>
          </p:grpSpPr>
          <p:sp>
            <p:nvSpPr>
              <p:cNvPr id="239" name="TextBox 238"/>
              <p:cNvSpPr txBox="1"/>
              <p:nvPr/>
            </p:nvSpPr>
            <p:spPr>
              <a:xfrm>
                <a:off x="2568746" y="8140545"/>
                <a:ext cx="583119" cy="200197"/>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Delve</a:t>
                </a:r>
              </a:p>
            </p:txBody>
          </p:sp>
          <p:pic>
            <p:nvPicPr>
              <p:cNvPr id="227" name="Picture 2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849" y="8069478"/>
                <a:ext cx="370607" cy="380715"/>
              </a:xfrm>
              <a:prstGeom prst="rect">
                <a:avLst/>
              </a:prstGeom>
              <a:noFill/>
            </p:spPr>
          </p:pic>
        </p:grpSp>
        <p:grpSp>
          <p:nvGrpSpPr>
            <p:cNvPr id="944" name="Group 943"/>
            <p:cNvGrpSpPr/>
            <p:nvPr/>
          </p:nvGrpSpPr>
          <p:grpSpPr>
            <a:xfrm>
              <a:off x="683707" y="5284972"/>
              <a:ext cx="3182851" cy="655768"/>
              <a:chOff x="683707" y="5284972"/>
              <a:chExt cx="3182851" cy="655768"/>
            </a:xfrm>
          </p:grpSpPr>
          <p:grpSp>
            <p:nvGrpSpPr>
              <p:cNvPr id="943" name="Group 942"/>
              <p:cNvGrpSpPr/>
              <p:nvPr/>
            </p:nvGrpSpPr>
            <p:grpSpPr>
              <a:xfrm>
                <a:off x="683707" y="5286242"/>
                <a:ext cx="1111070" cy="654498"/>
                <a:chOff x="683707" y="5286242"/>
                <a:chExt cx="1111070" cy="654498"/>
              </a:xfrm>
            </p:grpSpPr>
            <p:grpSp>
              <p:nvGrpSpPr>
                <p:cNvPr id="237" name="Group 8"/>
                <p:cNvGrpSpPr>
                  <a:grpSpLocks noChangeAspect="1"/>
                </p:cNvGrpSpPr>
                <p:nvPr/>
              </p:nvGrpSpPr>
              <p:grpSpPr bwMode="auto">
                <a:xfrm>
                  <a:off x="683707" y="5286242"/>
                  <a:ext cx="1055903" cy="180028"/>
                  <a:chOff x="1924" y="1817"/>
                  <a:chExt cx="3830" cy="653"/>
                </a:xfrm>
                <a:solidFill>
                  <a:schemeClr val="tx1"/>
                </a:solidFill>
              </p:grpSpPr>
              <p:sp>
                <p:nvSpPr>
                  <p:cNvPr id="258" name="Freeform 9"/>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9" name="Freeform 10"/>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0" name="Freeform 11"/>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1" name="Freeform 12"/>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2" name="Freeform 13"/>
                  <p:cNvSpPr>
                    <a:spLocks noEditPoints="1"/>
                  </p:cNvSpPr>
                  <p:nvPr/>
                </p:nvSpPr>
                <p:spPr bwMode="auto">
                  <a:xfrm>
                    <a:off x="3122" y="1934"/>
                    <a:ext cx="449" cy="500"/>
                  </a:xfrm>
                  <a:custGeom>
                    <a:avLst/>
                    <a:gdLst>
                      <a:gd name="T0" fmla="*/ 190 w 190"/>
                      <a:gd name="T1" fmla="*/ 102 h 209"/>
                      <a:gd name="T2" fmla="*/ 179 w 190"/>
                      <a:gd name="T3" fmla="*/ 158 h 209"/>
                      <a:gd name="T4" fmla="*/ 145 w 190"/>
                      <a:gd name="T5" fmla="*/ 196 h 209"/>
                      <a:gd name="T6" fmla="*/ 94 w 190"/>
                      <a:gd name="T7" fmla="*/ 209 h 209"/>
                      <a:gd name="T8" fmla="*/ 45 w 190"/>
                      <a:gd name="T9" fmla="*/ 196 h 209"/>
                      <a:gd name="T10" fmla="*/ 12 w 190"/>
                      <a:gd name="T11" fmla="*/ 160 h 209"/>
                      <a:gd name="T12" fmla="*/ 0 w 190"/>
                      <a:gd name="T13" fmla="*/ 107 h 209"/>
                      <a:gd name="T14" fmla="*/ 12 w 190"/>
                      <a:gd name="T15" fmla="*/ 51 h 209"/>
                      <a:gd name="T16" fmla="*/ 46 w 190"/>
                      <a:gd name="T17" fmla="*/ 13 h 209"/>
                      <a:gd name="T18" fmla="*/ 98 w 190"/>
                      <a:gd name="T19" fmla="*/ 0 h 209"/>
                      <a:gd name="T20" fmla="*/ 146 w 190"/>
                      <a:gd name="T21" fmla="*/ 13 h 209"/>
                      <a:gd name="T22" fmla="*/ 179 w 190"/>
                      <a:gd name="T23" fmla="*/ 49 h 209"/>
                      <a:gd name="T24" fmla="*/ 190 w 190"/>
                      <a:gd name="T25" fmla="*/ 102 h 209"/>
                      <a:gd name="T26" fmla="*/ 166 w 190"/>
                      <a:gd name="T27" fmla="*/ 105 h 209"/>
                      <a:gd name="T28" fmla="*/ 147 w 190"/>
                      <a:gd name="T29" fmla="*/ 43 h 209"/>
                      <a:gd name="T30" fmla="*/ 96 w 190"/>
                      <a:gd name="T31" fmla="*/ 21 h 209"/>
                      <a:gd name="T32" fmla="*/ 59 w 190"/>
                      <a:gd name="T33" fmla="*/ 32 h 209"/>
                      <a:gd name="T34" fmla="*/ 34 w 190"/>
                      <a:gd name="T35" fmla="*/ 62 h 209"/>
                      <a:gd name="T36" fmla="*/ 25 w 190"/>
                      <a:gd name="T37" fmla="*/ 105 h 209"/>
                      <a:gd name="T38" fmla="*/ 33 w 190"/>
                      <a:gd name="T39" fmla="*/ 148 h 209"/>
                      <a:gd name="T40" fmla="*/ 58 w 190"/>
                      <a:gd name="T41" fmla="*/ 177 h 209"/>
                      <a:gd name="T42" fmla="*/ 94 w 190"/>
                      <a:gd name="T43" fmla="*/ 187 h 209"/>
                      <a:gd name="T44" fmla="*/ 147 w 190"/>
                      <a:gd name="T45" fmla="*/ 165 h 209"/>
                      <a:gd name="T46" fmla="*/ 166 w 190"/>
                      <a:gd name="T47"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209">
                        <a:moveTo>
                          <a:pt x="190" y="102"/>
                        </a:moveTo>
                        <a:cubicBezTo>
                          <a:pt x="190" y="123"/>
                          <a:pt x="187" y="142"/>
                          <a:pt x="179" y="158"/>
                        </a:cubicBezTo>
                        <a:cubicBezTo>
                          <a:pt x="171" y="174"/>
                          <a:pt x="160" y="187"/>
                          <a:pt x="145" y="196"/>
                        </a:cubicBezTo>
                        <a:cubicBezTo>
                          <a:pt x="130" y="204"/>
                          <a:pt x="113" y="209"/>
                          <a:pt x="94" y="209"/>
                        </a:cubicBezTo>
                        <a:cubicBezTo>
                          <a:pt x="76" y="209"/>
                          <a:pt x="59" y="204"/>
                          <a:pt x="45" y="196"/>
                        </a:cubicBezTo>
                        <a:cubicBezTo>
                          <a:pt x="31" y="187"/>
                          <a:pt x="19" y="175"/>
                          <a:pt x="12" y="160"/>
                        </a:cubicBezTo>
                        <a:cubicBezTo>
                          <a:pt x="4" y="144"/>
                          <a:pt x="0" y="127"/>
                          <a:pt x="0" y="107"/>
                        </a:cubicBezTo>
                        <a:cubicBezTo>
                          <a:pt x="0" y="85"/>
                          <a:pt x="4" y="67"/>
                          <a:pt x="12" y="51"/>
                        </a:cubicBezTo>
                        <a:cubicBezTo>
                          <a:pt x="20" y="34"/>
                          <a:pt x="31" y="22"/>
                          <a:pt x="46" y="13"/>
                        </a:cubicBezTo>
                        <a:cubicBezTo>
                          <a:pt x="61" y="4"/>
                          <a:pt x="78" y="0"/>
                          <a:pt x="98" y="0"/>
                        </a:cubicBezTo>
                        <a:cubicBezTo>
                          <a:pt x="116" y="0"/>
                          <a:pt x="132" y="4"/>
                          <a:pt x="146" y="13"/>
                        </a:cubicBezTo>
                        <a:cubicBezTo>
                          <a:pt x="160" y="21"/>
                          <a:pt x="171" y="33"/>
                          <a:pt x="179" y="49"/>
                        </a:cubicBezTo>
                        <a:cubicBezTo>
                          <a:pt x="187" y="64"/>
                          <a:pt x="190" y="82"/>
                          <a:pt x="190" y="102"/>
                        </a:cubicBezTo>
                        <a:close/>
                        <a:moveTo>
                          <a:pt x="166" y="105"/>
                        </a:moveTo>
                        <a:cubicBezTo>
                          <a:pt x="166" y="79"/>
                          <a:pt x="160" y="58"/>
                          <a:pt x="147" y="43"/>
                        </a:cubicBezTo>
                        <a:cubicBezTo>
                          <a:pt x="135" y="29"/>
                          <a:pt x="118" y="21"/>
                          <a:pt x="96" y="21"/>
                        </a:cubicBezTo>
                        <a:cubicBezTo>
                          <a:pt x="82" y="21"/>
                          <a:pt x="70" y="25"/>
                          <a:pt x="59" y="32"/>
                        </a:cubicBezTo>
                        <a:cubicBezTo>
                          <a:pt x="48" y="39"/>
                          <a:pt x="40" y="49"/>
                          <a:pt x="34" y="62"/>
                        </a:cubicBezTo>
                        <a:cubicBezTo>
                          <a:pt x="28" y="74"/>
                          <a:pt x="25" y="89"/>
                          <a:pt x="25" y="105"/>
                        </a:cubicBezTo>
                        <a:cubicBezTo>
                          <a:pt x="25" y="121"/>
                          <a:pt x="27" y="135"/>
                          <a:pt x="33" y="148"/>
                        </a:cubicBezTo>
                        <a:cubicBezTo>
                          <a:pt x="39" y="160"/>
                          <a:pt x="47" y="170"/>
                          <a:pt x="58" y="177"/>
                        </a:cubicBezTo>
                        <a:cubicBezTo>
                          <a:pt x="69" y="184"/>
                          <a:pt x="81" y="187"/>
                          <a:pt x="94" y="187"/>
                        </a:cubicBezTo>
                        <a:cubicBezTo>
                          <a:pt x="117" y="187"/>
                          <a:pt x="134" y="180"/>
                          <a:pt x="147" y="165"/>
                        </a:cubicBezTo>
                        <a:cubicBezTo>
                          <a:pt x="159" y="151"/>
                          <a:pt x="166" y="131"/>
                          <a:pt x="16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3" name="Freeform 14"/>
                  <p:cNvSpPr>
                    <a:spLocks/>
                  </p:cNvSpPr>
                  <p:nvPr/>
                </p:nvSpPr>
                <p:spPr bwMode="auto">
                  <a:xfrm>
                    <a:off x="3642" y="2073"/>
                    <a:ext cx="282" cy="351"/>
                  </a:xfrm>
                  <a:custGeom>
                    <a:avLst/>
                    <a:gdLst>
                      <a:gd name="T0" fmla="*/ 119 w 119"/>
                      <a:gd name="T1" fmla="*/ 147 h 147"/>
                      <a:gd name="T2" fmla="*/ 96 w 119"/>
                      <a:gd name="T3" fmla="*/ 147 h 147"/>
                      <a:gd name="T4" fmla="*/ 96 w 119"/>
                      <a:gd name="T5" fmla="*/ 65 h 147"/>
                      <a:gd name="T6" fmla="*/ 63 w 119"/>
                      <a:gd name="T7" fmla="*/ 19 h 147"/>
                      <a:gd name="T8" fmla="*/ 34 w 119"/>
                      <a:gd name="T9" fmla="*/ 32 h 147"/>
                      <a:gd name="T10" fmla="*/ 23 w 119"/>
                      <a:gd name="T11" fmla="*/ 65 h 147"/>
                      <a:gd name="T12" fmla="*/ 23 w 119"/>
                      <a:gd name="T13" fmla="*/ 147 h 147"/>
                      <a:gd name="T14" fmla="*/ 0 w 119"/>
                      <a:gd name="T15" fmla="*/ 147 h 147"/>
                      <a:gd name="T16" fmla="*/ 0 w 119"/>
                      <a:gd name="T17" fmla="*/ 3 h 147"/>
                      <a:gd name="T18" fmla="*/ 23 w 119"/>
                      <a:gd name="T19" fmla="*/ 3 h 147"/>
                      <a:gd name="T20" fmla="*/ 23 w 119"/>
                      <a:gd name="T21" fmla="*/ 27 h 147"/>
                      <a:gd name="T22" fmla="*/ 23 w 119"/>
                      <a:gd name="T23" fmla="*/ 27 h 147"/>
                      <a:gd name="T24" fmla="*/ 71 w 119"/>
                      <a:gd name="T25" fmla="*/ 0 h 147"/>
                      <a:gd name="T26" fmla="*/ 107 w 119"/>
                      <a:gd name="T27" fmla="*/ 15 h 147"/>
                      <a:gd name="T28" fmla="*/ 119 w 119"/>
                      <a:gd name="T29" fmla="*/ 59 h 147"/>
                      <a:gd name="T30" fmla="*/ 119 w 119"/>
                      <a:gd name="T3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47">
                        <a:moveTo>
                          <a:pt x="119" y="147"/>
                        </a:moveTo>
                        <a:cubicBezTo>
                          <a:pt x="96" y="147"/>
                          <a:pt x="96" y="147"/>
                          <a:pt x="96" y="147"/>
                        </a:cubicBezTo>
                        <a:cubicBezTo>
                          <a:pt x="96" y="65"/>
                          <a:pt x="96" y="65"/>
                          <a:pt x="96" y="65"/>
                        </a:cubicBezTo>
                        <a:cubicBezTo>
                          <a:pt x="96" y="35"/>
                          <a:pt x="85" y="19"/>
                          <a:pt x="63" y="19"/>
                        </a:cubicBezTo>
                        <a:cubicBezTo>
                          <a:pt x="51" y="19"/>
                          <a:pt x="42" y="24"/>
                          <a:pt x="34" y="32"/>
                        </a:cubicBezTo>
                        <a:cubicBezTo>
                          <a:pt x="27" y="41"/>
                          <a:pt x="23" y="52"/>
                          <a:pt x="23" y="65"/>
                        </a:cubicBezTo>
                        <a:cubicBezTo>
                          <a:pt x="23" y="147"/>
                          <a:pt x="23" y="147"/>
                          <a:pt x="23" y="147"/>
                        </a:cubicBezTo>
                        <a:cubicBezTo>
                          <a:pt x="0" y="147"/>
                          <a:pt x="0" y="147"/>
                          <a:pt x="0" y="147"/>
                        </a:cubicBezTo>
                        <a:cubicBezTo>
                          <a:pt x="0" y="3"/>
                          <a:pt x="0" y="3"/>
                          <a:pt x="0" y="3"/>
                        </a:cubicBezTo>
                        <a:cubicBezTo>
                          <a:pt x="23" y="3"/>
                          <a:pt x="23" y="3"/>
                          <a:pt x="23" y="3"/>
                        </a:cubicBezTo>
                        <a:cubicBezTo>
                          <a:pt x="23" y="27"/>
                          <a:pt x="23" y="27"/>
                          <a:pt x="23" y="27"/>
                        </a:cubicBezTo>
                        <a:cubicBezTo>
                          <a:pt x="23" y="27"/>
                          <a:pt x="23" y="27"/>
                          <a:pt x="23" y="27"/>
                        </a:cubicBezTo>
                        <a:cubicBezTo>
                          <a:pt x="34" y="9"/>
                          <a:pt x="50" y="0"/>
                          <a:pt x="71" y="0"/>
                        </a:cubicBezTo>
                        <a:cubicBezTo>
                          <a:pt x="87" y="0"/>
                          <a:pt x="99" y="5"/>
                          <a:pt x="107" y="15"/>
                        </a:cubicBezTo>
                        <a:cubicBezTo>
                          <a:pt x="115" y="25"/>
                          <a:pt x="119" y="40"/>
                          <a:pt x="119" y="59"/>
                        </a:cubicBezTo>
                        <a:lnTo>
                          <a:pt x="11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4" name="Freeform 15"/>
                  <p:cNvSpPr>
                    <a:spLocks noEditPoints="1"/>
                  </p:cNvSpPr>
                  <p:nvPr/>
                </p:nvSpPr>
                <p:spPr bwMode="auto">
                  <a:xfrm>
                    <a:off x="3986" y="2073"/>
                    <a:ext cx="295" cy="361"/>
                  </a:xfrm>
                  <a:custGeom>
                    <a:avLst/>
                    <a:gdLst>
                      <a:gd name="T0" fmla="*/ 125 w 125"/>
                      <a:gd name="T1" fmla="*/ 81 h 151"/>
                      <a:gd name="T2" fmla="*/ 24 w 125"/>
                      <a:gd name="T3" fmla="*/ 81 h 151"/>
                      <a:gd name="T4" fmla="*/ 36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8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6"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4" y="151"/>
                          <a:pt x="28" y="144"/>
                          <a:pt x="17" y="131"/>
                        </a:cubicBezTo>
                        <a:cubicBezTo>
                          <a:pt x="5" y="118"/>
                          <a:pt x="0" y="99"/>
                          <a:pt x="0" y="76"/>
                        </a:cubicBezTo>
                        <a:cubicBezTo>
                          <a:pt x="0" y="62"/>
                          <a:pt x="3" y="48"/>
                          <a:pt x="8" y="37"/>
                        </a:cubicBezTo>
                        <a:cubicBezTo>
                          <a:pt x="14" y="25"/>
                          <a:pt x="22" y="16"/>
                          <a:pt x="32" y="9"/>
                        </a:cubicBezTo>
                        <a:cubicBezTo>
                          <a:pt x="42" y="3"/>
                          <a:pt x="53" y="0"/>
                          <a:pt x="66" y="0"/>
                        </a:cubicBezTo>
                        <a:cubicBezTo>
                          <a:pt x="85" y="0"/>
                          <a:pt x="99" y="6"/>
                          <a:pt x="110" y="18"/>
                        </a:cubicBezTo>
                        <a:cubicBezTo>
                          <a:pt x="120" y="30"/>
                          <a:pt x="125" y="47"/>
                          <a:pt x="125" y="69"/>
                        </a:cubicBezTo>
                        <a:lnTo>
                          <a:pt x="125" y="81"/>
                        </a:lnTo>
                        <a:close/>
                        <a:moveTo>
                          <a:pt x="102" y="61"/>
                        </a:moveTo>
                        <a:cubicBezTo>
                          <a:pt x="101"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5" name="Freeform 16"/>
                  <p:cNvSpPr>
                    <a:spLocks noEditPoints="1"/>
                  </p:cNvSpPr>
                  <p:nvPr/>
                </p:nvSpPr>
                <p:spPr bwMode="auto">
                  <a:xfrm>
                    <a:off x="4352" y="1944"/>
                    <a:ext cx="384" cy="480"/>
                  </a:xfrm>
                  <a:custGeom>
                    <a:avLst/>
                    <a:gdLst>
                      <a:gd name="T0" fmla="*/ 162 w 162"/>
                      <a:gd name="T1" fmla="*/ 98 h 201"/>
                      <a:gd name="T2" fmla="*/ 148 w 162"/>
                      <a:gd name="T3" fmla="*/ 152 h 201"/>
                      <a:gd name="T4" fmla="*/ 110 w 162"/>
                      <a:gd name="T5" fmla="*/ 188 h 201"/>
                      <a:gd name="T6" fmla="*/ 53 w 162"/>
                      <a:gd name="T7" fmla="*/ 201 h 201"/>
                      <a:gd name="T8" fmla="*/ 0 w 162"/>
                      <a:gd name="T9" fmla="*/ 201 h 201"/>
                      <a:gd name="T10" fmla="*/ 0 w 162"/>
                      <a:gd name="T11" fmla="*/ 0 h 201"/>
                      <a:gd name="T12" fmla="*/ 56 w 162"/>
                      <a:gd name="T13" fmla="*/ 0 h 201"/>
                      <a:gd name="T14" fmla="*/ 162 w 162"/>
                      <a:gd name="T15" fmla="*/ 98 h 201"/>
                      <a:gd name="T16" fmla="*/ 137 w 162"/>
                      <a:gd name="T17" fmla="*/ 98 h 201"/>
                      <a:gd name="T18" fmla="*/ 55 w 162"/>
                      <a:gd name="T19" fmla="*/ 21 h 201"/>
                      <a:gd name="T20" fmla="*/ 23 w 162"/>
                      <a:gd name="T21" fmla="*/ 21 h 201"/>
                      <a:gd name="T22" fmla="*/ 23 w 162"/>
                      <a:gd name="T23" fmla="*/ 180 h 201"/>
                      <a:gd name="T24" fmla="*/ 53 w 162"/>
                      <a:gd name="T25" fmla="*/ 180 h 201"/>
                      <a:gd name="T26" fmla="*/ 115 w 162"/>
                      <a:gd name="T27" fmla="*/ 159 h 201"/>
                      <a:gd name="T28" fmla="*/ 137 w 162"/>
                      <a:gd name="T29" fmla="*/ 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01">
                        <a:moveTo>
                          <a:pt x="162" y="98"/>
                        </a:moveTo>
                        <a:cubicBezTo>
                          <a:pt x="162" y="118"/>
                          <a:pt x="157" y="136"/>
                          <a:pt x="148" y="152"/>
                        </a:cubicBezTo>
                        <a:cubicBezTo>
                          <a:pt x="139" y="168"/>
                          <a:pt x="127" y="180"/>
                          <a:pt x="110" y="188"/>
                        </a:cubicBezTo>
                        <a:cubicBezTo>
                          <a:pt x="94" y="197"/>
                          <a:pt x="75" y="201"/>
                          <a:pt x="53" y="201"/>
                        </a:cubicBezTo>
                        <a:cubicBezTo>
                          <a:pt x="0" y="201"/>
                          <a:pt x="0" y="201"/>
                          <a:pt x="0" y="201"/>
                        </a:cubicBezTo>
                        <a:cubicBezTo>
                          <a:pt x="0" y="0"/>
                          <a:pt x="0" y="0"/>
                          <a:pt x="0" y="0"/>
                        </a:cubicBezTo>
                        <a:cubicBezTo>
                          <a:pt x="56" y="0"/>
                          <a:pt x="56" y="0"/>
                          <a:pt x="56" y="0"/>
                        </a:cubicBezTo>
                        <a:cubicBezTo>
                          <a:pt x="127" y="0"/>
                          <a:pt x="162" y="32"/>
                          <a:pt x="162" y="98"/>
                        </a:cubicBezTo>
                        <a:close/>
                        <a:moveTo>
                          <a:pt x="137" y="98"/>
                        </a:moveTo>
                        <a:cubicBezTo>
                          <a:pt x="137" y="47"/>
                          <a:pt x="110" y="21"/>
                          <a:pt x="55" y="21"/>
                        </a:cubicBezTo>
                        <a:cubicBezTo>
                          <a:pt x="23" y="21"/>
                          <a:pt x="23" y="21"/>
                          <a:pt x="23" y="21"/>
                        </a:cubicBezTo>
                        <a:cubicBezTo>
                          <a:pt x="23" y="180"/>
                          <a:pt x="23" y="180"/>
                          <a:pt x="23" y="180"/>
                        </a:cubicBezTo>
                        <a:cubicBezTo>
                          <a:pt x="53" y="180"/>
                          <a:pt x="53" y="180"/>
                          <a:pt x="53" y="180"/>
                        </a:cubicBezTo>
                        <a:cubicBezTo>
                          <a:pt x="80" y="180"/>
                          <a:pt x="101" y="173"/>
                          <a:pt x="115" y="159"/>
                        </a:cubicBezTo>
                        <a:cubicBezTo>
                          <a:pt x="130" y="144"/>
                          <a:pt x="137" y="124"/>
                          <a:pt x="13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6" name="Freeform 17"/>
                  <p:cNvSpPr>
                    <a:spLocks/>
                  </p:cNvSpPr>
                  <p:nvPr/>
                </p:nvSpPr>
                <p:spPr bwMode="auto">
                  <a:xfrm>
                    <a:off x="4804" y="2075"/>
                    <a:ext cx="180" cy="349"/>
                  </a:xfrm>
                  <a:custGeom>
                    <a:avLst/>
                    <a:gdLst>
                      <a:gd name="T0" fmla="*/ 76 w 76"/>
                      <a:gd name="T1" fmla="*/ 26 h 146"/>
                      <a:gd name="T2" fmla="*/ 58 w 76"/>
                      <a:gd name="T3" fmla="*/ 21 h 146"/>
                      <a:gd name="T4" fmla="*/ 33 w 76"/>
                      <a:gd name="T5" fmla="*/ 35 h 146"/>
                      <a:gd name="T6" fmla="*/ 24 w 76"/>
                      <a:gd name="T7" fmla="*/ 73 h 146"/>
                      <a:gd name="T8" fmla="*/ 24 w 76"/>
                      <a:gd name="T9" fmla="*/ 146 h 146"/>
                      <a:gd name="T10" fmla="*/ 0 w 76"/>
                      <a:gd name="T11" fmla="*/ 146 h 146"/>
                      <a:gd name="T12" fmla="*/ 0 w 76"/>
                      <a:gd name="T13" fmla="*/ 2 h 146"/>
                      <a:gd name="T14" fmla="*/ 24 w 76"/>
                      <a:gd name="T15" fmla="*/ 2 h 146"/>
                      <a:gd name="T16" fmla="*/ 24 w 76"/>
                      <a:gd name="T17" fmla="*/ 32 h 146"/>
                      <a:gd name="T18" fmla="*/ 24 w 76"/>
                      <a:gd name="T19" fmla="*/ 32 h 146"/>
                      <a:gd name="T20" fmla="*/ 39 w 76"/>
                      <a:gd name="T21" fmla="*/ 8 h 146"/>
                      <a:gd name="T22" fmla="*/ 62 w 76"/>
                      <a:gd name="T23" fmla="*/ 0 h 146"/>
                      <a:gd name="T24" fmla="*/ 76 w 76"/>
                      <a:gd name="T25" fmla="*/ 2 h 146"/>
                      <a:gd name="T26" fmla="*/ 76 w 76"/>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46">
                        <a:moveTo>
                          <a:pt x="76" y="26"/>
                        </a:moveTo>
                        <a:cubicBezTo>
                          <a:pt x="71" y="22"/>
                          <a:pt x="66" y="21"/>
                          <a:pt x="58" y="21"/>
                        </a:cubicBezTo>
                        <a:cubicBezTo>
                          <a:pt x="48" y="21"/>
                          <a:pt x="39" y="26"/>
                          <a:pt x="33" y="35"/>
                        </a:cubicBezTo>
                        <a:cubicBezTo>
                          <a:pt x="27" y="45"/>
                          <a:pt x="24" y="57"/>
                          <a:pt x="24" y="73"/>
                        </a:cubicBezTo>
                        <a:cubicBezTo>
                          <a:pt x="24" y="146"/>
                          <a:pt x="24" y="146"/>
                          <a:pt x="24" y="146"/>
                        </a:cubicBezTo>
                        <a:cubicBezTo>
                          <a:pt x="0" y="146"/>
                          <a:pt x="0" y="146"/>
                          <a:pt x="0" y="146"/>
                        </a:cubicBezTo>
                        <a:cubicBezTo>
                          <a:pt x="0" y="2"/>
                          <a:pt x="0" y="2"/>
                          <a:pt x="0" y="2"/>
                        </a:cubicBezTo>
                        <a:cubicBezTo>
                          <a:pt x="24" y="2"/>
                          <a:pt x="24" y="2"/>
                          <a:pt x="24" y="2"/>
                        </a:cubicBezTo>
                        <a:cubicBezTo>
                          <a:pt x="24" y="32"/>
                          <a:pt x="24" y="32"/>
                          <a:pt x="24" y="32"/>
                        </a:cubicBezTo>
                        <a:cubicBezTo>
                          <a:pt x="24" y="32"/>
                          <a:pt x="24" y="32"/>
                          <a:pt x="24" y="32"/>
                        </a:cubicBezTo>
                        <a:cubicBezTo>
                          <a:pt x="27" y="22"/>
                          <a:pt x="32" y="14"/>
                          <a:pt x="39" y="8"/>
                        </a:cubicBezTo>
                        <a:cubicBezTo>
                          <a:pt x="46" y="3"/>
                          <a:pt x="53" y="0"/>
                          <a:pt x="62" y="0"/>
                        </a:cubicBezTo>
                        <a:cubicBezTo>
                          <a:pt x="68" y="0"/>
                          <a:pt x="72" y="0"/>
                          <a:pt x="76" y="2"/>
                        </a:cubicBezTo>
                        <a:lnTo>
                          <a:pt x="7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7" name="Freeform 18"/>
                  <p:cNvSpPr>
                    <a:spLocks noEditPoints="1"/>
                  </p:cNvSpPr>
                  <p:nvPr/>
                </p:nvSpPr>
                <p:spPr bwMode="auto">
                  <a:xfrm>
                    <a:off x="5017" y="1922"/>
                    <a:ext cx="74" cy="502"/>
                  </a:xfrm>
                  <a:custGeom>
                    <a:avLst/>
                    <a:gdLst>
                      <a:gd name="T0" fmla="*/ 31 w 31"/>
                      <a:gd name="T1" fmla="*/ 15 h 210"/>
                      <a:gd name="T2" fmla="*/ 26 w 31"/>
                      <a:gd name="T3" fmla="*/ 25 h 210"/>
                      <a:gd name="T4" fmla="*/ 15 w 31"/>
                      <a:gd name="T5" fmla="*/ 30 h 210"/>
                      <a:gd name="T6" fmla="*/ 5 w 31"/>
                      <a:gd name="T7" fmla="*/ 25 h 210"/>
                      <a:gd name="T8" fmla="*/ 0 w 31"/>
                      <a:gd name="T9" fmla="*/ 15 h 210"/>
                      <a:gd name="T10" fmla="*/ 5 w 31"/>
                      <a:gd name="T11" fmla="*/ 4 h 210"/>
                      <a:gd name="T12" fmla="*/ 15 w 31"/>
                      <a:gd name="T13" fmla="*/ 0 h 210"/>
                      <a:gd name="T14" fmla="*/ 26 w 31"/>
                      <a:gd name="T15" fmla="*/ 4 h 210"/>
                      <a:gd name="T16" fmla="*/ 31 w 31"/>
                      <a:gd name="T17" fmla="*/ 15 h 210"/>
                      <a:gd name="T18" fmla="*/ 27 w 31"/>
                      <a:gd name="T19" fmla="*/ 210 h 210"/>
                      <a:gd name="T20" fmla="*/ 4 w 31"/>
                      <a:gd name="T21" fmla="*/ 210 h 210"/>
                      <a:gd name="T22" fmla="*/ 4 w 31"/>
                      <a:gd name="T23" fmla="*/ 66 h 210"/>
                      <a:gd name="T24" fmla="*/ 27 w 31"/>
                      <a:gd name="T25" fmla="*/ 66 h 210"/>
                      <a:gd name="T26" fmla="*/ 27 w 31"/>
                      <a:gd name="T2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10">
                        <a:moveTo>
                          <a:pt x="31" y="15"/>
                        </a:moveTo>
                        <a:cubicBezTo>
                          <a:pt x="31" y="19"/>
                          <a:pt x="29" y="22"/>
                          <a:pt x="26" y="25"/>
                        </a:cubicBezTo>
                        <a:cubicBezTo>
                          <a:pt x="23" y="28"/>
                          <a:pt x="20" y="30"/>
                          <a:pt x="15" y="30"/>
                        </a:cubicBezTo>
                        <a:cubicBezTo>
                          <a:pt x="11" y="30"/>
                          <a:pt x="8" y="28"/>
                          <a:pt x="5" y="25"/>
                        </a:cubicBezTo>
                        <a:cubicBezTo>
                          <a:pt x="2" y="23"/>
                          <a:pt x="0" y="19"/>
                          <a:pt x="0" y="15"/>
                        </a:cubicBezTo>
                        <a:cubicBezTo>
                          <a:pt x="0" y="11"/>
                          <a:pt x="2" y="7"/>
                          <a:pt x="5" y="4"/>
                        </a:cubicBezTo>
                        <a:cubicBezTo>
                          <a:pt x="7" y="1"/>
                          <a:pt x="11" y="0"/>
                          <a:pt x="15" y="0"/>
                        </a:cubicBezTo>
                        <a:cubicBezTo>
                          <a:pt x="20" y="0"/>
                          <a:pt x="23" y="1"/>
                          <a:pt x="26" y="4"/>
                        </a:cubicBezTo>
                        <a:cubicBezTo>
                          <a:pt x="29" y="7"/>
                          <a:pt x="31" y="10"/>
                          <a:pt x="31" y="15"/>
                        </a:cubicBezTo>
                        <a:close/>
                        <a:moveTo>
                          <a:pt x="27" y="210"/>
                        </a:moveTo>
                        <a:cubicBezTo>
                          <a:pt x="4" y="210"/>
                          <a:pt x="4" y="210"/>
                          <a:pt x="4" y="210"/>
                        </a:cubicBezTo>
                        <a:cubicBezTo>
                          <a:pt x="4" y="66"/>
                          <a:pt x="4" y="66"/>
                          <a:pt x="4" y="66"/>
                        </a:cubicBezTo>
                        <a:cubicBezTo>
                          <a:pt x="27" y="66"/>
                          <a:pt x="27" y="66"/>
                          <a:pt x="27" y="66"/>
                        </a:cubicBezTo>
                        <a:lnTo>
                          <a:pt x="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8" name="Freeform 19"/>
                  <p:cNvSpPr>
                    <a:spLocks/>
                  </p:cNvSpPr>
                  <p:nvPr/>
                </p:nvSpPr>
                <p:spPr bwMode="auto">
                  <a:xfrm>
                    <a:off x="5124" y="2080"/>
                    <a:ext cx="317" cy="344"/>
                  </a:xfrm>
                  <a:custGeom>
                    <a:avLst/>
                    <a:gdLst>
                      <a:gd name="T0" fmla="*/ 134 w 134"/>
                      <a:gd name="T1" fmla="*/ 0 h 144"/>
                      <a:gd name="T2" fmla="*/ 77 w 134"/>
                      <a:gd name="T3" fmla="*/ 144 h 144"/>
                      <a:gd name="T4" fmla="*/ 54 w 134"/>
                      <a:gd name="T5" fmla="*/ 144 h 144"/>
                      <a:gd name="T6" fmla="*/ 0 w 134"/>
                      <a:gd name="T7" fmla="*/ 0 h 144"/>
                      <a:gd name="T8" fmla="*/ 25 w 134"/>
                      <a:gd name="T9" fmla="*/ 0 h 144"/>
                      <a:gd name="T10" fmla="*/ 62 w 134"/>
                      <a:gd name="T11" fmla="*/ 105 h 144"/>
                      <a:gd name="T12" fmla="*/ 67 w 134"/>
                      <a:gd name="T13" fmla="*/ 125 h 144"/>
                      <a:gd name="T14" fmla="*/ 67 w 134"/>
                      <a:gd name="T15" fmla="*/ 125 h 144"/>
                      <a:gd name="T16" fmla="*/ 72 w 134"/>
                      <a:gd name="T17" fmla="*/ 105 h 144"/>
                      <a:gd name="T18" fmla="*/ 110 w 134"/>
                      <a:gd name="T19" fmla="*/ 0 h 144"/>
                      <a:gd name="T20" fmla="*/ 134 w 13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44">
                        <a:moveTo>
                          <a:pt x="134" y="0"/>
                        </a:moveTo>
                        <a:cubicBezTo>
                          <a:pt x="77" y="144"/>
                          <a:pt x="77" y="144"/>
                          <a:pt x="77" y="144"/>
                        </a:cubicBezTo>
                        <a:cubicBezTo>
                          <a:pt x="54" y="144"/>
                          <a:pt x="54" y="144"/>
                          <a:pt x="54" y="144"/>
                        </a:cubicBezTo>
                        <a:cubicBezTo>
                          <a:pt x="0" y="0"/>
                          <a:pt x="0" y="0"/>
                          <a:pt x="0" y="0"/>
                        </a:cubicBezTo>
                        <a:cubicBezTo>
                          <a:pt x="25" y="0"/>
                          <a:pt x="25" y="0"/>
                          <a:pt x="25" y="0"/>
                        </a:cubicBezTo>
                        <a:cubicBezTo>
                          <a:pt x="62" y="105"/>
                          <a:pt x="62" y="105"/>
                          <a:pt x="62" y="105"/>
                        </a:cubicBezTo>
                        <a:cubicBezTo>
                          <a:pt x="64" y="110"/>
                          <a:pt x="65" y="117"/>
                          <a:pt x="67" y="125"/>
                        </a:cubicBezTo>
                        <a:cubicBezTo>
                          <a:pt x="67" y="125"/>
                          <a:pt x="67" y="125"/>
                          <a:pt x="67" y="125"/>
                        </a:cubicBezTo>
                        <a:cubicBezTo>
                          <a:pt x="68" y="118"/>
                          <a:pt x="70" y="111"/>
                          <a:pt x="72" y="105"/>
                        </a:cubicBezTo>
                        <a:cubicBezTo>
                          <a:pt x="110" y="0"/>
                          <a:pt x="110" y="0"/>
                          <a:pt x="110" y="0"/>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9" name="Freeform 20"/>
                  <p:cNvSpPr>
                    <a:spLocks noEditPoints="1"/>
                  </p:cNvSpPr>
                  <p:nvPr/>
                </p:nvSpPr>
                <p:spPr bwMode="auto">
                  <a:xfrm>
                    <a:off x="5458" y="2073"/>
                    <a:ext cx="296" cy="361"/>
                  </a:xfrm>
                  <a:custGeom>
                    <a:avLst/>
                    <a:gdLst>
                      <a:gd name="T0" fmla="*/ 125 w 125"/>
                      <a:gd name="T1" fmla="*/ 81 h 151"/>
                      <a:gd name="T2" fmla="*/ 24 w 125"/>
                      <a:gd name="T3" fmla="*/ 81 h 151"/>
                      <a:gd name="T4" fmla="*/ 37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9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7"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5" y="151"/>
                          <a:pt x="29" y="144"/>
                          <a:pt x="17" y="131"/>
                        </a:cubicBezTo>
                        <a:cubicBezTo>
                          <a:pt x="6" y="118"/>
                          <a:pt x="0" y="99"/>
                          <a:pt x="0" y="76"/>
                        </a:cubicBezTo>
                        <a:cubicBezTo>
                          <a:pt x="0" y="62"/>
                          <a:pt x="3" y="48"/>
                          <a:pt x="9" y="37"/>
                        </a:cubicBezTo>
                        <a:cubicBezTo>
                          <a:pt x="14" y="25"/>
                          <a:pt x="22" y="16"/>
                          <a:pt x="32" y="9"/>
                        </a:cubicBezTo>
                        <a:cubicBezTo>
                          <a:pt x="43" y="3"/>
                          <a:pt x="54" y="0"/>
                          <a:pt x="66" y="0"/>
                        </a:cubicBezTo>
                        <a:cubicBezTo>
                          <a:pt x="85" y="0"/>
                          <a:pt x="99" y="6"/>
                          <a:pt x="110" y="18"/>
                        </a:cubicBezTo>
                        <a:cubicBezTo>
                          <a:pt x="120" y="30"/>
                          <a:pt x="125" y="47"/>
                          <a:pt x="125" y="69"/>
                        </a:cubicBezTo>
                        <a:lnTo>
                          <a:pt x="125" y="81"/>
                        </a:lnTo>
                        <a:close/>
                        <a:moveTo>
                          <a:pt x="102" y="61"/>
                        </a:moveTo>
                        <a:cubicBezTo>
                          <a:pt x="102"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38" name="Group 32"/>
                <p:cNvGrpSpPr>
                  <a:grpSpLocks noChangeAspect="1"/>
                </p:cNvGrpSpPr>
                <p:nvPr/>
              </p:nvGrpSpPr>
              <p:grpSpPr bwMode="auto">
                <a:xfrm>
                  <a:off x="683707" y="5582566"/>
                  <a:ext cx="1111070" cy="358174"/>
                  <a:chOff x="3382" y="2013"/>
                  <a:chExt cx="912" cy="294"/>
                </a:xfrm>
                <a:solidFill>
                  <a:schemeClr val="tx1"/>
                </a:solidFill>
              </p:grpSpPr>
              <p:sp>
                <p:nvSpPr>
                  <p:cNvPr id="240" name="Freeform 33"/>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1" name="Freeform 34"/>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2" name="Freeform 35"/>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3" name="Freeform 36"/>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4" name="Freeform 37"/>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5" name="Freeform 38"/>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6" name="Freeform 39"/>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7" name="Freeform 40"/>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8" name="Freeform 41"/>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9" name="Freeform 42"/>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0" name="Freeform 43"/>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1" name="Freeform 44"/>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2" name="Freeform 45"/>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3" name="Freeform 46"/>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4" name="Rectangle 47"/>
                  <p:cNvSpPr>
                    <a:spLocks noChangeArrowheads="1"/>
                  </p:cNvSpPr>
                  <p:nvPr/>
                </p:nvSpPr>
                <p:spPr bwMode="auto">
                  <a:xfrm>
                    <a:off x="3639" y="2131"/>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5" name="Rectangle 48"/>
                  <p:cNvSpPr>
                    <a:spLocks noChangeArrowheads="1"/>
                  </p:cNvSpPr>
                  <p:nvPr/>
                </p:nvSpPr>
                <p:spPr bwMode="auto">
                  <a:xfrm>
                    <a:off x="3639" y="2189"/>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6" name="Freeform 49"/>
                  <p:cNvSpPr>
                    <a:spLocks/>
                  </p:cNvSpPr>
                  <p:nvPr/>
                </p:nvSpPr>
                <p:spPr bwMode="auto">
                  <a:xfrm>
                    <a:off x="3563" y="2054"/>
                    <a:ext cx="95" cy="212"/>
                  </a:xfrm>
                  <a:custGeom>
                    <a:avLst/>
                    <a:gdLst>
                      <a:gd name="T0" fmla="*/ 28 w 40"/>
                      <a:gd name="T1" fmla="*/ 8 h 88"/>
                      <a:gd name="T2" fmla="*/ 28 w 40"/>
                      <a:gd name="T3" fmla="*/ 4 h 88"/>
                      <a:gd name="T4" fmla="*/ 24 w 40"/>
                      <a:gd name="T5" fmla="*/ 0 h 88"/>
                      <a:gd name="T6" fmla="*/ 0 w 40"/>
                      <a:gd name="T7" fmla="*/ 0 h 88"/>
                      <a:gd name="T8" fmla="*/ 0 w 40"/>
                      <a:gd name="T9" fmla="*/ 12 h 88"/>
                      <a:gd name="T10" fmla="*/ 20 w 40"/>
                      <a:gd name="T11" fmla="*/ 12 h 88"/>
                      <a:gd name="T12" fmla="*/ 20 w 40"/>
                      <a:gd name="T13" fmla="*/ 16 h 88"/>
                      <a:gd name="T14" fmla="*/ 0 w 40"/>
                      <a:gd name="T15" fmla="*/ 16 h 88"/>
                      <a:gd name="T16" fmla="*/ 0 w 40"/>
                      <a:gd name="T17" fmla="*/ 24 h 88"/>
                      <a:gd name="T18" fmla="*/ 20 w 40"/>
                      <a:gd name="T19" fmla="*/ 24 h 88"/>
                      <a:gd name="T20" fmla="*/ 20 w 40"/>
                      <a:gd name="T21" fmla="*/ 28 h 88"/>
                      <a:gd name="T22" fmla="*/ 0 w 40"/>
                      <a:gd name="T23" fmla="*/ 28 h 88"/>
                      <a:gd name="T24" fmla="*/ 0 w 40"/>
                      <a:gd name="T25" fmla="*/ 36 h 88"/>
                      <a:gd name="T26" fmla="*/ 20 w 40"/>
                      <a:gd name="T27" fmla="*/ 36 h 88"/>
                      <a:gd name="T28" fmla="*/ 20 w 40"/>
                      <a:gd name="T29" fmla="*/ 40 h 88"/>
                      <a:gd name="T30" fmla="*/ 0 w 40"/>
                      <a:gd name="T31" fmla="*/ 40 h 88"/>
                      <a:gd name="T32" fmla="*/ 0 w 40"/>
                      <a:gd name="T33" fmla="*/ 48 h 88"/>
                      <a:gd name="T34" fmla="*/ 20 w 40"/>
                      <a:gd name="T35" fmla="*/ 48 h 88"/>
                      <a:gd name="T36" fmla="*/ 20 w 40"/>
                      <a:gd name="T37" fmla="*/ 52 h 88"/>
                      <a:gd name="T38" fmla="*/ 0 w 40"/>
                      <a:gd name="T39" fmla="*/ 52 h 88"/>
                      <a:gd name="T40" fmla="*/ 0 w 40"/>
                      <a:gd name="T41" fmla="*/ 60 h 88"/>
                      <a:gd name="T42" fmla="*/ 20 w 40"/>
                      <a:gd name="T43" fmla="*/ 60 h 88"/>
                      <a:gd name="T44" fmla="*/ 20 w 40"/>
                      <a:gd name="T45" fmla="*/ 64 h 88"/>
                      <a:gd name="T46" fmla="*/ 0 w 40"/>
                      <a:gd name="T47" fmla="*/ 64 h 88"/>
                      <a:gd name="T48" fmla="*/ 0 w 40"/>
                      <a:gd name="T49" fmla="*/ 72 h 88"/>
                      <a:gd name="T50" fmla="*/ 20 w 40"/>
                      <a:gd name="T51" fmla="*/ 72 h 88"/>
                      <a:gd name="T52" fmla="*/ 20 w 40"/>
                      <a:gd name="T53" fmla="*/ 76 h 88"/>
                      <a:gd name="T54" fmla="*/ 0 w 40"/>
                      <a:gd name="T55" fmla="*/ 76 h 88"/>
                      <a:gd name="T56" fmla="*/ 0 w 40"/>
                      <a:gd name="T57" fmla="*/ 88 h 88"/>
                      <a:gd name="T58" fmla="*/ 24 w 40"/>
                      <a:gd name="T59" fmla="*/ 88 h 88"/>
                      <a:gd name="T60" fmla="*/ 28 w 40"/>
                      <a:gd name="T61" fmla="*/ 84 h 88"/>
                      <a:gd name="T62" fmla="*/ 28 w 40"/>
                      <a:gd name="T63" fmla="*/ 28 h 88"/>
                      <a:gd name="T64" fmla="*/ 40 w 40"/>
                      <a:gd name="T65" fmla="*/ 28 h 88"/>
                      <a:gd name="T66" fmla="*/ 40 w 40"/>
                      <a:gd name="T67" fmla="*/ 8 h 88"/>
                      <a:gd name="T68" fmla="*/ 28 w 40"/>
                      <a:gd name="T6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88">
                        <a:moveTo>
                          <a:pt x="28" y="8"/>
                        </a:moveTo>
                        <a:cubicBezTo>
                          <a:pt x="28" y="4"/>
                          <a:pt x="28" y="4"/>
                          <a:pt x="28" y="4"/>
                        </a:cubicBezTo>
                        <a:cubicBezTo>
                          <a:pt x="28" y="3"/>
                          <a:pt x="25" y="0"/>
                          <a:pt x="24" y="0"/>
                        </a:cubicBezTo>
                        <a:cubicBezTo>
                          <a:pt x="0" y="0"/>
                          <a:pt x="0" y="0"/>
                          <a:pt x="0" y="0"/>
                        </a:cubicBezTo>
                        <a:cubicBezTo>
                          <a:pt x="0" y="12"/>
                          <a:pt x="0" y="12"/>
                          <a:pt x="0" y="12"/>
                        </a:cubicBezTo>
                        <a:cubicBezTo>
                          <a:pt x="20" y="12"/>
                          <a:pt x="20" y="12"/>
                          <a:pt x="20" y="12"/>
                        </a:cubicBezTo>
                        <a:cubicBezTo>
                          <a:pt x="20" y="16"/>
                          <a:pt x="20" y="16"/>
                          <a:pt x="20" y="16"/>
                        </a:cubicBezTo>
                        <a:cubicBezTo>
                          <a:pt x="0" y="16"/>
                          <a:pt x="0" y="16"/>
                          <a:pt x="0" y="16"/>
                        </a:cubicBezTo>
                        <a:cubicBezTo>
                          <a:pt x="0" y="24"/>
                          <a:pt x="0" y="24"/>
                          <a:pt x="0" y="24"/>
                        </a:cubicBezTo>
                        <a:cubicBezTo>
                          <a:pt x="20" y="24"/>
                          <a:pt x="20" y="24"/>
                          <a:pt x="20" y="24"/>
                        </a:cubicBezTo>
                        <a:cubicBezTo>
                          <a:pt x="20" y="28"/>
                          <a:pt x="20" y="28"/>
                          <a:pt x="20" y="28"/>
                        </a:cubicBezTo>
                        <a:cubicBezTo>
                          <a:pt x="0" y="28"/>
                          <a:pt x="0" y="28"/>
                          <a:pt x="0" y="28"/>
                        </a:cubicBezTo>
                        <a:cubicBezTo>
                          <a:pt x="0" y="36"/>
                          <a:pt x="0" y="36"/>
                          <a:pt x="0" y="36"/>
                        </a:cubicBezTo>
                        <a:cubicBezTo>
                          <a:pt x="20" y="36"/>
                          <a:pt x="20" y="36"/>
                          <a:pt x="20" y="36"/>
                        </a:cubicBezTo>
                        <a:cubicBezTo>
                          <a:pt x="20" y="40"/>
                          <a:pt x="20" y="40"/>
                          <a:pt x="20" y="40"/>
                        </a:cubicBezTo>
                        <a:cubicBezTo>
                          <a:pt x="0" y="40"/>
                          <a:pt x="0" y="40"/>
                          <a:pt x="0" y="40"/>
                        </a:cubicBezTo>
                        <a:cubicBezTo>
                          <a:pt x="0" y="48"/>
                          <a:pt x="0" y="48"/>
                          <a:pt x="0" y="48"/>
                        </a:cubicBezTo>
                        <a:cubicBezTo>
                          <a:pt x="20" y="48"/>
                          <a:pt x="20" y="48"/>
                          <a:pt x="20" y="48"/>
                        </a:cubicBezTo>
                        <a:cubicBezTo>
                          <a:pt x="20" y="52"/>
                          <a:pt x="20" y="52"/>
                          <a:pt x="20" y="52"/>
                        </a:cubicBezTo>
                        <a:cubicBezTo>
                          <a:pt x="0" y="52"/>
                          <a:pt x="0" y="52"/>
                          <a:pt x="0" y="52"/>
                        </a:cubicBezTo>
                        <a:cubicBezTo>
                          <a:pt x="0" y="60"/>
                          <a:pt x="0" y="60"/>
                          <a:pt x="0" y="60"/>
                        </a:cubicBezTo>
                        <a:cubicBezTo>
                          <a:pt x="20" y="60"/>
                          <a:pt x="20" y="60"/>
                          <a:pt x="20" y="60"/>
                        </a:cubicBezTo>
                        <a:cubicBezTo>
                          <a:pt x="20" y="64"/>
                          <a:pt x="20" y="64"/>
                          <a:pt x="20" y="64"/>
                        </a:cubicBezTo>
                        <a:cubicBezTo>
                          <a:pt x="0" y="64"/>
                          <a:pt x="0" y="64"/>
                          <a:pt x="0" y="64"/>
                        </a:cubicBezTo>
                        <a:cubicBezTo>
                          <a:pt x="0" y="72"/>
                          <a:pt x="0" y="72"/>
                          <a:pt x="0" y="72"/>
                        </a:cubicBezTo>
                        <a:cubicBezTo>
                          <a:pt x="20" y="72"/>
                          <a:pt x="20" y="72"/>
                          <a:pt x="20" y="72"/>
                        </a:cubicBezTo>
                        <a:cubicBezTo>
                          <a:pt x="20" y="76"/>
                          <a:pt x="20" y="76"/>
                          <a:pt x="20" y="76"/>
                        </a:cubicBezTo>
                        <a:cubicBezTo>
                          <a:pt x="0" y="76"/>
                          <a:pt x="0" y="76"/>
                          <a:pt x="0" y="76"/>
                        </a:cubicBezTo>
                        <a:cubicBezTo>
                          <a:pt x="0" y="88"/>
                          <a:pt x="0" y="88"/>
                          <a:pt x="0" y="88"/>
                        </a:cubicBezTo>
                        <a:cubicBezTo>
                          <a:pt x="24" y="88"/>
                          <a:pt x="24" y="88"/>
                          <a:pt x="24" y="88"/>
                        </a:cubicBezTo>
                        <a:cubicBezTo>
                          <a:pt x="25" y="88"/>
                          <a:pt x="28" y="85"/>
                          <a:pt x="28" y="84"/>
                        </a:cubicBezTo>
                        <a:cubicBezTo>
                          <a:pt x="28" y="28"/>
                          <a:pt x="28" y="28"/>
                          <a:pt x="28" y="28"/>
                        </a:cubicBezTo>
                        <a:cubicBezTo>
                          <a:pt x="40" y="28"/>
                          <a:pt x="40" y="28"/>
                          <a:pt x="40" y="28"/>
                        </a:cubicBezTo>
                        <a:cubicBezTo>
                          <a:pt x="40" y="8"/>
                          <a:pt x="40" y="8"/>
                          <a:pt x="40" y="8"/>
                        </a:cubicBezTo>
                        <a:lnTo>
                          <a:pt x="2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7" name="Freeform 50"/>
                  <p:cNvSpPr>
                    <a:spLocks noEditPoints="1"/>
                  </p:cNvSpPr>
                  <p:nvPr/>
                </p:nvSpPr>
                <p:spPr bwMode="auto">
                  <a:xfrm>
                    <a:off x="3382" y="2013"/>
                    <a:ext cx="171" cy="294"/>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6 w 72"/>
                      <a:gd name="T11" fmla="*/ 86 h 122"/>
                      <a:gd name="T12" fmla="*/ 45 w 72"/>
                      <a:gd name="T13" fmla="*/ 86 h 122"/>
                      <a:gd name="T14" fmla="*/ 27 w 72"/>
                      <a:gd name="T15" fmla="*/ 55 h 122"/>
                      <a:gd name="T16" fmla="*/ 26 w 72"/>
                      <a:gd name="T17" fmla="*/ 54 h 122"/>
                      <a:gd name="T18" fmla="*/ 26 w 72"/>
                      <a:gd name="T19" fmla="*/ 53 h 122"/>
                      <a:gd name="T20" fmla="*/ 25 w 72"/>
                      <a:gd name="T21" fmla="*/ 52 h 122"/>
                      <a:gd name="T22" fmla="*/ 25 w 72"/>
                      <a:gd name="T23" fmla="*/ 51 h 122"/>
                      <a:gd name="T24" fmla="*/ 25 w 72"/>
                      <a:gd name="T25" fmla="*/ 51 h 122"/>
                      <a:gd name="T26" fmla="*/ 25 w 72"/>
                      <a:gd name="T27" fmla="*/ 52 h 122"/>
                      <a:gd name="T28" fmla="*/ 25 w 72"/>
                      <a:gd name="T29" fmla="*/ 54 h 122"/>
                      <a:gd name="T30" fmla="*/ 25 w 72"/>
                      <a:gd name="T31" fmla="*/ 56 h 122"/>
                      <a:gd name="T32" fmla="*/ 25 w 72"/>
                      <a:gd name="T33" fmla="*/ 59 h 122"/>
                      <a:gd name="T34" fmla="*/ 25 w 72"/>
                      <a:gd name="T35" fmla="*/ 85 h 122"/>
                      <a:gd name="T36" fmla="*/ 16 w 72"/>
                      <a:gd name="T37" fmla="*/ 84 h 122"/>
                      <a:gd name="T38" fmla="*/ 16 w 72"/>
                      <a:gd name="T39" fmla="*/ 38 h 122"/>
                      <a:gd name="T40" fmla="*/ 26 w 72"/>
                      <a:gd name="T41" fmla="*/ 37 h 122"/>
                      <a:gd name="T42" fmla="*/ 44 w 72"/>
                      <a:gd name="T43" fmla="*/ 66 h 122"/>
                      <a:gd name="T44" fmla="*/ 44 w 72"/>
                      <a:gd name="T45" fmla="*/ 67 h 122"/>
                      <a:gd name="T46" fmla="*/ 45 w 72"/>
                      <a:gd name="T47" fmla="*/ 68 h 122"/>
                      <a:gd name="T48" fmla="*/ 45 w 72"/>
                      <a:gd name="T49" fmla="*/ 69 h 122"/>
                      <a:gd name="T50" fmla="*/ 46 w 72"/>
                      <a:gd name="T51" fmla="*/ 70 h 122"/>
                      <a:gd name="T52" fmla="*/ 46 w 72"/>
                      <a:gd name="T53" fmla="*/ 70 h 122"/>
                      <a:gd name="T54" fmla="*/ 46 w 72"/>
                      <a:gd name="T55" fmla="*/ 69 h 122"/>
                      <a:gd name="T56" fmla="*/ 46 w 72"/>
                      <a:gd name="T57" fmla="*/ 68 h 122"/>
                      <a:gd name="T58" fmla="*/ 46 w 72"/>
                      <a:gd name="T59" fmla="*/ 66 h 122"/>
                      <a:gd name="T60" fmla="*/ 46 w 72"/>
                      <a:gd name="T61" fmla="*/ 64 h 122"/>
                      <a:gd name="T62" fmla="*/ 46 w 72"/>
                      <a:gd name="T63" fmla="*/ 36 h 122"/>
                      <a:gd name="T64" fmla="*/ 56 w 72"/>
                      <a:gd name="T65" fmla="*/ 36 h 122"/>
                      <a:gd name="T66" fmla="*/ 56 w 72"/>
                      <a:gd name="T6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6" y="86"/>
                        </a:moveTo>
                        <a:cubicBezTo>
                          <a:pt x="45" y="86"/>
                          <a:pt x="45" y="86"/>
                          <a:pt x="45" y="86"/>
                        </a:cubicBezTo>
                        <a:cubicBezTo>
                          <a:pt x="27" y="55"/>
                          <a:pt x="27" y="55"/>
                          <a:pt x="27" y="55"/>
                        </a:cubicBezTo>
                        <a:cubicBezTo>
                          <a:pt x="27" y="54"/>
                          <a:pt x="27" y="54"/>
                          <a:pt x="26" y="54"/>
                        </a:cubicBezTo>
                        <a:cubicBezTo>
                          <a:pt x="26" y="53"/>
                          <a:pt x="26" y="53"/>
                          <a:pt x="26" y="53"/>
                        </a:cubicBezTo>
                        <a:cubicBezTo>
                          <a:pt x="26" y="52"/>
                          <a:pt x="26" y="52"/>
                          <a:pt x="25" y="52"/>
                        </a:cubicBezTo>
                        <a:cubicBezTo>
                          <a:pt x="25" y="51"/>
                          <a:pt x="25" y="51"/>
                          <a:pt x="25" y="51"/>
                        </a:cubicBezTo>
                        <a:cubicBezTo>
                          <a:pt x="25" y="51"/>
                          <a:pt x="25" y="51"/>
                          <a:pt x="25" y="51"/>
                        </a:cubicBezTo>
                        <a:cubicBezTo>
                          <a:pt x="25" y="51"/>
                          <a:pt x="25" y="52"/>
                          <a:pt x="25" y="52"/>
                        </a:cubicBezTo>
                        <a:cubicBezTo>
                          <a:pt x="25" y="53"/>
                          <a:pt x="25" y="54"/>
                          <a:pt x="25" y="54"/>
                        </a:cubicBezTo>
                        <a:cubicBezTo>
                          <a:pt x="25" y="55"/>
                          <a:pt x="25" y="56"/>
                          <a:pt x="25" y="56"/>
                        </a:cubicBezTo>
                        <a:cubicBezTo>
                          <a:pt x="25" y="57"/>
                          <a:pt x="25" y="58"/>
                          <a:pt x="25" y="59"/>
                        </a:cubicBezTo>
                        <a:cubicBezTo>
                          <a:pt x="25" y="85"/>
                          <a:pt x="25" y="85"/>
                          <a:pt x="25" y="85"/>
                        </a:cubicBezTo>
                        <a:cubicBezTo>
                          <a:pt x="16" y="84"/>
                          <a:pt x="16" y="84"/>
                          <a:pt x="16" y="84"/>
                        </a:cubicBezTo>
                        <a:cubicBezTo>
                          <a:pt x="16" y="38"/>
                          <a:pt x="16" y="38"/>
                          <a:pt x="16" y="38"/>
                        </a:cubicBezTo>
                        <a:cubicBezTo>
                          <a:pt x="26" y="37"/>
                          <a:pt x="26" y="37"/>
                          <a:pt x="26" y="37"/>
                        </a:cubicBezTo>
                        <a:cubicBezTo>
                          <a:pt x="44" y="66"/>
                          <a:pt x="44" y="66"/>
                          <a:pt x="44" y="66"/>
                        </a:cubicBezTo>
                        <a:cubicBezTo>
                          <a:pt x="44" y="67"/>
                          <a:pt x="44" y="67"/>
                          <a:pt x="44" y="67"/>
                        </a:cubicBezTo>
                        <a:cubicBezTo>
                          <a:pt x="44" y="67"/>
                          <a:pt x="44" y="68"/>
                          <a:pt x="45" y="68"/>
                        </a:cubicBezTo>
                        <a:cubicBezTo>
                          <a:pt x="45" y="68"/>
                          <a:pt x="45" y="69"/>
                          <a:pt x="45" y="69"/>
                        </a:cubicBezTo>
                        <a:cubicBezTo>
                          <a:pt x="45" y="70"/>
                          <a:pt x="46" y="70"/>
                          <a:pt x="46" y="70"/>
                        </a:cubicBezTo>
                        <a:cubicBezTo>
                          <a:pt x="46" y="70"/>
                          <a:pt x="46" y="70"/>
                          <a:pt x="46" y="70"/>
                        </a:cubicBezTo>
                        <a:cubicBezTo>
                          <a:pt x="46" y="70"/>
                          <a:pt x="46" y="70"/>
                          <a:pt x="46" y="69"/>
                        </a:cubicBezTo>
                        <a:cubicBezTo>
                          <a:pt x="46" y="69"/>
                          <a:pt x="46" y="68"/>
                          <a:pt x="46" y="68"/>
                        </a:cubicBezTo>
                        <a:cubicBezTo>
                          <a:pt x="46" y="67"/>
                          <a:pt x="46" y="67"/>
                          <a:pt x="46" y="66"/>
                        </a:cubicBezTo>
                        <a:cubicBezTo>
                          <a:pt x="46" y="65"/>
                          <a:pt x="46" y="64"/>
                          <a:pt x="46" y="64"/>
                        </a:cubicBezTo>
                        <a:cubicBezTo>
                          <a:pt x="46" y="36"/>
                          <a:pt x="46" y="36"/>
                          <a:pt x="46" y="36"/>
                        </a:cubicBezTo>
                        <a:cubicBezTo>
                          <a:pt x="56" y="36"/>
                          <a:pt x="56" y="36"/>
                          <a:pt x="56" y="36"/>
                        </a:cubicBezTo>
                        <a:lnTo>
                          <a:pt x="5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10" name="Group 9"/>
              <p:cNvGrpSpPr/>
              <p:nvPr/>
            </p:nvGrpSpPr>
            <p:grpSpPr>
              <a:xfrm>
                <a:off x="2263778" y="5284972"/>
                <a:ext cx="1602780" cy="328973"/>
                <a:chOff x="3780357" y="9151926"/>
                <a:chExt cx="1910317" cy="392096"/>
              </a:xfrm>
            </p:grpSpPr>
            <p:sp>
              <p:nvSpPr>
                <p:cNvPr id="234" name="TextBox 233"/>
                <p:cNvSpPr txBox="1"/>
                <p:nvPr/>
              </p:nvSpPr>
              <p:spPr>
                <a:xfrm>
                  <a:off x="4286127" y="9235523"/>
                  <a:ext cx="1404547" cy="231104"/>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Video Portal</a:t>
                  </a:r>
                </a:p>
              </p:txBody>
            </p:sp>
            <p:pic>
              <p:nvPicPr>
                <p:cNvPr id="228" name="Picture 2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357" y="9151926"/>
                  <a:ext cx="396245" cy="392096"/>
                </a:xfrm>
                <a:prstGeom prst="rect">
                  <a:avLst/>
                </a:prstGeom>
                <a:noFill/>
              </p:spPr>
            </p:pic>
          </p:grpSp>
        </p:grpSp>
      </p:grpSp>
      <p:sp>
        <p:nvSpPr>
          <p:cNvPr id="379" name="Freeform 30"/>
          <p:cNvSpPr>
            <a:spLocks noChangeAspect="1" noEditPoints="1"/>
          </p:cNvSpPr>
          <p:nvPr/>
        </p:nvSpPr>
        <p:spPr bwMode="auto">
          <a:xfrm>
            <a:off x="688778" y="4239629"/>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80" name="Group 379"/>
          <p:cNvGrpSpPr/>
          <p:nvPr/>
        </p:nvGrpSpPr>
        <p:grpSpPr>
          <a:xfrm>
            <a:off x="688778" y="4931350"/>
            <a:ext cx="1327082" cy="305584"/>
            <a:chOff x="688778" y="4752237"/>
            <a:chExt cx="1327082" cy="305584"/>
          </a:xfrm>
        </p:grpSpPr>
        <p:grpSp>
          <p:nvGrpSpPr>
            <p:cNvPr id="381" name="Group 380"/>
            <p:cNvGrpSpPr/>
            <p:nvPr/>
          </p:nvGrpSpPr>
          <p:grpSpPr>
            <a:xfrm>
              <a:off x="688778" y="4752237"/>
              <a:ext cx="307450" cy="305584"/>
              <a:chOff x="3802770" y="-2002971"/>
              <a:chExt cx="1532420" cy="1523121"/>
            </a:xfrm>
            <a:solidFill>
              <a:schemeClr val="tx1"/>
            </a:solidFill>
          </p:grpSpPr>
          <p:grpSp>
            <p:nvGrpSpPr>
              <p:cNvPr id="383" name="Group 382"/>
              <p:cNvGrpSpPr/>
              <p:nvPr/>
            </p:nvGrpSpPr>
            <p:grpSpPr>
              <a:xfrm>
                <a:off x="3802770" y="-2002971"/>
                <a:ext cx="1532420" cy="474276"/>
                <a:chOff x="3802770" y="-2002971"/>
                <a:chExt cx="1532420" cy="474276"/>
              </a:xfrm>
              <a:grpFill/>
            </p:grpSpPr>
            <p:sp>
              <p:nvSpPr>
                <p:cNvPr id="393" name="Rectangle 392"/>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4" name="Group 383"/>
              <p:cNvGrpSpPr/>
              <p:nvPr/>
            </p:nvGrpSpPr>
            <p:grpSpPr>
              <a:xfrm>
                <a:off x="3802770" y="-1478549"/>
                <a:ext cx="1532420" cy="474276"/>
                <a:chOff x="3802770" y="-2002971"/>
                <a:chExt cx="1532420" cy="474276"/>
              </a:xfrm>
              <a:grpFill/>
            </p:grpSpPr>
            <p:sp>
              <p:nvSpPr>
                <p:cNvPr id="390" name="Rectangle 389"/>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6" name="Group 385"/>
              <p:cNvGrpSpPr/>
              <p:nvPr/>
            </p:nvGrpSpPr>
            <p:grpSpPr>
              <a:xfrm>
                <a:off x="3802770" y="-954126"/>
                <a:ext cx="1532420" cy="474276"/>
                <a:chOff x="3802770" y="-2002971"/>
                <a:chExt cx="1532420" cy="474276"/>
              </a:xfrm>
              <a:grpFill/>
            </p:grpSpPr>
            <p:sp>
              <p:nvSpPr>
                <p:cNvPr id="387" name="Rectangle 386"/>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82" name="TextBox 381"/>
            <p:cNvSpPr txBox="1"/>
            <p:nvPr/>
          </p:nvSpPr>
          <p:spPr>
            <a:xfrm>
              <a:off x="1162762" y="4794230"/>
              <a:ext cx="853098" cy="221599"/>
            </a:xfrm>
            <a:prstGeom prst="rect">
              <a:avLst/>
            </a:prstGeom>
            <a:noFill/>
          </p:spPr>
          <p:txBody>
            <a:bodyPr wrap="square" lIns="0" tIns="0" rIns="0" bIns="0" rtlCol="0">
              <a:spAutoFit/>
            </a:bodyPr>
            <a:lstStyle/>
            <a:p>
              <a:pPr>
                <a:lnSpc>
                  <a:spcPct val="90000"/>
                </a:lnSpc>
                <a:spcAft>
                  <a:spcPts val="600"/>
                </a:spcAft>
              </a:pPr>
              <a:r>
                <a:rPr lang="en-US" sz="1600" spc="-30" dirty="0" smtClean="0">
                  <a:gradFill>
                    <a:gsLst>
                      <a:gs pos="2917">
                        <a:srgbClr val="FFFFFF"/>
                      </a:gs>
                      <a:gs pos="30000">
                        <a:srgbClr val="FFFFFF"/>
                      </a:gs>
                    </a:gsLst>
                    <a:lin ang="5400000" scaled="0"/>
                  </a:gradFill>
                </a:rPr>
                <a:t>My Apps</a:t>
              </a:r>
            </a:p>
          </p:txBody>
        </p:sp>
      </p:grpSp>
      <p:sp>
        <p:nvSpPr>
          <p:cNvPr id="396" name="Freeform 39"/>
          <p:cNvSpPr>
            <a:spLocks noChangeAspect="1" noEditPoints="1"/>
          </p:cNvSpPr>
          <p:nvPr/>
        </p:nvSpPr>
        <p:spPr bwMode="auto">
          <a:xfrm>
            <a:off x="688778" y="5503715"/>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7" name="Freeform 35"/>
          <p:cNvSpPr>
            <a:spLocks noChangeAspect="1" noEditPoints="1"/>
          </p:cNvSpPr>
          <p:nvPr/>
        </p:nvSpPr>
        <p:spPr bwMode="auto">
          <a:xfrm>
            <a:off x="688778" y="6161883"/>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98" name="Group 53"/>
          <p:cNvGrpSpPr>
            <a:grpSpLocks noChangeAspect="1"/>
          </p:cNvGrpSpPr>
          <p:nvPr/>
        </p:nvGrpSpPr>
        <p:grpSpPr bwMode="auto">
          <a:xfrm>
            <a:off x="2360567" y="4239629"/>
            <a:ext cx="1116436" cy="426958"/>
            <a:chOff x="3453" y="2013"/>
            <a:chExt cx="774" cy="296"/>
          </a:xfrm>
        </p:grpSpPr>
        <p:sp>
          <p:nvSpPr>
            <p:cNvPr id="399"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0"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1"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2"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3"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4"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5"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7"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8"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9"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0"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2"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3"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4"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5"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16" name="Group 140"/>
          <p:cNvGrpSpPr>
            <a:grpSpLocks noChangeAspect="1"/>
          </p:cNvGrpSpPr>
          <p:nvPr/>
        </p:nvGrpSpPr>
        <p:grpSpPr bwMode="auto">
          <a:xfrm>
            <a:off x="2360567" y="4864629"/>
            <a:ext cx="1484057" cy="439026"/>
            <a:chOff x="562" y="2539"/>
            <a:chExt cx="791" cy="234"/>
          </a:xfrm>
        </p:grpSpPr>
        <p:sp>
          <p:nvSpPr>
            <p:cNvPr id="417"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8"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9"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0"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2"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4"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7"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0"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1"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2"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3"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4"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5"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6"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7"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38" name="Freeform 33"/>
          <p:cNvSpPr>
            <a:spLocks noChangeAspect="1" noEditPoints="1"/>
          </p:cNvSpPr>
          <p:nvPr/>
        </p:nvSpPr>
        <p:spPr bwMode="auto">
          <a:xfrm>
            <a:off x="2360567" y="5503715"/>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title"/>
          </p:nvPr>
        </p:nvSpPr>
        <p:spPr/>
        <p:txBody>
          <a:bodyPr/>
          <a:lstStyle/>
          <a:p>
            <a:r>
              <a:rPr lang="en-US" dirty="0"/>
              <a:t>Vision</a:t>
            </a:r>
          </a:p>
        </p:txBody>
      </p:sp>
      <p:grpSp>
        <p:nvGrpSpPr>
          <p:cNvPr id="298" name="Group 297"/>
          <p:cNvGrpSpPr/>
          <p:nvPr/>
        </p:nvGrpSpPr>
        <p:grpSpPr>
          <a:xfrm>
            <a:off x="292100" y="1195113"/>
            <a:ext cx="3770313" cy="1518837"/>
            <a:chOff x="292100" y="1195113"/>
            <a:chExt cx="3770313" cy="1518837"/>
          </a:xfrm>
        </p:grpSpPr>
        <p:grpSp>
          <p:nvGrpSpPr>
            <p:cNvPr id="299" name="Group 298"/>
            <p:cNvGrpSpPr/>
            <p:nvPr/>
          </p:nvGrpSpPr>
          <p:grpSpPr>
            <a:xfrm>
              <a:off x="292100" y="1195113"/>
              <a:ext cx="3770313" cy="1517650"/>
              <a:chOff x="292100" y="1016000"/>
              <a:chExt cx="3770313" cy="1517650"/>
            </a:xfrm>
          </p:grpSpPr>
          <p:sp>
            <p:nvSpPr>
              <p:cNvPr id="305" name="Rectangle 304"/>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06" name="Group 305"/>
              <p:cNvGrpSpPr/>
              <p:nvPr/>
            </p:nvGrpSpPr>
            <p:grpSpPr>
              <a:xfrm>
                <a:off x="1160464" y="1016000"/>
                <a:ext cx="1978025" cy="1500188"/>
                <a:chOff x="1363663" y="914400"/>
                <a:chExt cx="1978025" cy="1500188"/>
              </a:xfrm>
            </p:grpSpPr>
            <p:sp>
              <p:nvSpPr>
                <p:cNvPr id="364"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5" name="Freeform 364"/>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366"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07"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08" name="Group 307"/>
              <p:cNvGrpSpPr/>
              <p:nvPr/>
            </p:nvGrpSpPr>
            <p:grpSpPr>
              <a:xfrm>
                <a:off x="1264391" y="1121515"/>
                <a:ext cx="1751120" cy="977160"/>
                <a:chOff x="3305410" y="464807"/>
                <a:chExt cx="993287" cy="554274"/>
              </a:xfrm>
            </p:grpSpPr>
            <p:sp>
              <p:nvSpPr>
                <p:cNvPr id="347" name="Rectangle 346"/>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1" name="Rectangle 350"/>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2"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53" name="Straight Connector 352"/>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2838450" y="1767176"/>
                <a:ext cx="1223963" cy="766474"/>
                <a:chOff x="2838450" y="1767176"/>
                <a:chExt cx="1223963" cy="766474"/>
              </a:xfrm>
            </p:grpSpPr>
            <p:grpSp>
              <p:nvGrpSpPr>
                <p:cNvPr id="335" name="Group 334"/>
                <p:cNvGrpSpPr/>
                <p:nvPr/>
              </p:nvGrpSpPr>
              <p:grpSpPr>
                <a:xfrm>
                  <a:off x="2838450" y="1767176"/>
                  <a:ext cx="1223963" cy="766474"/>
                  <a:chOff x="2439988" y="1517650"/>
                  <a:chExt cx="1622425" cy="1016000"/>
                </a:xfrm>
              </p:grpSpPr>
              <p:sp>
                <p:nvSpPr>
                  <p:cNvPr id="337" name="Rectangle 336"/>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8" name="Group 158"/>
                  <p:cNvGrpSpPr>
                    <a:grpSpLocks noChangeAspect="1"/>
                  </p:cNvGrpSpPr>
                  <p:nvPr/>
                </p:nvGrpSpPr>
                <p:grpSpPr bwMode="auto">
                  <a:xfrm>
                    <a:off x="2439988" y="1517650"/>
                    <a:ext cx="1622425" cy="1016000"/>
                    <a:chOff x="1537" y="956"/>
                    <a:chExt cx="1022" cy="640"/>
                  </a:xfrm>
                </p:grpSpPr>
                <p:sp>
                  <p:nvSpPr>
                    <p:cNvPr id="339"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6"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36"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0" name="Group 299"/>
              <p:cNvGrpSpPr>
                <a:grpSpLocks noChangeAspect="1"/>
              </p:cNvGrpSpPr>
              <p:nvPr/>
            </p:nvGrpSpPr>
            <p:grpSpPr bwMode="auto">
              <a:xfrm>
                <a:off x="292100" y="1517955"/>
                <a:ext cx="1885896" cy="1015695"/>
                <a:chOff x="-158" y="615"/>
                <a:chExt cx="2048" cy="1103"/>
              </a:xfrm>
            </p:grpSpPr>
            <p:sp>
              <p:nvSpPr>
                <p:cNvPr id="311"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2"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3"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4"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5"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6"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2"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3"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4"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5"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6"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7"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8"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9"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0"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2"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3"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4"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300" name="Group 299"/>
            <p:cNvGrpSpPr/>
            <p:nvPr/>
          </p:nvGrpSpPr>
          <p:grpSpPr>
            <a:xfrm>
              <a:off x="2423526" y="2090738"/>
              <a:ext cx="316257" cy="623212"/>
              <a:chOff x="2423526" y="2090738"/>
              <a:chExt cx="316257" cy="623212"/>
            </a:xfrm>
          </p:grpSpPr>
          <p:pic>
            <p:nvPicPr>
              <p:cNvPr id="301" name="Picture 300"/>
              <p:cNvPicPr>
                <a:picLocks noChangeAspect="1"/>
              </p:cNvPicPr>
              <p:nvPr/>
            </p:nvPicPr>
            <p:blipFill>
              <a:blip r:embed="rId5"/>
              <a:stretch>
                <a:fillRect/>
              </a:stretch>
            </p:blipFill>
            <p:spPr>
              <a:xfrm>
                <a:off x="2423526" y="2090738"/>
                <a:ext cx="316257" cy="623212"/>
              </a:xfrm>
              <a:prstGeom prst="rect">
                <a:avLst/>
              </a:prstGeom>
            </p:spPr>
          </p:pic>
          <p:grpSp>
            <p:nvGrpSpPr>
              <p:cNvPr id="302" name="Group 301"/>
              <p:cNvGrpSpPr/>
              <p:nvPr/>
            </p:nvGrpSpPr>
            <p:grpSpPr>
              <a:xfrm>
                <a:off x="2451472" y="2218095"/>
                <a:ext cx="260365" cy="417911"/>
                <a:chOff x="2450306" y="2218095"/>
                <a:chExt cx="260365" cy="417911"/>
              </a:xfrm>
            </p:grpSpPr>
            <p:sp>
              <p:nvSpPr>
                <p:cNvPr id="303" name="Rectangle 302"/>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nvGrpSpPr>
          <p:cNvPr id="535" name="Group 534"/>
          <p:cNvGrpSpPr/>
          <p:nvPr/>
        </p:nvGrpSpPr>
        <p:grpSpPr>
          <a:xfrm>
            <a:off x="5381285" y="1314690"/>
            <a:ext cx="1827252" cy="1558413"/>
            <a:chOff x="5381285" y="1314690"/>
            <a:chExt cx="1827252" cy="1558413"/>
          </a:xfrm>
        </p:grpSpPr>
        <p:grpSp>
          <p:nvGrpSpPr>
            <p:cNvPr id="537" name="Group 536"/>
            <p:cNvGrpSpPr/>
            <p:nvPr/>
          </p:nvGrpSpPr>
          <p:grpSpPr>
            <a:xfrm>
              <a:off x="5381285" y="1533858"/>
              <a:ext cx="676616" cy="1284998"/>
              <a:chOff x="5651685" y="-476444"/>
              <a:chExt cx="1669255" cy="2809977"/>
            </a:xfrm>
          </p:grpSpPr>
          <p:sp>
            <p:nvSpPr>
              <p:cNvPr id="595" name="Rectangle 594"/>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Freeform 595"/>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98" name="Group 597"/>
              <p:cNvGrpSpPr/>
              <p:nvPr/>
            </p:nvGrpSpPr>
            <p:grpSpPr>
              <a:xfrm>
                <a:off x="6124436" y="2123612"/>
                <a:ext cx="723752" cy="98117"/>
                <a:chOff x="6147223" y="2123612"/>
                <a:chExt cx="723752" cy="98117"/>
              </a:xfrm>
            </p:grpSpPr>
            <p:sp>
              <p:nvSpPr>
                <p:cNvPr id="599" name="Rounded Rectangle 598"/>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Oval 599"/>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Oval 600"/>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38" name="Group 537"/>
            <p:cNvGrpSpPr/>
            <p:nvPr/>
          </p:nvGrpSpPr>
          <p:grpSpPr>
            <a:xfrm>
              <a:off x="6515042" y="1543701"/>
              <a:ext cx="693495" cy="1245756"/>
              <a:chOff x="6639402" y="-1425066"/>
              <a:chExt cx="675798" cy="1213966"/>
            </a:xfrm>
          </p:grpSpPr>
          <p:sp>
            <p:nvSpPr>
              <p:cNvPr id="593"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4" name="Rectangle 593"/>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39"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0"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8"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9"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0"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1"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2"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3"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4"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5"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6"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7"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8"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9"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60" name="Group 361"/>
            <p:cNvGrpSpPr>
              <a:grpSpLocks noChangeAspect="1"/>
            </p:cNvGrpSpPr>
            <p:nvPr/>
          </p:nvGrpSpPr>
          <p:grpSpPr bwMode="auto">
            <a:xfrm>
              <a:off x="5951133" y="1619769"/>
              <a:ext cx="653662" cy="1067595"/>
              <a:chOff x="3756" y="912"/>
              <a:chExt cx="409" cy="668"/>
            </a:xfrm>
          </p:grpSpPr>
          <p:sp>
            <p:nvSpPr>
              <p:cNvPr id="578"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9"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0"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1"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2"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3"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4"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5"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6"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7"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8"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9"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0"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1"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2"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561"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2" name="Rectangle 561"/>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64" name="Group 563"/>
            <p:cNvGrpSpPr/>
            <p:nvPr/>
          </p:nvGrpSpPr>
          <p:grpSpPr>
            <a:xfrm>
              <a:off x="6762379" y="1998339"/>
              <a:ext cx="121238" cy="136847"/>
              <a:chOff x="6821706" y="2244827"/>
              <a:chExt cx="122543" cy="138320"/>
            </a:xfrm>
            <a:solidFill>
              <a:schemeClr val="accent6">
                <a:lumMod val="75000"/>
              </a:schemeClr>
            </a:solidFill>
          </p:grpSpPr>
          <p:sp>
            <p:nvSpPr>
              <p:cNvPr id="575"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76"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565" name="Group 564"/>
            <p:cNvGrpSpPr/>
            <p:nvPr/>
          </p:nvGrpSpPr>
          <p:grpSpPr>
            <a:xfrm>
              <a:off x="6744485" y="1563052"/>
              <a:ext cx="157076" cy="1155247"/>
              <a:chOff x="6744485" y="1563052"/>
              <a:chExt cx="157076" cy="1155247"/>
            </a:xfrm>
          </p:grpSpPr>
          <p:sp>
            <p:nvSpPr>
              <p:cNvPr id="570" name="Oval 569"/>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71" name="Group 570"/>
              <p:cNvGrpSpPr/>
              <p:nvPr/>
            </p:nvGrpSpPr>
            <p:grpSpPr>
              <a:xfrm>
                <a:off x="6744485" y="1563052"/>
                <a:ext cx="157076" cy="52818"/>
                <a:chOff x="6822277" y="1553528"/>
                <a:chExt cx="157076" cy="52818"/>
              </a:xfrm>
            </p:grpSpPr>
            <p:sp>
              <p:nvSpPr>
                <p:cNvPr id="572" name="Rounded Rectangle 571"/>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Oval 572"/>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Oval 573"/>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66" name="Group 565"/>
            <p:cNvGrpSpPr/>
            <p:nvPr/>
          </p:nvGrpSpPr>
          <p:grpSpPr>
            <a:xfrm>
              <a:off x="5444705" y="1680019"/>
              <a:ext cx="948506" cy="959249"/>
              <a:chOff x="5444705" y="1765011"/>
              <a:chExt cx="948506" cy="959249"/>
            </a:xfrm>
          </p:grpSpPr>
          <p:sp>
            <p:nvSpPr>
              <p:cNvPr id="567" name="Rectangle 566"/>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68" name="Picture 14"/>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9" name="Picture 14"/>
              <p:cNvPicPr>
                <a:picLocks noChangeAspect="1" noChangeArrowheads="1"/>
              </p:cNvPicPr>
              <p:nvPr/>
            </p:nvPicPr>
            <p:blipFill rotWithShape="1">
              <a:blip r:embed="rId7">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5611" y="6313446"/>
            <a:ext cx="830295" cy="200555"/>
          </a:xfrm>
          <a:prstGeom prst="rect">
            <a:avLst/>
          </a:prstGeom>
        </p:spPr>
      </p:pic>
      <p:sp>
        <p:nvSpPr>
          <p:cNvPr id="295" name="Rectangle 294"/>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296" name="Rectangle 295"/>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297" name="Rectangle 296"/>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Rectangle 366"/>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Rectangle 367"/>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369" name="Group 368"/>
          <p:cNvGrpSpPr/>
          <p:nvPr/>
        </p:nvGrpSpPr>
        <p:grpSpPr>
          <a:xfrm>
            <a:off x="4501573" y="4178896"/>
            <a:ext cx="3443718" cy="2223932"/>
            <a:chOff x="4501573" y="3999783"/>
            <a:chExt cx="3443718" cy="2223932"/>
          </a:xfrm>
        </p:grpSpPr>
        <p:sp>
          <p:nvSpPr>
            <p:cNvPr id="370" name="Freeform 5"/>
            <p:cNvSpPr>
              <a:spLocks noChangeAspect="1" noEditPoints="1"/>
            </p:cNvSpPr>
            <p:nvPr/>
          </p:nvSpPr>
          <p:spPr bwMode="auto">
            <a:xfrm>
              <a:off x="6620377" y="3999783"/>
              <a:ext cx="474470" cy="63066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grpSp>
          <p:nvGrpSpPr>
            <p:cNvPr id="371" name="Group 370"/>
            <p:cNvGrpSpPr/>
            <p:nvPr/>
          </p:nvGrpSpPr>
          <p:grpSpPr>
            <a:xfrm>
              <a:off x="4501573" y="4557327"/>
              <a:ext cx="3443718" cy="1666388"/>
              <a:chOff x="4545068" y="4768045"/>
              <a:chExt cx="3443718" cy="1666388"/>
            </a:xfrm>
          </p:grpSpPr>
          <p:sp>
            <p:nvSpPr>
              <p:cNvPr id="375" name="TextBox 374"/>
              <p:cNvSpPr txBox="1"/>
              <p:nvPr/>
            </p:nvSpPr>
            <p:spPr>
              <a:xfrm>
                <a:off x="5141547" y="4768045"/>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sp>
            <p:nvSpPr>
              <p:cNvPr id="376" name="TextBox 375"/>
              <p:cNvSpPr txBox="1"/>
              <p:nvPr/>
            </p:nvSpPr>
            <p:spPr>
              <a:xfrm>
                <a:off x="6296572" y="4768045"/>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Files</a:t>
                </a:r>
              </a:p>
            </p:txBody>
          </p:sp>
          <p:sp>
            <p:nvSpPr>
              <p:cNvPr id="377" name="TextBox 376"/>
              <p:cNvSpPr txBox="1"/>
              <p:nvPr/>
            </p:nvSpPr>
            <p:spPr>
              <a:xfrm>
                <a:off x="4545068"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Mail</a:t>
                </a:r>
              </a:p>
            </p:txBody>
          </p:sp>
          <p:sp>
            <p:nvSpPr>
              <p:cNvPr id="385" name="TextBox 384"/>
              <p:cNvSpPr txBox="1"/>
              <p:nvPr/>
            </p:nvSpPr>
            <p:spPr>
              <a:xfrm>
                <a:off x="5768716"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Calendar</a:t>
                </a:r>
              </a:p>
            </p:txBody>
          </p:sp>
          <p:sp>
            <p:nvSpPr>
              <p:cNvPr id="423" name="TextBox 422"/>
              <p:cNvSpPr txBox="1"/>
              <p:nvPr/>
            </p:nvSpPr>
            <p:spPr>
              <a:xfrm>
                <a:off x="6835243" y="5945068"/>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Contacts</a:t>
                </a:r>
              </a:p>
            </p:txBody>
          </p:sp>
        </p:grpSp>
        <p:sp>
          <p:nvSpPr>
            <p:cNvPr id="372" name="Freeform 18"/>
            <p:cNvSpPr>
              <a:spLocks noChangeAspect="1" noEditPoints="1"/>
            </p:cNvSpPr>
            <p:nvPr/>
          </p:nvSpPr>
          <p:spPr bwMode="auto">
            <a:xfrm>
              <a:off x="4741603" y="5286078"/>
              <a:ext cx="673484" cy="49717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373" name="Freeform 109"/>
            <p:cNvSpPr>
              <a:spLocks noChangeAspect="1" noEditPoints="1"/>
            </p:cNvSpPr>
            <p:nvPr/>
          </p:nvSpPr>
          <p:spPr bwMode="auto">
            <a:xfrm>
              <a:off x="5979882" y="5216906"/>
              <a:ext cx="603844" cy="566348"/>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594" tIns="44795" rIns="89594" bIns="44795" numCol="1" anchor="t" anchorCtr="0" compatLnSpc="1">
              <a:prstTxWarp prst="textNoShape">
                <a:avLst/>
              </a:prstTxWarp>
            </a:bodyPr>
            <a:lstStyle/>
            <a:p>
              <a:pPr defTabSz="913740"/>
              <a:endParaRPr lang="en-US" sz="1799" dirty="0">
                <a:solidFill>
                  <a:srgbClr val="FFFFFF"/>
                </a:solidFill>
              </a:endParaRPr>
            </a:p>
          </p:txBody>
        </p:sp>
        <p:sp>
          <p:nvSpPr>
            <p:cNvPr id="374" name="Freeform 5"/>
            <p:cNvSpPr>
              <a:spLocks noEditPoints="1"/>
            </p:cNvSpPr>
            <p:nvPr/>
          </p:nvSpPr>
          <p:spPr bwMode="auto">
            <a:xfrm>
              <a:off x="7129984" y="5236808"/>
              <a:ext cx="487294" cy="546446"/>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425" name="Rectangle 424"/>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426" name="Freeform 5"/>
          <p:cNvSpPr>
            <a:spLocks noChangeAspect="1" noEditPoints="1"/>
          </p:cNvSpPr>
          <p:nvPr/>
        </p:nvSpPr>
        <p:spPr bwMode="auto">
          <a:xfrm>
            <a:off x="5355129" y="4242396"/>
            <a:ext cx="684712" cy="567160"/>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pic>
        <p:nvPicPr>
          <p:cNvPr id="428" name="Picture 427"/>
          <p:cNvPicPr>
            <a:picLocks noChangeAspect="1"/>
          </p:cNvPicPr>
          <p:nvPr/>
        </p:nvPicPr>
        <p:blipFill rotWithShape="1">
          <a:blip r:embed="rId9">
            <a:extLst>
              <a:ext uri="{28A0092B-C50C-407E-A947-70E740481C1C}">
                <a14:useLocalDpi xmlns:a14="http://schemas.microsoft.com/office/drawing/2010/main" val="0"/>
              </a:ext>
            </a:extLst>
          </a:blip>
          <a:srcRect l="4902" t="6073" r="7126" b="19348"/>
          <a:stretch/>
        </p:blipFill>
        <p:spPr>
          <a:xfrm>
            <a:off x="11140764" y="5065243"/>
            <a:ext cx="485039" cy="456053"/>
          </a:xfrm>
          <a:prstGeom prst="rect">
            <a:avLst/>
          </a:prstGeom>
        </p:spPr>
      </p:pic>
      <p:pic>
        <p:nvPicPr>
          <p:cNvPr id="429" name="Picture 428"/>
          <p:cNvPicPr>
            <a:picLocks noChangeAspect="1"/>
          </p:cNvPicPr>
          <p:nvPr/>
        </p:nvPicPr>
        <p:blipFill rotWithShape="1">
          <a:blip r:embed="rId10">
            <a:extLst>
              <a:ext uri="{28A0092B-C50C-407E-A947-70E740481C1C}">
                <a14:useLocalDpi xmlns:a14="http://schemas.microsoft.com/office/drawing/2010/main" val="0"/>
              </a:ext>
            </a:extLst>
          </a:blip>
          <a:srcRect l="13445" t="17569" r="13162" b="17640"/>
          <a:stretch/>
        </p:blipFill>
        <p:spPr>
          <a:xfrm>
            <a:off x="10215315" y="5072006"/>
            <a:ext cx="501276" cy="442527"/>
          </a:xfrm>
          <a:prstGeom prst="rect">
            <a:avLst/>
          </a:prstGeom>
        </p:spPr>
      </p:pic>
      <p:pic>
        <p:nvPicPr>
          <p:cNvPr id="449" name="Picture 14"/>
          <p:cNvPicPr>
            <a:picLocks noChangeAspect="1" noChangeArrowheads="1"/>
          </p:cNvPicPr>
          <p:nvPr/>
        </p:nvPicPr>
        <p:blipFill>
          <a:blip r:embed="rId6" cstate="print">
            <a:lum bright="100000"/>
            <a:extLst>
              <a:ext uri="{28A0092B-C50C-407E-A947-70E740481C1C}">
                <a14:useLocalDpi xmlns:a14="http://schemas.microsoft.com/office/drawing/2010/main" val="0"/>
              </a:ext>
            </a:extLst>
          </a:blip>
          <a:srcRect/>
          <a:stretch>
            <a:fillRect/>
          </a:stretch>
        </p:blipFill>
        <p:spPr bwMode="auto">
          <a:xfrm>
            <a:off x="8523291" y="5050928"/>
            <a:ext cx="414309" cy="484682"/>
          </a:xfrm>
          <a:prstGeom prst="rect">
            <a:avLst/>
          </a:prstGeom>
          <a:noFill/>
          <a:ln>
            <a:noFill/>
          </a:ln>
          <a:effectLst/>
          <a:extLst/>
        </p:spPr>
      </p:pic>
      <p:grpSp>
        <p:nvGrpSpPr>
          <p:cNvPr id="450" name="Group 449"/>
          <p:cNvGrpSpPr/>
          <p:nvPr/>
        </p:nvGrpSpPr>
        <p:grpSpPr>
          <a:xfrm>
            <a:off x="9361774" y="5050944"/>
            <a:ext cx="429367" cy="484651"/>
            <a:chOff x="8757833" y="2461626"/>
            <a:chExt cx="522153" cy="589383"/>
          </a:xfrm>
        </p:grpSpPr>
        <p:sp>
          <p:nvSpPr>
            <p:cNvPr id="457" name="Freeform 24"/>
            <p:cNvSpPr>
              <a:spLocks/>
            </p:cNvSpPr>
            <p:nvPr/>
          </p:nvSpPr>
          <p:spPr bwMode="auto">
            <a:xfrm>
              <a:off x="8757833" y="2599074"/>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r>
                <a:rPr lang="en-US" dirty="0">
                  <a:solidFill>
                    <a:srgbClr val="FFFFFF"/>
                  </a:solidFill>
                </a:rPr>
                <a:t>z</a:t>
              </a:r>
            </a:p>
          </p:txBody>
        </p:sp>
        <p:sp>
          <p:nvSpPr>
            <p:cNvPr id="464" name="Freeform 25"/>
            <p:cNvSpPr>
              <a:spLocks/>
            </p:cNvSpPr>
            <p:nvPr/>
          </p:nvSpPr>
          <p:spPr bwMode="auto">
            <a:xfrm>
              <a:off x="9018907" y="2461626"/>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465" name="Group 25"/>
          <p:cNvGrpSpPr>
            <a:grpSpLocks noChangeAspect="1"/>
          </p:cNvGrpSpPr>
          <p:nvPr/>
        </p:nvGrpSpPr>
        <p:grpSpPr bwMode="auto">
          <a:xfrm>
            <a:off x="8516841" y="4411999"/>
            <a:ext cx="1579429" cy="191403"/>
            <a:chOff x="-1699" y="18351"/>
            <a:chExt cx="11074" cy="1342"/>
          </a:xfrm>
        </p:grpSpPr>
        <p:sp>
          <p:nvSpPr>
            <p:cNvPr id="466"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7"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8"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9"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0"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1"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2"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3"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4"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5"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6"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480" name="Picture 479"/>
          <p:cNvPicPr>
            <a:picLocks noChangeAspect="1"/>
          </p:cNvPicPr>
          <p:nvPr/>
        </p:nvPicPr>
        <p:blipFill rotWithShape="1">
          <a:blip r:embed="rId11" cstate="print">
            <a:extLst>
              <a:ext uri="{28A0092B-C50C-407E-A947-70E740481C1C}">
                <a14:useLocalDpi xmlns:a14="http://schemas.microsoft.com/office/drawing/2010/main" val="0"/>
              </a:ext>
            </a:extLst>
          </a:blip>
          <a:srcRect t="44093" r="11119"/>
          <a:stretch/>
        </p:blipFill>
        <p:spPr>
          <a:xfrm>
            <a:off x="10308131" y="4280871"/>
            <a:ext cx="694997" cy="426709"/>
          </a:xfrm>
          <a:prstGeom prst="rect">
            <a:avLst/>
          </a:prstGeom>
        </p:spPr>
      </p:pic>
      <p:grpSp>
        <p:nvGrpSpPr>
          <p:cNvPr id="491" name="Group 490"/>
          <p:cNvGrpSpPr>
            <a:grpSpLocks noChangeAspect="1"/>
          </p:cNvGrpSpPr>
          <p:nvPr/>
        </p:nvGrpSpPr>
        <p:grpSpPr>
          <a:xfrm>
            <a:off x="11214990" y="4261455"/>
            <a:ext cx="401676" cy="566928"/>
            <a:chOff x="1214438" y="4121151"/>
            <a:chExt cx="1558925" cy="2200275"/>
          </a:xfrm>
        </p:grpSpPr>
        <p:sp>
          <p:nvSpPr>
            <p:cNvPr id="492"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3"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94" name="Rectangle 493"/>
          <p:cNvSpPr/>
          <p:nvPr/>
        </p:nvSpPr>
        <p:spPr bwMode="auto">
          <a:xfrm>
            <a:off x="8169819"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5" name="Rectangle 494"/>
          <p:cNvSpPr/>
          <p:nvPr/>
        </p:nvSpPr>
        <p:spPr bwMode="auto">
          <a:xfrm>
            <a:off x="4318704"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39296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grpId="0" nodeType="withEffect">
                                  <p:stCondLst>
                                    <p:cond delay="0"/>
                                  </p:stCondLst>
                                  <p:childTnLst>
                                    <p:animMotion origin="layout" path="M 1.14373E-6 2.06083E-6 L -0.00651 0.04244 " pathEditMode="relative" rAng="0" ptsTypes="AA">
                                      <p:cBhvr>
                                        <p:cTn id="6" dur="500" fill="hold"/>
                                        <p:tgtEl>
                                          <p:spTgt spid="379"/>
                                        </p:tgtEl>
                                        <p:attrNameLst>
                                          <p:attrName>ppt_x</p:attrName>
                                          <p:attrName>ppt_y</p:attrName>
                                        </p:attrNameLst>
                                      </p:cBhvr>
                                      <p:rCtr x="-332" y="2111"/>
                                    </p:animMotion>
                                  </p:childTnLst>
                                </p:cTn>
                              </p:par>
                              <p:par>
                                <p:cTn id="7" presetID="6" presetClass="emph" presetSubtype="0" decel="100000" fill="hold" grpId="1" nodeType="withEffect">
                                  <p:stCondLst>
                                    <p:cond delay="0"/>
                                  </p:stCondLst>
                                  <p:childTnLst>
                                    <p:animScale>
                                      <p:cBhvr>
                                        <p:cTn id="8" dur="500" fill="hold"/>
                                        <p:tgtEl>
                                          <p:spTgt spid="379"/>
                                        </p:tgtEl>
                                      </p:cBhvr>
                                      <p:by x="84780" y="84780"/>
                                    </p:animScale>
                                  </p:childTnLst>
                                </p:cTn>
                              </p:par>
                              <p:par>
                                <p:cTn id="9" presetID="42" presetClass="path" presetSubtype="0" decel="100000" fill="hold" nodeType="withEffect">
                                  <p:stCondLst>
                                    <p:cond delay="0"/>
                                  </p:stCondLst>
                                  <p:childTnLst>
                                    <p:animMotion origin="layout" path="M 3.29844E-6 3.73128E-6 L -0.00907 0.01566 " pathEditMode="relative" rAng="0" ptsTypes="AA">
                                      <p:cBhvr>
                                        <p:cTn id="10" dur="500" fill="hold"/>
                                        <p:tgtEl>
                                          <p:spTgt spid="380"/>
                                        </p:tgtEl>
                                        <p:attrNameLst>
                                          <p:attrName>ppt_x</p:attrName>
                                          <p:attrName>ppt_y</p:attrName>
                                        </p:attrNameLst>
                                      </p:cBhvr>
                                      <p:rCtr x="-460" y="772"/>
                                    </p:animMotion>
                                  </p:childTnLst>
                                </p:cTn>
                              </p:par>
                              <p:par>
                                <p:cTn id="11" presetID="6" presetClass="emph" presetSubtype="0" decel="100000" fill="hold" nodeType="withEffect">
                                  <p:stCondLst>
                                    <p:cond delay="0"/>
                                  </p:stCondLst>
                                  <p:childTnLst>
                                    <p:animScale>
                                      <p:cBhvr>
                                        <p:cTn id="12" dur="500" fill="hold"/>
                                        <p:tgtEl>
                                          <p:spTgt spid="380"/>
                                        </p:tgtEl>
                                      </p:cBhvr>
                                      <p:by x="84780" y="84780"/>
                                    </p:animScale>
                                  </p:childTnLst>
                                </p:cTn>
                              </p:par>
                              <p:par>
                                <p:cTn id="13" presetID="42" presetClass="path" presetSubtype="0" decel="100000" fill="hold" grpId="0" nodeType="withEffect">
                                  <p:stCondLst>
                                    <p:cond delay="0"/>
                                  </p:stCondLst>
                                  <p:childTnLst>
                                    <p:animMotion origin="layout" path="M -1.86367E-7 -4.59828E-6 L -0.00842 0.09987 " pathEditMode="relative" rAng="0" ptsTypes="AA">
                                      <p:cBhvr>
                                        <p:cTn id="14" dur="500" fill="hold"/>
                                        <p:tgtEl>
                                          <p:spTgt spid="396"/>
                                        </p:tgtEl>
                                        <p:attrNameLst>
                                          <p:attrName>ppt_x</p:attrName>
                                          <p:attrName>ppt_y</p:attrName>
                                        </p:attrNameLst>
                                      </p:cBhvr>
                                      <p:rCtr x="-421" y="4993"/>
                                    </p:animMotion>
                                  </p:childTnLst>
                                </p:cTn>
                              </p:par>
                              <p:par>
                                <p:cTn id="15" presetID="6" presetClass="emph" presetSubtype="0" decel="100000" fill="hold" grpId="1" nodeType="withEffect">
                                  <p:stCondLst>
                                    <p:cond delay="0"/>
                                  </p:stCondLst>
                                  <p:childTnLst>
                                    <p:animScale>
                                      <p:cBhvr>
                                        <p:cTn id="16" dur="500" fill="hold"/>
                                        <p:tgtEl>
                                          <p:spTgt spid="396"/>
                                        </p:tgtEl>
                                      </p:cBhvr>
                                      <p:by x="82980" y="82980"/>
                                    </p:animScale>
                                  </p:childTnLst>
                                </p:cTn>
                              </p:par>
                              <p:par>
                                <p:cTn id="17" presetID="42" presetClass="path" presetSubtype="0" decel="100000" fill="hold" grpId="0" nodeType="withEffect">
                                  <p:stCondLst>
                                    <p:cond delay="0"/>
                                  </p:stCondLst>
                                  <p:childTnLst>
                                    <p:animMotion origin="layout" path="M 3.80904E-6 3.51339E-6 L 0.11705 -0.30164 " pathEditMode="relative" rAng="0" ptsTypes="AA">
                                      <p:cBhvr>
                                        <p:cTn id="18" dur="500" fill="hold"/>
                                        <p:tgtEl>
                                          <p:spTgt spid="397"/>
                                        </p:tgtEl>
                                        <p:attrNameLst>
                                          <p:attrName>ppt_x</p:attrName>
                                          <p:attrName>ppt_y</p:attrName>
                                        </p:attrNameLst>
                                      </p:cBhvr>
                                      <p:rCtr x="5846" y="-15093"/>
                                    </p:animMotion>
                                  </p:childTnLst>
                                </p:cTn>
                              </p:par>
                              <p:par>
                                <p:cTn id="19" presetID="6" presetClass="emph" presetSubtype="0" decel="100000" fill="hold" grpId="1" nodeType="withEffect">
                                  <p:stCondLst>
                                    <p:cond delay="0"/>
                                  </p:stCondLst>
                                  <p:childTnLst>
                                    <p:animScale>
                                      <p:cBhvr>
                                        <p:cTn id="20" dur="500" fill="hold"/>
                                        <p:tgtEl>
                                          <p:spTgt spid="397"/>
                                        </p:tgtEl>
                                      </p:cBhvr>
                                      <p:by x="84440" y="84440"/>
                                    </p:animScale>
                                  </p:childTnLst>
                                </p:cTn>
                              </p:par>
                              <p:par>
                                <p:cTn id="21" presetID="42" presetClass="path" presetSubtype="0" decel="100000" fill="hold" nodeType="withEffect">
                                  <p:stCondLst>
                                    <p:cond delay="0"/>
                                  </p:stCondLst>
                                  <p:childTnLst>
                                    <p:animMotion origin="layout" path="M 1.66965E-6 -1.86564E-6 L -0.01494 0.03722 " pathEditMode="relative" rAng="0" ptsTypes="AA">
                                      <p:cBhvr>
                                        <p:cTn id="22" dur="500" fill="hold"/>
                                        <p:tgtEl>
                                          <p:spTgt spid="398"/>
                                        </p:tgtEl>
                                        <p:attrNameLst>
                                          <p:attrName>ppt_x</p:attrName>
                                          <p:attrName>ppt_y</p:attrName>
                                        </p:attrNameLst>
                                      </p:cBhvr>
                                      <p:rCtr x="-753" y="1861"/>
                                    </p:animMotion>
                                  </p:childTnLst>
                                </p:cTn>
                              </p:par>
                              <p:par>
                                <p:cTn id="23" presetID="6" presetClass="emph" presetSubtype="0" decel="100000" fill="hold" nodeType="withEffect">
                                  <p:stCondLst>
                                    <p:cond delay="0"/>
                                  </p:stCondLst>
                                  <p:childTnLst>
                                    <p:animScale>
                                      <p:cBhvr>
                                        <p:cTn id="24" dur="500" fill="hold"/>
                                        <p:tgtEl>
                                          <p:spTgt spid="398"/>
                                        </p:tgtEl>
                                      </p:cBhvr>
                                      <p:by x="82980" y="82980"/>
                                    </p:animScale>
                                  </p:childTnLst>
                                </p:cTn>
                              </p:par>
                              <p:par>
                                <p:cTn id="25" presetID="42" presetClass="path" presetSubtype="0" decel="100000" fill="hold" nodeType="withEffect">
                                  <p:stCondLst>
                                    <p:cond delay="0"/>
                                  </p:stCondLst>
                                  <p:childTnLst>
                                    <p:animMotion origin="layout" path="M 4.4192E-6 3.73128E-6 L -0.01736 0.01339 " pathEditMode="relative" rAng="0" ptsTypes="AA">
                                      <p:cBhvr>
                                        <p:cTn id="26" dur="500" fill="hold"/>
                                        <p:tgtEl>
                                          <p:spTgt spid="416"/>
                                        </p:tgtEl>
                                        <p:attrNameLst>
                                          <p:attrName>ppt_x</p:attrName>
                                          <p:attrName>ppt_y</p:attrName>
                                        </p:attrNameLst>
                                      </p:cBhvr>
                                      <p:rCtr x="-868" y="658"/>
                                    </p:animMotion>
                                  </p:childTnLst>
                                </p:cTn>
                              </p:par>
                              <p:par>
                                <p:cTn id="27" presetID="6" presetClass="emph" presetSubtype="0" decel="100000" fill="hold" nodeType="withEffect">
                                  <p:stCondLst>
                                    <p:cond delay="0"/>
                                  </p:stCondLst>
                                  <p:childTnLst>
                                    <p:animScale>
                                      <p:cBhvr>
                                        <p:cTn id="28" dur="500" fill="hold"/>
                                        <p:tgtEl>
                                          <p:spTgt spid="416"/>
                                        </p:tgtEl>
                                      </p:cBhvr>
                                      <p:by x="83330" y="83330"/>
                                    </p:animScale>
                                  </p:childTnLst>
                                </p:cTn>
                              </p:par>
                              <p:par>
                                <p:cTn id="29" presetID="42" presetClass="path" presetSubtype="0" decel="100000" fill="hold" grpId="0" nodeType="withEffect">
                                  <p:stCondLst>
                                    <p:cond delay="0"/>
                                  </p:stCondLst>
                                  <p:childTnLst>
                                    <p:animMotion origin="layout" path="M 1.13097E-6 2.36496E-6 L -0.0143 0.05106 " pathEditMode="relative" rAng="0" ptsTypes="AA">
                                      <p:cBhvr>
                                        <p:cTn id="30" dur="500" fill="hold"/>
                                        <p:tgtEl>
                                          <p:spTgt spid="438"/>
                                        </p:tgtEl>
                                        <p:attrNameLst>
                                          <p:attrName>ppt_x</p:attrName>
                                          <p:attrName>ppt_y</p:attrName>
                                        </p:attrNameLst>
                                      </p:cBhvr>
                                      <p:rCtr x="-715" y="2542"/>
                                    </p:animMotion>
                                  </p:childTnLst>
                                </p:cTn>
                              </p:par>
                              <p:par>
                                <p:cTn id="31" presetID="6" presetClass="emph" presetSubtype="0" decel="100000" fill="hold" grpId="1" nodeType="withEffect">
                                  <p:stCondLst>
                                    <p:cond delay="0"/>
                                  </p:stCondLst>
                                  <p:childTnLst>
                                    <p:animScale>
                                      <p:cBhvr>
                                        <p:cTn id="32" dur="500" fill="hold"/>
                                        <p:tgtEl>
                                          <p:spTgt spid="438"/>
                                        </p:tgtEl>
                                      </p:cBhvr>
                                      <p:by x="84780" y="84780"/>
                                    </p:animScale>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945"/>
                                        </p:tgtEl>
                                        <p:attrNameLst>
                                          <p:attrName>style.visibility</p:attrName>
                                        </p:attrNameLst>
                                      </p:cBhvr>
                                      <p:to>
                                        <p:strVal val="visible"/>
                                      </p:to>
                                    </p:set>
                                    <p:animEffect transition="in" filter="fade">
                                      <p:cBhvr>
                                        <p:cTn id="36" dur="500"/>
                                        <p:tgtEl>
                                          <p:spTgt spid="945"/>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P spid="379" grpId="1" animBg="1"/>
      <p:bldP spid="396" grpId="0" animBg="1"/>
      <p:bldP spid="396" grpId="1" animBg="1"/>
      <p:bldP spid="397" grpId="0" animBg="1"/>
      <p:bldP spid="397" grpId="1" animBg="1"/>
      <p:bldP spid="438" grpId="0" animBg="1"/>
      <p:bldP spid="43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File Extensions</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19508208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Outlook Hover cards</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01891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7" name="Rectangle 6"/>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1" name="Rectangle 420"/>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331" name="Rectangle 330"/>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grpSp>
        <p:nvGrpSpPr>
          <p:cNvPr id="948" name="Group 947"/>
          <p:cNvGrpSpPr/>
          <p:nvPr/>
        </p:nvGrpSpPr>
        <p:grpSpPr>
          <a:xfrm>
            <a:off x="4438782" y="4623735"/>
            <a:ext cx="3568568" cy="2096299"/>
            <a:chOff x="4438782" y="4444622"/>
            <a:chExt cx="3568568" cy="2096299"/>
          </a:xfrm>
        </p:grpSpPr>
        <p:sp>
          <p:nvSpPr>
            <p:cNvPr id="17" name="Freeform 5"/>
            <p:cNvSpPr>
              <a:spLocks noEditPoints="1"/>
            </p:cNvSpPr>
            <p:nvPr/>
          </p:nvSpPr>
          <p:spPr bwMode="auto">
            <a:xfrm>
              <a:off x="5569353" y="4911722"/>
              <a:ext cx="415730" cy="384482"/>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nvGrpSpPr>
            <p:cNvPr id="947" name="Group 946"/>
            <p:cNvGrpSpPr/>
            <p:nvPr/>
          </p:nvGrpSpPr>
          <p:grpSpPr>
            <a:xfrm>
              <a:off x="4438782" y="4444622"/>
              <a:ext cx="3568568" cy="2096299"/>
              <a:chOff x="4438782" y="4444622"/>
              <a:chExt cx="3568568" cy="2096299"/>
            </a:xfrm>
          </p:grpSpPr>
          <p:sp>
            <p:nvSpPr>
              <p:cNvPr id="340" name="TextBox 339"/>
              <p:cNvSpPr txBox="1"/>
              <p:nvPr/>
            </p:nvSpPr>
            <p:spPr>
              <a:xfrm>
                <a:off x="4487524" y="4444622"/>
                <a:ext cx="812022"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Users and </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groups</a:t>
                </a:r>
              </a:p>
            </p:txBody>
          </p:sp>
          <p:sp>
            <p:nvSpPr>
              <p:cNvPr id="341" name="TextBox 340"/>
              <p:cNvSpPr txBox="1"/>
              <p:nvPr/>
            </p:nvSpPr>
            <p:spPr>
              <a:xfrm>
                <a:off x="5371207"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Files</a:t>
                </a:r>
              </a:p>
            </p:txBody>
          </p:sp>
          <p:sp>
            <p:nvSpPr>
              <p:cNvPr id="342" name="TextBox 341"/>
              <p:cNvSpPr txBox="1"/>
              <p:nvPr/>
            </p:nvSpPr>
            <p:spPr>
              <a:xfrm>
                <a:off x="6270324"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Mail</a:t>
                </a:r>
              </a:p>
            </p:txBody>
          </p:sp>
          <p:sp>
            <p:nvSpPr>
              <p:cNvPr id="343" name="TextBox 342"/>
              <p:cNvSpPr txBox="1"/>
              <p:nvPr/>
            </p:nvSpPr>
            <p:spPr>
              <a:xfrm>
                <a:off x="7195328"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Calendar</a:t>
                </a:r>
              </a:p>
            </p:txBody>
          </p:sp>
          <p:sp>
            <p:nvSpPr>
              <p:cNvPr id="344" name="TextBox 343"/>
              <p:cNvSpPr txBox="1"/>
              <p:nvPr/>
            </p:nvSpPr>
            <p:spPr>
              <a:xfrm>
                <a:off x="4487524" y="5415577"/>
                <a:ext cx="812022"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Contacts</a:t>
                </a:r>
              </a:p>
            </p:txBody>
          </p:sp>
          <p:sp>
            <p:nvSpPr>
              <p:cNvPr id="293" name="TextBox 292"/>
              <p:cNvSpPr txBox="1"/>
              <p:nvPr/>
            </p:nvSpPr>
            <p:spPr>
              <a:xfrm>
                <a:off x="5077770" y="5415577"/>
                <a:ext cx="1398896"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Office Graph</a:t>
                </a:r>
              </a:p>
            </p:txBody>
          </p:sp>
          <p:sp>
            <p:nvSpPr>
              <p:cNvPr id="317" name="TextBox 316"/>
              <p:cNvSpPr txBox="1"/>
              <p:nvPr/>
            </p:nvSpPr>
            <p:spPr>
              <a:xfrm>
                <a:off x="7195328" y="5415577"/>
                <a:ext cx="812022"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Documents</a:t>
                </a:r>
              </a:p>
            </p:txBody>
          </p:sp>
          <p:sp>
            <p:nvSpPr>
              <p:cNvPr id="318" name="TextBox 317"/>
              <p:cNvSpPr txBox="1"/>
              <p:nvPr/>
            </p:nvSpPr>
            <p:spPr>
              <a:xfrm>
                <a:off x="6198803" y="5415577"/>
                <a:ext cx="955064"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Presentations</a:t>
                </a:r>
              </a:p>
            </p:txBody>
          </p:sp>
          <p:sp>
            <p:nvSpPr>
              <p:cNvPr id="319" name="Freeform 7"/>
              <p:cNvSpPr>
                <a:spLocks noChangeAspect="1" noEditPoints="1"/>
              </p:cNvSpPr>
              <p:nvPr/>
            </p:nvSpPr>
            <p:spPr bwMode="auto">
              <a:xfrm>
                <a:off x="6462861" y="5731634"/>
                <a:ext cx="446061" cy="468570"/>
              </a:xfrm>
              <a:custGeom>
                <a:avLst/>
                <a:gdLst>
                  <a:gd name="T0" fmla="*/ 92 w 92"/>
                  <a:gd name="T1" fmla="*/ 40 h 96"/>
                  <a:gd name="T2" fmla="*/ 84 w 92"/>
                  <a:gd name="T3" fmla="*/ 56 h 96"/>
                  <a:gd name="T4" fmla="*/ 84 w 92"/>
                  <a:gd name="T5" fmla="*/ 76 h 96"/>
                  <a:gd name="T6" fmla="*/ 92 w 92"/>
                  <a:gd name="T7" fmla="*/ 60 h 96"/>
                  <a:gd name="T8" fmla="*/ 84 w 92"/>
                  <a:gd name="T9" fmla="*/ 76 h 96"/>
                  <a:gd name="T10" fmla="*/ 80 w 92"/>
                  <a:gd name="T11" fmla="*/ 16 h 96"/>
                  <a:gd name="T12" fmla="*/ 60 w 92"/>
                  <a:gd name="T13" fmla="*/ 12 h 96"/>
                  <a:gd name="T14" fmla="*/ 72 w 92"/>
                  <a:gd name="T15" fmla="*/ 20 h 96"/>
                  <a:gd name="T16" fmla="*/ 60 w 92"/>
                  <a:gd name="T17" fmla="*/ 24 h 96"/>
                  <a:gd name="T18" fmla="*/ 72 w 92"/>
                  <a:gd name="T19" fmla="*/ 32 h 96"/>
                  <a:gd name="T20" fmla="*/ 60 w 92"/>
                  <a:gd name="T21" fmla="*/ 36 h 96"/>
                  <a:gd name="T22" fmla="*/ 72 w 92"/>
                  <a:gd name="T23" fmla="*/ 44 h 96"/>
                  <a:gd name="T24" fmla="*/ 60 w 92"/>
                  <a:gd name="T25" fmla="*/ 48 h 96"/>
                  <a:gd name="T26" fmla="*/ 72 w 92"/>
                  <a:gd name="T27" fmla="*/ 56 h 96"/>
                  <a:gd name="T28" fmla="*/ 60 w 92"/>
                  <a:gd name="T29" fmla="*/ 60 h 96"/>
                  <a:gd name="T30" fmla="*/ 72 w 92"/>
                  <a:gd name="T31" fmla="*/ 68 h 96"/>
                  <a:gd name="T32" fmla="*/ 60 w 92"/>
                  <a:gd name="T33" fmla="*/ 72 h 96"/>
                  <a:gd name="T34" fmla="*/ 76 w 92"/>
                  <a:gd name="T35" fmla="*/ 84 h 96"/>
                  <a:gd name="T36" fmla="*/ 80 w 92"/>
                  <a:gd name="T37" fmla="*/ 36 h 96"/>
                  <a:gd name="T38" fmla="*/ 92 w 92"/>
                  <a:gd name="T39" fmla="*/ 20 h 96"/>
                  <a:gd name="T40" fmla="*/ 56 w 92"/>
                  <a:gd name="T41" fmla="*/ 0 h 96"/>
                  <a:gd name="T42" fmla="*/ 0 w 92"/>
                  <a:gd name="T43" fmla="*/ 83 h 96"/>
                  <a:gd name="T44" fmla="*/ 56 w 92"/>
                  <a:gd name="T45" fmla="*/ 0 h 96"/>
                  <a:gd name="T46" fmla="*/ 36 w 92"/>
                  <a:gd name="T47" fmla="*/ 29 h 96"/>
                  <a:gd name="T48" fmla="*/ 37 w 92"/>
                  <a:gd name="T49" fmla="*/ 52 h 96"/>
                  <a:gd name="T50" fmla="*/ 37 w 92"/>
                  <a:gd name="T51" fmla="*/ 55 h 96"/>
                  <a:gd name="T52" fmla="*/ 37 w 92"/>
                  <a:gd name="T53" fmla="*/ 56 h 96"/>
                  <a:gd name="T54" fmla="*/ 36 w 92"/>
                  <a:gd name="T55" fmla="*/ 54 h 96"/>
                  <a:gd name="T56" fmla="*/ 35 w 92"/>
                  <a:gd name="T57" fmla="*/ 52 h 96"/>
                  <a:gd name="T58" fmla="*/ 13 w 92"/>
                  <a:gd name="T59" fmla="*/ 30 h 96"/>
                  <a:gd name="T60" fmla="*/ 20 w 92"/>
                  <a:gd name="T61" fmla="*/ 67 h 96"/>
                  <a:gd name="T62" fmla="*/ 20 w 92"/>
                  <a:gd name="T63" fmla="*/ 44 h 96"/>
                  <a:gd name="T64" fmla="*/ 20 w 92"/>
                  <a:gd name="T65" fmla="*/ 41 h 96"/>
                  <a:gd name="T66" fmla="*/ 20 w 92"/>
                  <a:gd name="T67" fmla="*/ 40 h 96"/>
                  <a:gd name="T68" fmla="*/ 21 w 92"/>
                  <a:gd name="T69" fmla="*/ 42 h 96"/>
                  <a:gd name="T70" fmla="*/ 22 w 92"/>
                  <a:gd name="T71" fmla="*/ 43 h 96"/>
                  <a:gd name="T72" fmla="*/ 44 w 92"/>
                  <a:gd name="T7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6">
                    <a:moveTo>
                      <a:pt x="84" y="40"/>
                    </a:moveTo>
                    <a:cubicBezTo>
                      <a:pt x="92" y="40"/>
                      <a:pt x="92" y="40"/>
                      <a:pt x="92" y="40"/>
                    </a:cubicBezTo>
                    <a:cubicBezTo>
                      <a:pt x="92" y="56"/>
                      <a:pt x="92" y="56"/>
                      <a:pt x="92" y="56"/>
                    </a:cubicBezTo>
                    <a:cubicBezTo>
                      <a:pt x="84" y="56"/>
                      <a:pt x="84" y="56"/>
                      <a:pt x="84" y="56"/>
                    </a:cubicBezTo>
                    <a:lnTo>
                      <a:pt x="84" y="40"/>
                    </a:lnTo>
                    <a:close/>
                    <a:moveTo>
                      <a:pt x="84" y="76"/>
                    </a:moveTo>
                    <a:cubicBezTo>
                      <a:pt x="92" y="76"/>
                      <a:pt x="92" y="76"/>
                      <a:pt x="92" y="76"/>
                    </a:cubicBezTo>
                    <a:cubicBezTo>
                      <a:pt x="92" y="60"/>
                      <a:pt x="92" y="60"/>
                      <a:pt x="92" y="60"/>
                    </a:cubicBezTo>
                    <a:cubicBezTo>
                      <a:pt x="84" y="60"/>
                      <a:pt x="84" y="60"/>
                      <a:pt x="84" y="60"/>
                    </a:cubicBezTo>
                    <a:lnTo>
                      <a:pt x="84" y="76"/>
                    </a:lnTo>
                    <a:close/>
                    <a:moveTo>
                      <a:pt x="80" y="20"/>
                    </a:moveTo>
                    <a:cubicBezTo>
                      <a:pt x="80" y="16"/>
                      <a:pt x="80" y="16"/>
                      <a:pt x="80" y="16"/>
                    </a:cubicBezTo>
                    <a:cubicBezTo>
                      <a:pt x="80" y="15"/>
                      <a:pt x="77" y="12"/>
                      <a:pt x="76" y="12"/>
                    </a:cubicBezTo>
                    <a:cubicBezTo>
                      <a:pt x="60" y="12"/>
                      <a:pt x="60" y="12"/>
                      <a:pt x="60" y="12"/>
                    </a:cubicBezTo>
                    <a:cubicBezTo>
                      <a:pt x="60" y="20"/>
                      <a:pt x="60" y="20"/>
                      <a:pt x="60" y="20"/>
                    </a:cubicBezTo>
                    <a:cubicBezTo>
                      <a:pt x="72" y="20"/>
                      <a:pt x="72" y="20"/>
                      <a:pt x="72" y="20"/>
                    </a:cubicBezTo>
                    <a:cubicBezTo>
                      <a:pt x="72" y="24"/>
                      <a:pt x="72" y="24"/>
                      <a:pt x="72" y="24"/>
                    </a:cubicBezTo>
                    <a:cubicBezTo>
                      <a:pt x="60" y="24"/>
                      <a:pt x="60" y="24"/>
                      <a:pt x="60" y="24"/>
                    </a:cubicBezTo>
                    <a:cubicBezTo>
                      <a:pt x="60" y="32"/>
                      <a:pt x="60" y="32"/>
                      <a:pt x="60" y="32"/>
                    </a:cubicBezTo>
                    <a:cubicBezTo>
                      <a:pt x="72" y="32"/>
                      <a:pt x="72" y="32"/>
                      <a:pt x="72" y="32"/>
                    </a:cubicBezTo>
                    <a:cubicBezTo>
                      <a:pt x="72" y="36"/>
                      <a:pt x="72" y="36"/>
                      <a:pt x="72" y="36"/>
                    </a:cubicBezTo>
                    <a:cubicBezTo>
                      <a:pt x="60" y="36"/>
                      <a:pt x="60" y="36"/>
                      <a:pt x="60" y="36"/>
                    </a:cubicBezTo>
                    <a:cubicBezTo>
                      <a:pt x="60" y="44"/>
                      <a:pt x="60" y="44"/>
                      <a:pt x="60" y="44"/>
                    </a:cubicBezTo>
                    <a:cubicBezTo>
                      <a:pt x="72" y="44"/>
                      <a:pt x="72" y="44"/>
                      <a:pt x="72" y="44"/>
                    </a:cubicBezTo>
                    <a:cubicBezTo>
                      <a:pt x="72" y="48"/>
                      <a:pt x="72" y="48"/>
                      <a:pt x="72" y="48"/>
                    </a:cubicBezTo>
                    <a:cubicBezTo>
                      <a:pt x="60" y="48"/>
                      <a:pt x="60" y="48"/>
                      <a:pt x="60" y="48"/>
                    </a:cubicBezTo>
                    <a:cubicBezTo>
                      <a:pt x="60" y="56"/>
                      <a:pt x="60" y="56"/>
                      <a:pt x="60" y="56"/>
                    </a:cubicBezTo>
                    <a:cubicBezTo>
                      <a:pt x="72" y="56"/>
                      <a:pt x="72" y="56"/>
                      <a:pt x="72" y="56"/>
                    </a:cubicBezTo>
                    <a:cubicBezTo>
                      <a:pt x="72" y="60"/>
                      <a:pt x="72" y="60"/>
                      <a:pt x="72" y="60"/>
                    </a:cubicBezTo>
                    <a:cubicBezTo>
                      <a:pt x="60" y="60"/>
                      <a:pt x="60" y="60"/>
                      <a:pt x="60" y="60"/>
                    </a:cubicBezTo>
                    <a:cubicBezTo>
                      <a:pt x="60" y="68"/>
                      <a:pt x="60" y="68"/>
                      <a:pt x="60" y="68"/>
                    </a:cubicBezTo>
                    <a:cubicBezTo>
                      <a:pt x="72" y="68"/>
                      <a:pt x="72" y="68"/>
                      <a:pt x="72" y="68"/>
                    </a:cubicBezTo>
                    <a:cubicBezTo>
                      <a:pt x="72" y="72"/>
                      <a:pt x="72" y="72"/>
                      <a:pt x="72" y="72"/>
                    </a:cubicBezTo>
                    <a:cubicBezTo>
                      <a:pt x="60" y="72"/>
                      <a:pt x="60" y="72"/>
                      <a:pt x="60" y="72"/>
                    </a:cubicBezTo>
                    <a:cubicBezTo>
                      <a:pt x="60" y="84"/>
                      <a:pt x="60" y="84"/>
                      <a:pt x="60" y="84"/>
                    </a:cubicBezTo>
                    <a:cubicBezTo>
                      <a:pt x="76" y="84"/>
                      <a:pt x="76" y="84"/>
                      <a:pt x="76" y="84"/>
                    </a:cubicBezTo>
                    <a:cubicBezTo>
                      <a:pt x="77" y="84"/>
                      <a:pt x="80" y="81"/>
                      <a:pt x="80" y="80"/>
                    </a:cubicBezTo>
                    <a:cubicBezTo>
                      <a:pt x="80" y="36"/>
                      <a:pt x="80" y="36"/>
                      <a:pt x="80" y="36"/>
                    </a:cubicBezTo>
                    <a:cubicBezTo>
                      <a:pt x="92" y="36"/>
                      <a:pt x="92" y="36"/>
                      <a:pt x="92" y="36"/>
                    </a:cubicBezTo>
                    <a:cubicBezTo>
                      <a:pt x="92" y="20"/>
                      <a:pt x="92" y="20"/>
                      <a:pt x="92" y="20"/>
                    </a:cubicBezTo>
                    <a:lnTo>
                      <a:pt x="80" y="20"/>
                    </a:lnTo>
                    <a:close/>
                    <a:moveTo>
                      <a:pt x="56" y="0"/>
                    </a:moveTo>
                    <a:cubicBezTo>
                      <a:pt x="56" y="96"/>
                      <a:pt x="56" y="96"/>
                      <a:pt x="56" y="96"/>
                    </a:cubicBezTo>
                    <a:cubicBezTo>
                      <a:pt x="0" y="83"/>
                      <a:pt x="0" y="83"/>
                      <a:pt x="0" y="83"/>
                    </a:cubicBezTo>
                    <a:cubicBezTo>
                      <a:pt x="0" y="13"/>
                      <a:pt x="0" y="13"/>
                      <a:pt x="0" y="13"/>
                    </a:cubicBezTo>
                    <a:lnTo>
                      <a:pt x="56" y="0"/>
                    </a:lnTo>
                    <a:close/>
                    <a:moveTo>
                      <a:pt x="44" y="28"/>
                    </a:moveTo>
                    <a:cubicBezTo>
                      <a:pt x="36" y="29"/>
                      <a:pt x="36" y="29"/>
                      <a:pt x="36" y="29"/>
                    </a:cubicBezTo>
                    <a:cubicBezTo>
                      <a:pt x="36" y="50"/>
                      <a:pt x="36" y="50"/>
                      <a:pt x="36" y="50"/>
                    </a:cubicBezTo>
                    <a:cubicBezTo>
                      <a:pt x="36" y="51"/>
                      <a:pt x="37" y="52"/>
                      <a:pt x="37" y="52"/>
                    </a:cubicBezTo>
                    <a:cubicBezTo>
                      <a:pt x="37" y="53"/>
                      <a:pt x="37" y="53"/>
                      <a:pt x="37" y="54"/>
                    </a:cubicBezTo>
                    <a:cubicBezTo>
                      <a:pt x="37" y="54"/>
                      <a:pt x="37" y="54"/>
                      <a:pt x="37" y="55"/>
                    </a:cubicBezTo>
                    <a:cubicBezTo>
                      <a:pt x="37" y="55"/>
                      <a:pt x="37" y="55"/>
                      <a:pt x="37" y="56"/>
                    </a:cubicBezTo>
                    <a:cubicBezTo>
                      <a:pt x="37" y="56"/>
                      <a:pt x="37" y="56"/>
                      <a:pt x="37" y="56"/>
                    </a:cubicBezTo>
                    <a:cubicBezTo>
                      <a:pt x="36" y="55"/>
                      <a:pt x="36" y="55"/>
                      <a:pt x="36" y="55"/>
                    </a:cubicBezTo>
                    <a:cubicBezTo>
                      <a:pt x="36" y="54"/>
                      <a:pt x="36" y="54"/>
                      <a:pt x="36" y="54"/>
                    </a:cubicBezTo>
                    <a:cubicBezTo>
                      <a:pt x="35" y="54"/>
                      <a:pt x="35" y="53"/>
                      <a:pt x="35" y="53"/>
                    </a:cubicBezTo>
                    <a:cubicBezTo>
                      <a:pt x="35" y="53"/>
                      <a:pt x="35" y="53"/>
                      <a:pt x="35" y="52"/>
                    </a:cubicBezTo>
                    <a:cubicBezTo>
                      <a:pt x="21" y="29"/>
                      <a:pt x="21" y="29"/>
                      <a:pt x="21" y="29"/>
                    </a:cubicBezTo>
                    <a:cubicBezTo>
                      <a:pt x="13" y="30"/>
                      <a:pt x="13" y="30"/>
                      <a:pt x="13" y="30"/>
                    </a:cubicBezTo>
                    <a:cubicBezTo>
                      <a:pt x="13" y="66"/>
                      <a:pt x="13" y="66"/>
                      <a:pt x="13" y="66"/>
                    </a:cubicBezTo>
                    <a:cubicBezTo>
                      <a:pt x="20" y="67"/>
                      <a:pt x="20" y="67"/>
                      <a:pt x="20" y="67"/>
                    </a:cubicBezTo>
                    <a:cubicBezTo>
                      <a:pt x="20" y="46"/>
                      <a:pt x="20" y="46"/>
                      <a:pt x="20" y="46"/>
                    </a:cubicBezTo>
                    <a:cubicBezTo>
                      <a:pt x="20" y="46"/>
                      <a:pt x="20" y="45"/>
                      <a:pt x="20" y="44"/>
                    </a:cubicBezTo>
                    <a:cubicBezTo>
                      <a:pt x="20" y="44"/>
                      <a:pt x="20" y="43"/>
                      <a:pt x="20" y="43"/>
                    </a:cubicBezTo>
                    <a:cubicBezTo>
                      <a:pt x="20" y="42"/>
                      <a:pt x="20" y="42"/>
                      <a:pt x="20" y="41"/>
                    </a:cubicBezTo>
                    <a:cubicBezTo>
                      <a:pt x="20" y="41"/>
                      <a:pt x="20" y="41"/>
                      <a:pt x="20" y="40"/>
                    </a:cubicBezTo>
                    <a:cubicBezTo>
                      <a:pt x="20" y="40"/>
                      <a:pt x="20" y="40"/>
                      <a:pt x="20" y="40"/>
                    </a:cubicBezTo>
                    <a:cubicBezTo>
                      <a:pt x="20" y="40"/>
                      <a:pt x="20" y="41"/>
                      <a:pt x="20" y="41"/>
                    </a:cubicBezTo>
                    <a:cubicBezTo>
                      <a:pt x="20" y="41"/>
                      <a:pt x="21" y="41"/>
                      <a:pt x="21" y="42"/>
                    </a:cubicBezTo>
                    <a:cubicBezTo>
                      <a:pt x="21" y="42"/>
                      <a:pt x="21" y="42"/>
                      <a:pt x="21" y="42"/>
                    </a:cubicBezTo>
                    <a:cubicBezTo>
                      <a:pt x="21" y="43"/>
                      <a:pt x="22" y="43"/>
                      <a:pt x="22" y="43"/>
                    </a:cubicBezTo>
                    <a:cubicBezTo>
                      <a:pt x="36" y="68"/>
                      <a:pt x="36" y="68"/>
                      <a:pt x="36" y="68"/>
                    </a:cubicBezTo>
                    <a:cubicBezTo>
                      <a:pt x="44" y="68"/>
                      <a:pt x="44" y="68"/>
                      <a:pt x="44" y="68"/>
                    </a:cubicBezTo>
                    <a:lnTo>
                      <a:pt x="44" y="2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0" name="Freeform 5"/>
              <p:cNvSpPr>
                <a:spLocks noChangeAspect="1" noEditPoints="1"/>
              </p:cNvSpPr>
              <p:nvPr/>
            </p:nvSpPr>
            <p:spPr bwMode="auto">
              <a:xfrm>
                <a:off x="5671185" y="5731634"/>
                <a:ext cx="424574" cy="415227"/>
              </a:xfrm>
              <a:custGeom>
                <a:avLst/>
                <a:gdLst>
                  <a:gd name="T0" fmla="*/ 62 w 98"/>
                  <a:gd name="T1" fmla="*/ 26 h 96"/>
                  <a:gd name="T2" fmla="*/ 60 w 98"/>
                  <a:gd name="T3" fmla="*/ 23 h 96"/>
                  <a:gd name="T4" fmla="*/ 64 w 98"/>
                  <a:gd name="T5" fmla="*/ 19 h 96"/>
                  <a:gd name="T6" fmla="*/ 67 w 98"/>
                  <a:gd name="T7" fmla="*/ 20 h 96"/>
                  <a:gd name="T8" fmla="*/ 67 w 98"/>
                  <a:gd name="T9" fmla="*/ 20 h 96"/>
                  <a:gd name="T10" fmla="*/ 79 w 98"/>
                  <a:gd name="T11" fmla="*/ 36 h 96"/>
                  <a:gd name="T12" fmla="*/ 69 w 98"/>
                  <a:gd name="T13" fmla="*/ 36 h 96"/>
                  <a:gd name="T14" fmla="*/ 69 w 98"/>
                  <a:gd name="T15" fmla="*/ 36 h 96"/>
                  <a:gd name="T16" fmla="*/ 66 w 98"/>
                  <a:gd name="T17" fmla="*/ 36 h 96"/>
                  <a:gd name="T18" fmla="*/ 66 w 98"/>
                  <a:gd name="T19" fmla="*/ 36 h 96"/>
                  <a:gd name="T20" fmla="*/ 66 w 98"/>
                  <a:gd name="T21" fmla="*/ 36 h 96"/>
                  <a:gd name="T22" fmla="*/ 60 w 98"/>
                  <a:gd name="T23" fmla="*/ 38 h 96"/>
                  <a:gd name="T24" fmla="*/ 60 w 98"/>
                  <a:gd name="T25" fmla="*/ 29 h 96"/>
                  <a:gd name="T26" fmla="*/ 63 w 98"/>
                  <a:gd name="T27" fmla="*/ 28 h 96"/>
                  <a:gd name="T28" fmla="*/ 62 w 98"/>
                  <a:gd name="T29" fmla="*/ 26 h 96"/>
                  <a:gd name="T30" fmla="*/ 60 w 98"/>
                  <a:gd name="T31" fmla="*/ 64 h 96"/>
                  <a:gd name="T32" fmla="*/ 65 w 98"/>
                  <a:gd name="T33" fmla="*/ 65 h 96"/>
                  <a:gd name="T34" fmla="*/ 65 w 98"/>
                  <a:gd name="T35" fmla="*/ 66 h 96"/>
                  <a:gd name="T36" fmla="*/ 66 w 98"/>
                  <a:gd name="T37" fmla="*/ 66 h 96"/>
                  <a:gd name="T38" fmla="*/ 68 w 98"/>
                  <a:gd name="T39" fmla="*/ 66 h 96"/>
                  <a:gd name="T40" fmla="*/ 60 w 98"/>
                  <a:gd name="T41" fmla="*/ 55 h 96"/>
                  <a:gd name="T42" fmla="*/ 60 w 98"/>
                  <a:gd name="T43" fmla="*/ 64 h 96"/>
                  <a:gd name="T44" fmla="*/ 98 w 98"/>
                  <a:gd name="T45" fmla="*/ 47 h 96"/>
                  <a:gd name="T46" fmla="*/ 81 w 98"/>
                  <a:gd name="T47" fmla="*/ 28 h 96"/>
                  <a:gd name="T48" fmla="*/ 81 w 98"/>
                  <a:gd name="T49" fmla="*/ 28 h 96"/>
                  <a:gd name="T50" fmla="*/ 80 w 98"/>
                  <a:gd name="T51" fmla="*/ 28 h 96"/>
                  <a:gd name="T52" fmla="*/ 79 w 98"/>
                  <a:gd name="T53" fmla="*/ 28 h 96"/>
                  <a:gd name="T54" fmla="*/ 87 w 98"/>
                  <a:gd name="T55" fmla="*/ 39 h 96"/>
                  <a:gd name="T56" fmla="*/ 90 w 98"/>
                  <a:gd name="T57" fmla="*/ 47 h 96"/>
                  <a:gd name="T58" fmla="*/ 80 w 98"/>
                  <a:gd name="T59" fmla="*/ 58 h 96"/>
                  <a:gd name="T60" fmla="*/ 80 w 98"/>
                  <a:gd name="T61" fmla="*/ 58 h 96"/>
                  <a:gd name="T62" fmla="*/ 79 w 98"/>
                  <a:gd name="T63" fmla="*/ 58 h 96"/>
                  <a:gd name="T64" fmla="*/ 78 w 98"/>
                  <a:gd name="T65" fmla="*/ 58 h 96"/>
                  <a:gd name="T66" fmla="*/ 78 w 98"/>
                  <a:gd name="T67" fmla="*/ 58 h 96"/>
                  <a:gd name="T68" fmla="*/ 67 w 98"/>
                  <a:gd name="T69" fmla="*/ 58 h 96"/>
                  <a:gd name="T70" fmla="*/ 79 w 98"/>
                  <a:gd name="T71" fmla="*/ 73 h 96"/>
                  <a:gd name="T72" fmla="*/ 79 w 98"/>
                  <a:gd name="T73" fmla="*/ 73 h 96"/>
                  <a:gd name="T74" fmla="*/ 82 w 98"/>
                  <a:gd name="T75" fmla="*/ 75 h 96"/>
                  <a:gd name="T76" fmla="*/ 86 w 98"/>
                  <a:gd name="T77" fmla="*/ 70 h 96"/>
                  <a:gd name="T78" fmla="*/ 85 w 98"/>
                  <a:gd name="T79" fmla="*/ 68 h 96"/>
                  <a:gd name="T80" fmla="*/ 84 w 98"/>
                  <a:gd name="T81" fmla="*/ 66 h 96"/>
                  <a:gd name="T82" fmla="*/ 98 w 98"/>
                  <a:gd name="T83" fmla="*/ 47 h 96"/>
                  <a:gd name="T84" fmla="*/ 56 w 98"/>
                  <a:gd name="T85" fmla="*/ 0 h 96"/>
                  <a:gd name="T86" fmla="*/ 56 w 98"/>
                  <a:gd name="T87" fmla="*/ 96 h 96"/>
                  <a:gd name="T88" fmla="*/ 0 w 98"/>
                  <a:gd name="T89" fmla="*/ 83 h 96"/>
                  <a:gd name="T90" fmla="*/ 0 w 98"/>
                  <a:gd name="T91" fmla="*/ 13 h 96"/>
                  <a:gd name="T92" fmla="*/ 56 w 98"/>
                  <a:gd name="T93" fmla="*/ 0 h 96"/>
                  <a:gd name="T94" fmla="*/ 40 w 98"/>
                  <a:gd name="T95" fmla="*/ 60 h 96"/>
                  <a:gd name="T96" fmla="*/ 26 w 98"/>
                  <a:gd name="T97" fmla="*/ 60 h 96"/>
                  <a:gd name="T98" fmla="*/ 26 w 98"/>
                  <a:gd name="T99" fmla="*/ 28 h 96"/>
                  <a:gd name="T100" fmla="*/ 20 w 98"/>
                  <a:gd name="T101" fmla="*/ 28 h 96"/>
                  <a:gd name="T102" fmla="*/ 20 w 98"/>
                  <a:gd name="T103" fmla="*/ 66 h 96"/>
                  <a:gd name="T104" fmla="*/ 40 w 98"/>
                  <a:gd name="T105" fmla="*/ 67 h 96"/>
                  <a:gd name="T106" fmla="*/ 40 w 98"/>
                  <a:gd name="T10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6">
                    <a:moveTo>
                      <a:pt x="62" y="26"/>
                    </a:moveTo>
                    <a:cubicBezTo>
                      <a:pt x="61" y="25"/>
                      <a:pt x="60" y="24"/>
                      <a:pt x="60" y="23"/>
                    </a:cubicBezTo>
                    <a:cubicBezTo>
                      <a:pt x="60" y="20"/>
                      <a:pt x="62" y="19"/>
                      <a:pt x="64" y="19"/>
                    </a:cubicBezTo>
                    <a:cubicBezTo>
                      <a:pt x="66" y="19"/>
                      <a:pt x="67" y="19"/>
                      <a:pt x="67" y="20"/>
                    </a:cubicBezTo>
                    <a:cubicBezTo>
                      <a:pt x="67" y="20"/>
                      <a:pt x="67" y="20"/>
                      <a:pt x="67" y="20"/>
                    </a:cubicBezTo>
                    <a:cubicBezTo>
                      <a:pt x="79" y="36"/>
                      <a:pt x="79" y="36"/>
                      <a:pt x="79" y="36"/>
                    </a:cubicBezTo>
                    <a:cubicBezTo>
                      <a:pt x="69" y="36"/>
                      <a:pt x="69" y="36"/>
                      <a:pt x="69" y="36"/>
                    </a:cubicBezTo>
                    <a:cubicBezTo>
                      <a:pt x="69" y="36"/>
                      <a:pt x="69" y="36"/>
                      <a:pt x="69" y="36"/>
                    </a:cubicBezTo>
                    <a:cubicBezTo>
                      <a:pt x="66" y="36"/>
                      <a:pt x="66" y="36"/>
                      <a:pt x="66" y="36"/>
                    </a:cubicBezTo>
                    <a:cubicBezTo>
                      <a:pt x="66" y="36"/>
                      <a:pt x="66" y="36"/>
                      <a:pt x="66" y="36"/>
                    </a:cubicBezTo>
                    <a:cubicBezTo>
                      <a:pt x="66" y="36"/>
                      <a:pt x="66" y="36"/>
                      <a:pt x="66" y="36"/>
                    </a:cubicBezTo>
                    <a:cubicBezTo>
                      <a:pt x="63" y="36"/>
                      <a:pt x="61" y="37"/>
                      <a:pt x="60" y="38"/>
                    </a:cubicBezTo>
                    <a:cubicBezTo>
                      <a:pt x="60" y="29"/>
                      <a:pt x="60" y="29"/>
                      <a:pt x="60" y="29"/>
                    </a:cubicBezTo>
                    <a:cubicBezTo>
                      <a:pt x="61" y="28"/>
                      <a:pt x="62" y="28"/>
                      <a:pt x="63" y="28"/>
                    </a:cubicBezTo>
                    <a:lnTo>
                      <a:pt x="62" y="26"/>
                    </a:lnTo>
                    <a:close/>
                    <a:moveTo>
                      <a:pt x="60" y="64"/>
                    </a:moveTo>
                    <a:cubicBezTo>
                      <a:pt x="61" y="65"/>
                      <a:pt x="63" y="65"/>
                      <a:pt x="65" y="65"/>
                    </a:cubicBezTo>
                    <a:cubicBezTo>
                      <a:pt x="65" y="66"/>
                      <a:pt x="65" y="66"/>
                      <a:pt x="65" y="66"/>
                    </a:cubicBezTo>
                    <a:cubicBezTo>
                      <a:pt x="66" y="66"/>
                      <a:pt x="66" y="66"/>
                      <a:pt x="66" y="66"/>
                    </a:cubicBezTo>
                    <a:cubicBezTo>
                      <a:pt x="68" y="66"/>
                      <a:pt x="68" y="66"/>
                      <a:pt x="68" y="66"/>
                    </a:cubicBezTo>
                    <a:cubicBezTo>
                      <a:pt x="60" y="55"/>
                      <a:pt x="60" y="55"/>
                      <a:pt x="60" y="55"/>
                    </a:cubicBezTo>
                    <a:lnTo>
                      <a:pt x="60" y="64"/>
                    </a:lnTo>
                    <a:close/>
                    <a:moveTo>
                      <a:pt x="98" y="47"/>
                    </a:moveTo>
                    <a:cubicBezTo>
                      <a:pt x="98" y="37"/>
                      <a:pt x="91" y="28"/>
                      <a:pt x="81" y="28"/>
                    </a:cubicBezTo>
                    <a:cubicBezTo>
                      <a:pt x="81" y="28"/>
                      <a:pt x="81" y="28"/>
                      <a:pt x="81" y="28"/>
                    </a:cubicBezTo>
                    <a:cubicBezTo>
                      <a:pt x="80" y="28"/>
                      <a:pt x="80" y="28"/>
                      <a:pt x="80" y="28"/>
                    </a:cubicBezTo>
                    <a:cubicBezTo>
                      <a:pt x="79" y="28"/>
                      <a:pt x="79" y="28"/>
                      <a:pt x="79" y="28"/>
                    </a:cubicBezTo>
                    <a:cubicBezTo>
                      <a:pt x="87" y="39"/>
                      <a:pt x="87" y="39"/>
                      <a:pt x="87" y="39"/>
                    </a:cubicBezTo>
                    <a:cubicBezTo>
                      <a:pt x="89" y="41"/>
                      <a:pt x="90" y="44"/>
                      <a:pt x="90" y="47"/>
                    </a:cubicBezTo>
                    <a:cubicBezTo>
                      <a:pt x="90" y="53"/>
                      <a:pt x="86" y="57"/>
                      <a:pt x="80" y="58"/>
                    </a:cubicBezTo>
                    <a:cubicBezTo>
                      <a:pt x="80" y="58"/>
                      <a:pt x="80" y="58"/>
                      <a:pt x="80" y="58"/>
                    </a:cubicBezTo>
                    <a:cubicBezTo>
                      <a:pt x="79" y="58"/>
                      <a:pt x="79" y="58"/>
                      <a:pt x="79" y="58"/>
                    </a:cubicBezTo>
                    <a:cubicBezTo>
                      <a:pt x="78" y="58"/>
                      <a:pt x="78" y="58"/>
                      <a:pt x="78" y="58"/>
                    </a:cubicBezTo>
                    <a:cubicBezTo>
                      <a:pt x="78" y="58"/>
                      <a:pt x="78" y="58"/>
                      <a:pt x="78" y="58"/>
                    </a:cubicBezTo>
                    <a:cubicBezTo>
                      <a:pt x="67" y="58"/>
                      <a:pt x="67" y="58"/>
                      <a:pt x="67" y="58"/>
                    </a:cubicBezTo>
                    <a:cubicBezTo>
                      <a:pt x="79" y="73"/>
                      <a:pt x="79" y="73"/>
                      <a:pt x="79" y="73"/>
                    </a:cubicBezTo>
                    <a:cubicBezTo>
                      <a:pt x="79" y="73"/>
                      <a:pt x="79" y="73"/>
                      <a:pt x="79" y="73"/>
                    </a:cubicBezTo>
                    <a:cubicBezTo>
                      <a:pt x="80" y="74"/>
                      <a:pt x="81" y="75"/>
                      <a:pt x="82" y="75"/>
                    </a:cubicBezTo>
                    <a:cubicBezTo>
                      <a:pt x="85" y="75"/>
                      <a:pt x="86" y="73"/>
                      <a:pt x="86" y="70"/>
                    </a:cubicBezTo>
                    <a:cubicBezTo>
                      <a:pt x="86" y="69"/>
                      <a:pt x="86" y="68"/>
                      <a:pt x="85" y="68"/>
                    </a:cubicBezTo>
                    <a:cubicBezTo>
                      <a:pt x="84" y="66"/>
                      <a:pt x="84" y="66"/>
                      <a:pt x="84" y="66"/>
                    </a:cubicBezTo>
                    <a:cubicBezTo>
                      <a:pt x="93" y="64"/>
                      <a:pt x="98" y="56"/>
                      <a:pt x="98" y="47"/>
                    </a:cubicBezTo>
                    <a:close/>
                    <a:moveTo>
                      <a:pt x="56" y="0"/>
                    </a:moveTo>
                    <a:cubicBezTo>
                      <a:pt x="56" y="96"/>
                      <a:pt x="56" y="96"/>
                      <a:pt x="56" y="96"/>
                    </a:cubicBezTo>
                    <a:cubicBezTo>
                      <a:pt x="0" y="83"/>
                      <a:pt x="0" y="83"/>
                      <a:pt x="0" y="83"/>
                    </a:cubicBezTo>
                    <a:cubicBezTo>
                      <a:pt x="0" y="13"/>
                      <a:pt x="0" y="13"/>
                      <a:pt x="0" y="13"/>
                    </a:cubicBezTo>
                    <a:lnTo>
                      <a:pt x="56" y="0"/>
                    </a:lnTo>
                    <a:close/>
                    <a:moveTo>
                      <a:pt x="40" y="60"/>
                    </a:moveTo>
                    <a:cubicBezTo>
                      <a:pt x="26" y="60"/>
                      <a:pt x="26" y="60"/>
                      <a:pt x="26" y="60"/>
                    </a:cubicBezTo>
                    <a:cubicBezTo>
                      <a:pt x="26" y="28"/>
                      <a:pt x="26" y="28"/>
                      <a:pt x="26" y="28"/>
                    </a:cubicBezTo>
                    <a:cubicBezTo>
                      <a:pt x="20" y="28"/>
                      <a:pt x="20" y="28"/>
                      <a:pt x="20" y="28"/>
                    </a:cubicBezTo>
                    <a:cubicBezTo>
                      <a:pt x="20" y="66"/>
                      <a:pt x="20" y="66"/>
                      <a:pt x="20" y="66"/>
                    </a:cubicBezTo>
                    <a:cubicBezTo>
                      <a:pt x="40" y="67"/>
                      <a:pt x="40" y="67"/>
                      <a:pt x="40" y="67"/>
                    </a:cubicBezTo>
                    <a:lnTo>
                      <a:pt x="40" y="6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21" name="Picture 32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344756" y="5788784"/>
                <a:ext cx="402632" cy="350470"/>
              </a:xfrm>
              <a:prstGeom prst="rect">
                <a:avLst/>
              </a:prstGeom>
            </p:spPr>
          </p:pic>
          <p:grpSp>
            <p:nvGrpSpPr>
              <p:cNvPr id="21" name="Group 8"/>
              <p:cNvGrpSpPr>
                <a:grpSpLocks noChangeAspect="1"/>
              </p:cNvGrpSpPr>
              <p:nvPr/>
            </p:nvGrpSpPr>
            <p:grpSpPr bwMode="auto">
              <a:xfrm>
                <a:off x="7342345" y="4895634"/>
                <a:ext cx="517988" cy="400570"/>
                <a:chOff x="1226" y="121"/>
                <a:chExt cx="5382" cy="4162"/>
              </a:xfrm>
              <a:solidFill>
                <a:schemeClr val="tx1"/>
              </a:solidFill>
            </p:grpSpPr>
            <p:sp>
              <p:nvSpPr>
                <p:cNvPr id="23" name="Freeform 9"/>
                <p:cNvSpPr>
                  <a:spLocks/>
                </p:cNvSpPr>
                <p:nvPr/>
              </p:nvSpPr>
              <p:spPr bwMode="auto">
                <a:xfrm>
                  <a:off x="1694" y="121"/>
                  <a:ext cx="4446" cy="1244"/>
                </a:xfrm>
                <a:custGeom>
                  <a:avLst/>
                  <a:gdLst>
                    <a:gd name="T0" fmla="*/ 1857 w 1880"/>
                    <a:gd name="T1" fmla="*/ 266 h 526"/>
                    <a:gd name="T2" fmla="*/ 1701 w 1880"/>
                    <a:gd name="T3" fmla="*/ 266 h 526"/>
                    <a:gd name="T4" fmla="*/ 1626 w 1880"/>
                    <a:gd name="T5" fmla="*/ 0 h 526"/>
                    <a:gd name="T6" fmla="*/ 689 w 1880"/>
                    <a:gd name="T7" fmla="*/ 266 h 526"/>
                    <a:gd name="T8" fmla="*/ 579 w 1880"/>
                    <a:gd name="T9" fmla="*/ 266 h 526"/>
                    <a:gd name="T10" fmla="*/ 457 w 1880"/>
                    <a:gd name="T11" fmla="*/ 162 h 526"/>
                    <a:gd name="T12" fmla="*/ 417 w 1880"/>
                    <a:gd name="T13" fmla="*/ 144 h 526"/>
                    <a:gd name="T14" fmla="*/ 24 w 1880"/>
                    <a:gd name="T15" fmla="*/ 144 h 526"/>
                    <a:gd name="T16" fmla="*/ 0 w 1880"/>
                    <a:gd name="T17" fmla="*/ 167 h 526"/>
                    <a:gd name="T18" fmla="*/ 0 w 1880"/>
                    <a:gd name="T19" fmla="*/ 526 h 526"/>
                    <a:gd name="T20" fmla="*/ 180 w 1880"/>
                    <a:gd name="T21" fmla="*/ 526 h 526"/>
                    <a:gd name="T22" fmla="*/ 1550 w 1880"/>
                    <a:gd name="T23" fmla="*/ 133 h 526"/>
                    <a:gd name="T24" fmla="*/ 1660 w 1880"/>
                    <a:gd name="T25" fmla="*/ 526 h 526"/>
                    <a:gd name="T26" fmla="*/ 1880 w 1880"/>
                    <a:gd name="T27" fmla="*/ 526 h 526"/>
                    <a:gd name="T28" fmla="*/ 1880 w 1880"/>
                    <a:gd name="T29" fmla="*/ 289 h 526"/>
                    <a:gd name="T30" fmla="*/ 1857 w 1880"/>
                    <a:gd name="T31" fmla="*/ 26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0" h="526">
                      <a:moveTo>
                        <a:pt x="1857" y="266"/>
                      </a:moveTo>
                      <a:cubicBezTo>
                        <a:pt x="1701" y="266"/>
                        <a:pt x="1701" y="266"/>
                        <a:pt x="1701" y="266"/>
                      </a:cubicBezTo>
                      <a:cubicBezTo>
                        <a:pt x="1626" y="0"/>
                        <a:pt x="1626" y="0"/>
                        <a:pt x="1626" y="0"/>
                      </a:cubicBezTo>
                      <a:cubicBezTo>
                        <a:pt x="689" y="266"/>
                        <a:pt x="689" y="266"/>
                        <a:pt x="689" y="266"/>
                      </a:cubicBezTo>
                      <a:cubicBezTo>
                        <a:pt x="579" y="266"/>
                        <a:pt x="579" y="266"/>
                        <a:pt x="579" y="266"/>
                      </a:cubicBezTo>
                      <a:cubicBezTo>
                        <a:pt x="457" y="162"/>
                        <a:pt x="457" y="162"/>
                        <a:pt x="457" y="162"/>
                      </a:cubicBezTo>
                      <a:cubicBezTo>
                        <a:pt x="452" y="150"/>
                        <a:pt x="428" y="144"/>
                        <a:pt x="417" y="144"/>
                      </a:cubicBezTo>
                      <a:cubicBezTo>
                        <a:pt x="24" y="144"/>
                        <a:pt x="24" y="144"/>
                        <a:pt x="24" y="144"/>
                      </a:cubicBezTo>
                      <a:cubicBezTo>
                        <a:pt x="12" y="144"/>
                        <a:pt x="0" y="156"/>
                        <a:pt x="0" y="167"/>
                      </a:cubicBezTo>
                      <a:cubicBezTo>
                        <a:pt x="0" y="526"/>
                        <a:pt x="0" y="526"/>
                        <a:pt x="0" y="526"/>
                      </a:cubicBezTo>
                      <a:cubicBezTo>
                        <a:pt x="180" y="526"/>
                        <a:pt x="180" y="526"/>
                        <a:pt x="180" y="526"/>
                      </a:cubicBezTo>
                      <a:cubicBezTo>
                        <a:pt x="1550" y="133"/>
                        <a:pt x="1550" y="133"/>
                        <a:pt x="1550" y="133"/>
                      </a:cubicBezTo>
                      <a:cubicBezTo>
                        <a:pt x="1660" y="526"/>
                        <a:pt x="1660" y="526"/>
                        <a:pt x="1660" y="526"/>
                      </a:cubicBezTo>
                      <a:cubicBezTo>
                        <a:pt x="1880" y="526"/>
                        <a:pt x="1880" y="526"/>
                        <a:pt x="1880" y="526"/>
                      </a:cubicBezTo>
                      <a:cubicBezTo>
                        <a:pt x="1880" y="289"/>
                        <a:pt x="1880" y="289"/>
                        <a:pt x="1880" y="289"/>
                      </a:cubicBezTo>
                      <a:cubicBezTo>
                        <a:pt x="1880" y="277"/>
                        <a:pt x="1868" y="266"/>
                        <a:pt x="1857"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0"/>
                <p:cNvSpPr>
                  <a:spLocks/>
                </p:cNvSpPr>
                <p:nvPr/>
              </p:nvSpPr>
              <p:spPr bwMode="auto">
                <a:xfrm>
                  <a:off x="1226" y="1559"/>
                  <a:ext cx="5382" cy="2724"/>
                </a:xfrm>
                <a:custGeom>
                  <a:avLst/>
                  <a:gdLst>
                    <a:gd name="T0" fmla="*/ 2259 w 2276"/>
                    <a:gd name="T1" fmla="*/ 0 h 1151"/>
                    <a:gd name="T2" fmla="*/ 23 w 2276"/>
                    <a:gd name="T3" fmla="*/ 0 h 1151"/>
                    <a:gd name="T4" fmla="*/ 0 w 2276"/>
                    <a:gd name="T5" fmla="*/ 23 h 1151"/>
                    <a:gd name="T6" fmla="*/ 191 w 2276"/>
                    <a:gd name="T7" fmla="*/ 1104 h 1151"/>
                    <a:gd name="T8" fmla="*/ 243 w 2276"/>
                    <a:gd name="T9" fmla="*/ 1151 h 1151"/>
                    <a:gd name="T10" fmla="*/ 2033 w 2276"/>
                    <a:gd name="T11" fmla="*/ 1151 h 1151"/>
                    <a:gd name="T12" fmla="*/ 2085 w 2276"/>
                    <a:gd name="T13" fmla="*/ 1104 h 1151"/>
                    <a:gd name="T14" fmla="*/ 2276 w 2276"/>
                    <a:gd name="T15" fmla="*/ 23 h 1151"/>
                    <a:gd name="T16" fmla="*/ 2259 w 2276"/>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6" h="1151">
                      <a:moveTo>
                        <a:pt x="2259" y="0"/>
                      </a:moveTo>
                      <a:cubicBezTo>
                        <a:pt x="23" y="0"/>
                        <a:pt x="23" y="0"/>
                        <a:pt x="23" y="0"/>
                      </a:cubicBezTo>
                      <a:cubicBezTo>
                        <a:pt x="6" y="0"/>
                        <a:pt x="0" y="11"/>
                        <a:pt x="0" y="23"/>
                      </a:cubicBezTo>
                      <a:cubicBezTo>
                        <a:pt x="191" y="1104"/>
                        <a:pt x="191" y="1104"/>
                        <a:pt x="191" y="1104"/>
                      </a:cubicBezTo>
                      <a:cubicBezTo>
                        <a:pt x="191" y="1133"/>
                        <a:pt x="220" y="1151"/>
                        <a:pt x="243" y="1151"/>
                      </a:cubicBezTo>
                      <a:cubicBezTo>
                        <a:pt x="2033" y="1151"/>
                        <a:pt x="2033" y="1151"/>
                        <a:pt x="2033" y="1151"/>
                      </a:cubicBezTo>
                      <a:cubicBezTo>
                        <a:pt x="2056" y="1151"/>
                        <a:pt x="2085" y="1133"/>
                        <a:pt x="2085" y="1104"/>
                      </a:cubicBezTo>
                      <a:cubicBezTo>
                        <a:pt x="2276" y="23"/>
                        <a:pt x="2276" y="23"/>
                        <a:pt x="2276" y="23"/>
                      </a:cubicBezTo>
                      <a:cubicBezTo>
                        <a:pt x="2276" y="11"/>
                        <a:pt x="2270" y="0"/>
                        <a:pt x="22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8" name="Freeform 14"/>
              <p:cNvSpPr>
                <a:spLocks noEditPoints="1"/>
              </p:cNvSpPr>
              <p:nvPr/>
            </p:nvSpPr>
            <p:spPr bwMode="auto">
              <a:xfrm>
                <a:off x="6450910" y="4767442"/>
                <a:ext cx="450850" cy="528762"/>
              </a:xfrm>
              <a:custGeom>
                <a:avLst/>
                <a:gdLst>
                  <a:gd name="T0" fmla="*/ 0 w 1834"/>
                  <a:gd name="T1" fmla="*/ 1186 h 2152"/>
                  <a:gd name="T2" fmla="*/ 1834 w 1834"/>
                  <a:gd name="T3" fmla="*/ 1186 h 2152"/>
                  <a:gd name="T4" fmla="*/ 1834 w 1834"/>
                  <a:gd name="T5" fmla="*/ 1962 h 2152"/>
                  <a:gd name="T6" fmla="*/ 1650 w 1834"/>
                  <a:gd name="T7" fmla="*/ 2152 h 2152"/>
                  <a:gd name="T8" fmla="*/ 189 w 1834"/>
                  <a:gd name="T9" fmla="*/ 2152 h 2152"/>
                  <a:gd name="T10" fmla="*/ 0 w 1834"/>
                  <a:gd name="T11" fmla="*/ 1962 h 2152"/>
                  <a:gd name="T12" fmla="*/ 0 w 1834"/>
                  <a:gd name="T13" fmla="*/ 1186 h 2152"/>
                  <a:gd name="T14" fmla="*/ 0 w 1834"/>
                  <a:gd name="T15" fmla="*/ 1186 h 2152"/>
                  <a:gd name="T16" fmla="*/ 543 w 1834"/>
                  <a:gd name="T17" fmla="*/ 832 h 2152"/>
                  <a:gd name="T18" fmla="*/ 234 w 1834"/>
                  <a:gd name="T19" fmla="*/ 832 h 2152"/>
                  <a:gd name="T20" fmla="*/ 79 w 1834"/>
                  <a:gd name="T21" fmla="*/ 1146 h 2152"/>
                  <a:gd name="T22" fmla="*/ 384 w 1834"/>
                  <a:gd name="T23" fmla="*/ 1146 h 2152"/>
                  <a:gd name="T24" fmla="*/ 543 w 1834"/>
                  <a:gd name="T25" fmla="*/ 832 h 2152"/>
                  <a:gd name="T26" fmla="*/ 543 w 1834"/>
                  <a:gd name="T27" fmla="*/ 832 h 2152"/>
                  <a:gd name="T28" fmla="*/ 917 w 1834"/>
                  <a:gd name="T29" fmla="*/ 1146 h 2152"/>
                  <a:gd name="T30" fmla="*/ 1076 w 1834"/>
                  <a:gd name="T31" fmla="*/ 832 h 2152"/>
                  <a:gd name="T32" fmla="*/ 767 w 1834"/>
                  <a:gd name="T33" fmla="*/ 832 h 2152"/>
                  <a:gd name="T34" fmla="*/ 613 w 1834"/>
                  <a:gd name="T35" fmla="*/ 1146 h 2152"/>
                  <a:gd name="T36" fmla="*/ 917 w 1834"/>
                  <a:gd name="T37" fmla="*/ 1146 h 2152"/>
                  <a:gd name="T38" fmla="*/ 917 w 1834"/>
                  <a:gd name="T39" fmla="*/ 1146 h 2152"/>
                  <a:gd name="T40" fmla="*/ 1146 w 1834"/>
                  <a:gd name="T41" fmla="*/ 1146 h 2152"/>
                  <a:gd name="T42" fmla="*/ 1450 w 1834"/>
                  <a:gd name="T43" fmla="*/ 1146 h 2152"/>
                  <a:gd name="T44" fmla="*/ 1610 w 1834"/>
                  <a:gd name="T45" fmla="*/ 832 h 2152"/>
                  <a:gd name="T46" fmla="*/ 1301 w 1834"/>
                  <a:gd name="T47" fmla="*/ 832 h 2152"/>
                  <a:gd name="T48" fmla="*/ 1146 w 1834"/>
                  <a:gd name="T49" fmla="*/ 1146 h 2152"/>
                  <a:gd name="T50" fmla="*/ 1146 w 1834"/>
                  <a:gd name="T51" fmla="*/ 1146 h 2152"/>
                  <a:gd name="T52" fmla="*/ 1680 w 1834"/>
                  <a:gd name="T53" fmla="*/ 1146 h 2152"/>
                  <a:gd name="T54" fmla="*/ 1834 w 1834"/>
                  <a:gd name="T55" fmla="*/ 1146 h 2152"/>
                  <a:gd name="T56" fmla="*/ 1834 w 1834"/>
                  <a:gd name="T57" fmla="*/ 832 h 2152"/>
                  <a:gd name="T58" fmla="*/ 1680 w 1834"/>
                  <a:gd name="T59" fmla="*/ 1146 h 2152"/>
                  <a:gd name="T60" fmla="*/ 1680 w 1834"/>
                  <a:gd name="T61" fmla="*/ 1146 h 2152"/>
                  <a:gd name="T62" fmla="*/ 234 w 1834"/>
                  <a:gd name="T63" fmla="*/ 707 h 2152"/>
                  <a:gd name="T64" fmla="*/ 234 w 1834"/>
                  <a:gd name="T65" fmla="*/ 707 h 2152"/>
                  <a:gd name="T66" fmla="*/ 1530 w 1834"/>
                  <a:gd name="T67" fmla="*/ 369 h 2152"/>
                  <a:gd name="T68" fmla="*/ 1560 w 1834"/>
                  <a:gd name="T69" fmla="*/ 364 h 2152"/>
                  <a:gd name="T70" fmla="*/ 1560 w 1834"/>
                  <a:gd name="T71" fmla="*/ 364 h 2152"/>
                  <a:gd name="T72" fmla="*/ 1779 w 1834"/>
                  <a:gd name="T73" fmla="*/ 304 h 2152"/>
                  <a:gd name="T74" fmla="*/ 1779 w 1834"/>
                  <a:gd name="T75" fmla="*/ 304 h 2152"/>
                  <a:gd name="T76" fmla="*/ 1779 w 1834"/>
                  <a:gd name="T77" fmla="*/ 304 h 2152"/>
                  <a:gd name="T78" fmla="*/ 1700 w 1834"/>
                  <a:gd name="T79" fmla="*/ 0 h 2152"/>
                  <a:gd name="T80" fmla="*/ 1550 w 1834"/>
                  <a:gd name="T81" fmla="*/ 40 h 2152"/>
                  <a:gd name="T82" fmla="*/ 1745 w 1834"/>
                  <a:gd name="T83" fmla="*/ 264 h 2152"/>
                  <a:gd name="T84" fmla="*/ 1525 w 1834"/>
                  <a:gd name="T85" fmla="*/ 324 h 2152"/>
                  <a:gd name="T86" fmla="*/ 1326 w 1834"/>
                  <a:gd name="T87" fmla="*/ 100 h 2152"/>
                  <a:gd name="T88" fmla="*/ 1032 w 1834"/>
                  <a:gd name="T89" fmla="*/ 175 h 2152"/>
                  <a:gd name="T90" fmla="*/ 1226 w 1834"/>
                  <a:gd name="T91" fmla="*/ 399 h 2152"/>
                  <a:gd name="T92" fmla="*/ 1007 w 1834"/>
                  <a:gd name="T93" fmla="*/ 459 h 2152"/>
                  <a:gd name="T94" fmla="*/ 812 w 1834"/>
                  <a:gd name="T95" fmla="*/ 234 h 2152"/>
                  <a:gd name="T96" fmla="*/ 518 w 1834"/>
                  <a:gd name="T97" fmla="*/ 309 h 2152"/>
                  <a:gd name="T98" fmla="*/ 713 w 1834"/>
                  <a:gd name="T99" fmla="*/ 533 h 2152"/>
                  <a:gd name="T100" fmla="*/ 493 w 1834"/>
                  <a:gd name="T101" fmla="*/ 593 h 2152"/>
                  <a:gd name="T102" fmla="*/ 294 w 1834"/>
                  <a:gd name="T103" fmla="*/ 369 h 2152"/>
                  <a:gd name="T104" fmla="*/ 0 w 1834"/>
                  <a:gd name="T105" fmla="*/ 444 h 2152"/>
                  <a:gd name="T106" fmla="*/ 229 w 1834"/>
                  <a:gd name="T107" fmla="*/ 707 h 2152"/>
                  <a:gd name="T108" fmla="*/ 234 w 1834"/>
                  <a:gd name="T109" fmla="*/ 707 h 2152"/>
                  <a:gd name="T110" fmla="*/ 234 w 1834"/>
                  <a:gd name="T111" fmla="*/ 707 h 2152"/>
                  <a:gd name="T112" fmla="*/ 74 w 1834"/>
                  <a:gd name="T113" fmla="*/ 707 h 2152"/>
                  <a:gd name="T114" fmla="*/ 0 w 1834"/>
                  <a:gd name="T115" fmla="*/ 782 h 2152"/>
                  <a:gd name="T116" fmla="*/ 74 w 1834"/>
                  <a:gd name="T117" fmla="*/ 852 h 2152"/>
                  <a:gd name="T118" fmla="*/ 144 w 1834"/>
                  <a:gd name="T119" fmla="*/ 782 h 2152"/>
                  <a:gd name="T120" fmla="*/ 74 w 1834"/>
                  <a:gd name="T121" fmla="*/ 70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2152">
                    <a:moveTo>
                      <a:pt x="0" y="1186"/>
                    </a:moveTo>
                    <a:cubicBezTo>
                      <a:pt x="1834" y="1186"/>
                      <a:pt x="1834" y="1186"/>
                      <a:pt x="1834" y="1186"/>
                    </a:cubicBezTo>
                    <a:cubicBezTo>
                      <a:pt x="1834" y="1962"/>
                      <a:pt x="1834" y="1962"/>
                      <a:pt x="1834" y="1962"/>
                    </a:cubicBezTo>
                    <a:cubicBezTo>
                      <a:pt x="1834" y="2067"/>
                      <a:pt x="1750" y="2152"/>
                      <a:pt x="1650" y="2152"/>
                    </a:cubicBezTo>
                    <a:cubicBezTo>
                      <a:pt x="189" y="2152"/>
                      <a:pt x="189" y="2152"/>
                      <a:pt x="189" y="2152"/>
                    </a:cubicBezTo>
                    <a:cubicBezTo>
                      <a:pt x="84" y="2152"/>
                      <a:pt x="0" y="2067"/>
                      <a:pt x="0" y="1962"/>
                    </a:cubicBezTo>
                    <a:cubicBezTo>
                      <a:pt x="0" y="1186"/>
                      <a:pt x="0" y="1186"/>
                      <a:pt x="0" y="1186"/>
                    </a:cubicBezTo>
                    <a:cubicBezTo>
                      <a:pt x="0" y="1186"/>
                      <a:pt x="0" y="1186"/>
                      <a:pt x="0" y="1186"/>
                    </a:cubicBezTo>
                    <a:close/>
                    <a:moveTo>
                      <a:pt x="543" y="832"/>
                    </a:moveTo>
                    <a:cubicBezTo>
                      <a:pt x="234" y="832"/>
                      <a:pt x="234" y="832"/>
                      <a:pt x="234" y="832"/>
                    </a:cubicBezTo>
                    <a:cubicBezTo>
                      <a:pt x="79" y="1146"/>
                      <a:pt x="79" y="1146"/>
                      <a:pt x="79" y="1146"/>
                    </a:cubicBezTo>
                    <a:cubicBezTo>
                      <a:pt x="384" y="1146"/>
                      <a:pt x="384" y="1146"/>
                      <a:pt x="384" y="1146"/>
                    </a:cubicBezTo>
                    <a:cubicBezTo>
                      <a:pt x="543" y="832"/>
                      <a:pt x="543" y="832"/>
                      <a:pt x="543" y="832"/>
                    </a:cubicBezTo>
                    <a:cubicBezTo>
                      <a:pt x="543" y="832"/>
                      <a:pt x="543" y="832"/>
                      <a:pt x="543" y="832"/>
                    </a:cubicBezTo>
                    <a:close/>
                    <a:moveTo>
                      <a:pt x="917" y="1146"/>
                    </a:moveTo>
                    <a:cubicBezTo>
                      <a:pt x="1076" y="832"/>
                      <a:pt x="1076" y="832"/>
                      <a:pt x="1076" y="832"/>
                    </a:cubicBezTo>
                    <a:cubicBezTo>
                      <a:pt x="767" y="832"/>
                      <a:pt x="767" y="832"/>
                      <a:pt x="767" y="832"/>
                    </a:cubicBezTo>
                    <a:cubicBezTo>
                      <a:pt x="613" y="1146"/>
                      <a:pt x="613" y="1146"/>
                      <a:pt x="613" y="1146"/>
                    </a:cubicBezTo>
                    <a:cubicBezTo>
                      <a:pt x="917" y="1146"/>
                      <a:pt x="917" y="1146"/>
                      <a:pt x="917" y="1146"/>
                    </a:cubicBezTo>
                    <a:cubicBezTo>
                      <a:pt x="917" y="1146"/>
                      <a:pt x="917" y="1146"/>
                      <a:pt x="917" y="1146"/>
                    </a:cubicBezTo>
                    <a:close/>
                    <a:moveTo>
                      <a:pt x="1146" y="1146"/>
                    </a:moveTo>
                    <a:cubicBezTo>
                      <a:pt x="1450" y="1146"/>
                      <a:pt x="1450" y="1146"/>
                      <a:pt x="1450" y="1146"/>
                    </a:cubicBezTo>
                    <a:cubicBezTo>
                      <a:pt x="1610" y="832"/>
                      <a:pt x="1610" y="832"/>
                      <a:pt x="1610" y="832"/>
                    </a:cubicBezTo>
                    <a:cubicBezTo>
                      <a:pt x="1301" y="832"/>
                      <a:pt x="1301" y="832"/>
                      <a:pt x="1301" y="832"/>
                    </a:cubicBezTo>
                    <a:cubicBezTo>
                      <a:pt x="1146" y="1146"/>
                      <a:pt x="1146" y="1146"/>
                      <a:pt x="1146" y="1146"/>
                    </a:cubicBezTo>
                    <a:cubicBezTo>
                      <a:pt x="1146" y="1146"/>
                      <a:pt x="1146" y="1146"/>
                      <a:pt x="1146" y="1146"/>
                    </a:cubicBezTo>
                    <a:close/>
                    <a:moveTo>
                      <a:pt x="1680" y="1146"/>
                    </a:moveTo>
                    <a:cubicBezTo>
                      <a:pt x="1834" y="1146"/>
                      <a:pt x="1834" y="1146"/>
                      <a:pt x="1834" y="1146"/>
                    </a:cubicBezTo>
                    <a:cubicBezTo>
                      <a:pt x="1834" y="832"/>
                      <a:pt x="1834" y="832"/>
                      <a:pt x="1834" y="832"/>
                    </a:cubicBezTo>
                    <a:cubicBezTo>
                      <a:pt x="1680" y="1146"/>
                      <a:pt x="1680" y="1146"/>
                      <a:pt x="1680" y="1146"/>
                    </a:cubicBezTo>
                    <a:cubicBezTo>
                      <a:pt x="1680" y="1146"/>
                      <a:pt x="1680" y="1146"/>
                      <a:pt x="1680" y="1146"/>
                    </a:cubicBezTo>
                    <a:close/>
                    <a:moveTo>
                      <a:pt x="234" y="707"/>
                    </a:moveTo>
                    <a:cubicBezTo>
                      <a:pt x="234" y="707"/>
                      <a:pt x="234" y="707"/>
                      <a:pt x="234" y="707"/>
                    </a:cubicBezTo>
                    <a:cubicBezTo>
                      <a:pt x="1530" y="369"/>
                      <a:pt x="1530" y="369"/>
                      <a:pt x="1530" y="369"/>
                    </a:cubicBezTo>
                    <a:cubicBezTo>
                      <a:pt x="1560" y="364"/>
                      <a:pt x="1560" y="364"/>
                      <a:pt x="1560" y="364"/>
                    </a:cubicBezTo>
                    <a:cubicBezTo>
                      <a:pt x="1560" y="364"/>
                      <a:pt x="1560" y="364"/>
                      <a:pt x="1560" y="364"/>
                    </a:cubicBezTo>
                    <a:cubicBezTo>
                      <a:pt x="1779" y="304"/>
                      <a:pt x="1779" y="304"/>
                      <a:pt x="1779" y="304"/>
                    </a:cubicBezTo>
                    <a:cubicBezTo>
                      <a:pt x="1779" y="304"/>
                      <a:pt x="1779" y="304"/>
                      <a:pt x="1779" y="304"/>
                    </a:cubicBezTo>
                    <a:cubicBezTo>
                      <a:pt x="1779" y="304"/>
                      <a:pt x="1779" y="304"/>
                      <a:pt x="1779" y="304"/>
                    </a:cubicBezTo>
                    <a:cubicBezTo>
                      <a:pt x="1700" y="0"/>
                      <a:pt x="1700" y="0"/>
                      <a:pt x="1700" y="0"/>
                    </a:cubicBezTo>
                    <a:cubicBezTo>
                      <a:pt x="1550" y="40"/>
                      <a:pt x="1550" y="40"/>
                      <a:pt x="1550" y="40"/>
                    </a:cubicBezTo>
                    <a:cubicBezTo>
                      <a:pt x="1745" y="264"/>
                      <a:pt x="1745" y="264"/>
                      <a:pt x="1745" y="264"/>
                    </a:cubicBezTo>
                    <a:cubicBezTo>
                      <a:pt x="1525" y="324"/>
                      <a:pt x="1525" y="324"/>
                      <a:pt x="1525" y="324"/>
                    </a:cubicBezTo>
                    <a:cubicBezTo>
                      <a:pt x="1326" y="100"/>
                      <a:pt x="1326" y="100"/>
                      <a:pt x="1326" y="100"/>
                    </a:cubicBezTo>
                    <a:cubicBezTo>
                      <a:pt x="1032" y="175"/>
                      <a:pt x="1032" y="175"/>
                      <a:pt x="1032" y="175"/>
                    </a:cubicBezTo>
                    <a:cubicBezTo>
                      <a:pt x="1226" y="399"/>
                      <a:pt x="1226" y="399"/>
                      <a:pt x="1226" y="399"/>
                    </a:cubicBezTo>
                    <a:cubicBezTo>
                      <a:pt x="1007" y="459"/>
                      <a:pt x="1007" y="459"/>
                      <a:pt x="1007" y="459"/>
                    </a:cubicBezTo>
                    <a:cubicBezTo>
                      <a:pt x="812" y="234"/>
                      <a:pt x="812" y="234"/>
                      <a:pt x="812" y="234"/>
                    </a:cubicBezTo>
                    <a:cubicBezTo>
                      <a:pt x="518" y="309"/>
                      <a:pt x="518" y="309"/>
                      <a:pt x="518" y="309"/>
                    </a:cubicBezTo>
                    <a:cubicBezTo>
                      <a:pt x="713" y="533"/>
                      <a:pt x="713" y="533"/>
                      <a:pt x="713" y="533"/>
                    </a:cubicBezTo>
                    <a:cubicBezTo>
                      <a:pt x="493" y="593"/>
                      <a:pt x="493" y="593"/>
                      <a:pt x="493" y="593"/>
                    </a:cubicBezTo>
                    <a:cubicBezTo>
                      <a:pt x="294" y="369"/>
                      <a:pt x="294" y="369"/>
                      <a:pt x="294" y="369"/>
                    </a:cubicBezTo>
                    <a:cubicBezTo>
                      <a:pt x="0" y="444"/>
                      <a:pt x="0" y="444"/>
                      <a:pt x="0" y="444"/>
                    </a:cubicBezTo>
                    <a:cubicBezTo>
                      <a:pt x="229" y="707"/>
                      <a:pt x="229" y="707"/>
                      <a:pt x="229" y="707"/>
                    </a:cubicBezTo>
                    <a:cubicBezTo>
                      <a:pt x="234" y="707"/>
                      <a:pt x="234" y="707"/>
                      <a:pt x="234" y="707"/>
                    </a:cubicBezTo>
                    <a:cubicBezTo>
                      <a:pt x="234" y="707"/>
                      <a:pt x="234" y="707"/>
                      <a:pt x="234" y="707"/>
                    </a:cubicBezTo>
                    <a:close/>
                    <a:moveTo>
                      <a:pt x="74" y="707"/>
                    </a:moveTo>
                    <a:cubicBezTo>
                      <a:pt x="35" y="707"/>
                      <a:pt x="0" y="742"/>
                      <a:pt x="0" y="782"/>
                    </a:cubicBezTo>
                    <a:cubicBezTo>
                      <a:pt x="0" y="822"/>
                      <a:pt x="35" y="852"/>
                      <a:pt x="74" y="852"/>
                    </a:cubicBezTo>
                    <a:cubicBezTo>
                      <a:pt x="114" y="852"/>
                      <a:pt x="144" y="822"/>
                      <a:pt x="144" y="782"/>
                    </a:cubicBezTo>
                    <a:cubicBezTo>
                      <a:pt x="144" y="742"/>
                      <a:pt x="114" y="707"/>
                      <a:pt x="74" y="7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5" name="TextBox 344"/>
              <p:cNvSpPr txBox="1"/>
              <p:nvPr/>
            </p:nvSpPr>
            <p:spPr>
              <a:xfrm>
                <a:off x="4438782"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Spreadsheets</a:t>
                </a:r>
              </a:p>
            </p:txBody>
          </p:sp>
          <p:grpSp>
            <p:nvGrpSpPr>
              <p:cNvPr id="30" name="Group 17"/>
              <p:cNvGrpSpPr>
                <a:grpSpLocks noChangeAspect="1"/>
              </p:cNvGrpSpPr>
              <p:nvPr/>
            </p:nvGrpSpPr>
            <p:grpSpPr bwMode="auto">
              <a:xfrm>
                <a:off x="4615163" y="5731988"/>
                <a:ext cx="556744" cy="402112"/>
                <a:chOff x="889" y="17"/>
                <a:chExt cx="6056" cy="4374"/>
              </a:xfrm>
              <a:solidFill>
                <a:schemeClr val="tx1"/>
              </a:solidFill>
            </p:grpSpPr>
            <p:sp>
              <p:nvSpPr>
                <p:cNvPr id="934" name="Freeform 18"/>
                <p:cNvSpPr>
                  <a:spLocks noEditPoints="1"/>
                </p:cNvSpPr>
                <p:nvPr/>
              </p:nvSpPr>
              <p:spPr bwMode="auto">
                <a:xfrm>
                  <a:off x="889" y="17"/>
                  <a:ext cx="6056" cy="4374"/>
                </a:xfrm>
                <a:custGeom>
                  <a:avLst/>
                  <a:gdLst>
                    <a:gd name="T0" fmla="*/ 0 w 2560"/>
                    <a:gd name="T1" fmla="*/ 228 h 1849"/>
                    <a:gd name="T2" fmla="*/ 0 w 2560"/>
                    <a:gd name="T3" fmla="*/ 1797 h 1849"/>
                    <a:gd name="T4" fmla="*/ 53 w 2560"/>
                    <a:gd name="T5" fmla="*/ 1849 h 1849"/>
                    <a:gd name="T6" fmla="*/ 2508 w 2560"/>
                    <a:gd name="T7" fmla="*/ 1849 h 1849"/>
                    <a:gd name="T8" fmla="*/ 2560 w 2560"/>
                    <a:gd name="T9" fmla="*/ 1797 h 1849"/>
                    <a:gd name="T10" fmla="*/ 2560 w 2560"/>
                    <a:gd name="T11" fmla="*/ 52 h 1849"/>
                    <a:gd name="T12" fmla="*/ 2508 w 2560"/>
                    <a:gd name="T13" fmla="*/ 0 h 1849"/>
                    <a:gd name="T14" fmla="*/ 823 w 2560"/>
                    <a:gd name="T15" fmla="*/ 0 h 1849"/>
                    <a:gd name="T16" fmla="*/ 399 w 2560"/>
                    <a:gd name="T17" fmla="*/ 391 h 1849"/>
                    <a:gd name="T18" fmla="*/ 0 w 2560"/>
                    <a:gd name="T19" fmla="*/ 228 h 1849"/>
                    <a:gd name="T20" fmla="*/ 0 w 2560"/>
                    <a:gd name="T21" fmla="*/ 228 h 1849"/>
                    <a:gd name="T22" fmla="*/ 2430 w 2560"/>
                    <a:gd name="T23" fmla="*/ 130 h 1849"/>
                    <a:gd name="T24" fmla="*/ 2430 w 2560"/>
                    <a:gd name="T25" fmla="*/ 1719 h 1849"/>
                    <a:gd name="T26" fmla="*/ 131 w 2560"/>
                    <a:gd name="T27" fmla="*/ 1719 h 1849"/>
                    <a:gd name="T28" fmla="*/ 131 w 2560"/>
                    <a:gd name="T29" fmla="*/ 482 h 1849"/>
                    <a:gd name="T30" fmla="*/ 477 w 2560"/>
                    <a:gd name="T31" fmla="*/ 710 h 1849"/>
                    <a:gd name="T32" fmla="*/ 875 w 2560"/>
                    <a:gd name="T33" fmla="*/ 130 h 1849"/>
                    <a:gd name="T34" fmla="*/ 2430 w 2560"/>
                    <a:gd name="T35" fmla="*/ 130 h 1849"/>
                    <a:gd name="T36" fmla="*/ 2430 w 2560"/>
                    <a:gd name="T37" fmla="*/ 13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0" h="1849">
                      <a:moveTo>
                        <a:pt x="0" y="228"/>
                      </a:moveTo>
                      <a:cubicBezTo>
                        <a:pt x="0" y="1797"/>
                        <a:pt x="0" y="1797"/>
                        <a:pt x="0" y="1797"/>
                      </a:cubicBezTo>
                      <a:cubicBezTo>
                        <a:pt x="0" y="1830"/>
                        <a:pt x="20" y="1849"/>
                        <a:pt x="53" y="1849"/>
                      </a:cubicBezTo>
                      <a:cubicBezTo>
                        <a:pt x="2508" y="1849"/>
                        <a:pt x="2508" y="1849"/>
                        <a:pt x="2508" y="1849"/>
                      </a:cubicBezTo>
                      <a:cubicBezTo>
                        <a:pt x="2541" y="1849"/>
                        <a:pt x="2560" y="1830"/>
                        <a:pt x="2560" y="1797"/>
                      </a:cubicBezTo>
                      <a:cubicBezTo>
                        <a:pt x="2560" y="52"/>
                        <a:pt x="2560" y="52"/>
                        <a:pt x="2560" y="52"/>
                      </a:cubicBezTo>
                      <a:cubicBezTo>
                        <a:pt x="2560" y="20"/>
                        <a:pt x="2541" y="0"/>
                        <a:pt x="2508" y="0"/>
                      </a:cubicBezTo>
                      <a:cubicBezTo>
                        <a:pt x="823" y="0"/>
                        <a:pt x="823" y="0"/>
                        <a:pt x="823" y="0"/>
                      </a:cubicBezTo>
                      <a:cubicBezTo>
                        <a:pt x="399" y="391"/>
                        <a:pt x="399" y="391"/>
                        <a:pt x="399" y="391"/>
                      </a:cubicBezTo>
                      <a:cubicBezTo>
                        <a:pt x="0" y="228"/>
                        <a:pt x="0" y="228"/>
                        <a:pt x="0" y="228"/>
                      </a:cubicBezTo>
                      <a:cubicBezTo>
                        <a:pt x="0" y="228"/>
                        <a:pt x="0" y="228"/>
                        <a:pt x="0" y="228"/>
                      </a:cubicBezTo>
                      <a:close/>
                      <a:moveTo>
                        <a:pt x="2430" y="130"/>
                      </a:moveTo>
                      <a:cubicBezTo>
                        <a:pt x="2430" y="1719"/>
                        <a:pt x="2430" y="1719"/>
                        <a:pt x="2430" y="1719"/>
                      </a:cubicBezTo>
                      <a:cubicBezTo>
                        <a:pt x="131" y="1719"/>
                        <a:pt x="131" y="1719"/>
                        <a:pt x="131" y="1719"/>
                      </a:cubicBezTo>
                      <a:cubicBezTo>
                        <a:pt x="131" y="482"/>
                        <a:pt x="131" y="482"/>
                        <a:pt x="131" y="482"/>
                      </a:cubicBezTo>
                      <a:cubicBezTo>
                        <a:pt x="477" y="710"/>
                        <a:pt x="477" y="710"/>
                        <a:pt x="477" y="710"/>
                      </a:cubicBezTo>
                      <a:cubicBezTo>
                        <a:pt x="875" y="130"/>
                        <a:pt x="875" y="130"/>
                        <a:pt x="875" y="130"/>
                      </a:cubicBezTo>
                      <a:cubicBezTo>
                        <a:pt x="2430" y="130"/>
                        <a:pt x="2430" y="130"/>
                        <a:pt x="2430" y="130"/>
                      </a:cubicBezTo>
                      <a:cubicBezTo>
                        <a:pt x="2430" y="130"/>
                        <a:pt x="2430" y="130"/>
                        <a:pt x="243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5" name="Freeform 19"/>
                <p:cNvSpPr>
                  <a:spLocks/>
                </p:cNvSpPr>
                <p:nvPr/>
              </p:nvSpPr>
              <p:spPr bwMode="auto">
                <a:xfrm>
                  <a:off x="1902" y="3211"/>
                  <a:ext cx="4042" cy="194"/>
                </a:xfrm>
                <a:custGeom>
                  <a:avLst/>
                  <a:gdLst>
                    <a:gd name="T0" fmla="*/ 0 w 4042"/>
                    <a:gd name="T1" fmla="*/ 0 h 194"/>
                    <a:gd name="T2" fmla="*/ 4042 w 4042"/>
                    <a:gd name="T3" fmla="*/ 0 h 194"/>
                    <a:gd name="T4" fmla="*/ 4042 w 4042"/>
                    <a:gd name="T5" fmla="*/ 194 h 194"/>
                    <a:gd name="T6" fmla="*/ 0 w 4042"/>
                    <a:gd name="T7" fmla="*/ 194 h 194"/>
                    <a:gd name="T8" fmla="*/ 0 w 4042"/>
                    <a:gd name="T9" fmla="*/ 0 h 194"/>
                    <a:gd name="T10" fmla="*/ 0 w 4042"/>
                    <a:gd name="T11" fmla="*/ 0 h 194"/>
                  </a:gdLst>
                  <a:ahLst/>
                  <a:cxnLst>
                    <a:cxn ang="0">
                      <a:pos x="T0" y="T1"/>
                    </a:cxn>
                    <a:cxn ang="0">
                      <a:pos x="T2" y="T3"/>
                    </a:cxn>
                    <a:cxn ang="0">
                      <a:pos x="T4" y="T5"/>
                    </a:cxn>
                    <a:cxn ang="0">
                      <a:pos x="T6" y="T7"/>
                    </a:cxn>
                    <a:cxn ang="0">
                      <a:pos x="T8" y="T9"/>
                    </a:cxn>
                    <a:cxn ang="0">
                      <a:pos x="T10" y="T11"/>
                    </a:cxn>
                  </a:cxnLst>
                  <a:rect l="0" t="0" r="r" b="b"/>
                  <a:pathLst>
                    <a:path w="4042" h="194">
                      <a:moveTo>
                        <a:pt x="0" y="0"/>
                      </a:moveTo>
                      <a:lnTo>
                        <a:pt x="4042" y="0"/>
                      </a:lnTo>
                      <a:lnTo>
                        <a:pt x="4042" y="194"/>
                      </a:lnTo>
                      <a:lnTo>
                        <a:pt x="0" y="19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6" name="Freeform 20"/>
                <p:cNvSpPr>
                  <a:spLocks/>
                </p:cNvSpPr>
                <p:nvPr/>
              </p:nvSpPr>
              <p:spPr bwMode="auto">
                <a:xfrm>
                  <a:off x="5093" y="1427"/>
                  <a:ext cx="567" cy="1578"/>
                </a:xfrm>
                <a:custGeom>
                  <a:avLst/>
                  <a:gdLst>
                    <a:gd name="T0" fmla="*/ 0 w 567"/>
                    <a:gd name="T1" fmla="*/ 0 h 1578"/>
                    <a:gd name="T2" fmla="*/ 567 w 567"/>
                    <a:gd name="T3" fmla="*/ 0 h 1578"/>
                    <a:gd name="T4" fmla="*/ 567 w 567"/>
                    <a:gd name="T5" fmla="*/ 1578 h 1578"/>
                    <a:gd name="T6" fmla="*/ 0 w 567"/>
                    <a:gd name="T7" fmla="*/ 1578 h 1578"/>
                    <a:gd name="T8" fmla="*/ 0 w 567"/>
                    <a:gd name="T9" fmla="*/ 0 h 1578"/>
                    <a:gd name="T10" fmla="*/ 0 w 567"/>
                    <a:gd name="T11" fmla="*/ 0 h 1578"/>
                  </a:gdLst>
                  <a:ahLst/>
                  <a:cxnLst>
                    <a:cxn ang="0">
                      <a:pos x="T0" y="T1"/>
                    </a:cxn>
                    <a:cxn ang="0">
                      <a:pos x="T2" y="T3"/>
                    </a:cxn>
                    <a:cxn ang="0">
                      <a:pos x="T4" y="T5"/>
                    </a:cxn>
                    <a:cxn ang="0">
                      <a:pos x="T6" y="T7"/>
                    </a:cxn>
                    <a:cxn ang="0">
                      <a:pos x="T8" y="T9"/>
                    </a:cxn>
                    <a:cxn ang="0">
                      <a:pos x="T10" y="T11"/>
                    </a:cxn>
                  </a:cxnLst>
                  <a:rect l="0" t="0" r="r" b="b"/>
                  <a:pathLst>
                    <a:path w="567" h="1578">
                      <a:moveTo>
                        <a:pt x="0" y="0"/>
                      </a:moveTo>
                      <a:lnTo>
                        <a:pt x="567" y="0"/>
                      </a:lnTo>
                      <a:lnTo>
                        <a:pt x="567" y="1578"/>
                      </a:lnTo>
                      <a:lnTo>
                        <a:pt x="0" y="157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7" name="Freeform 21"/>
                <p:cNvSpPr>
                  <a:spLocks/>
                </p:cNvSpPr>
                <p:nvPr/>
              </p:nvSpPr>
              <p:spPr bwMode="auto">
                <a:xfrm>
                  <a:off x="4116" y="2052"/>
                  <a:ext cx="567" cy="953"/>
                </a:xfrm>
                <a:custGeom>
                  <a:avLst/>
                  <a:gdLst>
                    <a:gd name="T0" fmla="*/ 0 w 567"/>
                    <a:gd name="T1" fmla="*/ 0 h 953"/>
                    <a:gd name="T2" fmla="*/ 567 w 567"/>
                    <a:gd name="T3" fmla="*/ 0 h 953"/>
                    <a:gd name="T4" fmla="*/ 567 w 567"/>
                    <a:gd name="T5" fmla="*/ 953 h 953"/>
                    <a:gd name="T6" fmla="*/ 0 w 567"/>
                    <a:gd name="T7" fmla="*/ 953 h 953"/>
                    <a:gd name="T8" fmla="*/ 0 w 567"/>
                    <a:gd name="T9" fmla="*/ 0 h 953"/>
                    <a:gd name="T10" fmla="*/ 0 w 567"/>
                    <a:gd name="T11" fmla="*/ 0 h 953"/>
                  </a:gdLst>
                  <a:ahLst/>
                  <a:cxnLst>
                    <a:cxn ang="0">
                      <a:pos x="T0" y="T1"/>
                    </a:cxn>
                    <a:cxn ang="0">
                      <a:pos x="T2" y="T3"/>
                    </a:cxn>
                    <a:cxn ang="0">
                      <a:pos x="T4" y="T5"/>
                    </a:cxn>
                    <a:cxn ang="0">
                      <a:pos x="T6" y="T7"/>
                    </a:cxn>
                    <a:cxn ang="0">
                      <a:pos x="T8" y="T9"/>
                    </a:cxn>
                    <a:cxn ang="0">
                      <a:pos x="T10" y="T11"/>
                    </a:cxn>
                  </a:cxnLst>
                  <a:rect l="0" t="0" r="r" b="b"/>
                  <a:pathLst>
                    <a:path w="567" h="953">
                      <a:moveTo>
                        <a:pt x="0" y="0"/>
                      </a:moveTo>
                      <a:lnTo>
                        <a:pt x="567" y="0"/>
                      </a:lnTo>
                      <a:lnTo>
                        <a:pt x="567" y="953"/>
                      </a:lnTo>
                      <a:lnTo>
                        <a:pt x="0" y="95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8" name="Freeform 22"/>
                <p:cNvSpPr>
                  <a:spLocks/>
                </p:cNvSpPr>
                <p:nvPr/>
              </p:nvSpPr>
              <p:spPr bwMode="auto">
                <a:xfrm>
                  <a:off x="3151" y="1756"/>
                  <a:ext cx="567" cy="1249"/>
                </a:xfrm>
                <a:custGeom>
                  <a:avLst/>
                  <a:gdLst>
                    <a:gd name="T0" fmla="*/ 0 w 567"/>
                    <a:gd name="T1" fmla="*/ 0 h 1249"/>
                    <a:gd name="T2" fmla="*/ 567 w 567"/>
                    <a:gd name="T3" fmla="*/ 0 h 1249"/>
                    <a:gd name="T4" fmla="*/ 567 w 567"/>
                    <a:gd name="T5" fmla="*/ 1249 h 1249"/>
                    <a:gd name="T6" fmla="*/ 0 w 567"/>
                    <a:gd name="T7" fmla="*/ 1249 h 1249"/>
                    <a:gd name="T8" fmla="*/ 0 w 567"/>
                    <a:gd name="T9" fmla="*/ 0 h 1249"/>
                    <a:gd name="T10" fmla="*/ 0 w 567"/>
                    <a:gd name="T11" fmla="*/ 0 h 1249"/>
                  </a:gdLst>
                  <a:ahLst/>
                  <a:cxnLst>
                    <a:cxn ang="0">
                      <a:pos x="T0" y="T1"/>
                    </a:cxn>
                    <a:cxn ang="0">
                      <a:pos x="T2" y="T3"/>
                    </a:cxn>
                    <a:cxn ang="0">
                      <a:pos x="T4" y="T5"/>
                    </a:cxn>
                    <a:cxn ang="0">
                      <a:pos x="T6" y="T7"/>
                    </a:cxn>
                    <a:cxn ang="0">
                      <a:pos x="T8" y="T9"/>
                    </a:cxn>
                    <a:cxn ang="0">
                      <a:pos x="T10" y="T11"/>
                    </a:cxn>
                  </a:cxnLst>
                  <a:rect l="0" t="0" r="r" b="b"/>
                  <a:pathLst>
                    <a:path w="567" h="1249">
                      <a:moveTo>
                        <a:pt x="0" y="0"/>
                      </a:moveTo>
                      <a:lnTo>
                        <a:pt x="567" y="0"/>
                      </a:lnTo>
                      <a:lnTo>
                        <a:pt x="567" y="1249"/>
                      </a:lnTo>
                      <a:lnTo>
                        <a:pt x="0" y="124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9" name="Freeform 23"/>
                <p:cNvSpPr>
                  <a:spLocks/>
                </p:cNvSpPr>
                <p:nvPr/>
              </p:nvSpPr>
              <p:spPr bwMode="auto">
                <a:xfrm>
                  <a:off x="2186" y="2335"/>
                  <a:ext cx="567" cy="670"/>
                </a:xfrm>
                <a:custGeom>
                  <a:avLst/>
                  <a:gdLst>
                    <a:gd name="T0" fmla="*/ 0 w 567"/>
                    <a:gd name="T1" fmla="*/ 0 h 670"/>
                    <a:gd name="T2" fmla="*/ 567 w 567"/>
                    <a:gd name="T3" fmla="*/ 0 h 670"/>
                    <a:gd name="T4" fmla="*/ 567 w 567"/>
                    <a:gd name="T5" fmla="*/ 670 h 670"/>
                    <a:gd name="T6" fmla="*/ 0 w 567"/>
                    <a:gd name="T7" fmla="*/ 670 h 670"/>
                    <a:gd name="T8" fmla="*/ 0 w 567"/>
                    <a:gd name="T9" fmla="*/ 0 h 670"/>
                    <a:gd name="T10" fmla="*/ 0 w 567"/>
                    <a:gd name="T11" fmla="*/ 0 h 670"/>
                  </a:gdLst>
                  <a:ahLst/>
                  <a:cxnLst>
                    <a:cxn ang="0">
                      <a:pos x="T0" y="T1"/>
                    </a:cxn>
                    <a:cxn ang="0">
                      <a:pos x="T2" y="T3"/>
                    </a:cxn>
                    <a:cxn ang="0">
                      <a:pos x="T4" y="T5"/>
                    </a:cxn>
                    <a:cxn ang="0">
                      <a:pos x="T6" y="T7"/>
                    </a:cxn>
                    <a:cxn ang="0">
                      <a:pos x="T8" y="T9"/>
                    </a:cxn>
                    <a:cxn ang="0">
                      <a:pos x="T10" y="T11"/>
                    </a:cxn>
                  </a:cxnLst>
                  <a:rect l="0" t="0" r="r" b="b"/>
                  <a:pathLst>
                    <a:path w="567" h="670">
                      <a:moveTo>
                        <a:pt x="0" y="0"/>
                      </a:moveTo>
                      <a:lnTo>
                        <a:pt x="567" y="0"/>
                      </a:lnTo>
                      <a:lnTo>
                        <a:pt x="567" y="670"/>
                      </a:lnTo>
                      <a:lnTo>
                        <a:pt x="0" y="6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08" name="TextBox 607"/>
              <p:cNvSpPr txBox="1"/>
              <p:nvPr/>
            </p:nvSpPr>
            <p:spPr>
              <a:xfrm>
                <a:off x="5371207"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Lync</a:t>
                </a:r>
              </a:p>
            </p:txBody>
          </p:sp>
          <p:sp>
            <p:nvSpPr>
              <p:cNvPr id="609" name="TextBox 608"/>
              <p:cNvSpPr txBox="1"/>
              <p:nvPr/>
            </p:nvSpPr>
            <p:spPr>
              <a:xfrm>
                <a:off x="6225029"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OneNote</a:t>
                </a:r>
              </a:p>
            </p:txBody>
          </p:sp>
          <p:sp>
            <p:nvSpPr>
              <p:cNvPr id="610" name="TextBox 609"/>
              <p:cNvSpPr txBox="1"/>
              <p:nvPr/>
            </p:nvSpPr>
            <p:spPr>
              <a:xfrm>
                <a:off x="7097844"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Yammer</a:t>
                </a:r>
              </a:p>
            </p:txBody>
          </p:sp>
        </p:grpSp>
      </p:grpSp>
      <p:sp>
        <p:nvSpPr>
          <p:cNvPr id="439" name="Freeform 5"/>
          <p:cNvSpPr>
            <a:spLocks noChangeAspect="1" noEditPoints="1"/>
          </p:cNvSpPr>
          <p:nvPr/>
        </p:nvSpPr>
        <p:spPr bwMode="auto">
          <a:xfrm>
            <a:off x="6620377" y="4178896"/>
            <a:ext cx="474470" cy="63066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440" name="Freeform 5"/>
          <p:cNvSpPr>
            <a:spLocks noChangeAspect="1" noEditPoints="1"/>
          </p:cNvSpPr>
          <p:nvPr/>
        </p:nvSpPr>
        <p:spPr bwMode="auto">
          <a:xfrm>
            <a:off x="5355129" y="4242396"/>
            <a:ext cx="684712" cy="567160"/>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grpSp>
        <p:nvGrpSpPr>
          <p:cNvPr id="946" name="Group 945"/>
          <p:cNvGrpSpPr/>
          <p:nvPr/>
        </p:nvGrpSpPr>
        <p:grpSpPr>
          <a:xfrm>
            <a:off x="4501573" y="4736440"/>
            <a:ext cx="3443718" cy="1666388"/>
            <a:chOff x="4501573" y="4557327"/>
            <a:chExt cx="3443718" cy="1666388"/>
          </a:xfrm>
        </p:grpSpPr>
        <p:sp>
          <p:nvSpPr>
            <p:cNvPr id="441" name="TextBox 440"/>
            <p:cNvSpPr txBox="1"/>
            <p:nvPr/>
          </p:nvSpPr>
          <p:spPr>
            <a:xfrm>
              <a:off x="5098052" y="4557327"/>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sp>
          <p:nvSpPr>
            <p:cNvPr id="442" name="TextBox 441"/>
            <p:cNvSpPr txBox="1"/>
            <p:nvPr/>
          </p:nvSpPr>
          <p:spPr>
            <a:xfrm>
              <a:off x="6253077" y="4557327"/>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Files</a:t>
              </a:r>
            </a:p>
          </p:txBody>
        </p:sp>
        <p:sp>
          <p:nvSpPr>
            <p:cNvPr id="443" name="TextBox 442"/>
            <p:cNvSpPr txBox="1"/>
            <p:nvPr/>
          </p:nvSpPr>
          <p:spPr>
            <a:xfrm>
              <a:off x="4501573" y="5734350"/>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Mail</a:t>
              </a:r>
            </a:p>
          </p:txBody>
        </p:sp>
        <p:sp>
          <p:nvSpPr>
            <p:cNvPr id="444" name="TextBox 443"/>
            <p:cNvSpPr txBox="1"/>
            <p:nvPr/>
          </p:nvSpPr>
          <p:spPr>
            <a:xfrm>
              <a:off x="5725221" y="5734350"/>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Calendar</a:t>
              </a:r>
            </a:p>
          </p:txBody>
        </p:sp>
        <p:sp>
          <p:nvSpPr>
            <p:cNvPr id="445" name="TextBox 444"/>
            <p:cNvSpPr txBox="1"/>
            <p:nvPr/>
          </p:nvSpPr>
          <p:spPr>
            <a:xfrm>
              <a:off x="6791748" y="5734350"/>
              <a:ext cx="115354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Contacts</a:t>
              </a:r>
            </a:p>
          </p:txBody>
        </p:sp>
      </p:grpSp>
      <p:sp>
        <p:nvSpPr>
          <p:cNvPr id="446" name="Freeform 18"/>
          <p:cNvSpPr>
            <a:spLocks noChangeAspect="1" noEditPoints="1"/>
          </p:cNvSpPr>
          <p:nvPr/>
        </p:nvSpPr>
        <p:spPr bwMode="auto">
          <a:xfrm>
            <a:off x="4741603" y="5465191"/>
            <a:ext cx="673484" cy="49717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447" name="Freeform 109"/>
          <p:cNvSpPr>
            <a:spLocks noChangeAspect="1" noEditPoints="1"/>
          </p:cNvSpPr>
          <p:nvPr/>
        </p:nvSpPr>
        <p:spPr bwMode="auto">
          <a:xfrm>
            <a:off x="5979882" y="5396019"/>
            <a:ext cx="603844" cy="566348"/>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594" tIns="44795" rIns="89594" bIns="44795" numCol="1" anchor="t" anchorCtr="0" compatLnSpc="1">
            <a:prstTxWarp prst="textNoShape">
              <a:avLst/>
            </a:prstTxWarp>
          </a:bodyPr>
          <a:lstStyle/>
          <a:p>
            <a:pPr defTabSz="913740"/>
            <a:endParaRPr lang="en-US" sz="1799" dirty="0">
              <a:solidFill>
                <a:srgbClr val="FFFFFF"/>
              </a:solidFill>
            </a:endParaRPr>
          </a:p>
        </p:txBody>
      </p:sp>
      <p:sp>
        <p:nvSpPr>
          <p:cNvPr id="448" name="Freeform 5"/>
          <p:cNvSpPr>
            <a:spLocks noEditPoints="1"/>
          </p:cNvSpPr>
          <p:nvPr/>
        </p:nvSpPr>
        <p:spPr bwMode="auto">
          <a:xfrm>
            <a:off x="7129984" y="5415921"/>
            <a:ext cx="487294" cy="546446"/>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 name="Title 1"/>
          <p:cNvSpPr>
            <a:spLocks noGrp="1"/>
          </p:cNvSpPr>
          <p:nvPr>
            <p:ph type="title"/>
          </p:nvPr>
        </p:nvSpPr>
        <p:spPr/>
        <p:txBody>
          <a:bodyPr/>
          <a:lstStyle/>
          <a:p>
            <a:r>
              <a:rPr lang="en-US" dirty="0"/>
              <a:t>Vision</a:t>
            </a:r>
          </a:p>
        </p:txBody>
      </p:sp>
      <p:grpSp>
        <p:nvGrpSpPr>
          <p:cNvPr id="298" name="Group 297"/>
          <p:cNvGrpSpPr/>
          <p:nvPr/>
        </p:nvGrpSpPr>
        <p:grpSpPr>
          <a:xfrm>
            <a:off x="292100" y="1195113"/>
            <a:ext cx="3770313" cy="1518837"/>
            <a:chOff x="292100" y="1195113"/>
            <a:chExt cx="3770313" cy="1518837"/>
          </a:xfrm>
        </p:grpSpPr>
        <p:grpSp>
          <p:nvGrpSpPr>
            <p:cNvPr id="299" name="Group 298"/>
            <p:cNvGrpSpPr/>
            <p:nvPr/>
          </p:nvGrpSpPr>
          <p:grpSpPr>
            <a:xfrm>
              <a:off x="292100" y="1195113"/>
              <a:ext cx="3770313" cy="1517650"/>
              <a:chOff x="292100" y="1016000"/>
              <a:chExt cx="3770313" cy="1517650"/>
            </a:xfrm>
          </p:grpSpPr>
          <p:sp>
            <p:nvSpPr>
              <p:cNvPr id="305" name="Rectangle 304"/>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06" name="Group 305"/>
              <p:cNvGrpSpPr/>
              <p:nvPr/>
            </p:nvGrpSpPr>
            <p:grpSpPr>
              <a:xfrm>
                <a:off x="1160464" y="1016000"/>
                <a:ext cx="1978025" cy="1500188"/>
                <a:chOff x="1363663" y="914400"/>
                <a:chExt cx="1978025" cy="1500188"/>
              </a:xfrm>
            </p:grpSpPr>
            <p:sp>
              <p:nvSpPr>
                <p:cNvPr id="364"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5" name="Freeform 364"/>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366"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07"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08" name="Group 307"/>
              <p:cNvGrpSpPr/>
              <p:nvPr/>
            </p:nvGrpSpPr>
            <p:grpSpPr>
              <a:xfrm>
                <a:off x="1264391" y="1121515"/>
                <a:ext cx="1751120" cy="977160"/>
                <a:chOff x="3305410" y="464807"/>
                <a:chExt cx="993287" cy="554274"/>
              </a:xfrm>
            </p:grpSpPr>
            <p:sp>
              <p:nvSpPr>
                <p:cNvPr id="347" name="Rectangle 346"/>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1" name="Rectangle 350"/>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2"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53" name="Straight Connector 352"/>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2838450" y="1767176"/>
                <a:ext cx="1223963" cy="766474"/>
                <a:chOff x="2838450" y="1767176"/>
                <a:chExt cx="1223963" cy="766474"/>
              </a:xfrm>
            </p:grpSpPr>
            <p:grpSp>
              <p:nvGrpSpPr>
                <p:cNvPr id="335" name="Group 334"/>
                <p:cNvGrpSpPr/>
                <p:nvPr/>
              </p:nvGrpSpPr>
              <p:grpSpPr>
                <a:xfrm>
                  <a:off x="2838450" y="1767176"/>
                  <a:ext cx="1223963" cy="766474"/>
                  <a:chOff x="2439988" y="1517650"/>
                  <a:chExt cx="1622425" cy="1016000"/>
                </a:xfrm>
              </p:grpSpPr>
              <p:sp>
                <p:nvSpPr>
                  <p:cNvPr id="337" name="Rectangle 336"/>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8" name="Group 158"/>
                  <p:cNvGrpSpPr>
                    <a:grpSpLocks noChangeAspect="1"/>
                  </p:cNvGrpSpPr>
                  <p:nvPr/>
                </p:nvGrpSpPr>
                <p:grpSpPr bwMode="auto">
                  <a:xfrm>
                    <a:off x="2439988" y="1517650"/>
                    <a:ext cx="1622425" cy="1016000"/>
                    <a:chOff x="1537" y="956"/>
                    <a:chExt cx="1022" cy="640"/>
                  </a:xfrm>
                </p:grpSpPr>
                <p:sp>
                  <p:nvSpPr>
                    <p:cNvPr id="339"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6"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36"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0" name="Group 299"/>
              <p:cNvGrpSpPr>
                <a:grpSpLocks noChangeAspect="1"/>
              </p:cNvGrpSpPr>
              <p:nvPr/>
            </p:nvGrpSpPr>
            <p:grpSpPr bwMode="auto">
              <a:xfrm>
                <a:off x="292100" y="1517955"/>
                <a:ext cx="1885896" cy="1015695"/>
                <a:chOff x="-158" y="615"/>
                <a:chExt cx="2048" cy="1103"/>
              </a:xfrm>
            </p:grpSpPr>
            <p:sp>
              <p:nvSpPr>
                <p:cNvPr id="311"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2"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3"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4"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5"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6"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2"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3"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4"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5"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6"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7"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8"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9"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0"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2"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3"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4"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300" name="Group 299"/>
            <p:cNvGrpSpPr/>
            <p:nvPr/>
          </p:nvGrpSpPr>
          <p:grpSpPr>
            <a:xfrm>
              <a:off x="2423526" y="2090738"/>
              <a:ext cx="316257" cy="623212"/>
              <a:chOff x="2423526" y="2090738"/>
              <a:chExt cx="316257" cy="623212"/>
            </a:xfrm>
          </p:grpSpPr>
          <p:pic>
            <p:nvPicPr>
              <p:cNvPr id="301" name="Picture 300"/>
              <p:cNvPicPr>
                <a:picLocks noChangeAspect="1"/>
              </p:cNvPicPr>
              <p:nvPr/>
            </p:nvPicPr>
            <p:blipFill>
              <a:blip r:embed="rId5"/>
              <a:stretch>
                <a:fillRect/>
              </a:stretch>
            </p:blipFill>
            <p:spPr>
              <a:xfrm>
                <a:off x="2423526" y="2090738"/>
                <a:ext cx="316257" cy="623212"/>
              </a:xfrm>
              <a:prstGeom prst="rect">
                <a:avLst/>
              </a:prstGeom>
            </p:spPr>
          </p:pic>
          <p:grpSp>
            <p:nvGrpSpPr>
              <p:cNvPr id="302" name="Group 301"/>
              <p:cNvGrpSpPr/>
              <p:nvPr/>
            </p:nvGrpSpPr>
            <p:grpSpPr>
              <a:xfrm>
                <a:off x="2451472" y="2218095"/>
                <a:ext cx="260365" cy="417911"/>
                <a:chOff x="2450306" y="2218095"/>
                <a:chExt cx="260365" cy="417911"/>
              </a:xfrm>
            </p:grpSpPr>
            <p:sp>
              <p:nvSpPr>
                <p:cNvPr id="303" name="Rectangle 302"/>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nvGrpSpPr>
          <p:cNvPr id="535" name="Group 534"/>
          <p:cNvGrpSpPr/>
          <p:nvPr/>
        </p:nvGrpSpPr>
        <p:grpSpPr>
          <a:xfrm>
            <a:off x="5381285" y="1314690"/>
            <a:ext cx="1827252" cy="1558413"/>
            <a:chOff x="5381285" y="1314690"/>
            <a:chExt cx="1827252" cy="1558413"/>
          </a:xfrm>
        </p:grpSpPr>
        <p:grpSp>
          <p:nvGrpSpPr>
            <p:cNvPr id="537" name="Group 536"/>
            <p:cNvGrpSpPr/>
            <p:nvPr/>
          </p:nvGrpSpPr>
          <p:grpSpPr>
            <a:xfrm>
              <a:off x="5381285" y="1533858"/>
              <a:ext cx="676616" cy="1284998"/>
              <a:chOff x="5651685" y="-476444"/>
              <a:chExt cx="1669255" cy="2809977"/>
            </a:xfrm>
          </p:grpSpPr>
          <p:sp>
            <p:nvSpPr>
              <p:cNvPr id="595" name="Rectangle 594"/>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Freeform 595"/>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98" name="Group 597"/>
              <p:cNvGrpSpPr/>
              <p:nvPr/>
            </p:nvGrpSpPr>
            <p:grpSpPr>
              <a:xfrm>
                <a:off x="6124436" y="2123612"/>
                <a:ext cx="723752" cy="98117"/>
                <a:chOff x="6147223" y="2123612"/>
                <a:chExt cx="723752" cy="98117"/>
              </a:xfrm>
            </p:grpSpPr>
            <p:sp>
              <p:nvSpPr>
                <p:cNvPr id="599" name="Rounded Rectangle 598"/>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Oval 599"/>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Oval 600"/>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38" name="Group 537"/>
            <p:cNvGrpSpPr/>
            <p:nvPr/>
          </p:nvGrpSpPr>
          <p:grpSpPr>
            <a:xfrm>
              <a:off x="6515042" y="1543701"/>
              <a:ext cx="693495" cy="1245756"/>
              <a:chOff x="6639402" y="-1425066"/>
              <a:chExt cx="675798" cy="1213966"/>
            </a:xfrm>
          </p:grpSpPr>
          <p:sp>
            <p:nvSpPr>
              <p:cNvPr id="593"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4" name="Rectangle 593"/>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39"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0"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8"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9"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0"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1"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2"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3"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4"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5"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6"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7"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8"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9"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60" name="Group 361"/>
            <p:cNvGrpSpPr>
              <a:grpSpLocks noChangeAspect="1"/>
            </p:cNvGrpSpPr>
            <p:nvPr/>
          </p:nvGrpSpPr>
          <p:grpSpPr bwMode="auto">
            <a:xfrm>
              <a:off x="5951133" y="1619769"/>
              <a:ext cx="653662" cy="1067595"/>
              <a:chOff x="3756" y="912"/>
              <a:chExt cx="409" cy="668"/>
            </a:xfrm>
          </p:grpSpPr>
          <p:sp>
            <p:nvSpPr>
              <p:cNvPr id="578"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9"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0"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1"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2"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3"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4"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5"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6"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7"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8"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9"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0"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1"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2"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561"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2" name="Rectangle 561"/>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64" name="Group 563"/>
            <p:cNvGrpSpPr/>
            <p:nvPr/>
          </p:nvGrpSpPr>
          <p:grpSpPr>
            <a:xfrm>
              <a:off x="6762379" y="1998339"/>
              <a:ext cx="121238" cy="136847"/>
              <a:chOff x="6821706" y="2244827"/>
              <a:chExt cx="122543" cy="138320"/>
            </a:xfrm>
            <a:solidFill>
              <a:schemeClr val="accent6">
                <a:lumMod val="75000"/>
              </a:schemeClr>
            </a:solidFill>
          </p:grpSpPr>
          <p:sp>
            <p:nvSpPr>
              <p:cNvPr id="575"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76"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565" name="Group 564"/>
            <p:cNvGrpSpPr/>
            <p:nvPr/>
          </p:nvGrpSpPr>
          <p:grpSpPr>
            <a:xfrm>
              <a:off x="6744485" y="1563052"/>
              <a:ext cx="157076" cy="1155247"/>
              <a:chOff x="6744485" y="1563052"/>
              <a:chExt cx="157076" cy="1155247"/>
            </a:xfrm>
          </p:grpSpPr>
          <p:sp>
            <p:nvSpPr>
              <p:cNvPr id="570" name="Oval 569"/>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71" name="Group 570"/>
              <p:cNvGrpSpPr/>
              <p:nvPr/>
            </p:nvGrpSpPr>
            <p:grpSpPr>
              <a:xfrm>
                <a:off x="6744485" y="1563052"/>
                <a:ext cx="157076" cy="52818"/>
                <a:chOff x="6822277" y="1553528"/>
                <a:chExt cx="157076" cy="52818"/>
              </a:xfrm>
            </p:grpSpPr>
            <p:sp>
              <p:nvSpPr>
                <p:cNvPr id="572" name="Rounded Rectangle 571"/>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Oval 572"/>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Oval 573"/>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66" name="Group 565"/>
            <p:cNvGrpSpPr/>
            <p:nvPr/>
          </p:nvGrpSpPr>
          <p:grpSpPr>
            <a:xfrm>
              <a:off x="5444705" y="1680019"/>
              <a:ext cx="948506" cy="959249"/>
              <a:chOff x="5444705" y="1765011"/>
              <a:chExt cx="948506" cy="959249"/>
            </a:xfrm>
          </p:grpSpPr>
          <p:sp>
            <p:nvSpPr>
              <p:cNvPr id="567" name="Rectangle 566"/>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68" name="Picture 14"/>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9" name="Picture 14"/>
              <p:cNvPicPr>
                <a:picLocks noChangeAspect="1" noChangeArrowheads="1"/>
              </p:cNvPicPr>
              <p:nvPr/>
            </p:nvPicPr>
            <p:blipFill rotWithShape="1">
              <a:blip r:embed="rId7">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 name="Group 4"/>
          <p:cNvGrpSpPr/>
          <p:nvPr/>
        </p:nvGrpSpPr>
        <p:grpSpPr>
          <a:xfrm>
            <a:off x="683707" y="4070907"/>
            <a:ext cx="1013112" cy="368739"/>
            <a:chOff x="683707" y="4085194"/>
            <a:chExt cx="1013112" cy="368739"/>
          </a:xfrm>
        </p:grpSpPr>
        <p:sp>
          <p:nvSpPr>
            <p:cNvPr id="239" name="TextBox 238"/>
            <p:cNvSpPr txBox="1"/>
            <p:nvPr/>
          </p:nvSpPr>
          <p:spPr>
            <a:xfrm>
              <a:off x="1132043" y="4154025"/>
              <a:ext cx="564776" cy="193899"/>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Delve</a:t>
              </a:r>
            </a:p>
          </p:txBody>
        </p:sp>
        <p:pic>
          <p:nvPicPr>
            <p:cNvPr id="227" name="Picture 2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707" y="4085194"/>
              <a:ext cx="358949" cy="368739"/>
            </a:xfrm>
            <a:prstGeom prst="rect">
              <a:avLst/>
            </a:prstGeom>
            <a:noFill/>
          </p:spPr>
        </p:pic>
      </p:grpSp>
      <p:grpSp>
        <p:nvGrpSpPr>
          <p:cNvPr id="237" name="Group 8"/>
          <p:cNvGrpSpPr>
            <a:grpSpLocks noChangeAspect="1"/>
          </p:cNvGrpSpPr>
          <p:nvPr/>
        </p:nvGrpSpPr>
        <p:grpSpPr bwMode="auto">
          <a:xfrm>
            <a:off x="683707" y="5375950"/>
            <a:ext cx="1055903" cy="180028"/>
            <a:chOff x="1924" y="1817"/>
            <a:chExt cx="3830" cy="653"/>
          </a:xfrm>
          <a:solidFill>
            <a:schemeClr val="tx1"/>
          </a:solidFill>
        </p:grpSpPr>
        <p:sp>
          <p:nvSpPr>
            <p:cNvPr id="258" name="Freeform 9"/>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9" name="Freeform 10"/>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0" name="Freeform 11"/>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1" name="Freeform 12"/>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2" name="Freeform 13"/>
            <p:cNvSpPr>
              <a:spLocks noEditPoints="1"/>
            </p:cNvSpPr>
            <p:nvPr/>
          </p:nvSpPr>
          <p:spPr bwMode="auto">
            <a:xfrm>
              <a:off x="3122" y="1934"/>
              <a:ext cx="449" cy="500"/>
            </a:xfrm>
            <a:custGeom>
              <a:avLst/>
              <a:gdLst>
                <a:gd name="T0" fmla="*/ 190 w 190"/>
                <a:gd name="T1" fmla="*/ 102 h 209"/>
                <a:gd name="T2" fmla="*/ 179 w 190"/>
                <a:gd name="T3" fmla="*/ 158 h 209"/>
                <a:gd name="T4" fmla="*/ 145 w 190"/>
                <a:gd name="T5" fmla="*/ 196 h 209"/>
                <a:gd name="T6" fmla="*/ 94 w 190"/>
                <a:gd name="T7" fmla="*/ 209 h 209"/>
                <a:gd name="T8" fmla="*/ 45 w 190"/>
                <a:gd name="T9" fmla="*/ 196 h 209"/>
                <a:gd name="T10" fmla="*/ 12 w 190"/>
                <a:gd name="T11" fmla="*/ 160 h 209"/>
                <a:gd name="T12" fmla="*/ 0 w 190"/>
                <a:gd name="T13" fmla="*/ 107 h 209"/>
                <a:gd name="T14" fmla="*/ 12 w 190"/>
                <a:gd name="T15" fmla="*/ 51 h 209"/>
                <a:gd name="T16" fmla="*/ 46 w 190"/>
                <a:gd name="T17" fmla="*/ 13 h 209"/>
                <a:gd name="T18" fmla="*/ 98 w 190"/>
                <a:gd name="T19" fmla="*/ 0 h 209"/>
                <a:gd name="T20" fmla="*/ 146 w 190"/>
                <a:gd name="T21" fmla="*/ 13 h 209"/>
                <a:gd name="T22" fmla="*/ 179 w 190"/>
                <a:gd name="T23" fmla="*/ 49 h 209"/>
                <a:gd name="T24" fmla="*/ 190 w 190"/>
                <a:gd name="T25" fmla="*/ 102 h 209"/>
                <a:gd name="T26" fmla="*/ 166 w 190"/>
                <a:gd name="T27" fmla="*/ 105 h 209"/>
                <a:gd name="T28" fmla="*/ 147 w 190"/>
                <a:gd name="T29" fmla="*/ 43 h 209"/>
                <a:gd name="T30" fmla="*/ 96 w 190"/>
                <a:gd name="T31" fmla="*/ 21 h 209"/>
                <a:gd name="T32" fmla="*/ 59 w 190"/>
                <a:gd name="T33" fmla="*/ 32 h 209"/>
                <a:gd name="T34" fmla="*/ 34 w 190"/>
                <a:gd name="T35" fmla="*/ 62 h 209"/>
                <a:gd name="T36" fmla="*/ 25 w 190"/>
                <a:gd name="T37" fmla="*/ 105 h 209"/>
                <a:gd name="T38" fmla="*/ 33 w 190"/>
                <a:gd name="T39" fmla="*/ 148 h 209"/>
                <a:gd name="T40" fmla="*/ 58 w 190"/>
                <a:gd name="T41" fmla="*/ 177 h 209"/>
                <a:gd name="T42" fmla="*/ 94 w 190"/>
                <a:gd name="T43" fmla="*/ 187 h 209"/>
                <a:gd name="T44" fmla="*/ 147 w 190"/>
                <a:gd name="T45" fmla="*/ 165 h 209"/>
                <a:gd name="T46" fmla="*/ 166 w 190"/>
                <a:gd name="T47"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209">
                  <a:moveTo>
                    <a:pt x="190" y="102"/>
                  </a:moveTo>
                  <a:cubicBezTo>
                    <a:pt x="190" y="123"/>
                    <a:pt x="187" y="142"/>
                    <a:pt x="179" y="158"/>
                  </a:cubicBezTo>
                  <a:cubicBezTo>
                    <a:pt x="171" y="174"/>
                    <a:pt x="160" y="187"/>
                    <a:pt x="145" y="196"/>
                  </a:cubicBezTo>
                  <a:cubicBezTo>
                    <a:pt x="130" y="204"/>
                    <a:pt x="113" y="209"/>
                    <a:pt x="94" y="209"/>
                  </a:cubicBezTo>
                  <a:cubicBezTo>
                    <a:pt x="76" y="209"/>
                    <a:pt x="59" y="204"/>
                    <a:pt x="45" y="196"/>
                  </a:cubicBezTo>
                  <a:cubicBezTo>
                    <a:pt x="31" y="187"/>
                    <a:pt x="19" y="175"/>
                    <a:pt x="12" y="160"/>
                  </a:cubicBezTo>
                  <a:cubicBezTo>
                    <a:pt x="4" y="144"/>
                    <a:pt x="0" y="127"/>
                    <a:pt x="0" y="107"/>
                  </a:cubicBezTo>
                  <a:cubicBezTo>
                    <a:pt x="0" y="85"/>
                    <a:pt x="4" y="67"/>
                    <a:pt x="12" y="51"/>
                  </a:cubicBezTo>
                  <a:cubicBezTo>
                    <a:pt x="20" y="34"/>
                    <a:pt x="31" y="22"/>
                    <a:pt x="46" y="13"/>
                  </a:cubicBezTo>
                  <a:cubicBezTo>
                    <a:pt x="61" y="4"/>
                    <a:pt x="78" y="0"/>
                    <a:pt x="98" y="0"/>
                  </a:cubicBezTo>
                  <a:cubicBezTo>
                    <a:pt x="116" y="0"/>
                    <a:pt x="132" y="4"/>
                    <a:pt x="146" y="13"/>
                  </a:cubicBezTo>
                  <a:cubicBezTo>
                    <a:pt x="160" y="21"/>
                    <a:pt x="171" y="33"/>
                    <a:pt x="179" y="49"/>
                  </a:cubicBezTo>
                  <a:cubicBezTo>
                    <a:pt x="187" y="64"/>
                    <a:pt x="190" y="82"/>
                    <a:pt x="190" y="102"/>
                  </a:cubicBezTo>
                  <a:close/>
                  <a:moveTo>
                    <a:pt x="166" y="105"/>
                  </a:moveTo>
                  <a:cubicBezTo>
                    <a:pt x="166" y="79"/>
                    <a:pt x="160" y="58"/>
                    <a:pt x="147" y="43"/>
                  </a:cubicBezTo>
                  <a:cubicBezTo>
                    <a:pt x="135" y="29"/>
                    <a:pt x="118" y="21"/>
                    <a:pt x="96" y="21"/>
                  </a:cubicBezTo>
                  <a:cubicBezTo>
                    <a:pt x="82" y="21"/>
                    <a:pt x="70" y="25"/>
                    <a:pt x="59" y="32"/>
                  </a:cubicBezTo>
                  <a:cubicBezTo>
                    <a:pt x="48" y="39"/>
                    <a:pt x="40" y="49"/>
                    <a:pt x="34" y="62"/>
                  </a:cubicBezTo>
                  <a:cubicBezTo>
                    <a:pt x="28" y="74"/>
                    <a:pt x="25" y="89"/>
                    <a:pt x="25" y="105"/>
                  </a:cubicBezTo>
                  <a:cubicBezTo>
                    <a:pt x="25" y="121"/>
                    <a:pt x="27" y="135"/>
                    <a:pt x="33" y="148"/>
                  </a:cubicBezTo>
                  <a:cubicBezTo>
                    <a:pt x="39" y="160"/>
                    <a:pt x="47" y="170"/>
                    <a:pt x="58" y="177"/>
                  </a:cubicBezTo>
                  <a:cubicBezTo>
                    <a:pt x="69" y="184"/>
                    <a:pt x="81" y="187"/>
                    <a:pt x="94" y="187"/>
                  </a:cubicBezTo>
                  <a:cubicBezTo>
                    <a:pt x="117" y="187"/>
                    <a:pt x="134" y="180"/>
                    <a:pt x="147" y="165"/>
                  </a:cubicBezTo>
                  <a:cubicBezTo>
                    <a:pt x="159" y="151"/>
                    <a:pt x="166" y="131"/>
                    <a:pt x="16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3" name="Freeform 14"/>
            <p:cNvSpPr>
              <a:spLocks/>
            </p:cNvSpPr>
            <p:nvPr/>
          </p:nvSpPr>
          <p:spPr bwMode="auto">
            <a:xfrm>
              <a:off x="3642" y="2073"/>
              <a:ext cx="282" cy="351"/>
            </a:xfrm>
            <a:custGeom>
              <a:avLst/>
              <a:gdLst>
                <a:gd name="T0" fmla="*/ 119 w 119"/>
                <a:gd name="T1" fmla="*/ 147 h 147"/>
                <a:gd name="T2" fmla="*/ 96 w 119"/>
                <a:gd name="T3" fmla="*/ 147 h 147"/>
                <a:gd name="T4" fmla="*/ 96 w 119"/>
                <a:gd name="T5" fmla="*/ 65 h 147"/>
                <a:gd name="T6" fmla="*/ 63 w 119"/>
                <a:gd name="T7" fmla="*/ 19 h 147"/>
                <a:gd name="T8" fmla="*/ 34 w 119"/>
                <a:gd name="T9" fmla="*/ 32 h 147"/>
                <a:gd name="T10" fmla="*/ 23 w 119"/>
                <a:gd name="T11" fmla="*/ 65 h 147"/>
                <a:gd name="T12" fmla="*/ 23 w 119"/>
                <a:gd name="T13" fmla="*/ 147 h 147"/>
                <a:gd name="T14" fmla="*/ 0 w 119"/>
                <a:gd name="T15" fmla="*/ 147 h 147"/>
                <a:gd name="T16" fmla="*/ 0 w 119"/>
                <a:gd name="T17" fmla="*/ 3 h 147"/>
                <a:gd name="T18" fmla="*/ 23 w 119"/>
                <a:gd name="T19" fmla="*/ 3 h 147"/>
                <a:gd name="T20" fmla="*/ 23 w 119"/>
                <a:gd name="T21" fmla="*/ 27 h 147"/>
                <a:gd name="T22" fmla="*/ 23 w 119"/>
                <a:gd name="T23" fmla="*/ 27 h 147"/>
                <a:gd name="T24" fmla="*/ 71 w 119"/>
                <a:gd name="T25" fmla="*/ 0 h 147"/>
                <a:gd name="T26" fmla="*/ 107 w 119"/>
                <a:gd name="T27" fmla="*/ 15 h 147"/>
                <a:gd name="T28" fmla="*/ 119 w 119"/>
                <a:gd name="T29" fmla="*/ 59 h 147"/>
                <a:gd name="T30" fmla="*/ 119 w 119"/>
                <a:gd name="T3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47">
                  <a:moveTo>
                    <a:pt x="119" y="147"/>
                  </a:moveTo>
                  <a:cubicBezTo>
                    <a:pt x="96" y="147"/>
                    <a:pt x="96" y="147"/>
                    <a:pt x="96" y="147"/>
                  </a:cubicBezTo>
                  <a:cubicBezTo>
                    <a:pt x="96" y="65"/>
                    <a:pt x="96" y="65"/>
                    <a:pt x="96" y="65"/>
                  </a:cubicBezTo>
                  <a:cubicBezTo>
                    <a:pt x="96" y="35"/>
                    <a:pt x="85" y="19"/>
                    <a:pt x="63" y="19"/>
                  </a:cubicBezTo>
                  <a:cubicBezTo>
                    <a:pt x="51" y="19"/>
                    <a:pt x="42" y="24"/>
                    <a:pt x="34" y="32"/>
                  </a:cubicBezTo>
                  <a:cubicBezTo>
                    <a:pt x="27" y="41"/>
                    <a:pt x="23" y="52"/>
                    <a:pt x="23" y="65"/>
                  </a:cubicBezTo>
                  <a:cubicBezTo>
                    <a:pt x="23" y="147"/>
                    <a:pt x="23" y="147"/>
                    <a:pt x="23" y="147"/>
                  </a:cubicBezTo>
                  <a:cubicBezTo>
                    <a:pt x="0" y="147"/>
                    <a:pt x="0" y="147"/>
                    <a:pt x="0" y="147"/>
                  </a:cubicBezTo>
                  <a:cubicBezTo>
                    <a:pt x="0" y="3"/>
                    <a:pt x="0" y="3"/>
                    <a:pt x="0" y="3"/>
                  </a:cubicBezTo>
                  <a:cubicBezTo>
                    <a:pt x="23" y="3"/>
                    <a:pt x="23" y="3"/>
                    <a:pt x="23" y="3"/>
                  </a:cubicBezTo>
                  <a:cubicBezTo>
                    <a:pt x="23" y="27"/>
                    <a:pt x="23" y="27"/>
                    <a:pt x="23" y="27"/>
                  </a:cubicBezTo>
                  <a:cubicBezTo>
                    <a:pt x="23" y="27"/>
                    <a:pt x="23" y="27"/>
                    <a:pt x="23" y="27"/>
                  </a:cubicBezTo>
                  <a:cubicBezTo>
                    <a:pt x="34" y="9"/>
                    <a:pt x="50" y="0"/>
                    <a:pt x="71" y="0"/>
                  </a:cubicBezTo>
                  <a:cubicBezTo>
                    <a:pt x="87" y="0"/>
                    <a:pt x="99" y="5"/>
                    <a:pt x="107" y="15"/>
                  </a:cubicBezTo>
                  <a:cubicBezTo>
                    <a:pt x="115" y="25"/>
                    <a:pt x="119" y="40"/>
                    <a:pt x="119" y="59"/>
                  </a:cubicBezTo>
                  <a:lnTo>
                    <a:pt x="11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4" name="Freeform 15"/>
            <p:cNvSpPr>
              <a:spLocks noEditPoints="1"/>
            </p:cNvSpPr>
            <p:nvPr/>
          </p:nvSpPr>
          <p:spPr bwMode="auto">
            <a:xfrm>
              <a:off x="3986" y="2073"/>
              <a:ext cx="295" cy="361"/>
            </a:xfrm>
            <a:custGeom>
              <a:avLst/>
              <a:gdLst>
                <a:gd name="T0" fmla="*/ 125 w 125"/>
                <a:gd name="T1" fmla="*/ 81 h 151"/>
                <a:gd name="T2" fmla="*/ 24 w 125"/>
                <a:gd name="T3" fmla="*/ 81 h 151"/>
                <a:gd name="T4" fmla="*/ 36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8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6"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4" y="151"/>
                    <a:pt x="28" y="144"/>
                    <a:pt x="17" y="131"/>
                  </a:cubicBezTo>
                  <a:cubicBezTo>
                    <a:pt x="5" y="118"/>
                    <a:pt x="0" y="99"/>
                    <a:pt x="0" y="76"/>
                  </a:cubicBezTo>
                  <a:cubicBezTo>
                    <a:pt x="0" y="62"/>
                    <a:pt x="3" y="48"/>
                    <a:pt x="8" y="37"/>
                  </a:cubicBezTo>
                  <a:cubicBezTo>
                    <a:pt x="14" y="25"/>
                    <a:pt x="22" y="16"/>
                    <a:pt x="32" y="9"/>
                  </a:cubicBezTo>
                  <a:cubicBezTo>
                    <a:pt x="42" y="3"/>
                    <a:pt x="53" y="0"/>
                    <a:pt x="66" y="0"/>
                  </a:cubicBezTo>
                  <a:cubicBezTo>
                    <a:pt x="85" y="0"/>
                    <a:pt x="99" y="6"/>
                    <a:pt x="110" y="18"/>
                  </a:cubicBezTo>
                  <a:cubicBezTo>
                    <a:pt x="120" y="30"/>
                    <a:pt x="125" y="47"/>
                    <a:pt x="125" y="69"/>
                  </a:cubicBezTo>
                  <a:lnTo>
                    <a:pt x="125" y="81"/>
                  </a:lnTo>
                  <a:close/>
                  <a:moveTo>
                    <a:pt x="102" y="61"/>
                  </a:moveTo>
                  <a:cubicBezTo>
                    <a:pt x="101"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5" name="Freeform 16"/>
            <p:cNvSpPr>
              <a:spLocks noEditPoints="1"/>
            </p:cNvSpPr>
            <p:nvPr/>
          </p:nvSpPr>
          <p:spPr bwMode="auto">
            <a:xfrm>
              <a:off x="4352" y="1944"/>
              <a:ext cx="384" cy="480"/>
            </a:xfrm>
            <a:custGeom>
              <a:avLst/>
              <a:gdLst>
                <a:gd name="T0" fmla="*/ 162 w 162"/>
                <a:gd name="T1" fmla="*/ 98 h 201"/>
                <a:gd name="T2" fmla="*/ 148 w 162"/>
                <a:gd name="T3" fmla="*/ 152 h 201"/>
                <a:gd name="T4" fmla="*/ 110 w 162"/>
                <a:gd name="T5" fmla="*/ 188 h 201"/>
                <a:gd name="T6" fmla="*/ 53 w 162"/>
                <a:gd name="T7" fmla="*/ 201 h 201"/>
                <a:gd name="T8" fmla="*/ 0 w 162"/>
                <a:gd name="T9" fmla="*/ 201 h 201"/>
                <a:gd name="T10" fmla="*/ 0 w 162"/>
                <a:gd name="T11" fmla="*/ 0 h 201"/>
                <a:gd name="T12" fmla="*/ 56 w 162"/>
                <a:gd name="T13" fmla="*/ 0 h 201"/>
                <a:gd name="T14" fmla="*/ 162 w 162"/>
                <a:gd name="T15" fmla="*/ 98 h 201"/>
                <a:gd name="T16" fmla="*/ 137 w 162"/>
                <a:gd name="T17" fmla="*/ 98 h 201"/>
                <a:gd name="T18" fmla="*/ 55 w 162"/>
                <a:gd name="T19" fmla="*/ 21 h 201"/>
                <a:gd name="T20" fmla="*/ 23 w 162"/>
                <a:gd name="T21" fmla="*/ 21 h 201"/>
                <a:gd name="T22" fmla="*/ 23 w 162"/>
                <a:gd name="T23" fmla="*/ 180 h 201"/>
                <a:gd name="T24" fmla="*/ 53 w 162"/>
                <a:gd name="T25" fmla="*/ 180 h 201"/>
                <a:gd name="T26" fmla="*/ 115 w 162"/>
                <a:gd name="T27" fmla="*/ 159 h 201"/>
                <a:gd name="T28" fmla="*/ 137 w 162"/>
                <a:gd name="T29" fmla="*/ 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01">
                  <a:moveTo>
                    <a:pt x="162" y="98"/>
                  </a:moveTo>
                  <a:cubicBezTo>
                    <a:pt x="162" y="118"/>
                    <a:pt x="157" y="136"/>
                    <a:pt x="148" y="152"/>
                  </a:cubicBezTo>
                  <a:cubicBezTo>
                    <a:pt x="139" y="168"/>
                    <a:pt x="127" y="180"/>
                    <a:pt x="110" y="188"/>
                  </a:cubicBezTo>
                  <a:cubicBezTo>
                    <a:pt x="94" y="197"/>
                    <a:pt x="75" y="201"/>
                    <a:pt x="53" y="201"/>
                  </a:cubicBezTo>
                  <a:cubicBezTo>
                    <a:pt x="0" y="201"/>
                    <a:pt x="0" y="201"/>
                    <a:pt x="0" y="201"/>
                  </a:cubicBezTo>
                  <a:cubicBezTo>
                    <a:pt x="0" y="0"/>
                    <a:pt x="0" y="0"/>
                    <a:pt x="0" y="0"/>
                  </a:cubicBezTo>
                  <a:cubicBezTo>
                    <a:pt x="56" y="0"/>
                    <a:pt x="56" y="0"/>
                    <a:pt x="56" y="0"/>
                  </a:cubicBezTo>
                  <a:cubicBezTo>
                    <a:pt x="127" y="0"/>
                    <a:pt x="162" y="32"/>
                    <a:pt x="162" y="98"/>
                  </a:cubicBezTo>
                  <a:close/>
                  <a:moveTo>
                    <a:pt x="137" y="98"/>
                  </a:moveTo>
                  <a:cubicBezTo>
                    <a:pt x="137" y="47"/>
                    <a:pt x="110" y="21"/>
                    <a:pt x="55" y="21"/>
                  </a:cubicBezTo>
                  <a:cubicBezTo>
                    <a:pt x="23" y="21"/>
                    <a:pt x="23" y="21"/>
                    <a:pt x="23" y="21"/>
                  </a:cubicBezTo>
                  <a:cubicBezTo>
                    <a:pt x="23" y="180"/>
                    <a:pt x="23" y="180"/>
                    <a:pt x="23" y="180"/>
                  </a:cubicBezTo>
                  <a:cubicBezTo>
                    <a:pt x="53" y="180"/>
                    <a:pt x="53" y="180"/>
                    <a:pt x="53" y="180"/>
                  </a:cubicBezTo>
                  <a:cubicBezTo>
                    <a:pt x="80" y="180"/>
                    <a:pt x="101" y="173"/>
                    <a:pt x="115" y="159"/>
                  </a:cubicBezTo>
                  <a:cubicBezTo>
                    <a:pt x="130" y="144"/>
                    <a:pt x="137" y="124"/>
                    <a:pt x="13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6" name="Freeform 17"/>
            <p:cNvSpPr>
              <a:spLocks/>
            </p:cNvSpPr>
            <p:nvPr/>
          </p:nvSpPr>
          <p:spPr bwMode="auto">
            <a:xfrm>
              <a:off x="4804" y="2075"/>
              <a:ext cx="180" cy="349"/>
            </a:xfrm>
            <a:custGeom>
              <a:avLst/>
              <a:gdLst>
                <a:gd name="T0" fmla="*/ 76 w 76"/>
                <a:gd name="T1" fmla="*/ 26 h 146"/>
                <a:gd name="T2" fmla="*/ 58 w 76"/>
                <a:gd name="T3" fmla="*/ 21 h 146"/>
                <a:gd name="T4" fmla="*/ 33 w 76"/>
                <a:gd name="T5" fmla="*/ 35 h 146"/>
                <a:gd name="T6" fmla="*/ 24 w 76"/>
                <a:gd name="T7" fmla="*/ 73 h 146"/>
                <a:gd name="T8" fmla="*/ 24 w 76"/>
                <a:gd name="T9" fmla="*/ 146 h 146"/>
                <a:gd name="T10" fmla="*/ 0 w 76"/>
                <a:gd name="T11" fmla="*/ 146 h 146"/>
                <a:gd name="T12" fmla="*/ 0 w 76"/>
                <a:gd name="T13" fmla="*/ 2 h 146"/>
                <a:gd name="T14" fmla="*/ 24 w 76"/>
                <a:gd name="T15" fmla="*/ 2 h 146"/>
                <a:gd name="T16" fmla="*/ 24 w 76"/>
                <a:gd name="T17" fmla="*/ 32 h 146"/>
                <a:gd name="T18" fmla="*/ 24 w 76"/>
                <a:gd name="T19" fmla="*/ 32 h 146"/>
                <a:gd name="T20" fmla="*/ 39 w 76"/>
                <a:gd name="T21" fmla="*/ 8 h 146"/>
                <a:gd name="T22" fmla="*/ 62 w 76"/>
                <a:gd name="T23" fmla="*/ 0 h 146"/>
                <a:gd name="T24" fmla="*/ 76 w 76"/>
                <a:gd name="T25" fmla="*/ 2 h 146"/>
                <a:gd name="T26" fmla="*/ 76 w 76"/>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46">
                  <a:moveTo>
                    <a:pt x="76" y="26"/>
                  </a:moveTo>
                  <a:cubicBezTo>
                    <a:pt x="71" y="22"/>
                    <a:pt x="66" y="21"/>
                    <a:pt x="58" y="21"/>
                  </a:cubicBezTo>
                  <a:cubicBezTo>
                    <a:pt x="48" y="21"/>
                    <a:pt x="39" y="26"/>
                    <a:pt x="33" y="35"/>
                  </a:cubicBezTo>
                  <a:cubicBezTo>
                    <a:pt x="27" y="45"/>
                    <a:pt x="24" y="57"/>
                    <a:pt x="24" y="73"/>
                  </a:cubicBezTo>
                  <a:cubicBezTo>
                    <a:pt x="24" y="146"/>
                    <a:pt x="24" y="146"/>
                    <a:pt x="24" y="146"/>
                  </a:cubicBezTo>
                  <a:cubicBezTo>
                    <a:pt x="0" y="146"/>
                    <a:pt x="0" y="146"/>
                    <a:pt x="0" y="146"/>
                  </a:cubicBezTo>
                  <a:cubicBezTo>
                    <a:pt x="0" y="2"/>
                    <a:pt x="0" y="2"/>
                    <a:pt x="0" y="2"/>
                  </a:cubicBezTo>
                  <a:cubicBezTo>
                    <a:pt x="24" y="2"/>
                    <a:pt x="24" y="2"/>
                    <a:pt x="24" y="2"/>
                  </a:cubicBezTo>
                  <a:cubicBezTo>
                    <a:pt x="24" y="32"/>
                    <a:pt x="24" y="32"/>
                    <a:pt x="24" y="32"/>
                  </a:cubicBezTo>
                  <a:cubicBezTo>
                    <a:pt x="24" y="32"/>
                    <a:pt x="24" y="32"/>
                    <a:pt x="24" y="32"/>
                  </a:cubicBezTo>
                  <a:cubicBezTo>
                    <a:pt x="27" y="22"/>
                    <a:pt x="32" y="14"/>
                    <a:pt x="39" y="8"/>
                  </a:cubicBezTo>
                  <a:cubicBezTo>
                    <a:pt x="46" y="3"/>
                    <a:pt x="53" y="0"/>
                    <a:pt x="62" y="0"/>
                  </a:cubicBezTo>
                  <a:cubicBezTo>
                    <a:pt x="68" y="0"/>
                    <a:pt x="72" y="0"/>
                    <a:pt x="76" y="2"/>
                  </a:cubicBezTo>
                  <a:lnTo>
                    <a:pt x="7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7" name="Freeform 18"/>
            <p:cNvSpPr>
              <a:spLocks noEditPoints="1"/>
            </p:cNvSpPr>
            <p:nvPr/>
          </p:nvSpPr>
          <p:spPr bwMode="auto">
            <a:xfrm>
              <a:off x="5017" y="1922"/>
              <a:ext cx="74" cy="502"/>
            </a:xfrm>
            <a:custGeom>
              <a:avLst/>
              <a:gdLst>
                <a:gd name="T0" fmla="*/ 31 w 31"/>
                <a:gd name="T1" fmla="*/ 15 h 210"/>
                <a:gd name="T2" fmla="*/ 26 w 31"/>
                <a:gd name="T3" fmla="*/ 25 h 210"/>
                <a:gd name="T4" fmla="*/ 15 w 31"/>
                <a:gd name="T5" fmla="*/ 30 h 210"/>
                <a:gd name="T6" fmla="*/ 5 w 31"/>
                <a:gd name="T7" fmla="*/ 25 h 210"/>
                <a:gd name="T8" fmla="*/ 0 w 31"/>
                <a:gd name="T9" fmla="*/ 15 h 210"/>
                <a:gd name="T10" fmla="*/ 5 w 31"/>
                <a:gd name="T11" fmla="*/ 4 h 210"/>
                <a:gd name="T12" fmla="*/ 15 w 31"/>
                <a:gd name="T13" fmla="*/ 0 h 210"/>
                <a:gd name="T14" fmla="*/ 26 w 31"/>
                <a:gd name="T15" fmla="*/ 4 h 210"/>
                <a:gd name="T16" fmla="*/ 31 w 31"/>
                <a:gd name="T17" fmla="*/ 15 h 210"/>
                <a:gd name="T18" fmla="*/ 27 w 31"/>
                <a:gd name="T19" fmla="*/ 210 h 210"/>
                <a:gd name="T20" fmla="*/ 4 w 31"/>
                <a:gd name="T21" fmla="*/ 210 h 210"/>
                <a:gd name="T22" fmla="*/ 4 w 31"/>
                <a:gd name="T23" fmla="*/ 66 h 210"/>
                <a:gd name="T24" fmla="*/ 27 w 31"/>
                <a:gd name="T25" fmla="*/ 66 h 210"/>
                <a:gd name="T26" fmla="*/ 27 w 31"/>
                <a:gd name="T2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10">
                  <a:moveTo>
                    <a:pt x="31" y="15"/>
                  </a:moveTo>
                  <a:cubicBezTo>
                    <a:pt x="31" y="19"/>
                    <a:pt x="29" y="22"/>
                    <a:pt x="26" y="25"/>
                  </a:cubicBezTo>
                  <a:cubicBezTo>
                    <a:pt x="23" y="28"/>
                    <a:pt x="20" y="30"/>
                    <a:pt x="15" y="30"/>
                  </a:cubicBezTo>
                  <a:cubicBezTo>
                    <a:pt x="11" y="30"/>
                    <a:pt x="8" y="28"/>
                    <a:pt x="5" y="25"/>
                  </a:cubicBezTo>
                  <a:cubicBezTo>
                    <a:pt x="2" y="23"/>
                    <a:pt x="0" y="19"/>
                    <a:pt x="0" y="15"/>
                  </a:cubicBezTo>
                  <a:cubicBezTo>
                    <a:pt x="0" y="11"/>
                    <a:pt x="2" y="7"/>
                    <a:pt x="5" y="4"/>
                  </a:cubicBezTo>
                  <a:cubicBezTo>
                    <a:pt x="7" y="1"/>
                    <a:pt x="11" y="0"/>
                    <a:pt x="15" y="0"/>
                  </a:cubicBezTo>
                  <a:cubicBezTo>
                    <a:pt x="20" y="0"/>
                    <a:pt x="23" y="1"/>
                    <a:pt x="26" y="4"/>
                  </a:cubicBezTo>
                  <a:cubicBezTo>
                    <a:pt x="29" y="7"/>
                    <a:pt x="31" y="10"/>
                    <a:pt x="31" y="15"/>
                  </a:cubicBezTo>
                  <a:close/>
                  <a:moveTo>
                    <a:pt x="27" y="210"/>
                  </a:moveTo>
                  <a:cubicBezTo>
                    <a:pt x="4" y="210"/>
                    <a:pt x="4" y="210"/>
                    <a:pt x="4" y="210"/>
                  </a:cubicBezTo>
                  <a:cubicBezTo>
                    <a:pt x="4" y="66"/>
                    <a:pt x="4" y="66"/>
                    <a:pt x="4" y="66"/>
                  </a:cubicBezTo>
                  <a:cubicBezTo>
                    <a:pt x="27" y="66"/>
                    <a:pt x="27" y="66"/>
                    <a:pt x="27" y="66"/>
                  </a:cubicBezTo>
                  <a:lnTo>
                    <a:pt x="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8" name="Freeform 19"/>
            <p:cNvSpPr>
              <a:spLocks/>
            </p:cNvSpPr>
            <p:nvPr/>
          </p:nvSpPr>
          <p:spPr bwMode="auto">
            <a:xfrm>
              <a:off x="5124" y="2080"/>
              <a:ext cx="317" cy="344"/>
            </a:xfrm>
            <a:custGeom>
              <a:avLst/>
              <a:gdLst>
                <a:gd name="T0" fmla="*/ 134 w 134"/>
                <a:gd name="T1" fmla="*/ 0 h 144"/>
                <a:gd name="T2" fmla="*/ 77 w 134"/>
                <a:gd name="T3" fmla="*/ 144 h 144"/>
                <a:gd name="T4" fmla="*/ 54 w 134"/>
                <a:gd name="T5" fmla="*/ 144 h 144"/>
                <a:gd name="T6" fmla="*/ 0 w 134"/>
                <a:gd name="T7" fmla="*/ 0 h 144"/>
                <a:gd name="T8" fmla="*/ 25 w 134"/>
                <a:gd name="T9" fmla="*/ 0 h 144"/>
                <a:gd name="T10" fmla="*/ 62 w 134"/>
                <a:gd name="T11" fmla="*/ 105 h 144"/>
                <a:gd name="T12" fmla="*/ 67 w 134"/>
                <a:gd name="T13" fmla="*/ 125 h 144"/>
                <a:gd name="T14" fmla="*/ 67 w 134"/>
                <a:gd name="T15" fmla="*/ 125 h 144"/>
                <a:gd name="T16" fmla="*/ 72 w 134"/>
                <a:gd name="T17" fmla="*/ 105 h 144"/>
                <a:gd name="T18" fmla="*/ 110 w 134"/>
                <a:gd name="T19" fmla="*/ 0 h 144"/>
                <a:gd name="T20" fmla="*/ 134 w 13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44">
                  <a:moveTo>
                    <a:pt x="134" y="0"/>
                  </a:moveTo>
                  <a:cubicBezTo>
                    <a:pt x="77" y="144"/>
                    <a:pt x="77" y="144"/>
                    <a:pt x="77" y="144"/>
                  </a:cubicBezTo>
                  <a:cubicBezTo>
                    <a:pt x="54" y="144"/>
                    <a:pt x="54" y="144"/>
                    <a:pt x="54" y="144"/>
                  </a:cubicBezTo>
                  <a:cubicBezTo>
                    <a:pt x="0" y="0"/>
                    <a:pt x="0" y="0"/>
                    <a:pt x="0" y="0"/>
                  </a:cubicBezTo>
                  <a:cubicBezTo>
                    <a:pt x="25" y="0"/>
                    <a:pt x="25" y="0"/>
                    <a:pt x="25" y="0"/>
                  </a:cubicBezTo>
                  <a:cubicBezTo>
                    <a:pt x="62" y="105"/>
                    <a:pt x="62" y="105"/>
                    <a:pt x="62" y="105"/>
                  </a:cubicBezTo>
                  <a:cubicBezTo>
                    <a:pt x="64" y="110"/>
                    <a:pt x="65" y="117"/>
                    <a:pt x="67" y="125"/>
                  </a:cubicBezTo>
                  <a:cubicBezTo>
                    <a:pt x="67" y="125"/>
                    <a:pt x="67" y="125"/>
                    <a:pt x="67" y="125"/>
                  </a:cubicBezTo>
                  <a:cubicBezTo>
                    <a:pt x="68" y="118"/>
                    <a:pt x="70" y="111"/>
                    <a:pt x="72" y="105"/>
                  </a:cubicBezTo>
                  <a:cubicBezTo>
                    <a:pt x="110" y="0"/>
                    <a:pt x="110" y="0"/>
                    <a:pt x="110" y="0"/>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9" name="Freeform 20"/>
            <p:cNvSpPr>
              <a:spLocks noEditPoints="1"/>
            </p:cNvSpPr>
            <p:nvPr/>
          </p:nvSpPr>
          <p:spPr bwMode="auto">
            <a:xfrm>
              <a:off x="5458" y="2073"/>
              <a:ext cx="296" cy="361"/>
            </a:xfrm>
            <a:custGeom>
              <a:avLst/>
              <a:gdLst>
                <a:gd name="T0" fmla="*/ 125 w 125"/>
                <a:gd name="T1" fmla="*/ 81 h 151"/>
                <a:gd name="T2" fmla="*/ 24 w 125"/>
                <a:gd name="T3" fmla="*/ 81 h 151"/>
                <a:gd name="T4" fmla="*/ 37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9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7"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5" y="151"/>
                    <a:pt x="29" y="144"/>
                    <a:pt x="17" y="131"/>
                  </a:cubicBezTo>
                  <a:cubicBezTo>
                    <a:pt x="6" y="118"/>
                    <a:pt x="0" y="99"/>
                    <a:pt x="0" y="76"/>
                  </a:cubicBezTo>
                  <a:cubicBezTo>
                    <a:pt x="0" y="62"/>
                    <a:pt x="3" y="48"/>
                    <a:pt x="9" y="37"/>
                  </a:cubicBezTo>
                  <a:cubicBezTo>
                    <a:pt x="14" y="25"/>
                    <a:pt x="22" y="16"/>
                    <a:pt x="32" y="9"/>
                  </a:cubicBezTo>
                  <a:cubicBezTo>
                    <a:pt x="43" y="3"/>
                    <a:pt x="54" y="0"/>
                    <a:pt x="66" y="0"/>
                  </a:cubicBezTo>
                  <a:cubicBezTo>
                    <a:pt x="85" y="0"/>
                    <a:pt x="99" y="6"/>
                    <a:pt x="110" y="18"/>
                  </a:cubicBezTo>
                  <a:cubicBezTo>
                    <a:pt x="120" y="30"/>
                    <a:pt x="125" y="47"/>
                    <a:pt x="125" y="69"/>
                  </a:cubicBezTo>
                  <a:lnTo>
                    <a:pt x="125" y="81"/>
                  </a:lnTo>
                  <a:close/>
                  <a:moveTo>
                    <a:pt x="102" y="61"/>
                  </a:moveTo>
                  <a:cubicBezTo>
                    <a:pt x="102"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38" name="Group 32"/>
          <p:cNvGrpSpPr>
            <a:grpSpLocks noChangeAspect="1"/>
          </p:cNvGrpSpPr>
          <p:nvPr/>
        </p:nvGrpSpPr>
        <p:grpSpPr bwMode="auto">
          <a:xfrm>
            <a:off x="683707" y="5676939"/>
            <a:ext cx="1111070" cy="358174"/>
            <a:chOff x="3382" y="2013"/>
            <a:chExt cx="912" cy="294"/>
          </a:xfrm>
          <a:solidFill>
            <a:schemeClr val="tx1"/>
          </a:solidFill>
        </p:grpSpPr>
        <p:sp>
          <p:nvSpPr>
            <p:cNvPr id="240" name="Freeform 33"/>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1" name="Freeform 34"/>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2" name="Freeform 35"/>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3" name="Freeform 36"/>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4" name="Freeform 37"/>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5" name="Freeform 38"/>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6" name="Freeform 39"/>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7" name="Freeform 40"/>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8" name="Freeform 41"/>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9" name="Freeform 42"/>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0" name="Freeform 43"/>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1" name="Freeform 44"/>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2" name="Freeform 45"/>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3" name="Freeform 46"/>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4" name="Rectangle 47"/>
            <p:cNvSpPr>
              <a:spLocks noChangeArrowheads="1"/>
            </p:cNvSpPr>
            <p:nvPr/>
          </p:nvSpPr>
          <p:spPr bwMode="auto">
            <a:xfrm>
              <a:off x="3639" y="2131"/>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5" name="Rectangle 48"/>
            <p:cNvSpPr>
              <a:spLocks noChangeArrowheads="1"/>
            </p:cNvSpPr>
            <p:nvPr/>
          </p:nvSpPr>
          <p:spPr bwMode="auto">
            <a:xfrm>
              <a:off x="3639" y="2189"/>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6" name="Freeform 49"/>
            <p:cNvSpPr>
              <a:spLocks/>
            </p:cNvSpPr>
            <p:nvPr/>
          </p:nvSpPr>
          <p:spPr bwMode="auto">
            <a:xfrm>
              <a:off x="3563" y="2054"/>
              <a:ext cx="95" cy="212"/>
            </a:xfrm>
            <a:custGeom>
              <a:avLst/>
              <a:gdLst>
                <a:gd name="T0" fmla="*/ 28 w 40"/>
                <a:gd name="T1" fmla="*/ 8 h 88"/>
                <a:gd name="T2" fmla="*/ 28 w 40"/>
                <a:gd name="T3" fmla="*/ 4 h 88"/>
                <a:gd name="T4" fmla="*/ 24 w 40"/>
                <a:gd name="T5" fmla="*/ 0 h 88"/>
                <a:gd name="T6" fmla="*/ 0 w 40"/>
                <a:gd name="T7" fmla="*/ 0 h 88"/>
                <a:gd name="T8" fmla="*/ 0 w 40"/>
                <a:gd name="T9" fmla="*/ 12 h 88"/>
                <a:gd name="T10" fmla="*/ 20 w 40"/>
                <a:gd name="T11" fmla="*/ 12 h 88"/>
                <a:gd name="T12" fmla="*/ 20 w 40"/>
                <a:gd name="T13" fmla="*/ 16 h 88"/>
                <a:gd name="T14" fmla="*/ 0 w 40"/>
                <a:gd name="T15" fmla="*/ 16 h 88"/>
                <a:gd name="T16" fmla="*/ 0 w 40"/>
                <a:gd name="T17" fmla="*/ 24 h 88"/>
                <a:gd name="T18" fmla="*/ 20 w 40"/>
                <a:gd name="T19" fmla="*/ 24 h 88"/>
                <a:gd name="T20" fmla="*/ 20 w 40"/>
                <a:gd name="T21" fmla="*/ 28 h 88"/>
                <a:gd name="T22" fmla="*/ 0 w 40"/>
                <a:gd name="T23" fmla="*/ 28 h 88"/>
                <a:gd name="T24" fmla="*/ 0 w 40"/>
                <a:gd name="T25" fmla="*/ 36 h 88"/>
                <a:gd name="T26" fmla="*/ 20 w 40"/>
                <a:gd name="T27" fmla="*/ 36 h 88"/>
                <a:gd name="T28" fmla="*/ 20 w 40"/>
                <a:gd name="T29" fmla="*/ 40 h 88"/>
                <a:gd name="T30" fmla="*/ 0 w 40"/>
                <a:gd name="T31" fmla="*/ 40 h 88"/>
                <a:gd name="T32" fmla="*/ 0 w 40"/>
                <a:gd name="T33" fmla="*/ 48 h 88"/>
                <a:gd name="T34" fmla="*/ 20 w 40"/>
                <a:gd name="T35" fmla="*/ 48 h 88"/>
                <a:gd name="T36" fmla="*/ 20 w 40"/>
                <a:gd name="T37" fmla="*/ 52 h 88"/>
                <a:gd name="T38" fmla="*/ 0 w 40"/>
                <a:gd name="T39" fmla="*/ 52 h 88"/>
                <a:gd name="T40" fmla="*/ 0 w 40"/>
                <a:gd name="T41" fmla="*/ 60 h 88"/>
                <a:gd name="T42" fmla="*/ 20 w 40"/>
                <a:gd name="T43" fmla="*/ 60 h 88"/>
                <a:gd name="T44" fmla="*/ 20 w 40"/>
                <a:gd name="T45" fmla="*/ 64 h 88"/>
                <a:gd name="T46" fmla="*/ 0 w 40"/>
                <a:gd name="T47" fmla="*/ 64 h 88"/>
                <a:gd name="T48" fmla="*/ 0 w 40"/>
                <a:gd name="T49" fmla="*/ 72 h 88"/>
                <a:gd name="T50" fmla="*/ 20 w 40"/>
                <a:gd name="T51" fmla="*/ 72 h 88"/>
                <a:gd name="T52" fmla="*/ 20 w 40"/>
                <a:gd name="T53" fmla="*/ 76 h 88"/>
                <a:gd name="T54" fmla="*/ 0 w 40"/>
                <a:gd name="T55" fmla="*/ 76 h 88"/>
                <a:gd name="T56" fmla="*/ 0 w 40"/>
                <a:gd name="T57" fmla="*/ 88 h 88"/>
                <a:gd name="T58" fmla="*/ 24 w 40"/>
                <a:gd name="T59" fmla="*/ 88 h 88"/>
                <a:gd name="T60" fmla="*/ 28 w 40"/>
                <a:gd name="T61" fmla="*/ 84 h 88"/>
                <a:gd name="T62" fmla="*/ 28 w 40"/>
                <a:gd name="T63" fmla="*/ 28 h 88"/>
                <a:gd name="T64" fmla="*/ 40 w 40"/>
                <a:gd name="T65" fmla="*/ 28 h 88"/>
                <a:gd name="T66" fmla="*/ 40 w 40"/>
                <a:gd name="T67" fmla="*/ 8 h 88"/>
                <a:gd name="T68" fmla="*/ 28 w 40"/>
                <a:gd name="T6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88">
                  <a:moveTo>
                    <a:pt x="28" y="8"/>
                  </a:moveTo>
                  <a:cubicBezTo>
                    <a:pt x="28" y="4"/>
                    <a:pt x="28" y="4"/>
                    <a:pt x="28" y="4"/>
                  </a:cubicBezTo>
                  <a:cubicBezTo>
                    <a:pt x="28" y="3"/>
                    <a:pt x="25" y="0"/>
                    <a:pt x="24" y="0"/>
                  </a:cubicBezTo>
                  <a:cubicBezTo>
                    <a:pt x="0" y="0"/>
                    <a:pt x="0" y="0"/>
                    <a:pt x="0" y="0"/>
                  </a:cubicBezTo>
                  <a:cubicBezTo>
                    <a:pt x="0" y="12"/>
                    <a:pt x="0" y="12"/>
                    <a:pt x="0" y="12"/>
                  </a:cubicBezTo>
                  <a:cubicBezTo>
                    <a:pt x="20" y="12"/>
                    <a:pt x="20" y="12"/>
                    <a:pt x="20" y="12"/>
                  </a:cubicBezTo>
                  <a:cubicBezTo>
                    <a:pt x="20" y="16"/>
                    <a:pt x="20" y="16"/>
                    <a:pt x="20" y="16"/>
                  </a:cubicBezTo>
                  <a:cubicBezTo>
                    <a:pt x="0" y="16"/>
                    <a:pt x="0" y="16"/>
                    <a:pt x="0" y="16"/>
                  </a:cubicBezTo>
                  <a:cubicBezTo>
                    <a:pt x="0" y="24"/>
                    <a:pt x="0" y="24"/>
                    <a:pt x="0" y="24"/>
                  </a:cubicBezTo>
                  <a:cubicBezTo>
                    <a:pt x="20" y="24"/>
                    <a:pt x="20" y="24"/>
                    <a:pt x="20" y="24"/>
                  </a:cubicBezTo>
                  <a:cubicBezTo>
                    <a:pt x="20" y="28"/>
                    <a:pt x="20" y="28"/>
                    <a:pt x="20" y="28"/>
                  </a:cubicBezTo>
                  <a:cubicBezTo>
                    <a:pt x="0" y="28"/>
                    <a:pt x="0" y="28"/>
                    <a:pt x="0" y="28"/>
                  </a:cubicBezTo>
                  <a:cubicBezTo>
                    <a:pt x="0" y="36"/>
                    <a:pt x="0" y="36"/>
                    <a:pt x="0" y="36"/>
                  </a:cubicBezTo>
                  <a:cubicBezTo>
                    <a:pt x="20" y="36"/>
                    <a:pt x="20" y="36"/>
                    <a:pt x="20" y="36"/>
                  </a:cubicBezTo>
                  <a:cubicBezTo>
                    <a:pt x="20" y="40"/>
                    <a:pt x="20" y="40"/>
                    <a:pt x="20" y="40"/>
                  </a:cubicBezTo>
                  <a:cubicBezTo>
                    <a:pt x="0" y="40"/>
                    <a:pt x="0" y="40"/>
                    <a:pt x="0" y="40"/>
                  </a:cubicBezTo>
                  <a:cubicBezTo>
                    <a:pt x="0" y="48"/>
                    <a:pt x="0" y="48"/>
                    <a:pt x="0" y="48"/>
                  </a:cubicBezTo>
                  <a:cubicBezTo>
                    <a:pt x="20" y="48"/>
                    <a:pt x="20" y="48"/>
                    <a:pt x="20" y="48"/>
                  </a:cubicBezTo>
                  <a:cubicBezTo>
                    <a:pt x="20" y="52"/>
                    <a:pt x="20" y="52"/>
                    <a:pt x="20" y="52"/>
                  </a:cubicBezTo>
                  <a:cubicBezTo>
                    <a:pt x="0" y="52"/>
                    <a:pt x="0" y="52"/>
                    <a:pt x="0" y="52"/>
                  </a:cubicBezTo>
                  <a:cubicBezTo>
                    <a:pt x="0" y="60"/>
                    <a:pt x="0" y="60"/>
                    <a:pt x="0" y="60"/>
                  </a:cubicBezTo>
                  <a:cubicBezTo>
                    <a:pt x="20" y="60"/>
                    <a:pt x="20" y="60"/>
                    <a:pt x="20" y="60"/>
                  </a:cubicBezTo>
                  <a:cubicBezTo>
                    <a:pt x="20" y="64"/>
                    <a:pt x="20" y="64"/>
                    <a:pt x="20" y="64"/>
                  </a:cubicBezTo>
                  <a:cubicBezTo>
                    <a:pt x="0" y="64"/>
                    <a:pt x="0" y="64"/>
                    <a:pt x="0" y="64"/>
                  </a:cubicBezTo>
                  <a:cubicBezTo>
                    <a:pt x="0" y="72"/>
                    <a:pt x="0" y="72"/>
                    <a:pt x="0" y="72"/>
                  </a:cubicBezTo>
                  <a:cubicBezTo>
                    <a:pt x="20" y="72"/>
                    <a:pt x="20" y="72"/>
                    <a:pt x="20" y="72"/>
                  </a:cubicBezTo>
                  <a:cubicBezTo>
                    <a:pt x="20" y="76"/>
                    <a:pt x="20" y="76"/>
                    <a:pt x="20" y="76"/>
                  </a:cubicBezTo>
                  <a:cubicBezTo>
                    <a:pt x="0" y="76"/>
                    <a:pt x="0" y="76"/>
                    <a:pt x="0" y="76"/>
                  </a:cubicBezTo>
                  <a:cubicBezTo>
                    <a:pt x="0" y="88"/>
                    <a:pt x="0" y="88"/>
                    <a:pt x="0" y="88"/>
                  </a:cubicBezTo>
                  <a:cubicBezTo>
                    <a:pt x="24" y="88"/>
                    <a:pt x="24" y="88"/>
                    <a:pt x="24" y="88"/>
                  </a:cubicBezTo>
                  <a:cubicBezTo>
                    <a:pt x="25" y="88"/>
                    <a:pt x="28" y="85"/>
                    <a:pt x="28" y="84"/>
                  </a:cubicBezTo>
                  <a:cubicBezTo>
                    <a:pt x="28" y="28"/>
                    <a:pt x="28" y="28"/>
                    <a:pt x="28" y="28"/>
                  </a:cubicBezTo>
                  <a:cubicBezTo>
                    <a:pt x="40" y="28"/>
                    <a:pt x="40" y="28"/>
                    <a:pt x="40" y="28"/>
                  </a:cubicBezTo>
                  <a:cubicBezTo>
                    <a:pt x="40" y="8"/>
                    <a:pt x="40" y="8"/>
                    <a:pt x="40" y="8"/>
                  </a:cubicBezTo>
                  <a:lnTo>
                    <a:pt x="2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7" name="Freeform 50"/>
            <p:cNvSpPr>
              <a:spLocks noEditPoints="1"/>
            </p:cNvSpPr>
            <p:nvPr/>
          </p:nvSpPr>
          <p:spPr bwMode="auto">
            <a:xfrm>
              <a:off x="3382" y="2013"/>
              <a:ext cx="171" cy="294"/>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6 w 72"/>
                <a:gd name="T11" fmla="*/ 86 h 122"/>
                <a:gd name="T12" fmla="*/ 45 w 72"/>
                <a:gd name="T13" fmla="*/ 86 h 122"/>
                <a:gd name="T14" fmla="*/ 27 w 72"/>
                <a:gd name="T15" fmla="*/ 55 h 122"/>
                <a:gd name="T16" fmla="*/ 26 w 72"/>
                <a:gd name="T17" fmla="*/ 54 h 122"/>
                <a:gd name="T18" fmla="*/ 26 w 72"/>
                <a:gd name="T19" fmla="*/ 53 h 122"/>
                <a:gd name="T20" fmla="*/ 25 w 72"/>
                <a:gd name="T21" fmla="*/ 52 h 122"/>
                <a:gd name="T22" fmla="*/ 25 w 72"/>
                <a:gd name="T23" fmla="*/ 51 h 122"/>
                <a:gd name="T24" fmla="*/ 25 w 72"/>
                <a:gd name="T25" fmla="*/ 51 h 122"/>
                <a:gd name="T26" fmla="*/ 25 w 72"/>
                <a:gd name="T27" fmla="*/ 52 h 122"/>
                <a:gd name="T28" fmla="*/ 25 w 72"/>
                <a:gd name="T29" fmla="*/ 54 h 122"/>
                <a:gd name="T30" fmla="*/ 25 w 72"/>
                <a:gd name="T31" fmla="*/ 56 h 122"/>
                <a:gd name="T32" fmla="*/ 25 w 72"/>
                <a:gd name="T33" fmla="*/ 59 h 122"/>
                <a:gd name="T34" fmla="*/ 25 w 72"/>
                <a:gd name="T35" fmla="*/ 85 h 122"/>
                <a:gd name="T36" fmla="*/ 16 w 72"/>
                <a:gd name="T37" fmla="*/ 84 h 122"/>
                <a:gd name="T38" fmla="*/ 16 w 72"/>
                <a:gd name="T39" fmla="*/ 38 h 122"/>
                <a:gd name="T40" fmla="*/ 26 w 72"/>
                <a:gd name="T41" fmla="*/ 37 h 122"/>
                <a:gd name="T42" fmla="*/ 44 w 72"/>
                <a:gd name="T43" fmla="*/ 66 h 122"/>
                <a:gd name="T44" fmla="*/ 44 w 72"/>
                <a:gd name="T45" fmla="*/ 67 h 122"/>
                <a:gd name="T46" fmla="*/ 45 w 72"/>
                <a:gd name="T47" fmla="*/ 68 h 122"/>
                <a:gd name="T48" fmla="*/ 45 w 72"/>
                <a:gd name="T49" fmla="*/ 69 h 122"/>
                <a:gd name="T50" fmla="*/ 46 w 72"/>
                <a:gd name="T51" fmla="*/ 70 h 122"/>
                <a:gd name="T52" fmla="*/ 46 w 72"/>
                <a:gd name="T53" fmla="*/ 70 h 122"/>
                <a:gd name="T54" fmla="*/ 46 w 72"/>
                <a:gd name="T55" fmla="*/ 69 h 122"/>
                <a:gd name="T56" fmla="*/ 46 w 72"/>
                <a:gd name="T57" fmla="*/ 68 h 122"/>
                <a:gd name="T58" fmla="*/ 46 w 72"/>
                <a:gd name="T59" fmla="*/ 66 h 122"/>
                <a:gd name="T60" fmla="*/ 46 w 72"/>
                <a:gd name="T61" fmla="*/ 64 h 122"/>
                <a:gd name="T62" fmla="*/ 46 w 72"/>
                <a:gd name="T63" fmla="*/ 36 h 122"/>
                <a:gd name="T64" fmla="*/ 56 w 72"/>
                <a:gd name="T65" fmla="*/ 36 h 122"/>
                <a:gd name="T66" fmla="*/ 56 w 72"/>
                <a:gd name="T6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6" y="86"/>
                  </a:moveTo>
                  <a:cubicBezTo>
                    <a:pt x="45" y="86"/>
                    <a:pt x="45" y="86"/>
                    <a:pt x="45" y="86"/>
                  </a:cubicBezTo>
                  <a:cubicBezTo>
                    <a:pt x="27" y="55"/>
                    <a:pt x="27" y="55"/>
                    <a:pt x="27" y="55"/>
                  </a:cubicBezTo>
                  <a:cubicBezTo>
                    <a:pt x="27" y="54"/>
                    <a:pt x="27" y="54"/>
                    <a:pt x="26" y="54"/>
                  </a:cubicBezTo>
                  <a:cubicBezTo>
                    <a:pt x="26" y="53"/>
                    <a:pt x="26" y="53"/>
                    <a:pt x="26" y="53"/>
                  </a:cubicBezTo>
                  <a:cubicBezTo>
                    <a:pt x="26" y="52"/>
                    <a:pt x="26" y="52"/>
                    <a:pt x="25" y="52"/>
                  </a:cubicBezTo>
                  <a:cubicBezTo>
                    <a:pt x="25" y="51"/>
                    <a:pt x="25" y="51"/>
                    <a:pt x="25" y="51"/>
                  </a:cubicBezTo>
                  <a:cubicBezTo>
                    <a:pt x="25" y="51"/>
                    <a:pt x="25" y="51"/>
                    <a:pt x="25" y="51"/>
                  </a:cubicBezTo>
                  <a:cubicBezTo>
                    <a:pt x="25" y="51"/>
                    <a:pt x="25" y="52"/>
                    <a:pt x="25" y="52"/>
                  </a:cubicBezTo>
                  <a:cubicBezTo>
                    <a:pt x="25" y="53"/>
                    <a:pt x="25" y="54"/>
                    <a:pt x="25" y="54"/>
                  </a:cubicBezTo>
                  <a:cubicBezTo>
                    <a:pt x="25" y="55"/>
                    <a:pt x="25" y="56"/>
                    <a:pt x="25" y="56"/>
                  </a:cubicBezTo>
                  <a:cubicBezTo>
                    <a:pt x="25" y="57"/>
                    <a:pt x="25" y="58"/>
                    <a:pt x="25" y="59"/>
                  </a:cubicBezTo>
                  <a:cubicBezTo>
                    <a:pt x="25" y="85"/>
                    <a:pt x="25" y="85"/>
                    <a:pt x="25" y="85"/>
                  </a:cubicBezTo>
                  <a:cubicBezTo>
                    <a:pt x="16" y="84"/>
                    <a:pt x="16" y="84"/>
                    <a:pt x="16" y="84"/>
                  </a:cubicBezTo>
                  <a:cubicBezTo>
                    <a:pt x="16" y="38"/>
                    <a:pt x="16" y="38"/>
                    <a:pt x="16" y="38"/>
                  </a:cubicBezTo>
                  <a:cubicBezTo>
                    <a:pt x="26" y="37"/>
                    <a:pt x="26" y="37"/>
                    <a:pt x="26" y="37"/>
                  </a:cubicBezTo>
                  <a:cubicBezTo>
                    <a:pt x="44" y="66"/>
                    <a:pt x="44" y="66"/>
                    <a:pt x="44" y="66"/>
                  </a:cubicBezTo>
                  <a:cubicBezTo>
                    <a:pt x="44" y="67"/>
                    <a:pt x="44" y="67"/>
                    <a:pt x="44" y="67"/>
                  </a:cubicBezTo>
                  <a:cubicBezTo>
                    <a:pt x="44" y="67"/>
                    <a:pt x="44" y="68"/>
                    <a:pt x="45" y="68"/>
                  </a:cubicBezTo>
                  <a:cubicBezTo>
                    <a:pt x="45" y="68"/>
                    <a:pt x="45" y="69"/>
                    <a:pt x="45" y="69"/>
                  </a:cubicBezTo>
                  <a:cubicBezTo>
                    <a:pt x="45" y="70"/>
                    <a:pt x="46" y="70"/>
                    <a:pt x="46" y="70"/>
                  </a:cubicBezTo>
                  <a:cubicBezTo>
                    <a:pt x="46" y="70"/>
                    <a:pt x="46" y="70"/>
                    <a:pt x="46" y="70"/>
                  </a:cubicBezTo>
                  <a:cubicBezTo>
                    <a:pt x="46" y="70"/>
                    <a:pt x="46" y="70"/>
                    <a:pt x="46" y="69"/>
                  </a:cubicBezTo>
                  <a:cubicBezTo>
                    <a:pt x="46" y="69"/>
                    <a:pt x="46" y="68"/>
                    <a:pt x="46" y="68"/>
                  </a:cubicBezTo>
                  <a:cubicBezTo>
                    <a:pt x="46" y="67"/>
                    <a:pt x="46" y="67"/>
                    <a:pt x="46" y="66"/>
                  </a:cubicBezTo>
                  <a:cubicBezTo>
                    <a:pt x="46" y="65"/>
                    <a:pt x="46" y="64"/>
                    <a:pt x="46" y="64"/>
                  </a:cubicBezTo>
                  <a:cubicBezTo>
                    <a:pt x="46" y="36"/>
                    <a:pt x="46" y="36"/>
                    <a:pt x="46" y="36"/>
                  </a:cubicBezTo>
                  <a:cubicBezTo>
                    <a:pt x="56" y="36"/>
                    <a:pt x="56" y="36"/>
                    <a:pt x="56" y="36"/>
                  </a:cubicBezTo>
                  <a:lnTo>
                    <a:pt x="5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 name="Group 9"/>
          <p:cNvGrpSpPr/>
          <p:nvPr/>
        </p:nvGrpSpPr>
        <p:grpSpPr>
          <a:xfrm>
            <a:off x="2342323" y="5398741"/>
            <a:ext cx="1770323" cy="328973"/>
            <a:chOff x="3780357" y="9151926"/>
            <a:chExt cx="1910317" cy="392096"/>
          </a:xfrm>
        </p:grpSpPr>
        <p:sp>
          <p:nvSpPr>
            <p:cNvPr id="234" name="TextBox 233"/>
            <p:cNvSpPr txBox="1"/>
            <p:nvPr/>
          </p:nvSpPr>
          <p:spPr>
            <a:xfrm>
              <a:off x="4286127" y="9235523"/>
              <a:ext cx="1404547" cy="231104"/>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Video Portal</a:t>
              </a:r>
            </a:p>
          </p:txBody>
        </p:sp>
        <p:pic>
          <p:nvPicPr>
            <p:cNvPr id="228" name="Picture 2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0357" y="9151926"/>
              <a:ext cx="396245" cy="392096"/>
            </a:xfrm>
            <a:prstGeom prst="rect">
              <a:avLst/>
            </a:prstGeom>
            <a:noFill/>
          </p:spPr>
        </p:pic>
      </p:grpSp>
      <p:sp>
        <p:nvSpPr>
          <p:cNvPr id="379" name="Freeform 30"/>
          <p:cNvSpPr>
            <a:spLocks noChangeAspect="1" noEditPoints="1"/>
          </p:cNvSpPr>
          <p:nvPr/>
        </p:nvSpPr>
        <p:spPr bwMode="auto">
          <a:xfrm>
            <a:off x="688778" y="4560607"/>
            <a:ext cx="788924" cy="351318"/>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80" name="Group 379"/>
          <p:cNvGrpSpPr/>
          <p:nvPr/>
        </p:nvGrpSpPr>
        <p:grpSpPr>
          <a:xfrm>
            <a:off x="688778" y="5032886"/>
            <a:ext cx="964541" cy="222103"/>
            <a:chOff x="688778" y="4752237"/>
            <a:chExt cx="1327082" cy="305584"/>
          </a:xfrm>
        </p:grpSpPr>
        <p:grpSp>
          <p:nvGrpSpPr>
            <p:cNvPr id="381" name="Group 380"/>
            <p:cNvGrpSpPr/>
            <p:nvPr/>
          </p:nvGrpSpPr>
          <p:grpSpPr>
            <a:xfrm>
              <a:off x="688778" y="4752237"/>
              <a:ext cx="307450" cy="305584"/>
              <a:chOff x="3802770" y="-2002971"/>
              <a:chExt cx="1532420" cy="1523121"/>
            </a:xfrm>
            <a:solidFill>
              <a:schemeClr val="tx1"/>
            </a:solidFill>
          </p:grpSpPr>
          <p:grpSp>
            <p:nvGrpSpPr>
              <p:cNvPr id="383" name="Group 382"/>
              <p:cNvGrpSpPr/>
              <p:nvPr/>
            </p:nvGrpSpPr>
            <p:grpSpPr>
              <a:xfrm>
                <a:off x="3802770" y="-2002971"/>
                <a:ext cx="1532420" cy="474276"/>
                <a:chOff x="3802770" y="-2002971"/>
                <a:chExt cx="1532420" cy="474276"/>
              </a:xfrm>
              <a:grpFill/>
            </p:grpSpPr>
            <p:sp>
              <p:nvSpPr>
                <p:cNvPr id="393" name="Rectangle 392"/>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4" name="Group 383"/>
              <p:cNvGrpSpPr/>
              <p:nvPr/>
            </p:nvGrpSpPr>
            <p:grpSpPr>
              <a:xfrm>
                <a:off x="3802770" y="-1478549"/>
                <a:ext cx="1532420" cy="474276"/>
                <a:chOff x="3802770" y="-2002971"/>
                <a:chExt cx="1532420" cy="474276"/>
              </a:xfrm>
              <a:grpFill/>
            </p:grpSpPr>
            <p:sp>
              <p:nvSpPr>
                <p:cNvPr id="390" name="Rectangle 389"/>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6" name="Group 385"/>
              <p:cNvGrpSpPr/>
              <p:nvPr/>
            </p:nvGrpSpPr>
            <p:grpSpPr>
              <a:xfrm>
                <a:off x="3802770" y="-954126"/>
                <a:ext cx="1532420" cy="474276"/>
                <a:chOff x="3802770" y="-2002971"/>
                <a:chExt cx="1532420" cy="474276"/>
              </a:xfrm>
              <a:grpFill/>
            </p:grpSpPr>
            <p:sp>
              <p:nvSpPr>
                <p:cNvPr id="387" name="Rectangle 386"/>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82" name="TextBox 381"/>
            <p:cNvSpPr txBox="1"/>
            <p:nvPr/>
          </p:nvSpPr>
          <p:spPr>
            <a:xfrm>
              <a:off x="1162762" y="4794230"/>
              <a:ext cx="853098" cy="228668"/>
            </a:xfrm>
            <a:prstGeom prst="rect">
              <a:avLst/>
            </a:prstGeom>
            <a:noFill/>
          </p:spPr>
          <p:txBody>
            <a:bodyPr wrap="square" lIns="0" tIns="0" rIns="0" bIns="0" rtlCol="0">
              <a:spAutoFit/>
            </a:bodyPr>
            <a:lstStyle/>
            <a:p>
              <a:pPr>
                <a:lnSpc>
                  <a:spcPct val="90000"/>
                </a:lnSpc>
                <a:spcAft>
                  <a:spcPts val="600"/>
                </a:spcAft>
              </a:pPr>
              <a:r>
                <a:rPr lang="en-US" sz="1200" spc="-30" dirty="0" smtClean="0">
                  <a:gradFill>
                    <a:gsLst>
                      <a:gs pos="2917">
                        <a:srgbClr val="FFFFFF"/>
                      </a:gs>
                      <a:gs pos="30000">
                        <a:srgbClr val="FFFFFF"/>
                      </a:gs>
                    </a:gsLst>
                    <a:lin ang="5400000" scaled="0"/>
                  </a:gradFill>
                </a:rPr>
                <a:t>My Apps</a:t>
              </a:r>
            </a:p>
          </p:txBody>
        </p:sp>
      </p:grpSp>
      <p:sp>
        <p:nvSpPr>
          <p:cNvPr id="396" name="Freeform 39"/>
          <p:cNvSpPr>
            <a:spLocks noChangeAspect="1" noEditPoints="1"/>
          </p:cNvSpPr>
          <p:nvPr/>
        </p:nvSpPr>
        <p:spPr bwMode="auto">
          <a:xfrm>
            <a:off x="682640" y="6156076"/>
            <a:ext cx="1071936" cy="367252"/>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7" name="Freeform 35"/>
          <p:cNvSpPr>
            <a:spLocks noChangeAspect="1" noEditPoints="1"/>
          </p:cNvSpPr>
          <p:nvPr/>
        </p:nvSpPr>
        <p:spPr bwMode="auto">
          <a:xfrm>
            <a:off x="2342323" y="4070907"/>
            <a:ext cx="1321777" cy="369772"/>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98" name="Group 53"/>
          <p:cNvGrpSpPr>
            <a:grpSpLocks noChangeAspect="1"/>
          </p:cNvGrpSpPr>
          <p:nvPr/>
        </p:nvGrpSpPr>
        <p:grpSpPr bwMode="auto">
          <a:xfrm>
            <a:off x="2342323" y="4515986"/>
            <a:ext cx="959212" cy="366831"/>
            <a:chOff x="3453" y="2013"/>
            <a:chExt cx="774" cy="296"/>
          </a:xfrm>
        </p:grpSpPr>
        <p:sp>
          <p:nvSpPr>
            <p:cNvPr id="399"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0"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1"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2"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3"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4"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5"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7"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8"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9"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0"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2"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3"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4"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5"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16" name="Group 140"/>
          <p:cNvGrpSpPr>
            <a:grpSpLocks noChangeAspect="1"/>
          </p:cNvGrpSpPr>
          <p:nvPr/>
        </p:nvGrpSpPr>
        <p:grpSpPr bwMode="auto">
          <a:xfrm>
            <a:off x="2342323" y="4958124"/>
            <a:ext cx="1288336" cy="365310"/>
            <a:chOff x="562" y="2539"/>
            <a:chExt cx="791" cy="234"/>
          </a:xfrm>
        </p:grpSpPr>
        <p:sp>
          <p:nvSpPr>
            <p:cNvPr id="417"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8"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9"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0"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2"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4"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7"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0"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1"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2"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3"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4"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5"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6"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7"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38" name="Freeform 33"/>
          <p:cNvSpPr>
            <a:spLocks noChangeAspect="1" noEditPoints="1"/>
          </p:cNvSpPr>
          <p:nvPr/>
        </p:nvSpPr>
        <p:spPr bwMode="auto">
          <a:xfrm>
            <a:off x="2342323" y="5803021"/>
            <a:ext cx="837495" cy="347180"/>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2323" y="6225508"/>
            <a:ext cx="1058657" cy="255715"/>
          </a:xfrm>
          <a:prstGeom prst="rect">
            <a:avLst/>
          </a:prstGeom>
        </p:spPr>
      </p:pic>
      <p:sp>
        <p:nvSpPr>
          <p:cNvPr id="295" name="Rectangle 294"/>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296" name="Rectangle 295"/>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pic>
        <p:nvPicPr>
          <p:cNvPr id="367" name="Picture 366"/>
          <p:cNvPicPr>
            <a:picLocks noChangeAspect="1"/>
          </p:cNvPicPr>
          <p:nvPr/>
        </p:nvPicPr>
        <p:blipFill rotWithShape="1">
          <a:blip r:embed="rId11">
            <a:extLst>
              <a:ext uri="{28A0092B-C50C-407E-A947-70E740481C1C}">
                <a14:useLocalDpi xmlns:a14="http://schemas.microsoft.com/office/drawing/2010/main" val="0"/>
              </a:ext>
            </a:extLst>
          </a:blip>
          <a:srcRect l="4902" t="6073" r="7126" b="19348"/>
          <a:stretch/>
        </p:blipFill>
        <p:spPr>
          <a:xfrm>
            <a:off x="11140764" y="5065243"/>
            <a:ext cx="485039" cy="456053"/>
          </a:xfrm>
          <a:prstGeom prst="rect">
            <a:avLst/>
          </a:prstGeom>
        </p:spPr>
      </p:pic>
      <p:pic>
        <p:nvPicPr>
          <p:cNvPr id="368" name="Picture 367"/>
          <p:cNvPicPr>
            <a:picLocks noChangeAspect="1"/>
          </p:cNvPicPr>
          <p:nvPr/>
        </p:nvPicPr>
        <p:blipFill rotWithShape="1">
          <a:blip r:embed="rId12">
            <a:extLst>
              <a:ext uri="{28A0092B-C50C-407E-A947-70E740481C1C}">
                <a14:useLocalDpi xmlns:a14="http://schemas.microsoft.com/office/drawing/2010/main" val="0"/>
              </a:ext>
            </a:extLst>
          </a:blip>
          <a:srcRect l="13445" t="17569" r="13162" b="17640"/>
          <a:stretch/>
        </p:blipFill>
        <p:spPr>
          <a:xfrm>
            <a:off x="10215315" y="5072006"/>
            <a:ext cx="501276" cy="442527"/>
          </a:xfrm>
          <a:prstGeom prst="rect">
            <a:avLst/>
          </a:prstGeom>
        </p:spPr>
      </p:pic>
      <p:pic>
        <p:nvPicPr>
          <p:cNvPr id="369" name="Picture 14"/>
          <p:cNvPicPr>
            <a:picLocks noChangeAspect="1" noChangeArrowheads="1"/>
          </p:cNvPicPr>
          <p:nvPr/>
        </p:nvPicPr>
        <p:blipFill>
          <a:blip r:embed="rId6" cstate="print">
            <a:lum bright="100000"/>
            <a:extLst>
              <a:ext uri="{28A0092B-C50C-407E-A947-70E740481C1C}">
                <a14:useLocalDpi xmlns:a14="http://schemas.microsoft.com/office/drawing/2010/main" val="0"/>
              </a:ext>
            </a:extLst>
          </a:blip>
          <a:srcRect/>
          <a:stretch>
            <a:fillRect/>
          </a:stretch>
        </p:blipFill>
        <p:spPr bwMode="auto">
          <a:xfrm>
            <a:off x="8523291" y="5050928"/>
            <a:ext cx="414309" cy="484682"/>
          </a:xfrm>
          <a:prstGeom prst="rect">
            <a:avLst/>
          </a:prstGeom>
          <a:noFill/>
          <a:ln>
            <a:noFill/>
          </a:ln>
          <a:effectLst/>
          <a:extLst/>
        </p:spPr>
      </p:pic>
      <p:grpSp>
        <p:nvGrpSpPr>
          <p:cNvPr id="370" name="Group 369"/>
          <p:cNvGrpSpPr/>
          <p:nvPr/>
        </p:nvGrpSpPr>
        <p:grpSpPr>
          <a:xfrm>
            <a:off x="9361774" y="5050944"/>
            <a:ext cx="429367" cy="484651"/>
            <a:chOff x="8757833" y="2461626"/>
            <a:chExt cx="522153" cy="589383"/>
          </a:xfrm>
        </p:grpSpPr>
        <p:sp>
          <p:nvSpPr>
            <p:cNvPr id="371" name="Freeform 24"/>
            <p:cNvSpPr>
              <a:spLocks/>
            </p:cNvSpPr>
            <p:nvPr/>
          </p:nvSpPr>
          <p:spPr bwMode="auto">
            <a:xfrm>
              <a:off x="8757833" y="2599074"/>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r>
                <a:rPr lang="en-US" dirty="0">
                  <a:solidFill>
                    <a:srgbClr val="FFFFFF"/>
                  </a:solidFill>
                </a:rPr>
                <a:t>z</a:t>
              </a:r>
            </a:p>
          </p:txBody>
        </p:sp>
        <p:sp>
          <p:nvSpPr>
            <p:cNvPr id="372" name="Freeform 25"/>
            <p:cNvSpPr>
              <a:spLocks/>
            </p:cNvSpPr>
            <p:nvPr/>
          </p:nvSpPr>
          <p:spPr bwMode="auto">
            <a:xfrm>
              <a:off x="9018907" y="2461626"/>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373" name="Group 25"/>
          <p:cNvGrpSpPr>
            <a:grpSpLocks noChangeAspect="1"/>
          </p:cNvGrpSpPr>
          <p:nvPr/>
        </p:nvGrpSpPr>
        <p:grpSpPr bwMode="auto">
          <a:xfrm>
            <a:off x="8516841" y="4411999"/>
            <a:ext cx="1579429" cy="191403"/>
            <a:chOff x="-1699" y="18351"/>
            <a:chExt cx="11074" cy="1342"/>
          </a:xfrm>
        </p:grpSpPr>
        <p:sp>
          <p:nvSpPr>
            <p:cNvPr id="374"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3"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5"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6"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8"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9"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4"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465" name="Picture 464"/>
          <p:cNvPicPr>
            <a:picLocks noChangeAspect="1"/>
          </p:cNvPicPr>
          <p:nvPr/>
        </p:nvPicPr>
        <p:blipFill rotWithShape="1">
          <a:blip r:embed="rId13" cstate="print">
            <a:extLst>
              <a:ext uri="{28A0092B-C50C-407E-A947-70E740481C1C}">
                <a14:useLocalDpi xmlns:a14="http://schemas.microsoft.com/office/drawing/2010/main" val="0"/>
              </a:ext>
            </a:extLst>
          </a:blip>
          <a:srcRect t="44093" r="11119"/>
          <a:stretch/>
        </p:blipFill>
        <p:spPr>
          <a:xfrm>
            <a:off x="10308131" y="4280871"/>
            <a:ext cx="694997" cy="426709"/>
          </a:xfrm>
          <a:prstGeom prst="rect">
            <a:avLst/>
          </a:prstGeom>
        </p:spPr>
      </p:pic>
      <p:grpSp>
        <p:nvGrpSpPr>
          <p:cNvPr id="466" name="Group 465"/>
          <p:cNvGrpSpPr>
            <a:grpSpLocks noChangeAspect="1"/>
          </p:cNvGrpSpPr>
          <p:nvPr/>
        </p:nvGrpSpPr>
        <p:grpSpPr>
          <a:xfrm>
            <a:off x="11214990" y="4261455"/>
            <a:ext cx="401676" cy="566928"/>
            <a:chOff x="1214438" y="4121151"/>
            <a:chExt cx="1558925" cy="2200275"/>
          </a:xfrm>
        </p:grpSpPr>
        <p:sp>
          <p:nvSpPr>
            <p:cNvPr id="467"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8"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69" name="Rectangle 468"/>
          <p:cNvSpPr/>
          <p:nvPr/>
        </p:nvSpPr>
        <p:spPr bwMode="auto">
          <a:xfrm>
            <a:off x="8169819"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0" name="Rectangle 469"/>
          <p:cNvSpPr/>
          <p:nvPr/>
        </p:nvSpPr>
        <p:spPr bwMode="auto">
          <a:xfrm>
            <a:off x="467590"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89057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46"/>
                                        </p:tgtEl>
                                      </p:cBhvr>
                                    </p:animEffect>
                                    <p:set>
                                      <p:cBhvr>
                                        <p:cTn id="7" dur="1" fill="hold">
                                          <p:stCondLst>
                                            <p:cond delay="499"/>
                                          </p:stCondLst>
                                        </p:cTn>
                                        <p:tgtEl>
                                          <p:spTgt spid="946"/>
                                        </p:tgtEl>
                                        <p:attrNameLst>
                                          <p:attrName>style.visibility</p:attrName>
                                        </p:attrNameLst>
                                      </p:cBhvr>
                                      <p:to>
                                        <p:strVal val="hidden"/>
                                      </p:to>
                                    </p:set>
                                  </p:childTnLst>
                                </p:cTn>
                              </p:par>
                              <p:par>
                                <p:cTn id="8" presetID="42" presetClass="path" presetSubtype="0" decel="100000" fill="hold" grpId="0" nodeType="withEffect">
                                  <p:stCondLst>
                                    <p:cond delay="0"/>
                                  </p:stCondLst>
                                  <p:childTnLst>
                                    <p:animMotion origin="layout" path="M -1.22287E-6 -2.17431E-6 L -0.06472 -0.0345 " pathEditMode="relative" rAng="0" ptsTypes="AA">
                                      <p:cBhvr>
                                        <p:cTn id="9" dur="500" fill="hold"/>
                                        <p:tgtEl>
                                          <p:spTgt spid="440"/>
                                        </p:tgtEl>
                                        <p:attrNameLst>
                                          <p:attrName>ppt_x</p:attrName>
                                          <p:attrName>ppt_y</p:attrName>
                                        </p:attrNameLst>
                                      </p:cBhvr>
                                      <p:rCtr x="-3242" y="-1725"/>
                                    </p:animMotion>
                                  </p:childTnLst>
                                </p:cTn>
                              </p:par>
                              <p:par>
                                <p:cTn id="10" presetID="6" presetClass="emph" presetSubtype="0" decel="100000" fill="hold" grpId="1" nodeType="withEffect">
                                  <p:stCondLst>
                                    <p:cond delay="0"/>
                                  </p:stCondLst>
                                  <p:childTnLst>
                                    <p:animScale>
                                      <p:cBhvr>
                                        <p:cTn id="11" dur="500" fill="hold"/>
                                        <p:tgtEl>
                                          <p:spTgt spid="440"/>
                                        </p:tgtEl>
                                      </p:cBhvr>
                                      <p:by x="79030" y="79030"/>
                                    </p:animScale>
                                  </p:childTnLst>
                                </p:cTn>
                              </p:par>
                              <p:par>
                                <p:cTn id="12" presetID="42" presetClass="path" presetSubtype="0" decel="100000" fill="hold" grpId="0" nodeType="withEffect">
                                  <p:stCondLst>
                                    <p:cond delay="0"/>
                                  </p:stCondLst>
                                  <p:childTnLst>
                                    <p:animMotion origin="layout" path="M -4.78172E-6 -2.90967E-6 L -0.0868 -0.03336 " pathEditMode="relative" rAng="0" ptsTypes="AA">
                                      <p:cBhvr>
                                        <p:cTn id="13" dur="500" fill="hold"/>
                                        <p:tgtEl>
                                          <p:spTgt spid="439"/>
                                        </p:tgtEl>
                                        <p:attrNameLst>
                                          <p:attrName>ppt_x</p:attrName>
                                          <p:attrName>ppt_y</p:attrName>
                                        </p:attrNameLst>
                                      </p:cBhvr>
                                      <p:rCtr x="-4340" y="-1680"/>
                                    </p:animMotion>
                                  </p:childTnLst>
                                </p:cTn>
                              </p:par>
                              <p:par>
                                <p:cTn id="14" presetID="6" presetClass="emph" presetSubtype="0" decel="100000" fill="hold" grpId="1" nodeType="withEffect">
                                  <p:stCondLst>
                                    <p:cond delay="0"/>
                                  </p:stCondLst>
                                  <p:childTnLst>
                                    <p:animScale>
                                      <p:cBhvr>
                                        <p:cTn id="15" dur="500" fill="hold"/>
                                        <p:tgtEl>
                                          <p:spTgt spid="439"/>
                                        </p:tgtEl>
                                      </p:cBhvr>
                                      <p:by x="78260" y="78260"/>
                                    </p:animScale>
                                  </p:childTnLst>
                                </p:cTn>
                              </p:par>
                              <p:par>
                                <p:cTn id="16" presetID="42" presetClass="path" presetSubtype="0" decel="100000" fill="hold" grpId="0" nodeType="withEffect">
                                  <p:stCondLst>
                                    <p:cond delay="0"/>
                                  </p:stCondLst>
                                  <p:childTnLst>
                                    <p:animMotion origin="layout" path="M 1.77432E-6 -6.71811E-7 L 0.12854 -0.19655 " pathEditMode="relative" rAng="0" ptsTypes="AA">
                                      <p:cBhvr>
                                        <p:cTn id="17" dur="500" fill="hold"/>
                                        <p:tgtEl>
                                          <p:spTgt spid="446"/>
                                        </p:tgtEl>
                                        <p:attrNameLst>
                                          <p:attrName>ppt_x</p:attrName>
                                          <p:attrName>ppt_y</p:attrName>
                                        </p:attrNameLst>
                                      </p:cBhvr>
                                      <p:rCtr x="6421" y="-9828"/>
                                    </p:animMotion>
                                  </p:childTnLst>
                                </p:cTn>
                              </p:par>
                              <p:par>
                                <p:cTn id="18" presetID="6" presetClass="emph" presetSubtype="0" decel="100000" fill="hold" grpId="1" nodeType="withEffect">
                                  <p:stCondLst>
                                    <p:cond delay="0"/>
                                  </p:stCondLst>
                                  <p:childTnLst>
                                    <p:animScale>
                                      <p:cBhvr>
                                        <p:cTn id="19" dur="500" fill="hold"/>
                                        <p:tgtEl>
                                          <p:spTgt spid="446"/>
                                        </p:tgtEl>
                                      </p:cBhvr>
                                      <p:by x="68520" y="68520"/>
                                    </p:animScale>
                                  </p:childTnLst>
                                </p:cTn>
                              </p:par>
                              <p:par>
                                <p:cTn id="20" presetID="42" presetClass="path" presetSubtype="0" decel="100000" fill="hold" grpId="0" nodeType="withEffect">
                                  <p:stCondLst>
                                    <p:cond delay="0"/>
                                  </p:stCondLst>
                                  <p:childTnLst>
                                    <p:animMotion origin="layout" path="M 4.05157E-6 2.51929E-6 L 0.10607 -0.19928 " pathEditMode="relative" rAng="0" ptsTypes="AA">
                                      <p:cBhvr>
                                        <p:cTn id="21" dur="500" fill="hold"/>
                                        <p:tgtEl>
                                          <p:spTgt spid="447"/>
                                        </p:tgtEl>
                                        <p:attrNameLst>
                                          <p:attrName>ppt_x</p:attrName>
                                          <p:attrName>ppt_y</p:attrName>
                                        </p:attrNameLst>
                                      </p:cBhvr>
                                      <p:rCtr x="5297" y="-9964"/>
                                    </p:animMotion>
                                  </p:childTnLst>
                                </p:cTn>
                              </p:par>
                              <p:par>
                                <p:cTn id="22" presetID="6" presetClass="emph" presetSubtype="0" decel="100000" fill="hold" grpId="1" nodeType="withEffect">
                                  <p:stCondLst>
                                    <p:cond delay="0"/>
                                  </p:stCondLst>
                                  <p:childTnLst>
                                    <p:animScale>
                                      <p:cBhvr>
                                        <p:cTn id="23" dur="500" fill="hold"/>
                                        <p:tgtEl>
                                          <p:spTgt spid="447"/>
                                        </p:tgtEl>
                                      </p:cBhvr>
                                      <p:by x="79030" y="79030"/>
                                    </p:animScale>
                                  </p:childTnLst>
                                </p:cTn>
                              </p:par>
                              <p:par>
                                <p:cTn id="24" presetID="42" presetClass="path" presetSubtype="0" decel="100000" fill="hold" grpId="0" nodeType="withEffect">
                                  <p:stCondLst>
                                    <p:cond delay="0"/>
                                  </p:stCondLst>
                                  <p:childTnLst>
                                    <p:animMotion origin="layout" path="M -6.12714E-7 3.77667E-6 L -0.19939 -0.06128 " pathEditMode="relative" rAng="0" ptsTypes="AA">
                                      <p:cBhvr>
                                        <p:cTn id="25" dur="500" fill="hold"/>
                                        <p:tgtEl>
                                          <p:spTgt spid="448"/>
                                        </p:tgtEl>
                                        <p:attrNameLst>
                                          <p:attrName>ppt_x</p:attrName>
                                          <p:attrName>ppt_y</p:attrName>
                                        </p:attrNameLst>
                                      </p:cBhvr>
                                      <p:rCtr x="-9969" y="-3064"/>
                                    </p:animMotion>
                                  </p:childTnLst>
                                </p:cTn>
                              </p:par>
                              <p:par>
                                <p:cTn id="26" presetID="6" presetClass="emph" presetSubtype="0" decel="100000" fill="hold" grpId="1" nodeType="withEffect">
                                  <p:stCondLst>
                                    <p:cond delay="0"/>
                                  </p:stCondLst>
                                  <p:childTnLst>
                                    <p:animScale>
                                      <p:cBhvr>
                                        <p:cTn id="27" dur="500" fill="hold"/>
                                        <p:tgtEl>
                                          <p:spTgt spid="448"/>
                                        </p:tgtEl>
                                      </p:cBhvr>
                                      <p:by x="78330" y="78330"/>
                                    </p:animScale>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48"/>
                                        </p:tgtEl>
                                        <p:attrNameLst>
                                          <p:attrName>style.visibility</p:attrName>
                                        </p:attrNameLst>
                                      </p:cBhvr>
                                      <p:to>
                                        <p:strVal val="visible"/>
                                      </p:to>
                                    </p:set>
                                    <p:animEffect transition="in" filter="fade">
                                      <p:cBhvr>
                                        <p:cTn id="31" dur="500"/>
                                        <p:tgtEl>
                                          <p:spTgt spid="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animBg="1"/>
      <p:bldP spid="439" grpId="1" animBg="1"/>
      <p:bldP spid="440" grpId="0" animBg="1"/>
      <p:bldP spid="440" grpId="1" animBg="1"/>
      <p:bldP spid="446" grpId="0" animBg="1"/>
      <p:bldP spid="446" grpId="1" animBg="1"/>
      <p:bldP spid="447" grpId="0" animBg="1"/>
      <p:bldP spid="447" grpId="1" animBg="1"/>
      <p:bldP spid="448" grpId="0" animBg="1"/>
      <p:bldP spid="44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Graph</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18703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9" name="Title 8"/>
          <p:cNvSpPr>
            <a:spLocks noGrp="1"/>
          </p:cNvSpPr>
          <p:nvPr>
            <p:ph type="title"/>
          </p:nvPr>
        </p:nvSpPr>
        <p:spPr/>
        <p:txBody>
          <a:bodyPr/>
          <a:lstStyle/>
          <a:p>
            <a:r>
              <a:rPr lang="en-US" dirty="0" smtClean="0"/>
              <a:t>Vision</a:t>
            </a:r>
            <a:endParaRPr lang="en-US" dirty="0"/>
          </a:p>
        </p:txBody>
      </p:sp>
      <p:grpSp>
        <p:nvGrpSpPr>
          <p:cNvPr id="357" name="Group 356"/>
          <p:cNvGrpSpPr/>
          <p:nvPr/>
        </p:nvGrpSpPr>
        <p:grpSpPr>
          <a:xfrm>
            <a:off x="292100" y="1195113"/>
            <a:ext cx="3770313" cy="1517650"/>
            <a:chOff x="292100" y="1016000"/>
            <a:chExt cx="3770313" cy="1517650"/>
          </a:xfrm>
        </p:grpSpPr>
        <p:sp>
          <p:nvSpPr>
            <p:cNvPr id="363" name="Rectangle 36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4" name="Group 363"/>
            <p:cNvGrpSpPr/>
            <p:nvPr/>
          </p:nvGrpSpPr>
          <p:grpSpPr>
            <a:xfrm>
              <a:off x="1160464" y="1016000"/>
              <a:ext cx="1978025" cy="1500188"/>
              <a:chOff x="1363663" y="914400"/>
              <a:chExt cx="1978025" cy="1500188"/>
            </a:xfrm>
          </p:grpSpPr>
          <p:sp>
            <p:nvSpPr>
              <p:cNvPr id="405"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405"/>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07"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65"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66" name="Group 365"/>
            <p:cNvGrpSpPr/>
            <p:nvPr/>
          </p:nvGrpSpPr>
          <p:grpSpPr>
            <a:xfrm>
              <a:off x="1264391" y="1121515"/>
              <a:ext cx="1751120" cy="977160"/>
              <a:chOff x="3305410" y="464807"/>
              <a:chExt cx="993287" cy="554274"/>
            </a:xfrm>
          </p:grpSpPr>
          <p:sp>
            <p:nvSpPr>
              <p:cNvPr id="393" name="Rectangle 392"/>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6"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97" name="Straight Connector 396"/>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2838450" y="1767176"/>
              <a:ext cx="1223963" cy="766474"/>
              <a:chOff x="2838450" y="1767176"/>
              <a:chExt cx="1223963" cy="766474"/>
            </a:xfrm>
          </p:grpSpPr>
          <p:grpSp>
            <p:nvGrpSpPr>
              <p:cNvPr id="387" name="Group 386"/>
              <p:cNvGrpSpPr/>
              <p:nvPr/>
            </p:nvGrpSpPr>
            <p:grpSpPr>
              <a:xfrm>
                <a:off x="2838450" y="1767176"/>
                <a:ext cx="1223963" cy="766474"/>
                <a:chOff x="2439988" y="1517650"/>
                <a:chExt cx="1622425" cy="1016000"/>
              </a:xfrm>
            </p:grpSpPr>
            <p:sp>
              <p:nvSpPr>
                <p:cNvPr id="389" name="Rectangle 38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90" name="Group 158"/>
                <p:cNvGrpSpPr>
                  <a:grpSpLocks noChangeAspect="1"/>
                </p:cNvGrpSpPr>
                <p:nvPr/>
              </p:nvGrpSpPr>
              <p:grpSpPr bwMode="auto">
                <a:xfrm>
                  <a:off x="2439988" y="1517650"/>
                  <a:ext cx="1622425" cy="1016000"/>
                  <a:chOff x="1537" y="956"/>
                  <a:chExt cx="1022" cy="640"/>
                </a:xfrm>
              </p:grpSpPr>
              <p:sp>
                <p:nvSpPr>
                  <p:cNvPr id="391"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88"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68" name="Group 299"/>
            <p:cNvGrpSpPr>
              <a:grpSpLocks noChangeAspect="1"/>
            </p:cNvGrpSpPr>
            <p:nvPr/>
          </p:nvGrpSpPr>
          <p:grpSpPr bwMode="auto">
            <a:xfrm>
              <a:off x="292100" y="1517955"/>
              <a:ext cx="1885896" cy="1015695"/>
              <a:chOff x="-158" y="615"/>
              <a:chExt cx="2048" cy="1103"/>
            </a:xfrm>
          </p:grpSpPr>
          <p:sp>
            <p:nvSpPr>
              <p:cNvPr id="369"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39" name="Group 438"/>
          <p:cNvGrpSpPr/>
          <p:nvPr/>
        </p:nvGrpSpPr>
        <p:grpSpPr>
          <a:xfrm>
            <a:off x="5381285" y="1314690"/>
            <a:ext cx="1827252" cy="1558413"/>
            <a:chOff x="5381285" y="1314690"/>
            <a:chExt cx="1827252" cy="1558413"/>
          </a:xfrm>
        </p:grpSpPr>
        <p:grpSp>
          <p:nvGrpSpPr>
            <p:cNvPr id="440" name="Group 439"/>
            <p:cNvGrpSpPr/>
            <p:nvPr/>
          </p:nvGrpSpPr>
          <p:grpSpPr>
            <a:xfrm>
              <a:off x="5381285" y="1533858"/>
              <a:ext cx="676616" cy="1284998"/>
              <a:chOff x="5651685" y="-476444"/>
              <a:chExt cx="1669255" cy="2809977"/>
            </a:xfrm>
          </p:grpSpPr>
          <p:sp>
            <p:nvSpPr>
              <p:cNvPr id="508" name="Rectangle 507"/>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Freeform 508"/>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1" name="Group 510"/>
              <p:cNvGrpSpPr/>
              <p:nvPr/>
            </p:nvGrpSpPr>
            <p:grpSpPr>
              <a:xfrm>
                <a:off x="6124436" y="2123612"/>
                <a:ext cx="723752" cy="98117"/>
                <a:chOff x="6147223" y="2123612"/>
                <a:chExt cx="723752" cy="98117"/>
              </a:xfrm>
            </p:grpSpPr>
            <p:sp>
              <p:nvSpPr>
                <p:cNvPr id="512" name="Rounded Rectangle 511"/>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41" name="Group 440"/>
            <p:cNvGrpSpPr/>
            <p:nvPr/>
          </p:nvGrpSpPr>
          <p:grpSpPr>
            <a:xfrm>
              <a:off x="6515042" y="1543701"/>
              <a:ext cx="693495" cy="1245756"/>
              <a:chOff x="6639402" y="-1425066"/>
              <a:chExt cx="675798" cy="1213966"/>
            </a:xfrm>
          </p:grpSpPr>
          <p:sp>
            <p:nvSpPr>
              <p:cNvPr id="49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7" name="Rectangle 506"/>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42"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59" name="Group 361"/>
            <p:cNvGrpSpPr>
              <a:grpSpLocks noChangeAspect="1"/>
            </p:cNvGrpSpPr>
            <p:nvPr/>
          </p:nvGrpSpPr>
          <p:grpSpPr bwMode="auto">
            <a:xfrm>
              <a:off x="5951133" y="1619769"/>
              <a:ext cx="653662" cy="1067595"/>
              <a:chOff x="3756" y="912"/>
              <a:chExt cx="409" cy="668"/>
            </a:xfrm>
          </p:grpSpPr>
          <p:sp>
            <p:nvSpPr>
              <p:cNvPr id="476"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60"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Rectangle 460"/>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63" name="Group 462"/>
            <p:cNvGrpSpPr/>
            <p:nvPr/>
          </p:nvGrpSpPr>
          <p:grpSpPr>
            <a:xfrm>
              <a:off x="6762379" y="1998339"/>
              <a:ext cx="121238" cy="136847"/>
              <a:chOff x="6821706" y="2244827"/>
              <a:chExt cx="122543" cy="138320"/>
            </a:xfrm>
            <a:solidFill>
              <a:schemeClr val="accent6">
                <a:lumMod val="75000"/>
              </a:schemeClr>
            </a:solidFill>
          </p:grpSpPr>
          <p:sp>
            <p:nvSpPr>
              <p:cNvPr id="474"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75"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464" name="Group 463"/>
            <p:cNvGrpSpPr/>
            <p:nvPr/>
          </p:nvGrpSpPr>
          <p:grpSpPr>
            <a:xfrm>
              <a:off x="6744485" y="1563052"/>
              <a:ext cx="157076" cy="1155247"/>
              <a:chOff x="6744485" y="1563052"/>
              <a:chExt cx="157076" cy="1155247"/>
            </a:xfrm>
          </p:grpSpPr>
          <p:sp>
            <p:nvSpPr>
              <p:cNvPr id="469" name="Oval 46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70" name="Group 469"/>
              <p:cNvGrpSpPr/>
              <p:nvPr/>
            </p:nvGrpSpPr>
            <p:grpSpPr>
              <a:xfrm>
                <a:off x="6744485" y="1563052"/>
                <a:ext cx="157076" cy="52818"/>
                <a:chOff x="6822277" y="1553528"/>
                <a:chExt cx="157076" cy="52818"/>
              </a:xfrm>
            </p:grpSpPr>
            <p:sp>
              <p:nvSpPr>
                <p:cNvPr id="471" name="Rounded Rectangle 47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Oval 47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Oval 472"/>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65" name="Group 464"/>
            <p:cNvGrpSpPr/>
            <p:nvPr/>
          </p:nvGrpSpPr>
          <p:grpSpPr>
            <a:xfrm>
              <a:off x="5444705" y="1680019"/>
              <a:ext cx="948506" cy="959249"/>
              <a:chOff x="5444705" y="1765011"/>
              <a:chExt cx="948506" cy="959249"/>
            </a:xfrm>
          </p:grpSpPr>
          <p:sp>
            <p:nvSpPr>
              <p:cNvPr id="466" name="Rectangle 465"/>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67" name="Picture 14"/>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8" name="Group 357"/>
          <p:cNvGrpSpPr/>
          <p:nvPr/>
        </p:nvGrpSpPr>
        <p:grpSpPr>
          <a:xfrm>
            <a:off x="2423526" y="2090738"/>
            <a:ext cx="316257" cy="623212"/>
            <a:chOff x="2423526" y="2090738"/>
            <a:chExt cx="316257" cy="623212"/>
          </a:xfrm>
        </p:grpSpPr>
        <p:pic>
          <p:nvPicPr>
            <p:cNvPr id="359" name="Picture 358"/>
            <p:cNvPicPr>
              <a:picLocks noChangeAspect="1"/>
            </p:cNvPicPr>
            <p:nvPr/>
          </p:nvPicPr>
          <p:blipFill>
            <a:blip r:embed="rId5"/>
            <a:stretch>
              <a:fillRect/>
            </a:stretch>
          </p:blipFill>
          <p:spPr>
            <a:xfrm>
              <a:off x="2423526" y="2090738"/>
              <a:ext cx="316257" cy="623212"/>
            </a:xfrm>
            <a:prstGeom prst="rect">
              <a:avLst/>
            </a:prstGeom>
          </p:spPr>
        </p:pic>
        <p:grpSp>
          <p:nvGrpSpPr>
            <p:cNvPr id="360" name="Group 359"/>
            <p:cNvGrpSpPr/>
            <p:nvPr/>
          </p:nvGrpSpPr>
          <p:grpSpPr>
            <a:xfrm>
              <a:off x="2451472" y="2218095"/>
              <a:ext cx="260365" cy="417911"/>
              <a:chOff x="2450306" y="2218095"/>
              <a:chExt cx="260365" cy="417911"/>
            </a:xfrm>
          </p:grpSpPr>
          <p:sp>
            <p:nvSpPr>
              <p:cNvPr id="361" name="Rectangle 360"/>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516" name="Rectangle 51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517" name="Rectangle 516"/>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519" name="Group 518"/>
          <p:cNvGrpSpPr/>
          <p:nvPr/>
        </p:nvGrpSpPr>
        <p:grpSpPr>
          <a:xfrm>
            <a:off x="683707" y="4070907"/>
            <a:ext cx="1013112" cy="368739"/>
            <a:chOff x="683707" y="4085194"/>
            <a:chExt cx="1013112" cy="368739"/>
          </a:xfrm>
        </p:grpSpPr>
        <p:sp>
          <p:nvSpPr>
            <p:cNvPr id="520" name="TextBox 519"/>
            <p:cNvSpPr txBox="1"/>
            <p:nvPr/>
          </p:nvSpPr>
          <p:spPr>
            <a:xfrm>
              <a:off x="1132043" y="4154025"/>
              <a:ext cx="564776" cy="193899"/>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Delve</a:t>
              </a:r>
            </a:p>
          </p:txBody>
        </p:sp>
        <p:pic>
          <p:nvPicPr>
            <p:cNvPr id="521" name="Picture 5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707" y="4085194"/>
              <a:ext cx="358949" cy="368739"/>
            </a:xfrm>
            <a:prstGeom prst="rect">
              <a:avLst/>
            </a:prstGeom>
            <a:noFill/>
          </p:spPr>
        </p:pic>
      </p:grpSp>
      <p:grpSp>
        <p:nvGrpSpPr>
          <p:cNvPr id="522" name="Group 8"/>
          <p:cNvGrpSpPr>
            <a:grpSpLocks noChangeAspect="1"/>
          </p:cNvGrpSpPr>
          <p:nvPr/>
        </p:nvGrpSpPr>
        <p:grpSpPr bwMode="auto">
          <a:xfrm>
            <a:off x="683707" y="5375950"/>
            <a:ext cx="1055903" cy="180028"/>
            <a:chOff x="1924" y="1817"/>
            <a:chExt cx="3830" cy="653"/>
          </a:xfrm>
          <a:solidFill>
            <a:schemeClr val="tx1"/>
          </a:solidFill>
        </p:grpSpPr>
        <p:sp>
          <p:nvSpPr>
            <p:cNvPr id="523" name="Freeform 9"/>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4" name="Freeform 10"/>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5" name="Freeform 11"/>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6" name="Freeform 12"/>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7" name="Freeform 13"/>
            <p:cNvSpPr>
              <a:spLocks noEditPoints="1"/>
            </p:cNvSpPr>
            <p:nvPr/>
          </p:nvSpPr>
          <p:spPr bwMode="auto">
            <a:xfrm>
              <a:off x="3122" y="1934"/>
              <a:ext cx="449" cy="500"/>
            </a:xfrm>
            <a:custGeom>
              <a:avLst/>
              <a:gdLst>
                <a:gd name="T0" fmla="*/ 190 w 190"/>
                <a:gd name="T1" fmla="*/ 102 h 209"/>
                <a:gd name="T2" fmla="*/ 179 w 190"/>
                <a:gd name="T3" fmla="*/ 158 h 209"/>
                <a:gd name="T4" fmla="*/ 145 w 190"/>
                <a:gd name="T5" fmla="*/ 196 h 209"/>
                <a:gd name="T6" fmla="*/ 94 w 190"/>
                <a:gd name="T7" fmla="*/ 209 h 209"/>
                <a:gd name="T8" fmla="*/ 45 w 190"/>
                <a:gd name="T9" fmla="*/ 196 h 209"/>
                <a:gd name="T10" fmla="*/ 12 w 190"/>
                <a:gd name="T11" fmla="*/ 160 h 209"/>
                <a:gd name="T12" fmla="*/ 0 w 190"/>
                <a:gd name="T13" fmla="*/ 107 h 209"/>
                <a:gd name="T14" fmla="*/ 12 w 190"/>
                <a:gd name="T15" fmla="*/ 51 h 209"/>
                <a:gd name="T16" fmla="*/ 46 w 190"/>
                <a:gd name="T17" fmla="*/ 13 h 209"/>
                <a:gd name="T18" fmla="*/ 98 w 190"/>
                <a:gd name="T19" fmla="*/ 0 h 209"/>
                <a:gd name="T20" fmla="*/ 146 w 190"/>
                <a:gd name="T21" fmla="*/ 13 h 209"/>
                <a:gd name="T22" fmla="*/ 179 w 190"/>
                <a:gd name="T23" fmla="*/ 49 h 209"/>
                <a:gd name="T24" fmla="*/ 190 w 190"/>
                <a:gd name="T25" fmla="*/ 102 h 209"/>
                <a:gd name="T26" fmla="*/ 166 w 190"/>
                <a:gd name="T27" fmla="*/ 105 h 209"/>
                <a:gd name="T28" fmla="*/ 147 w 190"/>
                <a:gd name="T29" fmla="*/ 43 h 209"/>
                <a:gd name="T30" fmla="*/ 96 w 190"/>
                <a:gd name="T31" fmla="*/ 21 h 209"/>
                <a:gd name="T32" fmla="*/ 59 w 190"/>
                <a:gd name="T33" fmla="*/ 32 h 209"/>
                <a:gd name="T34" fmla="*/ 34 w 190"/>
                <a:gd name="T35" fmla="*/ 62 h 209"/>
                <a:gd name="T36" fmla="*/ 25 w 190"/>
                <a:gd name="T37" fmla="*/ 105 h 209"/>
                <a:gd name="T38" fmla="*/ 33 w 190"/>
                <a:gd name="T39" fmla="*/ 148 h 209"/>
                <a:gd name="T40" fmla="*/ 58 w 190"/>
                <a:gd name="T41" fmla="*/ 177 h 209"/>
                <a:gd name="T42" fmla="*/ 94 w 190"/>
                <a:gd name="T43" fmla="*/ 187 h 209"/>
                <a:gd name="T44" fmla="*/ 147 w 190"/>
                <a:gd name="T45" fmla="*/ 165 h 209"/>
                <a:gd name="T46" fmla="*/ 166 w 190"/>
                <a:gd name="T47"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209">
                  <a:moveTo>
                    <a:pt x="190" y="102"/>
                  </a:moveTo>
                  <a:cubicBezTo>
                    <a:pt x="190" y="123"/>
                    <a:pt x="187" y="142"/>
                    <a:pt x="179" y="158"/>
                  </a:cubicBezTo>
                  <a:cubicBezTo>
                    <a:pt x="171" y="174"/>
                    <a:pt x="160" y="187"/>
                    <a:pt x="145" y="196"/>
                  </a:cubicBezTo>
                  <a:cubicBezTo>
                    <a:pt x="130" y="204"/>
                    <a:pt x="113" y="209"/>
                    <a:pt x="94" y="209"/>
                  </a:cubicBezTo>
                  <a:cubicBezTo>
                    <a:pt x="76" y="209"/>
                    <a:pt x="59" y="204"/>
                    <a:pt x="45" y="196"/>
                  </a:cubicBezTo>
                  <a:cubicBezTo>
                    <a:pt x="31" y="187"/>
                    <a:pt x="19" y="175"/>
                    <a:pt x="12" y="160"/>
                  </a:cubicBezTo>
                  <a:cubicBezTo>
                    <a:pt x="4" y="144"/>
                    <a:pt x="0" y="127"/>
                    <a:pt x="0" y="107"/>
                  </a:cubicBezTo>
                  <a:cubicBezTo>
                    <a:pt x="0" y="85"/>
                    <a:pt x="4" y="67"/>
                    <a:pt x="12" y="51"/>
                  </a:cubicBezTo>
                  <a:cubicBezTo>
                    <a:pt x="20" y="34"/>
                    <a:pt x="31" y="22"/>
                    <a:pt x="46" y="13"/>
                  </a:cubicBezTo>
                  <a:cubicBezTo>
                    <a:pt x="61" y="4"/>
                    <a:pt x="78" y="0"/>
                    <a:pt x="98" y="0"/>
                  </a:cubicBezTo>
                  <a:cubicBezTo>
                    <a:pt x="116" y="0"/>
                    <a:pt x="132" y="4"/>
                    <a:pt x="146" y="13"/>
                  </a:cubicBezTo>
                  <a:cubicBezTo>
                    <a:pt x="160" y="21"/>
                    <a:pt x="171" y="33"/>
                    <a:pt x="179" y="49"/>
                  </a:cubicBezTo>
                  <a:cubicBezTo>
                    <a:pt x="187" y="64"/>
                    <a:pt x="190" y="82"/>
                    <a:pt x="190" y="102"/>
                  </a:cubicBezTo>
                  <a:close/>
                  <a:moveTo>
                    <a:pt x="166" y="105"/>
                  </a:moveTo>
                  <a:cubicBezTo>
                    <a:pt x="166" y="79"/>
                    <a:pt x="160" y="58"/>
                    <a:pt x="147" y="43"/>
                  </a:cubicBezTo>
                  <a:cubicBezTo>
                    <a:pt x="135" y="29"/>
                    <a:pt x="118" y="21"/>
                    <a:pt x="96" y="21"/>
                  </a:cubicBezTo>
                  <a:cubicBezTo>
                    <a:pt x="82" y="21"/>
                    <a:pt x="70" y="25"/>
                    <a:pt x="59" y="32"/>
                  </a:cubicBezTo>
                  <a:cubicBezTo>
                    <a:pt x="48" y="39"/>
                    <a:pt x="40" y="49"/>
                    <a:pt x="34" y="62"/>
                  </a:cubicBezTo>
                  <a:cubicBezTo>
                    <a:pt x="28" y="74"/>
                    <a:pt x="25" y="89"/>
                    <a:pt x="25" y="105"/>
                  </a:cubicBezTo>
                  <a:cubicBezTo>
                    <a:pt x="25" y="121"/>
                    <a:pt x="27" y="135"/>
                    <a:pt x="33" y="148"/>
                  </a:cubicBezTo>
                  <a:cubicBezTo>
                    <a:pt x="39" y="160"/>
                    <a:pt x="47" y="170"/>
                    <a:pt x="58" y="177"/>
                  </a:cubicBezTo>
                  <a:cubicBezTo>
                    <a:pt x="69" y="184"/>
                    <a:pt x="81" y="187"/>
                    <a:pt x="94" y="187"/>
                  </a:cubicBezTo>
                  <a:cubicBezTo>
                    <a:pt x="117" y="187"/>
                    <a:pt x="134" y="180"/>
                    <a:pt x="147" y="165"/>
                  </a:cubicBezTo>
                  <a:cubicBezTo>
                    <a:pt x="159" y="151"/>
                    <a:pt x="166" y="131"/>
                    <a:pt x="16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8" name="Freeform 14"/>
            <p:cNvSpPr>
              <a:spLocks/>
            </p:cNvSpPr>
            <p:nvPr/>
          </p:nvSpPr>
          <p:spPr bwMode="auto">
            <a:xfrm>
              <a:off x="3642" y="2073"/>
              <a:ext cx="282" cy="351"/>
            </a:xfrm>
            <a:custGeom>
              <a:avLst/>
              <a:gdLst>
                <a:gd name="T0" fmla="*/ 119 w 119"/>
                <a:gd name="T1" fmla="*/ 147 h 147"/>
                <a:gd name="T2" fmla="*/ 96 w 119"/>
                <a:gd name="T3" fmla="*/ 147 h 147"/>
                <a:gd name="T4" fmla="*/ 96 w 119"/>
                <a:gd name="T5" fmla="*/ 65 h 147"/>
                <a:gd name="T6" fmla="*/ 63 w 119"/>
                <a:gd name="T7" fmla="*/ 19 h 147"/>
                <a:gd name="T8" fmla="*/ 34 w 119"/>
                <a:gd name="T9" fmla="*/ 32 h 147"/>
                <a:gd name="T10" fmla="*/ 23 w 119"/>
                <a:gd name="T11" fmla="*/ 65 h 147"/>
                <a:gd name="T12" fmla="*/ 23 w 119"/>
                <a:gd name="T13" fmla="*/ 147 h 147"/>
                <a:gd name="T14" fmla="*/ 0 w 119"/>
                <a:gd name="T15" fmla="*/ 147 h 147"/>
                <a:gd name="T16" fmla="*/ 0 w 119"/>
                <a:gd name="T17" fmla="*/ 3 h 147"/>
                <a:gd name="T18" fmla="*/ 23 w 119"/>
                <a:gd name="T19" fmla="*/ 3 h 147"/>
                <a:gd name="T20" fmla="*/ 23 w 119"/>
                <a:gd name="T21" fmla="*/ 27 h 147"/>
                <a:gd name="T22" fmla="*/ 23 w 119"/>
                <a:gd name="T23" fmla="*/ 27 h 147"/>
                <a:gd name="T24" fmla="*/ 71 w 119"/>
                <a:gd name="T25" fmla="*/ 0 h 147"/>
                <a:gd name="T26" fmla="*/ 107 w 119"/>
                <a:gd name="T27" fmla="*/ 15 h 147"/>
                <a:gd name="T28" fmla="*/ 119 w 119"/>
                <a:gd name="T29" fmla="*/ 59 h 147"/>
                <a:gd name="T30" fmla="*/ 119 w 119"/>
                <a:gd name="T3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47">
                  <a:moveTo>
                    <a:pt x="119" y="147"/>
                  </a:moveTo>
                  <a:cubicBezTo>
                    <a:pt x="96" y="147"/>
                    <a:pt x="96" y="147"/>
                    <a:pt x="96" y="147"/>
                  </a:cubicBezTo>
                  <a:cubicBezTo>
                    <a:pt x="96" y="65"/>
                    <a:pt x="96" y="65"/>
                    <a:pt x="96" y="65"/>
                  </a:cubicBezTo>
                  <a:cubicBezTo>
                    <a:pt x="96" y="35"/>
                    <a:pt x="85" y="19"/>
                    <a:pt x="63" y="19"/>
                  </a:cubicBezTo>
                  <a:cubicBezTo>
                    <a:pt x="51" y="19"/>
                    <a:pt x="42" y="24"/>
                    <a:pt x="34" y="32"/>
                  </a:cubicBezTo>
                  <a:cubicBezTo>
                    <a:pt x="27" y="41"/>
                    <a:pt x="23" y="52"/>
                    <a:pt x="23" y="65"/>
                  </a:cubicBezTo>
                  <a:cubicBezTo>
                    <a:pt x="23" y="147"/>
                    <a:pt x="23" y="147"/>
                    <a:pt x="23" y="147"/>
                  </a:cubicBezTo>
                  <a:cubicBezTo>
                    <a:pt x="0" y="147"/>
                    <a:pt x="0" y="147"/>
                    <a:pt x="0" y="147"/>
                  </a:cubicBezTo>
                  <a:cubicBezTo>
                    <a:pt x="0" y="3"/>
                    <a:pt x="0" y="3"/>
                    <a:pt x="0" y="3"/>
                  </a:cubicBezTo>
                  <a:cubicBezTo>
                    <a:pt x="23" y="3"/>
                    <a:pt x="23" y="3"/>
                    <a:pt x="23" y="3"/>
                  </a:cubicBezTo>
                  <a:cubicBezTo>
                    <a:pt x="23" y="27"/>
                    <a:pt x="23" y="27"/>
                    <a:pt x="23" y="27"/>
                  </a:cubicBezTo>
                  <a:cubicBezTo>
                    <a:pt x="23" y="27"/>
                    <a:pt x="23" y="27"/>
                    <a:pt x="23" y="27"/>
                  </a:cubicBezTo>
                  <a:cubicBezTo>
                    <a:pt x="34" y="9"/>
                    <a:pt x="50" y="0"/>
                    <a:pt x="71" y="0"/>
                  </a:cubicBezTo>
                  <a:cubicBezTo>
                    <a:pt x="87" y="0"/>
                    <a:pt x="99" y="5"/>
                    <a:pt x="107" y="15"/>
                  </a:cubicBezTo>
                  <a:cubicBezTo>
                    <a:pt x="115" y="25"/>
                    <a:pt x="119" y="40"/>
                    <a:pt x="119" y="59"/>
                  </a:cubicBezTo>
                  <a:lnTo>
                    <a:pt x="11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9" name="Freeform 15"/>
            <p:cNvSpPr>
              <a:spLocks noEditPoints="1"/>
            </p:cNvSpPr>
            <p:nvPr/>
          </p:nvSpPr>
          <p:spPr bwMode="auto">
            <a:xfrm>
              <a:off x="3986" y="2073"/>
              <a:ext cx="295" cy="361"/>
            </a:xfrm>
            <a:custGeom>
              <a:avLst/>
              <a:gdLst>
                <a:gd name="T0" fmla="*/ 125 w 125"/>
                <a:gd name="T1" fmla="*/ 81 h 151"/>
                <a:gd name="T2" fmla="*/ 24 w 125"/>
                <a:gd name="T3" fmla="*/ 81 h 151"/>
                <a:gd name="T4" fmla="*/ 36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8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6"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4" y="151"/>
                    <a:pt x="28" y="144"/>
                    <a:pt x="17" y="131"/>
                  </a:cubicBezTo>
                  <a:cubicBezTo>
                    <a:pt x="5" y="118"/>
                    <a:pt x="0" y="99"/>
                    <a:pt x="0" y="76"/>
                  </a:cubicBezTo>
                  <a:cubicBezTo>
                    <a:pt x="0" y="62"/>
                    <a:pt x="3" y="48"/>
                    <a:pt x="8" y="37"/>
                  </a:cubicBezTo>
                  <a:cubicBezTo>
                    <a:pt x="14" y="25"/>
                    <a:pt x="22" y="16"/>
                    <a:pt x="32" y="9"/>
                  </a:cubicBezTo>
                  <a:cubicBezTo>
                    <a:pt x="42" y="3"/>
                    <a:pt x="53" y="0"/>
                    <a:pt x="66" y="0"/>
                  </a:cubicBezTo>
                  <a:cubicBezTo>
                    <a:pt x="85" y="0"/>
                    <a:pt x="99" y="6"/>
                    <a:pt x="110" y="18"/>
                  </a:cubicBezTo>
                  <a:cubicBezTo>
                    <a:pt x="120" y="30"/>
                    <a:pt x="125" y="47"/>
                    <a:pt x="125" y="69"/>
                  </a:cubicBezTo>
                  <a:lnTo>
                    <a:pt x="125" y="81"/>
                  </a:lnTo>
                  <a:close/>
                  <a:moveTo>
                    <a:pt x="102" y="61"/>
                  </a:moveTo>
                  <a:cubicBezTo>
                    <a:pt x="101"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0" name="Freeform 16"/>
            <p:cNvSpPr>
              <a:spLocks noEditPoints="1"/>
            </p:cNvSpPr>
            <p:nvPr/>
          </p:nvSpPr>
          <p:spPr bwMode="auto">
            <a:xfrm>
              <a:off x="4352" y="1944"/>
              <a:ext cx="384" cy="480"/>
            </a:xfrm>
            <a:custGeom>
              <a:avLst/>
              <a:gdLst>
                <a:gd name="T0" fmla="*/ 162 w 162"/>
                <a:gd name="T1" fmla="*/ 98 h 201"/>
                <a:gd name="T2" fmla="*/ 148 w 162"/>
                <a:gd name="T3" fmla="*/ 152 h 201"/>
                <a:gd name="T4" fmla="*/ 110 w 162"/>
                <a:gd name="T5" fmla="*/ 188 h 201"/>
                <a:gd name="T6" fmla="*/ 53 w 162"/>
                <a:gd name="T7" fmla="*/ 201 h 201"/>
                <a:gd name="T8" fmla="*/ 0 w 162"/>
                <a:gd name="T9" fmla="*/ 201 h 201"/>
                <a:gd name="T10" fmla="*/ 0 w 162"/>
                <a:gd name="T11" fmla="*/ 0 h 201"/>
                <a:gd name="T12" fmla="*/ 56 w 162"/>
                <a:gd name="T13" fmla="*/ 0 h 201"/>
                <a:gd name="T14" fmla="*/ 162 w 162"/>
                <a:gd name="T15" fmla="*/ 98 h 201"/>
                <a:gd name="T16" fmla="*/ 137 w 162"/>
                <a:gd name="T17" fmla="*/ 98 h 201"/>
                <a:gd name="T18" fmla="*/ 55 w 162"/>
                <a:gd name="T19" fmla="*/ 21 h 201"/>
                <a:gd name="T20" fmla="*/ 23 w 162"/>
                <a:gd name="T21" fmla="*/ 21 h 201"/>
                <a:gd name="T22" fmla="*/ 23 w 162"/>
                <a:gd name="T23" fmla="*/ 180 h 201"/>
                <a:gd name="T24" fmla="*/ 53 w 162"/>
                <a:gd name="T25" fmla="*/ 180 h 201"/>
                <a:gd name="T26" fmla="*/ 115 w 162"/>
                <a:gd name="T27" fmla="*/ 159 h 201"/>
                <a:gd name="T28" fmla="*/ 137 w 162"/>
                <a:gd name="T29" fmla="*/ 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01">
                  <a:moveTo>
                    <a:pt x="162" y="98"/>
                  </a:moveTo>
                  <a:cubicBezTo>
                    <a:pt x="162" y="118"/>
                    <a:pt x="157" y="136"/>
                    <a:pt x="148" y="152"/>
                  </a:cubicBezTo>
                  <a:cubicBezTo>
                    <a:pt x="139" y="168"/>
                    <a:pt x="127" y="180"/>
                    <a:pt x="110" y="188"/>
                  </a:cubicBezTo>
                  <a:cubicBezTo>
                    <a:pt x="94" y="197"/>
                    <a:pt x="75" y="201"/>
                    <a:pt x="53" y="201"/>
                  </a:cubicBezTo>
                  <a:cubicBezTo>
                    <a:pt x="0" y="201"/>
                    <a:pt x="0" y="201"/>
                    <a:pt x="0" y="201"/>
                  </a:cubicBezTo>
                  <a:cubicBezTo>
                    <a:pt x="0" y="0"/>
                    <a:pt x="0" y="0"/>
                    <a:pt x="0" y="0"/>
                  </a:cubicBezTo>
                  <a:cubicBezTo>
                    <a:pt x="56" y="0"/>
                    <a:pt x="56" y="0"/>
                    <a:pt x="56" y="0"/>
                  </a:cubicBezTo>
                  <a:cubicBezTo>
                    <a:pt x="127" y="0"/>
                    <a:pt x="162" y="32"/>
                    <a:pt x="162" y="98"/>
                  </a:cubicBezTo>
                  <a:close/>
                  <a:moveTo>
                    <a:pt x="137" y="98"/>
                  </a:moveTo>
                  <a:cubicBezTo>
                    <a:pt x="137" y="47"/>
                    <a:pt x="110" y="21"/>
                    <a:pt x="55" y="21"/>
                  </a:cubicBezTo>
                  <a:cubicBezTo>
                    <a:pt x="23" y="21"/>
                    <a:pt x="23" y="21"/>
                    <a:pt x="23" y="21"/>
                  </a:cubicBezTo>
                  <a:cubicBezTo>
                    <a:pt x="23" y="180"/>
                    <a:pt x="23" y="180"/>
                    <a:pt x="23" y="180"/>
                  </a:cubicBezTo>
                  <a:cubicBezTo>
                    <a:pt x="53" y="180"/>
                    <a:pt x="53" y="180"/>
                    <a:pt x="53" y="180"/>
                  </a:cubicBezTo>
                  <a:cubicBezTo>
                    <a:pt x="80" y="180"/>
                    <a:pt x="101" y="173"/>
                    <a:pt x="115" y="159"/>
                  </a:cubicBezTo>
                  <a:cubicBezTo>
                    <a:pt x="130" y="144"/>
                    <a:pt x="137" y="124"/>
                    <a:pt x="13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1" name="Freeform 17"/>
            <p:cNvSpPr>
              <a:spLocks/>
            </p:cNvSpPr>
            <p:nvPr/>
          </p:nvSpPr>
          <p:spPr bwMode="auto">
            <a:xfrm>
              <a:off x="4804" y="2075"/>
              <a:ext cx="180" cy="349"/>
            </a:xfrm>
            <a:custGeom>
              <a:avLst/>
              <a:gdLst>
                <a:gd name="T0" fmla="*/ 76 w 76"/>
                <a:gd name="T1" fmla="*/ 26 h 146"/>
                <a:gd name="T2" fmla="*/ 58 w 76"/>
                <a:gd name="T3" fmla="*/ 21 h 146"/>
                <a:gd name="T4" fmla="*/ 33 w 76"/>
                <a:gd name="T5" fmla="*/ 35 h 146"/>
                <a:gd name="T6" fmla="*/ 24 w 76"/>
                <a:gd name="T7" fmla="*/ 73 h 146"/>
                <a:gd name="T8" fmla="*/ 24 w 76"/>
                <a:gd name="T9" fmla="*/ 146 h 146"/>
                <a:gd name="T10" fmla="*/ 0 w 76"/>
                <a:gd name="T11" fmla="*/ 146 h 146"/>
                <a:gd name="T12" fmla="*/ 0 w 76"/>
                <a:gd name="T13" fmla="*/ 2 h 146"/>
                <a:gd name="T14" fmla="*/ 24 w 76"/>
                <a:gd name="T15" fmla="*/ 2 h 146"/>
                <a:gd name="T16" fmla="*/ 24 w 76"/>
                <a:gd name="T17" fmla="*/ 32 h 146"/>
                <a:gd name="T18" fmla="*/ 24 w 76"/>
                <a:gd name="T19" fmla="*/ 32 h 146"/>
                <a:gd name="T20" fmla="*/ 39 w 76"/>
                <a:gd name="T21" fmla="*/ 8 h 146"/>
                <a:gd name="T22" fmla="*/ 62 w 76"/>
                <a:gd name="T23" fmla="*/ 0 h 146"/>
                <a:gd name="T24" fmla="*/ 76 w 76"/>
                <a:gd name="T25" fmla="*/ 2 h 146"/>
                <a:gd name="T26" fmla="*/ 76 w 76"/>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46">
                  <a:moveTo>
                    <a:pt x="76" y="26"/>
                  </a:moveTo>
                  <a:cubicBezTo>
                    <a:pt x="71" y="22"/>
                    <a:pt x="66" y="21"/>
                    <a:pt x="58" y="21"/>
                  </a:cubicBezTo>
                  <a:cubicBezTo>
                    <a:pt x="48" y="21"/>
                    <a:pt x="39" y="26"/>
                    <a:pt x="33" y="35"/>
                  </a:cubicBezTo>
                  <a:cubicBezTo>
                    <a:pt x="27" y="45"/>
                    <a:pt x="24" y="57"/>
                    <a:pt x="24" y="73"/>
                  </a:cubicBezTo>
                  <a:cubicBezTo>
                    <a:pt x="24" y="146"/>
                    <a:pt x="24" y="146"/>
                    <a:pt x="24" y="146"/>
                  </a:cubicBezTo>
                  <a:cubicBezTo>
                    <a:pt x="0" y="146"/>
                    <a:pt x="0" y="146"/>
                    <a:pt x="0" y="146"/>
                  </a:cubicBezTo>
                  <a:cubicBezTo>
                    <a:pt x="0" y="2"/>
                    <a:pt x="0" y="2"/>
                    <a:pt x="0" y="2"/>
                  </a:cubicBezTo>
                  <a:cubicBezTo>
                    <a:pt x="24" y="2"/>
                    <a:pt x="24" y="2"/>
                    <a:pt x="24" y="2"/>
                  </a:cubicBezTo>
                  <a:cubicBezTo>
                    <a:pt x="24" y="32"/>
                    <a:pt x="24" y="32"/>
                    <a:pt x="24" y="32"/>
                  </a:cubicBezTo>
                  <a:cubicBezTo>
                    <a:pt x="24" y="32"/>
                    <a:pt x="24" y="32"/>
                    <a:pt x="24" y="32"/>
                  </a:cubicBezTo>
                  <a:cubicBezTo>
                    <a:pt x="27" y="22"/>
                    <a:pt x="32" y="14"/>
                    <a:pt x="39" y="8"/>
                  </a:cubicBezTo>
                  <a:cubicBezTo>
                    <a:pt x="46" y="3"/>
                    <a:pt x="53" y="0"/>
                    <a:pt x="62" y="0"/>
                  </a:cubicBezTo>
                  <a:cubicBezTo>
                    <a:pt x="68" y="0"/>
                    <a:pt x="72" y="0"/>
                    <a:pt x="76" y="2"/>
                  </a:cubicBezTo>
                  <a:lnTo>
                    <a:pt x="7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2" name="Freeform 18"/>
            <p:cNvSpPr>
              <a:spLocks noEditPoints="1"/>
            </p:cNvSpPr>
            <p:nvPr/>
          </p:nvSpPr>
          <p:spPr bwMode="auto">
            <a:xfrm>
              <a:off x="5017" y="1922"/>
              <a:ext cx="74" cy="502"/>
            </a:xfrm>
            <a:custGeom>
              <a:avLst/>
              <a:gdLst>
                <a:gd name="T0" fmla="*/ 31 w 31"/>
                <a:gd name="T1" fmla="*/ 15 h 210"/>
                <a:gd name="T2" fmla="*/ 26 w 31"/>
                <a:gd name="T3" fmla="*/ 25 h 210"/>
                <a:gd name="T4" fmla="*/ 15 w 31"/>
                <a:gd name="T5" fmla="*/ 30 h 210"/>
                <a:gd name="T6" fmla="*/ 5 w 31"/>
                <a:gd name="T7" fmla="*/ 25 h 210"/>
                <a:gd name="T8" fmla="*/ 0 w 31"/>
                <a:gd name="T9" fmla="*/ 15 h 210"/>
                <a:gd name="T10" fmla="*/ 5 w 31"/>
                <a:gd name="T11" fmla="*/ 4 h 210"/>
                <a:gd name="T12" fmla="*/ 15 w 31"/>
                <a:gd name="T13" fmla="*/ 0 h 210"/>
                <a:gd name="T14" fmla="*/ 26 w 31"/>
                <a:gd name="T15" fmla="*/ 4 h 210"/>
                <a:gd name="T16" fmla="*/ 31 w 31"/>
                <a:gd name="T17" fmla="*/ 15 h 210"/>
                <a:gd name="T18" fmla="*/ 27 w 31"/>
                <a:gd name="T19" fmla="*/ 210 h 210"/>
                <a:gd name="T20" fmla="*/ 4 w 31"/>
                <a:gd name="T21" fmla="*/ 210 h 210"/>
                <a:gd name="T22" fmla="*/ 4 w 31"/>
                <a:gd name="T23" fmla="*/ 66 h 210"/>
                <a:gd name="T24" fmla="*/ 27 w 31"/>
                <a:gd name="T25" fmla="*/ 66 h 210"/>
                <a:gd name="T26" fmla="*/ 27 w 31"/>
                <a:gd name="T2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10">
                  <a:moveTo>
                    <a:pt x="31" y="15"/>
                  </a:moveTo>
                  <a:cubicBezTo>
                    <a:pt x="31" y="19"/>
                    <a:pt x="29" y="22"/>
                    <a:pt x="26" y="25"/>
                  </a:cubicBezTo>
                  <a:cubicBezTo>
                    <a:pt x="23" y="28"/>
                    <a:pt x="20" y="30"/>
                    <a:pt x="15" y="30"/>
                  </a:cubicBezTo>
                  <a:cubicBezTo>
                    <a:pt x="11" y="30"/>
                    <a:pt x="8" y="28"/>
                    <a:pt x="5" y="25"/>
                  </a:cubicBezTo>
                  <a:cubicBezTo>
                    <a:pt x="2" y="23"/>
                    <a:pt x="0" y="19"/>
                    <a:pt x="0" y="15"/>
                  </a:cubicBezTo>
                  <a:cubicBezTo>
                    <a:pt x="0" y="11"/>
                    <a:pt x="2" y="7"/>
                    <a:pt x="5" y="4"/>
                  </a:cubicBezTo>
                  <a:cubicBezTo>
                    <a:pt x="7" y="1"/>
                    <a:pt x="11" y="0"/>
                    <a:pt x="15" y="0"/>
                  </a:cubicBezTo>
                  <a:cubicBezTo>
                    <a:pt x="20" y="0"/>
                    <a:pt x="23" y="1"/>
                    <a:pt x="26" y="4"/>
                  </a:cubicBezTo>
                  <a:cubicBezTo>
                    <a:pt x="29" y="7"/>
                    <a:pt x="31" y="10"/>
                    <a:pt x="31" y="15"/>
                  </a:cubicBezTo>
                  <a:close/>
                  <a:moveTo>
                    <a:pt x="27" y="210"/>
                  </a:moveTo>
                  <a:cubicBezTo>
                    <a:pt x="4" y="210"/>
                    <a:pt x="4" y="210"/>
                    <a:pt x="4" y="210"/>
                  </a:cubicBezTo>
                  <a:cubicBezTo>
                    <a:pt x="4" y="66"/>
                    <a:pt x="4" y="66"/>
                    <a:pt x="4" y="66"/>
                  </a:cubicBezTo>
                  <a:cubicBezTo>
                    <a:pt x="27" y="66"/>
                    <a:pt x="27" y="66"/>
                    <a:pt x="27" y="66"/>
                  </a:cubicBezTo>
                  <a:lnTo>
                    <a:pt x="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3" name="Freeform 19"/>
            <p:cNvSpPr>
              <a:spLocks/>
            </p:cNvSpPr>
            <p:nvPr/>
          </p:nvSpPr>
          <p:spPr bwMode="auto">
            <a:xfrm>
              <a:off x="5124" y="2080"/>
              <a:ext cx="317" cy="344"/>
            </a:xfrm>
            <a:custGeom>
              <a:avLst/>
              <a:gdLst>
                <a:gd name="T0" fmla="*/ 134 w 134"/>
                <a:gd name="T1" fmla="*/ 0 h 144"/>
                <a:gd name="T2" fmla="*/ 77 w 134"/>
                <a:gd name="T3" fmla="*/ 144 h 144"/>
                <a:gd name="T4" fmla="*/ 54 w 134"/>
                <a:gd name="T5" fmla="*/ 144 h 144"/>
                <a:gd name="T6" fmla="*/ 0 w 134"/>
                <a:gd name="T7" fmla="*/ 0 h 144"/>
                <a:gd name="T8" fmla="*/ 25 w 134"/>
                <a:gd name="T9" fmla="*/ 0 h 144"/>
                <a:gd name="T10" fmla="*/ 62 w 134"/>
                <a:gd name="T11" fmla="*/ 105 h 144"/>
                <a:gd name="T12" fmla="*/ 67 w 134"/>
                <a:gd name="T13" fmla="*/ 125 h 144"/>
                <a:gd name="T14" fmla="*/ 67 w 134"/>
                <a:gd name="T15" fmla="*/ 125 h 144"/>
                <a:gd name="T16" fmla="*/ 72 w 134"/>
                <a:gd name="T17" fmla="*/ 105 h 144"/>
                <a:gd name="T18" fmla="*/ 110 w 134"/>
                <a:gd name="T19" fmla="*/ 0 h 144"/>
                <a:gd name="T20" fmla="*/ 134 w 13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44">
                  <a:moveTo>
                    <a:pt x="134" y="0"/>
                  </a:moveTo>
                  <a:cubicBezTo>
                    <a:pt x="77" y="144"/>
                    <a:pt x="77" y="144"/>
                    <a:pt x="77" y="144"/>
                  </a:cubicBezTo>
                  <a:cubicBezTo>
                    <a:pt x="54" y="144"/>
                    <a:pt x="54" y="144"/>
                    <a:pt x="54" y="144"/>
                  </a:cubicBezTo>
                  <a:cubicBezTo>
                    <a:pt x="0" y="0"/>
                    <a:pt x="0" y="0"/>
                    <a:pt x="0" y="0"/>
                  </a:cubicBezTo>
                  <a:cubicBezTo>
                    <a:pt x="25" y="0"/>
                    <a:pt x="25" y="0"/>
                    <a:pt x="25" y="0"/>
                  </a:cubicBezTo>
                  <a:cubicBezTo>
                    <a:pt x="62" y="105"/>
                    <a:pt x="62" y="105"/>
                    <a:pt x="62" y="105"/>
                  </a:cubicBezTo>
                  <a:cubicBezTo>
                    <a:pt x="64" y="110"/>
                    <a:pt x="65" y="117"/>
                    <a:pt x="67" y="125"/>
                  </a:cubicBezTo>
                  <a:cubicBezTo>
                    <a:pt x="67" y="125"/>
                    <a:pt x="67" y="125"/>
                    <a:pt x="67" y="125"/>
                  </a:cubicBezTo>
                  <a:cubicBezTo>
                    <a:pt x="68" y="118"/>
                    <a:pt x="70" y="111"/>
                    <a:pt x="72" y="105"/>
                  </a:cubicBezTo>
                  <a:cubicBezTo>
                    <a:pt x="110" y="0"/>
                    <a:pt x="110" y="0"/>
                    <a:pt x="110" y="0"/>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4" name="Freeform 20"/>
            <p:cNvSpPr>
              <a:spLocks noEditPoints="1"/>
            </p:cNvSpPr>
            <p:nvPr/>
          </p:nvSpPr>
          <p:spPr bwMode="auto">
            <a:xfrm>
              <a:off x="5458" y="2073"/>
              <a:ext cx="296" cy="361"/>
            </a:xfrm>
            <a:custGeom>
              <a:avLst/>
              <a:gdLst>
                <a:gd name="T0" fmla="*/ 125 w 125"/>
                <a:gd name="T1" fmla="*/ 81 h 151"/>
                <a:gd name="T2" fmla="*/ 24 w 125"/>
                <a:gd name="T3" fmla="*/ 81 h 151"/>
                <a:gd name="T4" fmla="*/ 37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9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7"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5" y="151"/>
                    <a:pt x="29" y="144"/>
                    <a:pt x="17" y="131"/>
                  </a:cubicBezTo>
                  <a:cubicBezTo>
                    <a:pt x="6" y="118"/>
                    <a:pt x="0" y="99"/>
                    <a:pt x="0" y="76"/>
                  </a:cubicBezTo>
                  <a:cubicBezTo>
                    <a:pt x="0" y="62"/>
                    <a:pt x="3" y="48"/>
                    <a:pt x="9" y="37"/>
                  </a:cubicBezTo>
                  <a:cubicBezTo>
                    <a:pt x="14" y="25"/>
                    <a:pt x="22" y="16"/>
                    <a:pt x="32" y="9"/>
                  </a:cubicBezTo>
                  <a:cubicBezTo>
                    <a:pt x="43" y="3"/>
                    <a:pt x="54" y="0"/>
                    <a:pt x="66" y="0"/>
                  </a:cubicBezTo>
                  <a:cubicBezTo>
                    <a:pt x="85" y="0"/>
                    <a:pt x="99" y="6"/>
                    <a:pt x="110" y="18"/>
                  </a:cubicBezTo>
                  <a:cubicBezTo>
                    <a:pt x="120" y="30"/>
                    <a:pt x="125" y="47"/>
                    <a:pt x="125" y="69"/>
                  </a:cubicBezTo>
                  <a:lnTo>
                    <a:pt x="125" y="81"/>
                  </a:lnTo>
                  <a:close/>
                  <a:moveTo>
                    <a:pt x="102" y="61"/>
                  </a:moveTo>
                  <a:cubicBezTo>
                    <a:pt x="102"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35" name="Group 32"/>
          <p:cNvGrpSpPr>
            <a:grpSpLocks noChangeAspect="1"/>
          </p:cNvGrpSpPr>
          <p:nvPr/>
        </p:nvGrpSpPr>
        <p:grpSpPr bwMode="auto">
          <a:xfrm>
            <a:off x="683707" y="5676939"/>
            <a:ext cx="1111070" cy="358174"/>
            <a:chOff x="3382" y="2013"/>
            <a:chExt cx="912" cy="294"/>
          </a:xfrm>
          <a:solidFill>
            <a:schemeClr val="tx1"/>
          </a:solidFill>
        </p:grpSpPr>
        <p:sp>
          <p:nvSpPr>
            <p:cNvPr id="536" name="Freeform 33"/>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7" name="Freeform 34"/>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8" name="Freeform 35"/>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9" name="Freeform 36"/>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0" name="Freeform 37"/>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1" name="Freeform 38"/>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2" name="Freeform 39"/>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3" name="Freeform 40"/>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Freeform 41"/>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5" name="Freeform 42"/>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6" name="Freeform 43"/>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8" name="Freeform 44"/>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9" name="Freeform 45"/>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0" name="Freeform 46"/>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1" name="Rectangle 47"/>
            <p:cNvSpPr>
              <a:spLocks noChangeArrowheads="1"/>
            </p:cNvSpPr>
            <p:nvPr/>
          </p:nvSpPr>
          <p:spPr bwMode="auto">
            <a:xfrm>
              <a:off x="3639" y="2131"/>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2" name="Rectangle 48"/>
            <p:cNvSpPr>
              <a:spLocks noChangeArrowheads="1"/>
            </p:cNvSpPr>
            <p:nvPr/>
          </p:nvSpPr>
          <p:spPr bwMode="auto">
            <a:xfrm>
              <a:off x="3639" y="2189"/>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3" name="Freeform 49"/>
            <p:cNvSpPr>
              <a:spLocks/>
            </p:cNvSpPr>
            <p:nvPr/>
          </p:nvSpPr>
          <p:spPr bwMode="auto">
            <a:xfrm>
              <a:off x="3563" y="2054"/>
              <a:ext cx="95" cy="212"/>
            </a:xfrm>
            <a:custGeom>
              <a:avLst/>
              <a:gdLst>
                <a:gd name="T0" fmla="*/ 28 w 40"/>
                <a:gd name="T1" fmla="*/ 8 h 88"/>
                <a:gd name="T2" fmla="*/ 28 w 40"/>
                <a:gd name="T3" fmla="*/ 4 h 88"/>
                <a:gd name="T4" fmla="*/ 24 w 40"/>
                <a:gd name="T5" fmla="*/ 0 h 88"/>
                <a:gd name="T6" fmla="*/ 0 w 40"/>
                <a:gd name="T7" fmla="*/ 0 h 88"/>
                <a:gd name="T8" fmla="*/ 0 w 40"/>
                <a:gd name="T9" fmla="*/ 12 h 88"/>
                <a:gd name="T10" fmla="*/ 20 w 40"/>
                <a:gd name="T11" fmla="*/ 12 h 88"/>
                <a:gd name="T12" fmla="*/ 20 w 40"/>
                <a:gd name="T13" fmla="*/ 16 h 88"/>
                <a:gd name="T14" fmla="*/ 0 w 40"/>
                <a:gd name="T15" fmla="*/ 16 h 88"/>
                <a:gd name="T16" fmla="*/ 0 w 40"/>
                <a:gd name="T17" fmla="*/ 24 h 88"/>
                <a:gd name="T18" fmla="*/ 20 w 40"/>
                <a:gd name="T19" fmla="*/ 24 h 88"/>
                <a:gd name="T20" fmla="*/ 20 w 40"/>
                <a:gd name="T21" fmla="*/ 28 h 88"/>
                <a:gd name="T22" fmla="*/ 0 w 40"/>
                <a:gd name="T23" fmla="*/ 28 h 88"/>
                <a:gd name="T24" fmla="*/ 0 w 40"/>
                <a:gd name="T25" fmla="*/ 36 h 88"/>
                <a:gd name="T26" fmla="*/ 20 w 40"/>
                <a:gd name="T27" fmla="*/ 36 h 88"/>
                <a:gd name="T28" fmla="*/ 20 w 40"/>
                <a:gd name="T29" fmla="*/ 40 h 88"/>
                <a:gd name="T30" fmla="*/ 0 w 40"/>
                <a:gd name="T31" fmla="*/ 40 h 88"/>
                <a:gd name="T32" fmla="*/ 0 w 40"/>
                <a:gd name="T33" fmla="*/ 48 h 88"/>
                <a:gd name="T34" fmla="*/ 20 w 40"/>
                <a:gd name="T35" fmla="*/ 48 h 88"/>
                <a:gd name="T36" fmla="*/ 20 w 40"/>
                <a:gd name="T37" fmla="*/ 52 h 88"/>
                <a:gd name="T38" fmla="*/ 0 w 40"/>
                <a:gd name="T39" fmla="*/ 52 h 88"/>
                <a:gd name="T40" fmla="*/ 0 w 40"/>
                <a:gd name="T41" fmla="*/ 60 h 88"/>
                <a:gd name="T42" fmla="*/ 20 w 40"/>
                <a:gd name="T43" fmla="*/ 60 h 88"/>
                <a:gd name="T44" fmla="*/ 20 w 40"/>
                <a:gd name="T45" fmla="*/ 64 h 88"/>
                <a:gd name="T46" fmla="*/ 0 w 40"/>
                <a:gd name="T47" fmla="*/ 64 h 88"/>
                <a:gd name="T48" fmla="*/ 0 w 40"/>
                <a:gd name="T49" fmla="*/ 72 h 88"/>
                <a:gd name="T50" fmla="*/ 20 w 40"/>
                <a:gd name="T51" fmla="*/ 72 h 88"/>
                <a:gd name="T52" fmla="*/ 20 w 40"/>
                <a:gd name="T53" fmla="*/ 76 h 88"/>
                <a:gd name="T54" fmla="*/ 0 w 40"/>
                <a:gd name="T55" fmla="*/ 76 h 88"/>
                <a:gd name="T56" fmla="*/ 0 w 40"/>
                <a:gd name="T57" fmla="*/ 88 h 88"/>
                <a:gd name="T58" fmla="*/ 24 w 40"/>
                <a:gd name="T59" fmla="*/ 88 h 88"/>
                <a:gd name="T60" fmla="*/ 28 w 40"/>
                <a:gd name="T61" fmla="*/ 84 h 88"/>
                <a:gd name="T62" fmla="*/ 28 w 40"/>
                <a:gd name="T63" fmla="*/ 28 h 88"/>
                <a:gd name="T64" fmla="*/ 40 w 40"/>
                <a:gd name="T65" fmla="*/ 28 h 88"/>
                <a:gd name="T66" fmla="*/ 40 w 40"/>
                <a:gd name="T67" fmla="*/ 8 h 88"/>
                <a:gd name="T68" fmla="*/ 28 w 40"/>
                <a:gd name="T6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88">
                  <a:moveTo>
                    <a:pt x="28" y="8"/>
                  </a:moveTo>
                  <a:cubicBezTo>
                    <a:pt x="28" y="4"/>
                    <a:pt x="28" y="4"/>
                    <a:pt x="28" y="4"/>
                  </a:cubicBezTo>
                  <a:cubicBezTo>
                    <a:pt x="28" y="3"/>
                    <a:pt x="25" y="0"/>
                    <a:pt x="24" y="0"/>
                  </a:cubicBezTo>
                  <a:cubicBezTo>
                    <a:pt x="0" y="0"/>
                    <a:pt x="0" y="0"/>
                    <a:pt x="0" y="0"/>
                  </a:cubicBezTo>
                  <a:cubicBezTo>
                    <a:pt x="0" y="12"/>
                    <a:pt x="0" y="12"/>
                    <a:pt x="0" y="12"/>
                  </a:cubicBezTo>
                  <a:cubicBezTo>
                    <a:pt x="20" y="12"/>
                    <a:pt x="20" y="12"/>
                    <a:pt x="20" y="12"/>
                  </a:cubicBezTo>
                  <a:cubicBezTo>
                    <a:pt x="20" y="16"/>
                    <a:pt x="20" y="16"/>
                    <a:pt x="20" y="16"/>
                  </a:cubicBezTo>
                  <a:cubicBezTo>
                    <a:pt x="0" y="16"/>
                    <a:pt x="0" y="16"/>
                    <a:pt x="0" y="16"/>
                  </a:cubicBezTo>
                  <a:cubicBezTo>
                    <a:pt x="0" y="24"/>
                    <a:pt x="0" y="24"/>
                    <a:pt x="0" y="24"/>
                  </a:cubicBezTo>
                  <a:cubicBezTo>
                    <a:pt x="20" y="24"/>
                    <a:pt x="20" y="24"/>
                    <a:pt x="20" y="24"/>
                  </a:cubicBezTo>
                  <a:cubicBezTo>
                    <a:pt x="20" y="28"/>
                    <a:pt x="20" y="28"/>
                    <a:pt x="20" y="28"/>
                  </a:cubicBezTo>
                  <a:cubicBezTo>
                    <a:pt x="0" y="28"/>
                    <a:pt x="0" y="28"/>
                    <a:pt x="0" y="28"/>
                  </a:cubicBezTo>
                  <a:cubicBezTo>
                    <a:pt x="0" y="36"/>
                    <a:pt x="0" y="36"/>
                    <a:pt x="0" y="36"/>
                  </a:cubicBezTo>
                  <a:cubicBezTo>
                    <a:pt x="20" y="36"/>
                    <a:pt x="20" y="36"/>
                    <a:pt x="20" y="36"/>
                  </a:cubicBezTo>
                  <a:cubicBezTo>
                    <a:pt x="20" y="40"/>
                    <a:pt x="20" y="40"/>
                    <a:pt x="20" y="40"/>
                  </a:cubicBezTo>
                  <a:cubicBezTo>
                    <a:pt x="0" y="40"/>
                    <a:pt x="0" y="40"/>
                    <a:pt x="0" y="40"/>
                  </a:cubicBezTo>
                  <a:cubicBezTo>
                    <a:pt x="0" y="48"/>
                    <a:pt x="0" y="48"/>
                    <a:pt x="0" y="48"/>
                  </a:cubicBezTo>
                  <a:cubicBezTo>
                    <a:pt x="20" y="48"/>
                    <a:pt x="20" y="48"/>
                    <a:pt x="20" y="48"/>
                  </a:cubicBezTo>
                  <a:cubicBezTo>
                    <a:pt x="20" y="52"/>
                    <a:pt x="20" y="52"/>
                    <a:pt x="20" y="52"/>
                  </a:cubicBezTo>
                  <a:cubicBezTo>
                    <a:pt x="0" y="52"/>
                    <a:pt x="0" y="52"/>
                    <a:pt x="0" y="52"/>
                  </a:cubicBezTo>
                  <a:cubicBezTo>
                    <a:pt x="0" y="60"/>
                    <a:pt x="0" y="60"/>
                    <a:pt x="0" y="60"/>
                  </a:cubicBezTo>
                  <a:cubicBezTo>
                    <a:pt x="20" y="60"/>
                    <a:pt x="20" y="60"/>
                    <a:pt x="20" y="60"/>
                  </a:cubicBezTo>
                  <a:cubicBezTo>
                    <a:pt x="20" y="64"/>
                    <a:pt x="20" y="64"/>
                    <a:pt x="20" y="64"/>
                  </a:cubicBezTo>
                  <a:cubicBezTo>
                    <a:pt x="0" y="64"/>
                    <a:pt x="0" y="64"/>
                    <a:pt x="0" y="64"/>
                  </a:cubicBezTo>
                  <a:cubicBezTo>
                    <a:pt x="0" y="72"/>
                    <a:pt x="0" y="72"/>
                    <a:pt x="0" y="72"/>
                  </a:cubicBezTo>
                  <a:cubicBezTo>
                    <a:pt x="20" y="72"/>
                    <a:pt x="20" y="72"/>
                    <a:pt x="20" y="72"/>
                  </a:cubicBezTo>
                  <a:cubicBezTo>
                    <a:pt x="20" y="76"/>
                    <a:pt x="20" y="76"/>
                    <a:pt x="20" y="76"/>
                  </a:cubicBezTo>
                  <a:cubicBezTo>
                    <a:pt x="0" y="76"/>
                    <a:pt x="0" y="76"/>
                    <a:pt x="0" y="76"/>
                  </a:cubicBezTo>
                  <a:cubicBezTo>
                    <a:pt x="0" y="88"/>
                    <a:pt x="0" y="88"/>
                    <a:pt x="0" y="88"/>
                  </a:cubicBezTo>
                  <a:cubicBezTo>
                    <a:pt x="24" y="88"/>
                    <a:pt x="24" y="88"/>
                    <a:pt x="24" y="88"/>
                  </a:cubicBezTo>
                  <a:cubicBezTo>
                    <a:pt x="25" y="88"/>
                    <a:pt x="28" y="85"/>
                    <a:pt x="28" y="84"/>
                  </a:cubicBezTo>
                  <a:cubicBezTo>
                    <a:pt x="28" y="28"/>
                    <a:pt x="28" y="28"/>
                    <a:pt x="28" y="28"/>
                  </a:cubicBezTo>
                  <a:cubicBezTo>
                    <a:pt x="40" y="28"/>
                    <a:pt x="40" y="28"/>
                    <a:pt x="40" y="28"/>
                  </a:cubicBezTo>
                  <a:cubicBezTo>
                    <a:pt x="40" y="8"/>
                    <a:pt x="40" y="8"/>
                    <a:pt x="40" y="8"/>
                  </a:cubicBezTo>
                  <a:lnTo>
                    <a:pt x="2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4" name="Freeform 50"/>
            <p:cNvSpPr>
              <a:spLocks noEditPoints="1"/>
            </p:cNvSpPr>
            <p:nvPr/>
          </p:nvSpPr>
          <p:spPr bwMode="auto">
            <a:xfrm>
              <a:off x="3382" y="2013"/>
              <a:ext cx="171" cy="294"/>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6 w 72"/>
                <a:gd name="T11" fmla="*/ 86 h 122"/>
                <a:gd name="T12" fmla="*/ 45 w 72"/>
                <a:gd name="T13" fmla="*/ 86 h 122"/>
                <a:gd name="T14" fmla="*/ 27 w 72"/>
                <a:gd name="T15" fmla="*/ 55 h 122"/>
                <a:gd name="T16" fmla="*/ 26 w 72"/>
                <a:gd name="T17" fmla="*/ 54 h 122"/>
                <a:gd name="T18" fmla="*/ 26 w 72"/>
                <a:gd name="T19" fmla="*/ 53 h 122"/>
                <a:gd name="T20" fmla="*/ 25 w 72"/>
                <a:gd name="T21" fmla="*/ 52 h 122"/>
                <a:gd name="T22" fmla="*/ 25 w 72"/>
                <a:gd name="T23" fmla="*/ 51 h 122"/>
                <a:gd name="T24" fmla="*/ 25 w 72"/>
                <a:gd name="T25" fmla="*/ 51 h 122"/>
                <a:gd name="T26" fmla="*/ 25 w 72"/>
                <a:gd name="T27" fmla="*/ 52 h 122"/>
                <a:gd name="T28" fmla="*/ 25 w 72"/>
                <a:gd name="T29" fmla="*/ 54 h 122"/>
                <a:gd name="T30" fmla="*/ 25 w 72"/>
                <a:gd name="T31" fmla="*/ 56 h 122"/>
                <a:gd name="T32" fmla="*/ 25 w 72"/>
                <a:gd name="T33" fmla="*/ 59 h 122"/>
                <a:gd name="T34" fmla="*/ 25 w 72"/>
                <a:gd name="T35" fmla="*/ 85 h 122"/>
                <a:gd name="T36" fmla="*/ 16 w 72"/>
                <a:gd name="T37" fmla="*/ 84 h 122"/>
                <a:gd name="T38" fmla="*/ 16 w 72"/>
                <a:gd name="T39" fmla="*/ 38 h 122"/>
                <a:gd name="T40" fmla="*/ 26 w 72"/>
                <a:gd name="T41" fmla="*/ 37 h 122"/>
                <a:gd name="T42" fmla="*/ 44 w 72"/>
                <a:gd name="T43" fmla="*/ 66 h 122"/>
                <a:gd name="T44" fmla="*/ 44 w 72"/>
                <a:gd name="T45" fmla="*/ 67 h 122"/>
                <a:gd name="T46" fmla="*/ 45 w 72"/>
                <a:gd name="T47" fmla="*/ 68 h 122"/>
                <a:gd name="T48" fmla="*/ 45 w 72"/>
                <a:gd name="T49" fmla="*/ 69 h 122"/>
                <a:gd name="T50" fmla="*/ 46 w 72"/>
                <a:gd name="T51" fmla="*/ 70 h 122"/>
                <a:gd name="T52" fmla="*/ 46 w 72"/>
                <a:gd name="T53" fmla="*/ 70 h 122"/>
                <a:gd name="T54" fmla="*/ 46 w 72"/>
                <a:gd name="T55" fmla="*/ 69 h 122"/>
                <a:gd name="T56" fmla="*/ 46 w 72"/>
                <a:gd name="T57" fmla="*/ 68 h 122"/>
                <a:gd name="T58" fmla="*/ 46 w 72"/>
                <a:gd name="T59" fmla="*/ 66 h 122"/>
                <a:gd name="T60" fmla="*/ 46 w 72"/>
                <a:gd name="T61" fmla="*/ 64 h 122"/>
                <a:gd name="T62" fmla="*/ 46 w 72"/>
                <a:gd name="T63" fmla="*/ 36 h 122"/>
                <a:gd name="T64" fmla="*/ 56 w 72"/>
                <a:gd name="T65" fmla="*/ 36 h 122"/>
                <a:gd name="T66" fmla="*/ 56 w 72"/>
                <a:gd name="T6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6" y="86"/>
                  </a:moveTo>
                  <a:cubicBezTo>
                    <a:pt x="45" y="86"/>
                    <a:pt x="45" y="86"/>
                    <a:pt x="45" y="86"/>
                  </a:cubicBezTo>
                  <a:cubicBezTo>
                    <a:pt x="27" y="55"/>
                    <a:pt x="27" y="55"/>
                    <a:pt x="27" y="55"/>
                  </a:cubicBezTo>
                  <a:cubicBezTo>
                    <a:pt x="27" y="54"/>
                    <a:pt x="27" y="54"/>
                    <a:pt x="26" y="54"/>
                  </a:cubicBezTo>
                  <a:cubicBezTo>
                    <a:pt x="26" y="53"/>
                    <a:pt x="26" y="53"/>
                    <a:pt x="26" y="53"/>
                  </a:cubicBezTo>
                  <a:cubicBezTo>
                    <a:pt x="26" y="52"/>
                    <a:pt x="26" y="52"/>
                    <a:pt x="25" y="52"/>
                  </a:cubicBezTo>
                  <a:cubicBezTo>
                    <a:pt x="25" y="51"/>
                    <a:pt x="25" y="51"/>
                    <a:pt x="25" y="51"/>
                  </a:cubicBezTo>
                  <a:cubicBezTo>
                    <a:pt x="25" y="51"/>
                    <a:pt x="25" y="51"/>
                    <a:pt x="25" y="51"/>
                  </a:cubicBezTo>
                  <a:cubicBezTo>
                    <a:pt x="25" y="51"/>
                    <a:pt x="25" y="52"/>
                    <a:pt x="25" y="52"/>
                  </a:cubicBezTo>
                  <a:cubicBezTo>
                    <a:pt x="25" y="53"/>
                    <a:pt x="25" y="54"/>
                    <a:pt x="25" y="54"/>
                  </a:cubicBezTo>
                  <a:cubicBezTo>
                    <a:pt x="25" y="55"/>
                    <a:pt x="25" y="56"/>
                    <a:pt x="25" y="56"/>
                  </a:cubicBezTo>
                  <a:cubicBezTo>
                    <a:pt x="25" y="57"/>
                    <a:pt x="25" y="58"/>
                    <a:pt x="25" y="59"/>
                  </a:cubicBezTo>
                  <a:cubicBezTo>
                    <a:pt x="25" y="85"/>
                    <a:pt x="25" y="85"/>
                    <a:pt x="25" y="85"/>
                  </a:cubicBezTo>
                  <a:cubicBezTo>
                    <a:pt x="16" y="84"/>
                    <a:pt x="16" y="84"/>
                    <a:pt x="16" y="84"/>
                  </a:cubicBezTo>
                  <a:cubicBezTo>
                    <a:pt x="16" y="38"/>
                    <a:pt x="16" y="38"/>
                    <a:pt x="16" y="38"/>
                  </a:cubicBezTo>
                  <a:cubicBezTo>
                    <a:pt x="26" y="37"/>
                    <a:pt x="26" y="37"/>
                    <a:pt x="26" y="37"/>
                  </a:cubicBezTo>
                  <a:cubicBezTo>
                    <a:pt x="44" y="66"/>
                    <a:pt x="44" y="66"/>
                    <a:pt x="44" y="66"/>
                  </a:cubicBezTo>
                  <a:cubicBezTo>
                    <a:pt x="44" y="67"/>
                    <a:pt x="44" y="67"/>
                    <a:pt x="44" y="67"/>
                  </a:cubicBezTo>
                  <a:cubicBezTo>
                    <a:pt x="44" y="67"/>
                    <a:pt x="44" y="68"/>
                    <a:pt x="45" y="68"/>
                  </a:cubicBezTo>
                  <a:cubicBezTo>
                    <a:pt x="45" y="68"/>
                    <a:pt x="45" y="69"/>
                    <a:pt x="45" y="69"/>
                  </a:cubicBezTo>
                  <a:cubicBezTo>
                    <a:pt x="45" y="70"/>
                    <a:pt x="46" y="70"/>
                    <a:pt x="46" y="70"/>
                  </a:cubicBezTo>
                  <a:cubicBezTo>
                    <a:pt x="46" y="70"/>
                    <a:pt x="46" y="70"/>
                    <a:pt x="46" y="70"/>
                  </a:cubicBezTo>
                  <a:cubicBezTo>
                    <a:pt x="46" y="70"/>
                    <a:pt x="46" y="70"/>
                    <a:pt x="46" y="69"/>
                  </a:cubicBezTo>
                  <a:cubicBezTo>
                    <a:pt x="46" y="69"/>
                    <a:pt x="46" y="68"/>
                    <a:pt x="46" y="68"/>
                  </a:cubicBezTo>
                  <a:cubicBezTo>
                    <a:pt x="46" y="67"/>
                    <a:pt x="46" y="67"/>
                    <a:pt x="46" y="66"/>
                  </a:cubicBezTo>
                  <a:cubicBezTo>
                    <a:pt x="46" y="65"/>
                    <a:pt x="46" y="64"/>
                    <a:pt x="46" y="64"/>
                  </a:cubicBezTo>
                  <a:cubicBezTo>
                    <a:pt x="46" y="36"/>
                    <a:pt x="46" y="36"/>
                    <a:pt x="46" y="36"/>
                  </a:cubicBezTo>
                  <a:cubicBezTo>
                    <a:pt x="56" y="36"/>
                    <a:pt x="56" y="36"/>
                    <a:pt x="56" y="36"/>
                  </a:cubicBezTo>
                  <a:lnTo>
                    <a:pt x="5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55" name="Group 554"/>
          <p:cNvGrpSpPr/>
          <p:nvPr/>
        </p:nvGrpSpPr>
        <p:grpSpPr>
          <a:xfrm>
            <a:off x="2342323" y="5398741"/>
            <a:ext cx="1770323" cy="328973"/>
            <a:chOff x="3780357" y="9151926"/>
            <a:chExt cx="1910317" cy="392096"/>
          </a:xfrm>
        </p:grpSpPr>
        <p:sp>
          <p:nvSpPr>
            <p:cNvPr id="556" name="TextBox 555"/>
            <p:cNvSpPr txBox="1"/>
            <p:nvPr/>
          </p:nvSpPr>
          <p:spPr>
            <a:xfrm>
              <a:off x="4286127" y="9235523"/>
              <a:ext cx="1404547" cy="231104"/>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Video Portal</a:t>
              </a:r>
            </a:p>
          </p:txBody>
        </p:sp>
        <p:pic>
          <p:nvPicPr>
            <p:cNvPr id="557" name="Picture 5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0357" y="9151926"/>
              <a:ext cx="396245" cy="392096"/>
            </a:xfrm>
            <a:prstGeom prst="rect">
              <a:avLst/>
            </a:prstGeom>
            <a:noFill/>
          </p:spPr>
        </p:pic>
      </p:grpSp>
      <p:sp>
        <p:nvSpPr>
          <p:cNvPr id="558" name="Freeform 30"/>
          <p:cNvSpPr>
            <a:spLocks noChangeAspect="1" noEditPoints="1"/>
          </p:cNvSpPr>
          <p:nvPr/>
        </p:nvSpPr>
        <p:spPr bwMode="auto">
          <a:xfrm>
            <a:off x="688778" y="4560607"/>
            <a:ext cx="788924" cy="351318"/>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59" name="Group 558"/>
          <p:cNvGrpSpPr/>
          <p:nvPr/>
        </p:nvGrpSpPr>
        <p:grpSpPr>
          <a:xfrm>
            <a:off x="688778" y="5032886"/>
            <a:ext cx="964541" cy="222103"/>
            <a:chOff x="688778" y="4752237"/>
            <a:chExt cx="1327082" cy="305584"/>
          </a:xfrm>
        </p:grpSpPr>
        <p:grpSp>
          <p:nvGrpSpPr>
            <p:cNvPr id="560" name="Group 559"/>
            <p:cNvGrpSpPr/>
            <p:nvPr/>
          </p:nvGrpSpPr>
          <p:grpSpPr>
            <a:xfrm>
              <a:off x="688778" y="4752237"/>
              <a:ext cx="307450" cy="305584"/>
              <a:chOff x="3802770" y="-2002971"/>
              <a:chExt cx="1532420" cy="1523121"/>
            </a:xfrm>
            <a:solidFill>
              <a:schemeClr val="tx1"/>
            </a:solidFill>
          </p:grpSpPr>
          <p:grpSp>
            <p:nvGrpSpPr>
              <p:cNvPr id="562" name="Group 561"/>
              <p:cNvGrpSpPr/>
              <p:nvPr/>
            </p:nvGrpSpPr>
            <p:grpSpPr>
              <a:xfrm>
                <a:off x="3802770" y="-2002971"/>
                <a:ext cx="1532420" cy="474276"/>
                <a:chOff x="3802770" y="-2002971"/>
                <a:chExt cx="1532420" cy="474276"/>
              </a:xfrm>
              <a:grpFill/>
            </p:grpSpPr>
            <p:sp>
              <p:nvSpPr>
                <p:cNvPr id="571" name="Rectangle 570"/>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3" name="Group 562"/>
              <p:cNvGrpSpPr/>
              <p:nvPr/>
            </p:nvGrpSpPr>
            <p:grpSpPr>
              <a:xfrm>
                <a:off x="3802770" y="-1478549"/>
                <a:ext cx="1532420" cy="474276"/>
                <a:chOff x="3802770" y="-2002971"/>
                <a:chExt cx="1532420" cy="474276"/>
              </a:xfrm>
              <a:grpFill/>
            </p:grpSpPr>
            <p:sp>
              <p:nvSpPr>
                <p:cNvPr id="568" name="Rectangle 567"/>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4" name="Group 563"/>
              <p:cNvGrpSpPr/>
              <p:nvPr/>
            </p:nvGrpSpPr>
            <p:grpSpPr>
              <a:xfrm>
                <a:off x="3802770" y="-954126"/>
                <a:ext cx="1532420" cy="474276"/>
                <a:chOff x="3802770" y="-2002971"/>
                <a:chExt cx="1532420" cy="474276"/>
              </a:xfrm>
              <a:grpFill/>
            </p:grpSpPr>
            <p:sp>
              <p:nvSpPr>
                <p:cNvPr id="565" name="Rectangle 564"/>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61" name="TextBox 560"/>
            <p:cNvSpPr txBox="1"/>
            <p:nvPr/>
          </p:nvSpPr>
          <p:spPr>
            <a:xfrm>
              <a:off x="1162762" y="4794230"/>
              <a:ext cx="853098" cy="228668"/>
            </a:xfrm>
            <a:prstGeom prst="rect">
              <a:avLst/>
            </a:prstGeom>
            <a:noFill/>
          </p:spPr>
          <p:txBody>
            <a:bodyPr wrap="square" lIns="0" tIns="0" rIns="0" bIns="0" rtlCol="0">
              <a:spAutoFit/>
            </a:bodyPr>
            <a:lstStyle/>
            <a:p>
              <a:pPr>
                <a:lnSpc>
                  <a:spcPct val="90000"/>
                </a:lnSpc>
                <a:spcAft>
                  <a:spcPts val="600"/>
                </a:spcAft>
              </a:pPr>
              <a:r>
                <a:rPr lang="en-US" sz="1200" spc="-30" dirty="0" smtClean="0">
                  <a:gradFill>
                    <a:gsLst>
                      <a:gs pos="2917">
                        <a:srgbClr val="FFFFFF"/>
                      </a:gs>
                      <a:gs pos="30000">
                        <a:srgbClr val="FFFFFF"/>
                      </a:gs>
                    </a:gsLst>
                    <a:lin ang="5400000" scaled="0"/>
                  </a:gradFill>
                </a:rPr>
                <a:t>My Apps</a:t>
              </a:r>
            </a:p>
          </p:txBody>
        </p:sp>
      </p:grpSp>
      <p:sp>
        <p:nvSpPr>
          <p:cNvPr id="574" name="Freeform 39"/>
          <p:cNvSpPr>
            <a:spLocks noChangeAspect="1" noEditPoints="1"/>
          </p:cNvSpPr>
          <p:nvPr/>
        </p:nvSpPr>
        <p:spPr bwMode="auto">
          <a:xfrm>
            <a:off x="682640" y="6156076"/>
            <a:ext cx="1071936" cy="367252"/>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5" name="Freeform 35"/>
          <p:cNvSpPr>
            <a:spLocks noChangeAspect="1" noEditPoints="1"/>
          </p:cNvSpPr>
          <p:nvPr/>
        </p:nvSpPr>
        <p:spPr bwMode="auto">
          <a:xfrm>
            <a:off x="2342323" y="4070907"/>
            <a:ext cx="1321777" cy="369772"/>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76" name="Group 53"/>
          <p:cNvGrpSpPr>
            <a:grpSpLocks noChangeAspect="1"/>
          </p:cNvGrpSpPr>
          <p:nvPr/>
        </p:nvGrpSpPr>
        <p:grpSpPr bwMode="auto">
          <a:xfrm>
            <a:off x="2342323" y="4515986"/>
            <a:ext cx="959212" cy="366831"/>
            <a:chOff x="3453" y="2013"/>
            <a:chExt cx="774" cy="296"/>
          </a:xfrm>
        </p:grpSpPr>
        <p:sp>
          <p:nvSpPr>
            <p:cNvPr id="578"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9"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0"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1"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2"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3"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4"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5"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6"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7"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8"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9"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0"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1"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2"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3"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4"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95" name="Group 140"/>
          <p:cNvGrpSpPr>
            <a:grpSpLocks noChangeAspect="1"/>
          </p:cNvGrpSpPr>
          <p:nvPr/>
        </p:nvGrpSpPr>
        <p:grpSpPr bwMode="auto">
          <a:xfrm>
            <a:off x="2342323" y="4958124"/>
            <a:ext cx="1288336" cy="365310"/>
            <a:chOff x="562" y="2539"/>
            <a:chExt cx="791" cy="234"/>
          </a:xfrm>
        </p:grpSpPr>
        <p:sp>
          <p:nvSpPr>
            <p:cNvPr id="596"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7"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8"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9"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0"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1"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2"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3"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4"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5"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6"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7"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8"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9"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0"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11" name="Freeform 33"/>
          <p:cNvSpPr>
            <a:spLocks noChangeAspect="1" noEditPoints="1"/>
          </p:cNvSpPr>
          <p:nvPr/>
        </p:nvSpPr>
        <p:spPr bwMode="auto">
          <a:xfrm>
            <a:off x="2342323" y="5803021"/>
            <a:ext cx="837495" cy="347180"/>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612" name="Picture 6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2323" y="6225508"/>
            <a:ext cx="1058657" cy="255715"/>
          </a:xfrm>
          <a:prstGeom prst="rect">
            <a:avLst/>
          </a:prstGeom>
        </p:spPr>
      </p:pic>
      <p:sp>
        <p:nvSpPr>
          <p:cNvPr id="613" name="Rectangle 612"/>
          <p:cNvSpPr/>
          <p:nvPr/>
        </p:nvSpPr>
        <p:spPr bwMode="auto">
          <a:xfrm>
            <a:off x="467590"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616" name="Rectangle 615"/>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2" name="Group 1"/>
          <p:cNvGrpSpPr/>
          <p:nvPr/>
        </p:nvGrpSpPr>
        <p:grpSpPr>
          <a:xfrm>
            <a:off x="4318705" y="3887512"/>
            <a:ext cx="3809455" cy="2832522"/>
            <a:chOff x="4318705" y="3887512"/>
            <a:chExt cx="3809455" cy="2832522"/>
          </a:xfrm>
        </p:grpSpPr>
        <p:sp>
          <p:nvSpPr>
            <p:cNvPr id="615" name="Rectangle 614"/>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17" name="Group 616"/>
            <p:cNvGrpSpPr/>
            <p:nvPr/>
          </p:nvGrpSpPr>
          <p:grpSpPr>
            <a:xfrm>
              <a:off x="4438782" y="4623735"/>
              <a:ext cx="3568568" cy="2096299"/>
              <a:chOff x="4438782" y="4444622"/>
              <a:chExt cx="3568568" cy="2096299"/>
            </a:xfrm>
          </p:grpSpPr>
          <p:sp>
            <p:nvSpPr>
              <p:cNvPr id="618" name="Freeform 5"/>
              <p:cNvSpPr>
                <a:spLocks noEditPoints="1"/>
              </p:cNvSpPr>
              <p:nvPr/>
            </p:nvSpPr>
            <p:spPr bwMode="auto">
              <a:xfrm>
                <a:off x="5569353" y="4911722"/>
                <a:ext cx="415730" cy="384482"/>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nvGrpSpPr>
              <p:cNvPr id="619" name="Group 618"/>
              <p:cNvGrpSpPr/>
              <p:nvPr/>
            </p:nvGrpSpPr>
            <p:grpSpPr>
              <a:xfrm>
                <a:off x="4438782" y="4444622"/>
                <a:ext cx="3568568" cy="2096299"/>
                <a:chOff x="4438782" y="4444622"/>
                <a:chExt cx="3568568" cy="2096299"/>
              </a:xfrm>
            </p:grpSpPr>
            <p:sp>
              <p:nvSpPr>
                <p:cNvPr id="620" name="TextBox 619"/>
                <p:cNvSpPr txBox="1"/>
                <p:nvPr/>
              </p:nvSpPr>
              <p:spPr>
                <a:xfrm>
                  <a:off x="4487524" y="4444622"/>
                  <a:ext cx="812022"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Users and </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groups</a:t>
                  </a:r>
                </a:p>
              </p:txBody>
            </p:sp>
            <p:sp>
              <p:nvSpPr>
                <p:cNvPr id="621" name="TextBox 620"/>
                <p:cNvSpPr txBox="1"/>
                <p:nvPr/>
              </p:nvSpPr>
              <p:spPr>
                <a:xfrm>
                  <a:off x="5371207"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Files</a:t>
                  </a:r>
                </a:p>
              </p:txBody>
            </p:sp>
            <p:sp>
              <p:nvSpPr>
                <p:cNvPr id="622" name="TextBox 621"/>
                <p:cNvSpPr txBox="1"/>
                <p:nvPr/>
              </p:nvSpPr>
              <p:spPr>
                <a:xfrm>
                  <a:off x="6270324"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Mail</a:t>
                  </a:r>
                </a:p>
              </p:txBody>
            </p:sp>
            <p:sp>
              <p:nvSpPr>
                <p:cNvPr id="623" name="TextBox 622"/>
                <p:cNvSpPr txBox="1"/>
                <p:nvPr/>
              </p:nvSpPr>
              <p:spPr>
                <a:xfrm>
                  <a:off x="7195328"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Calendar</a:t>
                  </a:r>
                </a:p>
              </p:txBody>
            </p:sp>
            <p:sp>
              <p:nvSpPr>
                <p:cNvPr id="624" name="TextBox 623"/>
                <p:cNvSpPr txBox="1"/>
                <p:nvPr/>
              </p:nvSpPr>
              <p:spPr>
                <a:xfrm>
                  <a:off x="4487524" y="5415577"/>
                  <a:ext cx="812022"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Contacts</a:t>
                  </a:r>
                </a:p>
              </p:txBody>
            </p:sp>
            <p:sp>
              <p:nvSpPr>
                <p:cNvPr id="625" name="TextBox 624"/>
                <p:cNvSpPr txBox="1"/>
                <p:nvPr/>
              </p:nvSpPr>
              <p:spPr>
                <a:xfrm>
                  <a:off x="5077770" y="5415577"/>
                  <a:ext cx="1398896"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Office Graph</a:t>
                  </a:r>
                </a:p>
              </p:txBody>
            </p:sp>
            <p:sp>
              <p:nvSpPr>
                <p:cNvPr id="626" name="TextBox 625"/>
                <p:cNvSpPr txBox="1"/>
                <p:nvPr/>
              </p:nvSpPr>
              <p:spPr>
                <a:xfrm>
                  <a:off x="7195328" y="5415577"/>
                  <a:ext cx="812022"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Documents</a:t>
                  </a:r>
                </a:p>
              </p:txBody>
            </p:sp>
            <p:sp>
              <p:nvSpPr>
                <p:cNvPr id="627" name="TextBox 626"/>
                <p:cNvSpPr txBox="1"/>
                <p:nvPr/>
              </p:nvSpPr>
              <p:spPr>
                <a:xfrm>
                  <a:off x="6198803" y="5415577"/>
                  <a:ext cx="955064"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Presentations</a:t>
                  </a:r>
                </a:p>
              </p:txBody>
            </p:sp>
            <p:sp>
              <p:nvSpPr>
                <p:cNvPr id="628" name="Freeform 7"/>
                <p:cNvSpPr>
                  <a:spLocks noChangeAspect="1" noEditPoints="1"/>
                </p:cNvSpPr>
                <p:nvPr/>
              </p:nvSpPr>
              <p:spPr bwMode="auto">
                <a:xfrm>
                  <a:off x="6462861" y="5731634"/>
                  <a:ext cx="446061" cy="468570"/>
                </a:xfrm>
                <a:custGeom>
                  <a:avLst/>
                  <a:gdLst>
                    <a:gd name="T0" fmla="*/ 92 w 92"/>
                    <a:gd name="T1" fmla="*/ 40 h 96"/>
                    <a:gd name="T2" fmla="*/ 84 w 92"/>
                    <a:gd name="T3" fmla="*/ 56 h 96"/>
                    <a:gd name="T4" fmla="*/ 84 w 92"/>
                    <a:gd name="T5" fmla="*/ 76 h 96"/>
                    <a:gd name="T6" fmla="*/ 92 w 92"/>
                    <a:gd name="T7" fmla="*/ 60 h 96"/>
                    <a:gd name="T8" fmla="*/ 84 w 92"/>
                    <a:gd name="T9" fmla="*/ 76 h 96"/>
                    <a:gd name="T10" fmla="*/ 80 w 92"/>
                    <a:gd name="T11" fmla="*/ 16 h 96"/>
                    <a:gd name="T12" fmla="*/ 60 w 92"/>
                    <a:gd name="T13" fmla="*/ 12 h 96"/>
                    <a:gd name="T14" fmla="*/ 72 w 92"/>
                    <a:gd name="T15" fmla="*/ 20 h 96"/>
                    <a:gd name="T16" fmla="*/ 60 w 92"/>
                    <a:gd name="T17" fmla="*/ 24 h 96"/>
                    <a:gd name="T18" fmla="*/ 72 w 92"/>
                    <a:gd name="T19" fmla="*/ 32 h 96"/>
                    <a:gd name="T20" fmla="*/ 60 w 92"/>
                    <a:gd name="T21" fmla="*/ 36 h 96"/>
                    <a:gd name="T22" fmla="*/ 72 w 92"/>
                    <a:gd name="T23" fmla="*/ 44 h 96"/>
                    <a:gd name="T24" fmla="*/ 60 w 92"/>
                    <a:gd name="T25" fmla="*/ 48 h 96"/>
                    <a:gd name="T26" fmla="*/ 72 w 92"/>
                    <a:gd name="T27" fmla="*/ 56 h 96"/>
                    <a:gd name="T28" fmla="*/ 60 w 92"/>
                    <a:gd name="T29" fmla="*/ 60 h 96"/>
                    <a:gd name="T30" fmla="*/ 72 w 92"/>
                    <a:gd name="T31" fmla="*/ 68 h 96"/>
                    <a:gd name="T32" fmla="*/ 60 w 92"/>
                    <a:gd name="T33" fmla="*/ 72 h 96"/>
                    <a:gd name="T34" fmla="*/ 76 w 92"/>
                    <a:gd name="T35" fmla="*/ 84 h 96"/>
                    <a:gd name="T36" fmla="*/ 80 w 92"/>
                    <a:gd name="T37" fmla="*/ 36 h 96"/>
                    <a:gd name="T38" fmla="*/ 92 w 92"/>
                    <a:gd name="T39" fmla="*/ 20 h 96"/>
                    <a:gd name="T40" fmla="*/ 56 w 92"/>
                    <a:gd name="T41" fmla="*/ 0 h 96"/>
                    <a:gd name="T42" fmla="*/ 0 w 92"/>
                    <a:gd name="T43" fmla="*/ 83 h 96"/>
                    <a:gd name="T44" fmla="*/ 56 w 92"/>
                    <a:gd name="T45" fmla="*/ 0 h 96"/>
                    <a:gd name="T46" fmla="*/ 36 w 92"/>
                    <a:gd name="T47" fmla="*/ 29 h 96"/>
                    <a:gd name="T48" fmla="*/ 37 w 92"/>
                    <a:gd name="T49" fmla="*/ 52 h 96"/>
                    <a:gd name="T50" fmla="*/ 37 w 92"/>
                    <a:gd name="T51" fmla="*/ 55 h 96"/>
                    <a:gd name="T52" fmla="*/ 37 w 92"/>
                    <a:gd name="T53" fmla="*/ 56 h 96"/>
                    <a:gd name="T54" fmla="*/ 36 w 92"/>
                    <a:gd name="T55" fmla="*/ 54 h 96"/>
                    <a:gd name="T56" fmla="*/ 35 w 92"/>
                    <a:gd name="T57" fmla="*/ 52 h 96"/>
                    <a:gd name="T58" fmla="*/ 13 w 92"/>
                    <a:gd name="T59" fmla="*/ 30 h 96"/>
                    <a:gd name="T60" fmla="*/ 20 w 92"/>
                    <a:gd name="T61" fmla="*/ 67 h 96"/>
                    <a:gd name="T62" fmla="*/ 20 w 92"/>
                    <a:gd name="T63" fmla="*/ 44 h 96"/>
                    <a:gd name="T64" fmla="*/ 20 w 92"/>
                    <a:gd name="T65" fmla="*/ 41 h 96"/>
                    <a:gd name="T66" fmla="*/ 20 w 92"/>
                    <a:gd name="T67" fmla="*/ 40 h 96"/>
                    <a:gd name="T68" fmla="*/ 21 w 92"/>
                    <a:gd name="T69" fmla="*/ 42 h 96"/>
                    <a:gd name="T70" fmla="*/ 22 w 92"/>
                    <a:gd name="T71" fmla="*/ 43 h 96"/>
                    <a:gd name="T72" fmla="*/ 44 w 92"/>
                    <a:gd name="T7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6">
                      <a:moveTo>
                        <a:pt x="84" y="40"/>
                      </a:moveTo>
                      <a:cubicBezTo>
                        <a:pt x="92" y="40"/>
                        <a:pt x="92" y="40"/>
                        <a:pt x="92" y="40"/>
                      </a:cubicBezTo>
                      <a:cubicBezTo>
                        <a:pt x="92" y="56"/>
                        <a:pt x="92" y="56"/>
                        <a:pt x="92" y="56"/>
                      </a:cubicBezTo>
                      <a:cubicBezTo>
                        <a:pt x="84" y="56"/>
                        <a:pt x="84" y="56"/>
                        <a:pt x="84" y="56"/>
                      </a:cubicBezTo>
                      <a:lnTo>
                        <a:pt x="84" y="40"/>
                      </a:lnTo>
                      <a:close/>
                      <a:moveTo>
                        <a:pt x="84" y="76"/>
                      </a:moveTo>
                      <a:cubicBezTo>
                        <a:pt x="92" y="76"/>
                        <a:pt x="92" y="76"/>
                        <a:pt x="92" y="76"/>
                      </a:cubicBezTo>
                      <a:cubicBezTo>
                        <a:pt x="92" y="60"/>
                        <a:pt x="92" y="60"/>
                        <a:pt x="92" y="60"/>
                      </a:cubicBezTo>
                      <a:cubicBezTo>
                        <a:pt x="84" y="60"/>
                        <a:pt x="84" y="60"/>
                        <a:pt x="84" y="60"/>
                      </a:cubicBezTo>
                      <a:lnTo>
                        <a:pt x="84" y="76"/>
                      </a:lnTo>
                      <a:close/>
                      <a:moveTo>
                        <a:pt x="80" y="20"/>
                      </a:moveTo>
                      <a:cubicBezTo>
                        <a:pt x="80" y="16"/>
                        <a:pt x="80" y="16"/>
                        <a:pt x="80" y="16"/>
                      </a:cubicBezTo>
                      <a:cubicBezTo>
                        <a:pt x="80" y="15"/>
                        <a:pt x="77" y="12"/>
                        <a:pt x="76" y="12"/>
                      </a:cubicBezTo>
                      <a:cubicBezTo>
                        <a:pt x="60" y="12"/>
                        <a:pt x="60" y="12"/>
                        <a:pt x="60" y="12"/>
                      </a:cubicBezTo>
                      <a:cubicBezTo>
                        <a:pt x="60" y="20"/>
                        <a:pt x="60" y="20"/>
                        <a:pt x="60" y="20"/>
                      </a:cubicBezTo>
                      <a:cubicBezTo>
                        <a:pt x="72" y="20"/>
                        <a:pt x="72" y="20"/>
                        <a:pt x="72" y="20"/>
                      </a:cubicBezTo>
                      <a:cubicBezTo>
                        <a:pt x="72" y="24"/>
                        <a:pt x="72" y="24"/>
                        <a:pt x="72" y="24"/>
                      </a:cubicBezTo>
                      <a:cubicBezTo>
                        <a:pt x="60" y="24"/>
                        <a:pt x="60" y="24"/>
                        <a:pt x="60" y="24"/>
                      </a:cubicBezTo>
                      <a:cubicBezTo>
                        <a:pt x="60" y="32"/>
                        <a:pt x="60" y="32"/>
                        <a:pt x="60" y="32"/>
                      </a:cubicBezTo>
                      <a:cubicBezTo>
                        <a:pt x="72" y="32"/>
                        <a:pt x="72" y="32"/>
                        <a:pt x="72" y="32"/>
                      </a:cubicBezTo>
                      <a:cubicBezTo>
                        <a:pt x="72" y="36"/>
                        <a:pt x="72" y="36"/>
                        <a:pt x="72" y="36"/>
                      </a:cubicBezTo>
                      <a:cubicBezTo>
                        <a:pt x="60" y="36"/>
                        <a:pt x="60" y="36"/>
                        <a:pt x="60" y="36"/>
                      </a:cubicBezTo>
                      <a:cubicBezTo>
                        <a:pt x="60" y="44"/>
                        <a:pt x="60" y="44"/>
                        <a:pt x="60" y="44"/>
                      </a:cubicBezTo>
                      <a:cubicBezTo>
                        <a:pt x="72" y="44"/>
                        <a:pt x="72" y="44"/>
                        <a:pt x="72" y="44"/>
                      </a:cubicBezTo>
                      <a:cubicBezTo>
                        <a:pt x="72" y="48"/>
                        <a:pt x="72" y="48"/>
                        <a:pt x="72" y="48"/>
                      </a:cubicBezTo>
                      <a:cubicBezTo>
                        <a:pt x="60" y="48"/>
                        <a:pt x="60" y="48"/>
                        <a:pt x="60" y="48"/>
                      </a:cubicBezTo>
                      <a:cubicBezTo>
                        <a:pt x="60" y="56"/>
                        <a:pt x="60" y="56"/>
                        <a:pt x="60" y="56"/>
                      </a:cubicBezTo>
                      <a:cubicBezTo>
                        <a:pt x="72" y="56"/>
                        <a:pt x="72" y="56"/>
                        <a:pt x="72" y="56"/>
                      </a:cubicBezTo>
                      <a:cubicBezTo>
                        <a:pt x="72" y="60"/>
                        <a:pt x="72" y="60"/>
                        <a:pt x="72" y="60"/>
                      </a:cubicBezTo>
                      <a:cubicBezTo>
                        <a:pt x="60" y="60"/>
                        <a:pt x="60" y="60"/>
                        <a:pt x="60" y="60"/>
                      </a:cubicBezTo>
                      <a:cubicBezTo>
                        <a:pt x="60" y="68"/>
                        <a:pt x="60" y="68"/>
                        <a:pt x="60" y="68"/>
                      </a:cubicBezTo>
                      <a:cubicBezTo>
                        <a:pt x="72" y="68"/>
                        <a:pt x="72" y="68"/>
                        <a:pt x="72" y="68"/>
                      </a:cubicBezTo>
                      <a:cubicBezTo>
                        <a:pt x="72" y="72"/>
                        <a:pt x="72" y="72"/>
                        <a:pt x="72" y="72"/>
                      </a:cubicBezTo>
                      <a:cubicBezTo>
                        <a:pt x="60" y="72"/>
                        <a:pt x="60" y="72"/>
                        <a:pt x="60" y="72"/>
                      </a:cubicBezTo>
                      <a:cubicBezTo>
                        <a:pt x="60" y="84"/>
                        <a:pt x="60" y="84"/>
                        <a:pt x="60" y="84"/>
                      </a:cubicBezTo>
                      <a:cubicBezTo>
                        <a:pt x="76" y="84"/>
                        <a:pt x="76" y="84"/>
                        <a:pt x="76" y="84"/>
                      </a:cubicBezTo>
                      <a:cubicBezTo>
                        <a:pt x="77" y="84"/>
                        <a:pt x="80" y="81"/>
                        <a:pt x="80" y="80"/>
                      </a:cubicBezTo>
                      <a:cubicBezTo>
                        <a:pt x="80" y="36"/>
                        <a:pt x="80" y="36"/>
                        <a:pt x="80" y="36"/>
                      </a:cubicBezTo>
                      <a:cubicBezTo>
                        <a:pt x="92" y="36"/>
                        <a:pt x="92" y="36"/>
                        <a:pt x="92" y="36"/>
                      </a:cubicBezTo>
                      <a:cubicBezTo>
                        <a:pt x="92" y="20"/>
                        <a:pt x="92" y="20"/>
                        <a:pt x="92" y="20"/>
                      </a:cubicBezTo>
                      <a:lnTo>
                        <a:pt x="80" y="20"/>
                      </a:lnTo>
                      <a:close/>
                      <a:moveTo>
                        <a:pt x="56" y="0"/>
                      </a:moveTo>
                      <a:cubicBezTo>
                        <a:pt x="56" y="96"/>
                        <a:pt x="56" y="96"/>
                        <a:pt x="56" y="96"/>
                      </a:cubicBezTo>
                      <a:cubicBezTo>
                        <a:pt x="0" y="83"/>
                        <a:pt x="0" y="83"/>
                        <a:pt x="0" y="83"/>
                      </a:cubicBezTo>
                      <a:cubicBezTo>
                        <a:pt x="0" y="13"/>
                        <a:pt x="0" y="13"/>
                        <a:pt x="0" y="13"/>
                      </a:cubicBezTo>
                      <a:lnTo>
                        <a:pt x="56" y="0"/>
                      </a:lnTo>
                      <a:close/>
                      <a:moveTo>
                        <a:pt x="44" y="28"/>
                      </a:moveTo>
                      <a:cubicBezTo>
                        <a:pt x="36" y="29"/>
                        <a:pt x="36" y="29"/>
                        <a:pt x="36" y="29"/>
                      </a:cubicBezTo>
                      <a:cubicBezTo>
                        <a:pt x="36" y="50"/>
                        <a:pt x="36" y="50"/>
                        <a:pt x="36" y="50"/>
                      </a:cubicBezTo>
                      <a:cubicBezTo>
                        <a:pt x="36" y="51"/>
                        <a:pt x="37" y="52"/>
                        <a:pt x="37" y="52"/>
                      </a:cubicBezTo>
                      <a:cubicBezTo>
                        <a:pt x="37" y="53"/>
                        <a:pt x="37" y="53"/>
                        <a:pt x="37" y="54"/>
                      </a:cubicBezTo>
                      <a:cubicBezTo>
                        <a:pt x="37" y="54"/>
                        <a:pt x="37" y="54"/>
                        <a:pt x="37" y="55"/>
                      </a:cubicBezTo>
                      <a:cubicBezTo>
                        <a:pt x="37" y="55"/>
                        <a:pt x="37" y="55"/>
                        <a:pt x="37" y="56"/>
                      </a:cubicBezTo>
                      <a:cubicBezTo>
                        <a:pt x="37" y="56"/>
                        <a:pt x="37" y="56"/>
                        <a:pt x="37" y="56"/>
                      </a:cubicBezTo>
                      <a:cubicBezTo>
                        <a:pt x="36" y="55"/>
                        <a:pt x="36" y="55"/>
                        <a:pt x="36" y="55"/>
                      </a:cubicBezTo>
                      <a:cubicBezTo>
                        <a:pt x="36" y="54"/>
                        <a:pt x="36" y="54"/>
                        <a:pt x="36" y="54"/>
                      </a:cubicBezTo>
                      <a:cubicBezTo>
                        <a:pt x="35" y="54"/>
                        <a:pt x="35" y="53"/>
                        <a:pt x="35" y="53"/>
                      </a:cubicBezTo>
                      <a:cubicBezTo>
                        <a:pt x="35" y="53"/>
                        <a:pt x="35" y="53"/>
                        <a:pt x="35" y="52"/>
                      </a:cubicBezTo>
                      <a:cubicBezTo>
                        <a:pt x="21" y="29"/>
                        <a:pt x="21" y="29"/>
                        <a:pt x="21" y="29"/>
                      </a:cubicBezTo>
                      <a:cubicBezTo>
                        <a:pt x="13" y="30"/>
                        <a:pt x="13" y="30"/>
                        <a:pt x="13" y="30"/>
                      </a:cubicBezTo>
                      <a:cubicBezTo>
                        <a:pt x="13" y="66"/>
                        <a:pt x="13" y="66"/>
                        <a:pt x="13" y="66"/>
                      </a:cubicBezTo>
                      <a:cubicBezTo>
                        <a:pt x="20" y="67"/>
                        <a:pt x="20" y="67"/>
                        <a:pt x="20" y="67"/>
                      </a:cubicBezTo>
                      <a:cubicBezTo>
                        <a:pt x="20" y="46"/>
                        <a:pt x="20" y="46"/>
                        <a:pt x="20" y="46"/>
                      </a:cubicBezTo>
                      <a:cubicBezTo>
                        <a:pt x="20" y="46"/>
                        <a:pt x="20" y="45"/>
                        <a:pt x="20" y="44"/>
                      </a:cubicBezTo>
                      <a:cubicBezTo>
                        <a:pt x="20" y="44"/>
                        <a:pt x="20" y="43"/>
                        <a:pt x="20" y="43"/>
                      </a:cubicBezTo>
                      <a:cubicBezTo>
                        <a:pt x="20" y="42"/>
                        <a:pt x="20" y="42"/>
                        <a:pt x="20" y="41"/>
                      </a:cubicBezTo>
                      <a:cubicBezTo>
                        <a:pt x="20" y="41"/>
                        <a:pt x="20" y="41"/>
                        <a:pt x="20" y="40"/>
                      </a:cubicBezTo>
                      <a:cubicBezTo>
                        <a:pt x="20" y="40"/>
                        <a:pt x="20" y="40"/>
                        <a:pt x="20" y="40"/>
                      </a:cubicBezTo>
                      <a:cubicBezTo>
                        <a:pt x="20" y="40"/>
                        <a:pt x="20" y="41"/>
                        <a:pt x="20" y="41"/>
                      </a:cubicBezTo>
                      <a:cubicBezTo>
                        <a:pt x="20" y="41"/>
                        <a:pt x="21" y="41"/>
                        <a:pt x="21" y="42"/>
                      </a:cubicBezTo>
                      <a:cubicBezTo>
                        <a:pt x="21" y="42"/>
                        <a:pt x="21" y="42"/>
                        <a:pt x="21" y="42"/>
                      </a:cubicBezTo>
                      <a:cubicBezTo>
                        <a:pt x="21" y="43"/>
                        <a:pt x="22" y="43"/>
                        <a:pt x="22" y="43"/>
                      </a:cubicBezTo>
                      <a:cubicBezTo>
                        <a:pt x="36" y="68"/>
                        <a:pt x="36" y="68"/>
                        <a:pt x="36" y="68"/>
                      </a:cubicBezTo>
                      <a:cubicBezTo>
                        <a:pt x="44" y="68"/>
                        <a:pt x="44" y="68"/>
                        <a:pt x="44" y="68"/>
                      </a:cubicBezTo>
                      <a:lnTo>
                        <a:pt x="44" y="2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9" name="Freeform 5"/>
                <p:cNvSpPr>
                  <a:spLocks noChangeAspect="1" noEditPoints="1"/>
                </p:cNvSpPr>
                <p:nvPr/>
              </p:nvSpPr>
              <p:spPr bwMode="auto">
                <a:xfrm>
                  <a:off x="5671185" y="5731634"/>
                  <a:ext cx="424574" cy="415227"/>
                </a:xfrm>
                <a:custGeom>
                  <a:avLst/>
                  <a:gdLst>
                    <a:gd name="T0" fmla="*/ 62 w 98"/>
                    <a:gd name="T1" fmla="*/ 26 h 96"/>
                    <a:gd name="T2" fmla="*/ 60 w 98"/>
                    <a:gd name="T3" fmla="*/ 23 h 96"/>
                    <a:gd name="T4" fmla="*/ 64 w 98"/>
                    <a:gd name="T5" fmla="*/ 19 h 96"/>
                    <a:gd name="T6" fmla="*/ 67 w 98"/>
                    <a:gd name="T7" fmla="*/ 20 h 96"/>
                    <a:gd name="T8" fmla="*/ 67 w 98"/>
                    <a:gd name="T9" fmla="*/ 20 h 96"/>
                    <a:gd name="T10" fmla="*/ 79 w 98"/>
                    <a:gd name="T11" fmla="*/ 36 h 96"/>
                    <a:gd name="T12" fmla="*/ 69 w 98"/>
                    <a:gd name="T13" fmla="*/ 36 h 96"/>
                    <a:gd name="T14" fmla="*/ 69 w 98"/>
                    <a:gd name="T15" fmla="*/ 36 h 96"/>
                    <a:gd name="T16" fmla="*/ 66 w 98"/>
                    <a:gd name="T17" fmla="*/ 36 h 96"/>
                    <a:gd name="T18" fmla="*/ 66 w 98"/>
                    <a:gd name="T19" fmla="*/ 36 h 96"/>
                    <a:gd name="T20" fmla="*/ 66 w 98"/>
                    <a:gd name="T21" fmla="*/ 36 h 96"/>
                    <a:gd name="T22" fmla="*/ 60 w 98"/>
                    <a:gd name="T23" fmla="*/ 38 h 96"/>
                    <a:gd name="T24" fmla="*/ 60 w 98"/>
                    <a:gd name="T25" fmla="*/ 29 h 96"/>
                    <a:gd name="T26" fmla="*/ 63 w 98"/>
                    <a:gd name="T27" fmla="*/ 28 h 96"/>
                    <a:gd name="T28" fmla="*/ 62 w 98"/>
                    <a:gd name="T29" fmla="*/ 26 h 96"/>
                    <a:gd name="T30" fmla="*/ 60 w 98"/>
                    <a:gd name="T31" fmla="*/ 64 h 96"/>
                    <a:gd name="T32" fmla="*/ 65 w 98"/>
                    <a:gd name="T33" fmla="*/ 65 h 96"/>
                    <a:gd name="T34" fmla="*/ 65 w 98"/>
                    <a:gd name="T35" fmla="*/ 66 h 96"/>
                    <a:gd name="T36" fmla="*/ 66 w 98"/>
                    <a:gd name="T37" fmla="*/ 66 h 96"/>
                    <a:gd name="T38" fmla="*/ 68 w 98"/>
                    <a:gd name="T39" fmla="*/ 66 h 96"/>
                    <a:gd name="T40" fmla="*/ 60 w 98"/>
                    <a:gd name="T41" fmla="*/ 55 h 96"/>
                    <a:gd name="T42" fmla="*/ 60 w 98"/>
                    <a:gd name="T43" fmla="*/ 64 h 96"/>
                    <a:gd name="T44" fmla="*/ 98 w 98"/>
                    <a:gd name="T45" fmla="*/ 47 h 96"/>
                    <a:gd name="T46" fmla="*/ 81 w 98"/>
                    <a:gd name="T47" fmla="*/ 28 h 96"/>
                    <a:gd name="T48" fmla="*/ 81 w 98"/>
                    <a:gd name="T49" fmla="*/ 28 h 96"/>
                    <a:gd name="T50" fmla="*/ 80 w 98"/>
                    <a:gd name="T51" fmla="*/ 28 h 96"/>
                    <a:gd name="T52" fmla="*/ 79 w 98"/>
                    <a:gd name="T53" fmla="*/ 28 h 96"/>
                    <a:gd name="T54" fmla="*/ 87 w 98"/>
                    <a:gd name="T55" fmla="*/ 39 h 96"/>
                    <a:gd name="T56" fmla="*/ 90 w 98"/>
                    <a:gd name="T57" fmla="*/ 47 h 96"/>
                    <a:gd name="T58" fmla="*/ 80 w 98"/>
                    <a:gd name="T59" fmla="*/ 58 h 96"/>
                    <a:gd name="T60" fmla="*/ 80 w 98"/>
                    <a:gd name="T61" fmla="*/ 58 h 96"/>
                    <a:gd name="T62" fmla="*/ 79 w 98"/>
                    <a:gd name="T63" fmla="*/ 58 h 96"/>
                    <a:gd name="T64" fmla="*/ 78 w 98"/>
                    <a:gd name="T65" fmla="*/ 58 h 96"/>
                    <a:gd name="T66" fmla="*/ 78 w 98"/>
                    <a:gd name="T67" fmla="*/ 58 h 96"/>
                    <a:gd name="T68" fmla="*/ 67 w 98"/>
                    <a:gd name="T69" fmla="*/ 58 h 96"/>
                    <a:gd name="T70" fmla="*/ 79 w 98"/>
                    <a:gd name="T71" fmla="*/ 73 h 96"/>
                    <a:gd name="T72" fmla="*/ 79 w 98"/>
                    <a:gd name="T73" fmla="*/ 73 h 96"/>
                    <a:gd name="T74" fmla="*/ 82 w 98"/>
                    <a:gd name="T75" fmla="*/ 75 h 96"/>
                    <a:gd name="T76" fmla="*/ 86 w 98"/>
                    <a:gd name="T77" fmla="*/ 70 h 96"/>
                    <a:gd name="T78" fmla="*/ 85 w 98"/>
                    <a:gd name="T79" fmla="*/ 68 h 96"/>
                    <a:gd name="T80" fmla="*/ 84 w 98"/>
                    <a:gd name="T81" fmla="*/ 66 h 96"/>
                    <a:gd name="T82" fmla="*/ 98 w 98"/>
                    <a:gd name="T83" fmla="*/ 47 h 96"/>
                    <a:gd name="T84" fmla="*/ 56 w 98"/>
                    <a:gd name="T85" fmla="*/ 0 h 96"/>
                    <a:gd name="T86" fmla="*/ 56 w 98"/>
                    <a:gd name="T87" fmla="*/ 96 h 96"/>
                    <a:gd name="T88" fmla="*/ 0 w 98"/>
                    <a:gd name="T89" fmla="*/ 83 h 96"/>
                    <a:gd name="T90" fmla="*/ 0 w 98"/>
                    <a:gd name="T91" fmla="*/ 13 h 96"/>
                    <a:gd name="T92" fmla="*/ 56 w 98"/>
                    <a:gd name="T93" fmla="*/ 0 h 96"/>
                    <a:gd name="T94" fmla="*/ 40 w 98"/>
                    <a:gd name="T95" fmla="*/ 60 h 96"/>
                    <a:gd name="T96" fmla="*/ 26 w 98"/>
                    <a:gd name="T97" fmla="*/ 60 h 96"/>
                    <a:gd name="T98" fmla="*/ 26 w 98"/>
                    <a:gd name="T99" fmla="*/ 28 h 96"/>
                    <a:gd name="T100" fmla="*/ 20 w 98"/>
                    <a:gd name="T101" fmla="*/ 28 h 96"/>
                    <a:gd name="T102" fmla="*/ 20 w 98"/>
                    <a:gd name="T103" fmla="*/ 66 h 96"/>
                    <a:gd name="T104" fmla="*/ 40 w 98"/>
                    <a:gd name="T105" fmla="*/ 67 h 96"/>
                    <a:gd name="T106" fmla="*/ 40 w 98"/>
                    <a:gd name="T10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6">
                      <a:moveTo>
                        <a:pt x="62" y="26"/>
                      </a:moveTo>
                      <a:cubicBezTo>
                        <a:pt x="61" y="25"/>
                        <a:pt x="60" y="24"/>
                        <a:pt x="60" y="23"/>
                      </a:cubicBezTo>
                      <a:cubicBezTo>
                        <a:pt x="60" y="20"/>
                        <a:pt x="62" y="19"/>
                        <a:pt x="64" y="19"/>
                      </a:cubicBezTo>
                      <a:cubicBezTo>
                        <a:pt x="66" y="19"/>
                        <a:pt x="67" y="19"/>
                        <a:pt x="67" y="20"/>
                      </a:cubicBezTo>
                      <a:cubicBezTo>
                        <a:pt x="67" y="20"/>
                        <a:pt x="67" y="20"/>
                        <a:pt x="67" y="20"/>
                      </a:cubicBezTo>
                      <a:cubicBezTo>
                        <a:pt x="79" y="36"/>
                        <a:pt x="79" y="36"/>
                        <a:pt x="79" y="36"/>
                      </a:cubicBezTo>
                      <a:cubicBezTo>
                        <a:pt x="69" y="36"/>
                        <a:pt x="69" y="36"/>
                        <a:pt x="69" y="36"/>
                      </a:cubicBezTo>
                      <a:cubicBezTo>
                        <a:pt x="69" y="36"/>
                        <a:pt x="69" y="36"/>
                        <a:pt x="69" y="36"/>
                      </a:cubicBezTo>
                      <a:cubicBezTo>
                        <a:pt x="66" y="36"/>
                        <a:pt x="66" y="36"/>
                        <a:pt x="66" y="36"/>
                      </a:cubicBezTo>
                      <a:cubicBezTo>
                        <a:pt x="66" y="36"/>
                        <a:pt x="66" y="36"/>
                        <a:pt x="66" y="36"/>
                      </a:cubicBezTo>
                      <a:cubicBezTo>
                        <a:pt x="66" y="36"/>
                        <a:pt x="66" y="36"/>
                        <a:pt x="66" y="36"/>
                      </a:cubicBezTo>
                      <a:cubicBezTo>
                        <a:pt x="63" y="36"/>
                        <a:pt x="61" y="37"/>
                        <a:pt x="60" y="38"/>
                      </a:cubicBezTo>
                      <a:cubicBezTo>
                        <a:pt x="60" y="29"/>
                        <a:pt x="60" y="29"/>
                        <a:pt x="60" y="29"/>
                      </a:cubicBezTo>
                      <a:cubicBezTo>
                        <a:pt x="61" y="28"/>
                        <a:pt x="62" y="28"/>
                        <a:pt x="63" y="28"/>
                      </a:cubicBezTo>
                      <a:lnTo>
                        <a:pt x="62" y="26"/>
                      </a:lnTo>
                      <a:close/>
                      <a:moveTo>
                        <a:pt x="60" y="64"/>
                      </a:moveTo>
                      <a:cubicBezTo>
                        <a:pt x="61" y="65"/>
                        <a:pt x="63" y="65"/>
                        <a:pt x="65" y="65"/>
                      </a:cubicBezTo>
                      <a:cubicBezTo>
                        <a:pt x="65" y="66"/>
                        <a:pt x="65" y="66"/>
                        <a:pt x="65" y="66"/>
                      </a:cubicBezTo>
                      <a:cubicBezTo>
                        <a:pt x="66" y="66"/>
                        <a:pt x="66" y="66"/>
                        <a:pt x="66" y="66"/>
                      </a:cubicBezTo>
                      <a:cubicBezTo>
                        <a:pt x="68" y="66"/>
                        <a:pt x="68" y="66"/>
                        <a:pt x="68" y="66"/>
                      </a:cubicBezTo>
                      <a:cubicBezTo>
                        <a:pt x="60" y="55"/>
                        <a:pt x="60" y="55"/>
                        <a:pt x="60" y="55"/>
                      </a:cubicBezTo>
                      <a:lnTo>
                        <a:pt x="60" y="64"/>
                      </a:lnTo>
                      <a:close/>
                      <a:moveTo>
                        <a:pt x="98" y="47"/>
                      </a:moveTo>
                      <a:cubicBezTo>
                        <a:pt x="98" y="37"/>
                        <a:pt x="91" y="28"/>
                        <a:pt x="81" y="28"/>
                      </a:cubicBezTo>
                      <a:cubicBezTo>
                        <a:pt x="81" y="28"/>
                        <a:pt x="81" y="28"/>
                        <a:pt x="81" y="28"/>
                      </a:cubicBezTo>
                      <a:cubicBezTo>
                        <a:pt x="80" y="28"/>
                        <a:pt x="80" y="28"/>
                        <a:pt x="80" y="28"/>
                      </a:cubicBezTo>
                      <a:cubicBezTo>
                        <a:pt x="79" y="28"/>
                        <a:pt x="79" y="28"/>
                        <a:pt x="79" y="28"/>
                      </a:cubicBezTo>
                      <a:cubicBezTo>
                        <a:pt x="87" y="39"/>
                        <a:pt x="87" y="39"/>
                        <a:pt x="87" y="39"/>
                      </a:cubicBezTo>
                      <a:cubicBezTo>
                        <a:pt x="89" y="41"/>
                        <a:pt x="90" y="44"/>
                        <a:pt x="90" y="47"/>
                      </a:cubicBezTo>
                      <a:cubicBezTo>
                        <a:pt x="90" y="53"/>
                        <a:pt x="86" y="57"/>
                        <a:pt x="80" y="58"/>
                      </a:cubicBezTo>
                      <a:cubicBezTo>
                        <a:pt x="80" y="58"/>
                        <a:pt x="80" y="58"/>
                        <a:pt x="80" y="58"/>
                      </a:cubicBezTo>
                      <a:cubicBezTo>
                        <a:pt x="79" y="58"/>
                        <a:pt x="79" y="58"/>
                        <a:pt x="79" y="58"/>
                      </a:cubicBezTo>
                      <a:cubicBezTo>
                        <a:pt x="78" y="58"/>
                        <a:pt x="78" y="58"/>
                        <a:pt x="78" y="58"/>
                      </a:cubicBezTo>
                      <a:cubicBezTo>
                        <a:pt x="78" y="58"/>
                        <a:pt x="78" y="58"/>
                        <a:pt x="78" y="58"/>
                      </a:cubicBezTo>
                      <a:cubicBezTo>
                        <a:pt x="67" y="58"/>
                        <a:pt x="67" y="58"/>
                        <a:pt x="67" y="58"/>
                      </a:cubicBezTo>
                      <a:cubicBezTo>
                        <a:pt x="79" y="73"/>
                        <a:pt x="79" y="73"/>
                        <a:pt x="79" y="73"/>
                      </a:cubicBezTo>
                      <a:cubicBezTo>
                        <a:pt x="79" y="73"/>
                        <a:pt x="79" y="73"/>
                        <a:pt x="79" y="73"/>
                      </a:cubicBezTo>
                      <a:cubicBezTo>
                        <a:pt x="80" y="74"/>
                        <a:pt x="81" y="75"/>
                        <a:pt x="82" y="75"/>
                      </a:cubicBezTo>
                      <a:cubicBezTo>
                        <a:pt x="85" y="75"/>
                        <a:pt x="86" y="73"/>
                        <a:pt x="86" y="70"/>
                      </a:cubicBezTo>
                      <a:cubicBezTo>
                        <a:pt x="86" y="69"/>
                        <a:pt x="86" y="68"/>
                        <a:pt x="85" y="68"/>
                      </a:cubicBezTo>
                      <a:cubicBezTo>
                        <a:pt x="84" y="66"/>
                        <a:pt x="84" y="66"/>
                        <a:pt x="84" y="66"/>
                      </a:cubicBezTo>
                      <a:cubicBezTo>
                        <a:pt x="93" y="64"/>
                        <a:pt x="98" y="56"/>
                        <a:pt x="98" y="47"/>
                      </a:cubicBezTo>
                      <a:close/>
                      <a:moveTo>
                        <a:pt x="56" y="0"/>
                      </a:moveTo>
                      <a:cubicBezTo>
                        <a:pt x="56" y="96"/>
                        <a:pt x="56" y="96"/>
                        <a:pt x="56" y="96"/>
                      </a:cubicBezTo>
                      <a:cubicBezTo>
                        <a:pt x="0" y="83"/>
                        <a:pt x="0" y="83"/>
                        <a:pt x="0" y="83"/>
                      </a:cubicBezTo>
                      <a:cubicBezTo>
                        <a:pt x="0" y="13"/>
                        <a:pt x="0" y="13"/>
                        <a:pt x="0" y="13"/>
                      </a:cubicBezTo>
                      <a:lnTo>
                        <a:pt x="56" y="0"/>
                      </a:lnTo>
                      <a:close/>
                      <a:moveTo>
                        <a:pt x="40" y="60"/>
                      </a:moveTo>
                      <a:cubicBezTo>
                        <a:pt x="26" y="60"/>
                        <a:pt x="26" y="60"/>
                        <a:pt x="26" y="60"/>
                      </a:cubicBezTo>
                      <a:cubicBezTo>
                        <a:pt x="26" y="28"/>
                        <a:pt x="26" y="28"/>
                        <a:pt x="26" y="28"/>
                      </a:cubicBezTo>
                      <a:cubicBezTo>
                        <a:pt x="20" y="28"/>
                        <a:pt x="20" y="28"/>
                        <a:pt x="20" y="28"/>
                      </a:cubicBezTo>
                      <a:cubicBezTo>
                        <a:pt x="20" y="66"/>
                        <a:pt x="20" y="66"/>
                        <a:pt x="20" y="66"/>
                      </a:cubicBezTo>
                      <a:cubicBezTo>
                        <a:pt x="40" y="67"/>
                        <a:pt x="40" y="67"/>
                        <a:pt x="40" y="67"/>
                      </a:cubicBezTo>
                      <a:lnTo>
                        <a:pt x="40" y="6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630" name="Picture 629"/>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344756" y="5788784"/>
                  <a:ext cx="402632" cy="350470"/>
                </a:xfrm>
                <a:prstGeom prst="rect">
                  <a:avLst/>
                </a:prstGeom>
              </p:spPr>
            </p:pic>
            <p:grpSp>
              <p:nvGrpSpPr>
                <p:cNvPr id="631" name="Group 8"/>
                <p:cNvGrpSpPr>
                  <a:grpSpLocks noChangeAspect="1"/>
                </p:cNvGrpSpPr>
                <p:nvPr/>
              </p:nvGrpSpPr>
              <p:grpSpPr bwMode="auto">
                <a:xfrm>
                  <a:off x="7342345" y="4895634"/>
                  <a:ext cx="517988" cy="400570"/>
                  <a:chOff x="1226" y="121"/>
                  <a:chExt cx="5382" cy="4162"/>
                </a:xfrm>
                <a:solidFill>
                  <a:schemeClr val="tx1"/>
                </a:solidFill>
              </p:grpSpPr>
              <p:sp>
                <p:nvSpPr>
                  <p:cNvPr id="644" name="Freeform 9"/>
                  <p:cNvSpPr>
                    <a:spLocks/>
                  </p:cNvSpPr>
                  <p:nvPr/>
                </p:nvSpPr>
                <p:spPr bwMode="auto">
                  <a:xfrm>
                    <a:off x="1694" y="121"/>
                    <a:ext cx="4446" cy="1244"/>
                  </a:xfrm>
                  <a:custGeom>
                    <a:avLst/>
                    <a:gdLst>
                      <a:gd name="T0" fmla="*/ 1857 w 1880"/>
                      <a:gd name="T1" fmla="*/ 266 h 526"/>
                      <a:gd name="T2" fmla="*/ 1701 w 1880"/>
                      <a:gd name="T3" fmla="*/ 266 h 526"/>
                      <a:gd name="T4" fmla="*/ 1626 w 1880"/>
                      <a:gd name="T5" fmla="*/ 0 h 526"/>
                      <a:gd name="T6" fmla="*/ 689 w 1880"/>
                      <a:gd name="T7" fmla="*/ 266 h 526"/>
                      <a:gd name="T8" fmla="*/ 579 w 1880"/>
                      <a:gd name="T9" fmla="*/ 266 h 526"/>
                      <a:gd name="T10" fmla="*/ 457 w 1880"/>
                      <a:gd name="T11" fmla="*/ 162 h 526"/>
                      <a:gd name="T12" fmla="*/ 417 w 1880"/>
                      <a:gd name="T13" fmla="*/ 144 h 526"/>
                      <a:gd name="T14" fmla="*/ 24 w 1880"/>
                      <a:gd name="T15" fmla="*/ 144 h 526"/>
                      <a:gd name="T16" fmla="*/ 0 w 1880"/>
                      <a:gd name="T17" fmla="*/ 167 h 526"/>
                      <a:gd name="T18" fmla="*/ 0 w 1880"/>
                      <a:gd name="T19" fmla="*/ 526 h 526"/>
                      <a:gd name="T20" fmla="*/ 180 w 1880"/>
                      <a:gd name="T21" fmla="*/ 526 h 526"/>
                      <a:gd name="T22" fmla="*/ 1550 w 1880"/>
                      <a:gd name="T23" fmla="*/ 133 h 526"/>
                      <a:gd name="T24" fmla="*/ 1660 w 1880"/>
                      <a:gd name="T25" fmla="*/ 526 h 526"/>
                      <a:gd name="T26" fmla="*/ 1880 w 1880"/>
                      <a:gd name="T27" fmla="*/ 526 h 526"/>
                      <a:gd name="T28" fmla="*/ 1880 w 1880"/>
                      <a:gd name="T29" fmla="*/ 289 h 526"/>
                      <a:gd name="T30" fmla="*/ 1857 w 1880"/>
                      <a:gd name="T31" fmla="*/ 26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0" h="526">
                        <a:moveTo>
                          <a:pt x="1857" y="266"/>
                        </a:moveTo>
                        <a:cubicBezTo>
                          <a:pt x="1701" y="266"/>
                          <a:pt x="1701" y="266"/>
                          <a:pt x="1701" y="266"/>
                        </a:cubicBezTo>
                        <a:cubicBezTo>
                          <a:pt x="1626" y="0"/>
                          <a:pt x="1626" y="0"/>
                          <a:pt x="1626" y="0"/>
                        </a:cubicBezTo>
                        <a:cubicBezTo>
                          <a:pt x="689" y="266"/>
                          <a:pt x="689" y="266"/>
                          <a:pt x="689" y="266"/>
                        </a:cubicBezTo>
                        <a:cubicBezTo>
                          <a:pt x="579" y="266"/>
                          <a:pt x="579" y="266"/>
                          <a:pt x="579" y="266"/>
                        </a:cubicBezTo>
                        <a:cubicBezTo>
                          <a:pt x="457" y="162"/>
                          <a:pt x="457" y="162"/>
                          <a:pt x="457" y="162"/>
                        </a:cubicBezTo>
                        <a:cubicBezTo>
                          <a:pt x="452" y="150"/>
                          <a:pt x="428" y="144"/>
                          <a:pt x="417" y="144"/>
                        </a:cubicBezTo>
                        <a:cubicBezTo>
                          <a:pt x="24" y="144"/>
                          <a:pt x="24" y="144"/>
                          <a:pt x="24" y="144"/>
                        </a:cubicBezTo>
                        <a:cubicBezTo>
                          <a:pt x="12" y="144"/>
                          <a:pt x="0" y="156"/>
                          <a:pt x="0" y="167"/>
                        </a:cubicBezTo>
                        <a:cubicBezTo>
                          <a:pt x="0" y="526"/>
                          <a:pt x="0" y="526"/>
                          <a:pt x="0" y="526"/>
                        </a:cubicBezTo>
                        <a:cubicBezTo>
                          <a:pt x="180" y="526"/>
                          <a:pt x="180" y="526"/>
                          <a:pt x="180" y="526"/>
                        </a:cubicBezTo>
                        <a:cubicBezTo>
                          <a:pt x="1550" y="133"/>
                          <a:pt x="1550" y="133"/>
                          <a:pt x="1550" y="133"/>
                        </a:cubicBezTo>
                        <a:cubicBezTo>
                          <a:pt x="1660" y="526"/>
                          <a:pt x="1660" y="526"/>
                          <a:pt x="1660" y="526"/>
                        </a:cubicBezTo>
                        <a:cubicBezTo>
                          <a:pt x="1880" y="526"/>
                          <a:pt x="1880" y="526"/>
                          <a:pt x="1880" y="526"/>
                        </a:cubicBezTo>
                        <a:cubicBezTo>
                          <a:pt x="1880" y="289"/>
                          <a:pt x="1880" y="289"/>
                          <a:pt x="1880" y="289"/>
                        </a:cubicBezTo>
                        <a:cubicBezTo>
                          <a:pt x="1880" y="277"/>
                          <a:pt x="1868" y="266"/>
                          <a:pt x="1857"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5" name="Freeform 10"/>
                  <p:cNvSpPr>
                    <a:spLocks/>
                  </p:cNvSpPr>
                  <p:nvPr/>
                </p:nvSpPr>
                <p:spPr bwMode="auto">
                  <a:xfrm>
                    <a:off x="1226" y="1559"/>
                    <a:ext cx="5382" cy="2724"/>
                  </a:xfrm>
                  <a:custGeom>
                    <a:avLst/>
                    <a:gdLst>
                      <a:gd name="T0" fmla="*/ 2259 w 2276"/>
                      <a:gd name="T1" fmla="*/ 0 h 1151"/>
                      <a:gd name="T2" fmla="*/ 23 w 2276"/>
                      <a:gd name="T3" fmla="*/ 0 h 1151"/>
                      <a:gd name="T4" fmla="*/ 0 w 2276"/>
                      <a:gd name="T5" fmla="*/ 23 h 1151"/>
                      <a:gd name="T6" fmla="*/ 191 w 2276"/>
                      <a:gd name="T7" fmla="*/ 1104 h 1151"/>
                      <a:gd name="T8" fmla="*/ 243 w 2276"/>
                      <a:gd name="T9" fmla="*/ 1151 h 1151"/>
                      <a:gd name="T10" fmla="*/ 2033 w 2276"/>
                      <a:gd name="T11" fmla="*/ 1151 h 1151"/>
                      <a:gd name="T12" fmla="*/ 2085 w 2276"/>
                      <a:gd name="T13" fmla="*/ 1104 h 1151"/>
                      <a:gd name="T14" fmla="*/ 2276 w 2276"/>
                      <a:gd name="T15" fmla="*/ 23 h 1151"/>
                      <a:gd name="T16" fmla="*/ 2259 w 2276"/>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6" h="1151">
                        <a:moveTo>
                          <a:pt x="2259" y="0"/>
                        </a:moveTo>
                        <a:cubicBezTo>
                          <a:pt x="23" y="0"/>
                          <a:pt x="23" y="0"/>
                          <a:pt x="23" y="0"/>
                        </a:cubicBezTo>
                        <a:cubicBezTo>
                          <a:pt x="6" y="0"/>
                          <a:pt x="0" y="11"/>
                          <a:pt x="0" y="23"/>
                        </a:cubicBezTo>
                        <a:cubicBezTo>
                          <a:pt x="191" y="1104"/>
                          <a:pt x="191" y="1104"/>
                          <a:pt x="191" y="1104"/>
                        </a:cubicBezTo>
                        <a:cubicBezTo>
                          <a:pt x="191" y="1133"/>
                          <a:pt x="220" y="1151"/>
                          <a:pt x="243" y="1151"/>
                        </a:cubicBezTo>
                        <a:cubicBezTo>
                          <a:pt x="2033" y="1151"/>
                          <a:pt x="2033" y="1151"/>
                          <a:pt x="2033" y="1151"/>
                        </a:cubicBezTo>
                        <a:cubicBezTo>
                          <a:pt x="2056" y="1151"/>
                          <a:pt x="2085" y="1133"/>
                          <a:pt x="2085" y="1104"/>
                        </a:cubicBezTo>
                        <a:cubicBezTo>
                          <a:pt x="2276" y="23"/>
                          <a:pt x="2276" y="23"/>
                          <a:pt x="2276" y="23"/>
                        </a:cubicBezTo>
                        <a:cubicBezTo>
                          <a:pt x="2276" y="11"/>
                          <a:pt x="2270" y="0"/>
                          <a:pt x="22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32" name="Freeform 14"/>
                <p:cNvSpPr>
                  <a:spLocks noEditPoints="1"/>
                </p:cNvSpPr>
                <p:nvPr/>
              </p:nvSpPr>
              <p:spPr bwMode="auto">
                <a:xfrm>
                  <a:off x="6450910" y="4767442"/>
                  <a:ext cx="450850" cy="528762"/>
                </a:xfrm>
                <a:custGeom>
                  <a:avLst/>
                  <a:gdLst>
                    <a:gd name="T0" fmla="*/ 0 w 1834"/>
                    <a:gd name="T1" fmla="*/ 1186 h 2152"/>
                    <a:gd name="T2" fmla="*/ 1834 w 1834"/>
                    <a:gd name="T3" fmla="*/ 1186 h 2152"/>
                    <a:gd name="T4" fmla="*/ 1834 w 1834"/>
                    <a:gd name="T5" fmla="*/ 1962 h 2152"/>
                    <a:gd name="T6" fmla="*/ 1650 w 1834"/>
                    <a:gd name="T7" fmla="*/ 2152 h 2152"/>
                    <a:gd name="T8" fmla="*/ 189 w 1834"/>
                    <a:gd name="T9" fmla="*/ 2152 h 2152"/>
                    <a:gd name="T10" fmla="*/ 0 w 1834"/>
                    <a:gd name="T11" fmla="*/ 1962 h 2152"/>
                    <a:gd name="T12" fmla="*/ 0 w 1834"/>
                    <a:gd name="T13" fmla="*/ 1186 h 2152"/>
                    <a:gd name="T14" fmla="*/ 0 w 1834"/>
                    <a:gd name="T15" fmla="*/ 1186 h 2152"/>
                    <a:gd name="T16" fmla="*/ 543 w 1834"/>
                    <a:gd name="T17" fmla="*/ 832 h 2152"/>
                    <a:gd name="T18" fmla="*/ 234 w 1834"/>
                    <a:gd name="T19" fmla="*/ 832 h 2152"/>
                    <a:gd name="T20" fmla="*/ 79 w 1834"/>
                    <a:gd name="T21" fmla="*/ 1146 h 2152"/>
                    <a:gd name="T22" fmla="*/ 384 w 1834"/>
                    <a:gd name="T23" fmla="*/ 1146 h 2152"/>
                    <a:gd name="T24" fmla="*/ 543 w 1834"/>
                    <a:gd name="T25" fmla="*/ 832 h 2152"/>
                    <a:gd name="T26" fmla="*/ 543 w 1834"/>
                    <a:gd name="T27" fmla="*/ 832 h 2152"/>
                    <a:gd name="T28" fmla="*/ 917 w 1834"/>
                    <a:gd name="T29" fmla="*/ 1146 h 2152"/>
                    <a:gd name="T30" fmla="*/ 1076 w 1834"/>
                    <a:gd name="T31" fmla="*/ 832 h 2152"/>
                    <a:gd name="T32" fmla="*/ 767 w 1834"/>
                    <a:gd name="T33" fmla="*/ 832 h 2152"/>
                    <a:gd name="T34" fmla="*/ 613 w 1834"/>
                    <a:gd name="T35" fmla="*/ 1146 h 2152"/>
                    <a:gd name="T36" fmla="*/ 917 w 1834"/>
                    <a:gd name="T37" fmla="*/ 1146 h 2152"/>
                    <a:gd name="T38" fmla="*/ 917 w 1834"/>
                    <a:gd name="T39" fmla="*/ 1146 h 2152"/>
                    <a:gd name="T40" fmla="*/ 1146 w 1834"/>
                    <a:gd name="T41" fmla="*/ 1146 h 2152"/>
                    <a:gd name="T42" fmla="*/ 1450 w 1834"/>
                    <a:gd name="T43" fmla="*/ 1146 h 2152"/>
                    <a:gd name="T44" fmla="*/ 1610 w 1834"/>
                    <a:gd name="T45" fmla="*/ 832 h 2152"/>
                    <a:gd name="T46" fmla="*/ 1301 w 1834"/>
                    <a:gd name="T47" fmla="*/ 832 h 2152"/>
                    <a:gd name="T48" fmla="*/ 1146 w 1834"/>
                    <a:gd name="T49" fmla="*/ 1146 h 2152"/>
                    <a:gd name="T50" fmla="*/ 1146 w 1834"/>
                    <a:gd name="T51" fmla="*/ 1146 h 2152"/>
                    <a:gd name="T52" fmla="*/ 1680 w 1834"/>
                    <a:gd name="T53" fmla="*/ 1146 h 2152"/>
                    <a:gd name="T54" fmla="*/ 1834 w 1834"/>
                    <a:gd name="T55" fmla="*/ 1146 h 2152"/>
                    <a:gd name="T56" fmla="*/ 1834 w 1834"/>
                    <a:gd name="T57" fmla="*/ 832 h 2152"/>
                    <a:gd name="T58" fmla="*/ 1680 w 1834"/>
                    <a:gd name="T59" fmla="*/ 1146 h 2152"/>
                    <a:gd name="T60" fmla="*/ 1680 w 1834"/>
                    <a:gd name="T61" fmla="*/ 1146 h 2152"/>
                    <a:gd name="T62" fmla="*/ 234 w 1834"/>
                    <a:gd name="T63" fmla="*/ 707 h 2152"/>
                    <a:gd name="T64" fmla="*/ 234 w 1834"/>
                    <a:gd name="T65" fmla="*/ 707 h 2152"/>
                    <a:gd name="T66" fmla="*/ 1530 w 1834"/>
                    <a:gd name="T67" fmla="*/ 369 h 2152"/>
                    <a:gd name="T68" fmla="*/ 1560 w 1834"/>
                    <a:gd name="T69" fmla="*/ 364 h 2152"/>
                    <a:gd name="T70" fmla="*/ 1560 w 1834"/>
                    <a:gd name="T71" fmla="*/ 364 h 2152"/>
                    <a:gd name="T72" fmla="*/ 1779 w 1834"/>
                    <a:gd name="T73" fmla="*/ 304 h 2152"/>
                    <a:gd name="T74" fmla="*/ 1779 w 1834"/>
                    <a:gd name="T75" fmla="*/ 304 h 2152"/>
                    <a:gd name="T76" fmla="*/ 1779 w 1834"/>
                    <a:gd name="T77" fmla="*/ 304 h 2152"/>
                    <a:gd name="T78" fmla="*/ 1700 w 1834"/>
                    <a:gd name="T79" fmla="*/ 0 h 2152"/>
                    <a:gd name="T80" fmla="*/ 1550 w 1834"/>
                    <a:gd name="T81" fmla="*/ 40 h 2152"/>
                    <a:gd name="T82" fmla="*/ 1745 w 1834"/>
                    <a:gd name="T83" fmla="*/ 264 h 2152"/>
                    <a:gd name="T84" fmla="*/ 1525 w 1834"/>
                    <a:gd name="T85" fmla="*/ 324 h 2152"/>
                    <a:gd name="T86" fmla="*/ 1326 w 1834"/>
                    <a:gd name="T87" fmla="*/ 100 h 2152"/>
                    <a:gd name="T88" fmla="*/ 1032 w 1834"/>
                    <a:gd name="T89" fmla="*/ 175 h 2152"/>
                    <a:gd name="T90" fmla="*/ 1226 w 1834"/>
                    <a:gd name="T91" fmla="*/ 399 h 2152"/>
                    <a:gd name="T92" fmla="*/ 1007 w 1834"/>
                    <a:gd name="T93" fmla="*/ 459 h 2152"/>
                    <a:gd name="T94" fmla="*/ 812 w 1834"/>
                    <a:gd name="T95" fmla="*/ 234 h 2152"/>
                    <a:gd name="T96" fmla="*/ 518 w 1834"/>
                    <a:gd name="T97" fmla="*/ 309 h 2152"/>
                    <a:gd name="T98" fmla="*/ 713 w 1834"/>
                    <a:gd name="T99" fmla="*/ 533 h 2152"/>
                    <a:gd name="T100" fmla="*/ 493 w 1834"/>
                    <a:gd name="T101" fmla="*/ 593 h 2152"/>
                    <a:gd name="T102" fmla="*/ 294 w 1834"/>
                    <a:gd name="T103" fmla="*/ 369 h 2152"/>
                    <a:gd name="T104" fmla="*/ 0 w 1834"/>
                    <a:gd name="T105" fmla="*/ 444 h 2152"/>
                    <a:gd name="T106" fmla="*/ 229 w 1834"/>
                    <a:gd name="T107" fmla="*/ 707 h 2152"/>
                    <a:gd name="T108" fmla="*/ 234 w 1834"/>
                    <a:gd name="T109" fmla="*/ 707 h 2152"/>
                    <a:gd name="T110" fmla="*/ 234 w 1834"/>
                    <a:gd name="T111" fmla="*/ 707 h 2152"/>
                    <a:gd name="T112" fmla="*/ 74 w 1834"/>
                    <a:gd name="T113" fmla="*/ 707 h 2152"/>
                    <a:gd name="T114" fmla="*/ 0 w 1834"/>
                    <a:gd name="T115" fmla="*/ 782 h 2152"/>
                    <a:gd name="T116" fmla="*/ 74 w 1834"/>
                    <a:gd name="T117" fmla="*/ 852 h 2152"/>
                    <a:gd name="T118" fmla="*/ 144 w 1834"/>
                    <a:gd name="T119" fmla="*/ 782 h 2152"/>
                    <a:gd name="T120" fmla="*/ 74 w 1834"/>
                    <a:gd name="T121" fmla="*/ 70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2152">
                      <a:moveTo>
                        <a:pt x="0" y="1186"/>
                      </a:moveTo>
                      <a:cubicBezTo>
                        <a:pt x="1834" y="1186"/>
                        <a:pt x="1834" y="1186"/>
                        <a:pt x="1834" y="1186"/>
                      </a:cubicBezTo>
                      <a:cubicBezTo>
                        <a:pt x="1834" y="1962"/>
                        <a:pt x="1834" y="1962"/>
                        <a:pt x="1834" y="1962"/>
                      </a:cubicBezTo>
                      <a:cubicBezTo>
                        <a:pt x="1834" y="2067"/>
                        <a:pt x="1750" y="2152"/>
                        <a:pt x="1650" y="2152"/>
                      </a:cubicBezTo>
                      <a:cubicBezTo>
                        <a:pt x="189" y="2152"/>
                        <a:pt x="189" y="2152"/>
                        <a:pt x="189" y="2152"/>
                      </a:cubicBezTo>
                      <a:cubicBezTo>
                        <a:pt x="84" y="2152"/>
                        <a:pt x="0" y="2067"/>
                        <a:pt x="0" y="1962"/>
                      </a:cubicBezTo>
                      <a:cubicBezTo>
                        <a:pt x="0" y="1186"/>
                        <a:pt x="0" y="1186"/>
                        <a:pt x="0" y="1186"/>
                      </a:cubicBezTo>
                      <a:cubicBezTo>
                        <a:pt x="0" y="1186"/>
                        <a:pt x="0" y="1186"/>
                        <a:pt x="0" y="1186"/>
                      </a:cubicBezTo>
                      <a:close/>
                      <a:moveTo>
                        <a:pt x="543" y="832"/>
                      </a:moveTo>
                      <a:cubicBezTo>
                        <a:pt x="234" y="832"/>
                        <a:pt x="234" y="832"/>
                        <a:pt x="234" y="832"/>
                      </a:cubicBezTo>
                      <a:cubicBezTo>
                        <a:pt x="79" y="1146"/>
                        <a:pt x="79" y="1146"/>
                        <a:pt x="79" y="1146"/>
                      </a:cubicBezTo>
                      <a:cubicBezTo>
                        <a:pt x="384" y="1146"/>
                        <a:pt x="384" y="1146"/>
                        <a:pt x="384" y="1146"/>
                      </a:cubicBezTo>
                      <a:cubicBezTo>
                        <a:pt x="543" y="832"/>
                        <a:pt x="543" y="832"/>
                        <a:pt x="543" y="832"/>
                      </a:cubicBezTo>
                      <a:cubicBezTo>
                        <a:pt x="543" y="832"/>
                        <a:pt x="543" y="832"/>
                        <a:pt x="543" y="832"/>
                      </a:cubicBezTo>
                      <a:close/>
                      <a:moveTo>
                        <a:pt x="917" y="1146"/>
                      </a:moveTo>
                      <a:cubicBezTo>
                        <a:pt x="1076" y="832"/>
                        <a:pt x="1076" y="832"/>
                        <a:pt x="1076" y="832"/>
                      </a:cubicBezTo>
                      <a:cubicBezTo>
                        <a:pt x="767" y="832"/>
                        <a:pt x="767" y="832"/>
                        <a:pt x="767" y="832"/>
                      </a:cubicBezTo>
                      <a:cubicBezTo>
                        <a:pt x="613" y="1146"/>
                        <a:pt x="613" y="1146"/>
                        <a:pt x="613" y="1146"/>
                      </a:cubicBezTo>
                      <a:cubicBezTo>
                        <a:pt x="917" y="1146"/>
                        <a:pt x="917" y="1146"/>
                        <a:pt x="917" y="1146"/>
                      </a:cubicBezTo>
                      <a:cubicBezTo>
                        <a:pt x="917" y="1146"/>
                        <a:pt x="917" y="1146"/>
                        <a:pt x="917" y="1146"/>
                      </a:cubicBezTo>
                      <a:close/>
                      <a:moveTo>
                        <a:pt x="1146" y="1146"/>
                      </a:moveTo>
                      <a:cubicBezTo>
                        <a:pt x="1450" y="1146"/>
                        <a:pt x="1450" y="1146"/>
                        <a:pt x="1450" y="1146"/>
                      </a:cubicBezTo>
                      <a:cubicBezTo>
                        <a:pt x="1610" y="832"/>
                        <a:pt x="1610" y="832"/>
                        <a:pt x="1610" y="832"/>
                      </a:cubicBezTo>
                      <a:cubicBezTo>
                        <a:pt x="1301" y="832"/>
                        <a:pt x="1301" y="832"/>
                        <a:pt x="1301" y="832"/>
                      </a:cubicBezTo>
                      <a:cubicBezTo>
                        <a:pt x="1146" y="1146"/>
                        <a:pt x="1146" y="1146"/>
                        <a:pt x="1146" y="1146"/>
                      </a:cubicBezTo>
                      <a:cubicBezTo>
                        <a:pt x="1146" y="1146"/>
                        <a:pt x="1146" y="1146"/>
                        <a:pt x="1146" y="1146"/>
                      </a:cubicBezTo>
                      <a:close/>
                      <a:moveTo>
                        <a:pt x="1680" y="1146"/>
                      </a:moveTo>
                      <a:cubicBezTo>
                        <a:pt x="1834" y="1146"/>
                        <a:pt x="1834" y="1146"/>
                        <a:pt x="1834" y="1146"/>
                      </a:cubicBezTo>
                      <a:cubicBezTo>
                        <a:pt x="1834" y="832"/>
                        <a:pt x="1834" y="832"/>
                        <a:pt x="1834" y="832"/>
                      </a:cubicBezTo>
                      <a:cubicBezTo>
                        <a:pt x="1680" y="1146"/>
                        <a:pt x="1680" y="1146"/>
                        <a:pt x="1680" y="1146"/>
                      </a:cubicBezTo>
                      <a:cubicBezTo>
                        <a:pt x="1680" y="1146"/>
                        <a:pt x="1680" y="1146"/>
                        <a:pt x="1680" y="1146"/>
                      </a:cubicBezTo>
                      <a:close/>
                      <a:moveTo>
                        <a:pt x="234" y="707"/>
                      </a:moveTo>
                      <a:cubicBezTo>
                        <a:pt x="234" y="707"/>
                        <a:pt x="234" y="707"/>
                        <a:pt x="234" y="707"/>
                      </a:cubicBezTo>
                      <a:cubicBezTo>
                        <a:pt x="1530" y="369"/>
                        <a:pt x="1530" y="369"/>
                        <a:pt x="1530" y="369"/>
                      </a:cubicBezTo>
                      <a:cubicBezTo>
                        <a:pt x="1560" y="364"/>
                        <a:pt x="1560" y="364"/>
                        <a:pt x="1560" y="364"/>
                      </a:cubicBezTo>
                      <a:cubicBezTo>
                        <a:pt x="1560" y="364"/>
                        <a:pt x="1560" y="364"/>
                        <a:pt x="1560" y="364"/>
                      </a:cubicBezTo>
                      <a:cubicBezTo>
                        <a:pt x="1779" y="304"/>
                        <a:pt x="1779" y="304"/>
                        <a:pt x="1779" y="304"/>
                      </a:cubicBezTo>
                      <a:cubicBezTo>
                        <a:pt x="1779" y="304"/>
                        <a:pt x="1779" y="304"/>
                        <a:pt x="1779" y="304"/>
                      </a:cubicBezTo>
                      <a:cubicBezTo>
                        <a:pt x="1779" y="304"/>
                        <a:pt x="1779" y="304"/>
                        <a:pt x="1779" y="304"/>
                      </a:cubicBezTo>
                      <a:cubicBezTo>
                        <a:pt x="1700" y="0"/>
                        <a:pt x="1700" y="0"/>
                        <a:pt x="1700" y="0"/>
                      </a:cubicBezTo>
                      <a:cubicBezTo>
                        <a:pt x="1550" y="40"/>
                        <a:pt x="1550" y="40"/>
                        <a:pt x="1550" y="40"/>
                      </a:cubicBezTo>
                      <a:cubicBezTo>
                        <a:pt x="1745" y="264"/>
                        <a:pt x="1745" y="264"/>
                        <a:pt x="1745" y="264"/>
                      </a:cubicBezTo>
                      <a:cubicBezTo>
                        <a:pt x="1525" y="324"/>
                        <a:pt x="1525" y="324"/>
                        <a:pt x="1525" y="324"/>
                      </a:cubicBezTo>
                      <a:cubicBezTo>
                        <a:pt x="1326" y="100"/>
                        <a:pt x="1326" y="100"/>
                        <a:pt x="1326" y="100"/>
                      </a:cubicBezTo>
                      <a:cubicBezTo>
                        <a:pt x="1032" y="175"/>
                        <a:pt x="1032" y="175"/>
                        <a:pt x="1032" y="175"/>
                      </a:cubicBezTo>
                      <a:cubicBezTo>
                        <a:pt x="1226" y="399"/>
                        <a:pt x="1226" y="399"/>
                        <a:pt x="1226" y="399"/>
                      </a:cubicBezTo>
                      <a:cubicBezTo>
                        <a:pt x="1007" y="459"/>
                        <a:pt x="1007" y="459"/>
                        <a:pt x="1007" y="459"/>
                      </a:cubicBezTo>
                      <a:cubicBezTo>
                        <a:pt x="812" y="234"/>
                        <a:pt x="812" y="234"/>
                        <a:pt x="812" y="234"/>
                      </a:cubicBezTo>
                      <a:cubicBezTo>
                        <a:pt x="518" y="309"/>
                        <a:pt x="518" y="309"/>
                        <a:pt x="518" y="309"/>
                      </a:cubicBezTo>
                      <a:cubicBezTo>
                        <a:pt x="713" y="533"/>
                        <a:pt x="713" y="533"/>
                        <a:pt x="713" y="533"/>
                      </a:cubicBezTo>
                      <a:cubicBezTo>
                        <a:pt x="493" y="593"/>
                        <a:pt x="493" y="593"/>
                        <a:pt x="493" y="593"/>
                      </a:cubicBezTo>
                      <a:cubicBezTo>
                        <a:pt x="294" y="369"/>
                        <a:pt x="294" y="369"/>
                        <a:pt x="294" y="369"/>
                      </a:cubicBezTo>
                      <a:cubicBezTo>
                        <a:pt x="0" y="444"/>
                        <a:pt x="0" y="444"/>
                        <a:pt x="0" y="444"/>
                      </a:cubicBezTo>
                      <a:cubicBezTo>
                        <a:pt x="229" y="707"/>
                        <a:pt x="229" y="707"/>
                        <a:pt x="229" y="707"/>
                      </a:cubicBezTo>
                      <a:cubicBezTo>
                        <a:pt x="234" y="707"/>
                        <a:pt x="234" y="707"/>
                        <a:pt x="234" y="707"/>
                      </a:cubicBezTo>
                      <a:cubicBezTo>
                        <a:pt x="234" y="707"/>
                        <a:pt x="234" y="707"/>
                        <a:pt x="234" y="707"/>
                      </a:cubicBezTo>
                      <a:close/>
                      <a:moveTo>
                        <a:pt x="74" y="707"/>
                      </a:moveTo>
                      <a:cubicBezTo>
                        <a:pt x="35" y="707"/>
                        <a:pt x="0" y="742"/>
                        <a:pt x="0" y="782"/>
                      </a:cubicBezTo>
                      <a:cubicBezTo>
                        <a:pt x="0" y="822"/>
                        <a:pt x="35" y="852"/>
                        <a:pt x="74" y="852"/>
                      </a:cubicBezTo>
                      <a:cubicBezTo>
                        <a:pt x="114" y="852"/>
                        <a:pt x="144" y="822"/>
                        <a:pt x="144" y="782"/>
                      </a:cubicBezTo>
                      <a:cubicBezTo>
                        <a:pt x="144" y="742"/>
                        <a:pt x="114" y="707"/>
                        <a:pt x="74" y="7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3" name="TextBox 632"/>
                <p:cNvSpPr txBox="1"/>
                <p:nvPr/>
              </p:nvSpPr>
              <p:spPr>
                <a:xfrm>
                  <a:off x="4438782"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Spreadsheets</a:t>
                  </a:r>
                </a:p>
              </p:txBody>
            </p:sp>
            <p:grpSp>
              <p:nvGrpSpPr>
                <p:cNvPr id="634" name="Group 17"/>
                <p:cNvGrpSpPr>
                  <a:grpSpLocks noChangeAspect="1"/>
                </p:cNvGrpSpPr>
                <p:nvPr/>
              </p:nvGrpSpPr>
              <p:grpSpPr bwMode="auto">
                <a:xfrm>
                  <a:off x="4615163" y="5731988"/>
                  <a:ext cx="556744" cy="402112"/>
                  <a:chOff x="889" y="17"/>
                  <a:chExt cx="6056" cy="4374"/>
                </a:xfrm>
                <a:solidFill>
                  <a:schemeClr val="tx1"/>
                </a:solidFill>
              </p:grpSpPr>
              <p:sp>
                <p:nvSpPr>
                  <p:cNvPr id="638" name="Freeform 18"/>
                  <p:cNvSpPr>
                    <a:spLocks noEditPoints="1"/>
                  </p:cNvSpPr>
                  <p:nvPr/>
                </p:nvSpPr>
                <p:spPr bwMode="auto">
                  <a:xfrm>
                    <a:off x="889" y="17"/>
                    <a:ext cx="6056" cy="4374"/>
                  </a:xfrm>
                  <a:custGeom>
                    <a:avLst/>
                    <a:gdLst>
                      <a:gd name="T0" fmla="*/ 0 w 2560"/>
                      <a:gd name="T1" fmla="*/ 228 h 1849"/>
                      <a:gd name="T2" fmla="*/ 0 w 2560"/>
                      <a:gd name="T3" fmla="*/ 1797 h 1849"/>
                      <a:gd name="T4" fmla="*/ 53 w 2560"/>
                      <a:gd name="T5" fmla="*/ 1849 h 1849"/>
                      <a:gd name="T6" fmla="*/ 2508 w 2560"/>
                      <a:gd name="T7" fmla="*/ 1849 h 1849"/>
                      <a:gd name="T8" fmla="*/ 2560 w 2560"/>
                      <a:gd name="T9" fmla="*/ 1797 h 1849"/>
                      <a:gd name="T10" fmla="*/ 2560 w 2560"/>
                      <a:gd name="T11" fmla="*/ 52 h 1849"/>
                      <a:gd name="T12" fmla="*/ 2508 w 2560"/>
                      <a:gd name="T13" fmla="*/ 0 h 1849"/>
                      <a:gd name="T14" fmla="*/ 823 w 2560"/>
                      <a:gd name="T15" fmla="*/ 0 h 1849"/>
                      <a:gd name="T16" fmla="*/ 399 w 2560"/>
                      <a:gd name="T17" fmla="*/ 391 h 1849"/>
                      <a:gd name="T18" fmla="*/ 0 w 2560"/>
                      <a:gd name="T19" fmla="*/ 228 h 1849"/>
                      <a:gd name="T20" fmla="*/ 0 w 2560"/>
                      <a:gd name="T21" fmla="*/ 228 h 1849"/>
                      <a:gd name="T22" fmla="*/ 2430 w 2560"/>
                      <a:gd name="T23" fmla="*/ 130 h 1849"/>
                      <a:gd name="T24" fmla="*/ 2430 w 2560"/>
                      <a:gd name="T25" fmla="*/ 1719 h 1849"/>
                      <a:gd name="T26" fmla="*/ 131 w 2560"/>
                      <a:gd name="T27" fmla="*/ 1719 h 1849"/>
                      <a:gd name="T28" fmla="*/ 131 w 2560"/>
                      <a:gd name="T29" fmla="*/ 482 h 1849"/>
                      <a:gd name="T30" fmla="*/ 477 w 2560"/>
                      <a:gd name="T31" fmla="*/ 710 h 1849"/>
                      <a:gd name="T32" fmla="*/ 875 w 2560"/>
                      <a:gd name="T33" fmla="*/ 130 h 1849"/>
                      <a:gd name="T34" fmla="*/ 2430 w 2560"/>
                      <a:gd name="T35" fmla="*/ 130 h 1849"/>
                      <a:gd name="T36" fmla="*/ 2430 w 2560"/>
                      <a:gd name="T37" fmla="*/ 13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0" h="1849">
                        <a:moveTo>
                          <a:pt x="0" y="228"/>
                        </a:moveTo>
                        <a:cubicBezTo>
                          <a:pt x="0" y="1797"/>
                          <a:pt x="0" y="1797"/>
                          <a:pt x="0" y="1797"/>
                        </a:cubicBezTo>
                        <a:cubicBezTo>
                          <a:pt x="0" y="1830"/>
                          <a:pt x="20" y="1849"/>
                          <a:pt x="53" y="1849"/>
                        </a:cubicBezTo>
                        <a:cubicBezTo>
                          <a:pt x="2508" y="1849"/>
                          <a:pt x="2508" y="1849"/>
                          <a:pt x="2508" y="1849"/>
                        </a:cubicBezTo>
                        <a:cubicBezTo>
                          <a:pt x="2541" y="1849"/>
                          <a:pt x="2560" y="1830"/>
                          <a:pt x="2560" y="1797"/>
                        </a:cubicBezTo>
                        <a:cubicBezTo>
                          <a:pt x="2560" y="52"/>
                          <a:pt x="2560" y="52"/>
                          <a:pt x="2560" y="52"/>
                        </a:cubicBezTo>
                        <a:cubicBezTo>
                          <a:pt x="2560" y="20"/>
                          <a:pt x="2541" y="0"/>
                          <a:pt x="2508" y="0"/>
                        </a:cubicBezTo>
                        <a:cubicBezTo>
                          <a:pt x="823" y="0"/>
                          <a:pt x="823" y="0"/>
                          <a:pt x="823" y="0"/>
                        </a:cubicBezTo>
                        <a:cubicBezTo>
                          <a:pt x="399" y="391"/>
                          <a:pt x="399" y="391"/>
                          <a:pt x="399" y="391"/>
                        </a:cubicBezTo>
                        <a:cubicBezTo>
                          <a:pt x="0" y="228"/>
                          <a:pt x="0" y="228"/>
                          <a:pt x="0" y="228"/>
                        </a:cubicBezTo>
                        <a:cubicBezTo>
                          <a:pt x="0" y="228"/>
                          <a:pt x="0" y="228"/>
                          <a:pt x="0" y="228"/>
                        </a:cubicBezTo>
                        <a:close/>
                        <a:moveTo>
                          <a:pt x="2430" y="130"/>
                        </a:moveTo>
                        <a:cubicBezTo>
                          <a:pt x="2430" y="1719"/>
                          <a:pt x="2430" y="1719"/>
                          <a:pt x="2430" y="1719"/>
                        </a:cubicBezTo>
                        <a:cubicBezTo>
                          <a:pt x="131" y="1719"/>
                          <a:pt x="131" y="1719"/>
                          <a:pt x="131" y="1719"/>
                        </a:cubicBezTo>
                        <a:cubicBezTo>
                          <a:pt x="131" y="482"/>
                          <a:pt x="131" y="482"/>
                          <a:pt x="131" y="482"/>
                        </a:cubicBezTo>
                        <a:cubicBezTo>
                          <a:pt x="477" y="710"/>
                          <a:pt x="477" y="710"/>
                          <a:pt x="477" y="710"/>
                        </a:cubicBezTo>
                        <a:cubicBezTo>
                          <a:pt x="875" y="130"/>
                          <a:pt x="875" y="130"/>
                          <a:pt x="875" y="130"/>
                        </a:cubicBezTo>
                        <a:cubicBezTo>
                          <a:pt x="2430" y="130"/>
                          <a:pt x="2430" y="130"/>
                          <a:pt x="2430" y="130"/>
                        </a:cubicBezTo>
                        <a:cubicBezTo>
                          <a:pt x="2430" y="130"/>
                          <a:pt x="2430" y="130"/>
                          <a:pt x="243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9" name="Freeform 19"/>
                  <p:cNvSpPr>
                    <a:spLocks/>
                  </p:cNvSpPr>
                  <p:nvPr/>
                </p:nvSpPr>
                <p:spPr bwMode="auto">
                  <a:xfrm>
                    <a:off x="1902" y="3211"/>
                    <a:ext cx="4042" cy="194"/>
                  </a:xfrm>
                  <a:custGeom>
                    <a:avLst/>
                    <a:gdLst>
                      <a:gd name="T0" fmla="*/ 0 w 4042"/>
                      <a:gd name="T1" fmla="*/ 0 h 194"/>
                      <a:gd name="T2" fmla="*/ 4042 w 4042"/>
                      <a:gd name="T3" fmla="*/ 0 h 194"/>
                      <a:gd name="T4" fmla="*/ 4042 w 4042"/>
                      <a:gd name="T5" fmla="*/ 194 h 194"/>
                      <a:gd name="T6" fmla="*/ 0 w 4042"/>
                      <a:gd name="T7" fmla="*/ 194 h 194"/>
                      <a:gd name="T8" fmla="*/ 0 w 4042"/>
                      <a:gd name="T9" fmla="*/ 0 h 194"/>
                      <a:gd name="T10" fmla="*/ 0 w 4042"/>
                      <a:gd name="T11" fmla="*/ 0 h 194"/>
                    </a:gdLst>
                    <a:ahLst/>
                    <a:cxnLst>
                      <a:cxn ang="0">
                        <a:pos x="T0" y="T1"/>
                      </a:cxn>
                      <a:cxn ang="0">
                        <a:pos x="T2" y="T3"/>
                      </a:cxn>
                      <a:cxn ang="0">
                        <a:pos x="T4" y="T5"/>
                      </a:cxn>
                      <a:cxn ang="0">
                        <a:pos x="T6" y="T7"/>
                      </a:cxn>
                      <a:cxn ang="0">
                        <a:pos x="T8" y="T9"/>
                      </a:cxn>
                      <a:cxn ang="0">
                        <a:pos x="T10" y="T11"/>
                      </a:cxn>
                    </a:cxnLst>
                    <a:rect l="0" t="0" r="r" b="b"/>
                    <a:pathLst>
                      <a:path w="4042" h="194">
                        <a:moveTo>
                          <a:pt x="0" y="0"/>
                        </a:moveTo>
                        <a:lnTo>
                          <a:pt x="4042" y="0"/>
                        </a:lnTo>
                        <a:lnTo>
                          <a:pt x="4042" y="194"/>
                        </a:lnTo>
                        <a:lnTo>
                          <a:pt x="0" y="19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0" name="Freeform 20"/>
                  <p:cNvSpPr>
                    <a:spLocks/>
                  </p:cNvSpPr>
                  <p:nvPr/>
                </p:nvSpPr>
                <p:spPr bwMode="auto">
                  <a:xfrm>
                    <a:off x="5093" y="1427"/>
                    <a:ext cx="567" cy="1578"/>
                  </a:xfrm>
                  <a:custGeom>
                    <a:avLst/>
                    <a:gdLst>
                      <a:gd name="T0" fmla="*/ 0 w 567"/>
                      <a:gd name="T1" fmla="*/ 0 h 1578"/>
                      <a:gd name="T2" fmla="*/ 567 w 567"/>
                      <a:gd name="T3" fmla="*/ 0 h 1578"/>
                      <a:gd name="T4" fmla="*/ 567 w 567"/>
                      <a:gd name="T5" fmla="*/ 1578 h 1578"/>
                      <a:gd name="T6" fmla="*/ 0 w 567"/>
                      <a:gd name="T7" fmla="*/ 1578 h 1578"/>
                      <a:gd name="T8" fmla="*/ 0 w 567"/>
                      <a:gd name="T9" fmla="*/ 0 h 1578"/>
                      <a:gd name="T10" fmla="*/ 0 w 567"/>
                      <a:gd name="T11" fmla="*/ 0 h 1578"/>
                    </a:gdLst>
                    <a:ahLst/>
                    <a:cxnLst>
                      <a:cxn ang="0">
                        <a:pos x="T0" y="T1"/>
                      </a:cxn>
                      <a:cxn ang="0">
                        <a:pos x="T2" y="T3"/>
                      </a:cxn>
                      <a:cxn ang="0">
                        <a:pos x="T4" y="T5"/>
                      </a:cxn>
                      <a:cxn ang="0">
                        <a:pos x="T6" y="T7"/>
                      </a:cxn>
                      <a:cxn ang="0">
                        <a:pos x="T8" y="T9"/>
                      </a:cxn>
                      <a:cxn ang="0">
                        <a:pos x="T10" y="T11"/>
                      </a:cxn>
                    </a:cxnLst>
                    <a:rect l="0" t="0" r="r" b="b"/>
                    <a:pathLst>
                      <a:path w="567" h="1578">
                        <a:moveTo>
                          <a:pt x="0" y="0"/>
                        </a:moveTo>
                        <a:lnTo>
                          <a:pt x="567" y="0"/>
                        </a:lnTo>
                        <a:lnTo>
                          <a:pt x="567" y="1578"/>
                        </a:lnTo>
                        <a:lnTo>
                          <a:pt x="0" y="157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1" name="Freeform 21"/>
                  <p:cNvSpPr>
                    <a:spLocks/>
                  </p:cNvSpPr>
                  <p:nvPr/>
                </p:nvSpPr>
                <p:spPr bwMode="auto">
                  <a:xfrm>
                    <a:off x="4116" y="2052"/>
                    <a:ext cx="567" cy="953"/>
                  </a:xfrm>
                  <a:custGeom>
                    <a:avLst/>
                    <a:gdLst>
                      <a:gd name="T0" fmla="*/ 0 w 567"/>
                      <a:gd name="T1" fmla="*/ 0 h 953"/>
                      <a:gd name="T2" fmla="*/ 567 w 567"/>
                      <a:gd name="T3" fmla="*/ 0 h 953"/>
                      <a:gd name="T4" fmla="*/ 567 w 567"/>
                      <a:gd name="T5" fmla="*/ 953 h 953"/>
                      <a:gd name="T6" fmla="*/ 0 w 567"/>
                      <a:gd name="T7" fmla="*/ 953 h 953"/>
                      <a:gd name="T8" fmla="*/ 0 w 567"/>
                      <a:gd name="T9" fmla="*/ 0 h 953"/>
                      <a:gd name="T10" fmla="*/ 0 w 567"/>
                      <a:gd name="T11" fmla="*/ 0 h 953"/>
                    </a:gdLst>
                    <a:ahLst/>
                    <a:cxnLst>
                      <a:cxn ang="0">
                        <a:pos x="T0" y="T1"/>
                      </a:cxn>
                      <a:cxn ang="0">
                        <a:pos x="T2" y="T3"/>
                      </a:cxn>
                      <a:cxn ang="0">
                        <a:pos x="T4" y="T5"/>
                      </a:cxn>
                      <a:cxn ang="0">
                        <a:pos x="T6" y="T7"/>
                      </a:cxn>
                      <a:cxn ang="0">
                        <a:pos x="T8" y="T9"/>
                      </a:cxn>
                      <a:cxn ang="0">
                        <a:pos x="T10" y="T11"/>
                      </a:cxn>
                    </a:cxnLst>
                    <a:rect l="0" t="0" r="r" b="b"/>
                    <a:pathLst>
                      <a:path w="567" h="953">
                        <a:moveTo>
                          <a:pt x="0" y="0"/>
                        </a:moveTo>
                        <a:lnTo>
                          <a:pt x="567" y="0"/>
                        </a:lnTo>
                        <a:lnTo>
                          <a:pt x="567" y="953"/>
                        </a:lnTo>
                        <a:lnTo>
                          <a:pt x="0" y="95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2" name="Freeform 22"/>
                  <p:cNvSpPr>
                    <a:spLocks/>
                  </p:cNvSpPr>
                  <p:nvPr/>
                </p:nvSpPr>
                <p:spPr bwMode="auto">
                  <a:xfrm>
                    <a:off x="3151" y="1756"/>
                    <a:ext cx="567" cy="1249"/>
                  </a:xfrm>
                  <a:custGeom>
                    <a:avLst/>
                    <a:gdLst>
                      <a:gd name="T0" fmla="*/ 0 w 567"/>
                      <a:gd name="T1" fmla="*/ 0 h 1249"/>
                      <a:gd name="T2" fmla="*/ 567 w 567"/>
                      <a:gd name="T3" fmla="*/ 0 h 1249"/>
                      <a:gd name="T4" fmla="*/ 567 w 567"/>
                      <a:gd name="T5" fmla="*/ 1249 h 1249"/>
                      <a:gd name="T6" fmla="*/ 0 w 567"/>
                      <a:gd name="T7" fmla="*/ 1249 h 1249"/>
                      <a:gd name="T8" fmla="*/ 0 w 567"/>
                      <a:gd name="T9" fmla="*/ 0 h 1249"/>
                      <a:gd name="T10" fmla="*/ 0 w 567"/>
                      <a:gd name="T11" fmla="*/ 0 h 1249"/>
                    </a:gdLst>
                    <a:ahLst/>
                    <a:cxnLst>
                      <a:cxn ang="0">
                        <a:pos x="T0" y="T1"/>
                      </a:cxn>
                      <a:cxn ang="0">
                        <a:pos x="T2" y="T3"/>
                      </a:cxn>
                      <a:cxn ang="0">
                        <a:pos x="T4" y="T5"/>
                      </a:cxn>
                      <a:cxn ang="0">
                        <a:pos x="T6" y="T7"/>
                      </a:cxn>
                      <a:cxn ang="0">
                        <a:pos x="T8" y="T9"/>
                      </a:cxn>
                      <a:cxn ang="0">
                        <a:pos x="T10" y="T11"/>
                      </a:cxn>
                    </a:cxnLst>
                    <a:rect l="0" t="0" r="r" b="b"/>
                    <a:pathLst>
                      <a:path w="567" h="1249">
                        <a:moveTo>
                          <a:pt x="0" y="0"/>
                        </a:moveTo>
                        <a:lnTo>
                          <a:pt x="567" y="0"/>
                        </a:lnTo>
                        <a:lnTo>
                          <a:pt x="567" y="1249"/>
                        </a:lnTo>
                        <a:lnTo>
                          <a:pt x="0" y="124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3" name="Freeform 23"/>
                  <p:cNvSpPr>
                    <a:spLocks/>
                  </p:cNvSpPr>
                  <p:nvPr/>
                </p:nvSpPr>
                <p:spPr bwMode="auto">
                  <a:xfrm>
                    <a:off x="2186" y="2335"/>
                    <a:ext cx="567" cy="670"/>
                  </a:xfrm>
                  <a:custGeom>
                    <a:avLst/>
                    <a:gdLst>
                      <a:gd name="T0" fmla="*/ 0 w 567"/>
                      <a:gd name="T1" fmla="*/ 0 h 670"/>
                      <a:gd name="T2" fmla="*/ 567 w 567"/>
                      <a:gd name="T3" fmla="*/ 0 h 670"/>
                      <a:gd name="T4" fmla="*/ 567 w 567"/>
                      <a:gd name="T5" fmla="*/ 670 h 670"/>
                      <a:gd name="T6" fmla="*/ 0 w 567"/>
                      <a:gd name="T7" fmla="*/ 670 h 670"/>
                      <a:gd name="T8" fmla="*/ 0 w 567"/>
                      <a:gd name="T9" fmla="*/ 0 h 670"/>
                      <a:gd name="T10" fmla="*/ 0 w 567"/>
                      <a:gd name="T11" fmla="*/ 0 h 670"/>
                    </a:gdLst>
                    <a:ahLst/>
                    <a:cxnLst>
                      <a:cxn ang="0">
                        <a:pos x="T0" y="T1"/>
                      </a:cxn>
                      <a:cxn ang="0">
                        <a:pos x="T2" y="T3"/>
                      </a:cxn>
                      <a:cxn ang="0">
                        <a:pos x="T4" y="T5"/>
                      </a:cxn>
                      <a:cxn ang="0">
                        <a:pos x="T6" y="T7"/>
                      </a:cxn>
                      <a:cxn ang="0">
                        <a:pos x="T8" y="T9"/>
                      </a:cxn>
                      <a:cxn ang="0">
                        <a:pos x="T10" y="T11"/>
                      </a:cxn>
                    </a:cxnLst>
                    <a:rect l="0" t="0" r="r" b="b"/>
                    <a:pathLst>
                      <a:path w="567" h="670">
                        <a:moveTo>
                          <a:pt x="0" y="0"/>
                        </a:moveTo>
                        <a:lnTo>
                          <a:pt x="567" y="0"/>
                        </a:lnTo>
                        <a:lnTo>
                          <a:pt x="567" y="670"/>
                        </a:lnTo>
                        <a:lnTo>
                          <a:pt x="0" y="6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35" name="TextBox 634"/>
                <p:cNvSpPr txBox="1"/>
                <p:nvPr/>
              </p:nvSpPr>
              <p:spPr>
                <a:xfrm>
                  <a:off x="5371207"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Lync</a:t>
                  </a:r>
                </a:p>
              </p:txBody>
            </p:sp>
            <p:sp>
              <p:nvSpPr>
                <p:cNvPr id="636" name="TextBox 635"/>
                <p:cNvSpPr txBox="1"/>
                <p:nvPr/>
              </p:nvSpPr>
              <p:spPr>
                <a:xfrm>
                  <a:off x="6225029"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OneNote</a:t>
                  </a:r>
                </a:p>
              </p:txBody>
            </p:sp>
            <p:sp>
              <p:nvSpPr>
                <p:cNvPr id="637" name="TextBox 636"/>
                <p:cNvSpPr txBox="1"/>
                <p:nvPr/>
              </p:nvSpPr>
              <p:spPr>
                <a:xfrm>
                  <a:off x="7097844"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Yammer</a:t>
                  </a:r>
                </a:p>
              </p:txBody>
            </p:sp>
          </p:grpSp>
        </p:grpSp>
        <p:sp>
          <p:nvSpPr>
            <p:cNvPr id="646" name="Freeform 5"/>
            <p:cNvSpPr>
              <a:spLocks noChangeAspect="1" noEditPoints="1"/>
            </p:cNvSpPr>
            <p:nvPr/>
          </p:nvSpPr>
          <p:spPr bwMode="auto">
            <a:xfrm>
              <a:off x="5623701" y="4083912"/>
              <a:ext cx="308106" cy="40953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647" name="Freeform 5"/>
            <p:cNvSpPr>
              <a:spLocks noChangeAspect="1" noEditPoints="1"/>
            </p:cNvSpPr>
            <p:nvPr/>
          </p:nvSpPr>
          <p:spPr bwMode="auto">
            <a:xfrm>
              <a:off x="4661060" y="4095618"/>
              <a:ext cx="464949" cy="385126"/>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654" name="Freeform 18"/>
            <p:cNvSpPr>
              <a:spLocks noChangeAspect="1" noEditPoints="1"/>
            </p:cNvSpPr>
            <p:nvPr/>
          </p:nvSpPr>
          <p:spPr bwMode="auto">
            <a:xfrm>
              <a:off x="6456387" y="4130487"/>
              <a:ext cx="427230" cy="315388"/>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655" name="Freeform 109"/>
            <p:cNvSpPr>
              <a:spLocks noChangeAspect="1" noEditPoints="1"/>
            </p:cNvSpPr>
            <p:nvPr/>
          </p:nvSpPr>
          <p:spPr bwMode="auto">
            <a:xfrm>
              <a:off x="7389901" y="4095618"/>
              <a:ext cx="427254" cy="400722"/>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594" tIns="44795" rIns="89594" bIns="44795" numCol="1" anchor="t" anchorCtr="0" compatLnSpc="1">
              <a:prstTxWarp prst="textNoShape">
                <a:avLst/>
              </a:prstTxWarp>
            </a:bodyPr>
            <a:lstStyle/>
            <a:p>
              <a:pPr defTabSz="913740"/>
              <a:endParaRPr lang="en-US" sz="1799" dirty="0">
                <a:solidFill>
                  <a:srgbClr val="FFFFFF"/>
                </a:solidFill>
              </a:endParaRPr>
            </a:p>
          </p:txBody>
        </p:sp>
        <p:sp>
          <p:nvSpPr>
            <p:cNvPr id="656" name="Freeform 5"/>
            <p:cNvSpPr>
              <a:spLocks noEditPoints="1"/>
            </p:cNvSpPr>
            <p:nvPr/>
          </p:nvSpPr>
          <p:spPr bwMode="auto">
            <a:xfrm>
              <a:off x="4750642" y="5052706"/>
              <a:ext cx="368686" cy="413440"/>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657" name="Rectangle 656"/>
          <p:cNvSpPr/>
          <p:nvPr/>
        </p:nvSpPr>
        <p:spPr bwMode="auto">
          <a:xfrm>
            <a:off x="4318704" y="2990575"/>
            <a:ext cx="3809456" cy="3703638"/>
          </a:xfrm>
          <a:prstGeom prst="rect">
            <a:avLst/>
          </a:prstGeom>
          <a:solidFill>
            <a:srgbClr val="442359">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659" name="Rectangle 658"/>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cxnSp>
        <p:nvCxnSpPr>
          <p:cNvPr id="661" name="Straight Connector 660"/>
          <p:cNvCxnSpPr/>
          <p:nvPr/>
        </p:nvCxnSpPr>
        <p:spPr>
          <a:xfrm>
            <a:off x="8229600" y="5475013"/>
            <a:ext cx="3634740" cy="0"/>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62" name="Group 661"/>
          <p:cNvGrpSpPr/>
          <p:nvPr/>
        </p:nvGrpSpPr>
        <p:grpSpPr>
          <a:xfrm>
            <a:off x="8409710" y="4828383"/>
            <a:ext cx="3364024" cy="1676923"/>
            <a:chOff x="8409710" y="4649270"/>
            <a:chExt cx="3364024" cy="1676923"/>
          </a:xfrm>
        </p:grpSpPr>
        <p:grpSp>
          <p:nvGrpSpPr>
            <p:cNvPr id="663" name="Group 662"/>
            <p:cNvGrpSpPr/>
            <p:nvPr/>
          </p:nvGrpSpPr>
          <p:grpSpPr>
            <a:xfrm>
              <a:off x="9076218" y="4649270"/>
              <a:ext cx="2697516" cy="411936"/>
              <a:chOff x="9076218" y="4649270"/>
              <a:chExt cx="2697516" cy="411936"/>
            </a:xfrm>
          </p:grpSpPr>
          <p:pic>
            <p:nvPicPr>
              <p:cNvPr id="666" name="Picture 4" descr="ph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10680" y="4718973"/>
                <a:ext cx="545060" cy="272530"/>
              </a:xfrm>
              <a:prstGeom prst="rect">
                <a:avLst/>
              </a:prstGeom>
              <a:noFill/>
              <a:extLst>
                <a:ext uri="{909E8E84-426E-40DD-AFC4-6F175D3DCCD1}">
                  <a14:hiddenFill xmlns:a14="http://schemas.microsoft.com/office/drawing/2010/main">
                    <a:solidFill>
                      <a:srgbClr val="FFFFFF"/>
                    </a:solidFill>
                  </a14:hiddenFill>
                </a:ext>
              </a:extLst>
            </p:spPr>
          </p:pic>
          <p:pic>
            <p:nvPicPr>
              <p:cNvPr id="667" name="Picture 6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06934" y="4725736"/>
                <a:ext cx="966800" cy="259004"/>
              </a:xfrm>
              <a:prstGeom prst="rect">
                <a:avLst/>
              </a:prstGeom>
            </p:spPr>
          </p:pic>
          <p:pic>
            <p:nvPicPr>
              <p:cNvPr id="668" name="Picture 66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34846" y="4649270"/>
                <a:ext cx="324640" cy="411936"/>
              </a:xfrm>
              <a:prstGeom prst="rect">
                <a:avLst/>
              </a:prstGeom>
            </p:spPr>
          </p:pic>
          <p:pic>
            <p:nvPicPr>
              <p:cNvPr id="669" name="Picture 668"/>
              <p:cNvPicPr>
                <a:picLocks noChangeAspect="1"/>
              </p:cNvPicPr>
              <p:nvPr/>
            </p:nvPicPr>
            <p:blipFill rotWithShape="1">
              <a:blip r:embed="rId14">
                <a:extLst>
                  <a:ext uri="{28A0092B-C50C-407E-A947-70E740481C1C}">
                    <a14:useLocalDpi xmlns:a14="http://schemas.microsoft.com/office/drawing/2010/main" val="0"/>
                  </a:ext>
                </a:extLst>
              </a:blip>
              <a:srcRect r="74521" b="13629"/>
              <a:stretch/>
            </p:blipFill>
            <p:spPr>
              <a:xfrm>
                <a:off x="9076218" y="4650650"/>
                <a:ext cx="407434" cy="409176"/>
              </a:xfrm>
              <a:prstGeom prst="rect">
                <a:avLst/>
              </a:prstGeom>
            </p:spPr>
          </p:pic>
        </p:grpSp>
        <p:pic>
          <p:nvPicPr>
            <p:cNvPr id="664" name="Picture 66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14603" y="5453814"/>
              <a:ext cx="1020306" cy="340102"/>
            </a:xfrm>
            <a:prstGeom prst="rect">
              <a:avLst/>
            </a:prstGeom>
          </p:spPr>
        </p:pic>
        <p:pic>
          <p:nvPicPr>
            <p:cNvPr id="665" name="Picture 11" descr="\\sfp\Work\White_Whale\_Archive-Tracy\_Archive-Tracy\7-20642_Cloud_Services_Track\Art\Logos\PNGs\AmazonWebservices_Logo_white.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409710" y="5913635"/>
              <a:ext cx="1097227" cy="412558"/>
            </a:xfrm>
            <a:prstGeom prst="rect">
              <a:avLst/>
            </a:prstGeom>
            <a:noFill/>
            <a:extLst>
              <a:ext uri="{909E8E84-426E-40DD-AFC4-6F175D3DCCD1}">
                <a14:hiddenFill xmlns:a14="http://schemas.microsoft.com/office/drawing/2010/main">
                  <a:solidFill>
                    <a:srgbClr val="FFFFFF"/>
                  </a:solidFill>
                </a14:hiddenFill>
              </a:ext>
            </a:extLst>
          </p:spPr>
        </p:pic>
      </p:grpSp>
      <p:pic>
        <p:nvPicPr>
          <p:cNvPr id="670" name="Picture 669"/>
          <p:cNvPicPr>
            <a:picLocks noChangeAspect="1"/>
          </p:cNvPicPr>
          <p:nvPr/>
        </p:nvPicPr>
        <p:blipFill rotWithShape="1">
          <a:blip r:embed="rId18">
            <a:extLst>
              <a:ext uri="{28A0092B-C50C-407E-A947-70E740481C1C}">
                <a14:useLocalDpi xmlns:a14="http://schemas.microsoft.com/office/drawing/2010/main" val="0"/>
              </a:ext>
            </a:extLst>
          </a:blip>
          <a:srcRect l="4902" t="6073" r="7126" b="19348"/>
          <a:stretch/>
        </p:blipFill>
        <p:spPr>
          <a:xfrm>
            <a:off x="11140764" y="5065243"/>
            <a:ext cx="485039" cy="456053"/>
          </a:xfrm>
          <a:prstGeom prst="rect">
            <a:avLst/>
          </a:prstGeom>
        </p:spPr>
      </p:pic>
      <p:pic>
        <p:nvPicPr>
          <p:cNvPr id="671" name="Picture 670"/>
          <p:cNvPicPr>
            <a:picLocks noChangeAspect="1"/>
          </p:cNvPicPr>
          <p:nvPr/>
        </p:nvPicPr>
        <p:blipFill rotWithShape="1">
          <a:blip r:embed="rId19">
            <a:extLst>
              <a:ext uri="{28A0092B-C50C-407E-A947-70E740481C1C}">
                <a14:useLocalDpi xmlns:a14="http://schemas.microsoft.com/office/drawing/2010/main" val="0"/>
              </a:ext>
            </a:extLst>
          </a:blip>
          <a:srcRect l="13445" t="17569" r="13162" b="17640"/>
          <a:stretch/>
        </p:blipFill>
        <p:spPr>
          <a:xfrm>
            <a:off x="10215315" y="5072006"/>
            <a:ext cx="501276" cy="442527"/>
          </a:xfrm>
          <a:prstGeom prst="rect">
            <a:avLst/>
          </a:prstGeom>
        </p:spPr>
      </p:pic>
      <p:pic>
        <p:nvPicPr>
          <p:cNvPr id="672" name="Picture 14"/>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8523291" y="5050928"/>
            <a:ext cx="414309" cy="484682"/>
          </a:xfrm>
          <a:prstGeom prst="rect">
            <a:avLst/>
          </a:prstGeom>
          <a:noFill/>
          <a:ln>
            <a:noFill/>
          </a:ln>
          <a:effectLst/>
          <a:extLst/>
        </p:spPr>
      </p:pic>
      <p:grpSp>
        <p:nvGrpSpPr>
          <p:cNvPr id="673" name="Group 672"/>
          <p:cNvGrpSpPr/>
          <p:nvPr/>
        </p:nvGrpSpPr>
        <p:grpSpPr>
          <a:xfrm>
            <a:off x="9361774" y="5050944"/>
            <a:ext cx="429367" cy="484651"/>
            <a:chOff x="8757833" y="2461626"/>
            <a:chExt cx="522153" cy="589383"/>
          </a:xfrm>
        </p:grpSpPr>
        <p:sp>
          <p:nvSpPr>
            <p:cNvPr id="674" name="Freeform 24"/>
            <p:cNvSpPr>
              <a:spLocks/>
            </p:cNvSpPr>
            <p:nvPr/>
          </p:nvSpPr>
          <p:spPr bwMode="auto">
            <a:xfrm>
              <a:off x="8757833" y="2599074"/>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r>
                <a:rPr lang="en-US" dirty="0">
                  <a:solidFill>
                    <a:srgbClr val="FFFFFF"/>
                  </a:solidFill>
                </a:rPr>
                <a:t>z</a:t>
              </a:r>
            </a:p>
          </p:txBody>
        </p:sp>
        <p:sp>
          <p:nvSpPr>
            <p:cNvPr id="675" name="Freeform 25"/>
            <p:cNvSpPr>
              <a:spLocks/>
            </p:cNvSpPr>
            <p:nvPr/>
          </p:nvSpPr>
          <p:spPr bwMode="auto">
            <a:xfrm>
              <a:off x="9018907" y="2461626"/>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676" name="Group 25"/>
          <p:cNvGrpSpPr>
            <a:grpSpLocks noChangeAspect="1"/>
          </p:cNvGrpSpPr>
          <p:nvPr/>
        </p:nvGrpSpPr>
        <p:grpSpPr bwMode="auto">
          <a:xfrm>
            <a:off x="8516841" y="4411999"/>
            <a:ext cx="1579429" cy="191403"/>
            <a:chOff x="-1699" y="18351"/>
            <a:chExt cx="11074" cy="1342"/>
          </a:xfrm>
        </p:grpSpPr>
        <p:sp>
          <p:nvSpPr>
            <p:cNvPr id="677"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8"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9"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0"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1"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2"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3"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4"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5"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6"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7"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8"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9"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0"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691" name="Picture 690"/>
          <p:cNvPicPr>
            <a:picLocks noChangeAspect="1"/>
          </p:cNvPicPr>
          <p:nvPr/>
        </p:nvPicPr>
        <p:blipFill rotWithShape="1">
          <a:blip r:embed="rId20" cstate="print">
            <a:extLst>
              <a:ext uri="{28A0092B-C50C-407E-A947-70E740481C1C}">
                <a14:useLocalDpi xmlns:a14="http://schemas.microsoft.com/office/drawing/2010/main" val="0"/>
              </a:ext>
            </a:extLst>
          </a:blip>
          <a:srcRect t="44093" r="11119"/>
          <a:stretch/>
        </p:blipFill>
        <p:spPr>
          <a:xfrm>
            <a:off x="10308131" y="4280871"/>
            <a:ext cx="694997" cy="426709"/>
          </a:xfrm>
          <a:prstGeom prst="rect">
            <a:avLst/>
          </a:prstGeom>
        </p:spPr>
      </p:pic>
      <p:grpSp>
        <p:nvGrpSpPr>
          <p:cNvPr id="692" name="Group 691"/>
          <p:cNvGrpSpPr>
            <a:grpSpLocks noChangeAspect="1"/>
          </p:cNvGrpSpPr>
          <p:nvPr/>
        </p:nvGrpSpPr>
        <p:grpSpPr>
          <a:xfrm>
            <a:off x="11214990" y="4261455"/>
            <a:ext cx="401676" cy="566928"/>
            <a:chOff x="1214438" y="4121151"/>
            <a:chExt cx="1558925" cy="2200275"/>
          </a:xfrm>
        </p:grpSpPr>
        <p:sp>
          <p:nvSpPr>
            <p:cNvPr id="693"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4"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397251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2.60403E-7 4.58466E-6 L 0.05987 -0.13891 " pathEditMode="relative" rAng="0" ptsTypes="AA">
                                      <p:cBhvr>
                                        <p:cTn id="6" dur="500" fill="hold"/>
                                        <p:tgtEl>
                                          <p:spTgt spid="672"/>
                                        </p:tgtEl>
                                        <p:attrNameLst>
                                          <p:attrName>ppt_x</p:attrName>
                                          <p:attrName>ppt_y</p:attrName>
                                        </p:attrNameLst>
                                      </p:cBhvr>
                                      <p:rCtr x="2987" y="-6945"/>
                                    </p:animMotion>
                                  </p:childTnLst>
                                </p:cTn>
                              </p:par>
                              <p:par>
                                <p:cTn id="7" presetID="42" presetClass="path" presetSubtype="0" decel="100000" fill="hold" nodeType="withEffect">
                                  <p:stCondLst>
                                    <p:cond delay="0"/>
                                  </p:stCondLst>
                                  <p:childTnLst>
                                    <p:animMotion origin="layout" path="M 2.97677E-6 4.58466E-6 L 0.04391 -0.13891 " pathEditMode="relative" rAng="0" ptsTypes="AA">
                                      <p:cBhvr>
                                        <p:cTn id="8" dur="500" fill="hold"/>
                                        <p:tgtEl>
                                          <p:spTgt spid="673"/>
                                        </p:tgtEl>
                                        <p:attrNameLst>
                                          <p:attrName>ppt_x</p:attrName>
                                          <p:attrName>ppt_y</p:attrName>
                                        </p:attrNameLst>
                                      </p:cBhvr>
                                      <p:rCtr x="2196" y="-6945"/>
                                    </p:animMotion>
                                  </p:childTnLst>
                                </p:cTn>
                              </p:par>
                              <p:par>
                                <p:cTn id="9" presetID="42" presetClass="path" presetSubtype="0" decel="100000" fill="hold" nodeType="withEffect">
                                  <p:stCondLst>
                                    <p:cond delay="0"/>
                                  </p:stCondLst>
                                  <p:childTnLst>
                                    <p:animMotion origin="layout" path="M 2.05004E-6 4.58466E-6 L 0.02987 -0.13777 " pathEditMode="relative" rAng="0" ptsTypes="AA">
                                      <p:cBhvr>
                                        <p:cTn id="10" dur="500" fill="hold"/>
                                        <p:tgtEl>
                                          <p:spTgt spid="671"/>
                                        </p:tgtEl>
                                        <p:attrNameLst>
                                          <p:attrName>ppt_x</p:attrName>
                                          <p:attrName>ppt_y</p:attrName>
                                        </p:attrNameLst>
                                      </p:cBhvr>
                                      <p:rCtr x="1493" y="-6900"/>
                                    </p:animMotion>
                                  </p:childTnLst>
                                </p:cTn>
                              </p:par>
                              <p:par>
                                <p:cTn id="11" presetID="42" presetClass="path" presetSubtype="0" decel="100000" fill="hold" nodeType="withEffect">
                                  <p:stCondLst>
                                    <p:cond delay="0"/>
                                  </p:stCondLst>
                                  <p:childTnLst>
                                    <p:animMotion origin="layout" path="M -1.25606E-6 4.58466E-6 L 0.0134 -0.13777 " pathEditMode="relative" rAng="0" ptsTypes="AA">
                                      <p:cBhvr>
                                        <p:cTn id="12" dur="500" fill="hold"/>
                                        <p:tgtEl>
                                          <p:spTgt spid="670"/>
                                        </p:tgtEl>
                                        <p:attrNameLst>
                                          <p:attrName>ppt_x</p:attrName>
                                          <p:attrName>ppt_y</p:attrName>
                                        </p:attrNameLst>
                                      </p:cBhvr>
                                      <p:rCtr x="664" y="-6900"/>
                                    </p:animMotion>
                                  </p:childTnLst>
                                </p:cTn>
                              </p:par>
                              <p:par>
                                <p:cTn id="13" presetID="42" presetClass="path" presetSubtype="0" decel="100000" fill="hold" nodeType="withEffect">
                                  <p:stCondLst>
                                    <p:cond delay="0"/>
                                  </p:stCondLst>
                                  <p:childTnLst>
                                    <p:animMotion origin="layout" path="M 1.85346E-6 -2.90967E-6 L -0.16109 -0.0236 " pathEditMode="relative" rAng="0" ptsTypes="AA">
                                      <p:cBhvr>
                                        <p:cTn id="14" dur="500" fill="hold"/>
                                        <p:tgtEl>
                                          <p:spTgt spid="691"/>
                                        </p:tgtEl>
                                        <p:attrNameLst>
                                          <p:attrName>ppt_x</p:attrName>
                                          <p:attrName>ppt_y</p:attrName>
                                        </p:attrNameLst>
                                      </p:cBhvr>
                                      <p:rCtr x="-8055" y="-1180"/>
                                    </p:animMotion>
                                  </p:childTnLst>
                                </p:cTn>
                              </p:par>
                              <p:par>
                                <p:cTn id="15" presetID="42" presetClass="path" presetSubtype="0" decel="100000" fill="hold" nodeType="withEffect">
                                  <p:stCondLst>
                                    <p:cond delay="0"/>
                                  </p:stCondLst>
                                  <p:childTnLst>
                                    <p:animMotion origin="layout" path="M 3.2576E-6 1.38448E-6 L -0.01111 0.18656 " pathEditMode="relative" rAng="0" ptsTypes="AA">
                                      <p:cBhvr>
                                        <p:cTn id="16" dur="500" fill="hold"/>
                                        <p:tgtEl>
                                          <p:spTgt spid="676"/>
                                        </p:tgtEl>
                                        <p:attrNameLst>
                                          <p:attrName>ppt_x</p:attrName>
                                          <p:attrName>ppt_y</p:attrName>
                                        </p:attrNameLst>
                                      </p:cBhvr>
                                      <p:rCtr x="-562" y="9328"/>
                                    </p:animMotion>
                                  </p:childTnLst>
                                </p:cTn>
                              </p:par>
                              <p:par>
                                <p:cTn id="17" presetID="42" presetClass="path" presetSubtype="0" decel="100000" fill="hold" nodeType="withEffect">
                                  <p:stCondLst>
                                    <p:cond delay="0"/>
                                  </p:stCondLst>
                                  <p:childTnLst>
                                    <p:animMotion origin="layout" path="M -1.87899E-6 4.26691E-6 L -0.21879 0.06604 " pathEditMode="relative" rAng="0" ptsTypes="AA">
                                      <p:cBhvr>
                                        <p:cTn id="18" dur="500" fill="hold"/>
                                        <p:tgtEl>
                                          <p:spTgt spid="692"/>
                                        </p:tgtEl>
                                        <p:attrNameLst>
                                          <p:attrName>ppt_x</p:attrName>
                                          <p:attrName>ppt_y</p:attrName>
                                        </p:attrNameLst>
                                      </p:cBhvr>
                                      <p:rCtr x="-10939" y="3291"/>
                                    </p:animMotion>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62"/>
                                        </p:tgtEl>
                                        <p:attrNameLst>
                                          <p:attrName>style.visibility</p:attrName>
                                        </p:attrNameLst>
                                      </p:cBhvr>
                                      <p:to>
                                        <p:strVal val="visible"/>
                                      </p:to>
                                    </p:set>
                                    <p:animEffect transition="in" filter="fade">
                                      <p:cBhvr>
                                        <p:cTn id="22" dur="500"/>
                                        <p:tgtEl>
                                          <p:spTgt spid="662"/>
                                        </p:tgtEl>
                                      </p:cBhvr>
                                    </p:animEffect>
                                  </p:childTnLst>
                                </p:cTn>
                              </p:par>
                              <p:par>
                                <p:cTn id="23" presetID="22" presetClass="entr" presetSubtype="8" fill="hold" nodeType="withEffect">
                                  <p:stCondLst>
                                    <p:cond delay="0"/>
                                  </p:stCondLst>
                                  <p:childTnLst>
                                    <p:set>
                                      <p:cBhvr>
                                        <p:cTn id="24" dur="1" fill="hold">
                                          <p:stCondLst>
                                            <p:cond delay="0"/>
                                          </p:stCondLst>
                                        </p:cTn>
                                        <p:tgtEl>
                                          <p:spTgt spid="661"/>
                                        </p:tgtEl>
                                        <p:attrNameLst>
                                          <p:attrName>style.visibility</p:attrName>
                                        </p:attrNameLst>
                                      </p:cBhvr>
                                      <p:to>
                                        <p:strVal val="visible"/>
                                      </p:to>
                                    </p:set>
                                    <p:animEffect transition="in" filter="wipe(left)">
                                      <p:cBhvr>
                                        <p:cTn id="25" dur="500"/>
                                        <p:tgtEl>
                                          <p:spTgt spid="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Office on the iPad with Apps for Office</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5520865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 name="Picture 5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9" name="Title 8"/>
          <p:cNvSpPr>
            <a:spLocks noGrp="1"/>
          </p:cNvSpPr>
          <p:nvPr>
            <p:ph type="title"/>
          </p:nvPr>
        </p:nvSpPr>
        <p:spPr/>
        <p:txBody>
          <a:bodyPr/>
          <a:lstStyle/>
          <a:p>
            <a:r>
              <a:rPr lang="en-US" dirty="0" smtClean="0"/>
              <a:t>Vision</a:t>
            </a:r>
            <a:endParaRPr lang="en-US" dirty="0"/>
          </a:p>
        </p:txBody>
      </p:sp>
      <p:grpSp>
        <p:nvGrpSpPr>
          <p:cNvPr id="357" name="Group 356"/>
          <p:cNvGrpSpPr/>
          <p:nvPr/>
        </p:nvGrpSpPr>
        <p:grpSpPr>
          <a:xfrm>
            <a:off x="292100" y="1195113"/>
            <a:ext cx="3770313" cy="1517650"/>
            <a:chOff x="292100" y="1016000"/>
            <a:chExt cx="3770313" cy="1517650"/>
          </a:xfrm>
        </p:grpSpPr>
        <p:sp>
          <p:nvSpPr>
            <p:cNvPr id="363" name="Rectangle 36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4" name="Group 363"/>
            <p:cNvGrpSpPr/>
            <p:nvPr/>
          </p:nvGrpSpPr>
          <p:grpSpPr>
            <a:xfrm>
              <a:off x="1160464" y="1016000"/>
              <a:ext cx="1978025" cy="1500188"/>
              <a:chOff x="1363663" y="914400"/>
              <a:chExt cx="1978025" cy="1500188"/>
            </a:xfrm>
          </p:grpSpPr>
          <p:sp>
            <p:nvSpPr>
              <p:cNvPr id="405"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405"/>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07"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65"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66" name="Group 365"/>
            <p:cNvGrpSpPr/>
            <p:nvPr/>
          </p:nvGrpSpPr>
          <p:grpSpPr>
            <a:xfrm>
              <a:off x="1264391" y="1121515"/>
              <a:ext cx="1751120" cy="977160"/>
              <a:chOff x="3305410" y="464807"/>
              <a:chExt cx="993287" cy="554274"/>
            </a:xfrm>
          </p:grpSpPr>
          <p:sp>
            <p:nvSpPr>
              <p:cNvPr id="393" name="Rectangle 392"/>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6"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397" name="Straight Connector 396"/>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2838450" y="1767176"/>
              <a:ext cx="1223963" cy="766474"/>
              <a:chOff x="2838450" y="1767176"/>
              <a:chExt cx="1223963" cy="766474"/>
            </a:xfrm>
          </p:grpSpPr>
          <p:grpSp>
            <p:nvGrpSpPr>
              <p:cNvPr id="387" name="Group 386"/>
              <p:cNvGrpSpPr/>
              <p:nvPr/>
            </p:nvGrpSpPr>
            <p:grpSpPr>
              <a:xfrm>
                <a:off x="2838450" y="1767176"/>
                <a:ext cx="1223963" cy="766474"/>
                <a:chOff x="2439988" y="1517650"/>
                <a:chExt cx="1622425" cy="1016000"/>
              </a:xfrm>
            </p:grpSpPr>
            <p:sp>
              <p:nvSpPr>
                <p:cNvPr id="389" name="Rectangle 38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90" name="Group 158"/>
                <p:cNvGrpSpPr>
                  <a:grpSpLocks noChangeAspect="1"/>
                </p:cNvGrpSpPr>
                <p:nvPr/>
              </p:nvGrpSpPr>
              <p:grpSpPr bwMode="auto">
                <a:xfrm>
                  <a:off x="2439988" y="1517650"/>
                  <a:ext cx="1622425" cy="1016000"/>
                  <a:chOff x="1537" y="956"/>
                  <a:chExt cx="1022" cy="640"/>
                </a:xfrm>
              </p:grpSpPr>
              <p:sp>
                <p:nvSpPr>
                  <p:cNvPr id="391"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88"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68" name="Group 299"/>
            <p:cNvGrpSpPr>
              <a:grpSpLocks noChangeAspect="1"/>
            </p:cNvGrpSpPr>
            <p:nvPr/>
          </p:nvGrpSpPr>
          <p:grpSpPr bwMode="auto">
            <a:xfrm>
              <a:off x="292100" y="1517955"/>
              <a:ext cx="1885896" cy="1015695"/>
              <a:chOff x="-158" y="615"/>
              <a:chExt cx="2048" cy="1103"/>
            </a:xfrm>
          </p:grpSpPr>
          <p:sp>
            <p:nvSpPr>
              <p:cNvPr id="369"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439" name="Group 438"/>
          <p:cNvGrpSpPr/>
          <p:nvPr/>
        </p:nvGrpSpPr>
        <p:grpSpPr>
          <a:xfrm>
            <a:off x="5381285" y="1314690"/>
            <a:ext cx="1827252" cy="1558413"/>
            <a:chOff x="5381285" y="1314690"/>
            <a:chExt cx="1827252" cy="1558413"/>
          </a:xfrm>
        </p:grpSpPr>
        <p:grpSp>
          <p:nvGrpSpPr>
            <p:cNvPr id="440" name="Group 439"/>
            <p:cNvGrpSpPr/>
            <p:nvPr/>
          </p:nvGrpSpPr>
          <p:grpSpPr>
            <a:xfrm>
              <a:off x="5381285" y="1533858"/>
              <a:ext cx="676616" cy="1284998"/>
              <a:chOff x="5651685" y="-476444"/>
              <a:chExt cx="1669255" cy="2809977"/>
            </a:xfrm>
          </p:grpSpPr>
          <p:sp>
            <p:nvSpPr>
              <p:cNvPr id="508" name="Rectangle 507"/>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Freeform 508"/>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1" name="Group 510"/>
              <p:cNvGrpSpPr/>
              <p:nvPr/>
            </p:nvGrpSpPr>
            <p:grpSpPr>
              <a:xfrm>
                <a:off x="6124436" y="2123612"/>
                <a:ext cx="723752" cy="98117"/>
                <a:chOff x="6147223" y="2123612"/>
                <a:chExt cx="723752" cy="98117"/>
              </a:xfrm>
            </p:grpSpPr>
            <p:sp>
              <p:nvSpPr>
                <p:cNvPr id="512" name="Rounded Rectangle 511"/>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41" name="Group 440"/>
            <p:cNvGrpSpPr/>
            <p:nvPr/>
          </p:nvGrpSpPr>
          <p:grpSpPr>
            <a:xfrm>
              <a:off x="6515042" y="1543701"/>
              <a:ext cx="693495" cy="1245756"/>
              <a:chOff x="6639402" y="-1425066"/>
              <a:chExt cx="675798" cy="1213966"/>
            </a:xfrm>
          </p:grpSpPr>
          <p:sp>
            <p:nvSpPr>
              <p:cNvPr id="49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7" name="Rectangle 506"/>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42"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59" name="Group 361"/>
            <p:cNvGrpSpPr>
              <a:grpSpLocks noChangeAspect="1"/>
            </p:cNvGrpSpPr>
            <p:nvPr/>
          </p:nvGrpSpPr>
          <p:grpSpPr bwMode="auto">
            <a:xfrm>
              <a:off x="5951133" y="1619769"/>
              <a:ext cx="653662" cy="1067595"/>
              <a:chOff x="3756" y="912"/>
              <a:chExt cx="409" cy="668"/>
            </a:xfrm>
          </p:grpSpPr>
          <p:sp>
            <p:nvSpPr>
              <p:cNvPr id="476"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60"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Rectangle 460"/>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63" name="Group 462"/>
            <p:cNvGrpSpPr/>
            <p:nvPr/>
          </p:nvGrpSpPr>
          <p:grpSpPr>
            <a:xfrm>
              <a:off x="6762379" y="1998339"/>
              <a:ext cx="121238" cy="136847"/>
              <a:chOff x="6821706" y="2244827"/>
              <a:chExt cx="122543" cy="138320"/>
            </a:xfrm>
            <a:solidFill>
              <a:schemeClr val="accent6">
                <a:lumMod val="75000"/>
              </a:schemeClr>
            </a:solidFill>
          </p:grpSpPr>
          <p:sp>
            <p:nvSpPr>
              <p:cNvPr id="474"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75"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464" name="Group 463"/>
            <p:cNvGrpSpPr/>
            <p:nvPr/>
          </p:nvGrpSpPr>
          <p:grpSpPr>
            <a:xfrm>
              <a:off x="6744485" y="1563052"/>
              <a:ext cx="157076" cy="1155247"/>
              <a:chOff x="6744485" y="1563052"/>
              <a:chExt cx="157076" cy="1155247"/>
            </a:xfrm>
          </p:grpSpPr>
          <p:sp>
            <p:nvSpPr>
              <p:cNvPr id="469" name="Oval 46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70" name="Group 469"/>
              <p:cNvGrpSpPr/>
              <p:nvPr/>
            </p:nvGrpSpPr>
            <p:grpSpPr>
              <a:xfrm>
                <a:off x="6744485" y="1563052"/>
                <a:ext cx="157076" cy="52818"/>
                <a:chOff x="6822277" y="1553528"/>
                <a:chExt cx="157076" cy="52818"/>
              </a:xfrm>
            </p:grpSpPr>
            <p:sp>
              <p:nvSpPr>
                <p:cNvPr id="471" name="Rounded Rectangle 47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Oval 47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Oval 472"/>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65" name="Group 464"/>
            <p:cNvGrpSpPr/>
            <p:nvPr/>
          </p:nvGrpSpPr>
          <p:grpSpPr>
            <a:xfrm>
              <a:off x="5444705" y="1680019"/>
              <a:ext cx="948506" cy="959249"/>
              <a:chOff x="5444705" y="1765011"/>
              <a:chExt cx="948506" cy="959249"/>
            </a:xfrm>
          </p:grpSpPr>
          <p:sp>
            <p:nvSpPr>
              <p:cNvPr id="466" name="Rectangle 465"/>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67" name="Picture 14"/>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8" name="Group 357"/>
          <p:cNvGrpSpPr/>
          <p:nvPr/>
        </p:nvGrpSpPr>
        <p:grpSpPr>
          <a:xfrm>
            <a:off x="2423526" y="2090738"/>
            <a:ext cx="316257" cy="623212"/>
            <a:chOff x="2423526" y="2090738"/>
            <a:chExt cx="316257" cy="623212"/>
          </a:xfrm>
        </p:grpSpPr>
        <p:pic>
          <p:nvPicPr>
            <p:cNvPr id="359" name="Picture 358"/>
            <p:cNvPicPr>
              <a:picLocks noChangeAspect="1"/>
            </p:cNvPicPr>
            <p:nvPr/>
          </p:nvPicPr>
          <p:blipFill>
            <a:blip r:embed="rId5"/>
            <a:stretch>
              <a:fillRect/>
            </a:stretch>
          </p:blipFill>
          <p:spPr>
            <a:xfrm>
              <a:off x="2423526" y="2090738"/>
              <a:ext cx="316257" cy="623212"/>
            </a:xfrm>
            <a:prstGeom prst="rect">
              <a:avLst/>
            </a:prstGeom>
          </p:spPr>
        </p:pic>
        <p:grpSp>
          <p:nvGrpSpPr>
            <p:cNvPr id="360" name="Group 359"/>
            <p:cNvGrpSpPr/>
            <p:nvPr/>
          </p:nvGrpSpPr>
          <p:grpSpPr>
            <a:xfrm>
              <a:off x="2451472" y="2218095"/>
              <a:ext cx="260365" cy="417911"/>
              <a:chOff x="2450306" y="2218095"/>
              <a:chExt cx="260365" cy="417911"/>
            </a:xfrm>
          </p:grpSpPr>
          <p:sp>
            <p:nvSpPr>
              <p:cNvPr id="361" name="Rectangle 360"/>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516" name="Rectangle 51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517" name="Rectangle 516"/>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467591"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519" name="Group 518"/>
          <p:cNvGrpSpPr/>
          <p:nvPr/>
        </p:nvGrpSpPr>
        <p:grpSpPr>
          <a:xfrm>
            <a:off x="683707" y="4070907"/>
            <a:ext cx="1013112" cy="368739"/>
            <a:chOff x="683707" y="4085194"/>
            <a:chExt cx="1013112" cy="368739"/>
          </a:xfrm>
        </p:grpSpPr>
        <p:sp>
          <p:nvSpPr>
            <p:cNvPr id="520" name="TextBox 519"/>
            <p:cNvSpPr txBox="1"/>
            <p:nvPr/>
          </p:nvSpPr>
          <p:spPr>
            <a:xfrm>
              <a:off x="1132043" y="4154025"/>
              <a:ext cx="564776" cy="193899"/>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Delve</a:t>
              </a:r>
            </a:p>
          </p:txBody>
        </p:sp>
        <p:pic>
          <p:nvPicPr>
            <p:cNvPr id="521" name="Picture 5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707" y="4085194"/>
              <a:ext cx="358949" cy="368739"/>
            </a:xfrm>
            <a:prstGeom prst="rect">
              <a:avLst/>
            </a:prstGeom>
            <a:noFill/>
          </p:spPr>
        </p:pic>
      </p:grpSp>
      <p:grpSp>
        <p:nvGrpSpPr>
          <p:cNvPr id="522" name="Group 8"/>
          <p:cNvGrpSpPr>
            <a:grpSpLocks noChangeAspect="1"/>
          </p:cNvGrpSpPr>
          <p:nvPr/>
        </p:nvGrpSpPr>
        <p:grpSpPr bwMode="auto">
          <a:xfrm>
            <a:off x="683707" y="5375950"/>
            <a:ext cx="1055903" cy="180028"/>
            <a:chOff x="1924" y="1817"/>
            <a:chExt cx="3830" cy="653"/>
          </a:xfrm>
          <a:solidFill>
            <a:schemeClr val="tx1"/>
          </a:solidFill>
        </p:grpSpPr>
        <p:sp>
          <p:nvSpPr>
            <p:cNvPr id="523" name="Freeform 9"/>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4" name="Freeform 10"/>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5" name="Freeform 11"/>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6" name="Freeform 12"/>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7" name="Freeform 13"/>
            <p:cNvSpPr>
              <a:spLocks noEditPoints="1"/>
            </p:cNvSpPr>
            <p:nvPr/>
          </p:nvSpPr>
          <p:spPr bwMode="auto">
            <a:xfrm>
              <a:off x="3122" y="1934"/>
              <a:ext cx="449" cy="500"/>
            </a:xfrm>
            <a:custGeom>
              <a:avLst/>
              <a:gdLst>
                <a:gd name="T0" fmla="*/ 190 w 190"/>
                <a:gd name="T1" fmla="*/ 102 h 209"/>
                <a:gd name="T2" fmla="*/ 179 w 190"/>
                <a:gd name="T3" fmla="*/ 158 h 209"/>
                <a:gd name="T4" fmla="*/ 145 w 190"/>
                <a:gd name="T5" fmla="*/ 196 h 209"/>
                <a:gd name="T6" fmla="*/ 94 w 190"/>
                <a:gd name="T7" fmla="*/ 209 h 209"/>
                <a:gd name="T8" fmla="*/ 45 w 190"/>
                <a:gd name="T9" fmla="*/ 196 h 209"/>
                <a:gd name="T10" fmla="*/ 12 w 190"/>
                <a:gd name="T11" fmla="*/ 160 h 209"/>
                <a:gd name="T12" fmla="*/ 0 w 190"/>
                <a:gd name="T13" fmla="*/ 107 h 209"/>
                <a:gd name="T14" fmla="*/ 12 w 190"/>
                <a:gd name="T15" fmla="*/ 51 h 209"/>
                <a:gd name="T16" fmla="*/ 46 w 190"/>
                <a:gd name="T17" fmla="*/ 13 h 209"/>
                <a:gd name="T18" fmla="*/ 98 w 190"/>
                <a:gd name="T19" fmla="*/ 0 h 209"/>
                <a:gd name="T20" fmla="*/ 146 w 190"/>
                <a:gd name="T21" fmla="*/ 13 h 209"/>
                <a:gd name="T22" fmla="*/ 179 w 190"/>
                <a:gd name="T23" fmla="*/ 49 h 209"/>
                <a:gd name="T24" fmla="*/ 190 w 190"/>
                <a:gd name="T25" fmla="*/ 102 h 209"/>
                <a:gd name="T26" fmla="*/ 166 w 190"/>
                <a:gd name="T27" fmla="*/ 105 h 209"/>
                <a:gd name="T28" fmla="*/ 147 w 190"/>
                <a:gd name="T29" fmla="*/ 43 h 209"/>
                <a:gd name="T30" fmla="*/ 96 w 190"/>
                <a:gd name="T31" fmla="*/ 21 h 209"/>
                <a:gd name="T32" fmla="*/ 59 w 190"/>
                <a:gd name="T33" fmla="*/ 32 h 209"/>
                <a:gd name="T34" fmla="*/ 34 w 190"/>
                <a:gd name="T35" fmla="*/ 62 h 209"/>
                <a:gd name="T36" fmla="*/ 25 w 190"/>
                <a:gd name="T37" fmla="*/ 105 h 209"/>
                <a:gd name="T38" fmla="*/ 33 w 190"/>
                <a:gd name="T39" fmla="*/ 148 h 209"/>
                <a:gd name="T40" fmla="*/ 58 w 190"/>
                <a:gd name="T41" fmla="*/ 177 h 209"/>
                <a:gd name="T42" fmla="*/ 94 w 190"/>
                <a:gd name="T43" fmla="*/ 187 h 209"/>
                <a:gd name="T44" fmla="*/ 147 w 190"/>
                <a:gd name="T45" fmla="*/ 165 h 209"/>
                <a:gd name="T46" fmla="*/ 166 w 190"/>
                <a:gd name="T47"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209">
                  <a:moveTo>
                    <a:pt x="190" y="102"/>
                  </a:moveTo>
                  <a:cubicBezTo>
                    <a:pt x="190" y="123"/>
                    <a:pt x="187" y="142"/>
                    <a:pt x="179" y="158"/>
                  </a:cubicBezTo>
                  <a:cubicBezTo>
                    <a:pt x="171" y="174"/>
                    <a:pt x="160" y="187"/>
                    <a:pt x="145" y="196"/>
                  </a:cubicBezTo>
                  <a:cubicBezTo>
                    <a:pt x="130" y="204"/>
                    <a:pt x="113" y="209"/>
                    <a:pt x="94" y="209"/>
                  </a:cubicBezTo>
                  <a:cubicBezTo>
                    <a:pt x="76" y="209"/>
                    <a:pt x="59" y="204"/>
                    <a:pt x="45" y="196"/>
                  </a:cubicBezTo>
                  <a:cubicBezTo>
                    <a:pt x="31" y="187"/>
                    <a:pt x="19" y="175"/>
                    <a:pt x="12" y="160"/>
                  </a:cubicBezTo>
                  <a:cubicBezTo>
                    <a:pt x="4" y="144"/>
                    <a:pt x="0" y="127"/>
                    <a:pt x="0" y="107"/>
                  </a:cubicBezTo>
                  <a:cubicBezTo>
                    <a:pt x="0" y="85"/>
                    <a:pt x="4" y="67"/>
                    <a:pt x="12" y="51"/>
                  </a:cubicBezTo>
                  <a:cubicBezTo>
                    <a:pt x="20" y="34"/>
                    <a:pt x="31" y="22"/>
                    <a:pt x="46" y="13"/>
                  </a:cubicBezTo>
                  <a:cubicBezTo>
                    <a:pt x="61" y="4"/>
                    <a:pt x="78" y="0"/>
                    <a:pt x="98" y="0"/>
                  </a:cubicBezTo>
                  <a:cubicBezTo>
                    <a:pt x="116" y="0"/>
                    <a:pt x="132" y="4"/>
                    <a:pt x="146" y="13"/>
                  </a:cubicBezTo>
                  <a:cubicBezTo>
                    <a:pt x="160" y="21"/>
                    <a:pt x="171" y="33"/>
                    <a:pt x="179" y="49"/>
                  </a:cubicBezTo>
                  <a:cubicBezTo>
                    <a:pt x="187" y="64"/>
                    <a:pt x="190" y="82"/>
                    <a:pt x="190" y="102"/>
                  </a:cubicBezTo>
                  <a:close/>
                  <a:moveTo>
                    <a:pt x="166" y="105"/>
                  </a:moveTo>
                  <a:cubicBezTo>
                    <a:pt x="166" y="79"/>
                    <a:pt x="160" y="58"/>
                    <a:pt x="147" y="43"/>
                  </a:cubicBezTo>
                  <a:cubicBezTo>
                    <a:pt x="135" y="29"/>
                    <a:pt x="118" y="21"/>
                    <a:pt x="96" y="21"/>
                  </a:cubicBezTo>
                  <a:cubicBezTo>
                    <a:pt x="82" y="21"/>
                    <a:pt x="70" y="25"/>
                    <a:pt x="59" y="32"/>
                  </a:cubicBezTo>
                  <a:cubicBezTo>
                    <a:pt x="48" y="39"/>
                    <a:pt x="40" y="49"/>
                    <a:pt x="34" y="62"/>
                  </a:cubicBezTo>
                  <a:cubicBezTo>
                    <a:pt x="28" y="74"/>
                    <a:pt x="25" y="89"/>
                    <a:pt x="25" y="105"/>
                  </a:cubicBezTo>
                  <a:cubicBezTo>
                    <a:pt x="25" y="121"/>
                    <a:pt x="27" y="135"/>
                    <a:pt x="33" y="148"/>
                  </a:cubicBezTo>
                  <a:cubicBezTo>
                    <a:pt x="39" y="160"/>
                    <a:pt x="47" y="170"/>
                    <a:pt x="58" y="177"/>
                  </a:cubicBezTo>
                  <a:cubicBezTo>
                    <a:pt x="69" y="184"/>
                    <a:pt x="81" y="187"/>
                    <a:pt x="94" y="187"/>
                  </a:cubicBezTo>
                  <a:cubicBezTo>
                    <a:pt x="117" y="187"/>
                    <a:pt x="134" y="180"/>
                    <a:pt x="147" y="165"/>
                  </a:cubicBezTo>
                  <a:cubicBezTo>
                    <a:pt x="159" y="151"/>
                    <a:pt x="166" y="131"/>
                    <a:pt x="16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8" name="Freeform 14"/>
            <p:cNvSpPr>
              <a:spLocks/>
            </p:cNvSpPr>
            <p:nvPr/>
          </p:nvSpPr>
          <p:spPr bwMode="auto">
            <a:xfrm>
              <a:off x="3642" y="2073"/>
              <a:ext cx="282" cy="351"/>
            </a:xfrm>
            <a:custGeom>
              <a:avLst/>
              <a:gdLst>
                <a:gd name="T0" fmla="*/ 119 w 119"/>
                <a:gd name="T1" fmla="*/ 147 h 147"/>
                <a:gd name="T2" fmla="*/ 96 w 119"/>
                <a:gd name="T3" fmla="*/ 147 h 147"/>
                <a:gd name="T4" fmla="*/ 96 w 119"/>
                <a:gd name="T5" fmla="*/ 65 h 147"/>
                <a:gd name="T6" fmla="*/ 63 w 119"/>
                <a:gd name="T7" fmla="*/ 19 h 147"/>
                <a:gd name="T8" fmla="*/ 34 w 119"/>
                <a:gd name="T9" fmla="*/ 32 h 147"/>
                <a:gd name="T10" fmla="*/ 23 w 119"/>
                <a:gd name="T11" fmla="*/ 65 h 147"/>
                <a:gd name="T12" fmla="*/ 23 w 119"/>
                <a:gd name="T13" fmla="*/ 147 h 147"/>
                <a:gd name="T14" fmla="*/ 0 w 119"/>
                <a:gd name="T15" fmla="*/ 147 h 147"/>
                <a:gd name="T16" fmla="*/ 0 w 119"/>
                <a:gd name="T17" fmla="*/ 3 h 147"/>
                <a:gd name="T18" fmla="*/ 23 w 119"/>
                <a:gd name="T19" fmla="*/ 3 h 147"/>
                <a:gd name="T20" fmla="*/ 23 w 119"/>
                <a:gd name="T21" fmla="*/ 27 h 147"/>
                <a:gd name="T22" fmla="*/ 23 w 119"/>
                <a:gd name="T23" fmla="*/ 27 h 147"/>
                <a:gd name="T24" fmla="*/ 71 w 119"/>
                <a:gd name="T25" fmla="*/ 0 h 147"/>
                <a:gd name="T26" fmla="*/ 107 w 119"/>
                <a:gd name="T27" fmla="*/ 15 h 147"/>
                <a:gd name="T28" fmla="*/ 119 w 119"/>
                <a:gd name="T29" fmla="*/ 59 h 147"/>
                <a:gd name="T30" fmla="*/ 119 w 119"/>
                <a:gd name="T3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47">
                  <a:moveTo>
                    <a:pt x="119" y="147"/>
                  </a:moveTo>
                  <a:cubicBezTo>
                    <a:pt x="96" y="147"/>
                    <a:pt x="96" y="147"/>
                    <a:pt x="96" y="147"/>
                  </a:cubicBezTo>
                  <a:cubicBezTo>
                    <a:pt x="96" y="65"/>
                    <a:pt x="96" y="65"/>
                    <a:pt x="96" y="65"/>
                  </a:cubicBezTo>
                  <a:cubicBezTo>
                    <a:pt x="96" y="35"/>
                    <a:pt x="85" y="19"/>
                    <a:pt x="63" y="19"/>
                  </a:cubicBezTo>
                  <a:cubicBezTo>
                    <a:pt x="51" y="19"/>
                    <a:pt x="42" y="24"/>
                    <a:pt x="34" y="32"/>
                  </a:cubicBezTo>
                  <a:cubicBezTo>
                    <a:pt x="27" y="41"/>
                    <a:pt x="23" y="52"/>
                    <a:pt x="23" y="65"/>
                  </a:cubicBezTo>
                  <a:cubicBezTo>
                    <a:pt x="23" y="147"/>
                    <a:pt x="23" y="147"/>
                    <a:pt x="23" y="147"/>
                  </a:cubicBezTo>
                  <a:cubicBezTo>
                    <a:pt x="0" y="147"/>
                    <a:pt x="0" y="147"/>
                    <a:pt x="0" y="147"/>
                  </a:cubicBezTo>
                  <a:cubicBezTo>
                    <a:pt x="0" y="3"/>
                    <a:pt x="0" y="3"/>
                    <a:pt x="0" y="3"/>
                  </a:cubicBezTo>
                  <a:cubicBezTo>
                    <a:pt x="23" y="3"/>
                    <a:pt x="23" y="3"/>
                    <a:pt x="23" y="3"/>
                  </a:cubicBezTo>
                  <a:cubicBezTo>
                    <a:pt x="23" y="27"/>
                    <a:pt x="23" y="27"/>
                    <a:pt x="23" y="27"/>
                  </a:cubicBezTo>
                  <a:cubicBezTo>
                    <a:pt x="23" y="27"/>
                    <a:pt x="23" y="27"/>
                    <a:pt x="23" y="27"/>
                  </a:cubicBezTo>
                  <a:cubicBezTo>
                    <a:pt x="34" y="9"/>
                    <a:pt x="50" y="0"/>
                    <a:pt x="71" y="0"/>
                  </a:cubicBezTo>
                  <a:cubicBezTo>
                    <a:pt x="87" y="0"/>
                    <a:pt x="99" y="5"/>
                    <a:pt x="107" y="15"/>
                  </a:cubicBezTo>
                  <a:cubicBezTo>
                    <a:pt x="115" y="25"/>
                    <a:pt x="119" y="40"/>
                    <a:pt x="119" y="59"/>
                  </a:cubicBezTo>
                  <a:lnTo>
                    <a:pt x="11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9" name="Freeform 15"/>
            <p:cNvSpPr>
              <a:spLocks noEditPoints="1"/>
            </p:cNvSpPr>
            <p:nvPr/>
          </p:nvSpPr>
          <p:spPr bwMode="auto">
            <a:xfrm>
              <a:off x="3986" y="2073"/>
              <a:ext cx="295" cy="361"/>
            </a:xfrm>
            <a:custGeom>
              <a:avLst/>
              <a:gdLst>
                <a:gd name="T0" fmla="*/ 125 w 125"/>
                <a:gd name="T1" fmla="*/ 81 h 151"/>
                <a:gd name="T2" fmla="*/ 24 w 125"/>
                <a:gd name="T3" fmla="*/ 81 h 151"/>
                <a:gd name="T4" fmla="*/ 36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8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6"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4" y="151"/>
                    <a:pt x="28" y="144"/>
                    <a:pt x="17" y="131"/>
                  </a:cubicBezTo>
                  <a:cubicBezTo>
                    <a:pt x="5" y="118"/>
                    <a:pt x="0" y="99"/>
                    <a:pt x="0" y="76"/>
                  </a:cubicBezTo>
                  <a:cubicBezTo>
                    <a:pt x="0" y="62"/>
                    <a:pt x="3" y="48"/>
                    <a:pt x="8" y="37"/>
                  </a:cubicBezTo>
                  <a:cubicBezTo>
                    <a:pt x="14" y="25"/>
                    <a:pt x="22" y="16"/>
                    <a:pt x="32" y="9"/>
                  </a:cubicBezTo>
                  <a:cubicBezTo>
                    <a:pt x="42" y="3"/>
                    <a:pt x="53" y="0"/>
                    <a:pt x="66" y="0"/>
                  </a:cubicBezTo>
                  <a:cubicBezTo>
                    <a:pt x="85" y="0"/>
                    <a:pt x="99" y="6"/>
                    <a:pt x="110" y="18"/>
                  </a:cubicBezTo>
                  <a:cubicBezTo>
                    <a:pt x="120" y="30"/>
                    <a:pt x="125" y="47"/>
                    <a:pt x="125" y="69"/>
                  </a:cubicBezTo>
                  <a:lnTo>
                    <a:pt x="125" y="81"/>
                  </a:lnTo>
                  <a:close/>
                  <a:moveTo>
                    <a:pt x="102" y="61"/>
                  </a:moveTo>
                  <a:cubicBezTo>
                    <a:pt x="101"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0" name="Freeform 16"/>
            <p:cNvSpPr>
              <a:spLocks noEditPoints="1"/>
            </p:cNvSpPr>
            <p:nvPr/>
          </p:nvSpPr>
          <p:spPr bwMode="auto">
            <a:xfrm>
              <a:off x="4352" y="1944"/>
              <a:ext cx="384" cy="480"/>
            </a:xfrm>
            <a:custGeom>
              <a:avLst/>
              <a:gdLst>
                <a:gd name="T0" fmla="*/ 162 w 162"/>
                <a:gd name="T1" fmla="*/ 98 h 201"/>
                <a:gd name="T2" fmla="*/ 148 w 162"/>
                <a:gd name="T3" fmla="*/ 152 h 201"/>
                <a:gd name="T4" fmla="*/ 110 w 162"/>
                <a:gd name="T5" fmla="*/ 188 h 201"/>
                <a:gd name="T6" fmla="*/ 53 w 162"/>
                <a:gd name="T7" fmla="*/ 201 h 201"/>
                <a:gd name="T8" fmla="*/ 0 w 162"/>
                <a:gd name="T9" fmla="*/ 201 h 201"/>
                <a:gd name="T10" fmla="*/ 0 w 162"/>
                <a:gd name="T11" fmla="*/ 0 h 201"/>
                <a:gd name="T12" fmla="*/ 56 w 162"/>
                <a:gd name="T13" fmla="*/ 0 h 201"/>
                <a:gd name="T14" fmla="*/ 162 w 162"/>
                <a:gd name="T15" fmla="*/ 98 h 201"/>
                <a:gd name="T16" fmla="*/ 137 w 162"/>
                <a:gd name="T17" fmla="*/ 98 h 201"/>
                <a:gd name="T18" fmla="*/ 55 w 162"/>
                <a:gd name="T19" fmla="*/ 21 h 201"/>
                <a:gd name="T20" fmla="*/ 23 w 162"/>
                <a:gd name="T21" fmla="*/ 21 h 201"/>
                <a:gd name="T22" fmla="*/ 23 w 162"/>
                <a:gd name="T23" fmla="*/ 180 h 201"/>
                <a:gd name="T24" fmla="*/ 53 w 162"/>
                <a:gd name="T25" fmla="*/ 180 h 201"/>
                <a:gd name="T26" fmla="*/ 115 w 162"/>
                <a:gd name="T27" fmla="*/ 159 h 201"/>
                <a:gd name="T28" fmla="*/ 137 w 162"/>
                <a:gd name="T29" fmla="*/ 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01">
                  <a:moveTo>
                    <a:pt x="162" y="98"/>
                  </a:moveTo>
                  <a:cubicBezTo>
                    <a:pt x="162" y="118"/>
                    <a:pt x="157" y="136"/>
                    <a:pt x="148" y="152"/>
                  </a:cubicBezTo>
                  <a:cubicBezTo>
                    <a:pt x="139" y="168"/>
                    <a:pt x="127" y="180"/>
                    <a:pt x="110" y="188"/>
                  </a:cubicBezTo>
                  <a:cubicBezTo>
                    <a:pt x="94" y="197"/>
                    <a:pt x="75" y="201"/>
                    <a:pt x="53" y="201"/>
                  </a:cubicBezTo>
                  <a:cubicBezTo>
                    <a:pt x="0" y="201"/>
                    <a:pt x="0" y="201"/>
                    <a:pt x="0" y="201"/>
                  </a:cubicBezTo>
                  <a:cubicBezTo>
                    <a:pt x="0" y="0"/>
                    <a:pt x="0" y="0"/>
                    <a:pt x="0" y="0"/>
                  </a:cubicBezTo>
                  <a:cubicBezTo>
                    <a:pt x="56" y="0"/>
                    <a:pt x="56" y="0"/>
                    <a:pt x="56" y="0"/>
                  </a:cubicBezTo>
                  <a:cubicBezTo>
                    <a:pt x="127" y="0"/>
                    <a:pt x="162" y="32"/>
                    <a:pt x="162" y="98"/>
                  </a:cubicBezTo>
                  <a:close/>
                  <a:moveTo>
                    <a:pt x="137" y="98"/>
                  </a:moveTo>
                  <a:cubicBezTo>
                    <a:pt x="137" y="47"/>
                    <a:pt x="110" y="21"/>
                    <a:pt x="55" y="21"/>
                  </a:cubicBezTo>
                  <a:cubicBezTo>
                    <a:pt x="23" y="21"/>
                    <a:pt x="23" y="21"/>
                    <a:pt x="23" y="21"/>
                  </a:cubicBezTo>
                  <a:cubicBezTo>
                    <a:pt x="23" y="180"/>
                    <a:pt x="23" y="180"/>
                    <a:pt x="23" y="180"/>
                  </a:cubicBezTo>
                  <a:cubicBezTo>
                    <a:pt x="53" y="180"/>
                    <a:pt x="53" y="180"/>
                    <a:pt x="53" y="180"/>
                  </a:cubicBezTo>
                  <a:cubicBezTo>
                    <a:pt x="80" y="180"/>
                    <a:pt x="101" y="173"/>
                    <a:pt x="115" y="159"/>
                  </a:cubicBezTo>
                  <a:cubicBezTo>
                    <a:pt x="130" y="144"/>
                    <a:pt x="137" y="124"/>
                    <a:pt x="13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1" name="Freeform 17"/>
            <p:cNvSpPr>
              <a:spLocks/>
            </p:cNvSpPr>
            <p:nvPr/>
          </p:nvSpPr>
          <p:spPr bwMode="auto">
            <a:xfrm>
              <a:off x="4804" y="2075"/>
              <a:ext cx="180" cy="349"/>
            </a:xfrm>
            <a:custGeom>
              <a:avLst/>
              <a:gdLst>
                <a:gd name="T0" fmla="*/ 76 w 76"/>
                <a:gd name="T1" fmla="*/ 26 h 146"/>
                <a:gd name="T2" fmla="*/ 58 w 76"/>
                <a:gd name="T3" fmla="*/ 21 h 146"/>
                <a:gd name="T4" fmla="*/ 33 w 76"/>
                <a:gd name="T5" fmla="*/ 35 h 146"/>
                <a:gd name="T6" fmla="*/ 24 w 76"/>
                <a:gd name="T7" fmla="*/ 73 h 146"/>
                <a:gd name="T8" fmla="*/ 24 w 76"/>
                <a:gd name="T9" fmla="*/ 146 h 146"/>
                <a:gd name="T10" fmla="*/ 0 w 76"/>
                <a:gd name="T11" fmla="*/ 146 h 146"/>
                <a:gd name="T12" fmla="*/ 0 w 76"/>
                <a:gd name="T13" fmla="*/ 2 h 146"/>
                <a:gd name="T14" fmla="*/ 24 w 76"/>
                <a:gd name="T15" fmla="*/ 2 h 146"/>
                <a:gd name="T16" fmla="*/ 24 w 76"/>
                <a:gd name="T17" fmla="*/ 32 h 146"/>
                <a:gd name="T18" fmla="*/ 24 w 76"/>
                <a:gd name="T19" fmla="*/ 32 h 146"/>
                <a:gd name="T20" fmla="*/ 39 w 76"/>
                <a:gd name="T21" fmla="*/ 8 h 146"/>
                <a:gd name="T22" fmla="*/ 62 w 76"/>
                <a:gd name="T23" fmla="*/ 0 h 146"/>
                <a:gd name="T24" fmla="*/ 76 w 76"/>
                <a:gd name="T25" fmla="*/ 2 h 146"/>
                <a:gd name="T26" fmla="*/ 76 w 76"/>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46">
                  <a:moveTo>
                    <a:pt x="76" y="26"/>
                  </a:moveTo>
                  <a:cubicBezTo>
                    <a:pt x="71" y="22"/>
                    <a:pt x="66" y="21"/>
                    <a:pt x="58" y="21"/>
                  </a:cubicBezTo>
                  <a:cubicBezTo>
                    <a:pt x="48" y="21"/>
                    <a:pt x="39" y="26"/>
                    <a:pt x="33" y="35"/>
                  </a:cubicBezTo>
                  <a:cubicBezTo>
                    <a:pt x="27" y="45"/>
                    <a:pt x="24" y="57"/>
                    <a:pt x="24" y="73"/>
                  </a:cubicBezTo>
                  <a:cubicBezTo>
                    <a:pt x="24" y="146"/>
                    <a:pt x="24" y="146"/>
                    <a:pt x="24" y="146"/>
                  </a:cubicBezTo>
                  <a:cubicBezTo>
                    <a:pt x="0" y="146"/>
                    <a:pt x="0" y="146"/>
                    <a:pt x="0" y="146"/>
                  </a:cubicBezTo>
                  <a:cubicBezTo>
                    <a:pt x="0" y="2"/>
                    <a:pt x="0" y="2"/>
                    <a:pt x="0" y="2"/>
                  </a:cubicBezTo>
                  <a:cubicBezTo>
                    <a:pt x="24" y="2"/>
                    <a:pt x="24" y="2"/>
                    <a:pt x="24" y="2"/>
                  </a:cubicBezTo>
                  <a:cubicBezTo>
                    <a:pt x="24" y="32"/>
                    <a:pt x="24" y="32"/>
                    <a:pt x="24" y="32"/>
                  </a:cubicBezTo>
                  <a:cubicBezTo>
                    <a:pt x="24" y="32"/>
                    <a:pt x="24" y="32"/>
                    <a:pt x="24" y="32"/>
                  </a:cubicBezTo>
                  <a:cubicBezTo>
                    <a:pt x="27" y="22"/>
                    <a:pt x="32" y="14"/>
                    <a:pt x="39" y="8"/>
                  </a:cubicBezTo>
                  <a:cubicBezTo>
                    <a:pt x="46" y="3"/>
                    <a:pt x="53" y="0"/>
                    <a:pt x="62" y="0"/>
                  </a:cubicBezTo>
                  <a:cubicBezTo>
                    <a:pt x="68" y="0"/>
                    <a:pt x="72" y="0"/>
                    <a:pt x="76" y="2"/>
                  </a:cubicBezTo>
                  <a:lnTo>
                    <a:pt x="7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2" name="Freeform 18"/>
            <p:cNvSpPr>
              <a:spLocks noEditPoints="1"/>
            </p:cNvSpPr>
            <p:nvPr/>
          </p:nvSpPr>
          <p:spPr bwMode="auto">
            <a:xfrm>
              <a:off x="5017" y="1922"/>
              <a:ext cx="74" cy="502"/>
            </a:xfrm>
            <a:custGeom>
              <a:avLst/>
              <a:gdLst>
                <a:gd name="T0" fmla="*/ 31 w 31"/>
                <a:gd name="T1" fmla="*/ 15 h 210"/>
                <a:gd name="T2" fmla="*/ 26 w 31"/>
                <a:gd name="T3" fmla="*/ 25 h 210"/>
                <a:gd name="T4" fmla="*/ 15 w 31"/>
                <a:gd name="T5" fmla="*/ 30 h 210"/>
                <a:gd name="T6" fmla="*/ 5 w 31"/>
                <a:gd name="T7" fmla="*/ 25 h 210"/>
                <a:gd name="T8" fmla="*/ 0 w 31"/>
                <a:gd name="T9" fmla="*/ 15 h 210"/>
                <a:gd name="T10" fmla="*/ 5 w 31"/>
                <a:gd name="T11" fmla="*/ 4 h 210"/>
                <a:gd name="T12" fmla="*/ 15 w 31"/>
                <a:gd name="T13" fmla="*/ 0 h 210"/>
                <a:gd name="T14" fmla="*/ 26 w 31"/>
                <a:gd name="T15" fmla="*/ 4 h 210"/>
                <a:gd name="T16" fmla="*/ 31 w 31"/>
                <a:gd name="T17" fmla="*/ 15 h 210"/>
                <a:gd name="T18" fmla="*/ 27 w 31"/>
                <a:gd name="T19" fmla="*/ 210 h 210"/>
                <a:gd name="T20" fmla="*/ 4 w 31"/>
                <a:gd name="T21" fmla="*/ 210 h 210"/>
                <a:gd name="T22" fmla="*/ 4 w 31"/>
                <a:gd name="T23" fmla="*/ 66 h 210"/>
                <a:gd name="T24" fmla="*/ 27 w 31"/>
                <a:gd name="T25" fmla="*/ 66 h 210"/>
                <a:gd name="T26" fmla="*/ 27 w 31"/>
                <a:gd name="T2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10">
                  <a:moveTo>
                    <a:pt x="31" y="15"/>
                  </a:moveTo>
                  <a:cubicBezTo>
                    <a:pt x="31" y="19"/>
                    <a:pt x="29" y="22"/>
                    <a:pt x="26" y="25"/>
                  </a:cubicBezTo>
                  <a:cubicBezTo>
                    <a:pt x="23" y="28"/>
                    <a:pt x="20" y="30"/>
                    <a:pt x="15" y="30"/>
                  </a:cubicBezTo>
                  <a:cubicBezTo>
                    <a:pt x="11" y="30"/>
                    <a:pt x="8" y="28"/>
                    <a:pt x="5" y="25"/>
                  </a:cubicBezTo>
                  <a:cubicBezTo>
                    <a:pt x="2" y="23"/>
                    <a:pt x="0" y="19"/>
                    <a:pt x="0" y="15"/>
                  </a:cubicBezTo>
                  <a:cubicBezTo>
                    <a:pt x="0" y="11"/>
                    <a:pt x="2" y="7"/>
                    <a:pt x="5" y="4"/>
                  </a:cubicBezTo>
                  <a:cubicBezTo>
                    <a:pt x="7" y="1"/>
                    <a:pt x="11" y="0"/>
                    <a:pt x="15" y="0"/>
                  </a:cubicBezTo>
                  <a:cubicBezTo>
                    <a:pt x="20" y="0"/>
                    <a:pt x="23" y="1"/>
                    <a:pt x="26" y="4"/>
                  </a:cubicBezTo>
                  <a:cubicBezTo>
                    <a:pt x="29" y="7"/>
                    <a:pt x="31" y="10"/>
                    <a:pt x="31" y="15"/>
                  </a:cubicBezTo>
                  <a:close/>
                  <a:moveTo>
                    <a:pt x="27" y="210"/>
                  </a:moveTo>
                  <a:cubicBezTo>
                    <a:pt x="4" y="210"/>
                    <a:pt x="4" y="210"/>
                    <a:pt x="4" y="210"/>
                  </a:cubicBezTo>
                  <a:cubicBezTo>
                    <a:pt x="4" y="66"/>
                    <a:pt x="4" y="66"/>
                    <a:pt x="4" y="66"/>
                  </a:cubicBezTo>
                  <a:cubicBezTo>
                    <a:pt x="27" y="66"/>
                    <a:pt x="27" y="66"/>
                    <a:pt x="27" y="66"/>
                  </a:cubicBezTo>
                  <a:lnTo>
                    <a:pt x="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3" name="Freeform 19"/>
            <p:cNvSpPr>
              <a:spLocks/>
            </p:cNvSpPr>
            <p:nvPr/>
          </p:nvSpPr>
          <p:spPr bwMode="auto">
            <a:xfrm>
              <a:off x="5124" y="2080"/>
              <a:ext cx="317" cy="344"/>
            </a:xfrm>
            <a:custGeom>
              <a:avLst/>
              <a:gdLst>
                <a:gd name="T0" fmla="*/ 134 w 134"/>
                <a:gd name="T1" fmla="*/ 0 h 144"/>
                <a:gd name="T2" fmla="*/ 77 w 134"/>
                <a:gd name="T3" fmla="*/ 144 h 144"/>
                <a:gd name="T4" fmla="*/ 54 w 134"/>
                <a:gd name="T5" fmla="*/ 144 h 144"/>
                <a:gd name="T6" fmla="*/ 0 w 134"/>
                <a:gd name="T7" fmla="*/ 0 h 144"/>
                <a:gd name="T8" fmla="*/ 25 w 134"/>
                <a:gd name="T9" fmla="*/ 0 h 144"/>
                <a:gd name="T10" fmla="*/ 62 w 134"/>
                <a:gd name="T11" fmla="*/ 105 h 144"/>
                <a:gd name="T12" fmla="*/ 67 w 134"/>
                <a:gd name="T13" fmla="*/ 125 h 144"/>
                <a:gd name="T14" fmla="*/ 67 w 134"/>
                <a:gd name="T15" fmla="*/ 125 h 144"/>
                <a:gd name="T16" fmla="*/ 72 w 134"/>
                <a:gd name="T17" fmla="*/ 105 h 144"/>
                <a:gd name="T18" fmla="*/ 110 w 134"/>
                <a:gd name="T19" fmla="*/ 0 h 144"/>
                <a:gd name="T20" fmla="*/ 134 w 13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44">
                  <a:moveTo>
                    <a:pt x="134" y="0"/>
                  </a:moveTo>
                  <a:cubicBezTo>
                    <a:pt x="77" y="144"/>
                    <a:pt x="77" y="144"/>
                    <a:pt x="77" y="144"/>
                  </a:cubicBezTo>
                  <a:cubicBezTo>
                    <a:pt x="54" y="144"/>
                    <a:pt x="54" y="144"/>
                    <a:pt x="54" y="144"/>
                  </a:cubicBezTo>
                  <a:cubicBezTo>
                    <a:pt x="0" y="0"/>
                    <a:pt x="0" y="0"/>
                    <a:pt x="0" y="0"/>
                  </a:cubicBezTo>
                  <a:cubicBezTo>
                    <a:pt x="25" y="0"/>
                    <a:pt x="25" y="0"/>
                    <a:pt x="25" y="0"/>
                  </a:cubicBezTo>
                  <a:cubicBezTo>
                    <a:pt x="62" y="105"/>
                    <a:pt x="62" y="105"/>
                    <a:pt x="62" y="105"/>
                  </a:cubicBezTo>
                  <a:cubicBezTo>
                    <a:pt x="64" y="110"/>
                    <a:pt x="65" y="117"/>
                    <a:pt x="67" y="125"/>
                  </a:cubicBezTo>
                  <a:cubicBezTo>
                    <a:pt x="67" y="125"/>
                    <a:pt x="67" y="125"/>
                    <a:pt x="67" y="125"/>
                  </a:cubicBezTo>
                  <a:cubicBezTo>
                    <a:pt x="68" y="118"/>
                    <a:pt x="70" y="111"/>
                    <a:pt x="72" y="105"/>
                  </a:cubicBezTo>
                  <a:cubicBezTo>
                    <a:pt x="110" y="0"/>
                    <a:pt x="110" y="0"/>
                    <a:pt x="110" y="0"/>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4" name="Freeform 20"/>
            <p:cNvSpPr>
              <a:spLocks noEditPoints="1"/>
            </p:cNvSpPr>
            <p:nvPr/>
          </p:nvSpPr>
          <p:spPr bwMode="auto">
            <a:xfrm>
              <a:off x="5458" y="2073"/>
              <a:ext cx="296" cy="361"/>
            </a:xfrm>
            <a:custGeom>
              <a:avLst/>
              <a:gdLst>
                <a:gd name="T0" fmla="*/ 125 w 125"/>
                <a:gd name="T1" fmla="*/ 81 h 151"/>
                <a:gd name="T2" fmla="*/ 24 w 125"/>
                <a:gd name="T3" fmla="*/ 81 h 151"/>
                <a:gd name="T4" fmla="*/ 37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9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7"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5" y="151"/>
                    <a:pt x="29" y="144"/>
                    <a:pt x="17" y="131"/>
                  </a:cubicBezTo>
                  <a:cubicBezTo>
                    <a:pt x="6" y="118"/>
                    <a:pt x="0" y="99"/>
                    <a:pt x="0" y="76"/>
                  </a:cubicBezTo>
                  <a:cubicBezTo>
                    <a:pt x="0" y="62"/>
                    <a:pt x="3" y="48"/>
                    <a:pt x="9" y="37"/>
                  </a:cubicBezTo>
                  <a:cubicBezTo>
                    <a:pt x="14" y="25"/>
                    <a:pt x="22" y="16"/>
                    <a:pt x="32" y="9"/>
                  </a:cubicBezTo>
                  <a:cubicBezTo>
                    <a:pt x="43" y="3"/>
                    <a:pt x="54" y="0"/>
                    <a:pt x="66" y="0"/>
                  </a:cubicBezTo>
                  <a:cubicBezTo>
                    <a:pt x="85" y="0"/>
                    <a:pt x="99" y="6"/>
                    <a:pt x="110" y="18"/>
                  </a:cubicBezTo>
                  <a:cubicBezTo>
                    <a:pt x="120" y="30"/>
                    <a:pt x="125" y="47"/>
                    <a:pt x="125" y="69"/>
                  </a:cubicBezTo>
                  <a:lnTo>
                    <a:pt x="125" y="81"/>
                  </a:lnTo>
                  <a:close/>
                  <a:moveTo>
                    <a:pt x="102" y="61"/>
                  </a:moveTo>
                  <a:cubicBezTo>
                    <a:pt x="102"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35" name="Group 32"/>
          <p:cNvGrpSpPr>
            <a:grpSpLocks noChangeAspect="1"/>
          </p:cNvGrpSpPr>
          <p:nvPr/>
        </p:nvGrpSpPr>
        <p:grpSpPr bwMode="auto">
          <a:xfrm>
            <a:off x="683707" y="5676939"/>
            <a:ext cx="1111070" cy="358174"/>
            <a:chOff x="3382" y="2013"/>
            <a:chExt cx="912" cy="294"/>
          </a:xfrm>
          <a:solidFill>
            <a:schemeClr val="tx1"/>
          </a:solidFill>
        </p:grpSpPr>
        <p:sp>
          <p:nvSpPr>
            <p:cNvPr id="536" name="Freeform 33"/>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7" name="Freeform 34"/>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8" name="Freeform 35"/>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9" name="Freeform 36"/>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0" name="Freeform 37"/>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1" name="Freeform 38"/>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2" name="Freeform 39"/>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3" name="Freeform 40"/>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Freeform 41"/>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5" name="Freeform 42"/>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6" name="Freeform 43"/>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8" name="Freeform 44"/>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9" name="Freeform 45"/>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0" name="Freeform 46"/>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1" name="Rectangle 47"/>
            <p:cNvSpPr>
              <a:spLocks noChangeArrowheads="1"/>
            </p:cNvSpPr>
            <p:nvPr/>
          </p:nvSpPr>
          <p:spPr bwMode="auto">
            <a:xfrm>
              <a:off x="3639" y="2131"/>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2" name="Rectangle 48"/>
            <p:cNvSpPr>
              <a:spLocks noChangeArrowheads="1"/>
            </p:cNvSpPr>
            <p:nvPr/>
          </p:nvSpPr>
          <p:spPr bwMode="auto">
            <a:xfrm>
              <a:off x="3639" y="2189"/>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3" name="Freeform 49"/>
            <p:cNvSpPr>
              <a:spLocks/>
            </p:cNvSpPr>
            <p:nvPr/>
          </p:nvSpPr>
          <p:spPr bwMode="auto">
            <a:xfrm>
              <a:off x="3563" y="2054"/>
              <a:ext cx="95" cy="212"/>
            </a:xfrm>
            <a:custGeom>
              <a:avLst/>
              <a:gdLst>
                <a:gd name="T0" fmla="*/ 28 w 40"/>
                <a:gd name="T1" fmla="*/ 8 h 88"/>
                <a:gd name="T2" fmla="*/ 28 w 40"/>
                <a:gd name="T3" fmla="*/ 4 h 88"/>
                <a:gd name="T4" fmla="*/ 24 w 40"/>
                <a:gd name="T5" fmla="*/ 0 h 88"/>
                <a:gd name="T6" fmla="*/ 0 w 40"/>
                <a:gd name="T7" fmla="*/ 0 h 88"/>
                <a:gd name="T8" fmla="*/ 0 w 40"/>
                <a:gd name="T9" fmla="*/ 12 h 88"/>
                <a:gd name="T10" fmla="*/ 20 w 40"/>
                <a:gd name="T11" fmla="*/ 12 h 88"/>
                <a:gd name="T12" fmla="*/ 20 w 40"/>
                <a:gd name="T13" fmla="*/ 16 h 88"/>
                <a:gd name="T14" fmla="*/ 0 w 40"/>
                <a:gd name="T15" fmla="*/ 16 h 88"/>
                <a:gd name="T16" fmla="*/ 0 w 40"/>
                <a:gd name="T17" fmla="*/ 24 h 88"/>
                <a:gd name="T18" fmla="*/ 20 w 40"/>
                <a:gd name="T19" fmla="*/ 24 h 88"/>
                <a:gd name="T20" fmla="*/ 20 w 40"/>
                <a:gd name="T21" fmla="*/ 28 h 88"/>
                <a:gd name="T22" fmla="*/ 0 w 40"/>
                <a:gd name="T23" fmla="*/ 28 h 88"/>
                <a:gd name="T24" fmla="*/ 0 w 40"/>
                <a:gd name="T25" fmla="*/ 36 h 88"/>
                <a:gd name="T26" fmla="*/ 20 w 40"/>
                <a:gd name="T27" fmla="*/ 36 h 88"/>
                <a:gd name="T28" fmla="*/ 20 w 40"/>
                <a:gd name="T29" fmla="*/ 40 h 88"/>
                <a:gd name="T30" fmla="*/ 0 w 40"/>
                <a:gd name="T31" fmla="*/ 40 h 88"/>
                <a:gd name="T32" fmla="*/ 0 w 40"/>
                <a:gd name="T33" fmla="*/ 48 h 88"/>
                <a:gd name="T34" fmla="*/ 20 w 40"/>
                <a:gd name="T35" fmla="*/ 48 h 88"/>
                <a:gd name="T36" fmla="*/ 20 w 40"/>
                <a:gd name="T37" fmla="*/ 52 h 88"/>
                <a:gd name="T38" fmla="*/ 0 w 40"/>
                <a:gd name="T39" fmla="*/ 52 h 88"/>
                <a:gd name="T40" fmla="*/ 0 w 40"/>
                <a:gd name="T41" fmla="*/ 60 h 88"/>
                <a:gd name="T42" fmla="*/ 20 w 40"/>
                <a:gd name="T43" fmla="*/ 60 h 88"/>
                <a:gd name="T44" fmla="*/ 20 w 40"/>
                <a:gd name="T45" fmla="*/ 64 h 88"/>
                <a:gd name="T46" fmla="*/ 0 w 40"/>
                <a:gd name="T47" fmla="*/ 64 h 88"/>
                <a:gd name="T48" fmla="*/ 0 w 40"/>
                <a:gd name="T49" fmla="*/ 72 h 88"/>
                <a:gd name="T50" fmla="*/ 20 w 40"/>
                <a:gd name="T51" fmla="*/ 72 h 88"/>
                <a:gd name="T52" fmla="*/ 20 w 40"/>
                <a:gd name="T53" fmla="*/ 76 h 88"/>
                <a:gd name="T54" fmla="*/ 0 w 40"/>
                <a:gd name="T55" fmla="*/ 76 h 88"/>
                <a:gd name="T56" fmla="*/ 0 w 40"/>
                <a:gd name="T57" fmla="*/ 88 h 88"/>
                <a:gd name="T58" fmla="*/ 24 w 40"/>
                <a:gd name="T59" fmla="*/ 88 h 88"/>
                <a:gd name="T60" fmla="*/ 28 w 40"/>
                <a:gd name="T61" fmla="*/ 84 h 88"/>
                <a:gd name="T62" fmla="*/ 28 w 40"/>
                <a:gd name="T63" fmla="*/ 28 h 88"/>
                <a:gd name="T64" fmla="*/ 40 w 40"/>
                <a:gd name="T65" fmla="*/ 28 h 88"/>
                <a:gd name="T66" fmla="*/ 40 w 40"/>
                <a:gd name="T67" fmla="*/ 8 h 88"/>
                <a:gd name="T68" fmla="*/ 28 w 40"/>
                <a:gd name="T6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88">
                  <a:moveTo>
                    <a:pt x="28" y="8"/>
                  </a:moveTo>
                  <a:cubicBezTo>
                    <a:pt x="28" y="4"/>
                    <a:pt x="28" y="4"/>
                    <a:pt x="28" y="4"/>
                  </a:cubicBezTo>
                  <a:cubicBezTo>
                    <a:pt x="28" y="3"/>
                    <a:pt x="25" y="0"/>
                    <a:pt x="24" y="0"/>
                  </a:cubicBezTo>
                  <a:cubicBezTo>
                    <a:pt x="0" y="0"/>
                    <a:pt x="0" y="0"/>
                    <a:pt x="0" y="0"/>
                  </a:cubicBezTo>
                  <a:cubicBezTo>
                    <a:pt x="0" y="12"/>
                    <a:pt x="0" y="12"/>
                    <a:pt x="0" y="12"/>
                  </a:cubicBezTo>
                  <a:cubicBezTo>
                    <a:pt x="20" y="12"/>
                    <a:pt x="20" y="12"/>
                    <a:pt x="20" y="12"/>
                  </a:cubicBezTo>
                  <a:cubicBezTo>
                    <a:pt x="20" y="16"/>
                    <a:pt x="20" y="16"/>
                    <a:pt x="20" y="16"/>
                  </a:cubicBezTo>
                  <a:cubicBezTo>
                    <a:pt x="0" y="16"/>
                    <a:pt x="0" y="16"/>
                    <a:pt x="0" y="16"/>
                  </a:cubicBezTo>
                  <a:cubicBezTo>
                    <a:pt x="0" y="24"/>
                    <a:pt x="0" y="24"/>
                    <a:pt x="0" y="24"/>
                  </a:cubicBezTo>
                  <a:cubicBezTo>
                    <a:pt x="20" y="24"/>
                    <a:pt x="20" y="24"/>
                    <a:pt x="20" y="24"/>
                  </a:cubicBezTo>
                  <a:cubicBezTo>
                    <a:pt x="20" y="28"/>
                    <a:pt x="20" y="28"/>
                    <a:pt x="20" y="28"/>
                  </a:cubicBezTo>
                  <a:cubicBezTo>
                    <a:pt x="0" y="28"/>
                    <a:pt x="0" y="28"/>
                    <a:pt x="0" y="28"/>
                  </a:cubicBezTo>
                  <a:cubicBezTo>
                    <a:pt x="0" y="36"/>
                    <a:pt x="0" y="36"/>
                    <a:pt x="0" y="36"/>
                  </a:cubicBezTo>
                  <a:cubicBezTo>
                    <a:pt x="20" y="36"/>
                    <a:pt x="20" y="36"/>
                    <a:pt x="20" y="36"/>
                  </a:cubicBezTo>
                  <a:cubicBezTo>
                    <a:pt x="20" y="40"/>
                    <a:pt x="20" y="40"/>
                    <a:pt x="20" y="40"/>
                  </a:cubicBezTo>
                  <a:cubicBezTo>
                    <a:pt x="0" y="40"/>
                    <a:pt x="0" y="40"/>
                    <a:pt x="0" y="40"/>
                  </a:cubicBezTo>
                  <a:cubicBezTo>
                    <a:pt x="0" y="48"/>
                    <a:pt x="0" y="48"/>
                    <a:pt x="0" y="48"/>
                  </a:cubicBezTo>
                  <a:cubicBezTo>
                    <a:pt x="20" y="48"/>
                    <a:pt x="20" y="48"/>
                    <a:pt x="20" y="48"/>
                  </a:cubicBezTo>
                  <a:cubicBezTo>
                    <a:pt x="20" y="52"/>
                    <a:pt x="20" y="52"/>
                    <a:pt x="20" y="52"/>
                  </a:cubicBezTo>
                  <a:cubicBezTo>
                    <a:pt x="0" y="52"/>
                    <a:pt x="0" y="52"/>
                    <a:pt x="0" y="52"/>
                  </a:cubicBezTo>
                  <a:cubicBezTo>
                    <a:pt x="0" y="60"/>
                    <a:pt x="0" y="60"/>
                    <a:pt x="0" y="60"/>
                  </a:cubicBezTo>
                  <a:cubicBezTo>
                    <a:pt x="20" y="60"/>
                    <a:pt x="20" y="60"/>
                    <a:pt x="20" y="60"/>
                  </a:cubicBezTo>
                  <a:cubicBezTo>
                    <a:pt x="20" y="64"/>
                    <a:pt x="20" y="64"/>
                    <a:pt x="20" y="64"/>
                  </a:cubicBezTo>
                  <a:cubicBezTo>
                    <a:pt x="0" y="64"/>
                    <a:pt x="0" y="64"/>
                    <a:pt x="0" y="64"/>
                  </a:cubicBezTo>
                  <a:cubicBezTo>
                    <a:pt x="0" y="72"/>
                    <a:pt x="0" y="72"/>
                    <a:pt x="0" y="72"/>
                  </a:cubicBezTo>
                  <a:cubicBezTo>
                    <a:pt x="20" y="72"/>
                    <a:pt x="20" y="72"/>
                    <a:pt x="20" y="72"/>
                  </a:cubicBezTo>
                  <a:cubicBezTo>
                    <a:pt x="20" y="76"/>
                    <a:pt x="20" y="76"/>
                    <a:pt x="20" y="76"/>
                  </a:cubicBezTo>
                  <a:cubicBezTo>
                    <a:pt x="0" y="76"/>
                    <a:pt x="0" y="76"/>
                    <a:pt x="0" y="76"/>
                  </a:cubicBezTo>
                  <a:cubicBezTo>
                    <a:pt x="0" y="88"/>
                    <a:pt x="0" y="88"/>
                    <a:pt x="0" y="88"/>
                  </a:cubicBezTo>
                  <a:cubicBezTo>
                    <a:pt x="24" y="88"/>
                    <a:pt x="24" y="88"/>
                    <a:pt x="24" y="88"/>
                  </a:cubicBezTo>
                  <a:cubicBezTo>
                    <a:pt x="25" y="88"/>
                    <a:pt x="28" y="85"/>
                    <a:pt x="28" y="84"/>
                  </a:cubicBezTo>
                  <a:cubicBezTo>
                    <a:pt x="28" y="28"/>
                    <a:pt x="28" y="28"/>
                    <a:pt x="28" y="28"/>
                  </a:cubicBezTo>
                  <a:cubicBezTo>
                    <a:pt x="40" y="28"/>
                    <a:pt x="40" y="28"/>
                    <a:pt x="40" y="28"/>
                  </a:cubicBezTo>
                  <a:cubicBezTo>
                    <a:pt x="40" y="8"/>
                    <a:pt x="40" y="8"/>
                    <a:pt x="40" y="8"/>
                  </a:cubicBezTo>
                  <a:lnTo>
                    <a:pt x="2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4" name="Freeform 50"/>
            <p:cNvSpPr>
              <a:spLocks noEditPoints="1"/>
            </p:cNvSpPr>
            <p:nvPr/>
          </p:nvSpPr>
          <p:spPr bwMode="auto">
            <a:xfrm>
              <a:off x="3382" y="2013"/>
              <a:ext cx="171" cy="294"/>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6 w 72"/>
                <a:gd name="T11" fmla="*/ 86 h 122"/>
                <a:gd name="T12" fmla="*/ 45 w 72"/>
                <a:gd name="T13" fmla="*/ 86 h 122"/>
                <a:gd name="T14" fmla="*/ 27 w 72"/>
                <a:gd name="T15" fmla="*/ 55 h 122"/>
                <a:gd name="T16" fmla="*/ 26 w 72"/>
                <a:gd name="T17" fmla="*/ 54 h 122"/>
                <a:gd name="T18" fmla="*/ 26 w 72"/>
                <a:gd name="T19" fmla="*/ 53 h 122"/>
                <a:gd name="T20" fmla="*/ 25 w 72"/>
                <a:gd name="T21" fmla="*/ 52 h 122"/>
                <a:gd name="T22" fmla="*/ 25 w 72"/>
                <a:gd name="T23" fmla="*/ 51 h 122"/>
                <a:gd name="T24" fmla="*/ 25 w 72"/>
                <a:gd name="T25" fmla="*/ 51 h 122"/>
                <a:gd name="T26" fmla="*/ 25 w 72"/>
                <a:gd name="T27" fmla="*/ 52 h 122"/>
                <a:gd name="T28" fmla="*/ 25 w 72"/>
                <a:gd name="T29" fmla="*/ 54 h 122"/>
                <a:gd name="T30" fmla="*/ 25 w 72"/>
                <a:gd name="T31" fmla="*/ 56 h 122"/>
                <a:gd name="T32" fmla="*/ 25 w 72"/>
                <a:gd name="T33" fmla="*/ 59 h 122"/>
                <a:gd name="T34" fmla="*/ 25 w 72"/>
                <a:gd name="T35" fmla="*/ 85 h 122"/>
                <a:gd name="T36" fmla="*/ 16 w 72"/>
                <a:gd name="T37" fmla="*/ 84 h 122"/>
                <a:gd name="T38" fmla="*/ 16 w 72"/>
                <a:gd name="T39" fmla="*/ 38 h 122"/>
                <a:gd name="T40" fmla="*/ 26 w 72"/>
                <a:gd name="T41" fmla="*/ 37 h 122"/>
                <a:gd name="T42" fmla="*/ 44 w 72"/>
                <a:gd name="T43" fmla="*/ 66 h 122"/>
                <a:gd name="T44" fmla="*/ 44 w 72"/>
                <a:gd name="T45" fmla="*/ 67 h 122"/>
                <a:gd name="T46" fmla="*/ 45 w 72"/>
                <a:gd name="T47" fmla="*/ 68 h 122"/>
                <a:gd name="T48" fmla="*/ 45 w 72"/>
                <a:gd name="T49" fmla="*/ 69 h 122"/>
                <a:gd name="T50" fmla="*/ 46 w 72"/>
                <a:gd name="T51" fmla="*/ 70 h 122"/>
                <a:gd name="T52" fmla="*/ 46 w 72"/>
                <a:gd name="T53" fmla="*/ 70 h 122"/>
                <a:gd name="T54" fmla="*/ 46 w 72"/>
                <a:gd name="T55" fmla="*/ 69 h 122"/>
                <a:gd name="T56" fmla="*/ 46 w 72"/>
                <a:gd name="T57" fmla="*/ 68 h 122"/>
                <a:gd name="T58" fmla="*/ 46 w 72"/>
                <a:gd name="T59" fmla="*/ 66 h 122"/>
                <a:gd name="T60" fmla="*/ 46 w 72"/>
                <a:gd name="T61" fmla="*/ 64 h 122"/>
                <a:gd name="T62" fmla="*/ 46 w 72"/>
                <a:gd name="T63" fmla="*/ 36 h 122"/>
                <a:gd name="T64" fmla="*/ 56 w 72"/>
                <a:gd name="T65" fmla="*/ 36 h 122"/>
                <a:gd name="T66" fmla="*/ 56 w 72"/>
                <a:gd name="T6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6" y="86"/>
                  </a:moveTo>
                  <a:cubicBezTo>
                    <a:pt x="45" y="86"/>
                    <a:pt x="45" y="86"/>
                    <a:pt x="45" y="86"/>
                  </a:cubicBezTo>
                  <a:cubicBezTo>
                    <a:pt x="27" y="55"/>
                    <a:pt x="27" y="55"/>
                    <a:pt x="27" y="55"/>
                  </a:cubicBezTo>
                  <a:cubicBezTo>
                    <a:pt x="27" y="54"/>
                    <a:pt x="27" y="54"/>
                    <a:pt x="26" y="54"/>
                  </a:cubicBezTo>
                  <a:cubicBezTo>
                    <a:pt x="26" y="53"/>
                    <a:pt x="26" y="53"/>
                    <a:pt x="26" y="53"/>
                  </a:cubicBezTo>
                  <a:cubicBezTo>
                    <a:pt x="26" y="52"/>
                    <a:pt x="26" y="52"/>
                    <a:pt x="25" y="52"/>
                  </a:cubicBezTo>
                  <a:cubicBezTo>
                    <a:pt x="25" y="51"/>
                    <a:pt x="25" y="51"/>
                    <a:pt x="25" y="51"/>
                  </a:cubicBezTo>
                  <a:cubicBezTo>
                    <a:pt x="25" y="51"/>
                    <a:pt x="25" y="51"/>
                    <a:pt x="25" y="51"/>
                  </a:cubicBezTo>
                  <a:cubicBezTo>
                    <a:pt x="25" y="51"/>
                    <a:pt x="25" y="52"/>
                    <a:pt x="25" y="52"/>
                  </a:cubicBezTo>
                  <a:cubicBezTo>
                    <a:pt x="25" y="53"/>
                    <a:pt x="25" y="54"/>
                    <a:pt x="25" y="54"/>
                  </a:cubicBezTo>
                  <a:cubicBezTo>
                    <a:pt x="25" y="55"/>
                    <a:pt x="25" y="56"/>
                    <a:pt x="25" y="56"/>
                  </a:cubicBezTo>
                  <a:cubicBezTo>
                    <a:pt x="25" y="57"/>
                    <a:pt x="25" y="58"/>
                    <a:pt x="25" y="59"/>
                  </a:cubicBezTo>
                  <a:cubicBezTo>
                    <a:pt x="25" y="85"/>
                    <a:pt x="25" y="85"/>
                    <a:pt x="25" y="85"/>
                  </a:cubicBezTo>
                  <a:cubicBezTo>
                    <a:pt x="16" y="84"/>
                    <a:pt x="16" y="84"/>
                    <a:pt x="16" y="84"/>
                  </a:cubicBezTo>
                  <a:cubicBezTo>
                    <a:pt x="16" y="38"/>
                    <a:pt x="16" y="38"/>
                    <a:pt x="16" y="38"/>
                  </a:cubicBezTo>
                  <a:cubicBezTo>
                    <a:pt x="26" y="37"/>
                    <a:pt x="26" y="37"/>
                    <a:pt x="26" y="37"/>
                  </a:cubicBezTo>
                  <a:cubicBezTo>
                    <a:pt x="44" y="66"/>
                    <a:pt x="44" y="66"/>
                    <a:pt x="44" y="66"/>
                  </a:cubicBezTo>
                  <a:cubicBezTo>
                    <a:pt x="44" y="67"/>
                    <a:pt x="44" y="67"/>
                    <a:pt x="44" y="67"/>
                  </a:cubicBezTo>
                  <a:cubicBezTo>
                    <a:pt x="44" y="67"/>
                    <a:pt x="44" y="68"/>
                    <a:pt x="45" y="68"/>
                  </a:cubicBezTo>
                  <a:cubicBezTo>
                    <a:pt x="45" y="68"/>
                    <a:pt x="45" y="69"/>
                    <a:pt x="45" y="69"/>
                  </a:cubicBezTo>
                  <a:cubicBezTo>
                    <a:pt x="45" y="70"/>
                    <a:pt x="46" y="70"/>
                    <a:pt x="46" y="70"/>
                  </a:cubicBezTo>
                  <a:cubicBezTo>
                    <a:pt x="46" y="70"/>
                    <a:pt x="46" y="70"/>
                    <a:pt x="46" y="70"/>
                  </a:cubicBezTo>
                  <a:cubicBezTo>
                    <a:pt x="46" y="70"/>
                    <a:pt x="46" y="70"/>
                    <a:pt x="46" y="69"/>
                  </a:cubicBezTo>
                  <a:cubicBezTo>
                    <a:pt x="46" y="69"/>
                    <a:pt x="46" y="68"/>
                    <a:pt x="46" y="68"/>
                  </a:cubicBezTo>
                  <a:cubicBezTo>
                    <a:pt x="46" y="67"/>
                    <a:pt x="46" y="67"/>
                    <a:pt x="46" y="66"/>
                  </a:cubicBezTo>
                  <a:cubicBezTo>
                    <a:pt x="46" y="65"/>
                    <a:pt x="46" y="64"/>
                    <a:pt x="46" y="64"/>
                  </a:cubicBezTo>
                  <a:cubicBezTo>
                    <a:pt x="46" y="36"/>
                    <a:pt x="46" y="36"/>
                    <a:pt x="46" y="36"/>
                  </a:cubicBezTo>
                  <a:cubicBezTo>
                    <a:pt x="56" y="36"/>
                    <a:pt x="56" y="36"/>
                    <a:pt x="56" y="36"/>
                  </a:cubicBezTo>
                  <a:lnTo>
                    <a:pt x="5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55" name="Group 554"/>
          <p:cNvGrpSpPr/>
          <p:nvPr/>
        </p:nvGrpSpPr>
        <p:grpSpPr>
          <a:xfrm>
            <a:off x="2342323" y="5398741"/>
            <a:ext cx="1770323" cy="328973"/>
            <a:chOff x="3780357" y="9151926"/>
            <a:chExt cx="1910317" cy="392096"/>
          </a:xfrm>
        </p:grpSpPr>
        <p:sp>
          <p:nvSpPr>
            <p:cNvPr id="556" name="TextBox 555"/>
            <p:cNvSpPr txBox="1"/>
            <p:nvPr/>
          </p:nvSpPr>
          <p:spPr>
            <a:xfrm>
              <a:off x="4286127" y="9235523"/>
              <a:ext cx="1404547" cy="231104"/>
            </a:xfrm>
            <a:prstGeom prst="rect">
              <a:avLst/>
            </a:prstGeom>
            <a:noFill/>
          </p:spPr>
          <p:txBody>
            <a:bodyPr wrap="square" lIns="0" tIns="0" rIns="0" bIns="0" rtlCol="0">
              <a:spAutoFit/>
            </a:bodyPr>
            <a:lstStyle/>
            <a:p>
              <a:pPr>
                <a:lnSpc>
                  <a:spcPct val="90000"/>
                </a:lnSpc>
                <a:spcAft>
                  <a:spcPts val="600"/>
                </a:spcAft>
              </a:pPr>
              <a:r>
                <a:rPr lang="en-US" sz="1400" spc="-30" dirty="0" smtClean="0">
                  <a:gradFill>
                    <a:gsLst>
                      <a:gs pos="2917">
                        <a:srgbClr val="FFFFFF"/>
                      </a:gs>
                      <a:gs pos="30000">
                        <a:srgbClr val="FFFFFF"/>
                      </a:gs>
                    </a:gsLst>
                    <a:lin ang="5400000" scaled="0"/>
                  </a:gradFill>
                </a:rPr>
                <a:t>Video Portal</a:t>
              </a:r>
            </a:p>
          </p:txBody>
        </p:sp>
        <p:pic>
          <p:nvPicPr>
            <p:cNvPr id="557" name="Picture 5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0357" y="9151926"/>
              <a:ext cx="396245" cy="392096"/>
            </a:xfrm>
            <a:prstGeom prst="rect">
              <a:avLst/>
            </a:prstGeom>
            <a:noFill/>
          </p:spPr>
        </p:pic>
      </p:grpSp>
      <p:sp>
        <p:nvSpPr>
          <p:cNvPr id="558" name="Freeform 30"/>
          <p:cNvSpPr>
            <a:spLocks noChangeAspect="1" noEditPoints="1"/>
          </p:cNvSpPr>
          <p:nvPr/>
        </p:nvSpPr>
        <p:spPr bwMode="auto">
          <a:xfrm>
            <a:off x="688778" y="4560607"/>
            <a:ext cx="788924" cy="351318"/>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59" name="Group 558"/>
          <p:cNvGrpSpPr/>
          <p:nvPr/>
        </p:nvGrpSpPr>
        <p:grpSpPr>
          <a:xfrm>
            <a:off x="688778" y="5032886"/>
            <a:ext cx="964541" cy="222103"/>
            <a:chOff x="688778" y="4752237"/>
            <a:chExt cx="1327082" cy="305584"/>
          </a:xfrm>
        </p:grpSpPr>
        <p:grpSp>
          <p:nvGrpSpPr>
            <p:cNvPr id="560" name="Group 559"/>
            <p:cNvGrpSpPr/>
            <p:nvPr/>
          </p:nvGrpSpPr>
          <p:grpSpPr>
            <a:xfrm>
              <a:off x="688778" y="4752237"/>
              <a:ext cx="307450" cy="305584"/>
              <a:chOff x="3802770" y="-2002971"/>
              <a:chExt cx="1532420" cy="1523121"/>
            </a:xfrm>
            <a:solidFill>
              <a:schemeClr val="tx1"/>
            </a:solidFill>
          </p:grpSpPr>
          <p:grpSp>
            <p:nvGrpSpPr>
              <p:cNvPr id="562" name="Group 561"/>
              <p:cNvGrpSpPr/>
              <p:nvPr/>
            </p:nvGrpSpPr>
            <p:grpSpPr>
              <a:xfrm>
                <a:off x="3802770" y="-2002971"/>
                <a:ext cx="1532420" cy="474276"/>
                <a:chOff x="3802770" y="-2002971"/>
                <a:chExt cx="1532420" cy="474276"/>
              </a:xfrm>
              <a:grpFill/>
            </p:grpSpPr>
            <p:sp>
              <p:nvSpPr>
                <p:cNvPr id="571" name="Rectangle 570"/>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3" name="Group 562"/>
              <p:cNvGrpSpPr/>
              <p:nvPr/>
            </p:nvGrpSpPr>
            <p:grpSpPr>
              <a:xfrm>
                <a:off x="3802770" y="-1478549"/>
                <a:ext cx="1532420" cy="474276"/>
                <a:chOff x="3802770" y="-2002971"/>
                <a:chExt cx="1532420" cy="474276"/>
              </a:xfrm>
              <a:grpFill/>
            </p:grpSpPr>
            <p:sp>
              <p:nvSpPr>
                <p:cNvPr id="568" name="Rectangle 567"/>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4" name="Group 563"/>
              <p:cNvGrpSpPr/>
              <p:nvPr/>
            </p:nvGrpSpPr>
            <p:grpSpPr>
              <a:xfrm>
                <a:off x="3802770" y="-954126"/>
                <a:ext cx="1532420" cy="474276"/>
                <a:chOff x="3802770" y="-2002971"/>
                <a:chExt cx="1532420" cy="474276"/>
              </a:xfrm>
              <a:grpFill/>
            </p:grpSpPr>
            <p:sp>
              <p:nvSpPr>
                <p:cNvPr id="565" name="Rectangle 564"/>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61" name="TextBox 560"/>
            <p:cNvSpPr txBox="1"/>
            <p:nvPr/>
          </p:nvSpPr>
          <p:spPr>
            <a:xfrm>
              <a:off x="1162762" y="4794230"/>
              <a:ext cx="853098" cy="228668"/>
            </a:xfrm>
            <a:prstGeom prst="rect">
              <a:avLst/>
            </a:prstGeom>
            <a:noFill/>
          </p:spPr>
          <p:txBody>
            <a:bodyPr wrap="square" lIns="0" tIns="0" rIns="0" bIns="0" rtlCol="0">
              <a:spAutoFit/>
            </a:bodyPr>
            <a:lstStyle/>
            <a:p>
              <a:pPr>
                <a:lnSpc>
                  <a:spcPct val="90000"/>
                </a:lnSpc>
                <a:spcAft>
                  <a:spcPts val="600"/>
                </a:spcAft>
              </a:pPr>
              <a:r>
                <a:rPr lang="en-US" sz="1200" spc="-30" dirty="0" smtClean="0">
                  <a:gradFill>
                    <a:gsLst>
                      <a:gs pos="2917">
                        <a:srgbClr val="FFFFFF"/>
                      </a:gs>
                      <a:gs pos="30000">
                        <a:srgbClr val="FFFFFF"/>
                      </a:gs>
                    </a:gsLst>
                    <a:lin ang="5400000" scaled="0"/>
                  </a:gradFill>
                </a:rPr>
                <a:t>My Apps</a:t>
              </a:r>
            </a:p>
          </p:txBody>
        </p:sp>
      </p:grpSp>
      <p:sp>
        <p:nvSpPr>
          <p:cNvPr id="574" name="Freeform 39"/>
          <p:cNvSpPr>
            <a:spLocks noChangeAspect="1" noEditPoints="1"/>
          </p:cNvSpPr>
          <p:nvPr/>
        </p:nvSpPr>
        <p:spPr bwMode="auto">
          <a:xfrm>
            <a:off x="682640" y="6156076"/>
            <a:ext cx="1071936" cy="367252"/>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5" name="Freeform 35"/>
          <p:cNvSpPr>
            <a:spLocks noChangeAspect="1" noEditPoints="1"/>
          </p:cNvSpPr>
          <p:nvPr/>
        </p:nvSpPr>
        <p:spPr bwMode="auto">
          <a:xfrm>
            <a:off x="2342323" y="4070907"/>
            <a:ext cx="1321777" cy="369772"/>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76" name="Group 53"/>
          <p:cNvGrpSpPr>
            <a:grpSpLocks noChangeAspect="1"/>
          </p:cNvGrpSpPr>
          <p:nvPr/>
        </p:nvGrpSpPr>
        <p:grpSpPr bwMode="auto">
          <a:xfrm>
            <a:off x="2342323" y="4515986"/>
            <a:ext cx="959212" cy="366831"/>
            <a:chOff x="3453" y="2013"/>
            <a:chExt cx="774" cy="296"/>
          </a:xfrm>
        </p:grpSpPr>
        <p:sp>
          <p:nvSpPr>
            <p:cNvPr id="578"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9"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0"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1"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2"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3"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4"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5"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6"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7"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8"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9"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0"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1"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2"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3"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4"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95" name="Group 140"/>
          <p:cNvGrpSpPr>
            <a:grpSpLocks noChangeAspect="1"/>
          </p:cNvGrpSpPr>
          <p:nvPr/>
        </p:nvGrpSpPr>
        <p:grpSpPr bwMode="auto">
          <a:xfrm>
            <a:off x="2342323" y="4958124"/>
            <a:ext cx="1288336" cy="365310"/>
            <a:chOff x="562" y="2539"/>
            <a:chExt cx="791" cy="234"/>
          </a:xfrm>
        </p:grpSpPr>
        <p:sp>
          <p:nvSpPr>
            <p:cNvPr id="596"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7"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8"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9"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0"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1"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2"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3"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4"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5"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6"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7"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8"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9"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0"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11" name="Freeform 33"/>
          <p:cNvSpPr>
            <a:spLocks noChangeAspect="1" noEditPoints="1"/>
          </p:cNvSpPr>
          <p:nvPr/>
        </p:nvSpPr>
        <p:spPr bwMode="auto">
          <a:xfrm>
            <a:off x="2342323" y="5803021"/>
            <a:ext cx="837495" cy="347180"/>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612" name="Picture 6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2323" y="6225508"/>
            <a:ext cx="1058657" cy="255715"/>
          </a:xfrm>
          <a:prstGeom prst="rect">
            <a:avLst/>
          </a:prstGeom>
        </p:spPr>
      </p:pic>
      <p:sp>
        <p:nvSpPr>
          <p:cNvPr id="614" name="Rectangle 613"/>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616" name="Rectangle 615"/>
          <p:cNvSpPr/>
          <p:nvPr/>
        </p:nvSpPr>
        <p:spPr bwMode="auto">
          <a:xfrm>
            <a:off x="4318705"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2" name="Group 1"/>
          <p:cNvGrpSpPr/>
          <p:nvPr/>
        </p:nvGrpSpPr>
        <p:grpSpPr>
          <a:xfrm>
            <a:off x="4318705" y="3887512"/>
            <a:ext cx="3809455" cy="2832522"/>
            <a:chOff x="4318705" y="3887512"/>
            <a:chExt cx="3809455" cy="2832522"/>
          </a:xfrm>
        </p:grpSpPr>
        <p:sp>
          <p:nvSpPr>
            <p:cNvPr id="615" name="Rectangle 614"/>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17" name="Group 616"/>
            <p:cNvGrpSpPr/>
            <p:nvPr/>
          </p:nvGrpSpPr>
          <p:grpSpPr>
            <a:xfrm>
              <a:off x="4438782" y="4623735"/>
              <a:ext cx="3568568" cy="2096299"/>
              <a:chOff x="4438782" y="4444622"/>
              <a:chExt cx="3568568" cy="2096299"/>
            </a:xfrm>
          </p:grpSpPr>
          <p:sp>
            <p:nvSpPr>
              <p:cNvPr id="618" name="Freeform 5"/>
              <p:cNvSpPr>
                <a:spLocks noEditPoints="1"/>
              </p:cNvSpPr>
              <p:nvPr/>
            </p:nvSpPr>
            <p:spPr bwMode="auto">
              <a:xfrm>
                <a:off x="5569353" y="4911722"/>
                <a:ext cx="415730" cy="384482"/>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nvGrpSpPr>
              <p:cNvPr id="619" name="Group 618"/>
              <p:cNvGrpSpPr/>
              <p:nvPr/>
            </p:nvGrpSpPr>
            <p:grpSpPr>
              <a:xfrm>
                <a:off x="4438782" y="4444622"/>
                <a:ext cx="3568568" cy="2096299"/>
                <a:chOff x="4438782" y="4444622"/>
                <a:chExt cx="3568568" cy="2096299"/>
              </a:xfrm>
            </p:grpSpPr>
            <p:sp>
              <p:nvSpPr>
                <p:cNvPr id="620" name="TextBox 619"/>
                <p:cNvSpPr txBox="1"/>
                <p:nvPr/>
              </p:nvSpPr>
              <p:spPr>
                <a:xfrm>
                  <a:off x="4487524" y="4444622"/>
                  <a:ext cx="812022"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Users and </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groups</a:t>
                  </a:r>
                </a:p>
              </p:txBody>
            </p:sp>
            <p:sp>
              <p:nvSpPr>
                <p:cNvPr id="621" name="TextBox 620"/>
                <p:cNvSpPr txBox="1"/>
                <p:nvPr/>
              </p:nvSpPr>
              <p:spPr>
                <a:xfrm>
                  <a:off x="5371207"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Files</a:t>
                  </a:r>
                </a:p>
              </p:txBody>
            </p:sp>
            <p:sp>
              <p:nvSpPr>
                <p:cNvPr id="622" name="TextBox 621"/>
                <p:cNvSpPr txBox="1"/>
                <p:nvPr/>
              </p:nvSpPr>
              <p:spPr>
                <a:xfrm>
                  <a:off x="6270324"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Mail</a:t>
                  </a:r>
                </a:p>
              </p:txBody>
            </p:sp>
            <p:sp>
              <p:nvSpPr>
                <p:cNvPr id="623" name="TextBox 622"/>
                <p:cNvSpPr txBox="1"/>
                <p:nvPr/>
              </p:nvSpPr>
              <p:spPr>
                <a:xfrm>
                  <a:off x="7195328"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FFFFFF"/>
                          </a:gs>
                          <a:gs pos="30000">
                            <a:srgbClr val="FFFFFF"/>
                          </a:gs>
                        </a:gsLst>
                        <a:lin ang="5400000" scaled="0"/>
                      </a:gradFill>
                    </a:rPr>
                    <a:t>Calendar</a:t>
                  </a:r>
                </a:p>
              </p:txBody>
            </p:sp>
            <p:sp>
              <p:nvSpPr>
                <p:cNvPr id="624" name="TextBox 623"/>
                <p:cNvSpPr txBox="1"/>
                <p:nvPr/>
              </p:nvSpPr>
              <p:spPr>
                <a:xfrm>
                  <a:off x="4487524" y="5415577"/>
                  <a:ext cx="812022"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Contacts</a:t>
                  </a:r>
                </a:p>
              </p:txBody>
            </p:sp>
            <p:sp>
              <p:nvSpPr>
                <p:cNvPr id="625" name="TextBox 624"/>
                <p:cNvSpPr txBox="1"/>
                <p:nvPr/>
              </p:nvSpPr>
              <p:spPr>
                <a:xfrm>
                  <a:off x="5077770" y="5415577"/>
                  <a:ext cx="1398896"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Office Graph</a:t>
                  </a:r>
                </a:p>
              </p:txBody>
            </p:sp>
            <p:sp>
              <p:nvSpPr>
                <p:cNvPr id="626" name="TextBox 625"/>
                <p:cNvSpPr txBox="1"/>
                <p:nvPr/>
              </p:nvSpPr>
              <p:spPr>
                <a:xfrm>
                  <a:off x="7195328" y="5415577"/>
                  <a:ext cx="812022"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Documents</a:t>
                  </a:r>
                </a:p>
              </p:txBody>
            </p:sp>
            <p:sp>
              <p:nvSpPr>
                <p:cNvPr id="627" name="TextBox 626"/>
                <p:cNvSpPr txBox="1"/>
                <p:nvPr/>
              </p:nvSpPr>
              <p:spPr>
                <a:xfrm>
                  <a:off x="6198803" y="5415577"/>
                  <a:ext cx="955064" cy="312438"/>
                </a:xfrm>
                <a:prstGeom prst="rect">
                  <a:avLst/>
                </a:prstGeom>
                <a:noFill/>
              </p:spPr>
              <p:txBody>
                <a:bodyPr wrap="square" lIns="0" tIns="0" rIns="0" bIns="0" rtlCol="0">
                  <a:noAutofit/>
                </a:bodyPr>
                <a:lstStyle/>
                <a:p>
                  <a:pPr algn="ctr">
                    <a:lnSpc>
                      <a:spcPct val="90000"/>
                    </a:lnSpc>
                    <a:spcAft>
                      <a:spcPts val="600"/>
                    </a:spcAft>
                  </a:pPr>
                  <a:r>
                    <a:rPr lang="en-US" sz="1200" spc="-30" dirty="0" smtClean="0">
                      <a:gradFill>
                        <a:gsLst>
                          <a:gs pos="2917">
                            <a:srgbClr val="FFFFFF"/>
                          </a:gs>
                          <a:gs pos="30000">
                            <a:srgbClr val="FFFFFF"/>
                          </a:gs>
                        </a:gsLst>
                        <a:lin ang="5400000" scaled="0"/>
                      </a:gradFill>
                    </a:rPr>
                    <a:t>Presentations</a:t>
                  </a:r>
                </a:p>
              </p:txBody>
            </p:sp>
            <p:sp>
              <p:nvSpPr>
                <p:cNvPr id="628" name="Freeform 7"/>
                <p:cNvSpPr>
                  <a:spLocks noChangeAspect="1" noEditPoints="1"/>
                </p:cNvSpPr>
                <p:nvPr/>
              </p:nvSpPr>
              <p:spPr bwMode="auto">
                <a:xfrm>
                  <a:off x="6462861" y="5731634"/>
                  <a:ext cx="446061" cy="468570"/>
                </a:xfrm>
                <a:custGeom>
                  <a:avLst/>
                  <a:gdLst>
                    <a:gd name="T0" fmla="*/ 92 w 92"/>
                    <a:gd name="T1" fmla="*/ 40 h 96"/>
                    <a:gd name="T2" fmla="*/ 84 w 92"/>
                    <a:gd name="T3" fmla="*/ 56 h 96"/>
                    <a:gd name="T4" fmla="*/ 84 w 92"/>
                    <a:gd name="T5" fmla="*/ 76 h 96"/>
                    <a:gd name="T6" fmla="*/ 92 w 92"/>
                    <a:gd name="T7" fmla="*/ 60 h 96"/>
                    <a:gd name="T8" fmla="*/ 84 w 92"/>
                    <a:gd name="T9" fmla="*/ 76 h 96"/>
                    <a:gd name="T10" fmla="*/ 80 w 92"/>
                    <a:gd name="T11" fmla="*/ 16 h 96"/>
                    <a:gd name="T12" fmla="*/ 60 w 92"/>
                    <a:gd name="T13" fmla="*/ 12 h 96"/>
                    <a:gd name="T14" fmla="*/ 72 w 92"/>
                    <a:gd name="T15" fmla="*/ 20 h 96"/>
                    <a:gd name="T16" fmla="*/ 60 w 92"/>
                    <a:gd name="T17" fmla="*/ 24 h 96"/>
                    <a:gd name="T18" fmla="*/ 72 w 92"/>
                    <a:gd name="T19" fmla="*/ 32 h 96"/>
                    <a:gd name="T20" fmla="*/ 60 w 92"/>
                    <a:gd name="T21" fmla="*/ 36 h 96"/>
                    <a:gd name="T22" fmla="*/ 72 w 92"/>
                    <a:gd name="T23" fmla="*/ 44 h 96"/>
                    <a:gd name="T24" fmla="*/ 60 w 92"/>
                    <a:gd name="T25" fmla="*/ 48 h 96"/>
                    <a:gd name="T26" fmla="*/ 72 w 92"/>
                    <a:gd name="T27" fmla="*/ 56 h 96"/>
                    <a:gd name="T28" fmla="*/ 60 w 92"/>
                    <a:gd name="T29" fmla="*/ 60 h 96"/>
                    <a:gd name="T30" fmla="*/ 72 w 92"/>
                    <a:gd name="T31" fmla="*/ 68 h 96"/>
                    <a:gd name="T32" fmla="*/ 60 w 92"/>
                    <a:gd name="T33" fmla="*/ 72 h 96"/>
                    <a:gd name="T34" fmla="*/ 76 w 92"/>
                    <a:gd name="T35" fmla="*/ 84 h 96"/>
                    <a:gd name="T36" fmla="*/ 80 w 92"/>
                    <a:gd name="T37" fmla="*/ 36 h 96"/>
                    <a:gd name="T38" fmla="*/ 92 w 92"/>
                    <a:gd name="T39" fmla="*/ 20 h 96"/>
                    <a:gd name="T40" fmla="*/ 56 w 92"/>
                    <a:gd name="T41" fmla="*/ 0 h 96"/>
                    <a:gd name="T42" fmla="*/ 0 w 92"/>
                    <a:gd name="T43" fmla="*/ 83 h 96"/>
                    <a:gd name="T44" fmla="*/ 56 w 92"/>
                    <a:gd name="T45" fmla="*/ 0 h 96"/>
                    <a:gd name="T46" fmla="*/ 36 w 92"/>
                    <a:gd name="T47" fmla="*/ 29 h 96"/>
                    <a:gd name="T48" fmla="*/ 37 w 92"/>
                    <a:gd name="T49" fmla="*/ 52 h 96"/>
                    <a:gd name="T50" fmla="*/ 37 w 92"/>
                    <a:gd name="T51" fmla="*/ 55 h 96"/>
                    <a:gd name="T52" fmla="*/ 37 w 92"/>
                    <a:gd name="T53" fmla="*/ 56 h 96"/>
                    <a:gd name="T54" fmla="*/ 36 w 92"/>
                    <a:gd name="T55" fmla="*/ 54 h 96"/>
                    <a:gd name="T56" fmla="*/ 35 w 92"/>
                    <a:gd name="T57" fmla="*/ 52 h 96"/>
                    <a:gd name="T58" fmla="*/ 13 w 92"/>
                    <a:gd name="T59" fmla="*/ 30 h 96"/>
                    <a:gd name="T60" fmla="*/ 20 w 92"/>
                    <a:gd name="T61" fmla="*/ 67 h 96"/>
                    <a:gd name="T62" fmla="*/ 20 w 92"/>
                    <a:gd name="T63" fmla="*/ 44 h 96"/>
                    <a:gd name="T64" fmla="*/ 20 w 92"/>
                    <a:gd name="T65" fmla="*/ 41 h 96"/>
                    <a:gd name="T66" fmla="*/ 20 w 92"/>
                    <a:gd name="T67" fmla="*/ 40 h 96"/>
                    <a:gd name="T68" fmla="*/ 21 w 92"/>
                    <a:gd name="T69" fmla="*/ 42 h 96"/>
                    <a:gd name="T70" fmla="*/ 22 w 92"/>
                    <a:gd name="T71" fmla="*/ 43 h 96"/>
                    <a:gd name="T72" fmla="*/ 44 w 92"/>
                    <a:gd name="T7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6">
                      <a:moveTo>
                        <a:pt x="84" y="40"/>
                      </a:moveTo>
                      <a:cubicBezTo>
                        <a:pt x="92" y="40"/>
                        <a:pt x="92" y="40"/>
                        <a:pt x="92" y="40"/>
                      </a:cubicBezTo>
                      <a:cubicBezTo>
                        <a:pt x="92" y="56"/>
                        <a:pt x="92" y="56"/>
                        <a:pt x="92" y="56"/>
                      </a:cubicBezTo>
                      <a:cubicBezTo>
                        <a:pt x="84" y="56"/>
                        <a:pt x="84" y="56"/>
                        <a:pt x="84" y="56"/>
                      </a:cubicBezTo>
                      <a:lnTo>
                        <a:pt x="84" y="40"/>
                      </a:lnTo>
                      <a:close/>
                      <a:moveTo>
                        <a:pt x="84" y="76"/>
                      </a:moveTo>
                      <a:cubicBezTo>
                        <a:pt x="92" y="76"/>
                        <a:pt x="92" y="76"/>
                        <a:pt x="92" y="76"/>
                      </a:cubicBezTo>
                      <a:cubicBezTo>
                        <a:pt x="92" y="60"/>
                        <a:pt x="92" y="60"/>
                        <a:pt x="92" y="60"/>
                      </a:cubicBezTo>
                      <a:cubicBezTo>
                        <a:pt x="84" y="60"/>
                        <a:pt x="84" y="60"/>
                        <a:pt x="84" y="60"/>
                      </a:cubicBezTo>
                      <a:lnTo>
                        <a:pt x="84" y="76"/>
                      </a:lnTo>
                      <a:close/>
                      <a:moveTo>
                        <a:pt x="80" y="20"/>
                      </a:moveTo>
                      <a:cubicBezTo>
                        <a:pt x="80" y="16"/>
                        <a:pt x="80" y="16"/>
                        <a:pt x="80" y="16"/>
                      </a:cubicBezTo>
                      <a:cubicBezTo>
                        <a:pt x="80" y="15"/>
                        <a:pt x="77" y="12"/>
                        <a:pt x="76" y="12"/>
                      </a:cubicBezTo>
                      <a:cubicBezTo>
                        <a:pt x="60" y="12"/>
                        <a:pt x="60" y="12"/>
                        <a:pt x="60" y="12"/>
                      </a:cubicBezTo>
                      <a:cubicBezTo>
                        <a:pt x="60" y="20"/>
                        <a:pt x="60" y="20"/>
                        <a:pt x="60" y="20"/>
                      </a:cubicBezTo>
                      <a:cubicBezTo>
                        <a:pt x="72" y="20"/>
                        <a:pt x="72" y="20"/>
                        <a:pt x="72" y="20"/>
                      </a:cubicBezTo>
                      <a:cubicBezTo>
                        <a:pt x="72" y="24"/>
                        <a:pt x="72" y="24"/>
                        <a:pt x="72" y="24"/>
                      </a:cubicBezTo>
                      <a:cubicBezTo>
                        <a:pt x="60" y="24"/>
                        <a:pt x="60" y="24"/>
                        <a:pt x="60" y="24"/>
                      </a:cubicBezTo>
                      <a:cubicBezTo>
                        <a:pt x="60" y="32"/>
                        <a:pt x="60" y="32"/>
                        <a:pt x="60" y="32"/>
                      </a:cubicBezTo>
                      <a:cubicBezTo>
                        <a:pt x="72" y="32"/>
                        <a:pt x="72" y="32"/>
                        <a:pt x="72" y="32"/>
                      </a:cubicBezTo>
                      <a:cubicBezTo>
                        <a:pt x="72" y="36"/>
                        <a:pt x="72" y="36"/>
                        <a:pt x="72" y="36"/>
                      </a:cubicBezTo>
                      <a:cubicBezTo>
                        <a:pt x="60" y="36"/>
                        <a:pt x="60" y="36"/>
                        <a:pt x="60" y="36"/>
                      </a:cubicBezTo>
                      <a:cubicBezTo>
                        <a:pt x="60" y="44"/>
                        <a:pt x="60" y="44"/>
                        <a:pt x="60" y="44"/>
                      </a:cubicBezTo>
                      <a:cubicBezTo>
                        <a:pt x="72" y="44"/>
                        <a:pt x="72" y="44"/>
                        <a:pt x="72" y="44"/>
                      </a:cubicBezTo>
                      <a:cubicBezTo>
                        <a:pt x="72" y="48"/>
                        <a:pt x="72" y="48"/>
                        <a:pt x="72" y="48"/>
                      </a:cubicBezTo>
                      <a:cubicBezTo>
                        <a:pt x="60" y="48"/>
                        <a:pt x="60" y="48"/>
                        <a:pt x="60" y="48"/>
                      </a:cubicBezTo>
                      <a:cubicBezTo>
                        <a:pt x="60" y="56"/>
                        <a:pt x="60" y="56"/>
                        <a:pt x="60" y="56"/>
                      </a:cubicBezTo>
                      <a:cubicBezTo>
                        <a:pt x="72" y="56"/>
                        <a:pt x="72" y="56"/>
                        <a:pt x="72" y="56"/>
                      </a:cubicBezTo>
                      <a:cubicBezTo>
                        <a:pt x="72" y="60"/>
                        <a:pt x="72" y="60"/>
                        <a:pt x="72" y="60"/>
                      </a:cubicBezTo>
                      <a:cubicBezTo>
                        <a:pt x="60" y="60"/>
                        <a:pt x="60" y="60"/>
                        <a:pt x="60" y="60"/>
                      </a:cubicBezTo>
                      <a:cubicBezTo>
                        <a:pt x="60" y="68"/>
                        <a:pt x="60" y="68"/>
                        <a:pt x="60" y="68"/>
                      </a:cubicBezTo>
                      <a:cubicBezTo>
                        <a:pt x="72" y="68"/>
                        <a:pt x="72" y="68"/>
                        <a:pt x="72" y="68"/>
                      </a:cubicBezTo>
                      <a:cubicBezTo>
                        <a:pt x="72" y="72"/>
                        <a:pt x="72" y="72"/>
                        <a:pt x="72" y="72"/>
                      </a:cubicBezTo>
                      <a:cubicBezTo>
                        <a:pt x="60" y="72"/>
                        <a:pt x="60" y="72"/>
                        <a:pt x="60" y="72"/>
                      </a:cubicBezTo>
                      <a:cubicBezTo>
                        <a:pt x="60" y="84"/>
                        <a:pt x="60" y="84"/>
                        <a:pt x="60" y="84"/>
                      </a:cubicBezTo>
                      <a:cubicBezTo>
                        <a:pt x="76" y="84"/>
                        <a:pt x="76" y="84"/>
                        <a:pt x="76" y="84"/>
                      </a:cubicBezTo>
                      <a:cubicBezTo>
                        <a:pt x="77" y="84"/>
                        <a:pt x="80" y="81"/>
                        <a:pt x="80" y="80"/>
                      </a:cubicBezTo>
                      <a:cubicBezTo>
                        <a:pt x="80" y="36"/>
                        <a:pt x="80" y="36"/>
                        <a:pt x="80" y="36"/>
                      </a:cubicBezTo>
                      <a:cubicBezTo>
                        <a:pt x="92" y="36"/>
                        <a:pt x="92" y="36"/>
                        <a:pt x="92" y="36"/>
                      </a:cubicBezTo>
                      <a:cubicBezTo>
                        <a:pt x="92" y="20"/>
                        <a:pt x="92" y="20"/>
                        <a:pt x="92" y="20"/>
                      </a:cubicBezTo>
                      <a:lnTo>
                        <a:pt x="80" y="20"/>
                      </a:lnTo>
                      <a:close/>
                      <a:moveTo>
                        <a:pt x="56" y="0"/>
                      </a:moveTo>
                      <a:cubicBezTo>
                        <a:pt x="56" y="96"/>
                        <a:pt x="56" y="96"/>
                        <a:pt x="56" y="96"/>
                      </a:cubicBezTo>
                      <a:cubicBezTo>
                        <a:pt x="0" y="83"/>
                        <a:pt x="0" y="83"/>
                        <a:pt x="0" y="83"/>
                      </a:cubicBezTo>
                      <a:cubicBezTo>
                        <a:pt x="0" y="13"/>
                        <a:pt x="0" y="13"/>
                        <a:pt x="0" y="13"/>
                      </a:cubicBezTo>
                      <a:lnTo>
                        <a:pt x="56" y="0"/>
                      </a:lnTo>
                      <a:close/>
                      <a:moveTo>
                        <a:pt x="44" y="28"/>
                      </a:moveTo>
                      <a:cubicBezTo>
                        <a:pt x="36" y="29"/>
                        <a:pt x="36" y="29"/>
                        <a:pt x="36" y="29"/>
                      </a:cubicBezTo>
                      <a:cubicBezTo>
                        <a:pt x="36" y="50"/>
                        <a:pt x="36" y="50"/>
                        <a:pt x="36" y="50"/>
                      </a:cubicBezTo>
                      <a:cubicBezTo>
                        <a:pt x="36" y="51"/>
                        <a:pt x="37" y="52"/>
                        <a:pt x="37" y="52"/>
                      </a:cubicBezTo>
                      <a:cubicBezTo>
                        <a:pt x="37" y="53"/>
                        <a:pt x="37" y="53"/>
                        <a:pt x="37" y="54"/>
                      </a:cubicBezTo>
                      <a:cubicBezTo>
                        <a:pt x="37" y="54"/>
                        <a:pt x="37" y="54"/>
                        <a:pt x="37" y="55"/>
                      </a:cubicBezTo>
                      <a:cubicBezTo>
                        <a:pt x="37" y="55"/>
                        <a:pt x="37" y="55"/>
                        <a:pt x="37" y="56"/>
                      </a:cubicBezTo>
                      <a:cubicBezTo>
                        <a:pt x="37" y="56"/>
                        <a:pt x="37" y="56"/>
                        <a:pt x="37" y="56"/>
                      </a:cubicBezTo>
                      <a:cubicBezTo>
                        <a:pt x="36" y="55"/>
                        <a:pt x="36" y="55"/>
                        <a:pt x="36" y="55"/>
                      </a:cubicBezTo>
                      <a:cubicBezTo>
                        <a:pt x="36" y="54"/>
                        <a:pt x="36" y="54"/>
                        <a:pt x="36" y="54"/>
                      </a:cubicBezTo>
                      <a:cubicBezTo>
                        <a:pt x="35" y="54"/>
                        <a:pt x="35" y="53"/>
                        <a:pt x="35" y="53"/>
                      </a:cubicBezTo>
                      <a:cubicBezTo>
                        <a:pt x="35" y="53"/>
                        <a:pt x="35" y="53"/>
                        <a:pt x="35" y="52"/>
                      </a:cubicBezTo>
                      <a:cubicBezTo>
                        <a:pt x="21" y="29"/>
                        <a:pt x="21" y="29"/>
                        <a:pt x="21" y="29"/>
                      </a:cubicBezTo>
                      <a:cubicBezTo>
                        <a:pt x="13" y="30"/>
                        <a:pt x="13" y="30"/>
                        <a:pt x="13" y="30"/>
                      </a:cubicBezTo>
                      <a:cubicBezTo>
                        <a:pt x="13" y="66"/>
                        <a:pt x="13" y="66"/>
                        <a:pt x="13" y="66"/>
                      </a:cubicBezTo>
                      <a:cubicBezTo>
                        <a:pt x="20" y="67"/>
                        <a:pt x="20" y="67"/>
                        <a:pt x="20" y="67"/>
                      </a:cubicBezTo>
                      <a:cubicBezTo>
                        <a:pt x="20" y="46"/>
                        <a:pt x="20" y="46"/>
                        <a:pt x="20" y="46"/>
                      </a:cubicBezTo>
                      <a:cubicBezTo>
                        <a:pt x="20" y="46"/>
                        <a:pt x="20" y="45"/>
                        <a:pt x="20" y="44"/>
                      </a:cubicBezTo>
                      <a:cubicBezTo>
                        <a:pt x="20" y="44"/>
                        <a:pt x="20" y="43"/>
                        <a:pt x="20" y="43"/>
                      </a:cubicBezTo>
                      <a:cubicBezTo>
                        <a:pt x="20" y="42"/>
                        <a:pt x="20" y="42"/>
                        <a:pt x="20" y="41"/>
                      </a:cubicBezTo>
                      <a:cubicBezTo>
                        <a:pt x="20" y="41"/>
                        <a:pt x="20" y="41"/>
                        <a:pt x="20" y="40"/>
                      </a:cubicBezTo>
                      <a:cubicBezTo>
                        <a:pt x="20" y="40"/>
                        <a:pt x="20" y="40"/>
                        <a:pt x="20" y="40"/>
                      </a:cubicBezTo>
                      <a:cubicBezTo>
                        <a:pt x="20" y="40"/>
                        <a:pt x="20" y="41"/>
                        <a:pt x="20" y="41"/>
                      </a:cubicBezTo>
                      <a:cubicBezTo>
                        <a:pt x="20" y="41"/>
                        <a:pt x="21" y="41"/>
                        <a:pt x="21" y="42"/>
                      </a:cubicBezTo>
                      <a:cubicBezTo>
                        <a:pt x="21" y="42"/>
                        <a:pt x="21" y="42"/>
                        <a:pt x="21" y="42"/>
                      </a:cubicBezTo>
                      <a:cubicBezTo>
                        <a:pt x="21" y="43"/>
                        <a:pt x="22" y="43"/>
                        <a:pt x="22" y="43"/>
                      </a:cubicBezTo>
                      <a:cubicBezTo>
                        <a:pt x="36" y="68"/>
                        <a:pt x="36" y="68"/>
                        <a:pt x="36" y="68"/>
                      </a:cubicBezTo>
                      <a:cubicBezTo>
                        <a:pt x="44" y="68"/>
                        <a:pt x="44" y="68"/>
                        <a:pt x="44" y="68"/>
                      </a:cubicBezTo>
                      <a:lnTo>
                        <a:pt x="44" y="2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9" name="Freeform 5"/>
                <p:cNvSpPr>
                  <a:spLocks noChangeAspect="1" noEditPoints="1"/>
                </p:cNvSpPr>
                <p:nvPr/>
              </p:nvSpPr>
              <p:spPr bwMode="auto">
                <a:xfrm>
                  <a:off x="5671185" y="5731634"/>
                  <a:ext cx="424574" cy="415227"/>
                </a:xfrm>
                <a:custGeom>
                  <a:avLst/>
                  <a:gdLst>
                    <a:gd name="T0" fmla="*/ 62 w 98"/>
                    <a:gd name="T1" fmla="*/ 26 h 96"/>
                    <a:gd name="T2" fmla="*/ 60 w 98"/>
                    <a:gd name="T3" fmla="*/ 23 h 96"/>
                    <a:gd name="T4" fmla="*/ 64 w 98"/>
                    <a:gd name="T5" fmla="*/ 19 h 96"/>
                    <a:gd name="T6" fmla="*/ 67 w 98"/>
                    <a:gd name="T7" fmla="*/ 20 h 96"/>
                    <a:gd name="T8" fmla="*/ 67 w 98"/>
                    <a:gd name="T9" fmla="*/ 20 h 96"/>
                    <a:gd name="T10" fmla="*/ 79 w 98"/>
                    <a:gd name="T11" fmla="*/ 36 h 96"/>
                    <a:gd name="T12" fmla="*/ 69 w 98"/>
                    <a:gd name="T13" fmla="*/ 36 h 96"/>
                    <a:gd name="T14" fmla="*/ 69 w 98"/>
                    <a:gd name="T15" fmla="*/ 36 h 96"/>
                    <a:gd name="T16" fmla="*/ 66 w 98"/>
                    <a:gd name="T17" fmla="*/ 36 h 96"/>
                    <a:gd name="T18" fmla="*/ 66 w 98"/>
                    <a:gd name="T19" fmla="*/ 36 h 96"/>
                    <a:gd name="T20" fmla="*/ 66 w 98"/>
                    <a:gd name="T21" fmla="*/ 36 h 96"/>
                    <a:gd name="T22" fmla="*/ 60 w 98"/>
                    <a:gd name="T23" fmla="*/ 38 h 96"/>
                    <a:gd name="T24" fmla="*/ 60 w 98"/>
                    <a:gd name="T25" fmla="*/ 29 h 96"/>
                    <a:gd name="T26" fmla="*/ 63 w 98"/>
                    <a:gd name="T27" fmla="*/ 28 h 96"/>
                    <a:gd name="T28" fmla="*/ 62 w 98"/>
                    <a:gd name="T29" fmla="*/ 26 h 96"/>
                    <a:gd name="T30" fmla="*/ 60 w 98"/>
                    <a:gd name="T31" fmla="*/ 64 h 96"/>
                    <a:gd name="T32" fmla="*/ 65 w 98"/>
                    <a:gd name="T33" fmla="*/ 65 h 96"/>
                    <a:gd name="T34" fmla="*/ 65 w 98"/>
                    <a:gd name="T35" fmla="*/ 66 h 96"/>
                    <a:gd name="T36" fmla="*/ 66 w 98"/>
                    <a:gd name="T37" fmla="*/ 66 h 96"/>
                    <a:gd name="T38" fmla="*/ 68 w 98"/>
                    <a:gd name="T39" fmla="*/ 66 h 96"/>
                    <a:gd name="T40" fmla="*/ 60 w 98"/>
                    <a:gd name="T41" fmla="*/ 55 h 96"/>
                    <a:gd name="T42" fmla="*/ 60 w 98"/>
                    <a:gd name="T43" fmla="*/ 64 h 96"/>
                    <a:gd name="T44" fmla="*/ 98 w 98"/>
                    <a:gd name="T45" fmla="*/ 47 h 96"/>
                    <a:gd name="T46" fmla="*/ 81 w 98"/>
                    <a:gd name="T47" fmla="*/ 28 h 96"/>
                    <a:gd name="T48" fmla="*/ 81 w 98"/>
                    <a:gd name="T49" fmla="*/ 28 h 96"/>
                    <a:gd name="T50" fmla="*/ 80 w 98"/>
                    <a:gd name="T51" fmla="*/ 28 h 96"/>
                    <a:gd name="T52" fmla="*/ 79 w 98"/>
                    <a:gd name="T53" fmla="*/ 28 h 96"/>
                    <a:gd name="T54" fmla="*/ 87 w 98"/>
                    <a:gd name="T55" fmla="*/ 39 h 96"/>
                    <a:gd name="T56" fmla="*/ 90 w 98"/>
                    <a:gd name="T57" fmla="*/ 47 h 96"/>
                    <a:gd name="T58" fmla="*/ 80 w 98"/>
                    <a:gd name="T59" fmla="*/ 58 h 96"/>
                    <a:gd name="T60" fmla="*/ 80 w 98"/>
                    <a:gd name="T61" fmla="*/ 58 h 96"/>
                    <a:gd name="T62" fmla="*/ 79 w 98"/>
                    <a:gd name="T63" fmla="*/ 58 h 96"/>
                    <a:gd name="T64" fmla="*/ 78 w 98"/>
                    <a:gd name="T65" fmla="*/ 58 h 96"/>
                    <a:gd name="T66" fmla="*/ 78 w 98"/>
                    <a:gd name="T67" fmla="*/ 58 h 96"/>
                    <a:gd name="T68" fmla="*/ 67 w 98"/>
                    <a:gd name="T69" fmla="*/ 58 h 96"/>
                    <a:gd name="T70" fmla="*/ 79 w 98"/>
                    <a:gd name="T71" fmla="*/ 73 h 96"/>
                    <a:gd name="T72" fmla="*/ 79 w 98"/>
                    <a:gd name="T73" fmla="*/ 73 h 96"/>
                    <a:gd name="T74" fmla="*/ 82 w 98"/>
                    <a:gd name="T75" fmla="*/ 75 h 96"/>
                    <a:gd name="T76" fmla="*/ 86 w 98"/>
                    <a:gd name="T77" fmla="*/ 70 h 96"/>
                    <a:gd name="T78" fmla="*/ 85 w 98"/>
                    <a:gd name="T79" fmla="*/ 68 h 96"/>
                    <a:gd name="T80" fmla="*/ 84 w 98"/>
                    <a:gd name="T81" fmla="*/ 66 h 96"/>
                    <a:gd name="T82" fmla="*/ 98 w 98"/>
                    <a:gd name="T83" fmla="*/ 47 h 96"/>
                    <a:gd name="T84" fmla="*/ 56 w 98"/>
                    <a:gd name="T85" fmla="*/ 0 h 96"/>
                    <a:gd name="T86" fmla="*/ 56 w 98"/>
                    <a:gd name="T87" fmla="*/ 96 h 96"/>
                    <a:gd name="T88" fmla="*/ 0 w 98"/>
                    <a:gd name="T89" fmla="*/ 83 h 96"/>
                    <a:gd name="T90" fmla="*/ 0 w 98"/>
                    <a:gd name="T91" fmla="*/ 13 h 96"/>
                    <a:gd name="T92" fmla="*/ 56 w 98"/>
                    <a:gd name="T93" fmla="*/ 0 h 96"/>
                    <a:gd name="T94" fmla="*/ 40 w 98"/>
                    <a:gd name="T95" fmla="*/ 60 h 96"/>
                    <a:gd name="T96" fmla="*/ 26 w 98"/>
                    <a:gd name="T97" fmla="*/ 60 h 96"/>
                    <a:gd name="T98" fmla="*/ 26 w 98"/>
                    <a:gd name="T99" fmla="*/ 28 h 96"/>
                    <a:gd name="T100" fmla="*/ 20 w 98"/>
                    <a:gd name="T101" fmla="*/ 28 h 96"/>
                    <a:gd name="T102" fmla="*/ 20 w 98"/>
                    <a:gd name="T103" fmla="*/ 66 h 96"/>
                    <a:gd name="T104" fmla="*/ 40 w 98"/>
                    <a:gd name="T105" fmla="*/ 67 h 96"/>
                    <a:gd name="T106" fmla="*/ 40 w 98"/>
                    <a:gd name="T10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6">
                      <a:moveTo>
                        <a:pt x="62" y="26"/>
                      </a:moveTo>
                      <a:cubicBezTo>
                        <a:pt x="61" y="25"/>
                        <a:pt x="60" y="24"/>
                        <a:pt x="60" y="23"/>
                      </a:cubicBezTo>
                      <a:cubicBezTo>
                        <a:pt x="60" y="20"/>
                        <a:pt x="62" y="19"/>
                        <a:pt x="64" y="19"/>
                      </a:cubicBezTo>
                      <a:cubicBezTo>
                        <a:pt x="66" y="19"/>
                        <a:pt x="67" y="19"/>
                        <a:pt x="67" y="20"/>
                      </a:cubicBezTo>
                      <a:cubicBezTo>
                        <a:pt x="67" y="20"/>
                        <a:pt x="67" y="20"/>
                        <a:pt x="67" y="20"/>
                      </a:cubicBezTo>
                      <a:cubicBezTo>
                        <a:pt x="79" y="36"/>
                        <a:pt x="79" y="36"/>
                        <a:pt x="79" y="36"/>
                      </a:cubicBezTo>
                      <a:cubicBezTo>
                        <a:pt x="69" y="36"/>
                        <a:pt x="69" y="36"/>
                        <a:pt x="69" y="36"/>
                      </a:cubicBezTo>
                      <a:cubicBezTo>
                        <a:pt x="69" y="36"/>
                        <a:pt x="69" y="36"/>
                        <a:pt x="69" y="36"/>
                      </a:cubicBezTo>
                      <a:cubicBezTo>
                        <a:pt x="66" y="36"/>
                        <a:pt x="66" y="36"/>
                        <a:pt x="66" y="36"/>
                      </a:cubicBezTo>
                      <a:cubicBezTo>
                        <a:pt x="66" y="36"/>
                        <a:pt x="66" y="36"/>
                        <a:pt x="66" y="36"/>
                      </a:cubicBezTo>
                      <a:cubicBezTo>
                        <a:pt x="66" y="36"/>
                        <a:pt x="66" y="36"/>
                        <a:pt x="66" y="36"/>
                      </a:cubicBezTo>
                      <a:cubicBezTo>
                        <a:pt x="63" y="36"/>
                        <a:pt x="61" y="37"/>
                        <a:pt x="60" y="38"/>
                      </a:cubicBezTo>
                      <a:cubicBezTo>
                        <a:pt x="60" y="29"/>
                        <a:pt x="60" y="29"/>
                        <a:pt x="60" y="29"/>
                      </a:cubicBezTo>
                      <a:cubicBezTo>
                        <a:pt x="61" y="28"/>
                        <a:pt x="62" y="28"/>
                        <a:pt x="63" y="28"/>
                      </a:cubicBezTo>
                      <a:lnTo>
                        <a:pt x="62" y="26"/>
                      </a:lnTo>
                      <a:close/>
                      <a:moveTo>
                        <a:pt x="60" y="64"/>
                      </a:moveTo>
                      <a:cubicBezTo>
                        <a:pt x="61" y="65"/>
                        <a:pt x="63" y="65"/>
                        <a:pt x="65" y="65"/>
                      </a:cubicBezTo>
                      <a:cubicBezTo>
                        <a:pt x="65" y="66"/>
                        <a:pt x="65" y="66"/>
                        <a:pt x="65" y="66"/>
                      </a:cubicBezTo>
                      <a:cubicBezTo>
                        <a:pt x="66" y="66"/>
                        <a:pt x="66" y="66"/>
                        <a:pt x="66" y="66"/>
                      </a:cubicBezTo>
                      <a:cubicBezTo>
                        <a:pt x="68" y="66"/>
                        <a:pt x="68" y="66"/>
                        <a:pt x="68" y="66"/>
                      </a:cubicBezTo>
                      <a:cubicBezTo>
                        <a:pt x="60" y="55"/>
                        <a:pt x="60" y="55"/>
                        <a:pt x="60" y="55"/>
                      </a:cubicBezTo>
                      <a:lnTo>
                        <a:pt x="60" y="64"/>
                      </a:lnTo>
                      <a:close/>
                      <a:moveTo>
                        <a:pt x="98" y="47"/>
                      </a:moveTo>
                      <a:cubicBezTo>
                        <a:pt x="98" y="37"/>
                        <a:pt x="91" y="28"/>
                        <a:pt x="81" y="28"/>
                      </a:cubicBezTo>
                      <a:cubicBezTo>
                        <a:pt x="81" y="28"/>
                        <a:pt x="81" y="28"/>
                        <a:pt x="81" y="28"/>
                      </a:cubicBezTo>
                      <a:cubicBezTo>
                        <a:pt x="80" y="28"/>
                        <a:pt x="80" y="28"/>
                        <a:pt x="80" y="28"/>
                      </a:cubicBezTo>
                      <a:cubicBezTo>
                        <a:pt x="79" y="28"/>
                        <a:pt x="79" y="28"/>
                        <a:pt x="79" y="28"/>
                      </a:cubicBezTo>
                      <a:cubicBezTo>
                        <a:pt x="87" y="39"/>
                        <a:pt x="87" y="39"/>
                        <a:pt x="87" y="39"/>
                      </a:cubicBezTo>
                      <a:cubicBezTo>
                        <a:pt x="89" y="41"/>
                        <a:pt x="90" y="44"/>
                        <a:pt x="90" y="47"/>
                      </a:cubicBezTo>
                      <a:cubicBezTo>
                        <a:pt x="90" y="53"/>
                        <a:pt x="86" y="57"/>
                        <a:pt x="80" y="58"/>
                      </a:cubicBezTo>
                      <a:cubicBezTo>
                        <a:pt x="80" y="58"/>
                        <a:pt x="80" y="58"/>
                        <a:pt x="80" y="58"/>
                      </a:cubicBezTo>
                      <a:cubicBezTo>
                        <a:pt x="79" y="58"/>
                        <a:pt x="79" y="58"/>
                        <a:pt x="79" y="58"/>
                      </a:cubicBezTo>
                      <a:cubicBezTo>
                        <a:pt x="78" y="58"/>
                        <a:pt x="78" y="58"/>
                        <a:pt x="78" y="58"/>
                      </a:cubicBezTo>
                      <a:cubicBezTo>
                        <a:pt x="78" y="58"/>
                        <a:pt x="78" y="58"/>
                        <a:pt x="78" y="58"/>
                      </a:cubicBezTo>
                      <a:cubicBezTo>
                        <a:pt x="67" y="58"/>
                        <a:pt x="67" y="58"/>
                        <a:pt x="67" y="58"/>
                      </a:cubicBezTo>
                      <a:cubicBezTo>
                        <a:pt x="79" y="73"/>
                        <a:pt x="79" y="73"/>
                        <a:pt x="79" y="73"/>
                      </a:cubicBezTo>
                      <a:cubicBezTo>
                        <a:pt x="79" y="73"/>
                        <a:pt x="79" y="73"/>
                        <a:pt x="79" y="73"/>
                      </a:cubicBezTo>
                      <a:cubicBezTo>
                        <a:pt x="80" y="74"/>
                        <a:pt x="81" y="75"/>
                        <a:pt x="82" y="75"/>
                      </a:cubicBezTo>
                      <a:cubicBezTo>
                        <a:pt x="85" y="75"/>
                        <a:pt x="86" y="73"/>
                        <a:pt x="86" y="70"/>
                      </a:cubicBezTo>
                      <a:cubicBezTo>
                        <a:pt x="86" y="69"/>
                        <a:pt x="86" y="68"/>
                        <a:pt x="85" y="68"/>
                      </a:cubicBezTo>
                      <a:cubicBezTo>
                        <a:pt x="84" y="66"/>
                        <a:pt x="84" y="66"/>
                        <a:pt x="84" y="66"/>
                      </a:cubicBezTo>
                      <a:cubicBezTo>
                        <a:pt x="93" y="64"/>
                        <a:pt x="98" y="56"/>
                        <a:pt x="98" y="47"/>
                      </a:cubicBezTo>
                      <a:close/>
                      <a:moveTo>
                        <a:pt x="56" y="0"/>
                      </a:moveTo>
                      <a:cubicBezTo>
                        <a:pt x="56" y="96"/>
                        <a:pt x="56" y="96"/>
                        <a:pt x="56" y="96"/>
                      </a:cubicBezTo>
                      <a:cubicBezTo>
                        <a:pt x="0" y="83"/>
                        <a:pt x="0" y="83"/>
                        <a:pt x="0" y="83"/>
                      </a:cubicBezTo>
                      <a:cubicBezTo>
                        <a:pt x="0" y="13"/>
                        <a:pt x="0" y="13"/>
                        <a:pt x="0" y="13"/>
                      </a:cubicBezTo>
                      <a:lnTo>
                        <a:pt x="56" y="0"/>
                      </a:lnTo>
                      <a:close/>
                      <a:moveTo>
                        <a:pt x="40" y="60"/>
                      </a:moveTo>
                      <a:cubicBezTo>
                        <a:pt x="26" y="60"/>
                        <a:pt x="26" y="60"/>
                        <a:pt x="26" y="60"/>
                      </a:cubicBezTo>
                      <a:cubicBezTo>
                        <a:pt x="26" y="28"/>
                        <a:pt x="26" y="28"/>
                        <a:pt x="26" y="28"/>
                      </a:cubicBezTo>
                      <a:cubicBezTo>
                        <a:pt x="20" y="28"/>
                        <a:pt x="20" y="28"/>
                        <a:pt x="20" y="28"/>
                      </a:cubicBezTo>
                      <a:cubicBezTo>
                        <a:pt x="20" y="66"/>
                        <a:pt x="20" y="66"/>
                        <a:pt x="20" y="66"/>
                      </a:cubicBezTo>
                      <a:cubicBezTo>
                        <a:pt x="40" y="67"/>
                        <a:pt x="40" y="67"/>
                        <a:pt x="40" y="67"/>
                      </a:cubicBezTo>
                      <a:lnTo>
                        <a:pt x="40" y="6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630" name="Picture 629"/>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344756" y="5788784"/>
                  <a:ext cx="402632" cy="350470"/>
                </a:xfrm>
                <a:prstGeom prst="rect">
                  <a:avLst/>
                </a:prstGeom>
              </p:spPr>
            </p:pic>
            <p:grpSp>
              <p:nvGrpSpPr>
                <p:cNvPr id="631" name="Group 8"/>
                <p:cNvGrpSpPr>
                  <a:grpSpLocks noChangeAspect="1"/>
                </p:cNvGrpSpPr>
                <p:nvPr/>
              </p:nvGrpSpPr>
              <p:grpSpPr bwMode="auto">
                <a:xfrm>
                  <a:off x="7342345" y="4895634"/>
                  <a:ext cx="517988" cy="400570"/>
                  <a:chOff x="1226" y="121"/>
                  <a:chExt cx="5382" cy="4162"/>
                </a:xfrm>
                <a:solidFill>
                  <a:schemeClr val="tx1"/>
                </a:solidFill>
              </p:grpSpPr>
              <p:sp>
                <p:nvSpPr>
                  <p:cNvPr id="644" name="Freeform 9"/>
                  <p:cNvSpPr>
                    <a:spLocks/>
                  </p:cNvSpPr>
                  <p:nvPr/>
                </p:nvSpPr>
                <p:spPr bwMode="auto">
                  <a:xfrm>
                    <a:off x="1694" y="121"/>
                    <a:ext cx="4446" cy="1244"/>
                  </a:xfrm>
                  <a:custGeom>
                    <a:avLst/>
                    <a:gdLst>
                      <a:gd name="T0" fmla="*/ 1857 w 1880"/>
                      <a:gd name="T1" fmla="*/ 266 h 526"/>
                      <a:gd name="T2" fmla="*/ 1701 w 1880"/>
                      <a:gd name="T3" fmla="*/ 266 h 526"/>
                      <a:gd name="T4" fmla="*/ 1626 w 1880"/>
                      <a:gd name="T5" fmla="*/ 0 h 526"/>
                      <a:gd name="T6" fmla="*/ 689 w 1880"/>
                      <a:gd name="T7" fmla="*/ 266 h 526"/>
                      <a:gd name="T8" fmla="*/ 579 w 1880"/>
                      <a:gd name="T9" fmla="*/ 266 h 526"/>
                      <a:gd name="T10" fmla="*/ 457 w 1880"/>
                      <a:gd name="T11" fmla="*/ 162 h 526"/>
                      <a:gd name="T12" fmla="*/ 417 w 1880"/>
                      <a:gd name="T13" fmla="*/ 144 h 526"/>
                      <a:gd name="T14" fmla="*/ 24 w 1880"/>
                      <a:gd name="T15" fmla="*/ 144 h 526"/>
                      <a:gd name="T16" fmla="*/ 0 w 1880"/>
                      <a:gd name="T17" fmla="*/ 167 h 526"/>
                      <a:gd name="T18" fmla="*/ 0 w 1880"/>
                      <a:gd name="T19" fmla="*/ 526 h 526"/>
                      <a:gd name="T20" fmla="*/ 180 w 1880"/>
                      <a:gd name="T21" fmla="*/ 526 h 526"/>
                      <a:gd name="T22" fmla="*/ 1550 w 1880"/>
                      <a:gd name="T23" fmla="*/ 133 h 526"/>
                      <a:gd name="T24" fmla="*/ 1660 w 1880"/>
                      <a:gd name="T25" fmla="*/ 526 h 526"/>
                      <a:gd name="T26" fmla="*/ 1880 w 1880"/>
                      <a:gd name="T27" fmla="*/ 526 h 526"/>
                      <a:gd name="T28" fmla="*/ 1880 w 1880"/>
                      <a:gd name="T29" fmla="*/ 289 h 526"/>
                      <a:gd name="T30" fmla="*/ 1857 w 1880"/>
                      <a:gd name="T31" fmla="*/ 26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0" h="526">
                        <a:moveTo>
                          <a:pt x="1857" y="266"/>
                        </a:moveTo>
                        <a:cubicBezTo>
                          <a:pt x="1701" y="266"/>
                          <a:pt x="1701" y="266"/>
                          <a:pt x="1701" y="266"/>
                        </a:cubicBezTo>
                        <a:cubicBezTo>
                          <a:pt x="1626" y="0"/>
                          <a:pt x="1626" y="0"/>
                          <a:pt x="1626" y="0"/>
                        </a:cubicBezTo>
                        <a:cubicBezTo>
                          <a:pt x="689" y="266"/>
                          <a:pt x="689" y="266"/>
                          <a:pt x="689" y="266"/>
                        </a:cubicBezTo>
                        <a:cubicBezTo>
                          <a:pt x="579" y="266"/>
                          <a:pt x="579" y="266"/>
                          <a:pt x="579" y="266"/>
                        </a:cubicBezTo>
                        <a:cubicBezTo>
                          <a:pt x="457" y="162"/>
                          <a:pt x="457" y="162"/>
                          <a:pt x="457" y="162"/>
                        </a:cubicBezTo>
                        <a:cubicBezTo>
                          <a:pt x="452" y="150"/>
                          <a:pt x="428" y="144"/>
                          <a:pt x="417" y="144"/>
                        </a:cubicBezTo>
                        <a:cubicBezTo>
                          <a:pt x="24" y="144"/>
                          <a:pt x="24" y="144"/>
                          <a:pt x="24" y="144"/>
                        </a:cubicBezTo>
                        <a:cubicBezTo>
                          <a:pt x="12" y="144"/>
                          <a:pt x="0" y="156"/>
                          <a:pt x="0" y="167"/>
                        </a:cubicBezTo>
                        <a:cubicBezTo>
                          <a:pt x="0" y="526"/>
                          <a:pt x="0" y="526"/>
                          <a:pt x="0" y="526"/>
                        </a:cubicBezTo>
                        <a:cubicBezTo>
                          <a:pt x="180" y="526"/>
                          <a:pt x="180" y="526"/>
                          <a:pt x="180" y="526"/>
                        </a:cubicBezTo>
                        <a:cubicBezTo>
                          <a:pt x="1550" y="133"/>
                          <a:pt x="1550" y="133"/>
                          <a:pt x="1550" y="133"/>
                        </a:cubicBezTo>
                        <a:cubicBezTo>
                          <a:pt x="1660" y="526"/>
                          <a:pt x="1660" y="526"/>
                          <a:pt x="1660" y="526"/>
                        </a:cubicBezTo>
                        <a:cubicBezTo>
                          <a:pt x="1880" y="526"/>
                          <a:pt x="1880" y="526"/>
                          <a:pt x="1880" y="526"/>
                        </a:cubicBezTo>
                        <a:cubicBezTo>
                          <a:pt x="1880" y="289"/>
                          <a:pt x="1880" y="289"/>
                          <a:pt x="1880" y="289"/>
                        </a:cubicBezTo>
                        <a:cubicBezTo>
                          <a:pt x="1880" y="277"/>
                          <a:pt x="1868" y="266"/>
                          <a:pt x="1857"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5" name="Freeform 10"/>
                  <p:cNvSpPr>
                    <a:spLocks/>
                  </p:cNvSpPr>
                  <p:nvPr/>
                </p:nvSpPr>
                <p:spPr bwMode="auto">
                  <a:xfrm>
                    <a:off x="1226" y="1559"/>
                    <a:ext cx="5382" cy="2724"/>
                  </a:xfrm>
                  <a:custGeom>
                    <a:avLst/>
                    <a:gdLst>
                      <a:gd name="T0" fmla="*/ 2259 w 2276"/>
                      <a:gd name="T1" fmla="*/ 0 h 1151"/>
                      <a:gd name="T2" fmla="*/ 23 w 2276"/>
                      <a:gd name="T3" fmla="*/ 0 h 1151"/>
                      <a:gd name="T4" fmla="*/ 0 w 2276"/>
                      <a:gd name="T5" fmla="*/ 23 h 1151"/>
                      <a:gd name="T6" fmla="*/ 191 w 2276"/>
                      <a:gd name="T7" fmla="*/ 1104 h 1151"/>
                      <a:gd name="T8" fmla="*/ 243 w 2276"/>
                      <a:gd name="T9" fmla="*/ 1151 h 1151"/>
                      <a:gd name="T10" fmla="*/ 2033 w 2276"/>
                      <a:gd name="T11" fmla="*/ 1151 h 1151"/>
                      <a:gd name="T12" fmla="*/ 2085 w 2276"/>
                      <a:gd name="T13" fmla="*/ 1104 h 1151"/>
                      <a:gd name="T14" fmla="*/ 2276 w 2276"/>
                      <a:gd name="T15" fmla="*/ 23 h 1151"/>
                      <a:gd name="T16" fmla="*/ 2259 w 2276"/>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6" h="1151">
                        <a:moveTo>
                          <a:pt x="2259" y="0"/>
                        </a:moveTo>
                        <a:cubicBezTo>
                          <a:pt x="23" y="0"/>
                          <a:pt x="23" y="0"/>
                          <a:pt x="23" y="0"/>
                        </a:cubicBezTo>
                        <a:cubicBezTo>
                          <a:pt x="6" y="0"/>
                          <a:pt x="0" y="11"/>
                          <a:pt x="0" y="23"/>
                        </a:cubicBezTo>
                        <a:cubicBezTo>
                          <a:pt x="191" y="1104"/>
                          <a:pt x="191" y="1104"/>
                          <a:pt x="191" y="1104"/>
                        </a:cubicBezTo>
                        <a:cubicBezTo>
                          <a:pt x="191" y="1133"/>
                          <a:pt x="220" y="1151"/>
                          <a:pt x="243" y="1151"/>
                        </a:cubicBezTo>
                        <a:cubicBezTo>
                          <a:pt x="2033" y="1151"/>
                          <a:pt x="2033" y="1151"/>
                          <a:pt x="2033" y="1151"/>
                        </a:cubicBezTo>
                        <a:cubicBezTo>
                          <a:pt x="2056" y="1151"/>
                          <a:pt x="2085" y="1133"/>
                          <a:pt x="2085" y="1104"/>
                        </a:cubicBezTo>
                        <a:cubicBezTo>
                          <a:pt x="2276" y="23"/>
                          <a:pt x="2276" y="23"/>
                          <a:pt x="2276" y="23"/>
                        </a:cubicBezTo>
                        <a:cubicBezTo>
                          <a:pt x="2276" y="11"/>
                          <a:pt x="2270" y="0"/>
                          <a:pt x="22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32" name="Freeform 14"/>
                <p:cNvSpPr>
                  <a:spLocks noEditPoints="1"/>
                </p:cNvSpPr>
                <p:nvPr/>
              </p:nvSpPr>
              <p:spPr bwMode="auto">
                <a:xfrm>
                  <a:off x="6450910" y="4767442"/>
                  <a:ext cx="450850" cy="528762"/>
                </a:xfrm>
                <a:custGeom>
                  <a:avLst/>
                  <a:gdLst>
                    <a:gd name="T0" fmla="*/ 0 w 1834"/>
                    <a:gd name="T1" fmla="*/ 1186 h 2152"/>
                    <a:gd name="T2" fmla="*/ 1834 w 1834"/>
                    <a:gd name="T3" fmla="*/ 1186 h 2152"/>
                    <a:gd name="T4" fmla="*/ 1834 w 1834"/>
                    <a:gd name="T5" fmla="*/ 1962 h 2152"/>
                    <a:gd name="T6" fmla="*/ 1650 w 1834"/>
                    <a:gd name="T7" fmla="*/ 2152 h 2152"/>
                    <a:gd name="T8" fmla="*/ 189 w 1834"/>
                    <a:gd name="T9" fmla="*/ 2152 h 2152"/>
                    <a:gd name="T10" fmla="*/ 0 w 1834"/>
                    <a:gd name="T11" fmla="*/ 1962 h 2152"/>
                    <a:gd name="T12" fmla="*/ 0 w 1834"/>
                    <a:gd name="T13" fmla="*/ 1186 h 2152"/>
                    <a:gd name="T14" fmla="*/ 0 w 1834"/>
                    <a:gd name="T15" fmla="*/ 1186 h 2152"/>
                    <a:gd name="T16" fmla="*/ 543 w 1834"/>
                    <a:gd name="T17" fmla="*/ 832 h 2152"/>
                    <a:gd name="T18" fmla="*/ 234 w 1834"/>
                    <a:gd name="T19" fmla="*/ 832 h 2152"/>
                    <a:gd name="T20" fmla="*/ 79 w 1834"/>
                    <a:gd name="T21" fmla="*/ 1146 h 2152"/>
                    <a:gd name="T22" fmla="*/ 384 w 1834"/>
                    <a:gd name="T23" fmla="*/ 1146 h 2152"/>
                    <a:gd name="T24" fmla="*/ 543 w 1834"/>
                    <a:gd name="T25" fmla="*/ 832 h 2152"/>
                    <a:gd name="T26" fmla="*/ 543 w 1834"/>
                    <a:gd name="T27" fmla="*/ 832 h 2152"/>
                    <a:gd name="T28" fmla="*/ 917 w 1834"/>
                    <a:gd name="T29" fmla="*/ 1146 h 2152"/>
                    <a:gd name="T30" fmla="*/ 1076 w 1834"/>
                    <a:gd name="T31" fmla="*/ 832 h 2152"/>
                    <a:gd name="T32" fmla="*/ 767 w 1834"/>
                    <a:gd name="T33" fmla="*/ 832 h 2152"/>
                    <a:gd name="T34" fmla="*/ 613 w 1834"/>
                    <a:gd name="T35" fmla="*/ 1146 h 2152"/>
                    <a:gd name="T36" fmla="*/ 917 w 1834"/>
                    <a:gd name="T37" fmla="*/ 1146 h 2152"/>
                    <a:gd name="T38" fmla="*/ 917 w 1834"/>
                    <a:gd name="T39" fmla="*/ 1146 h 2152"/>
                    <a:gd name="T40" fmla="*/ 1146 w 1834"/>
                    <a:gd name="T41" fmla="*/ 1146 h 2152"/>
                    <a:gd name="T42" fmla="*/ 1450 w 1834"/>
                    <a:gd name="T43" fmla="*/ 1146 h 2152"/>
                    <a:gd name="T44" fmla="*/ 1610 w 1834"/>
                    <a:gd name="T45" fmla="*/ 832 h 2152"/>
                    <a:gd name="T46" fmla="*/ 1301 w 1834"/>
                    <a:gd name="T47" fmla="*/ 832 h 2152"/>
                    <a:gd name="T48" fmla="*/ 1146 w 1834"/>
                    <a:gd name="T49" fmla="*/ 1146 h 2152"/>
                    <a:gd name="T50" fmla="*/ 1146 w 1834"/>
                    <a:gd name="T51" fmla="*/ 1146 h 2152"/>
                    <a:gd name="T52" fmla="*/ 1680 w 1834"/>
                    <a:gd name="T53" fmla="*/ 1146 h 2152"/>
                    <a:gd name="T54" fmla="*/ 1834 w 1834"/>
                    <a:gd name="T55" fmla="*/ 1146 h 2152"/>
                    <a:gd name="T56" fmla="*/ 1834 w 1834"/>
                    <a:gd name="T57" fmla="*/ 832 h 2152"/>
                    <a:gd name="T58" fmla="*/ 1680 w 1834"/>
                    <a:gd name="T59" fmla="*/ 1146 h 2152"/>
                    <a:gd name="T60" fmla="*/ 1680 w 1834"/>
                    <a:gd name="T61" fmla="*/ 1146 h 2152"/>
                    <a:gd name="T62" fmla="*/ 234 w 1834"/>
                    <a:gd name="T63" fmla="*/ 707 h 2152"/>
                    <a:gd name="T64" fmla="*/ 234 w 1834"/>
                    <a:gd name="T65" fmla="*/ 707 h 2152"/>
                    <a:gd name="T66" fmla="*/ 1530 w 1834"/>
                    <a:gd name="T67" fmla="*/ 369 h 2152"/>
                    <a:gd name="T68" fmla="*/ 1560 w 1834"/>
                    <a:gd name="T69" fmla="*/ 364 h 2152"/>
                    <a:gd name="T70" fmla="*/ 1560 w 1834"/>
                    <a:gd name="T71" fmla="*/ 364 h 2152"/>
                    <a:gd name="T72" fmla="*/ 1779 w 1834"/>
                    <a:gd name="T73" fmla="*/ 304 h 2152"/>
                    <a:gd name="T74" fmla="*/ 1779 w 1834"/>
                    <a:gd name="T75" fmla="*/ 304 h 2152"/>
                    <a:gd name="T76" fmla="*/ 1779 w 1834"/>
                    <a:gd name="T77" fmla="*/ 304 h 2152"/>
                    <a:gd name="T78" fmla="*/ 1700 w 1834"/>
                    <a:gd name="T79" fmla="*/ 0 h 2152"/>
                    <a:gd name="T80" fmla="*/ 1550 w 1834"/>
                    <a:gd name="T81" fmla="*/ 40 h 2152"/>
                    <a:gd name="T82" fmla="*/ 1745 w 1834"/>
                    <a:gd name="T83" fmla="*/ 264 h 2152"/>
                    <a:gd name="T84" fmla="*/ 1525 w 1834"/>
                    <a:gd name="T85" fmla="*/ 324 h 2152"/>
                    <a:gd name="T86" fmla="*/ 1326 w 1834"/>
                    <a:gd name="T87" fmla="*/ 100 h 2152"/>
                    <a:gd name="T88" fmla="*/ 1032 w 1834"/>
                    <a:gd name="T89" fmla="*/ 175 h 2152"/>
                    <a:gd name="T90" fmla="*/ 1226 w 1834"/>
                    <a:gd name="T91" fmla="*/ 399 h 2152"/>
                    <a:gd name="T92" fmla="*/ 1007 w 1834"/>
                    <a:gd name="T93" fmla="*/ 459 h 2152"/>
                    <a:gd name="T94" fmla="*/ 812 w 1834"/>
                    <a:gd name="T95" fmla="*/ 234 h 2152"/>
                    <a:gd name="T96" fmla="*/ 518 w 1834"/>
                    <a:gd name="T97" fmla="*/ 309 h 2152"/>
                    <a:gd name="T98" fmla="*/ 713 w 1834"/>
                    <a:gd name="T99" fmla="*/ 533 h 2152"/>
                    <a:gd name="T100" fmla="*/ 493 w 1834"/>
                    <a:gd name="T101" fmla="*/ 593 h 2152"/>
                    <a:gd name="T102" fmla="*/ 294 w 1834"/>
                    <a:gd name="T103" fmla="*/ 369 h 2152"/>
                    <a:gd name="T104" fmla="*/ 0 w 1834"/>
                    <a:gd name="T105" fmla="*/ 444 h 2152"/>
                    <a:gd name="T106" fmla="*/ 229 w 1834"/>
                    <a:gd name="T107" fmla="*/ 707 h 2152"/>
                    <a:gd name="T108" fmla="*/ 234 w 1834"/>
                    <a:gd name="T109" fmla="*/ 707 h 2152"/>
                    <a:gd name="T110" fmla="*/ 234 w 1834"/>
                    <a:gd name="T111" fmla="*/ 707 h 2152"/>
                    <a:gd name="T112" fmla="*/ 74 w 1834"/>
                    <a:gd name="T113" fmla="*/ 707 h 2152"/>
                    <a:gd name="T114" fmla="*/ 0 w 1834"/>
                    <a:gd name="T115" fmla="*/ 782 h 2152"/>
                    <a:gd name="T116" fmla="*/ 74 w 1834"/>
                    <a:gd name="T117" fmla="*/ 852 h 2152"/>
                    <a:gd name="T118" fmla="*/ 144 w 1834"/>
                    <a:gd name="T119" fmla="*/ 782 h 2152"/>
                    <a:gd name="T120" fmla="*/ 74 w 1834"/>
                    <a:gd name="T121" fmla="*/ 70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2152">
                      <a:moveTo>
                        <a:pt x="0" y="1186"/>
                      </a:moveTo>
                      <a:cubicBezTo>
                        <a:pt x="1834" y="1186"/>
                        <a:pt x="1834" y="1186"/>
                        <a:pt x="1834" y="1186"/>
                      </a:cubicBezTo>
                      <a:cubicBezTo>
                        <a:pt x="1834" y="1962"/>
                        <a:pt x="1834" y="1962"/>
                        <a:pt x="1834" y="1962"/>
                      </a:cubicBezTo>
                      <a:cubicBezTo>
                        <a:pt x="1834" y="2067"/>
                        <a:pt x="1750" y="2152"/>
                        <a:pt x="1650" y="2152"/>
                      </a:cubicBezTo>
                      <a:cubicBezTo>
                        <a:pt x="189" y="2152"/>
                        <a:pt x="189" y="2152"/>
                        <a:pt x="189" y="2152"/>
                      </a:cubicBezTo>
                      <a:cubicBezTo>
                        <a:pt x="84" y="2152"/>
                        <a:pt x="0" y="2067"/>
                        <a:pt x="0" y="1962"/>
                      </a:cubicBezTo>
                      <a:cubicBezTo>
                        <a:pt x="0" y="1186"/>
                        <a:pt x="0" y="1186"/>
                        <a:pt x="0" y="1186"/>
                      </a:cubicBezTo>
                      <a:cubicBezTo>
                        <a:pt x="0" y="1186"/>
                        <a:pt x="0" y="1186"/>
                        <a:pt x="0" y="1186"/>
                      </a:cubicBezTo>
                      <a:close/>
                      <a:moveTo>
                        <a:pt x="543" y="832"/>
                      </a:moveTo>
                      <a:cubicBezTo>
                        <a:pt x="234" y="832"/>
                        <a:pt x="234" y="832"/>
                        <a:pt x="234" y="832"/>
                      </a:cubicBezTo>
                      <a:cubicBezTo>
                        <a:pt x="79" y="1146"/>
                        <a:pt x="79" y="1146"/>
                        <a:pt x="79" y="1146"/>
                      </a:cubicBezTo>
                      <a:cubicBezTo>
                        <a:pt x="384" y="1146"/>
                        <a:pt x="384" y="1146"/>
                        <a:pt x="384" y="1146"/>
                      </a:cubicBezTo>
                      <a:cubicBezTo>
                        <a:pt x="543" y="832"/>
                        <a:pt x="543" y="832"/>
                        <a:pt x="543" y="832"/>
                      </a:cubicBezTo>
                      <a:cubicBezTo>
                        <a:pt x="543" y="832"/>
                        <a:pt x="543" y="832"/>
                        <a:pt x="543" y="832"/>
                      </a:cubicBezTo>
                      <a:close/>
                      <a:moveTo>
                        <a:pt x="917" y="1146"/>
                      </a:moveTo>
                      <a:cubicBezTo>
                        <a:pt x="1076" y="832"/>
                        <a:pt x="1076" y="832"/>
                        <a:pt x="1076" y="832"/>
                      </a:cubicBezTo>
                      <a:cubicBezTo>
                        <a:pt x="767" y="832"/>
                        <a:pt x="767" y="832"/>
                        <a:pt x="767" y="832"/>
                      </a:cubicBezTo>
                      <a:cubicBezTo>
                        <a:pt x="613" y="1146"/>
                        <a:pt x="613" y="1146"/>
                        <a:pt x="613" y="1146"/>
                      </a:cubicBezTo>
                      <a:cubicBezTo>
                        <a:pt x="917" y="1146"/>
                        <a:pt x="917" y="1146"/>
                        <a:pt x="917" y="1146"/>
                      </a:cubicBezTo>
                      <a:cubicBezTo>
                        <a:pt x="917" y="1146"/>
                        <a:pt x="917" y="1146"/>
                        <a:pt x="917" y="1146"/>
                      </a:cubicBezTo>
                      <a:close/>
                      <a:moveTo>
                        <a:pt x="1146" y="1146"/>
                      </a:moveTo>
                      <a:cubicBezTo>
                        <a:pt x="1450" y="1146"/>
                        <a:pt x="1450" y="1146"/>
                        <a:pt x="1450" y="1146"/>
                      </a:cubicBezTo>
                      <a:cubicBezTo>
                        <a:pt x="1610" y="832"/>
                        <a:pt x="1610" y="832"/>
                        <a:pt x="1610" y="832"/>
                      </a:cubicBezTo>
                      <a:cubicBezTo>
                        <a:pt x="1301" y="832"/>
                        <a:pt x="1301" y="832"/>
                        <a:pt x="1301" y="832"/>
                      </a:cubicBezTo>
                      <a:cubicBezTo>
                        <a:pt x="1146" y="1146"/>
                        <a:pt x="1146" y="1146"/>
                        <a:pt x="1146" y="1146"/>
                      </a:cubicBezTo>
                      <a:cubicBezTo>
                        <a:pt x="1146" y="1146"/>
                        <a:pt x="1146" y="1146"/>
                        <a:pt x="1146" y="1146"/>
                      </a:cubicBezTo>
                      <a:close/>
                      <a:moveTo>
                        <a:pt x="1680" y="1146"/>
                      </a:moveTo>
                      <a:cubicBezTo>
                        <a:pt x="1834" y="1146"/>
                        <a:pt x="1834" y="1146"/>
                        <a:pt x="1834" y="1146"/>
                      </a:cubicBezTo>
                      <a:cubicBezTo>
                        <a:pt x="1834" y="832"/>
                        <a:pt x="1834" y="832"/>
                        <a:pt x="1834" y="832"/>
                      </a:cubicBezTo>
                      <a:cubicBezTo>
                        <a:pt x="1680" y="1146"/>
                        <a:pt x="1680" y="1146"/>
                        <a:pt x="1680" y="1146"/>
                      </a:cubicBezTo>
                      <a:cubicBezTo>
                        <a:pt x="1680" y="1146"/>
                        <a:pt x="1680" y="1146"/>
                        <a:pt x="1680" y="1146"/>
                      </a:cubicBezTo>
                      <a:close/>
                      <a:moveTo>
                        <a:pt x="234" y="707"/>
                      </a:moveTo>
                      <a:cubicBezTo>
                        <a:pt x="234" y="707"/>
                        <a:pt x="234" y="707"/>
                        <a:pt x="234" y="707"/>
                      </a:cubicBezTo>
                      <a:cubicBezTo>
                        <a:pt x="1530" y="369"/>
                        <a:pt x="1530" y="369"/>
                        <a:pt x="1530" y="369"/>
                      </a:cubicBezTo>
                      <a:cubicBezTo>
                        <a:pt x="1560" y="364"/>
                        <a:pt x="1560" y="364"/>
                        <a:pt x="1560" y="364"/>
                      </a:cubicBezTo>
                      <a:cubicBezTo>
                        <a:pt x="1560" y="364"/>
                        <a:pt x="1560" y="364"/>
                        <a:pt x="1560" y="364"/>
                      </a:cubicBezTo>
                      <a:cubicBezTo>
                        <a:pt x="1779" y="304"/>
                        <a:pt x="1779" y="304"/>
                        <a:pt x="1779" y="304"/>
                      </a:cubicBezTo>
                      <a:cubicBezTo>
                        <a:pt x="1779" y="304"/>
                        <a:pt x="1779" y="304"/>
                        <a:pt x="1779" y="304"/>
                      </a:cubicBezTo>
                      <a:cubicBezTo>
                        <a:pt x="1779" y="304"/>
                        <a:pt x="1779" y="304"/>
                        <a:pt x="1779" y="304"/>
                      </a:cubicBezTo>
                      <a:cubicBezTo>
                        <a:pt x="1700" y="0"/>
                        <a:pt x="1700" y="0"/>
                        <a:pt x="1700" y="0"/>
                      </a:cubicBezTo>
                      <a:cubicBezTo>
                        <a:pt x="1550" y="40"/>
                        <a:pt x="1550" y="40"/>
                        <a:pt x="1550" y="40"/>
                      </a:cubicBezTo>
                      <a:cubicBezTo>
                        <a:pt x="1745" y="264"/>
                        <a:pt x="1745" y="264"/>
                        <a:pt x="1745" y="264"/>
                      </a:cubicBezTo>
                      <a:cubicBezTo>
                        <a:pt x="1525" y="324"/>
                        <a:pt x="1525" y="324"/>
                        <a:pt x="1525" y="324"/>
                      </a:cubicBezTo>
                      <a:cubicBezTo>
                        <a:pt x="1326" y="100"/>
                        <a:pt x="1326" y="100"/>
                        <a:pt x="1326" y="100"/>
                      </a:cubicBezTo>
                      <a:cubicBezTo>
                        <a:pt x="1032" y="175"/>
                        <a:pt x="1032" y="175"/>
                        <a:pt x="1032" y="175"/>
                      </a:cubicBezTo>
                      <a:cubicBezTo>
                        <a:pt x="1226" y="399"/>
                        <a:pt x="1226" y="399"/>
                        <a:pt x="1226" y="399"/>
                      </a:cubicBezTo>
                      <a:cubicBezTo>
                        <a:pt x="1007" y="459"/>
                        <a:pt x="1007" y="459"/>
                        <a:pt x="1007" y="459"/>
                      </a:cubicBezTo>
                      <a:cubicBezTo>
                        <a:pt x="812" y="234"/>
                        <a:pt x="812" y="234"/>
                        <a:pt x="812" y="234"/>
                      </a:cubicBezTo>
                      <a:cubicBezTo>
                        <a:pt x="518" y="309"/>
                        <a:pt x="518" y="309"/>
                        <a:pt x="518" y="309"/>
                      </a:cubicBezTo>
                      <a:cubicBezTo>
                        <a:pt x="713" y="533"/>
                        <a:pt x="713" y="533"/>
                        <a:pt x="713" y="533"/>
                      </a:cubicBezTo>
                      <a:cubicBezTo>
                        <a:pt x="493" y="593"/>
                        <a:pt x="493" y="593"/>
                        <a:pt x="493" y="593"/>
                      </a:cubicBezTo>
                      <a:cubicBezTo>
                        <a:pt x="294" y="369"/>
                        <a:pt x="294" y="369"/>
                        <a:pt x="294" y="369"/>
                      </a:cubicBezTo>
                      <a:cubicBezTo>
                        <a:pt x="0" y="444"/>
                        <a:pt x="0" y="444"/>
                        <a:pt x="0" y="444"/>
                      </a:cubicBezTo>
                      <a:cubicBezTo>
                        <a:pt x="229" y="707"/>
                        <a:pt x="229" y="707"/>
                        <a:pt x="229" y="707"/>
                      </a:cubicBezTo>
                      <a:cubicBezTo>
                        <a:pt x="234" y="707"/>
                        <a:pt x="234" y="707"/>
                        <a:pt x="234" y="707"/>
                      </a:cubicBezTo>
                      <a:cubicBezTo>
                        <a:pt x="234" y="707"/>
                        <a:pt x="234" y="707"/>
                        <a:pt x="234" y="707"/>
                      </a:cubicBezTo>
                      <a:close/>
                      <a:moveTo>
                        <a:pt x="74" y="707"/>
                      </a:moveTo>
                      <a:cubicBezTo>
                        <a:pt x="35" y="707"/>
                        <a:pt x="0" y="742"/>
                        <a:pt x="0" y="782"/>
                      </a:cubicBezTo>
                      <a:cubicBezTo>
                        <a:pt x="0" y="822"/>
                        <a:pt x="35" y="852"/>
                        <a:pt x="74" y="852"/>
                      </a:cubicBezTo>
                      <a:cubicBezTo>
                        <a:pt x="114" y="852"/>
                        <a:pt x="144" y="822"/>
                        <a:pt x="144" y="782"/>
                      </a:cubicBezTo>
                      <a:cubicBezTo>
                        <a:pt x="144" y="742"/>
                        <a:pt x="114" y="707"/>
                        <a:pt x="74" y="7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3" name="TextBox 632"/>
                <p:cNvSpPr txBox="1"/>
                <p:nvPr/>
              </p:nvSpPr>
              <p:spPr>
                <a:xfrm>
                  <a:off x="4438782"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Spreadsheets</a:t>
                  </a:r>
                </a:p>
              </p:txBody>
            </p:sp>
            <p:grpSp>
              <p:nvGrpSpPr>
                <p:cNvPr id="634" name="Group 17"/>
                <p:cNvGrpSpPr>
                  <a:grpSpLocks noChangeAspect="1"/>
                </p:cNvGrpSpPr>
                <p:nvPr/>
              </p:nvGrpSpPr>
              <p:grpSpPr bwMode="auto">
                <a:xfrm>
                  <a:off x="4615163" y="5731988"/>
                  <a:ext cx="556744" cy="402112"/>
                  <a:chOff x="889" y="17"/>
                  <a:chExt cx="6056" cy="4374"/>
                </a:xfrm>
                <a:solidFill>
                  <a:schemeClr val="tx1"/>
                </a:solidFill>
              </p:grpSpPr>
              <p:sp>
                <p:nvSpPr>
                  <p:cNvPr id="638" name="Freeform 18"/>
                  <p:cNvSpPr>
                    <a:spLocks noEditPoints="1"/>
                  </p:cNvSpPr>
                  <p:nvPr/>
                </p:nvSpPr>
                <p:spPr bwMode="auto">
                  <a:xfrm>
                    <a:off x="889" y="17"/>
                    <a:ext cx="6056" cy="4374"/>
                  </a:xfrm>
                  <a:custGeom>
                    <a:avLst/>
                    <a:gdLst>
                      <a:gd name="T0" fmla="*/ 0 w 2560"/>
                      <a:gd name="T1" fmla="*/ 228 h 1849"/>
                      <a:gd name="T2" fmla="*/ 0 w 2560"/>
                      <a:gd name="T3" fmla="*/ 1797 h 1849"/>
                      <a:gd name="T4" fmla="*/ 53 w 2560"/>
                      <a:gd name="T5" fmla="*/ 1849 h 1849"/>
                      <a:gd name="T6" fmla="*/ 2508 w 2560"/>
                      <a:gd name="T7" fmla="*/ 1849 h 1849"/>
                      <a:gd name="T8" fmla="*/ 2560 w 2560"/>
                      <a:gd name="T9" fmla="*/ 1797 h 1849"/>
                      <a:gd name="T10" fmla="*/ 2560 w 2560"/>
                      <a:gd name="T11" fmla="*/ 52 h 1849"/>
                      <a:gd name="T12" fmla="*/ 2508 w 2560"/>
                      <a:gd name="T13" fmla="*/ 0 h 1849"/>
                      <a:gd name="T14" fmla="*/ 823 w 2560"/>
                      <a:gd name="T15" fmla="*/ 0 h 1849"/>
                      <a:gd name="T16" fmla="*/ 399 w 2560"/>
                      <a:gd name="T17" fmla="*/ 391 h 1849"/>
                      <a:gd name="T18" fmla="*/ 0 w 2560"/>
                      <a:gd name="T19" fmla="*/ 228 h 1849"/>
                      <a:gd name="T20" fmla="*/ 0 w 2560"/>
                      <a:gd name="T21" fmla="*/ 228 h 1849"/>
                      <a:gd name="T22" fmla="*/ 2430 w 2560"/>
                      <a:gd name="T23" fmla="*/ 130 h 1849"/>
                      <a:gd name="T24" fmla="*/ 2430 w 2560"/>
                      <a:gd name="T25" fmla="*/ 1719 h 1849"/>
                      <a:gd name="T26" fmla="*/ 131 w 2560"/>
                      <a:gd name="T27" fmla="*/ 1719 h 1849"/>
                      <a:gd name="T28" fmla="*/ 131 w 2560"/>
                      <a:gd name="T29" fmla="*/ 482 h 1849"/>
                      <a:gd name="T30" fmla="*/ 477 w 2560"/>
                      <a:gd name="T31" fmla="*/ 710 h 1849"/>
                      <a:gd name="T32" fmla="*/ 875 w 2560"/>
                      <a:gd name="T33" fmla="*/ 130 h 1849"/>
                      <a:gd name="T34" fmla="*/ 2430 w 2560"/>
                      <a:gd name="T35" fmla="*/ 130 h 1849"/>
                      <a:gd name="T36" fmla="*/ 2430 w 2560"/>
                      <a:gd name="T37" fmla="*/ 13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0" h="1849">
                        <a:moveTo>
                          <a:pt x="0" y="228"/>
                        </a:moveTo>
                        <a:cubicBezTo>
                          <a:pt x="0" y="1797"/>
                          <a:pt x="0" y="1797"/>
                          <a:pt x="0" y="1797"/>
                        </a:cubicBezTo>
                        <a:cubicBezTo>
                          <a:pt x="0" y="1830"/>
                          <a:pt x="20" y="1849"/>
                          <a:pt x="53" y="1849"/>
                        </a:cubicBezTo>
                        <a:cubicBezTo>
                          <a:pt x="2508" y="1849"/>
                          <a:pt x="2508" y="1849"/>
                          <a:pt x="2508" y="1849"/>
                        </a:cubicBezTo>
                        <a:cubicBezTo>
                          <a:pt x="2541" y="1849"/>
                          <a:pt x="2560" y="1830"/>
                          <a:pt x="2560" y="1797"/>
                        </a:cubicBezTo>
                        <a:cubicBezTo>
                          <a:pt x="2560" y="52"/>
                          <a:pt x="2560" y="52"/>
                          <a:pt x="2560" y="52"/>
                        </a:cubicBezTo>
                        <a:cubicBezTo>
                          <a:pt x="2560" y="20"/>
                          <a:pt x="2541" y="0"/>
                          <a:pt x="2508" y="0"/>
                        </a:cubicBezTo>
                        <a:cubicBezTo>
                          <a:pt x="823" y="0"/>
                          <a:pt x="823" y="0"/>
                          <a:pt x="823" y="0"/>
                        </a:cubicBezTo>
                        <a:cubicBezTo>
                          <a:pt x="399" y="391"/>
                          <a:pt x="399" y="391"/>
                          <a:pt x="399" y="391"/>
                        </a:cubicBezTo>
                        <a:cubicBezTo>
                          <a:pt x="0" y="228"/>
                          <a:pt x="0" y="228"/>
                          <a:pt x="0" y="228"/>
                        </a:cubicBezTo>
                        <a:cubicBezTo>
                          <a:pt x="0" y="228"/>
                          <a:pt x="0" y="228"/>
                          <a:pt x="0" y="228"/>
                        </a:cubicBezTo>
                        <a:close/>
                        <a:moveTo>
                          <a:pt x="2430" y="130"/>
                        </a:moveTo>
                        <a:cubicBezTo>
                          <a:pt x="2430" y="1719"/>
                          <a:pt x="2430" y="1719"/>
                          <a:pt x="2430" y="1719"/>
                        </a:cubicBezTo>
                        <a:cubicBezTo>
                          <a:pt x="131" y="1719"/>
                          <a:pt x="131" y="1719"/>
                          <a:pt x="131" y="1719"/>
                        </a:cubicBezTo>
                        <a:cubicBezTo>
                          <a:pt x="131" y="482"/>
                          <a:pt x="131" y="482"/>
                          <a:pt x="131" y="482"/>
                        </a:cubicBezTo>
                        <a:cubicBezTo>
                          <a:pt x="477" y="710"/>
                          <a:pt x="477" y="710"/>
                          <a:pt x="477" y="710"/>
                        </a:cubicBezTo>
                        <a:cubicBezTo>
                          <a:pt x="875" y="130"/>
                          <a:pt x="875" y="130"/>
                          <a:pt x="875" y="130"/>
                        </a:cubicBezTo>
                        <a:cubicBezTo>
                          <a:pt x="2430" y="130"/>
                          <a:pt x="2430" y="130"/>
                          <a:pt x="2430" y="130"/>
                        </a:cubicBezTo>
                        <a:cubicBezTo>
                          <a:pt x="2430" y="130"/>
                          <a:pt x="2430" y="130"/>
                          <a:pt x="243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9" name="Freeform 19"/>
                  <p:cNvSpPr>
                    <a:spLocks/>
                  </p:cNvSpPr>
                  <p:nvPr/>
                </p:nvSpPr>
                <p:spPr bwMode="auto">
                  <a:xfrm>
                    <a:off x="1902" y="3211"/>
                    <a:ext cx="4042" cy="194"/>
                  </a:xfrm>
                  <a:custGeom>
                    <a:avLst/>
                    <a:gdLst>
                      <a:gd name="T0" fmla="*/ 0 w 4042"/>
                      <a:gd name="T1" fmla="*/ 0 h 194"/>
                      <a:gd name="T2" fmla="*/ 4042 w 4042"/>
                      <a:gd name="T3" fmla="*/ 0 h 194"/>
                      <a:gd name="T4" fmla="*/ 4042 w 4042"/>
                      <a:gd name="T5" fmla="*/ 194 h 194"/>
                      <a:gd name="T6" fmla="*/ 0 w 4042"/>
                      <a:gd name="T7" fmla="*/ 194 h 194"/>
                      <a:gd name="T8" fmla="*/ 0 w 4042"/>
                      <a:gd name="T9" fmla="*/ 0 h 194"/>
                      <a:gd name="T10" fmla="*/ 0 w 4042"/>
                      <a:gd name="T11" fmla="*/ 0 h 194"/>
                    </a:gdLst>
                    <a:ahLst/>
                    <a:cxnLst>
                      <a:cxn ang="0">
                        <a:pos x="T0" y="T1"/>
                      </a:cxn>
                      <a:cxn ang="0">
                        <a:pos x="T2" y="T3"/>
                      </a:cxn>
                      <a:cxn ang="0">
                        <a:pos x="T4" y="T5"/>
                      </a:cxn>
                      <a:cxn ang="0">
                        <a:pos x="T6" y="T7"/>
                      </a:cxn>
                      <a:cxn ang="0">
                        <a:pos x="T8" y="T9"/>
                      </a:cxn>
                      <a:cxn ang="0">
                        <a:pos x="T10" y="T11"/>
                      </a:cxn>
                    </a:cxnLst>
                    <a:rect l="0" t="0" r="r" b="b"/>
                    <a:pathLst>
                      <a:path w="4042" h="194">
                        <a:moveTo>
                          <a:pt x="0" y="0"/>
                        </a:moveTo>
                        <a:lnTo>
                          <a:pt x="4042" y="0"/>
                        </a:lnTo>
                        <a:lnTo>
                          <a:pt x="4042" y="194"/>
                        </a:lnTo>
                        <a:lnTo>
                          <a:pt x="0" y="19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0" name="Freeform 20"/>
                  <p:cNvSpPr>
                    <a:spLocks/>
                  </p:cNvSpPr>
                  <p:nvPr/>
                </p:nvSpPr>
                <p:spPr bwMode="auto">
                  <a:xfrm>
                    <a:off x="5093" y="1427"/>
                    <a:ext cx="567" cy="1578"/>
                  </a:xfrm>
                  <a:custGeom>
                    <a:avLst/>
                    <a:gdLst>
                      <a:gd name="T0" fmla="*/ 0 w 567"/>
                      <a:gd name="T1" fmla="*/ 0 h 1578"/>
                      <a:gd name="T2" fmla="*/ 567 w 567"/>
                      <a:gd name="T3" fmla="*/ 0 h 1578"/>
                      <a:gd name="T4" fmla="*/ 567 w 567"/>
                      <a:gd name="T5" fmla="*/ 1578 h 1578"/>
                      <a:gd name="T6" fmla="*/ 0 w 567"/>
                      <a:gd name="T7" fmla="*/ 1578 h 1578"/>
                      <a:gd name="T8" fmla="*/ 0 w 567"/>
                      <a:gd name="T9" fmla="*/ 0 h 1578"/>
                      <a:gd name="T10" fmla="*/ 0 w 567"/>
                      <a:gd name="T11" fmla="*/ 0 h 1578"/>
                    </a:gdLst>
                    <a:ahLst/>
                    <a:cxnLst>
                      <a:cxn ang="0">
                        <a:pos x="T0" y="T1"/>
                      </a:cxn>
                      <a:cxn ang="0">
                        <a:pos x="T2" y="T3"/>
                      </a:cxn>
                      <a:cxn ang="0">
                        <a:pos x="T4" y="T5"/>
                      </a:cxn>
                      <a:cxn ang="0">
                        <a:pos x="T6" y="T7"/>
                      </a:cxn>
                      <a:cxn ang="0">
                        <a:pos x="T8" y="T9"/>
                      </a:cxn>
                      <a:cxn ang="0">
                        <a:pos x="T10" y="T11"/>
                      </a:cxn>
                    </a:cxnLst>
                    <a:rect l="0" t="0" r="r" b="b"/>
                    <a:pathLst>
                      <a:path w="567" h="1578">
                        <a:moveTo>
                          <a:pt x="0" y="0"/>
                        </a:moveTo>
                        <a:lnTo>
                          <a:pt x="567" y="0"/>
                        </a:lnTo>
                        <a:lnTo>
                          <a:pt x="567" y="1578"/>
                        </a:lnTo>
                        <a:lnTo>
                          <a:pt x="0" y="157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1" name="Freeform 21"/>
                  <p:cNvSpPr>
                    <a:spLocks/>
                  </p:cNvSpPr>
                  <p:nvPr/>
                </p:nvSpPr>
                <p:spPr bwMode="auto">
                  <a:xfrm>
                    <a:off x="4116" y="2052"/>
                    <a:ext cx="567" cy="953"/>
                  </a:xfrm>
                  <a:custGeom>
                    <a:avLst/>
                    <a:gdLst>
                      <a:gd name="T0" fmla="*/ 0 w 567"/>
                      <a:gd name="T1" fmla="*/ 0 h 953"/>
                      <a:gd name="T2" fmla="*/ 567 w 567"/>
                      <a:gd name="T3" fmla="*/ 0 h 953"/>
                      <a:gd name="T4" fmla="*/ 567 w 567"/>
                      <a:gd name="T5" fmla="*/ 953 h 953"/>
                      <a:gd name="T6" fmla="*/ 0 w 567"/>
                      <a:gd name="T7" fmla="*/ 953 h 953"/>
                      <a:gd name="T8" fmla="*/ 0 w 567"/>
                      <a:gd name="T9" fmla="*/ 0 h 953"/>
                      <a:gd name="T10" fmla="*/ 0 w 567"/>
                      <a:gd name="T11" fmla="*/ 0 h 953"/>
                    </a:gdLst>
                    <a:ahLst/>
                    <a:cxnLst>
                      <a:cxn ang="0">
                        <a:pos x="T0" y="T1"/>
                      </a:cxn>
                      <a:cxn ang="0">
                        <a:pos x="T2" y="T3"/>
                      </a:cxn>
                      <a:cxn ang="0">
                        <a:pos x="T4" y="T5"/>
                      </a:cxn>
                      <a:cxn ang="0">
                        <a:pos x="T6" y="T7"/>
                      </a:cxn>
                      <a:cxn ang="0">
                        <a:pos x="T8" y="T9"/>
                      </a:cxn>
                      <a:cxn ang="0">
                        <a:pos x="T10" y="T11"/>
                      </a:cxn>
                    </a:cxnLst>
                    <a:rect l="0" t="0" r="r" b="b"/>
                    <a:pathLst>
                      <a:path w="567" h="953">
                        <a:moveTo>
                          <a:pt x="0" y="0"/>
                        </a:moveTo>
                        <a:lnTo>
                          <a:pt x="567" y="0"/>
                        </a:lnTo>
                        <a:lnTo>
                          <a:pt x="567" y="953"/>
                        </a:lnTo>
                        <a:lnTo>
                          <a:pt x="0" y="95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2" name="Freeform 22"/>
                  <p:cNvSpPr>
                    <a:spLocks/>
                  </p:cNvSpPr>
                  <p:nvPr/>
                </p:nvSpPr>
                <p:spPr bwMode="auto">
                  <a:xfrm>
                    <a:off x="3151" y="1756"/>
                    <a:ext cx="567" cy="1249"/>
                  </a:xfrm>
                  <a:custGeom>
                    <a:avLst/>
                    <a:gdLst>
                      <a:gd name="T0" fmla="*/ 0 w 567"/>
                      <a:gd name="T1" fmla="*/ 0 h 1249"/>
                      <a:gd name="T2" fmla="*/ 567 w 567"/>
                      <a:gd name="T3" fmla="*/ 0 h 1249"/>
                      <a:gd name="T4" fmla="*/ 567 w 567"/>
                      <a:gd name="T5" fmla="*/ 1249 h 1249"/>
                      <a:gd name="T6" fmla="*/ 0 w 567"/>
                      <a:gd name="T7" fmla="*/ 1249 h 1249"/>
                      <a:gd name="T8" fmla="*/ 0 w 567"/>
                      <a:gd name="T9" fmla="*/ 0 h 1249"/>
                      <a:gd name="T10" fmla="*/ 0 w 567"/>
                      <a:gd name="T11" fmla="*/ 0 h 1249"/>
                    </a:gdLst>
                    <a:ahLst/>
                    <a:cxnLst>
                      <a:cxn ang="0">
                        <a:pos x="T0" y="T1"/>
                      </a:cxn>
                      <a:cxn ang="0">
                        <a:pos x="T2" y="T3"/>
                      </a:cxn>
                      <a:cxn ang="0">
                        <a:pos x="T4" y="T5"/>
                      </a:cxn>
                      <a:cxn ang="0">
                        <a:pos x="T6" y="T7"/>
                      </a:cxn>
                      <a:cxn ang="0">
                        <a:pos x="T8" y="T9"/>
                      </a:cxn>
                      <a:cxn ang="0">
                        <a:pos x="T10" y="T11"/>
                      </a:cxn>
                    </a:cxnLst>
                    <a:rect l="0" t="0" r="r" b="b"/>
                    <a:pathLst>
                      <a:path w="567" h="1249">
                        <a:moveTo>
                          <a:pt x="0" y="0"/>
                        </a:moveTo>
                        <a:lnTo>
                          <a:pt x="567" y="0"/>
                        </a:lnTo>
                        <a:lnTo>
                          <a:pt x="567" y="1249"/>
                        </a:lnTo>
                        <a:lnTo>
                          <a:pt x="0" y="124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3" name="Freeform 23"/>
                  <p:cNvSpPr>
                    <a:spLocks/>
                  </p:cNvSpPr>
                  <p:nvPr/>
                </p:nvSpPr>
                <p:spPr bwMode="auto">
                  <a:xfrm>
                    <a:off x="2186" y="2335"/>
                    <a:ext cx="567" cy="670"/>
                  </a:xfrm>
                  <a:custGeom>
                    <a:avLst/>
                    <a:gdLst>
                      <a:gd name="T0" fmla="*/ 0 w 567"/>
                      <a:gd name="T1" fmla="*/ 0 h 670"/>
                      <a:gd name="T2" fmla="*/ 567 w 567"/>
                      <a:gd name="T3" fmla="*/ 0 h 670"/>
                      <a:gd name="T4" fmla="*/ 567 w 567"/>
                      <a:gd name="T5" fmla="*/ 670 h 670"/>
                      <a:gd name="T6" fmla="*/ 0 w 567"/>
                      <a:gd name="T7" fmla="*/ 670 h 670"/>
                      <a:gd name="T8" fmla="*/ 0 w 567"/>
                      <a:gd name="T9" fmla="*/ 0 h 670"/>
                      <a:gd name="T10" fmla="*/ 0 w 567"/>
                      <a:gd name="T11" fmla="*/ 0 h 670"/>
                    </a:gdLst>
                    <a:ahLst/>
                    <a:cxnLst>
                      <a:cxn ang="0">
                        <a:pos x="T0" y="T1"/>
                      </a:cxn>
                      <a:cxn ang="0">
                        <a:pos x="T2" y="T3"/>
                      </a:cxn>
                      <a:cxn ang="0">
                        <a:pos x="T4" y="T5"/>
                      </a:cxn>
                      <a:cxn ang="0">
                        <a:pos x="T6" y="T7"/>
                      </a:cxn>
                      <a:cxn ang="0">
                        <a:pos x="T8" y="T9"/>
                      </a:cxn>
                      <a:cxn ang="0">
                        <a:pos x="T10" y="T11"/>
                      </a:cxn>
                    </a:cxnLst>
                    <a:rect l="0" t="0" r="r" b="b"/>
                    <a:pathLst>
                      <a:path w="567" h="670">
                        <a:moveTo>
                          <a:pt x="0" y="0"/>
                        </a:moveTo>
                        <a:lnTo>
                          <a:pt x="567" y="0"/>
                        </a:lnTo>
                        <a:lnTo>
                          <a:pt x="567" y="670"/>
                        </a:lnTo>
                        <a:lnTo>
                          <a:pt x="0" y="6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35" name="TextBox 634"/>
                <p:cNvSpPr txBox="1"/>
                <p:nvPr/>
              </p:nvSpPr>
              <p:spPr>
                <a:xfrm>
                  <a:off x="5371207"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Lync</a:t>
                  </a:r>
                </a:p>
              </p:txBody>
            </p:sp>
            <p:sp>
              <p:nvSpPr>
                <p:cNvPr id="636" name="TextBox 635"/>
                <p:cNvSpPr txBox="1"/>
                <p:nvPr/>
              </p:nvSpPr>
              <p:spPr>
                <a:xfrm>
                  <a:off x="6225029"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OneNote</a:t>
                  </a:r>
                </a:p>
              </p:txBody>
            </p:sp>
            <p:sp>
              <p:nvSpPr>
                <p:cNvPr id="637" name="TextBox 636"/>
                <p:cNvSpPr txBox="1"/>
                <p:nvPr/>
              </p:nvSpPr>
              <p:spPr>
                <a:xfrm>
                  <a:off x="7097844" y="6228483"/>
                  <a:ext cx="909506" cy="312438"/>
                </a:xfrm>
                <a:prstGeom prst="rect">
                  <a:avLst/>
                </a:prstGeom>
                <a:noFill/>
              </p:spPr>
              <p:txBody>
                <a:bodyPr wrap="square" lIns="0" tIns="0" rIns="0" bIns="0" rtlCol="0">
                  <a:no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Yammer</a:t>
                  </a:r>
                </a:p>
              </p:txBody>
            </p:sp>
          </p:grpSp>
        </p:grpSp>
        <p:sp>
          <p:nvSpPr>
            <p:cNvPr id="646" name="Freeform 5"/>
            <p:cNvSpPr>
              <a:spLocks noChangeAspect="1" noEditPoints="1"/>
            </p:cNvSpPr>
            <p:nvPr/>
          </p:nvSpPr>
          <p:spPr bwMode="auto">
            <a:xfrm>
              <a:off x="5623701" y="4083912"/>
              <a:ext cx="308106" cy="40953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647" name="Freeform 5"/>
            <p:cNvSpPr>
              <a:spLocks noChangeAspect="1" noEditPoints="1"/>
            </p:cNvSpPr>
            <p:nvPr/>
          </p:nvSpPr>
          <p:spPr bwMode="auto">
            <a:xfrm>
              <a:off x="4661060" y="4095618"/>
              <a:ext cx="464949" cy="385126"/>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654" name="Freeform 18"/>
            <p:cNvSpPr>
              <a:spLocks noChangeAspect="1" noEditPoints="1"/>
            </p:cNvSpPr>
            <p:nvPr/>
          </p:nvSpPr>
          <p:spPr bwMode="auto">
            <a:xfrm>
              <a:off x="6456387" y="4130487"/>
              <a:ext cx="427230" cy="315388"/>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655" name="Freeform 109"/>
            <p:cNvSpPr>
              <a:spLocks noChangeAspect="1" noEditPoints="1"/>
            </p:cNvSpPr>
            <p:nvPr/>
          </p:nvSpPr>
          <p:spPr bwMode="auto">
            <a:xfrm>
              <a:off x="7389901" y="4095618"/>
              <a:ext cx="427254" cy="400722"/>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594" tIns="44795" rIns="89594" bIns="44795" numCol="1" anchor="t" anchorCtr="0" compatLnSpc="1">
              <a:prstTxWarp prst="textNoShape">
                <a:avLst/>
              </a:prstTxWarp>
            </a:bodyPr>
            <a:lstStyle/>
            <a:p>
              <a:pPr defTabSz="913740"/>
              <a:endParaRPr lang="en-US" sz="1799" dirty="0">
                <a:solidFill>
                  <a:srgbClr val="FFFFFF"/>
                </a:solidFill>
              </a:endParaRPr>
            </a:p>
          </p:txBody>
        </p:sp>
        <p:sp>
          <p:nvSpPr>
            <p:cNvPr id="656" name="Freeform 5"/>
            <p:cNvSpPr>
              <a:spLocks noEditPoints="1"/>
            </p:cNvSpPr>
            <p:nvPr/>
          </p:nvSpPr>
          <p:spPr bwMode="auto">
            <a:xfrm>
              <a:off x="4750642" y="5052706"/>
              <a:ext cx="368686" cy="413440"/>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658" name="Rectangle 65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659" name="Rectangle 658"/>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8169820" y="2990575"/>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cxnSp>
        <p:nvCxnSpPr>
          <p:cNvPr id="661" name="Straight Connector 660"/>
          <p:cNvCxnSpPr/>
          <p:nvPr/>
        </p:nvCxnSpPr>
        <p:spPr>
          <a:xfrm>
            <a:off x="8227235" y="5505202"/>
            <a:ext cx="3634740" cy="0"/>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66" name="Picture 4" descr="ph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12043" y="4921172"/>
            <a:ext cx="545060" cy="272530"/>
          </a:xfrm>
          <a:prstGeom prst="rect">
            <a:avLst/>
          </a:prstGeom>
          <a:noFill/>
          <a:extLst>
            <a:ext uri="{909E8E84-426E-40DD-AFC4-6F175D3DCCD1}">
              <a14:hiddenFill xmlns:a14="http://schemas.microsoft.com/office/drawing/2010/main">
                <a:solidFill>
                  <a:srgbClr val="FFFFFF"/>
                </a:solidFill>
              </a14:hiddenFill>
            </a:ext>
          </a:extLst>
        </p:spPr>
      </p:pic>
      <p:pic>
        <p:nvPicPr>
          <p:cNvPr id="667" name="Picture 6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8353" y="4935471"/>
            <a:ext cx="966800" cy="259004"/>
          </a:xfrm>
          <a:prstGeom prst="rect">
            <a:avLst/>
          </a:prstGeom>
        </p:spPr>
      </p:pic>
      <p:pic>
        <p:nvPicPr>
          <p:cNvPr id="668" name="Picture 66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31355" y="4847490"/>
            <a:ext cx="324640" cy="411936"/>
          </a:xfrm>
          <a:prstGeom prst="rect">
            <a:avLst/>
          </a:prstGeom>
        </p:spPr>
      </p:pic>
      <p:pic>
        <p:nvPicPr>
          <p:cNvPr id="669" name="Picture 668"/>
          <p:cNvPicPr>
            <a:picLocks noChangeAspect="1"/>
          </p:cNvPicPr>
          <p:nvPr/>
        </p:nvPicPr>
        <p:blipFill rotWithShape="1">
          <a:blip r:embed="rId14">
            <a:extLst>
              <a:ext uri="{28A0092B-C50C-407E-A947-70E740481C1C}">
                <a14:useLocalDpi xmlns:a14="http://schemas.microsoft.com/office/drawing/2010/main" val="0"/>
              </a:ext>
            </a:extLst>
          </a:blip>
          <a:srcRect r="74521" b="13629"/>
          <a:stretch/>
        </p:blipFill>
        <p:spPr>
          <a:xfrm>
            <a:off x="9067873" y="4855304"/>
            <a:ext cx="407434" cy="409176"/>
          </a:xfrm>
          <a:prstGeom prst="rect">
            <a:avLst/>
          </a:prstGeom>
        </p:spPr>
      </p:pic>
      <p:pic>
        <p:nvPicPr>
          <p:cNvPr id="664" name="Picture 66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25654" y="5653081"/>
            <a:ext cx="1020306" cy="340102"/>
          </a:xfrm>
          <a:prstGeom prst="rect">
            <a:avLst/>
          </a:prstGeom>
        </p:spPr>
      </p:pic>
      <p:pic>
        <p:nvPicPr>
          <p:cNvPr id="665" name="Picture 11" descr="\\sfp\Work\White_Whale\_Archive-Tracy\_Archive-Tracy\7-20642_Cloud_Services_Track\Art\Logos\PNGs\AmazonWebservices_Logo_white.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402569" y="6133423"/>
            <a:ext cx="1097227" cy="412558"/>
          </a:xfrm>
          <a:prstGeom prst="rect">
            <a:avLst/>
          </a:prstGeom>
          <a:noFill/>
          <a:extLst>
            <a:ext uri="{909E8E84-426E-40DD-AFC4-6F175D3DCCD1}">
              <a14:hiddenFill xmlns:a14="http://schemas.microsoft.com/office/drawing/2010/main">
                <a:solidFill>
                  <a:srgbClr val="FFFFFF"/>
                </a:solidFill>
              </a14:hiddenFill>
            </a:ext>
          </a:extLst>
        </p:spPr>
      </p:pic>
      <p:pic>
        <p:nvPicPr>
          <p:cNvPr id="670" name="Picture 669"/>
          <p:cNvPicPr>
            <a:picLocks noChangeAspect="1"/>
          </p:cNvPicPr>
          <p:nvPr/>
        </p:nvPicPr>
        <p:blipFill rotWithShape="1">
          <a:blip r:embed="rId18">
            <a:extLst>
              <a:ext uri="{28A0092B-C50C-407E-A947-70E740481C1C}">
                <a14:useLocalDpi xmlns:a14="http://schemas.microsoft.com/office/drawing/2010/main" val="0"/>
              </a:ext>
            </a:extLst>
          </a:blip>
          <a:srcRect l="4902" t="6073" r="7126" b="19348"/>
          <a:stretch/>
        </p:blipFill>
        <p:spPr>
          <a:xfrm>
            <a:off x="11311753" y="4115866"/>
            <a:ext cx="485039" cy="456053"/>
          </a:xfrm>
          <a:prstGeom prst="rect">
            <a:avLst/>
          </a:prstGeom>
        </p:spPr>
      </p:pic>
      <p:pic>
        <p:nvPicPr>
          <p:cNvPr id="671" name="Picture 670"/>
          <p:cNvPicPr>
            <a:picLocks noChangeAspect="1"/>
          </p:cNvPicPr>
          <p:nvPr/>
        </p:nvPicPr>
        <p:blipFill rotWithShape="1">
          <a:blip r:embed="rId19">
            <a:extLst>
              <a:ext uri="{28A0092B-C50C-407E-A947-70E740481C1C}">
                <a14:useLocalDpi xmlns:a14="http://schemas.microsoft.com/office/drawing/2010/main" val="0"/>
              </a:ext>
            </a:extLst>
          </a:blip>
          <a:srcRect l="13445" t="17569" r="13162" b="17640"/>
          <a:stretch/>
        </p:blipFill>
        <p:spPr>
          <a:xfrm>
            <a:off x="10585169" y="4108163"/>
            <a:ext cx="501276" cy="442527"/>
          </a:xfrm>
          <a:prstGeom prst="rect">
            <a:avLst/>
          </a:prstGeom>
        </p:spPr>
      </p:pic>
      <p:pic>
        <p:nvPicPr>
          <p:cNvPr id="672" name="Picture 14"/>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9271590" y="4087086"/>
            <a:ext cx="414309" cy="484682"/>
          </a:xfrm>
          <a:prstGeom prst="rect">
            <a:avLst/>
          </a:prstGeom>
          <a:noFill/>
          <a:ln>
            <a:noFill/>
          </a:ln>
          <a:effectLst/>
          <a:extLst/>
        </p:spPr>
      </p:pic>
      <p:grpSp>
        <p:nvGrpSpPr>
          <p:cNvPr id="673" name="Group 672"/>
          <p:cNvGrpSpPr/>
          <p:nvPr/>
        </p:nvGrpSpPr>
        <p:grpSpPr>
          <a:xfrm>
            <a:off x="9916713" y="4098314"/>
            <a:ext cx="429367" cy="484651"/>
            <a:chOff x="8757833" y="2461626"/>
            <a:chExt cx="522153" cy="589383"/>
          </a:xfrm>
        </p:grpSpPr>
        <p:sp>
          <p:nvSpPr>
            <p:cNvPr id="674" name="Freeform 24"/>
            <p:cNvSpPr>
              <a:spLocks/>
            </p:cNvSpPr>
            <p:nvPr/>
          </p:nvSpPr>
          <p:spPr bwMode="auto">
            <a:xfrm>
              <a:off x="8757833" y="2599074"/>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r>
                <a:rPr lang="en-US" dirty="0">
                  <a:solidFill>
                    <a:srgbClr val="FFFFFF"/>
                  </a:solidFill>
                </a:rPr>
                <a:t>z</a:t>
              </a:r>
            </a:p>
          </p:txBody>
        </p:sp>
        <p:sp>
          <p:nvSpPr>
            <p:cNvPr id="675" name="Freeform 25"/>
            <p:cNvSpPr>
              <a:spLocks/>
            </p:cNvSpPr>
            <p:nvPr/>
          </p:nvSpPr>
          <p:spPr bwMode="auto">
            <a:xfrm>
              <a:off x="9018907" y="2461626"/>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676" name="Group 25"/>
          <p:cNvGrpSpPr>
            <a:grpSpLocks noChangeAspect="1"/>
          </p:cNvGrpSpPr>
          <p:nvPr/>
        </p:nvGrpSpPr>
        <p:grpSpPr bwMode="auto">
          <a:xfrm>
            <a:off x="8376566" y="5748117"/>
            <a:ext cx="1579429" cy="191403"/>
            <a:chOff x="-1699" y="18351"/>
            <a:chExt cx="11074" cy="1342"/>
          </a:xfrm>
        </p:grpSpPr>
        <p:sp>
          <p:nvSpPr>
            <p:cNvPr id="677"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8"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9"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0"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1"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2"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3"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4"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5"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6"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7"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8"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9"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0"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691" name="Picture 690"/>
          <p:cNvPicPr>
            <a:picLocks noChangeAspect="1"/>
          </p:cNvPicPr>
          <p:nvPr/>
        </p:nvPicPr>
        <p:blipFill rotWithShape="1">
          <a:blip r:embed="rId20" cstate="print">
            <a:extLst>
              <a:ext uri="{28A0092B-C50C-407E-A947-70E740481C1C}">
                <a14:useLocalDpi xmlns:a14="http://schemas.microsoft.com/office/drawing/2010/main" val="0"/>
              </a:ext>
            </a:extLst>
          </a:blip>
          <a:srcRect t="44093" r="11119"/>
          <a:stretch/>
        </p:blipFill>
        <p:spPr>
          <a:xfrm>
            <a:off x="8301752" y="4133898"/>
            <a:ext cx="694997" cy="426709"/>
          </a:xfrm>
          <a:prstGeom prst="rect">
            <a:avLst/>
          </a:prstGeom>
        </p:spPr>
      </p:pic>
      <p:grpSp>
        <p:nvGrpSpPr>
          <p:cNvPr id="692" name="Group 691"/>
          <p:cNvGrpSpPr>
            <a:grpSpLocks noChangeAspect="1"/>
          </p:cNvGrpSpPr>
          <p:nvPr/>
        </p:nvGrpSpPr>
        <p:grpSpPr>
          <a:xfrm>
            <a:off x="8498248" y="4745830"/>
            <a:ext cx="401676" cy="566928"/>
            <a:chOff x="1214438" y="4121151"/>
            <a:chExt cx="1558925" cy="2200275"/>
          </a:xfrm>
        </p:grpSpPr>
        <p:sp>
          <p:nvSpPr>
            <p:cNvPr id="693"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4"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4732117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Tree>
    <p:extLst>
      <p:ext uri="{BB962C8B-B14F-4D97-AF65-F5344CB8AC3E}">
        <p14:creationId xmlns:p14="http://schemas.microsoft.com/office/powerpoint/2010/main" val="409536334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42037" y="758567"/>
            <a:ext cx="4695386" cy="5497968"/>
            <a:chOff x="235247" y="1212861"/>
            <a:chExt cx="4377724" cy="5126008"/>
          </a:xfrm>
        </p:grpSpPr>
        <p:sp>
          <p:nvSpPr>
            <p:cNvPr id="17" name="Oval 16"/>
            <p:cNvSpPr/>
            <p:nvPr/>
          </p:nvSpPr>
          <p:spPr bwMode="gray">
            <a:xfrm>
              <a:off x="1132890" y="1212861"/>
              <a:ext cx="2113927" cy="21147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defTabSz="931175"/>
              <a:endParaRPr lang="en-US" sz="1770" dirty="0">
                <a:solidFill>
                  <a:srgbClr val="FFFFFF"/>
                </a:solidFill>
              </a:endParaRPr>
            </a:p>
          </p:txBody>
        </p:sp>
        <p:sp>
          <p:nvSpPr>
            <p:cNvPr id="18" name="Oval 17"/>
            <p:cNvSpPr/>
            <p:nvPr/>
          </p:nvSpPr>
          <p:spPr bwMode="gray">
            <a:xfrm>
              <a:off x="1498382" y="1578500"/>
              <a:ext cx="1382943" cy="1383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defTabSz="931175"/>
              <a:endParaRPr lang="en-US" sz="1770" dirty="0">
                <a:solidFill>
                  <a:srgbClr val="FFFFFF"/>
                </a:solidFill>
              </a:endParaRPr>
            </a:p>
          </p:txBody>
        </p:sp>
        <p:pic>
          <p:nvPicPr>
            <p:cNvPr id="16" name="Picture 15"/>
            <p:cNvPicPr>
              <a:picLocks noChangeAspect="1"/>
            </p:cNvPicPr>
            <p:nvPr/>
          </p:nvPicPr>
          <p:blipFill>
            <a:blip r:embed="rId3">
              <a:duotone>
                <a:schemeClr val="accent2">
                  <a:shade val="45000"/>
                  <a:satMod val="135000"/>
                </a:schemeClr>
                <a:prstClr val="white"/>
              </a:duotone>
            </a:blip>
            <a:stretch>
              <a:fillRect/>
            </a:stretch>
          </p:blipFill>
          <p:spPr bwMode="gray">
            <a:xfrm>
              <a:off x="1642205" y="1887592"/>
              <a:ext cx="1084407" cy="67606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235247" y="3475732"/>
              <a:ext cx="4155860" cy="1512842"/>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296335" y="3111946"/>
              <a:ext cx="3633295" cy="1008406"/>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296332" y="2276270"/>
              <a:ext cx="4115616" cy="1779138"/>
            </a:xfrm>
            <a:prstGeom prst="rect">
              <a:avLst/>
            </a:prstGeom>
          </p:spPr>
        </p:pic>
        <p:grpSp>
          <p:nvGrpSpPr>
            <p:cNvPr id="28" name="Group 27"/>
            <p:cNvGrpSpPr/>
            <p:nvPr/>
          </p:nvGrpSpPr>
          <p:grpSpPr>
            <a:xfrm>
              <a:off x="663261" y="4170870"/>
              <a:ext cx="3949710" cy="2167999"/>
              <a:chOff x="-2301875" y="-2038350"/>
              <a:chExt cx="1924050" cy="1055688"/>
            </a:xfrm>
          </p:grpSpPr>
          <p:sp>
            <p:nvSpPr>
              <p:cNvPr id="10" name="Freeform 5"/>
              <p:cNvSpPr>
                <a:spLocks/>
              </p:cNvSpPr>
              <p:nvPr/>
            </p:nvSpPr>
            <p:spPr bwMode="auto">
              <a:xfrm>
                <a:off x="-600075" y="-1092200"/>
                <a:ext cx="222250" cy="109538"/>
              </a:xfrm>
              <a:custGeom>
                <a:avLst/>
                <a:gdLst>
                  <a:gd name="T0" fmla="*/ 51 w 100"/>
                  <a:gd name="T1" fmla="*/ 1 h 49"/>
                  <a:gd name="T2" fmla="*/ 0 w 100"/>
                  <a:gd name="T3" fmla="*/ 49 h 49"/>
                  <a:gd name="T4" fmla="*/ 99 w 100"/>
                  <a:gd name="T5" fmla="*/ 49 h 49"/>
                  <a:gd name="T6" fmla="*/ 51 w 100"/>
                  <a:gd name="T7" fmla="*/ 1 h 49"/>
                </a:gdLst>
                <a:ahLst/>
                <a:cxnLst>
                  <a:cxn ang="0">
                    <a:pos x="T0" y="T1"/>
                  </a:cxn>
                  <a:cxn ang="0">
                    <a:pos x="T2" y="T3"/>
                  </a:cxn>
                  <a:cxn ang="0">
                    <a:pos x="T4" y="T5"/>
                  </a:cxn>
                  <a:cxn ang="0">
                    <a:pos x="T6" y="T7"/>
                  </a:cxn>
                </a:cxnLst>
                <a:rect l="0" t="0" r="r" b="b"/>
                <a:pathLst>
                  <a:path w="100" h="49">
                    <a:moveTo>
                      <a:pt x="51" y="1"/>
                    </a:moveTo>
                    <a:cubicBezTo>
                      <a:pt x="24" y="0"/>
                      <a:pt x="1" y="21"/>
                      <a:pt x="0" y="49"/>
                    </a:cubicBezTo>
                    <a:cubicBezTo>
                      <a:pt x="99" y="49"/>
                      <a:pt x="99" y="49"/>
                      <a:pt x="99" y="49"/>
                    </a:cubicBezTo>
                    <a:cubicBezTo>
                      <a:pt x="100" y="21"/>
                      <a:pt x="79" y="2"/>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59"/>
                <a:endParaRPr lang="en-US" sz="1873" dirty="0">
                  <a:solidFill>
                    <a:srgbClr val="000000"/>
                  </a:solidFill>
                </a:endParaRPr>
              </a:p>
            </p:txBody>
          </p:sp>
          <p:sp>
            <p:nvSpPr>
              <p:cNvPr id="11" name="Freeform 6"/>
              <p:cNvSpPr>
                <a:spLocks/>
              </p:cNvSpPr>
              <p:nvPr/>
            </p:nvSpPr>
            <p:spPr bwMode="auto">
              <a:xfrm>
                <a:off x="-1009650" y="-1089025"/>
                <a:ext cx="473075" cy="60325"/>
              </a:xfrm>
              <a:custGeom>
                <a:avLst/>
                <a:gdLst>
                  <a:gd name="T0" fmla="*/ 210 w 213"/>
                  <a:gd name="T1" fmla="*/ 27 h 27"/>
                  <a:gd name="T2" fmla="*/ 188 w 213"/>
                  <a:gd name="T3" fmla="*/ 17 h 27"/>
                  <a:gd name="T4" fmla="*/ 142 w 213"/>
                  <a:gd name="T5" fmla="*/ 8 h 27"/>
                  <a:gd name="T6" fmla="*/ 0 w 213"/>
                  <a:gd name="T7" fmla="*/ 8 h 27"/>
                  <a:gd name="T8" fmla="*/ 0 w 213"/>
                  <a:gd name="T9" fmla="*/ 0 h 27"/>
                  <a:gd name="T10" fmla="*/ 142 w 213"/>
                  <a:gd name="T11" fmla="*/ 0 h 27"/>
                  <a:gd name="T12" fmla="*/ 191 w 213"/>
                  <a:gd name="T13" fmla="*/ 10 h 27"/>
                  <a:gd name="T14" fmla="*/ 213 w 213"/>
                  <a:gd name="T15" fmla="*/ 20 h 27"/>
                  <a:gd name="T16" fmla="*/ 210 w 21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7">
                    <a:moveTo>
                      <a:pt x="210" y="27"/>
                    </a:moveTo>
                    <a:cubicBezTo>
                      <a:pt x="188" y="17"/>
                      <a:pt x="188" y="17"/>
                      <a:pt x="188" y="17"/>
                    </a:cubicBezTo>
                    <a:cubicBezTo>
                      <a:pt x="177" y="12"/>
                      <a:pt x="155" y="8"/>
                      <a:pt x="142" y="8"/>
                    </a:cubicBezTo>
                    <a:cubicBezTo>
                      <a:pt x="0" y="8"/>
                      <a:pt x="0" y="8"/>
                      <a:pt x="0" y="8"/>
                    </a:cubicBezTo>
                    <a:cubicBezTo>
                      <a:pt x="0" y="0"/>
                      <a:pt x="0" y="0"/>
                      <a:pt x="0" y="0"/>
                    </a:cubicBezTo>
                    <a:cubicBezTo>
                      <a:pt x="142" y="0"/>
                      <a:pt x="142" y="0"/>
                      <a:pt x="142" y="0"/>
                    </a:cubicBezTo>
                    <a:cubicBezTo>
                      <a:pt x="157" y="0"/>
                      <a:pt x="179" y="5"/>
                      <a:pt x="191" y="10"/>
                    </a:cubicBezTo>
                    <a:cubicBezTo>
                      <a:pt x="213" y="20"/>
                      <a:pt x="213" y="20"/>
                      <a:pt x="213" y="20"/>
                    </a:cubicBezTo>
                    <a:lnTo>
                      <a:pt x="210" y="27"/>
                    </a:lnTo>
                    <a:close/>
                  </a:path>
                </a:pathLst>
              </a:custGeom>
              <a:solidFill>
                <a:schemeClr val="tx1">
                  <a:lumMod val="95000"/>
                </a:schemeClr>
              </a:solidFill>
              <a:ln w="9525">
                <a:noFill/>
                <a:round/>
                <a:headEnd/>
                <a:tailEnd/>
              </a:ln>
              <a:extLst/>
            </p:spPr>
            <p:txBody>
              <a:bodyPr vert="horz" wrap="square" lIns="95117" tIns="47558" rIns="95117" bIns="47558" numCol="1" anchor="t" anchorCtr="0" compatLnSpc="1">
                <a:prstTxWarp prst="textNoShape">
                  <a:avLst/>
                </a:prstTxWarp>
              </a:bodyPr>
              <a:lstStyle/>
              <a:p>
                <a:pPr defTabSz="932559"/>
                <a:endParaRPr lang="en-US" sz="1873" dirty="0">
                  <a:solidFill>
                    <a:srgbClr val="000000"/>
                  </a:solidFill>
                </a:endParaRPr>
              </a:p>
            </p:txBody>
          </p:sp>
          <p:sp>
            <p:nvSpPr>
              <p:cNvPr id="12" name="Oval 7"/>
              <p:cNvSpPr>
                <a:spLocks noChangeArrowheads="1"/>
              </p:cNvSpPr>
              <p:nvPr/>
            </p:nvSpPr>
            <p:spPr bwMode="auto">
              <a:xfrm>
                <a:off x="-1808163" y="-1262063"/>
                <a:ext cx="493713" cy="103188"/>
              </a:xfrm>
              <a:prstGeom prst="ellipse">
                <a:avLst/>
              </a:prstGeom>
              <a:solidFill>
                <a:schemeClr val="tx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59"/>
                <a:endParaRPr lang="en-US" sz="1873" dirty="0">
                  <a:solidFill>
                    <a:srgbClr val="000000"/>
                  </a:solidFill>
                </a:endParaRPr>
              </a:p>
            </p:txBody>
          </p:sp>
          <p:sp>
            <p:nvSpPr>
              <p:cNvPr id="13" name="Freeform 8"/>
              <p:cNvSpPr>
                <a:spLocks/>
              </p:cNvSpPr>
              <p:nvPr/>
            </p:nvSpPr>
            <p:spPr bwMode="auto">
              <a:xfrm>
                <a:off x="-2168525" y="-2038350"/>
                <a:ext cx="1193800" cy="828675"/>
              </a:xfrm>
              <a:custGeom>
                <a:avLst/>
                <a:gdLst>
                  <a:gd name="T0" fmla="*/ 527 w 537"/>
                  <a:gd name="T1" fmla="*/ 373 h 373"/>
                  <a:gd name="T2" fmla="*/ 537 w 537"/>
                  <a:gd name="T3" fmla="*/ 362 h 373"/>
                  <a:gd name="T4" fmla="*/ 537 w 537"/>
                  <a:gd name="T5" fmla="*/ 11 h 373"/>
                  <a:gd name="T6" fmla="*/ 527 w 537"/>
                  <a:gd name="T7" fmla="*/ 0 h 373"/>
                  <a:gd name="T8" fmla="*/ 11 w 537"/>
                  <a:gd name="T9" fmla="*/ 0 h 373"/>
                  <a:gd name="T10" fmla="*/ 0 w 537"/>
                  <a:gd name="T11" fmla="*/ 11 h 373"/>
                  <a:gd name="T12" fmla="*/ 0 w 537"/>
                  <a:gd name="T13" fmla="*/ 362 h 373"/>
                  <a:gd name="T14" fmla="*/ 11 w 537"/>
                  <a:gd name="T15" fmla="*/ 373 h 373"/>
                  <a:gd name="T16" fmla="*/ 527 w 537"/>
                  <a:gd name="T17"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73">
                    <a:moveTo>
                      <a:pt x="527" y="373"/>
                    </a:moveTo>
                    <a:cubicBezTo>
                      <a:pt x="532" y="373"/>
                      <a:pt x="537" y="368"/>
                      <a:pt x="537" y="362"/>
                    </a:cubicBezTo>
                    <a:cubicBezTo>
                      <a:pt x="537" y="11"/>
                      <a:pt x="537" y="11"/>
                      <a:pt x="537" y="11"/>
                    </a:cubicBezTo>
                    <a:cubicBezTo>
                      <a:pt x="537" y="5"/>
                      <a:pt x="532" y="0"/>
                      <a:pt x="527" y="0"/>
                    </a:cubicBezTo>
                    <a:cubicBezTo>
                      <a:pt x="11" y="0"/>
                      <a:pt x="11" y="0"/>
                      <a:pt x="11" y="0"/>
                    </a:cubicBezTo>
                    <a:cubicBezTo>
                      <a:pt x="5" y="0"/>
                      <a:pt x="0" y="5"/>
                      <a:pt x="0" y="11"/>
                    </a:cubicBezTo>
                    <a:cubicBezTo>
                      <a:pt x="0" y="362"/>
                      <a:pt x="0" y="362"/>
                      <a:pt x="0" y="362"/>
                    </a:cubicBezTo>
                    <a:cubicBezTo>
                      <a:pt x="0" y="368"/>
                      <a:pt x="5" y="373"/>
                      <a:pt x="11" y="373"/>
                    </a:cubicBezTo>
                    <a:lnTo>
                      <a:pt x="527" y="3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59"/>
                <a:endParaRPr lang="en-US" sz="1873" dirty="0">
                  <a:solidFill>
                    <a:srgbClr val="000000"/>
                  </a:solidFill>
                </a:endParaRPr>
              </a:p>
            </p:txBody>
          </p:sp>
          <p:sp>
            <p:nvSpPr>
              <p:cNvPr id="22" name="Rectangle 9"/>
              <p:cNvSpPr>
                <a:spLocks noChangeArrowheads="1"/>
              </p:cNvSpPr>
              <p:nvPr/>
            </p:nvSpPr>
            <p:spPr bwMode="auto">
              <a:xfrm>
                <a:off x="-2130425" y="-2000250"/>
                <a:ext cx="1117600" cy="6334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32559"/>
                <a:endParaRPr lang="en-US" sz="1873" dirty="0">
                  <a:solidFill>
                    <a:srgbClr val="000000"/>
                  </a:solidFill>
                </a:endParaRPr>
              </a:p>
            </p:txBody>
          </p:sp>
          <p:sp>
            <p:nvSpPr>
              <p:cNvPr id="24" name="Rectangle 10"/>
              <p:cNvSpPr>
                <a:spLocks noChangeArrowheads="1"/>
              </p:cNvSpPr>
              <p:nvPr/>
            </p:nvSpPr>
            <p:spPr bwMode="auto">
              <a:xfrm>
                <a:off x="-2301875" y="-1039813"/>
                <a:ext cx="1477963" cy="555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32559"/>
                <a:endParaRPr lang="en-US" sz="1873" dirty="0">
                  <a:solidFill>
                    <a:srgbClr val="000000"/>
                  </a:solidFill>
                </a:endParaRPr>
              </a:p>
            </p:txBody>
          </p:sp>
          <p:sp>
            <p:nvSpPr>
              <p:cNvPr id="25" name="Freeform 11"/>
              <p:cNvSpPr>
                <a:spLocks/>
              </p:cNvSpPr>
              <p:nvPr/>
            </p:nvSpPr>
            <p:spPr bwMode="auto">
              <a:xfrm>
                <a:off x="-2301875" y="-1106488"/>
                <a:ext cx="1477963" cy="66675"/>
              </a:xfrm>
              <a:custGeom>
                <a:avLst/>
                <a:gdLst>
                  <a:gd name="T0" fmla="*/ 931 w 931"/>
                  <a:gd name="T1" fmla="*/ 42 h 42"/>
                  <a:gd name="T2" fmla="*/ 0 w 931"/>
                  <a:gd name="T3" fmla="*/ 42 h 42"/>
                  <a:gd name="T4" fmla="*/ 59 w 931"/>
                  <a:gd name="T5" fmla="*/ 0 h 42"/>
                  <a:gd name="T6" fmla="*/ 874 w 931"/>
                  <a:gd name="T7" fmla="*/ 0 h 42"/>
                  <a:gd name="T8" fmla="*/ 931 w 931"/>
                  <a:gd name="T9" fmla="*/ 42 h 42"/>
                </a:gdLst>
                <a:ahLst/>
                <a:cxnLst>
                  <a:cxn ang="0">
                    <a:pos x="T0" y="T1"/>
                  </a:cxn>
                  <a:cxn ang="0">
                    <a:pos x="T2" y="T3"/>
                  </a:cxn>
                  <a:cxn ang="0">
                    <a:pos x="T4" y="T5"/>
                  </a:cxn>
                  <a:cxn ang="0">
                    <a:pos x="T6" y="T7"/>
                  </a:cxn>
                  <a:cxn ang="0">
                    <a:pos x="T8" y="T9"/>
                  </a:cxn>
                </a:cxnLst>
                <a:rect l="0" t="0" r="r" b="b"/>
                <a:pathLst>
                  <a:path w="931" h="42">
                    <a:moveTo>
                      <a:pt x="931" y="42"/>
                    </a:moveTo>
                    <a:lnTo>
                      <a:pt x="0" y="42"/>
                    </a:lnTo>
                    <a:lnTo>
                      <a:pt x="59" y="0"/>
                    </a:lnTo>
                    <a:lnTo>
                      <a:pt x="874" y="0"/>
                    </a:lnTo>
                    <a:lnTo>
                      <a:pt x="931" y="42"/>
                    </a:lnTo>
                    <a:close/>
                  </a:path>
                </a:pathLst>
              </a:custGeom>
              <a:solidFill>
                <a:schemeClr val="tx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59"/>
                <a:endParaRPr lang="en-US" sz="1873" dirty="0">
                  <a:solidFill>
                    <a:srgbClr val="000000"/>
                  </a:solidFill>
                </a:endParaRPr>
              </a:p>
            </p:txBody>
          </p:sp>
        </p:grpSp>
      </p:grpSp>
      <p:sp>
        <p:nvSpPr>
          <p:cNvPr id="8" name="Title 7"/>
          <p:cNvSpPr>
            <a:spLocks noGrp="1"/>
          </p:cNvSpPr>
          <p:nvPr>
            <p:ph type="title"/>
          </p:nvPr>
        </p:nvSpPr>
        <p:spPr>
          <a:xfrm>
            <a:off x="274639" y="2126312"/>
            <a:ext cx="11889564" cy="917575"/>
          </a:xfrm>
        </p:spPr>
        <p:txBody>
          <a:bodyPr/>
          <a:lstStyle/>
          <a:p>
            <a:r>
              <a:rPr lang="en-US" dirty="0" smtClean="0"/>
              <a:t>dev.office.com</a:t>
            </a:r>
            <a:endParaRPr lang="en-US" dirty="0"/>
          </a:p>
        </p:txBody>
      </p:sp>
      <p:sp>
        <p:nvSpPr>
          <p:cNvPr id="9" name="Text Placeholder 8"/>
          <p:cNvSpPr>
            <a:spLocks noGrp="1"/>
          </p:cNvSpPr>
          <p:nvPr>
            <p:ph type="body" sz="quarter" idx="11"/>
          </p:nvPr>
        </p:nvSpPr>
        <p:spPr>
          <a:xfrm>
            <a:off x="274639" y="3043887"/>
            <a:ext cx="11889564" cy="2985433"/>
          </a:xfrm>
        </p:spPr>
        <p:txBody>
          <a:bodyPr/>
          <a:lstStyle/>
          <a:p>
            <a:pPr>
              <a:spcBef>
                <a:spcPts val="600"/>
              </a:spcBef>
              <a:spcAft>
                <a:spcPts val="600"/>
              </a:spcAft>
            </a:pPr>
            <a:r>
              <a:rPr lang="en-US" dirty="0" smtClean="0"/>
              <a:t>Sign up</a:t>
            </a:r>
            <a:br>
              <a:rPr lang="en-US" dirty="0" smtClean="0"/>
            </a:br>
            <a:r>
              <a:rPr lang="en-US" sz="2000" dirty="0" smtClean="0">
                <a:latin typeface="+mn-lt"/>
                <a:hlinkClick r:id="rId7"/>
              </a:rPr>
              <a:t>http://dev.office.com/build</a:t>
            </a:r>
            <a:endParaRPr lang="en-US" sz="2000" dirty="0" smtClean="0">
              <a:latin typeface="+mn-lt"/>
            </a:endParaRPr>
          </a:p>
          <a:p>
            <a:pPr>
              <a:spcBef>
                <a:spcPts val="600"/>
              </a:spcBef>
              <a:spcAft>
                <a:spcPts val="600"/>
              </a:spcAft>
            </a:pPr>
            <a:r>
              <a:rPr lang="en-US" dirty="0" smtClean="0"/>
              <a:t>Explore</a:t>
            </a:r>
            <a:br>
              <a:rPr lang="en-US" dirty="0" smtClean="0"/>
            </a:br>
            <a:r>
              <a:rPr lang="en-US" sz="2000" dirty="0">
                <a:latin typeface="+mn-lt"/>
                <a:hlinkClick r:id="rId8"/>
              </a:rPr>
              <a:t>http://api.Microsoft.com</a:t>
            </a:r>
            <a:endParaRPr lang="en-US" sz="2000" dirty="0">
              <a:latin typeface="+mn-lt"/>
            </a:endParaRPr>
          </a:p>
          <a:p>
            <a:pPr>
              <a:spcBef>
                <a:spcPts val="600"/>
              </a:spcBef>
              <a:spcAft>
                <a:spcPts val="600"/>
              </a:spcAft>
            </a:pPr>
            <a:r>
              <a:rPr lang="en-US" dirty="0" smtClean="0"/>
              <a:t>Get trained</a:t>
            </a:r>
            <a:br>
              <a:rPr lang="en-US" dirty="0" smtClean="0"/>
            </a:br>
            <a:r>
              <a:rPr lang="en-US" sz="2000" dirty="0">
                <a:latin typeface="+mn-lt"/>
                <a:hlinkClick r:id="rId9"/>
              </a:rPr>
              <a:t>http://dev.office.com/training</a:t>
            </a:r>
            <a:r>
              <a:rPr lang="en-US" sz="2000" dirty="0">
                <a:latin typeface="+mn-lt"/>
              </a:rPr>
              <a:t> </a:t>
            </a:r>
          </a:p>
        </p:txBody>
      </p:sp>
    </p:spTree>
    <p:extLst>
      <p:ext uri="{BB962C8B-B14F-4D97-AF65-F5344CB8AC3E}">
        <p14:creationId xmlns:p14="http://schemas.microsoft.com/office/powerpoint/2010/main" val="5232881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Vote and giveaways</a:t>
            </a:r>
            <a:endParaRPr lang="en-US" dirty="0"/>
          </a:p>
        </p:txBody>
      </p:sp>
      <p:grpSp>
        <p:nvGrpSpPr>
          <p:cNvPr id="96" name="Group 95"/>
          <p:cNvGrpSpPr/>
          <p:nvPr/>
        </p:nvGrpSpPr>
        <p:grpSpPr>
          <a:xfrm rot="21016881">
            <a:off x="7820608" y="600722"/>
            <a:ext cx="3655773" cy="6497353"/>
            <a:chOff x="7232650" y="376237"/>
            <a:chExt cx="3941763" cy="7005639"/>
          </a:xfrm>
        </p:grpSpPr>
        <p:sp>
          <p:nvSpPr>
            <p:cNvPr id="9" name="Freeform 5"/>
            <p:cNvSpPr>
              <a:spLocks/>
            </p:cNvSpPr>
            <p:nvPr/>
          </p:nvSpPr>
          <p:spPr bwMode="auto">
            <a:xfrm>
              <a:off x="10515600" y="1571625"/>
              <a:ext cx="658813" cy="1071563"/>
            </a:xfrm>
            <a:custGeom>
              <a:avLst/>
              <a:gdLst>
                <a:gd name="T0" fmla="*/ 115 w 246"/>
                <a:gd name="T1" fmla="*/ 395 h 400"/>
                <a:gd name="T2" fmla="*/ 131 w 246"/>
                <a:gd name="T3" fmla="*/ 385 h 400"/>
                <a:gd name="T4" fmla="*/ 131 w 246"/>
                <a:gd name="T5" fmla="*/ 385 h 400"/>
                <a:gd name="T6" fmla="*/ 159 w 246"/>
                <a:gd name="T7" fmla="*/ 368 h 400"/>
                <a:gd name="T8" fmla="*/ 171 w 246"/>
                <a:gd name="T9" fmla="*/ 352 h 400"/>
                <a:gd name="T10" fmla="*/ 243 w 246"/>
                <a:gd name="T11" fmla="*/ 50 h 400"/>
                <a:gd name="T12" fmla="*/ 224 w 246"/>
                <a:gd name="T13" fmla="*/ 18 h 400"/>
                <a:gd name="T14" fmla="*/ 151 w 246"/>
                <a:gd name="T15" fmla="*/ 1 h 400"/>
                <a:gd name="T16" fmla="*/ 131 w 246"/>
                <a:gd name="T17" fmla="*/ 4 h 400"/>
                <a:gd name="T18" fmla="*/ 115 w 246"/>
                <a:gd name="T19" fmla="*/ 14 h 400"/>
                <a:gd name="T20" fmla="*/ 115 w 246"/>
                <a:gd name="T21" fmla="*/ 14 h 400"/>
                <a:gd name="T22" fmla="*/ 87 w 246"/>
                <a:gd name="T23" fmla="*/ 31 h 400"/>
                <a:gd name="T24" fmla="*/ 76 w 246"/>
                <a:gd name="T25" fmla="*/ 47 h 400"/>
                <a:gd name="T26" fmla="*/ 4 w 246"/>
                <a:gd name="T27" fmla="*/ 350 h 400"/>
                <a:gd name="T28" fmla="*/ 23 w 246"/>
                <a:gd name="T29" fmla="*/ 381 h 400"/>
                <a:gd name="T30" fmla="*/ 96 w 246"/>
                <a:gd name="T31" fmla="*/ 398 h 400"/>
                <a:gd name="T32" fmla="*/ 115 w 246"/>
                <a:gd name="T33" fmla="*/ 3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400">
                  <a:moveTo>
                    <a:pt x="115" y="395"/>
                  </a:moveTo>
                  <a:cubicBezTo>
                    <a:pt x="131" y="385"/>
                    <a:pt x="131" y="385"/>
                    <a:pt x="131" y="385"/>
                  </a:cubicBezTo>
                  <a:cubicBezTo>
                    <a:pt x="131" y="385"/>
                    <a:pt x="131" y="385"/>
                    <a:pt x="131" y="385"/>
                  </a:cubicBezTo>
                  <a:cubicBezTo>
                    <a:pt x="159" y="368"/>
                    <a:pt x="159" y="368"/>
                    <a:pt x="159" y="368"/>
                  </a:cubicBezTo>
                  <a:cubicBezTo>
                    <a:pt x="165" y="364"/>
                    <a:pt x="169" y="359"/>
                    <a:pt x="171" y="352"/>
                  </a:cubicBezTo>
                  <a:cubicBezTo>
                    <a:pt x="243" y="50"/>
                    <a:pt x="243" y="50"/>
                    <a:pt x="243" y="50"/>
                  </a:cubicBezTo>
                  <a:cubicBezTo>
                    <a:pt x="246" y="36"/>
                    <a:pt x="238" y="22"/>
                    <a:pt x="224" y="18"/>
                  </a:cubicBezTo>
                  <a:cubicBezTo>
                    <a:pt x="151" y="1"/>
                    <a:pt x="151" y="1"/>
                    <a:pt x="151" y="1"/>
                  </a:cubicBezTo>
                  <a:cubicBezTo>
                    <a:pt x="144" y="0"/>
                    <a:pt x="137" y="1"/>
                    <a:pt x="131" y="4"/>
                  </a:cubicBezTo>
                  <a:cubicBezTo>
                    <a:pt x="115" y="14"/>
                    <a:pt x="115" y="14"/>
                    <a:pt x="115" y="14"/>
                  </a:cubicBezTo>
                  <a:cubicBezTo>
                    <a:pt x="115" y="14"/>
                    <a:pt x="115" y="14"/>
                    <a:pt x="115" y="14"/>
                  </a:cubicBezTo>
                  <a:cubicBezTo>
                    <a:pt x="87" y="31"/>
                    <a:pt x="87" y="31"/>
                    <a:pt x="87" y="31"/>
                  </a:cubicBezTo>
                  <a:cubicBezTo>
                    <a:pt x="81" y="35"/>
                    <a:pt x="77" y="41"/>
                    <a:pt x="76" y="47"/>
                  </a:cubicBezTo>
                  <a:cubicBezTo>
                    <a:pt x="4" y="350"/>
                    <a:pt x="4" y="350"/>
                    <a:pt x="4" y="350"/>
                  </a:cubicBezTo>
                  <a:cubicBezTo>
                    <a:pt x="0" y="363"/>
                    <a:pt x="9" y="377"/>
                    <a:pt x="23" y="381"/>
                  </a:cubicBezTo>
                  <a:cubicBezTo>
                    <a:pt x="96" y="398"/>
                    <a:pt x="96" y="398"/>
                    <a:pt x="96" y="398"/>
                  </a:cubicBezTo>
                  <a:cubicBezTo>
                    <a:pt x="102" y="400"/>
                    <a:pt x="109" y="399"/>
                    <a:pt x="115" y="395"/>
                  </a:cubicBezTo>
                  <a:close/>
                </a:path>
              </a:pathLst>
            </a:custGeom>
            <a:solidFill>
              <a:srgbClr val="5B2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6"/>
            <p:cNvSpPr>
              <a:spLocks/>
            </p:cNvSpPr>
            <p:nvPr/>
          </p:nvSpPr>
          <p:spPr bwMode="auto">
            <a:xfrm>
              <a:off x="10702925" y="1660525"/>
              <a:ext cx="100013" cy="222250"/>
            </a:xfrm>
            <a:custGeom>
              <a:avLst/>
              <a:gdLst>
                <a:gd name="T0" fmla="*/ 0 w 63"/>
                <a:gd name="T1" fmla="*/ 140 h 140"/>
                <a:gd name="T2" fmla="*/ 27 w 63"/>
                <a:gd name="T3" fmla="*/ 25 h 140"/>
                <a:gd name="T4" fmla="*/ 63 w 63"/>
                <a:gd name="T5" fmla="*/ 0 h 140"/>
                <a:gd name="T6" fmla="*/ 35 w 63"/>
                <a:gd name="T7" fmla="*/ 114 h 140"/>
                <a:gd name="T8" fmla="*/ 0 w 63"/>
                <a:gd name="T9" fmla="*/ 140 h 140"/>
              </a:gdLst>
              <a:ahLst/>
              <a:cxnLst>
                <a:cxn ang="0">
                  <a:pos x="T0" y="T1"/>
                </a:cxn>
                <a:cxn ang="0">
                  <a:pos x="T2" y="T3"/>
                </a:cxn>
                <a:cxn ang="0">
                  <a:pos x="T4" y="T5"/>
                </a:cxn>
                <a:cxn ang="0">
                  <a:pos x="T6" y="T7"/>
                </a:cxn>
                <a:cxn ang="0">
                  <a:pos x="T8" y="T9"/>
                </a:cxn>
              </a:cxnLst>
              <a:rect l="0" t="0" r="r" b="b"/>
              <a:pathLst>
                <a:path w="63" h="140">
                  <a:moveTo>
                    <a:pt x="0" y="140"/>
                  </a:moveTo>
                  <a:lnTo>
                    <a:pt x="27" y="25"/>
                  </a:lnTo>
                  <a:lnTo>
                    <a:pt x="63" y="0"/>
                  </a:lnTo>
                  <a:lnTo>
                    <a:pt x="35" y="114"/>
                  </a:lnTo>
                  <a:lnTo>
                    <a:pt x="0" y="14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Freeform 7"/>
            <p:cNvSpPr>
              <a:spLocks/>
            </p:cNvSpPr>
            <p:nvPr/>
          </p:nvSpPr>
          <p:spPr bwMode="auto">
            <a:xfrm>
              <a:off x="10726738" y="1703388"/>
              <a:ext cx="46038" cy="141288"/>
            </a:xfrm>
            <a:custGeom>
              <a:avLst/>
              <a:gdLst>
                <a:gd name="T0" fmla="*/ 0 w 29"/>
                <a:gd name="T1" fmla="*/ 89 h 89"/>
                <a:gd name="T2" fmla="*/ 19 w 29"/>
                <a:gd name="T3" fmla="*/ 6 h 89"/>
                <a:gd name="T4" fmla="*/ 29 w 29"/>
                <a:gd name="T5" fmla="*/ 0 h 89"/>
                <a:gd name="T6" fmla="*/ 9 w 29"/>
                <a:gd name="T7" fmla="*/ 82 h 89"/>
                <a:gd name="T8" fmla="*/ 0 w 29"/>
                <a:gd name="T9" fmla="*/ 89 h 89"/>
              </a:gdLst>
              <a:ahLst/>
              <a:cxnLst>
                <a:cxn ang="0">
                  <a:pos x="T0" y="T1"/>
                </a:cxn>
                <a:cxn ang="0">
                  <a:pos x="T2" y="T3"/>
                </a:cxn>
                <a:cxn ang="0">
                  <a:pos x="T4" y="T5"/>
                </a:cxn>
                <a:cxn ang="0">
                  <a:pos x="T6" y="T7"/>
                </a:cxn>
                <a:cxn ang="0">
                  <a:pos x="T8" y="T9"/>
                </a:cxn>
              </a:cxnLst>
              <a:rect l="0" t="0" r="r" b="b"/>
              <a:pathLst>
                <a:path w="29" h="89">
                  <a:moveTo>
                    <a:pt x="0" y="89"/>
                  </a:moveTo>
                  <a:lnTo>
                    <a:pt x="19" y="6"/>
                  </a:lnTo>
                  <a:lnTo>
                    <a:pt x="29" y="0"/>
                  </a:lnTo>
                  <a:lnTo>
                    <a:pt x="9" y="82"/>
                  </a:lnTo>
                  <a:lnTo>
                    <a:pt x="0" y="89"/>
                  </a:ln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8"/>
            <p:cNvSpPr>
              <a:spLocks/>
            </p:cNvSpPr>
            <p:nvPr/>
          </p:nvSpPr>
          <p:spPr bwMode="auto">
            <a:xfrm>
              <a:off x="10652125" y="1868488"/>
              <a:ext cx="101600" cy="220663"/>
            </a:xfrm>
            <a:custGeom>
              <a:avLst/>
              <a:gdLst>
                <a:gd name="T0" fmla="*/ 0 w 64"/>
                <a:gd name="T1" fmla="*/ 139 h 139"/>
                <a:gd name="T2" fmla="*/ 27 w 64"/>
                <a:gd name="T3" fmla="*/ 24 h 139"/>
                <a:gd name="T4" fmla="*/ 64 w 64"/>
                <a:gd name="T5" fmla="*/ 0 h 139"/>
                <a:gd name="T6" fmla="*/ 37 w 64"/>
                <a:gd name="T7" fmla="*/ 115 h 139"/>
                <a:gd name="T8" fmla="*/ 0 w 64"/>
                <a:gd name="T9" fmla="*/ 139 h 139"/>
              </a:gdLst>
              <a:ahLst/>
              <a:cxnLst>
                <a:cxn ang="0">
                  <a:pos x="T0" y="T1"/>
                </a:cxn>
                <a:cxn ang="0">
                  <a:pos x="T2" y="T3"/>
                </a:cxn>
                <a:cxn ang="0">
                  <a:pos x="T4" y="T5"/>
                </a:cxn>
                <a:cxn ang="0">
                  <a:pos x="T6" y="T7"/>
                </a:cxn>
                <a:cxn ang="0">
                  <a:pos x="T8" y="T9"/>
                </a:cxn>
              </a:cxnLst>
              <a:rect l="0" t="0" r="r" b="b"/>
              <a:pathLst>
                <a:path w="64" h="139">
                  <a:moveTo>
                    <a:pt x="0" y="139"/>
                  </a:moveTo>
                  <a:lnTo>
                    <a:pt x="27" y="24"/>
                  </a:lnTo>
                  <a:lnTo>
                    <a:pt x="64" y="0"/>
                  </a:lnTo>
                  <a:lnTo>
                    <a:pt x="37" y="115"/>
                  </a:lnTo>
                  <a:lnTo>
                    <a:pt x="0" y="13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9"/>
            <p:cNvSpPr>
              <a:spLocks/>
            </p:cNvSpPr>
            <p:nvPr/>
          </p:nvSpPr>
          <p:spPr bwMode="auto">
            <a:xfrm>
              <a:off x="10675938" y="1909763"/>
              <a:ext cx="46038" cy="141288"/>
            </a:xfrm>
            <a:custGeom>
              <a:avLst/>
              <a:gdLst>
                <a:gd name="T0" fmla="*/ 0 w 29"/>
                <a:gd name="T1" fmla="*/ 89 h 89"/>
                <a:gd name="T2" fmla="*/ 20 w 29"/>
                <a:gd name="T3" fmla="*/ 6 h 89"/>
                <a:gd name="T4" fmla="*/ 29 w 29"/>
                <a:gd name="T5" fmla="*/ 0 h 89"/>
                <a:gd name="T6" fmla="*/ 10 w 29"/>
                <a:gd name="T7" fmla="*/ 82 h 89"/>
                <a:gd name="T8" fmla="*/ 0 w 29"/>
                <a:gd name="T9" fmla="*/ 89 h 89"/>
              </a:gdLst>
              <a:ahLst/>
              <a:cxnLst>
                <a:cxn ang="0">
                  <a:pos x="T0" y="T1"/>
                </a:cxn>
                <a:cxn ang="0">
                  <a:pos x="T2" y="T3"/>
                </a:cxn>
                <a:cxn ang="0">
                  <a:pos x="T4" y="T5"/>
                </a:cxn>
                <a:cxn ang="0">
                  <a:pos x="T6" y="T7"/>
                </a:cxn>
                <a:cxn ang="0">
                  <a:pos x="T8" y="T9"/>
                </a:cxn>
              </a:cxnLst>
              <a:rect l="0" t="0" r="r" b="b"/>
              <a:pathLst>
                <a:path w="29" h="89">
                  <a:moveTo>
                    <a:pt x="0" y="89"/>
                  </a:moveTo>
                  <a:lnTo>
                    <a:pt x="20" y="6"/>
                  </a:lnTo>
                  <a:lnTo>
                    <a:pt x="29" y="0"/>
                  </a:lnTo>
                  <a:lnTo>
                    <a:pt x="10" y="82"/>
                  </a:lnTo>
                  <a:lnTo>
                    <a:pt x="0" y="89"/>
                  </a:ln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10"/>
            <p:cNvSpPr>
              <a:spLocks/>
            </p:cNvSpPr>
            <p:nvPr/>
          </p:nvSpPr>
          <p:spPr bwMode="auto">
            <a:xfrm>
              <a:off x="10604500" y="2074863"/>
              <a:ext cx="98425" cy="220663"/>
            </a:xfrm>
            <a:custGeom>
              <a:avLst/>
              <a:gdLst>
                <a:gd name="T0" fmla="*/ 0 w 62"/>
                <a:gd name="T1" fmla="*/ 139 h 139"/>
                <a:gd name="T2" fmla="*/ 27 w 62"/>
                <a:gd name="T3" fmla="*/ 24 h 139"/>
                <a:gd name="T4" fmla="*/ 62 w 62"/>
                <a:gd name="T5" fmla="*/ 0 h 139"/>
                <a:gd name="T6" fmla="*/ 35 w 62"/>
                <a:gd name="T7" fmla="*/ 115 h 139"/>
                <a:gd name="T8" fmla="*/ 0 w 62"/>
                <a:gd name="T9" fmla="*/ 139 h 139"/>
              </a:gdLst>
              <a:ahLst/>
              <a:cxnLst>
                <a:cxn ang="0">
                  <a:pos x="T0" y="T1"/>
                </a:cxn>
                <a:cxn ang="0">
                  <a:pos x="T2" y="T3"/>
                </a:cxn>
                <a:cxn ang="0">
                  <a:pos x="T4" y="T5"/>
                </a:cxn>
                <a:cxn ang="0">
                  <a:pos x="T6" y="T7"/>
                </a:cxn>
                <a:cxn ang="0">
                  <a:pos x="T8" y="T9"/>
                </a:cxn>
              </a:cxnLst>
              <a:rect l="0" t="0" r="r" b="b"/>
              <a:pathLst>
                <a:path w="62" h="139">
                  <a:moveTo>
                    <a:pt x="0" y="139"/>
                  </a:moveTo>
                  <a:lnTo>
                    <a:pt x="27" y="24"/>
                  </a:lnTo>
                  <a:lnTo>
                    <a:pt x="62" y="0"/>
                  </a:lnTo>
                  <a:lnTo>
                    <a:pt x="35" y="115"/>
                  </a:lnTo>
                  <a:lnTo>
                    <a:pt x="0" y="13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1"/>
            <p:cNvSpPr>
              <a:spLocks/>
            </p:cNvSpPr>
            <p:nvPr/>
          </p:nvSpPr>
          <p:spPr bwMode="auto">
            <a:xfrm>
              <a:off x="10628313" y="2114550"/>
              <a:ext cx="44450" cy="142875"/>
            </a:xfrm>
            <a:custGeom>
              <a:avLst/>
              <a:gdLst>
                <a:gd name="T0" fmla="*/ 0 w 28"/>
                <a:gd name="T1" fmla="*/ 90 h 90"/>
                <a:gd name="T2" fmla="*/ 20 w 28"/>
                <a:gd name="T3" fmla="*/ 7 h 90"/>
                <a:gd name="T4" fmla="*/ 28 w 28"/>
                <a:gd name="T5" fmla="*/ 0 h 90"/>
                <a:gd name="T6" fmla="*/ 8 w 28"/>
                <a:gd name="T7" fmla="*/ 85 h 90"/>
                <a:gd name="T8" fmla="*/ 0 w 28"/>
                <a:gd name="T9" fmla="*/ 90 h 90"/>
              </a:gdLst>
              <a:ahLst/>
              <a:cxnLst>
                <a:cxn ang="0">
                  <a:pos x="T0" y="T1"/>
                </a:cxn>
                <a:cxn ang="0">
                  <a:pos x="T2" y="T3"/>
                </a:cxn>
                <a:cxn ang="0">
                  <a:pos x="T4" y="T5"/>
                </a:cxn>
                <a:cxn ang="0">
                  <a:pos x="T6" y="T7"/>
                </a:cxn>
                <a:cxn ang="0">
                  <a:pos x="T8" y="T9"/>
                </a:cxn>
              </a:cxnLst>
              <a:rect l="0" t="0" r="r" b="b"/>
              <a:pathLst>
                <a:path w="28" h="90">
                  <a:moveTo>
                    <a:pt x="0" y="90"/>
                  </a:moveTo>
                  <a:lnTo>
                    <a:pt x="20" y="7"/>
                  </a:lnTo>
                  <a:lnTo>
                    <a:pt x="28" y="0"/>
                  </a:lnTo>
                  <a:lnTo>
                    <a:pt x="8" y="85"/>
                  </a:lnTo>
                  <a:lnTo>
                    <a:pt x="0" y="90"/>
                  </a:lnTo>
                  <a:close/>
                </a:path>
              </a:pathLst>
            </a:custGeom>
            <a:solidFill>
              <a:schemeClr val="bg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2"/>
            <p:cNvSpPr>
              <a:spLocks/>
            </p:cNvSpPr>
            <p:nvPr/>
          </p:nvSpPr>
          <p:spPr bwMode="auto">
            <a:xfrm>
              <a:off x="10552113" y="2281238"/>
              <a:ext cx="103188" cy="219075"/>
            </a:xfrm>
            <a:custGeom>
              <a:avLst/>
              <a:gdLst>
                <a:gd name="T0" fmla="*/ 0 w 65"/>
                <a:gd name="T1" fmla="*/ 138 h 138"/>
                <a:gd name="T2" fmla="*/ 29 w 65"/>
                <a:gd name="T3" fmla="*/ 24 h 138"/>
                <a:gd name="T4" fmla="*/ 65 w 65"/>
                <a:gd name="T5" fmla="*/ 0 h 138"/>
                <a:gd name="T6" fmla="*/ 38 w 65"/>
                <a:gd name="T7" fmla="*/ 115 h 138"/>
                <a:gd name="T8" fmla="*/ 0 w 65"/>
                <a:gd name="T9" fmla="*/ 138 h 138"/>
              </a:gdLst>
              <a:ahLst/>
              <a:cxnLst>
                <a:cxn ang="0">
                  <a:pos x="T0" y="T1"/>
                </a:cxn>
                <a:cxn ang="0">
                  <a:pos x="T2" y="T3"/>
                </a:cxn>
                <a:cxn ang="0">
                  <a:pos x="T4" y="T5"/>
                </a:cxn>
                <a:cxn ang="0">
                  <a:pos x="T6" y="T7"/>
                </a:cxn>
                <a:cxn ang="0">
                  <a:pos x="T8" y="T9"/>
                </a:cxn>
              </a:cxnLst>
              <a:rect l="0" t="0" r="r" b="b"/>
              <a:pathLst>
                <a:path w="65" h="138">
                  <a:moveTo>
                    <a:pt x="0" y="138"/>
                  </a:moveTo>
                  <a:lnTo>
                    <a:pt x="29" y="24"/>
                  </a:lnTo>
                  <a:lnTo>
                    <a:pt x="65" y="0"/>
                  </a:lnTo>
                  <a:lnTo>
                    <a:pt x="38" y="115"/>
                  </a:lnTo>
                  <a:lnTo>
                    <a:pt x="0" y="1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3"/>
            <p:cNvSpPr>
              <a:spLocks/>
            </p:cNvSpPr>
            <p:nvPr/>
          </p:nvSpPr>
          <p:spPr bwMode="auto">
            <a:xfrm>
              <a:off x="10579100" y="2324100"/>
              <a:ext cx="46038" cy="139700"/>
            </a:xfrm>
            <a:custGeom>
              <a:avLst/>
              <a:gdLst>
                <a:gd name="T0" fmla="*/ 0 w 29"/>
                <a:gd name="T1" fmla="*/ 88 h 88"/>
                <a:gd name="T2" fmla="*/ 19 w 29"/>
                <a:gd name="T3" fmla="*/ 5 h 88"/>
                <a:gd name="T4" fmla="*/ 29 w 29"/>
                <a:gd name="T5" fmla="*/ 0 h 88"/>
                <a:gd name="T6" fmla="*/ 9 w 29"/>
                <a:gd name="T7" fmla="*/ 83 h 88"/>
                <a:gd name="T8" fmla="*/ 0 w 29"/>
                <a:gd name="T9" fmla="*/ 88 h 88"/>
              </a:gdLst>
              <a:ahLst/>
              <a:cxnLst>
                <a:cxn ang="0">
                  <a:pos x="T0" y="T1"/>
                </a:cxn>
                <a:cxn ang="0">
                  <a:pos x="T2" y="T3"/>
                </a:cxn>
                <a:cxn ang="0">
                  <a:pos x="T4" y="T5"/>
                </a:cxn>
                <a:cxn ang="0">
                  <a:pos x="T6" y="T7"/>
                </a:cxn>
                <a:cxn ang="0">
                  <a:pos x="T8" y="T9"/>
                </a:cxn>
              </a:cxnLst>
              <a:rect l="0" t="0" r="r" b="b"/>
              <a:pathLst>
                <a:path w="29" h="88">
                  <a:moveTo>
                    <a:pt x="0" y="88"/>
                  </a:moveTo>
                  <a:lnTo>
                    <a:pt x="19" y="5"/>
                  </a:lnTo>
                  <a:lnTo>
                    <a:pt x="29" y="0"/>
                  </a:lnTo>
                  <a:lnTo>
                    <a:pt x="9" y="83"/>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4"/>
            <p:cNvSpPr>
              <a:spLocks/>
            </p:cNvSpPr>
            <p:nvPr/>
          </p:nvSpPr>
          <p:spPr bwMode="auto">
            <a:xfrm>
              <a:off x="10633075" y="1566863"/>
              <a:ext cx="541338" cy="1006475"/>
            </a:xfrm>
            <a:custGeom>
              <a:avLst/>
              <a:gdLst>
                <a:gd name="T0" fmla="*/ 3 w 202"/>
                <a:gd name="T1" fmla="*/ 326 h 376"/>
                <a:gd name="T2" fmla="*/ 76 w 202"/>
                <a:gd name="T3" fmla="*/ 20 h 376"/>
                <a:gd name="T4" fmla="*/ 105 w 202"/>
                <a:gd name="T5" fmla="*/ 3 h 376"/>
                <a:gd name="T6" fmla="*/ 182 w 202"/>
                <a:gd name="T7" fmla="*/ 21 h 376"/>
                <a:gd name="T8" fmla="*/ 199 w 202"/>
                <a:gd name="T9" fmla="*/ 50 h 376"/>
                <a:gd name="T10" fmla="*/ 126 w 202"/>
                <a:gd name="T11" fmla="*/ 356 h 376"/>
                <a:gd name="T12" fmla="*/ 98 w 202"/>
                <a:gd name="T13" fmla="*/ 373 h 376"/>
                <a:gd name="T14" fmla="*/ 21 w 202"/>
                <a:gd name="T15" fmla="*/ 355 h 376"/>
                <a:gd name="T16" fmla="*/ 3 w 202"/>
                <a:gd name="T17" fmla="*/ 3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376">
                  <a:moveTo>
                    <a:pt x="3" y="326"/>
                  </a:moveTo>
                  <a:cubicBezTo>
                    <a:pt x="76" y="20"/>
                    <a:pt x="76" y="20"/>
                    <a:pt x="76" y="20"/>
                  </a:cubicBezTo>
                  <a:cubicBezTo>
                    <a:pt x="79" y="7"/>
                    <a:pt x="92" y="0"/>
                    <a:pt x="105" y="3"/>
                  </a:cubicBezTo>
                  <a:cubicBezTo>
                    <a:pt x="182" y="21"/>
                    <a:pt x="182" y="21"/>
                    <a:pt x="182" y="21"/>
                  </a:cubicBezTo>
                  <a:cubicBezTo>
                    <a:pt x="194" y="24"/>
                    <a:pt x="202" y="37"/>
                    <a:pt x="199" y="50"/>
                  </a:cubicBezTo>
                  <a:cubicBezTo>
                    <a:pt x="126" y="356"/>
                    <a:pt x="126" y="356"/>
                    <a:pt x="126" y="356"/>
                  </a:cubicBezTo>
                  <a:cubicBezTo>
                    <a:pt x="123" y="368"/>
                    <a:pt x="110" y="376"/>
                    <a:pt x="98" y="373"/>
                  </a:cubicBezTo>
                  <a:cubicBezTo>
                    <a:pt x="21" y="355"/>
                    <a:pt x="21" y="355"/>
                    <a:pt x="21" y="355"/>
                  </a:cubicBezTo>
                  <a:cubicBezTo>
                    <a:pt x="8" y="352"/>
                    <a:pt x="0" y="339"/>
                    <a:pt x="3" y="326"/>
                  </a:cubicBezTo>
                  <a:close/>
                </a:path>
              </a:pathLst>
            </a:custGeom>
            <a:solidFill>
              <a:srgbClr val="6D2D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5"/>
            <p:cNvSpPr>
              <a:spLocks/>
            </p:cNvSpPr>
            <p:nvPr/>
          </p:nvSpPr>
          <p:spPr bwMode="auto">
            <a:xfrm>
              <a:off x="10507663" y="2265363"/>
              <a:ext cx="144463" cy="190500"/>
            </a:xfrm>
            <a:custGeom>
              <a:avLst/>
              <a:gdLst>
                <a:gd name="T0" fmla="*/ 0 w 91"/>
                <a:gd name="T1" fmla="*/ 103 h 120"/>
                <a:gd name="T2" fmla="*/ 23 w 91"/>
                <a:gd name="T3" fmla="*/ 0 h 120"/>
                <a:gd name="T4" fmla="*/ 91 w 91"/>
                <a:gd name="T5" fmla="*/ 17 h 120"/>
                <a:gd name="T6" fmla="*/ 67 w 91"/>
                <a:gd name="T7" fmla="*/ 120 h 120"/>
                <a:gd name="T8" fmla="*/ 0 w 91"/>
                <a:gd name="T9" fmla="*/ 103 h 120"/>
              </a:gdLst>
              <a:ahLst/>
              <a:cxnLst>
                <a:cxn ang="0">
                  <a:pos x="T0" y="T1"/>
                </a:cxn>
                <a:cxn ang="0">
                  <a:pos x="T2" y="T3"/>
                </a:cxn>
                <a:cxn ang="0">
                  <a:pos x="T4" y="T5"/>
                </a:cxn>
                <a:cxn ang="0">
                  <a:pos x="T6" y="T7"/>
                </a:cxn>
                <a:cxn ang="0">
                  <a:pos x="T8" y="T9"/>
                </a:cxn>
              </a:cxnLst>
              <a:rect l="0" t="0" r="r" b="b"/>
              <a:pathLst>
                <a:path w="91" h="120">
                  <a:moveTo>
                    <a:pt x="0" y="103"/>
                  </a:moveTo>
                  <a:lnTo>
                    <a:pt x="23" y="0"/>
                  </a:lnTo>
                  <a:lnTo>
                    <a:pt x="91" y="17"/>
                  </a:lnTo>
                  <a:lnTo>
                    <a:pt x="67" y="120"/>
                  </a:lnTo>
                  <a:lnTo>
                    <a:pt x="0" y="10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6"/>
            <p:cNvSpPr>
              <a:spLocks/>
            </p:cNvSpPr>
            <p:nvPr/>
          </p:nvSpPr>
          <p:spPr bwMode="auto">
            <a:xfrm>
              <a:off x="10571163" y="2447925"/>
              <a:ext cx="42863" cy="34925"/>
            </a:xfrm>
            <a:custGeom>
              <a:avLst/>
              <a:gdLst>
                <a:gd name="T0" fmla="*/ 27 w 27"/>
                <a:gd name="T1" fmla="*/ 5 h 22"/>
                <a:gd name="T2" fmla="*/ 0 w 27"/>
                <a:gd name="T3" fmla="*/ 22 h 22"/>
                <a:gd name="T4" fmla="*/ 5 w 27"/>
                <a:gd name="T5" fmla="*/ 0 h 22"/>
                <a:gd name="T6" fmla="*/ 27 w 27"/>
                <a:gd name="T7" fmla="*/ 5 h 22"/>
              </a:gdLst>
              <a:ahLst/>
              <a:cxnLst>
                <a:cxn ang="0">
                  <a:pos x="T0" y="T1"/>
                </a:cxn>
                <a:cxn ang="0">
                  <a:pos x="T2" y="T3"/>
                </a:cxn>
                <a:cxn ang="0">
                  <a:pos x="T4" y="T5"/>
                </a:cxn>
                <a:cxn ang="0">
                  <a:pos x="T6" y="T7"/>
                </a:cxn>
              </a:cxnLst>
              <a:rect l="0" t="0" r="r" b="b"/>
              <a:pathLst>
                <a:path w="27" h="22">
                  <a:moveTo>
                    <a:pt x="27" y="5"/>
                  </a:moveTo>
                  <a:lnTo>
                    <a:pt x="0" y="22"/>
                  </a:lnTo>
                  <a:lnTo>
                    <a:pt x="5" y="0"/>
                  </a:lnTo>
                  <a:lnTo>
                    <a:pt x="27" y="5"/>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7"/>
            <p:cNvSpPr>
              <a:spLocks/>
            </p:cNvSpPr>
            <p:nvPr/>
          </p:nvSpPr>
          <p:spPr bwMode="auto">
            <a:xfrm>
              <a:off x="10190163" y="2168525"/>
              <a:ext cx="411163" cy="346075"/>
            </a:xfrm>
            <a:custGeom>
              <a:avLst/>
              <a:gdLst>
                <a:gd name="T0" fmla="*/ 153 w 153"/>
                <a:gd name="T1" fmla="*/ 38 h 129"/>
                <a:gd name="T2" fmla="*/ 45 w 153"/>
                <a:gd name="T3" fmla="*/ 12 h 129"/>
                <a:gd name="T4" fmla="*/ 40 w 153"/>
                <a:gd name="T5" fmla="*/ 0 h 129"/>
                <a:gd name="T6" fmla="*/ 25 w 153"/>
                <a:gd name="T7" fmla="*/ 9 h 129"/>
                <a:gd name="T8" fmla="*/ 17 w 153"/>
                <a:gd name="T9" fmla="*/ 18 h 129"/>
                <a:gd name="T10" fmla="*/ 1 w 153"/>
                <a:gd name="T11" fmla="*/ 85 h 129"/>
                <a:gd name="T12" fmla="*/ 10 w 153"/>
                <a:gd name="T13" fmla="*/ 100 h 129"/>
                <a:gd name="T14" fmla="*/ 132 w 153"/>
                <a:gd name="T15" fmla="*/ 129 h 129"/>
                <a:gd name="T16" fmla="*/ 149 w 153"/>
                <a:gd name="T17" fmla="*/ 118 h 129"/>
                <a:gd name="T18" fmla="*/ 153 w 153"/>
                <a:gd name="T19"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29">
                  <a:moveTo>
                    <a:pt x="153" y="38"/>
                  </a:moveTo>
                  <a:cubicBezTo>
                    <a:pt x="45" y="12"/>
                    <a:pt x="45" y="12"/>
                    <a:pt x="45" y="12"/>
                  </a:cubicBezTo>
                  <a:cubicBezTo>
                    <a:pt x="40" y="0"/>
                    <a:pt x="40" y="0"/>
                    <a:pt x="40" y="0"/>
                  </a:cubicBezTo>
                  <a:cubicBezTo>
                    <a:pt x="25" y="9"/>
                    <a:pt x="25" y="9"/>
                    <a:pt x="25" y="9"/>
                  </a:cubicBezTo>
                  <a:cubicBezTo>
                    <a:pt x="21" y="11"/>
                    <a:pt x="18" y="14"/>
                    <a:pt x="17" y="18"/>
                  </a:cubicBezTo>
                  <a:cubicBezTo>
                    <a:pt x="1" y="85"/>
                    <a:pt x="1" y="85"/>
                    <a:pt x="1" y="85"/>
                  </a:cubicBezTo>
                  <a:cubicBezTo>
                    <a:pt x="0" y="92"/>
                    <a:pt x="4" y="98"/>
                    <a:pt x="10" y="100"/>
                  </a:cubicBezTo>
                  <a:cubicBezTo>
                    <a:pt x="132" y="129"/>
                    <a:pt x="132" y="129"/>
                    <a:pt x="132" y="129"/>
                  </a:cubicBezTo>
                  <a:cubicBezTo>
                    <a:pt x="149" y="118"/>
                    <a:pt x="149" y="118"/>
                    <a:pt x="149" y="118"/>
                  </a:cubicBezTo>
                  <a:lnTo>
                    <a:pt x="153" y="38"/>
                  </a:lnTo>
                  <a:close/>
                </a:path>
              </a:pathLst>
            </a:custGeom>
            <a:solidFill>
              <a:srgbClr val="008A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8"/>
            <p:cNvSpPr>
              <a:spLocks/>
            </p:cNvSpPr>
            <p:nvPr/>
          </p:nvSpPr>
          <p:spPr bwMode="auto">
            <a:xfrm>
              <a:off x="10236200" y="2160588"/>
              <a:ext cx="411163" cy="323850"/>
            </a:xfrm>
            <a:custGeom>
              <a:avLst/>
              <a:gdLst>
                <a:gd name="T0" fmla="*/ 153 w 153"/>
                <a:gd name="T1" fmla="*/ 30 h 121"/>
                <a:gd name="T2" fmla="*/ 32 w 153"/>
                <a:gd name="T3" fmla="*/ 1 h 121"/>
                <a:gd name="T4" fmla="*/ 17 w 153"/>
                <a:gd name="T5" fmla="*/ 11 h 121"/>
                <a:gd name="T6" fmla="*/ 1 w 153"/>
                <a:gd name="T7" fmla="*/ 78 h 121"/>
                <a:gd name="T8" fmla="*/ 10 w 153"/>
                <a:gd name="T9" fmla="*/ 92 h 121"/>
                <a:gd name="T10" fmla="*/ 132 w 153"/>
                <a:gd name="T11" fmla="*/ 121 h 121"/>
                <a:gd name="T12" fmla="*/ 153 w 153"/>
                <a:gd name="T13" fmla="*/ 30 h 121"/>
              </a:gdLst>
              <a:ahLst/>
              <a:cxnLst>
                <a:cxn ang="0">
                  <a:pos x="T0" y="T1"/>
                </a:cxn>
                <a:cxn ang="0">
                  <a:pos x="T2" y="T3"/>
                </a:cxn>
                <a:cxn ang="0">
                  <a:pos x="T4" y="T5"/>
                </a:cxn>
                <a:cxn ang="0">
                  <a:pos x="T6" y="T7"/>
                </a:cxn>
                <a:cxn ang="0">
                  <a:pos x="T8" y="T9"/>
                </a:cxn>
                <a:cxn ang="0">
                  <a:pos x="T10" y="T11"/>
                </a:cxn>
                <a:cxn ang="0">
                  <a:pos x="T12" y="T13"/>
                </a:cxn>
              </a:cxnLst>
              <a:rect l="0" t="0" r="r" b="b"/>
              <a:pathLst>
                <a:path w="153" h="121">
                  <a:moveTo>
                    <a:pt x="153" y="30"/>
                  </a:moveTo>
                  <a:cubicBezTo>
                    <a:pt x="32" y="1"/>
                    <a:pt x="32" y="1"/>
                    <a:pt x="32" y="1"/>
                  </a:cubicBezTo>
                  <a:cubicBezTo>
                    <a:pt x="25" y="0"/>
                    <a:pt x="19" y="4"/>
                    <a:pt x="17" y="11"/>
                  </a:cubicBezTo>
                  <a:cubicBezTo>
                    <a:pt x="1" y="78"/>
                    <a:pt x="1" y="78"/>
                    <a:pt x="1" y="78"/>
                  </a:cubicBezTo>
                  <a:cubicBezTo>
                    <a:pt x="0" y="84"/>
                    <a:pt x="4" y="91"/>
                    <a:pt x="10" y="92"/>
                  </a:cubicBezTo>
                  <a:cubicBezTo>
                    <a:pt x="132" y="121"/>
                    <a:pt x="132" y="121"/>
                    <a:pt x="132" y="121"/>
                  </a:cubicBezTo>
                  <a:lnTo>
                    <a:pt x="153" y="30"/>
                  </a:lnTo>
                  <a:close/>
                </a:path>
              </a:pathLst>
            </a:custGeom>
            <a:solidFill>
              <a:srgbClr val="7FBA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9"/>
            <p:cNvSpPr>
              <a:spLocks/>
            </p:cNvSpPr>
            <p:nvPr/>
          </p:nvSpPr>
          <p:spPr bwMode="auto">
            <a:xfrm>
              <a:off x="10620375" y="2552700"/>
              <a:ext cx="171450" cy="211138"/>
            </a:xfrm>
            <a:custGeom>
              <a:avLst/>
              <a:gdLst>
                <a:gd name="T0" fmla="*/ 62 w 64"/>
                <a:gd name="T1" fmla="*/ 10 h 79"/>
                <a:gd name="T2" fmla="*/ 58 w 64"/>
                <a:gd name="T3" fmla="*/ 8 h 79"/>
                <a:gd name="T4" fmla="*/ 22 w 64"/>
                <a:gd name="T5" fmla="*/ 0 h 79"/>
                <a:gd name="T6" fmla="*/ 13 w 64"/>
                <a:gd name="T7" fmla="*/ 6 h 79"/>
                <a:gd name="T8" fmla="*/ 4 w 64"/>
                <a:gd name="T9" fmla="*/ 46 h 79"/>
                <a:gd name="T10" fmla="*/ 22 w 64"/>
                <a:gd name="T11" fmla="*/ 76 h 79"/>
                <a:gd name="T12" fmla="*/ 22 w 64"/>
                <a:gd name="T13" fmla="*/ 76 h 79"/>
                <a:gd name="T14" fmla="*/ 53 w 64"/>
                <a:gd name="T15" fmla="*/ 57 h 79"/>
                <a:gd name="T16" fmla="*/ 62 w 64"/>
                <a:gd name="T17" fmla="*/ 18 h 79"/>
                <a:gd name="T18" fmla="*/ 62 w 64"/>
                <a:gd name="T19" fmla="*/ 18 h 79"/>
                <a:gd name="T20" fmla="*/ 64 w 64"/>
                <a:gd name="T21" fmla="*/ 10 h 79"/>
                <a:gd name="T22" fmla="*/ 62 w 64"/>
                <a:gd name="T23"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9">
                  <a:moveTo>
                    <a:pt x="62" y="10"/>
                  </a:moveTo>
                  <a:cubicBezTo>
                    <a:pt x="58" y="8"/>
                    <a:pt x="58" y="8"/>
                    <a:pt x="58" y="8"/>
                  </a:cubicBezTo>
                  <a:cubicBezTo>
                    <a:pt x="22" y="0"/>
                    <a:pt x="22" y="0"/>
                    <a:pt x="22" y="0"/>
                  </a:cubicBezTo>
                  <a:cubicBezTo>
                    <a:pt x="13" y="6"/>
                    <a:pt x="13" y="6"/>
                    <a:pt x="13" y="6"/>
                  </a:cubicBezTo>
                  <a:cubicBezTo>
                    <a:pt x="4" y="46"/>
                    <a:pt x="4" y="46"/>
                    <a:pt x="4" y="46"/>
                  </a:cubicBezTo>
                  <a:cubicBezTo>
                    <a:pt x="0" y="59"/>
                    <a:pt x="9" y="73"/>
                    <a:pt x="22" y="76"/>
                  </a:cubicBezTo>
                  <a:cubicBezTo>
                    <a:pt x="22" y="76"/>
                    <a:pt x="22" y="76"/>
                    <a:pt x="22" y="76"/>
                  </a:cubicBezTo>
                  <a:cubicBezTo>
                    <a:pt x="36" y="79"/>
                    <a:pt x="49" y="71"/>
                    <a:pt x="53" y="57"/>
                  </a:cubicBezTo>
                  <a:cubicBezTo>
                    <a:pt x="62" y="18"/>
                    <a:pt x="62" y="18"/>
                    <a:pt x="62" y="18"/>
                  </a:cubicBezTo>
                  <a:cubicBezTo>
                    <a:pt x="62" y="18"/>
                    <a:pt x="62" y="18"/>
                    <a:pt x="62" y="18"/>
                  </a:cubicBezTo>
                  <a:cubicBezTo>
                    <a:pt x="64" y="10"/>
                    <a:pt x="64" y="10"/>
                    <a:pt x="64" y="10"/>
                  </a:cubicBezTo>
                  <a:lnTo>
                    <a:pt x="62"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0"/>
            <p:cNvSpPr>
              <a:spLocks/>
            </p:cNvSpPr>
            <p:nvPr/>
          </p:nvSpPr>
          <p:spPr bwMode="auto">
            <a:xfrm>
              <a:off x="7815263" y="4303713"/>
              <a:ext cx="334963" cy="3078163"/>
            </a:xfrm>
            <a:custGeom>
              <a:avLst/>
              <a:gdLst>
                <a:gd name="T0" fmla="*/ 110 w 125"/>
                <a:gd name="T1" fmla="*/ 0 h 1149"/>
                <a:gd name="T2" fmla="*/ 94 w 125"/>
                <a:gd name="T3" fmla="*/ 48 h 1149"/>
                <a:gd name="T4" fmla="*/ 79 w 125"/>
                <a:gd name="T5" fmla="*/ 24 h 1149"/>
                <a:gd name="T6" fmla="*/ 63 w 125"/>
                <a:gd name="T7" fmla="*/ 70 h 1149"/>
                <a:gd name="T8" fmla="*/ 47 w 125"/>
                <a:gd name="T9" fmla="*/ 48 h 1149"/>
                <a:gd name="T10" fmla="*/ 32 w 125"/>
                <a:gd name="T11" fmla="*/ 93 h 1149"/>
                <a:gd name="T12" fmla="*/ 16 w 125"/>
                <a:gd name="T13" fmla="*/ 73 h 1149"/>
                <a:gd name="T14" fmla="*/ 1 w 125"/>
                <a:gd name="T15" fmla="*/ 115 h 1149"/>
                <a:gd name="T16" fmla="*/ 0 w 125"/>
                <a:gd name="T17" fmla="*/ 1149 h 1149"/>
                <a:gd name="T18" fmla="*/ 66 w 125"/>
                <a:gd name="T19" fmla="*/ 1086 h 1149"/>
                <a:gd name="T20" fmla="*/ 125 w 125"/>
                <a:gd name="T21" fmla="*/ 1060 h 1149"/>
                <a:gd name="T22" fmla="*/ 125 w 125"/>
                <a:gd name="T23" fmla="*/ 978 h 1149"/>
                <a:gd name="T24" fmla="*/ 125 w 125"/>
                <a:gd name="T25" fmla="*/ 25 h 1149"/>
                <a:gd name="T26" fmla="*/ 110 w 125"/>
                <a:gd name="T27"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149">
                  <a:moveTo>
                    <a:pt x="110" y="0"/>
                  </a:moveTo>
                  <a:cubicBezTo>
                    <a:pt x="104" y="20"/>
                    <a:pt x="101" y="29"/>
                    <a:pt x="94" y="48"/>
                  </a:cubicBezTo>
                  <a:cubicBezTo>
                    <a:pt x="88" y="38"/>
                    <a:pt x="85" y="33"/>
                    <a:pt x="79" y="24"/>
                  </a:cubicBezTo>
                  <a:cubicBezTo>
                    <a:pt x="72" y="43"/>
                    <a:pt x="69" y="52"/>
                    <a:pt x="63" y="70"/>
                  </a:cubicBezTo>
                  <a:cubicBezTo>
                    <a:pt x="57" y="61"/>
                    <a:pt x="54" y="57"/>
                    <a:pt x="47" y="48"/>
                  </a:cubicBezTo>
                  <a:cubicBezTo>
                    <a:pt x="41" y="67"/>
                    <a:pt x="38" y="75"/>
                    <a:pt x="32" y="93"/>
                  </a:cubicBezTo>
                  <a:cubicBezTo>
                    <a:pt x="25" y="84"/>
                    <a:pt x="22" y="80"/>
                    <a:pt x="16" y="73"/>
                  </a:cubicBezTo>
                  <a:cubicBezTo>
                    <a:pt x="10" y="90"/>
                    <a:pt x="7" y="98"/>
                    <a:pt x="1" y="115"/>
                  </a:cubicBezTo>
                  <a:cubicBezTo>
                    <a:pt x="0" y="429"/>
                    <a:pt x="0" y="835"/>
                    <a:pt x="0" y="1149"/>
                  </a:cubicBezTo>
                  <a:cubicBezTo>
                    <a:pt x="66" y="1086"/>
                    <a:pt x="66" y="1086"/>
                    <a:pt x="66" y="1086"/>
                  </a:cubicBezTo>
                  <a:cubicBezTo>
                    <a:pt x="125" y="1060"/>
                    <a:pt x="125" y="1060"/>
                    <a:pt x="125" y="1060"/>
                  </a:cubicBezTo>
                  <a:cubicBezTo>
                    <a:pt x="125" y="1032"/>
                    <a:pt x="125" y="1005"/>
                    <a:pt x="125" y="978"/>
                  </a:cubicBezTo>
                  <a:cubicBezTo>
                    <a:pt x="125" y="642"/>
                    <a:pt x="125" y="373"/>
                    <a:pt x="125" y="25"/>
                  </a:cubicBezTo>
                  <a:cubicBezTo>
                    <a:pt x="119" y="15"/>
                    <a:pt x="116" y="10"/>
                    <a:pt x="110" y="0"/>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21"/>
            <p:cNvSpPr>
              <a:spLocks/>
            </p:cNvSpPr>
            <p:nvPr/>
          </p:nvSpPr>
          <p:spPr bwMode="auto">
            <a:xfrm>
              <a:off x="9169400" y="2671763"/>
              <a:ext cx="1509713" cy="1311275"/>
            </a:xfrm>
            <a:custGeom>
              <a:avLst/>
              <a:gdLst>
                <a:gd name="T0" fmla="*/ 0 w 563"/>
                <a:gd name="T1" fmla="*/ 453 h 489"/>
                <a:gd name="T2" fmla="*/ 89 w 563"/>
                <a:gd name="T3" fmla="*/ 82 h 489"/>
                <a:gd name="T4" fmla="*/ 203 w 563"/>
                <a:gd name="T5" fmla="*/ 12 h 489"/>
                <a:gd name="T6" fmla="*/ 203 w 563"/>
                <a:gd name="T7" fmla="*/ 12 h 489"/>
                <a:gd name="T8" fmla="*/ 273 w 563"/>
                <a:gd name="T9" fmla="*/ 126 h 489"/>
                <a:gd name="T10" fmla="*/ 239 w 563"/>
                <a:gd name="T11" fmla="*/ 272 h 489"/>
                <a:gd name="T12" fmla="*/ 335 w 563"/>
                <a:gd name="T13" fmla="*/ 473 h 489"/>
                <a:gd name="T14" fmla="*/ 335 w 563"/>
                <a:gd name="T15" fmla="*/ 473 h 489"/>
                <a:gd name="T16" fmla="*/ 479 w 563"/>
                <a:gd name="T17" fmla="*/ 385 h 489"/>
                <a:gd name="T18" fmla="*/ 563 w 563"/>
                <a:gd name="T19" fmla="*/ 3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489">
                  <a:moveTo>
                    <a:pt x="0" y="453"/>
                  </a:moveTo>
                  <a:cubicBezTo>
                    <a:pt x="89" y="82"/>
                    <a:pt x="89" y="82"/>
                    <a:pt x="89" y="82"/>
                  </a:cubicBezTo>
                  <a:cubicBezTo>
                    <a:pt x="101" y="31"/>
                    <a:pt x="152" y="0"/>
                    <a:pt x="203" y="12"/>
                  </a:cubicBezTo>
                  <a:cubicBezTo>
                    <a:pt x="203" y="12"/>
                    <a:pt x="203" y="12"/>
                    <a:pt x="203" y="12"/>
                  </a:cubicBezTo>
                  <a:cubicBezTo>
                    <a:pt x="254" y="24"/>
                    <a:pt x="286" y="75"/>
                    <a:pt x="273" y="126"/>
                  </a:cubicBezTo>
                  <a:cubicBezTo>
                    <a:pt x="239" y="272"/>
                    <a:pt x="239" y="272"/>
                    <a:pt x="239" y="272"/>
                  </a:cubicBezTo>
                  <a:cubicBezTo>
                    <a:pt x="217" y="365"/>
                    <a:pt x="242" y="451"/>
                    <a:pt x="335" y="473"/>
                  </a:cubicBezTo>
                  <a:cubicBezTo>
                    <a:pt x="335" y="473"/>
                    <a:pt x="335" y="473"/>
                    <a:pt x="335" y="473"/>
                  </a:cubicBezTo>
                  <a:cubicBezTo>
                    <a:pt x="399" y="489"/>
                    <a:pt x="464" y="449"/>
                    <a:pt x="479" y="385"/>
                  </a:cubicBezTo>
                  <a:cubicBezTo>
                    <a:pt x="563" y="31"/>
                    <a:pt x="563" y="31"/>
                    <a:pt x="563" y="31"/>
                  </a:cubicBezTo>
                </a:path>
              </a:pathLst>
            </a:custGeom>
            <a:noFill/>
            <a:ln w="53975" cap="rnd">
              <a:solidFill>
                <a:schemeClr val="bg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22"/>
            <p:cNvSpPr>
              <a:spLocks/>
            </p:cNvSpPr>
            <p:nvPr/>
          </p:nvSpPr>
          <p:spPr bwMode="auto">
            <a:xfrm>
              <a:off x="8150225" y="4279900"/>
              <a:ext cx="2366963" cy="2860675"/>
            </a:xfrm>
            <a:custGeom>
              <a:avLst/>
              <a:gdLst>
                <a:gd name="T0" fmla="*/ 1491 w 1491"/>
                <a:gd name="T1" fmla="*/ 59 h 1802"/>
                <a:gd name="T2" fmla="*/ 1434 w 1491"/>
                <a:gd name="T3" fmla="*/ 0 h 1802"/>
                <a:gd name="T4" fmla="*/ 1377 w 1491"/>
                <a:gd name="T5" fmla="*/ 57 h 1802"/>
                <a:gd name="T6" fmla="*/ 1319 w 1491"/>
                <a:gd name="T7" fmla="*/ 0 h 1802"/>
                <a:gd name="T8" fmla="*/ 1262 w 1491"/>
                <a:gd name="T9" fmla="*/ 57 h 1802"/>
                <a:gd name="T10" fmla="*/ 1204 w 1491"/>
                <a:gd name="T11" fmla="*/ 0 h 1802"/>
                <a:gd name="T12" fmla="*/ 1147 w 1491"/>
                <a:gd name="T13" fmla="*/ 57 h 1802"/>
                <a:gd name="T14" fmla="*/ 1089 w 1491"/>
                <a:gd name="T15" fmla="*/ 0 h 1802"/>
                <a:gd name="T16" fmla="*/ 1032 w 1491"/>
                <a:gd name="T17" fmla="*/ 57 h 1802"/>
                <a:gd name="T18" fmla="*/ 975 w 1491"/>
                <a:gd name="T19" fmla="*/ 0 h 1802"/>
                <a:gd name="T20" fmla="*/ 919 w 1491"/>
                <a:gd name="T21" fmla="*/ 57 h 1802"/>
                <a:gd name="T22" fmla="*/ 861 w 1491"/>
                <a:gd name="T23" fmla="*/ 0 h 1802"/>
                <a:gd name="T24" fmla="*/ 804 w 1491"/>
                <a:gd name="T25" fmla="*/ 57 h 1802"/>
                <a:gd name="T26" fmla="*/ 747 w 1491"/>
                <a:gd name="T27" fmla="*/ 0 h 1802"/>
                <a:gd name="T28" fmla="*/ 689 w 1491"/>
                <a:gd name="T29" fmla="*/ 57 h 1802"/>
                <a:gd name="T30" fmla="*/ 632 w 1491"/>
                <a:gd name="T31" fmla="*/ 0 h 1802"/>
                <a:gd name="T32" fmla="*/ 574 w 1491"/>
                <a:gd name="T33" fmla="*/ 57 h 1802"/>
                <a:gd name="T34" fmla="*/ 517 w 1491"/>
                <a:gd name="T35" fmla="*/ 0 h 1802"/>
                <a:gd name="T36" fmla="*/ 459 w 1491"/>
                <a:gd name="T37" fmla="*/ 57 h 1802"/>
                <a:gd name="T38" fmla="*/ 402 w 1491"/>
                <a:gd name="T39" fmla="*/ 0 h 1802"/>
                <a:gd name="T40" fmla="*/ 345 w 1491"/>
                <a:gd name="T41" fmla="*/ 57 h 1802"/>
                <a:gd name="T42" fmla="*/ 287 w 1491"/>
                <a:gd name="T43" fmla="*/ 0 h 1802"/>
                <a:gd name="T44" fmla="*/ 230 w 1491"/>
                <a:gd name="T45" fmla="*/ 57 h 1802"/>
                <a:gd name="T46" fmla="*/ 174 w 1491"/>
                <a:gd name="T47" fmla="*/ 0 h 1802"/>
                <a:gd name="T48" fmla="*/ 117 w 1491"/>
                <a:gd name="T49" fmla="*/ 57 h 1802"/>
                <a:gd name="T50" fmla="*/ 59 w 1491"/>
                <a:gd name="T51" fmla="*/ 0 h 1802"/>
                <a:gd name="T52" fmla="*/ 0 w 1491"/>
                <a:gd name="T53" fmla="*/ 57 h 1802"/>
                <a:gd name="T54" fmla="*/ 0 w 1491"/>
                <a:gd name="T55" fmla="*/ 160 h 1802"/>
                <a:gd name="T56" fmla="*/ 0 w 1491"/>
                <a:gd name="T57" fmla="*/ 1802 h 1802"/>
                <a:gd name="T58" fmla="*/ 1490 w 1491"/>
                <a:gd name="T59" fmla="*/ 1802 h 1802"/>
                <a:gd name="T60" fmla="*/ 1491 w 1491"/>
                <a:gd name="T61" fmla="*/ 162 h 1802"/>
                <a:gd name="T62" fmla="*/ 1491 w 1491"/>
                <a:gd name="T63" fmla="*/ 59 h 1802"/>
                <a:gd name="T64" fmla="*/ 1491 w 1491"/>
                <a:gd name="T65" fmla="*/ 59 h 1802"/>
                <a:gd name="T66" fmla="*/ 1491 w 1491"/>
                <a:gd name="T67" fmla="*/ 59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1" h="1802">
                  <a:moveTo>
                    <a:pt x="1491" y="59"/>
                  </a:moveTo>
                  <a:lnTo>
                    <a:pt x="1434" y="0"/>
                  </a:lnTo>
                  <a:lnTo>
                    <a:pt x="1377" y="57"/>
                  </a:lnTo>
                  <a:lnTo>
                    <a:pt x="1319" y="0"/>
                  </a:lnTo>
                  <a:lnTo>
                    <a:pt x="1262" y="57"/>
                  </a:lnTo>
                  <a:lnTo>
                    <a:pt x="1204" y="0"/>
                  </a:lnTo>
                  <a:lnTo>
                    <a:pt x="1147" y="57"/>
                  </a:lnTo>
                  <a:lnTo>
                    <a:pt x="1089" y="0"/>
                  </a:lnTo>
                  <a:lnTo>
                    <a:pt x="1032" y="57"/>
                  </a:lnTo>
                  <a:lnTo>
                    <a:pt x="975" y="0"/>
                  </a:lnTo>
                  <a:lnTo>
                    <a:pt x="919" y="57"/>
                  </a:lnTo>
                  <a:lnTo>
                    <a:pt x="861" y="0"/>
                  </a:lnTo>
                  <a:lnTo>
                    <a:pt x="804" y="57"/>
                  </a:lnTo>
                  <a:lnTo>
                    <a:pt x="747" y="0"/>
                  </a:lnTo>
                  <a:lnTo>
                    <a:pt x="689" y="57"/>
                  </a:lnTo>
                  <a:lnTo>
                    <a:pt x="632" y="0"/>
                  </a:lnTo>
                  <a:lnTo>
                    <a:pt x="574" y="57"/>
                  </a:lnTo>
                  <a:lnTo>
                    <a:pt x="517" y="0"/>
                  </a:lnTo>
                  <a:lnTo>
                    <a:pt x="459" y="57"/>
                  </a:lnTo>
                  <a:lnTo>
                    <a:pt x="402" y="0"/>
                  </a:lnTo>
                  <a:lnTo>
                    <a:pt x="345" y="57"/>
                  </a:lnTo>
                  <a:lnTo>
                    <a:pt x="287" y="0"/>
                  </a:lnTo>
                  <a:lnTo>
                    <a:pt x="230" y="57"/>
                  </a:lnTo>
                  <a:lnTo>
                    <a:pt x="174" y="0"/>
                  </a:lnTo>
                  <a:lnTo>
                    <a:pt x="117" y="57"/>
                  </a:lnTo>
                  <a:lnTo>
                    <a:pt x="59" y="0"/>
                  </a:lnTo>
                  <a:lnTo>
                    <a:pt x="0" y="57"/>
                  </a:lnTo>
                  <a:lnTo>
                    <a:pt x="0" y="160"/>
                  </a:lnTo>
                  <a:lnTo>
                    <a:pt x="0" y="1802"/>
                  </a:lnTo>
                  <a:lnTo>
                    <a:pt x="1490" y="1802"/>
                  </a:lnTo>
                  <a:lnTo>
                    <a:pt x="1491" y="162"/>
                  </a:lnTo>
                  <a:lnTo>
                    <a:pt x="1491" y="59"/>
                  </a:lnTo>
                  <a:lnTo>
                    <a:pt x="1491" y="59"/>
                  </a:lnTo>
                  <a:lnTo>
                    <a:pt x="1491" y="59"/>
                  </a:lnTo>
                  <a:close/>
                </a:path>
              </a:pathLst>
            </a:custGeom>
            <a:solidFill>
              <a:srgbClr val="DC3C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3"/>
            <p:cNvSpPr>
              <a:spLocks/>
            </p:cNvSpPr>
            <p:nvPr/>
          </p:nvSpPr>
          <p:spPr bwMode="auto">
            <a:xfrm>
              <a:off x="9317038" y="2911475"/>
              <a:ext cx="1098550" cy="1844675"/>
            </a:xfrm>
            <a:custGeom>
              <a:avLst/>
              <a:gdLst>
                <a:gd name="T0" fmla="*/ 692 w 692"/>
                <a:gd name="T1" fmla="*/ 111 h 1162"/>
                <a:gd name="T2" fmla="*/ 395 w 692"/>
                <a:gd name="T3" fmla="*/ 1162 h 1162"/>
                <a:gd name="T4" fmla="*/ 0 w 692"/>
                <a:gd name="T5" fmla="*/ 1049 h 1162"/>
                <a:gd name="T6" fmla="*/ 299 w 692"/>
                <a:gd name="T7" fmla="*/ 0 h 1162"/>
                <a:gd name="T8" fmla="*/ 692 w 692"/>
                <a:gd name="T9" fmla="*/ 111 h 1162"/>
              </a:gdLst>
              <a:ahLst/>
              <a:cxnLst>
                <a:cxn ang="0">
                  <a:pos x="T0" y="T1"/>
                </a:cxn>
                <a:cxn ang="0">
                  <a:pos x="T2" y="T3"/>
                </a:cxn>
                <a:cxn ang="0">
                  <a:pos x="T4" y="T5"/>
                </a:cxn>
                <a:cxn ang="0">
                  <a:pos x="T6" y="T7"/>
                </a:cxn>
                <a:cxn ang="0">
                  <a:pos x="T8" y="T9"/>
                </a:cxn>
              </a:cxnLst>
              <a:rect l="0" t="0" r="r" b="b"/>
              <a:pathLst>
                <a:path w="692" h="1162">
                  <a:moveTo>
                    <a:pt x="692" y="111"/>
                  </a:moveTo>
                  <a:lnTo>
                    <a:pt x="395" y="1162"/>
                  </a:lnTo>
                  <a:lnTo>
                    <a:pt x="0" y="1049"/>
                  </a:lnTo>
                  <a:lnTo>
                    <a:pt x="299" y="0"/>
                  </a:lnTo>
                  <a:lnTo>
                    <a:pt x="692" y="111"/>
                  </a:lnTo>
                  <a:close/>
                </a:path>
              </a:pathLst>
            </a:custGeom>
            <a:solidFill>
              <a:schemeClr val="tx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4"/>
            <p:cNvSpPr>
              <a:spLocks/>
            </p:cNvSpPr>
            <p:nvPr/>
          </p:nvSpPr>
          <p:spPr bwMode="auto">
            <a:xfrm>
              <a:off x="9356725" y="2951163"/>
              <a:ext cx="928688" cy="1765300"/>
            </a:xfrm>
            <a:custGeom>
              <a:avLst/>
              <a:gdLst>
                <a:gd name="T0" fmla="*/ 585 w 585"/>
                <a:gd name="T1" fmla="*/ 302 h 1112"/>
                <a:gd name="T2" fmla="*/ 439 w 585"/>
                <a:gd name="T3" fmla="*/ 42 h 1112"/>
                <a:gd name="T4" fmla="*/ 287 w 585"/>
                <a:gd name="T5" fmla="*/ 0 h 1112"/>
                <a:gd name="T6" fmla="*/ 0 w 585"/>
                <a:gd name="T7" fmla="*/ 1012 h 1112"/>
                <a:gd name="T8" fmla="*/ 355 w 585"/>
                <a:gd name="T9" fmla="*/ 1112 h 1112"/>
                <a:gd name="T10" fmla="*/ 585 w 585"/>
                <a:gd name="T11" fmla="*/ 302 h 1112"/>
              </a:gdLst>
              <a:ahLst/>
              <a:cxnLst>
                <a:cxn ang="0">
                  <a:pos x="T0" y="T1"/>
                </a:cxn>
                <a:cxn ang="0">
                  <a:pos x="T2" y="T3"/>
                </a:cxn>
                <a:cxn ang="0">
                  <a:pos x="T4" y="T5"/>
                </a:cxn>
                <a:cxn ang="0">
                  <a:pos x="T6" y="T7"/>
                </a:cxn>
                <a:cxn ang="0">
                  <a:pos x="T8" y="T9"/>
                </a:cxn>
                <a:cxn ang="0">
                  <a:pos x="T10" y="T11"/>
                </a:cxn>
              </a:cxnLst>
              <a:rect l="0" t="0" r="r" b="b"/>
              <a:pathLst>
                <a:path w="585" h="1112">
                  <a:moveTo>
                    <a:pt x="585" y="302"/>
                  </a:moveTo>
                  <a:lnTo>
                    <a:pt x="439" y="42"/>
                  </a:lnTo>
                  <a:lnTo>
                    <a:pt x="287" y="0"/>
                  </a:lnTo>
                  <a:lnTo>
                    <a:pt x="0" y="1012"/>
                  </a:lnTo>
                  <a:lnTo>
                    <a:pt x="355" y="1112"/>
                  </a:lnTo>
                  <a:lnTo>
                    <a:pt x="585" y="302"/>
                  </a:lnTo>
                  <a:close/>
                </a:path>
              </a:pathLst>
            </a:custGeom>
            <a:solidFill>
              <a:srgbClr val="EC008C"/>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5"/>
            <p:cNvSpPr>
              <a:spLocks/>
            </p:cNvSpPr>
            <p:nvPr/>
          </p:nvSpPr>
          <p:spPr bwMode="auto">
            <a:xfrm>
              <a:off x="9866313" y="3952875"/>
              <a:ext cx="187325" cy="115888"/>
            </a:xfrm>
            <a:custGeom>
              <a:avLst/>
              <a:gdLst>
                <a:gd name="T0" fmla="*/ 96 w 118"/>
                <a:gd name="T1" fmla="*/ 41 h 73"/>
                <a:gd name="T2" fmla="*/ 0 w 118"/>
                <a:gd name="T3" fmla="*/ 12 h 73"/>
                <a:gd name="T4" fmla="*/ 3 w 118"/>
                <a:gd name="T5" fmla="*/ 3 h 73"/>
                <a:gd name="T6" fmla="*/ 100 w 118"/>
                <a:gd name="T7" fmla="*/ 30 h 73"/>
                <a:gd name="T8" fmla="*/ 108 w 118"/>
                <a:gd name="T9" fmla="*/ 0 h 73"/>
                <a:gd name="T10" fmla="*/ 118 w 118"/>
                <a:gd name="T11" fmla="*/ 2 h 73"/>
                <a:gd name="T12" fmla="*/ 98 w 118"/>
                <a:gd name="T13" fmla="*/ 73 h 73"/>
                <a:gd name="T14" fmla="*/ 88 w 118"/>
                <a:gd name="T15" fmla="*/ 71 h 73"/>
                <a:gd name="T16" fmla="*/ 96 w 118"/>
                <a:gd name="T17"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3">
                  <a:moveTo>
                    <a:pt x="96" y="41"/>
                  </a:moveTo>
                  <a:lnTo>
                    <a:pt x="0" y="12"/>
                  </a:lnTo>
                  <a:lnTo>
                    <a:pt x="3" y="3"/>
                  </a:lnTo>
                  <a:lnTo>
                    <a:pt x="100" y="30"/>
                  </a:lnTo>
                  <a:lnTo>
                    <a:pt x="108" y="0"/>
                  </a:lnTo>
                  <a:lnTo>
                    <a:pt x="118" y="2"/>
                  </a:lnTo>
                  <a:lnTo>
                    <a:pt x="98" y="73"/>
                  </a:lnTo>
                  <a:lnTo>
                    <a:pt x="88" y="71"/>
                  </a:lnTo>
                  <a:lnTo>
                    <a:pt x="9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6"/>
            <p:cNvSpPr>
              <a:spLocks noEditPoints="1"/>
            </p:cNvSpPr>
            <p:nvPr/>
          </p:nvSpPr>
          <p:spPr bwMode="auto">
            <a:xfrm>
              <a:off x="9836150" y="4006850"/>
              <a:ext cx="134938" cy="112713"/>
            </a:xfrm>
            <a:custGeom>
              <a:avLst/>
              <a:gdLst>
                <a:gd name="T0" fmla="*/ 28 w 50"/>
                <a:gd name="T1" fmla="*/ 7 h 42"/>
                <a:gd name="T2" fmla="*/ 21 w 50"/>
                <a:gd name="T3" fmla="*/ 6 h 42"/>
                <a:gd name="T4" fmla="*/ 14 w 50"/>
                <a:gd name="T5" fmla="*/ 8 h 42"/>
                <a:gd name="T6" fmla="*/ 9 w 50"/>
                <a:gd name="T7" fmla="*/ 12 h 42"/>
                <a:gd name="T8" fmla="*/ 6 w 50"/>
                <a:gd name="T9" fmla="*/ 18 h 42"/>
                <a:gd name="T10" fmla="*/ 8 w 50"/>
                <a:gd name="T11" fmla="*/ 33 h 42"/>
                <a:gd name="T12" fmla="*/ 2 w 50"/>
                <a:gd name="T13" fmla="*/ 32 h 42"/>
                <a:gd name="T14" fmla="*/ 2 w 50"/>
                <a:gd name="T15" fmla="*/ 15 h 42"/>
                <a:gd name="T16" fmla="*/ 6 w 50"/>
                <a:gd name="T17" fmla="*/ 7 h 42"/>
                <a:gd name="T18" fmla="*/ 12 w 50"/>
                <a:gd name="T19" fmla="*/ 2 h 42"/>
                <a:gd name="T20" fmla="*/ 21 w 50"/>
                <a:gd name="T21" fmla="*/ 0 h 42"/>
                <a:gd name="T22" fmla="*/ 31 w 50"/>
                <a:gd name="T23" fmla="*/ 2 h 42"/>
                <a:gd name="T24" fmla="*/ 40 w 50"/>
                <a:gd name="T25" fmla="*/ 6 h 42"/>
                <a:gd name="T26" fmla="*/ 46 w 50"/>
                <a:gd name="T27" fmla="*/ 12 h 42"/>
                <a:gd name="T28" fmla="*/ 49 w 50"/>
                <a:gd name="T29" fmla="*/ 20 h 42"/>
                <a:gd name="T30" fmla="*/ 49 w 50"/>
                <a:gd name="T31" fmla="*/ 29 h 42"/>
                <a:gd name="T32" fmla="*/ 45 w 50"/>
                <a:gd name="T33" fmla="*/ 36 h 42"/>
                <a:gd name="T34" fmla="*/ 39 w 50"/>
                <a:gd name="T35" fmla="*/ 40 h 42"/>
                <a:gd name="T36" fmla="*/ 31 w 50"/>
                <a:gd name="T37" fmla="*/ 42 h 42"/>
                <a:gd name="T38" fmla="*/ 22 w 50"/>
                <a:gd name="T39" fmla="*/ 41 h 42"/>
                <a:gd name="T40" fmla="*/ 19 w 50"/>
                <a:gd name="T41" fmla="*/ 40 h 42"/>
                <a:gd name="T42" fmla="*/ 28 w 50"/>
                <a:gd name="T43" fmla="*/ 7 h 42"/>
                <a:gd name="T44" fmla="*/ 26 w 50"/>
                <a:gd name="T45" fmla="*/ 35 h 42"/>
                <a:gd name="T46" fmla="*/ 38 w 50"/>
                <a:gd name="T47" fmla="*/ 35 h 42"/>
                <a:gd name="T48" fmla="*/ 44 w 50"/>
                <a:gd name="T49" fmla="*/ 27 h 42"/>
                <a:gd name="T50" fmla="*/ 44 w 50"/>
                <a:gd name="T51" fmla="*/ 22 h 42"/>
                <a:gd name="T52" fmla="*/ 43 w 50"/>
                <a:gd name="T53" fmla="*/ 17 h 42"/>
                <a:gd name="T54" fmla="*/ 39 w 50"/>
                <a:gd name="T55" fmla="*/ 12 h 42"/>
                <a:gd name="T56" fmla="*/ 33 w 50"/>
                <a:gd name="T57" fmla="*/ 9 h 42"/>
                <a:gd name="T58" fmla="*/ 26 w 50"/>
                <a:gd name="T59"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2">
                  <a:moveTo>
                    <a:pt x="28" y="7"/>
                  </a:moveTo>
                  <a:cubicBezTo>
                    <a:pt x="26" y="7"/>
                    <a:pt x="23" y="6"/>
                    <a:pt x="21" y="6"/>
                  </a:cubicBezTo>
                  <a:cubicBezTo>
                    <a:pt x="18" y="6"/>
                    <a:pt x="16" y="7"/>
                    <a:pt x="14" y="8"/>
                  </a:cubicBezTo>
                  <a:cubicBezTo>
                    <a:pt x="12" y="9"/>
                    <a:pt x="11" y="10"/>
                    <a:pt x="9" y="12"/>
                  </a:cubicBezTo>
                  <a:cubicBezTo>
                    <a:pt x="8" y="13"/>
                    <a:pt x="7" y="15"/>
                    <a:pt x="6" y="18"/>
                  </a:cubicBezTo>
                  <a:cubicBezTo>
                    <a:pt x="5" y="23"/>
                    <a:pt x="5" y="28"/>
                    <a:pt x="8" y="33"/>
                  </a:cubicBezTo>
                  <a:cubicBezTo>
                    <a:pt x="2" y="32"/>
                    <a:pt x="2" y="32"/>
                    <a:pt x="2" y="32"/>
                  </a:cubicBezTo>
                  <a:cubicBezTo>
                    <a:pt x="0" y="27"/>
                    <a:pt x="0" y="21"/>
                    <a:pt x="2" y="15"/>
                  </a:cubicBezTo>
                  <a:cubicBezTo>
                    <a:pt x="3" y="12"/>
                    <a:pt x="4" y="9"/>
                    <a:pt x="6" y="7"/>
                  </a:cubicBezTo>
                  <a:cubicBezTo>
                    <a:pt x="8" y="5"/>
                    <a:pt x="10" y="3"/>
                    <a:pt x="12" y="2"/>
                  </a:cubicBezTo>
                  <a:cubicBezTo>
                    <a:pt x="15" y="1"/>
                    <a:pt x="18" y="0"/>
                    <a:pt x="21" y="0"/>
                  </a:cubicBezTo>
                  <a:cubicBezTo>
                    <a:pt x="24" y="0"/>
                    <a:pt x="27" y="1"/>
                    <a:pt x="31" y="2"/>
                  </a:cubicBezTo>
                  <a:cubicBezTo>
                    <a:pt x="35" y="3"/>
                    <a:pt x="37" y="4"/>
                    <a:pt x="40" y="6"/>
                  </a:cubicBezTo>
                  <a:cubicBezTo>
                    <a:pt x="43" y="8"/>
                    <a:pt x="45" y="10"/>
                    <a:pt x="46" y="12"/>
                  </a:cubicBezTo>
                  <a:cubicBezTo>
                    <a:pt x="48" y="15"/>
                    <a:pt x="49" y="17"/>
                    <a:pt x="49" y="20"/>
                  </a:cubicBezTo>
                  <a:cubicBezTo>
                    <a:pt x="50" y="23"/>
                    <a:pt x="50" y="26"/>
                    <a:pt x="49" y="29"/>
                  </a:cubicBezTo>
                  <a:cubicBezTo>
                    <a:pt x="48" y="32"/>
                    <a:pt x="47" y="34"/>
                    <a:pt x="45" y="36"/>
                  </a:cubicBezTo>
                  <a:cubicBezTo>
                    <a:pt x="43" y="38"/>
                    <a:pt x="41" y="39"/>
                    <a:pt x="39" y="40"/>
                  </a:cubicBezTo>
                  <a:cubicBezTo>
                    <a:pt x="37" y="41"/>
                    <a:pt x="34" y="42"/>
                    <a:pt x="31" y="42"/>
                  </a:cubicBezTo>
                  <a:cubicBezTo>
                    <a:pt x="28" y="42"/>
                    <a:pt x="25" y="41"/>
                    <a:pt x="22" y="41"/>
                  </a:cubicBezTo>
                  <a:cubicBezTo>
                    <a:pt x="19" y="40"/>
                    <a:pt x="19" y="40"/>
                    <a:pt x="19" y="40"/>
                  </a:cubicBezTo>
                  <a:lnTo>
                    <a:pt x="28" y="7"/>
                  </a:lnTo>
                  <a:close/>
                  <a:moveTo>
                    <a:pt x="26" y="35"/>
                  </a:moveTo>
                  <a:cubicBezTo>
                    <a:pt x="30" y="37"/>
                    <a:pt x="34" y="37"/>
                    <a:pt x="38" y="35"/>
                  </a:cubicBezTo>
                  <a:cubicBezTo>
                    <a:pt x="41" y="34"/>
                    <a:pt x="43" y="31"/>
                    <a:pt x="44" y="27"/>
                  </a:cubicBezTo>
                  <a:cubicBezTo>
                    <a:pt x="45" y="25"/>
                    <a:pt x="45" y="24"/>
                    <a:pt x="44" y="22"/>
                  </a:cubicBezTo>
                  <a:cubicBezTo>
                    <a:pt x="44" y="20"/>
                    <a:pt x="44" y="18"/>
                    <a:pt x="43" y="17"/>
                  </a:cubicBezTo>
                  <a:cubicBezTo>
                    <a:pt x="42" y="15"/>
                    <a:pt x="41" y="14"/>
                    <a:pt x="39" y="12"/>
                  </a:cubicBezTo>
                  <a:cubicBezTo>
                    <a:pt x="37" y="11"/>
                    <a:pt x="35" y="10"/>
                    <a:pt x="33" y="9"/>
                  </a:cubicBezTo>
                  <a:lnTo>
                    <a:pt x="2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7"/>
            <p:cNvSpPr>
              <a:spLocks/>
            </p:cNvSpPr>
            <p:nvPr/>
          </p:nvSpPr>
          <p:spPr bwMode="auto">
            <a:xfrm>
              <a:off x="9804400" y="4127500"/>
              <a:ext cx="131763" cy="106363"/>
            </a:xfrm>
            <a:custGeom>
              <a:avLst/>
              <a:gdLst>
                <a:gd name="T0" fmla="*/ 1 w 49"/>
                <a:gd name="T1" fmla="*/ 28 h 40"/>
                <a:gd name="T2" fmla="*/ 1 w 49"/>
                <a:gd name="T3" fmla="*/ 15 h 40"/>
                <a:gd name="T4" fmla="*/ 5 w 49"/>
                <a:gd name="T5" fmla="*/ 7 h 40"/>
                <a:gd name="T6" fmla="*/ 12 w 49"/>
                <a:gd name="T7" fmla="*/ 2 h 40"/>
                <a:gd name="T8" fmla="*/ 20 w 49"/>
                <a:gd name="T9" fmla="*/ 0 h 40"/>
                <a:gd name="T10" fmla="*/ 30 w 49"/>
                <a:gd name="T11" fmla="*/ 1 h 40"/>
                <a:gd name="T12" fmla="*/ 39 w 49"/>
                <a:gd name="T13" fmla="*/ 5 h 40"/>
                <a:gd name="T14" fmla="*/ 45 w 49"/>
                <a:gd name="T15" fmla="*/ 12 h 40"/>
                <a:gd name="T16" fmla="*/ 48 w 49"/>
                <a:gd name="T17" fmla="*/ 20 h 40"/>
                <a:gd name="T18" fmla="*/ 47 w 49"/>
                <a:gd name="T19" fmla="*/ 31 h 40"/>
                <a:gd name="T20" fmla="*/ 42 w 49"/>
                <a:gd name="T21" fmla="*/ 40 h 40"/>
                <a:gd name="T22" fmla="*/ 36 w 49"/>
                <a:gd name="T23" fmla="*/ 39 h 40"/>
                <a:gd name="T24" fmla="*/ 43 w 49"/>
                <a:gd name="T25" fmla="*/ 29 h 40"/>
                <a:gd name="T26" fmla="*/ 43 w 49"/>
                <a:gd name="T27" fmla="*/ 21 h 40"/>
                <a:gd name="T28" fmla="*/ 41 w 49"/>
                <a:gd name="T29" fmla="*/ 15 h 40"/>
                <a:gd name="T30" fmla="*/ 35 w 49"/>
                <a:gd name="T31" fmla="*/ 10 h 40"/>
                <a:gd name="T32" fmla="*/ 28 w 49"/>
                <a:gd name="T33" fmla="*/ 7 h 40"/>
                <a:gd name="T34" fmla="*/ 21 w 49"/>
                <a:gd name="T35" fmla="*/ 6 h 40"/>
                <a:gd name="T36" fmla="*/ 15 w 49"/>
                <a:gd name="T37" fmla="*/ 7 h 40"/>
                <a:gd name="T38" fmla="*/ 9 w 49"/>
                <a:gd name="T39" fmla="*/ 11 h 40"/>
                <a:gd name="T40" fmla="*/ 6 w 49"/>
                <a:gd name="T41" fmla="*/ 17 h 40"/>
                <a:gd name="T42" fmla="*/ 6 w 49"/>
                <a:gd name="T43" fmla="*/ 30 h 40"/>
                <a:gd name="T44" fmla="*/ 1 w 49"/>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40">
                  <a:moveTo>
                    <a:pt x="1" y="28"/>
                  </a:moveTo>
                  <a:cubicBezTo>
                    <a:pt x="0" y="24"/>
                    <a:pt x="0" y="20"/>
                    <a:pt x="1" y="15"/>
                  </a:cubicBezTo>
                  <a:cubicBezTo>
                    <a:pt x="2" y="12"/>
                    <a:pt x="3" y="9"/>
                    <a:pt x="5" y="7"/>
                  </a:cubicBezTo>
                  <a:cubicBezTo>
                    <a:pt x="7" y="5"/>
                    <a:pt x="9" y="3"/>
                    <a:pt x="12" y="2"/>
                  </a:cubicBezTo>
                  <a:cubicBezTo>
                    <a:pt x="14" y="1"/>
                    <a:pt x="17" y="0"/>
                    <a:pt x="20" y="0"/>
                  </a:cubicBezTo>
                  <a:cubicBezTo>
                    <a:pt x="23" y="0"/>
                    <a:pt x="26" y="0"/>
                    <a:pt x="30" y="1"/>
                  </a:cubicBezTo>
                  <a:cubicBezTo>
                    <a:pt x="33" y="2"/>
                    <a:pt x="36" y="3"/>
                    <a:pt x="39" y="5"/>
                  </a:cubicBezTo>
                  <a:cubicBezTo>
                    <a:pt x="41" y="7"/>
                    <a:pt x="43" y="9"/>
                    <a:pt x="45" y="12"/>
                  </a:cubicBezTo>
                  <a:cubicBezTo>
                    <a:pt x="47" y="14"/>
                    <a:pt x="48" y="17"/>
                    <a:pt x="48" y="20"/>
                  </a:cubicBezTo>
                  <a:cubicBezTo>
                    <a:pt x="49" y="24"/>
                    <a:pt x="49" y="27"/>
                    <a:pt x="47" y="31"/>
                  </a:cubicBezTo>
                  <a:cubicBezTo>
                    <a:pt x="46" y="34"/>
                    <a:pt x="45" y="38"/>
                    <a:pt x="42" y="40"/>
                  </a:cubicBezTo>
                  <a:cubicBezTo>
                    <a:pt x="36" y="39"/>
                    <a:pt x="36" y="39"/>
                    <a:pt x="36" y="39"/>
                  </a:cubicBezTo>
                  <a:cubicBezTo>
                    <a:pt x="40" y="36"/>
                    <a:pt x="42" y="33"/>
                    <a:pt x="43" y="29"/>
                  </a:cubicBezTo>
                  <a:cubicBezTo>
                    <a:pt x="43" y="26"/>
                    <a:pt x="44" y="24"/>
                    <a:pt x="43" y="21"/>
                  </a:cubicBezTo>
                  <a:cubicBezTo>
                    <a:pt x="43" y="19"/>
                    <a:pt x="42" y="17"/>
                    <a:pt x="41" y="15"/>
                  </a:cubicBezTo>
                  <a:cubicBezTo>
                    <a:pt x="39" y="13"/>
                    <a:pt x="38" y="11"/>
                    <a:pt x="35" y="10"/>
                  </a:cubicBezTo>
                  <a:cubicBezTo>
                    <a:pt x="33" y="9"/>
                    <a:pt x="31" y="7"/>
                    <a:pt x="28" y="7"/>
                  </a:cubicBezTo>
                  <a:cubicBezTo>
                    <a:pt x="26" y="6"/>
                    <a:pt x="24" y="6"/>
                    <a:pt x="21" y="6"/>
                  </a:cubicBezTo>
                  <a:cubicBezTo>
                    <a:pt x="19" y="6"/>
                    <a:pt x="17" y="6"/>
                    <a:pt x="15" y="7"/>
                  </a:cubicBezTo>
                  <a:cubicBezTo>
                    <a:pt x="13" y="8"/>
                    <a:pt x="11" y="9"/>
                    <a:pt x="9" y="11"/>
                  </a:cubicBezTo>
                  <a:cubicBezTo>
                    <a:pt x="8" y="12"/>
                    <a:pt x="7" y="15"/>
                    <a:pt x="6" y="17"/>
                  </a:cubicBezTo>
                  <a:cubicBezTo>
                    <a:pt x="5" y="22"/>
                    <a:pt x="5" y="26"/>
                    <a:pt x="6" y="30"/>
                  </a:cubicBezTo>
                  <a:lnTo>
                    <a:pt x="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8"/>
            <p:cNvSpPr>
              <a:spLocks/>
            </p:cNvSpPr>
            <p:nvPr/>
          </p:nvSpPr>
          <p:spPr bwMode="auto">
            <a:xfrm>
              <a:off x="9769475" y="4221163"/>
              <a:ext cx="204788" cy="120650"/>
            </a:xfrm>
            <a:custGeom>
              <a:avLst/>
              <a:gdLst>
                <a:gd name="T0" fmla="*/ 1 w 76"/>
                <a:gd name="T1" fmla="*/ 30 h 45"/>
                <a:gd name="T2" fmla="*/ 27 w 76"/>
                <a:gd name="T3" fmla="*/ 38 h 45"/>
                <a:gd name="T4" fmla="*/ 39 w 76"/>
                <a:gd name="T5" fmla="*/ 38 h 45"/>
                <a:gd name="T6" fmla="*/ 45 w 76"/>
                <a:gd name="T7" fmla="*/ 31 h 45"/>
                <a:gd name="T8" fmla="*/ 46 w 76"/>
                <a:gd name="T9" fmla="*/ 25 h 45"/>
                <a:gd name="T10" fmla="*/ 44 w 76"/>
                <a:gd name="T11" fmla="*/ 20 h 45"/>
                <a:gd name="T12" fmla="*/ 40 w 76"/>
                <a:gd name="T13" fmla="*/ 16 h 45"/>
                <a:gd name="T14" fmla="*/ 33 w 76"/>
                <a:gd name="T15" fmla="*/ 13 h 45"/>
                <a:gd name="T16" fmla="*/ 8 w 76"/>
                <a:gd name="T17" fmla="*/ 5 h 45"/>
                <a:gd name="T18" fmla="*/ 10 w 76"/>
                <a:gd name="T19" fmla="*/ 0 h 45"/>
                <a:gd name="T20" fmla="*/ 76 w 76"/>
                <a:gd name="T21" fmla="*/ 19 h 45"/>
                <a:gd name="T22" fmla="*/ 74 w 76"/>
                <a:gd name="T23" fmla="*/ 24 h 45"/>
                <a:gd name="T24" fmla="*/ 45 w 76"/>
                <a:gd name="T25" fmla="*/ 16 h 45"/>
                <a:gd name="T26" fmla="*/ 45 w 76"/>
                <a:gd name="T27" fmla="*/ 16 h 45"/>
                <a:gd name="T28" fmla="*/ 50 w 76"/>
                <a:gd name="T29" fmla="*/ 34 h 45"/>
                <a:gd name="T30" fmla="*/ 42 w 76"/>
                <a:gd name="T31" fmla="*/ 44 h 45"/>
                <a:gd name="T32" fmla="*/ 27 w 76"/>
                <a:gd name="T33" fmla="*/ 44 h 45"/>
                <a:gd name="T34" fmla="*/ 0 w 76"/>
                <a:gd name="T35" fmla="*/ 36 h 45"/>
                <a:gd name="T36" fmla="*/ 1 w 76"/>
                <a:gd name="T3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45">
                  <a:moveTo>
                    <a:pt x="1" y="30"/>
                  </a:moveTo>
                  <a:cubicBezTo>
                    <a:pt x="27" y="38"/>
                    <a:pt x="27" y="38"/>
                    <a:pt x="27" y="38"/>
                  </a:cubicBezTo>
                  <a:cubicBezTo>
                    <a:pt x="32" y="39"/>
                    <a:pt x="36" y="39"/>
                    <a:pt x="39" y="38"/>
                  </a:cubicBezTo>
                  <a:cubicBezTo>
                    <a:pt x="42" y="37"/>
                    <a:pt x="44" y="34"/>
                    <a:pt x="45" y="31"/>
                  </a:cubicBezTo>
                  <a:cubicBezTo>
                    <a:pt x="46" y="29"/>
                    <a:pt x="46" y="27"/>
                    <a:pt x="46" y="25"/>
                  </a:cubicBezTo>
                  <a:cubicBezTo>
                    <a:pt x="45" y="23"/>
                    <a:pt x="45" y="22"/>
                    <a:pt x="44" y="20"/>
                  </a:cubicBezTo>
                  <a:cubicBezTo>
                    <a:pt x="43" y="18"/>
                    <a:pt x="41" y="17"/>
                    <a:pt x="40" y="16"/>
                  </a:cubicBezTo>
                  <a:cubicBezTo>
                    <a:pt x="38" y="14"/>
                    <a:pt x="36" y="13"/>
                    <a:pt x="33" y="13"/>
                  </a:cubicBezTo>
                  <a:cubicBezTo>
                    <a:pt x="8" y="5"/>
                    <a:pt x="8" y="5"/>
                    <a:pt x="8" y="5"/>
                  </a:cubicBezTo>
                  <a:cubicBezTo>
                    <a:pt x="10" y="0"/>
                    <a:pt x="10" y="0"/>
                    <a:pt x="10" y="0"/>
                  </a:cubicBezTo>
                  <a:cubicBezTo>
                    <a:pt x="76" y="19"/>
                    <a:pt x="76" y="19"/>
                    <a:pt x="76" y="19"/>
                  </a:cubicBezTo>
                  <a:cubicBezTo>
                    <a:pt x="74" y="24"/>
                    <a:pt x="74" y="24"/>
                    <a:pt x="74" y="24"/>
                  </a:cubicBezTo>
                  <a:cubicBezTo>
                    <a:pt x="45" y="16"/>
                    <a:pt x="45" y="16"/>
                    <a:pt x="45" y="16"/>
                  </a:cubicBezTo>
                  <a:cubicBezTo>
                    <a:pt x="45" y="16"/>
                    <a:pt x="45" y="16"/>
                    <a:pt x="45" y="16"/>
                  </a:cubicBezTo>
                  <a:cubicBezTo>
                    <a:pt x="50" y="21"/>
                    <a:pt x="52" y="27"/>
                    <a:pt x="50" y="34"/>
                  </a:cubicBezTo>
                  <a:cubicBezTo>
                    <a:pt x="48" y="39"/>
                    <a:pt x="46" y="42"/>
                    <a:pt x="42" y="44"/>
                  </a:cubicBezTo>
                  <a:cubicBezTo>
                    <a:pt x="38" y="45"/>
                    <a:pt x="33" y="45"/>
                    <a:pt x="27" y="44"/>
                  </a:cubicBezTo>
                  <a:cubicBezTo>
                    <a:pt x="0" y="36"/>
                    <a:pt x="0" y="36"/>
                    <a:pt x="0" y="36"/>
                  </a:cubicBezTo>
                  <a:lnTo>
                    <a:pt x="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9"/>
            <p:cNvSpPr>
              <a:spLocks/>
            </p:cNvSpPr>
            <p:nvPr/>
          </p:nvSpPr>
          <p:spPr bwMode="auto">
            <a:xfrm>
              <a:off x="9734550" y="4346575"/>
              <a:ext cx="193675" cy="128588"/>
            </a:xfrm>
            <a:custGeom>
              <a:avLst/>
              <a:gdLst>
                <a:gd name="T0" fmla="*/ 15 w 122"/>
                <a:gd name="T1" fmla="*/ 0 h 81"/>
                <a:gd name="T2" fmla="*/ 122 w 122"/>
                <a:gd name="T3" fmla="*/ 29 h 81"/>
                <a:gd name="T4" fmla="*/ 108 w 122"/>
                <a:gd name="T5" fmla="*/ 81 h 81"/>
                <a:gd name="T6" fmla="*/ 98 w 122"/>
                <a:gd name="T7" fmla="*/ 78 h 81"/>
                <a:gd name="T8" fmla="*/ 110 w 122"/>
                <a:gd name="T9" fmla="*/ 37 h 81"/>
                <a:gd name="T10" fmla="*/ 71 w 122"/>
                <a:gd name="T11" fmla="*/ 25 h 81"/>
                <a:gd name="T12" fmla="*/ 61 w 122"/>
                <a:gd name="T13" fmla="*/ 64 h 81"/>
                <a:gd name="T14" fmla="*/ 51 w 122"/>
                <a:gd name="T15" fmla="*/ 63 h 81"/>
                <a:gd name="T16" fmla="*/ 63 w 122"/>
                <a:gd name="T17" fmla="*/ 24 h 81"/>
                <a:gd name="T18" fmla="*/ 22 w 122"/>
                <a:gd name="T19" fmla="*/ 12 h 81"/>
                <a:gd name="T20" fmla="*/ 10 w 122"/>
                <a:gd name="T21" fmla="*/ 56 h 81"/>
                <a:gd name="T22" fmla="*/ 0 w 122"/>
                <a:gd name="T23" fmla="*/ 54 h 81"/>
                <a:gd name="T24" fmla="*/ 15 w 122"/>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81">
                  <a:moveTo>
                    <a:pt x="15" y="0"/>
                  </a:moveTo>
                  <a:lnTo>
                    <a:pt x="122" y="29"/>
                  </a:lnTo>
                  <a:lnTo>
                    <a:pt x="108" y="81"/>
                  </a:lnTo>
                  <a:lnTo>
                    <a:pt x="98" y="78"/>
                  </a:lnTo>
                  <a:lnTo>
                    <a:pt x="110" y="37"/>
                  </a:lnTo>
                  <a:lnTo>
                    <a:pt x="71" y="25"/>
                  </a:lnTo>
                  <a:lnTo>
                    <a:pt x="61" y="64"/>
                  </a:lnTo>
                  <a:lnTo>
                    <a:pt x="51" y="63"/>
                  </a:lnTo>
                  <a:lnTo>
                    <a:pt x="63" y="24"/>
                  </a:lnTo>
                  <a:lnTo>
                    <a:pt x="22" y="12"/>
                  </a:lnTo>
                  <a:lnTo>
                    <a:pt x="10" y="56"/>
                  </a:lnTo>
                  <a:lnTo>
                    <a:pt x="0" y="5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30"/>
            <p:cNvSpPr>
              <a:spLocks noEditPoints="1"/>
            </p:cNvSpPr>
            <p:nvPr/>
          </p:nvSpPr>
          <p:spPr bwMode="auto">
            <a:xfrm>
              <a:off x="9699625" y="4459288"/>
              <a:ext cx="182563" cy="144463"/>
            </a:xfrm>
            <a:custGeom>
              <a:avLst/>
              <a:gdLst>
                <a:gd name="T0" fmla="*/ 2 w 68"/>
                <a:gd name="T1" fmla="*/ 30 h 54"/>
                <a:gd name="T2" fmla="*/ 10 w 68"/>
                <a:gd name="T3" fmla="*/ 32 h 54"/>
                <a:gd name="T4" fmla="*/ 10 w 68"/>
                <a:gd name="T5" fmla="*/ 32 h 54"/>
                <a:gd name="T6" fmla="*/ 5 w 68"/>
                <a:gd name="T7" fmla="*/ 23 h 54"/>
                <a:gd name="T8" fmla="*/ 5 w 68"/>
                <a:gd name="T9" fmla="*/ 13 h 54"/>
                <a:gd name="T10" fmla="*/ 9 w 68"/>
                <a:gd name="T11" fmla="*/ 6 h 54"/>
                <a:gd name="T12" fmla="*/ 15 w 68"/>
                <a:gd name="T13" fmla="*/ 2 h 54"/>
                <a:gd name="T14" fmla="*/ 24 w 68"/>
                <a:gd name="T15" fmla="*/ 0 h 54"/>
                <a:gd name="T16" fmla="*/ 33 w 68"/>
                <a:gd name="T17" fmla="*/ 1 h 54"/>
                <a:gd name="T18" fmla="*/ 43 w 68"/>
                <a:gd name="T19" fmla="*/ 5 h 54"/>
                <a:gd name="T20" fmla="*/ 49 w 68"/>
                <a:gd name="T21" fmla="*/ 12 h 54"/>
                <a:gd name="T22" fmla="*/ 52 w 68"/>
                <a:gd name="T23" fmla="*/ 20 h 54"/>
                <a:gd name="T24" fmla="*/ 52 w 68"/>
                <a:gd name="T25" fmla="*/ 29 h 54"/>
                <a:gd name="T26" fmla="*/ 40 w 68"/>
                <a:gd name="T27" fmla="*/ 40 h 54"/>
                <a:gd name="T28" fmla="*/ 40 w 68"/>
                <a:gd name="T29" fmla="*/ 40 h 54"/>
                <a:gd name="T30" fmla="*/ 68 w 68"/>
                <a:gd name="T31" fmla="*/ 48 h 54"/>
                <a:gd name="T32" fmla="*/ 67 w 68"/>
                <a:gd name="T33" fmla="*/ 54 h 54"/>
                <a:gd name="T34" fmla="*/ 0 w 68"/>
                <a:gd name="T35" fmla="*/ 35 h 54"/>
                <a:gd name="T36" fmla="*/ 2 w 68"/>
                <a:gd name="T37" fmla="*/ 30 h 54"/>
                <a:gd name="T38" fmla="*/ 29 w 68"/>
                <a:gd name="T39" fmla="*/ 37 h 54"/>
                <a:gd name="T40" fmla="*/ 35 w 68"/>
                <a:gd name="T41" fmla="*/ 38 h 54"/>
                <a:gd name="T42" fmla="*/ 40 w 68"/>
                <a:gd name="T43" fmla="*/ 36 h 54"/>
                <a:gd name="T44" fmla="*/ 44 w 68"/>
                <a:gd name="T45" fmla="*/ 33 h 54"/>
                <a:gd name="T46" fmla="*/ 47 w 68"/>
                <a:gd name="T47" fmla="*/ 28 h 54"/>
                <a:gd name="T48" fmla="*/ 47 w 68"/>
                <a:gd name="T49" fmla="*/ 21 h 54"/>
                <a:gd name="T50" fmla="*/ 45 w 68"/>
                <a:gd name="T51" fmla="*/ 15 h 54"/>
                <a:gd name="T52" fmla="*/ 40 w 68"/>
                <a:gd name="T53" fmla="*/ 10 h 54"/>
                <a:gd name="T54" fmla="*/ 32 w 68"/>
                <a:gd name="T55" fmla="*/ 7 h 54"/>
                <a:gd name="T56" fmla="*/ 24 w 68"/>
                <a:gd name="T57" fmla="*/ 6 h 54"/>
                <a:gd name="T58" fmla="*/ 18 w 68"/>
                <a:gd name="T59" fmla="*/ 7 h 54"/>
                <a:gd name="T60" fmla="*/ 13 w 68"/>
                <a:gd name="T61" fmla="*/ 10 h 54"/>
                <a:gd name="T62" fmla="*/ 10 w 68"/>
                <a:gd name="T63" fmla="*/ 16 h 54"/>
                <a:gd name="T64" fmla="*/ 9 w 68"/>
                <a:gd name="T65" fmla="*/ 22 h 54"/>
                <a:gd name="T66" fmla="*/ 11 w 68"/>
                <a:gd name="T67" fmla="*/ 28 h 54"/>
                <a:gd name="T68" fmla="*/ 16 w 68"/>
                <a:gd name="T69" fmla="*/ 32 h 54"/>
                <a:gd name="T70" fmla="*/ 22 w 68"/>
                <a:gd name="T71" fmla="*/ 35 h 54"/>
                <a:gd name="T72" fmla="*/ 29 w 68"/>
                <a:gd name="T73"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54">
                  <a:moveTo>
                    <a:pt x="2" y="30"/>
                  </a:moveTo>
                  <a:cubicBezTo>
                    <a:pt x="10" y="32"/>
                    <a:pt x="10" y="32"/>
                    <a:pt x="10" y="32"/>
                  </a:cubicBezTo>
                  <a:cubicBezTo>
                    <a:pt x="10" y="32"/>
                    <a:pt x="10" y="32"/>
                    <a:pt x="10" y="32"/>
                  </a:cubicBezTo>
                  <a:cubicBezTo>
                    <a:pt x="8" y="29"/>
                    <a:pt x="6" y="27"/>
                    <a:pt x="5" y="23"/>
                  </a:cubicBezTo>
                  <a:cubicBezTo>
                    <a:pt x="4" y="20"/>
                    <a:pt x="4" y="17"/>
                    <a:pt x="5" y="13"/>
                  </a:cubicBezTo>
                  <a:cubicBezTo>
                    <a:pt x="6" y="11"/>
                    <a:pt x="8" y="8"/>
                    <a:pt x="9" y="6"/>
                  </a:cubicBezTo>
                  <a:cubicBezTo>
                    <a:pt x="11" y="4"/>
                    <a:pt x="13" y="3"/>
                    <a:pt x="15" y="2"/>
                  </a:cubicBezTo>
                  <a:cubicBezTo>
                    <a:pt x="18" y="0"/>
                    <a:pt x="20" y="0"/>
                    <a:pt x="24" y="0"/>
                  </a:cubicBezTo>
                  <a:cubicBezTo>
                    <a:pt x="27" y="0"/>
                    <a:pt x="30" y="0"/>
                    <a:pt x="33" y="1"/>
                  </a:cubicBezTo>
                  <a:cubicBezTo>
                    <a:pt x="37" y="2"/>
                    <a:pt x="40" y="4"/>
                    <a:pt x="43" y="5"/>
                  </a:cubicBezTo>
                  <a:cubicBezTo>
                    <a:pt x="46" y="7"/>
                    <a:pt x="48" y="9"/>
                    <a:pt x="49" y="12"/>
                  </a:cubicBezTo>
                  <a:cubicBezTo>
                    <a:pt x="51" y="14"/>
                    <a:pt x="52" y="17"/>
                    <a:pt x="52" y="20"/>
                  </a:cubicBezTo>
                  <a:cubicBezTo>
                    <a:pt x="53" y="22"/>
                    <a:pt x="53" y="25"/>
                    <a:pt x="52" y="29"/>
                  </a:cubicBezTo>
                  <a:cubicBezTo>
                    <a:pt x="50" y="35"/>
                    <a:pt x="46" y="39"/>
                    <a:pt x="40" y="40"/>
                  </a:cubicBezTo>
                  <a:cubicBezTo>
                    <a:pt x="40" y="40"/>
                    <a:pt x="40" y="40"/>
                    <a:pt x="40" y="40"/>
                  </a:cubicBezTo>
                  <a:cubicBezTo>
                    <a:pt x="68" y="48"/>
                    <a:pt x="68" y="48"/>
                    <a:pt x="68" y="48"/>
                  </a:cubicBezTo>
                  <a:cubicBezTo>
                    <a:pt x="67" y="54"/>
                    <a:pt x="67" y="54"/>
                    <a:pt x="67" y="54"/>
                  </a:cubicBezTo>
                  <a:cubicBezTo>
                    <a:pt x="0" y="35"/>
                    <a:pt x="0" y="35"/>
                    <a:pt x="0" y="35"/>
                  </a:cubicBezTo>
                  <a:lnTo>
                    <a:pt x="2" y="30"/>
                  </a:lnTo>
                  <a:close/>
                  <a:moveTo>
                    <a:pt x="29" y="37"/>
                  </a:moveTo>
                  <a:cubicBezTo>
                    <a:pt x="31" y="38"/>
                    <a:pt x="33" y="38"/>
                    <a:pt x="35" y="38"/>
                  </a:cubicBezTo>
                  <a:cubicBezTo>
                    <a:pt x="37" y="38"/>
                    <a:pt x="38" y="37"/>
                    <a:pt x="40" y="36"/>
                  </a:cubicBezTo>
                  <a:cubicBezTo>
                    <a:pt x="42" y="35"/>
                    <a:pt x="43" y="34"/>
                    <a:pt x="44" y="33"/>
                  </a:cubicBezTo>
                  <a:cubicBezTo>
                    <a:pt x="45" y="31"/>
                    <a:pt x="46" y="30"/>
                    <a:pt x="47" y="28"/>
                  </a:cubicBezTo>
                  <a:cubicBezTo>
                    <a:pt x="48" y="25"/>
                    <a:pt x="48" y="23"/>
                    <a:pt x="47" y="21"/>
                  </a:cubicBezTo>
                  <a:cubicBezTo>
                    <a:pt x="47" y="19"/>
                    <a:pt x="46" y="17"/>
                    <a:pt x="45" y="15"/>
                  </a:cubicBezTo>
                  <a:cubicBezTo>
                    <a:pt x="44" y="13"/>
                    <a:pt x="42" y="12"/>
                    <a:pt x="40" y="10"/>
                  </a:cubicBezTo>
                  <a:cubicBezTo>
                    <a:pt x="38" y="9"/>
                    <a:pt x="35" y="8"/>
                    <a:pt x="32" y="7"/>
                  </a:cubicBezTo>
                  <a:cubicBezTo>
                    <a:pt x="29" y="6"/>
                    <a:pt x="27" y="6"/>
                    <a:pt x="24" y="6"/>
                  </a:cubicBezTo>
                  <a:cubicBezTo>
                    <a:pt x="22" y="6"/>
                    <a:pt x="20" y="6"/>
                    <a:pt x="18" y="7"/>
                  </a:cubicBezTo>
                  <a:cubicBezTo>
                    <a:pt x="16" y="8"/>
                    <a:pt x="14" y="9"/>
                    <a:pt x="13" y="10"/>
                  </a:cubicBezTo>
                  <a:cubicBezTo>
                    <a:pt x="11" y="12"/>
                    <a:pt x="11" y="14"/>
                    <a:pt x="10" y="16"/>
                  </a:cubicBezTo>
                  <a:cubicBezTo>
                    <a:pt x="9" y="18"/>
                    <a:pt x="9" y="20"/>
                    <a:pt x="9" y="22"/>
                  </a:cubicBezTo>
                  <a:cubicBezTo>
                    <a:pt x="10" y="24"/>
                    <a:pt x="10" y="26"/>
                    <a:pt x="11" y="28"/>
                  </a:cubicBezTo>
                  <a:cubicBezTo>
                    <a:pt x="13" y="30"/>
                    <a:pt x="14" y="31"/>
                    <a:pt x="16" y="32"/>
                  </a:cubicBezTo>
                  <a:cubicBezTo>
                    <a:pt x="17" y="34"/>
                    <a:pt x="19" y="34"/>
                    <a:pt x="22" y="35"/>
                  </a:cubicBezTo>
                  <a:lnTo>
                    <a:pt x="2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31"/>
            <p:cNvSpPr>
              <a:spLocks/>
            </p:cNvSpPr>
            <p:nvPr/>
          </p:nvSpPr>
          <p:spPr bwMode="auto">
            <a:xfrm>
              <a:off x="9702800" y="4143375"/>
              <a:ext cx="58738" cy="39688"/>
            </a:xfrm>
            <a:custGeom>
              <a:avLst/>
              <a:gdLst>
                <a:gd name="T0" fmla="*/ 5 w 37"/>
                <a:gd name="T1" fmla="*/ 0 h 25"/>
                <a:gd name="T2" fmla="*/ 37 w 37"/>
                <a:gd name="T3" fmla="*/ 8 h 25"/>
                <a:gd name="T4" fmla="*/ 34 w 37"/>
                <a:gd name="T5" fmla="*/ 25 h 25"/>
                <a:gd name="T6" fmla="*/ 30 w 37"/>
                <a:gd name="T7" fmla="*/ 23 h 25"/>
                <a:gd name="T8" fmla="*/ 34 w 37"/>
                <a:gd name="T9" fmla="*/ 10 h 25"/>
                <a:gd name="T10" fmla="*/ 22 w 37"/>
                <a:gd name="T11" fmla="*/ 7 h 25"/>
                <a:gd name="T12" fmla="*/ 19 w 37"/>
                <a:gd name="T13" fmla="*/ 20 h 25"/>
                <a:gd name="T14" fmla="*/ 15 w 37"/>
                <a:gd name="T15" fmla="*/ 18 h 25"/>
                <a:gd name="T16" fmla="*/ 19 w 37"/>
                <a:gd name="T17" fmla="*/ 7 h 25"/>
                <a:gd name="T18" fmla="*/ 7 w 37"/>
                <a:gd name="T19" fmla="*/ 3 h 25"/>
                <a:gd name="T20" fmla="*/ 3 w 37"/>
                <a:gd name="T21" fmla="*/ 17 h 25"/>
                <a:gd name="T22" fmla="*/ 0 w 37"/>
                <a:gd name="T23" fmla="*/ 17 h 25"/>
                <a:gd name="T24" fmla="*/ 5 w 37"/>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5">
                  <a:moveTo>
                    <a:pt x="5" y="0"/>
                  </a:moveTo>
                  <a:lnTo>
                    <a:pt x="37" y="8"/>
                  </a:lnTo>
                  <a:lnTo>
                    <a:pt x="34" y="25"/>
                  </a:lnTo>
                  <a:lnTo>
                    <a:pt x="30" y="23"/>
                  </a:lnTo>
                  <a:lnTo>
                    <a:pt x="34" y="10"/>
                  </a:lnTo>
                  <a:lnTo>
                    <a:pt x="22" y="7"/>
                  </a:lnTo>
                  <a:lnTo>
                    <a:pt x="19" y="20"/>
                  </a:lnTo>
                  <a:lnTo>
                    <a:pt x="15" y="18"/>
                  </a:lnTo>
                  <a:lnTo>
                    <a:pt x="19" y="7"/>
                  </a:lnTo>
                  <a:lnTo>
                    <a:pt x="7" y="3"/>
                  </a:lnTo>
                  <a:lnTo>
                    <a:pt x="3" y="17"/>
                  </a:lnTo>
                  <a:lnTo>
                    <a:pt x="0" y="17"/>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32"/>
            <p:cNvSpPr>
              <a:spLocks/>
            </p:cNvSpPr>
            <p:nvPr/>
          </p:nvSpPr>
          <p:spPr bwMode="auto">
            <a:xfrm>
              <a:off x="9691688" y="4179888"/>
              <a:ext cx="46038" cy="38100"/>
            </a:xfrm>
            <a:custGeom>
              <a:avLst/>
              <a:gdLst>
                <a:gd name="T0" fmla="*/ 0 w 17"/>
                <a:gd name="T1" fmla="*/ 9 h 14"/>
                <a:gd name="T2" fmla="*/ 3 w 17"/>
                <a:gd name="T3" fmla="*/ 9 h 14"/>
                <a:gd name="T4" fmla="*/ 3 w 17"/>
                <a:gd name="T5" fmla="*/ 9 h 14"/>
                <a:gd name="T6" fmla="*/ 1 w 17"/>
                <a:gd name="T7" fmla="*/ 4 h 14"/>
                <a:gd name="T8" fmla="*/ 9 w 17"/>
                <a:gd name="T9" fmla="*/ 1 h 14"/>
                <a:gd name="T10" fmla="*/ 17 w 17"/>
                <a:gd name="T11" fmla="*/ 3 h 14"/>
                <a:gd name="T12" fmla="*/ 16 w 17"/>
                <a:gd name="T13" fmla="*/ 5 h 14"/>
                <a:gd name="T14" fmla="*/ 9 w 17"/>
                <a:gd name="T15" fmla="*/ 3 h 14"/>
                <a:gd name="T16" fmla="*/ 5 w 17"/>
                <a:gd name="T17" fmla="*/ 2 h 14"/>
                <a:gd name="T18" fmla="*/ 3 w 17"/>
                <a:gd name="T19" fmla="*/ 5 h 14"/>
                <a:gd name="T20" fmla="*/ 2 w 17"/>
                <a:gd name="T21" fmla="*/ 7 h 14"/>
                <a:gd name="T22" fmla="*/ 3 w 17"/>
                <a:gd name="T23" fmla="*/ 8 h 14"/>
                <a:gd name="T24" fmla="*/ 4 w 17"/>
                <a:gd name="T25" fmla="*/ 9 h 14"/>
                <a:gd name="T26" fmla="*/ 6 w 17"/>
                <a:gd name="T27" fmla="*/ 10 h 14"/>
                <a:gd name="T28" fmla="*/ 14 w 17"/>
                <a:gd name="T29" fmla="*/ 13 h 14"/>
                <a:gd name="T30" fmla="*/ 14 w 17"/>
                <a:gd name="T31" fmla="*/ 14 h 14"/>
                <a:gd name="T32" fmla="*/ 0 w 17"/>
                <a:gd name="T33" fmla="*/ 10 h 14"/>
                <a:gd name="T34" fmla="*/ 0 w 17"/>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4">
                  <a:moveTo>
                    <a:pt x="0" y="9"/>
                  </a:moveTo>
                  <a:cubicBezTo>
                    <a:pt x="3" y="9"/>
                    <a:pt x="3" y="9"/>
                    <a:pt x="3" y="9"/>
                  </a:cubicBezTo>
                  <a:cubicBezTo>
                    <a:pt x="3" y="9"/>
                    <a:pt x="3" y="9"/>
                    <a:pt x="3" y="9"/>
                  </a:cubicBezTo>
                  <a:cubicBezTo>
                    <a:pt x="1" y="8"/>
                    <a:pt x="1" y="6"/>
                    <a:pt x="1" y="4"/>
                  </a:cubicBezTo>
                  <a:cubicBezTo>
                    <a:pt x="2" y="1"/>
                    <a:pt x="5" y="0"/>
                    <a:pt x="9" y="1"/>
                  </a:cubicBezTo>
                  <a:cubicBezTo>
                    <a:pt x="17" y="3"/>
                    <a:pt x="17" y="3"/>
                    <a:pt x="17" y="3"/>
                  </a:cubicBezTo>
                  <a:cubicBezTo>
                    <a:pt x="16" y="5"/>
                    <a:pt x="16" y="5"/>
                    <a:pt x="16" y="5"/>
                  </a:cubicBezTo>
                  <a:cubicBezTo>
                    <a:pt x="9" y="3"/>
                    <a:pt x="9" y="3"/>
                    <a:pt x="9" y="3"/>
                  </a:cubicBezTo>
                  <a:cubicBezTo>
                    <a:pt x="7" y="2"/>
                    <a:pt x="6" y="2"/>
                    <a:pt x="5" y="2"/>
                  </a:cubicBezTo>
                  <a:cubicBezTo>
                    <a:pt x="4" y="3"/>
                    <a:pt x="3" y="4"/>
                    <a:pt x="3" y="5"/>
                  </a:cubicBezTo>
                  <a:cubicBezTo>
                    <a:pt x="2" y="5"/>
                    <a:pt x="2" y="6"/>
                    <a:pt x="2" y="7"/>
                  </a:cubicBezTo>
                  <a:cubicBezTo>
                    <a:pt x="3" y="7"/>
                    <a:pt x="3" y="8"/>
                    <a:pt x="3" y="8"/>
                  </a:cubicBezTo>
                  <a:cubicBezTo>
                    <a:pt x="3" y="9"/>
                    <a:pt x="4" y="9"/>
                    <a:pt x="4" y="9"/>
                  </a:cubicBezTo>
                  <a:cubicBezTo>
                    <a:pt x="5" y="10"/>
                    <a:pt x="6" y="10"/>
                    <a:pt x="6" y="10"/>
                  </a:cubicBezTo>
                  <a:cubicBezTo>
                    <a:pt x="14" y="13"/>
                    <a:pt x="14" y="13"/>
                    <a:pt x="14" y="13"/>
                  </a:cubicBezTo>
                  <a:cubicBezTo>
                    <a:pt x="14" y="14"/>
                    <a:pt x="14" y="14"/>
                    <a:pt x="14" y="14"/>
                  </a:cubicBezTo>
                  <a:cubicBezTo>
                    <a:pt x="0" y="10"/>
                    <a:pt x="0" y="10"/>
                    <a:pt x="0" y="10"/>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3"/>
            <p:cNvSpPr>
              <a:spLocks/>
            </p:cNvSpPr>
            <p:nvPr/>
          </p:nvSpPr>
          <p:spPr bwMode="auto">
            <a:xfrm>
              <a:off x="9686925" y="4221163"/>
              <a:ext cx="39688" cy="28575"/>
            </a:xfrm>
            <a:custGeom>
              <a:avLst/>
              <a:gdLst>
                <a:gd name="T0" fmla="*/ 11 w 15"/>
                <a:gd name="T1" fmla="*/ 10 h 11"/>
                <a:gd name="T2" fmla="*/ 12 w 15"/>
                <a:gd name="T3" fmla="*/ 9 h 11"/>
                <a:gd name="T4" fmla="*/ 12 w 15"/>
                <a:gd name="T5" fmla="*/ 8 h 11"/>
                <a:gd name="T6" fmla="*/ 11 w 15"/>
                <a:gd name="T7" fmla="*/ 6 h 11"/>
                <a:gd name="T8" fmla="*/ 10 w 15"/>
                <a:gd name="T9" fmla="*/ 5 h 11"/>
                <a:gd name="T10" fmla="*/ 9 w 15"/>
                <a:gd name="T11" fmla="*/ 5 h 11"/>
                <a:gd name="T12" fmla="*/ 8 w 15"/>
                <a:gd name="T13" fmla="*/ 4 h 11"/>
                <a:gd name="T14" fmla="*/ 7 w 15"/>
                <a:gd name="T15" fmla="*/ 4 h 11"/>
                <a:gd name="T16" fmla="*/ 0 w 15"/>
                <a:gd name="T17" fmla="*/ 2 h 11"/>
                <a:gd name="T18" fmla="*/ 0 w 15"/>
                <a:gd name="T19" fmla="*/ 0 h 11"/>
                <a:gd name="T20" fmla="*/ 15 w 15"/>
                <a:gd name="T21" fmla="*/ 4 h 11"/>
                <a:gd name="T22" fmla="*/ 14 w 15"/>
                <a:gd name="T23" fmla="*/ 6 h 11"/>
                <a:gd name="T24" fmla="*/ 11 w 15"/>
                <a:gd name="T25" fmla="*/ 5 h 11"/>
                <a:gd name="T26" fmla="*/ 11 w 15"/>
                <a:gd name="T27" fmla="*/ 5 h 11"/>
                <a:gd name="T28" fmla="*/ 12 w 15"/>
                <a:gd name="T29" fmla="*/ 6 h 11"/>
                <a:gd name="T30" fmla="*/ 13 w 15"/>
                <a:gd name="T31" fmla="*/ 7 h 11"/>
                <a:gd name="T32" fmla="*/ 13 w 15"/>
                <a:gd name="T33" fmla="*/ 8 h 11"/>
                <a:gd name="T34" fmla="*/ 13 w 15"/>
                <a:gd name="T35" fmla="*/ 10 h 11"/>
                <a:gd name="T36" fmla="*/ 13 w 15"/>
                <a:gd name="T37" fmla="*/ 10 h 11"/>
                <a:gd name="T38" fmla="*/ 13 w 15"/>
                <a:gd name="T39" fmla="*/ 11 h 11"/>
                <a:gd name="T40" fmla="*/ 11 w 1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1">
                  <a:moveTo>
                    <a:pt x="11" y="10"/>
                  </a:moveTo>
                  <a:cubicBezTo>
                    <a:pt x="11" y="10"/>
                    <a:pt x="11" y="9"/>
                    <a:pt x="12" y="9"/>
                  </a:cubicBezTo>
                  <a:cubicBezTo>
                    <a:pt x="12" y="8"/>
                    <a:pt x="12" y="8"/>
                    <a:pt x="12" y="8"/>
                  </a:cubicBezTo>
                  <a:cubicBezTo>
                    <a:pt x="12" y="7"/>
                    <a:pt x="11" y="7"/>
                    <a:pt x="11" y="6"/>
                  </a:cubicBezTo>
                  <a:cubicBezTo>
                    <a:pt x="11" y="6"/>
                    <a:pt x="11" y="6"/>
                    <a:pt x="10" y="5"/>
                  </a:cubicBezTo>
                  <a:cubicBezTo>
                    <a:pt x="10" y="5"/>
                    <a:pt x="10" y="5"/>
                    <a:pt x="9" y="5"/>
                  </a:cubicBezTo>
                  <a:cubicBezTo>
                    <a:pt x="9" y="4"/>
                    <a:pt x="8" y="4"/>
                    <a:pt x="8" y="4"/>
                  </a:cubicBezTo>
                  <a:cubicBezTo>
                    <a:pt x="8" y="4"/>
                    <a:pt x="7" y="4"/>
                    <a:pt x="7" y="4"/>
                  </a:cubicBezTo>
                  <a:cubicBezTo>
                    <a:pt x="0" y="2"/>
                    <a:pt x="0" y="2"/>
                    <a:pt x="0" y="2"/>
                  </a:cubicBezTo>
                  <a:cubicBezTo>
                    <a:pt x="0" y="0"/>
                    <a:pt x="0" y="0"/>
                    <a:pt x="0" y="0"/>
                  </a:cubicBezTo>
                  <a:cubicBezTo>
                    <a:pt x="15" y="4"/>
                    <a:pt x="15" y="4"/>
                    <a:pt x="15" y="4"/>
                  </a:cubicBezTo>
                  <a:cubicBezTo>
                    <a:pt x="14" y="6"/>
                    <a:pt x="14" y="6"/>
                    <a:pt x="14" y="6"/>
                  </a:cubicBezTo>
                  <a:cubicBezTo>
                    <a:pt x="11" y="5"/>
                    <a:pt x="11" y="5"/>
                    <a:pt x="11" y="5"/>
                  </a:cubicBezTo>
                  <a:cubicBezTo>
                    <a:pt x="11" y="5"/>
                    <a:pt x="11" y="5"/>
                    <a:pt x="11" y="5"/>
                  </a:cubicBezTo>
                  <a:cubicBezTo>
                    <a:pt x="11" y="5"/>
                    <a:pt x="12" y="5"/>
                    <a:pt x="12" y="6"/>
                  </a:cubicBezTo>
                  <a:cubicBezTo>
                    <a:pt x="13" y="6"/>
                    <a:pt x="13" y="7"/>
                    <a:pt x="13" y="7"/>
                  </a:cubicBezTo>
                  <a:cubicBezTo>
                    <a:pt x="13" y="7"/>
                    <a:pt x="13" y="8"/>
                    <a:pt x="13" y="8"/>
                  </a:cubicBezTo>
                  <a:cubicBezTo>
                    <a:pt x="13" y="9"/>
                    <a:pt x="13" y="9"/>
                    <a:pt x="13" y="10"/>
                  </a:cubicBezTo>
                  <a:cubicBezTo>
                    <a:pt x="13" y="10"/>
                    <a:pt x="13" y="10"/>
                    <a:pt x="13" y="10"/>
                  </a:cubicBezTo>
                  <a:cubicBezTo>
                    <a:pt x="13" y="10"/>
                    <a:pt x="13" y="11"/>
                    <a:pt x="13" y="11"/>
                  </a:cubicBezTo>
                  <a:lnTo>
                    <a:pt x="1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4"/>
            <p:cNvSpPr>
              <a:spLocks noEditPoints="1"/>
            </p:cNvSpPr>
            <p:nvPr/>
          </p:nvSpPr>
          <p:spPr bwMode="auto">
            <a:xfrm>
              <a:off x="9672638" y="4248150"/>
              <a:ext cx="42863" cy="36513"/>
            </a:xfrm>
            <a:custGeom>
              <a:avLst/>
              <a:gdLst>
                <a:gd name="T0" fmla="*/ 1 w 16"/>
                <a:gd name="T1" fmla="*/ 5 h 14"/>
                <a:gd name="T2" fmla="*/ 2 w 16"/>
                <a:gd name="T3" fmla="*/ 2 h 14"/>
                <a:gd name="T4" fmla="*/ 4 w 16"/>
                <a:gd name="T5" fmla="*/ 0 h 14"/>
                <a:gd name="T6" fmla="*/ 7 w 16"/>
                <a:gd name="T7" fmla="*/ 0 h 14"/>
                <a:gd name="T8" fmla="*/ 10 w 16"/>
                <a:gd name="T9" fmla="*/ 0 h 14"/>
                <a:gd name="T10" fmla="*/ 13 w 16"/>
                <a:gd name="T11" fmla="*/ 1 h 14"/>
                <a:gd name="T12" fmla="*/ 15 w 16"/>
                <a:gd name="T13" fmla="*/ 3 h 14"/>
                <a:gd name="T14" fmla="*/ 16 w 16"/>
                <a:gd name="T15" fmla="*/ 6 h 14"/>
                <a:gd name="T16" fmla="*/ 16 w 16"/>
                <a:gd name="T17" fmla="*/ 9 h 14"/>
                <a:gd name="T18" fmla="*/ 14 w 16"/>
                <a:gd name="T19" fmla="*/ 12 h 14"/>
                <a:gd name="T20" fmla="*/ 12 w 16"/>
                <a:gd name="T21" fmla="*/ 13 h 14"/>
                <a:gd name="T22" fmla="*/ 10 w 16"/>
                <a:gd name="T23" fmla="*/ 14 h 14"/>
                <a:gd name="T24" fmla="*/ 6 w 16"/>
                <a:gd name="T25" fmla="*/ 14 h 14"/>
                <a:gd name="T26" fmla="*/ 3 w 16"/>
                <a:gd name="T27" fmla="*/ 12 h 14"/>
                <a:gd name="T28" fmla="*/ 2 w 16"/>
                <a:gd name="T29" fmla="*/ 10 h 14"/>
                <a:gd name="T30" fmla="*/ 1 w 16"/>
                <a:gd name="T31" fmla="*/ 8 h 14"/>
                <a:gd name="T32" fmla="*/ 1 w 16"/>
                <a:gd name="T33" fmla="*/ 5 h 14"/>
                <a:gd name="T34" fmla="*/ 14 w 16"/>
                <a:gd name="T35" fmla="*/ 9 h 14"/>
                <a:gd name="T36" fmla="*/ 14 w 16"/>
                <a:gd name="T37" fmla="*/ 6 h 14"/>
                <a:gd name="T38" fmla="*/ 14 w 16"/>
                <a:gd name="T39" fmla="*/ 4 h 14"/>
                <a:gd name="T40" fmla="*/ 12 w 16"/>
                <a:gd name="T41" fmla="*/ 3 h 14"/>
                <a:gd name="T42" fmla="*/ 10 w 16"/>
                <a:gd name="T43" fmla="*/ 2 h 14"/>
                <a:gd name="T44" fmla="*/ 7 w 16"/>
                <a:gd name="T45" fmla="*/ 1 h 14"/>
                <a:gd name="T46" fmla="*/ 5 w 16"/>
                <a:gd name="T47" fmla="*/ 2 h 14"/>
                <a:gd name="T48" fmla="*/ 3 w 16"/>
                <a:gd name="T49" fmla="*/ 3 h 14"/>
                <a:gd name="T50" fmla="*/ 2 w 16"/>
                <a:gd name="T51" fmla="*/ 5 h 14"/>
                <a:gd name="T52" fmla="*/ 2 w 16"/>
                <a:gd name="T53" fmla="*/ 7 h 14"/>
                <a:gd name="T54" fmla="*/ 3 w 16"/>
                <a:gd name="T55" fmla="*/ 9 h 14"/>
                <a:gd name="T56" fmla="*/ 4 w 16"/>
                <a:gd name="T57" fmla="*/ 11 h 14"/>
                <a:gd name="T58" fmla="*/ 7 w 16"/>
                <a:gd name="T59" fmla="*/ 12 h 14"/>
                <a:gd name="T60" fmla="*/ 12 w 16"/>
                <a:gd name="T61" fmla="*/ 12 h 14"/>
                <a:gd name="T62" fmla="*/ 14 w 16"/>
                <a:gd name="T63"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14">
                  <a:moveTo>
                    <a:pt x="1" y="5"/>
                  </a:moveTo>
                  <a:cubicBezTo>
                    <a:pt x="1" y="4"/>
                    <a:pt x="2" y="3"/>
                    <a:pt x="2" y="2"/>
                  </a:cubicBezTo>
                  <a:cubicBezTo>
                    <a:pt x="3" y="1"/>
                    <a:pt x="3" y="1"/>
                    <a:pt x="4" y="0"/>
                  </a:cubicBezTo>
                  <a:cubicBezTo>
                    <a:pt x="5" y="0"/>
                    <a:pt x="6" y="0"/>
                    <a:pt x="7" y="0"/>
                  </a:cubicBezTo>
                  <a:cubicBezTo>
                    <a:pt x="8" y="0"/>
                    <a:pt x="9" y="0"/>
                    <a:pt x="10" y="0"/>
                  </a:cubicBezTo>
                  <a:cubicBezTo>
                    <a:pt x="11" y="0"/>
                    <a:pt x="12" y="1"/>
                    <a:pt x="13" y="1"/>
                  </a:cubicBezTo>
                  <a:cubicBezTo>
                    <a:pt x="14" y="2"/>
                    <a:pt x="15" y="3"/>
                    <a:pt x="15" y="3"/>
                  </a:cubicBezTo>
                  <a:cubicBezTo>
                    <a:pt x="15" y="4"/>
                    <a:pt x="16" y="5"/>
                    <a:pt x="16" y="6"/>
                  </a:cubicBezTo>
                  <a:cubicBezTo>
                    <a:pt x="16" y="7"/>
                    <a:pt x="16" y="8"/>
                    <a:pt x="16" y="9"/>
                  </a:cubicBezTo>
                  <a:cubicBezTo>
                    <a:pt x="15" y="10"/>
                    <a:pt x="15" y="11"/>
                    <a:pt x="14" y="12"/>
                  </a:cubicBezTo>
                  <a:cubicBezTo>
                    <a:pt x="14" y="12"/>
                    <a:pt x="13" y="13"/>
                    <a:pt x="12" y="13"/>
                  </a:cubicBezTo>
                  <a:cubicBezTo>
                    <a:pt x="11" y="14"/>
                    <a:pt x="11" y="14"/>
                    <a:pt x="10" y="14"/>
                  </a:cubicBezTo>
                  <a:cubicBezTo>
                    <a:pt x="9" y="14"/>
                    <a:pt x="7" y="14"/>
                    <a:pt x="6" y="14"/>
                  </a:cubicBezTo>
                  <a:cubicBezTo>
                    <a:pt x="5" y="13"/>
                    <a:pt x="4" y="13"/>
                    <a:pt x="3" y="12"/>
                  </a:cubicBezTo>
                  <a:cubicBezTo>
                    <a:pt x="3" y="12"/>
                    <a:pt x="2" y="11"/>
                    <a:pt x="2" y="10"/>
                  </a:cubicBezTo>
                  <a:cubicBezTo>
                    <a:pt x="1" y="9"/>
                    <a:pt x="1" y="9"/>
                    <a:pt x="1" y="8"/>
                  </a:cubicBezTo>
                  <a:cubicBezTo>
                    <a:pt x="0" y="7"/>
                    <a:pt x="1" y="6"/>
                    <a:pt x="1" y="5"/>
                  </a:cubicBezTo>
                  <a:close/>
                  <a:moveTo>
                    <a:pt x="14" y="9"/>
                  </a:moveTo>
                  <a:cubicBezTo>
                    <a:pt x="14" y="8"/>
                    <a:pt x="14" y="7"/>
                    <a:pt x="14" y="6"/>
                  </a:cubicBezTo>
                  <a:cubicBezTo>
                    <a:pt x="14" y="6"/>
                    <a:pt x="14" y="5"/>
                    <a:pt x="14" y="4"/>
                  </a:cubicBezTo>
                  <a:cubicBezTo>
                    <a:pt x="13" y="4"/>
                    <a:pt x="13" y="3"/>
                    <a:pt x="12" y="3"/>
                  </a:cubicBezTo>
                  <a:cubicBezTo>
                    <a:pt x="11" y="2"/>
                    <a:pt x="10" y="2"/>
                    <a:pt x="10" y="2"/>
                  </a:cubicBezTo>
                  <a:cubicBezTo>
                    <a:pt x="9" y="2"/>
                    <a:pt x="8" y="1"/>
                    <a:pt x="7" y="1"/>
                  </a:cubicBezTo>
                  <a:cubicBezTo>
                    <a:pt x="6" y="2"/>
                    <a:pt x="6" y="2"/>
                    <a:pt x="5" y="2"/>
                  </a:cubicBezTo>
                  <a:cubicBezTo>
                    <a:pt x="4" y="2"/>
                    <a:pt x="4" y="3"/>
                    <a:pt x="3" y="3"/>
                  </a:cubicBezTo>
                  <a:cubicBezTo>
                    <a:pt x="3" y="4"/>
                    <a:pt x="3" y="4"/>
                    <a:pt x="2" y="5"/>
                  </a:cubicBezTo>
                  <a:cubicBezTo>
                    <a:pt x="2" y="6"/>
                    <a:pt x="2" y="7"/>
                    <a:pt x="2" y="7"/>
                  </a:cubicBezTo>
                  <a:cubicBezTo>
                    <a:pt x="2" y="8"/>
                    <a:pt x="2" y="9"/>
                    <a:pt x="3" y="9"/>
                  </a:cubicBezTo>
                  <a:cubicBezTo>
                    <a:pt x="3" y="10"/>
                    <a:pt x="4" y="10"/>
                    <a:pt x="4" y="11"/>
                  </a:cubicBezTo>
                  <a:cubicBezTo>
                    <a:pt x="5" y="11"/>
                    <a:pt x="6" y="12"/>
                    <a:pt x="7" y="12"/>
                  </a:cubicBezTo>
                  <a:cubicBezTo>
                    <a:pt x="9" y="12"/>
                    <a:pt x="10" y="12"/>
                    <a:pt x="12" y="12"/>
                  </a:cubicBezTo>
                  <a:cubicBezTo>
                    <a:pt x="13" y="11"/>
                    <a:pt x="14" y="10"/>
                    <a:pt x="1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5"/>
            <p:cNvSpPr>
              <a:spLocks noEditPoints="1"/>
            </p:cNvSpPr>
            <p:nvPr/>
          </p:nvSpPr>
          <p:spPr bwMode="auto">
            <a:xfrm>
              <a:off x="9648825" y="4283075"/>
              <a:ext cx="57150" cy="44450"/>
            </a:xfrm>
            <a:custGeom>
              <a:avLst/>
              <a:gdLst>
                <a:gd name="T0" fmla="*/ 9 w 21"/>
                <a:gd name="T1" fmla="*/ 5 h 17"/>
                <a:gd name="T2" fmla="*/ 0 w 21"/>
                <a:gd name="T3" fmla="*/ 2 h 17"/>
                <a:gd name="T4" fmla="*/ 1 w 21"/>
                <a:gd name="T5" fmla="*/ 0 h 17"/>
                <a:gd name="T6" fmla="*/ 21 w 21"/>
                <a:gd name="T7" fmla="*/ 6 h 17"/>
                <a:gd name="T8" fmla="*/ 21 w 21"/>
                <a:gd name="T9" fmla="*/ 8 h 17"/>
                <a:gd name="T10" fmla="*/ 18 w 21"/>
                <a:gd name="T11" fmla="*/ 7 h 17"/>
                <a:gd name="T12" fmla="*/ 18 w 21"/>
                <a:gd name="T13" fmla="*/ 7 h 17"/>
                <a:gd name="T14" fmla="*/ 20 w 21"/>
                <a:gd name="T15" fmla="*/ 10 h 17"/>
                <a:gd name="T16" fmla="*/ 20 w 21"/>
                <a:gd name="T17" fmla="*/ 13 h 17"/>
                <a:gd name="T18" fmla="*/ 19 w 21"/>
                <a:gd name="T19" fmla="*/ 15 h 17"/>
                <a:gd name="T20" fmla="*/ 17 w 21"/>
                <a:gd name="T21" fmla="*/ 17 h 17"/>
                <a:gd name="T22" fmla="*/ 14 w 21"/>
                <a:gd name="T23" fmla="*/ 17 h 17"/>
                <a:gd name="T24" fmla="*/ 11 w 21"/>
                <a:gd name="T25" fmla="*/ 17 h 17"/>
                <a:gd name="T26" fmla="*/ 8 w 21"/>
                <a:gd name="T27" fmla="*/ 16 h 17"/>
                <a:gd name="T28" fmla="*/ 6 w 21"/>
                <a:gd name="T29" fmla="*/ 14 h 17"/>
                <a:gd name="T30" fmla="*/ 5 w 21"/>
                <a:gd name="T31" fmla="*/ 11 h 17"/>
                <a:gd name="T32" fmla="*/ 5 w 21"/>
                <a:gd name="T33" fmla="*/ 8 h 17"/>
                <a:gd name="T34" fmla="*/ 9 w 21"/>
                <a:gd name="T35" fmla="*/ 5 h 17"/>
                <a:gd name="T36" fmla="*/ 13 w 21"/>
                <a:gd name="T37" fmla="*/ 6 h 17"/>
                <a:gd name="T38" fmla="*/ 11 w 21"/>
                <a:gd name="T39" fmla="*/ 5 h 17"/>
                <a:gd name="T40" fmla="*/ 9 w 21"/>
                <a:gd name="T41" fmla="*/ 6 h 17"/>
                <a:gd name="T42" fmla="*/ 8 w 21"/>
                <a:gd name="T43" fmla="*/ 7 h 17"/>
                <a:gd name="T44" fmla="*/ 7 w 21"/>
                <a:gd name="T45" fmla="*/ 9 h 17"/>
                <a:gd name="T46" fmla="*/ 7 w 21"/>
                <a:gd name="T47" fmla="*/ 11 h 17"/>
                <a:gd name="T48" fmla="*/ 7 w 21"/>
                <a:gd name="T49" fmla="*/ 12 h 17"/>
                <a:gd name="T50" fmla="*/ 9 w 21"/>
                <a:gd name="T51" fmla="*/ 14 h 17"/>
                <a:gd name="T52" fmla="*/ 12 w 21"/>
                <a:gd name="T53" fmla="*/ 15 h 17"/>
                <a:gd name="T54" fmla="*/ 14 w 21"/>
                <a:gd name="T55" fmla="*/ 15 h 17"/>
                <a:gd name="T56" fmla="*/ 16 w 21"/>
                <a:gd name="T57" fmla="*/ 15 h 17"/>
                <a:gd name="T58" fmla="*/ 17 w 21"/>
                <a:gd name="T59" fmla="*/ 14 h 17"/>
                <a:gd name="T60" fmla="*/ 18 w 21"/>
                <a:gd name="T61" fmla="*/ 12 h 17"/>
                <a:gd name="T62" fmla="*/ 18 w 21"/>
                <a:gd name="T63" fmla="*/ 10 h 17"/>
                <a:gd name="T64" fmla="*/ 18 w 21"/>
                <a:gd name="T65" fmla="*/ 8 h 17"/>
                <a:gd name="T66" fmla="*/ 16 w 21"/>
                <a:gd name="T67" fmla="*/ 7 h 17"/>
                <a:gd name="T68" fmla="*/ 14 w 21"/>
                <a:gd name="T69" fmla="*/ 6 h 17"/>
                <a:gd name="T70" fmla="*/ 13 w 21"/>
                <a:gd name="T7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17">
                  <a:moveTo>
                    <a:pt x="9" y="5"/>
                  </a:moveTo>
                  <a:cubicBezTo>
                    <a:pt x="0" y="2"/>
                    <a:pt x="0" y="2"/>
                    <a:pt x="0" y="2"/>
                  </a:cubicBezTo>
                  <a:cubicBezTo>
                    <a:pt x="1" y="0"/>
                    <a:pt x="1" y="0"/>
                    <a:pt x="1" y="0"/>
                  </a:cubicBezTo>
                  <a:cubicBezTo>
                    <a:pt x="21" y="6"/>
                    <a:pt x="21" y="6"/>
                    <a:pt x="21" y="6"/>
                  </a:cubicBezTo>
                  <a:cubicBezTo>
                    <a:pt x="21" y="8"/>
                    <a:pt x="21" y="8"/>
                    <a:pt x="21" y="8"/>
                  </a:cubicBezTo>
                  <a:cubicBezTo>
                    <a:pt x="18" y="7"/>
                    <a:pt x="18" y="7"/>
                    <a:pt x="18" y="7"/>
                  </a:cubicBezTo>
                  <a:cubicBezTo>
                    <a:pt x="18" y="7"/>
                    <a:pt x="18" y="7"/>
                    <a:pt x="18" y="7"/>
                  </a:cubicBezTo>
                  <a:cubicBezTo>
                    <a:pt x="19" y="8"/>
                    <a:pt x="20" y="9"/>
                    <a:pt x="20" y="10"/>
                  </a:cubicBezTo>
                  <a:cubicBezTo>
                    <a:pt x="20" y="11"/>
                    <a:pt x="20" y="12"/>
                    <a:pt x="20" y="13"/>
                  </a:cubicBezTo>
                  <a:cubicBezTo>
                    <a:pt x="19" y="14"/>
                    <a:pt x="19" y="15"/>
                    <a:pt x="19" y="15"/>
                  </a:cubicBezTo>
                  <a:cubicBezTo>
                    <a:pt x="18" y="16"/>
                    <a:pt x="17" y="16"/>
                    <a:pt x="17" y="17"/>
                  </a:cubicBezTo>
                  <a:cubicBezTo>
                    <a:pt x="16" y="17"/>
                    <a:pt x="15" y="17"/>
                    <a:pt x="14" y="17"/>
                  </a:cubicBezTo>
                  <a:cubicBezTo>
                    <a:pt x="13" y="17"/>
                    <a:pt x="12" y="17"/>
                    <a:pt x="11" y="17"/>
                  </a:cubicBezTo>
                  <a:cubicBezTo>
                    <a:pt x="10" y="17"/>
                    <a:pt x="9" y="16"/>
                    <a:pt x="8" y="16"/>
                  </a:cubicBezTo>
                  <a:cubicBezTo>
                    <a:pt x="7" y="15"/>
                    <a:pt x="7" y="14"/>
                    <a:pt x="6" y="14"/>
                  </a:cubicBezTo>
                  <a:cubicBezTo>
                    <a:pt x="5" y="13"/>
                    <a:pt x="5" y="12"/>
                    <a:pt x="5" y="11"/>
                  </a:cubicBezTo>
                  <a:cubicBezTo>
                    <a:pt x="5" y="10"/>
                    <a:pt x="5" y="9"/>
                    <a:pt x="5" y="8"/>
                  </a:cubicBezTo>
                  <a:cubicBezTo>
                    <a:pt x="6" y="6"/>
                    <a:pt x="7" y="5"/>
                    <a:pt x="9" y="5"/>
                  </a:cubicBezTo>
                  <a:close/>
                  <a:moveTo>
                    <a:pt x="13" y="6"/>
                  </a:moveTo>
                  <a:cubicBezTo>
                    <a:pt x="12" y="5"/>
                    <a:pt x="11" y="5"/>
                    <a:pt x="11" y="5"/>
                  </a:cubicBezTo>
                  <a:cubicBezTo>
                    <a:pt x="10" y="5"/>
                    <a:pt x="10" y="6"/>
                    <a:pt x="9" y="6"/>
                  </a:cubicBezTo>
                  <a:cubicBezTo>
                    <a:pt x="8" y="6"/>
                    <a:pt x="8" y="6"/>
                    <a:pt x="8" y="7"/>
                  </a:cubicBezTo>
                  <a:cubicBezTo>
                    <a:pt x="7" y="7"/>
                    <a:pt x="7" y="8"/>
                    <a:pt x="7" y="9"/>
                  </a:cubicBezTo>
                  <a:cubicBezTo>
                    <a:pt x="7" y="9"/>
                    <a:pt x="6" y="10"/>
                    <a:pt x="7" y="11"/>
                  </a:cubicBezTo>
                  <a:cubicBezTo>
                    <a:pt x="7" y="11"/>
                    <a:pt x="7" y="12"/>
                    <a:pt x="7" y="12"/>
                  </a:cubicBezTo>
                  <a:cubicBezTo>
                    <a:pt x="8" y="13"/>
                    <a:pt x="8" y="14"/>
                    <a:pt x="9" y="14"/>
                  </a:cubicBezTo>
                  <a:cubicBezTo>
                    <a:pt x="10" y="14"/>
                    <a:pt x="11" y="15"/>
                    <a:pt x="12" y="15"/>
                  </a:cubicBezTo>
                  <a:cubicBezTo>
                    <a:pt x="13" y="15"/>
                    <a:pt x="13" y="15"/>
                    <a:pt x="14" y="15"/>
                  </a:cubicBezTo>
                  <a:cubicBezTo>
                    <a:pt x="15" y="15"/>
                    <a:pt x="15" y="15"/>
                    <a:pt x="16" y="15"/>
                  </a:cubicBezTo>
                  <a:cubicBezTo>
                    <a:pt x="17" y="15"/>
                    <a:pt x="17" y="14"/>
                    <a:pt x="17" y="14"/>
                  </a:cubicBezTo>
                  <a:cubicBezTo>
                    <a:pt x="18" y="13"/>
                    <a:pt x="18" y="13"/>
                    <a:pt x="18" y="12"/>
                  </a:cubicBezTo>
                  <a:cubicBezTo>
                    <a:pt x="18" y="12"/>
                    <a:pt x="19" y="11"/>
                    <a:pt x="18" y="10"/>
                  </a:cubicBezTo>
                  <a:cubicBezTo>
                    <a:pt x="18" y="10"/>
                    <a:pt x="18" y="9"/>
                    <a:pt x="18" y="8"/>
                  </a:cubicBezTo>
                  <a:cubicBezTo>
                    <a:pt x="17" y="8"/>
                    <a:pt x="17" y="7"/>
                    <a:pt x="16" y="7"/>
                  </a:cubicBezTo>
                  <a:cubicBezTo>
                    <a:pt x="16" y="7"/>
                    <a:pt x="15" y="6"/>
                    <a:pt x="14" y="6"/>
                  </a:cubicBezTo>
                  <a:lnTo>
                    <a:pt x="1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6"/>
            <p:cNvSpPr>
              <a:spLocks noEditPoints="1"/>
            </p:cNvSpPr>
            <p:nvPr/>
          </p:nvSpPr>
          <p:spPr bwMode="auto">
            <a:xfrm>
              <a:off x="9648825" y="4333875"/>
              <a:ext cx="42863" cy="34925"/>
            </a:xfrm>
            <a:custGeom>
              <a:avLst/>
              <a:gdLst>
                <a:gd name="T0" fmla="*/ 9 w 16"/>
                <a:gd name="T1" fmla="*/ 2 h 13"/>
                <a:gd name="T2" fmla="*/ 7 w 16"/>
                <a:gd name="T3" fmla="*/ 2 h 13"/>
                <a:gd name="T4" fmla="*/ 5 w 16"/>
                <a:gd name="T5" fmla="*/ 2 h 13"/>
                <a:gd name="T6" fmla="*/ 3 w 16"/>
                <a:gd name="T7" fmla="*/ 3 h 13"/>
                <a:gd name="T8" fmla="*/ 2 w 16"/>
                <a:gd name="T9" fmla="*/ 5 h 13"/>
                <a:gd name="T10" fmla="*/ 3 w 16"/>
                <a:gd name="T11" fmla="*/ 10 h 13"/>
                <a:gd name="T12" fmla="*/ 1 w 16"/>
                <a:gd name="T13" fmla="*/ 10 h 13"/>
                <a:gd name="T14" fmla="*/ 1 w 16"/>
                <a:gd name="T15" fmla="*/ 4 h 13"/>
                <a:gd name="T16" fmla="*/ 2 w 16"/>
                <a:gd name="T17" fmla="*/ 2 h 13"/>
                <a:gd name="T18" fmla="*/ 4 w 16"/>
                <a:gd name="T19" fmla="*/ 0 h 13"/>
                <a:gd name="T20" fmla="*/ 7 w 16"/>
                <a:gd name="T21" fmla="*/ 0 h 13"/>
                <a:gd name="T22" fmla="*/ 10 w 16"/>
                <a:gd name="T23" fmla="*/ 0 h 13"/>
                <a:gd name="T24" fmla="*/ 13 w 16"/>
                <a:gd name="T25" fmla="*/ 2 h 13"/>
                <a:gd name="T26" fmla="*/ 15 w 16"/>
                <a:gd name="T27" fmla="*/ 4 h 13"/>
                <a:gd name="T28" fmla="*/ 16 w 16"/>
                <a:gd name="T29" fmla="*/ 6 h 13"/>
                <a:gd name="T30" fmla="*/ 16 w 16"/>
                <a:gd name="T31" fmla="*/ 9 h 13"/>
                <a:gd name="T32" fmla="*/ 14 w 16"/>
                <a:gd name="T33" fmla="*/ 11 h 13"/>
                <a:gd name="T34" fmla="*/ 13 w 16"/>
                <a:gd name="T35" fmla="*/ 12 h 13"/>
                <a:gd name="T36" fmla="*/ 10 w 16"/>
                <a:gd name="T37" fmla="*/ 13 h 13"/>
                <a:gd name="T38" fmla="*/ 7 w 16"/>
                <a:gd name="T39" fmla="*/ 12 h 13"/>
                <a:gd name="T40" fmla="*/ 6 w 16"/>
                <a:gd name="T41" fmla="*/ 12 h 13"/>
                <a:gd name="T42" fmla="*/ 9 w 16"/>
                <a:gd name="T43" fmla="*/ 2 h 13"/>
                <a:gd name="T44" fmla="*/ 8 w 16"/>
                <a:gd name="T45" fmla="*/ 11 h 13"/>
                <a:gd name="T46" fmla="*/ 12 w 16"/>
                <a:gd name="T47" fmla="*/ 11 h 13"/>
                <a:gd name="T48" fmla="*/ 14 w 16"/>
                <a:gd name="T49" fmla="*/ 8 h 13"/>
                <a:gd name="T50" fmla="*/ 14 w 16"/>
                <a:gd name="T51" fmla="*/ 7 h 13"/>
                <a:gd name="T52" fmla="*/ 14 w 16"/>
                <a:gd name="T53" fmla="*/ 5 h 13"/>
                <a:gd name="T54" fmla="*/ 12 w 16"/>
                <a:gd name="T55" fmla="*/ 4 h 13"/>
                <a:gd name="T56" fmla="*/ 11 w 16"/>
                <a:gd name="T57" fmla="*/ 2 h 13"/>
                <a:gd name="T58" fmla="*/ 8 w 16"/>
                <a:gd name="T5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13">
                  <a:moveTo>
                    <a:pt x="9" y="2"/>
                  </a:moveTo>
                  <a:cubicBezTo>
                    <a:pt x="8" y="2"/>
                    <a:pt x="8" y="2"/>
                    <a:pt x="7" y="2"/>
                  </a:cubicBezTo>
                  <a:cubicBezTo>
                    <a:pt x="6" y="2"/>
                    <a:pt x="5" y="2"/>
                    <a:pt x="5" y="2"/>
                  </a:cubicBezTo>
                  <a:cubicBezTo>
                    <a:pt x="4" y="2"/>
                    <a:pt x="4" y="3"/>
                    <a:pt x="3" y="3"/>
                  </a:cubicBezTo>
                  <a:cubicBezTo>
                    <a:pt x="3" y="4"/>
                    <a:pt x="2" y="4"/>
                    <a:pt x="2" y="5"/>
                  </a:cubicBezTo>
                  <a:cubicBezTo>
                    <a:pt x="2" y="7"/>
                    <a:pt x="2" y="8"/>
                    <a:pt x="3" y="10"/>
                  </a:cubicBezTo>
                  <a:cubicBezTo>
                    <a:pt x="1" y="10"/>
                    <a:pt x="1" y="10"/>
                    <a:pt x="1" y="10"/>
                  </a:cubicBezTo>
                  <a:cubicBezTo>
                    <a:pt x="0" y="8"/>
                    <a:pt x="0" y="6"/>
                    <a:pt x="1" y="4"/>
                  </a:cubicBezTo>
                  <a:cubicBezTo>
                    <a:pt x="1" y="3"/>
                    <a:pt x="2" y="3"/>
                    <a:pt x="2" y="2"/>
                  </a:cubicBezTo>
                  <a:cubicBezTo>
                    <a:pt x="3" y="1"/>
                    <a:pt x="3" y="1"/>
                    <a:pt x="4" y="0"/>
                  </a:cubicBezTo>
                  <a:cubicBezTo>
                    <a:pt x="5" y="0"/>
                    <a:pt x="6" y="0"/>
                    <a:pt x="7" y="0"/>
                  </a:cubicBezTo>
                  <a:cubicBezTo>
                    <a:pt x="8" y="0"/>
                    <a:pt x="9" y="0"/>
                    <a:pt x="10" y="0"/>
                  </a:cubicBezTo>
                  <a:cubicBezTo>
                    <a:pt x="11" y="1"/>
                    <a:pt x="12" y="1"/>
                    <a:pt x="13" y="2"/>
                  </a:cubicBezTo>
                  <a:cubicBezTo>
                    <a:pt x="14" y="2"/>
                    <a:pt x="14" y="3"/>
                    <a:pt x="15" y="4"/>
                  </a:cubicBezTo>
                  <a:cubicBezTo>
                    <a:pt x="15" y="4"/>
                    <a:pt x="16" y="5"/>
                    <a:pt x="16" y="6"/>
                  </a:cubicBezTo>
                  <a:cubicBezTo>
                    <a:pt x="16" y="7"/>
                    <a:pt x="16" y="8"/>
                    <a:pt x="16" y="9"/>
                  </a:cubicBezTo>
                  <a:cubicBezTo>
                    <a:pt x="15" y="10"/>
                    <a:pt x="15" y="10"/>
                    <a:pt x="14" y="11"/>
                  </a:cubicBezTo>
                  <a:cubicBezTo>
                    <a:pt x="14" y="12"/>
                    <a:pt x="13" y="12"/>
                    <a:pt x="13" y="12"/>
                  </a:cubicBezTo>
                  <a:cubicBezTo>
                    <a:pt x="12" y="13"/>
                    <a:pt x="11" y="13"/>
                    <a:pt x="10" y="13"/>
                  </a:cubicBezTo>
                  <a:cubicBezTo>
                    <a:pt x="9" y="13"/>
                    <a:pt x="8" y="13"/>
                    <a:pt x="7" y="12"/>
                  </a:cubicBezTo>
                  <a:cubicBezTo>
                    <a:pt x="6" y="12"/>
                    <a:pt x="6" y="12"/>
                    <a:pt x="6" y="12"/>
                  </a:cubicBezTo>
                  <a:lnTo>
                    <a:pt x="9" y="2"/>
                  </a:lnTo>
                  <a:close/>
                  <a:moveTo>
                    <a:pt x="8" y="11"/>
                  </a:moveTo>
                  <a:cubicBezTo>
                    <a:pt x="10" y="11"/>
                    <a:pt x="11" y="11"/>
                    <a:pt x="12" y="11"/>
                  </a:cubicBezTo>
                  <a:cubicBezTo>
                    <a:pt x="13" y="10"/>
                    <a:pt x="14" y="9"/>
                    <a:pt x="14" y="8"/>
                  </a:cubicBezTo>
                  <a:cubicBezTo>
                    <a:pt x="14" y="8"/>
                    <a:pt x="14" y="7"/>
                    <a:pt x="14" y="7"/>
                  </a:cubicBezTo>
                  <a:cubicBezTo>
                    <a:pt x="14" y="6"/>
                    <a:pt x="14" y="5"/>
                    <a:pt x="14" y="5"/>
                  </a:cubicBezTo>
                  <a:cubicBezTo>
                    <a:pt x="13" y="4"/>
                    <a:pt x="13" y="4"/>
                    <a:pt x="12" y="4"/>
                  </a:cubicBezTo>
                  <a:cubicBezTo>
                    <a:pt x="12" y="3"/>
                    <a:pt x="11" y="3"/>
                    <a:pt x="11" y="2"/>
                  </a:cubicBezTo>
                  <a:lnTo>
                    <a:pt x="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7"/>
            <p:cNvSpPr>
              <a:spLocks/>
            </p:cNvSpPr>
            <p:nvPr/>
          </p:nvSpPr>
          <p:spPr bwMode="auto">
            <a:xfrm>
              <a:off x="9629775" y="4389438"/>
              <a:ext cx="60325" cy="39688"/>
            </a:xfrm>
            <a:custGeom>
              <a:avLst/>
              <a:gdLst>
                <a:gd name="T0" fmla="*/ 16 w 22"/>
                <a:gd name="T1" fmla="*/ 13 h 15"/>
                <a:gd name="T2" fmla="*/ 17 w 22"/>
                <a:gd name="T3" fmla="*/ 13 h 15"/>
                <a:gd name="T4" fmla="*/ 19 w 22"/>
                <a:gd name="T5" fmla="*/ 13 h 15"/>
                <a:gd name="T6" fmla="*/ 20 w 22"/>
                <a:gd name="T7" fmla="*/ 12 h 15"/>
                <a:gd name="T8" fmla="*/ 21 w 22"/>
                <a:gd name="T9" fmla="*/ 10 h 15"/>
                <a:gd name="T10" fmla="*/ 21 w 22"/>
                <a:gd name="T11" fmla="*/ 8 h 15"/>
                <a:gd name="T12" fmla="*/ 20 w 22"/>
                <a:gd name="T13" fmla="*/ 5 h 15"/>
                <a:gd name="T14" fmla="*/ 22 w 22"/>
                <a:gd name="T15" fmla="*/ 5 h 15"/>
                <a:gd name="T16" fmla="*/ 22 w 22"/>
                <a:gd name="T17" fmla="*/ 8 h 15"/>
                <a:gd name="T18" fmla="*/ 22 w 22"/>
                <a:gd name="T19" fmla="*/ 11 h 15"/>
                <a:gd name="T20" fmla="*/ 22 w 22"/>
                <a:gd name="T21" fmla="*/ 12 h 15"/>
                <a:gd name="T22" fmla="*/ 22 w 22"/>
                <a:gd name="T23" fmla="*/ 12 h 15"/>
                <a:gd name="T24" fmla="*/ 21 w 22"/>
                <a:gd name="T25" fmla="*/ 14 h 15"/>
                <a:gd name="T26" fmla="*/ 19 w 22"/>
                <a:gd name="T27" fmla="*/ 15 h 15"/>
                <a:gd name="T28" fmla="*/ 17 w 22"/>
                <a:gd name="T29" fmla="*/ 15 h 15"/>
                <a:gd name="T30" fmla="*/ 15 w 22"/>
                <a:gd name="T31" fmla="*/ 15 h 15"/>
                <a:gd name="T32" fmla="*/ 13 w 22"/>
                <a:gd name="T33" fmla="*/ 14 h 15"/>
                <a:gd name="T34" fmla="*/ 12 w 22"/>
                <a:gd name="T35" fmla="*/ 13 h 15"/>
                <a:gd name="T36" fmla="*/ 10 w 22"/>
                <a:gd name="T37" fmla="*/ 11 h 15"/>
                <a:gd name="T38" fmla="*/ 9 w 22"/>
                <a:gd name="T39" fmla="*/ 8 h 15"/>
                <a:gd name="T40" fmla="*/ 8 w 22"/>
                <a:gd name="T41" fmla="*/ 6 h 15"/>
                <a:gd name="T42" fmla="*/ 8 w 22"/>
                <a:gd name="T43" fmla="*/ 4 h 15"/>
                <a:gd name="T44" fmla="*/ 7 w 22"/>
                <a:gd name="T45" fmla="*/ 3 h 15"/>
                <a:gd name="T46" fmla="*/ 5 w 22"/>
                <a:gd name="T47" fmla="*/ 2 h 15"/>
                <a:gd name="T48" fmla="*/ 5 w 22"/>
                <a:gd name="T49" fmla="*/ 2 h 15"/>
                <a:gd name="T50" fmla="*/ 5 w 22"/>
                <a:gd name="T51" fmla="*/ 2 h 15"/>
                <a:gd name="T52" fmla="*/ 2 w 22"/>
                <a:gd name="T53" fmla="*/ 12 h 15"/>
                <a:gd name="T54" fmla="*/ 0 w 22"/>
                <a:gd name="T55" fmla="*/ 11 h 15"/>
                <a:gd name="T56" fmla="*/ 4 w 22"/>
                <a:gd name="T57" fmla="*/ 0 h 15"/>
                <a:gd name="T58" fmla="*/ 5 w 22"/>
                <a:gd name="T59" fmla="*/ 0 h 15"/>
                <a:gd name="T60" fmla="*/ 7 w 22"/>
                <a:gd name="T61" fmla="*/ 1 h 15"/>
                <a:gd name="T62" fmla="*/ 8 w 22"/>
                <a:gd name="T63" fmla="*/ 2 h 15"/>
                <a:gd name="T64" fmla="*/ 10 w 22"/>
                <a:gd name="T65" fmla="*/ 4 h 15"/>
                <a:gd name="T66" fmla="*/ 11 w 22"/>
                <a:gd name="T67" fmla="*/ 7 h 15"/>
                <a:gd name="T68" fmla="*/ 12 w 22"/>
                <a:gd name="T69" fmla="*/ 10 h 15"/>
                <a:gd name="T70" fmla="*/ 13 w 22"/>
                <a:gd name="T71" fmla="*/ 11 h 15"/>
                <a:gd name="T72" fmla="*/ 14 w 22"/>
                <a:gd name="T73" fmla="*/ 12 h 15"/>
                <a:gd name="T74" fmla="*/ 16 w 22"/>
                <a:gd name="T75"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15">
                  <a:moveTo>
                    <a:pt x="16" y="13"/>
                  </a:moveTo>
                  <a:cubicBezTo>
                    <a:pt x="16" y="13"/>
                    <a:pt x="17" y="13"/>
                    <a:pt x="17" y="13"/>
                  </a:cubicBezTo>
                  <a:cubicBezTo>
                    <a:pt x="18" y="13"/>
                    <a:pt x="18" y="13"/>
                    <a:pt x="19" y="13"/>
                  </a:cubicBezTo>
                  <a:cubicBezTo>
                    <a:pt x="19" y="13"/>
                    <a:pt x="20" y="12"/>
                    <a:pt x="20" y="12"/>
                  </a:cubicBezTo>
                  <a:cubicBezTo>
                    <a:pt x="20" y="11"/>
                    <a:pt x="20" y="11"/>
                    <a:pt x="21" y="10"/>
                  </a:cubicBezTo>
                  <a:cubicBezTo>
                    <a:pt x="21" y="10"/>
                    <a:pt x="21" y="9"/>
                    <a:pt x="21" y="8"/>
                  </a:cubicBezTo>
                  <a:cubicBezTo>
                    <a:pt x="20" y="7"/>
                    <a:pt x="20" y="6"/>
                    <a:pt x="20" y="5"/>
                  </a:cubicBezTo>
                  <a:cubicBezTo>
                    <a:pt x="22" y="5"/>
                    <a:pt x="22" y="5"/>
                    <a:pt x="22" y="5"/>
                  </a:cubicBezTo>
                  <a:cubicBezTo>
                    <a:pt x="22" y="6"/>
                    <a:pt x="22" y="7"/>
                    <a:pt x="22" y="8"/>
                  </a:cubicBezTo>
                  <a:cubicBezTo>
                    <a:pt x="22" y="9"/>
                    <a:pt x="22" y="10"/>
                    <a:pt x="22" y="11"/>
                  </a:cubicBezTo>
                  <a:cubicBezTo>
                    <a:pt x="22" y="11"/>
                    <a:pt x="22" y="11"/>
                    <a:pt x="22" y="12"/>
                  </a:cubicBezTo>
                  <a:cubicBezTo>
                    <a:pt x="22" y="12"/>
                    <a:pt x="22" y="12"/>
                    <a:pt x="22" y="12"/>
                  </a:cubicBezTo>
                  <a:cubicBezTo>
                    <a:pt x="21" y="13"/>
                    <a:pt x="21" y="13"/>
                    <a:pt x="21" y="14"/>
                  </a:cubicBezTo>
                  <a:cubicBezTo>
                    <a:pt x="20" y="14"/>
                    <a:pt x="20" y="15"/>
                    <a:pt x="19" y="15"/>
                  </a:cubicBezTo>
                  <a:cubicBezTo>
                    <a:pt x="19" y="15"/>
                    <a:pt x="18" y="15"/>
                    <a:pt x="17" y="15"/>
                  </a:cubicBezTo>
                  <a:cubicBezTo>
                    <a:pt x="17" y="15"/>
                    <a:pt x="16" y="15"/>
                    <a:pt x="15" y="15"/>
                  </a:cubicBezTo>
                  <a:cubicBezTo>
                    <a:pt x="14" y="15"/>
                    <a:pt x="14" y="14"/>
                    <a:pt x="13" y="14"/>
                  </a:cubicBezTo>
                  <a:cubicBezTo>
                    <a:pt x="13" y="14"/>
                    <a:pt x="12" y="13"/>
                    <a:pt x="12" y="13"/>
                  </a:cubicBezTo>
                  <a:cubicBezTo>
                    <a:pt x="11" y="12"/>
                    <a:pt x="11" y="11"/>
                    <a:pt x="10" y="11"/>
                  </a:cubicBezTo>
                  <a:cubicBezTo>
                    <a:pt x="10" y="10"/>
                    <a:pt x="10" y="9"/>
                    <a:pt x="9" y="8"/>
                  </a:cubicBezTo>
                  <a:cubicBezTo>
                    <a:pt x="9" y="7"/>
                    <a:pt x="9" y="7"/>
                    <a:pt x="8" y="6"/>
                  </a:cubicBezTo>
                  <a:cubicBezTo>
                    <a:pt x="8" y="5"/>
                    <a:pt x="8" y="5"/>
                    <a:pt x="8" y="4"/>
                  </a:cubicBezTo>
                  <a:cubicBezTo>
                    <a:pt x="7" y="4"/>
                    <a:pt x="7" y="3"/>
                    <a:pt x="7" y="3"/>
                  </a:cubicBezTo>
                  <a:cubicBezTo>
                    <a:pt x="6" y="3"/>
                    <a:pt x="6" y="2"/>
                    <a:pt x="5" y="2"/>
                  </a:cubicBezTo>
                  <a:cubicBezTo>
                    <a:pt x="5" y="2"/>
                    <a:pt x="5" y="2"/>
                    <a:pt x="5" y="2"/>
                  </a:cubicBezTo>
                  <a:cubicBezTo>
                    <a:pt x="5" y="2"/>
                    <a:pt x="5" y="2"/>
                    <a:pt x="5" y="2"/>
                  </a:cubicBezTo>
                  <a:cubicBezTo>
                    <a:pt x="2" y="12"/>
                    <a:pt x="2" y="12"/>
                    <a:pt x="2" y="12"/>
                  </a:cubicBezTo>
                  <a:cubicBezTo>
                    <a:pt x="0" y="11"/>
                    <a:pt x="0" y="11"/>
                    <a:pt x="0" y="11"/>
                  </a:cubicBezTo>
                  <a:cubicBezTo>
                    <a:pt x="4" y="0"/>
                    <a:pt x="4" y="0"/>
                    <a:pt x="4" y="0"/>
                  </a:cubicBezTo>
                  <a:cubicBezTo>
                    <a:pt x="5" y="0"/>
                    <a:pt x="5" y="0"/>
                    <a:pt x="5" y="0"/>
                  </a:cubicBezTo>
                  <a:cubicBezTo>
                    <a:pt x="5" y="0"/>
                    <a:pt x="6" y="0"/>
                    <a:pt x="7" y="1"/>
                  </a:cubicBezTo>
                  <a:cubicBezTo>
                    <a:pt x="7" y="1"/>
                    <a:pt x="8" y="2"/>
                    <a:pt x="8" y="2"/>
                  </a:cubicBezTo>
                  <a:cubicBezTo>
                    <a:pt x="9" y="3"/>
                    <a:pt x="9" y="4"/>
                    <a:pt x="10" y="4"/>
                  </a:cubicBezTo>
                  <a:cubicBezTo>
                    <a:pt x="10" y="5"/>
                    <a:pt x="10" y="6"/>
                    <a:pt x="11" y="7"/>
                  </a:cubicBezTo>
                  <a:cubicBezTo>
                    <a:pt x="11" y="8"/>
                    <a:pt x="11" y="9"/>
                    <a:pt x="12" y="10"/>
                  </a:cubicBezTo>
                  <a:cubicBezTo>
                    <a:pt x="12" y="10"/>
                    <a:pt x="12" y="11"/>
                    <a:pt x="13" y="11"/>
                  </a:cubicBezTo>
                  <a:cubicBezTo>
                    <a:pt x="13" y="12"/>
                    <a:pt x="13" y="12"/>
                    <a:pt x="14" y="12"/>
                  </a:cubicBezTo>
                  <a:cubicBezTo>
                    <a:pt x="14"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8"/>
            <p:cNvSpPr>
              <a:spLocks noEditPoints="1"/>
            </p:cNvSpPr>
            <p:nvPr/>
          </p:nvSpPr>
          <p:spPr bwMode="auto">
            <a:xfrm>
              <a:off x="9621838" y="4432300"/>
              <a:ext cx="57150" cy="39688"/>
            </a:xfrm>
            <a:custGeom>
              <a:avLst/>
              <a:gdLst>
                <a:gd name="T0" fmla="*/ 0 w 21"/>
                <a:gd name="T1" fmla="*/ 4 h 15"/>
                <a:gd name="T2" fmla="*/ 2 w 21"/>
                <a:gd name="T3" fmla="*/ 2 h 15"/>
                <a:gd name="T4" fmla="*/ 4 w 21"/>
                <a:gd name="T5" fmla="*/ 0 h 15"/>
                <a:gd name="T6" fmla="*/ 8 w 21"/>
                <a:gd name="T7" fmla="*/ 0 h 15"/>
                <a:gd name="T8" fmla="*/ 12 w 21"/>
                <a:gd name="T9" fmla="*/ 1 h 15"/>
                <a:gd name="T10" fmla="*/ 19 w 21"/>
                <a:gd name="T11" fmla="*/ 5 h 15"/>
                <a:gd name="T12" fmla="*/ 21 w 21"/>
                <a:gd name="T13" fmla="*/ 10 h 15"/>
                <a:gd name="T14" fmla="*/ 9 w 21"/>
                <a:gd name="T15" fmla="*/ 13 h 15"/>
                <a:gd name="T16" fmla="*/ 5 w 21"/>
                <a:gd name="T17" fmla="*/ 12 h 15"/>
                <a:gd name="T18" fmla="*/ 2 w 21"/>
                <a:gd name="T19" fmla="*/ 10 h 15"/>
                <a:gd name="T20" fmla="*/ 0 w 21"/>
                <a:gd name="T21" fmla="*/ 7 h 15"/>
                <a:gd name="T22" fmla="*/ 0 w 21"/>
                <a:gd name="T23" fmla="*/ 4 h 15"/>
                <a:gd name="T24" fmla="*/ 19 w 21"/>
                <a:gd name="T25" fmla="*/ 10 h 15"/>
                <a:gd name="T26" fmla="*/ 18 w 21"/>
                <a:gd name="T27" fmla="*/ 6 h 15"/>
                <a:gd name="T28" fmla="*/ 12 w 21"/>
                <a:gd name="T29" fmla="*/ 3 h 15"/>
                <a:gd name="T30" fmla="*/ 5 w 21"/>
                <a:gd name="T31" fmla="*/ 2 h 15"/>
                <a:gd name="T32" fmla="*/ 2 w 21"/>
                <a:gd name="T33" fmla="*/ 5 h 15"/>
                <a:gd name="T34" fmla="*/ 2 w 21"/>
                <a:gd name="T35" fmla="*/ 7 h 15"/>
                <a:gd name="T36" fmla="*/ 3 w 21"/>
                <a:gd name="T37" fmla="*/ 9 h 15"/>
                <a:gd name="T38" fmla="*/ 6 w 21"/>
                <a:gd name="T39" fmla="*/ 10 h 15"/>
                <a:gd name="T40" fmla="*/ 9 w 21"/>
                <a:gd name="T41" fmla="*/ 11 h 15"/>
                <a:gd name="T42" fmla="*/ 19 w 21"/>
                <a:gd name="T4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5">
                  <a:moveTo>
                    <a:pt x="0" y="4"/>
                  </a:moveTo>
                  <a:cubicBezTo>
                    <a:pt x="1" y="3"/>
                    <a:pt x="1" y="2"/>
                    <a:pt x="2" y="2"/>
                  </a:cubicBezTo>
                  <a:cubicBezTo>
                    <a:pt x="2" y="1"/>
                    <a:pt x="3" y="1"/>
                    <a:pt x="4" y="0"/>
                  </a:cubicBezTo>
                  <a:cubicBezTo>
                    <a:pt x="5" y="0"/>
                    <a:pt x="6" y="0"/>
                    <a:pt x="8" y="0"/>
                  </a:cubicBezTo>
                  <a:cubicBezTo>
                    <a:pt x="9" y="0"/>
                    <a:pt x="10" y="0"/>
                    <a:pt x="12" y="1"/>
                  </a:cubicBezTo>
                  <a:cubicBezTo>
                    <a:pt x="15" y="2"/>
                    <a:pt x="18" y="3"/>
                    <a:pt x="19" y="5"/>
                  </a:cubicBezTo>
                  <a:cubicBezTo>
                    <a:pt x="21" y="6"/>
                    <a:pt x="21" y="8"/>
                    <a:pt x="21" y="10"/>
                  </a:cubicBezTo>
                  <a:cubicBezTo>
                    <a:pt x="20" y="14"/>
                    <a:pt x="16" y="15"/>
                    <a:pt x="9" y="13"/>
                  </a:cubicBezTo>
                  <a:cubicBezTo>
                    <a:pt x="7" y="13"/>
                    <a:pt x="6" y="12"/>
                    <a:pt x="5" y="12"/>
                  </a:cubicBezTo>
                  <a:cubicBezTo>
                    <a:pt x="3" y="11"/>
                    <a:pt x="2" y="10"/>
                    <a:pt x="2" y="10"/>
                  </a:cubicBezTo>
                  <a:cubicBezTo>
                    <a:pt x="1" y="9"/>
                    <a:pt x="1" y="8"/>
                    <a:pt x="0" y="7"/>
                  </a:cubicBezTo>
                  <a:cubicBezTo>
                    <a:pt x="0" y="6"/>
                    <a:pt x="0" y="5"/>
                    <a:pt x="0" y="4"/>
                  </a:cubicBezTo>
                  <a:close/>
                  <a:moveTo>
                    <a:pt x="19" y="10"/>
                  </a:moveTo>
                  <a:cubicBezTo>
                    <a:pt x="20" y="8"/>
                    <a:pt x="19" y="7"/>
                    <a:pt x="18" y="6"/>
                  </a:cubicBezTo>
                  <a:cubicBezTo>
                    <a:pt x="17" y="5"/>
                    <a:pt x="15" y="4"/>
                    <a:pt x="12" y="3"/>
                  </a:cubicBezTo>
                  <a:cubicBezTo>
                    <a:pt x="9" y="2"/>
                    <a:pt x="7" y="2"/>
                    <a:pt x="5" y="2"/>
                  </a:cubicBezTo>
                  <a:cubicBezTo>
                    <a:pt x="3" y="2"/>
                    <a:pt x="2" y="3"/>
                    <a:pt x="2" y="5"/>
                  </a:cubicBezTo>
                  <a:cubicBezTo>
                    <a:pt x="2" y="5"/>
                    <a:pt x="2" y="6"/>
                    <a:pt x="2" y="7"/>
                  </a:cubicBezTo>
                  <a:cubicBezTo>
                    <a:pt x="2" y="7"/>
                    <a:pt x="3" y="8"/>
                    <a:pt x="3" y="9"/>
                  </a:cubicBezTo>
                  <a:cubicBezTo>
                    <a:pt x="4" y="9"/>
                    <a:pt x="5" y="10"/>
                    <a:pt x="6" y="10"/>
                  </a:cubicBezTo>
                  <a:cubicBezTo>
                    <a:pt x="7" y="11"/>
                    <a:pt x="8" y="11"/>
                    <a:pt x="9" y="11"/>
                  </a:cubicBezTo>
                  <a:cubicBezTo>
                    <a:pt x="15" y="13"/>
                    <a:pt x="18" y="13"/>
                    <a:pt x="1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9"/>
            <p:cNvSpPr>
              <a:spLocks/>
            </p:cNvSpPr>
            <p:nvPr/>
          </p:nvSpPr>
          <p:spPr bwMode="auto">
            <a:xfrm>
              <a:off x="9612313" y="4478338"/>
              <a:ext cx="55563" cy="20638"/>
            </a:xfrm>
            <a:custGeom>
              <a:avLst/>
              <a:gdLst>
                <a:gd name="T0" fmla="*/ 1 w 21"/>
                <a:gd name="T1" fmla="*/ 1 h 8"/>
                <a:gd name="T2" fmla="*/ 19 w 21"/>
                <a:gd name="T3" fmla="*/ 6 h 8"/>
                <a:gd name="T4" fmla="*/ 18 w 21"/>
                <a:gd name="T5" fmla="*/ 4 h 8"/>
                <a:gd name="T6" fmla="*/ 18 w 21"/>
                <a:gd name="T7" fmla="*/ 3 h 8"/>
                <a:gd name="T8" fmla="*/ 17 w 21"/>
                <a:gd name="T9" fmla="*/ 1 h 8"/>
                <a:gd name="T10" fmla="*/ 17 w 21"/>
                <a:gd name="T11" fmla="*/ 0 h 8"/>
                <a:gd name="T12" fmla="*/ 19 w 21"/>
                <a:gd name="T13" fmla="*/ 1 h 8"/>
                <a:gd name="T14" fmla="*/ 19 w 21"/>
                <a:gd name="T15" fmla="*/ 4 h 8"/>
                <a:gd name="T16" fmla="*/ 21 w 21"/>
                <a:gd name="T17" fmla="*/ 8 h 8"/>
                <a:gd name="T18" fmla="*/ 21 w 21"/>
                <a:gd name="T19" fmla="*/ 8 h 8"/>
                <a:gd name="T20" fmla="*/ 0 w 21"/>
                <a:gd name="T21" fmla="*/ 2 h 8"/>
                <a:gd name="T22" fmla="*/ 1 w 21"/>
                <a:gd name="T2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8">
                  <a:moveTo>
                    <a:pt x="1" y="1"/>
                  </a:moveTo>
                  <a:cubicBezTo>
                    <a:pt x="19" y="6"/>
                    <a:pt x="19" y="6"/>
                    <a:pt x="19" y="6"/>
                  </a:cubicBezTo>
                  <a:cubicBezTo>
                    <a:pt x="18" y="5"/>
                    <a:pt x="18" y="5"/>
                    <a:pt x="18" y="4"/>
                  </a:cubicBezTo>
                  <a:cubicBezTo>
                    <a:pt x="18" y="4"/>
                    <a:pt x="18" y="3"/>
                    <a:pt x="18" y="3"/>
                  </a:cubicBezTo>
                  <a:cubicBezTo>
                    <a:pt x="18" y="2"/>
                    <a:pt x="18" y="2"/>
                    <a:pt x="17" y="1"/>
                  </a:cubicBezTo>
                  <a:cubicBezTo>
                    <a:pt x="17" y="1"/>
                    <a:pt x="17" y="1"/>
                    <a:pt x="17" y="0"/>
                  </a:cubicBezTo>
                  <a:cubicBezTo>
                    <a:pt x="19" y="1"/>
                    <a:pt x="19" y="1"/>
                    <a:pt x="19" y="1"/>
                  </a:cubicBezTo>
                  <a:cubicBezTo>
                    <a:pt x="19" y="2"/>
                    <a:pt x="19" y="3"/>
                    <a:pt x="19" y="4"/>
                  </a:cubicBezTo>
                  <a:cubicBezTo>
                    <a:pt x="20" y="5"/>
                    <a:pt x="20" y="6"/>
                    <a:pt x="21" y="8"/>
                  </a:cubicBezTo>
                  <a:cubicBezTo>
                    <a:pt x="21" y="8"/>
                    <a:pt x="21" y="8"/>
                    <a:pt x="21" y="8"/>
                  </a:cubicBezTo>
                  <a:cubicBezTo>
                    <a:pt x="0" y="2"/>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40"/>
            <p:cNvSpPr>
              <a:spLocks noEditPoints="1"/>
            </p:cNvSpPr>
            <p:nvPr/>
          </p:nvSpPr>
          <p:spPr bwMode="auto">
            <a:xfrm>
              <a:off x="9601200" y="4497388"/>
              <a:ext cx="55563" cy="42863"/>
            </a:xfrm>
            <a:custGeom>
              <a:avLst/>
              <a:gdLst>
                <a:gd name="T0" fmla="*/ 20 w 21"/>
                <a:gd name="T1" fmla="*/ 16 h 16"/>
                <a:gd name="T2" fmla="*/ 7 w 21"/>
                <a:gd name="T3" fmla="*/ 12 h 16"/>
                <a:gd name="T4" fmla="*/ 6 w 21"/>
                <a:gd name="T5" fmla="*/ 15 h 16"/>
                <a:gd name="T6" fmla="*/ 4 w 21"/>
                <a:gd name="T7" fmla="*/ 15 h 16"/>
                <a:gd name="T8" fmla="*/ 5 w 21"/>
                <a:gd name="T9" fmla="*/ 11 h 16"/>
                <a:gd name="T10" fmla="*/ 0 w 21"/>
                <a:gd name="T11" fmla="*/ 10 h 16"/>
                <a:gd name="T12" fmla="*/ 1 w 21"/>
                <a:gd name="T13" fmla="*/ 8 h 16"/>
                <a:gd name="T14" fmla="*/ 6 w 21"/>
                <a:gd name="T15" fmla="*/ 10 h 16"/>
                <a:gd name="T16" fmla="*/ 8 w 21"/>
                <a:gd name="T17" fmla="*/ 0 h 16"/>
                <a:gd name="T18" fmla="*/ 10 w 21"/>
                <a:gd name="T19" fmla="*/ 1 h 16"/>
                <a:gd name="T20" fmla="*/ 12 w 21"/>
                <a:gd name="T21" fmla="*/ 4 h 16"/>
                <a:gd name="T22" fmla="*/ 15 w 21"/>
                <a:gd name="T23" fmla="*/ 8 h 16"/>
                <a:gd name="T24" fmla="*/ 18 w 21"/>
                <a:gd name="T25" fmla="*/ 11 h 16"/>
                <a:gd name="T26" fmla="*/ 21 w 21"/>
                <a:gd name="T27" fmla="*/ 14 h 16"/>
                <a:gd name="T28" fmla="*/ 20 w 21"/>
                <a:gd name="T29" fmla="*/ 16 h 16"/>
                <a:gd name="T30" fmla="*/ 7 w 21"/>
                <a:gd name="T31" fmla="*/ 10 h 16"/>
                <a:gd name="T32" fmla="*/ 18 w 21"/>
                <a:gd name="T33" fmla="*/ 13 h 16"/>
                <a:gd name="T34" fmla="*/ 15 w 21"/>
                <a:gd name="T35" fmla="*/ 10 h 16"/>
                <a:gd name="T36" fmla="*/ 13 w 21"/>
                <a:gd name="T37" fmla="*/ 7 h 16"/>
                <a:gd name="T38" fmla="*/ 11 w 21"/>
                <a:gd name="T39" fmla="*/ 5 h 16"/>
                <a:gd name="T40" fmla="*/ 9 w 21"/>
                <a:gd name="T41" fmla="*/ 3 h 16"/>
                <a:gd name="T42" fmla="*/ 7 w 21"/>
                <a:gd name="T4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6">
                  <a:moveTo>
                    <a:pt x="20" y="16"/>
                  </a:moveTo>
                  <a:cubicBezTo>
                    <a:pt x="7" y="12"/>
                    <a:pt x="7" y="12"/>
                    <a:pt x="7" y="12"/>
                  </a:cubicBezTo>
                  <a:cubicBezTo>
                    <a:pt x="6" y="15"/>
                    <a:pt x="6" y="15"/>
                    <a:pt x="6" y="15"/>
                  </a:cubicBezTo>
                  <a:cubicBezTo>
                    <a:pt x="4" y="15"/>
                    <a:pt x="4" y="15"/>
                    <a:pt x="4" y="15"/>
                  </a:cubicBezTo>
                  <a:cubicBezTo>
                    <a:pt x="5" y="11"/>
                    <a:pt x="5" y="11"/>
                    <a:pt x="5" y="11"/>
                  </a:cubicBezTo>
                  <a:cubicBezTo>
                    <a:pt x="0" y="10"/>
                    <a:pt x="0" y="10"/>
                    <a:pt x="0" y="10"/>
                  </a:cubicBezTo>
                  <a:cubicBezTo>
                    <a:pt x="1" y="8"/>
                    <a:pt x="1" y="8"/>
                    <a:pt x="1" y="8"/>
                  </a:cubicBezTo>
                  <a:cubicBezTo>
                    <a:pt x="6" y="10"/>
                    <a:pt x="6" y="10"/>
                    <a:pt x="6" y="10"/>
                  </a:cubicBezTo>
                  <a:cubicBezTo>
                    <a:pt x="8" y="0"/>
                    <a:pt x="8" y="0"/>
                    <a:pt x="8" y="0"/>
                  </a:cubicBezTo>
                  <a:cubicBezTo>
                    <a:pt x="10" y="1"/>
                    <a:pt x="10" y="1"/>
                    <a:pt x="10" y="1"/>
                  </a:cubicBezTo>
                  <a:cubicBezTo>
                    <a:pt x="11" y="2"/>
                    <a:pt x="11" y="3"/>
                    <a:pt x="12" y="4"/>
                  </a:cubicBezTo>
                  <a:cubicBezTo>
                    <a:pt x="13" y="6"/>
                    <a:pt x="14" y="7"/>
                    <a:pt x="15" y="8"/>
                  </a:cubicBezTo>
                  <a:cubicBezTo>
                    <a:pt x="16" y="9"/>
                    <a:pt x="17" y="10"/>
                    <a:pt x="18" y="11"/>
                  </a:cubicBezTo>
                  <a:cubicBezTo>
                    <a:pt x="19" y="12"/>
                    <a:pt x="20" y="13"/>
                    <a:pt x="21" y="14"/>
                  </a:cubicBezTo>
                  <a:lnTo>
                    <a:pt x="20" y="16"/>
                  </a:lnTo>
                  <a:close/>
                  <a:moveTo>
                    <a:pt x="7" y="10"/>
                  </a:moveTo>
                  <a:cubicBezTo>
                    <a:pt x="18" y="13"/>
                    <a:pt x="18" y="13"/>
                    <a:pt x="18" y="13"/>
                  </a:cubicBezTo>
                  <a:cubicBezTo>
                    <a:pt x="17" y="12"/>
                    <a:pt x="16" y="11"/>
                    <a:pt x="15" y="10"/>
                  </a:cubicBezTo>
                  <a:cubicBezTo>
                    <a:pt x="14" y="9"/>
                    <a:pt x="13" y="8"/>
                    <a:pt x="13" y="7"/>
                  </a:cubicBezTo>
                  <a:cubicBezTo>
                    <a:pt x="12" y="7"/>
                    <a:pt x="11" y="6"/>
                    <a:pt x="11" y="5"/>
                  </a:cubicBezTo>
                  <a:cubicBezTo>
                    <a:pt x="10" y="4"/>
                    <a:pt x="10" y="3"/>
                    <a:pt x="9" y="3"/>
                  </a:cubicBezTo>
                  <a:lnTo>
                    <a:pt x="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41"/>
            <p:cNvSpPr>
              <a:spLocks noEditPoints="1"/>
            </p:cNvSpPr>
            <p:nvPr/>
          </p:nvSpPr>
          <p:spPr bwMode="auto">
            <a:xfrm>
              <a:off x="9563100" y="3384550"/>
              <a:ext cx="393700" cy="498475"/>
            </a:xfrm>
            <a:custGeom>
              <a:avLst/>
              <a:gdLst>
                <a:gd name="T0" fmla="*/ 58 w 147"/>
                <a:gd name="T1" fmla="*/ 162 h 186"/>
                <a:gd name="T2" fmla="*/ 72 w 147"/>
                <a:gd name="T3" fmla="*/ 186 h 186"/>
                <a:gd name="T4" fmla="*/ 95 w 147"/>
                <a:gd name="T5" fmla="*/ 178 h 186"/>
                <a:gd name="T6" fmla="*/ 92 w 147"/>
                <a:gd name="T7" fmla="*/ 152 h 186"/>
                <a:gd name="T8" fmla="*/ 112 w 147"/>
                <a:gd name="T9" fmla="*/ 135 h 186"/>
                <a:gd name="T10" fmla="*/ 138 w 147"/>
                <a:gd name="T11" fmla="*/ 139 h 186"/>
                <a:gd name="T12" fmla="*/ 147 w 147"/>
                <a:gd name="T13" fmla="*/ 117 h 186"/>
                <a:gd name="T14" fmla="*/ 125 w 147"/>
                <a:gd name="T15" fmla="*/ 103 h 186"/>
                <a:gd name="T16" fmla="*/ 123 w 147"/>
                <a:gd name="T17" fmla="*/ 76 h 186"/>
                <a:gd name="T18" fmla="*/ 143 w 147"/>
                <a:gd name="T19" fmla="*/ 59 h 186"/>
                <a:gd name="T20" fmla="*/ 131 w 147"/>
                <a:gd name="T21" fmla="*/ 37 h 186"/>
                <a:gd name="T22" fmla="*/ 107 w 147"/>
                <a:gd name="T23" fmla="*/ 45 h 186"/>
                <a:gd name="T24" fmla="*/ 85 w 147"/>
                <a:gd name="T25" fmla="*/ 31 h 186"/>
                <a:gd name="T26" fmla="*/ 84 w 147"/>
                <a:gd name="T27" fmla="*/ 4 h 186"/>
                <a:gd name="T28" fmla="*/ 60 w 147"/>
                <a:gd name="T29" fmla="*/ 0 h 186"/>
                <a:gd name="T30" fmla="*/ 50 w 147"/>
                <a:gd name="T31" fmla="*/ 25 h 186"/>
                <a:gd name="T32" fmla="*/ 40 w 147"/>
                <a:gd name="T33" fmla="*/ 27 h 186"/>
                <a:gd name="T34" fmla="*/ 0 w 147"/>
                <a:gd name="T35" fmla="*/ 166 h 186"/>
                <a:gd name="T36" fmla="*/ 13 w 147"/>
                <a:gd name="T37" fmla="*/ 176 h 186"/>
                <a:gd name="T38" fmla="*/ 33 w 147"/>
                <a:gd name="T39" fmla="*/ 158 h 186"/>
                <a:gd name="T40" fmla="*/ 58 w 147"/>
                <a:gd name="T41" fmla="*/ 162 h 186"/>
                <a:gd name="T42" fmla="*/ 39 w 147"/>
                <a:gd name="T43" fmla="*/ 105 h 186"/>
                <a:gd name="T44" fmla="*/ 33 w 147"/>
                <a:gd name="T45" fmla="*/ 95 h 186"/>
                <a:gd name="T46" fmla="*/ 38 w 147"/>
                <a:gd name="T47" fmla="*/ 86 h 186"/>
                <a:gd name="T48" fmla="*/ 41 w 147"/>
                <a:gd name="T49" fmla="*/ 75 h 186"/>
                <a:gd name="T50" fmla="*/ 52 w 147"/>
                <a:gd name="T51" fmla="*/ 73 h 186"/>
                <a:gd name="T52" fmla="*/ 62 w 147"/>
                <a:gd name="T53" fmla="*/ 69 h 186"/>
                <a:gd name="T54" fmla="*/ 72 w 147"/>
                <a:gd name="T55" fmla="*/ 76 h 186"/>
                <a:gd name="T56" fmla="*/ 80 w 147"/>
                <a:gd name="T57" fmla="*/ 82 h 186"/>
                <a:gd name="T58" fmla="*/ 81 w 147"/>
                <a:gd name="T59" fmla="*/ 93 h 186"/>
                <a:gd name="T60" fmla="*/ 83 w 147"/>
                <a:gd name="T61" fmla="*/ 104 h 186"/>
                <a:gd name="T62" fmla="*/ 73 w 147"/>
                <a:gd name="T63" fmla="*/ 111 h 186"/>
                <a:gd name="T64" fmla="*/ 66 w 147"/>
                <a:gd name="T65" fmla="*/ 119 h 186"/>
                <a:gd name="T66" fmla="*/ 55 w 147"/>
                <a:gd name="T67" fmla="*/ 116 h 186"/>
                <a:gd name="T68" fmla="*/ 44 w 147"/>
                <a:gd name="T69" fmla="*/ 115 h 186"/>
                <a:gd name="T70" fmla="*/ 39 w 147"/>
                <a:gd name="T71" fmla="*/ 10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86">
                  <a:moveTo>
                    <a:pt x="58" y="162"/>
                  </a:moveTo>
                  <a:cubicBezTo>
                    <a:pt x="72" y="186"/>
                    <a:pt x="72" y="186"/>
                    <a:pt x="72" y="186"/>
                  </a:cubicBezTo>
                  <a:cubicBezTo>
                    <a:pt x="95" y="178"/>
                    <a:pt x="95" y="178"/>
                    <a:pt x="95" y="178"/>
                  </a:cubicBezTo>
                  <a:cubicBezTo>
                    <a:pt x="92" y="152"/>
                    <a:pt x="92" y="152"/>
                    <a:pt x="92" y="152"/>
                  </a:cubicBezTo>
                  <a:cubicBezTo>
                    <a:pt x="100" y="148"/>
                    <a:pt x="107" y="141"/>
                    <a:pt x="112" y="135"/>
                  </a:cubicBezTo>
                  <a:cubicBezTo>
                    <a:pt x="138" y="139"/>
                    <a:pt x="138" y="139"/>
                    <a:pt x="138" y="139"/>
                  </a:cubicBezTo>
                  <a:cubicBezTo>
                    <a:pt x="147" y="117"/>
                    <a:pt x="147" y="117"/>
                    <a:pt x="147" y="117"/>
                  </a:cubicBezTo>
                  <a:cubicBezTo>
                    <a:pt x="125" y="103"/>
                    <a:pt x="125" y="103"/>
                    <a:pt x="125" y="103"/>
                  </a:cubicBezTo>
                  <a:cubicBezTo>
                    <a:pt x="126" y="94"/>
                    <a:pt x="126" y="84"/>
                    <a:pt x="123" y="76"/>
                  </a:cubicBezTo>
                  <a:cubicBezTo>
                    <a:pt x="143" y="59"/>
                    <a:pt x="143" y="59"/>
                    <a:pt x="143" y="59"/>
                  </a:cubicBezTo>
                  <a:cubicBezTo>
                    <a:pt x="131" y="37"/>
                    <a:pt x="131" y="37"/>
                    <a:pt x="131" y="37"/>
                  </a:cubicBezTo>
                  <a:cubicBezTo>
                    <a:pt x="107" y="45"/>
                    <a:pt x="107" y="45"/>
                    <a:pt x="107" y="45"/>
                  </a:cubicBezTo>
                  <a:cubicBezTo>
                    <a:pt x="100" y="40"/>
                    <a:pt x="93" y="34"/>
                    <a:pt x="85" y="31"/>
                  </a:cubicBezTo>
                  <a:cubicBezTo>
                    <a:pt x="84" y="4"/>
                    <a:pt x="84" y="4"/>
                    <a:pt x="84" y="4"/>
                  </a:cubicBezTo>
                  <a:cubicBezTo>
                    <a:pt x="60" y="0"/>
                    <a:pt x="60" y="0"/>
                    <a:pt x="60" y="0"/>
                  </a:cubicBezTo>
                  <a:cubicBezTo>
                    <a:pt x="50" y="25"/>
                    <a:pt x="50" y="25"/>
                    <a:pt x="50" y="25"/>
                  </a:cubicBezTo>
                  <a:cubicBezTo>
                    <a:pt x="46" y="25"/>
                    <a:pt x="43" y="26"/>
                    <a:pt x="40" y="27"/>
                  </a:cubicBezTo>
                  <a:cubicBezTo>
                    <a:pt x="0" y="166"/>
                    <a:pt x="0" y="166"/>
                    <a:pt x="0" y="166"/>
                  </a:cubicBezTo>
                  <a:cubicBezTo>
                    <a:pt x="13" y="176"/>
                    <a:pt x="13" y="176"/>
                    <a:pt x="13" y="176"/>
                  </a:cubicBezTo>
                  <a:cubicBezTo>
                    <a:pt x="33" y="158"/>
                    <a:pt x="33" y="158"/>
                    <a:pt x="33" y="158"/>
                  </a:cubicBezTo>
                  <a:cubicBezTo>
                    <a:pt x="41" y="161"/>
                    <a:pt x="50" y="163"/>
                    <a:pt x="58" y="162"/>
                  </a:cubicBezTo>
                  <a:close/>
                  <a:moveTo>
                    <a:pt x="39" y="105"/>
                  </a:moveTo>
                  <a:cubicBezTo>
                    <a:pt x="33" y="95"/>
                    <a:pt x="33" y="95"/>
                    <a:pt x="33" y="95"/>
                  </a:cubicBezTo>
                  <a:cubicBezTo>
                    <a:pt x="38" y="86"/>
                    <a:pt x="38" y="86"/>
                    <a:pt x="38" y="86"/>
                  </a:cubicBezTo>
                  <a:cubicBezTo>
                    <a:pt x="41" y="75"/>
                    <a:pt x="41" y="75"/>
                    <a:pt x="41" y="75"/>
                  </a:cubicBezTo>
                  <a:cubicBezTo>
                    <a:pt x="52" y="73"/>
                    <a:pt x="52" y="73"/>
                    <a:pt x="52" y="73"/>
                  </a:cubicBezTo>
                  <a:cubicBezTo>
                    <a:pt x="62" y="69"/>
                    <a:pt x="62" y="69"/>
                    <a:pt x="62" y="69"/>
                  </a:cubicBezTo>
                  <a:cubicBezTo>
                    <a:pt x="72" y="76"/>
                    <a:pt x="72" y="76"/>
                    <a:pt x="72" y="76"/>
                  </a:cubicBezTo>
                  <a:cubicBezTo>
                    <a:pt x="80" y="82"/>
                    <a:pt x="80" y="82"/>
                    <a:pt x="80" y="82"/>
                  </a:cubicBezTo>
                  <a:cubicBezTo>
                    <a:pt x="81" y="93"/>
                    <a:pt x="81" y="93"/>
                    <a:pt x="81" y="93"/>
                  </a:cubicBezTo>
                  <a:cubicBezTo>
                    <a:pt x="83" y="104"/>
                    <a:pt x="83" y="104"/>
                    <a:pt x="83" y="104"/>
                  </a:cubicBezTo>
                  <a:cubicBezTo>
                    <a:pt x="73" y="111"/>
                    <a:pt x="73" y="111"/>
                    <a:pt x="73" y="111"/>
                  </a:cubicBezTo>
                  <a:cubicBezTo>
                    <a:pt x="66" y="119"/>
                    <a:pt x="66" y="119"/>
                    <a:pt x="66" y="119"/>
                  </a:cubicBezTo>
                  <a:cubicBezTo>
                    <a:pt x="55" y="116"/>
                    <a:pt x="55" y="116"/>
                    <a:pt x="55" y="116"/>
                  </a:cubicBezTo>
                  <a:cubicBezTo>
                    <a:pt x="44" y="115"/>
                    <a:pt x="44" y="115"/>
                    <a:pt x="44" y="115"/>
                  </a:cubicBezTo>
                  <a:cubicBezTo>
                    <a:pt x="39" y="105"/>
                    <a:pt x="39" y="105"/>
                    <a:pt x="39" y="105"/>
                  </a:cubicBez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42"/>
            <p:cNvSpPr>
              <a:spLocks noEditPoints="1"/>
            </p:cNvSpPr>
            <p:nvPr/>
          </p:nvSpPr>
          <p:spPr bwMode="auto">
            <a:xfrm>
              <a:off x="9752013" y="3057525"/>
              <a:ext cx="419100" cy="415925"/>
            </a:xfrm>
            <a:custGeom>
              <a:avLst/>
              <a:gdLst>
                <a:gd name="T0" fmla="*/ 83 w 156"/>
                <a:gd name="T1" fmla="*/ 136 h 155"/>
                <a:gd name="T2" fmla="*/ 93 w 156"/>
                <a:gd name="T3" fmla="*/ 155 h 155"/>
                <a:gd name="T4" fmla="*/ 113 w 156"/>
                <a:gd name="T5" fmla="*/ 149 h 155"/>
                <a:gd name="T6" fmla="*/ 111 w 156"/>
                <a:gd name="T7" fmla="*/ 128 h 155"/>
                <a:gd name="T8" fmla="*/ 127 w 156"/>
                <a:gd name="T9" fmla="*/ 112 h 155"/>
                <a:gd name="T10" fmla="*/ 149 w 156"/>
                <a:gd name="T11" fmla="*/ 115 h 155"/>
                <a:gd name="T12" fmla="*/ 156 w 156"/>
                <a:gd name="T13" fmla="*/ 95 h 155"/>
                <a:gd name="T14" fmla="*/ 137 w 156"/>
                <a:gd name="T15" fmla="*/ 85 h 155"/>
                <a:gd name="T16" fmla="*/ 135 w 156"/>
                <a:gd name="T17" fmla="*/ 62 h 155"/>
                <a:gd name="T18" fmla="*/ 147 w 156"/>
                <a:gd name="T19" fmla="*/ 51 h 155"/>
                <a:gd name="T20" fmla="*/ 136 w 156"/>
                <a:gd name="T21" fmla="*/ 31 h 155"/>
                <a:gd name="T22" fmla="*/ 120 w 156"/>
                <a:gd name="T23" fmla="*/ 37 h 155"/>
                <a:gd name="T24" fmla="*/ 101 w 156"/>
                <a:gd name="T25" fmla="*/ 25 h 155"/>
                <a:gd name="T26" fmla="*/ 99 w 156"/>
                <a:gd name="T27" fmla="*/ 3 h 155"/>
                <a:gd name="T28" fmla="*/ 78 w 156"/>
                <a:gd name="T29" fmla="*/ 0 h 155"/>
                <a:gd name="T30" fmla="*/ 71 w 156"/>
                <a:gd name="T31" fmla="*/ 21 h 155"/>
                <a:gd name="T32" fmla="*/ 50 w 156"/>
                <a:gd name="T33" fmla="*/ 28 h 155"/>
                <a:gd name="T34" fmla="*/ 32 w 156"/>
                <a:gd name="T35" fmla="*/ 15 h 155"/>
                <a:gd name="T36" fmla="*/ 16 w 156"/>
                <a:gd name="T37" fmla="*/ 30 h 155"/>
                <a:gd name="T38" fmla="*/ 29 w 156"/>
                <a:gd name="T39" fmla="*/ 48 h 155"/>
                <a:gd name="T40" fmla="*/ 24 w 156"/>
                <a:gd name="T41" fmla="*/ 58 h 155"/>
                <a:gd name="T42" fmla="*/ 21 w 156"/>
                <a:gd name="T43" fmla="*/ 69 h 155"/>
                <a:gd name="T44" fmla="*/ 0 w 156"/>
                <a:gd name="T45" fmla="*/ 75 h 155"/>
                <a:gd name="T46" fmla="*/ 2 w 156"/>
                <a:gd name="T47" fmla="*/ 96 h 155"/>
                <a:gd name="T48" fmla="*/ 24 w 156"/>
                <a:gd name="T49" fmla="*/ 98 h 155"/>
                <a:gd name="T50" fmla="*/ 36 w 156"/>
                <a:gd name="T51" fmla="*/ 117 h 155"/>
                <a:gd name="T52" fmla="*/ 27 w 156"/>
                <a:gd name="T53" fmla="*/ 138 h 155"/>
                <a:gd name="T54" fmla="*/ 45 w 156"/>
                <a:gd name="T55" fmla="*/ 149 h 155"/>
                <a:gd name="T56" fmla="*/ 60 w 156"/>
                <a:gd name="T57" fmla="*/ 134 h 155"/>
                <a:gd name="T58" fmla="*/ 83 w 156"/>
                <a:gd name="T59" fmla="*/ 136 h 155"/>
                <a:gd name="T60" fmla="*/ 64 w 156"/>
                <a:gd name="T61" fmla="*/ 89 h 155"/>
                <a:gd name="T62" fmla="*/ 59 w 156"/>
                <a:gd name="T63" fmla="*/ 81 h 155"/>
                <a:gd name="T64" fmla="*/ 62 w 156"/>
                <a:gd name="T65" fmla="*/ 73 h 155"/>
                <a:gd name="T66" fmla="*/ 65 w 156"/>
                <a:gd name="T67" fmla="*/ 63 h 155"/>
                <a:gd name="T68" fmla="*/ 74 w 156"/>
                <a:gd name="T69" fmla="*/ 61 h 155"/>
                <a:gd name="T70" fmla="*/ 83 w 156"/>
                <a:gd name="T71" fmla="*/ 58 h 155"/>
                <a:gd name="T72" fmla="*/ 91 w 156"/>
                <a:gd name="T73" fmla="*/ 63 h 155"/>
                <a:gd name="T74" fmla="*/ 99 w 156"/>
                <a:gd name="T75" fmla="*/ 68 h 155"/>
                <a:gd name="T76" fmla="*/ 100 w 156"/>
                <a:gd name="T77" fmla="*/ 78 h 155"/>
                <a:gd name="T78" fmla="*/ 101 w 156"/>
                <a:gd name="T79" fmla="*/ 86 h 155"/>
                <a:gd name="T80" fmla="*/ 93 w 156"/>
                <a:gd name="T81" fmla="*/ 93 h 155"/>
                <a:gd name="T82" fmla="*/ 88 w 156"/>
                <a:gd name="T83" fmla="*/ 100 h 155"/>
                <a:gd name="T84" fmla="*/ 78 w 156"/>
                <a:gd name="T85" fmla="*/ 98 h 155"/>
                <a:gd name="T86" fmla="*/ 69 w 156"/>
                <a:gd name="T87" fmla="*/ 97 h 155"/>
                <a:gd name="T88" fmla="*/ 64 w 156"/>
                <a:gd name="T89" fmla="*/ 8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155">
                  <a:moveTo>
                    <a:pt x="83" y="136"/>
                  </a:moveTo>
                  <a:cubicBezTo>
                    <a:pt x="93" y="155"/>
                    <a:pt x="93" y="155"/>
                    <a:pt x="93" y="155"/>
                  </a:cubicBezTo>
                  <a:cubicBezTo>
                    <a:pt x="113" y="149"/>
                    <a:pt x="113" y="149"/>
                    <a:pt x="113" y="149"/>
                  </a:cubicBezTo>
                  <a:cubicBezTo>
                    <a:pt x="111" y="128"/>
                    <a:pt x="111" y="128"/>
                    <a:pt x="111" y="128"/>
                  </a:cubicBezTo>
                  <a:cubicBezTo>
                    <a:pt x="117" y="124"/>
                    <a:pt x="122" y="118"/>
                    <a:pt x="127" y="112"/>
                  </a:cubicBezTo>
                  <a:cubicBezTo>
                    <a:pt x="149" y="115"/>
                    <a:pt x="149" y="115"/>
                    <a:pt x="149" y="115"/>
                  </a:cubicBezTo>
                  <a:cubicBezTo>
                    <a:pt x="156" y="95"/>
                    <a:pt x="156" y="95"/>
                    <a:pt x="156" y="95"/>
                  </a:cubicBezTo>
                  <a:cubicBezTo>
                    <a:pt x="137" y="85"/>
                    <a:pt x="137" y="85"/>
                    <a:pt x="137" y="85"/>
                  </a:cubicBezTo>
                  <a:cubicBezTo>
                    <a:pt x="138" y="76"/>
                    <a:pt x="137" y="70"/>
                    <a:pt x="135" y="62"/>
                  </a:cubicBezTo>
                  <a:cubicBezTo>
                    <a:pt x="141" y="57"/>
                    <a:pt x="145" y="53"/>
                    <a:pt x="147" y="51"/>
                  </a:cubicBezTo>
                  <a:cubicBezTo>
                    <a:pt x="136" y="31"/>
                    <a:pt x="136" y="31"/>
                    <a:pt x="136" y="31"/>
                  </a:cubicBezTo>
                  <a:cubicBezTo>
                    <a:pt x="120" y="37"/>
                    <a:pt x="120" y="37"/>
                    <a:pt x="120" y="37"/>
                  </a:cubicBezTo>
                  <a:cubicBezTo>
                    <a:pt x="114" y="32"/>
                    <a:pt x="108" y="28"/>
                    <a:pt x="101" y="25"/>
                  </a:cubicBezTo>
                  <a:cubicBezTo>
                    <a:pt x="99" y="3"/>
                    <a:pt x="99" y="3"/>
                    <a:pt x="99" y="3"/>
                  </a:cubicBezTo>
                  <a:cubicBezTo>
                    <a:pt x="78" y="0"/>
                    <a:pt x="78" y="0"/>
                    <a:pt x="78" y="0"/>
                  </a:cubicBezTo>
                  <a:cubicBezTo>
                    <a:pt x="71" y="21"/>
                    <a:pt x="71" y="21"/>
                    <a:pt x="71" y="21"/>
                  </a:cubicBezTo>
                  <a:cubicBezTo>
                    <a:pt x="64" y="22"/>
                    <a:pt x="56" y="24"/>
                    <a:pt x="50" y="28"/>
                  </a:cubicBezTo>
                  <a:cubicBezTo>
                    <a:pt x="32" y="15"/>
                    <a:pt x="32" y="15"/>
                    <a:pt x="32" y="15"/>
                  </a:cubicBezTo>
                  <a:cubicBezTo>
                    <a:pt x="16" y="30"/>
                    <a:pt x="16" y="30"/>
                    <a:pt x="16" y="30"/>
                  </a:cubicBezTo>
                  <a:cubicBezTo>
                    <a:pt x="29" y="48"/>
                    <a:pt x="29" y="48"/>
                    <a:pt x="29" y="48"/>
                  </a:cubicBezTo>
                  <a:cubicBezTo>
                    <a:pt x="27" y="51"/>
                    <a:pt x="25" y="55"/>
                    <a:pt x="24" y="58"/>
                  </a:cubicBezTo>
                  <a:cubicBezTo>
                    <a:pt x="22" y="62"/>
                    <a:pt x="21" y="66"/>
                    <a:pt x="21" y="69"/>
                  </a:cubicBezTo>
                  <a:cubicBezTo>
                    <a:pt x="0" y="75"/>
                    <a:pt x="0" y="75"/>
                    <a:pt x="0" y="75"/>
                  </a:cubicBezTo>
                  <a:cubicBezTo>
                    <a:pt x="2" y="96"/>
                    <a:pt x="2" y="96"/>
                    <a:pt x="2" y="96"/>
                  </a:cubicBezTo>
                  <a:cubicBezTo>
                    <a:pt x="24" y="98"/>
                    <a:pt x="24" y="98"/>
                    <a:pt x="24" y="98"/>
                  </a:cubicBezTo>
                  <a:cubicBezTo>
                    <a:pt x="27" y="106"/>
                    <a:pt x="31" y="112"/>
                    <a:pt x="36" y="117"/>
                  </a:cubicBezTo>
                  <a:cubicBezTo>
                    <a:pt x="27" y="138"/>
                    <a:pt x="27" y="138"/>
                    <a:pt x="27" y="138"/>
                  </a:cubicBezTo>
                  <a:cubicBezTo>
                    <a:pt x="45" y="149"/>
                    <a:pt x="45" y="149"/>
                    <a:pt x="45" y="149"/>
                  </a:cubicBezTo>
                  <a:cubicBezTo>
                    <a:pt x="60" y="134"/>
                    <a:pt x="60" y="134"/>
                    <a:pt x="60" y="134"/>
                  </a:cubicBezTo>
                  <a:cubicBezTo>
                    <a:pt x="68" y="136"/>
                    <a:pt x="75" y="137"/>
                    <a:pt x="83" y="136"/>
                  </a:cubicBezTo>
                  <a:close/>
                  <a:moveTo>
                    <a:pt x="64" y="89"/>
                  </a:moveTo>
                  <a:cubicBezTo>
                    <a:pt x="59" y="81"/>
                    <a:pt x="59" y="81"/>
                    <a:pt x="59" y="81"/>
                  </a:cubicBezTo>
                  <a:cubicBezTo>
                    <a:pt x="62" y="73"/>
                    <a:pt x="62" y="73"/>
                    <a:pt x="62" y="73"/>
                  </a:cubicBezTo>
                  <a:cubicBezTo>
                    <a:pt x="65" y="63"/>
                    <a:pt x="65" y="63"/>
                    <a:pt x="65" y="63"/>
                  </a:cubicBezTo>
                  <a:cubicBezTo>
                    <a:pt x="74" y="61"/>
                    <a:pt x="74" y="61"/>
                    <a:pt x="74" y="61"/>
                  </a:cubicBezTo>
                  <a:cubicBezTo>
                    <a:pt x="83" y="58"/>
                    <a:pt x="83" y="58"/>
                    <a:pt x="83" y="58"/>
                  </a:cubicBezTo>
                  <a:cubicBezTo>
                    <a:pt x="91" y="63"/>
                    <a:pt x="91" y="63"/>
                    <a:pt x="91" y="63"/>
                  </a:cubicBezTo>
                  <a:cubicBezTo>
                    <a:pt x="99" y="68"/>
                    <a:pt x="99" y="68"/>
                    <a:pt x="99" y="68"/>
                  </a:cubicBezTo>
                  <a:cubicBezTo>
                    <a:pt x="100" y="78"/>
                    <a:pt x="100" y="78"/>
                    <a:pt x="100" y="78"/>
                  </a:cubicBezTo>
                  <a:cubicBezTo>
                    <a:pt x="101" y="86"/>
                    <a:pt x="101" y="86"/>
                    <a:pt x="101" y="86"/>
                  </a:cubicBezTo>
                  <a:cubicBezTo>
                    <a:pt x="93" y="93"/>
                    <a:pt x="93" y="93"/>
                    <a:pt x="93" y="93"/>
                  </a:cubicBezTo>
                  <a:cubicBezTo>
                    <a:pt x="88" y="100"/>
                    <a:pt x="88" y="100"/>
                    <a:pt x="88" y="100"/>
                  </a:cubicBezTo>
                  <a:cubicBezTo>
                    <a:pt x="78" y="98"/>
                    <a:pt x="78" y="98"/>
                    <a:pt x="78" y="98"/>
                  </a:cubicBezTo>
                  <a:cubicBezTo>
                    <a:pt x="69" y="97"/>
                    <a:pt x="69" y="97"/>
                    <a:pt x="69" y="97"/>
                  </a:cubicBezTo>
                  <a:cubicBezTo>
                    <a:pt x="64" y="89"/>
                    <a:pt x="64" y="89"/>
                    <a:pt x="64" y="89"/>
                  </a:cubicBez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3"/>
            <p:cNvSpPr>
              <a:spLocks noEditPoints="1"/>
            </p:cNvSpPr>
            <p:nvPr/>
          </p:nvSpPr>
          <p:spPr bwMode="auto">
            <a:xfrm>
              <a:off x="9932988" y="3457575"/>
              <a:ext cx="314325" cy="323850"/>
            </a:xfrm>
            <a:custGeom>
              <a:avLst/>
              <a:gdLst>
                <a:gd name="T0" fmla="*/ 106 w 117"/>
                <a:gd name="T1" fmla="*/ 66 h 121"/>
                <a:gd name="T2" fmla="*/ 104 w 117"/>
                <a:gd name="T3" fmla="*/ 48 h 121"/>
                <a:gd name="T4" fmla="*/ 117 w 117"/>
                <a:gd name="T5" fmla="*/ 37 h 121"/>
                <a:gd name="T6" fmla="*/ 109 w 117"/>
                <a:gd name="T7" fmla="*/ 22 h 121"/>
                <a:gd name="T8" fmla="*/ 92 w 117"/>
                <a:gd name="T9" fmla="*/ 29 h 121"/>
                <a:gd name="T10" fmla="*/ 78 w 117"/>
                <a:gd name="T11" fmla="*/ 19 h 121"/>
                <a:gd name="T12" fmla="*/ 77 w 117"/>
                <a:gd name="T13" fmla="*/ 2 h 121"/>
                <a:gd name="T14" fmla="*/ 61 w 117"/>
                <a:gd name="T15" fmla="*/ 0 h 121"/>
                <a:gd name="T16" fmla="*/ 55 w 117"/>
                <a:gd name="T17" fmla="*/ 17 h 121"/>
                <a:gd name="T18" fmla="*/ 39 w 117"/>
                <a:gd name="T19" fmla="*/ 21 h 121"/>
                <a:gd name="T20" fmla="*/ 25 w 117"/>
                <a:gd name="T21" fmla="*/ 12 h 121"/>
                <a:gd name="T22" fmla="*/ 14 w 117"/>
                <a:gd name="T23" fmla="*/ 23 h 121"/>
                <a:gd name="T24" fmla="*/ 23 w 117"/>
                <a:gd name="T25" fmla="*/ 37 h 121"/>
                <a:gd name="T26" fmla="*/ 19 w 117"/>
                <a:gd name="T27" fmla="*/ 45 h 121"/>
                <a:gd name="T28" fmla="*/ 17 w 117"/>
                <a:gd name="T29" fmla="*/ 53 h 121"/>
                <a:gd name="T30" fmla="*/ 0 w 117"/>
                <a:gd name="T31" fmla="*/ 58 h 121"/>
                <a:gd name="T32" fmla="*/ 2 w 117"/>
                <a:gd name="T33" fmla="*/ 75 h 121"/>
                <a:gd name="T34" fmla="*/ 18 w 117"/>
                <a:gd name="T35" fmla="*/ 76 h 121"/>
                <a:gd name="T36" fmla="*/ 27 w 117"/>
                <a:gd name="T37" fmla="*/ 91 h 121"/>
                <a:gd name="T38" fmla="*/ 21 w 117"/>
                <a:gd name="T39" fmla="*/ 106 h 121"/>
                <a:gd name="T40" fmla="*/ 34 w 117"/>
                <a:gd name="T41" fmla="*/ 116 h 121"/>
                <a:gd name="T42" fmla="*/ 46 w 117"/>
                <a:gd name="T43" fmla="*/ 103 h 121"/>
                <a:gd name="T44" fmla="*/ 64 w 117"/>
                <a:gd name="T45" fmla="*/ 105 h 121"/>
                <a:gd name="T46" fmla="*/ 72 w 117"/>
                <a:gd name="T47" fmla="*/ 121 h 121"/>
                <a:gd name="T48" fmla="*/ 87 w 117"/>
                <a:gd name="T49" fmla="*/ 116 h 121"/>
                <a:gd name="T50" fmla="*/ 85 w 117"/>
                <a:gd name="T51" fmla="*/ 98 h 121"/>
                <a:gd name="T52" fmla="*/ 98 w 117"/>
                <a:gd name="T53" fmla="*/ 87 h 121"/>
                <a:gd name="T54" fmla="*/ 104 w 117"/>
                <a:gd name="T55" fmla="*/ 88 h 121"/>
                <a:gd name="T56" fmla="*/ 109 w 117"/>
                <a:gd name="T57" fmla="*/ 68 h 121"/>
                <a:gd name="T58" fmla="*/ 106 w 117"/>
                <a:gd name="T59" fmla="*/ 66 h 121"/>
                <a:gd name="T60" fmla="*/ 72 w 117"/>
                <a:gd name="T61" fmla="*/ 72 h 121"/>
                <a:gd name="T62" fmla="*/ 68 w 117"/>
                <a:gd name="T63" fmla="*/ 77 h 121"/>
                <a:gd name="T64" fmla="*/ 61 w 117"/>
                <a:gd name="T65" fmla="*/ 75 h 121"/>
                <a:gd name="T66" fmla="*/ 53 w 117"/>
                <a:gd name="T67" fmla="*/ 75 h 121"/>
                <a:gd name="T68" fmla="*/ 50 w 117"/>
                <a:gd name="T69" fmla="*/ 68 h 121"/>
                <a:gd name="T70" fmla="*/ 46 w 117"/>
                <a:gd name="T71" fmla="*/ 63 h 121"/>
                <a:gd name="T72" fmla="*/ 49 w 117"/>
                <a:gd name="T73" fmla="*/ 56 h 121"/>
                <a:gd name="T74" fmla="*/ 51 w 117"/>
                <a:gd name="T75" fmla="*/ 49 h 121"/>
                <a:gd name="T76" fmla="*/ 58 w 117"/>
                <a:gd name="T77" fmla="*/ 47 h 121"/>
                <a:gd name="T78" fmla="*/ 65 w 117"/>
                <a:gd name="T79" fmla="*/ 45 h 121"/>
                <a:gd name="T80" fmla="*/ 70 w 117"/>
                <a:gd name="T81" fmla="*/ 49 h 121"/>
                <a:gd name="T82" fmla="*/ 77 w 117"/>
                <a:gd name="T83" fmla="*/ 53 h 121"/>
                <a:gd name="T84" fmla="*/ 76 w 117"/>
                <a:gd name="T85" fmla="*/ 60 h 121"/>
                <a:gd name="T86" fmla="*/ 78 w 117"/>
                <a:gd name="T87" fmla="*/ 67 h 121"/>
                <a:gd name="T88" fmla="*/ 72 w 117"/>
                <a:gd name="T89"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21">
                  <a:moveTo>
                    <a:pt x="106" y="66"/>
                  </a:moveTo>
                  <a:cubicBezTo>
                    <a:pt x="107" y="59"/>
                    <a:pt x="106" y="53"/>
                    <a:pt x="104" y="48"/>
                  </a:cubicBezTo>
                  <a:cubicBezTo>
                    <a:pt x="117" y="37"/>
                    <a:pt x="117" y="37"/>
                    <a:pt x="117" y="37"/>
                  </a:cubicBezTo>
                  <a:cubicBezTo>
                    <a:pt x="109" y="22"/>
                    <a:pt x="109" y="22"/>
                    <a:pt x="109" y="22"/>
                  </a:cubicBezTo>
                  <a:cubicBezTo>
                    <a:pt x="92" y="29"/>
                    <a:pt x="92" y="29"/>
                    <a:pt x="92" y="29"/>
                  </a:cubicBezTo>
                  <a:cubicBezTo>
                    <a:pt x="88" y="25"/>
                    <a:pt x="84" y="22"/>
                    <a:pt x="78" y="19"/>
                  </a:cubicBezTo>
                  <a:cubicBezTo>
                    <a:pt x="77" y="2"/>
                    <a:pt x="77" y="2"/>
                    <a:pt x="77" y="2"/>
                  </a:cubicBezTo>
                  <a:cubicBezTo>
                    <a:pt x="61" y="0"/>
                    <a:pt x="61" y="0"/>
                    <a:pt x="61" y="0"/>
                  </a:cubicBezTo>
                  <a:cubicBezTo>
                    <a:pt x="55" y="17"/>
                    <a:pt x="55" y="17"/>
                    <a:pt x="55" y="17"/>
                  </a:cubicBezTo>
                  <a:cubicBezTo>
                    <a:pt x="49" y="17"/>
                    <a:pt x="44" y="19"/>
                    <a:pt x="39" y="21"/>
                  </a:cubicBezTo>
                  <a:cubicBezTo>
                    <a:pt x="25" y="12"/>
                    <a:pt x="25" y="12"/>
                    <a:pt x="25" y="12"/>
                  </a:cubicBezTo>
                  <a:cubicBezTo>
                    <a:pt x="14" y="23"/>
                    <a:pt x="14" y="23"/>
                    <a:pt x="14" y="23"/>
                  </a:cubicBezTo>
                  <a:cubicBezTo>
                    <a:pt x="23" y="37"/>
                    <a:pt x="23" y="37"/>
                    <a:pt x="23" y="37"/>
                  </a:cubicBezTo>
                  <a:cubicBezTo>
                    <a:pt x="21" y="40"/>
                    <a:pt x="20" y="42"/>
                    <a:pt x="19" y="45"/>
                  </a:cubicBezTo>
                  <a:cubicBezTo>
                    <a:pt x="18" y="48"/>
                    <a:pt x="17" y="51"/>
                    <a:pt x="17" y="53"/>
                  </a:cubicBezTo>
                  <a:cubicBezTo>
                    <a:pt x="0" y="58"/>
                    <a:pt x="0" y="58"/>
                    <a:pt x="0" y="58"/>
                  </a:cubicBezTo>
                  <a:cubicBezTo>
                    <a:pt x="2" y="75"/>
                    <a:pt x="2" y="75"/>
                    <a:pt x="2" y="75"/>
                  </a:cubicBezTo>
                  <a:cubicBezTo>
                    <a:pt x="18" y="76"/>
                    <a:pt x="18" y="76"/>
                    <a:pt x="18" y="76"/>
                  </a:cubicBezTo>
                  <a:cubicBezTo>
                    <a:pt x="21" y="82"/>
                    <a:pt x="24" y="86"/>
                    <a:pt x="27" y="91"/>
                  </a:cubicBezTo>
                  <a:cubicBezTo>
                    <a:pt x="21" y="106"/>
                    <a:pt x="21" y="106"/>
                    <a:pt x="21" y="106"/>
                  </a:cubicBezTo>
                  <a:cubicBezTo>
                    <a:pt x="34" y="116"/>
                    <a:pt x="34" y="116"/>
                    <a:pt x="34" y="116"/>
                  </a:cubicBezTo>
                  <a:cubicBezTo>
                    <a:pt x="46" y="103"/>
                    <a:pt x="46" y="103"/>
                    <a:pt x="46" y="103"/>
                  </a:cubicBezTo>
                  <a:cubicBezTo>
                    <a:pt x="53" y="105"/>
                    <a:pt x="58" y="105"/>
                    <a:pt x="64" y="105"/>
                  </a:cubicBezTo>
                  <a:cubicBezTo>
                    <a:pt x="72" y="121"/>
                    <a:pt x="72" y="121"/>
                    <a:pt x="72" y="121"/>
                  </a:cubicBezTo>
                  <a:cubicBezTo>
                    <a:pt x="87" y="116"/>
                    <a:pt x="87" y="116"/>
                    <a:pt x="87" y="116"/>
                  </a:cubicBezTo>
                  <a:cubicBezTo>
                    <a:pt x="85" y="98"/>
                    <a:pt x="85" y="98"/>
                    <a:pt x="85" y="98"/>
                  </a:cubicBezTo>
                  <a:cubicBezTo>
                    <a:pt x="90" y="95"/>
                    <a:pt x="95" y="92"/>
                    <a:pt x="98" y="87"/>
                  </a:cubicBezTo>
                  <a:cubicBezTo>
                    <a:pt x="100" y="87"/>
                    <a:pt x="102" y="87"/>
                    <a:pt x="104" y="88"/>
                  </a:cubicBezTo>
                  <a:cubicBezTo>
                    <a:pt x="109" y="68"/>
                    <a:pt x="109" y="68"/>
                    <a:pt x="109" y="68"/>
                  </a:cubicBezTo>
                  <a:cubicBezTo>
                    <a:pt x="106" y="66"/>
                    <a:pt x="106" y="66"/>
                    <a:pt x="106" y="66"/>
                  </a:cubicBezTo>
                  <a:close/>
                  <a:moveTo>
                    <a:pt x="72" y="72"/>
                  </a:moveTo>
                  <a:cubicBezTo>
                    <a:pt x="68" y="77"/>
                    <a:pt x="68" y="77"/>
                    <a:pt x="68" y="77"/>
                  </a:cubicBezTo>
                  <a:cubicBezTo>
                    <a:pt x="61" y="75"/>
                    <a:pt x="61" y="75"/>
                    <a:pt x="61" y="75"/>
                  </a:cubicBezTo>
                  <a:cubicBezTo>
                    <a:pt x="53" y="75"/>
                    <a:pt x="53" y="75"/>
                    <a:pt x="53" y="75"/>
                  </a:cubicBezTo>
                  <a:cubicBezTo>
                    <a:pt x="50" y="68"/>
                    <a:pt x="50" y="68"/>
                    <a:pt x="50" y="68"/>
                  </a:cubicBezTo>
                  <a:cubicBezTo>
                    <a:pt x="46" y="63"/>
                    <a:pt x="46" y="63"/>
                    <a:pt x="46" y="63"/>
                  </a:cubicBezTo>
                  <a:cubicBezTo>
                    <a:pt x="49" y="56"/>
                    <a:pt x="49" y="56"/>
                    <a:pt x="49" y="56"/>
                  </a:cubicBezTo>
                  <a:cubicBezTo>
                    <a:pt x="51" y="49"/>
                    <a:pt x="51" y="49"/>
                    <a:pt x="51" y="49"/>
                  </a:cubicBezTo>
                  <a:cubicBezTo>
                    <a:pt x="58" y="47"/>
                    <a:pt x="58" y="47"/>
                    <a:pt x="58" y="47"/>
                  </a:cubicBezTo>
                  <a:cubicBezTo>
                    <a:pt x="65" y="45"/>
                    <a:pt x="65" y="45"/>
                    <a:pt x="65" y="45"/>
                  </a:cubicBezTo>
                  <a:cubicBezTo>
                    <a:pt x="70" y="49"/>
                    <a:pt x="70" y="49"/>
                    <a:pt x="70" y="49"/>
                  </a:cubicBezTo>
                  <a:cubicBezTo>
                    <a:pt x="77" y="53"/>
                    <a:pt x="77" y="53"/>
                    <a:pt x="77" y="53"/>
                  </a:cubicBezTo>
                  <a:cubicBezTo>
                    <a:pt x="76" y="60"/>
                    <a:pt x="76" y="60"/>
                    <a:pt x="76" y="60"/>
                  </a:cubicBezTo>
                  <a:cubicBezTo>
                    <a:pt x="78" y="67"/>
                    <a:pt x="78" y="67"/>
                    <a:pt x="78" y="67"/>
                  </a:cubicBezTo>
                  <a:cubicBezTo>
                    <a:pt x="72" y="72"/>
                    <a:pt x="72" y="72"/>
                    <a:pt x="72" y="72"/>
                  </a:cubicBez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4"/>
            <p:cNvSpPr>
              <a:spLocks/>
            </p:cNvSpPr>
            <p:nvPr/>
          </p:nvSpPr>
          <p:spPr bwMode="auto">
            <a:xfrm>
              <a:off x="10058400" y="3015457"/>
              <a:ext cx="231775" cy="412750"/>
            </a:xfrm>
            <a:custGeom>
              <a:avLst/>
              <a:gdLst>
                <a:gd name="T0" fmla="*/ 86 w 86"/>
                <a:gd name="T1" fmla="*/ 154 h 154"/>
                <a:gd name="T2" fmla="*/ 11 w 86"/>
                <a:gd name="T3" fmla="*/ 124 h 154"/>
                <a:gd name="T4" fmla="*/ 0 w 86"/>
                <a:gd name="T5" fmla="*/ 0 h 154"/>
                <a:gd name="T6" fmla="*/ 86 w 86"/>
                <a:gd name="T7" fmla="*/ 154 h 154"/>
              </a:gdLst>
              <a:ahLst/>
              <a:cxnLst>
                <a:cxn ang="0">
                  <a:pos x="T0" y="T1"/>
                </a:cxn>
                <a:cxn ang="0">
                  <a:pos x="T2" y="T3"/>
                </a:cxn>
                <a:cxn ang="0">
                  <a:pos x="T4" y="T5"/>
                </a:cxn>
                <a:cxn ang="0">
                  <a:pos x="T6" y="T7"/>
                </a:cxn>
              </a:cxnLst>
              <a:rect l="0" t="0" r="r" b="b"/>
              <a:pathLst>
                <a:path w="86" h="154">
                  <a:moveTo>
                    <a:pt x="86" y="154"/>
                  </a:moveTo>
                  <a:cubicBezTo>
                    <a:pt x="86" y="154"/>
                    <a:pt x="66" y="125"/>
                    <a:pt x="11" y="124"/>
                  </a:cubicBezTo>
                  <a:cubicBezTo>
                    <a:pt x="0" y="0"/>
                    <a:pt x="0" y="0"/>
                    <a:pt x="0" y="0"/>
                  </a:cubicBezTo>
                  <a:lnTo>
                    <a:pt x="86" y="15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5"/>
            <p:cNvSpPr>
              <a:spLocks/>
            </p:cNvSpPr>
            <p:nvPr/>
          </p:nvSpPr>
          <p:spPr bwMode="auto">
            <a:xfrm>
              <a:off x="10344150" y="4306888"/>
              <a:ext cx="173038" cy="2911475"/>
            </a:xfrm>
            <a:custGeom>
              <a:avLst/>
              <a:gdLst>
                <a:gd name="T0" fmla="*/ 47 w 62"/>
                <a:gd name="T1" fmla="*/ 0 h 1087"/>
                <a:gd name="T2" fmla="*/ 31 w 62"/>
                <a:gd name="T3" fmla="*/ 47 h 1087"/>
                <a:gd name="T4" fmla="*/ 15 w 62"/>
                <a:gd name="T5" fmla="*/ 24 h 1087"/>
                <a:gd name="T6" fmla="*/ 0 w 62"/>
                <a:gd name="T7" fmla="*/ 70 h 1087"/>
                <a:gd name="T8" fmla="*/ 0 w 62"/>
                <a:gd name="T9" fmla="*/ 70 h 1087"/>
                <a:gd name="T10" fmla="*/ 1 w 62"/>
                <a:gd name="T11" fmla="*/ 1087 h 1087"/>
                <a:gd name="T12" fmla="*/ 3 w 62"/>
                <a:gd name="T13" fmla="*/ 1085 h 1087"/>
                <a:gd name="T14" fmla="*/ 61 w 62"/>
                <a:gd name="T15" fmla="*/ 1060 h 1087"/>
                <a:gd name="T16" fmla="*/ 61 w 62"/>
                <a:gd name="T17" fmla="*/ 978 h 1087"/>
                <a:gd name="T18" fmla="*/ 62 w 62"/>
                <a:gd name="T19" fmla="*/ 25 h 1087"/>
                <a:gd name="T20" fmla="*/ 47 w 62"/>
                <a:gd name="T21"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087">
                  <a:moveTo>
                    <a:pt x="47" y="0"/>
                  </a:moveTo>
                  <a:cubicBezTo>
                    <a:pt x="40" y="19"/>
                    <a:pt x="37" y="29"/>
                    <a:pt x="31" y="47"/>
                  </a:cubicBezTo>
                  <a:cubicBezTo>
                    <a:pt x="25" y="38"/>
                    <a:pt x="22" y="33"/>
                    <a:pt x="15" y="24"/>
                  </a:cubicBezTo>
                  <a:cubicBezTo>
                    <a:pt x="9" y="43"/>
                    <a:pt x="6" y="52"/>
                    <a:pt x="0" y="70"/>
                  </a:cubicBezTo>
                  <a:cubicBezTo>
                    <a:pt x="0" y="70"/>
                    <a:pt x="0" y="70"/>
                    <a:pt x="0" y="70"/>
                  </a:cubicBezTo>
                  <a:cubicBezTo>
                    <a:pt x="1" y="1087"/>
                    <a:pt x="1" y="1087"/>
                    <a:pt x="1" y="1087"/>
                  </a:cubicBezTo>
                  <a:cubicBezTo>
                    <a:pt x="3" y="1085"/>
                    <a:pt x="3" y="1085"/>
                    <a:pt x="3" y="1085"/>
                  </a:cubicBezTo>
                  <a:cubicBezTo>
                    <a:pt x="61" y="1060"/>
                    <a:pt x="61" y="1060"/>
                    <a:pt x="61" y="1060"/>
                  </a:cubicBezTo>
                  <a:cubicBezTo>
                    <a:pt x="61" y="1032"/>
                    <a:pt x="61" y="1005"/>
                    <a:pt x="61" y="978"/>
                  </a:cubicBezTo>
                  <a:cubicBezTo>
                    <a:pt x="62" y="641"/>
                    <a:pt x="62" y="373"/>
                    <a:pt x="62" y="25"/>
                  </a:cubicBezTo>
                  <a:cubicBezTo>
                    <a:pt x="56" y="14"/>
                    <a:pt x="53" y="10"/>
                    <a:pt x="47"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6"/>
            <p:cNvSpPr>
              <a:spLocks/>
            </p:cNvSpPr>
            <p:nvPr/>
          </p:nvSpPr>
          <p:spPr bwMode="auto">
            <a:xfrm>
              <a:off x="10182225" y="4435475"/>
              <a:ext cx="171450" cy="2946400"/>
            </a:xfrm>
            <a:custGeom>
              <a:avLst/>
              <a:gdLst>
                <a:gd name="T0" fmla="*/ 61 w 64"/>
                <a:gd name="T1" fmla="*/ 20 h 1100"/>
                <a:gd name="T2" fmla="*/ 47 w 64"/>
                <a:gd name="T3" fmla="*/ 0 h 1100"/>
                <a:gd name="T4" fmla="*/ 31 w 64"/>
                <a:gd name="T5" fmla="*/ 44 h 1100"/>
                <a:gd name="T6" fmla="*/ 16 w 64"/>
                <a:gd name="T7" fmla="*/ 24 h 1100"/>
                <a:gd name="T8" fmla="*/ 0 w 64"/>
                <a:gd name="T9" fmla="*/ 67 h 1100"/>
                <a:gd name="T10" fmla="*/ 0 w 64"/>
                <a:gd name="T11" fmla="*/ 1100 h 1100"/>
                <a:gd name="T12" fmla="*/ 64 w 64"/>
                <a:gd name="T13" fmla="*/ 1039 h 1100"/>
                <a:gd name="T14" fmla="*/ 61 w 64"/>
                <a:gd name="T15" fmla="*/ 20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00">
                  <a:moveTo>
                    <a:pt x="61" y="20"/>
                  </a:moveTo>
                  <a:cubicBezTo>
                    <a:pt x="56" y="12"/>
                    <a:pt x="53" y="8"/>
                    <a:pt x="47" y="0"/>
                  </a:cubicBezTo>
                  <a:cubicBezTo>
                    <a:pt x="41" y="18"/>
                    <a:pt x="38" y="27"/>
                    <a:pt x="31" y="44"/>
                  </a:cubicBezTo>
                  <a:cubicBezTo>
                    <a:pt x="25" y="36"/>
                    <a:pt x="22" y="32"/>
                    <a:pt x="16" y="24"/>
                  </a:cubicBezTo>
                  <a:cubicBezTo>
                    <a:pt x="10" y="42"/>
                    <a:pt x="6" y="50"/>
                    <a:pt x="0" y="67"/>
                  </a:cubicBezTo>
                  <a:cubicBezTo>
                    <a:pt x="0" y="381"/>
                    <a:pt x="0" y="787"/>
                    <a:pt x="0" y="1100"/>
                  </a:cubicBezTo>
                  <a:cubicBezTo>
                    <a:pt x="64" y="1039"/>
                    <a:pt x="64" y="1039"/>
                    <a:pt x="64" y="1039"/>
                  </a:cubicBezTo>
                  <a:lnTo>
                    <a:pt x="61" y="20"/>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7"/>
            <p:cNvSpPr>
              <a:spLocks/>
            </p:cNvSpPr>
            <p:nvPr/>
          </p:nvSpPr>
          <p:spPr bwMode="auto">
            <a:xfrm>
              <a:off x="8118475" y="3559175"/>
              <a:ext cx="708025" cy="1341438"/>
            </a:xfrm>
            <a:custGeom>
              <a:avLst/>
              <a:gdLst>
                <a:gd name="T0" fmla="*/ 252 w 264"/>
                <a:gd name="T1" fmla="*/ 417 h 501"/>
                <a:gd name="T2" fmla="*/ 224 w 264"/>
                <a:gd name="T3" fmla="*/ 489 h 501"/>
                <a:gd name="T4" fmla="*/ 153 w 264"/>
                <a:gd name="T5" fmla="*/ 462 h 501"/>
                <a:gd name="T6" fmla="*/ 9 w 264"/>
                <a:gd name="T7" fmla="*/ 33 h 501"/>
                <a:gd name="T8" fmla="*/ 24 w 264"/>
                <a:gd name="T9" fmla="*/ 26 h 501"/>
                <a:gd name="T10" fmla="*/ 252 w 264"/>
                <a:gd name="T11" fmla="*/ 417 h 501"/>
              </a:gdLst>
              <a:ahLst/>
              <a:cxnLst>
                <a:cxn ang="0">
                  <a:pos x="T0" y="T1"/>
                </a:cxn>
                <a:cxn ang="0">
                  <a:pos x="T2" y="T3"/>
                </a:cxn>
                <a:cxn ang="0">
                  <a:pos x="T4" y="T5"/>
                </a:cxn>
                <a:cxn ang="0">
                  <a:pos x="T6" y="T7"/>
                </a:cxn>
                <a:cxn ang="0">
                  <a:pos x="T8" y="T9"/>
                </a:cxn>
                <a:cxn ang="0">
                  <a:pos x="T10" y="T11"/>
                </a:cxn>
              </a:cxnLst>
              <a:rect l="0" t="0" r="r" b="b"/>
              <a:pathLst>
                <a:path w="264" h="501">
                  <a:moveTo>
                    <a:pt x="252" y="417"/>
                  </a:moveTo>
                  <a:cubicBezTo>
                    <a:pt x="264" y="444"/>
                    <a:pt x="252" y="477"/>
                    <a:pt x="224" y="489"/>
                  </a:cubicBezTo>
                  <a:cubicBezTo>
                    <a:pt x="197" y="501"/>
                    <a:pt x="165" y="489"/>
                    <a:pt x="153" y="462"/>
                  </a:cubicBezTo>
                  <a:cubicBezTo>
                    <a:pt x="143" y="440"/>
                    <a:pt x="46" y="148"/>
                    <a:pt x="9" y="33"/>
                  </a:cubicBezTo>
                  <a:cubicBezTo>
                    <a:pt x="0" y="4"/>
                    <a:pt x="9" y="0"/>
                    <a:pt x="24" y="26"/>
                  </a:cubicBezTo>
                  <a:cubicBezTo>
                    <a:pt x="87" y="130"/>
                    <a:pt x="242" y="395"/>
                    <a:pt x="252" y="417"/>
                  </a:cubicBezTo>
                  <a:close/>
                </a:path>
              </a:pathLst>
            </a:custGeom>
            <a:noFill/>
            <a:ln w="23813" cap="rnd">
              <a:solidFill>
                <a:srgbClr val="B4009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8"/>
            <p:cNvSpPr>
              <a:spLocks/>
            </p:cNvSpPr>
            <p:nvPr/>
          </p:nvSpPr>
          <p:spPr bwMode="auto">
            <a:xfrm>
              <a:off x="7769225" y="2884488"/>
              <a:ext cx="217488" cy="241300"/>
            </a:xfrm>
            <a:custGeom>
              <a:avLst/>
              <a:gdLst>
                <a:gd name="T0" fmla="*/ 137 w 137"/>
                <a:gd name="T1" fmla="*/ 115 h 152"/>
                <a:gd name="T2" fmla="*/ 51 w 137"/>
                <a:gd name="T3" fmla="*/ 152 h 152"/>
                <a:gd name="T4" fmla="*/ 0 w 137"/>
                <a:gd name="T5" fmla="*/ 37 h 152"/>
                <a:gd name="T6" fmla="*/ 85 w 137"/>
                <a:gd name="T7" fmla="*/ 0 h 152"/>
                <a:gd name="T8" fmla="*/ 137 w 137"/>
                <a:gd name="T9" fmla="*/ 115 h 152"/>
              </a:gdLst>
              <a:ahLst/>
              <a:cxnLst>
                <a:cxn ang="0">
                  <a:pos x="T0" y="T1"/>
                </a:cxn>
                <a:cxn ang="0">
                  <a:pos x="T2" y="T3"/>
                </a:cxn>
                <a:cxn ang="0">
                  <a:pos x="T4" y="T5"/>
                </a:cxn>
                <a:cxn ang="0">
                  <a:pos x="T6" y="T7"/>
                </a:cxn>
                <a:cxn ang="0">
                  <a:pos x="T8" y="T9"/>
                </a:cxn>
              </a:cxnLst>
              <a:rect l="0" t="0" r="r" b="b"/>
              <a:pathLst>
                <a:path w="137" h="152">
                  <a:moveTo>
                    <a:pt x="137" y="115"/>
                  </a:moveTo>
                  <a:lnTo>
                    <a:pt x="51" y="152"/>
                  </a:lnTo>
                  <a:lnTo>
                    <a:pt x="0" y="37"/>
                  </a:lnTo>
                  <a:lnTo>
                    <a:pt x="85" y="0"/>
                  </a:lnTo>
                  <a:lnTo>
                    <a:pt x="137" y="115"/>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9"/>
            <p:cNvSpPr>
              <a:spLocks/>
            </p:cNvSpPr>
            <p:nvPr/>
          </p:nvSpPr>
          <p:spPr bwMode="auto">
            <a:xfrm>
              <a:off x="7772400" y="2974975"/>
              <a:ext cx="374650" cy="431800"/>
            </a:xfrm>
            <a:custGeom>
              <a:avLst/>
              <a:gdLst>
                <a:gd name="T0" fmla="*/ 0 w 140"/>
                <a:gd name="T1" fmla="*/ 39 h 161"/>
                <a:gd name="T2" fmla="*/ 52 w 140"/>
                <a:gd name="T3" fmla="*/ 152 h 161"/>
                <a:gd name="T4" fmla="*/ 68 w 140"/>
                <a:gd name="T5" fmla="*/ 159 h 161"/>
                <a:gd name="T6" fmla="*/ 131 w 140"/>
                <a:gd name="T7" fmla="*/ 130 h 161"/>
                <a:gd name="T8" fmla="*/ 137 w 140"/>
                <a:gd name="T9" fmla="*/ 114 h 161"/>
                <a:gd name="T10" fmla="*/ 86 w 140"/>
                <a:gd name="T11" fmla="*/ 0 h 161"/>
                <a:gd name="T12" fmla="*/ 0 w 140"/>
                <a:gd name="T13" fmla="*/ 39 h 161"/>
              </a:gdLst>
              <a:ahLst/>
              <a:cxnLst>
                <a:cxn ang="0">
                  <a:pos x="T0" y="T1"/>
                </a:cxn>
                <a:cxn ang="0">
                  <a:pos x="T2" y="T3"/>
                </a:cxn>
                <a:cxn ang="0">
                  <a:pos x="T4" y="T5"/>
                </a:cxn>
                <a:cxn ang="0">
                  <a:pos x="T6" y="T7"/>
                </a:cxn>
                <a:cxn ang="0">
                  <a:pos x="T8" y="T9"/>
                </a:cxn>
                <a:cxn ang="0">
                  <a:pos x="T10" y="T11"/>
                </a:cxn>
                <a:cxn ang="0">
                  <a:pos x="T12" y="T13"/>
                </a:cxn>
              </a:cxnLst>
              <a:rect l="0" t="0" r="r" b="b"/>
              <a:pathLst>
                <a:path w="140" h="161">
                  <a:moveTo>
                    <a:pt x="0" y="39"/>
                  </a:moveTo>
                  <a:cubicBezTo>
                    <a:pt x="52" y="152"/>
                    <a:pt x="52" y="152"/>
                    <a:pt x="52" y="152"/>
                  </a:cubicBezTo>
                  <a:cubicBezTo>
                    <a:pt x="54" y="159"/>
                    <a:pt x="62" y="161"/>
                    <a:pt x="68" y="159"/>
                  </a:cubicBezTo>
                  <a:cubicBezTo>
                    <a:pt x="131" y="130"/>
                    <a:pt x="131" y="130"/>
                    <a:pt x="131" y="130"/>
                  </a:cubicBezTo>
                  <a:cubicBezTo>
                    <a:pt x="137" y="127"/>
                    <a:pt x="140" y="120"/>
                    <a:pt x="137" y="114"/>
                  </a:cubicBezTo>
                  <a:cubicBezTo>
                    <a:pt x="86" y="0"/>
                    <a:pt x="86" y="0"/>
                    <a:pt x="86" y="0"/>
                  </a:cubicBezTo>
                  <a:lnTo>
                    <a:pt x="0" y="39"/>
                  </a:lnTo>
                  <a:close/>
                </a:path>
              </a:pathLst>
            </a:custGeom>
            <a:solidFill>
              <a:srgbClr val="7FBA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50"/>
            <p:cNvSpPr>
              <a:spLocks/>
            </p:cNvSpPr>
            <p:nvPr/>
          </p:nvSpPr>
          <p:spPr bwMode="auto">
            <a:xfrm>
              <a:off x="7804150" y="2967038"/>
              <a:ext cx="42863" cy="34925"/>
            </a:xfrm>
            <a:custGeom>
              <a:avLst/>
              <a:gdLst>
                <a:gd name="T0" fmla="*/ 27 w 27"/>
                <a:gd name="T1" fmla="*/ 14 h 22"/>
                <a:gd name="T2" fmla="*/ 7 w 27"/>
                <a:gd name="T3" fmla="*/ 22 h 22"/>
                <a:gd name="T4" fmla="*/ 0 w 27"/>
                <a:gd name="T5" fmla="*/ 9 h 22"/>
                <a:gd name="T6" fmla="*/ 20 w 27"/>
                <a:gd name="T7" fmla="*/ 0 h 22"/>
                <a:gd name="T8" fmla="*/ 27 w 27"/>
                <a:gd name="T9" fmla="*/ 14 h 22"/>
              </a:gdLst>
              <a:ahLst/>
              <a:cxnLst>
                <a:cxn ang="0">
                  <a:pos x="T0" y="T1"/>
                </a:cxn>
                <a:cxn ang="0">
                  <a:pos x="T2" y="T3"/>
                </a:cxn>
                <a:cxn ang="0">
                  <a:pos x="T4" y="T5"/>
                </a:cxn>
                <a:cxn ang="0">
                  <a:pos x="T6" y="T7"/>
                </a:cxn>
                <a:cxn ang="0">
                  <a:pos x="T8" y="T9"/>
                </a:cxn>
              </a:cxnLst>
              <a:rect l="0" t="0" r="r" b="b"/>
              <a:pathLst>
                <a:path w="27" h="22">
                  <a:moveTo>
                    <a:pt x="27" y="14"/>
                  </a:moveTo>
                  <a:lnTo>
                    <a:pt x="7" y="22"/>
                  </a:lnTo>
                  <a:lnTo>
                    <a:pt x="0" y="9"/>
                  </a:lnTo>
                  <a:lnTo>
                    <a:pt x="20" y="0"/>
                  </a:lnTo>
                  <a:lnTo>
                    <a:pt x="27" y="14"/>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51"/>
            <p:cNvSpPr>
              <a:spLocks/>
            </p:cNvSpPr>
            <p:nvPr/>
          </p:nvSpPr>
          <p:spPr bwMode="auto">
            <a:xfrm>
              <a:off x="7874000" y="2935288"/>
              <a:ext cx="42863" cy="36513"/>
            </a:xfrm>
            <a:custGeom>
              <a:avLst/>
              <a:gdLst>
                <a:gd name="T0" fmla="*/ 27 w 27"/>
                <a:gd name="T1" fmla="*/ 13 h 23"/>
                <a:gd name="T2" fmla="*/ 7 w 27"/>
                <a:gd name="T3" fmla="*/ 23 h 23"/>
                <a:gd name="T4" fmla="*/ 0 w 27"/>
                <a:gd name="T5" fmla="*/ 8 h 23"/>
                <a:gd name="T6" fmla="*/ 20 w 27"/>
                <a:gd name="T7" fmla="*/ 0 h 23"/>
                <a:gd name="T8" fmla="*/ 27 w 27"/>
                <a:gd name="T9" fmla="*/ 13 h 23"/>
              </a:gdLst>
              <a:ahLst/>
              <a:cxnLst>
                <a:cxn ang="0">
                  <a:pos x="T0" y="T1"/>
                </a:cxn>
                <a:cxn ang="0">
                  <a:pos x="T2" y="T3"/>
                </a:cxn>
                <a:cxn ang="0">
                  <a:pos x="T4" y="T5"/>
                </a:cxn>
                <a:cxn ang="0">
                  <a:pos x="T6" y="T7"/>
                </a:cxn>
                <a:cxn ang="0">
                  <a:pos x="T8" y="T9"/>
                </a:cxn>
              </a:cxnLst>
              <a:rect l="0" t="0" r="r" b="b"/>
              <a:pathLst>
                <a:path w="27" h="23">
                  <a:moveTo>
                    <a:pt x="27" y="13"/>
                  </a:moveTo>
                  <a:lnTo>
                    <a:pt x="7" y="23"/>
                  </a:lnTo>
                  <a:lnTo>
                    <a:pt x="0" y="8"/>
                  </a:lnTo>
                  <a:lnTo>
                    <a:pt x="20" y="0"/>
                  </a:lnTo>
                  <a:lnTo>
                    <a:pt x="27" y="13"/>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52"/>
            <p:cNvSpPr>
              <a:spLocks/>
            </p:cNvSpPr>
            <p:nvPr/>
          </p:nvSpPr>
          <p:spPr bwMode="auto">
            <a:xfrm>
              <a:off x="8029575" y="3371850"/>
              <a:ext cx="53975" cy="53975"/>
            </a:xfrm>
            <a:custGeom>
              <a:avLst/>
              <a:gdLst>
                <a:gd name="T0" fmla="*/ 18 w 20"/>
                <a:gd name="T1" fmla="*/ 7 h 20"/>
                <a:gd name="T2" fmla="*/ 13 w 20"/>
                <a:gd name="T3" fmla="*/ 18 h 20"/>
                <a:gd name="T4" fmla="*/ 2 w 20"/>
                <a:gd name="T5" fmla="*/ 14 h 20"/>
                <a:gd name="T6" fmla="*/ 6 w 20"/>
                <a:gd name="T7" fmla="*/ 2 h 20"/>
                <a:gd name="T8" fmla="*/ 18 w 20"/>
                <a:gd name="T9" fmla="*/ 7 h 20"/>
              </a:gdLst>
              <a:ahLst/>
              <a:cxnLst>
                <a:cxn ang="0">
                  <a:pos x="T0" y="T1"/>
                </a:cxn>
                <a:cxn ang="0">
                  <a:pos x="T2" y="T3"/>
                </a:cxn>
                <a:cxn ang="0">
                  <a:pos x="T4" y="T5"/>
                </a:cxn>
                <a:cxn ang="0">
                  <a:pos x="T6" y="T7"/>
                </a:cxn>
                <a:cxn ang="0">
                  <a:pos x="T8" y="T9"/>
                </a:cxn>
              </a:cxnLst>
              <a:rect l="0" t="0" r="r" b="b"/>
              <a:pathLst>
                <a:path w="20" h="20">
                  <a:moveTo>
                    <a:pt x="18" y="7"/>
                  </a:moveTo>
                  <a:cubicBezTo>
                    <a:pt x="20" y="11"/>
                    <a:pt x="18" y="16"/>
                    <a:pt x="13" y="18"/>
                  </a:cubicBezTo>
                  <a:cubicBezTo>
                    <a:pt x="9" y="20"/>
                    <a:pt x="4" y="18"/>
                    <a:pt x="2" y="14"/>
                  </a:cubicBezTo>
                  <a:cubicBezTo>
                    <a:pt x="0" y="10"/>
                    <a:pt x="2" y="4"/>
                    <a:pt x="6" y="2"/>
                  </a:cubicBezTo>
                  <a:cubicBezTo>
                    <a:pt x="10" y="0"/>
                    <a:pt x="16" y="2"/>
                    <a:pt x="18" y="7"/>
                  </a:cubicBezTo>
                  <a:close/>
                </a:path>
              </a:pathLst>
            </a:custGeom>
            <a:noFill/>
            <a:ln w="6350" cap="flat">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Line 53"/>
            <p:cNvSpPr>
              <a:spLocks noChangeShapeType="1"/>
            </p:cNvSpPr>
            <p:nvPr/>
          </p:nvSpPr>
          <p:spPr bwMode="auto">
            <a:xfrm>
              <a:off x="8064500" y="3419475"/>
              <a:ext cx="47625" cy="104775"/>
            </a:xfrm>
            <a:prstGeom prst="line">
              <a:avLst/>
            </a:prstGeom>
            <a:noFill/>
            <a:ln w="63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54"/>
            <p:cNvSpPr>
              <a:spLocks/>
            </p:cNvSpPr>
            <p:nvPr/>
          </p:nvSpPr>
          <p:spPr bwMode="auto">
            <a:xfrm>
              <a:off x="8072438" y="3492500"/>
              <a:ext cx="120650" cy="152400"/>
            </a:xfrm>
            <a:custGeom>
              <a:avLst/>
              <a:gdLst>
                <a:gd name="T0" fmla="*/ 45 w 45"/>
                <a:gd name="T1" fmla="*/ 46 h 57"/>
                <a:gd name="T2" fmla="*/ 29 w 45"/>
                <a:gd name="T3" fmla="*/ 10 h 57"/>
                <a:gd name="T4" fmla="*/ 11 w 45"/>
                <a:gd name="T5" fmla="*/ 3 h 57"/>
                <a:gd name="T6" fmla="*/ 4 w 45"/>
                <a:gd name="T7" fmla="*/ 22 h 57"/>
                <a:gd name="T8" fmla="*/ 20 w 45"/>
                <a:gd name="T9" fmla="*/ 57 h 57"/>
                <a:gd name="T10" fmla="*/ 45 w 45"/>
                <a:gd name="T11" fmla="*/ 46 h 57"/>
              </a:gdLst>
              <a:ahLst/>
              <a:cxnLst>
                <a:cxn ang="0">
                  <a:pos x="T0" y="T1"/>
                </a:cxn>
                <a:cxn ang="0">
                  <a:pos x="T2" y="T3"/>
                </a:cxn>
                <a:cxn ang="0">
                  <a:pos x="T4" y="T5"/>
                </a:cxn>
                <a:cxn ang="0">
                  <a:pos x="T6" y="T7"/>
                </a:cxn>
                <a:cxn ang="0">
                  <a:pos x="T8" y="T9"/>
                </a:cxn>
                <a:cxn ang="0">
                  <a:pos x="T10" y="T11"/>
                </a:cxn>
              </a:cxnLst>
              <a:rect l="0" t="0" r="r" b="b"/>
              <a:pathLst>
                <a:path w="45" h="57">
                  <a:moveTo>
                    <a:pt x="45" y="46"/>
                  </a:moveTo>
                  <a:cubicBezTo>
                    <a:pt x="29" y="10"/>
                    <a:pt x="29" y="10"/>
                    <a:pt x="29" y="10"/>
                  </a:cubicBezTo>
                  <a:cubicBezTo>
                    <a:pt x="26" y="3"/>
                    <a:pt x="18" y="0"/>
                    <a:pt x="11" y="3"/>
                  </a:cubicBezTo>
                  <a:cubicBezTo>
                    <a:pt x="3" y="6"/>
                    <a:pt x="0" y="14"/>
                    <a:pt x="4" y="22"/>
                  </a:cubicBezTo>
                  <a:cubicBezTo>
                    <a:pt x="20" y="57"/>
                    <a:pt x="20" y="57"/>
                    <a:pt x="20" y="57"/>
                  </a:cubicBezTo>
                  <a:lnTo>
                    <a:pt x="45" y="46"/>
                  </a:lnTo>
                  <a:close/>
                </a:path>
              </a:pathLst>
            </a:custGeom>
            <a:solidFill>
              <a:srgbClr val="454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5"/>
            <p:cNvSpPr>
              <a:spLocks/>
            </p:cNvSpPr>
            <p:nvPr/>
          </p:nvSpPr>
          <p:spPr bwMode="auto">
            <a:xfrm>
              <a:off x="8158163" y="1965325"/>
              <a:ext cx="198438" cy="198438"/>
            </a:xfrm>
            <a:custGeom>
              <a:avLst/>
              <a:gdLst>
                <a:gd name="T0" fmla="*/ 64 w 74"/>
                <a:gd name="T1" fmla="*/ 64 h 74"/>
                <a:gd name="T2" fmla="*/ 64 w 74"/>
                <a:gd name="T3" fmla="*/ 64 h 74"/>
                <a:gd name="T4" fmla="*/ 29 w 74"/>
                <a:gd name="T5" fmla="*/ 64 h 74"/>
                <a:gd name="T6" fmla="*/ 0 w 74"/>
                <a:gd name="T7" fmla="*/ 35 h 74"/>
                <a:gd name="T8" fmla="*/ 35 w 74"/>
                <a:gd name="T9" fmla="*/ 0 h 74"/>
                <a:gd name="T10" fmla="*/ 64 w 74"/>
                <a:gd name="T11" fmla="*/ 28 h 74"/>
                <a:gd name="T12" fmla="*/ 64 w 74"/>
                <a:gd name="T13" fmla="*/ 64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4" y="64"/>
                  </a:moveTo>
                  <a:cubicBezTo>
                    <a:pt x="64" y="64"/>
                    <a:pt x="64" y="64"/>
                    <a:pt x="64" y="64"/>
                  </a:cubicBezTo>
                  <a:cubicBezTo>
                    <a:pt x="54" y="74"/>
                    <a:pt x="39" y="74"/>
                    <a:pt x="29" y="64"/>
                  </a:cubicBezTo>
                  <a:cubicBezTo>
                    <a:pt x="0" y="35"/>
                    <a:pt x="0" y="35"/>
                    <a:pt x="0" y="35"/>
                  </a:cubicBezTo>
                  <a:cubicBezTo>
                    <a:pt x="35" y="0"/>
                    <a:pt x="35" y="0"/>
                    <a:pt x="35" y="0"/>
                  </a:cubicBezTo>
                  <a:cubicBezTo>
                    <a:pt x="64" y="28"/>
                    <a:pt x="64" y="28"/>
                    <a:pt x="64" y="28"/>
                  </a:cubicBezTo>
                  <a:cubicBezTo>
                    <a:pt x="74" y="38"/>
                    <a:pt x="74" y="54"/>
                    <a:pt x="64"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6"/>
            <p:cNvSpPr>
              <a:spLocks/>
            </p:cNvSpPr>
            <p:nvPr/>
          </p:nvSpPr>
          <p:spPr bwMode="auto">
            <a:xfrm>
              <a:off x="7364413" y="1173163"/>
              <a:ext cx="249238" cy="250825"/>
            </a:xfrm>
            <a:custGeom>
              <a:avLst/>
              <a:gdLst>
                <a:gd name="T0" fmla="*/ 92 w 93"/>
                <a:gd name="T1" fmla="*/ 2 h 94"/>
                <a:gd name="T2" fmla="*/ 92 w 93"/>
                <a:gd name="T3" fmla="*/ 6 h 94"/>
                <a:gd name="T4" fmla="*/ 6 w 93"/>
                <a:gd name="T5" fmla="*/ 93 h 94"/>
                <a:gd name="T6" fmla="*/ 1 w 93"/>
                <a:gd name="T7" fmla="*/ 93 h 94"/>
                <a:gd name="T8" fmla="*/ 1 w 93"/>
                <a:gd name="T9" fmla="*/ 93 h 94"/>
                <a:gd name="T10" fmla="*/ 1 w 93"/>
                <a:gd name="T11" fmla="*/ 88 h 94"/>
                <a:gd name="T12" fmla="*/ 88 w 93"/>
                <a:gd name="T13" fmla="*/ 2 h 94"/>
                <a:gd name="T14" fmla="*/ 92 w 93"/>
                <a:gd name="T15" fmla="*/ 2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4">
                  <a:moveTo>
                    <a:pt x="92" y="2"/>
                  </a:moveTo>
                  <a:cubicBezTo>
                    <a:pt x="93" y="3"/>
                    <a:pt x="93" y="5"/>
                    <a:pt x="92" y="6"/>
                  </a:cubicBezTo>
                  <a:cubicBezTo>
                    <a:pt x="6" y="93"/>
                    <a:pt x="6" y="93"/>
                    <a:pt x="6" y="93"/>
                  </a:cubicBezTo>
                  <a:cubicBezTo>
                    <a:pt x="4" y="94"/>
                    <a:pt x="2" y="94"/>
                    <a:pt x="1" y="93"/>
                  </a:cubicBezTo>
                  <a:cubicBezTo>
                    <a:pt x="1" y="93"/>
                    <a:pt x="1" y="93"/>
                    <a:pt x="1" y="93"/>
                  </a:cubicBezTo>
                  <a:cubicBezTo>
                    <a:pt x="0" y="91"/>
                    <a:pt x="0" y="89"/>
                    <a:pt x="1" y="88"/>
                  </a:cubicBezTo>
                  <a:cubicBezTo>
                    <a:pt x="88" y="2"/>
                    <a:pt x="88" y="2"/>
                    <a:pt x="88" y="2"/>
                  </a:cubicBezTo>
                  <a:cubicBezTo>
                    <a:pt x="89" y="0"/>
                    <a:pt x="91" y="0"/>
                    <a:pt x="92" y="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7"/>
            <p:cNvSpPr>
              <a:spLocks/>
            </p:cNvSpPr>
            <p:nvPr/>
          </p:nvSpPr>
          <p:spPr bwMode="auto">
            <a:xfrm>
              <a:off x="7232650" y="1041400"/>
              <a:ext cx="1214438" cy="1212850"/>
            </a:xfrm>
            <a:custGeom>
              <a:avLst/>
              <a:gdLst>
                <a:gd name="T0" fmla="*/ 446 w 453"/>
                <a:gd name="T1" fmla="*/ 281 h 453"/>
                <a:gd name="T2" fmla="*/ 446 w 453"/>
                <a:gd name="T3" fmla="*/ 307 h 453"/>
                <a:gd name="T4" fmla="*/ 307 w 453"/>
                <a:gd name="T5" fmla="*/ 446 h 453"/>
                <a:gd name="T6" fmla="*/ 281 w 453"/>
                <a:gd name="T7" fmla="*/ 446 h 453"/>
                <a:gd name="T8" fmla="*/ 7 w 453"/>
                <a:gd name="T9" fmla="*/ 171 h 453"/>
                <a:gd name="T10" fmla="*/ 7 w 453"/>
                <a:gd name="T11" fmla="*/ 146 h 453"/>
                <a:gd name="T12" fmla="*/ 146 w 453"/>
                <a:gd name="T13" fmla="*/ 7 h 453"/>
                <a:gd name="T14" fmla="*/ 172 w 453"/>
                <a:gd name="T15" fmla="*/ 7 h 453"/>
                <a:gd name="T16" fmla="*/ 446 w 453"/>
                <a:gd name="T17" fmla="*/ 28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453">
                  <a:moveTo>
                    <a:pt x="446" y="281"/>
                  </a:moveTo>
                  <a:cubicBezTo>
                    <a:pt x="453" y="288"/>
                    <a:pt x="453" y="300"/>
                    <a:pt x="446" y="307"/>
                  </a:cubicBezTo>
                  <a:cubicBezTo>
                    <a:pt x="307" y="446"/>
                    <a:pt x="307" y="446"/>
                    <a:pt x="307" y="446"/>
                  </a:cubicBezTo>
                  <a:cubicBezTo>
                    <a:pt x="300" y="453"/>
                    <a:pt x="289" y="453"/>
                    <a:pt x="281" y="446"/>
                  </a:cubicBezTo>
                  <a:cubicBezTo>
                    <a:pt x="7" y="171"/>
                    <a:pt x="7" y="171"/>
                    <a:pt x="7" y="171"/>
                  </a:cubicBezTo>
                  <a:cubicBezTo>
                    <a:pt x="0" y="164"/>
                    <a:pt x="0" y="153"/>
                    <a:pt x="7" y="146"/>
                  </a:cubicBezTo>
                  <a:cubicBezTo>
                    <a:pt x="146" y="7"/>
                    <a:pt x="146" y="7"/>
                    <a:pt x="146" y="7"/>
                  </a:cubicBezTo>
                  <a:cubicBezTo>
                    <a:pt x="153" y="0"/>
                    <a:pt x="165" y="0"/>
                    <a:pt x="172" y="7"/>
                  </a:cubicBezTo>
                  <a:lnTo>
                    <a:pt x="446" y="281"/>
                  </a:lnTo>
                  <a:close/>
                </a:path>
              </a:pathLst>
            </a:custGeom>
            <a:solidFill>
              <a:srgbClr val="EC008C"/>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8"/>
            <p:cNvSpPr>
              <a:spLocks/>
            </p:cNvSpPr>
            <p:nvPr/>
          </p:nvSpPr>
          <p:spPr bwMode="auto">
            <a:xfrm>
              <a:off x="7353300" y="1162050"/>
              <a:ext cx="971550" cy="971550"/>
            </a:xfrm>
            <a:custGeom>
              <a:avLst/>
              <a:gdLst>
                <a:gd name="T0" fmla="*/ 612 w 612"/>
                <a:gd name="T1" fmla="*/ 363 h 612"/>
                <a:gd name="T2" fmla="*/ 362 w 612"/>
                <a:gd name="T3" fmla="*/ 612 h 612"/>
                <a:gd name="T4" fmla="*/ 0 w 612"/>
                <a:gd name="T5" fmla="*/ 250 h 612"/>
                <a:gd name="T6" fmla="*/ 250 w 612"/>
                <a:gd name="T7" fmla="*/ 0 h 612"/>
                <a:gd name="T8" fmla="*/ 612 w 612"/>
                <a:gd name="T9" fmla="*/ 363 h 612"/>
              </a:gdLst>
              <a:ahLst/>
              <a:cxnLst>
                <a:cxn ang="0">
                  <a:pos x="T0" y="T1"/>
                </a:cxn>
                <a:cxn ang="0">
                  <a:pos x="T2" y="T3"/>
                </a:cxn>
                <a:cxn ang="0">
                  <a:pos x="T4" y="T5"/>
                </a:cxn>
                <a:cxn ang="0">
                  <a:pos x="T6" y="T7"/>
                </a:cxn>
                <a:cxn ang="0">
                  <a:pos x="T8" y="T9"/>
                </a:cxn>
              </a:cxnLst>
              <a:rect l="0" t="0" r="r" b="b"/>
              <a:pathLst>
                <a:path w="612" h="612">
                  <a:moveTo>
                    <a:pt x="612" y="363"/>
                  </a:moveTo>
                  <a:lnTo>
                    <a:pt x="362" y="612"/>
                  </a:lnTo>
                  <a:lnTo>
                    <a:pt x="0" y="250"/>
                  </a:lnTo>
                  <a:lnTo>
                    <a:pt x="250" y="0"/>
                  </a:lnTo>
                  <a:lnTo>
                    <a:pt x="612" y="3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9"/>
            <p:cNvSpPr>
              <a:spLocks/>
            </p:cNvSpPr>
            <p:nvPr/>
          </p:nvSpPr>
          <p:spPr bwMode="auto">
            <a:xfrm>
              <a:off x="8123238" y="1930400"/>
              <a:ext cx="123825" cy="123825"/>
            </a:xfrm>
            <a:custGeom>
              <a:avLst/>
              <a:gdLst>
                <a:gd name="T0" fmla="*/ 41 w 46"/>
                <a:gd name="T1" fmla="*/ 5 h 46"/>
                <a:gd name="T2" fmla="*/ 41 w 46"/>
                <a:gd name="T3" fmla="*/ 24 h 46"/>
                <a:gd name="T4" fmla="*/ 25 w 46"/>
                <a:gd name="T5" fmla="*/ 41 h 46"/>
                <a:gd name="T6" fmla="*/ 5 w 46"/>
                <a:gd name="T7" fmla="*/ 41 h 46"/>
                <a:gd name="T8" fmla="*/ 5 w 46"/>
                <a:gd name="T9" fmla="*/ 41 h 46"/>
                <a:gd name="T10" fmla="*/ 5 w 46"/>
                <a:gd name="T11" fmla="*/ 22 h 46"/>
                <a:gd name="T12" fmla="*/ 22 w 46"/>
                <a:gd name="T13" fmla="*/ 5 h 46"/>
                <a:gd name="T14" fmla="*/ 41 w 46"/>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6">
                  <a:moveTo>
                    <a:pt x="41" y="5"/>
                  </a:moveTo>
                  <a:cubicBezTo>
                    <a:pt x="46" y="10"/>
                    <a:pt x="46" y="19"/>
                    <a:pt x="41" y="24"/>
                  </a:cubicBezTo>
                  <a:cubicBezTo>
                    <a:pt x="25" y="41"/>
                    <a:pt x="25" y="41"/>
                    <a:pt x="25" y="41"/>
                  </a:cubicBezTo>
                  <a:cubicBezTo>
                    <a:pt x="19" y="46"/>
                    <a:pt x="11" y="46"/>
                    <a:pt x="5" y="41"/>
                  </a:cubicBezTo>
                  <a:cubicBezTo>
                    <a:pt x="5" y="41"/>
                    <a:pt x="5" y="41"/>
                    <a:pt x="5" y="41"/>
                  </a:cubicBezTo>
                  <a:cubicBezTo>
                    <a:pt x="0" y="35"/>
                    <a:pt x="0" y="27"/>
                    <a:pt x="5" y="22"/>
                  </a:cubicBezTo>
                  <a:cubicBezTo>
                    <a:pt x="22" y="5"/>
                    <a:pt x="22" y="5"/>
                    <a:pt x="22" y="5"/>
                  </a:cubicBezTo>
                  <a:cubicBezTo>
                    <a:pt x="27" y="0"/>
                    <a:pt x="36" y="0"/>
                    <a:pt x="41"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60"/>
            <p:cNvSpPr>
              <a:spLocks/>
            </p:cNvSpPr>
            <p:nvPr/>
          </p:nvSpPr>
          <p:spPr bwMode="auto">
            <a:xfrm>
              <a:off x="7745413" y="1392238"/>
              <a:ext cx="198438" cy="503238"/>
            </a:xfrm>
            <a:custGeom>
              <a:avLst/>
              <a:gdLst>
                <a:gd name="T0" fmla="*/ 0 w 125"/>
                <a:gd name="T1" fmla="*/ 0 h 317"/>
                <a:gd name="T2" fmla="*/ 19 w 125"/>
                <a:gd name="T3" fmla="*/ 223 h 317"/>
                <a:gd name="T4" fmla="*/ 68 w 125"/>
                <a:gd name="T5" fmla="*/ 180 h 317"/>
                <a:gd name="T6" fmla="*/ 125 w 125"/>
                <a:gd name="T7" fmla="*/ 317 h 317"/>
                <a:gd name="T8" fmla="*/ 100 w 125"/>
                <a:gd name="T9" fmla="*/ 103 h 317"/>
                <a:gd name="T10" fmla="*/ 56 w 125"/>
                <a:gd name="T11" fmla="*/ 135 h 317"/>
                <a:gd name="T12" fmla="*/ 0 w 125"/>
                <a:gd name="T13" fmla="*/ 0 h 317"/>
                <a:gd name="T14" fmla="*/ 0 w 125"/>
                <a:gd name="T15" fmla="*/ 0 h 317"/>
                <a:gd name="T16" fmla="*/ 0 w 125"/>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317">
                  <a:moveTo>
                    <a:pt x="0" y="0"/>
                  </a:moveTo>
                  <a:lnTo>
                    <a:pt x="19" y="223"/>
                  </a:lnTo>
                  <a:lnTo>
                    <a:pt x="68" y="180"/>
                  </a:lnTo>
                  <a:lnTo>
                    <a:pt x="125" y="317"/>
                  </a:lnTo>
                  <a:lnTo>
                    <a:pt x="100" y="103"/>
                  </a:lnTo>
                  <a:lnTo>
                    <a:pt x="56" y="135"/>
                  </a:lnTo>
                  <a:lnTo>
                    <a:pt x="0" y="0"/>
                  </a:lnTo>
                  <a:lnTo>
                    <a:pt x="0" y="0"/>
                  </a:lnTo>
                  <a:lnTo>
                    <a:pt x="0" y="0"/>
                  </a:lnTo>
                  <a:close/>
                </a:path>
              </a:pathLst>
            </a:custGeom>
            <a:solidFill>
              <a:srgbClr val="FCD11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8"/>
            <p:cNvSpPr>
              <a:spLocks/>
            </p:cNvSpPr>
            <p:nvPr/>
          </p:nvSpPr>
          <p:spPr bwMode="auto">
            <a:xfrm>
              <a:off x="8528050" y="2747963"/>
              <a:ext cx="669925" cy="635000"/>
            </a:xfrm>
            <a:custGeom>
              <a:avLst/>
              <a:gdLst>
                <a:gd name="T0" fmla="*/ 11 w 250"/>
                <a:gd name="T1" fmla="*/ 65 h 237"/>
                <a:gd name="T2" fmla="*/ 12 w 250"/>
                <a:gd name="T3" fmla="*/ 151 h 237"/>
                <a:gd name="T4" fmla="*/ 163 w 250"/>
                <a:gd name="T5" fmla="*/ 212 h 237"/>
                <a:gd name="T6" fmla="*/ 225 w 250"/>
                <a:gd name="T7" fmla="*/ 61 h 237"/>
                <a:gd name="T8" fmla="*/ 164 w 250"/>
                <a:gd name="T9" fmla="*/ 0 h 237"/>
                <a:gd name="T10" fmla="*/ 11 w 250"/>
                <a:gd name="T11" fmla="*/ 65 h 237"/>
              </a:gdLst>
              <a:ahLst/>
              <a:cxnLst>
                <a:cxn ang="0">
                  <a:pos x="T0" y="T1"/>
                </a:cxn>
                <a:cxn ang="0">
                  <a:pos x="T2" y="T3"/>
                </a:cxn>
                <a:cxn ang="0">
                  <a:pos x="T4" y="T5"/>
                </a:cxn>
                <a:cxn ang="0">
                  <a:pos x="T6" y="T7"/>
                </a:cxn>
                <a:cxn ang="0">
                  <a:pos x="T8" y="T9"/>
                </a:cxn>
                <a:cxn ang="0">
                  <a:pos x="T10" y="T11"/>
                </a:cxn>
              </a:cxnLst>
              <a:rect l="0" t="0" r="r" b="b"/>
              <a:pathLst>
                <a:path w="250" h="237">
                  <a:moveTo>
                    <a:pt x="11" y="65"/>
                  </a:moveTo>
                  <a:cubicBezTo>
                    <a:pt x="1" y="92"/>
                    <a:pt x="0" y="122"/>
                    <a:pt x="12" y="151"/>
                  </a:cubicBezTo>
                  <a:cubicBezTo>
                    <a:pt x="37" y="210"/>
                    <a:pt x="105" y="237"/>
                    <a:pt x="163" y="212"/>
                  </a:cubicBezTo>
                  <a:cubicBezTo>
                    <a:pt x="222" y="187"/>
                    <a:pt x="250" y="120"/>
                    <a:pt x="225" y="61"/>
                  </a:cubicBezTo>
                  <a:cubicBezTo>
                    <a:pt x="213" y="33"/>
                    <a:pt x="190" y="11"/>
                    <a:pt x="164" y="0"/>
                  </a:cubicBezTo>
                  <a:lnTo>
                    <a:pt x="11" y="65"/>
                  </a:lnTo>
                  <a:close/>
                </a:path>
              </a:pathLst>
            </a:custGeom>
            <a:solidFill>
              <a:schemeClr val="tx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9"/>
            <p:cNvSpPr>
              <a:spLocks/>
            </p:cNvSpPr>
            <p:nvPr/>
          </p:nvSpPr>
          <p:spPr bwMode="auto">
            <a:xfrm>
              <a:off x="8551863" y="2763838"/>
              <a:ext cx="614363" cy="585788"/>
            </a:xfrm>
            <a:custGeom>
              <a:avLst/>
              <a:gdLst>
                <a:gd name="T0" fmla="*/ 16 w 229"/>
                <a:gd name="T1" fmla="*/ 53 h 219"/>
                <a:gd name="T2" fmla="*/ 13 w 229"/>
                <a:gd name="T3" fmla="*/ 141 h 219"/>
                <a:gd name="T4" fmla="*/ 150 w 229"/>
                <a:gd name="T5" fmla="*/ 197 h 219"/>
                <a:gd name="T6" fmla="*/ 206 w 229"/>
                <a:gd name="T7" fmla="*/ 59 h 219"/>
                <a:gd name="T8" fmla="*/ 141 w 229"/>
                <a:gd name="T9" fmla="*/ 0 h 219"/>
                <a:gd name="T10" fmla="*/ 16 w 229"/>
                <a:gd name="T11" fmla="*/ 53 h 219"/>
              </a:gdLst>
              <a:ahLst/>
              <a:cxnLst>
                <a:cxn ang="0">
                  <a:pos x="T0" y="T1"/>
                </a:cxn>
                <a:cxn ang="0">
                  <a:pos x="T2" y="T3"/>
                </a:cxn>
                <a:cxn ang="0">
                  <a:pos x="T4" y="T5"/>
                </a:cxn>
                <a:cxn ang="0">
                  <a:pos x="T6" y="T7"/>
                </a:cxn>
                <a:cxn ang="0">
                  <a:pos x="T8" y="T9"/>
                </a:cxn>
                <a:cxn ang="0">
                  <a:pos x="T10" y="T11"/>
                </a:cxn>
              </a:cxnLst>
              <a:rect l="0" t="0" r="r" b="b"/>
              <a:pathLst>
                <a:path w="229" h="219">
                  <a:moveTo>
                    <a:pt x="16" y="53"/>
                  </a:moveTo>
                  <a:cubicBezTo>
                    <a:pt x="3" y="79"/>
                    <a:pt x="0" y="111"/>
                    <a:pt x="13" y="141"/>
                  </a:cubicBezTo>
                  <a:cubicBezTo>
                    <a:pt x="35" y="194"/>
                    <a:pt x="97" y="219"/>
                    <a:pt x="150" y="197"/>
                  </a:cubicBezTo>
                  <a:cubicBezTo>
                    <a:pt x="204" y="174"/>
                    <a:pt x="229" y="113"/>
                    <a:pt x="206" y="59"/>
                  </a:cubicBezTo>
                  <a:cubicBezTo>
                    <a:pt x="194" y="30"/>
                    <a:pt x="169" y="9"/>
                    <a:pt x="141" y="0"/>
                  </a:cubicBezTo>
                  <a:lnTo>
                    <a:pt x="16" y="53"/>
                  </a:lnTo>
                  <a:close/>
                </a:path>
              </a:pathLst>
            </a:custGeom>
            <a:solidFill>
              <a:srgbClr val="7FBA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70"/>
            <p:cNvSpPr>
              <a:spLocks/>
            </p:cNvSpPr>
            <p:nvPr/>
          </p:nvSpPr>
          <p:spPr bwMode="auto">
            <a:xfrm>
              <a:off x="8667750" y="2990850"/>
              <a:ext cx="174625" cy="177800"/>
            </a:xfrm>
            <a:custGeom>
              <a:avLst/>
              <a:gdLst>
                <a:gd name="T0" fmla="*/ 110 w 110"/>
                <a:gd name="T1" fmla="*/ 29 h 112"/>
                <a:gd name="T2" fmla="*/ 83 w 110"/>
                <a:gd name="T3" fmla="*/ 112 h 112"/>
                <a:gd name="T4" fmla="*/ 0 w 110"/>
                <a:gd name="T5" fmla="*/ 83 h 112"/>
                <a:gd name="T6" fmla="*/ 27 w 110"/>
                <a:gd name="T7" fmla="*/ 0 h 112"/>
                <a:gd name="T8" fmla="*/ 110 w 110"/>
                <a:gd name="T9" fmla="*/ 29 h 112"/>
              </a:gdLst>
              <a:ahLst/>
              <a:cxnLst>
                <a:cxn ang="0">
                  <a:pos x="T0" y="T1"/>
                </a:cxn>
                <a:cxn ang="0">
                  <a:pos x="T2" y="T3"/>
                </a:cxn>
                <a:cxn ang="0">
                  <a:pos x="T4" y="T5"/>
                </a:cxn>
                <a:cxn ang="0">
                  <a:pos x="T6" y="T7"/>
                </a:cxn>
                <a:cxn ang="0">
                  <a:pos x="T8" y="T9"/>
                </a:cxn>
              </a:cxnLst>
              <a:rect l="0" t="0" r="r" b="b"/>
              <a:pathLst>
                <a:path w="110" h="112">
                  <a:moveTo>
                    <a:pt x="110" y="29"/>
                  </a:moveTo>
                  <a:lnTo>
                    <a:pt x="83" y="112"/>
                  </a:lnTo>
                  <a:lnTo>
                    <a:pt x="0" y="83"/>
                  </a:lnTo>
                  <a:lnTo>
                    <a:pt x="27" y="0"/>
                  </a:lnTo>
                  <a:lnTo>
                    <a:pt x="11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71"/>
            <p:cNvSpPr>
              <a:spLocks/>
            </p:cNvSpPr>
            <p:nvPr/>
          </p:nvSpPr>
          <p:spPr bwMode="auto">
            <a:xfrm>
              <a:off x="8853488" y="2897188"/>
              <a:ext cx="176213" cy="177800"/>
            </a:xfrm>
            <a:custGeom>
              <a:avLst/>
              <a:gdLst>
                <a:gd name="T0" fmla="*/ 111 w 111"/>
                <a:gd name="T1" fmla="*/ 29 h 112"/>
                <a:gd name="T2" fmla="*/ 82 w 111"/>
                <a:gd name="T3" fmla="*/ 112 h 112"/>
                <a:gd name="T4" fmla="*/ 0 w 111"/>
                <a:gd name="T5" fmla="*/ 83 h 112"/>
                <a:gd name="T6" fmla="*/ 28 w 111"/>
                <a:gd name="T7" fmla="*/ 0 h 112"/>
                <a:gd name="T8" fmla="*/ 111 w 111"/>
                <a:gd name="T9" fmla="*/ 29 h 112"/>
              </a:gdLst>
              <a:ahLst/>
              <a:cxnLst>
                <a:cxn ang="0">
                  <a:pos x="T0" y="T1"/>
                </a:cxn>
                <a:cxn ang="0">
                  <a:pos x="T2" y="T3"/>
                </a:cxn>
                <a:cxn ang="0">
                  <a:pos x="T4" y="T5"/>
                </a:cxn>
                <a:cxn ang="0">
                  <a:pos x="T6" y="T7"/>
                </a:cxn>
                <a:cxn ang="0">
                  <a:pos x="T8" y="T9"/>
                </a:cxn>
              </a:cxnLst>
              <a:rect l="0" t="0" r="r" b="b"/>
              <a:pathLst>
                <a:path w="111" h="112">
                  <a:moveTo>
                    <a:pt x="111" y="29"/>
                  </a:moveTo>
                  <a:lnTo>
                    <a:pt x="82" y="112"/>
                  </a:lnTo>
                  <a:lnTo>
                    <a:pt x="0" y="83"/>
                  </a:lnTo>
                  <a:lnTo>
                    <a:pt x="28" y="0"/>
                  </a:lnTo>
                  <a:lnTo>
                    <a:pt x="11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72"/>
            <p:cNvSpPr>
              <a:spLocks/>
            </p:cNvSpPr>
            <p:nvPr/>
          </p:nvSpPr>
          <p:spPr bwMode="auto">
            <a:xfrm>
              <a:off x="8807450" y="3040063"/>
              <a:ext cx="174625" cy="173038"/>
            </a:xfrm>
            <a:custGeom>
              <a:avLst/>
              <a:gdLst>
                <a:gd name="T0" fmla="*/ 110 w 110"/>
                <a:gd name="T1" fmla="*/ 27 h 109"/>
                <a:gd name="T2" fmla="*/ 83 w 110"/>
                <a:gd name="T3" fmla="*/ 109 h 109"/>
                <a:gd name="T4" fmla="*/ 0 w 110"/>
                <a:gd name="T5" fmla="*/ 82 h 109"/>
                <a:gd name="T6" fmla="*/ 27 w 110"/>
                <a:gd name="T7" fmla="*/ 0 h 109"/>
                <a:gd name="T8" fmla="*/ 110 w 110"/>
                <a:gd name="T9" fmla="*/ 27 h 109"/>
              </a:gdLst>
              <a:ahLst/>
              <a:cxnLst>
                <a:cxn ang="0">
                  <a:pos x="T0" y="T1"/>
                </a:cxn>
                <a:cxn ang="0">
                  <a:pos x="T2" y="T3"/>
                </a:cxn>
                <a:cxn ang="0">
                  <a:pos x="T4" y="T5"/>
                </a:cxn>
                <a:cxn ang="0">
                  <a:pos x="T6" y="T7"/>
                </a:cxn>
                <a:cxn ang="0">
                  <a:pos x="T8" y="T9"/>
                </a:cxn>
              </a:cxnLst>
              <a:rect l="0" t="0" r="r" b="b"/>
              <a:pathLst>
                <a:path w="110" h="109">
                  <a:moveTo>
                    <a:pt x="110" y="27"/>
                  </a:moveTo>
                  <a:lnTo>
                    <a:pt x="83" y="109"/>
                  </a:lnTo>
                  <a:lnTo>
                    <a:pt x="0" y="82"/>
                  </a:lnTo>
                  <a:lnTo>
                    <a:pt x="27" y="0"/>
                  </a:lnTo>
                  <a:lnTo>
                    <a:pt x="11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73"/>
            <p:cNvSpPr>
              <a:spLocks/>
            </p:cNvSpPr>
            <p:nvPr/>
          </p:nvSpPr>
          <p:spPr bwMode="auto">
            <a:xfrm>
              <a:off x="8558213" y="2747963"/>
              <a:ext cx="409575" cy="207963"/>
            </a:xfrm>
            <a:custGeom>
              <a:avLst/>
              <a:gdLst>
                <a:gd name="T0" fmla="*/ 139 w 153"/>
                <a:gd name="T1" fmla="*/ 6 h 78"/>
                <a:gd name="T2" fmla="*/ 139 w 153"/>
                <a:gd name="T3" fmla="*/ 6 h 78"/>
                <a:gd name="T4" fmla="*/ 14 w 153"/>
                <a:gd name="T5" fmla="*/ 59 h 78"/>
                <a:gd name="T6" fmla="*/ 14 w 153"/>
                <a:gd name="T7" fmla="*/ 59 h 78"/>
                <a:gd name="T8" fmla="*/ 0 w 153"/>
                <a:gd name="T9" fmla="*/ 65 h 78"/>
                <a:gd name="T10" fmla="*/ 90 w 153"/>
                <a:gd name="T11" fmla="*/ 65 h 78"/>
                <a:gd name="T12" fmla="*/ 153 w 153"/>
                <a:gd name="T13" fmla="*/ 0 h 78"/>
                <a:gd name="T14" fmla="*/ 139 w 153"/>
                <a:gd name="T15" fmla="*/ 6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78">
                  <a:moveTo>
                    <a:pt x="139" y="6"/>
                  </a:moveTo>
                  <a:cubicBezTo>
                    <a:pt x="139" y="6"/>
                    <a:pt x="139" y="6"/>
                    <a:pt x="139" y="6"/>
                  </a:cubicBezTo>
                  <a:cubicBezTo>
                    <a:pt x="14" y="59"/>
                    <a:pt x="14" y="59"/>
                    <a:pt x="14" y="59"/>
                  </a:cubicBezTo>
                  <a:cubicBezTo>
                    <a:pt x="14" y="59"/>
                    <a:pt x="14" y="59"/>
                    <a:pt x="14" y="59"/>
                  </a:cubicBezTo>
                  <a:cubicBezTo>
                    <a:pt x="0" y="65"/>
                    <a:pt x="0" y="65"/>
                    <a:pt x="0" y="65"/>
                  </a:cubicBezTo>
                  <a:cubicBezTo>
                    <a:pt x="28" y="77"/>
                    <a:pt x="60" y="78"/>
                    <a:pt x="90" y="65"/>
                  </a:cubicBezTo>
                  <a:cubicBezTo>
                    <a:pt x="120" y="52"/>
                    <a:pt x="142" y="28"/>
                    <a:pt x="153" y="0"/>
                  </a:cubicBezTo>
                  <a:lnTo>
                    <a:pt x="139" y="6"/>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74"/>
            <p:cNvSpPr>
              <a:spLocks/>
            </p:cNvSpPr>
            <p:nvPr/>
          </p:nvSpPr>
          <p:spPr bwMode="auto">
            <a:xfrm>
              <a:off x="8713788" y="2886075"/>
              <a:ext cx="174625" cy="139700"/>
            </a:xfrm>
            <a:custGeom>
              <a:avLst/>
              <a:gdLst>
                <a:gd name="T0" fmla="*/ 32 w 65"/>
                <a:gd name="T1" fmla="*/ 13 h 52"/>
                <a:gd name="T2" fmla="*/ 5 w 65"/>
                <a:gd name="T3" fmla="*/ 21 h 52"/>
                <a:gd name="T4" fmla="*/ 0 w 65"/>
                <a:gd name="T5" fmla="*/ 36 h 52"/>
                <a:gd name="T6" fmla="*/ 49 w 65"/>
                <a:gd name="T7" fmla="*/ 52 h 52"/>
                <a:gd name="T8" fmla="*/ 65 w 65"/>
                <a:gd name="T9" fmla="*/ 3 h 52"/>
                <a:gd name="T10" fmla="*/ 56 w 65"/>
                <a:gd name="T11" fmla="*/ 0 h 52"/>
                <a:gd name="T12" fmla="*/ 32 w 65"/>
                <a:gd name="T13" fmla="*/ 13 h 52"/>
              </a:gdLst>
              <a:ahLst/>
              <a:cxnLst>
                <a:cxn ang="0">
                  <a:pos x="T0" y="T1"/>
                </a:cxn>
                <a:cxn ang="0">
                  <a:pos x="T2" y="T3"/>
                </a:cxn>
                <a:cxn ang="0">
                  <a:pos x="T4" y="T5"/>
                </a:cxn>
                <a:cxn ang="0">
                  <a:pos x="T6" y="T7"/>
                </a:cxn>
                <a:cxn ang="0">
                  <a:pos x="T8" y="T9"/>
                </a:cxn>
                <a:cxn ang="0">
                  <a:pos x="T10" y="T11"/>
                </a:cxn>
                <a:cxn ang="0">
                  <a:pos x="T12" y="T13"/>
                </a:cxn>
              </a:cxnLst>
              <a:rect l="0" t="0" r="r" b="b"/>
              <a:pathLst>
                <a:path w="65" h="52">
                  <a:moveTo>
                    <a:pt x="32" y="13"/>
                  </a:moveTo>
                  <a:cubicBezTo>
                    <a:pt x="23" y="17"/>
                    <a:pt x="14" y="20"/>
                    <a:pt x="5" y="21"/>
                  </a:cubicBezTo>
                  <a:cubicBezTo>
                    <a:pt x="0" y="36"/>
                    <a:pt x="0" y="36"/>
                    <a:pt x="0" y="36"/>
                  </a:cubicBezTo>
                  <a:cubicBezTo>
                    <a:pt x="49" y="52"/>
                    <a:pt x="49" y="52"/>
                    <a:pt x="49" y="52"/>
                  </a:cubicBezTo>
                  <a:cubicBezTo>
                    <a:pt x="65" y="3"/>
                    <a:pt x="65" y="3"/>
                    <a:pt x="65" y="3"/>
                  </a:cubicBezTo>
                  <a:cubicBezTo>
                    <a:pt x="56" y="0"/>
                    <a:pt x="56" y="0"/>
                    <a:pt x="56" y="0"/>
                  </a:cubicBezTo>
                  <a:cubicBezTo>
                    <a:pt x="49" y="5"/>
                    <a:pt x="41" y="10"/>
                    <a:pt x="3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75"/>
            <p:cNvSpPr>
              <a:spLocks/>
            </p:cNvSpPr>
            <p:nvPr/>
          </p:nvSpPr>
          <p:spPr bwMode="auto">
            <a:xfrm>
              <a:off x="7815263" y="4521200"/>
              <a:ext cx="2366963" cy="2860675"/>
            </a:xfrm>
            <a:custGeom>
              <a:avLst/>
              <a:gdLst>
                <a:gd name="T0" fmla="*/ 1491 w 1491"/>
                <a:gd name="T1" fmla="*/ 59 h 1802"/>
                <a:gd name="T2" fmla="*/ 1434 w 1491"/>
                <a:gd name="T3" fmla="*/ 0 h 1802"/>
                <a:gd name="T4" fmla="*/ 1376 w 1491"/>
                <a:gd name="T5" fmla="*/ 57 h 1802"/>
                <a:gd name="T6" fmla="*/ 1319 w 1491"/>
                <a:gd name="T7" fmla="*/ 0 h 1802"/>
                <a:gd name="T8" fmla="*/ 1262 w 1491"/>
                <a:gd name="T9" fmla="*/ 57 h 1802"/>
                <a:gd name="T10" fmla="*/ 1204 w 1491"/>
                <a:gd name="T11" fmla="*/ 0 h 1802"/>
                <a:gd name="T12" fmla="*/ 1147 w 1491"/>
                <a:gd name="T13" fmla="*/ 57 h 1802"/>
                <a:gd name="T14" fmla="*/ 1089 w 1491"/>
                <a:gd name="T15" fmla="*/ 0 h 1802"/>
                <a:gd name="T16" fmla="*/ 1032 w 1491"/>
                <a:gd name="T17" fmla="*/ 57 h 1802"/>
                <a:gd name="T18" fmla="*/ 976 w 1491"/>
                <a:gd name="T19" fmla="*/ 0 h 1802"/>
                <a:gd name="T20" fmla="*/ 919 w 1491"/>
                <a:gd name="T21" fmla="*/ 57 h 1802"/>
                <a:gd name="T22" fmla="*/ 861 w 1491"/>
                <a:gd name="T23" fmla="*/ 0 h 1802"/>
                <a:gd name="T24" fmla="*/ 804 w 1491"/>
                <a:gd name="T25" fmla="*/ 57 h 1802"/>
                <a:gd name="T26" fmla="*/ 746 w 1491"/>
                <a:gd name="T27" fmla="*/ 0 h 1802"/>
                <a:gd name="T28" fmla="*/ 689 w 1491"/>
                <a:gd name="T29" fmla="*/ 57 h 1802"/>
                <a:gd name="T30" fmla="*/ 632 w 1491"/>
                <a:gd name="T31" fmla="*/ 0 h 1802"/>
                <a:gd name="T32" fmla="*/ 574 w 1491"/>
                <a:gd name="T33" fmla="*/ 57 h 1802"/>
                <a:gd name="T34" fmla="*/ 517 w 1491"/>
                <a:gd name="T35" fmla="*/ 0 h 1802"/>
                <a:gd name="T36" fmla="*/ 459 w 1491"/>
                <a:gd name="T37" fmla="*/ 57 h 1802"/>
                <a:gd name="T38" fmla="*/ 402 w 1491"/>
                <a:gd name="T39" fmla="*/ 0 h 1802"/>
                <a:gd name="T40" fmla="*/ 344 w 1491"/>
                <a:gd name="T41" fmla="*/ 57 h 1802"/>
                <a:gd name="T42" fmla="*/ 287 w 1491"/>
                <a:gd name="T43" fmla="*/ 0 h 1802"/>
                <a:gd name="T44" fmla="*/ 231 w 1491"/>
                <a:gd name="T45" fmla="*/ 57 h 1802"/>
                <a:gd name="T46" fmla="*/ 174 w 1491"/>
                <a:gd name="T47" fmla="*/ 0 h 1802"/>
                <a:gd name="T48" fmla="*/ 116 w 1491"/>
                <a:gd name="T49" fmla="*/ 57 h 1802"/>
                <a:gd name="T50" fmla="*/ 59 w 1491"/>
                <a:gd name="T51" fmla="*/ 0 h 1802"/>
                <a:gd name="T52" fmla="*/ 2 w 1491"/>
                <a:gd name="T53" fmla="*/ 57 h 1802"/>
                <a:gd name="T54" fmla="*/ 0 w 1491"/>
                <a:gd name="T55" fmla="*/ 160 h 1802"/>
                <a:gd name="T56" fmla="*/ 0 w 1491"/>
                <a:gd name="T57" fmla="*/ 1802 h 1802"/>
                <a:gd name="T58" fmla="*/ 1491 w 1491"/>
                <a:gd name="T59" fmla="*/ 1802 h 1802"/>
                <a:gd name="T60" fmla="*/ 1491 w 1491"/>
                <a:gd name="T61" fmla="*/ 162 h 1802"/>
                <a:gd name="T62" fmla="*/ 1491 w 1491"/>
                <a:gd name="T63" fmla="*/ 59 h 1802"/>
                <a:gd name="T64" fmla="*/ 1491 w 1491"/>
                <a:gd name="T65" fmla="*/ 59 h 1802"/>
                <a:gd name="T66" fmla="*/ 1491 w 1491"/>
                <a:gd name="T67" fmla="*/ 59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1" h="1802">
                  <a:moveTo>
                    <a:pt x="1491" y="59"/>
                  </a:moveTo>
                  <a:lnTo>
                    <a:pt x="1434" y="0"/>
                  </a:lnTo>
                  <a:lnTo>
                    <a:pt x="1376" y="57"/>
                  </a:lnTo>
                  <a:lnTo>
                    <a:pt x="1319" y="0"/>
                  </a:lnTo>
                  <a:lnTo>
                    <a:pt x="1262" y="57"/>
                  </a:lnTo>
                  <a:lnTo>
                    <a:pt x="1204" y="0"/>
                  </a:lnTo>
                  <a:lnTo>
                    <a:pt x="1147" y="57"/>
                  </a:lnTo>
                  <a:lnTo>
                    <a:pt x="1089" y="0"/>
                  </a:lnTo>
                  <a:lnTo>
                    <a:pt x="1032" y="57"/>
                  </a:lnTo>
                  <a:lnTo>
                    <a:pt x="976" y="0"/>
                  </a:lnTo>
                  <a:lnTo>
                    <a:pt x="919" y="57"/>
                  </a:lnTo>
                  <a:lnTo>
                    <a:pt x="861" y="0"/>
                  </a:lnTo>
                  <a:lnTo>
                    <a:pt x="804" y="57"/>
                  </a:lnTo>
                  <a:lnTo>
                    <a:pt x="746" y="0"/>
                  </a:lnTo>
                  <a:lnTo>
                    <a:pt x="689" y="57"/>
                  </a:lnTo>
                  <a:lnTo>
                    <a:pt x="632" y="0"/>
                  </a:lnTo>
                  <a:lnTo>
                    <a:pt x="574" y="57"/>
                  </a:lnTo>
                  <a:lnTo>
                    <a:pt x="517" y="0"/>
                  </a:lnTo>
                  <a:lnTo>
                    <a:pt x="459" y="57"/>
                  </a:lnTo>
                  <a:lnTo>
                    <a:pt x="402" y="0"/>
                  </a:lnTo>
                  <a:lnTo>
                    <a:pt x="344" y="57"/>
                  </a:lnTo>
                  <a:lnTo>
                    <a:pt x="287" y="0"/>
                  </a:lnTo>
                  <a:lnTo>
                    <a:pt x="231" y="57"/>
                  </a:lnTo>
                  <a:lnTo>
                    <a:pt x="174" y="0"/>
                  </a:lnTo>
                  <a:lnTo>
                    <a:pt x="116" y="57"/>
                  </a:lnTo>
                  <a:lnTo>
                    <a:pt x="59" y="0"/>
                  </a:lnTo>
                  <a:lnTo>
                    <a:pt x="2" y="57"/>
                  </a:lnTo>
                  <a:lnTo>
                    <a:pt x="0" y="160"/>
                  </a:lnTo>
                  <a:lnTo>
                    <a:pt x="0" y="1802"/>
                  </a:lnTo>
                  <a:lnTo>
                    <a:pt x="1491" y="1802"/>
                  </a:lnTo>
                  <a:lnTo>
                    <a:pt x="1491" y="162"/>
                  </a:lnTo>
                  <a:lnTo>
                    <a:pt x="1491" y="59"/>
                  </a:lnTo>
                  <a:lnTo>
                    <a:pt x="1491" y="59"/>
                  </a:lnTo>
                  <a:lnTo>
                    <a:pt x="1491" y="59"/>
                  </a:ln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Rectangle 76"/>
            <p:cNvSpPr>
              <a:spLocks noChangeArrowheads="1"/>
            </p:cNvSpPr>
            <p:nvPr/>
          </p:nvSpPr>
          <p:spPr bwMode="auto">
            <a:xfrm>
              <a:off x="9030431" y="5399721"/>
              <a:ext cx="571499" cy="569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77"/>
            <p:cNvSpPr>
              <a:spLocks/>
            </p:cNvSpPr>
            <p:nvPr/>
          </p:nvSpPr>
          <p:spPr bwMode="auto">
            <a:xfrm>
              <a:off x="8420831" y="5399720"/>
              <a:ext cx="571499" cy="569913"/>
            </a:xfrm>
            <a:custGeom>
              <a:avLst/>
              <a:gdLst>
                <a:gd name="T0" fmla="*/ 360 w 360"/>
                <a:gd name="T1" fmla="*/ 359 h 359"/>
                <a:gd name="T2" fmla="*/ 0 w 360"/>
                <a:gd name="T3" fmla="*/ 358 h 359"/>
                <a:gd name="T4" fmla="*/ 0 w 360"/>
                <a:gd name="T5" fmla="*/ 0 h 359"/>
                <a:gd name="T6" fmla="*/ 360 w 360"/>
                <a:gd name="T7" fmla="*/ 0 h 359"/>
                <a:gd name="T8" fmla="*/ 360 w 360"/>
                <a:gd name="T9" fmla="*/ 359 h 359"/>
              </a:gdLst>
              <a:ahLst/>
              <a:cxnLst>
                <a:cxn ang="0">
                  <a:pos x="T0" y="T1"/>
                </a:cxn>
                <a:cxn ang="0">
                  <a:pos x="T2" y="T3"/>
                </a:cxn>
                <a:cxn ang="0">
                  <a:pos x="T4" y="T5"/>
                </a:cxn>
                <a:cxn ang="0">
                  <a:pos x="T6" y="T7"/>
                </a:cxn>
                <a:cxn ang="0">
                  <a:pos x="T8" y="T9"/>
                </a:cxn>
              </a:cxnLst>
              <a:rect l="0" t="0" r="r" b="b"/>
              <a:pathLst>
                <a:path w="360" h="359">
                  <a:moveTo>
                    <a:pt x="360" y="359"/>
                  </a:moveTo>
                  <a:lnTo>
                    <a:pt x="0" y="358"/>
                  </a:lnTo>
                  <a:lnTo>
                    <a:pt x="0" y="0"/>
                  </a:lnTo>
                  <a:lnTo>
                    <a:pt x="360" y="0"/>
                  </a:lnTo>
                  <a:lnTo>
                    <a:pt x="360" y="3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78"/>
            <p:cNvSpPr>
              <a:spLocks/>
            </p:cNvSpPr>
            <p:nvPr/>
          </p:nvSpPr>
          <p:spPr bwMode="auto">
            <a:xfrm>
              <a:off x="9030431" y="6007733"/>
              <a:ext cx="571499" cy="569913"/>
            </a:xfrm>
            <a:custGeom>
              <a:avLst/>
              <a:gdLst>
                <a:gd name="T0" fmla="*/ 358 w 360"/>
                <a:gd name="T1" fmla="*/ 359 h 359"/>
                <a:gd name="T2" fmla="*/ 0 w 360"/>
                <a:gd name="T3" fmla="*/ 359 h 359"/>
                <a:gd name="T4" fmla="*/ 0 w 360"/>
                <a:gd name="T5" fmla="*/ 0 h 359"/>
                <a:gd name="T6" fmla="*/ 360 w 360"/>
                <a:gd name="T7" fmla="*/ 0 h 359"/>
                <a:gd name="T8" fmla="*/ 358 w 360"/>
                <a:gd name="T9" fmla="*/ 359 h 359"/>
              </a:gdLst>
              <a:ahLst/>
              <a:cxnLst>
                <a:cxn ang="0">
                  <a:pos x="T0" y="T1"/>
                </a:cxn>
                <a:cxn ang="0">
                  <a:pos x="T2" y="T3"/>
                </a:cxn>
                <a:cxn ang="0">
                  <a:pos x="T4" y="T5"/>
                </a:cxn>
                <a:cxn ang="0">
                  <a:pos x="T6" y="T7"/>
                </a:cxn>
                <a:cxn ang="0">
                  <a:pos x="T8" y="T9"/>
                </a:cxn>
              </a:cxnLst>
              <a:rect l="0" t="0" r="r" b="b"/>
              <a:pathLst>
                <a:path w="360" h="359">
                  <a:moveTo>
                    <a:pt x="358" y="359"/>
                  </a:moveTo>
                  <a:lnTo>
                    <a:pt x="0" y="359"/>
                  </a:lnTo>
                  <a:lnTo>
                    <a:pt x="0" y="0"/>
                  </a:lnTo>
                  <a:lnTo>
                    <a:pt x="360" y="0"/>
                  </a:lnTo>
                  <a:lnTo>
                    <a:pt x="358" y="3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9"/>
            <p:cNvSpPr>
              <a:spLocks/>
            </p:cNvSpPr>
            <p:nvPr/>
          </p:nvSpPr>
          <p:spPr bwMode="auto">
            <a:xfrm>
              <a:off x="8420831" y="6007734"/>
              <a:ext cx="571499" cy="569913"/>
            </a:xfrm>
            <a:custGeom>
              <a:avLst/>
              <a:gdLst>
                <a:gd name="T0" fmla="*/ 359 w 360"/>
                <a:gd name="T1" fmla="*/ 359 h 359"/>
                <a:gd name="T2" fmla="*/ 0 w 360"/>
                <a:gd name="T3" fmla="*/ 358 h 359"/>
                <a:gd name="T4" fmla="*/ 0 w 360"/>
                <a:gd name="T5" fmla="*/ 0 h 359"/>
                <a:gd name="T6" fmla="*/ 360 w 360"/>
                <a:gd name="T7" fmla="*/ 0 h 359"/>
                <a:gd name="T8" fmla="*/ 359 w 360"/>
                <a:gd name="T9" fmla="*/ 359 h 359"/>
              </a:gdLst>
              <a:ahLst/>
              <a:cxnLst>
                <a:cxn ang="0">
                  <a:pos x="T0" y="T1"/>
                </a:cxn>
                <a:cxn ang="0">
                  <a:pos x="T2" y="T3"/>
                </a:cxn>
                <a:cxn ang="0">
                  <a:pos x="T4" y="T5"/>
                </a:cxn>
                <a:cxn ang="0">
                  <a:pos x="T6" y="T7"/>
                </a:cxn>
                <a:cxn ang="0">
                  <a:pos x="T8" y="T9"/>
                </a:cxn>
              </a:cxnLst>
              <a:rect l="0" t="0" r="r" b="b"/>
              <a:pathLst>
                <a:path w="360" h="359">
                  <a:moveTo>
                    <a:pt x="359" y="359"/>
                  </a:moveTo>
                  <a:lnTo>
                    <a:pt x="0" y="358"/>
                  </a:lnTo>
                  <a:lnTo>
                    <a:pt x="0" y="0"/>
                  </a:lnTo>
                  <a:lnTo>
                    <a:pt x="360" y="0"/>
                  </a:lnTo>
                  <a:lnTo>
                    <a:pt x="359" y="3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0"/>
            <p:cNvSpPr>
              <a:spLocks/>
            </p:cNvSpPr>
            <p:nvPr/>
          </p:nvSpPr>
          <p:spPr bwMode="auto">
            <a:xfrm>
              <a:off x="9029700" y="3965575"/>
              <a:ext cx="190500" cy="228600"/>
            </a:xfrm>
            <a:custGeom>
              <a:avLst/>
              <a:gdLst>
                <a:gd name="T0" fmla="*/ 29 w 120"/>
                <a:gd name="T1" fmla="*/ 0 h 144"/>
                <a:gd name="T2" fmla="*/ 120 w 120"/>
                <a:gd name="T3" fmla="*/ 22 h 144"/>
                <a:gd name="T4" fmla="*/ 90 w 120"/>
                <a:gd name="T5" fmla="*/ 144 h 144"/>
                <a:gd name="T6" fmla="*/ 0 w 120"/>
                <a:gd name="T7" fmla="*/ 124 h 144"/>
                <a:gd name="T8" fmla="*/ 29 w 120"/>
                <a:gd name="T9" fmla="*/ 0 h 144"/>
              </a:gdLst>
              <a:ahLst/>
              <a:cxnLst>
                <a:cxn ang="0">
                  <a:pos x="T0" y="T1"/>
                </a:cxn>
                <a:cxn ang="0">
                  <a:pos x="T2" y="T3"/>
                </a:cxn>
                <a:cxn ang="0">
                  <a:pos x="T4" y="T5"/>
                </a:cxn>
                <a:cxn ang="0">
                  <a:pos x="T6" y="T7"/>
                </a:cxn>
                <a:cxn ang="0">
                  <a:pos x="T8" y="T9"/>
                </a:cxn>
              </a:cxnLst>
              <a:rect l="0" t="0" r="r" b="b"/>
              <a:pathLst>
                <a:path w="120" h="144">
                  <a:moveTo>
                    <a:pt x="29" y="0"/>
                  </a:moveTo>
                  <a:lnTo>
                    <a:pt x="120" y="22"/>
                  </a:lnTo>
                  <a:lnTo>
                    <a:pt x="90" y="144"/>
                  </a:lnTo>
                  <a:lnTo>
                    <a:pt x="0" y="124"/>
                  </a:lnTo>
                  <a:lnTo>
                    <a:pt x="2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81"/>
            <p:cNvSpPr>
              <a:spLocks/>
            </p:cNvSpPr>
            <p:nvPr/>
          </p:nvSpPr>
          <p:spPr bwMode="auto">
            <a:xfrm>
              <a:off x="9131300" y="4111625"/>
              <a:ext cx="41275" cy="31750"/>
            </a:xfrm>
            <a:custGeom>
              <a:avLst/>
              <a:gdLst>
                <a:gd name="T0" fmla="*/ 4 w 26"/>
                <a:gd name="T1" fmla="*/ 0 h 20"/>
                <a:gd name="T2" fmla="*/ 26 w 26"/>
                <a:gd name="T3" fmla="*/ 5 h 20"/>
                <a:gd name="T4" fmla="*/ 22 w 26"/>
                <a:gd name="T5" fmla="*/ 20 h 20"/>
                <a:gd name="T6" fmla="*/ 0 w 26"/>
                <a:gd name="T7" fmla="*/ 15 h 20"/>
                <a:gd name="T8" fmla="*/ 4 w 26"/>
                <a:gd name="T9" fmla="*/ 0 h 20"/>
              </a:gdLst>
              <a:ahLst/>
              <a:cxnLst>
                <a:cxn ang="0">
                  <a:pos x="T0" y="T1"/>
                </a:cxn>
                <a:cxn ang="0">
                  <a:pos x="T2" y="T3"/>
                </a:cxn>
                <a:cxn ang="0">
                  <a:pos x="T4" y="T5"/>
                </a:cxn>
                <a:cxn ang="0">
                  <a:pos x="T6" y="T7"/>
                </a:cxn>
                <a:cxn ang="0">
                  <a:pos x="T8" y="T9"/>
                </a:cxn>
              </a:cxnLst>
              <a:rect l="0" t="0" r="r" b="b"/>
              <a:pathLst>
                <a:path w="26" h="20">
                  <a:moveTo>
                    <a:pt x="4" y="0"/>
                  </a:moveTo>
                  <a:lnTo>
                    <a:pt x="26" y="5"/>
                  </a:lnTo>
                  <a:lnTo>
                    <a:pt x="22" y="20"/>
                  </a:lnTo>
                  <a:lnTo>
                    <a:pt x="0" y="15"/>
                  </a:lnTo>
                  <a:lnTo>
                    <a:pt x="4" y="0"/>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82"/>
            <p:cNvSpPr>
              <a:spLocks/>
            </p:cNvSpPr>
            <p:nvPr/>
          </p:nvSpPr>
          <p:spPr bwMode="auto">
            <a:xfrm>
              <a:off x="9059863" y="4094163"/>
              <a:ext cx="36513" cy="33338"/>
            </a:xfrm>
            <a:custGeom>
              <a:avLst/>
              <a:gdLst>
                <a:gd name="T0" fmla="*/ 3 w 23"/>
                <a:gd name="T1" fmla="*/ 0 h 21"/>
                <a:gd name="T2" fmla="*/ 23 w 23"/>
                <a:gd name="T3" fmla="*/ 6 h 21"/>
                <a:gd name="T4" fmla="*/ 20 w 23"/>
                <a:gd name="T5" fmla="*/ 21 h 21"/>
                <a:gd name="T6" fmla="*/ 0 w 23"/>
                <a:gd name="T7" fmla="*/ 16 h 21"/>
                <a:gd name="T8" fmla="*/ 3 w 23"/>
                <a:gd name="T9" fmla="*/ 0 h 21"/>
              </a:gdLst>
              <a:ahLst/>
              <a:cxnLst>
                <a:cxn ang="0">
                  <a:pos x="T0" y="T1"/>
                </a:cxn>
                <a:cxn ang="0">
                  <a:pos x="T2" y="T3"/>
                </a:cxn>
                <a:cxn ang="0">
                  <a:pos x="T4" y="T5"/>
                </a:cxn>
                <a:cxn ang="0">
                  <a:pos x="T6" y="T7"/>
                </a:cxn>
                <a:cxn ang="0">
                  <a:pos x="T8" y="T9"/>
                </a:cxn>
              </a:cxnLst>
              <a:rect l="0" t="0" r="r" b="b"/>
              <a:pathLst>
                <a:path w="23" h="21">
                  <a:moveTo>
                    <a:pt x="3" y="0"/>
                  </a:moveTo>
                  <a:lnTo>
                    <a:pt x="23" y="6"/>
                  </a:lnTo>
                  <a:lnTo>
                    <a:pt x="20" y="21"/>
                  </a:lnTo>
                  <a:lnTo>
                    <a:pt x="0" y="16"/>
                  </a:lnTo>
                  <a:lnTo>
                    <a:pt x="3" y="0"/>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83"/>
            <p:cNvSpPr>
              <a:spLocks/>
            </p:cNvSpPr>
            <p:nvPr/>
          </p:nvSpPr>
          <p:spPr bwMode="auto">
            <a:xfrm>
              <a:off x="9042400" y="3811588"/>
              <a:ext cx="223838" cy="265113"/>
            </a:xfrm>
            <a:custGeom>
              <a:avLst/>
              <a:gdLst>
                <a:gd name="T0" fmla="*/ 45 w 83"/>
                <a:gd name="T1" fmla="*/ 3 h 99"/>
                <a:gd name="T2" fmla="*/ 61 w 83"/>
                <a:gd name="T3" fmla="*/ 7 h 99"/>
                <a:gd name="T4" fmla="*/ 80 w 83"/>
                <a:gd name="T5" fmla="*/ 37 h 99"/>
                <a:gd name="T6" fmla="*/ 65 w 83"/>
                <a:gd name="T7" fmla="*/ 99 h 99"/>
                <a:gd name="T8" fmla="*/ 0 w 83"/>
                <a:gd name="T9" fmla="*/ 83 h 99"/>
                <a:gd name="T10" fmla="*/ 14 w 83"/>
                <a:gd name="T11" fmla="*/ 22 h 99"/>
                <a:gd name="T12" fmla="*/ 45 w 83"/>
                <a:gd name="T13" fmla="*/ 3 h 99"/>
              </a:gdLst>
              <a:ahLst/>
              <a:cxnLst>
                <a:cxn ang="0">
                  <a:pos x="T0" y="T1"/>
                </a:cxn>
                <a:cxn ang="0">
                  <a:pos x="T2" y="T3"/>
                </a:cxn>
                <a:cxn ang="0">
                  <a:pos x="T4" y="T5"/>
                </a:cxn>
                <a:cxn ang="0">
                  <a:pos x="T6" y="T7"/>
                </a:cxn>
                <a:cxn ang="0">
                  <a:pos x="T8" y="T9"/>
                </a:cxn>
                <a:cxn ang="0">
                  <a:pos x="T10" y="T11"/>
                </a:cxn>
                <a:cxn ang="0">
                  <a:pos x="T12" y="T13"/>
                </a:cxn>
              </a:cxnLst>
              <a:rect l="0" t="0" r="r" b="b"/>
              <a:pathLst>
                <a:path w="83" h="99">
                  <a:moveTo>
                    <a:pt x="45" y="3"/>
                  </a:moveTo>
                  <a:cubicBezTo>
                    <a:pt x="61" y="7"/>
                    <a:pt x="61" y="7"/>
                    <a:pt x="61" y="7"/>
                  </a:cubicBezTo>
                  <a:cubicBezTo>
                    <a:pt x="75" y="10"/>
                    <a:pt x="83" y="24"/>
                    <a:pt x="80" y="37"/>
                  </a:cubicBezTo>
                  <a:cubicBezTo>
                    <a:pt x="65" y="99"/>
                    <a:pt x="65" y="99"/>
                    <a:pt x="65" y="99"/>
                  </a:cubicBezTo>
                  <a:cubicBezTo>
                    <a:pt x="0" y="83"/>
                    <a:pt x="0" y="83"/>
                    <a:pt x="0" y="83"/>
                  </a:cubicBezTo>
                  <a:cubicBezTo>
                    <a:pt x="14" y="22"/>
                    <a:pt x="14" y="22"/>
                    <a:pt x="14" y="22"/>
                  </a:cubicBezTo>
                  <a:cubicBezTo>
                    <a:pt x="18" y="8"/>
                    <a:pt x="31" y="0"/>
                    <a:pt x="45"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84"/>
            <p:cNvSpPr>
              <a:spLocks/>
            </p:cNvSpPr>
            <p:nvPr/>
          </p:nvSpPr>
          <p:spPr bwMode="auto">
            <a:xfrm>
              <a:off x="8329613" y="738188"/>
              <a:ext cx="1389063" cy="1565275"/>
            </a:xfrm>
            <a:custGeom>
              <a:avLst/>
              <a:gdLst>
                <a:gd name="T0" fmla="*/ 518 w 518"/>
                <a:gd name="T1" fmla="*/ 217 h 584"/>
                <a:gd name="T2" fmla="*/ 518 w 518"/>
                <a:gd name="T3" fmla="*/ 154 h 584"/>
                <a:gd name="T4" fmla="*/ 364 w 518"/>
                <a:gd name="T5" fmla="*/ 0 h 584"/>
                <a:gd name="T6" fmla="*/ 364 w 518"/>
                <a:gd name="T7" fmla="*/ 0 h 584"/>
                <a:gd name="T8" fmla="*/ 364 w 518"/>
                <a:gd name="T9" fmla="*/ 0 h 584"/>
                <a:gd name="T10" fmla="*/ 193 w 518"/>
                <a:gd name="T11" fmla="*/ 172 h 584"/>
                <a:gd name="T12" fmla="*/ 193 w 518"/>
                <a:gd name="T13" fmla="*/ 476 h 584"/>
                <a:gd name="T14" fmla="*/ 164 w 518"/>
                <a:gd name="T15" fmla="*/ 546 h 584"/>
                <a:gd name="T16" fmla="*/ 164 w 518"/>
                <a:gd name="T17" fmla="*/ 546 h 584"/>
                <a:gd name="T18" fmla="*/ 24 w 518"/>
                <a:gd name="T19" fmla="*/ 546 h 584"/>
                <a:gd name="T20" fmla="*/ 0 w 518"/>
                <a:gd name="T21" fmla="*/ 52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84">
                  <a:moveTo>
                    <a:pt x="518" y="217"/>
                  </a:moveTo>
                  <a:cubicBezTo>
                    <a:pt x="518" y="154"/>
                    <a:pt x="518" y="154"/>
                    <a:pt x="518" y="154"/>
                  </a:cubicBezTo>
                  <a:cubicBezTo>
                    <a:pt x="518" y="69"/>
                    <a:pt x="449" y="0"/>
                    <a:pt x="364" y="0"/>
                  </a:cubicBezTo>
                  <a:cubicBezTo>
                    <a:pt x="364" y="0"/>
                    <a:pt x="364" y="0"/>
                    <a:pt x="364" y="0"/>
                  </a:cubicBezTo>
                  <a:cubicBezTo>
                    <a:pt x="364" y="0"/>
                    <a:pt x="364" y="0"/>
                    <a:pt x="364" y="0"/>
                  </a:cubicBezTo>
                  <a:cubicBezTo>
                    <a:pt x="270" y="0"/>
                    <a:pt x="193" y="77"/>
                    <a:pt x="193" y="172"/>
                  </a:cubicBezTo>
                  <a:cubicBezTo>
                    <a:pt x="193" y="476"/>
                    <a:pt x="193" y="476"/>
                    <a:pt x="193" y="476"/>
                  </a:cubicBezTo>
                  <a:cubicBezTo>
                    <a:pt x="193" y="502"/>
                    <a:pt x="183" y="527"/>
                    <a:pt x="164" y="546"/>
                  </a:cubicBezTo>
                  <a:cubicBezTo>
                    <a:pt x="164" y="546"/>
                    <a:pt x="164" y="546"/>
                    <a:pt x="164" y="546"/>
                  </a:cubicBezTo>
                  <a:cubicBezTo>
                    <a:pt x="125" y="584"/>
                    <a:pt x="63" y="584"/>
                    <a:pt x="24" y="546"/>
                  </a:cubicBezTo>
                  <a:cubicBezTo>
                    <a:pt x="0" y="522"/>
                    <a:pt x="0" y="522"/>
                    <a:pt x="0" y="522"/>
                  </a:cubicBezTo>
                </a:path>
              </a:pathLst>
            </a:custGeom>
            <a:noFill/>
            <a:ln w="53975" cap="rnd">
              <a:solidFill>
                <a:schemeClr val="bg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85"/>
            <p:cNvSpPr>
              <a:spLocks/>
            </p:cNvSpPr>
            <p:nvPr/>
          </p:nvSpPr>
          <p:spPr bwMode="auto">
            <a:xfrm>
              <a:off x="9621838" y="1138238"/>
              <a:ext cx="193675" cy="39688"/>
            </a:xfrm>
            <a:custGeom>
              <a:avLst/>
              <a:gdLst>
                <a:gd name="T0" fmla="*/ 8 w 72"/>
                <a:gd name="T1" fmla="*/ 15 h 15"/>
                <a:gd name="T2" fmla="*/ 0 w 72"/>
                <a:gd name="T3" fmla="*/ 8 h 15"/>
                <a:gd name="T4" fmla="*/ 0 w 72"/>
                <a:gd name="T5" fmla="*/ 8 h 15"/>
                <a:gd name="T6" fmla="*/ 8 w 72"/>
                <a:gd name="T7" fmla="*/ 0 h 15"/>
                <a:gd name="T8" fmla="*/ 64 w 72"/>
                <a:gd name="T9" fmla="*/ 0 h 15"/>
                <a:gd name="T10" fmla="*/ 72 w 72"/>
                <a:gd name="T11" fmla="*/ 8 h 15"/>
                <a:gd name="T12" fmla="*/ 72 w 72"/>
                <a:gd name="T13" fmla="*/ 8 h 15"/>
                <a:gd name="T14" fmla="*/ 64 w 72"/>
                <a:gd name="T15" fmla="*/ 15 h 15"/>
                <a:gd name="T16" fmla="*/ 8 w 72"/>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5">
                  <a:moveTo>
                    <a:pt x="8" y="15"/>
                  </a:moveTo>
                  <a:cubicBezTo>
                    <a:pt x="3" y="15"/>
                    <a:pt x="0" y="12"/>
                    <a:pt x="0" y="8"/>
                  </a:cubicBezTo>
                  <a:cubicBezTo>
                    <a:pt x="0" y="8"/>
                    <a:pt x="0" y="8"/>
                    <a:pt x="0" y="8"/>
                  </a:cubicBezTo>
                  <a:cubicBezTo>
                    <a:pt x="0" y="3"/>
                    <a:pt x="3" y="0"/>
                    <a:pt x="8" y="0"/>
                  </a:cubicBezTo>
                  <a:cubicBezTo>
                    <a:pt x="64" y="0"/>
                    <a:pt x="64" y="0"/>
                    <a:pt x="64" y="0"/>
                  </a:cubicBezTo>
                  <a:cubicBezTo>
                    <a:pt x="68" y="0"/>
                    <a:pt x="72" y="3"/>
                    <a:pt x="72" y="8"/>
                  </a:cubicBezTo>
                  <a:cubicBezTo>
                    <a:pt x="72" y="8"/>
                    <a:pt x="72" y="8"/>
                    <a:pt x="72" y="8"/>
                  </a:cubicBezTo>
                  <a:cubicBezTo>
                    <a:pt x="72" y="12"/>
                    <a:pt x="68" y="15"/>
                    <a:pt x="64" y="15"/>
                  </a:cubicBezTo>
                  <a:lnTo>
                    <a:pt x="8" y="15"/>
                  </a:lnTo>
                  <a:close/>
                </a:path>
              </a:pathLst>
            </a:custGeom>
            <a:solidFill>
              <a:srgbClr val="8F9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87"/>
            <p:cNvSpPr>
              <a:spLocks/>
            </p:cNvSpPr>
            <p:nvPr/>
          </p:nvSpPr>
          <p:spPr bwMode="auto">
            <a:xfrm>
              <a:off x="9559925" y="1158875"/>
              <a:ext cx="317500" cy="565150"/>
            </a:xfrm>
            <a:custGeom>
              <a:avLst/>
              <a:gdLst>
                <a:gd name="T0" fmla="*/ 118 w 118"/>
                <a:gd name="T1" fmla="*/ 28 h 211"/>
                <a:gd name="T2" fmla="*/ 118 w 118"/>
                <a:gd name="T3" fmla="*/ 211 h 211"/>
                <a:gd name="T4" fmla="*/ 0 w 118"/>
                <a:gd name="T5" fmla="*/ 211 h 211"/>
                <a:gd name="T6" fmla="*/ 0 w 118"/>
                <a:gd name="T7" fmla="*/ 28 h 211"/>
                <a:gd name="T8" fmla="*/ 28 w 118"/>
                <a:gd name="T9" fmla="*/ 0 h 211"/>
                <a:gd name="T10" fmla="*/ 89 w 118"/>
                <a:gd name="T11" fmla="*/ 0 h 211"/>
                <a:gd name="T12" fmla="*/ 118 w 118"/>
                <a:gd name="T13" fmla="*/ 28 h 211"/>
              </a:gdLst>
              <a:ahLst/>
              <a:cxnLst>
                <a:cxn ang="0">
                  <a:pos x="T0" y="T1"/>
                </a:cxn>
                <a:cxn ang="0">
                  <a:pos x="T2" y="T3"/>
                </a:cxn>
                <a:cxn ang="0">
                  <a:pos x="T4" y="T5"/>
                </a:cxn>
                <a:cxn ang="0">
                  <a:pos x="T6" y="T7"/>
                </a:cxn>
                <a:cxn ang="0">
                  <a:pos x="T8" y="T9"/>
                </a:cxn>
                <a:cxn ang="0">
                  <a:pos x="T10" y="T11"/>
                </a:cxn>
                <a:cxn ang="0">
                  <a:pos x="T12" y="T13"/>
                </a:cxn>
              </a:cxnLst>
              <a:rect l="0" t="0" r="r" b="b"/>
              <a:pathLst>
                <a:path w="118" h="211">
                  <a:moveTo>
                    <a:pt x="118" y="28"/>
                  </a:moveTo>
                  <a:cubicBezTo>
                    <a:pt x="118" y="211"/>
                    <a:pt x="118" y="211"/>
                    <a:pt x="118" y="211"/>
                  </a:cubicBezTo>
                  <a:cubicBezTo>
                    <a:pt x="0" y="211"/>
                    <a:pt x="0" y="211"/>
                    <a:pt x="0" y="211"/>
                  </a:cubicBezTo>
                  <a:cubicBezTo>
                    <a:pt x="0" y="28"/>
                    <a:pt x="0" y="28"/>
                    <a:pt x="0" y="28"/>
                  </a:cubicBezTo>
                  <a:cubicBezTo>
                    <a:pt x="0" y="12"/>
                    <a:pt x="12" y="0"/>
                    <a:pt x="28" y="0"/>
                  </a:cubicBezTo>
                  <a:cubicBezTo>
                    <a:pt x="89" y="0"/>
                    <a:pt x="89" y="0"/>
                    <a:pt x="89" y="0"/>
                  </a:cubicBezTo>
                  <a:cubicBezTo>
                    <a:pt x="105" y="0"/>
                    <a:pt x="118" y="12"/>
                    <a:pt x="118"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88"/>
            <p:cNvSpPr>
              <a:spLocks/>
            </p:cNvSpPr>
            <p:nvPr/>
          </p:nvSpPr>
          <p:spPr bwMode="auto">
            <a:xfrm>
              <a:off x="9559925" y="1724025"/>
              <a:ext cx="317500" cy="246063"/>
            </a:xfrm>
            <a:custGeom>
              <a:avLst/>
              <a:gdLst>
                <a:gd name="T0" fmla="*/ 118 w 118"/>
                <a:gd name="T1" fmla="*/ 63 h 92"/>
                <a:gd name="T2" fmla="*/ 89 w 118"/>
                <a:gd name="T3" fmla="*/ 92 h 92"/>
                <a:gd name="T4" fmla="*/ 28 w 118"/>
                <a:gd name="T5" fmla="*/ 92 h 92"/>
                <a:gd name="T6" fmla="*/ 0 w 118"/>
                <a:gd name="T7" fmla="*/ 63 h 92"/>
                <a:gd name="T8" fmla="*/ 0 w 118"/>
                <a:gd name="T9" fmla="*/ 0 h 92"/>
                <a:gd name="T10" fmla="*/ 118 w 118"/>
                <a:gd name="T11" fmla="*/ 0 h 92"/>
                <a:gd name="T12" fmla="*/ 118 w 118"/>
                <a:gd name="T13" fmla="*/ 63 h 92"/>
              </a:gdLst>
              <a:ahLst/>
              <a:cxnLst>
                <a:cxn ang="0">
                  <a:pos x="T0" y="T1"/>
                </a:cxn>
                <a:cxn ang="0">
                  <a:pos x="T2" y="T3"/>
                </a:cxn>
                <a:cxn ang="0">
                  <a:pos x="T4" y="T5"/>
                </a:cxn>
                <a:cxn ang="0">
                  <a:pos x="T6" y="T7"/>
                </a:cxn>
                <a:cxn ang="0">
                  <a:pos x="T8" y="T9"/>
                </a:cxn>
                <a:cxn ang="0">
                  <a:pos x="T10" y="T11"/>
                </a:cxn>
                <a:cxn ang="0">
                  <a:pos x="T12" y="T13"/>
                </a:cxn>
              </a:cxnLst>
              <a:rect l="0" t="0" r="r" b="b"/>
              <a:pathLst>
                <a:path w="118" h="92">
                  <a:moveTo>
                    <a:pt x="118" y="63"/>
                  </a:moveTo>
                  <a:cubicBezTo>
                    <a:pt x="118" y="79"/>
                    <a:pt x="105" y="92"/>
                    <a:pt x="89" y="92"/>
                  </a:cubicBezTo>
                  <a:cubicBezTo>
                    <a:pt x="28" y="92"/>
                    <a:pt x="28" y="92"/>
                    <a:pt x="28" y="92"/>
                  </a:cubicBezTo>
                  <a:cubicBezTo>
                    <a:pt x="12" y="92"/>
                    <a:pt x="0" y="79"/>
                    <a:pt x="0" y="63"/>
                  </a:cubicBezTo>
                  <a:cubicBezTo>
                    <a:pt x="0" y="0"/>
                    <a:pt x="0" y="0"/>
                    <a:pt x="0" y="0"/>
                  </a:cubicBezTo>
                  <a:cubicBezTo>
                    <a:pt x="118" y="0"/>
                    <a:pt x="118" y="0"/>
                    <a:pt x="118" y="0"/>
                  </a:cubicBezTo>
                  <a:lnTo>
                    <a:pt x="118" y="63"/>
                  </a:ln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89"/>
            <p:cNvSpPr>
              <a:spLocks/>
            </p:cNvSpPr>
            <p:nvPr/>
          </p:nvSpPr>
          <p:spPr bwMode="auto">
            <a:xfrm>
              <a:off x="9640888" y="1801813"/>
              <a:ext cx="19050" cy="85725"/>
            </a:xfrm>
            <a:custGeom>
              <a:avLst/>
              <a:gdLst>
                <a:gd name="T0" fmla="*/ 4 w 7"/>
                <a:gd name="T1" fmla="*/ 32 h 32"/>
                <a:gd name="T2" fmla="*/ 0 w 7"/>
                <a:gd name="T3" fmla="*/ 28 h 32"/>
                <a:gd name="T4" fmla="*/ 0 w 7"/>
                <a:gd name="T5" fmla="*/ 4 h 32"/>
                <a:gd name="T6" fmla="*/ 4 w 7"/>
                <a:gd name="T7" fmla="*/ 0 h 32"/>
                <a:gd name="T8" fmla="*/ 4 w 7"/>
                <a:gd name="T9" fmla="*/ 0 h 32"/>
                <a:gd name="T10" fmla="*/ 7 w 7"/>
                <a:gd name="T11" fmla="*/ 4 h 32"/>
                <a:gd name="T12" fmla="*/ 7 w 7"/>
                <a:gd name="T13" fmla="*/ 28 h 32"/>
                <a:gd name="T14" fmla="*/ 4 w 7"/>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2">
                  <a:moveTo>
                    <a:pt x="4" y="32"/>
                  </a:moveTo>
                  <a:cubicBezTo>
                    <a:pt x="2" y="32"/>
                    <a:pt x="0" y="30"/>
                    <a:pt x="0" y="28"/>
                  </a:cubicBezTo>
                  <a:cubicBezTo>
                    <a:pt x="0" y="4"/>
                    <a:pt x="0" y="4"/>
                    <a:pt x="0" y="4"/>
                  </a:cubicBezTo>
                  <a:cubicBezTo>
                    <a:pt x="0" y="2"/>
                    <a:pt x="2" y="0"/>
                    <a:pt x="4" y="0"/>
                  </a:cubicBezTo>
                  <a:cubicBezTo>
                    <a:pt x="4" y="0"/>
                    <a:pt x="4" y="0"/>
                    <a:pt x="4" y="0"/>
                  </a:cubicBezTo>
                  <a:cubicBezTo>
                    <a:pt x="5" y="0"/>
                    <a:pt x="7" y="2"/>
                    <a:pt x="7" y="4"/>
                  </a:cubicBezTo>
                  <a:cubicBezTo>
                    <a:pt x="7" y="28"/>
                    <a:pt x="7" y="28"/>
                    <a:pt x="7" y="28"/>
                  </a:cubicBezTo>
                  <a:cubicBezTo>
                    <a:pt x="7" y="30"/>
                    <a:pt x="5" y="32"/>
                    <a:pt x="4" y="32"/>
                  </a:cubicBezTo>
                  <a:close/>
                </a:path>
              </a:pathLst>
            </a:custGeom>
            <a:solidFill>
              <a:srgbClr val="FCD11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90"/>
            <p:cNvSpPr>
              <a:spLocks/>
            </p:cNvSpPr>
            <p:nvPr/>
          </p:nvSpPr>
          <p:spPr bwMode="auto">
            <a:xfrm>
              <a:off x="9609138" y="1836738"/>
              <a:ext cx="82550" cy="15875"/>
            </a:xfrm>
            <a:custGeom>
              <a:avLst/>
              <a:gdLst>
                <a:gd name="T0" fmla="*/ 0 w 31"/>
                <a:gd name="T1" fmla="*/ 3 h 6"/>
                <a:gd name="T2" fmla="*/ 3 w 31"/>
                <a:gd name="T3" fmla="*/ 0 h 6"/>
                <a:gd name="T4" fmla="*/ 28 w 31"/>
                <a:gd name="T5" fmla="*/ 0 h 6"/>
                <a:gd name="T6" fmla="*/ 31 w 31"/>
                <a:gd name="T7" fmla="*/ 3 h 6"/>
                <a:gd name="T8" fmla="*/ 31 w 31"/>
                <a:gd name="T9" fmla="*/ 3 h 6"/>
                <a:gd name="T10" fmla="*/ 28 w 31"/>
                <a:gd name="T11" fmla="*/ 6 h 6"/>
                <a:gd name="T12" fmla="*/ 3 w 31"/>
                <a:gd name="T13" fmla="*/ 6 h 6"/>
                <a:gd name="T14" fmla="*/ 0 w 3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6">
                  <a:moveTo>
                    <a:pt x="0" y="3"/>
                  </a:moveTo>
                  <a:cubicBezTo>
                    <a:pt x="0" y="1"/>
                    <a:pt x="1" y="0"/>
                    <a:pt x="3" y="0"/>
                  </a:cubicBezTo>
                  <a:cubicBezTo>
                    <a:pt x="28" y="0"/>
                    <a:pt x="28" y="0"/>
                    <a:pt x="28" y="0"/>
                  </a:cubicBezTo>
                  <a:cubicBezTo>
                    <a:pt x="30" y="0"/>
                    <a:pt x="31" y="1"/>
                    <a:pt x="31" y="3"/>
                  </a:cubicBezTo>
                  <a:cubicBezTo>
                    <a:pt x="31" y="3"/>
                    <a:pt x="31" y="3"/>
                    <a:pt x="31" y="3"/>
                  </a:cubicBezTo>
                  <a:cubicBezTo>
                    <a:pt x="31" y="5"/>
                    <a:pt x="30" y="6"/>
                    <a:pt x="28" y="6"/>
                  </a:cubicBezTo>
                  <a:cubicBezTo>
                    <a:pt x="3" y="6"/>
                    <a:pt x="3" y="6"/>
                    <a:pt x="3" y="6"/>
                  </a:cubicBezTo>
                  <a:cubicBezTo>
                    <a:pt x="1" y="6"/>
                    <a:pt x="0" y="5"/>
                    <a:pt x="0" y="3"/>
                  </a:cubicBezTo>
                  <a:close/>
                </a:path>
              </a:pathLst>
            </a:custGeom>
            <a:solidFill>
              <a:srgbClr val="FCD11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5" name="Group 94"/>
            <p:cNvGrpSpPr/>
            <p:nvPr/>
          </p:nvGrpSpPr>
          <p:grpSpPr>
            <a:xfrm>
              <a:off x="8272464" y="376237"/>
              <a:ext cx="876300" cy="877888"/>
              <a:chOff x="8145463" y="285750"/>
              <a:chExt cx="876300" cy="877888"/>
            </a:xfrm>
          </p:grpSpPr>
          <p:sp>
            <p:nvSpPr>
              <p:cNvPr id="65" name="Freeform 61"/>
              <p:cNvSpPr>
                <a:spLocks/>
              </p:cNvSpPr>
              <p:nvPr/>
            </p:nvSpPr>
            <p:spPr bwMode="auto">
              <a:xfrm>
                <a:off x="8145463" y="285750"/>
                <a:ext cx="876300" cy="877888"/>
              </a:xfrm>
              <a:custGeom>
                <a:avLst/>
                <a:gdLst>
                  <a:gd name="T0" fmla="*/ 179 w 327"/>
                  <a:gd name="T1" fmla="*/ 2 h 328"/>
                  <a:gd name="T2" fmla="*/ 71 w 327"/>
                  <a:gd name="T3" fmla="*/ 40 h 328"/>
                  <a:gd name="T4" fmla="*/ 56 w 327"/>
                  <a:gd name="T5" fmla="*/ 258 h 328"/>
                  <a:gd name="T6" fmla="*/ 275 w 327"/>
                  <a:gd name="T7" fmla="*/ 272 h 328"/>
                  <a:gd name="T8" fmla="*/ 327 w 327"/>
                  <a:gd name="T9" fmla="*/ 169 h 328"/>
                  <a:gd name="T10" fmla="*/ 179 w 327"/>
                  <a:gd name="T11" fmla="*/ 2 h 328"/>
                </a:gdLst>
                <a:ahLst/>
                <a:cxnLst>
                  <a:cxn ang="0">
                    <a:pos x="T0" y="T1"/>
                  </a:cxn>
                  <a:cxn ang="0">
                    <a:pos x="T2" y="T3"/>
                  </a:cxn>
                  <a:cxn ang="0">
                    <a:pos x="T4" y="T5"/>
                  </a:cxn>
                  <a:cxn ang="0">
                    <a:pos x="T6" y="T7"/>
                  </a:cxn>
                  <a:cxn ang="0">
                    <a:pos x="T8" y="T9"/>
                  </a:cxn>
                  <a:cxn ang="0">
                    <a:pos x="T10" y="T11"/>
                  </a:cxn>
                </a:cxnLst>
                <a:rect l="0" t="0" r="r" b="b"/>
                <a:pathLst>
                  <a:path w="327" h="328">
                    <a:moveTo>
                      <a:pt x="179" y="2"/>
                    </a:moveTo>
                    <a:cubicBezTo>
                      <a:pt x="141" y="0"/>
                      <a:pt x="102" y="12"/>
                      <a:pt x="71" y="40"/>
                    </a:cubicBezTo>
                    <a:cubicBezTo>
                      <a:pt x="6" y="96"/>
                      <a:pt x="0" y="194"/>
                      <a:pt x="56" y="258"/>
                    </a:cubicBezTo>
                    <a:cubicBezTo>
                      <a:pt x="113" y="322"/>
                      <a:pt x="210" y="328"/>
                      <a:pt x="275" y="272"/>
                    </a:cubicBezTo>
                    <a:cubicBezTo>
                      <a:pt x="306" y="245"/>
                      <a:pt x="323" y="208"/>
                      <a:pt x="327" y="169"/>
                    </a:cubicBezTo>
                    <a:lnTo>
                      <a:pt x="179" y="2"/>
                    </a:lnTo>
                    <a:close/>
                  </a:path>
                </a:pathLst>
              </a:custGeom>
              <a:solidFill>
                <a:schemeClr val="tx1">
                  <a:lumMod val="8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62"/>
              <p:cNvSpPr>
                <a:spLocks/>
              </p:cNvSpPr>
              <p:nvPr/>
            </p:nvSpPr>
            <p:spPr bwMode="auto">
              <a:xfrm>
                <a:off x="8188325" y="315913"/>
                <a:ext cx="798513" cy="808038"/>
              </a:xfrm>
              <a:custGeom>
                <a:avLst/>
                <a:gdLst>
                  <a:gd name="T0" fmla="*/ 177 w 298"/>
                  <a:gd name="T1" fmla="*/ 6 h 302"/>
                  <a:gd name="T2" fmla="*/ 64 w 298"/>
                  <a:gd name="T3" fmla="*/ 39 h 302"/>
                  <a:gd name="T4" fmla="*/ 51 w 298"/>
                  <a:gd name="T5" fmla="*/ 238 h 302"/>
                  <a:gd name="T6" fmla="*/ 249 w 298"/>
                  <a:gd name="T7" fmla="*/ 251 h 302"/>
                  <a:gd name="T8" fmla="*/ 297 w 298"/>
                  <a:gd name="T9" fmla="*/ 143 h 302"/>
                  <a:gd name="T10" fmla="*/ 177 w 298"/>
                  <a:gd name="T11" fmla="*/ 6 h 302"/>
                </a:gdLst>
                <a:ahLst/>
                <a:cxnLst>
                  <a:cxn ang="0">
                    <a:pos x="T0" y="T1"/>
                  </a:cxn>
                  <a:cxn ang="0">
                    <a:pos x="T2" y="T3"/>
                  </a:cxn>
                  <a:cxn ang="0">
                    <a:pos x="T4" y="T5"/>
                  </a:cxn>
                  <a:cxn ang="0">
                    <a:pos x="T6" y="T7"/>
                  </a:cxn>
                  <a:cxn ang="0">
                    <a:pos x="T8" y="T9"/>
                  </a:cxn>
                  <a:cxn ang="0">
                    <a:pos x="T10" y="T11"/>
                  </a:cxn>
                </a:cxnLst>
                <a:rect l="0" t="0" r="r" b="b"/>
                <a:pathLst>
                  <a:path w="298" h="302">
                    <a:moveTo>
                      <a:pt x="177" y="6"/>
                    </a:moveTo>
                    <a:cubicBezTo>
                      <a:pt x="137" y="0"/>
                      <a:pt x="96" y="11"/>
                      <a:pt x="64" y="39"/>
                    </a:cubicBezTo>
                    <a:cubicBezTo>
                      <a:pt x="5" y="91"/>
                      <a:pt x="0" y="179"/>
                      <a:pt x="51" y="238"/>
                    </a:cubicBezTo>
                    <a:cubicBezTo>
                      <a:pt x="102" y="296"/>
                      <a:pt x="191" y="302"/>
                      <a:pt x="249" y="251"/>
                    </a:cubicBezTo>
                    <a:cubicBezTo>
                      <a:pt x="282" y="222"/>
                      <a:pt x="298" y="183"/>
                      <a:pt x="297" y="143"/>
                    </a:cubicBezTo>
                    <a:lnTo>
                      <a:pt x="177" y="6"/>
                    </a:ln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Rectangle 63"/>
              <p:cNvSpPr>
                <a:spLocks noChangeArrowheads="1"/>
              </p:cNvSpPr>
              <p:nvPr/>
            </p:nvSpPr>
            <p:spPr bwMode="auto">
              <a:xfrm>
                <a:off x="8415338" y="512763"/>
                <a:ext cx="185738" cy="188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Rectangle 64"/>
              <p:cNvSpPr>
                <a:spLocks noChangeArrowheads="1"/>
              </p:cNvSpPr>
              <p:nvPr/>
            </p:nvSpPr>
            <p:spPr bwMode="auto">
              <a:xfrm>
                <a:off x="8613775" y="711200"/>
                <a:ext cx="185738" cy="187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Rectangle 65"/>
              <p:cNvSpPr>
                <a:spLocks noChangeArrowheads="1"/>
              </p:cNvSpPr>
              <p:nvPr/>
            </p:nvSpPr>
            <p:spPr bwMode="auto">
              <a:xfrm>
                <a:off x="8415338" y="711200"/>
                <a:ext cx="185738" cy="187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6"/>
              <p:cNvSpPr>
                <a:spLocks/>
              </p:cNvSpPr>
              <p:nvPr/>
            </p:nvSpPr>
            <p:spPr bwMode="auto">
              <a:xfrm>
                <a:off x="8616950" y="290513"/>
                <a:ext cx="404813" cy="447675"/>
              </a:xfrm>
              <a:custGeom>
                <a:avLst/>
                <a:gdLst>
                  <a:gd name="T0" fmla="*/ 137 w 151"/>
                  <a:gd name="T1" fmla="*/ 152 h 167"/>
                  <a:gd name="T2" fmla="*/ 137 w 151"/>
                  <a:gd name="T3" fmla="*/ 152 h 167"/>
                  <a:gd name="T4" fmla="*/ 17 w 151"/>
                  <a:gd name="T5" fmla="*/ 15 h 167"/>
                  <a:gd name="T6" fmla="*/ 17 w 151"/>
                  <a:gd name="T7" fmla="*/ 15 h 167"/>
                  <a:gd name="T8" fmla="*/ 3 w 151"/>
                  <a:gd name="T9" fmla="*/ 0 h 167"/>
                  <a:gd name="T10" fmla="*/ 41 w 151"/>
                  <a:gd name="T11" fmla="*/ 115 h 167"/>
                  <a:gd name="T12" fmla="*/ 151 w 151"/>
                  <a:gd name="T13" fmla="*/ 167 h 167"/>
                  <a:gd name="T14" fmla="*/ 137 w 151"/>
                  <a:gd name="T15" fmla="*/ 15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67">
                    <a:moveTo>
                      <a:pt x="137" y="152"/>
                    </a:moveTo>
                    <a:cubicBezTo>
                      <a:pt x="137" y="152"/>
                      <a:pt x="137" y="152"/>
                      <a:pt x="137" y="152"/>
                    </a:cubicBezTo>
                    <a:cubicBezTo>
                      <a:pt x="17" y="15"/>
                      <a:pt x="17" y="15"/>
                      <a:pt x="17" y="15"/>
                    </a:cubicBezTo>
                    <a:cubicBezTo>
                      <a:pt x="17" y="15"/>
                      <a:pt x="17" y="15"/>
                      <a:pt x="17" y="15"/>
                    </a:cubicBezTo>
                    <a:cubicBezTo>
                      <a:pt x="3" y="0"/>
                      <a:pt x="3" y="0"/>
                      <a:pt x="3" y="0"/>
                    </a:cubicBezTo>
                    <a:cubicBezTo>
                      <a:pt x="0" y="40"/>
                      <a:pt x="12" y="82"/>
                      <a:pt x="41" y="115"/>
                    </a:cubicBezTo>
                    <a:cubicBezTo>
                      <a:pt x="70" y="148"/>
                      <a:pt x="110" y="165"/>
                      <a:pt x="151" y="167"/>
                    </a:cubicBezTo>
                    <a:lnTo>
                      <a:pt x="137" y="152"/>
                    </a:ln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7"/>
              <p:cNvSpPr>
                <a:spLocks/>
              </p:cNvSpPr>
              <p:nvPr/>
            </p:nvSpPr>
            <p:spPr bwMode="auto">
              <a:xfrm>
                <a:off x="8613775" y="512763"/>
                <a:ext cx="185738" cy="188913"/>
              </a:xfrm>
              <a:custGeom>
                <a:avLst/>
                <a:gdLst>
                  <a:gd name="T0" fmla="*/ 42 w 69"/>
                  <a:gd name="T1" fmla="*/ 32 h 70"/>
                  <a:gd name="T2" fmla="*/ 21 w 69"/>
                  <a:gd name="T3" fmla="*/ 0 h 70"/>
                  <a:gd name="T4" fmla="*/ 0 w 69"/>
                  <a:gd name="T5" fmla="*/ 0 h 70"/>
                  <a:gd name="T6" fmla="*/ 0 w 69"/>
                  <a:gd name="T7" fmla="*/ 70 h 70"/>
                  <a:gd name="T8" fmla="*/ 69 w 69"/>
                  <a:gd name="T9" fmla="*/ 70 h 70"/>
                  <a:gd name="T10" fmla="*/ 69 w 69"/>
                  <a:gd name="T11" fmla="*/ 56 h 70"/>
                  <a:gd name="T12" fmla="*/ 42 w 69"/>
                  <a:gd name="T13" fmla="*/ 32 h 70"/>
                </a:gdLst>
                <a:ahLst/>
                <a:cxnLst>
                  <a:cxn ang="0">
                    <a:pos x="T0" y="T1"/>
                  </a:cxn>
                  <a:cxn ang="0">
                    <a:pos x="T2" y="T3"/>
                  </a:cxn>
                  <a:cxn ang="0">
                    <a:pos x="T4" y="T5"/>
                  </a:cxn>
                  <a:cxn ang="0">
                    <a:pos x="T6" y="T7"/>
                  </a:cxn>
                  <a:cxn ang="0">
                    <a:pos x="T8" y="T9"/>
                  </a:cxn>
                  <a:cxn ang="0">
                    <a:pos x="T10" y="T11"/>
                  </a:cxn>
                  <a:cxn ang="0">
                    <a:pos x="T12" y="T13"/>
                  </a:cxn>
                </a:cxnLst>
                <a:rect l="0" t="0" r="r" b="b"/>
                <a:pathLst>
                  <a:path w="69" h="70">
                    <a:moveTo>
                      <a:pt x="42" y="32"/>
                    </a:moveTo>
                    <a:cubicBezTo>
                      <a:pt x="34" y="22"/>
                      <a:pt x="26" y="11"/>
                      <a:pt x="21" y="0"/>
                    </a:cubicBezTo>
                    <a:cubicBezTo>
                      <a:pt x="0" y="0"/>
                      <a:pt x="0" y="0"/>
                      <a:pt x="0" y="0"/>
                    </a:cubicBezTo>
                    <a:cubicBezTo>
                      <a:pt x="0" y="70"/>
                      <a:pt x="0" y="70"/>
                      <a:pt x="0" y="70"/>
                    </a:cubicBezTo>
                    <a:cubicBezTo>
                      <a:pt x="69" y="70"/>
                      <a:pt x="69" y="70"/>
                      <a:pt x="69" y="70"/>
                    </a:cubicBezTo>
                    <a:cubicBezTo>
                      <a:pt x="69" y="56"/>
                      <a:pt x="69" y="56"/>
                      <a:pt x="69" y="56"/>
                    </a:cubicBezTo>
                    <a:cubicBezTo>
                      <a:pt x="59" y="49"/>
                      <a:pt x="50" y="41"/>
                      <a:pt x="4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Tree>
    <p:extLst>
      <p:ext uri="{BB962C8B-B14F-4D97-AF65-F5344CB8AC3E}">
        <p14:creationId xmlns:p14="http://schemas.microsoft.com/office/powerpoint/2010/main" val="71119453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18625406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Building skills</a:t>
            </a:r>
          </a:p>
        </p:txBody>
      </p:sp>
      <p:sp>
        <p:nvSpPr>
          <p:cNvPr id="2" name="Text Placeholder 1"/>
          <p:cNvSpPr>
            <a:spLocks noGrp="1"/>
          </p:cNvSpPr>
          <p:nvPr>
            <p:ph type="body" sz="quarter" idx="11"/>
          </p:nvPr>
        </p:nvSpPr>
        <p:spPr>
          <a:xfrm>
            <a:off x="274639" y="1212849"/>
            <a:ext cx="11889564" cy="4339650"/>
          </a:xfrm>
        </p:spPr>
        <p:txBody>
          <a:bodyPr/>
          <a:lstStyle/>
          <a:p>
            <a:r>
              <a:rPr lang="en-US" dirty="0" smtClean="0"/>
              <a:t>Microsoft Virtual Academy</a:t>
            </a:r>
          </a:p>
          <a:p>
            <a:pPr lvl="1"/>
            <a:r>
              <a:rPr lang="en-US" dirty="0" smtClean="0">
                <a:gradFill>
                  <a:gsLst>
                    <a:gs pos="1250">
                      <a:srgbClr val="00BCF2"/>
                    </a:gs>
                    <a:gs pos="100000">
                      <a:srgbClr val="00BCF2"/>
                    </a:gs>
                  </a:gsLst>
                  <a:lin ang="5400000" scaled="0"/>
                </a:gradFill>
              </a:rPr>
              <a:t>dev.office.com/training</a:t>
            </a:r>
          </a:p>
          <a:p>
            <a:r>
              <a:rPr lang="en-US" dirty="0" smtClean="0"/>
              <a:t>Code Samples</a:t>
            </a:r>
          </a:p>
          <a:p>
            <a:pPr lvl="1"/>
            <a:r>
              <a:rPr lang="en-US" dirty="0">
                <a:gradFill>
                  <a:gsLst>
                    <a:gs pos="1250">
                      <a:srgbClr val="00BCF2"/>
                    </a:gs>
                    <a:gs pos="100000">
                      <a:srgbClr val="00BCF2"/>
                    </a:gs>
                  </a:gsLst>
                  <a:lin ang="5400000" scaled="0"/>
                </a:gradFill>
              </a:rPr>
              <a:t>dev.office.com/code-samples</a:t>
            </a:r>
          </a:p>
          <a:p>
            <a:r>
              <a:rPr lang="en-US" dirty="0" smtClean="0"/>
              <a:t>DX Office 365 Dev Camps</a:t>
            </a:r>
          </a:p>
          <a:p>
            <a:r>
              <a:rPr lang="en-US" dirty="0" smtClean="0"/>
              <a:t>Office 365 Summit </a:t>
            </a:r>
            <a:br>
              <a:rPr lang="en-US" dirty="0" smtClean="0"/>
            </a:br>
            <a:r>
              <a:rPr lang="en-US" dirty="0" smtClean="0"/>
              <a:t>Developer Tracks</a:t>
            </a:r>
          </a:p>
          <a:p>
            <a:pPr lvl="1"/>
            <a:r>
              <a:rPr lang="en-US" dirty="0">
                <a:gradFill>
                  <a:gsLst>
                    <a:gs pos="1250">
                      <a:srgbClr val="00BCF2"/>
                    </a:gs>
                    <a:gs pos="100000">
                      <a:srgbClr val="00BCF2"/>
                    </a:gs>
                  </a:gsLst>
                  <a:lin ang="5400000" scaled="0"/>
                </a:gradFill>
                <a:hlinkClick r:id="rId2" action="ppaction://hlinkfile"/>
              </a:rPr>
              <a:t>summit.office.com</a:t>
            </a:r>
            <a:endParaRPr lang="en-US" dirty="0">
              <a:gradFill>
                <a:gsLst>
                  <a:gs pos="1250">
                    <a:srgbClr val="00BCF2"/>
                  </a:gs>
                  <a:gs pos="100000">
                    <a:srgbClr val="00BCF2"/>
                  </a:gs>
                </a:gsLst>
                <a:lin ang="5400000" scaled="0"/>
              </a:gradFill>
            </a:endParaRPr>
          </a:p>
        </p:txBody>
      </p:sp>
      <p:grpSp>
        <p:nvGrpSpPr>
          <p:cNvPr id="6" name="Group 5"/>
          <p:cNvGrpSpPr/>
          <p:nvPr/>
        </p:nvGrpSpPr>
        <p:grpSpPr>
          <a:xfrm>
            <a:off x="7387183" y="1224211"/>
            <a:ext cx="4327329" cy="3850686"/>
            <a:chOff x="1503299" y="914400"/>
            <a:chExt cx="1685883" cy="1500188"/>
          </a:xfrm>
        </p:grpSpPr>
        <p:pic>
          <p:nvPicPr>
            <p:cNvPr id="111" name="Picture 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626" y="961693"/>
              <a:ext cx="1605461" cy="1070307"/>
            </a:xfrm>
            <a:prstGeom prst="rect">
              <a:avLst/>
            </a:prstGeom>
          </p:spPr>
        </p:pic>
        <p:sp>
          <p:nvSpPr>
            <p:cNvPr id="112" name="Rectangle 5"/>
            <p:cNvSpPr>
              <a:spLocks noChangeArrowheads="1"/>
            </p:cNvSpPr>
            <p:nvPr/>
          </p:nvSpPr>
          <p:spPr bwMode="auto">
            <a:xfrm>
              <a:off x="1858963" y="2382838"/>
              <a:ext cx="982663" cy="3175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112"/>
            <p:cNvSpPr>
              <a:spLocks/>
            </p:cNvSpPr>
            <p:nvPr/>
          </p:nvSpPr>
          <p:spPr bwMode="auto">
            <a:xfrm>
              <a:off x="1503299" y="914400"/>
              <a:ext cx="1685883"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3C3C3C"/>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114" name="Rectangle 33"/>
            <p:cNvSpPr>
              <a:spLocks noChangeArrowheads="1"/>
            </p:cNvSpPr>
            <p:nvPr/>
          </p:nvSpPr>
          <p:spPr bwMode="auto">
            <a:xfrm>
              <a:off x="2309813" y="2081213"/>
              <a:ext cx="80963" cy="320675"/>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17" name="Group 116"/>
          <p:cNvGrpSpPr/>
          <p:nvPr/>
        </p:nvGrpSpPr>
        <p:grpSpPr>
          <a:xfrm>
            <a:off x="5899167" y="2823571"/>
            <a:ext cx="4116122" cy="2664916"/>
            <a:chOff x="2781859" y="2353478"/>
            <a:chExt cx="3165371" cy="2049370"/>
          </a:xfrm>
        </p:grpSpPr>
        <p:sp>
          <p:nvSpPr>
            <p:cNvPr id="8" name="Rectangle 112"/>
            <p:cNvSpPr>
              <a:spLocks noChangeArrowheads="1"/>
            </p:cNvSpPr>
            <p:nvPr/>
          </p:nvSpPr>
          <p:spPr bwMode="auto">
            <a:xfrm>
              <a:off x="3390086" y="2353478"/>
              <a:ext cx="1958500" cy="1372513"/>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020" y="2446693"/>
              <a:ext cx="1776632" cy="1203989"/>
            </a:xfrm>
            <a:prstGeom prst="rect">
              <a:avLst/>
            </a:prstGeom>
          </p:spPr>
        </p:pic>
        <p:sp>
          <p:nvSpPr>
            <p:cNvPr id="10" name="Freeform 113"/>
            <p:cNvSpPr>
              <a:spLocks/>
            </p:cNvSpPr>
            <p:nvPr/>
          </p:nvSpPr>
          <p:spPr bwMode="auto">
            <a:xfrm>
              <a:off x="2786564" y="3751060"/>
              <a:ext cx="3160666" cy="598516"/>
            </a:xfrm>
            <a:custGeom>
              <a:avLst/>
              <a:gdLst>
                <a:gd name="T0" fmla="*/ 1060 w 1060"/>
                <a:gd name="T1" fmla="*/ 191 h 191"/>
                <a:gd name="T2" fmla="*/ 0 w 1060"/>
                <a:gd name="T3" fmla="*/ 191 h 191"/>
                <a:gd name="T4" fmla="*/ 195 w 1060"/>
                <a:gd name="T5" fmla="*/ 0 h 191"/>
                <a:gd name="T6" fmla="*/ 865 w 1060"/>
                <a:gd name="T7" fmla="*/ 0 h 191"/>
                <a:gd name="T8" fmla="*/ 1060 w 1060"/>
                <a:gd name="T9" fmla="*/ 191 h 191"/>
              </a:gdLst>
              <a:ahLst/>
              <a:cxnLst>
                <a:cxn ang="0">
                  <a:pos x="T0" y="T1"/>
                </a:cxn>
                <a:cxn ang="0">
                  <a:pos x="T2" y="T3"/>
                </a:cxn>
                <a:cxn ang="0">
                  <a:pos x="T4" y="T5"/>
                </a:cxn>
                <a:cxn ang="0">
                  <a:pos x="T6" y="T7"/>
                </a:cxn>
                <a:cxn ang="0">
                  <a:pos x="T8" y="T9"/>
                </a:cxn>
              </a:cxnLst>
              <a:rect l="0" t="0" r="r" b="b"/>
              <a:pathLst>
                <a:path w="1060" h="191">
                  <a:moveTo>
                    <a:pt x="1060" y="191"/>
                  </a:moveTo>
                  <a:lnTo>
                    <a:pt x="0" y="191"/>
                  </a:lnTo>
                  <a:lnTo>
                    <a:pt x="195" y="0"/>
                  </a:lnTo>
                  <a:lnTo>
                    <a:pt x="865" y="0"/>
                  </a:lnTo>
                  <a:lnTo>
                    <a:pt x="1060" y="19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Rectangle 114"/>
            <p:cNvSpPr>
              <a:spLocks noChangeArrowheads="1"/>
            </p:cNvSpPr>
            <p:nvPr/>
          </p:nvSpPr>
          <p:spPr bwMode="auto">
            <a:xfrm>
              <a:off x="2781859" y="4349578"/>
              <a:ext cx="3161846" cy="5327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Oval 115"/>
            <p:cNvSpPr>
              <a:spLocks noChangeArrowheads="1"/>
            </p:cNvSpPr>
            <p:nvPr/>
          </p:nvSpPr>
          <p:spPr bwMode="auto">
            <a:xfrm>
              <a:off x="4330166" y="2387947"/>
              <a:ext cx="40738" cy="3760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116"/>
            <p:cNvSpPr>
              <a:spLocks/>
            </p:cNvSpPr>
            <p:nvPr/>
          </p:nvSpPr>
          <p:spPr bwMode="auto">
            <a:xfrm>
              <a:off x="3985471" y="4136493"/>
              <a:ext cx="783399" cy="150413"/>
            </a:xfrm>
            <a:custGeom>
              <a:avLst/>
              <a:gdLst>
                <a:gd name="T0" fmla="*/ 240 w 250"/>
                <a:gd name="T1" fmla="*/ 0 h 48"/>
                <a:gd name="T2" fmla="*/ 10 w 250"/>
                <a:gd name="T3" fmla="*/ 0 h 48"/>
                <a:gd name="T4" fmla="*/ 0 w 250"/>
                <a:gd name="T5" fmla="*/ 48 h 48"/>
                <a:gd name="T6" fmla="*/ 250 w 250"/>
                <a:gd name="T7" fmla="*/ 48 h 48"/>
                <a:gd name="T8" fmla="*/ 240 w 250"/>
                <a:gd name="T9" fmla="*/ 0 h 48"/>
              </a:gdLst>
              <a:ahLst/>
              <a:cxnLst>
                <a:cxn ang="0">
                  <a:pos x="T0" y="T1"/>
                </a:cxn>
                <a:cxn ang="0">
                  <a:pos x="T2" y="T3"/>
                </a:cxn>
                <a:cxn ang="0">
                  <a:pos x="T4" y="T5"/>
                </a:cxn>
                <a:cxn ang="0">
                  <a:pos x="T6" y="T7"/>
                </a:cxn>
                <a:cxn ang="0">
                  <a:pos x="T8" y="T9"/>
                </a:cxn>
              </a:cxnLst>
              <a:rect l="0" t="0" r="r" b="b"/>
              <a:pathLst>
                <a:path w="250" h="48">
                  <a:moveTo>
                    <a:pt x="240" y="0"/>
                  </a:moveTo>
                  <a:lnTo>
                    <a:pt x="10" y="0"/>
                  </a:lnTo>
                  <a:lnTo>
                    <a:pt x="0" y="48"/>
                  </a:lnTo>
                  <a:lnTo>
                    <a:pt x="250" y="48"/>
                  </a:lnTo>
                  <a:lnTo>
                    <a:pt x="240"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117"/>
            <p:cNvSpPr>
              <a:spLocks/>
            </p:cNvSpPr>
            <p:nvPr/>
          </p:nvSpPr>
          <p:spPr bwMode="auto">
            <a:xfrm>
              <a:off x="3070461" y="3798065"/>
              <a:ext cx="2575816" cy="291423"/>
            </a:xfrm>
            <a:custGeom>
              <a:avLst/>
              <a:gdLst>
                <a:gd name="T0" fmla="*/ 732 w 822"/>
                <a:gd name="T1" fmla="*/ 0 h 93"/>
                <a:gd name="T2" fmla="*/ 87 w 822"/>
                <a:gd name="T3" fmla="*/ 0 h 93"/>
                <a:gd name="T4" fmla="*/ 0 w 822"/>
                <a:gd name="T5" fmla="*/ 93 h 93"/>
                <a:gd name="T6" fmla="*/ 822 w 822"/>
                <a:gd name="T7" fmla="*/ 93 h 93"/>
                <a:gd name="T8" fmla="*/ 732 w 822"/>
                <a:gd name="T9" fmla="*/ 0 h 93"/>
              </a:gdLst>
              <a:ahLst/>
              <a:cxnLst>
                <a:cxn ang="0">
                  <a:pos x="T0" y="T1"/>
                </a:cxn>
                <a:cxn ang="0">
                  <a:pos x="T2" y="T3"/>
                </a:cxn>
                <a:cxn ang="0">
                  <a:pos x="T4" y="T5"/>
                </a:cxn>
                <a:cxn ang="0">
                  <a:pos x="T6" y="T7"/>
                </a:cxn>
                <a:cxn ang="0">
                  <a:pos x="T8" y="T9"/>
                </a:cxn>
              </a:cxnLst>
              <a:rect l="0" t="0" r="r" b="b"/>
              <a:pathLst>
                <a:path w="822" h="93">
                  <a:moveTo>
                    <a:pt x="732" y="0"/>
                  </a:moveTo>
                  <a:lnTo>
                    <a:pt x="87" y="0"/>
                  </a:lnTo>
                  <a:lnTo>
                    <a:pt x="0" y="93"/>
                  </a:lnTo>
                  <a:lnTo>
                    <a:pt x="822" y="93"/>
                  </a:lnTo>
                  <a:lnTo>
                    <a:pt x="732"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Rectangle 118"/>
            <p:cNvSpPr>
              <a:spLocks noChangeArrowheads="1"/>
            </p:cNvSpPr>
            <p:nvPr/>
          </p:nvSpPr>
          <p:spPr bwMode="auto">
            <a:xfrm>
              <a:off x="3137291" y="3986081"/>
              <a:ext cx="2459213" cy="15667"/>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Rectangle 119"/>
            <p:cNvSpPr>
              <a:spLocks noChangeArrowheads="1"/>
            </p:cNvSpPr>
            <p:nvPr/>
          </p:nvSpPr>
          <p:spPr bwMode="auto">
            <a:xfrm>
              <a:off x="3225120" y="3914007"/>
              <a:ext cx="2283555" cy="1880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Rectangle 120"/>
            <p:cNvSpPr>
              <a:spLocks noChangeArrowheads="1"/>
            </p:cNvSpPr>
            <p:nvPr/>
          </p:nvSpPr>
          <p:spPr bwMode="auto">
            <a:xfrm>
              <a:off x="3312949" y="3845068"/>
              <a:ext cx="2107897" cy="6267"/>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2"/>
            <p:cNvSpPr>
              <a:spLocks/>
            </p:cNvSpPr>
            <p:nvPr/>
          </p:nvSpPr>
          <p:spPr bwMode="auto">
            <a:xfrm>
              <a:off x="3932200" y="3995481"/>
              <a:ext cx="37603" cy="109675"/>
            </a:xfrm>
            <a:custGeom>
              <a:avLst/>
              <a:gdLst>
                <a:gd name="T0" fmla="*/ 2 w 12"/>
                <a:gd name="T1" fmla="*/ 35 h 35"/>
                <a:gd name="T2" fmla="*/ 0 w 12"/>
                <a:gd name="T3" fmla="*/ 32 h 35"/>
                <a:gd name="T4" fmla="*/ 10 w 12"/>
                <a:gd name="T5" fmla="*/ 0 h 35"/>
                <a:gd name="T6" fmla="*/ 12 w 12"/>
                <a:gd name="T7" fmla="*/ 2 h 35"/>
                <a:gd name="T8" fmla="*/ 2 w 12"/>
                <a:gd name="T9" fmla="*/ 35 h 35"/>
              </a:gdLst>
              <a:ahLst/>
              <a:cxnLst>
                <a:cxn ang="0">
                  <a:pos x="T0" y="T1"/>
                </a:cxn>
                <a:cxn ang="0">
                  <a:pos x="T2" y="T3"/>
                </a:cxn>
                <a:cxn ang="0">
                  <a:pos x="T4" y="T5"/>
                </a:cxn>
                <a:cxn ang="0">
                  <a:pos x="T6" y="T7"/>
                </a:cxn>
                <a:cxn ang="0">
                  <a:pos x="T8" y="T9"/>
                </a:cxn>
              </a:cxnLst>
              <a:rect l="0" t="0" r="r" b="b"/>
              <a:pathLst>
                <a:path w="12" h="35">
                  <a:moveTo>
                    <a:pt x="2" y="35"/>
                  </a:moveTo>
                  <a:lnTo>
                    <a:pt x="0" y="32"/>
                  </a:lnTo>
                  <a:lnTo>
                    <a:pt x="10" y="0"/>
                  </a:lnTo>
                  <a:lnTo>
                    <a:pt x="12" y="2"/>
                  </a:lnTo>
                  <a:lnTo>
                    <a:pt x="2" y="3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24"/>
            <p:cNvSpPr>
              <a:spLocks/>
            </p:cNvSpPr>
            <p:nvPr/>
          </p:nvSpPr>
          <p:spPr bwMode="auto">
            <a:xfrm>
              <a:off x="3822524" y="3995481"/>
              <a:ext cx="53272" cy="115942"/>
            </a:xfrm>
            <a:custGeom>
              <a:avLst/>
              <a:gdLst>
                <a:gd name="T0" fmla="*/ 2 w 17"/>
                <a:gd name="T1" fmla="*/ 37 h 37"/>
                <a:gd name="T2" fmla="*/ 0 w 17"/>
                <a:gd name="T3" fmla="*/ 35 h 37"/>
                <a:gd name="T4" fmla="*/ 12 w 17"/>
                <a:gd name="T5" fmla="*/ 0 h 37"/>
                <a:gd name="T6" fmla="*/ 17 w 17"/>
                <a:gd name="T7" fmla="*/ 2 h 37"/>
                <a:gd name="T8" fmla="*/ 2 w 17"/>
                <a:gd name="T9" fmla="*/ 37 h 37"/>
              </a:gdLst>
              <a:ahLst/>
              <a:cxnLst>
                <a:cxn ang="0">
                  <a:pos x="T0" y="T1"/>
                </a:cxn>
                <a:cxn ang="0">
                  <a:pos x="T2" y="T3"/>
                </a:cxn>
                <a:cxn ang="0">
                  <a:pos x="T4" y="T5"/>
                </a:cxn>
                <a:cxn ang="0">
                  <a:pos x="T6" y="T7"/>
                </a:cxn>
                <a:cxn ang="0">
                  <a:pos x="T8" y="T9"/>
                </a:cxn>
              </a:cxnLst>
              <a:rect l="0" t="0" r="r" b="b"/>
              <a:pathLst>
                <a:path w="17" h="37">
                  <a:moveTo>
                    <a:pt x="2" y="37"/>
                  </a:moveTo>
                  <a:lnTo>
                    <a:pt x="0" y="35"/>
                  </a:lnTo>
                  <a:lnTo>
                    <a:pt x="12" y="0"/>
                  </a:lnTo>
                  <a:lnTo>
                    <a:pt x="17" y="2"/>
                  </a:lnTo>
                  <a:lnTo>
                    <a:pt x="2" y="37"/>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25"/>
            <p:cNvSpPr>
              <a:spLocks/>
            </p:cNvSpPr>
            <p:nvPr/>
          </p:nvSpPr>
          <p:spPr bwMode="auto">
            <a:xfrm>
              <a:off x="3719116" y="3995481"/>
              <a:ext cx="56405" cy="109675"/>
            </a:xfrm>
            <a:custGeom>
              <a:avLst/>
              <a:gdLst>
                <a:gd name="T0" fmla="*/ 3 w 18"/>
                <a:gd name="T1" fmla="*/ 35 h 35"/>
                <a:gd name="T2" fmla="*/ 0 w 18"/>
                <a:gd name="T3" fmla="*/ 32 h 35"/>
                <a:gd name="T4" fmla="*/ 15 w 18"/>
                <a:gd name="T5" fmla="*/ 0 h 35"/>
                <a:gd name="T6" fmla="*/ 18 w 18"/>
                <a:gd name="T7" fmla="*/ 2 h 35"/>
                <a:gd name="T8" fmla="*/ 3 w 18"/>
                <a:gd name="T9" fmla="*/ 35 h 35"/>
              </a:gdLst>
              <a:ahLst/>
              <a:cxnLst>
                <a:cxn ang="0">
                  <a:pos x="T0" y="T1"/>
                </a:cxn>
                <a:cxn ang="0">
                  <a:pos x="T2" y="T3"/>
                </a:cxn>
                <a:cxn ang="0">
                  <a:pos x="T4" y="T5"/>
                </a:cxn>
                <a:cxn ang="0">
                  <a:pos x="T6" y="T7"/>
                </a:cxn>
                <a:cxn ang="0">
                  <a:pos x="T8" y="T9"/>
                </a:cxn>
              </a:cxnLst>
              <a:rect l="0" t="0" r="r" b="b"/>
              <a:pathLst>
                <a:path w="18" h="35">
                  <a:moveTo>
                    <a:pt x="3" y="35"/>
                  </a:moveTo>
                  <a:lnTo>
                    <a:pt x="0" y="32"/>
                  </a:lnTo>
                  <a:lnTo>
                    <a:pt x="15" y="0"/>
                  </a:lnTo>
                  <a:lnTo>
                    <a:pt x="18" y="2"/>
                  </a:lnTo>
                  <a:lnTo>
                    <a:pt x="3" y="3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26"/>
            <p:cNvSpPr>
              <a:spLocks/>
            </p:cNvSpPr>
            <p:nvPr/>
          </p:nvSpPr>
          <p:spPr bwMode="auto">
            <a:xfrm>
              <a:off x="3603172" y="4001748"/>
              <a:ext cx="68939" cy="109675"/>
            </a:xfrm>
            <a:custGeom>
              <a:avLst/>
              <a:gdLst>
                <a:gd name="T0" fmla="*/ 5 w 22"/>
                <a:gd name="T1" fmla="*/ 35 h 35"/>
                <a:gd name="T2" fmla="*/ 0 w 22"/>
                <a:gd name="T3" fmla="*/ 33 h 35"/>
                <a:gd name="T4" fmla="*/ 20 w 22"/>
                <a:gd name="T5" fmla="*/ 0 h 35"/>
                <a:gd name="T6" fmla="*/ 22 w 22"/>
                <a:gd name="T7" fmla="*/ 3 h 35"/>
                <a:gd name="T8" fmla="*/ 5 w 22"/>
                <a:gd name="T9" fmla="*/ 35 h 35"/>
              </a:gdLst>
              <a:ahLst/>
              <a:cxnLst>
                <a:cxn ang="0">
                  <a:pos x="T0" y="T1"/>
                </a:cxn>
                <a:cxn ang="0">
                  <a:pos x="T2" y="T3"/>
                </a:cxn>
                <a:cxn ang="0">
                  <a:pos x="T4" y="T5"/>
                </a:cxn>
                <a:cxn ang="0">
                  <a:pos x="T6" y="T7"/>
                </a:cxn>
                <a:cxn ang="0">
                  <a:pos x="T8" y="T9"/>
                </a:cxn>
              </a:cxnLst>
              <a:rect l="0" t="0" r="r" b="b"/>
              <a:pathLst>
                <a:path w="22" h="35">
                  <a:moveTo>
                    <a:pt x="5" y="35"/>
                  </a:moveTo>
                  <a:lnTo>
                    <a:pt x="0" y="33"/>
                  </a:lnTo>
                  <a:lnTo>
                    <a:pt x="20" y="0"/>
                  </a:lnTo>
                  <a:lnTo>
                    <a:pt x="22" y="3"/>
                  </a:lnTo>
                  <a:lnTo>
                    <a:pt x="5" y="3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27"/>
            <p:cNvSpPr>
              <a:spLocks/>
            </p:cNvSpPr>
            <p:nvPr/>
          </p:nvSpPr>
          <p:spPr bwMode="auto">
            <a:xfrm>
              <a:off x="3390087" y="3995481"/>
              <a:ext cx="87741" cy="115942"/>
            </a:xfrm>
            <a:custGeom>
              <a:avLst/>
              <a:gdLst>
                <a:gd name="T0" fmla="*/ 3 w 28"/>
                <a:gd name="T1" fmla="*/ 37 h 37"/>
                <a:gd name="T2" fmla="*/ 0 w 28"/>
                <a:gd name="T3" fmla="*/ 35 h 37"/>
                <a:gd name="T4" fmla="*/ 25 w 28"/>
                <a:gd name="T5" fmla="*/ 0 h 37"/>
                <a:gd name="T6" fmla="*/ 28 w 28"/>
                <a:gd name="T7" fmla="*/ 2 h 37"/>
                <a:gd name="T8" fmla="*/ 3 w 28"/>
                <a:gd name="T9" fmla="*/ 37 h 37"/>
              </a:gdLst>
              <a:ahLst/>
              <a:cxnLst>
                <a:cxn ang="0">
                  <a:pos x="T0" y="T1"/>
                </a:cxn>
                <a:cxn ang="0">
                  <a:pos x="T2" y="T3"/>
                </a:cxn>
                <a:cxn ang="0">
                  <a:pos x="T4" y="T5"/>
                </a:cxn>
                <a:cxn ang="0">
                  <a:pos x="T6" y="T7"/>
                </a:cxn>
                <a:cxn ang="0">
                  <a:pos x="T8" y="T9"/>
                </a:cxn>
              </a:cxnLst>
              <a:rect l="0" t="0" r="r" b="b"/>
              <a:pathLst>
                <a:path w="28" h="37">
                  <a:moveTo>
                    <a:pt x="3" y="37"/>
                  </a:moveTo>
                  <a:lnTo>
                    <a:pt x="0" y="35"/>
                  </a:lnTo>
                  <a:lnTo>
                    <a:pt x="25" y="0"/>
                  </a:lnTo>
                  <a:lnTo>
                    <a:pt x="28" y="2"/>
                  </a:lnTo>
                  <a:lnTo>
                    <a:pt x="3" y="37"/>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130"/>
            <p:cNvSpPr>
              <a:spLocks/>
            </p:cNvSpPr>
            <p:nvPr/>
          </p:nvSpPr>
          <p:spPr bwMode="auto">
            <a:xfrm>
              <a:off x="5248311" y="3995481"/>
              <a:ext cx="100275" cy="131611"/>
            </a:xfrm>
            <a:custGeom>
              <a:avLst/>
              <a:gdLst>
                <a:gd name="T0" fmla="*/ 27 w 32"/>
                <a:gd name="T1" fmla="*/ 42 h 42"/>
                <a:gd name="T2" fmla="*/ 0 w 32"/>
                <a:gd name="T3" fmla="*/ 2 h 42"/>
                <a:gd name="T4" fmla="*/ 5 w 32"/>
                <a:gd name="T5" fmla="*/ 0 h 42"/>
                <a:gd name="T6" fmla="*/ 32 w 32"/>
                <a:gd name="T7" fmla="*/ 40 h 42"/>
                <a:gd name="T8" fmla="*/ 27 w 32"/>
                <a:gd name="T9" fmla="*/ 42 h 42"/>
              </a:gdLst>
              <a:ahLst/>
              <a:cxnLst>
                <a:cxn ang="0">
                  <a:pos x="T0" y="T1"/>
                </a:cxn>
                <a:cxn ang="0">
                  <a:pos x="T2" y="T3"/>
                </a:cxn>
                <a:cxn ang="0">
                  <a:pos x="T4" y="T5"/>
                </a:cxn>
                <a:cxn ang="0">
                  <a:pos x="T6" y="T7"/>
                </a:cxn>
                <a:cxn ang="0">
                  <a:pos x="T8" y="T9"/>
                </a:cxn>
              </a:cxnLst>
              <a:rect l="0" t="0" r="r" b="b"/>
              <a:pathLst>
                <a:path w="32" h="42">
                  <a:moveTo>
                    <a:pt x="27" y="42"/>
                  </a:moveTo>
                  <a:lnTo>
                    <a:pt x="0" y="2"/>
                  </a:lnTo>
                  <a:lnTo>
                    <a:pt x="5" y="0"/>
                  </a:lnTo>
                  <a:lnTo>
                    <a:pt x="32" y="40"/>
                  </a:lnTo>
                  <a:lnTo>
                    <a:pt x="27" y="4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131"/>
            <p:cNvSpPr>
              <a:spLocks/>
            </p:cNvSpPr>
            <p:nvPr/>
          </p:nvSpPr>
          <p:spPr bwMode="auto">
            <a:xfrm>
              <a:off x="5348586" y="3995481"/>
              <a:ext cx="94008" cy="109675"/>
            </a:xfrm>
            <a:custGeom>
              <a:avLst/>
              <a:gdLst>
                <a:gd name="T0" fmla="*/ 25 w 30"/>
                <a:gd name="T1" fmla="*/ 35 h 35"/>
                <a:gd name="T2" fmla="*/ 0 w 30"/>
                <a:gd name="T3" fmla="*/ 2 h 35"/>
                <a:gd name="T4" fmla="*/ 3 w 30"/>
                <a:gd name="T5" fmla="*/ 0 h 35"/>
                <a:gd name="T6" fmla="*/ 30 w 30"/>
                <a:gd name="T7" fmla="*/ 32 h 35"/>
                <a:gd name="T8" fmla="*/ 25 w 30"/>
                <a:gd name="T9" fmla="*/ 35 h 35"/>
              </a:gdLst>
              <a:ahLst/>
              <a:cxnLst>
                <a:cxn ang="0">
                  <a:pos x="T0" y="T1"/>
                </a:cxn>
                <a:cxn ang="0">
                  <a:pos x="T2" y="T3"/>
                </a:cxn>
                <a:cxn ang="0">
                  <a:pos x="T4" y="T5"/>
                </a:cxn>
                <a:cxn ang="0">
                  <a:pos x="T6" y="T7"/>
                </a:cxn>
                <a:cxn ang="0">
                  <a:pos x="T8" y="T9"/>
                </a:cxn>
              </a:cxnLst>
              <a:rect l="0" t="0" r="r" b="b"/>
              <a:pathLst>
                <a:path w="30" h="35">
                  <a:moveTo>
                    <a:pt x="25" y="35"/>
                  </a:moveTo>
                  <a:lnTo>
                    <a:pt x="0" y="2"/>
                  </a:lnTo>
                  <a:lnTo>
                    <a:pt x="3" y="0"/>
                  </a:lnTo>
                  <a:lnTo>
                    <a:pt x="30" y="32"/>
                  </a:lnTo>
                  <a:lnTo>
                    <a:pt x="25" y="3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132"/>
            <p:cNvSpPr>
              <a:spLocks/>
            </p:cNvSpPr>
            <p:nvPr/>
          </p:nvSpPr>
          <p:spPr bwMode="auto">
            <a:xfrm>
              <a:off x="5201306" y="3914007"/>
              <a:ext cx="62672" cy="87741"/>
            </a:xfrm>
            <a:custGeom>
              <a:avLst/>
              <a:gdLst>
                <a:gd name="T0" fmla="*/ 15 w 20"/>
                <a:gd name="T1" fmla="*/ 28 h 28"/>
                <a:gd name="T2" fmla="*/ 0 w 20"/>
                <a:gd name="T3" fmla="*/ 3 h 28"/>
                <a:gd name="T4" fmla="*/ 2 w 20"/>
                <a:gd name="T5" fmla="*/ 0 h 28"/>
                <a:gd name="T6" fmla="*/ 20 w 20"/>
                <a:gd name="T7" fmla="*/ 26 h 28"/>
                <a:gd name="T8" fmla="*/ 15 w 20"/>
                <a:gd name="T9" fmla="*/ 28 h 28"/>
              </a:gdLst>
              <a:ahLst/>
              <a:cxnLst>
                <a:cxn ang="0">
                  <a:pos x="T0" y="T1"/>
                </a:cxn>
                <a:cxn ang="0">
                  <a:pos x="T2" y="T3"/>
                </a:cxn>
                <a:cxn ang="0">
                  <a:pos x="T4" y="T5"/>
                </a:cxn>
                <a:cxn ang="0">
                  <a:pos x="T6" y="T7"/>
                </a:cxn>
                <a:cxn ang="0">
                  <a:pos x="T8" y="T9"/>
                </a:cxn>
              </a:cxnLst>
              <a:rect l="0" t="0" r="r" b="b"/>
              <a:pathLst>
                <a:path w="20" h="28">
                  <a:moveTo>
                    <a:pt x="15" y="28"/>
                  </a:moveTo>
                  <a:lnTo>
                    <a:pt x="0" y="3"/>
                  </a:lnTo>
                  <a:lnTo>
                    <a:pt x="2" y="0"/>
                  </a:lnTo>
                  <a:lnTo>
                    <a:pt x="20" y="26"/>
                  </a:lnTo>
                  <a:lnTo>
                    <a:pt x="15" y="2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135"/>
            <p:cNvSpPr>
              <a:spLocks/>
            </p:cNvSpPr>
            <p:nvPr/>
          </p:nvSpPr>
          <p:spPr bwMode="auto">
            <a:xfrm>
              <a:off x="5232642" y="3845068"/>
              <a:ext cx="68939" cy="78339"/>
            </a:xfrm>
            <a:custGeom>
              <a:avLst/>
              <a:gdLst>
                <a:gd name="T0" fmla="*/ 20 w 22"/>
                <a:gd name="T1" fmla="*/ 25 h 25"/>
                <a:gd name="T2" fmla="*/ 0 w 22"/>
                <a:gd name="T3" fmla="*/ 2 h 25"/>
                <a:gd name="T4" fmla="*/ 2 w 22"/>
                <a:gd name="T5" fmla="*/ 0 h 25"/>
                <a:gd name="T6" fmla="*/ 22 w 22"/>
                <a:gd name="T7" fmla="*/ 22 h 25"/>
                <a:gd name="T8" fmla="*/ 20 w 22"/>
                <a:gd name="T9" fmla="*/ 25 h 25"/>
              </a:gdLst>
              <a:ahLst/>
              <a:cxnLst>
                <a:cxn ang="0">
                  <a:pos x="T0" y="T1"/>
                </a:cxn>
                <a:cxn ang="0">
                  <a:pos x="T2" y="T3"/>
                </a:cxn>
                <a:cxn ang="0">
                  <a:pos x="T4" y="T5"/>
                </a:cxn>
                <a:cxn ang="0">
                  <a:pos x="T6" y="T7"/>
                </a:cxn>
                <a:cxn ang="0">
                  <a:pos x="T8" y="T9"/>
                </a:cxn>
              </a:cxnLst>
              <a:rect l="0" t="0" r="r" b="b"/>
              <a:pathLst>
                <a:path w="22" h="25">
                  <a:moveTo>
                    <a:pt x="20" y="25"/>
                  </a:moveTo>
                  <a:lnTo>
                    <a:pt x="0" y="2"/>
                  </a:lnTo>
                  <a:lnTo>
                    <a:pt x="2" y="0"/>
                  </a:lnTo>
                  <a:lnTo>
                    <a:pt x="22" y="22"/>
                  </a:lnTo>
                  <a:lnTo>
                    <a:pt x="20"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141"/>
            <p:cNvSpPr>
              <a:spLocks/>
            </p:cNvSpPr>
            <p:nvPr/>
          </p:nvSpPr>
          <p:spPr bwMode="auto">
            <a:xfrm>
              <a:off x="4496248" y="3923409"/>
              <a:ext cx="21936" cy="72072"/>
            </a:xfrm>
            <a:custGeom>
              <a:avLst/>
              <a:gdLst>
                <a:gd name="T0" fmla="*/ 5 w 7"/>
                <a:gd name="T1" fmla="*/ 23 h 23"/>
                <a:gd name="T2" fmla="*/ 0 w 7"/>
                <a:gd name="T3" fmla="*/ 0 h 23"/>
                <a:gd name="T4" fmla="*/ 5 w 7"/>
                <a:gd name="T5" fmla="*/ 0 h 23"/>
                <a:gd name="T6" fmla="*/ 7 w 7"/>
                <a:gd name="T7" fmla="*/ 23 h 23"/>
                <a:gd name="T8" fmla="*/ 5 w 7"/>
                <a:gd name="T9" fmla="*/ 23 h 23"/>
              </a:gdLst>
              <a:ahLst/>
              <a:cxnLst>
                <a:cxn ang="0">
                  <a:pos x="T0" y="T1"/>
                </a:cxn>
                <a:cxn ang="0">
                  <a:pos x="T2" y="T3"/>
                </a:cxn>
                <a:cxn ang="0">
                  <a:pos x="T4" y="T5"/>
                </a:cxn>
                <a:cxn ang="0">
                  <a:pos x="T6" y="T7"/>
                </a:cxn>
                <a:cxn ang="0">
                  <a:pos x="T8" y="T9"/>
                </a:cxn>
              </a:cxnLst>
              <a:rect l="0" t="0" r="r" b="b"/>
              <a:pathLst>
                <a:path w="7" h="23">
                  <a:moveTo>
                    <a:pt x="5" y="23"/>
                  </a:moveTo>
                  <a:lnTo>
                    <a:pt x="0" y="0"/>
                  </a:lnTo>
                  <a:lnTo>
                    <a:pt x="5" y="0"/>
                  </a:lnTo>
                  <a:lnTo>
                    <a:pt x="7" y="23"/>
                  </a:lnTo>
                  <a:lnTo>
                    <a:pt x="5" y="2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142"/>
            <p:cNvSpPr>
              <a:spLocks/>
            </p:cNvSpPr>
            <p:nvPr/>
          </p:nvSpPr>
          <p:spPr bwMode="auto">
            <a:xfrm>
              <a:off x="4408507" y="3932809"/>
              <a:ext cx="15669" cy="62672"/>
            </a:xfrm>
            <a:custGeom>
              <a:avLst/>
              <a:gdLst>
                <a:gd name="T0" fmla="*/ 0 w 5"/>
                <a:gd name="T1" fmla="*/ 20 h 20"/>
                <a:gd name="T2" fmla="*/ 0 w 5"/>
                <a:gd name="T3" fmla="*/ 0 h 20"/>
                <a:gd name="T4" fmla="*/ 3 w 5"/>
                <a:gd name="T5" fmla="*/ 0 h 20"/>
                <a:gd name="T6" fmla="*/ 5 w 5"/>
                <a:gd name="T7" fmla="*/ 20 h 20"/>
                <a:gd name="T8" fmla="*/ 0 w 5"/>
                <a:gd name="T9" fmla="*/ 20 h 20"/>
              </a:gdLst>
              <a:ahLst/>
              <a:cxnLst>
                <a:cxn ang="0">
                  <a:pos x="T0" y="T1"/>
                </a:cxn>
                <a:cxn ang="0">
                  <a:pos x="T2" y="T3"/>
                </a:cxn>
                <a:cxn ang="0">
                  <a:pos x="T4" y="T5"/>
                </a:cxn>
                <a:cxn ang="0">
                  <a:pos x="T6" y="T7"/>
                </a:cxn>
                <a:cxn ang="0">
                  <a:pos x="T8" y="T9"/>
                </a:cxn>
              </a:cxnLst>
              <a:rect l="0" t="0" r="r" b="b"/>
              <a:pathLst>
                <a:path w="5" h="20">
                  <a:moveTo>
                    <a:pt x="0" y="20"/>
                  </a:moveTo>
                  <a:lnTo>
                    <a:pt x="0" y="0"/>
                  </a:lnTo>
                  <a:lnTo>
                    <a:pt x="3" y="0"/>
                  </a:lnTo>
                  <a:lnTo>
                    <a:pt x="5" y="20"/>
                  </a:lnTo>
                  <a:lnTo>
                    <a:pt x="0"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Rectangle 143"/>
            <p:cNvSpPr>
              <a:spLocks noChangeArrowheads="1"/>
            </p:cNvSpPr>
            <p:nvPr/>
          </p:nvSpPr>
          <p:spPr bwMode="auto">
            <a:xfrm>
              <a:off x="4308232" y="3923409"/>
              <a:ext cx="15669" cy="7207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144"/>
            <p:cNvSpPr>
              <a:spLocks/>
            </p:cNvSpPr>
            <p:nvPr/>
          </p:nvSpPr>
          <p:spPr bwMode="auto">
            <a:xfrm>
              <a:off x="4204822" y="3923409"/>
              <a:ext cx="25069" cy="72072"/>
            </a:xfrm>
            <a:custGeom>
              <a:avLst/>
              <a:gdLst>
                <a:gd name="T0" fmla="*/ 5 w 8"/>
                <a:gd name="T1" fmla="*/ 23 h 23"/>
                <a:gd name="T2" fmla="*/ 0 w 8"/>
                <a:gd name="T3" fmla="*/ 23 h 23"/>
                <a:gd name="T4" fmla="*/ 3 w 8"/>
                <a:gd name="T5" fmla="*/ 0 h 23"/>
                <a:gd name="T6" fmla="*/ 8 w 8"/>
                <a:gd name="T7" fmla="*/ 0 h 23"/>
                <a:gd name="T8" fmla="*/ 5 w 8"/>
                <a:gd name="T9" fmla="*/ 23 h 23"/>
              </a:gdLst>
              <a:ahLst/>
              <a:cxnLst>
                <a:cxn ang="0">
                  <a:pos x="T0" y="T1"/>
                </a:cxn>
                <a:cxn ang="0">
                  <a:pos x="T2" y="T3"/>
                </a:cxn>
                <a:cxn ang="0">
                  <a:pos x="T4" y="T5"/>
                </a:cxn>
                <a:cxn ang="0">
                  <a:pos x="T6" y="T7"/>
                </a:cxn>
                <a:cxn ang="0">
                  <a:pos x="T8" y="T9"/>
                </a:cxn>
              </a:cxnLst>
              <a:rect l="0" t="0" r="r" b="b"/>
              <a:pathLst>
                <a:path w="8" h="23">
                  <a:moveTo>
                    <a:pt x="5" y="23"/>
                  </a:moveTo>
                  <a:lnTo>
                    <a:pt x="0" y="23"/>
                  </a:lnTo>
                  <a:lnTo>
                    <a:pt x="3" y="0"/>
                  </a:lnTo>
                  <a:lnTo>
                    <a:pt x="8" y="0"/>
                  </a:lnTo>
                  <a:lnTo>
                    <a:pt x="5" y="2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145"/>
            <p:cNvSpPr>
              <a:spLocks/>
            </p:cNvSpPr>
            <p:nvPr/>
          </p:nvSpPr>
          <p:spPr bwMode="auto">
            <a:xfrm>
              <a:off x="4110814" y="3923409"/>
              <a:ext cx="25069" cy="72072"/>
            </a:xfrm>
            <a:custGeom>
              <a:avLst/>
              <a:gdLst>
                <a:gd name="T0" fmla="*/ 3 w 8"/>
                <a:gd name="T1" fmla="*/ 23 h 23"/>
                <a:gd name="T2" fmla="*/ 0 w 8"/>
                <a:gd name="T3" fmla="*/ 23 h 23"/>
                <a:gd name="T4" fmla="*/ 5 w 8"/>
                <a:gd name="T5" fmla="*/ 0 h 23"/>
                <a:gd name="T6" fmla="*/ 8 w 8"/>
                <a:gd name="T7" fmla="*/ 0 h 23"/>
                <a:gd name="T8" fmla="*/ 3 w 8"/>
                <a:gd name="T9" fmla="*/ 23 h 23"/>
              </a:gdLst>
              <a:ahLst/>
              <a:cxnLst>
                <a:cxn ang="0">
                  <a:pos x="T0" y="T1"/>
                </a:cxn>
                <a:cxn ang="0">
                  <a:pos x="T2" y="T3"/>
                </a:cxn>
                <a:cxn ang="0">
                  <a:pos x="T4" y="T5"/>
                </a:cxn>
                <a:cxn ang="0">
                  <a:pos x="T6" y="T7"/>
                </a:cxn>
                <a:cxn ang="0">
                  <a:pos x="T8" y="T9"/>
                </a:cxn>
              </a:cxnLst>
              <a:rect l="0" t="0" r="r" b="b"/>
              <a:pathLst>
                <a:path w="8" h="23">
                  <a:moveTo>
                    <a:pt x="3" y="23"/>
                  </a:moveTo>
                  <a:lnTo>
                    <a:pt x="0" y="23"/>
                  </a:lnTo>
                  <a:lnTo>
                    <a:pt x="5" y="0"/>
                  </a:lnTo>
                  <a:lnTo>
                    <a:pt x="8" y="0"/>
                  </a:lnTo>
                  <a:lnTo>
                    <a:pt x="3" y="2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146"/>
            <p:cNvSpPr>
              <a:spLocks/>
            </p:cNvSpPr>
            <p:nvPr/>
          </p:nvSpPr>
          <p:spPr bwMode="auto">
            <a:xfrm>
              <a:off x="4010539" y="3923409"/>
              <a:ext cx="31336" cy="78339"/>
            </a:xfrm>
            <a:custGeom>
              <a:avLst/>
              <a:gdLst>
                <a:gd name="T0" fmla="*/ 5 w 10"/>
                <a:gd name="T1" fmla="*/ 25 h 25"/>
                <a:gd name="T2" fmla="*/ 0 w 10"/>
                <a:gd name="T3" fmla="*/ 23 h 25"/>
                <a:gd name="T4" fmla="*/ 7 w 10"/>
                <a:gd name="T5" fmla="*/ 0 h 25"/>
                <a:gd name="T6" fmla="*/ 10 w 10"/>
                <a:gd name="T7" fmla="*/ 0 h 25"/>
                <a:gd name="T8" fmla="*/ 5 w 10"/>
                <a:gd name="T9" fmla="*/ 25 h 25"/>
              </a:gdLst>
              <a:ahLst/>
              <a:cxnLst>
                <a:cxn ang="0">
                  <a:pos x="T0" y="T1"/>
                </a:cxn>
                <a:cxn ang="0">
                  <a:pos x="T2" y="T3"/>
                </a:cxn>
                <a:cxn ang="0">
                  <a:pos x="T4" y="T5"/>
                </a:cxn>
                <a:cxn ang="0">
                  <a:pos x="T6" y="T7"/>
                </a:cxn>
                <a:cxn ang="0">
                  <a:pos x="T8" y="T9"/>
                </a:cxn>
              </a:cxnLst>
              <a:rect l="0" t="0" r="r" b="b"/>
              <a:pathLst>
                <a:path w="10" h="25">
                  <a:moveTo>
                    <a:pt x="5" y="25"/>
                  </a:moveTo>
                  <a:lnTo>
                    <a:pt x="0" y="23"/>
                  </a:lnTo>
                  <a:lnTo>
                    <a:pt x="7" y="0"/>
                  </a:lnTo>
                  <a:lnTo>
                    <a:pt x="10" y="0"/>
                  </a:lnTo>
                  <a:lnTo>
                    <a:pt x="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147"/>
            <p:cNvSpPr>
              <a:spLocks/>
            </p:cNvSpPr>
            <p:nvPr/>
          </p:nvSpPr>
          <p:spPr bwMode="auto">
            <a:xfrm>
              <a:off x="3916532" y="3923409"/>
              <a:ext cx="31336" cy="78339"/>
            </a:xfrm>
            <a:custGeom>
              <a:avLst/>
              <a:gdLst>
                <a:gd name="T0" fmla="*/ 2 w 10"/>
                <a:gd name="T1" fmla="*/ 25 h 25"/>
                <a:gd name="T2" fmla="*/ 0 w 10"/>
                <a:gd name="T3" fmla="*/ 23 h 25"/>
                <a:gd name="T4" fmla="*/ 7 w 10"/>
                <a:gd name="T5" fmla="*/ 0 h 25"/>
                <a:gd name="T6" fmla="*/ 10 w 10"/>
                <a:gd name="T7" fmla="*/ 0 h 25"/>
                <a:gd name="T8" fmla="*/ 2 w 10"/>
                <a:gd name="T9" fmla="*/ 25 h 25"/>
              </a:gdLst>
              <a:ahLst/>
              <a:cxnLst>
                <a:cxn ang="0">
                  <a:pos x="T0" y="T1"/>
                </a:cxn>
                <a:cxn ang="0">
                  <a:pos x="T2" y="T3"/>
                </a:cxn>
                <a:cxn ang="0">
                  <a:pos x="T4" y="T5"/>
                </a:cxn>
                <a:cxn ang="0">
                  <a:pos x="T6" y="T7"/>
                </a:cxn>
                <a:cxn ang="0">
                  <a:pos x="T8" y="T9"/>
                </a:cxn>
              </a:cxnLst>
              <a:rect l="0" t="0" r="r" b="b"/>
              <a:pathLst>
                <a:path w="10" h="25">
                  <a:moveTo>
                    <a:pt x="2" y="25"/>
                  </a:moveTo>
                  <a:lnTo>
                    <a:pt x="0" y="23"/>
                  </a:lnTo>
                  <a:lnTo>
                    <a:pt x="7" y="0"/>
                  </a:lnTo>
                  <a:lnTo>
                    <a:pt x="10" y="0"/>
                  </a:lnTo>
                  <a:lnTo>
                    <a:pt x="2"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49"/>
            <p:cNvSpPr>
              <a:spLocks/>
            </p:cNvSpPr>
            <p:nvPr/>
          </p:nvSpPr>
          <p:spPr bwMode="auto">
            <a:xfrm>
              <a:off x="3813124" y="3923409"/>
              <a:ext cx="40738" cy="78339"/>
            </a:xfrm>
            <a:custGeom>
              <a:avLst/>
              <a:gdLst>
                <a:gd name="T0" fmla="*/ 3 w 13"/>
                <a:gd name="T1" fmla="*/ 25 h 25"/>
                <a:gd name="T2" fmla="*/ 0 w 13"/>
                <a:gd name="T3" fmla="*/ 23 h 25"/>
                <a:gd name="T4" fmla="*/ 10 w 13"/>
                <a:gd name="T5" fmla="*/ 0 h 25"/>
                <a:gd name="T6" fmla="*/ 13 w 13"/>
                <a:gd name="T7" fmla="*/ 0 h 25"/>
                <a:gd name="T8" fmla="*/ 3 w 13"/>
                <a:gd name="T9" fmla="*/ 25 h 25"/>
              </a:gdLst>
              <a:ahLst/>
              <a:cxnLst>
                <a:cxn ang="0">
                  <a:pos x="T0" y="T1"/>
                </a:cxn>
                <a:cxn ang="0">
                  <a:pos x="T2" y="T3"/>
                </a:cxn>
                <a:cxn ang="0">
                  <a:pos x="T4" y="T5"/>
                </a:cxn>
                <a:cxn ang="0">
                  <a:pos x="T6" y="T7"/>
                </a:cxn>
                <a:cxn ang="0">
                  <a:pos x="T8" y="T9"/>
                </a:cxn>
              </a:cxnLst>
              <a:rect l="0" t="0" r="r" b="b"/>
              <a:pathLst>
                <a:path w="13" h="25">
                  <a:moveTo>
                    <a:pt x="3" y="25"/>
                  </a:moveTo>
                  <a:lnTo>
                    <a:pt x="0" y="23"/>
                  </a:lnTo>
                  <a:lnTo>
                    <a:pt x="10" y="0"/>
                  </a:lnTo>
                  <a:lnTo>
                    <a:pt x="13" y="0"/>
                  </a:lnTo>
                  <a:lnTo>
                    <a:pt x="3"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50"/>
            <p:cNvSpPr>
              <a:spLocks/>
            </p:cNvSpPr>
            <p:nvPr/>
          </p:nvSpPr>
          <p:spPr bwMode="auto">
            <a:xfrm>
              <a:off x="3719116" y="3923409"/>
              <a:ext cx="47005" cy="78339"/>
            </a:xfrm>
            <a:custGeom>
              <a:avLst/>
              <a:gdLst>
                <a:gd name="T0" fmla="*/ 3 w 15"/>
                <a:gd name="T1" fmla="*/ 25 h 25"/>
                <a:gd name="T2" fmla="*/ 0 w 15"/>
                <a:gd name="T3" fmla="*/ 23 h 25"/>
                <a:gd name="T4" fmla="*/ 10 w 15"/>
                <a:gd name="T5" fmla="*/ 0 h 25"/>
                <a:gd name="T6" fmla="*/ 15 w 15"/>
                <a:gd name="T7" fmla="*/ 0 h 25"/>
                <a:gd name="T8" fmla="*/ 3 w 15"/>
                <a:gd name="T9" fmla="*/ 25 h 25"/>
              </a:gdLst>
              <a:ahLst/>
              <a:cxnLst>
                <a:cxn ang="0">
                  <a:pos x="T0" y="T1"/>
                </a:cxn>
                <a:cxn ang="0">
                  <a:pos x="T2" y="T3"/>
                </a:cxn>
                <a:cxn ang="0">
                  <a:pos x="T4" y="T5"/>
                </a:cxn>
                <a:cxn ang="0">
                  <a:pos x="T6" y="T7"/>
                </a:cxn>
                <a:cxn ang="0">
                  <a:pos x="T8" y="T9"/>
                </a:cxn>
              </a:cxnLst>
              <a:rect l="0" t="0" r="r" b="b"/>
              <a:pathLst>
                <a:path w="15" h="25">
                  <a:moveTo>
                    <a:pt x="3" y="25"/>
                  </a:moveTo>
                  <a:lnTo>
                    <a:pt x="0" y="23"/>
                  </a:lnTo>
                  <a:lnTo>
                    <a:pt x="10" y="0"/>
                  </a:lnTo>
                  <a:lnTo>
                    <a:pt x="15" y="0"/>
                  </a:lnTo>
                  <a:lnTo>
                    <a:pt x="3"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51"/>
            <p:cNvSpPr>
              <a:spLocks/>
            </p:cNvSpPr>
            <p:nvPr/>
          </p:nvSpPr>
          <p:spPr bwMode="auto">
            <a:xfrm>
              <a:off x="3618841" y="3923409"/>
              <a:ext cx="53272" cy="78339"/>
            </a:xfrm>
            <a:custGeom>
              <a:avLst/>
              <a:gdLst>
                <a:gd name="T0" fmla="*/ 2 w 17"/>
                <a:gd name="T1" fmla="*/ 25 h 25"/>
                <a:gd name="T2" fmla="*/ 0 w 17"/>
                <a:gd name="T3" fmla="*/ 23 h 25"/>
                <a:gd name="T4" fmla="*/ 12 w 17"/>
                <a:gd name="T5" fmla="*/ 0 h 25"/>
                <a:gd name="T6" fmla="*/ 17 w 17"/>
                <a:gd name="T7" fmla="*/ 0 h 25"/>
                <a:gd name="T8" fmla="*/ 2 w 17"/>
                <a:gd name="T9" fmla="*/ 25 h 25"/>
              </a:gdLst>
              <a:ahLst/>
              <a:cxnLst>
                <a:cxn ang="0">
                  <a:pos x="T0" y="T1"/>
                </a:cxn>
                <a:cxn ang="0">
                  <a:pos x="T2" y="T3"/>
                </a:cxn>
                <a:cxn ang="0">
                  <a:pos x="T4" y="T5"/>
                </a:cxn>
                <a:cxn ang="0">
                  <a:pos x="T6" y="T7"/>
                </a:cxn>
                <a:cxn ang="0">
                  <a:pos x="T8" y="T9"/>
                </a:cxn>
              </a:cxnLst>
              <a:rect l="0" t="0" r="r" b="b"/>
              <a:pathLst>
                <a:path w="17" h="25">
                  <a:moveTo>
                    <a:pt x="2" y="25"/>
                  </a:moveTo>
                  <a:lnTo>
                    <a:pt x="0" y="23"/>
                  </a:lnTo>
                  <a:lnTo>
                    <a:pt x="12" y="0"/>
                  </a:lnTo>
                  <a:lnTo>
                    <a:pt x="17" y="0"/>
                  </a:lnTo>
                  <a:lnTo>
                    <a:pt x="2"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152"/>
            <p:cNvSpPr>
              <a:spLocks/>
            </p:cNvSpPr>
            <p:nvPr/>
          </p:nvSpPr>
          <p:spPr bwMode="auto">
            <a:xfrm>
              <a:off x="3515431" y="3914007"/>
              <a:ext cx="62672" cy="87741"/>
            </a:xfrm>
            <a:custGeom>
              <a:avLst/>
              <a:gdLst>
                <a:gd name="T0" fmla="*/ 5 w 20"/>
                <a:gd name="T1" fmla="*/ 28 h 28"/>
                <a:gd name="T2" fmla="*/ 0 w 20"/>
                <a:gd name="T3" fmla="*/ 26 h 28"/>
                <a:gd name="T4" fmla="*/ 15 w 20"/>
                <a:gd name="T5" fmla="*/ 0 h 28"/>
                <a:gd name="T6" fmla="*/ 20 w 20"/>
                <a:gd name="T7" fmla="*/ 3 h 28"/>
                <a:gd name="T8" fmla="*/ 5 w 20"/>
                <a:gd name="T9" fmla="*/ 28 h 28"/>
              </a:gdLst>
              <a:ahLst/>
              <a:cxnLst>
                <a:cxn ang="0">
                  <a:pos x="T0" y="T1"/>
                </a:cxn>
                <a:cxn ang="0">
                  <a:pos x="T2" y="T3"/>
                </a:cxn>
                <a:cxn ang="0">
                  <a:pos x="T4" y="T5"/>
                </a:cxn>
                <a:cxn ang="0">
                  <a:pos x="T6" y="T7"/>
                </a:cxn>
                <a:cxn ang="0">
                  <a:pos x="T8" y="T9"/>
                </a:cxn>
              </a:cxnLst>
              <a:rect l="0" t="0" r="r" b="b"/>
              <a:pathLst>
                <a:path w="20" h="28">
                  <a:moveTo>
                    <a:pt x="5" y="28"/>
                  </a:moveTo>
                  <a:lnTo>
                    <a:pt x="0" y="26"/>
                  </a:lnTo>
                  <a:lnTo>
                    <a:pt x="15" y="0"/>
                  </a:lnTo>
                  <a:lnTo>
                    <a:pt x="20" y="3"/>
                  </a:lnTo>
                  <a:lnTo>
                    <a:pt x="5" y="2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153"/>
            <p:cNvSpPr>
              <a:spLocks/>
            </p:cNvSpPr>
            <p:nvPr/>
          </p:nvSpPr>
          <p:spPr bwMode="auto">
            <a:xfrm>
              <a:off x="3421423" y="3914007"/>
              <a:ext cx="62672" cy="87741"/>
            </a:xfrm>
            <a:custGeom>
              <a:avLst/>
              <a:gdLst>
                <a:gd name="T0" fmla="*/ 3 w 20"/>
                <a:gd name="T1" fmla="*/ 28 h 28"/>
                <a:gd name="T2" fmla="*/ 0 w 20"/>
                <a:gd name="T3" fmla="*/ 26 h 28"/>
                <a:gd name="T4" fmla="*/ 18 w 20"/>
                <a:gd name="T5" fmla="*/ 0 h 28"/>
                <a:gd name="T6" fmla="*/ 20 w 20"/>
                <a:gd name="T7" fmla="*/ 3 h 28"/>
                <a:gd name="T8" fmla="*/ 3 w 20"/>
                <a:gd name="T9" fmla="*/ 28 h 28"/>
              </a:gdLst>
              <a:ahLst/>
              <a:cxnLst>
                <a:cxn ang="0">
                  <a:pos x="T0" y="T1"/>
                </a:cxn>
                <a:cxn ang="0">
                  <a:pos x="T2" y="T3"/>
                </a:cxn>
                <a:cxn ang="0">
                  <a:pos x="T4" y="T5"/>
                </a:cxn>
                <a:cxn ang="0">
                  <a:pos x="T6" y="T7"/>
                </a:cxn>
                <a:cxn ang="0">
                  <a:pos x="T8" y="T9"/>
                </a:cxn>
              </a:cxnLst>
              <a:rect l="0" t="0" r="r" b="b"/>
              <a:pathLst>
                <a:path w="20" h="28">
                  <a:moveTo>
                    <a:pt x="3" y="28"/>
                  </a:moveTo>
                  <a:lnTo>
                    <a:pt x="0" y="26"/>
                  </a:lnTo>
                  <a:lnTo>
                    <a:pt x="18" y="0"/>
                  </a:lnTo>
                  <a:lnTo>
                    <a:pt x="20" y="3"/>
                  </a:lnTo>
                  <a:lnTo>
                    <a:pt x="3" y="2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158"/>
            <p:cNvSpPr>
              <a:spLocks/>
            </p:cNvSpPr>
            <p:nvPr/>
          </p:nvSpPr>
          <p:spPr bwMode="auto">
            <a:xfrm>
              <a:off x="4471179" y="3845068"/>
              <a:ext cx="25069" cy="78339"/>
            </a:xfrm>
            <a:custGeom>
              <a:avLst/>
              <a:gdLst>
                <a:gd name="T0" fmla="*/ 3 w 8"/>
                <a:gd name="T1" fmla="*/ 25 h 25"/>
                <a:gd name="T2" fmla="*/ 0 w 8"/>
                <a:gd name="T3" fmla="*/ 0 h 25"/>
                <a:gd name="T4" fmla="*/ 5 w 8"/>
                <a:gd name="T5" fmla="*/ 0 h 25"/>
                <a:gd name="T6" fmla="*/ 8 w 8"/>
                <a:gd name="T7" fmla="*/ 25 h 25"/>
                <a:gd name="T8" fmla="*/ 3 w 8"/>
                <a:gd name="T9" fmla="*/ 25 h 25"/>
              </a:gdLst>
              <a:ahLst/>
              <a:cxnLst>
                <a:cxn ang="0">
                  <a:pos x="T0" y="T1"/>
                </a:cxn>
                <a:cxn ang="0">
                  <a:pos x="T2" y="T3"/>
                </a:cxn>
                <a:cxn ang="0">
                  <a:pos x="T4" y="T5"/>
                </a:cxn>
                <a:cxn ang="0">
                  <a:pos x="T6" y="T7"/>
                </a:cxn>
                <a:cxn ang="0">
                  <a:pos x="T8" y="T9"/>
                </a:cxn>
              </a:cxnLst>
              <a:rect l="0" t="0" r="r" b="b"/>
              <a:pathLst>
                <a:path w="8" h="25">
                  <a:moveTo>
                    <a:pt x="3" y="25"/>
                  </a:moveTo>
                  <a:lnTo>
                    <a:pt x="0" y="0"/>
                  </a:lnTo>
                  <a:lnTo>
                    <a:pt x="5" y="0"/>
                  </a:lnTo>
                  <a:lnTo>
                    <a:pt x="8" y="25"/>
                  </a:lnTo>
                  <a:lnTo>
                    <a:pt x="3"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Rectangle 159"/>
            <p:cNvSpPr>
              <a:spLocks noChangeArrowheads="1"/>
            </p:cNvSpPr>
            <p:nvPr/>
          </p:nvSpPr>
          <p:spPr bwMode="auto">
            <a:xfrm>
              <a:off x="4386571" y="3845068"/>
              <a:ext cx="15669" cy="78339"/>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160"/>
            <p:cNvSpPr>
              <a:spLocks/>
            </p:cNvSpPr>
            <p:nvPr/>
          </p:nvSpPr>
          <p:spPr bwMode="auto">
            <a:xfrm>
              <a:off x="4292563" y="3845068"/>
              <a:ext cx="15669" cy="78339"/>
            </a:xfrm>
            <a:custGeom>
              <a:avLst/>
              <a:gdLst>
                <a:gd name="T0" fmla="*/ 5 w 5"/>
                <a:gd name="T1" fmla="*/ 25 h 25"/>
                <a:gd name="T2" fmla="*/ 0 w 5"/>
                <a:gd name="T3" fmla="*/ 25 h 25"/>
                <a:gd name="T4" fmla="*/ 2 w 5"/>
                <a:gd name="T5" fmla="*/ 0 h 25"/>
                <a:gd name="T6" fmla="*/ 5 w 5"/>
                <a:gd name="T7" fmla="*/ 0 h 25"/>
                <a:gd name="T8" fmla="*/ 5 w 5"/>
                <a:gd name="T9" fmla="*/ 25 h 25"/>
              </a:gdLst>
              <a:ahLst/>
              <a:cxnLst>
                <a:cxn ang="0">
                  <a:pos x="T0" y="T1"/>
                </a:cxn>
                <a:cxn ang="0">
                  <a:pos x="T2" y="T3"/>
                </a:cxn>
                <a:cxn ang="0">
                  <a:pos x="T4" y="T5"/>
                </a:cxn>
                <a:cxn ang="0">
                  <a:pos x="T6" y="T7"/>
                </a:cxn>
                <a:cxn ang="0">
                  <a:pos x="T8" y="T9"/>
                </a:cxn>
              </a:cxnLst>
              <a:rect l="0" t="0" r="r" b="b"/>
              <a:pathLst>
                <a:path w="5" h="25">
                  <a:moveTo>
                    <a:pt x="5" y="25"/>
                  </a:moveTo>
                  <a:lnTo>
                    <a:pt x="0" y="25"/>
                  </a:lnTo>
                  <a:lnTo>
                    <a:pt x="2" y="0"/>
                  </a:lnTo>
                  <a:lnTo>
                    <a:pt x="5" y="0"/>
                  </a:lnTo>
                  <a:lnTo>
                    <a:pt x="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161"/>
            <p:cNvSpPr>
              <a:spLocks/>
            </p:cNvSpPr>
            <p:nvPr/>
          </p:nvSpPr>
          <p:spPr bwMode="auto">
            <a:xfrm>
              <a:off x="4198555" y="3845068"/>
              <a:ext cx="21936" cy="78339"/>
            </a:xfrm>
            <a:custGeom>
              <a:avLst/>
              <a:gdLst>
                <a:gd name="T0" fmla="*/ 5 w 7"/>
                <a:gd name="T1" fmla="*/ 25 h 25"/>
                <a:gd name="T2" fmla="*/ 0 w 7"/>
                <a:gd name="T3" fmla="*/ 25 h 25"/>
                <a:gd name="T4" fmla="*/ 2 w 7"/>
                <a:gd name="T5" fmla="*/ 0 h 25"/>
                <a:gd name="T6" fmla="*/ 7 w 7"/>
                <a:gd name="T7" fmla="*/ 0 h 25"/>
                <a:gd name="T8" fmla="*/ 5 w 7"/>
                <a:gd name="T9" fmla="*/ 25 h 25"/>
              </a:gdLst>
              <a:ahLst/>
              <a:cxnLst>
                <a:cxn ang="0">
                  <a:pos x="T0" y="T1"/>
                </a:cxn>
                <a:cxn ang="0">
                  <a:pos x="T2" y="T3"/>
                </a:cxn>
                <a:cxn ang="0">
                  <a:pos x="T4" y="T5"/>
                </a:cxn>
                <a:cxn ang="0">
                  <a:pos x="T6" y="T7"/>
                </a:cxn>
                <a:cxn ang="0">
                  <a:pos x="T8" y="T9"/>
                </a:cxn>
              </a:cxnLst>
              <a:rect l="0" t="0" r="r" b="b"/>
              <a:pathLst>
                <a:path w="7" h="25">
                  <a:moveTo>
                    <a:pt x="5" y="25"/>
                  </a:moveTo>
                  <a:lnTo>
                    <a:pt x="0" y="25"/>
                  </a:lnTo>
                  <a:lnTo>
                    <a:pt x="2" y="0"/>
                  </a:lnTo>
                  <a:lnTo>
                    <a:pt x="7" y="0"/>
                  </a:lnTo>
                  <a:lnTo>
                    <a:pt x="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162"/>
            <p:cNvSpPr>
              <a:spLocks/>
            </p:cNvSpPr>
            <p:nvPr/>
          </p:nvSpPr>
          <p:spPr bwMode="auto">
            <a:xfrm>
              <a:off x="4104547" y="3845068"/>
              <a:ext cx="31336" cy="78339"/>
            </a:xfrm>
            <a:custGeom>
              <a:avLst/>
              <a:gdLst>
                <a:gd name="T0" fmla="*/ 5 w 10"/>
                <a:gd name="T1" fmla="*/ 25 h 25"/>
                <a:gd name="T2" fmla="*/ 0 w 10"/>
                <a:gd name="T3" fmla="*/ 25 h 25"/>
                <a:gd name="T4" fmla="*/ 5 w 10"/>
                <a:gd name="T5" fmla="*/ 0 h 25"/>
                <a:gd name="T6" fmla="*/ 10 w 10"/>
                <a:gd name="T7" fmla="*/ 2 h 25"/>
                <a:gd name="T8" fmla="*/ 5 w 10"/>
                <a:gd name="T9" fmla="*/ 25 h 25"/>
              </a:gdLst>
              <a:ahLst/>
              <a:cxnLst>
                <a:cxn ang="0">
                  <a:pos x="T0" y="T1"/>
                </a:cxn>
                <a:cxn ang="0">
                  <a:pos x="T2" y="T3"/>
                </a:cxn>
                <a:cxn ang="0">
                  <a:pos x="T4" y="T5"/>
                </a:cxn>
                <a:cxn ang="0">
                  <a:pos x="T6" y="T7"/>
                </a:cxn>
                <a:cxn ang="0">
                  <a:pos x="T8" y="T9"/>
                </a:cxn>
              </a:cxnLst>
              <a:rect l="0" t="0" r="r" b="b"/>
              <a:pathLst>
                <a:path w="10" h="25">
                  <a:moveTo>
                    <a:pt x="5" y="25"/>
                  </a:moveTo>
                  <a:lnTo>
                    <a:pt x="0" y="25"/>
                  </a:lnTo>
                  <a:lnTo>
                    <a:pt x="5" y="0"/>
                  </a:lnTo>
                  <a:lnTo>
                    <a:pt x="10" y="2"/>
                  </a:lnTo>
                  <a:lnTo>
                    <a:pt x="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163"/>
            <p:cNvSpPr>
              <a:spLocks/>
            </p:cNvSpPr>
            <p:nvPr/>
          </p:nvSpPr>
          <p:spPr bwMode="auto">
            <a:xfrm>
              <a:off x="4010539" y="3845068"/>
              <a:ext cx="37603" cy="78339"/>
            </a:xfrm>
            <a:custGeom>
              <a:avLst/>
              <a:gdLst>
                <a:gd name="T0" fmla="*/ 5 w 12"/>
                <a:gd name="T1" fmla="*/ 25 h 25"/>
                <a:gd name="T2" fmla="*/ 0 w 12"/>
                <a:gd name="T3" fmla="*/ 25 h 25"/>
                <a:gd name="T4" fmla="*/ 7 w 12"/>
                <a:gd name="T5" fmla="*/ 0 h 25"/>
                <a:gd name="T6" fmla="*/ 12 w 12"/>
                <a:gd name="T7" fmla="*/ 2 h 25"/>
                <a:gd name="T8" fmla="*/ 5 w 12"/>
                <a:gd name="T9" fmla="*/ 25 h 25"/>
              </a:gdLst>
              <a:ahLst/>
              <a:cxnLst>
                <a:cxn ang="0">
                  <a:pos x="T0" y="T1"/>
                </a:cxn>
                <a:cxn ang="0">
                  <a:pos x="T2" y="T3"/>
                </a:cxn>
                <a:cxn ang="0">
                  <a:pos x="T4" y="T5"/>
                </a:cxn>
                <a:cxn ang="0">
                  <a:pos x="T6" y="T7"/>
                </a:cxn>
                <a:cxn ang="0">
                  <a:pos x="T8" y="T9"/>
                </a:cxn>
              </a:cxnLst>
              <a:rect l="0" t="0" r="r" b="b"/>
              <a:pathLst>
                <a:path w="12" h="25">
                  <a:moveTo>
                    <a:pt x="5" y="25"/>
                  </a:moveTo>
                  <a:lnTo>
                    <a:pt x="0" y="25"/>
                  </a:lnTo>
                  <a:lnTo>
                    <a:pt x="7" y="0"/>
                  </a:lnTo>
                  <a:lnTo>
                    <a:pt x="12" y="2"/>
                  </a:lnTo>
                  <a:lnTo>
                    <a:pt x="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164"/>
            <p:cNvSpPr>
              <a:spLocks/>
            </p:cNvSpPr>
            <p:nvPr/>
          </p:nvSpPr>
          <p:spPr bwMode="auto">
            <a:xfrm>
              <a:off x="3916532" y="3845068"/>
              <a:ext cx="37603" cy="78339"/>
            </a:xfrm>
            <a:custGeom>
              <a:avLst/>
              <a:gdLst>
                <a:gd name="T0" fmla="*/ 5 w 12"/>
                <a:gd name="T1" fmla="*/ 25 h 25"/>
                <a:gd name="T2" fmla="*/ 0 w 12"/>
                <a:gd name="T3" fmla="*/ 25 h 25"/>
                <a:gd name="T4" fmla="*/ 10 w 12"/>
                <a:gd name="T5" fmla="*/ 0 h 25"/>
                <a:gd name="T6" fmla="*/ 12 w 12"/>
                <a:gd name="T7" fmla="*/ 2 h 25"/>
                <a:gd name="T8" fmla="*/ 5 w 12"/>
                <a:gd name="T9" fmla="*/ 25 h 25"/>
              </a:gdLst>
              <a:ahLst/>
              <a:cxnLst>
                <a:cxn ang="0">
                  <a:pos x="T0" y="T1"/>
                </a:cxn>
                <a:cxn ang="0">
                  <a:pos x="T2" y="T3"/>
                </a:cxn>
                <a:cxn ang="0">
                  <a:pos x="T4" y="T5"/>
                </a:cxn>
                <a:cxn ang="0">
                  <a:pos x="T6" y="T7"/>
                </a:cxn>
                <a:cxn ang="0">
                  <a:pos x="T8" y="T9"/>
                </a:cxn>
              </a:cxnLst>
              <a:rect l="0" t="0" r="r" b="b"/>
              <a:pathLst>
                <a:path w="12" h="25">
                  <a:moveTo>
                    <a:pt x="5" y="25"/>
                  </a:moveTo>
                  <a:lnTo>
                    <a:pt x="0" y="25"/>
                  </a:lnTo>
                  <a:lnTo>
                    <a:pt x="10" y="0"/>
                  </a:lnTo>
                  <a:lnTo>
                    <a:pt x="12" y="2"/>
                  </a:lnTo>
                  <a:lnTo>
                    <a:pt x="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165"/>
            <p:cNvSpPr>
              <a:spLocks/>
            </p:cNvSpPr>
            <p:nvPr/>
          </p:nvSpPr>
          <p:spPr bwMode="auto">
            <a:xfrm>
              <a:off x="3828791" y="3845068"/>
              <a:ext cx="40738" cy="78339"/>
            </a:xfrm>
            <a:custGeom>
              <a:avLst/>
              <a:gdLst>
                <a:gd name="T0" fmla="*/ 3 w 13"/>
                <a:gd name="T1" fmla="*/ 25 h 25"/>
                <a:gd name="T2" fmla="*/ 0 w 13"/>
                <a:gd name="T3" fmla="*/ 25 h 25"/>
                <a:gd name="T4" fmla="*/ 10 w 13"/>
                <a:gd name="T5" fmla="*/ 0 h 25"/>
                <a:gd name="T6" fmla="*/ 13 w 13"/>
                <a:gd name="T7" fmla="*/ 2 h 25"/>
                <a:gd name="T8" fmla="*/ 3 w 13"/>
                <a:gd name="T9" fmla="*/ 25 h 25"/>
              </a:gdLst>
              <a:ahLst/>
              <a:cxnLst>
                <a:cxn ang="0">
                  <a:pos x="T0" y="T1"/>
                </a:cxn>
                <a:cxn ang="0">
                  <a:pos x="T2" y="T3"/>
                </a:cxn>
                <a:cxn ang="0">
                  <a:pos x="T4" y="T5"/>
                </a:cxn>
                <a:cxn ang="0">
                  <a:pos x="T6" y="T7"/>
                </a:cxn>
                <a:cxn ang="0">
                  <a:pos x="T8" y="T9"/>
                </a:cxn>
              </a:cxnLst>
              <a:rect l="0" t="0" r="r" b="b"/>
              <a:pathLst>
                <a:path w="13" h="25">
                  <a:moveTo>
                    <a:pt x="3" y="25"/>
                  </a:moveTo>
                  <a:lnTo>
                    <a:pt x="0" y="25"/>
                  </a:lnTo>
                  <a:lnTo>
                    <a:pt x="10" y="0"/>
                  </a:lnTo>
                  <a:lnTo>
                    <a:pt x="13" y="2"/>
                  </a:lnTo>
                  <a:lnTo>
                    <a:pt x="3"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166"/>
            <p:cNvSpPr>
              <a:spLocks/>
            </p:cNvSpPr>
            <p:nvPr/>
          </p:nvSpPr>
          <p:spPr bwMode="auto">
            <a:xfrm>
              <a:off x="3546767" y="3845068"/>
              <a:ext cx="62672" cy="78339"/>
            </a:xfrm>
            <a:custGeom>
              <a:avLst/>
              <a:gdLst>
                <a:gd name="T0" fmla="*/ 5 w 20"/>
                <a:gd name="T1" fmla="*/ 25 h 25"/>
                <a:gd name="T2" fmla="*/ 0 w 20"/>
                <a:gd name="T3" fmla="*/ 22 h 25"/>
                <a:gd name="T4" fmla="*/ 18 w 20"/>
                <a:gd name="T5" fmla="*/ 0 h 25"/>
                <a:gd name="T6" fmla="*/ 20 w 20"/>
                <a:gd name="T7" fmla="*/ 2 h 25"/>
                <a:gd name="T8" fmla="*/ 5 w 20"/>
                <a:gd name="T9" fmla="*/ 25 h 25"/>
              </a:gdLst>
              <a:ahLst/>
              <a:cxnLst>
                <a:cxn ang="0">
                  <a:pos x="T0" y="T1"/>
                </a:cxn>
                <a:cxn ang="0">
                  <a:pos x="T2" y="T3"/>
                </a:cxn>
                <a:cxn ang="0">
                  <a:pos x="T4" y="T5"/>
                </a:cxn>
                <a:cxn ang="0">
                  <a:pos x="T6" y="T7"/>
                </a:cxn>
                <a:cxn ang="0">
                  <a:pos x="T8" y="T9"/>
                </a:cxn>
              </a:cxnLst>
              <a:rect l="0" t="0" r="r" b="b"/>
              <a:pathLst>
                <a:path w="20" h="25">
                  <a:moveTo>
                    <a:pt x="5" y="25"/>
                  </a:moveTo>
                  <a:lnTo>
                    <a:pt x="0" y="22"/>
                  </a:lnTo>
                  <a:lnTo>
                    <a:pt x="18" y="0"/>
                  </a:lnTo>
                  <a:lnTo>
                    <a:pt x="20" y="2"/>
                  </a:lnTo>
                  <a:lnTo>
                    <a:pt x="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167"/>
            <p:cNvSpPr>
              <a:spLocks/>
            </p:cNvSpPr>
            <p:nvPr/>
          </p:nvSpPr>
          <p:spPr bwMode="auto">
            <a:xfrm>
              <a:off x="3900865" y="3782396"/>
              <a:ext cx="37603" cy="68939"/>
            </a:xfrm>
            <a:custGeom>
              <a:avLst/>
              <a:gdLst>
                <a:gd name="T0" fmla="*/ 5 w 12"/>
                <a:gd name="T1" fmla="*/ 22 h 22"/>
                <a:gd name="T2" fmla="*/ 0 w 12"/>
                <a:gd name="T3" fmla="*/ 20 h 22"/>
                <a:gd name="T4" fmla="*/ 10 w 12"/>
                <a:gd name="T5" fmla="*/ 0 h 22"/>
                <a:gd name="T6" fmla="*/ 12 w 12"/>
                <a:gd name="T7" fmla="*/ 0 h 22"/>
                <a:gd name="T8" fmla="*/ 5 w 12"/>
                <a:gd name="T9" fmla="*/ 22 h 22"/>
              </a:gdLst>
              <a:ahLst/>
              <a:cxnLst>
                <a:cxn ang="0">
                  <a:pos x="T0" y="T1"/>
                </a:cxn>
                <a:cxn ang="0">
                  <a:pos x="T2" y="T3"/>
                </a:cxn>
                <a:cxn ang="0">
                  <a:pos x="T4" y="T5"/>
                </a:cxn>
                <a:cxn ang="0">
                  <a:pos x="T6" y="T7"/>
                </a:cxn>
                <a:cxn ang="0">
                  <a:pos x="T8" y="T9"/>
                </a:cxn>
              </a:cxnLst>
              <a:rect l="0" t="0" r="r" b="b"/>
              <a:pathLst>
                <a:path w="12" h="22">
                  <a:moveTo>
                    <a:pt x="5" y="22"/>
                  </a:moveTo>
                  <a:lnTo>
                    <a:pt x="0" y="20"/>
                  </a:lnTo>
                  <a:lnTo>
                    <a:pt x="10" y="0"/>
                  </a:lnTo>
                  <a:lnTo>
                    <a:pt x="12" y="0"/>
                  </a:lnTo>
                  <a:lnTo>
                    <a:pt x="5"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168"/>
            <p:cNvSpPr>
              <a:spLocks/>
            </p:cNvSpPr>
            <p:nvPr/>
          </p:nvSpPr>
          <p:spPr bwMode="auto">
            <a:xfrm>
              <a:off x="3813124" y="3782396"/>
              <a:ext cx="47005" cy="68939"/>
            </a:xfrm>
            <a:custGeom>
              <a:avLst/>
              <a:gdLst>
                <a:gd name="T0" fmla="*/ 5 w 15"/>
                <a:gd name="T1" fmla="*/ 22 h 22"/>
                <a:gd name="T2" fmla="*/ 0 w 15"/>
                <a:gd name="T3" fmla="*/ 20 h 22"/>
                <a:gd name="T4" fmla="*/ 13 w 15"/>
                <a:gd name="T5" fmla="*/ 0 h 22"/>
                <a:gd name="T6" fmla="*/ 15 w 15"/>
                <a:gd name="T7" fmla="*/ 0 h 22"/>
                <a:gd name="T8" fmla="*/ 5 w 15"/>
                <a:gd name="T9" fmla="*/ 22 h 22"/>
              </a:gdLst>
              <a:ahLst/>
              <a:cxnLst>
                <a:cxn ang="0">
                  <a:pos x="T0" y="T1"/>
                </a:cxn>
                <a:cxn ang="0">
                  <a:pos x="T2" y="T3"/>
                </a:cxn>
                <a:cxn ang="0">
                  <a:pos x="T4" y="T5"/>
                </a:cxn>
                <a:cxn ang="0">
                  <a:pos x="T6" y="T7"/>
                </a:cxn>
                <a:cxn ang="0">
                  <a:pos x="T8" y="T9"/>
                </a:cxn>
              </a:cxnLst>
              <a:rect l="0" t="0" r="r" b="b"/>
              <a:pathLst>
                <a:path w="15" h="22">
                  <a:moveTo>
                    <a:pt x="5" y="22"/>
                  </a:moveTo>
                  <a:lnTo>
                    <a:pt x="0" y="20"/>
                  </a:lnTo>
                  <a:lnTo>
                    <a:pt x="13" y="0"/>
                  </a:lnTo>
                  <a:lnTo>
                    <a:pt x="15" y="0"/>
                  </a:lnTo>
                  <a:lnTo>
                    <a:pt x="5"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169"/>
            <p:cNvSpPr>
              <a:spLocks/>
            </p:cNvSpPr>
            <p:nvPr/>
          </p:nvSpPr>
          <p:spPr bwMode="auto">
            <a:xfrm>
              <a:off x="3985471" y="3782396"/>
              <a:ext cx="40738" cy="68939"/>
            </a:xfrm>
            <a:custGeom>
              <a:avLst/>
              <a:gdLst>
                <a:gd name="T0" fmla="*/ 5 w 13"/>
                <a:gd name="T1" fmla="*/ 22 h 22"/>
                <a:gd name="T2" fmla="*/ 0 w 13"/>
                <a:gd name="T3" fmla="*/ 20 h 22"/>
                <a:gd name="T4" fmla="*/ 8 w 13"/>
                <a:gd name="T5" fmla="*/ 0 h 22"/>
                <a:gd name="T6" fmla="*/ 13 w 13"/>
                <a:gd name="T7" fmla="*/ 0 h 22"/>
                <a:gd name="T8" fmla="*/ 5 w 13"/>
                <a:gd name="T9" fmla="*/ 22 h 22"/>
              </a:gdLst>
              <a:ahLst/>
              <a:cxnLst>
                <a:cxn ang="0">
                  <a:pos x="T0" y="T1"/>
                </a:cxn>
                <a:cxn ang="0">
                  <a:pos x="T2" y="T3"/>
                </a:cxn>
                <a:cxn ang="0">
                  <a:pos x="T4" y="T5"/>
                </a:cxn>
                <a:cxn ang="0">
                  <a:pos x="T6" y="T7"/>
                </a:cxn>
                <a:cxn ang="0">
                  <a:pos x="T8" y="T9"/>
                </a:cxn>
              </a:cxnLst>
              <a:rect l="0" t="0" r="r" b="b"/>
              <a:pathLst>
                <a:path w="13" h="22">
                  <a:moveTo>
                    <a:pt x="5" y="22"/>
                  </a:moveTo>
                  <a:lnTo>
                    <a:pt x="0" y="20"/>
                  </a:lnTo>
                  <a:lnTo>
                    <a:pt x="8" y="0"/>
                  </a:lnTo>
                  <a:lnTo>
                    <a:pt x="13" y="0"/>
                  </a:lnTo>
                  <a:lnTo>
                    <a:pt x="5"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170"/>
            <p:cNvSpPr>
              <a:spLocks/>
            </p:cNvSpPr>
            <p:nvPr/>
          </p:nvSpPr>
          <p:spPr bwMode="auto">
            <a:xfrm>
              <a:off x="4079479" y="3788663"/>
              <a:ext cx="25069" cy="62672"/>
            </a:xfrm>
            <a:custGeom>
              <a:avLst/>
              <a:gdLst>
                <a:gd name="T0" fmla="*/ 3 w 8"/>
                <a:gd name="T1" fmla="*/ 20 h 20"/>
                <a:gd name="T2" fmla="*/ 0 w 8"/>
                <a:gd name="T3" fmla="*/ 18 h 20"/>
                <a:gd name="T4" fmla="*/ 3 w 8"/>
                <a:gd name="T5" fmla="*/ 0 h 20"/>
                <a:gd name="T6" fmla="*/ 8 w 8"/>
                <a:gd name="T7" fmla="*/ 0 h 20"/>
                <a:gd name="T8" fmla="*/ 3 w 8"/>
                <a:gd name="T9" fmla="*/ 20 h 20"/>
              </a:gdLst>
              <a:ahLst/>
              <a:cxnLst>
                <a:cxn ang="0">
                  <a:pos x="T0" y="T1"/>
                </a:cxn>
                <a:cxn ang="0">
                  <a:pos x="T2" y="T3"/>
                </a:cxn>
                <a:cxn ang="0">
                  <a:pos x="T4" y="T5"/>
                </a:cxn>
                <a:cxn ang="0">
                  <a:pos x="T6" y="T7"/>
                </a:cxn>
                <a:cxn ang="0">
                  <a:pos x="T8" y="T9"/>
                </a:cxn>
              </a:cxnLst>
              <a:rect l="0" t="0" r="r" b="b"/>
              <a:pathLst>
                <a:path w="8" h="20">
                  <a:moveTo>
                    <a:pt x="3" y="20"/>
                  </a:moveTo>
                  <a:lnTo>
                    <a:pt x="0" y="18"/>
                  </a:lnTo>
                  <a:lnTo>
                    <a:pt x="3" y="0"/>
                  </a:lnTo>
                  <a:lnTo>
                    <a:pt x="8" y="0"/>
                  </a:lnTo>
                  <a:lnTo>
                    <a:pt x="3"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171"/>
            <p:cNvSpPr>
              <a:spLocks/>
            </p:cNvSpPr>
            <p:nvPr/>
          </p:nvSpPr>
          <p:spPr bwMode="auto">
            <a:xfrm>
              <a:off x="4167219" y="3782396"/>
              <a:ext cx="21936" cy="62672"/>
            </a:xfrm>
            <a:custGeom>
              <a:avLst/>
              <a:gdLst>
                <a:gd name="T0" fmla="*/ 2 w 7"/>
                <a:gd name="T1" fmla="*/ 20 h 20"/>
                <a:gd name="T2" fmla="*/ 0 w 7"/>
                <a:gd name="T3" fmla="*/ 20 h 20"/>
                <a:gd name="T4" fmla="*/ 2 w 7"/>
                <a:gd name="T5" fmla="*/ 0 h 20"/>
                <a:gd name="T6" fmla="*/ 7 w 7"/>
                <a:gd name="T7" fmla="*/ 0 h 20"/>
                <a:gd name="T8" fmla="*/ 2 w 7"/>
                <a:gd name="T9" fmla="*/ 20 h 20"/>
              </a:gdLst>
              <a:ahLst/>
              <a:cxnLst>
                <a:cxn ang="0">
                  <a:pos x="T0" y="T1"/>
                </a:cxn>
                <a:cxn ang="0">
                  <a:pos x="T2" y="T3"/>
                </a:cxn>
                <a:cxn ang="0">
                  <a:pos x="T4" y="T5"/>
                </a:cxn>
                <a:cxn ang="0">
                  <a:pos x="T6" y="T7"/>
                </a:cxn>
                <a:cxn ang="0">
                  <a:pos x="T8" y="T9"/>
                </a:cxn>
              </a:cxnLst>
              <a:rect l="0" t="0" r="r" b="b"/>
              <a:pathLst>
                <a:path w="7" h="20">
                  <a:moveTo>
                    <a:pt x="2" y="20"/>
                  </a:moveTo>
                  <a:lnTo>
                    <a:pt x="0" y="20"/>
                  </a:lnTo>
                  <a:lnTo>
                    <a:pt x="2" y="0"/>
                  </a:lnTo>
                  <a:lnTo>
                    <a:pt x="7" y="0"/>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172"/>
            <p:cNvSpPr>
              <a:spLocks/>
            </p:cNvSpPr>
            <p:nvPr/>
          </p:nvSpPr>
          <p:spPr bwMode="auto">
            <a:xfrm>
              <a:off x="4251827" y="3788663"/>
              <a:ext cx="25069" cy="56405"/>
            </a:xfrm>
            <a:custGeom>
              <a:avLst/>
              <a:gdLst>
                <a:gd name="T0" fmla="*/ 5 w 8"/>
                <a:gd name="T1" fmla="*/ 18 h 18"/>
                <a:gd name="T2" fmla="*/ 0 w 8"/>
                <a:gd name="T3" fmla="*/ 18 h 18"/>
                <a:gd name="T4" fmla="*/ 3 w 8"/>
                <a:gd name="T5" fmla="*/ 0 h 18"/>
                <a:gd name="T6" fmla="*/ 8 w 8"/>
                <a:gd name="T7" fmla="*/ 0 h 18"/>
                <a:gd name="T8" fmla="*/ 5 w 8"/>
                <a:gd name="T9" fmla="*/ 18 h 18"/>
              </a:gdLst>
              <a:ahLst/>
              <a:cxnLst>
                <a:cxn ang="0">
                  <a:pos x="T0" y="T1"/>
                </a:cxn>
                <a:cxn ang="0">
                  <a:pos x="T2" y="T3"/>
                </a:cxn>
                <a:cxn ang="0">
                  <a:pos x="T4" y="T5"/>
                </a:cxn>
                <a:cxn ang="0">
                  <a:pos x="T6" y="T7"/>
                </a:cxn>
                <a:cxn ang="0">
                  <a:pos x="T8" y="T9"/>
                </a:cxn>
              </a:cxnLst>
              <a:rect l="0" t="0" r="r" b="b"/>
              <a:pathLst>
                <a:path w="8" h="18">
                  <a:moveTo>
                    <a:pt x="5" y="18"/>
                  </a:moveTo>
                  <a:lnTo>
                    <a:pt x="0" y="18"/>
                  </a:lnTo>
                  <a:lnTo>
                    <a:pt x="3" y="0"/>
                  </a:lnTo>
                  <a:lnTo>
                    <a:pt x="8" y="0"/>
                  </a:lnTo>
                  <a:lnTo>
                    <a:pt x="5" y="1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173"/>
            <p:cNvSpPr>
              <a:spLocks/>
            </p:cNvSpPr>
            <p:nvPr/>
          </p:nvSpPr>
          <p:spPr bwMode="auto">
            <a:xfrm>
              <a:off x="4339568" y="3788663"/>
              <a:ext cx="15669" cy="56405"/>
            </a:xfrm>
            <a:custGeom>
              <a:avLst/>
              <a:gdLst>
                <a:gd name="T0" fmla="*/ 5 w 5"/>
                <a:gd name="T1" fmla="*/ 18 h 18"/>
                <a:gd name="T2" fmla="*/ 0 w 5"/>
                <a:gd name="T3" fmla="*/ 18 h 18"/>
                <a:gd name="T4" fmla="*/ 2 w 5"/>
                <a:gd name="T5" fmla="*/ 0 h 18"/>
                <a:gd name="T6" fmla="*/ 5 w 5"/>
                <a:gd name="T7" fmla="*/ 0 h 18"/>
                <a:gd name="T8" fmla="*/ 5 w 5"/>
                <a:gd name="T9" fmla="*/ 18 h 18"/>
              </a:gdLst>
              <a:ahLst/>
              <a:cxnLst>
                <a:cxn ang="0">
                  <a:pos x="T0" y="T1"/>
                </a:cxn>
                <a:cxn ang="0">
                  <a:pos x="T2" y="T3"/>
                </a:cxn>
                <a:cxn ang="0">
                  <a:pos x="T4" y="T5"/>
                </a:cxn>
                <a:cxn ang="0">
                  <a:pos x="T6" y="T7"/>
                </a:cxn>
                <a:cxn ang="0">
                  <a:pos x="T8" y="T9"/>
                </a:cxn>
              </a:cxnLst>
              <a:rect l="0" t="0" r="r" b="b"/>
              <a:pathLst>
                <a:path w="5" h="18">
                  <a:moveTo>
                    <a:pt x="5" y="18"/>
                  </a:moveTo>
                  <a:lnTo>
                    <a:pt x="0" y="18"/>
                  </a:lnTo>
                  <a:lnTo>
                    <a:pt x="2" y="0"/>
                  </a:lnTo>
                  <a:lnTo>
                    <a:pt x="5" y="0"/>
                  </a:lnTo>
                  <a:lnTo>
                    <a:pt x="5" y="1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174"/>
            <p:cNvSpPr>
              <a:spLocks/>
            </p:cNvSpPr>
            <p:nvPr/>
          </p:nvSpPr>
          <p:spPr bwMode="auto">
            <a:xfrm>
              <a:off x="4424174" y="3788663"/>
              <a:ext cx="15669" cy="56405"/>
            </a:xfrm>
            <a:custGeom>
              <a:avLst/>
              <a:gdLst>
                <a:gd name="T0" fmla="*/ 3 w 5"/>
                <a:gd name="T1" fmla="*/ 18 h 18"/>
                <a:gd name="T2" fmla="*/ 0 w 5"/>
                <a:gd name="T3" fmla="*/ 0 h 18"/>
                <a:gd name="T4" fmla="*/ 5 w 5"/>
                <a:gd name="T5" fmla="*/ 0 h 18"/>
                <a:gd name="T6" fmla="*/ 5 w 5"/>
                <a:gd name="T7" fmla="*/ 18 h 18"/>
                <a:gd name="T8" fmla="*/ 3 w 5"/>
                <a:gd name="T9" fmla="*/ 18 h 18"/>
              </a:gdLst>
              <a:ahLst/>
              <a:cxnLst>
                <a:cxn ang="0">
                  <a:pos x="T0" y="T1"/>
                </a:cxn>
                <a:cxn ang="0">
                  <a:pos x="T2" y="T3"/>
                </a:cxn>
                <a:cxn ang="0">
                  <a:pos x="T4" y="T5"/>
                </a:cxn>
                <a:cxn ang="0">
                  <a:pos x="T6" y="T7"/>
                </a:cxn>
                <a:cxn ang="0">
                  <a:pos x="T8" y="T9"/>
                </a:cxn>
              </a:cxnLst>
              <a:rect l="0" t="0" r="r" b="b"/>
              <a:pathLst>
                <a:path w="5" h="18">
                  <a:moveTo>
                    <a:pt x="3" y="18"/>
                  </a:moveTo>
                  <a:lnTo>
                    <a:pt x="0" y="0"/>
                  </a:lnTo>
                  <a:lnTo>
                    <a:pt x="5" y="0"/>
                  </a:lnTo>
                  <a:lnTo>
                    <a:pt x="5" y="18"/>
                  </a:lnTo>
                  <a:lnTo>
                    <a:pt x="3" y="1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175"/>
            <p:cNvSpPr>
              <a:spLocks/>
            </p:cNvSpPr>
            <p:nvPr/>
          </p:nvSpPr>
          <p:spPr bwMode="auto">
            <a:xfrm>
              <a:off x="4511915" y="3782396"/>
              <a:ext cx="15669" cy="62672"/>
            </a:xfrm>
            <a:custGeom>
              <a:avLst/>
              <a:gdLst>
                <a:gd name="T0" fmla="*/ 2 w 5"/>
                <a:gd name="T1" fmla="*/ 20 h 20"/>
                <a:gd name="T2" fmla="*/ 0 w 5"/>
                <a:gd name="T3" fmla="*/ 0 h 20"/>
                <a:gd name="T4" fmla="*/ 2 w 5"/>
                <a:gd name="T5" fmla="*/ 0 h 20"/>
                <a:gd name="T6" fmla="*/ 5 w 5"/>
                <a:gd name="T7" fmla="*/ 20 h 20"/>
                <a:gd name="T8" fmla="*/ 2 w 5"/>
                <a:gd name="T9" fmla="*/ 20 h 20"/>
              </a:gdLst>
              <a:ahLst/>
              <a:cxnLst>
                <a:cxn ang="0">
                  <a:pos x="T0" y="T1"/>
                </a:cxn>
                <a:cxn ang="0">
                  <a:pos x="T2" y="T3"/>
                </a:cxn>
                <a:cxn ang="0">
                  <a:pos x="T4" y="T5"/>
                </a:cxn>
                <a:cxn ang="0">
                  <a:pos x="T6" y="T7"/>
                </a:cxn>
                <a:cxn ang="0">
                  <a:pos x="T8" y="T9"/>
                </a:cxn>
              </a:cxnLst>
              <a:rect l="0" t="0" r="r" b="b"/>
              <a:pathLst>
                <a:path w="5" h="20">
                  <a:moveTo>
                    <a:pt x="2" y="20"/>
                  </a:moveTo>
                  <a:lnTo>
                    <a:pt x="0" y="0"/>
                  </a:lnTo>
                  <a:lnTo>
                    <a:pt x="2" y="0"/>
                  </a:lnTo>
                  <a:lnTo>
                    <a:pt x="5" y="20"/>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179"/>
            <p:cNvSpPr>
              <a:spLocks/>
            </p:cNvSpPr>
            <p:nvPr/>
          </p:nvSpPr>
          <p:spPr bwMode="auto">
            <a:xfrm>
              <a:off x="3556169" y="3782396"/>
              <a:ext cx="53272" cy="68939"/>
            </a:xfrm>
            <a:custGeom>
              <a:avLst/>
              <a:gdLst>
                <a:gd name="T0" fmla="*/ 2 w 17"/>
                <a:gd name="T1" fmla="*/ 22 h 22"/>
                <a:gd name="T2" fmla="*/ 0 w 17"/>
                <a:gd name="T3" fmla="*/ 20 h 22"/>
                <a:gd name="T4" fmla="*/ 15 w 17"/>
                <a:gd name="T5" fmla="*/ 0 h 22"/>
                <a:gd name="T6" fmla="*/ 17 w 17"/>
                <a:gd name="T7" fmla="*/ 2 h 22"/>
                <a:gd name="T8" fmla="*/ 2 w 17"/>
                <a:gd name="T9" fmla="*/ 22 h 22"/>
              </a:gdLst>
              <a:ahLst/>
              <a:cxnLst>
                <a:cxn ang="0">
                  <a:pos x="T0" y="T1"/>
                </a:cxn>
                <a:cxn ang="0">
                  <a:pos x="T2" y="T3"/>
                </a:cxn>
                <a:cxn ang="0">
                  <a:pos x="T4" y="T5"/>
                </a:cxn>
                <a:cxn ang="0">
                  <a:pos x="T6" y="T7"/>
                </a:cxn>
                <a:cxn ang="0">
                  <a:pos x="T8" y="T9"/>
                </a:cxn>
              </a:cxnLst>
              <a:rect l="0" t="0" r="r" b="b"/>
              <a:pathLst>
                <a:path w="17" h="22">
                  <a:moveTo>
                    <a:pt x="2" y="22"/>
                  </a:moveTo>
                  <a:lnTo>
                    <a:pt x="0" y="20"/>
                  </a:lnTo>
                  <a:lnTo>
                    <a:pt x="15" y="0"/>
                  </a:lnTo>
                  <a:lnTo>
                    <a:pt x="17" y="2"/>
                  </a:lnTo>
                  <a:lnTo>
                    <a:pt x="2"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16" name="Group 115"/>
          <p:cNvGrpSpPr/>
          <p:nvPr/>
        </p:nvGrpSpPr>
        <p:grpSpPr>
          <a:xfrm>
            <a:off x="10686763" y="3813444"/>
            <a:ext cx="834694" cy="1544350"/>
            <a:chOff x="4618455" y="3337427"/>
            <a:chExt cx="641895" cy="1187634"/>
          </a:xfrm>
        </p:grpSpPr>
        <p:sp>
          <p:nvSpPr>
            <p:cNvPr id="18" name="Freeform 121"/>
            <p:cNvSpPr>
              <a:spLocks/>
            </p:cNvSpPr>
            <p:nvPr/>
          </p:nvSpPr>
          <p:spPr bwMode="auto">
            <a:xfrm>
              <a:off x="4934951" y="3772996"/>
              <a:ext cx="303960" cy="363497"/>
            </a:xfrm>
            <a:custGeom>
              <a:avLst/>
              <a:gdLst>
                <a:gd name="T0" fmla="*/ 25 w 97"/>
                <a:gd name="T1" fmla="*/ 0 h 116"/>
                <a:gd name="T2" fmla="*/ 97 w 97"/>
                <a:gd name="T3" fmla="*/ 116 h 116"/>
                <a:gd name="T4" fmla="*/ 65 w 97"/>
                <a:gd name="T5" fmla="*/ 116 h 116"/>
                <a:gd name="T6" fmla="*/ 0 w 97"/>
                <a:gd name="T7" fmla="*/ 0 h 116"/>
                <a:gd name="T8" fmla="*/ 25 w 97"/>
                <a:gd name="T9" fmla="*/ 0 h 116"/>
              </a:gdLst>
              <a:ahLst/>
              <a:cxnLst>
                <a:cxn ang="0">
                  <a:pos x="T0" y="T1"/>
                </a:cxn>
                <a:cxn ang="0">
                  <a:pos x="T2" y="T3"/>
                </a:cxn>
                <a:cxn ang="0">
                  <a:pos x="T4" y="T5"/>
                </a:cxn>
                <a:cxn ang="0">
                  <a:pos x="T6" y="T7"/>
                </a:cxn>
                <a:cxn ang="0">
                  <a:pos x="T8" y="T9"/>
                </a:cxn>
              </a:cxnLst>
              <a:rect l="0" t="0" r="r" b="b"/>
              <a:pathLst>
                <a:path w="97" h="116">
                  <a:moveTo>
                    <a:pt x="25" y="0"/>
                  </a:moveTo>
                  <a:lnTo>
                    <a:pt x="97" y="116"/>
                  </a:lnTo>
                  <a:lnTo>
                    <a:pt x="65" y="116"/>
                  </a:lnTo>
                  <a:lnTo>
                    <a:pt x="0" y="0"/>
                  </a:lnTo>
                  <a:lnTo>
                    <a:pt x="25" y="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23"/>
            <p:cNvSpPr>
              <a:spLocks/>
            </p:cNvSpPr>
            <p:nvPr/>
          </p:nvSpPr>
          <p:spPr bwMode="auto">
            <a:xfrm>
              <a:off x="4753203" y="3995481"/>
              <a:ext cx="47005" cy="100275"/>
            </a:xfrm>
            <a:custGeom>
              <a:avLst/>
              <a:gdLst>
                <a:gd name="T0" fmla="*/ 10 w 15"/>
                <a:gd name="T1" fmla="*/ 32 h 32"/>
                <a:gd name="T2" fmla="*/ 0 w 15"/>
                <a:gd name="T3" fmla="*/ 2 h 32"/>
                <a:gd name="T4" fmla="*/ 5 w 15"/>
                <a:gd name="T5" fmla="*/ 0 h 32"/>
                <a:gd name="T6" fmla="*/ 15 w 15"/>
                <a:gd name="T7" fmla="*/ 32 h 32"/>
                <a:gd name="T8" fmla="*/ 10 w 15"/>
                <a:gd name="T9" fmla="*/ 32 h 32"/>
              </a:gdLst>
              <a:ahLst/>
              <a:cxnLst>
                <a:cxn ang="0">
                  <a:pos x="T0" y="T1"/>
                </a:cxn>
                <a:cxn ang="0">
                  <a:pos x="T2" y="T3"/>
                </a:cxn>
                <a:cxn ang="0">
                  <a:pos x="T4" y="T5"/>
                </a:cxn>
                <a:cxn ang="0">
                  <a:pos x="T6" y="T7"/>
                </a:cxn>
                <a:cxn ang="0">
                  <a:pos x="T8" y="T9"/>
                </a:cxn>
              </a:cxnLst>
              <a:rect l="0" t="0" r="r" b="b"/>
              <a:pathLst>
                <a:path w="15" h="32">
                  <a:moveTo>
                    <a:pt x="10" y="32"/>
                  </a:moveTo>
                  <a:lnTo>
                    <a:pt x="0" y="2"/>
                  </a:lnTo>
                  <a:lnTo>
                    <a:pt x="5" y="0"/>
                  </a:lnTo>
                  <a:lnTo>
                    <a:pt x="15" y="32"/>
                  </a:lnTo>
                  <a:lnTo>
                    <a:pt x="10" y="3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28"/>
            <p:cNvSpPr>
              <a:spLocks/>
            </p:cNvSpPr>
            <p:nvPr/>
          </p:nvSpPr>
          <p:spPr bwMode="auto">
            <a:xfrm>
              <a:off x="4856610" y="3995481"/>
              <a:ext cx="47005" cy="100275"/>
            </a:xfrm>
            <a:custGeom>
              <a:avLst/>
              <a:gdLst>
                <a:gd name="T0" fmla="*/ 12 w 15"/>
                <a:gd name="T1" fmla="*/ 32 h 32"/>
                <a:gd name="T2" fmla="*/ 0 w 15"/>
                <a:gd name="T3" fmla="*/ 2 h 32"/>
                <a:gd name="T4" fmla="*/ 2 w 15"/>
                <a:gd name="T5" fmla="*/ 0 h 32"/>
                <a:gd name="T6" fmla="*/ 15 w 15"/>
                <a:gd name="T7" fmla="*/ 32 h 32"/>
                <a:gd name="T8" fmla="*/ 12 w 15"/>
                <a:gd name="T9" fmla="*/ 32 h 32"/>
              </a:gdLst>
              <a:ahLst/>
              <a:cxnLst>
                <a:cxn ang="0">
                  <a:pos x="T0" y="T1"/>
                </a:cxn>
                <a:cxn ang="0">
                  <a:pos x="T2" y="T3"/>
                </a:cxn>
                <a:cxn ang="0">
                  <a:pos x="T4" y="T5"/>
                </a:cxn>
                <a:cxn ang="0">
                  <a:pos x="T6" y="T7"/>
                </a:cxn>
                <a:cxn ang="0">
                  <a:pos x="T8" y="T9"/>
                </a:cxn>
              </a:cxnLst>
              <a:rect l="0" t="0" r="r" b="b"/>
              <a:pathLst>
                <a:path w="15" h="32">
                  <a:moveTo>
                    <a:pt x="12" y="32"/>
                  </a:moveTo>
                  <a:lnTo>
                    <a:pt x="0" y="2"/>
                  </a:lnTo>
                  <a:lnTo>
                    <a:pt x="2" y="0"/>
                  </a:lnTo>
                  <a:lnTo>
                    <a:pt x="15" y="32"/>
                  </a:lnTo>
                  <a:lnTo>
                    <a:pt x="12" y="3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29"/>
            <p:cNvSpPr>
              <a:spLocks/>
            </p:cNvSpPr>
            <p:nvPr/>
          </p:nvSpPr>
          <p:spPr bwMode="auto">
            <a:xfrm>
              <a:off x="4950618" y="3995481"/>
              <a:ext cx="62672" cy="100275"/>
            </a:xfrm>
            <a:custGeom>
              <a:avLst/>
              <a:gdLst>
                <a:gd name="T0" fmla="*/ 15 w 20"/>
                <a:gd name="T1" fmla="*/ 32 h 32"/>
                <a:gd name="T2" fmla="*/ 0 w 20"/>
                <a:gd name="T3" fmla="*/ 2 h 32"/>
                <a:gd name="T4" fmla="*/ 5 w 20"/>
                <a:gd name="T5" fmla="*/ 0 h 32"/>
                <a:gd name="T6" fmla="*/ 20 w 20"/>
                <a:gd name="T7" fmla="*/ 32 h 32"/>
                <a:gd name="T8" fmla="*/ 15 w 20"/>
                <a:gd name="T9" fmla="*/ 32 h 32"/>
              </a:gdLst>
              <a:ahLst/>
              <a:cxnLst>
                <a:cxn ang="0">
                  <a:pos x="T0" y="T1"/>
                </a:cxn>
                <a:cxn ang="0">
                  <a:pos x="T2" y="T3"/>
                </a:cxn>
                <a:cxn ang="0">
                  <a:pos x="T4" y="T5"/>
                </a:cxn>
                <a:cxn ang="0">
                  <a:pos x="T6" y="T7"/>
                </a:cxn>
                <a:cxn ang="0">
                  <a:pos x="T8" y="T9"/>
                </a:cxn>
              </a:cxnLst>
              <a:rect l="0" t="0" r="r" b="b"/>
              <a:pathLst>
                <a:path w="20" h="32">
                  <a:moveTo>
                    <a:pt x="15" y="32"/>
                  </a:moveTo>
                  <a:lnTo>
                    <a:pt x="0" y="2"/>
                  </a:lnTo>
                  <a:lnTo>
                    <a:pt x="5" y="0"/>
                  </a:lnTo>
                  <a:lnTo>
                    <a:pt x="20" y="32"/>
                  </a:lnTo>
                  <a:lnTo>
                    <a:pt x="15" y="3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133"/>
            <p:cNvSpPr>
              <a:spLocks/>
            </p:cNvSpPr>
            <p:nvPr/>
          </p:nvSpPr>
          <p:spPr bwMode="auto">
            <a:xfrm>
              <a:off x="5185639" y="3782396"/>
              <a:ext cx="53272" cy="68939"/>
            </a:xfrm>
            <a:custGeom>
              <a:avLst/>
              <a:gdLst>
                <a:gd name="T0" fmla="*/ 15 w 17"/>
                <a:gd name="T1" fmla="*/ 22 h 22"/>
                <a:gd name="T2" fmla="*/ 0 w 17"/>
                <a:gd name="T3" fmla="*/ 2 h 22"/>
                <a:gd name="T4" fmla="*/ 2 w 17"/>
                <a:gd name="T5" fmla="*/ 0 h 22"/>
                <a:gd name="T6" fmla="*/ 17 w 17"/>
                <a:gd name="T7" fmla="*/ 20 h 22"/>
                <a:gd name="T8" fmla="*/ 15 w 17"/>
                <a:gd name="T9" fmla="*/ 22 h 22"/>
              </a:gdLst>
              <a:ahLst/>
              <a:cxnLst>
                <a:cxn ang="0">
                  <a:pos x="T0" y="T1"/>
                </a:cxn>
                <a:cxn ang="0">
                  <a:pos x="T2" y="T3"/>
                </a:cxn>
                <a:cxn ang="0">
                  <a:pos x="T4" y="T5"/>
                </a:cxn>
                <a:cxn ang="0">
                  <a:pos x="T6" y="T7"/>
                </a:cxn>
                <a:cxn ang="0">
                  <a:pos x="T8" y="T9"/>
                </a:cxn>
              </a:cxnLst>
              <a:rect l="0" t="0" r="r" b="b"/>
              <a:pathLst>
                <a:path w="17" h="22">
                  <a:moveTo>
                    <a:pt x="15" y="22"/>
                  </a:moveTo>
                  <a:lnTo>
                    <a:pt x="0" y="2"/>
                  </a:lnTo>
                  <a:lnTo>
                    <a:pt x="2" y="0"/>
                  </a:lnTo>
                  <a:lnTo>
                    <a:pt x="17" y="20"/>
                  </a:lnTo>
                  <a:lnTo>
                    <a:pt x="15"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134"/>
            <p:cNvSpPr>
              <a:spLocks/>
            </p:cNvSpPr>
            <p:nvPr/>
          </p:nvSpPr>
          <p:spPr bwMode="auto">
            <a:xfrm>
              <a:off x="5097898" y="3782396"/>
              <a:ext cx="56405" cy="68939"/>
            </a:xfrm>
            <a:custGeom>
              <a:avLst/>
              <a:gdLst>
                <a:gd name="T0" fmla="*/ 15 w 18"/>
                <a:gd name="T1" fmla="*/ 22 h 22"/>
                <a:gd name="T2" fmla="*/ 0 w 18"/>
                <a:gd name="T3" fmla="*/ 2 h 22"/>
                <a:gd name="T4" fmla="*/ 5 w 18"/>
                <a:gd name="T5" fmla="*/ 0 h 22"/>
                <a:gd name="T6" fmla="*/ 18 w 18"/>
                <a:gd name="T7" fmla="*/ 20 h 22"/>
                <a:gd name="T8" fmla="*/ 15 w 18"/>
                <a:gd name="T9" fmla="*/ 22 h 22"/>
              </a:gdLst>
              <a:ahLst/>
              <a:cxnLst>
                <a:cxn ang="0">
                  <a:pos x="T0" y="T1"/>
                </a:cxn>
                <a:cxn ang="0">
                  <a:pos x="T2" y="T3"/>
                </a:cxn>
                <a:cxn ang="0">
                  <a:pos x="T4" y="T5"/>
                </a:cxn>
                <a:cxn ang="0">
                  <a:pos x="T6" y="T7"/>
                </a:cxn>
                <a:cxn ang="0">
                  <a:pos x="T8" y="T9"/>
                </a:cxn>
              </a:cxnLst>
              <a:rect l="0" t="0" r="r" b="b"/>
              <a:pathLst>
                <a:path w="18" h="22">
                  <a:moveTo>
                    <a:pt x="15" y="22"/>
                  </a:moveTo>
                  <a:lnTo>
                    <a:pt x="0" y="2"/>
                  </a:lnTo>
                  <a:lnTo>
                    <a:pt x="5" y="0"/>
                  </a:lnTo>
                  <a:lnTo>
                    <a:pt x="18" y="20"/>
                  </a:lnTo>
                  <a:lnTo>
                    <a:pt x="15"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136"/>
            <p:cNvSpPr>
              <a:spLocks/>
            </p:cNvSpPr>
            <p:nvPr/>
          </p:nvSpPr>
          <p:spPr bwMode="auto">
            <a:xfrm>
              <a:off x="4878547" y="3923409"/>
              <a:ext cx="31336" cy="72072"/>
            </a:xfrm>
            <a:custGeom>
              <a:avLst/>
              <a:gdLst>
                <a:gd name="T0" fmla="*/ 10 w 10"/>
                <a:gd name="T1" fmla="*/ 23 h 23"/>
                <a:gd name="T2" fmla="*/ 0 w 10"/>
                <a:gd name="T3" fmla="*/ 0 h 23"/>
                <a:gd name="T4" fmla="*/ 10 w 10"/>
                <a:gd name="T5" fmla="*/ 23 h 23"/>
              </a:gdLst>
              <a:ahLst/>
              <a:cxnLst>
                <a:cxn ang="0">
                  <a:pos x="T0" y="T1"/>
                </a:cxn>
                <a:cxn ang="0">
                  <a:pos x="T2" y="T3"/>
                </a:cxn>
                <a:cxn ang="0">
                  <a:pos x="T4" y="T5"/>
                </a:cxn>
              </a:cxnLst>
              <a:rect l="0" t="0" r="r" b="b"/>
              <a:pathLst>
                <a:path w="10" h="23">
                  <a:moveTo>
                    <a:pt x="10" y="23"/>
                  </a:moveTo>
                  <a:lnTo>
                    <a:pt x="0" y="0"/>
                  </a:lnTo>
                  <a:lnTo>
                    <a:pt x="10" y="23"/>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Line 137"/>
            <p:cNvSpPr>
              <a:spLocks noChangeShapeType="1"/>
            </p:cNvSpPr>
            <p:nvPr/>
          </p:nvSpPr>
          <p:spPr bwMode="auto">
            <a:xfrm flipH="1" flipV="1">
              <a:off x="4878547" y="3923409"/>
              <a:ext cx="31336" cy="720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138"/>
            <p:cNvSpPr>
              <a:spLocks/>
            </p:cNvSpPr>
            <p:nvPr/>
          </p:nvSpPr>
          <p:spPr bwMode="auto">
            <a:xfrm>
              <a:off x="4778272" y="3923409"/>
              <a:ext cx="37603" cy="78339"/>
            </a:xfrm>
            <a:custGeom>
              <a:avLst/>
              <a:gdLst>
                <a:gd name="T0" fmla="*/ 7 w 12"/>
                <a:gd name="T1" fmla="*/ 25 h 25"/>
                <a:gd name="T2" fmla="*/ 0 w 12"/>
                <a:gd name="T3" fmla="*/ 0 h 25"/>
                <a:gd name="T4" fmla="*/ 5 w 12"/>
                <a:gd name="T5" fmla="*/ 0 h 25"/>
                <a:gd name="T6" fmla="*/ 12 w 12"/>
                <a:gd name="T7" fmla="*/ 23 h 25"/>
                <a:gd name="T8" fmla="*/ 7 w 12"/>
                <a:gd name="T9" fmla="*/ 25 h 25"/>
              </a:gdLst>
              <a:ahLst/>
              <a:cxnLst>
                <a:cxn ang="0">
                  <a:pos x="T0" y="T1"/>
                </a:cxn>
                <a:cxn ang="0">
                  <a:pos x="T2" y="T3"/>
                </a:cxn>
                <a:cxn ang="0">
                  <a:pos x="T4" y="T5"/>
                </a:cxn>
                <a:cxn ang="0">
                  <a:pos x="T6" y="T7"/>
                </a:cxn>
                <a:cxn ang="0">
                  <a:pos x="T8" y="T9"/>
                </a:cxn>
              </a:cxnLst>
              <a:rect l="0" t="0" r="r" b="b"/>
              <a:pathLst>
                <a:path w="12" h="25">
                  <a:moveTo>
                    <a:pt x="7" y="25"/>
                  </a:moveTo>
                  <a:lnTo>
                    <a:pt x="0" y="0"/>
                  </a:lnTo>
                  <a:lnTo>
                    <a:pt x="5" y="0"/>
                  </a:lnTo>
                  <a:lnTo>
                    <a:pt x="12" y="23"/>
                  </a:lnTo>
                  <a:lnTo>
                    <a:pt x="7"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139"/>
            <p:cNvSpPr>
              <a:spLocks/>
            </p:cNvSpPr>
            <p:nvPr/>
          </p:nvSpPr>
          <p:spPr bwMode="auto">
            <a:xfrm>
              <a:off x="4684264" y="3923409"/>
              <a:ext cx="31336" cy="78339"/>
            </a:xfrm>
            <a:custGeom>
              <a:avLst/>
              <a:gdLst>
                <a:gd name="T0" fmla="*/ 7 w 10"/>
                <a:gd name="T1" fmla="*/ 25 h 25"/>
                <a:gd name="T2" fmla="*/ 0 w 10"/>
                <a:gd name="T3" fmla="*/ 0 h 25"/>
                <a:gd name="T4" fmla="*/ 5 w 10"/>
                <a:gd name="T5" fmla="*/ 0 h 25"/>
                <a:gd name="T6" fmla="*/ 10 w 10"/>
                <a:gd name="T7" fmla="*/ 23 h 25"/>
                <a:gd name="T8" fmla="*/ 7 w 10"/>
                <a:gd name="T9" fmla="*/ 25 h 25"/>
              </a:gdLst>
              <a:ahLst/>
              <a:cxnLst>
                <a:cxn ang="0">
                  <a:pos x="T0" y="T1"/>
                </a:cxn>
                <a:cxn ang="0">
                  <a:pos x="T2" y="T3"/>
                </a:cxn>
                <a:cxn ang="0">
                  <a:pos x="T4" y="T5"/>
                </a:cxn>
                <a:cxn ang="0">
                  <a:pos x="T6" y="T7"/>
                </a:cxn>
                <a:cxn ang="0">
                  <a:pos x="T8" y="T9"/>
                </a:cxn>
              </a:cxnLst>
              <a:rect l="0" t="0" r="r" b="b"/>
              <a:pathLst>
                <a:path w="10" h="25">
                  <a:moveTo>
                    <a:pt x="7" y="25"/>
                  </a:moveTo>
                  <a:lnTo>
                    <a:pt x="0" y="0"/>
                  </a:lnTo>
                  <a:lnTo>
                    <a:pt x="5" y="0"/>
                  </a:lnTo>
                  <a:lnTo>
                    <a:pt x="10" y="23"/>
                  </a:lnTo>
                  <a:lnTo>
                    <a:pt x="7"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154"/>
            <p:cNvSpPr>
              <a:spLocks/>
            </p:cNvSpPr>
            <p:nvPr/>
          </p:nvSpPr>
          <p:spPr bwMode="auto">
            <a:xfrm>
              <a:off x="4825274" y="3845068"/>
              <a:ext cx="37603" cy="78339"/>
            </a:xfrm>
            <a:custGeom>
              <a:avLst/>
              <a:gdLst>
                <a:gd name="T0" fmla="*/ 10 w 12"/>
                <a:gd name="T1" fmla="*/ 25 h 25"/>
                <a:gd name="T2" fmla="*/ 0 w 12"/>
                <a:gd name="T3" fmla="*/ 2 h 25"/>
                <a:gd name="T4" fmla="*/ 2 w 12"/>
                <a:gd name="T5" fmla="*/ 0 h 25"/>
                <a:gd name="T6" fmla="*/ 12 w 12"/>
                <a:gd name="T7" fmla="*/ 25 h 25"/>
                <a:gd name="T8" fmla="*/ 10 w 12"/>
                <a:gd name="T9" fmla="*/ 25 h 25"/>
              </a:gdLst>
              <a:ahLst/>
              <a:cxnLst>
                <a:cxn ang="0">
                  <a:pos x="T0" y="T1"/>
                </a:cxn>
                <a:cxn ang="0">
                  <a:pos x="T2" y="T3"/>
                </a:cxn>
                <a:cxn ang="0">
                  <a:pos x="T4" y="T5"/>
                </a:cxn>
                <a:cxn ang="0">
                  <a:pos x="T6" y="T7"/>
                </a:cxn>
                <a:cxn ang="0">
                  <a:pos x="T8" y="T9"/>
                </a:cxn>
              </a:cxnLst>
              <a:rect l="0" t="0" r="r" b="b"/>
              <a:pathLst>
                <a:path w="12" h="25">
                  <a:moveTo>
                    <a:pt x="10" y="25"/>
                  </a:moveTo>
                  <a:lnTo>
                    <a:pt x="0" y="2"/>
                  </a:lnTo>
                  <a:lnTo>
                    <a:pt x="2" y="0"/>
                  </a:lnTo>
                  <a:lnTo>
                    <a:pt x="12" y="25"/>
                  </a:lnTo>
                  <a:lnTo>
                    <a:pt x="10"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155"/>
            <p:cNvSpPr>
              <a:spLocks/>
            </p:cNvSpPr>
            <p:nvPr/>
          </p:nvSpPr>
          <p:spPr bwMode="auto">
            <a:xfrm>
              <a:off x="4737534" y="3845068"/>
              <a:ext cx="31336" cy="78339"/>
            </a:xfrm>
            <a:custGeom>
              <a:avLst/>
              <a:gdLst>
                <a:gd name="T0" fmla="*/ 8 w 10"/>
                <a:gd name="T1" fmla="*/ 25 h 25"/>
                <a:gd name="T2" fmla="*/ 0 w 10"/>
                <a:gd name="T3" fmla="*/ 2 h 25"/>
                <a:gd name="T4" fmla="*/ 3 w 10"/>
                <a:gd name="T5" fmla="*/ 0 h 25"/>
                <a:gd name="T6" fmla="*/ 10 w 10"/>
                <a:gd name="T7" fmla="*/ 25 h 25"/>
                <a:gd name="T8" fmla="*/ 8 w 10"/>
                <a:gd name="T9" fmla="*/ 25 h 25"/>
              </a:gdLst>
              <a:ahLst/>
              <a:cxnLst>
                <a:cxn ang="0">
                  <a:pos x="T0" y="T1"/>
                </a:cxn>
                <a:cxn ang="0">
                  <a:pos x="T2" y="T3"/>
                </a:cxn>
                <a:cxn ang="0">
                  <a:pos x="T4" y="T5"/>
                </a:cxn>
                <a:cxn ang="0">
                  <a:pos x="T6" y="T7"/>
                </a:cxn>
                <a:cxn ang="0">
                  <a:pos x="T8" y="T9"/>
                </a:cxn>
              </a:cxnLst>
              <a:rect l="0" t="0" r="r" b="b"/>
              <a:pathLst>
                <a:path w="10" h="25">
                  <a:moveTo>
                    <a:pt x="8" y="25"/>
                  </a:moveTo>
                  <a:lnTo>
                    <a:pt x="0" y="2"/>
                  </a:lnTo>
                  <a:lnTo>
                    <a:pt x="3" y="0"/>
                  </a:lnTo>
                  <a:lnTo>
                    <a:pt x="10" y="25"/>
                  </a:lnTo>
                  <a:lnTo>
                    <a:pt x="8"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156"/>
            <p:cNvSpPr>
              <a:spLocks/>
            </p:cNvSpPr>
            <p:nvPr/>
          </p:nvSpPr>
          <p:spPr bwMode="auto">
            <a:xfrm>
              <a:off x="4643526" y="3845068"/>
              <a:ext cx="31336" cy="78339"/>
            </a:xfrm>
            <a:custGeom>
              <a:avLst/>
              <a:gdLst>
                <a:gd name="T0" fmla="*/ 8 w 10"/>
                <a:gd name="T1" fmla="*/ 25 h 25"/>
                <a:gd name="T2" fmla="*/ 0 w 10"/>
                <a:gd name="T3" fmla="*/ 2 h 25"/>
                <a:gd name="T4" fmla="*/ 5 w 10"/>
                <a:gd name="T5" fmla="*/ 0 h 25"/>
                <a:gd name="T6" fmla="*/ 10 w 10"/>
                <a:gd name="T7" fmla="*/ 25 h 25"/>
                <a:gd name="T8" fmla="*/ 8 w 10"/>
                <a:gd name="T9" fmla="*/ 25 h 25"/>
              </a:gdLst>
              <a:ahLst/>
              <a:cxnLst>
                <a:cxn ang="0">
                  <a:pos x="T0" y="T1"/>
                </a:cxn>
                <a:cxn ang="0">
                  <a:pos x="T2" y="T3"/>
                </a:cxn>
                <a:cxn ang="0">
                  <a:pos x="T4" y="T5"/>
                </a:cxn>
                <a:cxn ang="0">
                  <a:pos x="T6" y="T7"/>
                </a:cxn>
                <a:cxn ang="0">
                  <a:pos x="T8" y="T9"/>
                </a:cxn>
              </a:cxnLst>
              <a:rect l="0" t="0" r="r" b="b"/>
              <a:pathLst>
                <a:path w="10" h="25">
                  <a:moveTo>
                    <a:pt x="8" y="25"/>
                  </a:moveTo>
                  <a:lnTo>
                    <a:pt x="0" y="2"/>
                  </a:lnTo>
                  <a:lnTo>
                    <a:pt x="5" y="0"/>
                  </a:lnTo>
                  <a:lnTo>
                    <a:pt x="10" y="25"/>
                  </a:lnTo>
                  <a:lnTo>
                    <a:pt x="8"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177"/>
            <p:cNvSpPr>
              <a:spLocks/>
            </p:cNvSpPr>
            <p:nvPr/>
          </p:nvSpPr>
          <p:spPr bwMode="auto">
            <a:xfrm>
              <a:off x="4674862" y="3782396"/>
              <a:ext cx="25069" cy="68939"/>
            </a:xfrm>
            <a:custGeom>
              <a:avLst/>
              <a:gdLst>
                <a:gd name="T0" fmla="*/ 5 w 8"/>
                <a:gd name="T1" fmla="*/ 22 h 22"/>
                <a:gd name="T2" fmla="*/ 0 w 8"/>
                <a:gd name="T3" fmla="*/ 2 h 22"/>
                <a:gd name="T4" fmla="*/ 3 w 8"/>
                <a:gd name="T5" fmla="*/ 0 h 22"/>
                <a:gd name="T6" fmla="*/ 8 w 8"/>
                <a:gd name="T7" fmla="*/ 20 h 22"/>
                <a:gd name="T8" fmla="*/ 5 w 8"/>
                <a:gd name="T9" fmla="*/ 22 h 22"/>
              </a:gdLst>
              <a:ahLst/>
              <a:cxnLst>
                <a:cxn ang="0">
                  <a:pos x="T0" y="T1"/>
                </a:cxn>
                <a:cxn ang="0">
                  <a:pos x="T2" y="T3"/>
                </a:cxn>
                <a:cxn ang="0">
                  <a:pos x="T4" y="T5"/>
                </a:cxn>
                <a:cxn ang="0">
                  <a:pos x="T6" y="T7"/>
                </a:cxn>
                <a:cxn ang="0">
                  <a:pos x="T8" y="T9"/>
                </a:cxn>
              </a:cxnLst>
              <a:rect l="0" t="0" r="r" b="b"/>
              <a:pathLst>
                <a:path w="8" h="22">
                  <a:moveTo>
                    <a:pt x="5" y="22"/>
                  </a:moveTo>
                  <a:lnTo>
                    <a:pt x="0" y="2"/>
                  </a:lnTo>
                  <a:lnTo>
                    <a:pt x="3" y="0"/>
                  </a:lnTo>
                  <a:lnTo>
                    <a:pt x="8" y="20"/>
                  </a:lnTo>
                  <a:lnTo>
                    <a:pt x="5"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178"/>
            <p:cNvSpPr>
              <a:spLocks/>
            </p:cNvSpPr>
            <p:nvPr/>
          </p:nvSpPr>
          <p:spPr bwMode="auto">
            <a:xfrm>
              <a:off x="4753203" y="3782396"/>
              <a:ext cx="40738" cy="68939"/>
            </a:xfrm>
            <a:custGeom>
              <a:avLst/>
              <a:gdLst>
                <a:gd name="T0" fmla="*/ 8 w 13"/>
                <a:gd name="T1" fmla="*/ 22 h 22"/>
                <a:gd name="T2" fmla="*/ 0 w 13"/>
                <a:gd name="T3" fmla="*/ 0 h 22"/>
                <a:gd name="T4" fmla="*/ 3 w 13"/>
                <a:gd name="T5" fmla="*/ 0 h 22"/>
                <a:gd name="T6" fmla="*/ 13 w 13"/>
                <a:gd name="T7" fmla="*/ 20 h 22"/>
                <a:gd name="T8" fmla="*/ 8 w 13"/>
                <a:gd name="T9" fmla="*/ 22 h 22"/>
              </a:gdLst>
              <a:ahLst/>
              <a:cxnLst>
                <a:cxn ang="0">
                  <a:pos x="T0" y="T1"/>
                </a:cxn>
                <a:cxn ang="0">
                  <a:pos x="T2" y="T3"/>
                </a:cxn>
                <a:cxn ang="0">
                  <a:pos x="T4" y="T5"/>
                </a:cxn>
                <a:cxn ang="0">
                  <a:pos x="T6" y="T7"/>
                </a:cxn>
                <a:cxn ang="0">
                  <a:pos x="T8" y="T9"/>
                </a:cxn>
              </a:cxnLst>
              <a:rect l="0" t="0" r="r" b="b"/>
              <a:pathLst>
                <a:path w="13" h="22">
                  <a:moveTo>
                    <a:pt x="8" y="22"/>
                  </a:moveTo>
                  <a:lnTo>
                    <a:pt x="0" y="0"/>
                  </a:lnTo>
                  <a:lnTo>
                    <a:pt x="3" y="0"/>
                  </a:lnTo>
                  <a:lnTo>
                    <a:pt x="13" y="20"/>
                  </a:lnTo>
                  <a:lnTo>
                    <a:pt x="8"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75"/>
            <p:cNvSpPr>
              <a:spLocks/>
            </p:cNvSpPr>
            <p:nvPr/>
          </p:nvSpPr>
          <p:spPr bwMode="auto">
            <a:xfrm>
              <a:off x="4618455" y="3337427"/>
              <a:ext cx="641895" cy="1187634"/>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Rectangle 76"/>
            <p:cNvSpPr>
              <a:spLocks noChangeArrowheads="1"/>
            </p:cNvSpPr>
            <p:nvPr/>
          </p:nvSpPr>
          <p:spPr bwMode="auto">
            <a:xfrm>
              <a:off x="4668593" y="3572448"/>
              <a:ext cx="115944" cy="11280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Rectangle 77"/>
            <p:cNvSpPr>
              <a:spLocks noChangeArrowheads="1"/>
            </p:cNvSpPr>
            <p:nvPr/>
          </p:nvSpPr>
          <p:spPr bwMode="auto">
            <a:xfrm>
              <a:off x="4797071" y="3572448"/>
              <a:ext cx="115944" cy="11280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Rectangle 78"/>
            <p:cNvSpPr>
              <a:spLocks noChangeArrowheads="1"/>
            </p:cNvSpPr>
            <p:nvPr/>
          </p:nvSpPr>
          <p:spPr bwMode="auto">
            <a:xfrm>
              <a:off x="4925548" y="3572448"/>
              <a:ext cx="115944" cy="1128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Rectangle 79"/>
            <p:cNvSpPr>
              <a:spLocks noChangeArrowheads="1"/>
            </p:cNvSpPr>
            <p:nvPr/>
          </p:nvSpPr>
          <p:spPr bwMode="auto">
            <a:xfrm>
              <a:off x="5054026" y="3572448"/>
              <a:ext cx="112809" cy="11280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Rectangle 80"/>
            <p:cNvSpPr>
              <a:spLocks noChangeArrowheads="1"/>
            </p:cNvSpPr>
            <p:nvPr/>
          </p:nvSpPr>
          <p:spPr bwMode="auto">
            <a:xfrm>
              <a:off x="4668593" y="3945345"/>
              <a:ext cx="244421" cy="23502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Rectangle 81"/>
            <p:cNvSpPr>
              <a:spLocks noChangeArrowheads="1"/>
            </p:cNvSpPr>
            <p:nvPr/>
          </p:nvSpPr>
          <p:spPr bwMode="auto">
            <a:xfrm>
              <a:off x="4668593" y="3697792"/>
              <a:ext cx="498243" cy="235021"/>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Rectangle 82"/>
            <p:cNvSpPr>
              <a:spLocks noChangeArrowheads="1"/>
            </p:cNvSpPr>
            <p:nvPr/>
          </p:nvSpPr>
          <p:spPr bwMode="auto">
            <a:xfrm>
              <a:off x="4925548" y="3945345"/>
              <a:ext cx="115944" cy="115944"/>
            </a:xfrm>
            <a:prstGeom prst="rect">
              <a:avLst/>
            </a:prstGeom>
            <a:solidFill>
              <a:srgbClr val="FDB8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Rectangle 83"/>
            <p:cNvSpPr>
              <a:spLocks noChangeArrowheads="1"/>
            </p:cNvSpPr>
            <p:nvPr/>
          </p:nvSpPr>
          <p:spPr bwMode="auto">
            <a:xfrm>
              <a:off x="5054026" y="3945345"/>
              <a:ext cx="112809" cy="115944"/>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Rectangle 84"/>
            <p:cNvSpPr>
              <a:spLocks noChangeArrowheads="1"/>
            </p:cNvSpPr>
            <p:nvPr/>
          </p:nvSpPr>
          <p:spPr bwMode="auto">
            <a:xfrm>
              <a:off x="4925548" y="4067556"/>
              <a:ext cx="115944" cy="1128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Rectangle 85"/>
            <p:cNvSpPr>
              <a:spLocks noChangeArrowheads="1"/>
            </p:cNvSpPr>
            <p:nvPr/>
          </p:nvSpPr>
          <p:spPr bwMode="auto">
            <a:xfrm>
              <a:off x="5054026" y="4067556"/>
              <a:ext cx="112809" cy="11280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Rectangle 86"/>
            <p:cNvSpPr>
              <a:spLocks noChangeArrowheads="1"/>
            </p:cNvSpPr>
            <p:nvPr/>
          </p:nvSpPr>
          <p:spPr bwMode="auto">
            <a:xfrm>
              <a:off x="5054026" y="4315109"/>
              <a:ext cx="112809" cy="65807"/>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Rectangle 87"/>
            <p:cNvSpPr>
              <a:spLocks noChangeArrowheads="1"/>
            </p:cNvSpPr>
            <p:nvPr/>
          </p:nvSpPr>
          <p:spPr bwMode="auto">
            <a:xfrm>
              <a:off x="4797071" y="4302575"/>
              <a:ext cx="244421" cy="78341"/>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Rectangle 88"/>
            <p:cNvSpPr>
              <a:spLocks noChangeArrowheads="1"/>
            </p:cNvSpPr>
            <p:nvPr/>
          </p:nvSpPr>
          <p:spPr bwMode="auto">
            <a:xfrm>
              <a:off x="4668593" y="4315109"/>
              <a:ext cx="115944" cy="65807"/>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Rectangle 89"/>
            <p:cNvSpPr>
              <a:spLocks noChangeArrowheads="1"/>
            </p:cNvSpPr>
            <p:nvPr/>
          </p:nvSpPr>
          <p:spPr bwMode="auto">
            <a:xfrm>
              <a:off x="4668593" y="4192900"/>
              <a:ext cx="115944" cy="109677"/>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Rectangle 90"/>
            <p:cNvSpPr>
              <a:spLocks noChangeArrowheads="1"/>
            </p:cNvSpPr>
            <p:nvPr/>
          </p:nvSpPr>
          <p:spPr bwMode="auto">
            <a:xfrm>
              <a:off x="4797071" y="4192900"/>
              <a:ext cx="244421" cy="109677"/>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Rectangle 91"/>
            <p:cNvSpPr>
              <a:spLocks noChangeArrowheads="1"/>
            </p:cNvSpPr>
            <p:nvPr/>
          </p:nvSpPr>
          <p:spPr bwMode="auto">
            <a:xfrm>
              <a:off x="5054026" y="4192900"/>
              <a:ext cx="112809" cy="10967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92"/>
            <p:cNvSpPr>
              <a:spLocks/>
            </p:cNvSpPr>
            <p:nvPr/>
          </p:nvSpPr>
          <p:spPr bwMode="auto">
            <a:xfrm>
              <a:off x="4709330" y="4446720"/>
              <a:ext cx="18802" cy="28203"/>
            </a:xfrm>
            <a:custGeom>
              <a:avLst/>
              <a:gdLst>
                <a:gd name="T0" fmla="*/ 6 w 6"/>
                <a:gd name="T1" fmla="*/ 9 h 9"/>
                <a:gd name="T2" fmla="*/ 0 w 6"/>
                <a:gd name="T3" fmla="*/ 4 h 9"/>
                <a:gd name="T4" fmla="*/ 6 w 6"/>
                <a:gd name="T5" fmla="*/ 0 h 9"/>
              </a:gdLst>
              <a:ahLst/>
              <a:cxnLst>
                <a:cxn ang="0">
                  <a:pos x="T0" y="T1"/>
                </a:cxn>
                <a:cxn ang="0">
                  <a:pos x="T2" y="T3"/>
                </a:cxn>
                <a:cxn ang="0">
                  <a:pos x="T4" y="T5"/>
                </a:cxn>
              </a:cxnLst>
              <a:rect l="0" t="0" r="r" b="b"/>
              <a:pathLst>
                <a:path w="6" h="9">
                  <a:moveTo>
                    <a:pt x="6" y="9"/>
                  </a:moveTo>
                  <a:lnTo>
                    <a:pt x="0" y="4"/>
                  </a:lnTo>
                  <a:lnTo>
                    <a:pt x="6" y="0"/>
                  </a:lnTo>
                </a:path>
              </a:pathLst>
            </a:custGeom>
            <a:noFill/>
            <a:ln w="3175" cap="rnd">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Line 93"/>
            <p:cNvSpPr>
              <a:spLocks noChangeShapeType="1"/>
            </p:cNvSpPr>
            <p:nvPr/>
          </p:nvSpPr>
          <p:spPr bwMode="auto">
            <a:xfrm>
              <a:off x="4709330" y="4459255"/>
              <a:ext cx="31336" cy="0"/>
            </a:xfrm>
            <a:prstGeom prst="line">
              <a:avLst/>
            </a:prstGeom>
            <a:noFill/>
            <a:ln w="3175"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Oval 94"/>
            <p:cNvSpPr>
              <a:spLocks noChangeArrowheads="1"/>
            </p:cNvSpPr>
            <p:nvPr/>
          </p:nvSpPr>
          <p:spPr bwMode="auto">
            <a:xfrm>
              <a:off x="5097896" y="4446720"/>
              <a:ext cx="25069" cy="25069"/>
            </a:xfrm>
            <a:prstGeom prst="ellipse">
              <a:avLst/>
            </a:prstGeom>
            <a:noFill/>
            <a:ln w="3175" cap="rnd">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Line 95"/>
            <p:cNvSpPr>
              <a:spLocks noChangeShapeType="1"/>
            </p:cNvSpPr>
            <p:nvPr/>
          </p:nvSpPr>
          <p:spPr bwMode="auto">
            <a:xfrm flipH="1">
              <a:off x="5091629" y="4465522"/>
              <a:ext cx="12534" cy="9402"/>
            </a:xfrm>
            <a:prstGeom prst="line">
              <a:avLst/>
            </a:prstGeom>
            <a:noFill/>
            <a:ln w="3175"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96"/>
            <p:cNvSpPr>
              <a:spLocks/>
            </p:cNvSpPr>
            <p:nvPr/>
          </p:nvSpPr>
          <p:spPr bwMode="auto">
            <a:xfrm>
              <a:off x="4913013" y="4440453"/>
              <a:ext cx="25069" cy="18802"/>
            </a:xfrm>
            <a:custGeom>
              <a:avLst/>
              <a:gdLst>
                <a:gd name="T0" fmla="*/ 0 w 8"/>
                <a:gd name="T1" fmla="*/ 6 h 6"/>
                <a:gd name="T2" fmla="*/ 8 w 8"/>
                <a:gd name="T3" fmla="*/ 6 h 6"/>
                <a:gd name="T4" fmla="*/ 8 w 8"/>
                <a:gd name="T5" fmla="*/ 0 h 6"/>
                <a:gd name="T6" fmla="*/ 0 w 8"/>
                <a:gd name="T7" fmla="*/ 2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8" y="6"/>
                  </a:lnTo>
                  <a:lnTo>
                    <a:pt x="8" y="0"/>
                  </a:lnTo>
                  <a:lnTo>
                    <a:pt x="0" y="2"/>
                  </a:lnTo>
                  <a:lnTo>
                    <a:pt x="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Rectangle 97"/>
            <p:cNvSpPr>
              <a:spLocks noChangeArrowheads="1"/>
            </p:cNvSpPr>
            <p:nvPr/>
          </p:nvSpPr>
          <p:spPr bwMode="auto">
            <a:xfrm>
              <a:off x="4900479" y="4446720"/>
              <a:ext cx="12534" cy="1253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Rectangle 98"/>
            <p:cNvSpPr>
              <a:spLocks noChangeArrowheads="1"/>
            </p:cNvSpPr>
            <p:nvPr/>
          </p:nvSpPr>
          <p:spPr bwMode="auto">
            <a:xfrm>
              <a:off x="4913013" y="4459255"/>
              <a:ext cx="25069" cy="1566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Rectangle 99"/>
            <p:cNvSpPr>
              <a:spLocks noChangeArrowheads="1"/>
            </p:cNvSpPr>
            <p:nvPr/>
          </p:nvSpPr>
          <p:spPr bwMode="auto">
            <a:xfrm>
              <a:off x="4900479" y="4459255"/>
              <a:ext cx="12534" cy="1566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Rectangle 100"/>
            <p:cNvSpPr>
              <a:spLocks noChangeArrowheads="1"/>
            </p:cNvSpPr>
            <p:nvPr/>
          </p:nvSpPr>
          <p:spPr bwMode="auto">
            <a:xfrm>
              <a:off x="5188770" y="4224236"/>
              <a:ext cx="37603" cy="137878"/>
            </a:xfrm>
            <a:prstGeom prst="rect">
              <a:avLst/>
            </a:prstGeom>
            <a:solidFill>
              <a:srgbClr val="3C3C3C"/>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01"/>
            <p:cNvSpPr>
              <a:spLocks/>
            </p:cNvSpPr>
            <p:nvPr/>
          </p:nvSpPr>
          <p:spPr bwMode="auto">
            <a:xfrm>
              <a:off x="4853476" y="3396967"/>
              <a:ext cx="141013" cy="18802"/>
            </a:xfrm>
            <a:custGeom>
              <a:avLst/>
              <a:gdLst>
                <a:gd name="T0" fmla="*/ 23 w 23"/>
                <a:gd name="T1" fmla="*/ 2 h 3"/>
                <a:gd name="T2" fmla="*/ 22 w 23"/>
                <a:gd name="T3" fmla="*/ 3 h 3"/>
                <a:gd name="T4" fmla="*/ 2 w 23"/>
                <a:gd name="T5" fmla="*/ 3 h 3"/>
                <a:gd name="T6" fmla="*/ 0 w 23"/>
                <a:gd name="T7" fmla="*/ 2 h 3"/>
                <a:gd name="T8" fmla="*/ 0 w 23"/>
                <a:gd name="T9" fmla="*/ 2 h 3"/>
                <a:gd name="T10" fmla="*/ 2 w 23"/>
                <a:gd name="T11" fmla="*/ 0 h 3"/>
                <a:gd name="T12" fmla="*/ 22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3" y="3"/>
                    <a:pt x="22" y="3"/>
                  </a:cubicBezTo>
                  <a:cubicBezTo>
                    <a:pt x="2" y="3"/>
                    <a:pt x="2" y="3"/>
                    <a:pt x="2" y="3"/>
                  </a:cubicBezTo>
                  <a:cubicBezTo>
                    <a:pt x="1" y="3"/>
                    <a:pt x="0" y="3"/>
                    <a:pt x="0" y="2"/>
                  </a:cubicBezTo>
                  <a:cubicBezTo>
                    <a:pt x="0" y="2"/>
                    <a:pt x="0" y="2"/>
                    <a:pt x="0" y="2"/>
                  </a:cubicBezTo>
                  <a:cubicBezTo>
                    <a:pt x="0" y="1"/>
                    <a:pt x="1" y="0"/>
                    <a:pt x="2" y="0"/>
                  </a:cubicBezTo>
                  <a:cubicBezTo>
                    <a:pt x="22" y="0"/>
                    <a:pt x="22" y="0"/>
                    <a:pt x="22" y="0"/>
                  </a:cubicBezTo>
                  <a:cubicBezTo>
                    <a:pt x="23"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Rectangle 102"/>
            <p:cNvSpPr>
              <a:spLocks noChangeArrowheads="1"/>
            </p:cNvSpPr>
            <p:nvPr/>
          </p:nvSpPr>
          <p:spPr bwMode="auto">
            <a:xfrm>
              <a:off x="4681127" y="3487840"/>
              <a:ext cx="3135" cy="250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Rectangle 103"/>
            <p:cNvSpPr>
              <a:spLocks noChangeArrowheads="1"/>
            </p:cNvSpPr>
            <p:nvPr/>
          </p:nvSpPr>
          <p:spPr bwMode="auto">
            <a:xfrm>
              <a:off x="4674860" y="3494107"/>
              <a:ext cx="6267" cy="188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Rectangle 104"/>
            <p:cNvSpPr>
              <a:spLocks noChangeArrowheads="1"/>
            </p:cNvSpPr>
            <p:nvPr/>
          </p:nvSpPr>
          <p:spPr bwMode="auto">
            <a:xfrm>
              <a:off x="4668593" y="3500374"/>
              <a:ext cx="6267" cy="125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Rectangle 105"/>
            <p:cNvSpPr>
              <a:spLocks noChangeArrowheads="1"/>
            </p:cNvSpPr>
            <p:nvPr/>
          </p:nvSpPr>
          <p:spPr bwMode="auto">
            <a:xfrm>
              <a:off x="4662325" y="3500374"/>
              <a:ext cx="6267" cy="125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Rectangle 106"/>
            <p:cNvSpPr>
              <a:spLocks noChangeArrowheads="1"/>
            </p:cNvSpPr>
            <p:nvPr/>
          </p:nvSpPr>
          <p:spPr bwMode="auto">
            <a:xfrm>
              <a:off x="4656058" y="3506641"/>
              <a:ext cx="6267" cy="62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Rectangle 107"/>
            <p:cNvSpPr>
              <a:spLocks noChangeArrowheads="1"/>
            </p:cNvSpPr>
            <p:nvPr/>
          </p:nvSpPr>
          <p:spPr bwMode="auto">
            <a:xfrm>
              <a:off x="5085362" y="3487840"/>
              <a:ext cx="18802" cy="250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Rectangle 108"/>
            <p:cNvSpPr>
              <a:spLocks noChangeArrowheads="1"/>
            </p:cNvSpPr>
            <p:nvPr/>
          </p:nvSpPr>
          <p:spPr bwMode="auto">
            <a:xfrm>
              <a:off x="5066560" y="3494107"/>
              <a:ext cx="6267" cy="125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110" name="Picture 109"/>
            <p:cNvPicPr>
              <a:picLocks noChangeAspect="1"/>
            </p:cNvPicPr>
            <p:nvPr/>
          </p:nvPicPr>
          <p:blipFill rotWithShape="1">
            <a:blip r:embed="rId5">
              <a:extLst>
                <a:ext uri="{28A0092B-C50C-407E-A947-70E740481C1C}">
                  <a14:useLocalDpi xmlns:a14="http://schemas.microsoft.com/office/drawing/2010/main" val="0"/>
                </a:ext>
              </a:extLst>
            </a:blip>
            <a:srcRect t="10161" b="7690"/>
            <a:stretch/>
          </p:blipFill>
          <p:spPr>
            <a:xfrm>
              <a:off x="4663119" y="3572286"/>
              <a:ext cx="558496" cy="814895"/>
            </a:xfrm>
            <a:prstGeom prst="rect">
              <a:avLst/>
            </a:prstGeom>
          </p:spPr>
        </p:pic>
      </p:grpSp>
    </p:spTree>
    <p:extLst>
      <p:ext uri="{BB962C8B-B14F-4D97-AF65-F5344CB8AC3E}">
        <p14:creationId xmlns:p14="http://schemas.microsoft.com/office/powerpoint/2010/main" val="392297558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274638" y="4054496"/>
            <a:ext cx="11675156" cy="2473634"/>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74638" y="1922985"/>
            <a:ext cx="11675156" cy="2031478"/>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182563" y="-140229"/>
            <a:ext cx="7959963" cy="1993396"/>
            <a:chOff x="477350" y="330556"/>
            <a:chExt cx="7959963" cy="1993396"/>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50" y="330556"/>
              <a:ext cx="5758172" cy="1993396"/>
            </a:xfrm>
            <a:prstGeom prst="rect">
              <a:avLst/>
            </a:prstGeom>
          </p:spPr>
        </p:pic>
        <p:sp>
          <p:nvSpPr>
            <p:cNvPr id="15" name="TextBox 14"/>
            <p:cNvSpPr txBox="1"/>
            <p:nvPr/>
          </p:nvSpPr>
          <p:spPr>
            <a:xfrm>
              <a:off x="2159092" y="1810873"/>
              <a:ext cx="6278221" cy="430887"/>
            </a:xfrm>
            <a:prstGeom prst="rect">
              <a:avLst/>
            </a:prstGeom>
            <a:noFill/>
          </p:spPr>
          <p:txBody>
            <a:bodyPr wrap="square" lIns="0" tIns="0" rIns="0" bIns="0" rtlCol="0">
              <a:spAutoFit/>
            </a:bodyPr>
            <a:lstStyle/>
            <a:p>
              <a:r>
                <a:rPr lang="en-US" sz="2800" dirty="0" smtClean="0">
                  <a:solidFill>
                    <a:srgbClr val="FFFFFF"/>
                  </a:solidFill>
                  <a:latin typeface="Segoe UI Light"/>
                </a:rPr>
                <a:t>Developer Patterns &amp; Practices</a:t>
              </a:r>
            </a:p>
          </p:txBody>
        </p:sp>
      </p:grpSp>
      <p:sp>
        <p:nvSpPr>
          <p:cNvPr id="19" name="Rectangle 18"/>
          <p:cNvSpPr/>
          <p:nvPr/>
        </p:nvSpPr>
        <p:spPr>
          <a:xfrm>
            <a:off x="1585737" y="2060254"/>
            <a:ext cx="7482063" cy="1508105"/>
          </a:xfrm>
          <a:prstGeom prst="rect">
            <a:avLst/>
          </a:prstGeom>
          <a:noFill/>
        </p:spPr>
        <p:txBody>
          <a:bodyPr wrap="square">
            <a:spAutoFit/>
          </a:bodyPr>
          <a:lstStyle/>
          <a:p>
            <a:pPr>
              <a:lnSpc>
                <a:spcPct val="90000"/>
              </a:lnSpc>
              <a:spcBef>
                <a:spcPts val="600"/>
              </a:spcBef>
              <a:spcAft>
                <a:spcPts val="1800"/>
              </a:spcAft>
              <a:buClr>
                <a:srgbClr val="FFFFFF"/>
              </a:buClr>
              <a:buSzPct val="100000"/>
            </a:pPr>
            <a:r>
              <a:rPr lang="en-US" sz="3200" b="1" dirty="0">
                <a:gradFill>
                  <a:gsLst>
                    <a:gs pos="34513">
                      <a:srgbClr val="FFFFFF"/>
                    </a:gs>
                    <a:gs pos="55000">
                      <a:srgbClr val="FFFFFF"/>
                    </a:gs>
                  </a:gsLst>
                  <a:lin ang="5400000" scaled="0"/>
                </a:gradFill>
              </a:rPr>
              <a:t>Transform your </a:t>
            </a:r>
            <a:r>
              <a:rPr lang="en-US" sz="3200" b="1" dirty="0" smtClean="0">
                <a:gradFill>
                  <a:gsLst>
                    <a:gs pos="34513">
                      <a:srgbClr val="FFFFFF"/>
                    </a:gs>
                    <a:gs pos="55000">
                      <a:srgbClr val="FFFFFF"/>
                    </a:gs>
                  </a:gsLst>
                  <a:lin ang="5400000" scaled="0"/>
                </a:gradFill>
              </a:rPr>
              <a:t>code</a:t>
            </a:r>
          </a:p>
          <a:p>
            <a:pPr>
              <a:lnSpc>
                <a:spcPct val="90000"/>
              </a:lnSpc>
              <a:spcBef>
                <a:spcPts val="600"/>
              </a:spcBef>
              <a:spcAft>
                <a:spcPts val="3000"/>
              </a:spcAft>
              <a:buClr>
                <a:srgbClr val="FFFFFF"/>
              </a:buClr>
              <a:buSzPct val="100000"/>
            </a:pPr>
            <a:r>
              <a:rPr lang="en-US" sz="2400" dirty="0" smtClean="0">
                <a:gradFill>
                  <a:gsLst>
                    <a:gs pos="1250">
                      <a:srgbClr val="FFFFFF"/>
                    </a:gs>
                    <a:gs pos="100000">
                      <a:srgbClr val="FFFFFF"/>
                    </a:gs>
                  </a:gsLst>
                  <a:lin ang="5400000" scaled="0"/>
                </a:gradFill>
                <a:latin typeface="Segoe UI Light"/>
              </a:rPr>
              <a:t>Providing </a:t>
            </a:r>
            <a:r>
              <a:rPr lang="en-US" sz="2400" dirty="0">
                <a:gradFill>
                  <a:gsLst>
                    <a:gs pos="1250">
                      <a:srgbClr val="FFFFFF"/>
                    </a:gs>
                    <a:gs pos="100000">
                      <a:srgbClr val="FFFFFF"/>
                    </a:gs>
                  </a:gsLst>
                  <a:lin ang="5400000" scaled="0"/>
                </a:gradFill>
                <a:latin typeface="Segoe UI Light"/>
              </a:rPr>
              <a:t>App Model Patterns for </a:t>
            </a:r>
            <a:r>
              <a:rPr lang="en-US" sz="2400" dirty="0" smtClean="0">
                <a:gradFill>
                  <a:gsLst>
                    <a:gs pos="1250">
                      <a:srgbClr val="FFFFFF"/>
                    </a:gs>
                    <a:gs pos="100000">
                      <a:srgbClr val="FFFFFF"/>
                    </a:gs>
                  </a:gsLst>
                  <a:lin ang="5400000" scaled="0"/>
                </a:gradFill>
                <a:latin typeface="Segoe UI Light"/>
              </a:rPr>
              <a:t>common SharePoint </a:t>
            </a:r>
            <a:br>
              <a:rPr lang="en-US" sz="2400" dirty="0" smtClean="0">
                <a:gradFill>
                  <a:gsLst>
                    <a:gs pos="1250">
                      <a:srgbClr val="FFFFFF"/>
                    </a:gs>
                    <a:gs pos="100000">
                      <a:srgbClr val="FFFFFF"/>
                    </a:gs>
                  </a:gsLst>
                  <a:lin ang="5400000" scaled="0"/>
                </a:gradFill>
                <a:latin typeface="Segoe UI Light"/>
              </a:rPr>
            </a:br>
            <a:r>
              <a:rPr lang="en-US" sz="2400" dirty="0" smtClean="0">
                <a:gradFill>
                  <a:gsLst>
                    <a:gs pos="1250">
                      <a:srgbClr val="FFFFFF"/>
                    </a:gs>
                    <a:gs pos="100000">
                      <a:srgbClr val="FFFFFF"/>
                    </a:gs>
                  </a:gsLst>
                  <a:lin ang="5400000" scaled="0"/>
                </a:gradFill>
                <a:latin typeface="Segoe UI Light"/>
              </a:rPr>
              <a:t>Full </a:t>
            </a:r>
            <a:r>
              <a:rPr lang="en-US" sz="2400" dirty="0">
                <a:gradFill>
                  <a:gsLst>
                    <a:gs pos="1250">
                      <a:srgbClr val="FFFFFF"/>
                    </a:gs>
                    <a:gs pos="100000">
                      <a:srgbClr val="FFFFFF"/>
                    </a:gs>
                  </a:gsLst>
                  <a:lin ang="5400000" scaled="0"/>
                </a:gradFill>
                <a:latin typeface="Segoe UI Light"/>
              </a:rPr>
              <a:t>Trust Code and Office Add-in scenarios</a:t>
            </a:r>
          </a:p>
        </p:txBody>
      </p:sp>
      <p:sp>
        <p:nvSpPr>
          <p:cNvPr id="20" name="Rectangle 19"/>
          <p:cNvSpPr/>
          <p:nvPr/>
        </p:nvSpPr>
        <p:spPr>
          <a:xfrm>
            <a:off x="1392543" y="4179051"/>
            <a:ext cx="10715068" cy="2505301"/>
          </a:xfrm>
          <a:prstGeom prst="rect">
            <a:avLst/>
          </a:prstGeom>
          <a:noFill/>
        </p:spPr>
        <p:txBody>
          <a:bodyPr wrap="square">
            <a:spAutoFit/>
          </a:bodyPr>
          <a:lstStyle/>
          <a:p>
            <a:pPr>
              <a:lnSpc>
                <a:spcPct val="90000"/>
              </a:lnSpc>
              <a:spcBef>
                <a:spcPts val="600"/>
              </a:spcBef>
              <a:spcAft>
                <a:spcPts val="1800"/>
              </a:spcAft>
              <a:buClr>
                <a:srgbClr val="FFFFFF"/>
              </a:buClr>
              <a:buSzPct val="100000"/>
            </a:pPr>
            <a:r>
              <a:rPr lang="en-US" sz="3200" b="1" dirty="0">
                <a:gradFill>
                  <a:gsLst>
                    <a:gs pos="34513">
                      <a:srgbClr val="FFFFFF"/>
                    </a:gs>
                    <a:gs pos="55000">
                      <a:srgbClr val="FFFFFF"/>
                    </a:gs>
                  </a:gsLst>
                  <a:lin ang="5400000" scaled="0"/>
                </a:gradFill>
              </a:rPr>
              <a:t>60+ Visual Studio projects</a:t>
            </a:r>
          </a:p>
          <a:p>
            <a:pPr>
              <a:lnSpc>
                <a:spcPct val="90000"/>
              </a:lnSpc>
              <a:spcBef>
                <a:spcPts val="600"/>
              </a:spcBef>
              <a:spcAft>
                <a:spcPts val="3000"/>
              </a:spcAft>
              <a:buClr>
                <a:srgbClr val="FFFFFF"/>
              </a:buClr>
              <a:buSzPct val="100000"/>
            </a:pPr>
            <a:r>
              <a:rPr lang="en-US" sz="2400" dirty="0">
                <a:gradFill>
                  <a:gsLst>
                    <a:gs pos="1250">
                      <a:srgbClr val="FFFFFF"/>
                    </a:gs>
                    <a:gs pos="100000">
                      <a:srgbClr val="FFFFFF"/>
                    </a:gs>
                  </a:gsLst>
                  <a:lin ang="5400000" scaled="0"/>
                </a:gradFill>
                <a:latin typeface="Segoe UI Light"/>
              </a:rPr>
              <a:t>Common scenarios</a:t>
            </a:r>
            <a:br>
              <a:rPr lang="en-US" sz="2400" dirty="0">
                <a:gradFill>
                  <a:gsLst>
                    <a:gs pos="1250">
                      <a:srgbClr val="FFFFFF"/>
                    </a:gs>
                    <a:gs pos="100000">
                      <a:srgbClr val="FFFFFF"/>
                    </a:gs>
                  </a:gsLst>
                  <a:lin ang="5400000" scaled="0"/>
                </a:gradFill>
                <a:latin typeface="Segoe UI Light"/>
              </a:rPr>
            </a:br>
            <a:r>
              <a:rPr lang="en-US" sz="2400" dirty="0">
                <a:gradFill>
                  <a:gsLst>
                    <a:gs pos="1250">
                      <a:srgbClr val="FFFFFF"/>
                    </a:gs>
                    <a:gs pos="100000">
                      <a:srgbClr val="FFFFFF"/>
                    </a:gs>
                  </a:gsLst>
                  <a:lin ang="5400000" scaled="0"/>
                </a:gradFill>
                <a:latin typeface="Segoe UI Light"/>
              </a:rPr>
              <a:t>Branding</a:t>
            </a:r>
            <a:br>
              <a:rPr lang="en-US" sz="2400" dirty="0">
                <a:gradFill>
                  <a:gsLst>
                    <a:gs pos="1250">
                      <a:srgbClr val="FFFFFF"/>
                    </a:gs>
                    <a:gs pos="100000">
                      <a:srgbClr val="FFFFFF"/>
                    </a:gs>
                  </a:gsLst>
                  <a:lin ang="5400000" scaled="0"/>
                </a:gradFill>
                <a:latin typeface="Segoe UI Light"/>
              </a:rPr>
            </a:br>
            <a:r>
              <a:rPr lang="en-US" sz="2400" dirty="0">
                <a:gradFill>
                  <a:gsLst>
                    <a:gs pos="1250">
                      <a:srgbClr val="FFFFFF"/>
                    </a:gs>
                    <a:gs pos="100000">
                      <a:srgbClr val="FFFFFF"/>
                    </a:gs>
                  </a:gsLst>
                  <a:lin ang="5400000" scaled="0"/>
                </a:gradFill>
                <a:latin typeface="Segoe UI Light"/>
              </a:rPr>
              <a:t>Site provisioning</a:t>
            </a:r>
            <a:br>
              <a:rPr lang="en-US" sz="2400" dirty="0">
                <a:gradFill>
                  <a:gsLst>
                    <a:gs pos="1250">
                      <a:srgbClr val="FFFFFF"/>
                    </a:gs>
                    <a:gs pos="100000">
                      <a:srgbClr val="FFFFFF"/>
                    </a:gs>
                  </a:gsLst>
                  <a:lin ang="5400000" scaled="0"/>
                </a:gradFill>
                <a:latin typeface="Segoe UI Light"/>
              </a:rPr>
            </a:br>
            <a:r>
              <a:rPr lang="en-US" sz="2400" dirty="0">
                <a:gradFill>
                  <a:gsLst>
                    <a:gs pos="1250">
                      <a:srgbClr val="FFFFFF"/>
                    </a:gs>
                    <a:gs pos="100000">
                      <a:srgbClr val="FFFFFF"/>
                    </a:gs>
                  </a:gsLst>
                  <a:lin ang="5400000" scaled="0"/>
                </a:gradFill>
                <a:latin typeface="Segoe UI Light"/>
              </a:rPr>
              <a:t>Remote event receivers </a:t>
            </a:r>
            <a:br>
              <a:rPr lang="en-US" sz="2400" dirty="0">
                <a:gradFill>
                  <a:gsLst>
                    <a:gs pos="1250">
                      <a:srgbClr val="FFFFFF"/>
                    </a:gs>
                    <a:gs pos="100000">
                      <a:srgbClr val="FFFFFF"/>
                    </a:gs>
                  </a:gsLst>
                  <a:lin ang="5400000" scaled="0"/>
                </a:gradFill>
                <a:latin typeface="Segoe UI Light"/>
              </a:rPr>
            </a:br>
            <a:endParaRPr lang="en-US" sz="2400" dirty="0">
              <a:gradFill>
                <a:gsLst>
                  <a:gs pos="1250">
                    <a:srgbClr val="FFFFFF"/>
                  </a:gs>
                  <a:gs pos="100000">
                    <a:srgbClr val="FFFFFF"/>
                  </a:gs>
                </a:gsLst>
                <a:lin ang="5400000" scaled="0"/>
              </a:gradFill>
              <a:latin typeface="Segoe UI Light"/>
            </a:endParaRPr>
          </a:p>
        </p:txBody>
      </p:sp>
      <p:sp>
        <p:nvSpPr>
          <p:cNvPr id="5" name="Rectangle 4"/>
          <p:cNvSpPr/>
          <p:nvPr/>
        </p:nvSpPr>
        <p:spPr>
          <a:xfrm>
            <a:off x="5819066" y="4963388"/>
            <a:ext cx="6216650" cy="1089529"/>
          </a:xfrm>
          <a:prstGeom prst="rect">
            <a:avLst/>
          </a:prstGeom>
        </p:spPr>
        <p:txBody>
          <a:bodyPr>
            <a:spAutoFit/>
          </a:bodyPr>
          <a:lstStyle/>
          <a:p>
            <a:pPr>
              <a:lnSpc>
                <a:spcPct val="90000"/>
              </a:lnSpc>
              <a:spcBef>
                <a:spcPts val="600"/>
              </a:spcBef>
              <a:spcAft>
                <a:spcPts val="3000"/>
              </a:spcAft>
              <a:buClr>
                <a:srgbClr val="FFFFFF"/>
              </a:buClr>
              <a:buSzPct val="100000"/>
            </a:pPr>
            <a:r>
              <a:rPr lang="en-US" sz="2400" dirty="0">
                <a:gradFill>
                  <a:gsLst>
                    <a:gs pos="1250">
                      <a:srgbClr val="FFFFFF"/>
                    </a:gs>
                    <a:gs pos="100000">
                      <a:srgbClr val="FFFFFF"/>
                    </a:gs>
                  </a:gsLst>
                  <a:lin ang="5400000" scaled="0"/>
                </a:gradFill>
                <a:latin typeface="Segoe UI Light"/>
              </a:rPr>
              <a:t>Large file support</a:t>
            </a:r>
            <a:br>
              <a:rPr lang="en-US" sz="2400" dirty="0">
                <a:gradFill>
                  <a:gsLst>
                    <a:gs pos="1250">
                      <a:srgbClr val="FFFFFF"/>
                    </a:gs>
                    <a:gs pos="100000">
                      <a:srgbClr val="FFFFFF"/>
                    </a:gs>
                  </a:gsLst>
                  <a:lin ang="5400000" scaled="0"/>
                </a:gradFill>
                <a:latin typeface="Segoe UI Light"/>
              </a:rPr>
            </a:br>
            <a:r>
              <a:rPr lang="en-US" sz="2400" dirty="0">
                <a:gradFill>
                  <a:gsLst>
                    <a:gs pos="1250">
                      <a:srgbClr val="FFFFFF"/>
                    </a:gs>
                    <a:gs pos="100000">
                      <a:srgbClr val="FFFFFF"/>
                    </a:gs>
                  </a:gsLst>
                  <a:lin ang="5400000" scaled="0"/>
                </a:gradFill>
                <a:latin typeface="Segoe UI Light"/>
              </a:rPr>
              <a:t>Taxonomy driven navigation</a:t>
            </a:r>
            <a:br>
              <a:rPr lang="en-US" sz="2400" dirty="0">
                <a:gradFill>
                  <a:gsLst>
                    <a:gs pos="1250">
                      <a:srgbClr val="FFFFFF"/>
                    </a:gs>
                    <a:gs pos="100000">
                      <a:srgbClr val="FFFFFF"/>
                    </a:gs>
                  </a:gsLst>
                  <a:lin ang="5400000" scaled="0"/>
                </a:gradFill>
                <a:latin typeface="Segoe UI Light"/>
              </a:rPr>
            </a:br>
            <a:r>
              <a:rPr lang="en-US" sz="2400" dirty="0">
                <a:gradFill>
                  <a:gsLst>
                    <a:gs pos="1250">
                      <a:srgbClr val="FFFFFF"/>
                    </a:gs>
                    <a:gs pos="100000">
                      <a:srgbClr val="FFFFFF"/>
                    </a:gs>
                  </a:gsLst>
                  <a:lin ang="5400000" scaled="0"/>
                </a:gradFill>
                <a:latin typeface="Segoe UI Light"/>
              </a:rPr>
              <a:t>And much more… </a:t>
            </a:r>
            <a:r>
              <a:rPr lang="en-US" sz="2400" dirty="0">
                <a:gradFill>
                  <a:gsLst>
                    <a:gs pos="1250">
                      <a:srgbClr val="FFFFFF"/>
                    </a:gs>
                    <a:gs pos="100000">
                      <a:srgbClr val="FFFFFF"/>
                    </a:gs>
                  </a:gsLst>
                  <a:lin ang="5400000" scaled="0"/>
                </a:gradFill>
                <a:latin typeface="Segoe UI Light"/>
                <a:hlinkClick r:id="rId3" action="ppaction://hlinkfile"/>
              </a:rPr>
              <a:t>aka.ms/</a:t>
            </a:r>
            <a:r>
              <a:rPr lang="en-US" sz="2400" dirty="0" err="1">
                <a:gradFill>
                  <a:gsLst>
                    <a:gs pos="1250">
                      <a:srgbClr val="FFFFFF"/>
                    </a:gs>
                    <a:gs pos="100000">
                      <a:srgbClr val="FFFFFF"/>
                    </a:gs>
                  </a:gsLst>
                  <a:lin ang="5400000" scaled="0"/>
                </a:gradFill>
                <a:latin typeface="Segoe UI Light"/>
                <a:hlinkClick r:id="rId3" action="ppaction://hlinkfile"/>
              </a:rPr>
              <a:t>OfficeDevPnP</a:t>
            </a:r>
            <a:endParaRPr lang="en-US" sz="2400" dirty="0">
              <a:gradFill>
                <a:gsLst>
                  <a:gs pos="1250">
                    <a:srgbClr val="FFFFFF"/>
                  </a:gs>
                  <a:gs pos="100000">
                    <a:srgbClr val="FFFFFF"/>
                  </a:gs>
                </a:gsLst>
                <a:lin ang="5400000" scaled="0"/>
              </a:gradFill>
              <a:latin typeface="Segoe UI Light"/>
            </a:endParaRPr>
          </a:p>
        </p:txBody>
      </p:sp>
      <p:grpSp>
        <p:nvGrpSpPr>
          <p:cNvPr id="32" name="Group 701"/>
          <p:cNvGrpSpPr>
            <a:grpSpLocks noChangeAspect="1"/>
          </p:cNvGrpSpPr>
          <p:nvPr/>
        </p:nvGrpSpPr>
        <p:grpSpPr bwMode="auto">
          <a:xfrm>
            <a:off x="400242" y="4244512"/>
            <a:ext cx="937307" cy="848939"/>
            <a:chOff x="10488" y="-2313"/>
            <a:chExt cx="944" cy="855"/>
          </a:xfrm>
          <a:solidFill>
            <a:schemeClr val="tx1">
              <a:lumMod val="50000"/>
              <a:lumOff val="50000"/>
            </a:schemeClr>
          </a:solidFill>
        </p:grpSpPr>
        <p:sp>
          <p:nvSpPr>
            <p:cNvPr id="33" name="Freeform 702"/>
            <p:cNvSpPr>
              <a:spLocks/>
            </p:cNvSpPr>
            <p:nvPr/>
          </p:nvSpPr>
          <p:spPr bwMode="auto">
            <a:xfrm>
              <a:off x="10488" y="-2313"/>
              <a:ext cx="779" cy="586"/>
            </a:xfrm>
            <a:custGeom>
              <a:avLst/>
              <a:gdLst>
                <a:gd name="T0" fmla="*/ 35 w 330"/>
                <a:gd name="T1" fmla="*/ 73 h 248"/>
                <a:gd name="T2" fmla="*/ 35 w 330"/>
                <a:gd name="T3" fmla="*/ 248 h 248"/>
                <a:gd name="T4" fmla="*/ 9 w 330"/>
                <a:gd name="T5" fmla="*/ 248 h 248"/>
                <a:gd name="T6" fmla="*/ 0 w 330"/>
                <a:gd name="T7" fmla="*/ 239 h 248"/>
                <a:gd name="T8" fmla="*/ 0 w 330"/>
                <a:gd name="T9" fmla="*/ 13 h 248"/>
                <a:gd name="T10" fmla="*/ 13 w 330"/>
                <a:gd name="T11" fmla="*/ 0 h 248"/>
                <a:gd name="T12" fmla="*/ 129 w 330"/>
                <a:gd name="T13" fmla="*/ 0 h 248"/>
                <a:gd name="T14" fmla="*/ 142 w 330"/>
                <a:gd name="T15" fmla="*/ 13 h 248"/>
                <a:gd name="T16" fmla="*/ 142 w 330"/>
                <a:gd name="T17" fmla="*/ 27 h 248"/>
                <a:gd name="T18" fmla="*/ 321 w 330"/>
                <a:gd name="T19" fmla="*/ 27 h 248"/>
                <a:gd name="T20" fmla="*/ 330 w 330"/>
                <a:gd name="T21" fmla="*/ 36 h 248"/>
                <a:gd name="T22" fmla="*/ 330 w 330"/>
                <a:gd name="T23" fmla="*/ 86 h 248"/>
                <a:gd name="T24" fmla="*/ 177 w 330"/>
                <a:gd name="T25" fmla="*/ 86 h 248"/>
                <a:gd name="T26" fmla="*/ 177 w 330"/>
                <a:gd name="T27" fmla="*/ 73 h 248"/>
                <a:gd name="T28" fmla="*/ 164 w 330"/>
                <a:gd name="T29" fmla="*/ 59 h 248"/>
                <a:gd name="T30" fmla="*/ 49 w 330"/>
                <a:gd name="T31" fmla="*/ 59 h 248"/>
                <a:gd name="T32" fmla="*/ 35 w 330"/>
                <a:gd name="T33" fmla="*/ 7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248">
                  <a:moveTo>
                    <a:pt x="35" y="73"/>
                  </a:moveTo>
                  <a:cubicBezTo>
                    <a:pt x="35" y="248"/>
                    <a:pt x="35" y="248"/>
                    <a:pt x="35" y="248"/>
                  </a:cubicBezTo>
                  <a:cubicBezTo>
                    <a:pt x="9" y="248"/>
                    <a:pt x="9" y="248"/>
                    <a:pt x="9" y="248"/>
                  </a:cubicBezTo>
                  <a:cubicBezTo>
                    <a:pt x="4" y="248"/>
                    <a:pt x="0" y="244"/>
                    <a:pt x="0" y="239"/>
                  </a:cubicBezTo>
                  <a:cubicBezTo>
                    <a:pt x="0" y="13"/>
                    <a:pt x="0" y="13"/>
                    <a:pt x="0" y="13"/>
                  </a:cubicBezTo>
                  <a:cubicBezTo>
                    <a:pt x="0" y="6"/>
                    <a:pt x="6" y="0"/>
                    <a:pt x="13" y="0"/>
                  </a:cubicBezTo>
                  <a:cubicBezTo>
                    <a:pt x="129" y="0"/>
                    <a:pt x="129" y="0"/>
                    <a:pt x="129" y="0"/>
                  </a:cubicBezTo>
                  <a:cubicBezTo>
                    <a:pt x="137" y="0"/>
                    <a:pt x="142" y="6"/>
                    <a:pt x="142" y="13"/>
                  </a:cubicBezTo>
                  <a:cubicBezTo>
                    <a:pt x="142" y="27"/>
                    <a:pt x="142" y="27"/>
                    <a:pt x="142" y="27"/>
                  </a:cubicBezTo>
                  <a:cubicBezTo>
                    <a:pt x="321" y="27"/>
                    <a:pt x="321" y="27"/>
                    <a:pt x="321" y="27"/>
                  </a:cubicBezTo>
                  <a:cubicBezTo>
                    <a:pt x="326" y="27"/>
                    <a:pt x="330" y="31"/>
                    <a:pt x="330" y="36"/>
                  </a:cubicBezTo>
                  <a:cubicBezTo>
                    <a:pt x="330" y="86"/>
                    <a:pt x="330" y="86"/>
                    <a:pt x="330" y="86"/>
                  </a:cubicBezTo>
                  <a:cubicBezTo>
                    <a:pt x="177" y="86"/>
                    <a:pt x="177" y="86"/>
                    <a:pt x="177" y="86"/>
                  </a:cubicBezTo>
                  <a:cubicBezTo>
                    <a:pt x="177" y="73"/>
                    <a:pt x="177" y="73"/>
                    <a:pt x="177" y="73"/>
                  </a:cubicBezTo>
                  <a:cubicBezTo>
                    <a:pt x="177" y="65"/>
                    <a:pt x="172" y="59"/>
                    <a:pt x="164" y="59"/>
                  </a:cubicBezTo>
                  <a:cubicBezTo>
                    <a:pt x="49" y="59"/>
                    <a:pt x="49" y="59"/>
                    <a:pt x="49" y="59"/>
                  </a:cubicBezTo>
                  <a:cubicBezTo>
                    <a:pt x="41" y="59"/>
                    <a:pt x="35" y="65"/>
                    <a:pt x="35"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defTabSz="914363"/>
              <a:endParaRPr lang="en-US" sz="1700">
                <a:solidFill>
                  <a:srgbClr val="FFFFFF"/>
                </a:solidFill>
              </a:endParaRPr>
            </a:p>
          </p:txBody>
        </p:sp>
        <p:sp>
          <p:nvSpPr>
            <p:cNvPr id="34" name="Freeform 703"/>
            <p:cNvSpPr>
              <a:spLocks/>
            </p:cNvSpPr>
            <p:nvPr/>
          </p:nvSpPr>
          <p:spPr bwMode="auto">
            <a:xfrm>
              <a:off x="10653" y="-2044"/>
              <a:ext cx="779" cy="586"/>
            </a:xfrm>
            <a:custGeom>
              <a:avLst/>
              <a:gdLst>
                <a:gd name="T0" fmla="*/ 321 w 330"/>
                <a:gd name="T1" fmla="*/ 27 h 248"/>
                <a:gd name="T2" fmla="*/ 143 w 330"/>
                <a:gd name="T3" fmla="*/ 27 h 248"/>
                <a:gd name="T4" fmla="*/ 143 w 330"/>
                <a:gd name="T5" fmla="*/ 14 h 248"/>
                <a:gd name="T6" fmla="*/ 129 w 330"/>
                <a:gd name="T7" fmla="*/ 0 h 248"/>
                <a:gd name="T8" fmla="*/ 14 w 330"/>
                <a:gd name="T9" fmla="*/ 0 h 248"/>
                <a:gd name="T10" fmla="*/ 0 w 330"/>
                <a:gd name="T11" fmla="*/ 14 h 248"/>
                <a:gd name="T12" fmla="*/ 0 w 330"/>
                <a:gd name="T13" fmla="*/ 239 h 248"/>
                <a:gd name="T14" fmla="*/ 9 w 330"/>
                <a:gd name="T15" fmla="*/ 248 h 248"/>
                <a:gd name="T16" fmla="*/ 35 w 330"/>
                <a:gd name="T17" fmla="*/ 248 h 248"/>
                <a:gd name="T18" fmla="*/ 321 w 330"/>
                <a:gd name="T19" fmla="*/ 248 h 248"/>
                <a:gd name="T20" fmla="*/ 330 w 330"/>
                <a:gd name="T21" fmla="*/ 239 h 248"/>
                <a:gd name="T22" fmla="*/ 330 w 330"/>
                <a:gd name="T23" fmla="*/ 36 h 248"/>
                <a:gd name="T24" fmla="*/ 321 w 330"/>
                <a:gd name="T25" fmla="*/ 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248">
                  <a:moveTo>
                    <a:pt x="321" y="27"/>
                  </a:moveTo>
                  <a:cubicBezTo>
                    <a:pt x="143" y="27"/>
                    <a:pt x="143" y="27"/>
                    <a:pt x="143" y="27"/>
                  </a:cubicBezTo>
                  <a:cubicBezTo>
                    <a:pt x="143" y="14"/>
                    <a:pt x="143" y="14"/>
                    <a:pt x="143" y="14"/>
                  </a:cubicBezTo>
                  <a:cubicBezTo>
                    <a:pt x="143" y="6"/>
                    <a:pt x="137" y="0"/>
                    <a:pt x="129" y="0"/>
                  </a:cubicBezTo>
                  <a:cubicBezTo>
                    <a:pt x="14" y="0"/>
                    <a:pt x="14" y="0"/>
                    <a:pt x="14" y="0"/>
                  </a:cubicBezTo>
                  <a:cubicBezTo>
                    <a:pt x="6" y="0"/>
                    <a:pt x="0" y="7"/>
                    <a:pt x="0" y="14"/>
                  </a:cubicBezTo>
                  <a:cubicBezTo>
                    <a:pt x="0" y="239"/>
                    <a:pt x="0" y="239"/>
                    <a:pt x="0" y="239"/>
                  </a:cubicBezTo>
                  <a:cubicBezTo>
                    <a:pt x="0" y="244"/>
                    <a:pt x="4" y="248"/>
                    <a:pt x="9" y="248"/>
                  </a:cubicBezTo>
                  <a:cubicBezTo>
                    <a:pt x="35" y="248"/>
                    <a:pt x="35" y="248"/>
                    <a:pt x="35" y="248"/>
                  </a:cubicBezTo>
                  <a:cubicBezTo>
                    <a:pt x="321" y="248"/>
                    <a:pt x="321" y="248"/>
                    <a:pt x="321" y="248"/>
                  </a:cubicBezTo>
                  <a:cubicBezTo>
                    <a:pt x="326" y="248"/>
                    <a:pt x="330" y="244"/>
                    <a:pt x="330" y="239"/>
                  </a:cubicBezTo>
                  <a:cubicBezTo>
                    <a:pt x="330" y="36"/>
                    <a:pt x="330" y="36"/>
                    <a:pt x="330" y="36"/>
                  </a:cubicBezTo>
                  <a:cubicBezTo>
                    <a:pt x="330" y="31"/>
                    <a:pt x="326" y="27"/>
                    <a:pt x="321" y="27"/>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defTabSz="914363"/>
              <a:endParaRPr lang="en-US" sz="1700">
                <a:solidFill>
                  <a:srgbClr val="FFFFFF"/>
                </a:solidFill>
              </a:endParaRPr>
            </a:p>
          </p:txBody>
        </p:sp>
      </p:grpSp>
      <p:grpSp>
        <p:nvGrpSpPr>
          <p:cNvPr id="36" name="Group 35"/>
          <p:cNvGrpSpPr/>
          <p:nvPr/>
        </p:nvGrpSpPr>
        <p:grpSpPr bwMode="black">
          <a:xfrm>
            <a:off x="392845" y="2238448"/>
            <a:ext cx="980795" cy="797920"/>
            <a:chOff x="5184775" y="225425"/>
            <a:chExt cx="1500188" cy="1220788"/>
          </a:xfrm>
          <a:solidFill>
            <a:schemeClr val="bg1">
              <a:lumMod val="50000"/>
            </a:schemeClr>
          </a:solidFill>
        </p:grpSpPr>
        <p:sp>
          <p:nvSpPr>
            <p:cNvPr id="37"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38" name="Oval 87"/>
            <p:cNvSpPr>
              <a:spLocks noChangeArrowheads="1"/>
            </p:cNvSpPr>
            <p:nvPr/>
          </p:nvSpPr>
          <p:spPr bwMode="black">
            <a:xfrm>
              <a:off x="5630863" y="812800"/>
              <a:ext cx="203200" cy="203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39"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40" name="Oval 87"/>
            <p:cNvSpPr>
              <a:spLocks noChangeArrowheads="1"/>
            </p:cNvSpPr>
            <p:nvPr/>
          </p:nvSpPr>
          <p:spPr bwMode="black">
            <a:xfrm>
              <a:off x="6374687" y="487981"/>
              <a:ext cx="69870" cy="6987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sp>
        <p:nvSpPr>
          <p:cNvPr id="8" name="Rectangle 7"/>
          <p:cNvSpPr/>
          <p:nvPr/>
        </p:nvSpPr>
        <p:spPr bwMode="auto">
          <a:xfrm>
            <a:off x="0" y="1770975"/>
            <a:ext cx="274638" cy="50629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7507693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 presetClass="entr" presetSubtype="8" decel="10000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35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fill="hold"/>
                                        <p:tgtEl>
                                          <p:spTgt spid="42"/>
                                        </p:tgtEl>
                                        <p:attrNameLst>
                                          <p:attrName>ppt_x</p:attrName>
                                        </p:attrNameLst>
                                      </p:cBhvr>
                                      <p:tavLst>
                                        <p:tav tm="0">
                                          <p:val>
                                            <p:strVal val="0-#ppt_w/2"/>
                                          </p:val>
                                        </p:tav>
                                        <p:tav tm="100000">
                                          <p:val>
                                            <p:strVal val="#ppt_x"/>
                                          </p:val>
                                        </p:tav>
                                      </p:tavLst>
                                    </p:anim>
                                    <p:anim calcmode="lin" valueType="num">
                                      <p:cBhvr additive="base">
                                        <p:cTn id="15" dur="500" fill="hold"/>
                                        <p:tgtEl>
                                          <p:spTgt spid="4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70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300"/>
                                        <p:tgtEl>
                                          <p:spTgt spid="36"/>
                                        </p:tgtEl>
                                      </p:cBhvr>
                                    </p:animEffect>
                                  </p:childTnLst>
                                </p:cTn>
                              </p:par>
                              <p:par>
                                <p:cTn id="19" presetID="63" presetClass="path" presetSubtype="0" decel="100000" fill="hold" nodeType="withEffect">
                                  <p:stCondLst>
                                    <p:cond delay="700"/>
                                  </p:stCondLst>
                                  <p:childTnLst>
                                    <p:animMotion origin="layout" path="M 3.5614E-6 -2.11984E-6 L 0.01506 -2.11984E-6 " pathEditMode="relative" rAng="0" ptsTypes="AA">
                                      <p:cBhvr>
                                        <p:cTn id="20" dur="500" spd="-100000" fill="hold"/>
                                        <p:tgtEl>
                                          <p:spTgt spid="36"/>
                                        </p:tgtEl>
                                        <p:attrNameLst>
                                          <p:attrName>ppt_x</p:attrName>
                                          <p:attrName>ppt_y</p:attrName>
                                        </p:attrNameLst>
                                      </p:cBhvr>
                                      <p:rCtr x="753" y="0"/>
                                    </p:animMotion>
                                  </p:childTnLst>
                                </p:cTn>
                              </p:par>
                              <p:par>
                                <p:cTn id="21" presetID="10" presetClass="entr" presetSubtype="0" fill="hold" grpId="0" nodeType="withEffect">
                                  <p:stCondLst>
                                    <p:cond delay="8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300"/>
                                        <p:tgtEl>
                                          <p:spTgt spid="19"/>
                                        </p:tgtEl>
                                      </p:cBhvr>
                                    </p:animEffect>
                                  </p:childTnLst>
                                </p:cTn>
                              </p:par>
                              <p:par>
                                <p:cTn id="24" presetID="63" presetClass="path" presetSubtype="0" decel="100000" fill="hold" grpId="1" nodeType="withEffect">
                                  <p:stCondLst>
                                    <p:cond delay="800"/>
                                  </p:stCondLst>
                                  <p:childTnLst>
                                    <p:animMotion origin="layout" path="M 3.5614E-6 -2.11984E-6 L 0.01506 -2.11984E-6 " pathEditMode="relative" rAng="0" ptsTypes="AA">
                                      <p:cBhvr>
                                        <p:cTn id="25" dur="500" spd="-100000" fill="hold"/>
                                        <p:tgtEl>
                                          <p:spTgt spid="19"/>
                                        </p:tgtEl>
                                        <p:attrNameLst>
                                          <p:attrName>ppt_x</p:attrName>
                                          <p:attrName>ppt_y</p:attrName>
                                        </p:attrNameLst>
                                      </p:cBhvr>
                                      <p:rCtr x="753" y="0"/>
                                    </p:animMotion>
                                  </p:childTnLst>
                                </p:cTn>
                              </p:par>
                              <p:par>
                                <p:cTn id="26" presetID="10" presetClass="entr" presetSubtype="0" fill="hold" nodeType="withEffect">
                                  <p:stCondLst>
                                    <p:cond delay="90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300"/>
                                        <p:tgtEl>
                                          <p:spTgt spid="32"/>
                                        </p:tgtEl>
                                      </p:cBhvr>
                                    </p:animEffect>
                                  </p:childTnLst>
                                </p:cTn>
                              </p:par>
                              <p:par>
                                <p:cTn id="29" presetID="63" presetClass="path" presetSubtype="0" decel="100000" fill="hold" nodeType="withEffect">
                                  <p:stCondLst>
                                    <p:cond delay="900"/>
                                  </p:stCondLst>
                                  <p:childTnLst>
                                    <p:animMotion origin="layout" path="M 3.5614E-6 -2.11984E-6 L 0.01506 -2.11984E-6 " pathEditMode="relative" rAng="0" ptsTypes="AA">
                                      <p:cBhvr>
                                        <p:cTn id="30" dur="500" spd="-100000" fill="hold"/>
                                        <p:tgtEl>
                                          <p:spTgt spid="32"/>
                                        </p:tgtEl>
                                        <p:attrNameLst>
                                          <p:attrName>ppt_x</p:attrName>
                                          <p:attrName>ppt_y</p:attrName>
                                        </p:attrNameLst>
                                      </p:cBhvr>
                                      <p:rCtr x="753" y="0"/>
                                    </p:animMotion>
                                  </p:childTnLst>
                                </p:cTn>
                              </p:par>
                              <p:par>
                                <p:cTn id="31" presetID="10" presetClass="entr" presetSubtype="0" fill="hold" grpId="0" nodeType="withEffect">
                                  <p:stCondLst>
                                    <p:cond delay="10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63" presetClass="path" presetSubtype="0" decel="100000" fill="hold" grpId="1" nodeType="withEffect">
                                  <p:stCondLst>
                                    <p:cond delay="1000"/>
                                  </p:stCondLst>
                                  <p:childTnLst>
                                    <p:animMotion origin="layout" path="M 3.5614E-6 -2.11984E-6 L 0.01506 -2.11984E-6 " pathEditMode="relative" rAng="0" ptsTypes="AA">
                                      <p:cBhvr>
                                        <p:cTn id="35" dur="500" spd="-100000" fill="hold"/>
                                        <p:tgtEl>
                                          <p:spTgt spid="20"/>
                                        </p:tgtEl>
                                        <p:attrNameLst>
                                          <p:attrName>ppt_x</p:attrName>
                                          <p:attrName>ppt_y</p:attrName>
                                        </p:attrNameLst>
                                      </p:cBhvr>
                                      <p:rCtr x="753" y="0"/>
                                    </p:animMotion>
                                  </p:childTnLst>
                                </p:cTn>
                              </p:par>
                              <p:par>
                                <p:cTn id="36" presetID="10" presetClass="entr" presetSubtype="0" fill="hold" grpId="0" nodeType="withEffect">
                                  <p:stCondLst>
                                    <p:cond delay="10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300"/>
                                        <p:tgtEl>
                                          <p:spTgt spid="5"/>
                                        </p:tgtEl>
                                      </p:cBhvr>
                                    </p:animEffect>
                                  </p:childTnLst>
                                </p:cTn>
                              </p:par>
                              <p:par>
                                <p:cTn id="39" presetID="63" presetClass="path" presetSubtype="0" decel="100000" fill="hold" grpId="1" nodeType="withEffect">
                                  <p:stCondLst>
                                    <p:cond delay="1000"/>
                                  </p:stCondLst>
                                  <p:childTnLst>
                                    <p:animMotion origin="layout" path="M 3.5614E-6 -2.11984E-6 L 0.01506 -2.11984E-6 " pathEditMode="relative" rAng="0" ptsTypes="AA">
                                      <p:cBhvr>
                                        <p:cTn id="40" dur="500" spd="-100000" fill="hold"/>
                                        <p:tgtEl>
                                          <p:spTgt spid="5"/>
                                        </p:tgtEl>
                                        <p:attrNameLst>
                                          <p:attrName>ppt_x</p:attrName>
                                          <p:attrName>ppt_y</p:attrName>
                                        </p:attrNameLst>
                                      </p:cBhvr>
                                      <p:rCtr x="7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 grpId="0" animBg="1"/>
      <p:bldP spid="19" grpId="0"/>
      <p:bldP spid="19" grpId="1"/>
      <p:bldP spid="20" grpId="0"/>
      <p:bldP spid="20" grpId="1"/>
      <p:bldP spid="5" grpId="0"/>
      <p:bldP spid="5"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761038" y="0"/>
            <a:ext cx="6675437" cy="6994525"/>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0" y="0"/>
            <a:ext cx="5761038"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descr="Screen Shot 2014-06-26 at 4.28.51 PM.png"/>
          <p:cNvPicPr>
            <a:picLocks noChangeAspect="1"/>
          </p:cNvPicPr>
          <p:nvPr/>
        </p:nvPicPr>
        <p:blipFill rotWithShape="1">
          <a:blip r:embed="rId2">
            <a:extLst>
              <a:ext uri="{28A0092B-C50C-407E-A947-70E740481C1C}">
                <a14:useLocalDpi xmlns:a14="http://schemas.microsoft.com/office/drawing/2010/main" val="0"/>
              </a:ext>
            </a:extLst>
          </a:blip>
          <a:srcRect l="1154" t="13127" r="54911" b="10132"/>
          <a:stretch/>
        </p:blipFill>
        <p:spPr>
          <a:xfrm>
            <a:off x="6200425" y="479425"/>
            <a:ext cx="5778850" cy="6308726"/>
          </a:xfrm>
          <a:prstGeom prst="rect">
            <a:avLst/>
          </a:prstGeom>
          <a:ln>
            <a:noFill/>
          </a:ln>
        </p:spPr>
      </p:pic>
      <p:sp>
        <p:nvSpPr>
          <p:cNvPr id="3" name="Title 2"/>
          <p:cNvSpPr>
            <a:spLocks noGrp="1"/>
          </p:cNvSpPr>
          <p:nvPr>
            <p:ph type="title"/>
          </p:nvPr>
        </p:nvSpPr>
        <p:spPr>
          <a:xfrm>
            <a:off x="274639" y="295274"/>
            <a:ext cx="5029199" cy="917575"/>
          </a:xfrm>
        </p:spPr>
        <p:txBody>
          <a:bodyPr/>
          <a:lstStyle/>
          <a:p>
            <a:r>
              <a:rPr lang="en-US" dirty="0" smtClean="0"/>
              <a:t>Roadmap</a:t>
            </a:r>
            <a:endParaRPr lang="en-US" dirty="0"/>
          </a:p>
        </p:txBody>
      </p:sp>
      <p:sp>
        <p:nvSpPr>
          <p:cNvPr id="2" name="Text Placeholder 1"/>
          <p:cNvSpPr>
            <a:spLocks noGrp="1"/>
          </p:cNvSpPr>
          <p:nvPr>
            <p:ph type="body" sz="quarter" idx="11"/>
          </p:nvPr>
        </p:nvSpPr>
        <p:spPr>
          <a:xfrm>
            <a:off x="274639" y="1212849"/>
            <a:ext cx="5301471" cy="2585323"/>
          </a:xfrm>
        </p:spPr>
        <p:txBody>
          <a:bodyPr/>
          <a:lstStyle/>
          <a:p>
            <a:pPr>
              <a:spcBef>
                <a:spcPts val="600"/>
              </a:spcBef>
              <a:spcAft>
                <a:spcPts val="600"/>
              </a:spcAft>
            </a:pPr>
            <a:r>
              <a:rPr lang="en-US" dirty="0" smtClean="0"/>
              <a:t>Monthly updates</a:t>
            </a:r>
          </a:p>
          <a:p>
            <a:pPr>
              <a:spcBef>
                <a:spcPts val="600"/>
              </a:spcBef>
              <a:spcAft>
                <a:spcPts val="600"/>
              </a:spcAft>
            </a:pPr>
            <a:r>
              <a:rPr lang="en-US" dirty="0" smtClean="0"/>
              <a:t>Associated blog posts</a:t>
            </a:r>
          </a:p>
          <a:p>
            <a:pPr>
              <a:spcBef>
                <a:spcPts val="600"/>
              </a:spcBef>
              <a:spcAft>
                <a:spcPts val="600"/>
              </a:spcAft>
            </a:pPr>
            <a:r>
              <a:rPr lang="en-US" sz="2000" dirty="0" smtClean="0">
                <a:hlinkClick r:id="rId3"/>
              </a:rPr>
              <a:t>www.office.com/roadmap</a:t>
            </a:r>
            <a:endParaRPr lang="en-US" sz="2000" dirty="0" smtClean="0"/>
          </a:p>
          <a:p>
            <a:pPr>
              <a:spcBef>
                <a:spcPts val="600"/>
              </a:spcBef>
              <a:spcAft>
                <a:spcPts val="600"/>
              </a:spcAft>
            </a:pPr>
            <a:endParaRPr lang="en-US" dirty="0"/>
          </a:p>
        </p:txBody>
      </p:sp>
    </p:spTree>
    <p:extLst>
      <p:ext uri="{BB962C8B-B14F-4D97-AF65-F5344CB8AC3E}">
        <p14:creationId xmlns:p14="http://schemas.microsoft.com/office/powerpoint/2010/main" val="1330054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7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
                                        <p:tgtEl>
                                          <p:spTgt spid="5"/>
                                        </p:tgtEl>
                                      </p:cBhvr>
                                    </p:animEffect>
                                  </p:childTnLst>
                                </p:cTn>
                              </p:par>
                              <p:par>
                                <p:cTn id="12" presetID="63" presetClass="path" presetSubtype="0" decel="100000" fill="hold" nodeType="withEffect">
                                  <p:stCondLst>
                                    <p:cond delay="700"/>
                                  </p:stCondLst>
                                  <p:childTnLst>
                                    <p:animMotion origin="layout" path="M 3.5614E-6 -2.11984E-6 L 0.01506 -2.11984E-6 " pathEditMode="relative" rAng="0" ptsTypes="AA">
                                      <p:cBhvr>
                                        <p:cTn id="13" dur="500" spd="-100000" fill="hold"/>
                                        <p:tgtEl>
                                          <p:spTgt spid="5"/>
                                        </p:tgtEl>
                                        <p:attrNameLst>
                                          <p:attrName>ppt_x</p:attrName>
                                          <p:attrName>ppt_y</p:attrName>
                                        </p:attrNameLst>
                                      </p:cBhvr>
                                      <p:rCtr x="7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761038" y="0"/>
            <a:ext cx="6675437" cy="6994525"/>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0" y="0"/>
            <a:ext cx="5761038"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Customer </a:t>
            </a:r>
            <a:br>
              <a:rPr lang="en-US" dirty="0" smtClean="0"/>
            </a:br>
            <a:r>
              <a:rPr lang="en-US" dirty="0" smtClean="0"/>
              <a:t>feedback</a:t>
            </a:r>
            <a:endParaRPr lang="en-US" dirty="0"/>
          </a:p>
        </p:txBody>
      </p:sp>
      <p:sp>
        <p:nvSpPr>
          <p:cNvPr id="2" name="Text Placeholder 1"/>
          <p:cNvSpPr>
            <a:spLocks noGrp="1"/>
          </p:cNvSpPr>
          <p:nvPr>
            <p:ph type="body" sz="quarter" idx="11"/>
          </p:nvPr>
        </p:nvSpPr>
        <p:spPr>
          <a:xfrm>
            <a:off x="1368995" y="2125663"/>
            <a:ext cx="4773042" cy="5447645"/>
          </a:xfrm>
        </p:spPr>
        <p:txBody>
          <a:bodyPr/>
          <a:lstStyle/>
          <a:p>
            <a:pPr>
              <a:spcBef>
                <a:spcPts val="600"/>
              </a:spcBef>
              <a:spcAft>
                <a:spcPts val="600"/>
              </a:spcAft>
            </a:pPr>
            <a:r>
              <a:rPr lang="en-US" dirty="0" smtClean="0"/>
              <a:t>Yammer</a:t>
            </a:r>
            <a:br>
              <a:rPr lang="en-US" dirty="0" smtClean="0"/>
            </a:br>
            <a:r>
              <a:rPr lang="en-US" sz="2000" dirty="0" smtClean="0">
                <a:latin typeface="+mn-lt"/>
              </a:rPr>
              <a:t>Office 365 Technical Network</a:t>
            </a:r>
            <a:endParaRPr lang="en-US" dirty="0" smtClean="0"/>
          </a:p>
          <a:p>
            <a:pPr>
              <a:spcBef>
                <a:spcPts val="3000"/>
              </a:spcBef>
              <a:spcAft>
                <a:spcPts val="600"/>
              </a:spcAft>
            </a:pPr>
            <a:r>
              <a:rPr lang="en-US" dirty="0" err="1" smtClean="0"/>
              <a:t>Stackoverflow</a:t>
            </a:r>
            <a:endParaRPr lang="en-US" dirty="0"/>
          </a:p>
          <a:p>
            <a:pPr>
              <a:spcBef>
                <a:spcPts val="3000"/>
              </a:spcBef>
              <a:spcAft>
                <a:spcPts val="600"/>
              </a:spcAft>
            </a:pPr>
            <a:r>
              <a:rPr lang="en-US" dirty="0" err="1" smtClean="0"/>
              <a:t>UserVoice</a:t>
            </a:r>
            <a:r>
              <a:rPr lang="en-US" dirty="0"/>
              <a:t/>
            </a:r>
            <a:br>
              <a:rPr lang="en-US" dirty="0"/>
            </a:br>
            <a:r>
              <a:rPr lang="en-US" sz="2000" dirty="0" smtClean="0">
                <a:latin typeface="+mn-lt"/>
              </a:rPr>
              <a:t>Developer focused</a:t>
            </a:r>
            <a:br>
              <a:rPr lang="en-US" sz="2000" dirty="0" smtClean="0">
                <a:latin typeface="+mn-lt"/>
              </a:rPr>
            </a:br>
            <a:r>
              <a:rPr lang="en-US" sz="2000" dirty="0" smtClean="0">
                <a:latin typeface="+mn-lt"/>
              </a:rPr>
              <a:t>Bi-weekly triage</a:t>
            </a:r>
            <a:br>
              <a:rPr lang="en-US" sz="2000" dirty="0" smtClean="0">
                <a:latin typeface="+mn-lt"/>
              </a:rPr>
            </a:br>
            <a:r>
              <a:rPr lang="en-US" sz="2000" dirty="0" smtClean="0">
                <a:latin typeface="+mn-lt"/>
              </a:rPr>
              <a:t>Link to roadmap to show actions</a:t>
            </a:r>
          </a:p>
          <a:p>
            <a:pPr>
              <a:spcBef>
                <a:spcPts val="600"/>
              </a:spcBef>
              <a:spcAft>
                <a:spcPts val="600"/>
              </a:spcAft>
            </a:pPr>
            <a:r>
              <a:rPr lang="en-US" sz="2000" dirty="0" smtClean="0">
                <a:latin typeface="+mn-lt"/>
                <a:hlinkClick r:id="rId2"/>
              </a:rPr>
              <a:t>http://aka.ms/OfficeDevFeedback</a:t>
            </a:r>
            <a:endParaRPr lang="en-US" sz="2000" dirty="0" smtClean="0">
              <a:latin typeface="+mn-lt"/>
            </a:endParaRPr>
          </a:p>
          <a:p>
            <a:pPr>
              <a:spcBef>
                <a:spcPts val="600"/>
              </a:spcBef>
              <a:spcAft>
                <a:spcPts val="600"/>
              </a:spcAft>
            </a:pPr>
            <a:endParaRPr lang="en-US" sz="2000" dirty="0" smtClean="0"/>
          </a:p>
          <a:p>
            <a:pPr>
              <a:spcBef>
                <a:spcPts val="600"/>
              </a:spcBef>
              <a:spcAft>
                <a:spcPts val="600"/>
              </a:spcAft>
            </a:pPr>
            <a:endParaRPr lang="en-US" dirty="0"/>
          </a:p>
        </p:txBody>
      </p:sp>
      <p:pic>
        <p:nvPicPr>
          <p:cNvPr id="6" name="Picture 5"/>
          <p:cNvPicPr>
            <a:picLocks noChangeAspect="1"/>
          </p:cNvPicPr>
          <p:nvPr/>
        </p:nvPicPr>
        <p:blipFill rotWithShape="1">
          <a:blip r:embed="rId3"/>
          <a:srcRect r="34150"/>
          <a:stretch/>
        </p:blipFill>
        <p:spPr>
          <a:xfrm>
            <a:off x="6219421" y="296863"/>
            <a:ext cx="5779610" cy="6391808"/>
          </a:xfrm>
          <a:prstGeom prst="rect">
            <a:avLst/>
          </a:prstGeom>
          <a:ln>
            <a:noFill/>
          </a:ln>
        </p:spPr>
      </p:pic>
      <p:pic>
        <p:nvPicPr>
          <p:cNvPr id="5" name="Picture 4"/>
          <p:cNvPicPr>
            <a:picLocks noChangeAspect="1"/>
          </p:cNvPicPr>
          <p:nvPr/>
        </p:nvPicPr>
        <p:blipFill>
          <a:blip r:embed="rId4"/>
          <a:stretch>
            <a:fillRect/>
          </a:stretch>
        </p:blipFill>
        <p:spPr>
          <a:xfrm>
            <a:off x="401597" y="2277157"/>
            <a:ext cx="913675" cy="766081"/>
          </a:xfrm>
          <a:prstGeom prst="rect">
            <a:avLst/>
          </a:prstGeom>
        </p:spPr>
      </p:pic>
      <p:pic>
        <p:nvPicPr>
          <p:cNvPr id="10" name="Picture 9"/>
          <p:cNvPicPr>
            <a:picLocks noChangeAspect="1"/>
          </p:cNvPicPr>
          <p:nvPr/>
        </p:nvPicPr>
        <p:blipFill>
          <a:blip r:embed="rId5"/>
          <a:stretch>
            <a:fillRect/>
          </a:stretch>
        </p:blipFill>
        <p:spPr>
          <a:xfrm>
            <a:off x="465474" y="3235923"/>
            <a:ext cx="785921" cy="100090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814" y="4429516"/>
            <a:ext cx="957241" cy="920424"/>
          </a:xfrm>
          <a:prstGeom prst="rect">
            <a:avLst/>
          </a:prstGeom>
        </p:spPr>
      </p:pic>
    </p:spTree>
    <p:extLst>
      <p:ext uri="{BB962C8B-B14F-4D97-AF65-F5344CB8AC3E}">
        <p14:creationId xmlns:p14="http://schemas.microsoft.com/office/powerpoint/2010/main" val="45745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7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childTnLst>
                                </p:cTn>
                              </p:par>
                              <p:par>
                                <p:cTn id="12" presetID="63" presetClass="path" presetSubtype="0" decel="100000" fill="hold" nodeType="withEffect">
                                  <p:stCondLst>
                                    <p:cond delay="700"/>
                                  </p:stCondLst>
                                  <p:childTnLst>
                                    <p:animMotion origin="layout" path="M 3.5614E-6 -2.11984E-6 L 0.01506 -2.11984E-6 " pathEditMode="relative" rAng="0" ptsTypes="AA">
                                      <p:cBhvr>
                                        <p:cTn id="13" dur="500" spd="-100000" fill="hold"/>
                                        <p:tgtEl>
                                          <p:spTgt spid="6"/>
                                        </p:tgtEl>
                                        <p:attrNameLst>
                                          <p:attrName>ppt_x</p:attrName>
                                          <p:attrName>ppt_y</p:attrName>
                                        </p:attrNameLst>
                                      </p:cBhvr>
                                      <p:rCtr x="7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6824806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187504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None/>
            </a:pPr>
            <a:r>
              <a:rPr lang="en-US" sz="2800" u="sng" dirty="0"/>
              <a:t>TechEd Schedule Builder </a:t>
            </a:r>
            <a:endParaRPr lang="en-US" sz="2800" u="sng" dirty="0" smtClean="0"/>
          </a:p>
          <a:p>
            <a:pPr marL="101600" indent="0" algn="ctr">
              <a:spcBef>
                <a:spcPts val="0"/>
              </a:spcBef>
              <a:buNone/>
            </a:pPr>
            <a:r>
              <a:rPr lang="en-US" sz="2400" dirty="0" smtClean="0"/>
              <a:t>CommNet </a:t>
            </a:r>
            <a:r>
              <a:rPr lang="en-US" sz="2400" dirty="0"/>
              <a:t>station </a:t>
            </a:r>
            <a:r>
              <a:rPr lang="en-US" sz="2400" dirty="0" smtClean="0"/>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None/>
            </a:pPr>
            <a:r>
              <a:rPr lang="en-US" sz="2800" u="sng" dirty="0"/>
              <a:t>TechEd Mobile </a:t>
            </a:r>
            <a:r>
              <a:rPr lang="en-US" sz="2800" u="sng" dirty="0" smtClean="0"/>
              <a:t>app</a:t>
            </a:r>
          </a:p>
          <a:p>
            <a:pPr marL="101600" indent="0" algn="ctr">
              <a:lnSpc>
                <a:spcPct val="100000"/>
              </a:lnSpc>
              <a:spcBef>
                <a:spcPts val="0"/>
              </a:spcBef>
              <a:buNone/>
            </a:pPr>
            <a:r>
              <a:rPr lang="en-US" sz="2400" dirty="0" smtClean="0"/>
              <a:t>Phone or Tablet</a:t>
            </a:r>
            <a:r>
              <a:rPr lang="en-US" sz="2800" u="sng" dirty="0" smtClean="0"/>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FontTx/>
              <a:buNone/>
            </a:pPr>
            <a:r>
              <a:rPr lang="en-US" sz="2800" u="sng" dirty="0" smtClean="0"/>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724633807"/>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381285" y="1314690"/>
            <a:ext cx="1827252" cy="1558413"/>
            <a:chOff x="5381285" y="1314690"/>
            <a:chExt cx="1827252" cy="1558413"/>
          </a:xfrm>
        </p:grpSpPr>
        <p:grpSp>
          <p:nvGrpSpPr>
            <p:cNvPr id="24" name="Group 23"/>
            <p:cNvGrpSpPr/>
            <p:nvPr/>
          </p:nvGrpSpPr>
          <p:grpSpPr>
            <a:xfrm>
              <a:off x="5381285" y="1533858"/>
              <a:ext cx="676616" cy="1284998"/>
              <a:chOff x="5651685" y="-476444"/>
              <a:chExt cx="1669255" cy="2809977"/>
            </a:xfrm>
          </p:grpSpPr>
          <p:sp>
            <p:nvSpPr>
              <p:cNvPr id="20" name="Rectangle 19"/>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Freeform 212"/>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6124436" y="2123612"/>
                <a:ext cx="723752" cy="98117"/>
                <a:chOff x="6147223" y="2123612"/>
                <a:chExt cx="723752" cy="98117"/>
              </a:xfrm>
            </p:grpSpPr>
            <p:sp>
              <p:nvSpPr>
                <p:cNvPr id="16" name="Rounded Rectangle 15"/>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Oval 21"/>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707" name="Group 706"/>
            <p:cNvGrpSpPr/>
            <p:nvPr/>
          </p:nvGrpSpPr>
          <p:grpSpPr>
            <a:xfrm>
              <a:off x="6515042" y="1543701"/>
              <a:ext cx="693495" cy="1245756"/>
              <a:chOff x="6639402" y="-1425066"/>
              <a:chExt cx="675798" cy="1213966"/>
            </a:xfrm>
          </p:grpSpPr>
          <p:sp>
            <p:nvSpPr>
              <p:cNvPr id="71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2" name="Rectangle 711"/>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665"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2"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3"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4"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5"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6"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7"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8"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9"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0"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1"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2"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3"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4"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5"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6"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7"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51" name="Group 361"/>
            <p:cNvGrpSpPr>
              <a:grpSpLocks noChangeAspect="1"/>
            </p:cNvGrpSpPr>
            <p:nvPr/>
          </p:nvGrpSpPr>
          <p:grpSpPr bwMode="auto">
            <a:xfrm>
              <a:off x="5951133" y="1619769"/>
              <a:ext cx="653662" cy="1067595"/>
              <a:chOff x="3756" y="912"/>
              <a:chExt cx="409" cy="668"/>
            </a:xfrm>
          </p:grpSpPr>
          <p:sp>
            <p:nvSpPr>
              <p:cNvPr id="953"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4"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5"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6"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7"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8"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9"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0"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1"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2"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3"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4"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5"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6"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8"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98"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9" name="Rectangle 968"/>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81" name="Rectangle 980"/>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6762379" y="1998339"/>
              <a:ext cx="121238" cy="136847"/>
              <a:chOff x="6821706" y="2244827"/>
              <a:chExt cx="122543" cy="138320"/>
            </a:xfrm>
            <a:solidFill>
              <a:schemeClr val="accent6">
                <a:lumMod val="75000"/>
              </a:schemeClr>
            </a:solidFill>
          </p:grpSpPr>
          <p:sp>
            <p:nvSpPr>
              <p:cNvPr id="195"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96"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19" name="Group 18"/>
            <p:cNvGrpSpPr/>
            <p:nvPr/>
          </p:nvGrpSpPr>
          <p:grpSpPr>
            <a:xfrm>
              <a:off x="6744485" y="1563052"/>
              <a:ext cx="157076" cy="1155247"/>
              <a:chOff x="6744485" y="1563052"/>
              <a:chExt cx="157076" cy="1155247"/>
            </a:xfrm>
          </p:grpSpPr>
          <p:sp>
            <p:nvSpPr>
              <p:cNvPr id="9" name="Oval 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p:nvGrpSpPr>
            <p:grpSpPr>
              <a:xfrm>
                <a:off x="6744485" y="1563052"/>
                <a:ext cx="157076" cy="52818"/>
                <a:chOff x="6822277" y="1553528"/>
                <a:chExt cx="157076" cy="52818"/>
              </a:xfrm>
            </p:grpSpPr>
            <p:sp>
              <p:nvSpPr>
                <p:cNvPr id="11" name="Rounded Rectangle 1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Oval 206"/>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5" name="Group 24"/>
            <p:cNvGrpSpPr/>
            <p:nvPr/>
          </p:nvGrpSpPr>
          <p:grpSpPr>
            <a:xfrm>
              <a:off x="5444705" y="1680019"/>
              <a:ext cx="948506" cy="959249"/>
              <a:chOff x="5444705" y="1765011"/>
              <a:chExt cx="948506" cy="959249"/>
            </a:xfrm>
          </p:grpSpPr>
          <p:sp>
            <p:nvSpPr>
              <p:cNvPr id="984" name="Rectangle 983"/>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0" name="Picture 14"/>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18" name="Picture 1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7" name="Rectangle 6"/>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31" name="Group 530"/>
          <p:cNvGrpSpPr/>
          <p:nvPr/>
        </p:nvGrpSpPr>
        <p:grpSpPr>
          <a:xfrm>
            <a:off x="4318705" y="2990575"/>
            <a:ext cx="3809455" cy="3166688"/>
            <a:chOff x="4318705" y="2811462"/>
            <a:chExt cx="3809455" cy="3166688"/>
          </a:xfrm>
        </p:grpSpPr>
        <p:sp>
          <p:nvSpPr>
            <p:cNvPr id="424" name="Rectangle 423"/>
            <p:cNvSpPr/>
            <p:nvPr/>
          </p:nvSpPr>
          <p:spPr bwMode="auto">
            <a:xfrm>
              <a:off x="4318705" y="2811462"/>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488" name="Freeform 5"/>
            <p:cNvSpPr>
              <a:spLocks noChangeAspect="1" noEditPoints="1"/>
            </p:cNvSpPr>
            <p:nvPr/>
          </p:nvSpPr>
          <p:spPr bwMode="auto">
            <a:xfrm>
              <a:off x="5697535" y="4383530"/>
              <a:ext cx="1051794" cy="871222"/>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494" name="TextBox 493"/>
            <p:cNvSpPr txBox="1"/>
            <p:nvPr/>
          </p:nvSpPr>
          <p:spPr>
            <a:xfrm>
              <a:off x="5646661" y="5294886"/>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grpSp>
      <p:grpSp>
        <p:nvGrpSpPr>
          <p:cNvPr id="1136" name="Group 1135"/>
          <p:cNvGrpSpPr/>
          <p:nvPr/>
        </p:nvGrpSpPr>
        <p:grpSpPr>
          <a:xfrm>
            <a:off x="467591" y="2990575"/>
            <a:ext cx="3809455" cy="2936479"/>
            <a:chOff x="467591" y="2811462"/>
            <a:chExt cx="3809455" cy="2936479"/>
          </a:xfrm>
        </p:grpSpPr>
        <p:sp>
          <p:nvSpPr>
            <p:cNvPr id="421" name="Rectangle 420"/>
            <p:cNvSpPr/>
            <p:nvPr/>
          </p:nvSpPr>
          <p:spPr bwMode="auto">
            <a:xfrm>
              <a:off x="467591" y="2811462"/>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423" name="Freeform 33"/>
            <p:cNvSpPr>
              <a:spLocks noChangeAspect="1" noEditPoints="1"/>
            </p:cNvSpPr>
            <p:nvPr/>
          </p:nvSpPr>
          <p:spPr bwMode="auto">
            <a:xfrm>
              <a:off x="2360567" y="5324602"/>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5" name="Freeform 35"/>
            <p:cNvSpPr>
              <a:spLocks noChangeAspect="1" noEditPoints="1"/>
            </p:cNvSpPr>
            <p:nvPr/>
          </p:nvSpPr>
          <p:spPr bwMode="auto">
            <a:xfrm>
              <a:off x="688778" y="5335070"/>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26" name="Group 53"/>
            <p:cNvGrpSpPr>
              <a:grpSpLocks noChangeAspect="1"/>
            </p:cNvGrpSpPr>
            <p:nvPr/>
          </p:nvGrpSpPr>
          <p:grpSpPr bwMode="auto">
            <a:xfrm>
              <a:off x="2360567" y="4060516"/>
              <a:ext cx="1116436" cy="426958"/>
              <a:chOff x="3453" y="2013"/>
              <a:chExt cx="774" cy="296"/>
            </a:xfrm>
          </p:grpSpPr>
          <p:sp>
            <p:nvSpPr>
              <p:cNvPr id="464"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5"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6"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7"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8"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9"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0"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1"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2"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3"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4"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5"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6"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28" name="Freeform 30"/>
            <p:cNvSpPr>
              <a:spLocks noChangeAspect="1" noEditPoints="1"/>
            </p:cNvSpPr>
            <p:nvPr/>
          </p:nvSpPr>
          <p:spPr bwMode="auto">
            <a:xfrm>
              <a:off x="688778" y="4060516"/>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9" name="Freeform 39"/>
            <p:cNvSpPr>
              <a:spLocks noChangeAspect="1" noEditPoints="1"/>
            </p:cNvSpPr>
            <p:nvPr/>
          </p:nvSpPr>
          <p:spPr bwMode="auto">
            <a:xfrm>
              <a:off x="688778" y="4685516"/>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85" name="Group 140"/>
            <p:cNvGrpSpPr>
              <a:grpSpLocks noChangeAspect="1"/>
            </p:cNvGrpSpPr>
            <p:nvPr/>
          </p:nvGrpSpPr>
          <p:grpSpPr bwMode="auto">
            <a:xfrm>
              <a:off x="2360567" y="4685516"/>
              <a:ext cx="1484057" cy="439026"/>
              <a:chOff x="562" y="2539"/>
              <a:chExt cx="791" cy="234"/>
            </a:xfrm>
          </p:grpSpPr>
          <p:sp>
            <p:nvSpPr>
              <p:cNvPr id="515"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6"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7"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8"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9"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0"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1"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2"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3"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4"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5"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6"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7"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8"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9"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2" name="Title 1"/>
          <p:cNvSpPr>
            <a:spLocks noGrp="1"/>
          </p:cNvSpPr>
          <p:nvPr>
            <p:ph type="title"/>
          </p:nvPr>
        </p:nvSpPr>
        <p:spPr/>
        <p:txBody>
          <a:bodyPr/>
          <a:lstStyle/>
          <a:p>
            <a:r>
              <a:rPr lang="en-US" dirty="0"/>
              <a:t>Today</a:t>
            </a:r>
          </a:p>
        </p:txBody>
      </p:sp>
      <p:grpSp>
        <p:nvGrpSpPr>
          <p:cNvPr id="31" name="Group 30"/>
          <p:cNvGrpSpPr/>
          <p:nvPr/>
        </p:nvGrpSpPr>
        <p:grpSpPr>
          <a:xfrm>
            <a:off x="292100" y="1195113"/>
            <a:ext cx="3770313" cy="1518837"/>
            <a:chOff x="292100" y="1195113"/>
            <a:chExt cx="3770313" cy="1518837"/>
          </a:xfrm>
        </p:grpSpPr>
        <p:grpSp>
          <p:nvGrpSpPr>
            <p:cNvPr id="1137" name="Group 1136"/>
            <p:cNvGrpSpPr/>
            <p:nvPr/>
          </p:nvGrpSpPr>
          <p:grpSpPr>
            <a:xfrm>
              <a:off x="292100" y="1195113"/>
              <a:ext cx="3770313" cy="1517650"/>
              <a:chOff x="292100" y="1016000"/>
              <a:chExt cx="3770313" cy="1517650"/>
            </a:xfrm>
          </p:grpSpPr>
          <p:sp>
            <p:nvSpPr>
              <p:cNvPr id="933" name="Rectangle 93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p:cNvGrpSpPr/>
              <p:nvPr/>
            </p:nvGrpSpPr>
            <p:grpSpPr>
              <a:xfrm>
                <a:off x="1160464" y="1016000"/>
                <a:ext cx="1978025" cy="1500188"/>
                <a:chOff x="1363663" y="914400"/>
                <a:chExt cx="1978025" cy="1500188"/>
              </a:xfrm>
            </p:grpSpPr>
            <p:sp>
              <p:nvSpPr>
                <p:cNvPr id="61"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Freeform 543"/>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89"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68"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32" name="Group 931"/>
              <p:cNvGrpSpPr/>
              <p:nvPr/>
            </p:nvGrpSpPr>
            <p:grpSpPr>
              <a:xfrm>
                <a:off x="1264391" y="1121515"/>
                <a:ext cx="1751120" cy="977160"/>
                <a:chOff x="3305410" y="464807"/>
                <a:chExt cx="993287" cy="554274"/>
              </a:xfrm>
            </p:grpSpPr>
            <p:sp>
              <p:nvSpPr>
                <p:cNvPr id="917" name="Rectangle 916"/>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21"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922" name="Straight Connector 921"/>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31" name="Group 930"/>
              <p:cNvGrpSpPr/>
              <p:nvPr/>
            </p:nvGrpSpPr>
            <p:grpSpPr>
              <a:xfrm>
                <a:off x="2838450" y="1767176"/>
                <a:ext cx="1223963" cy="766474"/>
                <a:chOff x="2838450" y="1767176"/>
                <a:chExt cx="1223963" cy="766474"/>
              </a:xfrm>
            </p:grpSpPr>
            <p:grpSp>
              <p:nvGrpSpPr>
                <p:cNvPr id="540" name="Group 539"/>
                <p:cNvGrpSpPr/>
                <p:nvPr/>
              </p:nvGrpSpPr>
              <p:grpSpPr>
                <a:xfrm>
                  <a:off x="2838450" y="1767176"/>
                  <a:ext cx="1223963" cy="766474"/>
                  <a:chOff x="2439988" y="1517650"/>
                  <a:chExt cx="1622425" cy="1016000"/>
                </a:xfrm>
              </p:grpSpPr>
              <p:sp>
                <p:nvSpPr>
                  <p:cNvPr id="539" name="Rectangle 53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35" name="Group 158"/>
                  <p:cNvGrpSpPr>
                    <a:grpSpLocks noChangeAspect="1"/>
                  </p:cNvGrpSpPr>
                  <p:nvPr/>
                </p:nvGrpSpPr>
                <p:grpSpPr bwMode="auto">
                  <a:xfrm>
                    <a:off x="2439988" y="1517650"/>
                    <a:ext cx="1622425" cy="1016000"/>
                    <a:chOff x="1537" y="956"/>
                    <a:chExt cx="1022" cy="640"/>
                  </a:xfrm>
                </p:grpSpPr>
                <p:sp>
                  <p:nvSpPr>
                    <p:cNvPr id="537"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8"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930"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765" name="Group 299"/>
              <p:cNvGrpSpPr>
                <a:grpSpLocks noChangeAspect="1"/>
              </p:cNvGrpSpPr>
              <p:nvPr/>
            </p:nvGrpSpPr>
            <p:grpSpPr bwMode="auto">
              <a:xfrm>
                <a:off x="292100" y="1517955"/>
                <a:ext cx="1885896" cy="1015695"/>
                <a:chOff x="-158" y="615"/>
                <a:chExt cx="2048" cy="1103"/>
              </a:xfrm>
            </p:grpSpPr>
            <p:sp>
              <p:nvSpPr>
                <p:cNvPr id="767"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8"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9"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0"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1"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2"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3"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4"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5"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6"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7"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8"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9"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0"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1"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2"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3"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9"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30" name="Group 29"/>
            <p:cNvGrpSpPr/>
            <p:nvPr/>
          </p:nvGrpSpPr>
          <p:grpSpPr>
            <a:xfrm>
              <a:off x="2423526" y="2090738"/>
              <a:ext cx="316257" cy="623212"/>
              <a:chOff x="2423526" y="2090738"/>
              <a:chExt cx="316257" cy="623212"/>
            </a:xfrm>
          </p:grpSpPr>
          <p:pic>
            <p:nvPicPr>
              <p:cNvPr id="26" name="Picture 25"/>
              <p:cNvPicPr>
                <a:picLocks noChangeAspect="1"/>
              </p:cNvPicPr>
              <p:nvPr/>
            </p:nvPicPr>
            <p:blipFill>
              <a:blip r:embed="rId5"/>
              <a:stretch>
                <a:fillRect/>
              </a:stretch>
            </p:blipFill>
            <p:spPr>
              <a:xfrm>
                <a:off x="2423526" y="2090738"/>
                <a:ext cx="316257" cy="623212"/>
              </a:xfrm>
              <a:prstGeom prst="rect">
                <a:avLst/>
              </a:prstGeom>
            </p:spPr>
          </p:pic>
          <p:grpSp>
            <p:nvGrpSpPr>
              <p:cNvPr id="28" name="Group 27"/>
              <p:cNvGrpSpPr/>
              <p:nvPr/>
            </p:nvGrpSpPr>
            <p:grpSpPr>
              <a:xfrm>
                <a:off x="2451472" y="2218095"/>
                <a:ext cx="260365" cy="417911"/>
                <a:chOff x="2450306" y="2218095"/>
                <a:chExt cx="260365" cy="417911"/>
              </a:xfrm>
            </p:grpSpPr>
            <p:sp>
              <p:nvSpPr>
                <p:cNvPr id="27" name="Rectangle 26"/>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nvGrpSpPr>
          <p:cNvPr id="18" name="Group 17"/>
          <p:cNvGrpSpPr/>
          <p:nvPr/>
        </p:nvGrpSpPr>
        <p:grpSpPr>
          <a:xfrm>
            <a:off x="8169820" y="2990575"/>
            <a:ext cx="3809455" cy="2632958"/>
            <a:chOff x="8169820" y="2990575"/>
            <a:chExt cx="3809455" cy="2632958"/>
          </a:xfrm>
        </p:grpSpPr>
        <p:grpSp>
          <p:nvGrpSpPr>
            <p:cNvPr id="1139" name="Group 1138"/>
            <p:cNvGrpSpPr/>
            <p:nvPr/>
          </p:nvGrpSpPr>
          <p:grpSpPr>
            <a:xfrm>
              <a:off x="8169820" y="2990575"/>
              <a:ext cx="3809455" cy="2632958"/>
              <a:chOff x="8169820" y="2811462"/>
              <a:chExt cx="3809455" cy="2632958"/>
            </a:xfrm>
          </p:grpSpPr>
          <p:sp>
            <p:nvSpPr>
              <p:cNvPr id="389" name="Rectangle 388"/>
              <p:cNvSpPr/>
              <p:nvPr/>
            </p:nvSpPr>
            <p:spPr bwMode="auto">
              <a:xfrm>
                <a:off x="8169820" y="2811462"/>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120" name="Group 25"/>
              <p:cNvGrpSpPr>
                <a:grpSpLocks noChangeAspect="1"/>
              </p:cNvGrpSpPr>
              <p:nvPr/>
            </p:nvGrpSpPr>
            <p:grpSpPr bwMode="auto">
              <a:xfrm>
                <a:off x="9032420" y="5191838"/>
                <a:ext cx="2084254" cy="252582"/>
                <a:chOff x="-1699" y="21730"/>
                <a:chExt cx="11074" cy="1342"/>
              </a:xfrm>
            </p:grpSpPr>
            <p:sp>
              <p:nvSpPr>
                <p:cNvPr id="1121" name="Freeform 26"/>
                <p:cNvSpPr>
                  <a:spLocks/>
                </p:cNvSpPr>
                <p:nvPr/>
              </p:nvSpPr>
              <p:spPr bwMode="auto">
                <a:xfrm>
                  <a:off x="-1699" y="21820"/>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2" name="Freeform 27"/>
                <p:cNvSpPr>
                  <a:spLocks noEditPoints="1"/>
                </p:cNvSpPr>
                <p:nvPr/>
              </p:nvSpPr>
              <p:spPr bwMode="auto">
                <a:xfrm>
                  <a:off x="-222" y="21765"/>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3" name="Freeform 28"/>
                <p:cNvSpPr>
                  <a:spLocks/>
                </p:cNvSpPr>
                <p:nvPr/>
              </p:nvSpPr>
              <p:spPr bwMode="auto">
                <a:xfrm>
                  <a:off x="100" y="22150"/>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4" name="Freeform 29"/>
                <p:cNvSpPr>
                  <a:spLocks/>
                </p:cNvSpPr>
                <p:nvPr/>
              </p:nvSpPr>
              <p:spPr bwMode="auto">
                <a:xfrm>
                  <a:off x="913" y="22155"/>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5" name="Freeform 30"/>
                <p:cNvSpPr>
                  <a:spLocks noEditPoints="1"/>
                </p:cNvSpPr>
                <p:nvPr/>
              </p:nvSpPr>
              <p:spPr bwMode="auto">
                <a:xfrm>
                  <a:off x="1376" y="22150"/>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6" name="Freeform 31"/>
                <p:cNvSpPr>
                  <a:spLocks/>
                </p:cNvSpPr>
                <p:nvPr/>
              </p:nvSpPr>
              <p:spPr bwMode="auto">
                <a:xfrm>
                  <a:off x="2341" y="22150"/>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7" name="Freeform 32"/>
                <p:cNvSpPr>
                  <a:spLocks noEditPoints="1"/>
                </p:cNvSpPr>
                <p:nvPr/>
              </p:nvSpPr>
              <p:spPr bwMode="auto">
                <a:xfrm>
                  <a:off x="2960" y="22150"/>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8" name="Freeform 33"/>
                <p:cNvSpPr>
                  <a:spLocks/>
                </p:cNvSpPr>
                <p:nvPr/>
              </p:nvSpPr>
              <p:spPr bwMode="auto">
                <a:xfrm>
                  <a:off x="3856" y="21730"/>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9" name="Freeform 34"/>
                <p:cNvSpPr>
                  <a:spLocks/>
                </p:cNvSpPr>
                <p:nvPr/>
              </p:nvSpPr>
              <p:spPr bwMode="auto">
                <a:xfrm>
                  <a:off x="4338" y="21910"/>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0" name="Freeform 35"/>
                <p:cNvSpPr>
                  <a:spLocks noEditPoints="1"/>
                </p:cNvSpPr>
                <p:nvPr/>
              </p:nvSpPr>
              <p:spPr bwMode="auto">
                <a:xfrm>
                  <a:off x="5212" y="21820"/>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1" name="Freeform 36"/>
                <p:cNvSpPr>
                  <a:spLocks/>
                </p:cNvSpPr>
                <p:nvPr/>
              </p:nvSpPr>
              <p:spPr bwMode="auto">
                <a:xfrm>
                  <a:off x="6363" y="22172"/>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2" name="Freeform 37"/>
                <p:cNvSpPr>
                  <a:spLocks/>
                </p:cNvSpPr>
                <p:nvPr/>
              </p:nvSpPr>
              <p:spPr bwMode="auto">
                <a:xfrm>
                  <a:off x="7193" y="22172"/>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3" name="Freeform 38"/>
                <p:cNvSpPr>
                  <a:spLocks/>
                </p:cNvSpPr>
                <p:nvPr/>
              </p:nvSpPr>
              <p:spPr bwMode="auto">
                <a:xfrm>
                  <a:off x="8148" y="22155"/>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4" name="Freeform 39"/>
                <p:cNvSpPr>
                  <a:spLocks noEditPoints="1"/>
                </p:cNvSpPr>
                <p:nvPr/>
              </p:nvSpPr>
              <p:spPr bwMode="auto">
                <a:xfrm>
                  <a:off x="8611" y="22150"/>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135" name="Picture 1134"/>
              <p:cNvPicPr>
                <a:picLocks noChangeAspect="1"/>
              </p:cNvPicPr>
              <p:nvPr/>
            </p:nvPicPr>
            <p:blipFill rotWithShape="1">
              <a:blip r:embed="rId6" cstate="print">
                <a:extLst>
                  <a:ext uri="{28A0092B-C50C-407E-A947-70E740481C1C}">
                    <a14:useLocalDpi xmlns:a14="http://schemas.microsoft.com/office/drawing/2010/main" val="0"/>
                  </a:ext>
                </a:extLst>
              </a:blip>
              <a:srcRect t="44093" r="11119"/>
              <a:stretch/>
            </p:blipFill>
            <p:spPr>
              <a:xfrm>
                <a:off x="9207360" y="4340638"/>
                <a:ext cx="917136" cy="563096"/>
              </a:xfrm>
              <a:prstGeom prst="rect">
                <a:avLst/>
              </a:prstGeom>
            </p:spPr>
          </p:pic>
        </p:grpSp>
        <p:grpSp>
          <p:nvGrpSpPr>
            <p:cNvPr id="233" name="Group 232"/>
            <p:cNvGrpSpPr>
              <a:grpSpLocks noChangeAspect="1"/>
            </p:cNvGrpSpPr>
            <p:nvPr/>
          </p:nvGrpSpPr>
          <p:grpSpPr>
            <a:xfrm>
              <a:off x="10394086" y="4435784"/>
              <a:ext cx="534565" cy="754488"/>
              <a:chOff x="1214438" y="4121151"/>
              <a:chExt cx="1558925" cy="2200275"/>
            </a:xfrm>
          </p:grpSpPr>
          <p:sp>
            <p:nvSpPr>
              <p:cNvPr id="234"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Tree>
    <p:extLst>
      <p:ext uri="{BB962C8B-B14F-4D97-AF65-F5344CB8AC3E}">
        <p14:creationId xmlns:p14="http://schemas.microsoft.com/office/powerpoint/2010/main" val="817133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6" presetClass="emph" presetSubtype="0" accel="100000" autoRev="1" fill="hold" grpId="0" nodeType="withEffect">
                                  <p:stCondLst>
                                    <p:cond delay="0"/>
                                  </p:stCondLst>
                                  <p:childTnLst>
                                    <p:animScale>
                                      <p:cBhvr>
                                        <p:cTn id="8" dur="500" fill="hold"/>
                                        <p:tgtEl>
                                          <p:spTgt spid="6"/>
                                        </p:tgtEl>
                                      </p:cBhvr>
                                      <p:by x="100000" y="0"/>
                                    </p:animScale>
                                  </p:childTnLst>
                                </p:cTn>
                              </p:par>
                              <p:par>
                                <p:cTn id="9" presetID="42" presetClass="path" presetSubtype="0" accel="100000" decel="50000" autoRev="1" fill="hold" grpId="1" nodeType="withEffect">
                                  <p:stCondLst>
                                    <p:cond delay="0"/>
                                  </p:stCondLst>
                                  <p:childTnLst>
                                    <p:animMotion origin="layout" path="M 2.82614E-6 -2.36042E-6 L 2.82614E-6 0.06355 " pathEditMode="relative" rAng="0" ptsTypes="AA">
                                      <p:cBhvr>
                                        <p:cTn id="10" dur="500" fill="hold"/>
                                        <p:tgtEl>
                                          <p:spTgt spid="6"/>
                                        </p:tgtEl>
                                        <p:attrNameLst>
                                          <p:attrName>ppt_x</p:attrName>
                                          <p:attrName>ppt_y</p:attrName>
                                        </p:attrNameLst>
                                      </p:cBhvr>
                                      <p:rCtr x="0" y="3177"/>
                                    </p:animMotion>
                                  </p:childTnLst>
                                </p:cTn>
                              </p:par>
                              <p:par>
                                <p:cTn id="11" presetID="1" presetClass="entr" presetSubtype="0" fill="hold" grpId="0" nodeType="withEffect">
                                  <p:stCondLst>
                                    <p:cond delay="0"/>
                                  </p:stCondLst>
                                  <p:childTnLst>
                                    <p:set>
                                      <p:cBhvr>
                                        <p:cTn id="12" dur="1" fill="hold">
                                          <p:stCondLst>
                                            <p:cond delay="499"/>
                                          </p:stCondLst>
                                        </p:cTn>
                                        <p:tgtEl>
                                          <p:spTgt spid="13"/>
                                        </p:tgtEl>
                                        <p:attrNameLst>
                                          <p:attrName>style.visibility</p:attrName>
                                        </p:attrNameLst>
                                      </p:cBhvr>
                                      <p:to>
                                        <p:strVal val="visible"/>
                                      </p:to>
                                    </p:set>
                                  </p:childTnLst>
                                </p:cTn>
                              </p:par>
                              <p:par>
                                <p:cTn id="13" presetID="6" presetClass="emph" presetSubtype="0" accel="100000" autoRev="1" fill="hold" grpId="1" nodeType="withEffect">
                                  <p:stCondLst>
                                    <p:cond delay="0"/>
                                  </p:stCondLst>
                                  <p:childTnLst>
                                    <p:animScale>
                                      <p:cBhvr>
                                        <p:cTn id="14" dur="500" fill="hold"/>
                                        <p:tgtEl>
                                          <p:spTgt spid="13"/>
                                        </p:tgtEl>
                                      </p:cBhvr>
                                      <p:by x="100000" y="0"/>
                                    </p:animScale>
                                  </p:childTnLst>
                                </p:cTn>
                              </p:par>
                              <p:par>
                                <p:cTn id="15" presetID="64" presetClass="path" presetSubtype="0" accel="100000" autoRev="1" fill="hold" grpId="2" nodeType="withEffect">
                                  <p:stCondLst>
                                    <p:cond delay="0"/>
                                  </p:stCondLst>
                                  <p:childTnLst>
                                    <p:animMotion origin="layout" path="M 2.82614E-6 1.54789E-6 L 2.82614E-6 -0.20041 " pathEditMode="relative" rAng="0" ptsTypes="AA">
                                      <p:cBhvr>
                                        <p:cTn id="16" dur="500" fill="hold"/>
                                        <p:tgtEl>
                                          <p:spTgt spid="13"/>
                                        </p:tgtEl>
                                        <p:attrNameLst>
                                          <p:attrName>ppt_x</p:attrName>
                                          <p:attrName>ppt_y</p:attrName>
                                        </p:attrNameLst>
                                      </p:cBhvr>
                                      <p:rCtr x="0" y="-10032"/>
                                    </p:animMotion>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250" fill="hold"/>
                                        <p:tgtEl>
                                          <p:spTgt spid="31"/>
                                        </p:tgtEl>
                                        <p:attrNameLst>
                                          <p:attrName>ppt_w</p:attrName>
                                        </p:attrNameLst>
                                      </p:cBhvr>
                                      <p:tavLst>
                                        <p:tav tm="0">
                                          <p:val>
                                            <p:fltVal val="0"/>
                                          </p:val>
                                        </p:tav>
                                        <p:tav tm="100000">
                                          <p:val>
                                            <p:strVal val="#ppt_w"/>
                                          </p:val>
                                        </p:tav>
                                      </p:tavLst>
                                    </p:anim>
                                    <p:anim calcmode="lin" valueType="num">
                                      <p:cBhvr>
                                        <p:cTn id="21" dur="250" fill="hold"/>
                                        <p:tgtEl>
                                          <p:spTgt spid="31"/>
                                        </p:tgtEl>
                                        <p:attrNameLst>
                                          <p:attrName>ppt_h</p:attrName>
                                        </p:attrNameLst>
                                      </p:cBhvr>
                                      <p:tavLst>
                                        <p:tav tm="0">
                                          <p:val>
                                            <p:fltVal val="0"/>
                                          </p:val>
                                        </p:tav>
                                        <p:tav tm="100000">
                                          <p:val>
                                            <p:strVal val="#ppt_h"/>
                                          </p:val>
                                        </p:tav>
                                      </p:tavLst>
                                    </p:anim>
                                    <p:animEffect transition="in" filter="fade">
                                      <p:cBhvr>
                                        <p:cTn id="22" dur="250"/>
                                        <p:tgtEl>
                                          <p:spTgt spid="31"/>
                                        </p:tgtEl>
                                      </p:cBhvr>
                                    </p:animEffect>
                                  </p:childTnLst>
                                </p:cTn>
                              </p:par>
                              <p:par>
                                <p:cTn id="23" presetID="6" presetClass="emph" presetSubtype="0" decel="100000" fill="hold" nodeType="withEffect">
                                  <p:stCondLst>
                                    <p:cond delay="100"/>
                                  </p:stCondLst>
                                  <p:childTnLst>
                                    <p:animScale>
                                      <p:cBhvr>
                                        <p:cTn id="24" dur="250" fill="hold"/>
                                        <p:tgtEl>
                                          <p:spTgt spid="31"/>
                                        </p:tgtEl>
                                      </p:cBhvr>
                                      <p:by x="110000" y="110000"/>
                                    </p:animScale>
                                  </p:childTnLst>
                                </p:cTn>
                              </p:par>
                              <p:par>
                                <p:cTn id="25" presetID="6" presetClass="emph" presetSubtype="0" decel="100000" fill="hold" nodeType="withEffect">
                                  <p:stCondLst>
                                    <p:cond delay="200"/>
                                  </p:stCondLst>
                                  <p:childTnLst>
                                    <p:animScale>
                                      <p:cBhvr>
                                        <p:cTn id="26" dur="250" fill="hold"/>
                                        <p:tgtEl>
                                          <p:spTgt spid="31"/>
                                        </p:tgtEl>
                                      </p:cBhvr>
                                      <p:by x="91000" y="91000"/>
                                    </p:animScale>
                                  </p:childTnLst>
                                </p:cTn>
                              </p:par>
                              <p:par>
                                <p:cTn id="27" presetID="10" presetClass="entr" presetSubtype="0" fill="hold" nodeType="withEffect">
                                  <p:stCondLst>
                                    <p:cond delay="0"/>
                                  </p:stCondLst>
                                  <p:childTnLst>
                                    <p:set>
                                      <p:cBhvr>
                                        <p:cTn id="28" dur="1" fill="hold">
                                          <p:stCondLst>
                                            <p:cond delay="0"/>
                                          </p:stCondLst>
                                        </p:cTn>
                                        <p:tgtEl>
                                          <p:spTgt spid="1136"/>
                                        </p:tgtEl>
                                        <p:attrNameLst>
                                          <p:attrName>style.visibility</p:attrName>
                                        </p:attrNameLst>
                                      </p:cBhvr>
                                      <p:to>
                                        <p:strVal val="visible"/>
                                      </p:to>
                                    </p:set>
                                    <p:animEffect transition="in" filter="fade">
                                      <p:cBhvr>
                                        <p:cTn id="29" dur="500"/>
                                        <p:tgtEl>
                                          <p:spTgt spid="1136"/>
                                        </p:tgtEl>
                                      </p:cBhvr>
                                    </p:animEffect>
                                  </p:childTnLst>
                                </p:cTn>
                              </p:par>
                              <p:par>
                                <p:cTn id="30" presetID="35" presetClass="path" presetSubtype="0" decel="100000" fill="hold" nodeType="withEffect">
                                  <p:stCondLst>
                                    <p:cond delay="0"/>
                                  </p:stCondLst>
                                  <p:childTnLst>
                                    <p:animMotion origin="layout" path="M 0.02272 2.81434E-7 L 2.82614E-6 2.81434E-7 " pathEditMode="relative" rAng="0" ptsTypes="AA">
                                      <p:cBhvr>
                                        <p:cTn id="31" dur="500" fill="hold"/>
                                        <p:tgtEl>
                                          <p:spTgt spid="1136"/>
                                        </p:tgtEl>
                                        <p:attrNameLst>
                                          <p:attrName>ppt_x</p:attrName>
                                          <p:attrName>ppt_y</p:attrName>
                                        </p:attrNameLst>
                                      </p:cBhvr>
                                      <p:rCtr x="-1136" y="0"/>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
                                        </p:tgtEl>
                                        <p:attrNameLst>
                                          <p:attrName>style.visibility</p:attrName>
                                        </p:attrNameLst>
                                      </p:cBhvr>
                                      <p:to>
                                        <p:strVal val="visible"/>
                                      </p:to>
                                    </p:set>
                                  </p:childTnLst>
                                </p:cTn>
                              </p:par>
                              <p:par>
                                <p:cTn id="36" presetID="6" presetClass="emph" presetSubtype="0" accel="100000" autoRev="1" fill="hold" grpId="1" nodeType="withEffect">
                                  <p:stCondLst>
                                    <p:cond delay="0"/>
                                  </p:stCondLst>
                                  <p:childTnLst>
                                    <p:animScale>
                                      <p:cBhvr>
                                        <p:cTn id="37" dur="500" fill="hold"/>
                                        <p:tgtEl>
                                          <p:spTgt spid="7"/>
                                        </p:tgtEl>
                                      </p:cBhvr>
                                      <p:by x="100000" y="0"/>
                                    </p:animScale>
                                  </p:childTnLst>
                                </p:cTn>
                              </p:par>
                              <p:par>
                                <p:cTn id="38" presetID="42" presetClass="path" presetSubtype="0" accel="100000" decel="50000" autoRev="1" fill="hold" grpId="2" nodeType="withEffect">
                                  <p:stCondLst>
                                    <p:cond delay="0"/>
                                  </p:stCondLst>
                                  <p:childTnLst>
                                    <p:animMotion origin="layout" path="M -2.94613E-6 -2.36042E-6 L -2.94613E-6 0.06355 " pathEditMode="relative" rAng="0" ptsTypes="AA">
                                      <p:cBhvr>
                                        <p:cTn id="39" dur="500" fill="hold"/>
                                        <p:tgtEl>
                                          <p:spTgt spid="7"/>
                                        </p:tgtEl>
                                        <p:attrNameLst>
                                          <p:attrName>ppt_x</p:attrName>
                                          <p:attrName>ppt_y</p:attrName>
                                        </p:attrNameLst>
                                      </p:cBhvr>
                                      <p:rCtr x="0" y="3177"/>
                                    </p:animMotion>
                                  </p:childTnLst>
                                </p:cTn>
                              </p:par>
                              <p:par>
                                <p:cTn id="40" presetID="1" presetClass="entr" presetSubtype="0" fill="hold" grpId="0" nodeType="withEffect">
                                  <p:stCondLst>
                                    <p:cond delay="0"/>
                                  </p:stCondLst>
                                  <p:childTnLst>
                                    <p:set>
                                      <p:cBhvr>
                                        <p:cTn id="41" dur="1" fill="hold">
                                          <p:stCondLst>
                                            <p:cond delay="499"/>
                                          </p:stCondLst>
                                        </p:cTn>
                                        <p:tgtEl>
                                          <p:spTgt spid="14"/>
                                        </p:tgtEl>
                                        <p:attrNameLst>
                                          <p:attrName>style.visibility</p:attrName>
                                        </p:attrNameLst>
                                      </p:cBhvr>
                                      <p:to>
                                        <p:strVal val="visible"/>
                                      </p:to>
                                    </p:set>
                                  </p:childTnLst>
                                </p:cTn>
                              </p:par>
                              <p:par>
                                <p:cTn id="42" presetID="6" presetClass="emph" presetSubtype="0" accel="100000" autoRev="1" fill="hold" grpId="1" nodeType="withEffect">
                                  <p:stCondLst>
                                    <p:cond delay="0"/>
                                  </p:stCondLst>
                                  <p:childTnLst>
                                    <p:animScale>
                                      <p:cBhvr>
                                        <p:cTn id="43" dur="500" fill="hold"/>
                                        <p:tgtEl>
                                          <p:spTgt spid="14"/>
                                        </p:tgtEl>
                                      </p:cBhvr>
                                      <p:by x="100000" y="0"/>
                                    </p:animScale>
                                  </p:childTnLst>
                                </p:cTn>
                              </p:par>
                              <p:par>
                                <p:cTn id="44" presetID="64" presetClass="path" presetSubtype="0" accel="100000" autoRev="1" fill="hold" grpId="2" nodeType="withEffect">
                                  <p:stCondLst>
                                    <p:cond delay="0"/>
                                  </p:stCondLst>
                                  <p:childTnLst>
                                    <p:animMotion origin="layout" path="M -2.94613E-6 1.54789E-6 L -2.94613E-6 -0.20041 " pathEditMode="relative" rAng="0" ptsTypes="AA">
                                      <p:cBhvr>
                                        <p:cTn id="45" dur="500" fill="hold"/>
                                        <p:tgtEl>
                                          <p:spTgt spid="14"/>
                                        </p:tgtEl>
                                        <p:attrNameLst>
                                          <p:attrName>ppt_x</p:attrName>
                                          <p:attrName>ppt_y</p:attrName>
                                        </p:attrNameLst>
                                      </p:cBhvr>
                                      <p:rCtr x="0" y="-10032"/>
                                    </p:animMotion>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ppt_w</p:attrName>
                                        </p:attrNameLst>
                                      </p:cBhvr>
                                      <p:tavLst>
                                        <p:tav tm="0">
                                          <p:val>
                                            <p:fltVal val="0"/>
                                          </p:val>
                                        </p:tav>
                                        <p:tav tm="100000">
                                          <p:val>
                                            <p:strVal val="#ppt_w"/>
                                          </p:val>
                                        </p:tav>
                                      </p:tavLst>
                                    </p:anim>
                                    <p:anim calcmode="lin" valueType="num">
                                      <p:cBhvr>
                                        <p:cTn id="50" dur="250" fill="hold"/>
                                        <p:tgtEl>
                                          <p:spTgt spid="29"/>
                                        </p:tgtEl>
                                        <p:attrNameLst>
                                          <p:attrName>ppt_h</p:attrName>
                                        </p:attrNameLst>
                                      </p:cBhvr>
                                      <p:tavLst>
                                        <p:tav tm="0">
                                          <p:val>
                                            <p:fltVal val="0"/>
                                          </p:val>
                                        </p:tav>
                                        <p:tav tm="100000">
                                          <p:val>
                                            <p:strVal val="#ppt_h"/>
                                          </p:val>
                                        </p:tav>
                                      </p:tavLst>
                                    </p:anim>
                                    <p:animEffect transition="in" filter="fade">
                                      <p:cBhvr>
                                        <p:cTn id="51" dur="250"/>
                                        <p:tgtEl>
                                          <p:spTgt spid="29"/>
                                        </p:tgtEl>
                                      </p:cBhvr>
                                    </p:animEffect>
                                  </p:childTnLst>
                                </p:cTn>
                              </p:par>
                              <p:par>
                                <p:cTn id="52" presetID="6" presetClass="emph" presetSubtype="0" decel="100000" fill="hold" nodeType="withEffect">
                                  <p:stCondLst>
                                    <p:cond delay="100"/>
                                  </p:stCondLst>
                                  <p:childTnLst>
                                    <p:animScale>
                                      <p:cBhvr>
                                        <p:cTn id="53" dur="250" fill="hold"/>
                                        <p:tgtEl>
                                          <p:spTgt spid="29"/>
                                        </p:tgtEl>
                                      </p:cBhvr>
                                      <p:by x="110000" y="110000"/>
                                    </p:animScale>
                                  </p:childTnLst>
                                </p:cTn>
                              </p:par>
                              <p:par>
                                <p:cTn id="54" presetID="6" presetClass="emph" presetSubtype="0" decel="100000" fill="hold" nodeType="withEffect">
                                  <p:stCondLst>
                                    <p:cond delay="200"/>
                                  </p:stCondLst>
                                  <p:childTnLst>
                                    <p:animScale>
                                      <p:cBhvr>
                                        <p:cTn id="55" dur="250" fill="hold"/>
                                        <p:tgtEl>
                                          <p:spTgt spid="29"/>
                                        </p:tgtEl>
                                      </p:cBhvr>
                                      <p:by x="91000" y="91000"/>
                                    </p:animScale>
                                  </p:childTnLst>
                                </p:cTn>
                              </p:par>
                              <p:par>
                                <p:cTn id="56" presetID="10" presetClass="entr" presetSubtype="0" fill="hold" nodeType="withEffect">
                                  <p:stCondLst>
                                    <p:cond delay="200"/>
                                  </p:stCondLst>
                                  <p:childTnLst>
                                    <p:set>
                                      <p:cBhvr>
                                        <p:cTn id="57" dur="1" fill="hold">
                                          <p:stCondLst>
                                            <p:cond delay="0"/>
                                          </p:stCondLst>
                                        </p:cTn>
                                        <p:tgtEl>
                                          <p:spTgt spid="531"/>
                                        </p:tgtEl>
                                        <p:attrNameLst>
                                          <p:attrName>style.visibility</p:attrName>
                                        </p:attrNameLst>
                                      </p:cBhvr>
                                      <p:to>
                                        <p:strVal val="visible"/>
                                      </p:to>
                                    </p:set>
                                    <p:animEffect transition="in" filter="fade">
                                      <p:cBhvr>
                                        <p:cTn id="58" dur="500"/>
                                        <p:tgtEl>
                                          <p:spTgt spid="531"/>
                                        </p:tgtEl>
                                      </p:cBhvr>
                                    </p:animEffect>
                                  </p:childTnLst>
                                </p:cTn>
                              </p:par>
                              <p:par>
                                <p:cTn id="59" presetID="35" presetClass="path" presetSubtype="0" decel="100000" fill="hold" nodeType="withEffect">
                                  <p:stCondLst>
                                    <p:cond delay="200"/>
                                  </p:stCondLst>
                                  <p:childTnLst>
                                    <p:animMotion origin="layout" path="M 0.02272 -1.07127E-6 L -2.94613E-6 -1.07127E-6 " pathEditMode="relative" rAng="0" ptsTypes="AA">
                                      <p:cBhvr>
                                        <p:cTn id="60" dur="500" fill="hold"/>
                                        <p:tgtEl>
                                          <p:spTgt spid="531"/>
                                        </p:tgtEl>
                                        <p:attrNameLst>
                                          <p:attrName>ppt_x</p:attrName>
                                          <p:attrName>ppt_y</p:attrName>
                                        </p:attrNameLst>
                                      </p:cBhvr>
                                      <p:rCtr x="-1136" y="0"/>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8"/>
                                        </p:tgtEl>
                                        <p:attrNameLst>
                                          <p:attrName>style.visibility</p:attrName>
                                        </p:attrNameLst>
                                      </p:cBhvr>
                                      <p:to>
                                        <p:strVal val="visible"/>
                                      </p:to>
                                    </p:set>
                                  </p:childTnLst>
                                </p:cTn>
                              </p:par>
                              <p:par>
                                <p:cTn id="65" presetID="6" presetClass="emph" presetSubtype="0" accel="100000" autoRev="1" fill="hold" grpId="1" nodeType="withEffect">
                                  <p:stCondLst>
                                    <p:cond delay="0"/>
                                  </p:stCondLst>
                                  <p:childTnLst>
                                    <p:animScale>
                                      <p:cBhvr>
                                        <p:cTn id="66" dur="500" fill="hold"/>
                                        <p:tgtEl>
                                          <p:spTgt spid="8"/>
                                        </p:tgtEl>
                                      </p:cBhvr>
                                      <p:by x="100000" y="0"/>
                                    </p:animScale>
                                  </p:childTnLst>
                                </p:cTn>
                              </p:par>
                              <p:par>
                                <p:cTn id="67" presetID="42" presetClass="path" presetSubtype="0" accel="100000" decel="50000" autoRev="1" fill="hold" grpId="2" nodeType="withEffect">
                                  <p:stCondLst>
                                    <p:cond delay="0"/>
                                  </p:stCondLst>
                                  <p:childTnLst>
                                    <p:animMotion origin="layout" path="M 1.28159E-6 -2.36042E-6 L 1.28159E-6 0.06355 " pathEditMode="relative" rAng="0" ptsTypes="AA">
                                      <p:cBhvr>
                                        <p:cTn id="68" dur="500" fill="hold"/>
                                        <p:tgtEl>
                                          <p:spTgt spid="8"/>
                                        </p:tgtEl>
                                        <p:attrNameLst>
                                          <p:attrName>ppt_x</p:attrName>
                                          <p:attrName>ppt_y</p:attrName>
                                        </p:attrNameLst>
                                      </p:cBhvr>
                                      <p:rCtr x="0" y="3177"/>
                                    </p:animMotion>
                                  </p:childTnLst>
                                </p:cTn>
                              </p:par>
                              <p:par>
                                <p:cTn id="69" presetID="1" presetClass="entr" presetSubtype="0" fill="hold" grpId="0" nodeType="withEffect">
                                  <p:stCondLst>
                                    <p:cond delay="0"/>
                                  </p:stCondLst>
                                  <p:childTnLst>
                                    <p:set>
                                      <p:cBhvr>
                                        <p:cTn id="70" dur="1" fill="hold">
                                          <p:stCondLst>
                                            <p:cond delay="499"/>
                                          </p:stCondLst>
                                        </p:cTn>
                                        <p:tgtEl>
                                          <p:spTgt spid="15"/>
                                        </p:tgtEl>
                                        <p:attrNameLst>
                                          <p:attrName>style.visibility</p:attrName>
                                        </p:attrNameLst>
                                      </p:cBhvr>
                                      <p:to>
                                        <p:strVal val="visible"/>
                                      </p:to>
                                    </p:set>
                                  </p:childTnLst>
                                </p:cTn>
                              </p:par>
                              <p:par>
                                <p:cTn id="71" presetID="6" presetClass="emph" presetSubtype="0" accel="100000" autoRev="1" fill="hold" grpId="1" nodeType="withEffect">
                                  <p:stCondLst>
                                    <p:cond delay="0"/>
                                  </p:stCondLst>
                                  <p:childTnLst>
                                    <p:animScale>
                                      <p:cBhvr>
                                        <p:cTn id="72" dur="500" fill="hold"/>
                                        <p:tgtEl>
                                          <p:spTgt spid="15"/>
                                        </p:tgtEl>
                                      </p:cBhvr>
                                      <p:by x="100000" y="0"/>
                                    </p:animScale>
                                  </p:childTnLst>
                                </p:cTn>
                              </p:par>
                              <p:par>
                                <p:cTn id="73" presetID="64" presetClass="path" presetSubtype="0" accel="100000" autoRev="1" fill="hold" grpId="2" nodeType="withEffect">
                                  <p:stCondLst>
                                    <p:cond delay="0"/>
                                  </p:stCondLst>
                                  <p:childTnLst>
                                    <p:animMotion origin="layout" path="M 1.28159E-6 1.54789E-6 L 1.28159E-6 -0.20041 " pathEditMode="relative" rAng="0" ptsTypes="AA">
                                      <p:cBhvr>
                                        <p:cTn id="74" dur="500" fill="hold"/>
                                        <p:tgtEl>
                                          <p:spTgt spid="15"/>
                                        </p:tgtEl>
                                        <p:attrNameLst>
                                          <p:attrName>ppt_x</p:attrName>
                                          <p:attrName>ppt_y</p:attrName>
                                        </p:attrNameLst>
                                      </p:cBhvr>
                                      <p:rCtr x="0" y="-10032"/>
                                    </p:animMotion>
                                  </p:childTnLst>
                                </p:cTn>
                              </p:par>
                            </p:childTnLst>
                          </p:cTn>
                        </p:par>
                        <p:par>
                          <p:cTn id="75" fill="hold">
                            <p:stCondLst>
                              <p:cond delay="1000"/>
                            </p:stCondLst>
                            <p:childTnLst>
                              <p:par>
                                <p:cTn id="76" presetID="53" presetClass="entr" presetSubtype="16" fill="hold" nodeType="afterEffect">
                                  <p:stCondLst>
                                    <p:cond delay="0"/>
                                  </p:stCondLst>
                                  <p:childTnLst>
                                    <p:set>
                                      <p:cBhvr>
                                        <p:cTn id="77" dur="1" fill="hold">
                                          <p:stCondLst>
                                            <p:cond delay="0"/>
                                          </p:stCondLst>
                                        </p:cTn>
                                        <p:tgtEl>
                                          <p:spTgt spid="1118"/>
                                        </p:tgtEl>
                                        <p:attrNameLst>
                                          <p:attrName>style.visibility</p:attrName>
                                        </p:attrNameLst>
                                      </p:cBhvr>
                                      <p:to>
                                        <p:strVal val="visible"/>
                                      </p:to>
                                    </p:set>
                                    <p:anim calcmode="lin" valueType="num">
                                      <p:cBhvr>
                                        <p:cTn id="78" dur="250" fill="hold"/>
                                        <p:tgtEl>
                                          <p:spTgt spid="1118"/>
                                        </p:tgtEl>
                                        <p:attrNameLst>
                                          <p:attrName>ppt_w</p:attrName>
                                        </p:attrNameLst>
                                      </p:cBhvr>
                                      <p:tavLst>
                                        <p:tav tm="0">
                                          <p:val>
                                            <p:fltVal val="0"/>
                                          </p:val>
                                        </p:tav>
                                        <p:tav tm="100000">
                                          <p:val>
                                            <p:strVal val="#ppt_w"/>
                                          </p:val>
                                        </p:tav>
                                      </p:tavLst>
                                    </p:anim>
                                    <p:anim calcmode="lin" valueType="num">
                                      <p:cBhvr>
                                        <p:cTn id="79" dur="250" fill="hold"/>
                                        <p:tgtEl>
                                          <p:spTgt spid="1118"/>
                                        </p:tgtEl>
                                        <p:attrNameLst>
                                          <p:attrName>ppt_h</p:attrName>
                                        </p:attrNameLst>
                                      </p:cBhvr>
                                      <p:tavLst>
                                        <p:tav tm="0">
                                          <p:val>
                                            <p:fltVal val="0"/>
                                          </p:val>
                                        </p:tav>
                                        <p:tav tm="100000">
                                          <p:val>
                                            <p:strVal val="#ppt_h"/>
                                          </p:val>
                                        </p:tav>
                                      </p:tavLst>
                                    </p:anim>
                                    <p:animEffect transition="in" filter="fade">
                                      <p:cBhvr>
                                        <p:cTn id="80" dur="250"/>
                                        <p:tgtEl>
                                          <p:spTgt spid="1118"/>
                                        </p:tgtEl>
                                      </p:cBhvr>
                                    </p:animEffect>
                                  </p:childTnLst>
                                </p:cTn>
                              </p:par>
                              <p:par>
                                <p:cTn id="81" presetID="6" presetClass="emph" presetSubtype="0" decel="100000" fill="hold" nodeType="withEffect">
                                  <p:stCondLst>
                                    <p:cond delay="100"/>
                                  </p:stCondLst>
                                  <p:childTnLst>
                                    <p:animScale>
                                      <p:cBhvr>
                                        <p:cTn id="82" dur="250" fill="hold"/>
                                        <p:tgtEl>
                                          <p:spTgt spid="1118"/>
                                        </p:tgtEl>
                                      </p:cBhvr>
                                      <p:by x="110000" y="110000"/>
                                    </p:animScale>
                                  </p:childTnLst>
                                </p:cTn>
                              </p:par>
                              <p:par>
                                <p:cTn id="83" presetID="6" presetClass="emph" presetSubtype="0" decel="100000" fill="hold" nodeType="withEffect">
                                  <p:stCondLst>
                                    <p:cond delay="200"/>
                                  </p:stCondLst>
                                  <p:childTnLst>
                                    <p:animScale>
                                      <p:cBhvr>
                                        <p:cTn id="84" dur="250" fill="hold"/>
                                        <p:tgtEl>
                                          <p:spTgt spid="1118"/>
                                        </p:tgtEl>
                                      </p:cBhvr>
                                      <p:by x="91000" y="91000"/>
                                    </p:animScale>
                                  </p:childTnLst>
                                </p:cTn>
                              </p:par>
                              <p:par>
                                <p:cTn id="85" presetID="10" presetClass="entr" presetSubtype="0" fill="hold" nodeType="withEffect">
                                  <p:stCondLst>
                                    <p:cond delay="2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par>
                                <p:cTn id="88" presetID="35" presetClass="path" presetSubtype="0" decel="100000" fill="hold" nodeType="withEffect">
                                  <p:stCondLst>
                                    <p:cond delay="200"/>
                                  </p:stCondLst>
                                  <p:childTnLst>
                                    <p:animMotion origin="layout" path="M 0.02272 1.21652E-6 L 2.43298E-6 1.21652E-6 " pathEditMode="relative" rAng="0" ptsTypes="AA">
                                      <p:cBhvr>
                                        <p:cTn id="89" dur="500" fill="hold"/>
                                        <p:tgtEl>
                                          <p:spTgt spid="18"/>
                                        </p:tgtEl>
                                        <p:attrNameLst>
                                          <p:attrName>ppt_x</p:attrName>
                                          <p:attrName>ppt_y</p:attrName>
                                        </p:attrNameLst>
                                      </p:cBhvr>
                                      <p:rCtr x="-11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789092"/>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47106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8199022" y="1198016"/>
            <a:ext cx="3888159" cy="5439151"/>
            <a:chOff x="8199022" y="1198016"/>
            <a:chExt cx="3888159" cy="5439151"/>
          </a:xfrm>
        </p:grpSpPr>
        <p:sp>
          <p:nvSpPr>
            <p:cNvPr id="50" name="Rectangle 49"/>
            <p:cNvSpPr/>
            <p:nvPr/>
          </p:nvSpPr>
          <p:spPr bwMode="auto">
            <a:xfrm>
              <a:off x="8199022" y="1198016"/>
              <a:ext cx="3888159" cy="5439151"/>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85" tIns="149188" rIns="186485" bIns="149188" numCol="1" rtlCol="0" anchor="t" anchorCtr="0" compatLnSpc="1">
              <a:prstTxWarp prst="textNoShape">
                <a:avLst/>
              </a:prstTxWarp>
            </a:bodyPr>
            <a:lstStyle/>
            <a:p>
              <a:pPr defTabSz="931931" fontAlgn="base">
                <a:spcBef>
                  <a:spcPct val="0"/>
                </a:spcBef>
                <a:spcAft>
                  <a:spcPct val="0"/>
                </a:spcAft>
              </a:pPr>
              <a:r>
                <a:rPr lang="en-US" sz="2800" dirty="0" smtClean="0">
                  <a:gradFill>
                    <a:gsLst>
                      <a:gs pos="0">
                        <a:srgbClr val="FFFFFF"/>
                      </a:gs>
                      <a:gs pos="100000">
                        <a:srgbClr val="FFFFFF"/>
                      </a:gs>
                    </a:gsLst>
                    <a:lin ang="5400000" scaled="0"/>
                  </a:gradFill>
                  <a:latin typeface="Segoe UI Light"/>
                </a:rPr>
                <a:t>FY15</a:t>
              </a:r>
              <a:endParaRPr lang="en-US" sz="2800" dirty="0">
                <a:gradFill>
                  <a:gsLst>
                    <a:gs pos="0">
                      <a:srgbClr val="FFFFFF"/>
                    </a:gs>
                    <a:gs pos="100000">
                      <a:srgbClr val="FFFFFF"/>
                    </a:gs>
                  </a:gsLst>
                  <a:lin ang="5400000" scaled="0"/>
                </a:gradFill>
                <a:latin typeface="Segoe UI Light"/>
              </a:endParaRPr>
            </a:p>
          </p:txBody>
        </p:sp>
        <p:sp>
          <p:nvSpPr>
            <p:cNvPr id="46" name="Pentagon 45"/>
            <p:cNvSpPr/>
            <p:nvPr/>
          </p:nvSpPr>
          <p:spPr bwMode="auto">
            <a:xfrm>
              <a:off x="8199022" y="1313673"/>
              <a:ext cx="1966357" cy="602085"/>
            </a:xfrm>
            <a:prstGeom prst="homePlat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3200" dirty="0" smtClean="0">
                  <a:gradFill>
                    <a:gsLst>
                      <a:gs pos="0">
                        <a:srgbClr val="442359"/>
                      </a:gs>
                      <a:gs pos="100000">
                        <a:srgbClr val="442359"/>
                      </a:gs>
                    </a:gsLst>
                    <a:lin ang="5400000" scaled="1"/>
                  </a:gradFill>
                  <a:latin typeface="Segoe UI Semilight" panose="020B0402040204020203" pitchFamily="34" charset="0"/>
                  <a:cs typeface="Segoe UI Semilight" panose="020B0402040204020203" pitchFamily="34" charset="0"/>
                </a:rPr>
                <a:t>2015</a:t>
              </a:r>
              <a:endParaRPr lang="en-US" sz="3200" dirty="0">
                <a:gradFill>
                  <a:gsLst>
                    <a:gs pos="0">
                      <a:srgbClr val="442359"/>
                    </a:gs>
                    <a:gs pos="100000">
                      <a:srgbClr val="442359"/>
                    </a:gs>
                  </a:gsLst>
                  <a:lin ang="5400000" scaled="1"/>
                </a:gradFill>
                <a:latin typeface="Segoe UI Semilight" panose="020B0402040204020203" pitchFamily="34" charset="0"/>
                <a:cs typeface="Segoe UI Semilight" panose="020B0402040204020203" pitchFamily="34" charset="0"/>
              </a:endParaRPr>
            </a:p>
          </p:txBody>
        </p:sp>
      </p:grpSp>
      <p:grpSp>
        <p:nvGrpSpPr>
          <p:cNvPr id="44" name="Group 43"/>
          <p:cNvGrpSpPr/>
          <p:nvPr/>
        </p:nvGrpSpPr>
        <p:grpSpPr>
          <a:xfrm>
            <a:off x="4221673" y="1198015"/>
            <a:ext cx="3928399" cy="5439152"/>
            <a:chOff x="4221673" y="1198015"/>
            <a:chExt cx="3928399" cy="5439152"/>
          </a:xfrm>
        </p:grpSpPr>
        <p:sp>
          <p:nvSpPr>
            <p:cNvPr id="92" name="Rectangle 91"/>
            <p:cNvSpPr/>
            <p:nvPr/>
          </p:nvSpPr>
          <p:spPr bwMode="auto">
            <a:xfrm>
              <a:off x="4221673" y="1198015"/>
              <a:ext cx="3928399" cy="543915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85" tIns="149188" rIns="186485" bIns="149188" numCol="1" rtlCol="0" anchor="t" anchorCtr="0" compatLnSpc="1">
              <a:prstTxWarp prst="textNoShape">
                <a:avLst/>
              </a:prstTxWarp>
            </a:bodyPr>
            <a:lstStyle/>
            <a:p>
              <a:pPr defTabSz="931931" fontAlgn="base">
                <a:spcBef>
                  <a:spcPct val="0"/>
                </a:spcBef>
                <a:spcAft>
                  <a:spcPct val="0"/>
                </a:spcAft>
              </a:pPr>
              <a:r>
                <a:rPr lang="en-US" sz="2800" dirty="0">
                  <a:gradFill>
                    <a:gsLst>
                      <a:gs pos="0">
                        <a:srgbClr val="FFFFFF"/>
                      </a:gs>
                      <a:gs pos="100000">
                        <a:srgbClr val="FFFFFF"/>
                      </a:gs>
                    </a:gsLst>
                    <a:lin ang="5400000" scaled="0"/>
                  </a:gradFill>
                  <a:latin typeface="Segoe UI Light"/>
                </a:rPr>
                <a:t>FY14</a:t>
              </a:r>
            </a:p>
            <a:p>
              <a:pPr defTabSz="931931" fontAlgn="base">
                <a:spcBef>
                  <a:spcPct val="0"/>
                </a:spcBef>
                <a:spcAft>
                  <a:spcPct val="0"/>
                </a:spcAft>
              </a:pPr>
              <a:endParaRPr lang="en-US" sz="2800" dirty="0">
                <a:gradFill>
                  <a:gsLst>
                    <a:gs pos="0">
                      <a:srgbClr val="FFFFFF"/>
                    </a:gs>
                    <a:gs pos="100000">
                      <a:srgbClr val="FFFFFF"/>
                    </a:gs>
                  </a:gsLst>
                  <a:lin ang="5400000" scaled="0"/>
                </a:gradFill>
                <a:latin typeface="Segoe UI Light"/>
              </a:endParaRPr>
            </a:p>
            <a:p>
              <a:pPr defTabSz="931931" fontAlgn="base">
                <a:spcBef>
                  <a:spcPct val="0"/>
                </a:spcBef>
                <a:spcAft>
                  <a:spcPct val="0"/>
                </a:spcAft>
              </a:pPr>
              <a:endParaRPr lang="en-US" sz="2800" dirty="0">
                <a:gradFill>
                  <a:gsLst>
                    <a:gs pos="0">
                      <a:srgbClr val="FFFFFF"/>
                    </a:gs>
                    <a:gs pos="100000">
                      <a:srgbClr val="FFFFFF"/>
                    </a:gs>
                  </a:gsLst>
                  <a:lin ang="5400000" scaled="0"/>
                </a:gradFill>
                <a:latin typeface="Segoe UI Light"/>
              </a:endParaRPr>
            </a:p>
          </p:txBody>
        </p:sp>
        <p:sp>
          <p:nvSpPr>
            <p:cNvPr id="45" name="Pentagon 44"/>
            <p:cNvSpPr/>
            <p:nvPr/>
          </p:nvSpPr>
          <p:spPr bwMode="auto">
            <a:xfrm>
              <a:off x="4221673" y="1313673"/>
              <a:ext cx="1966357" cy="602085"/>
            </a:xfrm>
            <a:prstGeom prst="homePlat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3200" dirty="0" smtClean="0">
                  <a:gradFill>
                    <a:gsLst>
                      <a:gs pos="0">
                        <a:srgbClr val="442359"/>
                      </a:gs>
                      <a:gs pos="100000">
                        <a:srgbClr val="442359"/>
                      </a:gs>
                    </a:gsLst>
                    <a:lin ang="5400000" scaled="1"/>
                  </a:gradFill>
                  <a:latin typeface="Segoe UI Semilight" panose="020B0402040204020203" pitchFamily="34" charset="0"/>
                  <a:cs typeface="Segoe UI Semilight" panose="020B0402040204020203" pitchFamily="34" charset="0"/>
                </a:rPr>
                <a:t>2014</a:t>
              </a:r>
              <a:endParaRPr lang="en-US" sz="3200" dirty="0">
                <a:gradFill>
                  <a:gsLst>
                    <a:gs pos="0">
                      <a:srgbClr val="442359"/>
                    </a:gs>
                    <a:gs pos="100000">
                      <a:srgbClr val="442359"/>
                    </a:gs>
                  </a:gsLst>
                  <a:lin ang="5400000" scaled="1"/>
                </a:gradFill>
                <a:latin typeface="Segoe UI Semilight" panose="020B0402040204020203" pitchFamily="34" charset="0"/>
                <a:cs typeface="Segoe UI Semilight" panose="020B0402040204020203" pitchFamily="34" charset="0"/>
              </a:endParaRPr>
            </a:p>
          </p:txBody>
        </p:sp>
      </p:grpSp>
      <p:grpSp>
        <p:nvGrpSpPr>
          <p:cNvPr id="22" name="Group 21"/>
          <p:cNvGrpSpPr/>
          <p:nvPr/>
        </p:nvGrpSpPr>
        <p:grpSpPr>
          <a:xfrm>
            <a:off x="278957" y="1198015"/>
            <a:ext cx="3893764" cy="5439152"/>
            <a:chOff x="278957" y="1198015"/>
            <a:chExt cx="3893764" cy="5439152"/>
          </a:xfrm>
        </p:grpSpPr>
        <p:sp>
          <p:nvSpPr>
            <p:cNvPr id="60" name="Rectangle 59"/>
            <p:cNvSpPr/>
            <p:nvPr/>
          </p:nvSpPr>
          <p:spPr bwMode="auto">
            <a:xfrm>
              <a:off x="278957" y="1198015"/>
              <a:ext cx="3893764" cy="543915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85" tIns="149188" rIns="186485" bIns="149188" numCol="1" rtlCol="0" anchor="t" anchorCtr="0" compatLnSpc="1">
              <a:prstTxWarp prst="textNoShape">
                <a:avLst/>
              </a:prstTxWarp>
            </a:bodyPr>
            <a:lstStyle/>
            <a:p>
              <a:pPr defTabSz="931931" fontAlgn="base">
                <a:spcBef>
                  <a:spcPct val="0"/>
                </a:spcBef>
                <a:spcAft>
                  <a:spcPct val="0"/>
                </a:spcAft>
              </a:pPr>
              <a:r>
                <a:rPr lang="en-US" sz="2800" dirty="0" smtClean="0">
                  <a:gradFill>
                    <a:gsLst>
                      <a:gs pos="0">
                        <a:srgbClr val="FFFFFF"/>
                      </a:gs>
                      <a:gs pos="100000">
                        <a:srgbClr val="FFFFFF"/>
                      </a:gs>
                    </a:gsLst>
                    <a:lin ang="5400000" scaled="0"/>
                  </a:gradFill>
                  <a:latin typeface="Segoe UI Light"/>
                </a:rPr>
                <a:t>FY13</a:t>
              </a:r>
              <a:endParaRPr lang="en-US" sz="2800" dirty="0">
                <a:gradFill>
                  <a:gsLst>
                    <a:gs pos="0">
                      <a:srgbClr val="FFFFFF"/>
                    </a:gs>
                    <a:gs pos="100000">
                      <a:srgbClr val="FFFFFF"/>
                    </a:gs>
                  </a:gsLst>
                  <a:lin ang="5400000" scaled="0"/>
                </a:gradFill>
                <a:latin typeface="Segoe UI Light"/>
              </a:endParaRPr>
            </a:p>
            <a:p>
              <a:pPr defTabSz="931931" fontAlgn="base">
                <a:spcBef>
                  <a:spcPct val="0"/>
                </a:spcBef>
                <a:spcAft>
                  <a:spcPct val="0"/>
                </a:spcAft>
              </a:pPr>
              <a:endParaRPr lang="en-US" sz="2800" dirty="0">
                <a:gradFill>
                  <a:gsLst>
                    <a:gs pos="0">
                      <a:srgbClr val="FFFFFF"/>
                    </a:gs>
                    <a:gs pos="100000">
                      <a:srgbClr val="FFFFFF"/>
                    </a:gs>
                  </a:gsLst>
                  <a:lin ang="5400000" scaled="0"/>
                </a:gradFill>
                <a:latin typeface="Segoe UI Light"/>
              </a:endParaRPr>
            </a:p>
          </p:txBody>
        </p:sp>
        <p:sp>
          <p:nvSpPr>
            <p:cNvPr id="15" name="Pentagon 14"/>
            <p:cNvSpPr/>
            <p:nvPr/>
          </p:nvSpPr>
          <p:spPr bwMode="auto">
            <a:xfrm>
              <a:off x="278957" y="1313673"/>
              <a:ext cx="1966357" cy="602085"/>
            </a:xfrm>
            <a:prstGeom prst="homePlat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3200" dirty="0" smtClean="0">
                  <a:gradFill>
                    <a:gsLst>
                      <a:gs pos="0">
                        <a:srgbClr val="442359"/>
                      </a:gs>
                      <a:gs pos="100000">
                        <a:srgbClr val="442359"/>
                      </a:gs>
                    </a:gsLst>
                    <a:lin ang="5400000" scaled="1"/>
                  </a:gradFill>
                  <a:latin typeface="Segoe UI Semilight" panose="020B0402040204020203" pitchFamily="34" charset="0"/>
                  <a:cs typeface="Segoe UI Semilight" panose="020B0402040204020203" pitchFamily="34" charset="0"/>
                </a:rPr>
                <a:t>2013</a:t>
              </a:r>
              <a:endParaRPr lang="en-US" sz="2400" dirty="0" smtClean="0">
                <a:gradFill>
                  <a:gsLst>
                    <a:gs pos="0">
                      <a:srgbClr val="442359"/>
                    </a:gs>
                    <a:gs pos="100000">
                      <a:srgbClr val="442359"/>
                    </a:gs>
                  </a:gsLst>
                  <a:lin ang="5400000" scaled="1"/>
                </a:gradFill>
                <a:latin typeface="Segoe UI Semilight" panose="020B0402040204020203" pitchFamily="34" charset="0"/>
                <a:ea typeface="Segoe UI" pitchFamily="34" charset="0"/>
                <a:cs typeface="Segoe UI Semilight" panose="020B0402040204020203" pitchFamily="34" charset="0"/>
              </a:endParaRPr>
            </a:p>
          </p:txBody>
        </p:sp>
      </p:grpSp>
      <p:sp>
        <p:nvSpPr>
          <p:cNvPr id="54" name="TextBox 53"/>
          <p:cNvSpPr txBox="1"/>
          <p:nvPr/>
        </p:nvSpPr>
        <p:spPr>
          <a:xfrm>
            <a:off x="8330842" y="3687392"/>
            <a:ext cx="2227304" cy="933076"/>
          </a:xfrm>
          <a:prstGeom prst="rect">
            <a:avLst/>
          </a:prstGeom>
          <a:noFill/>
        </p:spPr>
        <p:txBody>
          <a:bodyPr wrap="square" rtlCol="0">
            <a:spAutoFit/>
          </a:bodyPr>
          <a:lstStyle/>
          <a:p>
            <a:pPr defTabSz="931931" fontAlgn="base">
              <a:lnSpc>
                <a:spcPct val="90000"/>
              </a:lnSpc>
              <a:spcBef>
                <a:spcPct val="0"/>
              </a:spcBef>
              <a:spcAft>
                <a:spcPct val="0"/>
              </a:spcAft>
            </a:pPr>
            <a:r>
              <a:rPr lang="en-US" sz="24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Transforming</a:t>
            </a:r>
            <a:r>
              <a:rPr lang="en-US" sz="2000" b="1" dirty="0">
                <a:gradFill>
                  <a:gsLst>
                    <a:gs pos="0">
                      <a:srgbClr val="FFFFFF"/>
                    </a:gs>
                    <a:gs pos="100000">
                      <a:srgbClr val="FFFFFF"/>
                    </a:gs>
                  </a:gsLst>
                  <a:lin ang="5400000" scaled="0"/>
                </a:gradFill>
                <a:latin typeface="Segoe UI Light"/>
              </a:rPr>
              <a:t> </a:t>
            </a:r>
            <a:r>
              <a:rPr lang="en-US" sz="2000" b="1" dirty="0" smtClean="0">
                <a:gradFill>
                  <a:gsLst>
                    <a:gs pos="0">
                      <a:srgbClr val="FFFFFF"/>
                    </a:gs>
                    <a:gs pos="100000">
                      <a:srgbClr val="FFFFFF"/>
                    </a:gs>
                  </a:gsLst>
                  <a:lin ang="5400000" scaled="0"/>
                </a:gradFill>
                <a:latin typeface="Segoe UI Light"/>
              </a:rPr>
              <a:t/>
            </a:r>
            <a:br>
              <a:rPr lang="en-US" sz="2000" b="1" dirty="0" smtClean="0">
                <a:gradFill>
                  <a:gsLst>
                    <a:gs pos="0">
                      <a:srgbClr val="FFFFFF"/>
                    </a:gs>
                    <a:gs pos="100000">
                      <a:srgbClr val="FFFFFF"/>
                    </a:gs>
                  </a:gsLst>
                  <a:lin ang="5400000" scaled="0"/>
                </a:gradFill>
                <a:latin typeface="Segoe UI Light"/>
              </a:rPr>
            </a:br>
            <a:r>
              <a:rPr lang="en-US" sz="1835"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existing </a:t>
            </a:r>
            <a:br>
              <a:rPr lang="en-US" sz="1835"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br>
            <a:r>
              <a:rPr lang="en-US" sz="1835"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solutions</a:t>
            </a:r>
          </a:p>
        </p:txBody>
      </p:sp>
      <p:grpSp>
        <p:nvGrpSpPr>
          <p:cNvPr id="9" name="Group 8"/>
          <p:cNvGrpSpPr/>
          <p:nvPr/>
        </p:nvGrpSpPr>
        <p:grpSpPr>
          <a:xfrm>
            <a:off x="8330842" y="2148383"/>
            <a:ext cx="4211995" cy="744050"/>
            <a:chOff x="8308747" y="2148383"/>
            <a:chExt cx="4211995" cy="744050"/>
          </a:xfrm>
        </p:grpSpPr>
        <p:sp>
          <p:nvSpPr>
            <p:cNvPr id="51" name="TextBox 50"/>
            <p:cNvSpPr txBox="1"/>
            <p:nvPr/>
          </p:nvSpPr>
          <p:spPr>
            <a:xfrm>
              <a:off x="9556801" y="2148383"/>
              <a:ext cx="2963941" cy="744050"/>
            </a:xfrm>
            <a:prstGeom prst="rect">
              <a:avLst/>
            </a:prstGeom>
            <a:noFill/>
          </p:spPr>
          <p:txBody>
            <a:bodyPr wrap="square" rtlCol="0">
              <a:spAutoFit/>
            </a:bodyPr>
            <a:lstStyle/>
            <a:p>
              <a:pPr defTabSz="932559" fontAlgn="base">
                <a:spcBef>
                  <a:spcPct val="0"/>
                </a:spcBef>
                <a:spcAft>
                  <a:spcPct val="0"/>
                </a:spcAft>
              </a:pPr>
              <a:r>
                <a:rPr lang="en-US" sz="24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Expanding</a:t>
              </a:r>
              <a:r>
                <a:rPr lang="en-US" sz="2000" dirty="0" smtClean="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t> </a:t>
              </a:r>
              <a:br>
                <a:rPr lang="en-US" sz="2000" dirty="0" smtClean="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br>
              <a:r>
                <a:rPr lang="en-US" dirty="0" smtClean="0">
                  <a:gradFill>
                    <a:gsLst>
                      <a:gs pos="0">
                        <a:srgbClr val="FFFFFF"/>
                      </a:gs>
                      <a:gs pos="100000">
                        <a:srgbClr val="FFFFFF"/>
                      </a:gs>
                    </a:gsLst>
                    <a:lin ang="5400000" scaled="1"/>
                  </a:gradFill>
                  <a:latin typeface="Segoe UI Semilight" panose="020B0402040204020203" pitchFamily="34" charset="0"/>
                  <a:cs typeface="Segoe UI Semilight" panose="020B0402040204020203" pitchFamily="34" charset="0"/>
                </a:rPr>
                <a:t>endpoints </a:t>
              </a:r>
              <a:r>
                <a:rPr lang="en-US" dirty="0">
                  <a:gradFill>
                    <a:gsLst>
                      <a:gs pos="0">
                        <a:srgbClr val="FFFFFF"/>
                      </a:gs>
                      <a:gs pos="100000">
                        <a:srgbClr val="FFFFFF"/>
                      </a:gs>
                    </a:gsLst>
                    <a:lin ang="5400000" scaled="1"/>
                  </a:gradFill>
                  <a:latin typeface="Segoe UI Semilight" panose="020B0402040204020203" pitchFamily="34" charset="0"/>
                  <a:cs typeface="Segoe UI Semilight" panose="020B0402040204020203" pitchFamily="34" charset="0"/>
                </a:rPr>
                <a:t>&amp; API reach</a:t>
              </a:r>
            </a:p>
          </p:txBody>
        </p:sp>
        <p:pic>
          <p:nvPicPr>
            <p:cNvPr id="61" name="Picture 60"/>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rot="10800000" flipV="1">
              <a:off x="8308747" y="2231562"/>
              <a:ext cx="1153550" cy="577692"/>
            </a:xfrm>
            <a:prstGeom prst="rect">
              <a:avLst/>
            </a:prstGeom>
          </p:spPr>
        </p:pic>
      </p:grpSp>
      <p:grpSp>
        <p:nvGrpSpPr>
          <p:cNvPr id="23" name="Group 22"/>
          <p:cNvGrpSpPr/>
          <p:nvPr/>
        </p:nvGrpSpPr>
        <p:grpSpPr>
          <a:xfrm>
            <a:off x="9535181" y="4801024"/>
            <a:ext cx="2652473" cy="1264880"/>
            <a:chOff x="9434709" y="3086746"/>
            <a:chExt cx="2652473" cy="1264880"/>
          </a:xfrm>
        </p:grpSpPr>
        <p:grpSp>
          <p:nvGrpSpPr>
            <p:cNvPr id="55" name="Group 54"/>
            <p:cNvGrpSpPr/>
            <p:nvPr/>
          </p:nvGrpSpPr>
          <p:grpSpPr>
            <a:xfrm>
              <a:off x="10144790" y="3086746"/>
              <a:ext cx="1942392" cy="1264880"/>
              <a:chOff x="9855585" y="2587674"/>
              <a:chExt cx="1942392" cy="1264880"/>
            </a:xfrm>
          </p:grpSpPr>
          <p:sp>
            <p:nvSpPr>
              <p:cNvPr id="52" name="TextBox 51"/>
              <p:cNvSpPr txBox="1"/>
              <p:nvPr/>
            </p:nvSpPr>
            <p:spPr>
              <a:xfrm>
                <a:off x="9855585" y="2820818"/>
                <a:ext cx="1942392" cy="939488"/>
              </a:xfrm>
              <a:prstGeom prst="rect">
                <a:avLst/>
              </a:prstGeom>
              <a:noFill/>
            </p:spPr>
            <p:txBody>
              <a:bodyPr wrap="square" rtlCol="0">
                <a:spAutoFit/>
              </a:bodyPr>
              <a:lstStyle/>
              <a:p>
                <a:pPr defTabSz="932559" fontAlgn="base">
                  <a:spcBef>
                    <a:spcPct val="0"/>
                  </a:spcBef>
                  <a:spcAft>
                    <a:spcPct val="0"/>
                  </a:spcAft>
                </a:pPr>
                <a:r>
                  <a:rPr lang="en-US" sz="5505" dirty="0">
                    <a:gradFill>
                      <a:gsLst>
                        <a:gs pos="0">
                          <a:srgbClr val="00B294"/>
                        </a:gs>
                        <a:gs pos="100000">
                          <a:srgbClr val="00B294"/>
                        </a:gs>
                      </a:gsLst>
                      <a:lin ang="5400000" scaled="0"/>
                    </a:gradFill>
                    <a:latin typeface="Segoe UI Semilight" panose="020B0402040204020203" pitchFamily="34" charset="0"/>
                    <a:cs typeface="Segoe UI Semilight" panose="020B0402040204020203" pitchFamily="34" charset="0"/>
                  </a:rPr>
                  <a:t>10Mil </a:t>
                </a:r>
              </a:p>
            </p:txBody>
          </p:sp>
          <p:sp>
            <p:nvSpPr>
              <p:cNvPr id="49" name="TextBox 48"/>
              <p:cNvSpPr txBox="1"/>
              <p:nvPr/>
            </p:nvSpPr>
            <p:spPr>
              <a:xfrm>
                <a:off x="9967653" y="3570169"/>
                <a:ext cx="1563826" cy="282385"/>
              </a:xfrm>
              <a:prstGeom prst="rect">
                <a:avLst/>
              </a:prstGeom>
              <a:noFill/>
            </p:spPr>
            <p:txBody>
              <a:bodyPr wrap="none" lIns="0" tIns="0" rIns="0" bIns="0" rtlCol="0">
                <a:spAutoFit/>
              </a:bodyPr>
              <a:lstStyle/>
              <a:p>
                <a:pPr defTabSz="932559" fontAlgn="base">
                  <a:spcBef>
                    <a:spcPct val="0"/>
                  </a:spcBef>
                  <a:spcAft>
                    <a:spcPct val="0"/>
                  </a:spcAft>
                </a:pPr>
                <a:r>
                  <a:rPr lang="en-US"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worldwide devs</a:t>
                </a:r>
              </a:p>
            </p:txBody>
          </p:sp>
          <p:sp>
            <p:nvSpPr>
              <p:cNvPr id="57" name="TextBox 56"/>
              <p:cNvSpPr txBox="1"/>
              <p:nvPr/>
            </p:nvSpPr>
            <p:spPr>
              <a:xfrm>
                <a:off x="9923589" y="2587674"/>
                <a:ext cx="871649" cy="369332"/>
              </a:xfrm>
              <a:prstGeom prst="rect">
                <a:avLst/>
              </a:prstGeom>
              <a:noFill/>
            </p:spPr>
            <p:txBody>
              <a:bodyPr wrap="none" lIns="0" tIns="0" rIns="0" bIns="0" rtlCol="0">
                <a:spAutoFit/>
              </a:bodyPr>
              <a:lstStyle/>
              <a:p>
                <a:pPr defTabSz="932559" fontAlgn="base">
                  <a:spcBef>
                    <a:spcPct val="0"/>
                  </a:spcBef>
                  <a:spcAft>
                    <a:spcPct val="0"/>
                  </a:spcAft>
                </a:pPr>
                <a:r>
                  <a:rPr lang="en-US" sz="2400" dirty="0" smtClea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Target</a:t>
                </a:r>
                <a:endParaRPr lang="en-US" sz="2400" dirty="0">
                  <a:gradFill>
                    <a:gsLst>
                      <a:gs pos="0">
                        <a:srgbClr val="505050"/>
                      </a:gs>
                      <a:gs pos="100000">
                        <a:srgbClr val="505050"/>
                      </a:gs>
                    </a:gsLst>
                    <a:lin ang="5400000" scaled="1"/>
                  </a:gradFill>
                  <a:latin typeface="Segoe UI Semilight" panose="020B0402040204020203" pitchFamily="34" charset="0"/>
                  <a:cs typeface="Segoe UI Semilight" panose="020B0402040204020203" pitchFamily="34" charset="0"/>
                </a:endParaRPr>
              </a:p>
            </p:txBody>
          </p:sp>
        </p:grpSp>
        <p:grpSp>
          <p:nvGrpSpPr>
            <p:cNvPr id="64" name="Group 63"/>
            <p:cNvGrpSpPr/>
            <p:nvPr>
              <p:custDataLst>
                <p:tags r:id="rId1"/>
              </p:custDataLst>
            </p:nvPr>
          </p:nvGrpSpPr>
          <p:grpSpPr>
            <a:xfrm>
              <a:off x="9434709" y="3159447"/>
              <a:ext cx="705214" cy="838701"/>
              <a:chOff x="9450880" y="8318500"/>
              <a:chExt cx="1449213" cy="1719263"/>
            </a:xfrm>
          </p:grpSpPr>
          <p:grpSp>
            <p:nvGrpSpPr>
              <p:cNvPr id="65" name="Group 64"/>
              <p:cNvGrpSpPr/>
              <p:nvPr/>
            </p:nvGrpSpPr>
            <p:grpSpPr>
              <a:xfrm>
                <a:off x="10071418" y="8318500"/>
                <a:ext cx="828675" cy="1719263"/>
                <a:chOff x="10040938" y="8318500"/>
                <a:chExt cx="828675" cy="1719263"/>
              </a:xfrm>
            </p:grpSpPr>
            <p:sp>
              <p:nvSpPr>
                <p:cNvPr id="71" name="Freeform 31"/>
                <p:cNvSpPr>
                  <a:spLocks/>
                </p:cNvSpPr>
                <p:nvPr>
                  <p:custDataLst>
                    <p:tags r:id="rId3"/>
                  </p:custDataLst>
                </p:nvPr>
              </p:nvSpPr>
              <p:spPr bwMode="auto">
                <a:xfrm>
                  <a:off x="10040938" y="8318500"/>
                  <a:ext cx="828675" cy="1719263"/>
                </a:xfrm>
                <a:custGeom>
                  <a:avLst/>
                  <a:gdLst>
                    <a:gd name="T0" fmla="*/ 574 w 1044"/>
                    <a:gd name="T1" fmla="*/ 2161 h 2165"/>
                    <a:gd name="T2" fmla="*/ 635 w 1044"/>
                    <a:gd name="T3" fmla="*/ 2136 h 2165"/>
                    <a:gd name="T4" fmla="*/ 700 w 1044"/>
                    <a:gd name="T5" fmla="*/ 2098 h 2165"/>
                    <a:gd name="T6" fmla="*/ 755 w 1044"/>
                    <a:gd name="T7" fmla="*/ 2043 h 2165"/>
                    <a:gd name="T8" fmla="*/ 812 w 1044"/>
                    <a:gd name="T9" fmla="*/ 1980 h 2165"/>
                    <a:gd name="T10" fmla="*/ 862 w 1044"/>
                    <a:gd name="T11" fmla="*/ 1901 h 2165"/>
                    <a:gd name="T12" fmla="*/ 907 w 1044"/>
                    <a:gd name="T13" fmla="*/ 1809 h 2165"/>
                    <a:gd name="T14" fmla="*/ 947 w 1044"/>
                    <a:gd name="T15" fmla="*/ 1707 h 2165"/>
                    <a:gd name="T16" fmla="*/ 979 w 1044"/>
                    <a:gd name="T17" fmla="*/ 1596 h 2165"/>
                    <a:gd name="T18" fmla="*/ 1006 w 1044"/>
                    <a:gd name="T19" fmla="*/ 1477 h 2165"/>
                    <a:gd name="T20" fmla="*/ 1025 w 1044"/>
                    <a:gd name="T21" fmla="*/ 1351 h 2165"/>
                    <a:gd name="T22" fmla="*/ 1038 w 1044"/>
                    <a:gd name="T23" fmla="*/ 1218 h 2165"/>
                    <a:gd name="T24" fmla="*/ 1044 w 1044"/>
                    <a:gd name="T25" fmla="*/ 1081 h 2165"/>
                    <a:gd name="T26" fmla="*/ 1038 w 1044"/>
                    <a:gd name="T27" fmla="*/ 941 h 2165"/>
                    <a:gd name="T28" fmla="*/ 1025 w 1044"/>
                    <a:gd name="T29" fmla="*/ 811 h 2165"/>
                    <a:gd name="T30" fmla="*/ 1006 w 1044"/>
                    <a:gd name="T31" fmla="*/ 684 h 2165"/>
                    <a:gd name="T32" fmla="*/ 979 w 1044"/>
                    <a:gd name="T33" fmla="*/ 564 h 2165"/>
                    <a:gd name="T34" fmla="*/ 947 w 1044"/>
                    <a:gd name="T35" fmla="*/ 452 h 2165"/>
                    <a:gd name="T36" fmla="*/ 907 w 1044"/>
                    <a:gd name="T37" fmla="*/ 351 h 2165"/>
                    <a:gd name="T38" fmla="*/ 862 w 1044"/>
                    <a:gd name="T39" fmla="*/ 260 h 2165"/>
                    <a:gd name="T40" fmla="*/ 812 w 1044"/>
                    <a:gd name="T41" fmla="*/ 184 h 2165"/>
                    <a:gd name="T42" fmla="*/ 755 w 1044"/>
                    <a:gd name="T43" fmla="*/ 116 h 2165"/>
                    <a:gd name="T44" fmla="*/ 700 w 1044"/>
                    <a:gd name="T45" fmla="*/ 64 h 2165"/>
                    <a:gd name="T46" fmla="*/ 635 w 1044"/>
                    <a:gd name="T47" fmla="*/ 24 h 2165"/>
                    <a:gd name="T48" fmla="*/ 574 w 1044"/>
                    <a:gd name="T49" fmla="*/ 4 h 2165"/>
                    <a:gd name="T50" fmla="*/ 508 w 1044"/>
                    <a:gd name="T51" fmla="*/ 0 h 2165"/>
                    <a:gd name="T52" fmla="*/ 439 w 1044"/>
                    <a:gd name="T53" fmla="*/ 9 h 2165"/>
                    <a:gd name="T54" fmla="*/ 377 w 1044"/>
                    <a:gd name="T55" fmla="*/ 38 h 2165"/>
                    <a:gd name="T56" fmla="*/ 318 w 1044"/>
                    <a:gd name="T57" fmla="*/ 83 h 2165"/>
                    <a:gd name="T58" fmla="*/ 259 w 1044"/>
                    <a:gd name="T59" fmla="*/ 140 h 2165"/>
                    <a:gd name="T60" fmla="*/ 208 w 1044"/>
                    <a:gd name="T61" fmla="*/ 211 h 2165"/>
                    <a:gd name="T62" fmla="*/ 160 w 1044"/>
                    <a:gd name="T63" fmla="*/ 296 h 2165"/>
                    <a:gd name="T64" fmla="*/ 116 w 1044"/>
                    <a:gd name="T65" fmla="*/ 391 h 2165"/>
                    <a:gd name="T66" fmla="*/ 78 w 1044"/>
                    <a:gd name="T67" fmla="*/ 496 h 2165"/>
                    <a:gd name="T68" fmla="*/ 50 w 1044"/>
                    <a:gd name="T69" fmla="*/ 610 h 2165"/>
                    <a:gd name="T70" fmla="*/ 25 w 1044"/>
                    <a:gd name="T71" fmla="*/ 732 h 2165"/>
                    <a:gd name="T72" fmla="*/ 10 w 1044"/>
                    <a:gd name="T73" fmla="*/ 863 h 2165"/>
                    <a:gd name="T74" fmla="*/ 0 w 1044"/>
                    <a:gd name="T75" fmla="*/ 996 h 2165"/>
                    <a:gd name="T76" fmla="*/ 0 w 1044"/>
                    <a:gd name="T77" fmla="*/ 1135 h 2165"/>
                    <a:gd name="T78" fmla="*/ 6 w 1044"/>
                    <a:gd name="T79" fmla="*/ 1273 h 2165"/>
                    <a:gd name="T80" fmla="*/ 23 w 1044"/>
                    <a:gd name="T81" fmla="*/ 1403 h 2165"/>
                    <a:gd name="T82" fmla="*/ 44 w 1044"/>
                    <a:gd name="T83" fmla="*/ 1524 h 2165"/>
                    <a:gd name="T84" fmla="*/ 74 w 1044"/>
                    <a:gd name="T85" fmla="*/ 1642 h 2165"/>
                    <a:gd name="T86" fmla="*/ 109 w 1044"/>
                    <a:gd name="T87" fmla="*/ 1749 h 2165"/>
                    <a:gd name="T88" fmla="*/ 152 w 1044"/>
                    <a:gd name="T89" fmla="*/ 1847 h 2165"/>
                    <a:gd name="T90" fmla="*/ 198 w 1044"/>
                    <a:gd name="T91" fmla="*/ 1935 h 2165"/>
                    <a:gd name="T92" fmla="*/ 249 w 1044"/>
                    <a:gd name="T93" fmla="*/ 2005 h 2165"/>
                    <a:gd name="T94" fmla="*/ 306 w 1044"/>
                    <a:gd name="T95" fmla="*/ 2068 h 2165"/>
                    <a:gd name="T96" fmla="*/ 363 w 1044"/>
                    <a:gd name="T97" fmla="*/ 2115 h 2165"/>
                    <a:gd name="T98" fmla="*/ 428 w 1044"/>
                    <a:gd name="T99" fmla="*/ 2148 h 2165"/>
                    <a:gd name="T100" fmla="*/ 495 w 1044"/>
                    <a:gd name="T101" fmla="*/ 2165 h 2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4" h="2165">
                      <a:moveTo>
                        <a:pt x="523" y="2165"/>
                      </a:moveTo>
                      <a:lnTo>
                        <a:pt x="536" y="2165"/>
                      </a:lnTo>
                      <a:lnTo>
                        <a:pt x="548" y="2165"/>
                      </a:lnTo>
                      <a:lnTo>
                        <a:pt x="559" y="2163"/>
                      </a:lnTo>
                      <a:lnTo>
                        <a:pt x="574" y="2161"/>
                      </a:lnTo>
                      <a:lnTo>
                        <a:pt x="586" y="2155"/>
                      </a:lnTo>
                      <a:lnTo>
                        <a:pt x="597" y="2152"/>
                      </a:lnTo>
                      <a:lnTo>
                        <a:pt x="611" y="2148"/>
                      </a:lnTo>
                      <a:lnTo>
                        <a:pt x="626" y="2144"/>
                      </a:lnTo>
                      <a:lnTo>
                        <a:pt x="635" y="2136"/>
                      </a:lnTo>
                      <a:lnTo>
                        <a:pt x="651" y="2131"/>
                      </a:lnTo>
                      <a:lnTo>
                        <a:pt x="662" y="2123"/>
                      </a:lnTo>
                      <a:lnTo>
                        <a:pt x="675" y="2115"/>
                      </a:lnTo>
                      <a:lnTo>
                        <a:pt x="687" y="2106"/>
                      </a:lnTo>
                      <a:lnTo>
                        <a:pt x="700" y="2098"/>
                      </a:lnTo>
                      <a:lnTo>
                        <a:pt x="713" y="2089"/>
                      </a:lnTo>
                      <a:lnTo>
                        <a:pt x="725" y="2081"/>
                      </a:lnTo>
                      <a:lnTo>
                        <a:pt x="734" y="2068"/>
                      </a:lnTo>
                      <a:lnTo>
                        <a:pt x="748" y="2058"/>
                      </a:lnTo>
                      <a:lnTo>
                        <a:pt x="755" y="2043"/>
                      </a:lnTo>
                      <a:lnTo>
                        <a:pt x="770" y="2034"/>
                      </a:lnTo>
                      <a:lnTo>
                        <a:pt x="778" y="2020"/>
                      </a:lnTo>
                      <a:lnTo>
                        <a:pt x="789" y="2005"/>
                      </a:lnTo>
                      <a:lnTo>
                        <a:pt x="801" y="1992"/>
                      </a:lnTo>
                      <a:lnTo>
                        <a:pt x="812" y="1980"/>
                      </a:lnTo>
                      <a:lnTo>
                        <a:pt x="822" y="1963"/>
                      </a:lnTo>
                      <a:lnTo>
                        <a:pt x="833" y="1950"/>
                      </a:lnTo>
                      <a:lnTo>
                        <a:pt x="843" y="1935"/>
                      </a:lnTo>
                      <a:lnTo>
                        <a:pt x="852" y="1918"/>
                      </a:lnTo>
                      <a:lnTo>
                        <a:pt x="862" y="1901"/>
                      </a:lnTo>
                      <a:lnTo>
                        <a:pt x="873" y="1882"/>
                      </a:lnTo>
                      <a:lnTo>
                        <a:pt x="881" y="1865"/>
                      </a:lnTo>
                      <a:lnTo>
                        <a:pt x="892" y="1847"/>
                      </a:lnTo>
                      <a:lnTo>
                        <a:pt x="898" y="1828"/>
                      </a:lnTo>
                      <a:lnTo>
                        <a:pt x="907" y="1809"/>
                      </a:lnTo>
                      <a:lnTo>
                        <a:pt x="915" y="1790"/>
                      </a:lnTo>
                      <a:lnTo>
                        <a:pt x="924" y="1771"/>
                      </a:lnTo>
                      <a:lnTo>
                        <a:pt x="932" y="1749"/>
                      </a:lnTo>
                      <a:lnTo>
                        <a:pt x="938" y="1728"/>
                      </a:lnTo>
                      <a:lnTo>
                        <a:pt x="947" y="1707"/>
                      </a:lnTo>
                      <a:lnTo>
                        <a:pt x="953" y="1686"/>
                      </a:lnTo>
                      <a:lnTo>
                        <a:pt x="960" y="1665"/>
                      </a:lnTo>
                      <a:lnTo>
                        <a:pt x="968" y="1642"/>
                      </a:lnTo>
                      <a:lnTo>
                        <a:pt x="972" y="1617"/>
                      </a:lnTo>
                      <a:lnTo>
                        <a:pt x="979" y="1596"/>
                      </a:lnTo>
                      <a:lnTo>
                        <a:pt x="985" y="1574"/>
                      </a:lnTo>
                      <a:lnTo>
                        <a:pt x="991" y="1549"/>
                      </a:lnTo>
                      <a:lnTo>
                        <a:pt x="997" y="1524"/>
                      </a:lnTo>
                      <a:lnTo>
                        <a:pt x="1002" y="1503"/>
                      </a:lnTo>
                      <a:lnTo>
                        <a:pt x="1006" y="1477"/>
                      </a:lnTo>
                      <a:lnTo>
                        <a:pt x="1012" y="1454"/>
                      </a:lnTo>
                      <a:lnTo>
                        <a:pt x="1014" y="1427"/>
                      </a:lnTo>
                      <a:lnTo>
                        <a:pt x="1019" y="1403"/>
                      </a:lnTo>
                      <a:lnTo>
                        <a:pt x="1021" y="1376"/>
                      </a:lnTo>
                      <a:lnTo>
                        <a:pt x="1025" y="1351"/>
                      </a:lnTo>
                      <a:lnTo>
                        <a:pt x="1029" y="1325"/>
                      </a:lnTo>
                      <a:lnTo>
                        <a:pt x="1033" y="1298"/>
                      </a:lnTo>
                      <a:lnTo>
                        <a:pt x="1035" y="1273"/>
                      </a:lnTo>
                      <a:lnTo>
                        <a:pt x="1037" y="1245"/>
                      </a:lnTo>
                      <a:lnTo>
                        <a:pt x="1038" y="1218"/>
                      </a:lnTo>
                      <a:lnTo>
                        <a:pt x="1040" y="1192"/>
                      </a:lnTo>
                      <a:lnTo>
                        <a:pt x="1040" y="1163"/>
                      </a:lnTo>
                      <a:lnTo>
                        <a:pt x="1042" y="1135"/>
                      </a:lnTo>
                      <a:lnTo>
                        <a:pt x="1042" y="1110"/>
                      </a:lnTo>
                      <a:lnTo>
                        <a:pt x="1044" y="1081"/>
                      </a:lnTo>
                      <a:lnTo>
                        <a:pt x="1042" y="1055"/>
                      </a:lnTo>
                      <a:lnTo>
                        <a:pt x="1042" y="1026"/>
                      </a:lnTo>
                      <a:lnTo>
                        <a:pt x="1040" y="996"/>
                      </a:lnTo>
                      <a:lnTo>
                        <a:pt x="1040" y="971"/>
                      </a:lnTo>
                      <a:lnTo>
                        <a:pt x="1038" y="941"/>
                      </a:lnTo>
                      <a:lnTo>
                        <a:pt x="1037" y="914"/>
                      </a:lnTo>
                      <a:lnTo>
                        <a:pt x="1035" y="887"/>
                      </a:lnTo>
                      <a:lnTo>
                        <a:pt x="1033" y="863"/>
                      </a:lnTo>
                      <a:lnTo>
                        <a:pt x="1029" y="834"/>
                      </a:lnTo>
                      <a:lnTo>
                        <a:pt x="1025" y="811"/>
                      </a:lnTo>
                      <a:lnTo>
                        <a:pt x="1021" y="783"/>
                      </a:lnTo>
                      <a:lnTo>
                        <a:pt x="1019" y="758"/>
                      </a:lnTo>
                      <a:lnTo>
                        <a:pt x="1014" y="732"/>
                      </a:lnTo>
                      <a:lnTo>
                        <a:pt x="1012" y="707"/>
                      </a:lnTo>
                      <a:lnTo>
                        <a:pt x="1006" y="684"/>
                      </a:lnTo>
                      <a:lnTo>
                        <a:pt x="1002" y="659"/>
                      </a:lnTo>
                      <a:lnTo>
                        <a:pt x="997" y="635"/>
                      </a:lnTo>
                      <a:lnTo>
                        <a:pt x="991" y="610"/>
                      </a:lnTo>
                      <a:lnTo>
                        <a:pt x="985" y="587"/>
                      </a:lnTo>
                      <a:lnTo>
                        <a:pt x="979" y="564"/>
                      </a:lnTo>
                      <a:lnTo>
                        <a:pt x="972" y="541"/>
                      </a:lnTo>
                      <a:lnTo>
                        <a:pt x="968" y="519"/>
                      </a:lnTo>
                      <a:lnTo>
                        <a:pt x="960" y="496"/>
                      </a:lnTo>
                      <a:lnTo>
                        <a:pt x="953" y="475"/>
                      </a:lnTo>
                      <a:lnTo>
                        <a:pt x="947" y="452"/>
                      </a:lnTo>
                      <a:lnTo>
                        <a:pt x="938" y="431"/>
                      </a:lnTo>
                      <a:lnTo>
                        <a:pt x="932" y="410"/>
                      </a:lnTo>
                      <a:lnTo>
                        <a:pt x="924" y="391"/>
                      </a:lnTo>
                      <a:lnTo>
                        <a:pt x="915" y="370"/>
                      </a:lnTo>
                      <a:lnTo>
                        <a:pt x="907" y="351"/>
                      </a:lnTo>
                      <a:lnTo>
                        <a:pt x="898" y="332"/>
                      </a:lnTo>
                      <a:lnTo>
                        <a:pt x="892" y="315"/>
                      </a:lnTo>
                      <a:lnTo>
                        <a:pt x="881" y="296"/>
                      </a:lnTo>
                      <a:lnTo>
                        <a:pt x="873" y="279"/>
                      </a:lnTo>
                      <a:lnTo>
                        <a:pt x="862" y="260"/>
                      </a:lnTo>
                      <a:lnTo>
                        <a:pt x="852" y="245"/>
                      </a:lnTo>
                      <a:lnTo>
                        <a:pt x="843" y="226"/>
                      </a:lnTo>
                      <a:lnTo>
                        <a:pt x="833" y="211"/>
                      </a:lnTo>
                      <a:lnTo>
                        <a:pt x="822" y="197"/>
                      </a:lnTo>
                      <a:lnTo>
                        <a:pt x="812" y="184"/>
                      </a:lnTo>
                      <a:lnTo>
                        <a:pt x="801" y="167"/>
                      </a:lnTo>
                      <a:lnTo>
                        <a:pt x="789" y="154"/>
                      </a:lnTo>
                      <a:lnTo>
                        <a:pt x="778" y="140"/>
                      </a:lnTo>
                      <a:lnTo>
                        <a:pt x="770" y="127"/>
                      </a:lnTo>
                      <a:lnTo>
                        <a:pt x="755" y="116"/>
                      </a:lnTo>
                      <a:lnTo>
                        <a:pt x="748" y="104"/>
                      </a:lnTo>
                      <a:lnTo>
                        <a:pt x="734" y="93"/>
                      </a:lnTo>
                      <a:lnTo>
                        <a:pt x="725" y="83"/>
                      </a:lnTo>
                      <a:lnTo>
                        <a:pt x="713" y="72"/>
                      </a:lnTo>
                      <a:lnTo>
                        <a:pt x="700" y="64"/>
                      </a:lnTo>
                      <a:lnTo>
                        <a:pt x="687" y="53"/>
                      </a:lnTo>
                      <a:lnTo>
                        <a:pt x="675" y="47"/>
                      </a:lnTo>
                      <a:lnTo>
                        <a:pt x="662" y="38"/>
                      </a:lnTo>
                      <a:lnTo>
                        <a:pt x="651" y="30"/>
                      </a:lnTo>
                      <a:lnTo>
                        <a:pt x="635" y="24"/>
                      </a:lnTo>
                      <a:lnTo>
                        <a:pt x="626" y="21"/>
                      </a:lnTo>
                      <a:lnTo>
                        <a:pt x="611" y="13"/>
                      </a:lnTo>
                      <a:lnTo>
                        <a:pt x="597" y="9"/>
                      </a:lnTo>
                      <a:lnTo>
                        <a:pt x="586" y="5"/>
                      </a:lnTo>
                      <a:lnTo>
                        <a:pt x="574" y="4"/>
                      </a:lnTo>
                      <a:lnTo>
                        <a:pt x="559" y="2"/>
                      </a:lnTo>
                      <a:lnTo>
                        <a:pt x="548" y="0"/>
                      </a:lnTo>
                      <a:lnTo>
                        <a:pt x="536" y="0"/>
                      </a:lnTo>
                      <a:lnTo>
                        <a:pt x="523" y="0"/>
                      </a:lnTo>
                      <a:lnTo>
                        <a:pt x="508" y="0"/>
                      </a:lnTo>
                      <a:lnTo>
                        <a:pt x="495" y="0"/>
                      </a:lnTo>
                      <a:lnTo>
                        <a:pt x="479" y="2"/>
                      </a:lnTo>
                      <a:lnTo>
                        <a:pt x="468" y="4"/>
                      </a:lnTo>
                      <a:lnTo>
                        <a:pt x="453" y="5"/>
                      </a:lnTo>
                      <a:lnTo>
                        <a:pt x="439" y="9"/>
                      </a:lnTo>
                      <a:lnTo>
                        <a:pt x="428" y="13"/>
                      </a:lnTo>
                      <a:lnTo>
                        <a:pt x="415" y="21"/>
                      </a:lnTo>
                      <a:lnTo>
                        <a:pt x="400" y="24"/>
                      </a:lnTo>
                      <a:lnTo>
                        <a:pt x="390" y="30"/>
                      </a:lnTo>
                      <a:lnTo>
                        <a:pt x="377" y="38"/>
                      </a:lnTo>
                      <a:lnTo>
                        <a:pt x="363" y="47"/>
                      </a:lnTo>
                      <a:lnTo>
                        <a:pt x="352" y="53"/>
                      </a:lnTo>
                      <a:lnTo>
                        <a:pt x="341" y="64"/>
                      </a:lnTo>
                      <a:lnTo>
                        <a:pt x="327" y="72"/>
                      </a:lnTo>
                      <a:lnTo>
                        <a:pt x="318" y="83"/>
                      </a:lnTo>
                      <a:lnTo>
                        <a:pt x="306" y="93"/>
                      </a:lnTo>
                      <a:lnTo>
                        <a:pt x="295" y="104"/>
                      </a:lnTo>
                      <a:lnTo>
                        <a:pt x="282" y="116"/>
                      </a:lnTo>
                      <a:lnTo>
                        <a:pt x="272" y="127"/>
                      </a:lnTo>
                      <a:lnTo>
                        <a:pt x="259" y="140"/>
                      </a:lnTo>
                      <a:lnTo>
                        <a:pt x="249" y="154"/>
                      </a:lnTo>
                      <a:lnTo>
                        <a:pt x="238" y="167"/>
                      </a:lnTo>
                      <a:lnTo>
                        <a:pt x="228" y="184"/>
                      </a:lnTo>
                      <a:lnTo>
                        <a:pt x="217" y="197"/>
                      </a:lnTo>
                      <a:lnTo>
                        <a:pt x="208" y="211"/>
                      </a:lnTo>
                      <a:lnTo>
                        <a:pt x="198" y="226"/>
                      </a:lnTo>
                      <a:lnTo>
                        <a:pt x="189" y="245"/>
                      </a:lnTo>
                      <a:lnTo>
                        <a:pt x="179" y="260"/>
                      </a:lnTo>
                      <a:lnTo>
                        <a:pt x="169" y="279"/>
                      </a:lnTo>
                      <a:lnTo>
                        <a:pt x="160" y="296"/>
                      </a:lnTo>
                      <a:lnTo>
                        <a:pt x="152" y="315"/>
                      </a:lnTo>
                      <a:lnTo>
                        <a:pt x="143" y="332"/>
                      </a:lnTo>
                      <a:lnTo>
                        <a:pt x="133" y="351"/>
                      </a:lnTo>
                      <a:lnTo>
                        <a:pt x="126" y="370"/>
                      </a:lnTo>
                      <a:lnTo>
                        <a:pt x="116" y="391"/>
                      </a:lnTo>
                      <a:lnTo>
                        <a:pt x="109" y="410"/>
                      </a:lnTo>
                      <a:lnTo>
                        <a:pt x="101" y="431"/>
                      </a:lnTo>
                      <a:lnTo>
                        <a:pt x="95" y="452"/>
                      </a:lnTo>
                      <a:lnTo>
                        <a:pt x="88" y="475"/>
                      </a:lnTo>
                      <a:lnTo>
                        <a:pt x="78" y="496"/>
                      </a:lnTo>
                      <a:lnTo>
                        <a:pt x="74" y="519"/>
                      </a:lnTo>
                      <a:lnTo>
                        <a:pt x="65" y="541"/>
                      </a:lnTo>
                      <a:lnTo>
                        <a:pt x="59" y="564"/>
                      </a:lnTo>
                      <a:lnTo>
                        <a:pt x="55" y="587"/>
                      </a:lnTo>
                      <a:lnTo>
                        <a:pt x="50" y="610"/>
                      </a:lnTo>
                      <a:lnTo>
                        <a:pt x="44" y="635"/>
                      </a:lnTo>
                      <a:lnTo>
                        <a:pt x="40" y="659"/>
                      </a:lnTo>
                      <a:lnTo>
                        <a:pt x="36" y="684"/>
                      </a:lnTo>
                      <a:lnTo>
                        <a:pt x="31" y="707"/>
                      </a:lnTo>
                      <a:lnTo>
                        <a:pt x="25" y="732"/>
                      </a:lnTo>
                      <a:lnTo>
                        <a:pt x="23" y="758"/>
                      </a:lnTo>
                      <a:lnTo>
                        <a:pt x="17" y="783"/>
                      </a:lnTo>
                      <a:lnTo>
                        <a:pt x="15" y="811"/>
                      </a:lnTo>
                      <a:lnTo>
                        <a:pt x="12" y="834"/>
                      </a:lnTo>
                      <a:lnTo>
                        <a:pt x="10" y="863"/>
                      </a:lnTo>
                      <a:lnTo>
                        <a:pt x="6" y="887"/>
                      </a:lnTo>
                      <a:lnTo>
                        <a:pt x="6" y="914"/>
                      </a:lnTo>
                      <a:lnTo>
                        <a:pt x="2" y="941"/>
                      </a:lnTo>
                      <a:lnTo>
                        <a:pt x="2" y="971"/>
                      </a:lnTo>
                      <a:lnTo>
                        <a:pt x="0" y="996"/>
                      </a:lnTo>
                      <a:lnTo>
                        <a:pt x="0" y="1026"/>
                      </a:lnTo>
                      <a:lnTo>
                        <a:pt x="0" y="1055"/>
                      </a:lnTo>
                      <a:lnTo>
                        <a:pt x="0" y="1081"/>
                      </a:lnTo>
                      <a:lnTo>
                        <a:pt x="0" y="1110"/>
                      </a:lnTo>
                      <a:lnTo>
                        <a:pt x="0" y="1135"/>
                      </a:lnTo>
                      <a:lnTo>
                        <a:pt x="0" y="1163"/>
                      </a:lnTo>
                      <a:lnTo>
                        <a:pt x="2" y="1192"/>
                      </a:lnTo>
                      <a:lnTo>
                        <a:pt x="2" y="1218"/>
                      </a:lnTo>
                      <a:lnTo>
                        <a:pt x="6" y="1245"/>
                      </a:lnTo>
                      <a:lnTo>
                        <a:pt x="6" y="1273"/>
                      </a:lnTo>
                      <a:lnTo>
                        <a:pt x="10" y="1298"/>
                      </a:lnTo>
                      <a:lnTo>
                        <a:pt x="12" y="1325"/>
                      </a:lnTo>
                      <a:lnTo>
                        <a:pt x="15" y="1351"/>
                      </a:lnTo>
                      <a:lnTo>
                        <a:pt x="17" y="1376"/>
                      </a:lnTo>
                      <a:lnTo>
                        <a:pt x="23" y="1403"/>
                      </a:lnTo>
                      <a:lnTo>
                        <a:pt x="25" y="1427"/>
                      </a:lnTo>
                      <a:lnTo>
                        <a:pt x="31" y="1454"/>
                      </a:lnTo>
                      <a:lnTo>
                        <a:pt x="36" y="1477"/>
                      </a:lnTo>
                      <a:lnTo>
                        <a:pt x="40" y="1503"/>
                      </a:lnTo>
                      <a:lnTo>
                        <a:pt x="44" y="1524"/>
                      </a:lnTo>
                      <a:lnTo>
                        <a:pt x="50" y="1549"/>
                      </a:lnTo>
                      <a:lnTo>
                        <a:pt x="55" y="1574"/>
                      </a:lnTo>
                      <a:lnTo>
                        <a:pt x="59" y="1596"/>
                      </a:lnTo>
                      <a:lnTo>
                        <a:pt x="65" y="1617"/>
                      </a:lnTo>
                      <a:lnTo>
                        <a:pt x="74" y="1642"/>
                      </a:lnTo>
                      <a:lnTo>
                        <a:pt x="78" y="1665"/>
                      </a:lnTo>
                      <a:lnTo>
                        <a:pt x="88" y="1686"/>
                      </a:lnTo>
                      <a:lnTo>
                        <a:pt x="95" y="1707"/>
                      </a:lnTo>
                      <a:lnTo>
                        <a:pt x="101" y="1728"/>
                      </a:lnTo>
                      <a:lnTo>
                        <a:pt x="109" y="1749"/>
                      </a:lnTo>
                      <a:lnTo>
                        <a:pt x="116" y="1771"/>
                      </a:lnTo>
                      <a:lnTo>
                        <a:pt x="126" y="1790"/>
                      </a:lnTo>
                      <a:lnTo>
                        <a:pt x="133" y="1809"/>
                      </a:lnTo>
                      <a:lnTo>
                        <a:pt x="143" y="1828"/>
                      </a:lnTo>
                      <a:lnTo>
                        <a:pt x="152" y="1847"/>
                      </a:lnTo>
                      <a:lnTo>
                        <a:pt x="160" y="1865"/>
                      </a:lnTo>
                      <a:lnTo>
                        <a:pt x="169" y="1882"/>
                      </a:lnTo>
                      <a:lnTo>
                        <a:pt x="179" y="1901"/>
                      </a:lnTo>
                      <a:lnTo>
                        <a:pt x="189" y="1918"/>
                      </a:lnTo>
                      <a:lnTo>
                        <a:pt x="198" y="1935"/>
                      </a:lnTo>
                      <a:lnTo>
                        <a:pt x="208" y="1950"/>
                      </a:lnTo>
                      <a:lnTo>
                        <a:pt x="217" y="1963"/>
                      </a:lnTo>
                      <a:lnTo>
                        <a:pt x="228" y="1980"/>
                      </a:lnTo>
                      <a:lnTo>
                        <a:pt x="238" y="1992"/>
                      </a:lnTo>
                      <a:lnTo>
                        <a:pt x="249" y="2005"/>
                      </a:lnTo>
                      <a:lnTo>
                        <a:pt x="259" y="2020"/>
                      </a:lnTo>
                      <a:lnTo>
                        <a:pt x="272" y="2034"/>
                      </a:lnTo>
                      <a:lnTo>
                        <a:pt x="282" y="2043"/>
                      </a:lnTo>
                      <a:lnTo>
                        <a:pt x="295" y="2058"/>
                      </a:lnTo>
                      <a:lnTo>
                        <a:pt x="306" y="2068"/>
                      </a:lnTo>
                      <a:lnTo>
                        <a:pt x="318" y="2081"/>
                      </a:lnTo>
                      <a:lnTo>
                        <a:pt x="327" y="2089"/>
                      </a:lnTo>
                      <a:lnTo>
                        <a:pt x="341" y="2098"/>
                      </a:lnTo>
                      <a:lnTo>
                        <a:pt x="352" y="2106"/>
                      </a:lnTo>
                      <a:lnTo>
                        <a:pt x="363" y="2115"/>
                      </a:lnTo>
                      <a:lnTo>
                        <a:pt x="377" y="2123"/>
                      </a:lnTo>
                      <a:lnTo>
                        <a:pt x="390" y="2131"/>
                      </a:lnTo>
                      <a:lnTo>
                        <a:pt x="400" y="2136"/>
                      </a:lnTo>
                      <a:lnTo>
                        <a:pt x="415" y="2144"/>
                      </a:lnTo>
                      <a:lnTo>
                        <a:pt x="428" y="2148"/>
                      </a:lnTo>
                      <a:lnTo>
                        <a:pt x="439" y="2152"/>
                      </a:lnTo>
                      <a:lnTo>
                        <a:pt x="453" y="2155"/>
                      </a:lnTo>
                      <a:lnTo>
                        <a:pt x="468" y="2161"/>
                      </a:lnTo>
                      <a:lnTo>
                        <a:pt x="479" y="2163"/>
                      </a:lnTo>
                      <a:lnTo>
                        <a:pt x="495" y="2165"/>
                      </a:lnTo>
                      <a:lnTo>
                        <a:pt x="508" y="2165"/>
                      </a:lnTo>
                      <a:lnTo>
                        <a:pt x="523" y="2165"/>
                      </a:lnTo>
                      <a:lnTo>
                        <a:pt x="523" y="216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2" name="Freeform 32"/>
                <p:cNvSpPr>
                  <a:spLocks/>
                </p:cNvSpPr>
                <p:nvPr>
                  <p:custDataLst>
                    <p:tags r:id="rId4"/>
                  </p:custDataLst>
                </p:nvPr>
              </p:nvSpPr>
              <p:spPr bwMode="auto">
                <a:xfrm>
                  <a:off x="10171113" y="8512175"/>
                  <a:ext cx="523875" cy="1333500"/>
                </a:xfrm>
                <a:custGeom>
                  <a:avLst/>
                  <a:gdLst>
                    <a:gd name="T0" fmla="*/ 376 w 660"/>
                    <a:gd name="T1" fmla="*/ 1671 h 1680"/>
                    <a:gd name="T2" fmla="*/ 439 w 660"/>
                    <a:gd name="T3" fmla="*/ 1627 h 1680"/>
                    <a:gd name="T4" fmla="*/ 473 w 660"/>
                    <a:gd name="T5" fmla="*/ 1585 h 1680"/>
                    <a:gd name="T6" fmla="*/ 502 w 660"/>
                    <a:gd name="T7" fmla="*/ 1547 h 1680"/>
                    <a:gd name="T8" fmla="*/ 528 w 660"/>
                    <a:gd name="T9" fmla="*/ 1496 h 1680"/>
                    <a:gd name="T10" fmla="*/ 555 w 660"/>
                    <a:gd name="T11" fmla="*/ 1447 h 1680"/>
                    <a:gd name="T12" fmla="*/ 574 w 660"/>
                    <a:gd name="T13" fmla="*/ 1388 h 1680"/>
                    <a:gd name="T14" fmla="*/ 595 w 660"/>
                    <a:gd name="T15" fmla="*/ 1325 h 1680"/>
                    <a:gd name="T16" fmla="*/ 610 w 660"/>
                    <a:gd name="T17" fmla="*/ 1255 h 1680"/>
                    <a:gd name="T18" fmla="*/ 627 w 660"/>
                    <a:gd name="T19" fmla="*/ 1184 h 1680"/>
                    <a:gd name="T20" fmla="*/ 639 w 660"/>
                    <a:gd name="T21" fmla="*/ 1106 h 1680"/>
                    <a:gd name="T22" fmla="*/ 648 w 660"/>
                    <a:gd name="T23" fmla="*/ 1027 h 1680"/>
                    <a:gd name="T24" fmla="*/ 654 w 660"/>
                    <a:gd name="T25" fmla="*/ 943 h 1680"/>
                    <a:gd name="T26" fmla="*/ 658 w 660"/>
                    <a:gd name="T27" fmla="*/ 859 h 1680"/>
                    <a:gd name="T28" fmla="*/ 656 w 660"/>
                    <a:gd name="T29" fmla="*/ 772 h 1680"/>
                    <a:gd name="T30" fmla="*/ 650 w 660"/>
                    <a:gd name="T31" fmla="*/ 688 h 1680"/>
                    <a:gd name="T32" fmla="*/ 642 w 660"/>
                    <a:gd name="T33" fmla="*/ 605 h 1680"/>
                    <a:gd name="T34" fmla="*/ 633 w 660"/>
                    <a:gd name="T35" fmla="*/ 528 h 1680"/>
                    <a:gd name="T36" fmla="*/ 620 w 660"/>
                    <a:gd name="T37" fmla="*/ 452 h 1680"/>
                    <a:gd name="T38" fmla="*/ 604 w 660"/>
                    <a:gd name="T39" fmla="*/ 384 h 1680"/>
                    <a:gd name="T40" fmla="*/ 587 w 660"/>
                    <a:gd name="T41" fmla="*/ 317 h 1680"/>
                    <a:gd name="T42" fmla="*/ 566 w 660"/>
                    <a:gd name="T43" fmla="*/ 259 h 1680"/>
                    <a:gd name="T44" fmla="*/ 542 w 660"/>
                    <a:gd name="T45" fmla="*/ 202 h 1680"/>
                    <a:gd name="T46" fmla="*/ 517 w 660"/>
                    <a:gd name="T47" fmla="*/ 150 h 1680"/>
                    <a:gd name="T48" fmla="*/ 488 w 660"/>
                    <a:gd name="T49" fmla="*/ 106 h 1680"/>
                    <a:gd name="T50" fmla="*/ 462 w 660"/>
                    <a:gd name="T51" fmla="*/ 70 h 1680"/>
                    <a:gd name="T52" fmla="*/ 409 w 660"/>
                    <a:gd name="T53" fmla="*/ 23 h 1680"/>
                    <a:gd name="T54" fmla="*/ 342 w 660"/>
                    <a:gd name="T55" fmla="*/ 0 h 1680"/>
                    <a:gd name="T56" fmla="*/ 300 w 660"/>
                    <a:gd name="T57" fmla="*/ 0 h 1680"/>
                    <a:gd name="T58" fmla="*/ 241 w 660"/>
                    <a:gd name="T59" fmla="*/ 23 h 1680"/>
                    <a:gd name="T60" fmla="*/ 188 w 660"/>
                    <a:gd name="T61" fmla="*/ 70 h 1680"/>
                    <a:gd name="T62" fmla="*/ 160 w 660"/>
                    <a:gd name="T63" fmla="*/ 106 h 1680"/>
                    <a:gd name="T64" fmla="*/ 133 w 660"/>
                    <a:gd name="T65" fmla="*/ 150 h 1680"/>
                    <a:gd name="T66" fmla="*/ 110 w 660"/>
                    <a:gd name="T67" fmla="*/ 202 h 1680"/>
                    <a:gd name="T68" fmla="*/ 89 w 660"/>
                    <a:gd name="T69" fmla="*/ 259 h 1680"/>
                    <a:gd name="T70" fmla="*/ 68 w 660"/>
                    <a:gd name="T71" fmla="*/ 317 h 1680"/>
                    <a:gd name="T72" fmla="*/ 49 w 660"/>
                    <a:gd name="T73" fmla="*/ 384 h 1680"/>
                    <a:gd name="T74" fmla="*/ 34 w 660"/>
                    <a:gd name="T75" fmla="*/ 452 h 1680"/>
                    <a:gd name="T76" fmla="*/ 21 w 660"/>
                    <a:gd name="T77" fmla="*/ 528 h 1680"/>
                    <a:gd name="T78" fmla="*/ 9 w 660"/>
                    <a:gd name="T79" fmla="*/ 605 h 1680"/>
                    <a:gd name="T80" fmla="*/ 2 w 660"/>
                    <a:gd name="T81" fmla="*/ 688 h 1680"/>
                    <a:gd name="T82" fmla="*/ 0 w 660"/>
                    <a:gd name="T83" fmla="*/ 772 h 1680"/>
                    <a:gd name="T84" fmla="*/ 0 w 660"/>
                    <a:gd name="T85" fmla="*/ 859 h 1680"/>
                    <a:gd name="T86" fmla="*/ 0 w 660"/>
                    <a:gd name="T87" fmla="*/ 943 h 1680"/>
                    <a:gd name="T88" fmla="*/ 4 w 660"/>
                    <a:gd name="T89" fmla="*/ 1027 h 1680"/>
                    <a:gd name="T90" fmla="*/ 13 w 660"/>
                    <a:gd name="T91" fmla="*/ 1106 h 1680"/>
                    <a:gd name="T92" fmla="*/ 26 w 660"/>
                    <a:gd name="T93" fmla="*/ 1184 h 1680"/>
                    <a:gd name="T94" fmla="*/ 40 w 660"/>
                    <a:gd name="T95" fmla="*/ 1255 h 1680"/>
                    <a:gd name="T96" fmla="*/ 57 w 660"/>
                    <a:gd name="T97" fmla="*/ 1325 h 1680"/>
                    <a:gd name="T98" fmla="*/ 76 w 660"/>
                    <a:gd name="T99" fmla="*/ 1388 h 1680"/>
                    <a:gd name="T100" fmla="*/ 99 w 660"/>
                    <a:gd name="T101" fmla="*/ 1447 h 1680"/>
                    <a:gd name="T102" fmla="*/ 121 w 660"/>
                    <a:gd name="T103" fmla="*/ 1496 h 1680"/>
                    <a:gd name="T104" fmla="*/ 144 w 660"/>
                    <a:gd name="T105" fmla="*/ 1547 h 1680"/>
                    <a:gd name="T106" fmla="*/ 173 w 660"/>
                    <a:gd name="T107" fmla="*/ 1585 h 1680"/>
                    <a:gd name="T108" fmla="*/ 213 w 660"/>
                    <a:gd name="T109" fmla="*/ 1627 h 1680"/>
                    <a:gd name="T110" fmla="*/ 274 w 660"/>
                    <a:gd name="T111" fmla="*/ 1671 h 1680"/>
                    <a:gd name="T112" fmla="*/ 317 w 660"/>
                    <a:gd name="T113" fmla="*/ 167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0" h="1680">
                      <a:moveTo>
                        <a:pt x="327" y="1680"/>
                      </a:moveTo>
                      <a:lnTo>
                        <a:pt x="342" y="1679"/>
                      </a:lnTo>
                      <a:lnTo>
                        <a:pt x="359" y="1677"/>
                      </a:lnTo>
                      <a:lnTo>
                        <a:pt x="376" y="1671"/>
                      </a:lnTo>
                      <a:lnTo>
                        <a:pt x="393" y="1663"/>
                      </a:lnTo>
                      <a:lnTo>
                        <a:pt x="409" y="1654"/>
                      </a:lnTo>
                      <a:lnTo>
                        <a:pt x="424" y="1641"/>
                      </a:lnTo>
                      <a:lnTo>
                        <a:pt x="439" y="1627"/>
                      </a:lnTo>
                      <a:lnTo>
                        <a:pt x="454" y="1616"/>
                      </a:lnTo>
                      <a:lnTo>
                        <a:pt x="462" y="1604"/>
                      </a:lnTo>
                      <a:lnTo>
                        <a:pt x="468" y="1597"/>
                      </a:lnTo>
                      <a:lnTo>
                        <a:pt x="473" y="1585"/>
                      </a:lnTo>
                      <a:lnTo>
                        <a:pt x="483" y="1578"/>
                      </a:lnTo>
                      <a:lnTo>
                        <a:pt x="488" y="1566"/>
                      </a:lnTo>
                      <a:lnTo>
                        <a:pt x="496" y="1557"/>
                      </a:lnTo>
                      <a:lnTo>
                        <a:pt x="502" y="1547"/>
                      </a:lnTo>
                      <a:lnTo>
                        <a:pt x="509" y="1536"/>
                      </a:lnTo>
                      <a:lnTo>
                        <a:pt x="517" y="1523"/>
                      </a:lnTo>
                      <a:lnTo>
                        <a:pt x="523" y="1511"/>
                      </a:lnTo>
                      <a:lnTo>
                        <a:pt x="528" y="1496"/>
                      </a:lnTo>
                      <a:lnTo>
                        <a:pt x="536" y="1487"/>
                      </a:lnTo>
                      <a:lnTo>
                        <a:pt x="542" y="1475"/>
                      </a:lnTo>
                      <a:lnTo>
                        <a:pt x="549" y="1460"/>
                      </a:lnTo>
                      <a:lnTo>
                        <a:pt x="555" y="1447"/>
                      </a:lnTo>
                      <a:lnTo>
                        <a:pt x="561" y="1435"/>
                      </a:lnTo>
                      <a:lnTo>
                        <a:pt x="566" y="1418"/>
                      </a:lnTo>
                      <a:lnTo>
                        <a:pt x="570" y="1405"/>
                      </a:lnTo>
                      <a:lnTo>
                        <a:pt x="574" y="1388"/>
                      </a:lnTo>
                      <a:lnTo>
                        <a:pt x="582" y="1374"/>
                      </a:lnTo>
                      <a:lnTo>
                        <a:pt x="587" y="1355"/>
                      </a:lnTo>
                      <a:lnTo>
                        <a:pt x="589" y="1340"/>
                      </a:lnTo>
                      <a:lnTo>
                        <a:pt x="595" y="1325"/>
                      </a:lnTo>
                      <a:lnTo>
                        <a:pt x="601" y="1310"/>
                      </a:lnTo>
                      <a:lnTo>
                        <a:pt x="604" y="1291"/>
                      </a:lnTo>
                      <a:lnTo>
                        <a:pt x="608" y="1274"/>
                      </a:lnTo>
                      <a:lnTo>
                        <a:pt x="610" y="1255"/>
                      </a:lnTo>
                      <a:lnTo>
                        <a:pt x="616" y="1238"/>
                      </a:lnTo>
                      <a:lnTo>
                        <a:pt x="620" y="1219"/>
                      </a:lnTo>
                      <a:lnTo>
                        <a:pt x="625" y="1201"/>
                      </a:lnTo>
                      <a:lnTo>
                        <a:pt x="627" y="1184"/>
                      </a:lnTo>
                      <a:lnTo>
                        <a:pt x="631" y="1167"/>
                      </a:lnTo>
                      <a:lnTo>
                        <a:pt x="633" y="1146"/>
                      </a:lnTo>
                      <a:lnTo>
                        <a:pt x="637" y="1127"/>
                      </a:lnTo>
                      <a:lnTo>
                        <a:pt x="639" y="1106"/>
                      </a:lnTo>
                      <a:lnTo>
                        <a:pt x="642" y="1087"/>
                      </a:lnTo>
                      <a:lnTo>
                        <a:pt x="642" y="1068"/>
                      </a:lnTo>
                      <a:lnTo>
                        <a:pt x="646" y="1047"/>
                      </a:lnTo>
                      <a:lnTo>
                        <a:pt x="648" y="1027"/>
                      </a:lnTo>
                      <a:lnTo>
                        <a:pt x="650" y="1008"/>
                      </a:lnTo>
                      <a:lnTo>
                        <a:pt x="650" y="985"/>
                      </a:lnTo>
                      <a:lnTo>
                        <a:pt x="652" y="964"/>
                      </a:lnTo>
                      <a:lnTo>
                        <a:pt x="654" y="943"/>
                      </a:lnTo>
                      <a:lnTo>
                        <a:pt x="656" y="924"/>
                      </a:lnTo>
                      <a:lnTo>
                        <a:pt x="656" y="901"/>
                      </a:lnTo>
                      <a:lnTo>
                        <a:pt x="658" y="880"/>
                      </a:lnTo>
                      <a:lnTo>
                        <a:pt x="658" y="859"/>
                      </a:lnTo>
                      <a:lnTo>
                        <a:pt x="660" y="838"/>
                      </a:lnTo>
                      <a:lnTo>
                        <a:pt x="658" y="816"/>
                      </a:lnTo>
                      <a:lnTo>
                        <a:pt x="658" y="795"/>
                      </a:lnTo>
                      <a:lnTo>
                        <a:pt x="656" y="772"/>
                      </a:lnTo>
                      <a:lnTo>
                        <a:pt x="656" y="751"/>
                      </a:lnTo>
                      <a:lnTo>
                        <a:pt x="654" y="730"/>
                      </a:lnTo>
                      <a:lnTo>
                        <a:pt x="652" y="711"/>
                      </a:lnTo>
                      <a:lnTo>
                        <a:pt x="650" y="688"/>
                      </a:lnTo>
                      <a:lnTo>
                        <a:pt x="650" y="669"/>
                      </a:lnTo>
                      <a:lnTo>
                        <a:pt x="648" y="646"/>
                      </a:lnTo>
                      <a:lnTo>
                        <a:pt x="646" y="625"/>
                      </a:lnTo>
                      <a:lnTo>
                        <a:pt x="642" y="605"/>
                      </a:lnTo>
                      <a:lnTo>
                        <a:pt x="642" y="587"/>
                      </a:lnTo>
                      <a:lnTo>
                        <a:pt x="639" y="568"/>
                      </a:lnTo>
                      <a:lnTo>
                        <a:pt x="637" y="549"/>
                      </a:lnTo>
                      <a:lnTo>
                        <a:pt x="633" y="528"/>
                      </a:lnTo>
                      <a:lnTo>
                        <a:pt x="631" y="509"/>
                      </a:lnTo>
                      <a:lnTo>
                        <a:pt x="627" y="490"/>
                      </a:lnTo>
                      <a:lnTo>
                        <a:pt x="625" y="471"/>
                      </a:lnTo>
                      <a:lnTo>
                        <a:pt x="620" y="452"/>
                      </a:lnTo>
                      <a:lnTo>
                        <a:pt x="616" y="435"/>
                      </a:lnTo>
                      <a:lnTo>
                        <a:pt x="610" y="416"/>
                      </a:lnTo>
                      <a:lnTo>
                        <a:pt x="608" y="401"/>
                      </a:lnTo>
                      <a:lnTo>
                        <a:pt x="604" y="384"/>
                      </a:lnTo>
                      <a:lnTo>
                        <a:pt x="601" y="367"/>
                      </a:lnTo>
                      <a:lnTo>
                        <a:pt x="595" y="350"/>
                      </a:lnTo>
                      <a:lnTo>
                        <a:pt x="589" y="335"/>
                      </a:lnTo>
                      <a:lnTo>
                        <a:pt x="587" y="317"/>
                      </a:lnTo>
                      <a:lnTo>
                        <a:pt x="582" y="302"/>
                      </a:lnTo>
                      <a:lnTo>
                        <a:pt x="574" y="285"/>
                      </a:lnTo>
                      <a:lnTo>
                        <a:pt x="570" y="272"/>
                      </a:lnTo>
                      <a:lnTo>
                        <a:pt x="566" y="259"/>
                      </a:lnTo>
                      <a:lnTo>
                        <a:pt x="561" y="245"/>
                      </a:lnTo>
                      <a:lnTo>
                        <a:pt x="555" y="230"/>
                      </a:lnTo>
                      <a:lnTo>
                        <a:pt x="549" y="215"/>
                      </a:lnTo>
                      <a:lnTo>
                        <a:pt x="542" y="202"/>
                      </a:lnTo>
                      <a:lnTo>
                        <a:pt x="536" y="188"/>
                      </a:lnTo>
                      <a:lnTo>
                        <a:pt x="528" y="175"/>
                      </a:lnTo>
                      <a:lnTo>
                        <a:pt x="523" y="164"/>
                      </a:lnTo>
                      <a:lnTo>
                        <a:pt x="517" y="150"/>
                      </a:lnTo>
                      <a:lnTo>
                        <a:pt x="509" y="143"/>
                      </a:lnTo>
                      <a:lnTo>
                        <a:pt x="502" y="127"/>
                      </a:lnTo>
                      <a:lnTo>
                        <a:pt x="496" y="118"/>
                      </a:lnTo>
                      <a:lnTo>
                        <a:pt x="488" y="106"/>
                      </a:lnTo>
                      <a:lnTo>
                        <a:pt x="483" y="99"/>
                      </a:lnTo>
                      <a:lnTo>
                        <a:pt x="473" y="89"/>
                      </a:lnTo>
                      <a:lnTo>
                        <a:pt x="468" y="80"/>
                      </a:lnTo>
                      <a:lnTo>
                        <a:pt x="462" y="70"/>
                      </a:lnTo>
                      <a:lnTo>
                        <a:pt x="454" y="63"/>
                      </a:lnTo>
                      <a:lnTo>
                        <a:pt x="439" y="48"/>
                      </a:lnTo>
                      <a:lnTo>
                        <a:pt x="424" y="34"/>
                      </a:lnTo>
                      <a:lnTo>
                        <a:pt x="409" y="23"/>
                      </a:lnTo>
                      <a:lnTo>
                        <a:pt x="393" y="15"/>
                      </a:lnTo>
                      <a:lnTo>
                        <a:pt x="376" y="6"/>
                      </a:lnTo>
                      <a:lnTo>
                        <a:pt x="359" y="2"/>
                      </a:lnTo>
                      <a:lnTo>
                        <a:pt x="342" y="0"/>
                      </a:lnTo>
                      <a:lnTo>
                        <a:pt x="327" y="0"/>
                      </a:lnTo>
                      <a:lnTo>
                        <a:pt x="317" y="0"/>
                      </a:lnTo>
                      <a:lnTo>
                        <a:pt x="308" y="0"/>
                      </a:lnTo>
                      <a:lnTo>
                        <a:pt x="300" y="0"/>
                      </a:lnTo>
                      <a:lnTo>
                        <a:pt x="291" y="2"/>
                      </a:lnTo>
                      <a:lnTo>
                        <a:pt x="274" y="6"/>
                      </a:lnTo>
                      <a:lnTo>
                        <a:pt x="258" y="15"/>
                      </a:lnTo>
                      <a:lnTo>
                        <a:pt x="241" y="23"/>
                      </a:lnTo>
                      <a:lnTo>
                        <a:pt x="226" y="34"/>
                      </a:lnTo>
                      <a:lnTo>
                        <a:pt x="213" y="48"/>
                      </a:lnTo>
                      <a:lnTo>
                        <a:pt x="198" y="63"/>
                      </a:lnTo>
                      <a:lnTo>
                        <a:pt x="188" y="70"/>
                      </a:lnTo>
                      <a:lnTo>
                        <a:pt x="180" y="80"/>
                      </a:lnTo>
                      <a:lnTo>
                        <a:pt x="173" y="89"/>
                      </a:lnTo>
                      <a:lnTo>
                        <a:pt x="167" y="99"/>
                      </a:lnTo>
                      <a:lnTo>
                        <a:pt x="160" y="106"/>
                      </a:lnTo>
                      <a:lnTo>
                        <a:pt x="152" y="118"/>
                      </a:lnTo>
                      <a:lnTo>
                        <a:pt x="144" y="127"/>
                      </a:lnTo>
                      <a:lnTo>
                        <a:pt x="140" y="143"/>
                      </a:lnTo>
                      <a:lnTo>
                        <a:pt x="133" y="150"/>
                      </a:lnTo>
                      <a:lnTo>
                        <a:pt x="127" y="164"/>
                      </a:lnTo>
                      <a:lnTo>
                        <a:pt x="121" y="175"/>
                      </a:lnTo>
                      <a:lnTo>
                        <a:pt x="116" y="188"/>
                      </a:lnTo>
                      <a:lnTo>
                        <a:pt x="110" y="202"/>
                      </a:lnTo>
                      <a:lnTo>
                        <a:pt x="104" y="215"/>
                      </a:lnTo>
                      <a:lnTo>
                        <a:pt x="99" y="230"/>
                      </a:lnTo>
                      <a:lnTo>
                        <a:pt x="93" y="245"/>
                      </a:lnTo>
                      <a:lnTo>
                        <a:pt x="89" y="259"/>
                      </a:lnTo>
                      <a:lnTo>
                        <a:pt x="82" y="272"/>
                      </a:lnTo>
                      <a:lnTo>
                        <a:pt x="76" y="285"/>
                      </a:lnTo>
                      <a:lnTo>
                        <a:pt x="74" y="302"/>
                      </a:lnTo>
                      <a:lnTo>
                        <a:pt x="68" y="317"/>
                      </a:lnTo>
                      <a:lnTo>
                        <a:pt x="63" y="335"/>
                      </a:lnTo>
                      <a:lnTo>
                        <a:pt x="57" y="350"/>
                      </a:lnTo>
                      <a:lnTo>
                        <a:pt x="53" y="367"/>
                      </a:lnTo>
                      <a:lnTo>
                        <a:pt x="49" y="384"/>
                      </a:lnTo>
                      <a:lnTo>
                        <a:pt x="44" y="401"/>
                      </a:lnTo>
                      <a:lnTo>
                        <a:pt x="40" y="416"/>
                      </a:lnTo>
                      <a:lnTo>
                        <a:pt x="38" y="435"/>
                      </a:lnTo>
                      <a:lnTo>
                        <a:pt x="34" y="452"/>
                      </a:lnTo>
                      <a:lnTo>
                        <a:pt x="30" y="471"/>
                      </a:lnTo>
                      <a:lnTo>
                        <a:pt x="26" y="490"/>
                      </a:lnTo>
                      <a:lnTo>
                        <a:pt x="25" y="509"/>
                      </a:lnTo>
                      <a:lnTo>
                        <a:pt x="21" y="528"/>
                      </a:lnTo>
                      <a:lnTo>
                        <a:pt x="17" y="549"/>
                      </a:lnTo>
                      <a:lnTo>
                        <a:pt x="13" y="568"/>
                      </a:lnTo>
                      <a:lnTo>
                        <a:pt x="13" y="587"/>
                      </a:lnTo>
                      <a:lnTo>
                        <a:pt x="9" y="605"/>
                      </a:lnTo>
                      <a:lnTo>
                        <a:pt x="7" y="625"/>
                      </a:lnTo>
                      <a:lnTo>
                        <a:pt x="4" y="646"/>
                      </a:lnTo>
                      <a:lnTo>
                        <a:pt x="4" y="669"/>
                      </a:lnTo>
                      <a:lnTo>
                        <a:pt x="2" y="688"/>
                      </a:lnTo>
                      <a:lnTo>
                        <a:pt x="2" y="711"/>
                      </a:lnTo>
                      <a:lnTo>
                        <a:pt x="0" y="730"/>
                      </a:lnTo>
                      <a:lnTo>
                        <a:pt x="0" y="751"/>
                      </a:lnTo>
                      <a:lnTo>
                        <a:pt x="0" y="772"/>
                      </a:lnTo>
                      <a:lnTo>
                        <a:pt x="0" y="795"/>
                      </a:lnTo>
                      <a:lnTo>
                        <a:pt x="0" y="816"/>
                      </a:lnTo>
                      <a:lnTo>
                        <a:pt x="0" y="838"/>
                      </a:lnTo>
                      <a:lnTo>
                        <a:pt x="0" y="859"/>
                      </a:lnTo>
                      <a:lnTo>
                        <a:pt x="0" y="880"/>
                      </a:lnTo>
                      <a:lnTo>
                        <a:pt x="0" y="901"/>
                      </a:lnTo>
                      <a:lnTo>
                        <a:pt x="0" y="924"/>
                      </a:lnTo>
                      <a:lnTo>
                        <a:pt x="0" y="943"/>
                      </a:lnTo>
                      <a:lnTo>
                        <a:pt x="2" y="964"/>
                      </a:lnTo>
                      <a:lnTo>
                        <a:pt x="2" y="985"/>
                      </a:lnTo>
                      <a:lnTo>
                        <a:pt x="4" y="1008"/>
                      </a:lnTo>
                      <a:lnTo>
                        <a:pt x="4" y="1027"/>
                      </a:lnTo>
                      <a:lnTo>
                        <a:pt x="7" y="1047"/>
                      </a:lnTo>
                      <a:lnTo>
                        <a:pt x="9" y="1068"/>
                      </a:lnTo>
                      <a:lnTo>
                        <a:pt x="13" y="1087"/>
                      </a:lnTo>
                      <a:lnTo>
                        <a:pt x="13" y="1106"/>
                      </a:lnTo>
                      <a:lnTo>
                        <a:pt x="17" y="1127"/>
                      </a:lnTo>
                      <a:lnTo>
                        <a:pt x="21" y="1146"/>
                      </a:lnTo>
                      <a:lnTo>
                        <a:pt x="25" y="1167"/>
                      </a:lnTo>
                      <a:lnTo>
                        <a:pt x="26" y="1184"/>
                      </a:lnTo>
                      <a:lnTo>
                        <a:pt x="30" y="1201"/>
                      </a:lnTo>
                      <a:lnTo>
                        <a:pt x="34" y="1219"/>
                      </a:lnTo>
                      <a:lnTo>
                        <a:pt x="38" y="1238"/>
                      </a:lnTo>
                      <a:lnTo>
                        <a:pt x="40" y="1255"/>
                      </a:lnTo>
                      <a:lnTo>
                        <a:pt x="44" y="1274"/>
                      </a:lnTo>
                      <a:lnTo>
                        <a:pt x="49" y="1291"/>
                      </a:lnTo>
                      <a:lnTo>
                        <a:pt x="53" y="1310"/>
                      </a:lnTo>
                      <a:lnTo>
                        <a:pt x="57" y="1325"/>
                      </a:lnTo>
                      <a:lnTo>
                        <a:pt x="63" y="1340"/>
                      </a:lnTo>
                      <a:lnTo>
                        <a:pt x="68" y="1355"/>
                      </a:lnTo>
                      <a:lnTo>
                        <a:pt x="74" y="1374"/>
                      </a:lnTo>
                      <a:lnTo>
                        <a:pt x="76" y="1388"/>
                      </a:lnTo>
                      <a:lnTo>
                        <a:pt x="82" y="1405"/>
                      </a:lnTo>
                      <a:lnTo>
                        <a:pt x="89" y="1418"/>
                      </a:lnTo>
                      <a:lnTo>
                        <a:pt x="93" y="1435"/>
                      </a:lnTo>
                      <a:lnTo>
                        <a:pt x="99" y="1447"/>
                      </a:lnTo>
                      <a:lnTo>
                        <a:pt x="104" y="1460"/>
                      </a:lnTo>
                      <a:lnTo>
                        <a:pt x="110" y="1475"/>
                      </a:lnTo>
                      <a:lnTo>
                        <a:pt x="116" y="1487"/>
                      </a:lnTo>
                      <a:lnTo>
                        <a:pt x="121" y="1496"/>
                      </a:lnTo>
                      <a:lnTo>
                        <a:pt x="127" y="1511"/>
                      </a:lnTo>
                      <a:lnTo>
                        <a:pt x="133" y="1523"/>
                      </a:lnTo>
                      <a:lnTo>
                        <a:pt x="140" y="1536"/>
                      </a:lnTo>
                      <a:lnTo>
                        <a:pt x="144" y="1547"/>
                      </a:lnTo>
                      <a:lnTo>
                        <a:pt x="152" y="1557"/>
                      </a:lnTo>
                      <a:lnTo>
                        <a:pt x="160" y="1566"/>
                      </a:lnTo>
                      <a:lnTo>
                        <a:pt x="167" y="1578"/>
                      </a:lnTo>
                      <a:lnTo>
                        <a:pt x="173" y="1585"/>
                      </a:lnTo>
                      <a:lnTo>
                        <a:pt x="180" y="1597"/>
                      </a:lnTo>
                      <a:lnTo>
                        <a:pt x="188" y="1604"/>
                      </a:lnTo>
                      <a:lnTo>
                        <a:pt x="198" y="1616"/>
                      </a:lnTo>
                      <a:lnTo>
                        <a:pt x="213" y="1627"/>
                      </a:lnTo>
                      <a:lnTo>
                        <a:pt x="226" y="1641"/>
                      </a:lnTo>
                      <a:lnTo>
                        <a:pt x="241" y="1654"/>
                      </a:lnTo>
                      <a:lnTo>
                        <a:pt x="258" y="1663"/>
                      </a:lnTo>
                      <a:lnTo>
                        <a:pt x="274" y="1671"/>
                      </a:lnTo>
                      <a:lnTo>
                        <a:pt x="291" y="1677"/>
                      </a:lnTo>
                      <a:lnTo>
                        <a:pt x="300" y="1677"/>
                      </a:lnTo>
                      <a:lnTo>
                        <a:pt x="308" y="1679"/>
                      </a:lnTo>
                      <a:lnTo>
                        <a:pt x="317" y="1679"/>
                      </a:lnTo>
                      <a:lnTo>
                        <a:pt x="327" y="1680"/>
                      </a:lnTo>
                      <a:lnTo>
                        <a:pt x="327" y="16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3" name="Freeform 33"/>
                <p:cNvSpPr>
                  <a:spLocks/>
                </p:cNvSpPr>
                <p:nvPr>
                  <p:custDataLst>
                    <p:tags r:id="rId5"/>
                  </p:custDataLst>
                </p:nvPr>
              </p:nvSpPr>
              <p:spPr bwMode="auto">
                <a:xfrm>
                  <a:off x="10274301" y="8772525"/>
                  <a:ext cx="284163" cy="809625"/>
                </a:xfrm>
                <a:custGeom>
                  <a:avLst/>
                  <a:gdLst>
                    <a:gd name="T0" fmla="*/ 221 w 357"/>
                    <a:gd name="T1" fmla="*/ 1002 h 1019"/>
                    <a:gd name="T2" fmla="*/ 251 w 357"/>
                    <a:gd name="T3" fmla="*/ 967 h 1019"/>
                    <a:gd name="T4" fmla="*/ 281 w 357"/>
                    <a:gd name="T5" fmla="*/ 914 h 1019"/>
                    <a:gd name="T6" fmla="*/ 304 w 357"/>
                    <a:gd name="T7" fmla="*/ 859 h 1019"/>
                    <a:gd name="T8" fmla="*/ 316 w 357"/>
                    <a:gd name="T9" fmla="*/ 821 h 1019"/>
                    <a:gd name="T10" fmla="*/ 325 w 357"/>
                    <a:gd name="T11" fmla="*/ 781 h 1019"/>
                    <a:gd name="T12" fmla="*/ 335 w 357"/>
                    <a:gd name="T13" fmla="*/ 739 h 1019"/>
                    <a:gd name="T14" fmla="*/ 340 w 357"/>
                    <a:gd name="T15" fmla="*/ 694 h 1019"/>
                    <a:gd name="T16" fmla="*/ 348 w 357"/>
                    <a:gd name="T17" fmla="*/ 646 h 1019"/>
                    <a:gd name="T18" fmla="*/ 352 w 357"/>
                    <a:gd name="T19" fmla="*/ 597 h 1019"/>
                    <a:gd name="T20" fmla="*/ 356 w 357"/>
                    <a:gd name="T21" fmla="*/ 545 h 1019"/>
                    <a:gd name="T22" fmla="*/ 356 w 357"/>
                    <a:gd name="T23" fmla="*/ 496 h 1019"/>
                    <a:gd name="T24" fmla="*/ 354 w 357"/>
                    <a:gd name="T25" fmla="*/ 443 h 1019"/>
                    <a:gd name="T26" fmla="*/ 352 w 357"/>
                    <a:gd name="T27" fmla="*/ 393 h 1019"/>
                    <a:gd name="T28" fmla="*/ 344 w 357"/>
                    <a:gd name="T29" fmla="*/ 346 h 1019"/>
                    <a:gd name="T30" fmla="*/ 338 w 357"/>
                    <a:gd name="T31" fmla="*/ 300 h 1019"/>
                    <a:gd name="T32" fmla="*/ 331 w 357"/>
                    <a:gd name="T33" fmla="*/ 257 h 1019"/>
                    <a:gd name="T34" fmla="*/ 319 w 357"/>
                    <a:gd name="T35" fmla="*/ 215 h 1019"/>
                    <a:gd name="T36" fmla="*/ 310 w 357"/>
                    <a:gd name="T37" fmla="*/ 177 h 1019"/>
                    <a:gd name="T38" fmla="*/ 298 w 357"/>
                    <a:gd name="T39" fmla="*/ 141 h 1019"/>
                    <a:gd name="T40" fmla="*/ 281 w 357"/>
                    <a:gd name="T41" fmla="*/ 99 h 1019"/>
                    <a:gd name="T42" fmla="*/ 251 w 357"/>
                    <a:gd name="T43" fmla="*/ 49 h 1019"/>
                    <a:gd name="T44" fmla="*/ 221 w 357"/>
                    <a:gd name="T45" fmla="*/ 15 h 1019"/>
                    <a:gd name="T46" fmla="*/ 169 w 357"/>
                    <a:gd name="T47" fmla="*/ 0 h 1019"/>
                    <a:gd name="T48" fmla="*/ 131 w 357"/>
                    <a:gd name="T49" fmla="*/ 15 h 1019"/>
                    <a:gd name="T50" fmla="*/ 99 w 357"/>
                    <a:gd name="T51" fmla="*/ 49 h 1019"/>
                    <a:gd name="T52" fmla="*/ 67 w 357"/>
                    <a:gd name="T53" fmla="*/ 99 h 1019"/>
                    <a:gd name="T54" fmla="*/ 51 w 357"/>
                    <a:gd name="T55" fmla="*/ 141 h 1019"/>
                    <a:gd name="T56" fmla="*/ 40 w 357"/>
                    <a:gd name="T57" fmla="*/ 177 h 1019"/>
                    <a:gd name="T58" fmla="*/ 30 w 357"/>
                    <a:gd name="T59" fmla="*/ 215 h 1019"/>
                    <a:gd name="T60" fmla="*/ 21 w 357"/>
                    <a:gd name="T61" fmla="*/ 257 h 1019"/>
                    <a:gd name="T62" fmla="*/ 13 w 357"/>
                    <a:gd name="T63" fmla="*/ 300 h 1019"/>
                    <a:gd name="T64" fmla="*/ 6 w 357"/>
                    <a:gd name="T65" fmla="*/ 346 h 1019"/>
                    <a:gd name="T66" fmla="*/ 2 w 357"/>
                    <a:gd name="T67" fmla="*/ 393 h 1019"/>
                    <a:gd name="T68" fmla="*/ 0 w 357"/>
                    <a:gd name="T69" fmla="*/ 443 h 1019"/>
                    <a:gd name="T70" fmla="*/ 0 w 357"/>
                    <a:gd name="T71" fmla="*/ 496 h 1019"/>
                    <a:gd name="T72" fmla="*/ 0 w 357"/>
                    <a:gd name="T73" fmla="*/ 545 h 1019"/>
                    <a:gd name="T74" fmla="*/ 0 w 357"/>
                    <a:gd name="T75" fmla="*/ 597 h 1019"/>
                    <a:gd name="T76" fmla="*/ 4 w 357"/>
                    <a:gd name="T77" fmla="*/ 646 h 1019"/>
                    <a:gd name="T78" fmla="*/ 9 w 357"/>
                    <a:gd name="T79" fmla="*/ 694 h 1019"/>
                    <a:gd name="T80" fmla="*/ 15 w 357"/>
                    <a:gd name="T81" fmla="*/ 739 h 1019"/>
                    <a:gd name="T82" fmla="*/ 25 w 357"/>
                    <a:gd name="T83" fmla="*/ 781 h 1019"/>
                    <a:gd name="T84" fmla="*/ 34 w 357"/>
                    <a:gd name="T85" fmla="*/ 821 h 1019"/>
                    <a:gd name="T86" fmla="*/ 46 w 357"/>
                    <a:gd name="T87" fmla="*/ 859 h 1019"/>
                    <a:gd name="T88" fmla="*/ 67 w 357"/>
                    <a:gd name="T89" fmla="*/ 914 h 1019"/>
                    <a:gd name="T90" fmla="*/ 99 w 357"/>
                    <a:gd name="T91" fmla="*/ 967 h 1019"/>
                    <a:gd name="T92" fmla="*/ 131 w 357"/>
                    <a:gd name="T93" fmla="*/ 1002 h 1019"/>
                    <a:gd name="T94" fmla="*/ 169 w 357"/>
                    <a:gd name="T95" fmla="*/ 101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1019">
                      <a:moveTo>
                        <a:pt x="179" y="1019"/>
                      </a:moveTo>
                      <a:lnTo>
                        <a:pt x="194" y="1015"/>
                      </a:lnTo>
                      <a:lnTo>
                        <a:pt x="211" y="1005"/>
                      </a:lnTo>
                      <a:lnTo>
                        <a:pt x="221" y="1002"/>
                      </a:lnTo>
                      <a:lnTo>
                        <a:pt x="228" y="994"/>
                      </a:lnTo>
                      <a:lnTo>
                        <a:pt x="236" y="986"/>
                      </a:lnTo>
                      <a:lnTo>
                        <a:pt x="245" y="977"/>
                      </a:lnTo>
                      <a:lnTo>
                        <a:pt x="251" y="967"/>
                      </a:lnTo>
                      <a:lnTo>
                        <a:pt x="260" y="954"/>
                      </a:lnTo>
                      <a:lnTo>
                        <a:pt x="266" y="943"/>
                      </a:lnTo>
                      <a:lnTo>
                        <a:pt x="276" y="929"/>
                      </a:lnTo>
                      <a:lnTo>
                        <a:pt x="281" y="914"/>
                      </a:lnTo>
                      <a:lnTo>
                        <a:pt x="289" y="899"/>
                      </a:lnTo>
                      <a:lnTo>
                        <a:pt x="297" y="884"/>
                      </a:lnTo>
                      <a:lnTo>
                        <a:pt x="302" y="867"/>
                      </a:lnTo>
                      <a:lnTo>
                        <a:pt x="304" y="859"/>
                      </a:lnTo>
                      <a:lnTo>
                        <a:pt x="308" y="848"/>
                      </a:lnTo>
                      <a:lnTo>
                        <a:pt x="310" y="840"/>
                      </a:lnTo>
                      <a:lnTo>
                        <a:pt x="314" y="829"/>
                      </a:lnTo>
                      <a:lnTo>
                        <a:pt x="316" y="821"/>
                      </a:lnTo>
                      <a:lnTo>
                        <a:pt x="318" y="810"/>
                      </a:lnTo>
                      <a:lnTo>
                        <a:pt x="319" y="802"/>
                      </a:lnTo>
                      <a:lnTo>
                        <a:pt x="323" y="793"/>
                      </a:lnTo>
                      <a:lnTo>
                        <a:pt x="325" y="781"/>
                      </a:lnTo>
                      <a:lnTo>
                        <a:pt x="329" y="770"/>
                      </a:lnTo>
                      <a:lnTo>
                        <a:pt x="331" y="758"/>
                      </a:lnTo>
                      <a:lnTo>
                        <a:pt x="335" y="749"/>
                      </a:lnTo>
                      <a:lnTo>
                        <a:pt x="335" y="739"/>
                      </a:lnTo>
                      <a:lnTo>
                        <a:pt x="337" y="726"/>
                      </a:lnTo>
                      <a:lnTo>
                        <a:pt x="338" y="717"/>
                      </a:lnTo>
                      <a:lnTo>
                        <a:pt x="340" y="705"/>
                      </a:lnTo>
                      <a:lnTo>
                        <a:pt x="340" y="694"/>
                      </a:lnTo>
                      <a:lnTo>
                        <a:pt x="342" y="684"/>
                      </a:lnTo>
                      <a:lnTo>
                        <a:pt x="344" y="669"/>
                      </a:lnTo>
                      <a:lnTo>
                        <a:pt x="346" y="660"/>
                      </a:lnTo>
                      <a:lnTo>
                        <a:pt x="348" y="646"/>
                      </a:lnTo>
                      <a:lnTo>
                        <a:pt x="350" y="635"/>
                      </a:lnTo>
                      <a:lnTo>
                        <a:pt x="352" y="621"/>
                      </a:lnTo>
                      <a:lnTo>
                        <a:pt x="352" y="612"/>
                      </a:lnTo>
                      <a:lnTo>
                        <a:pt x="352" y="597"/>
                      </a:lnTo>
                      <a:lnTo>
                        <a:pt x="354" y="585"/>
                      </a:lnTo>
                      <a:lnTo>
                        <a:pt x="354" y="572"/>
                      </a:lnTo>
                      <a:lnTo>
                        <a:pt x="356" y="561"/>
                      </a:lnTo>
                      <a:lnTo>
                        <a:pt x="356" y="545"/>
                      </a:lnTo>
                      <a:lnTo>
                        <a:pt x="356" y="536"/>
                      </a:lnTo>
                      <a:lnTo>
                        <a:pt x="356" y="523"/>
                      </a:lnTo>
                      <a:lnTo>
                        <a:pt x="357" y="509"/>
                      </a:lnTo>
                      <a:lnTo>
                        <a:pt x="356" y="496"/>
                      </a:lnTo>
                      <a:lnTo>
                        <a:pt x="356" y="483"/>
                      </a:lnTo>
                      <a:lnTo>
                        <a:pt x="356" y="471"/>
                      </a:lnTo>
                      <a:lnTo>
                        <a:pt x="356" y="458"/>
                      </a:lnTo>
                      <a:lnTo>
                        <a:pt x="354" y="443"/>
                      </a:lnTo>
                      <a:lnTo>
                        <a:pt x="354" y="431"/>
                      </a:lnTo>
                      <a:lnTo>
                        <a:pt x="352" y="418"/>
                      </a:lnTo>
                      <a:lnTo>
                        <a:pt x="352" y="407"/>
                      </a:lnTo>
                      <a:lnTo>
                        <a:pt x="352" y="393"/>
                      </a:lnTo>
                      <a:lnTo>
                        <a:pt x="350" y="382"/>
                      </a:lnTo>
                      <a:lnTo>
                        <a:pt x="348" y="369"/>
                      </a:lnTo>
                      <a:lnTo>
                        <a:pt x="346" y="359"/>
                      </a:lnTo>
                      <a:lnTo>
                        <a:pt x="344" y="346"/>
                      </a:lnTo>
                      <a:lnTo>
                        <a:pt x="342" y="334"/>
                      </a:lnTo>
                      <a:lnTo>
                        <a:pt x="340" y="321"/>
                      </a:lnTo>
                      <a:lnTo>
                        <a:pt x="340" y="312"/>
                      </a:lnTo>
                      <a:lnTo>
                        <a:pt x="338" y="300"/>
                      </a:lnTo>
                      <a:lnTo>
                        <a:pt x="337" y="289"/>
                      </a:lnTo>
                      <a:lnTo>
                        <a:pt x="335" y="276"/>
                      </a:lnTo>
                      <a:lnTo>
                        <a:pt x="335" y="266"/>
                      </a:lnTo>
                      <a:lnTo>
                        <a:pt x="331" y="257"/>
                      </a:lnTo>
                      <a:lnTo>
                        <a:pt x="329" y="243"/>
                      </a:lnTo>
                      <a:lnTo>
                        <a:pt x="325" y="236"/>
                      </a:lnTo>
                      <a:lnTo>
                        <a:pt x="323" y="224"/>
                      </a:lnTo>
                      <a:lnTo>
                        <a:pt x="319" y="215"/>
                      </a:lnTo>
                      <a:lnTo>
                        <a:pt x="318" y="205"/>
                      </a:lnTo>
                      <a:lnTo>
                        <a:pt x="316" y="196"/>
                      </a:lnTo>
                      <a:lnTo>
                        <a:pt x="314" y="186"/>
                      </a:lnTo>
                      <a:lnTo>
                        <a:pt x="310" y="177"/>
                      </a:lnTo>
                      <a:lnTo>
                        <a:pt x="308" y="167"/>
                      </a:lnTo>
                      <a:lnTo>
                        <a:pt x="304" y="158"/>
                      </a:lnTo>
                      <a:lnTo>
                        <a:pt x="302" y="152"/>
                      </a:lnTo>
                      <a:lnTo>
                        <a:pt x="298" y="141"/>
                      </a:lnTo>
                      <a:lnTo>
                        <a:pt x="297" y="133"/>
                      </a:lnTo>
                      <a:lnTo>
                        <a:pt x="293" y="123"/>
                      </a:lnTo>
                      <a:lnTo>
                        <a:pt x="289" y="116"/>
                      </a:lnTo>
                      <a:lnTo>
                        <a:pt x="281" y="99"/>
                      </a:lnTo>
                      <a:lnTo>
                        <a:pt x="276" y="85"/>
                      </a:lnTo>
                      <a:lnTo>
                        <a:pt x="266" y="72"/>
                      </a:lnTo>
                      <a:lnTo>
                        <a:pt x="260" y="61"/>
                      </a:lnTo>
                      <a:lnTo>
                        <a:pt x="251" y="49"/>
                      </a:lnTo>
                      <a:lnTo>
                        <a:pt x="245" y="40"/>
                      </a:lnTo>
                      <a:lnTo>
                        <a:pt x="236" y="30"/>
                      </a:lnTo>
                      <a:lnTo>
                        <a:pt x="228" y="23"/>
                      </a:lnTo>
                      <a:lnTo>
                        <a:pt x="221" y="15"/>
                      </a:lnTo>
                      <a:lnTo>
                        <a:pt x="211" y="9"/>
                      </a:lnTo>
                      <a:lnTo>
                        <a:pt x="194" y="2"/>
                      </a:lnTo>
                      <a:lnTo>
                        <a:pt x="179" y="0"/>
                      </a:lnTo>
                      <a:lnTo>
                        <a:pt x="169" y="0"/>
                      </a:lnTo>
                      <a:lnTo>
                        <a:pt x="160" y="2"/>
                      </a:lnTo>
                      <a:lnTo>
                        <a:pt x="150" y="6"/>
                      </a:lnTo>
                      <a:lnTo>
                        <a:pt x="141" y="9"/>
                      </a:lnTo>
                      <a:lnTo>
                        <a:pt x="131" y="15"/>
                      </a:lnTo>
                      <a:lnTo>
                        <a:pt x="122" y="23"/>
                      </a:lnTo>
                      <a:lnTo>
                        <a:pt x="116" y="30"/>
                      </a:lnTo>
                      <a:lnTo>
                        <a:pt x="106" y="40"/>
                      </a:lnTo>
                      <a:lnTo>
                        <a:pt x="99" y="49"/>
                      </a:lnTo>
                      <a:lnTo>
                        <a:pt x="89" y="61"/>
                      </a:lnTo>
                      <a:lnTo>
                        <a:pt x="82" y="72"/>
                      </a:lnTo>
                      <a:lnTo>
                        <a:pt x="76" y="85"/>
                      </a:lnTo>
                      <a:lnTo>
                        <a:pt x="67" y="99"/>
                      </a:lnTo>
                      <a:lnTo>
                        <a:pt x="63" y="116"/>
                      </a:lnTo>
                      <a:lnTo>
                        <a:pt x="59" y="123"/>
                      </a:lnTo>
                      <a:lnTo>
                        <a:pt x="55" y="133"/>
                      </a:lnTo>
                      <a:lnTo>
                        <a:pt x="51" y="141"/>
                      </a:lnTo>
                      <a:lnTo>
                        <a:pt x="49" y="152"/>
                      </a:lnTo>
                      <a:lnTo>
                        <a:pt x="46" y="158"/>
                      </a:lnTo>
                      <a:lnTo>
                        <a:pt x="44" y="167"/>
                      </a:lnTo>
                      <a:lnTo>
                        <a:pt x="40" y="177"/>
                      </a:lnTo>
                      <a:lnTo>
                        <a:pt x="38" y="186"/>
                      </a:lnTo>
                      <a:lnTo>
                        <a:pt x="34" y="196"/>
                      </a:lnTo>
                      <a:lnTo>
                        <a:pt x="32" y="205"/>
                      </a:lnTo>
                      <a:lnTo>
                        <a:pt x="30" y="215"/>
                      </a:lnTo>
                      <a:lnTo>
                        <a:pt x="29" y="224"/>
                      </a:lnTo>
                      <a:lnTo>
                        <a:pt x="25" y="236"/>
                      </a:lnTo>
                      <a:lnTo>
                        <a:pt x="23" y="243"/>
                      </a:lnTo>
                      <a:lnTo>
                        <a:pt x="21" y="257"/>
                      </a:lnTo>
                      <a:lnTo>
                        <a:pt x="19" y="266"/>
                      </a:lnTo>
                      <a:lnTo>
                        <a:pt x="15" y="276"/>
                      </a:lnTo>
                      <a:lnTo>
                        <a:pt x="15" y="289"/>
                      </a:lnTo>
                      <a:lnTo>
                        <a:pt x="13" y="300"/>
                      </a:lnTo>
                      <a:lnTo>
                        <a:pt x="13" y="312"/>
                      </a:lnTo>
                      <a:lnTo>
                        <a:pt x="9" y="321"/>
                      </a:lnTo>
                      <a:lnTo>
                        <a:pt x="8" y="334"/>
                      </a:lnTo>
                      <a:lnTo>
                        <a:pt x="6" y="346"/>
                      </a:lnTo>
                      <a:lnTo>
                        <a:pt x="6" y="359"/>
                      </a:lnTo>
                      <a:lnTo>
                        <a:pt x="4" y="369"/>
                      </a:lnTo>
                      <a:lnTo>
                        <a:pt x="2" y="382"/>
                      </a:lnTo>
                      <a:lnTo>
                        <a:pt x="2" y="393"/>
                      </a:lnTo>
                      <a:lnTo>
                        <a:pt x="2" y="407"/>
                      </a:lnTo>
                      <a:lnTo>
                        <a:pt x="0" y="418"/>
                      </a:lnTo>
                      <a:lnTo>
                        <a:pt x="0" y="431"/>
                      </a:lnTo>
                      <a:lnTo>
                        <a:pt x="0" y="443"/>
                      </a:lnTo>
                      <a:lnTo>
                        <a:pt x="0" y="458"/>
                      </a:lnTo>
                      <a:lnTo>
                        <a:pt x="0" y="471"/>
                      </a:lnTo>
                      <a:lnTo>
                        <a:pt x="0" y="483"/>
                      </a:lnTo>
                      <a:lnTo>
                        <a:pt x="0" y="496"/>
                      </a:lnTo>
                      <a:lnTo>
                        <a:pt x="0" y="509"/>
                      </a:lnTo>
                      <a:lnTo>
                        <a:pt x="0" y="523"/>
                      </a:lnTo>
                      <a:lnTo>
                        <a:pt x="0" y="536"/>
                      </a:lnTo>
                      <a:lnTo>
                        <a:pt x="0" y="545"/>
                      </a:lnTo>
                      <a:lnTo>
                        <a:pt x="0" y="561"/>
                      </a:lnTo>
                      <a:lnTo>
                        <a:pt x="0" y="572"/>
                      </a:lnTo>
                      <a:lnTo>
                        <a:pt x="0" y="585"/>
                      </a:lnTo>
                      <a:lnTo>
                        <a:pt x="0" y="597"/>
                      </a:lnTo>
                      <a:lnTo>
                        <a:pt x="2" y="612"/>
                      </a:lnTo>
                      <a:lnTo>
                        <a:pt x="2" y="621"/>
                      </a:lnTo>
                      <a:lnTo>
                        <a:pt x="2" y="635"/>
                      </a:lnTo>
                      <a:lnTo>
                        <a:pt x="4" y="646"/>
                      </a:lnTo>
                      <a:lnTo>
                        <a:pt x="6" y="660"/>
                      </a:lnTo>
                      <a:lnTo>
                        <a:pt x="6" y="669"/>
                      </a:lnTo>
                      <a:lnTo>
                        <a:pt x="8" y="684"/>
                      </a:lnTo>
                      <a:lnTo>
                        <a:pt x="9" y="694"/>
                      </a:lnTo>
                      <a:lnTo>
                        <a:pt x="13" y="705"/>
                      </a:lnTo>
                      <a:lnTo>
                        <a:pt x="13" y="717"/>
                      </a:lnTo>
                      <a:lnTo>
                        <a:pt x="15" y="726"/>
                      </a:lnTo>
                      <a:lnTo>
                        <a:pt x="15" y="739"/>
                      </a:lnTo>
                      <a:lnTo>
                        <a:pt x="19" y="749"/>
                      </a:lnTo>
                      <a:lnTo>
                        <a:pt x="21" y="758"/>
                      </a:lnTo>
                      <a:lnTo>
                        <a:pt x="23" y="770"/>
                      </a:lnTo>
                      <a:lnTo>
                        <a:pt x="25" y="781"/>
                      </a:lnTo>
                      <a:lnTo>
                        <a:pt x="29" y="793"/>
                      </a:lnTo>
                      <a:lnTo>
                        <a:pt x="30" y="802"/>
                      </a:lnTo>
                      <a:lnTo>
                        <a:pt x="32" y="810"/>
                      </a:lnTo>
                      <a:lnTo>
                        <a:pt x="34" y="821"/>
                      </a:lnTo>
                      <a:lnTo>
                        <a:pt x="38" y="829"/>
                      </a:lnTo>
                      <a:lnTo>
                        <a:pt x="40" y="840"/>
                      </a:lnTo>
                      <a:lnTo>
                        <a:pt x="44" y="848"/>
                      </a:lnTo>
                      <a:lnTo>
                        <a:pt x="46" y="859"/>
                      </a:lnTo>
                      <a:lnTo>
                        <a:pt x="49" y="867"/>
                      </a:lnTo>
                      <a:lnTo>
                        <a:pt x="55" y="884"/>
                      </a:lnTo>
                      <a:lnTo>
                        <a:pt x="63" y="899"/>
                      </a:lnTo>
                      <a:lnTo>
                        <a:pt x="67" y="914"/>
                      </a:lnTo>
                      <a:lnTo>
                        <a:pt x="76" y="929"/>
                      </a:lnTo>
                      <a:lnTo>
                        <a:pt x="82" y="943"/>
                      </a:lnTo>
                      <a:lnTo>
                        <a:pt x="89" y="954"/>
                      </a:lnTo>
                      <a:lnTo>
                        <a:pt x="99" y="967"/>
                      </a:lnTo>
                      <a:lnTo>
                        <a:pt x="106" y="977"/>
                      </a:lnTo>
                      <a:lnTo>
                        <a:pt x="116" y="986"/>
                      </a:lnTo>
                      <a:lnTo>
                        <a:pt x="122" y="994"/>
                      </a:lnTo>
                      <a:lnTo>
                        <a:pt x="131" y="1002"/>
                      </a:lnTo>
                      <a:lnTo>
                        <a:pt x="141" y="1005"/>
                      </a:lnTo>
                      <a:lnTo>
                        <a:pt x="150" y="1009"/>
                      </a:lnTo>
                      <a:lnTo>
                        <a:pt x="160" y="1015"/>
                      </a:lnTo>
                      <a:lnTo>
                        <a:pt x="169" y="1017"/>
                      </a:lnTo>
                      <a:lnTo>
                        <a:pt x="179" y="1019"/>
                      </a:lnTo>
                      <a:lnTo>
                        <a:pt x="179" y="1019"/>
                      </a:lnTo>
                      <a:close/>
                    </a:path>
                  </a:pathLst>
                </a:custGeom>
                <a:solidFill>
                  <a:schemeClr val="tx1"/>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4" name="Freeform 34"/>
                <p:cNvSpPr>
                  <a:spLocks/>
                </p:cNvSpPr>
                <p:nvPr>
                  <p:custDataLst>
                    <p:tags r:id="rId6"/>
                  </p:custDataLst>
                </p:nvPr>
              </p:nvSpPr>
              <p:spPr bwMode="auto">
                <a:xfrm>
                  <a:off x="10355263" y="9036050"/>
                  <a:ext cx="98425" cy="280988"/>
                </a:xfrm>
                <a:custGeom>
                  <a:avLst/>
                  <a:gdLst>
                    <a:gd name="T0" fmla="*/ 70 w 123"/>
                    <a:gd name="T1" fmla="*/ 349 h 353"/>
                    <a:gd name="T2" fmla="*/ 87 w 123"/>
                    <a:gd name="T3" fmla="*/ 330 h 353"/>
                    <a:gd name="T4" fmla="*/ 99 w 123"/>
                    <a:gd name="T5" fmla="*/ 311 h 353"/>
                    <a:gd name="T6" fmla="*/ 108 w 123"/>
                    <a:gd name="T7" fmla="*/ 287 h 353"/>
                    <a:gd name="T8" fmla="*/ 114 w 123"/>
                    <a:gd name="T9" fmla="*/ 258 h 353"/>
                    <a:gd name="T10" fmla="*/ 120 w 123"/>
                    <a:gd name="T11" fmla="*/ 228 h 353"/>
                    <a:gd name="T12" fmla="*/ 120 w 123"/>
                    <a:gd name="T13" fmla="*/ 201 h 353"/>
                    <a:gd name="T14" fmla="*/ 121 w 123"/>
                    <a:gd name="T15" fmla="*/ 184 h 353"/>
                    <a:gd name="T16" fmla="*/ 121 w 123"/>
                    <a:gd name="T17" fmla="*/ 167 h 353"/>
                    <a:gd name="T18" fmla="*/ 120 w 123"/>
                    <a:gd name="T19" fmla="*/ 148 h 353"/>
                    <a:gd name="T20" fmla="*/ 120 w 123"/>
                    <a:gd name="T21" fmla="*/ 121 h 353"/>
                    <a:gd name="T22" fmla="*/ 114 w 123"/>
                    <a:gd name="T23" fmla="*/ 89 h 353"/>
                    <a:gd name="T24" fmla="*/ 108 w 123"/>
                    <a:gd name="T25" fmla="*/ 62 h 353"/>
                    <a:gd name="T26" fmla="*/ 99 w 123"/>
                    <a:gd name="T27" fmla="*/ 38 h 353"/>
                    <a:gd name="T28" fmla="*/ 87 w 123"/>
                    <a:gd name="T29" fmla="*/ 19 h 353"/>
                    <a:gd name="T30" fmla="*/ 70 w 123"/>
                    <a:gd name="T31" fmla="*/ 3 h 353"/>
                    <a:gd name="T32" fmla="*/ 43 w 123"/>
                    <a:gd name="T33" fmla="*/ 3 h 353"/>
                    <a:gd name="T34" fmla="*/ 28 w 123"/>
                    <a:gd name="T35" fmla="*/ 19 h 353"/>
                    <a:gd name="T36" fmla="*/ 19 w 123"/>
                    <a:gd name="T37" fmla="*/ 38 h 353"/>
                    <a:gd name="T38" fmla="*/ 11 w 123"/>
                    <a:gd name="T39" fmla="*/ 62 h 353"/>
                    <a:gd name="T40" fmla="*/ 2 w 123"/>
                    <a:gd name="T41" fmla="*/ 89 h 353"/>
                    <a:gd name="T42" fmla="*/ 0 w 123"/>
                    <a:gd name="T43" fmla="*/ 121 h 353"/>
                    <a:gd name="T44" fmla="*/ 0 w 123"/>
                    <a:gd name="T45" fmla="*/ 148 h 353"/>
                    <a:gd name="T46" fmla="*/ 0 w 123"/>
                    <a:gd name="T47" fmla="*/ 167 h 353"/>
                    <a:gd name="T48" fmla="*/ 0 w 123"/>
                    <a:gd name="T49" fmla="*/ 184 h 353"/>
                    <a:gd name="T50" fmla="*/ 0 w 123"/>
                    <a:gd name="T51" fmla="*/ 201 h 353"/>
                    <a:gd name="T52" fmla="*/ 0 w 123"/>
                    <a:gd name="T53" fmla="*/ 228 h 353"/>
                    <a:gd name="T54" fmla="*/ 2 w 123"/>
                    <a:gd name="T55" fmla="*/ 258 h 353"/>
                    <a:gd name="T56" fmla="*/ 11 w 123"/>
                    <a:gd name="T57" fmla="*/ 287 h 353"/>
                    <a:gd name="T58" fmla="*/ 19 w 123"/>
                    <a:gd name="T59" fmla="*/ 311 h 353"/>
                    <a:gd name="T60" fmla="*/ 28 w 123"/>
                    <a:gd name="T61" fmla="*/ 330 h 353"/>
                    <a:gd name="T62" fmla="*/ 43 w 123"/>
                    <a:gd name="T63" fmla="*/ 349 h 353"/>
                    <a:gd name="T64" fmla="*/ 59 w 123"/>
                    <a:gd name="T6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353">
                      <a:moveTo>
                        <a:pt x="59" y="353"/>
                      </a:moveTo>
                      <a:lnTo>
                        <a:pt x="70" y="349"/>
                      </a:lnTo>
                      <a:lnTo>
                        <a:pt x="82" y="338"/>
                      </a:lnTo>
                      <a:lnTo>
                        <a:pt x="87" y="330"/>
                      </a:lnTo>
                      <a:lnTo>
                        <a:pt x="93" y="321"/>
                      </a:lnTo>
                      <a:lnTo>
                        <a:pt x="99" y="311"/>
                      </a:lnTo>
                      <a:lnTo>
                        <a:pt x="104" y="302"/>
                      </a:lnTo>
                      <a:lnTo>
                        <a:pt x="108" y="287"/>
                      </a:lnTo>
                      <a:lnTo>
                        <a:pt x="110" y="273"/>
                      </a:lnTo>
                      <a:lnTo>
                        <a:pt x="114" y="258"/>
                      </a:lnTo>
                      <a:lnTo>
                        <a:pt x="118" y="245"/>
                      </a:lnTo>
                      <a:lnTo>
                        <a:pt x="120" y="228"/>
                      </a:lnTo>
                      <a:lnTo>
                        <a:pt x="120" y="211"/>
                      </a:lnTo>
                      <a:lnTo>
                        <a:pt x="120" y="201"/>
                      </a:lnTo>
                      <a:lnTo>
                        <a:pt x="121" y="194"/>
                      </a:lnTo>
                      <a:lnTo>
                        <a:pt x="121" y="184"/>
                      </a:lnTo>
                      <a:lnTo>
                        <a:pt x="123" y="176"/>
                      </a:lnTo>
                      <a:lnTo>
                        <a:pt x="121" y="167"/>
                      </a:lnTo>
                      <a:lnTo>
                        <a:pt x="121" y="157"/>
                      </a:lnTo>
                      <a:lnTo>
                        <a:pt x="120" y="148"/>
                      </a:lnTo>
                      <a:lnTo>
                        <a:pt x="120" y="138"/>
                      </a:lnTo>
                      <a:lnTo>
                        <a:pt x="120" y="121"/>
                      </a:lnTo>
                      <a:lnTo>
                        <a:pt x="118" y="106"/>
                      </a:lnTo>
                      <a:lnTo>
                        <a:pt x="114" y="89"/>
                      </a:lnTo>
                      <a:lnTo>
                        <a:pt x="110" y="76"/>
                      </a:lnTo>
                      <a:lnTo>
                        <a:pt x="108" y="62"/>
                      </a:lnTo>
                      <a:lnTo>
                        <a:pt x="104" y="51"/>
                      </a:lnTo>
                      <a:lnTo>
                        <a:pt x="99" y="38"/>
                      </a:lnTo>
                      <a:lnTo>
                        <a:pt x="93" y="28"/>
                      </a:lnTo>
                      <a:lnTo>
                        <a:pt x="87" y="19"/>
                      </a:lnTo>
                      <a:lnTo>
                        <a:pt x="82" y="13"/>
                      </a:lnTo>
                      <a:lnTo>
                        <a:pt x="70" y="3"/>
                      </a:lnTo>
                      <a:lnTo>
                        <a:pt x="59" y="0"/>
                      </a:lnTo>
                      <a:lnTo>
                        <a:pt x="43" y="3"/>
                      </a:lnTo>
                      <a:lnTo>
                        <a:pt x="36" y="13"/>
                      </a:lnTo>
                      <a:lnTo>
                        <a:pt x="28" y="19"/>
                      </a:lnTo>
                      <a:lnTo>
                        <a:pt x="23" y="28"/>
                      </a:lnTo>
                      <a:lnTo>
                        <a:pt x="19" y="38"/>
                      </a:lnTo>
                      <a:lnTo>
                        <a:pt x="17" y="51"/>
                      </a:lnTo>
                      <a:lnTo>
                        <a:pt x="11" y="62"/>
                      </a:lnTo>
                      <a:lnTo>
                        <a:pt x="5" y="76"/>
                      </a:lnTo>
                      <a:lnTo>
                        <a:pt x="2" y="89"/>
                      </a:lnTo>
                      <a:lnTo>
                        <a:pt x="2" y="106"/>
                      </a:lnTo>
                      <a:lnTo>
                        <a:pt x="0" y="121"/>
                      </a:lnTo>
                      <a:lnTo>
                        <a:pt x="0" y="138"/>
                      </a:lnTo>
                      <a:lnTo>
                        <a:pt x="0" y="148"/>
                      </a:lnTo>
                      <a:lnTo>
                        <a:pt x="0" y="157"/>
                      </a:lnTo>
                      <a:lnTo>
                        <a:pt x="0" y="167"/>
                      </a:lnTo>
                      <a:lnTo>
                        <a:pt x="0" y="176"/>
                      </a:lnTo>
                      <a:lnTo>
                        <a:pt x="0" y="184"/>
                      </a:lnTo>
                      <a:lnTo>
                        <a:pt x="0" y="194"/>
                      </a:lnTo>
                      <a:lnTo>
                        <a:pt x="0" y="201"/>
                      </a:lnTo>
                      <a:lnTo>
                        <a:pt x="0" y="211"/>
                      </a:lnTo>
                      <a:lnTo>
                        <a:pt x="0" y="228"/>
                      </a:lnTo>
                      <a:lnTo>
                        <a:pt x="2" y="245"/>
                      </a:lnTo>
                      <a:lnTo>
                        <a:pt x="2" y="258"/>
                      </a:lnTo>
                      <a:lnTo>
                        <a:pt x="5" y="273"/>
                      </a:lnTo>
                      <a:lnTo>
                        <a:pt x="11" y="287"/>
                      </a:lnTo>
                      <a:lnTo>
                        <a:pt x="17" y="302"/>
                      </a:lnTo>
                      <a:lnTo>
                        <a:pt x="19" y="311"/>
                      </a:lnTo>
                      <a:lnTo>
                        <a:pt x="23" y="321"/>
                      </a:lnTo>
                      <a:lnTo>
                        <a:pt x="28" y="330"/>
                      </a:lnTo>
                      <a:lnTo>
                        <a:pt x="36" y="338"/>
                      </a:lnTo>
                      <a:lnTo>
                        <a:pt x="43" y="349"/>
                      </a:lnTo>
                      <a:lnTo>
                        <a:pt x="59" y="353"/>
                      </a:lnTo>
                      <a:lnTo>
                        <a:pt x="59" y="3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67" name="Freeform 22"/>
              <p:cNvSpPr>
                <a:spLocks/>
              </p:cNvSpPr>
              <p:nvPr>
                <p:custDataLst>
                  <p:tags r:id="rId2"/>
                </p:custDataLst>
              </p:nvPr>
            </p:nvSpPr>
            <p:spPr bwMode="auto">
              <a:xfrm>
                <a:off x="9450880" y="9036037"/>
                <a:ext cx="1011768" cy="277281"/>
              </a:xfrm>
              <a:custGeom>
                <a:avLst/>
                <a:gdLst>
                  <a:gd name="T0" fmla="*/ 0 w 1911"/>
                  <a:gd name="T1" fmla="*/ 15 h 525"/>
                  <a:gd name="T2" fmla="*/ 191 w 1911"/>
                  <a:gd name="T3" fmla="*/ 266 h 525"/>
                  <a:gd name="T4" fmla="*/ 0 w 1911"/>
                  <a:gd name="T5" fmla="*/ 513 h 525"/>
                  <a:gd name="T6" fmla="*/ 462 w 1911"/>
                  <a:gd name="T7" fmla="*/ 513 h 525"/>
                  <a:gd name="T8" fmla="*/ 607 w 1911"/>
                  <a:gd name="T9" fmla="*/ 325 h 525"/>
                  <a:gd name="T10" fmla="*/ 1522 w 1911"/>
                  <a:gd name="T11" fmla="*/ 325 h 525"/>
                  <a:gd name="T12" fmla="*/ 1522 w 1911"/>
                  <a:gd name="T13" fmla="*/ 525 h 525"/>
                  <a:gd name="T14" fmla="*/ 1911 w 1911"/>
                  <a:gd name="T15" fmla="*/ 266 h 525"/>
                  <a:gd name="T16" fmla="*/ 1523 w 1911"/>
                  <a:gd name="T17" fmla="*/ 0 h 525"/>
                  <a:gd name="T18" fmla="*/ 1523 w 1911"/>
                  <a:gd name="T19" fmla="*/ 211 h 525"/>
                  <a:gd name="T20" fmla="*/ 639 w 1911"/>
                  <a:gd name="T21" fmla="*/ 211 h 525"/>
                  <a:gd name="T22" fmla="*/ 499 w 1911"/>
                  <a:gd name="T23" fmla="*/ 15 h 525"/>
                  <a:gd name="T24" fmla="*/ 0 w 1911"/>
                  <a:gd name="T25" fmla="*/ 15 h 525"/>
                  <a:gd name="T26" fmla="*/ 0 w 1911"/>
                  <a:gd name="T27" fmla="*/ 1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1" h="525">
                    <a:moveTo>
                      <a:pt x="0" y="15"/>
                    </a:moveTo>
                    <a:lnTo>
                      <a:pt x="191" y="266"/>
                    </a:lnTo>
                    <a:lnTo>
                      <a:pt x="0" y="513"/>
                    </a:lnTo>
                    <a:lnTo>
                      <a:pt x="462" y="513"/>
                    </a:lnTo>
                    <a:lnTo>
                      <a:pt x="607" y="325"/>
                    </a:lnTo>
                    <a:lnTo>
                      <a:pt x="1522" y="325"/>
                    </a:lnTo>
                    <a:lnTo>
                      <a:pt x="1522" y="525"/>
                    </a:lnTo>
                    <a:lnTo>
                      <a:pt x="1911" y="266"/>
                    </a:lnTo>
                    <a:lnTo>
                      <a:pt x="1523" y="0"/>
                    </a:lnTo>
                    <a:lnTo>
                      <a:pt x="1523" y="211"/>
                    </a:lnTo>
                    <a:lnTo>
                      <a:pt x="639" y="211"/>
                    </a:lnTo>
                    <a:lnTo>
                      <a:pt x="499" y="15"/>
                    </a:lnTo>
                    <a:lnTo>
                      <a:pt x="0" y="15"/>
                    </a:lnTo>
                    <a:lnTo>
                      <a:pt x="0" y="15"/>
                    </a:lnTo>
                    <a:close/>
                  </a:path>
                </a:pathLst>
              </a:custGeom>
              <a:solidFill>
                <a:schemeClr val="tx1"/>
              </a:solidFill>
              <a:ln w="317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grpSp>
        <p:nvGrpSpPr>
          <p:cNvPr id="20" name="Group 19"/>
          <p:cNvGrpSpPr/>
          <p:nvPr/>
        </p:nvGrpSpPr>
        <p:grpSpPr>
          <a:xfrm>
            <a:off x="8151424" y="4810015"/>
            <a:ext cx="2184223" cy="1761493"/>
            <a:chOff x="8082836" y="3443069"/>
            <a:chExt cx="2184223" cy="1761493"/>
          </a:xfrm>
        </p:grpSpPr>
        <p:sp>
          <p:nvSpPr>
            <p:cNvPr id="53" name="TextBox 52"/>
            <p:cNvSpPr txBox="1"/>
            <p:nvPr/>
          </p:nvSpPr>
          <p:spPr>
            <a:xfrm>
              <a:off x="8288315" y="4530531"/>
              <a:ext cx="1978744" cy="674031"/>
            </a:xfrm>
            <a:prstGeom prst="rect">
              <a:avLst/>
            </a:prstGeom>
            <a:noFill/>
          </p:spPr>
          <p:txBody>
            <a:bodyPr wrap="square" rtlCol="0">
              <a:spAutoFit/>
            </a:bodyPr>
            <a:lstStyle/>
            <a:p>
              <a:pPr defTabSz="931931" fontAlgn="base">
                <a:lnSpc>
                  <a:spcPct val="90000"/>
                </a:lnSpc>
                <a:spcBef>
                  <a:spcPct val="0"/>
                </a:spcBef>
                <a:spcAft>
                  <a:spcPct val="0"/>
                </a:spcAft>
              </a:pPr>
              <a:r>
                <a:rPr lang="en-US" sz="24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Skilling </a:t>
              </a:r>
              <a:r>
                <a:rPr lang="en-US" sz="2400" dirty="0" smtClea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up </a:t>
              </a:r>
              <a:r>
                <a:rPr lang="en-US" sz="24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r>
              <a:br>
                <a:rPr lang="en-US" sz="24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br>
              <a:r>
                <a:rPr lang="en-US" dirty="0" smtClean="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developers</a:t>
              </a:r>
              <a:endParaRPr lang="en-US"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endParaRPr>
            </a:p>
          </p:txBody>
        </p:sp>
        <p:pic>
          <p:nvPicPr>
            <p:cNvPr id="77" name="Picture 5" descr="\\MAGNUM\Projects\Microsoft\Cloud Power FY12\Design\ICONS_PNG\Increase.png"/>
            <p:cNvPicPr>
              <a:picLocks noChangeAspect="1" noChangeArrowheads="1"/>
            </p:cNvPicPr>
            <p:nvPr/>
          </p:nvPicPr>
          <p:blipFill>
            <a:blip r:embed="rId10" cstate="print">
              <a:lum bright="100000"/>
            </a:blip>
            <a:srcRect/>
            <a:stretch>
              <a:fillRect/>
            </a:stretch>
          </p:blipFill>
          <p:spPr bwMode="auto">
            <a:xfrm>
              <a:off x="8082836" y="3443069"/>
              <a:ext cx="1218766" cy="1295726"/>
            </a:xfrm>
            <a:prstGeom prst="rect">
              <a:avLst/>
            </a:prstGeom>
            <a:noFill/>
          </p:spPr>
        </p:pic>
      </p:grpSp>
      <p:grpSp>
        <p:nvGrpSpPr>
          <p:cNvPr id="8" name="Group 7"/>
          <p:cNvGrpSpPr/>
          <p:nvPr/>
        </p:nvGrpSpPr>
        <p:grpSpPr>
          <a:xfrm>
            <a:off x="4315355" y="3990451"/>
            <a:ext cx="3063365" cy="1931536"/>
            <a:chOff x="4300027" y="3735897"/>
            <a:chExt cx="3063365" cy="1931536"/>
          </a:xfrm>
        </p:grpSpPr>
        <p:sp>
          <p:nvSpPr>
            <p:cNvPr id="6" name="TextBox 5"/>
            <p:cNvSpPr txBox="1"/>
            <p:nvPr/>
          </p:nvSpPr>
          <p:spPr>
            <a:xfrm>
              <a:off x="4300027" y="3735897"/>
              <a:ext cx="2129860" cy="939488"/>
            </a:xfrm>
            <a:prstGeom prst="rect">
              <a:avLst/>
            </a:prstGeom>
            <a:noFill/>
          </p:spPr>
          <p:txBody>
            <a:bodyPr wrap="square" rtlCol="0">
              <a:spAutoFit/>
            </a:bodyPr>
            <a:lstStyle/>
            <a:p>
              <a:pPr defTabSz="932559"/>
              <a:r>
                <a:rPr lang="en-US" sz="5505" dirty="0">
                  <a:gradFill>
                    <a:gsLst>
                      <a:gs pos="0">
                        <a:srgbClr val="00B294"/>
                      </a:gs>
                      <a:gs pos="100000">
                        <a:srgbClr val="00B294"/>
                      </a:gs>
                    </a:gsLst>
                    <a:lin ang="5400000" scaled="0"/>
                  </a:gradFill>
                  <a:latin typeface="Segoe UI Semilight" panose="020B0402040204020203" pitchFamily="34" charset="0"/>
                  <a:cs typeface="Segoe UI Semilight" panose="020B0402040204020203" pitchFamily="34" charset="0"/>
                </a:rPr>
                <a:t>142+</a:t>
              </a:r>
            </a:p>
          </p:txBody>
        </p:sp>
        <p:sp>
          <p:nvSpPr>
            <p:cNvPr id="7" name="TextBox 6"/>
            <p:cNvSpPr txBox="1"/>
            <p:nvPr/>
          </p:nvSpPr>
          <p:spPr>
            <a:xfrm>
              <a:off x="4399451" y="4467104"/>
              <a:ext cx="2963941" cy="1200329"/>
            </a:xfrm>
            <a:prstGeom prst="rect">
              <a:avLst/>
            </a:prstGeom>
            <a:noFill/>
          </p:spPr>
          <p:txBody>
            <a:bodyPr wrap="square" rtlCol="0">
              <a:spAutoFit/>
            </a:bodyPr>
            <a:lstStyle/>
            <a:p>
              <a:pPr defTabSz="932559"/>
              <a:r>
                <a:rPr lang="en-US"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New </a:t>
              </a:r>
              <a:r>
                <a:rPr lang="en-US" dirty="0" smtClea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r>
              <a:br>
                <a:rPr lang="en-US" dirty="0" smtClea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br>
              <a:r>
                <a:rPr lang="en-US" dirty="0" smtClea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markets </a:t>
              </a:r>
              <a:r>
                <a:rPr lang="en-US" dirty="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t/>
              </a:r>
              <a:br>
                <a:rPr lang="en-US" dirty="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br>
              <a:r>
                <a:rPr lang="en-US" dirty="0" smtClean="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opening </a:t>
              </a:r>
              <a:br>
                <a:rPr lang="en-US" dirty="0" smtClean="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br>
              <a:r>
                <a:rPr lang="en-US" dirty="0" smtClean="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March </a:t>
              </a:r>
              <a:r>
                <a:rPr lang="en-US"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2013</a:t>
              </a:r>
            </a:p>
          </p:txBody>
        </p:sp>
      </p:grpSp>
      <p:grpSp>
        <p:nvGrpSpPr>
          <p:cNvPr id="21" name="Group 20"/>
          <p:cNvGrpSpPr/>
          <p:nvPr/>
        </p:nvGrpSpPr>
        <p:grpSpPr>
          <a:xfrm>
            <a:off x="4315355" y="2208521"/>
            <a:ext cx="1935867" cy="1021898"/>
            <a:chOff x="4400570" y="2208521"/>
            <a:chExt cx="1935867" cy="1021898"/>
          </a:xfrm>
        </p:grpSpPr>
        <p:sp>
          <p:nvSpPr>
            <p:cNvPr id="11" name="TextBox 10"/>
            <p:cNvSpPr txBox="1"/>
            <p:nvPr/>
          </p:nvSpPr>
          <p:spPr>
            <a:xfrm>
              <a:off x="5089580" y="2409071"/>
              <a:ext cx="1228642" cy="646331"/>
            </a:xfrm>
            <a:prstGeom prst="rect">
              <a:avLst/>
            </a:prstGeom>
            <a:noFill/>
          </p:spPr>
          <p:txBody>
            <a:bodyPr wrap="square" rtlCol="0">
              <a:spAutoFit/>
            </a:bodyPr>
            <a:lstStyle/>
            <a:p>
              <a:pPr defTabSz="932559"/>
              <a:r>
                <a:rPr lang="en-US" sz="3600" dirty="0">
                  <a:gradFill>
                    <a:gsLst>
                      <a:gs pos="0">
                        <a:srgbClr val="00B294"/>
                      </a:gs>
                      <a:gs pos="100000">
                        <a:srgbClr val="00B294"/>
                      </a:gs>
                    </a:gsLst>
                    <a:lin ang="5400000" scaled="0"/>
                  </a:gradFill>
                  <a:latin typeface="Segoe UI Semilight" panose="020B0402040204020203" pitchFamily="34" charset="0"/>
                  <a:cs typeface="Segoe UI Semilight" panose="020B0402040204020203" pitchFamily="34" charset="0"/>
                </a:rPr>
                <a:t>1200 </a:t>
              </a:r>
            </a:p>
          </p:txBody>
        </p:sp>
        <p:sp>
          <p:nvSpPr>
            <p:cNvPr id="12" name="TextBox 11"/>
            <p:cNvSpPr txBox="1"/>
            <p:nvPr/>
          </p:nvSpPr>
          <p:spPr>
            <a:xfrm>
              <a:off x="5089580" y="2208521"/>
              <a:ext cx="728289" cy="375487"/>
            </a:xfrm>
            <a:prstGeom prst="rect">
              <a:avLst/>
            </a:prstGeom>
            <a:noFill/>
          </p:spPr>
          <p:txBody>
            <a:bodyPr wrap="square" rtlCol="0">
              <a:spAutoFit/>
            </a:bodyPr>
            <a:lstStyle/>
            <a:p>
              <a:pPr defTabSz="932559"/>
              <a:r>
                <a:rPr lang="en-US"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Over </a:t>
              </a:r>
            </a:p>
          </p:txBody>
        </p:sp>
        <p:pic>
          <p:nvPicPr>
            <p:cNvPr id="13" name="Picture 12"/>
            <p:cNvPicPr>
              <a:picLocks noChangeAspect="1"/>
            </p:cNvPicPr>
            <p:nvPr/>
          </p:nvPicPr>
          <p:blipFill>
            <a:blip r:embed="rId11">
              <a:biLevel thresh="25000"/>
            </a:blip>
            <a:stretch>
              <a:fillRect/>
            </a:stretch>
          </p:blipFill>
          <p:spPr>
            <a:xfrm>
              <a:off x="4400570" y="2298849"/>
              <a:ext cx="689118" cy="836941"/>
            </a:xfrm>
            <a:prstGeom prst="rect">
              <a:avLst/>
            </a:prstGeom>
          </p:spPr>
        </p:pic>
        <p:sp>
          <p:nvSpPr>
            <p:cNvPr id="14" name="TextBox 13"/>
            <p:cNvSpPr txBox="1"/>
            <p:nvPr/>
          </p:nvSpPr>
          <p:spPr>
            <a:xfrm>
              <a:off x="5089580" y="2861087"/>
              <a:ext cx="1246857" cy="369332"/>
            </a:xfrm>
            <a:prstGeom prst="rect">
              <a:avLst/>
            </a:prstGeom>
            <a:noFill/>
          </p:spPr>
          <p:txBody>
            <a:bodyPr wrap="square" rtlCol="0">
              <a:spAutoFit/>
            </a:bodyPr>
            <a:lstStyle/>
            <a:p>
              <a:pPr defTabSz="932559"/>
              <a:r>
                <a:rPr lang="en-US"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apps</a:t>
              </a:r>
            </a:p>
          </p:txBody>
        </p:sp>
      </p:grpSp>
      <p:grpSp>
        <p:nvGrpSpPr>
          <p:cNvPr id="5" name="Group 4"/>
          <p:cNvGrpSpPr/>
          <p:nvPr/>
        </p:nvGrpSpPr>
        <p:grpSpPr>
          <a:xfrm>
            <a:off x="6226205" y="2208521"/>
            <a:ext cx="2235055" cy="1555713"/>
            <a:chOff x="6129529" y="1894931"/>
            <a:chExt cx="2235055" cy="1555713"/>
          </a:xfrm>
        </p:grpSpPr>
        <p:sp>
          <p:nvSpPr>
            <p:cNvPr id="16" name="TextBox 15"/>
            <p:cNvSpPr txBox="1"/>
            <p:nvPr/>
          </p:nvSpPr>
          <p:spPr>
            <a:xfrm>
              <a:off x="6132733" y="2589313"/>
              <a:ext cx="2231851" cy="584775"/>
            </a:xfrm>
            <a:prstGeom prst="rect">
              <a:avLst/>
            </a:prstGeom>
            <a:noFill/>
          </p:spPr>
          <p:txBody>
            <a:bodyPr wrap="square" rtlCol="0">
              <a:spAutoFit/>
            </a:bodyPr>
            <a:lstStyle/>
            <a:p>
              <a:pPr defTabSz="932559"/>
              <a:r>
                <a:rPr lang="en-US" sz="3200" dirty="0">
                  <a:gradFill>
                    <a:gsLst>
                      <a:gs pos="0">
                        <a:srgbClr val="00B294"/>
                      </a:gs>
                      <a:gs pos="100000">
                        <a:srgbClr val="00B294"/>
                      </a:gs>
                    </a:gsLst>
                    <a:lin ang="5400000" scaled="0"/>
                  </a:gradFill>
                  <a:latin typeface="Segoe UI Semilight" panose="020B0402040204020203" pitchFamily="34" charset="0"/>
                  <a:cs typeface="Segoe UI Semilight" panose="020B0402040204020203" pitchFamily="34" charset="0"/>
                </a:rPr>
                <a:t>3,500,000</a:t>
              </a:r>
            </a:p>
          </p:txBody>
        </p:sp>
        <p:sp>
          <p:nvSpPr>
            <p:cNvPr id="17" name="TextBox 16"/>
            <p:cNvSpPr txBox="1"/>
            <p:nvPr/>
          </p:nvSpPr>
          <p:spPr>
            <a:xfrm>
              <a:off x="6886642" y="2359511"/>
              <a:ext cx="1200085" cy="382178"/>
            </a:xfrm>
            <a:prstGeom prst="rect">
              <a:avLst/>
            </a:prstGeom>
            <a:noFill/>
          </p:spPr>
          <p:txBody>
            <a:bodyPr wrap="square" rtlCol="0">
              <a:spAutoFit/>
            </a:bodyPr>
            <a:lstStyle/>
            <a:p>
              <a:pPr defTabSz="932559"/>
              <a:r>
                <a:rPr lang="en-US"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with over </a:t>
              </a:r>
            </a:p>
          </p:txBody>
        </p:sp>
        <p:sp>
          <p:nvSpPr>
            <p:cNvPr id="18" name="TextBox 17"/>
            <p:cNvSpPr txBox="1"/>
            <p:nvPr/>
          </p:nvSpPr>
          <p:spPr>
            <a:xfrm>
              <a:off x="6148164" y="3081312"/>
              <a:ext cx="1763622" cy="369332"/>
            </a:xfrm>
            <a:prstGeom prst="rect">
              <a:avLst/>
            </a:prstGeom>
            <a:noFill/>
          </p:spPr>
          <p:txBody>
            <a:bodyPr wrap="square" rtlCol="0">
              <a:spAutoFit/>
            </a:bodyPr>
            <a:lstStyle/>
            <a:p>
              <a:pPr defTabSz="932559"/>
              <a:r>
                <a:rPr lang="en-US"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downloads</a:t>
              </a:r>
            </a:p>
          </p:txBody>
        </p:sp>
        <p:pic>
          <p:nvPicPr>
            <p:cNvPr id="19" name="Picture 18"/>
            <p:cNvPicPr>
              <a:picLocks noChangeAspect="1"/>
            </p:cNvPicPr>
            <p:nvPr/>
          </p:nvPicPr>
          <p:blipFill>
            <a:blip r:embed="rId12">
              <a:biLevel thresh="25000"/>
            </a:blip>
            <a:stretch>
              <a:fillRect/>
            </a:stretch>
          </p:blipFill>
          <p:spPr>
            <a:xfrm>
              <a:off x="6129529" y="1894931"/>
              <a:ext cx="894735" cy="768555"/>
            </a:xfrm>
            <a:prstGeom prst="rect">
              <a:avLst/>
            </a:prstGeom>
          </p:spPr>
        </p:pic>
      </p:grpSp>
      <p:grpSp>
        <p:nvGrpSpPr>
          <p:cNvPr id="4" name="Group 3"/>
          <p:cNvGrpSpPr/>
          <p:nvPr/>
        </p:nvGrpSpPr>
        <p:grpSpPr>
          <a:xfrm>
            <a:off x="6140413" y="3990451"/>
            <a:ext cx="2072084" cy="1368202"/>
            <a:chOff x="5561974" y="5196604"/>
            <a:chExt cx="2072084" cy="1368202"/>
          </a:xfrm>
        </p:grpSpPr>
        <p:sp>
          <p:nvSpPr>
            <p:cNvPr id="24" name="TextBox 23"/>
            <p:cNvSpPr txBox="1"/>
            <p:nvPr/>
          </p:nvSpPr>
          <p:spPr>
            <a:xfrm>
              <a:off x="5565235" y="5196604"/>
              <a:ext cx="1965692" cy="939488"/>
            </a:xfrm>
            <a:prstGeom prst="rect">
              <a:avLst/>
            </a:prstGeom>
            <a:noFill/>
          </p:spPr>
          <p:txBody>
            <a:bodyPr wrap="square" rtlCol="0">
              <a:spAutoFit/>
            </a:bodyPr>
            <a:lstStyle/>
            <a:p>
              <a:pPr defTabSz="932559"/>
              <a:r>
                <a:rPr lang="en-US" sz="5505" dirty="0">
                  <a:gradFill>
                    <a:gsLst>
                      <a:gs pos="0">
                        <a:srgbClr val="00B294"/>
                      </a:gs>
                      <a:gs pos="100000">
                        <a:srgbClr val="00B294"/>
                      </a:gs>
                    </a:gsLst>
                    <a:lin ang="5400000" scaled="0"/>
                  </a:gradFill>
                  <a:latin typeface="Segoe UI Semilight" panose="020B0402040204020203" pitchFamily="34" charset="0"/>
                  <a:cs typeface="Segoe UI Semilight" panose="020B0402040204020203" pitchFamily="34" charset="0"/>
                </a:rPr>
                <a:t>400+</a:t>
              </a:r>
            </a:p>
          </p:txBody>
        </p:sp>
        <p:sp>
          <p:nvSpPr>
            <p:cNvPr id="25" name="TextBox 24"/>
            <p:cNvSpPr txBox="1"/>
            <p:nvPr/>
          </p:nvSpPr>
          <p:spPr>
            <a:xfrm>
              <a:off x="5561974" y="5918475"/>
              <a:ext cx="2072084" cy="646331"/>
            </a:xfrm>
            <a:prstGeom prst="rect">
              <a:avLst/>
            </a:prstGeom>
            <a:noFill/>
          </p:spPr>
          <p:txBody>
            <a:bodyPr wrap="square" rtlCol="0">
              <a:spAutoFit/>
            </a:bodyPr>
            <a:lstStyle/>
            <a:p>
              <a:pPr defTabSz="932559"/>
              <a:r>
                <a:rPr lang="en-US" dirty="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rPr>
                <a:t>Petabytes of </a:t>
              </a:r>
              <a:r>
                <a:rPr lang="en-US" dirty="0" smtClea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rPr>
                <a:t/>
              </a:r>
              <a:br>
                <a:rPr lang="en-US" dirty="0" smtClea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rPr>
              </a:br>
              <a:r>
                <a:rPr lang="en-US" dirty="0" smtClean="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rPr>
                <a:t>data </a:t>
              </a:r>
              <a:r>
                <a:rPr lang="en-US" dirty="0">
                  <a:gradFill>
                    <a:gsLst>
                      <a:gs pos="0">
                        <a:srgbClr val="FFFFFF"/>
                      </a:gs>
                      <a:gs pos="100000">
                        <a:srgbClr val="FFFFFF"/>
                      </a:gs>
                    </a:gsLst>
                    <a:lin ang="5400000" scaled="1"/>
                  </a:gradFill>
                  <a:latin typeface="Segoe UI Semilight" panose="020B0402040204020203" pitchFamily="34" charset="0"/>
                  <a:cs typeface="Segoe UI Semilight" panose="020B0402040204020203" pitchFamily="34" charset="0"/>
                </a:rPr>
                <a:t>in Office 365</a:t>
              </a:r>
            </a:p>
          </p:txBody>
        </p:sp>
      </p:grpSp>
      <p:sp>
        <p:nvSpPr>
          <p:cNvPr id="48" name="Title 1"/>
          <p:cNvSpPr>
            <a:spLocks noGrp="1"/>
          </p:cNvSpPr>
          <p:nvPr>
            <p:ph type="title"/>
          </p:nvPr>
        </p:nvSpPr>
        <p:spPr/>
        <p:txBody>
          <a:bodyPr/>
          <a:lstStyle/>
          <a:p>
            <a:r>
              <a:rPr lang="en-US" dirty="0" smtClean="0"/>
              <a:t>Where are we?</a:t>
            </a:r>
            <a:endParaRPr lang="en-US" dirty="0"/>
          </a:p>
        </p:txBody>
      </p:sp>
      <p:grpSp>
        <p:nvGrpSpPr>
          <p:cNvPr id="2" name="Group 1"/>
          <p:cNvGrpSpPr/>
          <p:nvPr/>
        </p:nvGrpSpPr>
        <p:grpSpPr>
          <a:xfrm>
            <a:off x="393801" y="5050012"/>
            <a:ext cx="3354478" cy="1358178"/>
            <a:chOff x="628773" y="4569708"/>
            <a:chExt cx="3354478" cy="1358178"/>
          </a:xfrm>
        </p:grpSpPr>
        <p:sp>
          <p:nvSpPr>
            <p:cNvPr id="26" name="TextBox 25"/>
            <p:cNvSpPr txBox="1"/>
            <p:nvPr/>
          </p:nvSpPr>
          <p:spPr>
            <a:xfrm>
              <a:off x="628773" y="4699339"/>
              <a:ext cx="3009465" cy="939488"/>
            </a:xfrm>
            <a:prstGeom prst="rect">
              <a:avLst/>
            </a:prstGeom>
            <a:noFill/>
          </p:spPr>
          <p:txBody>
            <a:bodyPr wrap="square" rtlCol="0">
              <a:spAutoFit/>
            </a:bodyPr>
            <a:lstStyle/>
            <a:p>
              <a:pPr defTabSz="932559"/>
              <a:r>
                <a:rPr lang="en-US" sz="5505" dirty="0">
                  <a:gradFill>
                    <a:gsLst>
                      <a:gs pos="0">
                        <a:srgbClr val="00B294"/>
                      </a:gs>
                      <a:gs pos="100000">
                        <a:srgbClr val="00B294"/>
                      </a:gs>
                    </a:gsLst>
                    <a:lin ang="5400000" scaled="0"/>
                  </a:gradFill>
                  <a:latin typeface="Segoe UI Semilight" panose="020B0402040204020203" pitchFamily="34" charset="0"/>
                  <a:cs typeface="Segoe UI Semilight" panose="020B0402040204020203" pitchFamily="34" charset="0"/>
                </a:rPr>
                <a:t>1,000,000</a:t>
              </a:r>
            </a:p>
          </p:txBody>
        </p:sp>
        <p:sp>
          <p:nvSpPr>
            <p:cNvPr id="27" name="TextBox 26"/>
            <p:cNvSpPr txBox="1"/>
            <p:nvPr/>
          </p:nvSpPr>
          <p:spPr>
            <a:xfrm>
              <a:off x="628773" y="4569708"/>
              <a:ext cx="2097812" cy="369332"/>
            </a:xfrm>
            <a:prstGeom prst="rect">
              <a:avLst/>
            </a:prstGeom>
            <a:noFill/>
          </p:spPr>
          <p:txBody>
            <a:bodyPr wrap="square" rtlCol="0">
              <a:spAutoFit/>
            </a:bodyPr>
            <a:lstStyle/>
            <a:p>
              <a:pPr defTabSz="932559"/>
              <a:r>
                <a:rPr lang="en-US" dirty="0">
                  <a:gradFill>
                    <a:gsLst>
                      <a:gs pos="0">
                        <a:srgbClr val="FFFFFF"/>
                      </a:gs>
                      <a:gs pos="100000">
                        <a:srgbClr val="FFFFFF"/>
                      </a:gs>
                    </a:gsLst>
                    <a:lin ang="5400000" scaled="0"/>
                  </a:gradFill>
                  <a:cs typeface="Segoe UI" panose="020B0502040204020203" pitchFamily="34" charset="0"/>
                </a:rPr>
                <a:t>More than</a:t>
              </a:r>
            </a:p>
          </p:txBody>
        </p:sp>
        <p:sp>
          <p:nvSpPr>
            <p:cNvPr id="28" name="TextBox 27"/>
            <p:cNvSpPr txBox="1"/>
            <p:nvPr/>
          </p:nvSpPr>
          <p:spPr>
            <a:xfrm>
              <a:off x="628773" y="5466221"/>
              <a:ext cx="3354478" cy="461665"/>
            </a:xfrm>
            <a:prstGeom prst="rect">
              <a:avLst/>
            </a:prstGeom>
            <a:noFill/>
          </p:spPr>
          <p:txBody>
            <a:bodyPr wrap="square" rtlCol="0">
              <a:spAutoFit/>
            </a:bodyPr>
            <a:lstStyle/>
            <a:p>
              <a:pPr defTabSz="932559"/>
              <a:r>
                <a:rPr lang="en-US" sz="24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SharePoint developers</a:t>
              </a:r>
            </a:p>
          </p:txBody>
        </p:sp>
      </p:grpSp>
      <p:grpSp>
        <p:nvGrpSpPr>
          <p:cNvPr id="3" name="Group 2"/>
          <p:cNvGrpSpPr/>
          <p:nvPr/>
        </p:nvGrpSpPr>
        <p:grpSpPr>
          <a:xfrm>
            <a:off x="393801" y="3372380"/>
            <a:ext cx="3400878" cy="1351536"/>
            <a:chOff x="628773" y="3373395"/>
            <a:chExt cx="3400878" cy="1351536"/>
          </a:xfrm>
        </p:grpSpPr>
        <p:sp>
          <p:nvSpPr>
            <p:cNvPr id="29" name="TextBox 28"/>
            <p:cNvSpPr txBox="1"/>
            <p:nvPr/>
          </p:nvSpPr>
          <p:spPr>
            <a:xfrm>
              <a:off x="628773" y="3496383"/>
              <a:ext cx="3400878" cy="958191"/>
            </a:xfrm>
            <a:prstGeom prst="rect">
              <a:avLst/>
            </a:prstGeom>
            <a:noFill/>
          </p:spPr>
          <p:txBody>
            <a:bodyPr wrap="square" rtlCol="0">
              <a:spAutoFit/>
            </a:bodyPr>
            <a:lstStyle/>
            <a:p>
              <a:pPr defTabSz="932559"/>
              <a:r>
                <a:rPr lang="en-US" sz="5505" dirty="0">
                  <a:gradFill>
                    <a:gsLst>
                      <a:gs pos="0">
                        <a:srgbClr val="00B294"/>
                      </a:gs>
                      <a:gs pos="100000">
                        <a:srgbClr val="00B294"/>
                      </a:gs>
                    </a:gsLst>
                    <a:lin ang="5400000" scaled="0"/>
                  </a:gradFill>
                  <a:latin typeface="Segoe UI Semilight" panose="020B0402040204020203" pitchFamily="34" charset="0"/>
                  <a:cs typeface="Segoe UI Semilight" panose="020B0402040204020203" pitchFamily="34" charset="0"/>
                </a:rPr>
                <a:t>3,400,000</a:t>
              </a:r>
            </a:p>
          </p:txBody>
        </p:sp>
        <p:sp>
          <p:nvSpPr>
            <p:cNvPr id="30" name="TextBox 29"/>
            <p:cNvSpPr txBox="1"/>
            <p:nvPr/>
          </p:nvSpPr>
          <p:spPr>
            <a:xfrm>
              <a:off x="669822" y="3373395"/>
              <a:ext cx="2097812" cy="369332"/>
            </a:xfrm>
            <a:prstGeom prst="rect">
              <a:avLst/>
            </a:prstGeom>
            <a:noFill/>
          </p:spPr>
          <p:txBody>
            <a:bodyPr wrap="square" rtlCol="0">
              <a:spAutoFit/>
            </a:bodyPr>
            <a:lstStyle/>
            <a:p>
              <a:pPr defTabSz="932559"/>
              <a:r>
                <a:rPr lang="en-US" dirty="0">
                  <a:gradFill>
                    <a:gsLst>
                      <a:gs pos="0">
                        <a:srgbClr val="FFFFFF"/>
                      </a:gs>
                      <a:gs pos="100000">
                        <a:srgbClr val="FFFFFF"/>
                      </a:gs>
                    </a:gsLst>
                    <a:lin ang="5400000" scaled="1"/>
                  </a:gradFill>
                  <a:cs typeface="Segoe UI" panose="020B0502040204020203" pitchFamily="34" charset="0"/>
                </a:rPr>
                <a:t>More than</a:t>
              </a:r>
            </a:p>
          </p:txBody>
        </p:sp>
        <p:sp>
          <p:nvSpPr>
            <p:cNvPr id="31" name="TextBox 30"/>
            <p:cNvSpPr txBox="1"/>
            <p:nvPr/>
          </p:nvSpPr>
          <p:spPr>
            <a:xfrm>
              <a:off x="669821" y="4263266"/>
              <a:ext cx="3194421" cy="461665"/>
            </a:xfrm>
            <a:prstGeom prst="rect">
              <a:avLst/>
            </a:prstGeom>
            <a:noFill/>
          </p:spPr>
          <p:txBody>
            <a:bodyPr wrap="square" rtlCol="0">
              <a:spAutoFit/>
            </a:bodyPr>
            <a:lstStyle/>
            <a:p>
              <a:pPr defTabSz="932559"/>
              <a:r>
                <a:rPr lang="en-US" sz="24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Office developers</a:t>
              </a:r>
            </a:p>
          </p:txBody>
        </p:sp>
      </p:grpSp>
      <p:grpSp>
        <p:nvGrpSpPr>
          <p:cNvPr id="47" name="Group 46"/>
          <p:cNvGrpSpPr/>
          <p:nvPr/>
        </p:nvGrpSpPr>
        <p:grpSpPr>
          <a:xfrm>
            <a:off x="393801" y="2095699"/>
            <a:ext cx="3135271" cy="943942"/>
            <a:chOff x="455869" y="2095699"/>
            <a:chExt cx="3135271" cy="943942"/>
          </a:xfrm>
        </p:grpSpPr>
        <p:grpSp>
          <p:nvGrpSpPr>
            <p:cNvPr id="35" name="Group 34"/>
            <p:cNvGrpSpPr/>
            <p:nvPr/>
          </p:nvGrpSpPr>
          <p:grpSpPr>
            <a:xfrm>
              <a:off x="455869" y="2095699"/>
              <a:ext cx="769858" cy="943942"/>
              <a:chOff x="1163638" y="3470275"/>
              <a:chExt cx="1130300" cy="1385888"/>
            </a:xfrm>
          </p:grpSpPr>
          <p:sp>
            <p:nvSpPr>
              <p:cNvPr id="36" name="Freeform 5"/>
              <p:cNvSpPr>
                <a:spLocks/>
              </p:cNvSpPr>
              <p:nvPr/>
            </p:nvSpPr>
            <p:spPr bwMode="auto">
              <a:xfrm>
                <a:off x="1992313" y="4187825"/>
                <a:ext cx="301625" cy="668338"/>
              </a:xfrm>
              <a:custGeom>
                <a:avLst/>
                <a:gdLst>
                  <a:gd name="T0" fmla="*/ 12 w 72"/>
                  <a:gd name="T1" fmla="*/ 0 h 160"/>
                  <a:gd name="T2" fmla="*/ 0 w 72"/>
                  <a:gd name="T3" fmla="*/ 76 h 160"/>
                  <a:gd name="T4" fmla="*/ 57 w 72"/>
                  <a:gd name="T5" fmla="*/ 151 h 160"/>
                  <a:gd name="T6" fmla="*/ 67 w 72"/>
                  <a:gd name="T7" fmla="*/ 151 h 160"/>
                  <a:gd name="T8" fmla="*/ 12 w 72"/>
                  <a:gd name="T9" fmla="*/ 0 h 160"/>
                </a:gdLst>
                <a:ahLst/>
                <a:cxnLst>
                  <a:cxn ang="0">
                    <a:pos x="T0" y="T1"/>
                  </a:cxn>
                  <a:cxn ang="0">
                    <a:pos x="T2" y="T3"/>
                  </a:cxn>
                  <a:cxn ang="0">
                    <a:pos x="T4" y="T5"/>
                  </a:cxn>
                  <a:cxn ang="0">
                    <a:pos x="T6" y="T7"/>
                  </a:cxn>
                  <a:cxn ang="0">
                    <a:pos x="T8" y="T9"/>
                  </a:cxn>
                </a:cxnLst>
                <a:rect l="0" t="0" r="r" b="b"/>
                <a:pathLst>
                  <a:path w="72" h="160">
                    <a:moveTo>
                      <a:pt x="12" y="0"/>
                    </a:moveTo>
                    <a:cubicBezTo>
                      <a:pt x="11" y="24"/>
                      <a:pt x="8" y="49"/>
                      <a:pt x="0" y="76"/>
                    </a:cubicBezTo>
                    <a:cubicBezTo>
                      <a:pt x="45" y="82"/>
                      <a:pt x="56" y="147"/>
                      <a:pt x="57" y="151"/>
                    </a:cubicBezTo>
                    <a:cubicBezTo>
                      <a:pt x="58" y="160"/>
                      <a:pt x="67" y="157"/>
                      <a:pt x="67" y="151"/>
                    </a:cubicBezTo>
                    <a:cubicBezTo>
                      <a:pt x="72" y="50"/>
                      <a:pt x="21" y="7"/>
                      <a:pt x="12"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7" name="Freeform 6"/>
              <p:cNvSpPr>
                <a:spLocks/>
              </p:cNvSpPr>
              <p:nvPr/>
            </p:nvSpPr>
            <p:spPr bwMode="auto">
              <a:xfrm>
                <a:off x="1163638" y="4192588"/>
                <a:ext cx="296863" cy="663575"/>
              </a:xfrm>
              <a:custGeom>
                <a:avLst/>
                <a:gdLst>
                  <a:gd name="T0" fmla="*/ 59 w 71"/>
                  <a:gd name="T1" fmla="*/ 0 h 159"/>
                  <a:gd name="T2" fmla="*/ 5 w 71"/>
                  <a:gd name="T3" fmla="*/ 150 h 159"/>
                  <a:gd name="T4" fmla="*/ 15 w 71"/>
                  <a:gd name="T5" fmla="*/ 150 h 159"/>
                  <a:gd name="T6" fmla="*/ 71 w 71"/>
                  <a:gd name="T7" fmla="*/ 75 h 159"/>
                  <a:gd name="T8" fmla="*/ 59 w 71"/>
                  <a:gd name="T9" fmla="*/ 0 h 159"/>
                </a:gdLst>
                <a:ahLst/>
                <a:cxnLst>
                  <a:cxn ang="0">
                    <a:pos x="T0" y="T1"/>
                  </a:cxn>
                  <a:cxn ang="0">
                    <a:pos x="T2" y="T3"/>
                  </a:cxn>
                  <a:cxn ang="0">
                    <a:pos x="T4" y="T5"/>
                  </a:cxn>
                  <a:cxn ang="0">
                    <a:pos x="T6" y="T7"/>
                  </a:cxn>
                  <a:cxn ang="0">
                    <a:pos x="T8" y="T9"/>
                  </a:cxn>
                </a:cxnLst>
                <a:rect l="0" t="0" r="r" b="b"/>
                <a:pathLst>
                  <a:path w="71" h="159">
                    <a:moveTo>
                      <a:pt x="59" y="0"/>
                    </a:moveTo>
                    <a:cubicBezTo>
                      <a:pt x="48" y="9"/>
                      <a:pt x="0" y="52"/>
                      <a:pt x="5" y="150"/>
                    </a:cubicBezTo>
                    <a:cubicBezTo>
                      <a:pt x="5" y="156"/>
                      <a:pt x="14" y="159"/>
                      <a:pt x="15" y="150"/>
                    </a:cubicBezTo>
                    <a:cubicBezTo>
                      <a:pt x="16" y="146"/>
                      <a:pt x="27" y="82"/>
                      <a:pt x="71" y="75"/>
                    </a:cubicBezTo>
                    <a:cubicBezTo>
                      <a:pt x="63" y="49"/>
                      <a:pt x="60" y="23"/>
                      <a:pt x="59"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8" name="Freeform 7"/>
              <p:cNvSpPr>
                <a:spLocks/>
              </p:cNvSpPr>
              <p:nvPr/>
            </p:nvSpPr>
            <p:spPr bwMode="auto">
              <a:xfrm>
                <a:off x="1687513" y="4167188"/>
                <a:ext cx="82550" cy="673100"/>
              </a:xfrm>
              <a:custGeom>
                <a:avLst/>
                <a:gdLst>
                  <a:gd name="T0" fmla="*/ 10 w 20"/>
                  <a:gd name="T1" fmla="*/ 0 h 161"/>
                  <a:gd name="T2" fmla="*/ 10 w 20"/>
                  <a:gd name="T3" fmla="*/ 0 h 161"/>
                  <a:gd name="T4" fmla="*/ 10 w 20"/>
                  <a:gd name="T5" fmla="*/ 0 h 161"/>
                  <a:gd name="T6" fmla="*/ 10 w 20"/>
                  <a:gd name="T7" fmla="*/ 0 h 161"/>
                  <a:gd name="T8" fmla="*/ 10 w 20"/>
                  <a:gd name="T9" fmla="*/ 0 h 161"/>
                  <a:gd name="T10" fmla="*/ 0 w 20"/>
                  <a:gd name="T11" fmla="*/ 11 h 161"/>
                  <a:gd name="T12" fmla="*/ 0 w 20"/>
                  <a:gd name="T13" fmla="*/ 149 h 161"/>
                  <a:gd name="T14" fmla="*/ 10 w 20"/>
                  <a:gd name="T15" fmla="*/ 161 h 161"/>
                  <a:gd name="T16" fmla="*/ 10 w 20"/>
                  <a:gd name="T17" fmla="*/ 161 h 161"/>
                  <a:gd name="T18" fmla="*/ 10 w 20"/>
                  <a:gd name="T19" fmla="*/ 161 h 161"/>
                  <a:gd name="T20" fmla="*/ 10 w 20"/>
                  <a:gd name="T21" fmla="*/ 161 h 161"/>
                  <a:gd name="T22" fmla="*/ 10 w 20"/>
                  <a:gd name="T23" fmla="*/ 161 h 161"/>
                  <a:gd name="T24" fmla="*/ 20 w 20"/>
                  <a:gd name="T25" fmla="*/ 149 h 161"/>
                  <a:gd name="T26" fmla="*/ 20 w 20"/>
                  <a:gd name="T27" fmla="*/ 11 h 161"/>
                  <a:gd name="T28" fmla="*/ 10 w 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61">
                    <a:moveTo>
                      <a:pt x="10" y="0"/>
                    </a:moveTo>
                    <a:cubicBezTo>
                      <a:pt x="10" y="0"/>
                      <a:pt x="10" y="0"/>
                      <a:pt x="10" y="0"/>
                    </a:cubicBezTo>
                    <a:cubicBezTo>
                      <a:pt x="10" y="0"/>
                      <a:pt x="10" y="0"/>
                      <a:pt x="10" y="0"/>
                    </a:cubicBezTo>
                    <a:cubicBezTo>
                      <a:pt x="10" y="0"/>
                      <a:pt x="10" y="0"/>
                      <a:pt x="10" y="0"/>
                    </a:cubicBezTo>
                    <a:cubicBezTo>
                      <a:pt x="10" y="0"/>
                      <a:pt x="10" y="0"/>
                      <a:pt x="10" y="0"/>
                    </a:cubicBezTo>
                    <a:cubicBezTo>
                      <a:pt x="0" y="0"/>
                      <a:pt x="0" y="11"/>
                      <a:pt x="0" y="11"/>
                    </a:cubicBezTo>
                    <a:cubicBezTo>
                      <a:pt x="0" y="11"/>
                      <a:pt x="0" y="144"/>
                      <a:pt x="0" y="149"/>
                    </a:cubicBezTo>
                    <a:cubicBezTo>
                      <a:pt x="0" y="154"/>
                      <a:pt x="0" y="161"/>
                      <a:pt x="10" y="161"/>
                    </a:cubicBezTo>
                    <a:cubicBezTo>
                      <a:pt x="10" y="161"/>
                      <a:pt x="10" y="161"/>
                      <a:pt x="10" y="161"/>
                    </a:cubicBezTo>
                    <a:cubicBezTo>
                      <a:pt x="10" y="161"/>
                      <a:pt x="10" y="161"/>
                      <a:pt x="10" y="161"/>
                    </a:cubicBezTo>
                    <a:cubicBezTo>
                      <a:pt x="10" y="161"/>
                      <a:pt x="10" y="161"/>
                      <a:pt x="10" y="161"/>
                    </a:cubicBezTo>
                    <a:cubicBezTo>
                      <a:pt x="10" y="161"/>
                      <a:pt x="10" y="161"/>
                      <a:pt x="10" y="161"/>
                    </a:cubicBezTo>
                    <a:cubicBezTo>
                      <a:pt x="20" y="161"/>
                      <a:pt x="20" y="154"/>
                      <a:pt x="20" y="149"/>
                    </a:cubicBezTo>
                    <a:cubicBezTo>
                      <a:pt x="20" y="144"/>
                      <a:pt x="20" y="11"/>
                      <a:pt x="20" y="11"/>
                    </a:cubicBezTo>
                    <a:cubicBezTo>
                      <a:pt x="20" y="11"/>
                      <a:pt x="20" y="0"/>
                      <a:pt x="1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9" name="Freeform 8"/>
              <p:cNvSpPr>
                <a:spLocks/>
              </p:cNvSpPr>
              <p:nvPr/>
            </p:nvSpPr>
            <p:spPr bwMode="auto">
              <a:xfrm>
                <a:off x="1595438" y="3470275"/>
                <a:ext cx="266700" cy="153988"/>
              </a:xfrm>
              <a:custGeom>
                <a:avLst/>
                <a:gdLst>
                  <a:gd name="T0" fmla="*/ 64 w 64"/>
                  <a:gd name="T1" fmla="*/ 37 h 37"/>
                  <a:gd name="T2" fmla="*/ 32 w 64"/>
                  <a:gd name="T3" fmla="*/ 0 h 37"/>
                  <a:gd name="T4" fmla="*/ 32 w 64"/>
                  <a:gd name="T5" fmla="*/ 0 h 37"/>
                  <a:gd name="T6" fmla="*/ 0 w 64"/>
                  <a:gd name="T7" fmla="*/ 37 h 37"/>
                  <a:gd name="T8" fmla="*/ 64 w 64"/>
                  <a:gd name="T9" fmla="*/ 37 h 37"/>
                </a:gdLst>
                <a:ahLst/>
                <a:cxnLst>
                  <a:cxn ang="0">
                    <a:pos x="T0" y="T1"/>
                  </a:cxn>
                  <a:cxn ang="0">
                    <a:pos x="T2" y="T3"/>
                  </a:cxn>
                  <a:cxn ang="0">
                    <a:pos x="T4" y="T5"/>
                  </a:cxn>
                  <a:cxn ang="0">
                    <a:pos x="T6" y="T7"/>
                  </a:cxn>
                  <a:cxn ang="0">
                    <a:pos x="T8" y="T9"/>
                  </a:cxn>
                </a:cxnLst>
                <a:rect l="0" t="0" r="r" b="b"/>
                <a:pathLst>
                  <a:path w="64" h="37">
                    <a:moveTo>
                      <a:pt x="64" y="37"/>
                    </a:moveTo>
                    <a:cubicBezTo>
                      <a:pt x="51" y="14"/>
                      <a:pt x="38" y="0"/>
                      <a:pt x="32" y="0"/>
                    </a:cubicBezTo>
                    <a:cubicBezTo>
                      <a:pt x="32" y="0"/>
                      <a:pt x="32" y="0"/>
                      <a:pt x="32" y="0"/>
                    </a:cubicBezTo>
                    <a:cubicBezTo>
                      <a:pt x="26" y="0"/>
                      <a:pt x="13" y="14"/>
                      <a:pt x="0" y="37"/>
                    </a:cubicBezTo>
                    <a:lnTo>
                      <a:pt x="64" y="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0" name="Freeform 9"/>
              <p:cNvSpPr>
                <a:spLocks noEditPoints="1"/>
              </p:cNvSpPr>
              <p:nvPr/>
            </p:nvSpPr>
            <p:spPr bwMode="auto">
              <a:xfrm>
                <a:off x="1381126" y="3662363"/>
                <a:ext cx="695325" cy="901700"/>
              </a:xfrm>
              <a:custGeom>
                <a:avLst/>
                <a:gdLst>
                  <a:gd name="T0" fmla="*/ 120 w 166"/>
                  <a:gd name="T1" fmla="*/ 0 h 216"/>
                  <a:gd name="T2" fmla="*/ 46 w 166"/>
                  <a:gd name="T3" fmla="*/ 0 h 216"/>
                  <a:gd name="T4" fmla="*/ 32 w 166"/>
                  <a:gd name="T5" fmla="*/ 216 h 216"/>
                  <a:gd name="T6" fmla="*/ 65 w 166"/>
                  <a:gd name="T7" fmla="*/ 216 h 216"/>
                  <a:gd name="T8" fmla="*/ 65 w 166"/>
                  <a:gd name="T9" fmla="*/ 132 h 216"/>
                  <a:gd name="T10" fmla="*/ 70 w 166"/>
                  <a:gd name="T11" fmla="*/ 118 h 216"/>
                  <a:gd name="T12" fmla="*/ 83 w 166"/>
                  <a:gd name="T13" fmla="*/ 113 h 216"/>
                  <a:gd name="T14" fmla="*/ 96 w 166"/>
                  <a:gd name="T15" fmla="*/ 118 h 216"/>
                  <a:gd name="T16" fmla="*/ 101 w 166"/>
                  <a:gd name="T17" fmla="*/ 132 h 216"/>
                  <a:gd name="T18" fmla="*/ 101 w 166"/>
                  <a:gd name="T19" fmla="*/ 216 h 216"/>
                  <a:gd name="T20" fmla="*/ 134 w 166"/>
                  <a:gd name="T21" fmla="*/ 216 h 216"/>
                  <a:gd name="T22" fmla="*/ 120 w 166"/>
                  <a:gd name="T23" fmla="*/ 0 h 216"/>
                  <a:gd name="T24" fmla="*/ 83 w 166"/>
                  <a:gd name="T25" fmla="*/ 75 h 216"/>
                  <a:gd name="T26" fmla="*/ 57 w 166"/>
                  <a:gd name="T27" fmla="*/ 49 h 216"/>
                  <a:gd name="T28" fmla="*/ 83 w 166"/>
                  <a:gd name="T29" fmla="*/ 23 h 216"/>
                  <a:gd name="T30" fmla="*/ 109 w 166"/>
                  <a:gd name="T31" fmla="*/ 49 h 216"/>
                  <a:gd name="T32" fmla="*/ 83 w 166"/>
                  <a:gd name="T33" fmla="*/ 7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16">
                    <a:moveTo>
                      <a:pt x="120" y="0"/>
                    </a:moveTo>
                    <a:cubicBezTo>
                      <a:pt x="46" y="0"/>
                      <a:pt x="46" y="0"/>
                      <a:pt x="46" y="0"/>
                    </a:cubicBezTo>
                    <a:cubicBezTo>
                      <a:pt x="21" y="47"/>
                      <a:pt x="0" y="126"/>
                      <a:pt x="32" y="216"/>
                    </a:cubicBezTo>
                    <a:cubicBezTo>
                      <a:pt x="32" y="216"/>
                      <a:pt x="50" y="216"/>
                      <a:pt x="65" y="216"/>
                    </a:cubicBezTo>
                    <a:cubicBezTo>
                      <a:pt x="65" y="132"/>
                      <a:pt x="65" y="132"/>
                      <a:pt x="65" y="132"/>
                    </a:cubicBezTo>
                    <a:cubicBezTo>
                      <a:pt x="65" y="130"/>
                      <a:pt x="65" y="123"/>
                      <a:pt x="70" y="118"/>
                    </a:cubicBezTo>
                    <a:cubicBezTo>
                      <a:pt x="72" y="116"/>
                      <a:pt x="77" y="113"/>
                      <a:pt x="83" y="113"/>
                    </a:cubicBezTo>
                    <a:cubicBezTo>
                      <a:pt x="90" y="113"/>
                      <a:pt x="94" y="116"/>
                      <a:pt x="96" y="118"/>
                    </a:cubicBezTo>
                    <a:cubicBezTo>
                      <a:pt x="101" y="123"/>
                      <a:pt x="101" y="130"/>
                      <a:pt x="101" y="132"/>
                    </a:cubicBezTo>
                    <a:cubicBezTo>
                      <a:pt x="101" y="216"/>
                      <a:pt x="101" y="216"/>
                      <a:pt x="101" y="216"/>
                    </a:cubicBezTo>
                    <a:cubicBezTo>
                      <a:pt x="116" y="216"/>
                      <a:pt x="134" y="216"/>
                      <a:pt x="134" y="216"/>
                    </a:cubicBezTo>
                    <a:cubicBezTo>
                      <a:pt x="166" y="126"/>
                      <a:pt x="145" y="47"/>
                      <a:pt x="120" y="0"/>
                    </a:cubicBezTo>
                    <a:close/>
                    <a:moveTo>
                      <a:pt x="83" y="75"/>
                    </a:moveTo>
                    <a:cubicBezTo>
                      <a:pt x="69" y="75"/>
                      <a:pt x="57" y="63"/>
                      <a:pt x="57" y="49"/>
                    </a:cubicBezTo>
                    <a:cubicBezTo>
                      <a:pt x="57" y="35"/>
                      <a:pt x="69" y="23"/>
                      <a:pt x="83" y="23"/>
                    </a:cubicBezTo>
                    <a:cubicBezTo>
                      <a:pt x="97" y="23"/>
                      <a:pt x="109" y="35"/>
                      <a:pt x="109" y="49"/>
                    </a:cubicBezTo>
                    <a:cubicBezTo>
                      <a:pt x="109" y="63"/>
                      <a:pt x="97" y="75"/>
                      <a:pt x="83" y="7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1" name="Freeform 10"/>
              <p:cNvSpPr>
                <a:spLocks/>
              </p:cNvSpPr>
              <p:nvPr/>
            </p:nvSpPr>
            <p:spPr bwMode="auto">
              <a:xfrm>
                <a:off x="1511301" y="4592638"/>
                <a:ext cx="142875" cy="34925"/>
              </a:xfrm>
              <a:custGeom>
                <a:avLst/>
                <a:gdLst>
                  <a:gd name="T0" fmla="*/ 34 w 34"/>
                  <a:gd name="T1" fmla="*/ 0 h 8"/>
                  <a:gd name="T2" fmla="*/ 5 w 34"/>
                  <a:gd name="T3" fmla="*/ 0 h 8"/>
                  <a:gd name="T4" fmla="*/ 0 w 34"/>
                  <a:gd name="T5" fmla="*/ 4 h 8"/>
                  <a:gd name="T6" fmla="*/ 5 w 34"/>
                  <a:gd name="T7" fmla="*/ 8 h 8"/>
                  <a:gd name="T8" fmla="*/ 34 w 34"/>
                  <a:gd name="T9" fmla="*/ 8 h 8"/>
                  <a:gd name="T10" fmla="*/ 34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4" y="0"/>
                    </a:moveTo>
                    <a:cubicBezTo>
                      <a:pt x="5" y="0"/>
                      <a:pt x="5" y="0"/>
                      <a:pt x="5" y="0"/>
                    </a:cubicBezTo>
                    <a:cubicBezTo>
                      <a:pt x="2" y="0"/>
                      <a:pt x="0" y="2"/>
                      <a:pt x="0" y="4"/>
                    </a:cubicBezTo>
                    <a:cubicBezTo>
                      <a:pt x="0" y="6"/>
                      <a:pt x="2" y="8"/>
                      <a:pt x="5" y="8"/>
                    </a:cubicBezTo>
                    <a:cubicBezTo>
                      <a:pt x="34" y="8"/>
                      <a:pt x="34" y="8"/>
                      <a:pt x="34" y="8"/>
                    </a:cubicBezTo>
                    <a:lnTo>
                      <a:pt x="3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2" name="Freeform 11"/>
              <p:cNvSpPr>
                <a:spLocks/>
              </p:cNvSpPr>
              <p:nvPr/>
            </p:nvSpPr>
            <p:spPr bwMode="auto">
              <a:xfrm>
                <a:off x="1804988" y="4592638"/>
                <a:ext cx="141288" cy="34925"/>
              </a:xfrm>
              <a:custGeom>
                <a:avLst/>
                <a:gdLst>
                  <a:gd name="T0" fmla="*/ 30 w 34"/>
                  <a:gd name="T1" fmla="*/ 0 h 8"/>
                  <a:gd name="T2" fmla="*/ 0 w 34"/>
                  <a:gd name="T3" fmla="*/ 0 h 8"/>
                  <a:gd name="T4" fmla="*/ 0 w 34"/>
                  <a:gd name="T5" fmla="*/ 8 h 8"/>
                  <a:gd name="T6" fmla="*/ 30 w 34"/>
                  <a:gd name="T7" fmla="*/ 8 h 8"/>
                  <a:gd name="T8" fmla="*/ 34 w 34"/>
                  <a:gd name="T9" fmla="*/ 4 h 8"/>
                  <a:gd name="T10" fmla="*/ 30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0" y="0"/>
                    </a:moveTo>
                    <a:cubicBezTo>
                      <a:pt x="0" y="0"/>
                      <a:pt x="0" y="0"/>
                      <a:pt x="0" y="0"/>
                    </a:cubicBezTo>
                    <a:cubicBezTo>
                      <a:pt x="0" y="8"/>
                      <a:pt x="0" y="8"/>
                      <a:pt x="0" y="8"/>
                    </a:cubicBezTo>
                    <a:cubicBezTo>
                      <a:pt x="30" y="8"/>
                      <a:pt x="30" y="8"/>
                      <a:pt x="30" y="8"/>
                    </a:cubicBezTo>
                    <a:cubicBezTo>
                      <a:pt x="32" y="8"/>
                      <a:pt x="34" y="6"/>
                      <a:pt x="34" y="4"/>
                    </a:cubicBezTo>
                    <a:cubicBezTo>
                      <a:pt x="34" y="2"/>
                      <a:pt x="32" y="0"/>
                      <a:pt x="30"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10" name="TextBox 9"/>
            <p:cNvSpPr txBox="1"/>
            <p:nvPr/>
          </p:nvSpPr>
          <p:spPr>
            <a:xfrm>
              <a:off x="1383804" y="2135422"/>
              <a:ext cx="2207336" cy="840743"/>
            </a:xfrm>
            <a:prstGeom prst="rect">
              <a:avLst/>
            </a:prstGeom>
            <a:noFill/>
          </p:spPr>
          <p:txBody>
            <a:bodyPr wrap="none" lIns="0" tIns="0" rIns="0" bIns="0" rtlCol="0">
              <a:spAutoFit/>
            </a:bodyPr>
            <a:lstStyle/>
            <a:p>
              <a:pPr defTabSz="932559" fontAlgn="base">
                <a:lnSpc>
                  <a:spcPct val="90000"/>
                </a:lnSpc>
                <a:spcBef>
                  <a:spcPct val="0"/>
                </a:spcBef>
                <a:spcAft>
                  <a:spcPts val="600"/>
                </a:spcAft>
              </a:pPr>
              <a:r>
                <a:rPr lang="en-US" sz="2400" dirty="0">
                  <a:gradFill>
                    <a:gsLst>
                      <a:gs pos="0">
                        <a:srgbClr val="FFFFFF"/>
                      </a:gs>
                      <a:gs pos="100000">
                        <a:srgbClr val="FFFFFF"/>
                      </a:gs>
                    </a:gsLst>
                    <a:lin ang="5400000" scaled="1"/>
                  </a:gradFill>
                  <a:latin typeface="Segoe UI Semibold" panose="020B0702040204020203" pitchFamily="34" charset="0"/>
                  <a:cs typeface="Segoe UI Semibold" panose="020B0702040204020203" pitchFamily="34" charset="0"/>
                </a:rPr>
                <a:t>Launched</a:t>
              </a:r>
              <a:r>
                <a:rPr lang="en-US" sz="2400" dirty="0">
                  <a:gradFill>
                    <a:gsLst>
                      <a:gs pos="0">
                        <a:srgbClr val="FFFFFF"/>
                      </a:gs>
                      <a:gs pos="100000">
                        <a:srgbClr val="FFFFFF"/>
                      </a:gs>
                    </a:gsLst>
                    <a:lin ang="5400000" scaled="1"/>
                  </a:gradFill>
                  <a:latin typeface="Segoe UI Light"/>
                </a:rPr>
                <a:t> </a:t>
              </a:r>
              <a:r>
                <a:rPr lang="en-US" sz="2400" dirty="0" smtClean="0">
                  <a:gradFill>
                    <a:gsLst>
                      <a:gs pos="0">
                        <a:srgbClr val="FFFFFF"/>
                      </a:gs>
                      <a:gs pos="100000">
                        <a:srgbClr val="FFFFFF"/>
                      </a:gs>
                    </a:gsLst>
                    <a:lin ang="5400000" scaled="1"/>
                  </a:gradFill>
                  <a:latin typeface="Segoe UI Light"/>
                </a:rPr>
                <a:t/>
              </a:r>
              <a:br>
                <a:rPr lang="en-US" sz="2400" dirty="0" smtClean="0">
                  <a:gradFill>
                    <a:gsLst>
                      <a:gs pos="0">
                        <a:srgbClr val="FFFFFF"/>
                      </a:gs>
                      <a:gs pos="100000">
                        <a:srgbClr val="FFFFFF"/>
                      </a:gs>
                    </a:gsLst>
                    <a:lin ang="5400000" scaled="1"/>
                  </a:gradFill>
                  <a:latin typeface="Segoe UI Light"/>
                </a:rPr>
              </a:br>
              <a:r>
                <a:rPr lang="en-US" dirty="0" smtClean="0">
                  <a:gradFill>
                    <a:gsLst>
                      <a:gs pos="0">
                        <a:srgbClr val="FFFFFF"/>
                      </a:gs>
                      <a:gs pos="100000">
                        <a:srgbClr val="FFFFFF"/>
                      </a:gs>
                    </a:gsLst>
                    <a:lin ang="5400000" scaled="1"/>
                  </a:gradFill>
                  <a:latin typeface="Segoe UI Semilight" panose="020B0402040204020203" pitchFamily="34" charset="0"/>
                  <a:cs typeface="Segoe UI Semilight" panose="020B0402040204020203" pitchFamily="34" charset="0"/>
                </a:rPr>
                <a:t>Office 365</a:t>
              </a:r>
              <a:br>
                <a:rPr lang="en-US" dirty="0" smtClean="0">
                  <a:gradFill>
                    <a:gsLst>
                      <a:gs pos="0">
                        <a:srgbClr val="FFFFFF"/>
                      </a:gs>
                      <a:gs pos="100000">
                        <a:srgbClr val="FFFFFF"/>
                      </a:gs>
                    </a:gsLst>
                    <a:lin ang="5400000" scaled="1"/>
                  </a:gradFill>
                  <a:latin typeface="Segoe UI Semilight" panose="020B0402040204020203" pitchFamily="34" charset="0"/>
                  <a:cs typeface="Segoe UI Semilight" panose="020B0402040204020203" pitchFamily="34" charset="0"/>
                </a:rPr>
              </a:br>
              <a:r>
                <a:rPr lang="en-US" dirty="0" smtClean="0">
                  <a:gradFill>
                    <a:gsLst>
                      <a:gs pos="0">
                        <a:srgbClr val="FFFFFF"/>
                      </a:gs>
                      <a:gs pos="100000">
                        <a:srgbClr val="FFFFFF"/>
                      </a:gs>
                    </a:gsLst>
                    <a:lin ang="5400000" scaled="1"/>
                  </a:gradFill>
                  <a:latin typeface="Segoe UI Semilight" panose="020B0402040204020203" pitchFamily="34" charset="0"/>
                  <a:cs typeface="Segoe UI Semilight" panose="020B0402040204020203" pitchFamily="34" charset="0"/>
                </a:rPr>
                <a:t>Re-imagine </a:t>
              </a:r>
              <a:r>
                <a:rPr lang="en-US" dirty="0">
                  <a:gradFill>
                    <a:gsLst>
                      <a:gs pos="0">
                        <a:srgbClr val="FFFFFF"/>
                      </a:gs>
                      <a:gs pos="100000">
                        <a:srgbClr val="FFFFFF"/>
                      </a:gs>
                    </a:gsLst>
                    <a:lin ang="5400000" scaled="1"/>
                  </a:gradFill>
                  <a:latin typeface="Segoe UI Semilight" panose="020B0402040204020203" pitchFamily="34" charset="0"/>
                  <a:cs typeface="Segoe UI Semilight" panose="020B0402040204020203" pitchFamily="34" charset="0"/>
                </a:rPr>
                <a:t>campaign</a:t>
              </a:r>
            </a:p>
          </p:txBody>
        </p:sp>
      </p:grpSp>
      <p:sp useBgFill="1">
        <p:nvSpPr>
          <p:cNvPr id="43" name="Rectangle 42"/>
          <p:cNvSpPr/>
          <p:nvPr/>
        </p:nvSpPr>
        <p:spPr bwMode="auto">
          <a:xfrm>
            <a:off x="4172721" y="1198015"/>
            <a:ext cx="48952" cy="5439152"/>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78" name="Rectangle 77"/>
          <p:cNvSpPr/>
          <p:nvPr/>
        </p:nvSpPr>
        <p:spPr bwMode="auto">
          <a:xfrm>
            <a:off x="8146076" y="1198015"/>
            <a:ext cx="48952" cy="5439152"/>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34" name="Group 33"/>
          <p:cNvGrpSpPr/>
          <p:nvPr/>
        </p:nvGrpSpPr>
        <p:grpSpPr>
          <a:xfrm>
            <a:off x="10549136" y="3084102"/>
            <a:ext cx="2227304" cy="1364928"/>
            <a:chOff x="10549136" y="3172492"/>
            <a:chExt cx="2227304" cy="1364928"/>
          </a:xfrm>
        </p:grpSpPr>
        <p:pic>
          <p:nvPicPr>
            <p:cNvPr id="32" name="Picture 14"/>
            <p:cNvPicPr>
              <a:picLocks noChangeAspect="1" noChangeArrowheads="1"/>
            </p:cNvPicPr>
            <p:nvPr/>
          </p:nvPicPr>
          <p:blipFill>
            <a:blip r:embed="rId13">
              <a:biLevel thresh="25000"/>
              <a:extLst>
                <a:ext uri="{28A0092B-C50C-407E-A947-70E740481C1C}">
                  <a14:useLocalDpi xmlns:a14="http://schemas.microsoft.com/office/drawing/2010/main" val="0"/>
                </a:ext>
              </a:extLst>
            </a:blip>
            <a:srcRect/>
            <a:stretch>
              <a:fillRect/>
            </a:stretch>
          </p:blipFill>
          <p:spPr bwMode="auto">
            <a:xfrm>
              <a:off x="10653985" y="3971021"/>
              <a:ext cx="484158" cy="566399"/>
            </a:xfrm>
            <a:prstGeom prst="rect">
              <a:avLst/>
            </a:prstGeom>
            <a:noFill/>
            <a:ln>
              <a:noFill/>
            </a:ln>
            <a:effectLst/>
            <a:extLst/>
          </p:spPr>
        </p:pic>
        <p:grpSp>
          <p:nvGrpSpPr>
            <p:cNvPr id="33" name="Group 32"/>
            <p:cNvGrpSpPr/>
            <p:nvPr/>
          </p:nvGrpSpPr>
          <p:grpSpPr>
            <a:xfrm>
              <a:off x="11291850" y="3975102"/>
              <a:ext cx="494700" cy="558396"/>
              <a:chOff x="11291850" y="3634000"/>
              <a:chExt cx="494700" cy="558396"/>
            </a:xfrm>
          </p:grpSpPr>
          <p:sp>
            <p:nvSpPr>
              <p:cNvPr id="82" name="Freeform 24"/>
              <p:cNvSpPr>
                <a:spLocks/>
              </p:cNvSpPr>
              <p:nvPr/>
            </p:nvSpPr>
            <p:spPr bwMode="auto">
              <a:xfrm>
                <a:off x="11291850" y="3764222"/>
                <a:ext cx="494700" cy="428174"/>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5"/>
              <p:cNvSpPr>
                <a:spLocks/>
              </p:cNvSpPr>
              <p:nvPr/>
            </p:nvSpPr>
            <p:spPr bwMode="auto">
              <a:xfrm>
                <a:off x="11532477" y="3634000"/>
                <a:ext cx="123852" cy="1351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76" name="TextBox 75"/>
            <p:cNvSpPr txBox="1"/>
            <p:nvPr/>
          </p:nvSpPr>
          <p:spPr>
            <a:xfrm>
              <a:off x="10549136" y="3172492"/>
              <a:ext cx="2227304" cy="810478"/>
            </a:xfrm>
            <a:prstGeom prst="rect">
              <a:avLst/>
            </a:prstGeom>
            <a:noFill/>
          </p:spPr>
          <p:txBody>
            <a:bodyPr wrap="square" rtlCol="0">
              <a:spAutoFit/>
            </a:bodyPr>
            <a:lstStyle/>
            <a:p>
              <a:pPr defTabSz="931931" fontAlgn="base">
                <a:lnSpc>
                  <a:spcPts val="2800"/>
                </a:lnSpc>
                <a:spcBef>
                  <a:spcPct val="0"/>
                </a:spcBef>
                <a:spcAft>
                  <a:spcPct val="0"/>
                </a:spcAft>
              </a:pPr>
              <a:r>
                <a:rPr lang="en-US" sz="2400" dirty="0" smtClea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Mobile </a:t>
              </a:r>
              <a:br>
                <a:rPr lang="en-US" sz="2400" dirty="0" smtClea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br>
              <a:r>
                <a:rPr lang="en-US" sz="2400" dirty="0" smtClean="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Story</a:t>
              </a:r>
            </a:p>
          </p:txBody>
        </p:sp>
      </p:grpSp>
      <p:sp>
        <p:nvSpPr>
          <p:cNvPr id="70" name="Rectangle 69"/>
          <p:cNvSpPr/>
          <p:nvPr/>
        </p:nvSpPr>
        <p:spPr bwMode="auto">
          <a:xfrm>
            <a:off x="46037" y="6629399"/>
            <a:ext cx="12192000" cy="3651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56639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35" presetClass="path" presetSubtype="0" decel="100000" fill="hold" nodeType="withEffect">
                                  <p:stCondLst>
                                    <p:cond delay="250"/>
                                  </p:stCondLst>
                                  <p:childTnLst>
                                    <p:animMotion origin="layout" path="M 0.03676 5.40172E-7 L -2.22109E-7 5.40172E-7 " pathEditMode="relative" rAng="0" ptsTypes="AA">
                                      <p:cBhvr>
                                        <p:cTn id="13" dur="500" fill="hold"/>
                                        <p:tgtEl>
                                          <p:spTgt spid="47"/>
                                        </p:tgtEl>
                                        <p:attrNameLst>
                                          <p:attrName>ppt_x</p:attrName>
                                          <p:attrName>ppt_y</p:attrName>
                                        </p:attrNameLst>
                                      </p:cBhvr>
                                      <p:rCtr x="-1838" y="0"/>
                                    </p:animMotion>
                                  </p:childTnLst>
                                </p:cTn>
                              </p:par>
                              <p:par>
                                <p:cTn id="14" presetID="10"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35" presetClass="path" presetSubtype="0" decel="100000" fill="hold" nodeType="withEffect">
                                  <p:stCondLst>
                                    <p:cond delay="250"/>
                                  </p:stCondLst>
                                  <p:childTnLst>
                                    <p:animMotion origin="layout" path="M 0.03676 5.40172E-7 L -2.22109E-7 5.40172E-7 " pathEditMode="relative" rAng="0" ptsTypes="AA">
                                      <p:cBhvr>
                                        <p:cTn id="18" dur="500" fill="hold"/>
                                        <p:tgtEl>
                                          <p:spTgt spid="3"/>
                                        </p:tgtEl>
                                        <p:attrNameLst>
                                          <p:attrName>ppt_x</p:attrName>
                                          <p:attrName>ppt_y</p:attrName>
                                        </p:attrNameLst>
                                      </p:cBhvr>
                                      <p:rCtr x="-1838" y="0"/>
                                    </p:animMotion>
                                  </p:childTnLst>
                                </p:cTn>
                              </p:par>
                              <p:par>
                                <p:cTn id="19" presetID="10" presetClass="entr" presetSubtype="0" fill="hold" nodeType="withEffect">
                                  <p:stCondLst>
                                    <p:cond delay="25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35" presetClass="path" presetSubtype="0" decel="100000" fill="hold" nodeType="withEffect">
                                  <p:stCondLst>
                                    <p:cond delay="250"/>
                                  </p:stCondLst>
                                  <p:childTnLst>
                                    <p:animMotion origin="layout" path="M 0.03676 5.40172E-7 L -2.22109E-7 5.40172E-7 " pathEditMode="relative" rAng="0" ptsTypes="AA">
                                      <p:cBhvr>
                                        <p:cTn id="23" dur="500" fill="hold"/>
                                        <p:tgtEl>
                                          <p:spTgt spid="2"/>
                                        </p:tgtEl>
                                        <p:attrNameLst>
                                          <p:attrName>ppt_x</p:attrName>
                                          <p:attrName>ppt_y</p:attrName>
                                        </p:attrNameLst>
                                      </p:cBhvr>
                                      <p:rCtr x="-1838" y="0"/>
                                    </p:animMotion>
                                  </p:childTnLst>
                                </p:cTn>
                              </p:par>
                              <p:par>
                                <p:cTn id="24" presetID="2" presetClass="entr" presetSubtype="4" decel="100000" fill="hold" nodeType="withEffect">
                                  <p:stCondLst>
                                    <p:cond delay="50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par>
                                <p:cTn id="28" presetID="10" presetClass="entr" presetSubtype="0"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35" presetClass="path" presetSubtype="0" decel="100000" fill="hold" nodeType="withEffect">
                                  <p:stCondLst>
                                    <p:cond delay="750"/>
                                  </p:stCondLst>
                                  <p:childTnLst>
                                    <p:animMotion origin="layout" path="M 0.03676 5.40172E-7 L -2.22109E-7 5.40172E-7 " pathEditMode="relative" rAng="0" ptsTypes="AA">
                                      <p:cBhvr>
                                        <p:cTn id="32" dur="500" fill="hold"/>
                                        <p:tgtEl>
                                          <p:spTgt spid="21"/>
                                        </p:tgtEl>
                                        <p:attrNameLst>
                                          <p:attrName>ppt_x</p:attrName>
                                          <p:attrName>ppt_y</p:attrName>
                                        </p:attrNameLst>
                                      </p:cBhvr>
                                      <p:rCtr x="-1838" y="0"/>
                                    </p:animMotion>
                                  </p:childTnLst>
                                </p:cTn>
                              </p:par>
                              <p:par>
                                <p:cTn id="33" presetID="10" presetClass="entr" presetSubtype="0" fill="hold" nodeType="withEffect">
                                  <p:stCondLst>
                                    <p:cond delay="75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35" presetClass="path" presetSubtype="0" decel="100000" fill="hold" nodeType="withEffect">
                                  <p:stCondLst>
                                    <p:cond delay="750"/>
                                  </p:stCondLst>
                                  <p:childTnLst>
                                    <p:animMotion origin="layout" path="M 0.03676 5.40172E-7 L -2.22109E-7 5.40172E-7 " pathEditMode="relative" rAng="0" ptsTypes="AA">
                                      <p:cBhvr>
                                        <p:cTn id="37" dur="500" fill="hold"/>
                                        <p:tgtEl>
                                          <p:spTgt spid="5"/>
                                        </p:tgtEl>
                                        <p:attrNameLst>
                                          <p:attrName>ppt_x</p:attrName>
                                          <p:attrName>ppt_y</p:attrName>
                                        </p:attrNameLst>
                                      </p:cBhvr>
                                      <p:rCtr x="-1838" y="0"/>
                                    </p:animMotion>
                                  </p:childTnLst>
                                </p:cTn>
                              </p:par>
                              <p:par>
                                <p:cTn id="38" presetID="10" presetClass="entr" presetSubtype="0" fill="hold" nodeType="withEffect">
                                  <p:stCondLst>
                                    <p:cond delay="75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35" presetClass="path" presetSubtype="0" decel="100000" fill="hold" nodeType="withEffect">
                                  <p:stCondLst>
                                    <p:cond delay="750"/>
                                  </p:stCondLst>
                                  <p:childTnLst>
                                    <p:animMotion origin="layout" path="M 0.03676 5.40172E-7 L -2.22109E-7 5.40172E-7 " pathEditMode="relative" rAng="0" ptsTypes="AA">
                                      <p:cBhvr>
                                        <p:cTn id="42" dur="500" fill="hold"/>
                                        <p:tgtEl>
                                          <p:spTgt spid="8"/>
                                        </p:tgtEl>
                                        <p:attrNameLst>
                                          <p:attrName>ppt_x</p:attrName>
                                          <p:attrName>ppt_y</p:attrName>
                                        </p:attrNameLst>
                                      </p:cBhvr>
                                      <p:rCtr x="-1838" y="0"/>
                                    </p:animMotion>
                                  </p:childTnLst>
                                </p:cTn>
                              </p:par>
                              <p:par>
                                <p:cTn id="43" presetID="10" presetClass="entr" presetSubtype="0" fill="hold" nodeType="withEffect">
                                  <p:stCondLst>
                                    <p:cond delay="75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35" presetClass="path" presetSubtype="0" decel="100000" fill="hold" nodeType="withEffect">
                                  <p:stCondLst>
                                    <p:cond delay="750"/>
                                  </p:stCondLst>
                                  <p:childTnLst>
                                    <p:animMotion origin="layout" path="M 0.03676 5.40172E-7 L -2.22109E-7 5.40172E-7 " pathEditMode="relative" rAng="0" ptsTypes="AA">
                                      <p:cBhvr>
                                        <p:cTn id="47" dur="500" fill="hold"/>
                                        <p:tgtEl>
                                          <p:spTgt spid="4"/>
                                        </p:tgtEl>
                                        <p:attrNameLst>
                                          <p:attrName>ppt_x</p:attrName>
                                          <p:attrName>ppt_y</p:attrName>
                                        </p:attrNameLst>
                                      </p:cBhvr>
                                      <p:rCtr x="-1838" y="0"/>
                                    </p:animMotion>
                                  </p:childTnLst>
                                </p:cTn>
                              </p:par>
                              <p:par>
                                <p:cTn id="48" presetID="2" presetClass="entr" presetSubtype="4" decel="100000" fill="hold" nodeType="withEffect">
                                  <p:stCondLst>
                                    <p:cond delay="1000"/>
                                  </p:stCondLst>
                                  <p:childTnLst>
                                    <p:set>
                                      <p:cBhvr>
                                        <p:cTn id="49" dur="1" fill="hold">
                                          <p:stCondLst>
                                            <p:cond delay="0"/>
                                          </p:stCondLst>
                                        </p:cTn>
                                        <p:tgtEl>
                                          <p:spTgt spid="56"/>
                                        </p:tgtEl>
                                        <p:attrNameLst>
                                          <p:attrName>style.visibility</p:attrName>
                                        </p:attrNameLst>
                                      </p:cBhvr>
                                      <p:to>
                                        <p:strVal val="visible"/>
                                      </p:to>
                                    </p:set>
                                    <p:anim calcmode="lin" valueType="num">
                                      <p:cBhvr additive="base">
                                        <p:cTn id="50" dur="500" fill="hold"/>
                                        <p:tgtEl>
                                          <p:spTgt spid="56"/>
                                        </p:tgtEl>
                                        <p:attrNameLst>
                                          <p:attrName>ppt_x</p:attrName>
                                        </p:attrNameLst>
                                      </p:cBhvr>
                                      <p:tavLst>
                                        <p:tav tm="0">
                                          <p:val>
                                            <p:strVal val="#ppt_x"/>
                                          </p:val>
                                        </p:tav>
                                        <p:tav tm="100000">
                                          <p:val>
                                            <p:strVal val="#ppt_x"/>
                                          </p:val>
                                        </p:tav>
                                      </p:tavLst>
                                    </p:anim>
                                    <p:anim calcmode="lin" valueType="num">
                                      <p:cBhvr additive="base">
                                        <p:cTn id="51" dur="500" fill="hold"/>
                                        <p:tgtEl>
                                          <p:spTgt spid="56"/>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125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35" presetClass="path" presetSubtype="0" decel="100000" fill="hold" nodeType="withEffect">
                                  <p:stCondLst>
                                    <p:cond delay="1250"/>
                                  </p:stCondLst>
                                  <p:childTnLst>
                                    <p:animMotion origin="layout" path="M 0.03676 5.40172E-7 L -2.22109E-7 5.40172E-7 " pathEditMode="relative" rAng="0" ptsTypes="AA">
                                      <p:cBhvr>
                                        <p:cTn id="56" dur="500" fill="hold"/>
                                        <p:tgtEl>
                                          <p:spTgt spid="9"/>
                                        </p:tgtEl>
                                        <p:attrNameLst>
                                          <p:attrName>ppt_x</p:attrName>
                                          <p:attrName>ppt_y</p:attrName>
                                        </p:attrNameLst>
                                      </p:cBhvr>
                                      <p:rCtr x="-1838" y="0"/>
                                    </p:animMotion>
                                  </p:childTnLst>
                                </p:cTn>
                              </p:par>
                              <p:par>
                                <p:cTn id="57" presetID="10" presetClass="entr" presetSubtype="0" fill="hold" grpId="0" nodeType="withEffect">
                                  <p:stCondLst>
                                    <p:cond delay="125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35" presetClass="path" presetSubtype="0" decel="100000" fill="hold" grpId="1" nodeType="withEffect">
                                  <p:stCondLst>
                                    <p:cond delay="1250"/>
                                  </p:stCondLst>
                                  <p:childTnLst>
                                    <p:animMotion origin="layout" path="M 0.03676 5.40172E-7 L -2.22109E-7 5.40172E-7 " pathEditMode="relative" rAng="0" ptsTypes="AA">
                                      <p:cBhvr>
                                        <p:cTn id="61" dur="500" fill="hold"/>
                                        <p:tgtEl>
                                          <p:spTgt spid="54"/>
                                        </p:tgtEl>
                                        <p:attrNameLst>
                                          <p:attrName>ppt_x</p:attrName>
                                          <p:attrName>ppt_y</p:attrName>
                                        </p:attrNameLst>
                                      </p:cBhvr>
                                      <p:rCtr x="-1838" y="0"/>
                                    </p:animMotion>
                                  </p:childTnLst>
                                </p:cTn>
                              </p:par>
                              <p:par>
                                <p:cTn id="62" presetID="10" presetClass="entr" presetSubtype="0" fill="hold" nodeType="withEffect">
                                  <p:stCondLst>
                                    <p:cond delay="125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35" presetClass="path" presetSubtype="0" decel="100000" fill="hold" nodeType="withEffect">
                                  <p:stCondLst>
                                    <p:cond delay="1250"/>
                                  </p:stCondLst>
                                  <p:childTnLst>
                                    <p:animMotion origin="layout" path="M 0.03676 5.40172E-7 L -2.22109E-7 5.40172E-7 " pathEditMode="relative" rAng="0" ptsTypes="AA">
                                      <p:cBhvr>
                                        <p:cTn id="66" dur="500" fill="hold"/>
                                        <p:tgtEl>
                                          <p:spTgt spid="34"/>
                                        </p:tgtEl>
                                        <p:attrNameLst>
                                          <p:attrName>ppt_x</p:attrName>
                                          <p:attrName>ppt_y</p:attrName>
                                        </p:attrNameLst>
                                      </p:cBhvr>
                                      <p:rCtr x="-1838" y="0"/>
                                    </p:animMotion>
                                  </p:childTnLst>
                                </p:cTn>
                              </p:par>
                              <p:par>
                                <p:cTn id="67" presetID="10" presetClass="entr" presetSubtype="0" fill="hold" nodeType="withEffect">
                                  <p:stCondLst>
                                    <p:cond delay="125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35" presetClass="path" presetSubtype="0" decel="100000" fill="hold" nodeType="withEffect">
                                  <p:stCondLst>
                                    <p:cond delay="1250"/>
                                  </p:stCondLst>
                                  <p:childTnLst>
                                    <p:animMotion origin="layout" path="M 0.03676 5.40172E-7 L -2.22109E-7 5.40172E-7 " pathEditMode="relative" rAng="0" ptsTypes="AA">
                                      <p:cBhvr>
                                        <p:cTn id="71" dur="500" fill="hold"/>
                                        <p:tgtEl>
                                          <p:spTgt spid="20"/>
                                        </p:tgtEl>
                                        <p:attrNameLst>
                                          <p:attrName>ppt_x</p:attrName>
                                          <p:attrName>ppt_y</p:attrName>
                                        </p:attrNameLst>
                                      </p:cBhvr>
                                      <p:rCtr x="-1838" y="0"/>
                                    </p:animMotion>
                                  </p:childTnLst>
                                </p:cTn>
                              </p:par>
                              <p:par>
                                <p:cTn id="72" presetID="10" presetClass="entr" presetSubtype="0" fill="hold" nodeType="withEffect">
                                  <p:stCondLst>
                                    <p:cond delay="125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35" presetClass="path" presetSubtype="0" decel="100000" fill="hold" nodeType="withEffect">
                                  <p:stCondLst>
                                    <p:cond delay="1250"/>
                                  </p:stCondLst>
                                  <p:childTnLst>
                                    <p:animMotion origin="layout" path="M 0.03676 5.40172E-7 L -2.22109E-7 5.40172E-7 " pathEditMode="relative" rAng="0" ptsTypes="AA">
                                      <p:cBhvr>
                                        <p:cTn id="76" dur="500" fill="hold"/>
                                        <p:tgtEl>
                                          <p:spTgt spid="23"/>
                                        </p:tgtEl>
                                        <p:attrNameLst>
                                          <p:attrName>ppt_x</p:attrName>
                                          <p:attrName>ppt_y</p:attrName>
                                        </p:attrNameLst>
                                      </p:cBhvr>
                                      <p:rCtr x="-1838" y="0"/>
                                    </p:animMotion>
                                  </p:childTnLst>
                                </p:cTn>
                              </p:par>
                            </p:childTnLst>
                          </p:cTn>
                        </p:par>
                      </p:childTnLst>
                    </p:cTn>
                  </p:par>
                </p:childTnLst>
              </p:cTn>
              <p:prevCondLst>
                <p:cond evt="onPrev" delay="0">
                  <p:tgtEl>
                    <p:sldTgt/>
                  </p:tgtEl>
                </p:cond>
              </p:prevCondLst>
              <p:nextCondLst>
                <p:cond evt="onNext" delay="0">
                  <p:tgtEl>
                    <p:sldTgt/>
                  </p:tgtEl>
                </p:cond>
              </p:nextCondLst>
            </p:seq>
            <p:par>
              <p:cTn id="77"/>
            </p:par>
          </p:childTnLst>
        </p:cTn>
      </p:par>
    </p:tnLst>
    <p:bldLst>
      <p:bldP spid="54" grpId="0"/>
      <p:bldP spid="5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We’re listening</a:t>
            </a:r>
            <a:endParaRPr lang="en-US" dirty="0"/>
          </a:p>
        </p:txBody>
      </p:sp>
      <p:sp>
        <p:nvSpPr>
          <p:cNvPr id="2" name="Text Placeholder 1"/>
          <p:cNvSpPr>
            <a:spLocks noGrp="1"/>
          </p:cNvSpPr>
          <p:nvPr>
            <p:ph type="body" sz="quarter" idx="11"/>
          </p:nvPr>
        </p:nvSpPr>
        <p:spPr>
          <a:xfrm>
            <a:off x="274639" y="1212849"/>
            <a:ext cx="6813548" cy="3681008"/>
          </a:xfrm>
        </p:spPr>
        <p:txBody>
          <a:bodyPr/>
          <a:lstStyle/>
          <a:p>
            <a:r>
              <a:rPr lang="en-US" sz="3200" dirty="0" smtClean="0"/>
              <a:t>Office clients coverage</a:t>
            </a:r>
          </a:p>
          <a:p>
            <a:r>
              <a:rPr lang="en-US" sz="3200" dirty="0"/>
              <a:t>Deploy across Office 365 web </a:t>
            </a:r>
            <a:r>
              <a:rPr lang="en-US" sz="3200" dirty="0" smtClean="0"/>
              <a:t>UI</a:t>
            </a:r>
          </a:p>
          <a:p>
            <a:r>
              <a:rPr lang="en-US" sz="3200" dirty="0" smtClean="0"/>
              <a:t>More SharePoint APIs and Office APIs</a:t>
            </a:r>
          </a:p>
          <a:p>
            <a:r>
              <a:rPr lang="en-US" sz="3200" dirty="0" smtClean="0"/>
              <a:t>Call other services simplify authentication/authorization</a:t>
            </a:r>
          </a:p>
          <a:p>
            <a:endParaRPr lang="en-US" sz="3200" dirty="0" smtClean="0"/>
          </a:p>
        </p:txBody>
      </p:sp>
      <p:sp>
        <p:nvSpPr>
          <p:cNvPr id="8" name="AutoShape 3"/>
          <p:cNvSpPr>
            <a:spLocks noChangeAspect="1" noChangeArrowheads="1" noTextEdit="1"/>
          </p:cNvSpPr>
          <p:nvPr/>
        </p:nvSpPr>
        <p:spPr bwMode="auto">
          <a:xfrm>
            <a:off x="7519988" y="479425"/>
            <a:ext cx="4643437"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 name="Rectangle 5"/>
          <p:cNvSpPr>
            <a:spLocks noChangeArrowheads="1"/>
          </p:cNvSpPr>
          <p:nvPr/>
        </p:nvSpPr>
        <p:spPr bwMode="auto">
          <a:xfrm>
            <a:off x="9090025" y="4949825"/>
            <a:ext cx="2730500" cy="1736725"/>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6"/>
          <p:cNvSpPr>
            <a:spLocks/>
          </p:cNvSpPr>
          <p:nvPr/>
        </p:nvSpPr>
        <p:spPr bwMode="auto">
          <a:xfrm>
            <a:off x="9090025" y="4949825"/>
            <a:ext cx="2730500" cy="1736725"/>
          </a:xfrm>
          <a:custGeom>
            <a:avLst/>
            <a:gdLst>
              <a:gd name="T0" fmla="*/ 1720 w 1720"/>
              <a:gd name="T1" fmla="*/ 1094 h 1094"/>
              <a:gd name="T2" fmla="*/ 1720 w 1720"/>
              <a:gd name="T3" fmla="*/ 0 h 1094"/>
              <a:gd name="T4" fmla="*/ 0 w 1720"/>
              <a:gd name="T5" fmla="*/ 0 h 1094"/>
              <a:gd name="T6" fmla="*/ 0 w 1720"/>
              <a:gd name="T7" fmla="*/ 1094 h 1094"/>
            </a:gdLst>
            <a:ahLst/>
            <a:cxnLst>
              <a:cxn ang="0">
                <a:pos x="T0" y="T1"/>
              </a:cxn>
              <a:cxn ang="0">
                <a:pos x="T2" y="T3"/>
              </a:cxn>
              <a:cxn ang="0">
                <a:pos x="T4" y="T5"/>
              </a:cxn>
              <a:cxn ang="0">
                <a:pos x="T6" y="T7"/>
              </a:cxn>
            </a:cxnLst>
            <a:rect l="0" t="0" r="r" b="b"/>
            <a:pathLst>
              <a:path w="1720" h="1094">
                <a:moveTo>
                  <a:pt x="1720" y="1094"/>
                </a:moveTo>
                <a:lnTo>
                  <a:pt x="1720" y="0"/>
                </a:lnTo>
                <a:lnTo>
                  <a:pt x="0" y="0"/>
                </a:lnTo>
                <a:lnTo>
                  <a:pt x="0" y="10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Rectangle 7"/>
          <p:cNvSpPr>
            <a:spLocks noChangeArrowheads="1"/>
          </p:cNvSpPr>
          <p:nvPr/>
        </p:nvSpPr>
        <p:spPr bwMode="auto">
          <a:xfrm>
            <a:off x="9258300" y="5124450"/>
            <a:ext cx="2397125" cy="1387475"/>
          </a:xfrm>
          <a:prstGeom prst="rect">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Rectangle 8"/>
          <p:cNvSpPr>
            <a:spLocks noChangeArrowheads="1"/>
          </p:cNvSpPr>
          <p:nvPr/>
        </p:nvSpPr>
        <p:spPr bwMode="auto">
          <a:xfrm>
            <a:off x="8388350" y="5148263"/>
            <a:ext cx="642937" cy="642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Rectangle 9"/>
          <p:cNvSpPr>
            <a:spLocks noChangeArrowheads="1"/>
          </p:cNvSpPr>
          <p:nvPr/>
        </p:nvSpPr>
        <p:spPr bwMode="auto">
          <a:xfrm>
            <a:off x="8337550" y="5102225"/>
            <a:ext cx="742950" cy="74771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10"/>
          <p:cNvSpPr>
            <a:spLocks noEditPoints="1"/>
          </p:cNvSpPr>
          <p:nvPr/>
        </p:nvSpPr>
        <p:spPr bwMode="auto">
          <a:xfrm>
            <a:off x="8328025" y="5092700"/>
            <a:ext cx="762000" cy="766763"/>
          </a:xfrm>
          <a:custGeom>
            <a:avLst/>
            <a:gdLst>
              <a:gd name="T0" fmla="*/ 480 w 480"/>
              <a:gd name="T1" fmla="*/ 0 h 483"/>
              <a:gd name="T2" fmla="*/ 468 w 480"/>
              <a:gd name="T3" fmla="*/ 0 h 483"/>
              <a:gd name="T4" fmla="*/ 12 w 480"/>
              <a:gd name="T5" fmla="*/ 0 h 483"/>
              <a:gd name="T6" fmla="*/ 0 w 480"/>
              <a:gd name="T7" fmla="*/ 0 h 483"/>
              <a:gd name="T8" fmla="*/ 0 w 480"/>
              <a:gd name="T9" fmla="*/ 12 h 483"/>
              <a:gd name="T10" fmla="*/ 0 w 480"/>
              <a:gd name="T11" fmla="*/ 471 h 483"/>
              <a:gd name="T12" fmla="*/ 0 w 480"/>
              <a:gd name="T13" fmla="*/ 483 h 483"/>
              <a:gd name="T14" fmla="*/ 12 w 480"/>
              <a:gd name="T15" fmla="*/ 483 h 483"/>
              <a:gd name="T16" fmla="*/ 468 w 480"/>
              <a:gd name="T17" fmla="*/ 483 h 483"/>
              <a:gd name="T18" fmla="*/ 480 w 480"/>
              <a:gd name="T19" fmla="*/ 483 h 483"/>
              <a:gd name="T20" fmla="*/ 480 w 480"/>
              <a:gd name="T21" fmla="*/ 471 h 483"/>
              <a:gd name="T22" fmla="*/ 480 w 480"/>
              <a:gd name="T23" fmla="*/ 12 h 483"/>
              <a:gd name="T24" fmla="*/ 480 w 480"/>
              <a:gd name="T25" fmla="*/ 0 h 483"/>
              <a:gd name="T26" fmla="*/ 468 w 480"/>
              <a:gd name="T27" fmla="*/ 471 h 483"/>
              <a:gd name="T28" fmla="*/ 12 w 480"/>
              <a:gd name="T29" fmla="*/ 471 h 483"/>
              <a:gd name="T30" fmla="*/ 12 w 480"/>
              <a:gd name="T31" fmla="*/ 12 h 483"/>
              <a:gd name="T32" fmla="*/ 468 w 480"/>
              <a:gd name="T33" fmla="*/ 12 h 483"/>
              <a:gd name="T34" fmla="*/ 468 w 480"/>
              <a:gd name="T35"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483">
                <a:moveTo>
                  <a:pt x="480" y="0"/>
                </a:moveTo>
                <a:lnTo>
                  <a:pt x="468" y="0"/>
                </a:lnTo>
                <a:lnTo>
                  <a:pt x="12" y="0"/>
                </a:lnTo>
                <a:lnTo>
                  <a:pt x="0" y="0"/>
                </a:lnTo>
                <a:lnTo>
                  <a:pt x="0" y="12"/>
                </a:lnTo>
                <a:lnTo>
                  <a:pt x="0" y="471"/>
                </a:lnTo>
                <a:lnTo>
                  <a:pt x="0" y="483"/>
                </a:lnTo>
                <a:lnTo>
                  <a:pt x="12" y="483"/>
                </a:lnTo>
                <a:lnTo>
                  <a:pt x="468" y="483"/>
                </a:lnTo>
                <a:lnTo>
                  <a:pt x="480" y="483"/>
                </a:lnTo>
                <a:lnTo>
                  <a:pt x="480" y="471"/>
                </a:lnTo>
                <a:lnTo>
                  <a:pt x="480" y="12"/>
                </a:lnTo>
                <a:lnTo>
                  <a:pt x="480" y="0"/>
                </a:lnTo>
                <a:close/>
                <a:moveTo>
                  <a:pt x="468" y="471"/>
                </a:moveTo>
                <a:lnTo>
                  <a:pt x="12" y="471"/>
                </a:lnTo>
                <a:lnTo>
                  <a:pt x="12" y="12"/>
                </a:lnTo>
                <a:lnTo>
                  <a:pt x="468" y="12"/>
                </a:lnTo>
                <a:lnTo>
                  <a:pt x="468"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1"/>
          <p:cNvSpPr>
            <a:spLocks/>
          </p:cNvSpPr>
          <p:nvPr/>
        </p:nvSpPr>
        <p:spPr bwMode="auto">
          <a:xfrm>
            <a:off x="7758113" y="5608638"/>
            <a:ext cx="538162" cy="1077913"/>
          </a:xfrm>
          <a:custGeom>
            <a:avLst/>
            <a:gdLst>
              <a:gd name="T0" fmla="*/ 10 w 223"/>
              <a:gd name="T1" fmla="*/ 0 h 447"/>
              <a:gd name="T2" fmla="*/ 0 w 223"/>
              <a:gd name="T3" fmla="*/ 10 h 447"/>
              <a:gd name="T4" fmla="*/ 0 w 223"/>
              <a:gd name="T5" fmla="*/ 437 h 447"/>
              <a:gd name="T6" fmla="*/ 10 w 223"/>
              <a:gd name="T7" fmla="*/ 447 h 447"/>
              <a:gd name="T8" fmla="*/ 213 w 223"/>
              <a:gd name="T9" fmla="*/ 447 h 447"/>
              <a:gd name="T10" fmla="*/ 223 w 223"/>
              <a:gd name="T11" fmla="*/ 437 h 447"/>
              <a:gd name="T12" fmla="*/ 223 w 223"/>
              <a:gd name="T13" fmla="*/ 10 h 447"/>
              <a:gd name="T14" fmla="*/ 213 w 223"/>
              <a:gd name="T15" fmla="*/ 0 h 447"/>
              <a:gd name="T16" fmla="*/ 28 w 223"/>
              <a:gd name="T17" fmla="*/ 0 h 447"/>
              <a:gd name="T18" fmla="*/ 10 w 223"/>
              <a:gd name="T1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447">
                <a:moveTo>
                  <a:pt x="10" y="0"/>
                </a:moveTo>
                <a:cubicBezTo>
                  <a:pt x="10" y="0"/>
                  <a:pt x="0" y="0"/>
                  <a:pt x="0" y="10"/>
                </a:cubicBezTo>
                <a:cubicBezTo>
                  <a:pt x="0" y="437"/>
                  <a:pt x="0" y="437"/>
                  <a:pt x="0" y="437"/>
                </a:cubicBezTo>
                <a:cubicBezTo>
                  <a:pt x="0" y="437"/>
                  <a:pt x="0" y="447"/>
                  <a:pt x="10" y="447"/>
                </a:cubicBezTo>
                <a:cubicBezTo>
                  <a:pt x="213" y="447"/>
                  <a:pt x="213" y="447"/>
                  <a:pt x="213" y="447"/>
                </a:cubicBezTo>
                <a:cubicBezTo>
                  <a:pt x="213" y="447"/>
                  <a:pt x="223" y="447"/>
                  <a:pt x="223" y="437"/>
                </a:cubicBezTo>
                <a:cubicBezTo>
                  <a:pt x="223" y="10"/>
                  <a:pt x="223" y="10"/>
                  <a:pt x="223" y="10"/>
                </a:cubicBezTo>
                <a:cubicBezTo>
                  <a:pt x="223" y="10"/>
                  <a:pt x="223" y="0"/>
                  <a:pt x="213" y="0"/>
                </a:cubicBezTo>
                <a:cubicBezTo>
                  <a:pt x="28" y="0"/>
                  <a:pt x="28" y="0"/>
                  <a:pt x="28" y="0"/>
                </a:cubicBezTo>
                <a:lnTo>
                  <a:pt x="1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Rectangle 12"/>
          <p:cNvSpPr>
            <a:spLocks noChangeArrowheads="1"/>
          </p:cNvSpPr>
          <p:nvPr/>
        </p:nvSpPr>
        <p:spPr bwMode="auto">
          <a:xfrm>
            <a:off x="7808913" y="5845175"/>
            <a:ext cx="436562" cy="661988"/>
          </a:xfrm>
          <a:prstGeom prst="rect">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3"/>
          <p:cNvSpPr>
            <a:spLocks/>
          </p:cNvSpPr>
          <p:nvPr/>
        </p:nvSpPr>
        <p:spPr bwMode="auto">
          <a:xfrm>
            <a:off x="7715250" y="576263"/>
            <a:ext cx="2532062" cy="2028825"/>
          </a:xfrm>
          <a:custGeom>
            <a:avLst/>
            <a:gdLst>
              <a:gd name="T0" fmla="*/ 1595 w 1595"/>
              <a:gd name="T1" fmla="*/ 1012 h 1278"/>
              <a:gd name="T2" fmla="*/ 1595 w 1595"/>
              <a:gd name="T3" fmla="*/ 0 h 1278"/>
              <a:gd name="T4" fmla="*/ 0 w 1595"/>
              <a:gd name="T5" fmla="*/ 0 h 1278"/>
              <a:gd name="T6" fmla="*/ 0 w 1595"/>
              <a:gd name="T7" fmla="*/ 1012 h 1278"/>
              <a:gd name="T8" fmla="*/ 755 w 1595"/>
              <a:gd name="T9" fmla="*/ 1072 h 1278"/>
              <a:gd name="T10" fmla="*/ 724 w 1595"/>
              <a:gd name="T11" fmla="*/ 1245 h 1278"/>
              <a:gd name="T12" fmla="*/ 530 w 1595"/>
              <a:gd name="T13" fmla="*/ 1245 h 1278"/>
              <a:gd name="T14" fmla="*/ 530 w 1595"/>
              <a:gd name="T15" fmla="*/ 1278 h 1278"/>
              <a:gd name="T16" fmla="*/ 1065 w 1595"/>
              <a:gd name="T17" fmla="*/ 1278 h 1278"/>
              <a:gd name="T18" fmla="*/ 1065 w 1595"/>
              <a:gd name="T19" fmla="*/ 1245 h 1278"/>
              <a:gd name="T20" fmla="*/ 870 w 1595"/>
              <a:gd name="T21" fmla="*/ 1245 h 1278"/>
              <a:gd name="T22" fmla="*/ 840 w 1595"/>
              <a:gd name="T23" fmla="*/ 1072 h 1278"/>
              <a:gd name="T24" fmla="*/ 1595 w 1595"/>
              <a:gd name="T25" fmla="*/ 1012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5" h="1278">
                <a:moveTo>
                  <a:pt x="1595" y="1012"/>
                </a:moveTo>
                <a:lnTo>
                  <a:pt x="1595" y="0"/>
                </a:lnTo>
                <a:lnTo>
                  <a:pt x="0" y="0"/>
                </a:lnTo>
                <a:lnTo>
                  <a:pt x="0" y="1012"/>
                </a:lnTo>
                <a:lnTo>
                  <a:pt x="755" y="1072"/>
                </a:lnTo>
                <a:lnTo>
                  <a:pt x="724" y="1245"/>
                </a:lnTo>
                <a:lnTo>
                  <a:pt x="530" y="1245"/>
                </a:lnTo>
                <a:lnTo>
                  <a:pt x="530" y="1278"/>
                </a:lnTo>
                <a:lnTo>
                  <a:pt x="1065" y="1278"/>
                </a:lnTo>
                <a:lnTo>
                  <a:pt x="1065" y="1245"/>
                </a:lnTo>
                <a:lnTo>
                  <a:pt x="870" y="1245"/>
                </a:lnTo>
                <a:lnTo>
                  <a:pt x="840" y="1072"/>
                </a:lnTo>
                <a:lnTo>
                  <a:pt x="1595" y="101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Rectangle 14"/>
          <p:cNvSpPr>
            <a:spLocks noChangeArrowheads="1"/>
          </p:cNvSpPr>
          <p:nvPr/>
        </p:nvSpPr>
        <p:spPr bwMode="auto">
          <a:xfrm>
            <a:off x="7869238" y="735013"/>
            <a:ext cx="2222500" cy="1289050"/>
          </a:xfrm>
          <a:prstGeom prst="rect">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Rectangle 15"/>
          <p:cNvSpPr>
            <a:spLocks noChangeArrowheads="1"/>
          </p:cNvSpPr>
          <p:nvPr/>
        </p:nvSpPr>
        <p:spPr bwMode="auto">
          <a:xfrm>
            <a:off x="7948613" y="2417763"/>
            <a:ext cx="660400" cy="66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Rectangle 16"/>
          <p:cNvSpPr>
            <a:spLocks noChangeArrowheads="1"/>
          </p:cNvSpPr>
          <p:nvPr/>
        </p:nvSpPr>
        <p:spPr bwMode="auto">
          <a:xfrm>
            <a:off x="7915275" y="2359025"/>
            <a:ext cx="744537" cy="7477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7"/>
          <p:cNvSpPr>
            <a:spLocks noEditPoints="1"/>
          </p:cNvSpPr>
          <p:nvPr/>
        </p:nvSpPr>
        <p:spPr bwMode="auto">
          <a:xfrm>
            <a:off x="7905750" y="2349500"/>
            <a:ext cx="763587" cy="766763"/>
          </a:xfrm>
          <a:custGeom>
            <a:avLst/>
            <a:gdLst>
              <a:gd name="T0" fmla="*/ 481 w 481"/>
              <a:gd name="T1" fmla="*/ 0 h 483"/>
              <a:gd name="T2" fmla="*/ 469 w 481"/>
              <a:gd name="T3" fmla="*/ 0 h 483"/>
              <a:gd name="T4" fmla="*/ 12 w 481"/>
              <a:gd name="T5" fmla="*/ 0 h 483"/>
              <a:gd name="T6" fmla="*/ 0 w 481"/>
              <a:gd name="T7" fmla="*/ 0 h 483"/>
              <a:gd name="T8" fmla="*/ 0 w 481"/>
              <a:gd name="T9" fmla="*/ 12 h 483"/>
              <a:gd name="T10" fmla="*/ 0 w 481"/>
              <a:gd name="T11" fmla="*/ 471 h 483"/>
              <a:gd name="T12" fmla="*/ 0 w 481"/>
              <a:gd name="T13" fmla="*/ 483 h 483"/>
              <a:gd name="T14" fmla="*/ 12 w 481"/>
              <a:gd name="T15" fmla="*/ 483 h 483"/>
              <a:gd name="T16" fmla="*/ 469 w 481"/>
              <a:gd name="T17" fmla="*/ 483 h 483"/>
              <a:gd name="T18" fmla="*/ 481 w 481"/>
              <a:gd name="T19" fmla="*/ 483 h 483"/>
              <a:gd name="T20" fmla="*/ 481 w 481"/>
              <a:gd name="T21" fmla="*/ 471 h 483"/>
              <a:gd name="T22" fmla="*/ 481 w 481"/>
              <a:gd name="T23" fmla="*/ 12 h 483"/>
              <a:gd name="T24" fmla="*/ 481 w 481"/>
              <a:gd name="T25" fmla="*/ 0 h 483"/>
              <a:gd name="T26" fmla="*/ 469 w 481"/>
              <a:gd name="T27" fmla="*/ 471 h 483"/>
              <a:gd name="T28" fmla="*/ 12 w 481"/>
              <a:gd name="T29" fmla="*/ 471 h 483"/>
              <a:gd name="T30" fmla="*/ 12 w 481"/>
              <a:gd name="T31" fmla="*/ 12 h 483"/>
              <a:gd name="T32" fmla="*/ 469 w 481"/>
              <a:gd name="T33" fmla="*/ 12 h 483"/>
              <a:gd name="T34" fmla="*/ 469 w 481"/>
              <a:gd name="T35"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1" h="483">
                <a:moveTo>
                  <a:pt x="481" y="0"/>
                </a:moveTo>
                <a:lnTo>
                  <a:pt x="469" y="0"/>
                </a:lnTo>
                <a:lnTo>
                  <a:pt x="12" y="0"/>
                </a:lnTo>
                <a:lnTo>
                  <a:pt x="0" y="0"/>
                </a:lnTo>
                <a:lnTo>
                  <a:pt x="0" y="12"/>
                </a:lnTo>
                <a:lnTo>
                  <a:pt x="0" y="471"/>
                </a:lnTo>
                <a:lnTo>
                  <a:pt x="0" y="483"/>
                </a:lnTo>
                <a:lnTo>
                  <a:pt x="12" y="483"/>
                </a:lnTo>
                <a:lnTo>
                  <a:pt x="469" y="483"/>
                </a:lnTo>
                <a:lnTo>
                  <a:pt x="481" y="483"/>
                </a:lnTo>
                <a:lnTo>
                  <a:pt x="481" y="471"/>
                </a:lnTo>
                <a:lnTo>
                  <a:pt x="481" y="12"/>
                </a:lnTo>
                <a:lnTo>
                  <a:pt x="481" y="0"/>
                </a:lnTo>
                <a:close/>
                <a:moveTo>
                  <a:pt x="469" y="471"/>
                </a:moveTo>
                <a:lnTo>
                  <a:pt x="12" y="471"/>
                </a:lnTo>
                <a:lnTo>
                  <a:pt x="12" y="12"/>
                </a:lnTo>
                <a:lnTo>
                  <a:pt x="469" y="12"/>
                </a:lnTo>
                <a:lnTo>
                  <a:pt x="469"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8"/>
          <p:cNvSpPr>
            <a:spLocks/>
          </p:cNvSpPr>
          <p:nvPr/>
        </p:nvSpPr>
        <p:spPr bwMode="auto">
          <a:xfrm>
            <a:off x="8634413" y="5548313"/>
            <a:ext cx="1260475" cy="785813"/>
          </a:xfrm>
          <a:custGeom>
            <a:avLst/>
            <a:gdLst>
              <a:gd name="T0" fmla="*/ 523 w 523"/>
              <a:gd name="T1" fmla="*/ 0 h 326"/>
              <a:gd name="T2" fmla="*/ 523 w 523"/>
              <a:gd name="T3" fmla="*/ 126 h 326"/>
              <a:gd name="T4" fmla="*/ 366 w 523"/>
              <a:gd name="T5" fmla="*/ 125 h 326"/>
              <a:gd name="T6" fmla="*/ 233 w 523"/>
              <a:gd name="T7" fmla="*/ 292 h 326"/>
              <a:gd name="T8" fmla="*/ 233 w 523"/>
              <a:gd name="T9" fmla="*/ 292 h 326"/>
              <a:gd name="T10" fmla="*/ 233 w 523"/>
              <a:gd name="T11" fmla="*/ 292 h 326"/>
              <a:gd name="T12" fmla="*/ 126 w 523"/>
              <a:gd name="T13" fmla="*/ 326 h 326"/>
              <a:gd name="T14" fmla="*/ 146 w 523"/>
              <a:gd name="T15" fmla="*/ 286 h 326"/>
              <a:gd name="T16" fmla="*/ 207 w 523"/>
              <a:gd name="T17" fmla="*/ 267 h 326"/>
              <a:gd name="T18" fmla="*/ 230 w 523"/>
              <a:gd name="T19" fmla="*/ 238 h 326"/>
              <a:gd name="T20" fmla="*/ 176 w 523"/>
              <a:gd name="T21" fmla="*/ 269 h 326"/>
              <a:gd name="T22" fmla="*/ 176 w 523"/>
              <a:gd name="T23" fmla="*/ 269 h 326"/>
              <a:gd name="T24" fmla="*/ 27 w 523"/>
              <a:gd name="T25" fmla="*/ 298 h 326"/>
              <a:gd name="T26" fmla="*/ 52 w 523"/>
              <a:gd name="T27" fmla="*/ 261 h 326"/>
              <a:gd name="T28" fmla="*/ 163 w 523"/>
              <a:gd name="T29" fmla="*/ 240 h 326"/>
              <a:gd name="T30" fmla="*/ 222 w 523"/>
              <a:gd name="T31" fmla="*/ 208 h 326"/>
              <a:gd name="T32" fmla="*/ 146 w 523"/>
              <a:gd name="T33" fmla="*/ 237 h 326"/>
              <a:gd name="T34" fmla="*/ 1 w 523"/>
              <a:gd name="T35" fmla="*/ 242 h 326"/>
              <a:gd name="T36" fmla="*/ 32 w 523"/>
              <a:gd name="T37" fmla="*/ 210 h 326"/>
              <a:gd name="T38" fmla="*/ 135 w 523"/>
              <a:gd name="T39" fmla="*/ 206 h 326"/>
              <a:gd name="T40" fmla="*/ 212 w 523"/>
              <a:gd name="T41" fmla="*/ 182 h 326"/>
              <a:gd name="T42" fmla="*/ 119 w 523"/>
              <a:gd name="T43" fmla="*/ 202 h 326"/>
              <a:gd name="T44" fmla="*/ 84 w 523"/>
              <a:gd name="T45" fmla="*/ 133 h 326"/>
              <a:gd name="T46" fmla="*/ 128 w 523"/>
              <a:gd name="T47" fmla="*/ 142 h 326"/>
              <a:gd name="T48" fmla="*/ 142 w 523"/>
              <a:gd name="T49" fmla="*/ 169 h 326"/>
              <a:gd name="T50" fmla="*/ 232 w 523"/>
              <a:gd name="T51" fmla="*/ 130 h 326"/>
              <a:gd name="T52" fmla="*/ 277 w 523"/>
              <a:gd name="T53" fmla="*/ 68 h 326"/>
              <a:gd name="T54" fmla="*/ 238 w 523"/>
              <a:gd name="T55" fmla="*/ 56 h 326"/>
              <a:gd name="T56" fmla="*/ 167 w 523"/>
              <a:gd name="T57" fmla="*/ 106 h 326"/>
              <a:gd name="T58" fmla="*/ 119 w 523"/>
              <a:gd name="T59" fmla="*/ 94 h 326"/>
              <a:gd name="T60" fmla="*/ 249 w 523"/>
              <a:gd name="T61" fmla="*/ 0 h 326"/>
              <a:gd name="T62" fmla="*/ 523 w 523"/>
              <a:gd name="T63"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3" h="326">
                <a:moveTo>
                  <a:pt x="523" y="0"/>
                </a:moveTo>
                <a:cubicBezTo>
                  <a:pt x="523" y="126"/>
                  <a:pt x="523" y="126"/>
                  <a:pt x="523" y="126"/>
                </a:cubicBezTo>
                <a:cubicBezTo>
                  <a:pt x="366" y="125"/>
                  <a:pt x="366" y="125"/>
                  <a:pt x="366" y="125"/>
                </a:cubicBezTo>
                <a:cubicBezTo>
                  <a:pt x="233" y="292"/>
                  <a:pt x="233" y="292"/>
                  <a:pt x="233" y="292"/>
                </a:cubicBezTo>
                <a:cubicBezTo>
                  <a:pt x="233" y="292"/>
                  <a:pt x="233" y="292"/>
                  <a:pt x="233" y="292"/>
                </a:cubicBezTo>
                <a:cubicBezTo>
                  <a:pt x="233" y="292"/>
                  <a:pt x="233" y="292"/>
                  <a:pt x="233" y="292"/>
                </a:cubicBezTo>
                <a:cubicBezTo>
                  <a:pt x="126" y="326"/>
                  <a:pt x="126" y="326"/>
                  <a:pt x="126" y="326"/>
                </a:cubicBezTo>
                <a:cubicBezTo>
                  <a:pt x="120" y="310"/>
                  <a:pt x="129" y="292"/>
                  <a:pt x="146" y="286"/>
                </a:cubicBezTo>
                <a:cubicBezTo>
                  <a:pt x="207" y="267"/>
                  <a:pt x="207" y="267"/>
                  <a:pt x="207" y="267"/>
                </a:cubicBezTo>
                <a:cubicBezTo>
                  <a:pt x="230" y="238"/>
                  <a:pt x="230" y="238"/>
                  <a:pt x="230" y="238"/>
                </a:cubicBezTo>
                <a:cubicBezTo>
                  <a:pt x="176" y="269"/>
                  <a:pt x="176" y="269"/>
                  <a:pt x="176" y="269"/>
                </a:cubicBezTo>
                <a:cubicBezTo>
                  <a:pt x="176" y="269"/>
                  <a:pt x="176" y="269"/>
                  <a:pt x="176" y="269"/>
                </a:cubicBezTo>
                <a:cubicBezTo>
                  <a:pt x="27" y="298"/>
                  <a:pt x="27" y="298"/>
                  <a:pt x="27" y="298"/>
                </a:cubicBezTo>
                <a:cubicBezTo>
                  <a:pt x="24" y="281"/>
                  <a:pt x="35" y="264"/>
                  <a:pt x="52" y="261"/>
                </a:cubicBezTo>
                <a:cubicBezTo>
                  <a:pt x="163" y="240"/>
                  <a:pt x="163" y="240"/>
                  <a:pt x="163" y="240"/>
                </a:cubicBezTo>
                <a:cubicBezTo>
                  <a:pt x="222" y="208"/>
                  <a:pt x="222" y="208"/>
                  <a:pt x="222" y="208"/>
                </a:cubicBezTo>
                <a:cubicBezTo>
                  <a:pt x="146" y="237"/>
                  <a:pt x="146" y="237"/>
                  <a:pt x="146" y="237"/>
                </a:cubicBezTo>
                <a:cubicBezTo>
                  <a:pt x="1" y="242"/>
                  <a:pt x="1" y="242"/>
                  <a:pt x="1" y="242"/>
                </a:cubicBezTo>
                <a:cubicBezTo>
                  <a:pt x="0" y="225"/>
                  <a:pt x="14" y="210"/>
                  <a:pt x="32" y="210"/>
                </a:cubicBezTo>
                <a:cubicBezTo>
                  <a:pt x="135" y="206"/>
                  <a:pt x="135" y="206"/>
                  <a:pt x="135" y="206"/>
                </a:cubicBezTo>
                <a:cubicBezTo>
                  <a:pt x="212" y="182"/>
                  <a:pt x="212" y="182"/>
                  <a:pt x="212" y="182"/>
                </a:cubicBezTo>
                <a:cubicBezTo>
                  <a:pt x="119" y="202"/>
                  <a:pt x="119" y="202"/>
                  <a:pt x="119" y="202"/>
                </a:cubicBezTo>
                <a:cubicBezTo>
                  <a:pt x="84" y="133"/>
                  <a:pt x="84" y="133"/>
                  <a:pt x="84" y="133"/>
                </a:cubicBezTo>
                <a:cubicBezTo>
                  <a:pt x="99" y="123"/>
                  <a:pt x="119" y="127"/>
                  <a:pt x="128" y="142"/>
                </a:cubicBezTo>
                <a:cubicBezTo>
                  <a:pt x="142" y="169"/>
                  <a:pt x="142" y="169"/>
                  <a:pt x="142" y="169"/>
                </a:cubicBezTo>
                <a:cubicBezTo>
                  <a:pt x="232" y="130"/>
                  <a:pt x="232" y="130"/>
                  <a:pt x="232" y="130"/>
                </a:cubicBezTo>
                <a:cubicBezTo>
                  <a:pt x="232" y="130"/>
                  <a:pt x="286" y="114"/>
                  <a:pt x="277" y="68"/>
                </a:cubicBezTo>
                <a:cubicBezTo>
                  <a:pt x="253" y="60"/>
                  <a:pt x="238" y="56"/>
                  <a:pt x="238" y="56"/>
                </a:cubicBezTo>
                <a:cubicBezTo>
                  <a:pt x="167" y="106"/>
                  <a:pt x="167" y="106"/>
                  <a:pt x="167" y="106"/>
                </a:cubicBezTo>
                <a:cubicBezTo>
                  <a:pt x="152" y="117"/>
                  <a:pt x="129" y="109"/>
                  <a:pt x="119" y="94"/>
                </a:cubicBezTo>
                <a:cubicBezTo>
                  <a:pt x="249" y="0"/>
                  <a:pt x="249" y="0"/>
                  <a:pt x="249" y="0"/>
                </a:cubicBezTo>
                <a:lnTo>
                  <a:pt x="523"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9"/>
          <p:cNvSpPr>
            <a:spLocks/>
          </p:cNvSpPr>
          <p:nvPr/>
        </p:nvSpPr>
        <p:spPr bwMode="auto">
          <a:xfrm>
            <a:off x="9064625" y="6081713"/>
            <a:ext cx="82550" cy="95250"/>
          </a:xfrm>
          <a:custGeom>
            <a:avLst/>
            <a:gdLst>
              <a:gd name="T0" fmla="*/ 32 w 52"/>
              <a:gd name="T1" fmla="*/ 60 h 60"/>
              <a:gd name="T2" fmla="*/ 0 w 52"/>
              <a:gd name="T3" fmla="*/ 10 h 60"/>
              <a:gd name="T4" fmla="*/ 22 w 52"/>
              <a:gd name="T5" fmla="*/ 0 h 60"/>
              <a:gd name="T6" fmla="*/ 52 w 52"/>
              <a:gd name="T7" fmla="*/ 48 h 60"/>
              <a:gd name="T8" fmla="*/ 32 w 52"/>
              <a:gd name="T9" fmla="*/ 60 h 60"/>
            </a:gdLst>
            <a:ahLst/>
            <a:cxnLst>
              <a:cxn ang="0">
                <a:pos x="T0" y="T1"/>
              </a:cxn>
              <a:cxn ang="0">
                <a:pos x="T2" y="T3"/>
              </a:cxn>
              <a:cxn ang="0">
                <a:pos x="T4" y="T5"/>
              </a:cxn>
              <a:cxn ang="0">
                <a:pos x="T6" y="T7"/>
              </a:cxn>
              <a:cxn ang="0">
                <a:pos x="T8" y="T9"/>
              </a:cxn>
            </a:cxnLst>
            <a:rect l="0" t="0" r="r" b="b"/>
            <a:pathLst>
              <a:path w="52" h="60">
                <a:moveTo>
                  <a:pt x="32" y="60"/>
                </a:moveTo>
                <a:lnTo>
                  <a:pt x="0" y="10"/>
                </a:lnTo>
                <a:lnTo>
                  <a:pt x="22" y="0"/>
                </a:lnTo>
                <a:lnTo>
                  <a:pt x="52" y="48"/>
                </a:lnTo>
                <a:lnTo>
                  <a:pt x="32"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0"/>
          <p:cNvSpPr>
            <a:spLocks/>
          </p:cNvSpPr>
          <p:nvPr/>
        </p:nvSpPr>
        <p:spPr bwMode="auto">
          <a:xfrm>
            <a:off x="9713913" y="5816600"/>
            <a:ext cx="77787" cy="74613"/>
          </a:xfrm>
          <a:custGeom>
            <a:avLst/>
            <a:gdLst>
              <a:gd name="T0" fmla="*/ 16 w 32"/>
              <a:gd name="T1" fmla="*/ 0 h 31"/>
              <a:gd name="T2" fmla="*/ 31 w 32"/>
              <a:gd name="T3" fmla="*/ 15 h 31"/>
              <a:gd name="T4" fmla="*/ 16 w 32"/>
              <a:gd name="T5" fmla="*/ 31 h 31"/>
              <a:gd name="T6" fmla="*/ 0 w 32"/>
              <a:gd name="T7" fmla="*/ 16 h 31"/>
              <a:gd name="T8" fmla="*/ 16 w 32"/>
              <a:gd name="T9" fmla="*/ 0 h 31"/>
            </a:gdLst>
            <a:ahLst/>
            <a:cxnLst>
              <a:cxn ang="0">
                <a:pos x="T0" y="T1"/>
              </a:cxn>
              <a:cxn ang="0">
                <a:pos x="T2" y="T3"/>
              </a:cxn>
              <a:cxn ang="0">
                <a:pos x="T4" y="T5"/>
              </a:cxn>
              <a:cxn ang="0">
                <a:pos x="T6" y="T7"/>
              </a:cxn>
              <a:cxn ang="0">
                <a:pos x="T8" y="T9"/>
              </a:cxn>
            </a:cxnLst>
            <a:rect l="0" t="0" r="r" b="b"/>
            <a:pathLst>
              <a:path w="32" h="31">
                <a:moveTo>
                  <a:pt x="16" y="0"/>
                </a:moveTo>
                <a:cubicBezTo>
                  <a:pt x="24" y="0"/>
                  <a:pt x="31" y="7"/>
                  <a:pt x="31" y="15"/>
                </a:cubicBezTo>
                <a:cubicBezTo>
                  <a:pt x="32" y="24"/>
                  <a:pt x="25" y="31"/>
                  <a:pt x="16" y="31"/>
                </a:cubicBezTo>
                <a:cubicBezTo>
                  <a:pt x="7" y="31"/>
                  <a:pt x="0" y="24"/>
                  <a:pt x="0" y="16"/>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21"/>
          <p:cNvSpPr>
            <a:spLocks/>
          </p:cNvSpPr>
          <p:nvPr/>
        </p:nvSpPr>
        <p:spPr bwMode="auto">
          <a:xfrm>
            <a:off x="9713913" y="5738813"/>
            <a:ext cx="74612" cy="77788"/>
          </a:xfrm>
          <a:custGeom>
            <a:avLst/>
            <a:gdLst>
              <a:gd name="T0" fmla="*/ 15 w 31"/>
              <a:gd name="T1" fmla="*/ 0 h 32"/>
              <a:gd name="T2" fmla="*/ 31 w 31"/>
              <a:gd name="T3" fmla="*/ 16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6"/>
                </a:cubicBezTo>
                <a:cubicBezTo>
                  <a:pt x="31" y="25"/>
                  <a:pt x="24" y="32"/>
                  <a:pt x="16" y="32"/>
                </a:cubicBezTo>
                <a:cubicBezTo>
                  <a:pt x="7" y="32"/>
                  <a:pt x="0" y="25"/>
                  <a:pt x="0" y="16"/>
                </a:cubicBezTo>
                <a:cubicBezTo>
                  <a:pt x="0" y="8"/>
                  <a:pt x="7"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22"/>
          <p:cNvSpPr>
            <a:spLocks/>
          </p:cNvSpPr>
          <p:nvPr/>
        </p:nvSpPr>
        <p:spPr bwMode="auto">
          <a:xfrm>
            <a:off x="9713913" y="5664200"/>
            <a:ext cx="74612" cy="76200"/>
          </a:xfrm>
          <a:custGeom>
            <a:avLst/>
            <a:gdLst>
              <a:gd name="T0" fmla="*/ 15 w 31"/>
              <a:gd name="T1" fmla="*/ 0 h 32"/>
              <a:gd name="T2" fmla="*/ 31 w 31"/>
              <a:gd name="T3" fmla="*/ 16 h 32"/>
              <a:gd name="T4" fmla="*/ 15 w 31"/>
              <a:gd name="T5" fmla="*/ 31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6"/>
                </a:cubicBezTo>
                <a:cubicBezTo>
                  <a:pt x="31" y="24"/>
                  <a:pt x="24" y="31"/>
                  <a:pt x="15" y="31"/>
                </a:cubicBezTo>
                <a:cubicBezTo>
                  <a:pt x="7" y="32"/>
                  <a:pt x="0" y="25"/>
                  <a:pt x="0" y="16"/>
                </a:cubicBezTo>
                <a:cubicBezTo>
                  <a:pt x="0" y="7"/>
                  <a:pt x="7"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3"/>
          <p:cNvSpPr>
            <a:spLocks/>
          </p:cNvSpPr>
          <p:nvPr/>
        </p:nvSpPr>
        <p:spPr bwMode="auto">
          <a:xfrm>
            <a:off x="9710738" y="5589588"/>
            <a:ext cx="77787" cy="74613"/>
          </a:xfrm>
          <a:custGeom>
            <a:avLst/>
            <a:gdLst>
              <a:gd name="T0" fmla="*/ 16 w 32"/>
              <a:gd name="T1" fmla="*/ 0 h 31"/>
              <a:gd name="T2" fmla="*/ 32 w 32"/>
              <a:gd name="T3" fmla="*/ 15 h 31"/>
              <a:gd name="T4" fmla="*/ 16 w 32"/>
              <a:gd name="T5" fmla="*/ 31 h 31"/>
              <a:gd name="T6" fmla="*/ 0 w 32"/>
              <a:gd name="T7" fmla="*/ 16 h 31"/>
              <a:gd name="T8" fmla="*/ 16 w 32"/>
              <a:gd name="T9" fmla="*/ 0 h 31"/>
            </a:gdLst>
            <a:ahLst/>
            <a:cxnLst>
              <a:cxn ang="0">
                <a:pos x="T0" y="T1"/>
              </a:cxn>
              <a:cxn ang="0">
                <a:pos x="T2" y="T3"/>
              </a:cxn>
              <a:cxn ang="0">
                <a:pos x="T4" y="T5"/>
              </a:cxn>
              <a:cxn ang="0">
                <a:pos x="T6" y="T7"/>
              </a:cxn>
              <a:cxn ang="0">
                <a:pos x="T8" y="T9"/>
              </a:cxn>
            </a:cxnLst>
            <a:rect l="0" t="0" r="r" b="b"/>
            <a:pathLst>
              <a:path w="32" h="31">
                <a:moveTo>
                  <a:pt x="16" y="0"/>
                </a:moveTo>
                <a:cubicBezTo>
                  <a:pt x="25" y="0"/>
                  <a:pt x="32" y="7"/>
                  <a:pt x="32" y="15"/>
                </a:cubicBezTo>
                <a:cubicBezTo>
                  <a:pt x="32" y="24"/>
                  <a:pt x="25" y="31"/>
                  <a:pt x="16" y="31"/>
                </a:cubicBezTo>
                <a:cubicBezTo>
                  <a:pt x="8" y="31"/>
                  <a:pt x="0" y="24"/>
                  <a:pt x="0" y="16"/>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4"/>
          <p:cNvSpPr>
            <a:spLocks/>
          </p:cNvSpPr>
          <p:nvPr/>
        </p:nvSpPr>
        <p:spPr bwMode="auto">
          <a:xfrm>
            <a:off x="9710738" y="5511800"/>
            <a:ext cx="76200" cy="77788"/>
          </a:xfrm>
          <a:custGeom>
            <a:avLst/>
            <a:gdLst>
              <a:gd name="T0" fmla="*/ 16 w 31"/>
              <a:gd name="T1" fmla="*/ 1 h 32"/>
              <a:gd name="T2" fmla="*/ 31 w 31"/>
              <a:gd name="T3" fmla="*/ 16 h 32"/>
              <a:gd name="T4" fmla="*/ 16 w 31"/>
              <a:gd name="T5" fmla="*/ 32 h 32"/>
              <a:gd name="T6" fmla="*/ 0 w 31"/>
              <a:gd name="T7" fmla="*/ 16 h 32"/>
              <a:gd name="T8" fmla="*/ 16 w 31"/>
              <a:gd name="T9" fmla="*/ 1 h 32"/>
            </a:gdLst>
            <a:ahLst/>
            <a:cxnLst>
              <a:cxn ang="0">
                <a:pos x="T0" y="T1"/>
              </a:cxn>
              <a:cxn ang="0">
                <a:pos x="T2" y="T3"/>
              </a:cxn>
              <a:cxn ang="0">
                <a:pos x="T4" y="T5"/>
              </a:cxn>
              <a:cxn ang="0">
                <a:pos x="T6" y="T7"/>
              </a:cxn>
              <a:cxn ang="0">
                <a:pos x="T8" y="T9"/>
              </a:cxn>
            </a:cxnLst>
            <a:rect l="0" t="0" r="r" b="b"/>
            <a:pathLst>
              <a:path w="31" h="32">
                <a:moveTo>
                  <a:pt x="16" y="1"/>
                </a:moveTo>
                <a:cubicBezTo>
                  <a:pt x="24" y="0"/>
                  <a:pt x="31" y="7"/>
                  <a:pt x="31" y="16"/>
                </a:cubicBezTo>
                <a:cubicBezTo>
                  <a:pt x="31" y="25"/>
                  <a:pt x="25" y="32"/>
                  <a:pt x="16" y="32"/>
                </a:cubicBezTo>
                <a:cubicBezTo>
                  <a:pt x="7" y="32"/>
                  <a:pt x="0" y="25"/>
                  <a:pt x="0" y="16"/>
                </a:cubicBezTo>
                <a:cubicBezTo>
                  <a:pt x="0" y="8"/>
                  <a:pt x="7" y="1"/>
                  <a:pt x="1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5"/>
          <p:cNvSpPr>
            <a:spLocks/>
          </p:cNvSpPr>
          <p:nvPr/>
        </p:nvSpPr>
        <p:spPr bwMode="auto">
          <a:xfrm>
            <a:off x="9894888" y="5548313"/>
            <a:ext cx="1760537" cy="628650"/>
          </a:xfrm>
          <a:custGeom>
            <a:avLst/>
            <a:gdLst>
              <a:gd name="T0" fmla="*/ 1109 w 1109"/>
              <a:gd name="T1" fmla="*/ 396 h 396"/>
              <a:gd name="T2" fmla="*/ 0 w 1109"/>
              <a:gd name="T3" fmla="*/ 197 h 396"/>
              <a:gd name="T4" fmla="*/ 0 w 1109"/>
              <a:gd name="T5" fmla="*/ 0 h 396"/>
              <a:gd name="T6" fmla="*/ 493 w 1109"/>
              <a:gd name="T7" fmla="*/ 0 h 396"/>
              <a:gd name="T8" fmla="*/ 1109 w 1109"/>
              <a:gd name="T9" fmla="*/ 0 h 396"/>
              <a:gd name="T10" fmla="*/ 1109 w 1109"/>
              <a:gd name="T11" fmla="*/ 396 h 396"/>
            </a:gdLst>
            <a:ahLst/>
            <a:cxnLst>
              <a:cxn ang="0">
                <a:pos x="T0" y="T1"/>
              </a:cxn>
              <a:cxn ang="0">
                <a:pos x="T2" y="T3"/>
              </a:cxn>
              <a:cxn ang="0">
                <a:pos x="T4" y="T5"/>
              </a:cxn>
              <a:cxn ang="0">
                <a:pos x="T6" y="T7"/>
              </a:cxn>
              <a:cxn ang="0">
                <a:pos x="T8" y="T9"/>
              </a:cxn>
              <a:cxn ang="0">
                <a:pos x="T10" y="T11"/>
              </a:cxn>
            </a:cxnLst>
            <a:rect l="0" t="0" r="r" b="b"/>
            <a:pathLst>
              <a:path w="1109" h="396">
                <a:moveTo>
                  <a:pt x="1109" y="396"/>
                </a:moveTo>
                <a:lnTo>
                  <a:pt x="0" y="197"/>
                </a:lnTo>
                <a:lnTo>
                  <a:pt x="0" y="0"/>
                </a:lnTo>
                <a:lnTo>
                  <a:pt x="493" y="0"/>
                </a:lnTo>
                <a:lnTo>
                  <a:pt x="1109" y="0"/>
                </a:lnTo>
                <a:lnTo>
                  <a:pt x="1109" y="39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Rectangle 26"/>
          <p:cNvSpPr>
            <a:spLocks noChangeArrowheads="1"/>
          </p:cNvSpPr>
          <p:nvPr/>
        </p:nvSpPr>
        <p:spPr bwMode="auto">
          <a:xfrm>
            <a:off x="10820400" y="920750"/>
            <a:ext cx="623887" cy="66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Rectangle 27"/>
          <p:cNvSpPr>
            <a:spLocks noChangeArrowheads="1"/>
          </p:cNvSpPr>
          <p:nvPr/>
        </p:nvSpPr>
        <p:spPr bwMode="auto">
          <a:xfrm>
            <a:off x="10758488" y="874713"/>
            <a:ext cx="744537" cy="747713"/>
          </a:xfrm>
          <a:prstGeom prst="rect">
            <a:avLst/>
          </a:prstGeom>
          <a:solidFill>
            <a:srgbClr val="B400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8"/>
          <p:cNvSpPr>
            <a:spLocks noEditPoints="1"/>
          </p:cNvSpPr>
          <p:nvPr/>
        </p:nvSpPr>
        <p:spPr bwMode="auto">
          <a:xfrm>
            <a:off x="10748963" y="865188"/>
            <a:ext cx="763587" cy="766763"/>
          </a:xfrm>
          <a:custGeom>
            <a:avLst/>
            <a:gdLst>
              <a:gd name="T0" fmla="*/ 481 w 481"/>
              <a:gd name="T1" fmla="*/ 0 h 483"/>
              <a:gd name="T2" fmla="*/ 469 w 481"/>
              <a:gd name="T3" fmla="*/ 0 h 483"/>
              <a:gd name="T4" fmla="*/ 12 w 481"/>
              <a:gd name="T5" fmla="*/ 0 h 483"/>
              <a:gd name="T6" fmla="*/ 0 w 481"/>
              <a:gd name="T7" fmla="*/ 0 h 483"/>
              <a:gd name="T8" fmla="*/ 0 w 481"/>
              <a:gd name="T9" fmla="*/ 12 h 483"/>
              <a:gd name="T10" fmla="*/ 0 w 481"/>
              <a:gd name="T11" fmla="*/ 471 h 483"/>
              <a:gd name="T12" fmla="*/ 0 w 481"/>
              <a:gd name="T13" fmla="*/ 483 h 483"/>
              <a:gd name="T14" fmla="*/ 12 w 481"/>
              <a:gd name="T15" fmla="*/ 483 h 483"/>
              <a:gd name="T16" fmla="*/ 469 w 481"/>
              <a:gd name="T17" fmla="*/ 483 h 483"/>
              <a:gd name="T18" fmla="*/ 481 w 481"/>
              <a:gd name="T19" fmla="*/ 483 h 483"/>
              <a:gd name="T20" fmla="*/ 481 w 481"/>
              <a:gd name="T21" fmla="*/ 471 h 483"/>
              <a:gd name="T22" fmla="*/ 481 w 481"/>
              <a:gd name="T23" fmla="*/ 12 h 483"/>
              <a:gd name="T24" fmla="*/ 481 w 481"/>
              <a:gd name="T25" fmla="*/ 0 h 483"/>
              <a:gd name="T26" fmla="*/ 469 w 481"/>
              <a:gd name="T27" fmla="*/ 471 h 483"/>
              <a:gd name="T28" fmla="*/ 12 w 481"/>
              <a:gd name="T29" fmla="*/ 471 h 483"/>
              <a:gd name="T30" fmla="*/ 12 w 481"/>
              <a:gd name="T31" fmla="*/ 12 h 483"/>
              <a:gd name="T32" fmla="*/ 469 w 481"/>
              <a:gd name="T33" fmla="*/ 12 h 483"/>
              <a:gd name="T34" fmla="*/ 469 w 481"/>
              <a:gd name="T35"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1" h="483">
                <a:moveTo>
                  <a:pt x="481" y="0"/>
                </a:moveTo>
                <a:lnTo>
                  <a:pt x="469" y="0"/>
                </a:lnTo>
                <a:lnTo>
                  <a:pt x="12" y="0"/>
                </a:lnTo>
                <a:lnTo>
                  <a:pt x="0" y="0"/>
                </a:lnTo>
                <a:lnTo>
                  <a:pt x="0" y="12"/>
                </a:lnTo>
                <a:lnTo>
                  <a:pt x="0" y="471"/>
                </a:lnTo>
                <a:lnTo>
                  <a:pt x="0" y="483"/>
                </a:lnTo>
                <a:lnTo>
                  <a:pt x="12" y="483"/>
                </a:lnTo>
                <a:lnTo>
                  <a:pt x="469" y="483"/>
                </a:lnTo>
                <a:lnTo>
                  <a:pt x="481" y="483"/>
                </a:lnTo>
                <a:lnTo>
                  <a:pt x="481" y="471"/>
                </a:lnTo>
                <a:lnTo>
                  <a:pt x="481" y="12"/>
                </a:lnTo>
                <a:lnTo>
                  <a:pt x="481" y="0"/>
                </a:lnTo>
                <a:close/>
                <a:moveTo>
                  <a:pt x="469" y="471"/>
                </a:moveTo>
                <a:lnTo>
                  <a:pt x="12" y="471"/>
                </a:lnTo>
                <a:lnTo>
                  <a:pt x="12" y="12"/>
                </a:lnTo>
                <a:lnTo>
                  <a:pt x="469" y="12"/>
                </a:lnTo>
                <a:lnTo>
                  <a:pt x="469"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9"/>
          <p:cNvSpPr>
            <a:spLocks/>
          </p:cNvSpPr>
          <p:nvPr/>
        </p:nvSpPr>
        <p:spPr bwMode="auto">
          <a:xfrm>
            <a:off x="10931525" y="1143000"/>
            <a:ext cx="136525" cy="196850"/>
          </a:xfrm>
          <a:custGeom>
            <a:avLst/>
            <a:gdLst>
              <a:gd name="T0" fmla="*/ 0 w 57"/>
              <a:gd name="T1" fmla="*/ 78 h 82"/>
              <a:gd name="T2" fmla="*/ 0 w 57"/>
              <a:gd name="T3" fmla="*/ 4 h 82"/>
              <a:gd name="T4" fmla="*/ 14 w 57"/>
              <a:gd name="T5" fmla="*/ 3 h 82"/>
              <a:gd name="T6" fmla="*/ 42 w 57"/>
              <a:gd name="T7" fmla="*/ 55 h 82"/>
              <a:gd name="T8" fmla="*/ 43 w 57"/>
              <a:gd name="T9" fmla="*/ 1 h 82"/>
              <a:gd name="T10" fmla="*/ 57 w 57"/>
              <a:gd name="T11" fmla="*/ 0 h 82"/>
              <a:gd name="T12" fmla="*/ 57 w 57"/>
              <a:gd name="T13" fmla="*/ 82 h 82"/>
              <a:gd name="T14" fmla="*/ 41 w 57"/>
              <a:gd name="T15" fmla="*/ 82 h 82"/>
              <a:gd name="T16" fmla="*/ 12 w 57"/>
              <a:gd name="T17" fmla="*/ 27 h 82"/>
              <a:gd name="T18" fmla="*/ 13 w 57"/>
              <a:gd name="T19" fmla="*/ 79 h 82"/>
              <a:gd name="T20" fmla="*/ 0 w 57"/>
              <a:gd name="T21"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2">
                <a:moveTo>
                  <a:pt x="0" y="78"/>
                </a:moveTo>
                <a:cubicBezTo>
                  <a:pt x="0" y="4"/>
                  <a:pt x="0" y="4"/>
                  <a:pt x="0" y="4"/>
                </a:cubicBezTo>
                <a:cubicBezTo>
                  <a:pt x="14" y="3"/>
                  <a:pt x="14" y="3"/>
                  <a:pt x="14" y="3"/>
                </a:cubicBezTo>
                <a:cubicBezTo>
                  <a:pt x="42" y="55"/>
                  <a:pt x="42" y="55"/>
                  <a:pt x="42" y="55"/>
                </a:cubicBezTo>
                <a:cubicBezTo>
                  <a:pt x="43" y="1"/>
                  <a:pt x="43" y="1"/>
                  <a:pt x="43" y="1"/>
                </a:cubicBezTo>
                <a:cubicBezTo>
                  <a:pt x="57" y="0"/>
                  <a:pt x="57" y="0"/>
                  <a:pt x="57" y="0"/>
                </a:cubicBezTo>
                <a:cubicBezTo>
                  <a:pt x="57" y="82"/>
                  <a:pt x="57" y="82"/>
                  <a:pt x="57" y="82"/>
                </a:cubicBezTo>
                <a:cubicBezTo>
                  <a:pt x="41" y="82"/>
                  <a:pt x="41" y="82"/>
                  <a:pt x="41" y="82"/>
                </a:cubicBezTo>
                <a:cubicBezTo>
                  <a:pt x="41" y="82"/>
                  <a:pt x="16" y="36"/>
                  <a:pt x="12" y="27"/>
                </a:cubicBezTo>
                <a:cubicBezTo>
                  <a:pt x="13" y="79"/>
                  <a:pt x="13" y="79"/>
                  <a:pt x="13" y="79"/>
                </a:cubicBezTo>
                <a:lnTo>
                  <a:pt x="0" y="78"/>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30"/>
          <p:cNvSpPr>
            <a:spLocks/>
          </p:cNvSpPr>
          <p:nvPr/>
        </p:nvSpPr>
        <p:spPr bwMode="auto">
          <a:xfrm>
            <a:off x="10075863" y="2641600"/>
            <a:ext cx="1743075" cy="1273175"/>
          </a:xfrm>
          <a:custGeom>
            <a:avLst/>
            <a:gdLst>
              <a:gd name="T0" fmla="*/ 63 w 723"/>
              <a:gd name="T1" fmla="*/ 0 h 528"/>
              <a:gd name="T2" fmla="*/ 0 w 723"/>
              <a:gd name="T3" fmla="*/ 62 h 528"/>
              <a:gd name="T4" fmla="*/ 0 w 723"/>
              <a:gd name="T5" fmla="*/ 528 h 528"/>
              <a:gd name="T6" fmla="*/ 63 w 723"/>
              <a:gd name="T7" fmla="*/ 524 h 528"/>
              <a:gd name="T8" fmla="*/ 660 w 723"/>
              <a:gd name="T9" fmla="*/ 524 h 528"/>
              <a:gd name="T10" fmla="*/ 723 w 723"/>
              <a:gd name="T11" fmla="*/ 528 h 528"/>
              <a:gd name="T12" fmla="*/ 723 w 723"/>
              <a:gd name="T13" fmla="*/ 62 h 528"/>
              <a:gd name="T14" fmla="*/ 660 w 723"/>
              <a:gd name="T15" fmla="*/ 0 h 528"/>
              <a:gd name="T16" fmla="*/ 94 w 723"/>
              <a:gd name="T17" fmla="*/ 0 h 528"/>
              <a:gd name="T18" fmla="*/ 63 w 723"/>
              <a:gd name="T19"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3" h="528">
                <a:moveTo>
                  <a:pt x="63" y="0"/>
                </a:moveTo>
                <a:cubicBezTo>
                  <a:pt x="63" y="0"/>
                  <a:pt x="0" y="0"/>
                  <a:pt x="0" y="62"/>
                </a:cubicBezTo>
                <a:cubicBezTo>
                  <a:pt x="0" y="528"/>
                  <a:pt x="0" y="528"/>
                  <a:pt x="0" y="528"/>
                </a:cubicBezTo>
                <a:cubicBezTo>
                  <a:pt x="63" y="524"/>
                  <a:pt x="63" y="524"/>
                  <a:pt x="63" y="524"/>
                </a:cubicBezTo>
                <a:cubicBezTo>
                  <a:pt x="660" y="524"/>
                  <a:pt x="660" y="524"/>
                  <a:pt x="660" y="524"/>
                </a:cubicBezTo>
                <a:cubicBezTo>
                  <a:pt x="723" y="528"/>
                  <a:pt x="723" y="528"/>
                  <a:pt x="723" y="528"/>
                </a:cubicBezTo>
                <a:cubicBezTo>
                  <a:pt x="723" y="62"/>
                  <a:pt x="723" y="62"/>
                  <a:pt x="723" y="62"/>
                </a:cubicBezTo>
                <a:cubicBezTo>
                  <a:pt x="723" y="62"/>
                  <a:pt x="723" y="0"/>
                  <a:pt x="660" y="0"/>
                </a:cubicBezTo>
                <a:cubicBezTo>
                  <a:pt x="94" y="0"/>
                  <a:pt x="94" y="0"/>
                  <a:pt x="94" y="0"/>
                </a:cubicBezTo>
                <a:lnTo>
                  <a:pt x="6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31"/>
          <p:cNvSpPr>
            <a:spLocks/>
          </p:cNvSpPr>
          <p:nvPr/>
        </p:nvSpPr>
        <p:spPr bwMode="auto">
          <a:xfrm>
            <a:off x="10155238" y="2698750"/>
            <a:ext cx="1584325" cy="1150938"/>
          </a:xfrm>
          <a:custGeom>
            <a:avLst/>
            <a:gdLst>
              <a:gd name="T0" fmla="*/ 57 w 657"/>
              <a:gd name="T1" fmla="*/ 0 h 477"/>
              <a:gd name="T2" fmla="*/ 0 w 657"/>
              <a:gd name="T3" fmla="*/ 56 h 477"/>
              <a:gd name="T4" fmla="*/ 0 w 657"/>
              <a:gd name="T5" fmla="*/ 420 h 477"/>
              <a:gd name="T6" fmla="*/ 57 w 657"/>
              <a:gd name="T7" fmla="*/ 477 h 477"/>
              <a:gd name="T8" fmla="*/ 74 w 657"/>
              <a:gd name="T9" fmla="*/ 477 h 477"/>
              <a:gd name="T10" fmla="*/ 600 w 657"/>
              <a:gd name="T11" fmla="*/ 477 h 477"/>
              <a:gd name="T12" fmla="*/ 657 w 657"/>
              <a:gd name="T13" fmla="*/ 420 h 477"/>
              <a:gd name="T14" fmla="*/ 657 w 657"/>
              <a:gd name="T15" fmla="*/ 56 h 477"/>
              <a:gd name="T16" fmla="*/ 600 w 657"/>
              <a:gd name="T17" fmla="*/ 0 h 477"/>
              <a:gd name="T18" fmla="*/ 57 w 657"/>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7" h="477">
                <a:moveTo>
                  <a:pt x="57" y="0"/>
                </a:moveTo>
                <a:cubicBezTo>
                  <a:pt x="57" y="0"/>
                  <a:pt x="0" y="0"/>
                  <a:pt x="0" y="56"/>
                </a:cubicBezTo>
                <a:cubicBezTo>
                  <a:pt x="0" y="420"/>
                  <a:pt x="0" y="420"/>
                  <a:pt x="0" y="420"/>
                </a:cubicBezTo>
                <a:cubicBezTo>
                  <a:pt x="0" y="420"/>
                  <a:pt x="0" y="477"/>
                  <a:pt x="57" y="477"/>
                </a:cubicBezTo>
                <a:cubicBezTo>
                  <a:pt x="74" y="477"/>
                  <a:pt x="74" y="477"/>
                  <a:pt x="74" y="477"/>
                </a:cubicBezTo>
                <a:cubicBezTo>
                  <a:pt x="600" y="477"/>
                  <a:pt x="600" y="477"/>
                  <a:pt x="600" y="477"/>
                </a:cubicBezTo>
                <a:cubicBezTo>
                  <a:pt x="600" y="477"/>
                  <a:pt x="657" y="477"/>
                  <a:pt x="657" y="420"/>
                </a:cubicBezTo>
                <a:cubicBezTo>
                  <a:pt x="657" y="56"/>
                  <a:pt x="657" y="56"/>
                  <a:pt x="657" y="56"/>
                </a:cubicBezTo>
                <a:cubicBezTo>
                  <a:pt x="657" y="56"/>
                  <a:pt x="657" y="0"/>
                  <a:pt x="600" y="0"/>
                </a:cubicBezTo>
                <a:lnTo>
                  <a:pt x="57"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32"/>
          <p:cNvSpPr>
            <a:spLocks/>
          </p:cNvSpPr>
          <p:nvPr/>
        </p:nvSpPr>
        <p:spPr bwMode="auto">
          <a:xfrm>
            <a:off x="9731375" y="3967163"/>
            <a:ext cx="2432050" cy="87313"/>
          </a:xfrm>
          <a:custGeom>
            <a:avLst/>
            <a:gdLst>
              <a:gd name="T0" fmla="*/ 0 w 1009"/>
              <a:gd name="T1" fmla="*/ 0 h 36"/>
              <a:gd name="T2" fmla="*/ 77 w 1009"/>
              <a:gd name="T3" fmla="*/ 36 h 36"/>
              <a:gd name="T4" fmla="*/ 932 w 1009"/>
              <a:gd name="T5" fmla="*/ 36 h 36"/>
              <a:gd name="T6" fmla="*/ 1009 w 1009"/>
              <a:gd name="T7" fmla="*/ 0 h 36"/>
              <a:gd name="T8" fmla="*/ 0 w 1009"/>
              <a:gd name="T9" fmla="*/ 0 h 36"/>
            </a:gdLst>
            <a:ahLst/>
            <a:cxnLst>
              <a:cxn ang="0">
                <a:pos x="T0" y="T1"/>
              </a:cxn>
              <a:cxn ang="0">
                <a:pos x="T2" y="T3"/>
              </a:cxn>
              <a:cxn ang="0">
                <a:pos x="T4" y="T5"/>
              </a:cxn>
              <a:cxn ang="0">
                <a:pos x="T6" y="T7"/>
              </a:cxn>
              <a:cxn ang="0">
                <a:pos x="T8" y="T9"/>
              </a:cxn>
            </a:cxnLst>
            <a:rect l="0" t="0" r="r" b="b"/>
            <a:pathLst>
              <a:path w="1009" h="36">
                <a:moveTo>
                  <a:pt x="0" y="0"/>
                </a:moveTo>
                <a:cubicBezTo>
                  <a:pt x="0" y="3"/>
                  <a:pt x="3" y="36"/>
                  <a:pt x="77" y="36"/>
                </a:cubicBezTo>
                <a:cubicBezTo>
                  <a:pt x="932" y="36"/>
                  <a:pt x="932" y="36"/>
                  <a:pt x="932" y="36"/>
                </a:cubicBezTo>
                <a:cubicBezTo>
                  <a:pt x="932" y="36"/>
                  <a:pt x="1008" y="36"/>
                  <a:pt x="1009" y="0"/>
                </a:cubicBez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3"/>
          <p:cNvSpPr>
            <a:spLocks/>
          </p:cNvSpPr>
          <p:nvPr/>
        </p:nvSpPr>
        <p:spPr bwMode="auto">
          <a:xfrm>
            <a:off x="9731375" y="3905250"/>
            <a:ext cx="2432050" cy="61913"/>
          </a:xfrm>
          <a:custGeom>
            <a:avLst/>
            <a:gdLst>
              <a:gd name="T0" fmla="*/ 203 w 1532"/>
              <a:gd name="T1" fmla="*/ 0 h 39"/>
              <a:gd name="T2" fmla="*/ 0 w 1532"/>
              <a:gd name="T3" fmla="*/ 39 h 39"/>
              <a:gd name="T4" fmla="*/ 1532 w 1532"/>
              <a:gd name="T5" fmla="*/ 39 h 39"/>
              <a:gd name="T6" fmla="*/ 1328 w 1532"/>
              <a:gd name="T7" fmla="*/ 0 h 39"/>
              <a:gd name="T8" fmla="*/ 203 w 1532"/>
              <a:gd name="T9" fmla="*/ 0 h 39"/>
            </a:gdLst>
            <a:ahLst/>
            <a:cxnLst>
              <a:cxn ang="0">
                <a:pos x="T0" y="T1"/>
              </a:cxn>
              <a:cxn ang="0">
                <a:pos x="T2" y="T3"/>
              </a:cxn>
              <a:cxn ang="0">
                <a:pos x="T4" y="T5"/>
              </a:cxn>
              <a:cxn ang="0">
                <a:pos x="T6" y="T7"/>
              </a:cxn>
              <a:cxn ang="0">
                <a:pos x="T8" y="T9"/>
              </a:cxn>
            </a:cxnLst>
            <a:rect l="0" t="0" r="r" b="b"/>
            <a:pathLst>
              <a:path w="1532" h="39">
                <a:moveTo>
                  <a:pt x="203" y="0"/>
                </a:moveTo>
                <a:lnTo>
                  <a:pt x="0" y="39"/>
                </a:lnTo>
                <a:lnTo>
                  <a:pt x="1532" y="39"/>
                </a:lnTo>
                <a:lnTo>
                  <a:pt x="1328" y="0"/>
                </a:lnTo>
                <a:lnTo>
                  <a:pt x="203"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4"/>
          <p:cNvSpPr>
            <a:spLocks/>
          </p:cNvSpPr>
          <p:nvPr/>
        </p:nvSpPr>
        <p:spPr bwMode="auto">
          <a:xfrm>
            <a:off x="7715250" y="3344863"/>
            <a:ext cx="1584325" cy="1092200"/>
          </a:xfrm>
          <a:custGeom>
            <a:avLst/>
            <a:gdLst>
              <a:gd name="T0" fmla="*/ 998 w 998"/>
              <a:gd name="T1" fmla="*/ 688 h 688"/>
              <a:gd name="T2" fmla="*/ 998 w 998"/>
              <a:gd name="T3" fmla="*/ 0 h 688"/>
              <a:gd name="T4" fmla="*/ 500 w 998"/>
              <a:gd name="T5" fmla="*/ 0 h 688"/>
              <a:gd name="T6" fmla="*/ 0 w 998"/>
              <a:gd name="T7" fmla="*/ 0 h 688"/>
              <a:gd name="T8" fmla="*/ 0 w 998"/>
              <a:gd name="T9" fmla="*/ 688 h 688"/>
              <a:gd name="T10" fmla="*/ 500 w 998"/>
              <a:gd name="T11" fmla="*/ 688 h 688"/>
              <a:gd name="T12" fmla="*/ 998 w 998"/>
              <a:gd name="T13" fmla="*/ 688 h 688"/>
            </a:gdLst>
            <a:ahLst/>
            <a:cxnLst>
              <a:cxn ang="0">
                <a:pos x="T0" y="T1"/>
              </a:cxn>
              <a:cxn ang="0">
                <a:pos x="T2" y="T3"/>
              </a:cxn>
              <a:cxn ang="0">
                <a:pos x="T4" y="T5"/>
              </a:cxn>
              <a:cxn ang="0">
                <a:pos x="T6" y="T7"/>
              </a:cxn>
              <a:cxn ang="0">
                <a:pos x="T8" y="T9"/>
              </a:cxn>
              <a:cxn ang="0">
                <a:pos x="T10" y="T11"/>
              </a:cxn>
              <a:cxn ang="0">
                <a:pos x="T12" y="T13"/>
              </a:cxn>
            </a:cxnLst>
            <a:rect l="0" t="0" r="r" b="b"/>
            <a:pathLst>
              <a:path w="998" h="688">
                <a:moveTo>
                  <a:pt x="998" y="688"/>
                </a:moveTo>
                <a:lnTo>
                  <a:pt x="998" y="0"/>
                </a:lnTo>
                <a:lnTo>
                  <a:pt x="500" y="0"/>
                </a:lnTo>
                <a:lnTo>
                  <a:pt x="0" y="0"/>
                </a:lnTo>
                <a:lnTo>
                  <a:pt x="0" y="688"/>
                </a:lnTo>
                <a:lnTo>
                  <a:pt x="500" y="688"/>
                </a:lnTo>
                <a:lnTo>
                  <a:pt x="998" y="68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Rectangle 35"/>
          <p:cNvSpPr>
            <a:spLocks noChangeArrowheads="1"/>
          </p:cNvSpPr>
          <p:nvPr/>
        </p:nvSpPr>
        <p:spPr bwMode="auto">
          <a:xfrm>
            <a:off x="7794625" y="3403600"/>
            <a:ext cx="1425575" cy="852488"/>
          </a:xfrm>
          <a:prstGeom prst="rect">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Rectangle 36"/>
          <p:cNvSpPr>
            <a:spLocks noChangeArrowheads="1"/>
          </p:cNvSpPr>
          <p:nvPr/>
        </p:nvSpPr>
        <p:spPr bwMode="auto">
          <a:xfrm>
            <a:off x="10298113" y="4437063"/>
            <a:ext cx="744537" cy="747713"/>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7"/>
          <p:cNvSpPr>
            <a:spLocks noEditPoints="1"/>
          </p:cNvSpPr>
          <p:nvPr/>
        </p:nvSpPr>
        <p:spPr bwMode="auto">
          <a:xfrm>
            <a:off x="10287000" y="4427538"/>
            <a:ext cx="765175" cy="766763"/>
          </a:xfrm>
          <a:custGeom>
            <a:avLst/>
            <a:gdLst>
              <a:gd name="T0" fmla="*/ 482 w 482"/>
              <a:gd name="T1" fmla="*/ 0 h 483"/>
              <a:gd name="T2" fmla="*/ 470 w 482"/>
              <a:gd name="T3" fmla="*/ 0 h 483"/>
              <a:gd name="T4" fmla="*/ 13 w 482"/>
              <a:gd name="T5" fmla="*/ 0 h 483"/>
              <a:gd name="T6" fmla="*/ 0 w 482"/>
              <a:gd name="T7" fmla="*/ 0 h 483"/>
              <a:gd name="T8" fmla="*/ 0 w 482"/>
              <a:gd name="T9" fmla="*/ 12 h 483"/>
              <a:gd name="T10" fmla="*/ 0 w 482"/>
              <a:gd name="T11" fmla="*/ 471 h 483"/>
              <a:gd name="T12" fmla="*/ 0 w 482"/>
              <a:gd name="T13" fmla="*/ 483 h 483"/>
              <a:gd name="T14" fmla="*/ 13 w 482"/>
              <a:gd name="T15" fmla="*/ 483 h 483"/>
              <a:gd name="T16" fmla="*/ 470 w 482"/>
              <a:gd name="T17" fmla="*/ 483 h 483"/>
              <a:gd name="T18" fmla="*/ 482 w 482"/>
              <a:gd name="T19" fmla="*/ 483 h 483"/>
              <a:gd name="T20" fmla="*/ 482 w 482"/>
              <a:gd name="T21" fmla="*/ 471 h 483"/>
              <a:gd name="T22" fmla="*/ 482 w 482"/>
              <a:gd name="T23" fmla="*/ 12 h 483"/>
              <a:gd name="T24" fmla="*/ 482 w 482"/>
              <a:gd name="T25" fmla="*/ 0 h 483"/>
              <a:gd name="T26" fmla="*/ 470 w 482"/>
              <a:gd name="T27" fmla="*/ 471 h 483"/>
              <a:gd name="T28" fmla="*/ 13 w 482"/>
              <a:gd name="T29" fmla="*/ 471 h 483"/>
              <a:gd name="T30" fmla="*/ 13 w 482"/>
              <a:gd name="T31" fmla="*/ 12 h 483"/>
              <a:gd name="T32" fmla="*/ 470 w 482"/>
              <a:gd name="T33" fmla="*/ 12 h 483"/>
              <a:gd name="T34" fmla="*/ 470 w 482"/>
              <a:gd name="T35"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483">
                <a:moveTo>
                  <a:pt x="482" y="0"/>
                </a:moveTo>
                <a:lnTo>
                  <a:pt x="470" y="0"/>
                </a:lnTo>
                <a:lnTo>
                  <a:pt x="13" y="0"/>
                </a:lnTo>
                <a:lnTo>
                  <a:pt x="0" y="0"/>
                </a:lnTo>
                <a:lnTo>
                  <a:pt x="0" y="12"/>
                </a:lnTo>
                <a:lnTo>
                  <a:pt x="0" y="471"/>
                </a:lnTo>
                <a:lnTo>
                  <a:pt x="0" y="483"/>
                </a:lnTo>
                <a:lnTo>
                  <a:pt x="13" y="483"/>
                </a:lnTo>
                <a:lnTo>
                  <a:pt x="470" y="483"/>
                </a:lnTo>
                <a:lnTo>
                  <a:pt x="482" y="483"/>
                </a:lnTo>
                <a:lnTo>
                  <a:pt x="482" y="471"/>
                </a:lnTo>
                <a:lnTo>
                  <a:pt x="482" y="12"/>
                </a:lnTo>
                <a:lnTo>
                  <a:pt x="482" y="0"/>
                </a:lnTo>
                <a:close/>
                <a:moveTo>
                  <a:pt x="470" y="471"/>
                </a:moveTo>
                <a:lnTo>
                  <a:pt x="13" y="471"/>
                </a:lnTo>
                <a:lnTo>
                  <a:pt x="13" y="12"/>
                </a:lnTo>
                <a:lnTo>
                  <a:pt x="470" y="12"/>
                </a:lnTo>
                <a:lnTo>
                  <a:pt x="470"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8"/>
          <p:cNvSpPr>
            <a:spLocks/>
          </p:cNvSpPr>
          <p:nvPr/>
        </p:nvSpPr>
        <p:spPr bwMode="auto">
          <a:xfrm>
            <a:off x="7523163" y="2924175"/>
            <a:ext cx="936625" cy="833438"/>
          </a:xfrm>
          <a:custGeom>
            <a:avLst/>
            <a:gdLst>
              <a:gd name="T0" fmla="*/ 351 w 389"/>
              <a:gd name="T1" fmla="*/ 128 h 346"/>
              <a:gd name="T2" fmla="*/ 351 w 389"/>
              <a:gd name="T3" fmla="*/ 128 h 346"/>
              <a:gd name="T4" fmla="*/ 311 w 389"/>
              <a:gd name="T5" fmla="*/ 100 h 346"/>
              <a:gd name="T6" fmla="*/ 253 w 389"/>
              <a:gd name="T7" fmla="*/ 59 h 346"/>
              <a:gd name="T8" fmla="*/ 185 w 389"/>
              <a:gd name="T9" fmla="*/ 10 h 346"/>
              <a:gd name="T10" fmla="*/ 195 w 389"/>
              <a:gd name="T11" fmla="*/ 69 h 346"/>
              <a:gd name="T12" fmla="*/ 284 w 389"/>
              <a:gd name="T13" fmla="*/ 132 h 346"/>
              <a:gd name="T14" fmla="*/ 281 w 389"/>
              <a:gd name="T15" fmla="*/ 188 h 346"/>
              <a:gd name="T16" fmla="*/ 189 w 389"/>
              <a:gd name="T17" fmla="*/ 160 h 346"/>
              <a:gd name="T18" fmla="*/ 107 w 389"/>
              <a:gd name="T19" fmla="*/ 72 h 346"/>
              <a:gd name="T20" fmla="*/ 139 w 389"/>
              <a:gd name="T21" fmla="*/ 54 h 346"/>
              <a:gd name="T22" fmla="*/ 154 w 389"/>
              <a:gd name="T23" fmla="*/ 0 h 346"/>
              <a:gd name="T24" fmla="*/ 56 w 389"/>
              <a:gd name="T25" fmla="*/ 56 h 346"/>
              <a:gd name="T26" fmla="*/ 119 w 389"/>
              <a:gd name="T27" fmla="*/ 157 h 346"/>
              <a:gd name="T28" fmla="*/ 58 w 389"/>
              <a:gd name="T29" fmla="*/ 77 h 346"/>
              <a:gd name="T30" fmla="*/ 25 w 389"/>
              <a:gd name="T31" fmla="*/ 103 h 346"/>
              <a:gd name="T32" fmla="*/ 92 w 389"/>
              <a:gd name="T33" fmla="*/ 181 h 346"/>
              <a:gd name="T34" fmla="*/ 30 w 389"/>
              <a:gd name="T35" fmla="*/ 124 h 346"/>
              <a:gd name="T36" fmla="*/ 0 w 389"/>
              <a:gd name="T37" fmla="*/ 152 h 346"/>
              <a:gd name="T38" fmla="*/ 59 w 389"/>
              <a:gd name="T39" fmla="*/ 203 h 346"/>
              <a:gd name="T40" fmla="*/ 16 w 389"/>
              <a:gd name="T41" fmla="*/ 187 h 346"/>
              <a:gd name="T42" fmla="*/ 13 w 389"/>
              <a:gd name="T43" fmla="*/ 230 h 346"/>
              <a:gd name="T44" fmla="*/ 249 w 389"/>
              <a:gd name="T45" fmla="*/ 327 h 346"/>
              <a:gd name="T46" fmla="*/ 260 w 389"/>
              <a:gd name="T47" fmla="*/ 346 h 346"/>
              <a:gd name="T48" fmla="*/ 389 w 389"/>
              <a:gd name="T49" fmla="*/ 278 h 346"/>
              <a:gd name="T50" fmla="*/ 351 w 389"/>
              <a:gd name="T51" fmla="*/ 128 h 346"/>
              <a:gd name="T52" fmla="*/ 351 w 389"/>
              <a:gd name="T53" fmla="*/ 12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9" h="346">
                <a:moveTo>
                  <a:pt x="351" y="128"/>
                </a:moveTo>
                <a:cubicBezTo>
                  <a:pt x="351" y="128"/>
                  <a:pt x="351" y="128"/>
                  <a:pt x="351" y="128"/>
                </a:cubicBezTo>
                <a:cubicBezTo>
                  <a:pt x="311" y="100"/>
                  <a:pt x="311" y="100"/>
                  <a:pt x="311" y="100"/>
                </a:cubicBezTo>
                <a:cubicBezTo>
                  <a:pt x="253" y="59"/>
                  <a:pt x="253" y="59"/>
                  <a:pt x="253" y="59"/>
                </a:cubicBezTo>
                <a:cubicBezTo>
                  <a:pt x="185" y="10"/>
                  <a:pt x="185" y="10"/>
                  <a:pt x="185" y="10"/>
                </a:cubicBezTo>
                <a:cubicBezTo>
                  <a:pt x="171" y="29"/>
                  <a:pt x="176" y="55"/>
                  <a:pt x="195" y="69"/>
                </a:cubicBezTo>
                <a:cubicBezTo>
                  <a:pt x="284" y="132"/>
                  <a:pt x="284" y="132"/>
                  <a:pt x="284" y="132"/>
                </a:cubicBezTo>
                <a:cubicBezTo>
                  <a:pt x="308" y="151"/>
                  <a:pt x="303" y="173"/>
                  <a:pt x="281" y="188"/>
                </a:cubicBezTo>
                <a:cubicBezTo>
                  <a:pt x="231" y="218"/>
                  <a:pt x="189" y="160"/>
                  <a:pt x="189" y="160"/>
                </a:cubicBezTo>
                <a:cubicBezTo>
                  <a:pt x="107" y="72"/>
                  <a:pt x="107" y="72"/>
                  <a:pt x="107" y="72"/>
                </a:cubicBezTo>
                <a:cubicBezTo>
                  <a:pt x="139" y="54"/>
                  <a:pt x="139" y="54"/>
                  <a:pt x="139" y="54"/>
                </a:cubicBezTo>
                <a:cubicBezTo>
                  <a:pt x="158" y="43"/>
                  <a:pt x="165" y="19"/>
                  <a:pt x="154" y="0"/>
                </a:cubicBezTo>
                <a:cubicBezTo>
                  <a:pt x="56" y="56"/>
                  <a:pt x="56" y="56"/>
                  <a:pt x="56" y="56"/>
                </a:cubicBezTo>
                <a:cubicBezTo>
                  <a:pt x="119" y="157"/>
                  <a:pt x="119" y="157"/>
                  <a:pt x="119" y="157"/>
                </a:cubicBezTo>
                <a:cubicBezTo>
                  <a:pt x="58" y="77"/>
                  <a:pt x="58" y="77"/>
                  <a:pt x="58" y="77"/>
                </a:cubicBezTo>
                <a:cubicBezTo>
                  <a:pt x="25" y="103"/>
                  <a:pt x="25" y="103"/>
                  <a:pt x="25" y="103"/>
                </a:cubicBezTo>
                <a:cubicBezTo>
                  <a:pt x="92" y="181"/>
                  <a:pt x="92" y="181"/>
                  <a:pt x="92" y="181"/>
                </a:cubicBezTo>
                <a:cubicBezTo>
                  <a:pt x="30" y="124"/>
                  <a:pt x="30" y="124"/>
                  <a:pt x="30" y="124"/>
                </a:cubicBezTo>
                <a:cubicBezTo>
                  <a:pt x="0" y="152"/>
                  <a:pt x="0" y="152"/>
                  <a:pt x="0" y="152"/>
                </a:cubicBezTo>
                <a:cubicBezTo>
                  <a:pt x="59" y="203"/>
                  <a:pt x="59" y="203"/>
                  <a:pt x="59" y="203"/>
                </a:cubicBezTo>
                <a:cubicBezTo>
                  <a:pt x="16" y="187"/>
                  <a:pt x="16" y="187"/>
                  <a:pt x="16" y="187"/>
                </a:cubicBezTo>
                <a:cubicBezTo>
                  <a:pt x="13" y="230"/>
                  <a:pt x="13" y="230"/>
                  <a:pt x="13" y="230"/>
                </a:cubicBezTo>
                <a:cubicBezTo>
                  <a:pt x="249" y="327"/>
                  <a:pt x="249" y="327"/>
                  <a:pt x="249" y="327"/>
                </a:cubicBezTo>
                <a:cubicBezTo>
                  <a:pt x="260" y="346"/>
                  <a:pt x="260" y="346"/>
                  <a:pt x="260" y="346"/>
                </a:cubicBezTo>
                <a:cubicBezTo>
                  <a:pt x="389" y="278"/>
                  <a:pt x="389" y="278"/>
                  <a:pt x="389" y="278"/>
                </a:cubicBezTo>
                <a:cubicBezTo>
                  <a:pt x="351" y="128"/>
                  <a:pt x="351" y="128"/>
                  <a:pt x="351" y="128"/>
                </a:cubicBezTo>
                <a:cubicBezTo>
                  <a:pt x="351" y="128"/>
                  <a:pt x="351" y="128"/>
                  <a:pt x="351" y="128"/>
                </a:cubicBezTo>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9"/>
          <p:cNvSpPr>
            <a:spLocks/>
          </p:cNvSpPr>
          <p:nvPr/>
        </p:nvSpPr>
        <p:spPr bwMode="auto">
          <a:xfrm>
            <a:off x="8096250" y="3668713"/>
            <a:ext cx="460375" cy="587375"/>
          </a:xfrm>
          <a:custGeom>
            <a:avLst/>
            <a:gdLst>
              <a:gd name="T0" fmla="*/ 0 w 290"/>
              <a:gd name="T1" fmla="*/ 370 h 370"/>
              <a:gd name="T2" fmla="*/ 290 w 290"/>
              <a:gd name="T3" fmla="*/ 370 h 370"/>
              <a:gd name="T4" fmla="*/ 290 w 290"/>
              <a:gd name="T5" fmla="*/ 0 h 370"/>
              <a:gd name="T6" fmla="*/ 44 w 290"/>
              <a:gd name="T7" fmla="*/ 127 h 370"/>
              <a:gd name="T8" fmla="*/ 0 w 290"/>
              <a:gd name="T9" fmla="*/ 370 h 370"/>
            </a:gdLst>
            <a:ahLst/>
            <a:cxnLst>
              <a:cxn ang="0">
                <a:pos x="T0" y="T1"/>
              </a:cxn>
              <a:cxn ang="0">
                <a:pos x="T2" y="T3"/>
              </a:cxn>
              <a:cxn ang="0">
                <a:pos x="T4" y="T5"/>
              </a:cxn>
              <a:cxn ang="0">
                <a:pos x="T6" y="T7"/>
              </a:cxn>
              <a:cxn ang="0">
                <a:pos x="T8" y="T9"/>
              </a:cxn>
            </a:cxnLst>
            <a:rect l="0" t="0" r="r" b="b"/>
            <a:pathLst>
              <a:path w="290" h="370">
                <a:moveTo>
                  <a:pt x="0" y="370"/>
                </a:moveTo>
                <a:lnTo>
                  <a:pt x="290" y="370"/>
                </a:lnTo>
                <a:lnTo>
                  <a:pt x="290" y="0"/>
                </a:lnTo>
                <a:lnTo>
                  <a:pt x="44" y="127"/>
                </a:lnTo>
                <a:lnTo>
                  <a:pt x="0" y="37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40"/>
          <p:cNvSpPr>
            <a:spLocks/>
          </p:cNvSpPr>
          <p:nvPr/>
        </p:nvSpPr>
        <p:spPr bwMode="auto">
          <a:xfrm>
            <a:off x="8129588" y="3575050"/>
            <a:ext cx="422275" cy="288925"/>
          </a:xfrm>
          <a:custGeom>
            <a:avLst/>
            <a:gdLst>
              <a:gd name="T0" fmla="*/ 0 w 266"/>
              <a:gd name="T1" fmla="*/ 121 h 182"/>
              <a:gd name="T2" fmla="*/ 32 w 266"/>
              <a:gd name="T3" fmla="*/ 182 h 182"/>
              <a:gd name="T4" fmla="*/ 266 w 266"/>
              <a:gd name="T5" fmla="*/ 60 h 182"/>
              <a:gd name="T6" fmla="*/ 234 w 266"/>
              <a:gd name="T7" fmla="*/ 0 h 182"/>
              <a:gd name="T8" fmla="*/ 0 w 266"/>
              <a:gd name="T9" fmla="*/ 121 h 182"/>
            </a:gdLst>
            <a:ahLst/>
            <a:cxnLst>
              <a:cxn ang="0">
                <a:pos x="T0" y="T1"/>
              </a:cxn>
              <a:cxn ang="0">
                <a:pos x="T2" y="T3"/>
              </a:cxn>
              <a:cxn ang="0">
                <a:pos x="T4" y="T5"/>
              </a:cxn>
              <a:cxn ang="0">
                <a:pos x="T6" y="T7"/>
              </a:cxn>
              <a:cxn ang="0">
                <a:pos x="T8" y="T9"/>
              </a:cxn>
            </a:cxnLst>
            <a:rect l="0" t="0" r="r" b="b"/>
            <a:pathLst>
              <a:path w="266" h="182">
                <a:moveTo>
                  <a:pt x="0" y="121"/>
                </a:moveTo>
                <a:lnTo>
                  <a:pt x="32" y="182"/>
                </a:lnTo>
                <a:lnTo>
                  <a:pt x="266" y="60"/>
                </a:lnTo>
                <a:lnTo>
                  <a:pt x="234" y="0"/>
                </a:lnTo>
                <a:lnTo>
                  <a:pt x="0"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41"/>
          <p:cNvSpPr>
            <a:spLocks/>
          </p:cNvSpPr>
          <p:nvPr/>
        </p:nvSpPr>
        <p:spPr bwMode="auto">
          <a:xfrm>
            <a:off x="10066338" y="479425"/>
            <a:ext cx="833437" cy="939800"/>
          </a:xfrm>
          <a:custGeom>
            <a:avLst/>
            <a:gdLst>
              <a:gd name="T0" fmla="*/ 290 w 346"/>
              <a:gd name="T1" fmla="*/ 57 h 390"/>
              <a:gd name="T2" fmla="*/ 188 w 346"/>
              <a:gd name="T3" fmla="*/ 119 h 390"/>
              <a:gd name="T4" fmla="*/ 269 w 346"/>
              <a:gd name="T5" fmla="*/ 58 h 390"/>
              <a:gd name="T6" fmla="*/ 243 w 346"/>
              <a:gd name="T7" fmla="*/ 26 h 390"/>
              <a:gd name="T8" fmla="*/ 165 w 346"/>
              <a:gd name="T9" fmla="*/ 93 h 390"/>
              <a:gd name="T10" fmla="*/ 222 w 346"/>
              <a:gd name="T11" fmla="*/ 30 h 390"/>
              <a:gd name="T12" fmla="*/ 194 w 346"/>
              <a:gd name="T13" fmla="*/ 0 h 390"/>
              <a:gd name="T14" fmla="*/ 194 w 346"/>
              <a:gd name="T15" fmla="*/ 0 h 390"/>
              <a:gd name="T16" fmla="*/ 143 w 346"/>
              <a:gd name="T17" fmla="*/ 59 h 390"/>
              <a:gd name="T18" fmla="*/ 159 w 346"/>
              <a:gd name="T19" fmla="*/ 16 h 390"/>
              <a:gd name="T20" fmla="*/ 115 w 346"/>
              <a:gd name="T21" fmla="*/ 13 h 390"/>
              <a:gd name="T22" fmla="*/ 18 w 346"/>
              <a:gd name="T23" fmla="*/ 250 h 390"/>
              <a:gd name="T24" fmla="*/ 0 w 346"/>
              <a:gd name="T25" fmla="*/ 261 h 390"/>
              <a:gd name="T26" fmla="*/ 67 w 346"/>
              <a:gd name="T27" fmla="*/ 390 h 390"/>
              <a:gd name="T28" fmla="*/ 218 w 346"/>
              <a:gd name="T29" fmla="*/ 351 h 390"/>
              <a:gd name="T30" fmla="*/ 218 w 346"/>
              <a:gd name="T31" fmla="*/ 351 h 390"/>
              <a:gd name="T32" fmla="*/ 218 w 346"/>
              <a:gd name="T33" fmla="*/ 351 h 390"/>
              <a:gd name="T34" fmla="*/ 246 w 346"/>
              <a:gd name="T35" fmla="*/ 312 h 390"/>
              <a:gd name="T36" fmla="*/ 287 w 346"/>
              <a:gd name="T37" fmla="*/ 253 h 390"/>
              <a:gd name="T38" fmla="*/ 335 w 346"/>
              <a:gd name="T39" fmla="*/ 185 h 390"/>
              <a:gd name="T40" fmla="*/ 277 w 346"/>
              <a:gd name="T41" fmla="*/ 195 h 390"/>
              <a:gd name="T42" fmla="*/ 214 w 346"/>
              <a:gd name="T43" fmla="*/ 285 h 390"/>
              <a:gd name="T44" fmla="*/ 158 w 346"/>
              <a:gd name="T45" fmla="*/ 281 h 390"/>
              <a:gd name="T46" fmla="*/ 185 w 346"/>
              <a:gd name="T47" fmla="*/ 189 h 390"/>
              <a:gd name="T48" fmla="*/ 273 w 346"/>
              <a:gd name="T49" fmla="*/ 108 h 390"/>
              <a:gd name="T50" fmla="*/ 292 w 346"/>
              <a:gd name="T51" fmla="*/ 140 h 390"/>
              <a:gd name="T52" fmla="*/ 346 w 346"/>
              <a:gd name="T53" fmla="*/ 155 h 390"/>
              <a:gd name="T54" fmla="*/ 290 w 346"/>
              <a:gd name="T55" fmla="*/ 5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6" h="390">
                <a:moveTo>
                  <a:pt x="290" y="57"/>
                </a:moveTo>
                <a:cubicBezTo>
                  <a:pt x="188" y="119"/>
                  <a:pt x="188" y="119"/>
                  <a:pt x="188" y="119"/>
                </a:cubicBezTo>
                <a:cubicBezTo>
                  <a:pt x="269" y="58"/>
                  <a:pt x="269" y="58"/>
                  <a:pt x="269" y="58"/>
                </a:cubicBezTo>
                <a:cubicBezTo>
                  <a:pt x="243" y="26"/>
                  <a:pt x="243" y="26"/>
                  <a:pt x="243" y="26"/>
                </a:cubicBezTo>
                <a:cubicBezTo>
                  <a:pt x="165" y="93"/>
                  <a:pt x="165" y="93"/>
                  <a:pt x="165" y="93"/>
                </a:cubicBezTo>
                <a:cubicBezTo>
                  <a:pt x="222" y="30"/>
                  <a:pt x="222" y="30"/>
                  <a:pt x="222" y="30"/>
                </a:cubicBezTo>
                <a:cubicBezTo>
                  <a:pt x="194" y="0"/>
                  <a:pt x="194" y="0"/>
                  <a:pt x="194" y="0"/>
                </a:cubicBezTo>
                <a:cubicBezTo>
                  <a:pt x="194" y="0"/>
                  <a:pt x="194" y="0"/>
                  <a:pt x="194" y="0"/>
                </a:cubicBezTo>
                <a:cubicBezTo>
                  <a:pt x="143" y="59"/>
                  <a:pt x="143" y="59"/>
                  <a:pt x="143" y="59"/>
                </a:cubicBezTo>
                <a:cubicBezTo>
                  <a:pt x="159" y="16"/>
                  <a:pt x="159" y="16"/>
                  <a:pt x="159" y="16"/>
                </a:cubicBezTo>
                <a:cubicBezTo>
                  <a:pt x="115" y="13"/>
                  <a:pt x="115" y="13"/>
                  <a:pt x="115" y="13"/>
                </a:cubicBezTo>
                <a:cubicBezTo>
                  <a:pt x="18" y="250"/>
                  <a:pt x="18" y="250"/>
                  <a:pt x="18" y="250"/>
                </a:cubicBezTo>
                <a:cubicBezTo>
                  <a:pt x="0" y="261"/>
                  <a:pt x="0" y="261"/>
                  <a:pt x="0" y="261"/>
                </a:cubicBezTo>
                <a:cubicBezTo>
                  <a:pt x="67" y="390"/>
                  <a:pt x="67" y="390"/>
                  <a:pt x="67" y="390"/>
                </a:cubicBezTo>
                <a:cubicBezTo>
                  <a:pt x="218" y="351"/>
                  <a:pt x="218" y="351"/>
                  <a:pt x="218" y="351"/>
                </a:cubicBezTo>
                <a:cubicBezTo>
                  <a:pt x="218" y="351"/>
                  <a:pt x="218" y="351"/>
                  <a:pt x="218" y="351"/>
                </a:cubicBezTo>
                <a:cubicBezTo>
                  <a:pt x="218" y="351"/>
                  <a:pt x="218" y="351"/>
                  <a:pt x="218" y="351"/>
                </a:cubicBezTo>
                <a:cubicBezTo>
                  <a:pt x="246" y="312"/>
                  <a:pt x="246" y="312"/>
                  <a:pt x="246" y="312"/>
                </a:cubicBezTo>
                <a:cubicBezTo>
                  <a:pt x="287" y="253"/>
                  <a:pt x="287" y="253"/>
                  <a:pt x="287" y="253"/>
                </a:cubicBezTo>
                <a:cubicBezTo>
                  <a:pt x="335" y="185"/>
                  <a:pt x="335" y="185"/>
                  <a:pt x="335" y="185"/>
                </a:cubicBezTo>
                <a:cubicBezTo>
                  <a:pt x="317" y="172"/>
                  <a:pt x="290" y="176"/>
                  <a:pt x="277" y="195"/>
                </a:cubicBezTo>
                <a:cubicBezTo>
                  <a:pt x="214" y="285"/>
                  <a:pt x="214" y="285"/>
                  <a:pt x="214" y="285"/>
                </a:cubicBezTo>
                <a:cubicBezTo>
                  <a:pt x="195" y="308"/>
                  <a:pt x="173" y="304"/>
                  <a:pt x="158" y="281"/>
                </a:cubicBezTo>
                <a:cubicBezTo>
                  <a:pt x="128" y="232"/>
                  <a:pt x="185" y="189"/>
                  <a:pt x="185" y="189"/>
                </a:cubicBezTo>
                <a:cubicBezTo>
                  <a:pt x="273" y="108"/>
                  <a:pt x="273" y="108"/>
                  <a:pt x="273" y="108"/>
                </a:cubicBezTo>
                <a:cubicBezTo>
                  <a:pt x="292" y="140"/>
                  <a:pt x="292" y="140"/>
                  <a:pt x="292" y="140"/>
                </a:cubicBezTo>
                <a:cubicBezTo>
                  <a:pt x="303" y="159"/>
                  <a:pt x="327" y="166"/>
                  <a:pt x="346" y="155"/>
                </a:cubicBezTo>
                <a:lnTo>
                  <a:pt x="290" y="57"/>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42"/>
          <p:cNvSpPr>
            <a:spLocks/>
          </p:cNvSpPr>
          <p:nvPr/>
        </p:nvSpPr>
        <p:spPr bwMode="auto">
          <a:xfrm>
            <a:off x="7859713" y="735013"/>
            <a:ext cx="2295525" cy="781050"/>
          </a:xfrm>
          <a:custGeom>
            <a:avLst/>
            <a:gdLst>
              <a:gd name="T0" fmla="*/ 0 w 1446"/>
              <a:gd name="T1" fmla="*/ 0 h 492"/>
              <a:gd name="T2" fmla="*/ 0 w 1446"/>
              <a:gd name="T3" fmla="*/ 492 h 492"/>
              <a:gd name="T4" fmla="*/ 1446 w 1446"/>
              <a:gd name="T5" fmla="*/ 492 h 492"/>
              <a:gd name="T6" fmla="*/ 1318 w 1446"/>
              <a:gd name="T7" fmla="*/ 246 h 492"/>
              <a:gd name="T8" fmla="*/ 0 w 1446"/>
              <a:gd name="T9" fmla="*/ 0 h 492"/>
            </a:gdLst>
            <a:ahLst/>
            <a:cxnLst>
              <a:cxn ang="0">
                <a:pos x="T0" y="T1"/>
              </a:cxn>
              <a:cxn ang="0">
                <a:pos x="T2" y="T3"/>
              </a:cxn>
              <a:cxn ang="0">
                <a:pos x="T4" y="T5"/>
              </a:cxn>
              <a:cxn ang="0">
                <a:pos x="T6" y="T7"/>
              </a:cxn>
              <a:cxn ang="0">
                <a:pos x="T8" y="T9"/>
              </a:cxn>
            </a:cxnLst>
            <a:rect l="0" t="0" r="r" b="b"/>
            <a:pathLst>
              <a:path w="1446" h="492">
                <a:moveTo>
                  <a:pt x="0" y="0"/>
                </a:moveTo>
                <a:lnTo>
                  <a:pt x="0" y="492"/>
                </a:lnTo>
                <a:lnTo>
                  <a:pt x="1446" y="492"/>
                </a:lnTo>
                <a:lnTo>
                  <a:pt x="1318" y="246"/>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3"/>
          <p:cNvSpPr>
            <a:spLocks/>
          </p:cNvSpPr>
          <p:nvPr/>
        </p:nvSpPr>
        <p:spPr bwMode="auto">
          <a:xfrm>
            <a:off x="9959975" y="1089025"/>
            <a:ext cx="288925" cy="422275"/>
          </a:xfrm>
          <a:custGeom>
            <a:avLst/>
            <a:gdLst>
              <a:gd name="T0" fmla="*/ 61 w 182"/>
              <a:gd name="T1" fmla="*/ 0 h 266"/>
              <a:gd name="T2" fmla="*/ 0 w 182"/>
              <a:gd name="T3" fmla="*/ 32 h 266"/>
              <a:gd name="T4" fmla="*/ 121 w 182"/>
              <a:gd name="T5" fmla="*/ 266 h 266"/>
              <a:gd name="T6" fmla="*/ 182 w 182"/>
              <a:gd name="T7" fmla="*/ 234 h 266"/>
              <a:gd name="T8" fmla="*/ 61 w 182"/>
              <a:gd name="T9" fmla="*/ 0 h 266"/>
            </a:gdLst>
            <a:ahLst/>
            <a:cxnLst>
              <a:cxn ang="0">
                <a:pos x="T0" y="T1"/>
              </a:cxn>
              <a:cxn ang="0">
                <a:pos x="T2" y="T3"/>
              </a:cxn>
              <a:cxn ang="0">
                <a:pos x="T4" y="T5"/>
              </a:cxn>
              <a:cxn ang="0">
                <a:pos x="T6" y="T7"/>
              </a:cxn>
              <a:cxn ang="0">
                <a:pos x="T8" y="T9"/>
              </a:cxn>
            </a:cxnLst>
            <a:rect l="0" t="0" r="r" b="b"/>
            <a:pathLst>
              <a:path w="182" h="266">
                <a:moveTo>
                  <a:pt x="61" y="0"/>
                </a:moveTo>
                <a:lnTo>
                  <a:pt x="0" y="32"/>
                </a:lnTo>
                <a:lnTo>
                  <a:pt x="121" y="266"/>
                </a:lnTo>
                <a:lnTo>
                  <a:pt x="182" y="234"/>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4"/>
          <p:cNvSpPr>
            <a:spLocks/>
          </p:cNvSpPr>
          <p:nvPr/>
        </p:nvSpPr>
        <p:spPr bwMode="auto">
          <a:xfrm>
            <a:off x="9904413" y="3763963"/>
            <a:ext cx="938212" cy="835025"/>
          </a:xfrm>
          <a:custGeom>
            <a:avLst/>
            <a:gdLst>
              <a:gd name="T0" fmla="*/ 260 w 389"/>
              <a:gd name="T1" fmla="*/ 0 h 346"/>
              <a:gd name="T2" fmla="*/ 250 w 389"/>
              <a:gd name="T3" fmla="*/ 18 h 346"/>
              <a:gd name="T4" fmla="*/ 13 w 389"/>
              <a:gd name="T5" fmla="*/ 115 h 346"/>
              <a:gd name="T6" fmla="*/ 16 w 389"/>
              <a:gd name="T7" fmla="*/ 158 h 346"/>
              <a:gd name="T8" fmla="*/ 59 w 389"/>
              <a:gd name="T9" fmla="*/ 143 h 346"/>
              <a:gd name="T10" fmla="*/ 0 w 389"/>
              <a:gd name="T11" fmla="*/ 194 h 346"/>
              <a:gd name="T12" fmla="*/ 0 w 389"/>
              <a:gd name="T13" fmla="*/ 194 h 346"/>
              <a:gd name="T14" fmla="*/ 30 w 389"/>
              <a:gd name="T15" fmla="*/ 221 h 346"/>
              <a:gd name="T16" fmla="*/ 93 w 389"/>
              <a:gd name="T17" fmla="*/ 165 h 346"/>
              <a:gd name="T18" fmla="*/ 25 w 389"/>
              <a:gd name="T19" fmla="*/ 242 h 346"/>
              <a:gd name="T20" fmla="*/ 58 w 389"/>
              <a:gd name="T21" fmla="*/ 268 h 346"/>
              <a:gd name="T22" fmla="*/ 119 w 389"/>
              <a:gd name="T23" fmla="*/ 188 h 346"/>
              <a:gd name="T24" fmla="*/ 57 w 389"/>
              <a:gd name="T25" fmla="*/ 289 h 346"/>
              <a:gd name="T26" fmla="*/ 154 w 389"/>
              <a:gd name="T27" fmla="*/ 346 h 346"/>
              <a:gd name="T28" fmla="*/ 139 w 389"/>
              <a:gd name="T29" fmla="*/ 291 h 346"/>
              <a:gd name="T30" fmla="*/ 107 w 389"/>
              <a:gd name="T31" fmla="*/ 273 h 346"/>
              <a:gd name="T32" fmla="*/ 189 w 389"/>
              <a:gd name="T33" fmla="*/ 185 h 346"/>
              <a:gd name="T34" fmla="*/ 281 w 389"/>
              <a:gd name="T35" fmla="*/ 157 h 346"/>
              <a:gd name="T36" fmla="*/ 284 w 389"/>
              <a:gd name="T37" fmla="*/ 213 h 346"/>
              <a:gd name="T38" fmla="*/ 195 w 389"/>
              <a:gd name="T39" fmla="*/ 277 h 346"/>
              <a:gd name="T40" fmla="*/ 185 w 389"/>
              <a:gd name="T41" fmla="*/ 335 h 346"/>
              <a:gd name="T42" fmla="*/ 253 w 389"/>
              <a:gd name="T43" fmla="*/ 287 h 346"/>
              <a:gd name="T44" fmla="*/ 311 w 389"/>
              <a:gd name="T45" fmla="*/ 245 h 346"/>
              <a:gd name="T46" fmla="*/ 351 w 389"/>
              <a:gd name="T47" fmla="*/ 217 h 346"/>
              <a:gd name="T48" fmla="*/ 351 w 389"/>
              <a:gd name="T49" fmla="*/ 217 h 346"/>
              <a:gd name="T50" fmla="*/ 351 w 389"/>
              <a:gd name="T51" fmla="*/ 217 h 346"/>
              <a:gd name="T52" fmla="*/ 389 w 389"/>
              <a:gd name="T53" fmla="*/ 67 h 346"/>
              <a:gd name="T54" fmla="*/ 260 w 389"/>
              <a:gd name="T5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346">
                <a:moveTo>
                  <a:pt x="260" y="0"/>
                </a:moveTo>
                <a:cubicBezTo>
                  <a:pt x="250" y="18"/>
                  <a:pt x="250" y="18"/>
                  <a:pt x="250" y="18"/>
                </a:cubicBezTo>
                <a:cubicBezTo>
                  <a:pt x="13" y="115"/>
                  <a:pt x="13" y="115"/>
                  <a:pt x="13" y="115"/>
                </a:cubicBezTo>
                <a:cubicBezTo>
                  <a:pt x="16" y="158"/>
                  <a:pt x="16" y="158"/>
                  <a:pt x="16" y="158"/>
                </a:cubicBezTo>
                <a:cubicBezTo>
                  <a:pt x="59" y="143"/>
                  <a:pt x="59" y="143"/>
                  <a:pt x="59" y="143"/>
                </a:cubicBezTo>
                <a:cubicBezTo>
                  <a:pt x="0" y="194"/>
                  <a:pt x="0" y="194"/>
                  <a:pt x="0" y="194"/>
                </a:cubicBezTo>
                <a:cubicBezTo>
                  <a:pt x="0" y="194"/>
                  <a:pt x="0" y="194"/>
                  <a:pt x="0" y="194"/>
                </a:cubicBezTo>
                <a:cubicBezTo>
                  <a:pt x="30" y="221"/>
                  <a:pt x="30" y="221"/>
                  <a:pt x="30" y="221"/>
                </a:cubicBezTo>
                <a:cubicBezTo>
                  <a:pt x="93" y="165"/>
                  <a:pt x="93" y="165"/>
                  <a:pt x="93" y="165"/>
                </a:cubicBezTo>
                <a:cubicBezTo>
                  <a:pt x="25" y="242"/>
                  <a:pt x="25" y="242"/>
                  <a:pt x="25" y="242"/>
                </a:cubicBezTo>
                <a:cubicBezTo>
                  <a:pt x="58" y="268"/>
                  <a:pt x="58" y="268"/>
                  <a:pt x="58" y="268"/>
                </a:cubicBezTo>
                <a:cubicBezTo>
                  <a:pt x="119" y="188"/>
                  <a:pt x="119" y="188"/>
                  <a:pt x="119" y="188"/>
                </a:cubicBezTo>
                <a:cubicBezTo>
                  <a:pt x="57" y="289"/>
                  <a:pt x="57" y="289"/>
                  <a:pt x="57" y="289"/>
                </a:cubicBezTo>
                <a:cubicBezTo>
                  <a:pt x="154" y="346"/>
                  <a:pt x="154" y="346"/>
                  <a:pt x="154" y="346"/>
                </a:cubicBezTo>
                <a:cubicBezTo>
                  <a:pt x="165" y="326"/>
                  <a:pt x="158" y="302"/>
                  <a:pt x="139" y="291"/>
                </a:cubicBezTo>
                <a:cubicBezTo>
                  <a:pt x="107" y="273"/>
                  <a:pt x="107" y="273"/>
                  <a:pt x="107" y="273"/>
                </a:cubicBezTo>
                <a:cubicBezTo>
                  <a:pt x="189" y="185"/>
                  <a:pt x="189" y="185"/>
                  <a:pt x="189" y="185"/>
                </a:cubicBezTo>
                <a:cubicBezTo>
                  <a:pt x="189" y="185"/>
                  <a:pt x="231" y="127"/>
                  <a:pt x="281" y="157"/>
                </a:cubicBezTo>
                <a:cubicBezTo>
                  <a:pt x="303" y="172"/>
                  <a:pt x="308" y="195"/>
                  <a:pt x="284" y="213"/>
                </a:cubicBezTo>
                <a:cubicBezTo>
                  <a:pt x="195" y="277"/>
                  <a:pt x="195" y="277"/>
                  <a:pt x="195" y="277"/>
                </a:cubicBezTo>
                <a:cubicBezTo>
                  <a:pt x="176" y="290"/>
                  <a:pt x="171" y="316"/>
                  <a:pt x="185" y="335"/>
                </a:cubicBezTo>
                <a:cubicBezTo>
                  <a:pt x="253" y="287"/>
                  <a:pt x="253" y="287"/>
                  <a:pt x="253" y="287"/>
                </a:cubicBezTo>
                <a:cubicBezTo>
                  <a:pt x="311" y="245"/>
                  <a:pt x="311" y="245"/>
                  <a:pt x="311" y="245"/>
                </a:cubicBezTo>
                <a:cubicBezTo>
                  <a:pt x="351" y="217"/>
                  <a:pt x="351" y="217"/>
                  <a:pt x="351" y="217"/>
                </a:cubicBezTo>
                <a:cubicBezTo>
                  <a:pt x="351" y="217"/>
                  <a:pt x="351" y="217"/>
                  <a:pt x="351" y="217"/>
                </a:cubicBezTo>
                <a:cubicBezTo>
                  <a:pt x="351" y="217"/>
                  <a:pt x="351" y="217"/>
                  <a:pt x="351" y="217"/>
                </a:cubicBezTo>
                <a:cubicBezTo>
                  <a:pt x="389" y="67"/>
                  <a:pt x="389" y="67"/>
                  <a:pt x="389" y="67"/>
                </a:cubicBezTo>
                <a:lnTo>
                  <a:pt x="260"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5"/>
          <p:cNvSpPr>
            <a:spLocks/>
          </p:cNvSpPr>
          <p:nvPr/>
        </p:nvSpPr>
        <p:spPr bwMode="auto">
          <a:xfrm>
            <a:off x="10372725" y="2698750"/>
            <a:ext cx="568325" cy="1155700"/>
          </a:xfrm>
          <a:custGeom>
            <a:avLst/>
            <a:gdLst>
              <a:gd name="T0" fmla="*/ 0 w 358"/>
              <a:gd name="T1" fmla="*/ 0 h 728"/>
              <a:gd name="T2" fmla="*/ 110 w 358"/>
              <a:gd name="T3" fmla="*/ 599 h 728"/>
              <a:gd name="T4" fmla="*/ 358 w 358"/>
              <a:gd name="T5" fmla="*/ 728 h 728"/>
              <a:gd name="T6" fmla="*/ 358 w 358"/>
              <a:gd name="T7" fmla="*/ 0 h 728"/>
              <a:gd name="T8" fmla="*/ 0 w 358"/>
              <a:gd name="T9" fmla="*/ 0 h 728"/>
            </a:gdLst>
            <a:ahLst/>
            <a:cxnLst>
              <a:cxn ang="0">
                <a:pos x="T0" y="T1"/>
              </a:cxn>
              <a:cxn ang="0">
                <a:pos x="T2" y="T3"/>
              </a:cxn>
              <a:cxn ang="0">
                <a:pos x="T4" y="T5"/>
              </a:cxn>
              <a:cxn ang="0">
                <a:pos x="T6" y="T7"/>
              </a:cxn>
              <a:cxn ang="0">
                <a:pos x="T8" y="T9"/>
              </a:cxn>
            </a:cxnLst>
            <a:rect l="0" t="0" r="r" b="b"/>
            <a:pathLst>
              <a:path w="358" h="728">
                <a:moveTo>
                  <a:pt x="0" y="0"/>
                </a:moveTo>
                <a:lnTo>
                  <a:pt x="110" y="599"/>
                </a:lnTo>
                <a:lnTo>
                  <a:pt x="358" y="728"/>
                </a:lnTo>
                <a:lnTo>
                  <a:pt x="358"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6"/>
          <p:cNvSpPr>
            <a:spLocks/>
          </p:cNvSpPr>
          <p:nvPr/>
        </p:nvSpPr>
        <p:spPr bwMode="auto">
          <a:xfrm>
            <a:off x="10512425" y="3656013"/>
            <a:ext cx="420687" cy="292100"/>
          </a:xfrm>
          <a:custGeom>
            <a:avLst/>
            <a:gdLst>
              <a:gd name="T0" fmla="*/ 0 w 265"/>
              <a:gd name="T1" fmla="*/ 62 h 184"/>
              <a:gd name="T2" fmla="*/ 32 w 265"/>
              <a:gd name="T3" fmla="*/ 0 h 184"/>
              <a:gd name="T4" fmla="*/ 265 w 265"/>
              <a:gd name="T5" fmla="*/ 122 h 184"/>
              <a:gd name="T6" fmla="*/ 234 w 265"/>
              <a:gd name="T7" fmla="*/ 184 h 184"/>
              <a:gd name="T8" fmla="*/ 0 w 265"/>
              <a:gd name="T9" fmla="*/ 62 h 184"/>
            </a:gdLst>
            <a:ahLst/>
            <a:cxnLst>
              <a:cxn ang="0">
                <a:pos x="T0" y="T1"/>
              </a:cxn>
              <a:cxn ang="0">
                <a:pos x="T2" y="T3"/>
              </a:cxn>
              <a:cxn ang="0">
                <a:pos x="T4" y="T5"/>
              </a:cxn>
              <a:cxn ang="0">
                <a:pos x="T6" y="T7"/>
              </a:cxn>
              <a:cxn ang="0">
                <a:pos x="T8" y="T9"/>
              </a:cxn>
            </a:cxnLst>
            <a:rect l="0" t="0" r="r" b="b"/>
            <a:pathLst>
              <a:path w="265" h="184">
                <a:moveTo>
                  <a:pt x="0" y="62"/>
                </a:moveTo>
                <a:lnTo>
                  <a:pt x="32" y="0"/>
                </a:lnTo>
                <a:lnTo>
                  <a:pt x="265" y="122"/>
                </a:lnTo>
                <a:lnTo>
                  <a:pt x="234" y="184"/>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7"/>
          <p:cNvSpPr>
            <a:spLocks/>
          </p:cNvSpPr>
          <p:nvPr/>
        </p:nvSpPr>
        <p:spPr bwMode="auto">
          <a:xfrm>
            <a:off x="10498138" y="5008563"/>
            <a:ext cx="939800" cy="833438"/>
          </a:xfrm>
          <a:custGeom>
            <a:avLst/>
            <a:gdLst>
              <a:gd name="T0" fmla="*/ 360 w 390"/>
              <a:gd name="T1" fmla="*/ 124 h 346"/>
              <a:gd name="T2" fmla="*/ 297 w 390"/>
              <a:gd name="T3" fmla="*/ 181 h 346"/>
              <a:gd name="T4" fmla="*/ 364 w 390"/>
              <a:gd name="T5" fmla="*/ 103 h 346"/>
              <a:gd name="T6" fmla="*/ 332 w 390"/>
              <a:gd name="T7" fmla="*/ 77 h 346"/>
              <a:gd name="T8" fmla="*/ 271 w 390"/>
              <a:gd name="T9" fmla="*/ 158 h 346"/>
              <a:gd name="T10" fmla="*/ 333 w 390"/>
              <a:gd name="T11" fmla="*/ 56 h 346"/>
              <a:gd name="T12" fmla="*/ 235 w 390"/>
              <a:gd name="T13" fmla="*/ 0 h 346"/>
              <a:gd name="T14" fmla="*/ 250 w 390"/>
              <a:gd name="T15" fmla="*/ 54 h 346"/>
              <a:gd name="T16" fmla="*/ 282 w 390"/>
              <a:gd name="T17" fmla="*/ 73 h 346"/>
              <a:gd name="T18" fmla="*/ 201 w 390"/>
              <a:gd name="T19" fmla="*/ 161 h 346"/>
              <a:gd name="T20" fmla="*/ 109 w 390"/>
              <a:gd name="T21" fmla="*/ 188 h 346"/>
              <a:gd name="T22" fmla="*/ 105 w 390"/>
              <a:gd name="T23" fmla="*/ 132 h 346"/>
              <a:gd name="T24" fmla="*/ 195 w 390"/>
              <a:gd name="T25" fmla="*/ 69 h 346"/>
              <a:gd name="T26" fmla="*/ 205 w 390"/>
              <a:gd name="T27" fmla="*/ 11 h 346"/>
              <a:gd name="T28" fmla="*/ 137 w 390"/>
              <a:gd name="T29" fmla="*/ 59 h 346"/>
              <a:gd name="T30" fmla="*/ 78 w 390"/>
              <a:gd name="T31" fmla="*/ 100 h 346"/>
              <a:gd name="T32" fmla="*/ 39 w 390"/>
              <a:gd name="T33" fmla="*/ 129 h 346"/>
              <a:gd name="T34" fmla="*/ 39 w 390"/>
              <a:gd name="T35" fmla="*/ 129 h 346"/>
              <a:gd name="T36" fmla="*/ 39 w 390"/>
              <a:gd name="T37" fmla="*/ 129 h 346"/>
              <a:gd name="T38" fmla="*/ 0 w 390"/>
              <a:gd name="T39" fmla="*/ 279 h 346"/>
              <a:gd name="T40" fmla="*/ 130 w 390"/>
              <a:gd name="T41" fmla="*/ 346 h 346"/>
              <a:gd name="T42" fmla="*/ 140 w 390"/>
              <a:gd name="T43" fmla="*/ 328 h 346"/>
              <a:gd name="T44" fmla="*/ 377 w 390"/>
              <a:gd name="T45" fmla="*/ 231 h 346"/>
              <a:gd name="T46" fmla="*/ 374 w 390"/>
              <a:gd name="T47" fmla="*/ 188 h 346"/>
              <a:gd name="T48" fmla="*/ 331 w 390"/>
              <a:gd name="T49" fmla="*/ 203 h 346"/>
              <a:gd name="T50" fmla="*/ 390 w 390"/>
              <a:gd name="T51" fmla="*/ 152 h 346"/>
              <a:gd name="T52" fmla="*/ 360 w 390"/>
              <a:gd name="T53" fmla="*/ 12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0" h="346">
                <a:moveTo>
                  <a:pt x="360" y="124"/>
                </a:moveTo>
                <a:cubicBezTo>
                  <a:pt x="297" y="181"/>
                  <a:pt x="297" y="181"/>
                  <a:pt x="297" y="181"/>
                </a:cubicBezTo>
                <a:cubicBezTo>
                  <a:pt x="364" y="103"/>
                  <a:pt x="364" y="103"/>
                  <a:pt x="364" y="103"/>
                </a:cubicBezTo>
                <a:cubicBezTo>
                  <a:pt x="332" y="77"/>
                  <a:pt x="332" y="77"/>
                  <a:pt x="332" y="77"/>
                </a:cubicBezTo>
                <a:cubicBezTo>
                  <a:pt x="271" y="158"/>
                  <a:pt x="271" y="158"/>
                  <a:pt x="271" y="158"/>
                </a:cubicBezTo>
                <a:cubicBezTo>
                  <a:pt x="333" y="56"/>
                  <a:pt x="333" y="56"/>
                  <a:pt x="333" y="56"/>
                </a:cubicBezTo>
                <a:cubicBezTo>
                  <a:pt x="235" y="0"/>
                  <a:pt x="235" y="0"/>
                  <a:pt x="235" y="0"/>
                </a:cubicBezTo>
                <a:cubicBezTo>
                  <a:pt x="224" y="19"/>
                  <a:pt x="231" y="43"/>
                  <a:pt x="250" y="54"/>
                </a:cubicBezTo>
                <a:cubicBezTo>
                  <a:pt x="282" y="73"/>
                  <a:pt x="282" y="73"/>
                  <a:pt x="282" y="73"/>
                </a:cubicBezTo>
                <a:cubicBezTo>
                  <a:pt x="201" y="161"/>
                  <a:pt x="201" y="161"/>
                  <a:pt x="201" y="161"/>
                </a:cubicBezTo>
                <a:cubicBezTo>
                  <a:pt x="201" y="161"/>
                  <a:pt x="158" y="218"/>
                  <a:pt x="109" y="188"/>
                </a:cubicBezTo>
                <a:cubicBezTo>
                  <a:pt x="87" y="173"/>
                  <a:pt x="82" y="151"/>
                  <a:pt x="105" y="132"/>
                </a:cubicBezTo>
                <a:cubicBezTo>
                  <a:pt x="195" y="69"/>
                  <a:pt x="195" y="69"/>
                  <a:pt x="195" y="69"/>
                </a:cubicBezTo>
                <a:cubicBezTo>
                  <a:pt x="214" y="56"/>
                  <a:pt x="218" y="30"/>
                  <a:pt x="205" y="11"/>
                </a:cubicBezTo>
                <a:cubicBezTo>
                  <a:pt x="137" y="59"/>
                  <a:pt x="137" y="59"/>
                  <a:pt x="137" y="59"/>
                </a:cubicBezTo>
                <a:cubicBezTo>
                  <a:pt x="78" y="100"/>
                  <a:pt x="78" y="100"/>
                  <a:pt x="78" y="100"/>
                </a:cubicBezTo>
                <a:cubicBezTo>
                  <a:pt x="39" y="129"/>
                  <a:pt x="39" y="129"/>
                  <a:pt x="39" y="129"/>
                </a:cubicBezTo>
                <a:cubicBezTo>
                  <a:pt x="39" y="129"/>
                  <a:pt x="39" y="129"/>
                  <a:pt x="39" y="129"/>
                </a:cubicBezTo>
                <a:cubicBezTo>
                  <a:pt x="39" y="129"/>
                  <a:pt x="39" y="129"/>
                  <a:pt x="39" y="129"/>
                </a:cubicBezTo>
                <a:cubicBezTo>
                  <a:pt x="0" y="279"/>
                  <a:pt x="0" y="279"/>
                  <a:pt x="0" y="279"/>
                </a:cubicBezTo>
                <a:cubicBezTo>
                  <a:pt x="130" y="346"/>
                  <a:pt x="130" y="346"/>
                  <a:pt x="130" y="346"/>
                </a:cubicBezTo>
                <a:cubicBezTo>
                  <a:pt x="140" y="328"/>
                  <a:pt x="140" y="328"/>
                  <a:pt x="140" y="328"/>
                </a:cubicBezTo>
                <a:cubicBezTo>
                  <a:pt x="377" y="231"/>
                  <a:pt x="377" y="231"/>
                  <a:pt x="377" y="231"/>
                </a:cubicBezTo>
                <a:cubicBezTo>
                  <a:pt x="374" y="188"/>
                  <a:pt x="374" y="188"/>
                  <a:pt x="374" y="188"/>
                </a:cubicBezTo>
                <a:cubicBezTo>
                  <a:pt x="331" y="203"/>
                  <a:pt x="331" y="203"/>
                  <a:pt x="331" y="203"/>
                </a:cubicBezTo>
                <a:cubicBezTo>
                  <a:pt x="390" y="152"/>
                  <a:pt x="390" y="152"/>
                  <a:pt x="390" y="152"/>
                </a:cubicBezTo>
                <a:lnTo>
                  <a:pt x="360" y="124"/>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8"/>
          <p:cNvSpPr>
            <a:spLocks/>
          </p:cNvSpPr>
          <p:nvPr/>
        </p:nvSpPr>
        <p:spPr bwMode="auto">
          <a:xfrm>
            <a:off x="10401300" y="5753100"/>
            <a:ext cx="493712" cy="758825"/>
          </a:xfrm>
          <a:custGeom>
            <a:avLst/>
            <a:gdLst>
              <a:gd name="T0" fmla="*/ 311 w 311"/>
              <a:gd name="T1" fmla="*/ 478 h 478"/>
              <a:gd name="T2" fmla="*/ 246 w 311"/>
              <a:gd name="T3" fmla="*/ 128 h 478"/>
              <a:gd name="T4" fmla="*/ 0 w 311"/>
              <a:gd name="T5" fmla="*/ 0 h 478"/>
              <a:gd name="T6" fmla="*/ 0 w 311"/>
              <a:gd name="T7" fmla="*/ 478 h 478"/>
              <a:gd name="T8" fmla="*/ 311 w 311"/>
              <a:gd name="T9" fmla="*/ 478 h 478"/>
            </a:gdLst>
            <a:ahLst/>
            <a:cxnLst>
              <a:cxn ang="0">
                <a:pos x="T0" y="T1"/>
              </a:cxn>
              <a:cxn ang="0">
                <a:pos x="T2" y="T3"/>
              </a:cxn>
              <a:cxn ang="0">
                <a:pos x="T4" y="T5"/>
              </a:cxn>
              <a:cxn ang="0">
                <a:pos x="T6" y="T7"/>
              </a:cxn>
              <a:cxn ang="0">
                <a:pos x="T8" y="T9"/>
              </a:cxn>
            </a:cxnLst>
            <a:rect l="0" t="0" r="r" b="b"/>
            <a:pathLst>
              <a:path w="311" h="478">
                <a:moveTo>
                  <a:pt x="311" y="478"/>
                </a:moveTo>
                <a:lnTo>
                  <a:pt x="246" y="128"/>
                </a:lnTo>
                <a:lnTo>
                  <a:pt x="0" y="0"/>
                </a:lnTo>
                <a:lnTo>
                  <a:pt x="0" y="478"/>
                </a:lnTo>
                <a:lnTo>
                  <a:pt x="311" y="47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9"/>
          <p:cNvSpPr>
            <a:spLocks/>
          </p:cNvSpPr>
          <p:nvPr/>
        </p:nvSpPr>
        <p:spPr bwMode="auto">
          <a:xfrm>
            <a:off x="10406063" y="5659438"/>
            <a:ext cx="422275" cy="288925"/>
          </a:xfrm>
          <a:custGeom>
            <a:avLst/>
            <a:gdLst>
              <a:gd name="T0" fmla="*/ 266 w 266"/>
              <a:gd name="T1" fmla="*/ 121 h 182"/>
              <a:gd name="T2" fmla="*/ 234 w 266"/>
              <a:gd name="T3" fmla="*/ 182 h 182"/>
              <a:gd name="T4" fmla="*/ 0 w 266"/>
              <a:gd name="T5" fmla="*/ 61 h 182"/>
              <a:gd name="T6" fmla="*/ 32 w 266"/>
              <a:gd name="T7" fmla="*/ 0 h 182"/>
              <a:gd name="T8" fmla="*/ 266 w 266"/>
              <a:gd name="T9" fmla="*/ 121 h 182"/>
            </a:gdLst>
            <a:ahLst/>
            <a:cxnLst>
              <a:cxn ang="0">
                <a:pos x="T0" y="T1"/>
              </a:cxn>
              <a:cxn ang="0">
                <a:pos x="T2" y="T3"/>
              </a:cxn>
              <a:cxn ang="0">
                <a:pos x="T4" y="T5"/>
              </a:cxn>
              <a:cxn ang="0">
                <a:pos x="T6" y="T7"/>
              </a:cxn>
              <a:cxn ang="0">
                <a:pos x="T8" y="T9"/>
              </a:cxn>
            </a:cxnLst>
            <a:rect l="0" t="0" r="r" b="b"/>
            <a:pathLst>
              <a:path w="266" h="182">
                <a:moveTo>
                  <a:pt x="266" y="121"/>
                </a:moveTo>
                <a:lnTo>
                  <a:pt x="234" y="182"/>
                </a:lnTo>
                <a:lnTo>
                  <a:pt x="0" y="61"/>
                </a:lnTo>
                <a:lnTo>
                  <a:pt x="32" y="0"/>
                </a:lnTo>
                <a:lnTo>
                  <a:pt x="26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50"/>
          <p:cNvSpPr>
            <a:spLocks/>
          </p:cNvSpPr>
          <p:nvPr/>
        </p:nvSpPr>
        <p:spPr bwMode="auto">
          <a:xfrm>
            <a:off x="7859713" y="5391150"/>
            <a:ext cx="561975" cy="1116013"/>
          </a:xfrm>
          <a:custGeom>
            <a:avLst/>
            <a:gdLst>
              <a:gd name="T0" fmla="*/ 154 w 233"/>
              <a:gd name="T1" fmla="*/ 463 h 463"/>
              <a:gd name="T2" fmla="*/ 232 w 233"/>
              <a:gd name="T3" fmla="*/ 354 h 463"/>
              <a:gd name="T4" fmla="*/ 233 w 233"/>
              <a:gd name="T5" fmla="*/ 193 h 463"/>
              <a:gd name="T6" fmla="*/ 194 w 233"/>
              <a:gd name="T7" fmla="*/ 225 h 463"/>
              <a:gd name="T8" fmla="*/ 194 w 233"/>
              <a:gd name="T9" fmla="*/ 312 h 463"/>
              <a:gd name="T10" fmla="*/ 161 w 233"/>
              <a:gd name="T11" fmla="*/ 336 h 463"/>
              <a:gd name="T12" fmla="*/ 137 w 233"/>
              <a:gd name="T13" fmla="*/ 264 h 463"/>
              <a:gd name="T14" fmla="*/ 158 w 233"/>
              <a:gd name="T15" fmla="*/ 168 h 463"/>
              <a:gd name="T16" fmla="*/ 188 w 233"/>
              <a:gd name="T17" fmla="*/ 173 h 463"/>
              <a:gd name="T18" fmla="*/ 221 w 233"/>
              <a:gd name="T19" fmla="*/ 143 h 463"/>
              <a:gd name="T20" fmla="*/ 145 w 233"/>
              <a:gd name="T21" fmla="*/ 131 h 463"/>
              <a:gd name="T22" fmla="*/ 107 w 233"/>
              <a:gd name="T23" fmla="*/ 217 h 463"/>
              <a:gd name="T24" fmla="*/ 132 w 233"/>
              <a:gd name="T25" fmla="*/ 141 h 463"/>
              <a:gd name="T26" fmla="*/ 189 w 233"/>
              <a:gd name="T27" fmla="*/ 55 h 463"/>
              <a:gd name="T28" fmla="*/ 181 w 233"/>
              <a:gd name="T29" fmla="*/ 11 h 463"/>
              <a:gd name="T30" fmla="*/ 100 w 233"/>
              <a:gd name="T31" fmla="*/ 132 h 463"/>
              <a:gd name="T32" fmla="*/ 80 w 233"/>
              <a:gd name="T33" fmla="*/ 211 h 463"/>
              <a:gd name="T34" fmla="*/ 88 w 233"/>
              <a:gd name="T35" fmla="*/ 144 h 463"/>
              <a:gd name="T36" fmla="*/ 136 w 233"/>
              <a:gd name="T37" fmla="*/ 42 h 463"/>
              <a:gd name="T38" fmla="*/ 121 w 233"/>
              <a:gd name="T39" fmla="*/ 0 h 463"/>
              <a:gd name="T40" fmla="*/ 57 w 233"/>
              <a:gd name="T41" fmla="*/ 137 h 463"/>
              <a:gd name="T42" fmla="*/ 57 w 233"/>
              <a:gd name="T43" fmla="*/ 137 h 463"/>
              <a:gd name="T44" fmla="*/ 51 w 233"/>
              <a:gd name="T45" fmla="*/ 199 h 463"/>
              <a:gd name="T46" fmla="*/ 41 w 233"/>
              <a:gd name="T47" fmla="*/ 164 h 463"/>
              <a:gd name="T48" fmla="*/ 61 w 233"/>
              <a:gd name="T49" fmla="*/ 103 h 463"/>
              <a:gd name="T50" fmla="*/ 40 w 233"/>
              <a:gd name="T51" fmla="*/ 63 h 463"/>
              <a:gd name="T52" fmla="*/ 6 w 233"/>
              <a:gd name="T53" fmla="*/ 170 h 463"/>
              <a:gd name="T54" fmla="*/ 6 w 233"/>
              <a:gd name="T55" fmla="*/ 170 h 463"/>
              <a:gd name="T56" fmla="*/ 6 w 233"/>
              <a:gd name="T57" fmla="*/ 170 h 463"/>
              <a:gd name="T58" fmla="*/ 63 w 233"/>
              <a:gd name="T59" fmla="*/ 376 h 463"/>
              <a:gd name="T60" fmla="*/ 0 w 233"/>
              <a:gd name="T61" fmla="*/ 462 h 463"/>
              <a:gd name="T62" fmla="*/ 154 w 233"/>
              <a:gd name="T63"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463">
                <a:moveTo>
                  <a:pt x="154" y="463"/>
                </a:moveTo>
                <a:cubicBezTo>
                  <a:pt x="232" y="354"/>
                  <a:pt x="232" y="354"/>
                  <a:pt x="232" y="354"/>
                </a:cubicBezTo>
                <a:cubicBezTo>
                  <a:pt x="233" y="193"/>
                  <a:pt x="233" y="193"/>
                  <a:pt x="233" y="193"/>
                </a:cubicBezTo>
                <a:cubicBezTo>
                  <a:pt x="214" y="193"/>
                  <a:pt x="195" y="207"/>
                  <a:pt x="194" y="225"/>
                </a:cubicBezTo>
                <a:cubicBezTo>
                  <a:pt x="194" y="312"/>
                  <a:pt x="194" y="312"/>
                  <a:pt x="194" y="312"/>
                </a:cubicBezTo>
                <a:cubicBezTo>
                  <a:pt x="194" y="312"/>
                  <a:pt x="182" y="323"/>
                  <a:pt x="161" y="336"/>
                </a:cubicBezTo>
                <a:cubicBezTo>
                  <a:pt x="119" y="318"/>
                  <a:pt x="137" y="264"/>
                  <a:pt x="137" y="264"/>
                </a:cubicBezTo>
                <a:cubicBezTo>
                  <a:pt x="158" y="168"/>
                  <a:pt x="158" y="168"/>
                  <a:pt x="158" y="168"/>
                </a:cubicBezTo>
                <a:cubicBezTo>
                  <a:pt x="188" y="173"/>
                  <a:pt x="188" y="173"/>
                  <a:pt x="188" y="173"/>
                </a:cubicBezTo>
                <a:cubicBezTo>
                  <a:pt x="205" y="174"/>
                  <a:pt x="220" y="160"/>
                  <a:pt x="221" y="143"/>
                </a:cubicBezTo>
                <a:cubicBezTo>
                  <a:pt x="145" y="131"/>
                  <a:pt x="145" y="131"/>
                  <a:pt x="145" y="131"/>
                </a:cubicBezTo>
                <a:cubicBezTo>
                  <a:pt x="107" y="217"/>
                  <a:pt x="107" y="217"/>
                  <a:pt x="107" y="217"/>
                </a:cubicBezTo>
                <a:cubicBezTo>
                  <a:pt x="132" y="141"/>
                  <a:pt x="132" y="141"/>
                  <a:pt x="132" y="141"/>
                </a:cubicBezTo>
                <a:cubicBezTo>
                  <a:pt x="189" y="55"/>
                  <a:pt x="189" y="55"/>
                  <a:pt x="189" y="55"/>
                </a:cubicBezTo>
                <a:cubicBezTo>
                  <a:pt x="199" y="40"/>
                  <a:pt x="195" y="21"/>
                  <a:pt x="181" y="11"/>
                </a:cubicBezTo>
                <a:cubicBezTo>
                  <a:pt x="100" y="132"/>
                  <a:pt x="100" y="132"/>
                  <a:pt x="100" y="132"/>
                </a:cubicBezTo>
                <a:cubicBezTo>
                  <a:pt x="80" y="211"/>
                  <a:pt x="80" y="211"/>
                  <a:pt x="80" y="211"/>
                </a:cubicBezTo>
                <a:cubicBezTo>
                  <a:pt x="88" y="144"/>
                  <a:pt x="88" y="144"/>
                  <a:pt x="88" y="144"/>
                </a:cubicBezTo>
                <a:cubicBezTo>
                  <a:pt x="136" y="42"/>
                  <a:pt x="136" y="42"/>
                  <a:pt x="136" y="42"/>
                </a:cubicBezTo>
                <a:cubicBezTo>
                  <a:pt x="143" y="26"/>
                  <a:pt x="136" y="7"/>
                  <a:pt x="121" y="0"/>
                </a:cubicBezTo>
                <a:cubicBezTo>
                  <a:pt x="57" y="137"/>
                  <a:pt x="57" y="137"/>
                  <a:pt x="57" y="137"/>
                </a:cubicBezTo>
                <a:cubicBezTo>
                  <a:pt x="57" y="137"/>
                  <a:pt x="57" y="137"/>
                  <a:pt x="57" y="137"/>
                </a:cubicBezTo>
                <a:cubicBezTo>
                  <a:pt x="51" y="199"/>
                  <a:pt x="51" y="199"/>
                  <a:pt x="51" y="199"/>
                </a:cubicBezTo>
                <a:cubicBezTo>
                  <a:pt x="41" y="164"/>
                  <a:pt x="41" y="164"/>
                  <a:pt x="41" y="164"/>
                </a:cubicBezTo>
                <a:cubicBezTo>
                  <a:pt x="61" y="103"/>
                  <a:pt x="61" y="103"/>
                  <a:pt x="61" y="103"/>
                </a:cubicBezTo>
                <a:cubicBezTo>
                  <a:pt x="66" y="86"/>
                  <a:pt x="57" y="68"/>
                  <a:pt x="40" y="63"/>
                </a:cubicBezTo>
                <a:cubicBezTo>
                  <a:pt x="6" y="170"/>
                  <a:pt x="6" y="170"/>
                  <a:pt x="6" y="170"/>
                </a:cubicBezTo>
                <a:cubicBezTo>
                  <a:pt x="6" y="170"/>
                  <a:pt x="6" y="170"/>
                  <a:pt x="6" y="170"/>
                </a:cubicBezTo>
                <a:cubicBezTo>
                  <a:pt x="6" y="170"/>
                  <a:pt x="6" y="170"/>
                  <a:pt x="6" y="170"/>
                </a:cubicBezTo>
                <a:cubicBezTo>
                  <a:pt x="63" y="376"/>
                  <a:pt x="63" y="376"/>
                  <a:pt x="63" y="376"/>
                </a:cubicBezTo>
                <a:cubicBezTo>
                  <a:pt x="0" y="462"/>
                  <a:pt x="0" y="462"/>
                  <a:pt x="0" y="462"/>
                </a:cubicBezTo>
                <a:lnTo>
                  <a:pt x="154" y="463"/>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51"/>
          <p:cNvSpPr>
            <a:spLocks/>
          </p:cNvSpPr>
          <p:nvPr/>
        </p:nvSpPr>
        <p:spPr bwMode="auto">
          <a:xfrm>
            <a:off x="7978775" y="5781675"/>
            <a:ext cx="93662" cy="41275"/>
          </a:xfrm>
          <a:custGeom>
            <a:avLst/>
            <a:gdLst>
              <a:gd name="T0" fmla="*/ 1 w 59"/>
              <a:gd name="T1" fmla="*/ 0 h 26"/>
              <a:gd name="T2" fmla="*/ 59 w 59"/>
              <a:gd name="T3" fmla="*/ 3 h 26"/>
              <a:gd name="T4" fmla="*/ 56 w 59"/>
              <a:gd name="T5" fmla="*/ 26 h 26"/>
              <a:gd name="T6" fmla="*/ 0 w 59"/>
              <a:gd name="T7" fmla="*/ 23 h 26"/>
              <a:gd name="T8" fmla="*/ 1 w 59"/>
              <a:gd name="T9" fmla="*/ 0 h 26"/>
            </a:gdLst>
            <a:ahLst/>
            <a:cxnLst>
              <a:cxn ang="0">
                <a:pos x="T0" y="T1"/>
              </a:cxn>
              <a:cxn ang="0">
                <a:pos x="T2" y="T3"/>
              </a:cxn>
              <a:cxn ang="0">
                <a:pos x="T4" y="T5"/>
              </a:cxn>
              <a:cxn ang="0">
                <a:pos x="T6" y="T7"/>
              </a:cxn>
              <a:cxn ang="0">
                <a:pos x="T8" y="T9"/>
              </a:cxn>
            </a:cxnLst>
            <a:rect l="0" t="0" r="r" b="b"/>
            <a:pathLst>
              <a:path w="59" h="26">
                <a:moveTo>
                  <a:pt x="1" y="0"/>
                </a:moveTo>
                <a:lnTo>
                  <a:pt x="59" y="3"/>
                </a:lnTo>
                <a:lnTo>
                  <a:pt x="56" y="26"/>
                </a:lnTo>
                <a:lnTo>
                  <a:pt x="0" y="23"/>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52"/>
          <p:cNvSpPr>
            <a:spLocks/>
          </p:cNvSpPr>
          <p:nvPr/>
        </p:nvSpPr>
        <p:spPr bwMode="auto">
          <a:xfrm>
            <a:off x="11204575" y="1166813"/>
            <a:ext cx="785812" cy="1260475"/>
          </a:xfrm>
          <a:custGeom>
            <a:avLst/>
            <a:gdLst>
              <a:gd name="T0" fmla="*/ 0 w 326"/>
              <a:gd name="T1" fmla="*/ 523 h 523"/>
              <a:gd name="T2" fmla="*/ 126 w 326"/>
              <a:gd name="T3" fmla="*/ 523 h 523"/>
              <a:gd name="T4" fmla="*/ 125 w 326"/>
              <a:gd name="T5" fmla="*/ 366 h 523"/>
              <a:gd name="T6" fmla="*/ 291 w 326"/>
              <a:gd name="T7" fmla="*/ 233 h 523"/>
              <a:gd name="T8" fmla="*/ 291 w 326"/>
              <a:gd name="T9" fmla="*/ 233 h 523"/>
              <a:gd name="T10" fmla="*/ 291 w 326"/>
              <a:gd name="T11" fmla="*/ 233 h 523"/>
              <a:gd name="T12" fmla="*/ 326 w 326"/>
              <a:gd name="T13" fmla="*/ 126 h 523"/>
              <a:gd name="T14" fmla="*/ 286 w 326"/>
              <a:gd name="T15" fmla="*/ 146 h 523"/>
              <a:gd name="T16" fmla="*/ 267 w 326"/>
              <a:gd name="T17" fmla="*/ 207 h 523"/>
              <a:gd name="T18" fmla="*/ 238 w 326"/>
              <a:gd name="T19" fmla="*/ 230 h 523"/>
              <a:gd name="T20" fmla="*/ 269 w 326"/>
              <a:gd name="T21" fmla="*/ 176 h 523"/>
              <a:gd name="T22" fmla="*/ 269 w 326"/>
              <a:gd name="T23" fmla="*/ 176 h 523"/>
              <a:gd name="T24" fmla="*/ 298 w 326"/>
              <a:gd name="T25" fmla="*/ 27 h 523"/>
              <a:gd name="T26" fmla="*/ 261 w 326"/>
              <a:gd name="T27" fmla="*/ 52 h 523"/>
              <a:gd name="T28" fmla="*/ 239 w 326"/>
              <a:gd name="T29" fmla="*/ 163 h 523"/>
              <a:gd name="T30" fmla="*/ 207 w 326"/>
              <a:gd name="T31" fmla="*/ 222 h 523"/>
              <a:gd name="T32" fmla="*/ 237 w 326"/>
              <a:gd name="T33" fmla="*/ 146 h 523"/>
              <a:gd name="T34" fmla="*/ 242 w 326"/>
              <a:gd name="T35" fmla="*/ 1 h 523"/>
              <a:gd name="T36" fmla="*/ 210 w 326"/>
              <a:gd name="T37" fmla="*/ 32 h 523"/>
              <a:gd name="T38" fmla="*/ 206 w 326"/>
              <a:gd name="T39" fmla="*/ 135 h 523"/>
              <a:gd name="T40" fmla="*/ 182 w 326"/>
              <a:gd name="T41" fmla="*/ 212 h 523"/>
              <a:gd name="T42" fmla="*/ 202 w 326"/>
              <a:gd name="T43" fmla="*/ 119 h 523"/>
              <a:gd name="T44" fmla="*/ 133 w 326"/>
              <a:gd name="T45" fmla="*/ 84 h 523"/>
              <a:gd name="T46" fmla="*/ 142 w 326"/>
              <a:gd name="T47" fmla="*/ 128 h 523"/>
              <a:gd name="T48" fmla="*/ 169 w 326"/>
              <a:gd name="T49" fmla="*/ 142 h 523"/>
              <a:gd name="T50" fmla="*/ 130 w 326"/>
              <a:gd name="T51" fmla="*/ 232 h 523"/>
              <a:gd name="T52" fmla="*/ 68 w 326"/>
              <a:gd name="T53" fmla="*/ 277 h 523"/>
              <a:gd name="T54" fmla="*/ 55 w 326"/>
              <a:gd name="T55" fmla="*/ 238 h 523"/>
              <a:gd name="T56" fmla="*/ 106 w 326"/>
              <a:gd name="T57" fmla="*/ 167 h 523"/>
              <a:gd name="T58" fmla="*/ 94 w 326"/>
              <a:gd name="T59" fmla="*/ 119 h 523"/>
              <a:gd name="T60" fmla="*/ 0 w 326"/>
              <a:gd name="T61" fmla="*/ 249 h 523"/>
              <a:gd name="T62" fmla="*/ 0 w 326"/>
              <a:gd name="T63"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6" h="523">
                <a:moveTo>
                  <a:pt x="0" y="523"/>
                </a:moveTo>
                <a:cubicBezTo>
                  <a:pt x="126" y="523"/>
                  <a:pt x="126" y="523"/>
                  <a:pt x="126" y="523"/>
                </a:cubicBezTo>
                <a:cubicBezTo>
                  <a:pt x="125" y="366"/>
                  <a:pt x="125" y="366"/>
                  <a:pt x="125" y="366"/>
                </a:cubicBezTo>
                <a:cubicBezTo>
                  <a:pt x="291" y="233"/>
                  <a:pt x="291" y="233"/>
                  <a:pt x="291" y="233"/>
                </a:cubicBezTo>
                <a:cubicBezTo>
                  <a:pt x="291" y="233"/>
                  <a:pt x="291" y="233"/>
                  <a:pt x="291" y="233"/>
                </a:cubicBezTo>
                <a:cubicBezTo>
                  <a:pt x="291" y="233"/>
                  <a:pt x="291" y="233"/>
                  <a:pt x="291" y="233"/>
                </a:cubicBezTo>
                <a:cubicBezTo>
                  <a:pt x="326" y="126"/>
                  <a:pt x="326" y="126"/>
                  <a:pt x="326" y="126"/>
                </a:cubicBezTo>
                <a:cubicBezTo>
                  <a:pt x="310" y="120"/>
                  <a:pt x="292" y="129"/>
                  <a:pt x="286" y="146"/>
                </a:cubicBezTo>
                <a:cubicBezTo>
                  <a:pt x="267" y="207"/>
                  <a:pt x="267" y="207"/>
                  <a:pt x="267" y="207"/>
                </a:cubicBezTo>
                <a:cubicBezTo>
                  <a:pt x="238" y="230"/>
                  <a:pt x="238" y="230"/>
                  <a:pt x="238" y="230"/>
                </a:cubicBezTo>
                <a:cubicBezTo>
                  <a:pt x="269" y="176"/>
                  <a:pt x="269" y="176"/>
                  <a:pt x="269" y="176"/>
                </a:cubicBezTo>
                <a:cubicBezTo>
                  <a:pt x="269" y="176"/>
                  <a:pt x="269" y="176"/>
                  <a:pt x="269" y="176"/>
                </a:cubicBezTo>
                <a:cubicBezTo>
                  <a:pt x="298" y="27"/>
                  <a:pt x="298" y="27"/>
                  <a:pt x="298" y="27"/>
                </a:cubicBezTo>
                <a:cubicBezTo>
                  <a:pt x="280" y="24"/>
                  <a:pt x="264" y="35"/>
                  <a:pt x="261" y="52"/>
                </a:cubicBezTo>
                <a:cubicBezTo>
                  <a:pt x="239" y="163"/>
                  <a:pt x="239" y="163"/>
                  <a:pt x="239" y="163"/>
                </a:cubicBezTo>
                <a:cubicBezTo>
                  <a:pt x="207" y="222"/>
                  <a:pt x="207" y="222"/>
                  <a:pt x="207" y="222"/>
                </a:cubicBezTo>
                <a:cubicBezTo>
                  <a:pt x="237" y="146"/>
                  <a:pt x="237" y="146"/>
                  <a:pt x="237" y="146"/>
                </a:cubicBezTo>
                <a:cubicBezTo>
                  <a:pt x="242" y="1"/>
                  <a:pt x="242" y="1"/>
                  <a:pt x="242" y="1"/>
                </a:cubicBezTo>
                <a:cubicBezTo>
                  <a:pt x="225" y="0"/>
                  <a:pt x="210" y="14"/>
                  <a:pt x="210" y="32"/>
                </a:cubicBezTo>
                <a:cubicBezTo>
                  <a:pt x="206" y="135"/>
                  <a:pt x="206" y="135"/>
                  <a:pt x="206" y="135"/>
                </a:cubicBezTo>
                <a:cubicBezTo>
                  <a:pt x="182" y="212"/>
                  <a:pt x="182" y="212"/>
                  <a:pt x="182" y="212"/>
                </a:cubicBezTo>
                <a:cubicBezTo>
                  <a:pt x="202" y="119"/>
                  <a:pt x="202" y="119"/>
                  <a:pt x="202" y="119"/>
                </a:cubicBezTo>
                <a:cubicBezTo>
                  <a:pt x="133" y="84"/>
                  <a:pt x="133" y="84"/>
                  <a:pt x="133" y="84"/>
                </a:cubicBezTo>
                <a:cubicBezTo>
                  <a:pt x="123" y="99"/>
                  <a:pt x="127" y="119"/>
                  <a:pt x="142" y="128"/>
                </a:cubicBezTo>
                <a:cubicBezTo>
                  <a:pt x="169" y="142"/>
                  <a:pt x="169" y="142"/>
                  <a:pt x="169" y="142"/>
                </a:cubicBezTo>
                <a:cubicBezTo>
                  <a:pt x="130" y="232"/>
                  <a:pt x="130" y="232"/>
                  <a:pt x="130" y="232"/>
                </a:cubicBezTo>
                <a:cubicBezTo>
                  <a:pt x="130" y="232"/>
                  <a:pt x="113" y="286"/>
                  <a:pt x="68" y="277"/>
                </a:cubicBezTo>
                <a:cubicBezTo>
                  <a:pt x="59" y="253"/>
                  <a:pt x="55" y="238"/>
                  <a:pt x="55" y="238"/>
                </a:cubicBezTo>
                <a:cubicBezTo>
                  <a:pt x="106" y="167"/>
                  <a:pt x="106" y="167"/>
                  <a:pt x="106" y="167"/>
                </a:cubicBezTo>
                <a:cubicBezTo>
                  <a:pt x="117" y="152"/>
                  <a:pt x="109" y="129"/>
                  <a:pt x="94" y="119"/>
                </a:cubicBezTo>
                <a:cubicBezTo>
                  <a:pt x="0" y="249"/>
                  <a:pt x="0" y="249"/>
                  <a:pt x="0" y="249"/>
                </a:cubicBezTo>
                <a:lnTo>
                  <a:pt x="0" y="523"/>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3"/>
          <p:cNvSpPr>
            <a:spLocks/>
          </p:cNvSpPr>
          <p:nvPr/>
        </p:nvSpPr>
        <p:spPr bwMode="auto">
          <a:xfrm>
            <a:off x="11736388" y="1598613"/>
            <a:ext cx="96837" cy="80963"/>
          </a:xfrm>
          <a:custGeom>
            <a:avLst/>
            <a:gdLst>
              <a:gd name="T0" fmla="*/ 61 w 61"/>
              <a:gd name="T1" fmla="*/ 31 h 51"/>
              <a:gd name="T2" fmla="*/ 11 w 61"/>
              <a:gd name="T3" fmla="*/ 0 h 51"/>
              <a:gd name="T4" fmla="*/ 0 w 61"/>
              <a:gd name="T5" fmla="*/ 21 h 51"/>
              <a:gd name="T6" fmla="*/ 47 w 61"/>
              <a:gd name="T7" fmla="*/ 51 h 51"/>
              <a:gd name="T8" fmla="*/ 61 w 61"/>
              <a:gd name="T9" fmla="*/ 31 h 51"/>
            </a:gdLst>
            <a:ahLst/>
            <a:cxnLst>
              <a:cxn ang="0">
                <a:pos x="T0" y="T1"/>
              </a:cxn>
              <a:cxn ang="0">
                <a:pos x="T2" y="T3"/>
              </a:cxn>
              <a:cxn ang="0">
                <a:pos x="T4" y="T5"/>
              </a:cxn>
              <a:cxn ang="0">
                <a:pos x="T6" y="T7"/>
              </a:cxn>
              <a:cxn ang="0">
                <a:pos x="T8" y="T9"/>
              </a:cxn>
            </a:cxnLst>
            <a:rect l="0" t="0" r="r" b="b"/>
            <a:pathLst>
              <a:path w="61" h="51">
                <a:moveTo>
                  <a:pt x="61" y="31"/>
                </a:moveTo>
                <a:lnTo>
                  <a:pt x="11" y="0"/>
                </a:lnTo>
                <a:lnTo>
                  <a:pt x="0" y="21"/>
                </a:lnTo>
                <a:lnTo>
                  <a:pt x="47" y="51"/>
                </a:lnTo>
                <a:lnTo>
                  <a:pt x="61"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54"/>
          <p:cNvSpPr>
            <a:spLocks noEditPoints="1"/>
          </p:cNvSpPr>
          <p:nvPr/>
        </p:nvSpPr>
        <p:spPr bwMode="auto">
          <a:xfrm>
            <a:off x="11168063" y="2243138"/>
            <a:ext cx="377825" cy="80963"/>
          </a:xfrm>
          <a:custGeom>
            <a:avLst/>
            <a:gdLst>
              <a:gd name="T0" fmla="*/ 32 w 157"/>
              <a:gd name="T1" fmla="*/ 16 h 33"/>
              <a:gd name="T2" fmla="*/ 16 w 157"/>
              <a:gd name="T3" fmla="*/ 0 h 33"/>
              <a:gd name="T4" fmla="*/ 0 w 157"/>
              <a:gd name="T5" fmla="*/ 16 h 33"/>
              <a:gd name="T6" fmla="*/ 16 w 157"/>
              <a:gd name="T7" fmla="*/ 31 h 33"/>
              <a:gd name="T8" fmla="*/ 32 w 157"/>
              <a:gd name="T9" fmla="*/ 16 h 33"/>
              <a:gd name="T10" fmla="*/ 63 w 157"/>
              <a:gd name="T11" fmla="*/ 16 h 33"/>
              <a:gd name="T12" fmla="*/ 47 w 157"/>
              <a:gd name="T13" fmla="*/ 0 h 33"/>
              <a:gd name="T14" fmla="*/ 32 w 157"/>
              <a:gd name="T15" fmla="*/ 16 h 33"/>
              <a:gd name="T16" fmla="*/ 47 w 157"/>
              <a:gd name="T17" fmla="*/ 32 h 33"/>
              <a:gd name="T18" fmla="*/ 63 w 157"/>
              <a:gd name="T19" fmla="*/ 16 h 33"/>
              <a:gd name="T20" fmla="*/ 94 w 157"/>
              <a:gd name="T21" fmla="*/ 16 h 33"/>
              <a:gd name="T22" fmla="*/ 79 w 157"/>
              <a:gd name="T23" fmla="*/ 1 h 33"/>
              <a:gd name="T24" fmla="*/ 63 w 157"/>
              <a:gd name="T25" fmla="*/ 16 h 33"/>
              <a:gd name="T26" fmla="*/ 78 w 157"/>
              <a:gd name="T27" fmla="*/ 32 h 33"/>
              <a:gd name="T28" fmla="*/ 94 w 157"/>
              <a:gd name="T29" fmla="*/ 16 h 33"/>
              <a:gd name="T30" fmla="*/ 126 w 157"/>
              <a:gd name="T31" fmla="*/ 17 h 33"/>
              <a:gd name="T32" fmla="*/ 110 w 157"/>
              <a:gd name="T33" fmla="*/ 1 h 33"/>
              <a:gd name="T34" fmla="*/ 94 w 157"/>
              <a:gd name="T35" fmla="*/ 16 h 33"/>
              <a:gd name="T36" fmla="*/ 110 w 157"/>
              <a:gd name="T37" fmla="*/ 32 h 33"/>
              <a:gd name="T38" fmla="*/ 126 w 157"/>
              <a:gd name="T39" fmla="*/ 17 h 33"/>
              <a:gd name="T40" fmla="*/ 157 w 157"/>
              <a:gd name="T41" fmla="*/ 17 h 33"/>
              <a:gd name="T42" fmla="*/ 141 w 157"/>
              <a:gd name="T43" fmla="*/ 1 h 33"/>
              <a:gd name="T44" fmla="*/ 126 w 157"/>
              <a:gd name="T45" fmla="*/ 17 h 33"/>
              <a:gd name="T46" fmla="*/ 141 w 157"/>
              <a:gd name="T47" fmla="*/ 32 h 33"/>
              <a:gd name="T48" fmla="*/ 157 w 157"/>
              <a:gd name="T4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33">
                <a:moveTo>
                  <a:pt x="32" y="16"/>
                </a:moveTo>
                <a:cubicBezTo>
                  <a:pt x="32" y="7"/>
                  <a:pt x="25" y="0"/>
                  <a:pt x="16" y="0"/>
                </a:cubicBezTo>
                <a:cubicBezTo>
                  <a:pt x="8" y="0"/>
                  <a:pt x="0" y="7"/>
                  <a:pt x="0" y="16"/>
                </a:cubicBezTo>
                <a:cubicBezTo>
                  <a:pt x="0" y="24"/>
                  <a:pt x="7" y="31"/>
                  <a:pt x="16" y="31"/>
                </a:cubicBezTo>
                <a:cubicBezTo>
                  <a:pt x="25" y="31"/>
                  <a:pt x="32" y="25"/>
                  <a:pt x="32" y="16"/>
                </a:cubicBezTo>
                <a:moveTo>
                  <a:pt x="63" y="16"/>
                </a:moveTo>
                <a:cubicBezTo>
                  <a:pt x="63" y="8"/>
                  <a:pt x="56" y="0"/>
                  <a:pt x="47" y="0"/>
                </a:cubicBezTo>
                <a:cubicBezTo>
                  <a:pt x="39" y="0"/>
                  <a:pt x="32" y="7"/>
                  <a:pt x="32" y="16"/>
                </a:cubicBezTo>
                <a:cubicBezTo>
                  <a:pt x="32" y="25"/>
                  <a:pt x="39" y="32"/>
                  <a:pt x="47" y="32"/>
                </a:cubicBezTo>
                <a:cubicBezTo>
                  <a:pt x="56" y="32"/>
                  <a:pt x="63" y="25"/>
                  <a:pt x="63" y="16"/>
                </a:cubicBezTo>
                <a:moveTo>
                  <a:pt x="94" y="16"/>
                </a:moveTo>
                <a:cubicBezTo>
                  <a:pt x="94" y="8"/>
                  <a:pt x="87" y="1"/>
                  <a:pt x="79" y="1"/>
                </a:cubicBezTo>
                <a:cubicBezTo>
                  <a:pt x="70" y="1"/>
                  <a:pt x="63" y="8"/>
                  <a:pt x="63" y="16"/>
                </a:cubicBezTo>
                <a:cubicBezTo>
                  <a:pt x="63" y="25"/>
                  <a:pt x="70" y="32"/>
                  <a:pt x="78" y="32"/>
                </a:cubicBezTo>
                <a:cubicBezTo>
                  <a:pt x="87" y="32"/>
                  <a:pt x="94" y="25"/>
                  <a:pt x="94" y="16"/>
                </a:cubicBezTo>
                <a:moveTo>
                  <a:pt x="126" y="17"/>
                </a:moveTo>
                <a:cubicBezTo>
                  <a:pt x="126" y="8"/>
                  <a:pt x="119" y="1"/>
                  <a:pt x="110" y="1"/>
                </a:cubicBezTo>
                <a:cubicBezTo>
                  <a:pt x="101" y="1"/>
                  <a:pt x="94" y="8"/>
                  <a:pt x="94" y="16"/>
                </a:cubicBezTo>
                <a:cubicBezTo>
                  <a:pt x="94" y="25"/>
                  <a:pt x="101" y="32"/>
                  <a:pt x="110" y="32"/>
                </a:cubicBezTo>
                <a:cubicBezTo>
                  <a:pt x="118" y="32"/>
                  <a:pt x="125" y="25"/>
                  <a:pt x="126" y="17"/>
                </a:cubicBezTo>
                <a:moveTo>
                  <a:pt x="157" y="17"/>
                </a:moveTo>
                <a:cubicBezTo>
                  <a:pt x="157" y="8"/>
                  <a:pt x="150" y="1"/>
                  <a:pt x="141" y="1"/>
                </a:cubicBezTo>
                <a:cubicBezTo>
                  <a:pt x="133" y="1"/>
                  <a:pt x="126" y="8"/>
                  <a:pt x="126" y="17"/>
                </a:cubicBezTo>
                <a:cubicBezTo>
                  <a:pt x="125" y="25"/>
                  <a:pt x="132" y="32"/>
                  <a:pt x="141" y="32"/>
                </a:cubicBezTo>
                <a:cubicBezTo>
                  <a:pt x="150" y="33"/>
                  <a:pt x="157" y="26"/>
                  <a:pt x="157"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5"/>
          <p:cNvSpPr>
            <a:spLocks/>
          </p:cNvSpPr>
          <p:nvPr/>
        </p:nvSpPr>
        <p:spPr bwMode="auto">
          <a:xfrm>
            <a:off x="11204575" y="2427288"/>
            <a:ext cx="560387" cy="1423988"/>
          </a:xfrm>
          <a:custGeom>
            <a:avLst/>
            <a:gdLst>
              <a:gd name="T0" fmla="*/ 130 w 233"/>
              <a:gd name="T1" fmla="*/ 0 h 591"/>
              <a:gd name="T2" fmla="*/ 0 w 233"/>
              <a:gd name="T3" fmla="*/ 0 h 591"/>
              <a:gd name="T4" fmla="*/ 0 w 233"/>
              <a:gd name="T5" fmla="*/ 325 h 591"/>
              <a:gd name="T6" fmla="*/ 0 w 233"/>
              <a:gd name="T7" fmla="*/ 591 h 591"/>
              <a:gd name="T8" fmla="*/ 196 w 233"/>
              <a:gd name="T9" fmla="*/ 591 h 591"/>
              <a:gd name="T10" fmla="*/ 233 w 233"/>
              <a:gd name="T11" fmla="*/ 579 h 591"/>
              <a:gd name="T12" fmla="*/ 130 w 233"/>
              <a:gd name="T13" fmla="*/ 0 h 591"/>
            </a:gdLst>
            <a:ahLst/>
            <a:cxnLst>
              <a:cxn ang="0">
                <a:pos x="T0" y="T1"/>
              </a:cxn>
              <a:cxn ang="0">
                <a:pos x="T2" y="T3"/>
              </a:cxn>
              <a:cxn ang="0">
                <a:pos x="T4" y="T5"/>
              </a:cxn>
              <a:cxn ang="0">
                <a:pos x="T6" y="T7"/>
              </a:cxn>
              <a:cxn ang="0">
                <a:pos x="T8" y="T9"/>
              </a:cxn>
              <a:cxn ang="0">
                <a:pos x="T10" y="T11"/>
              </a:cxn>
              <a:cxn ang="0">
                <a:pos x="T12" y="T13"/>
              </a:cxn>
            </a:cxnLst>
            <a:rect l="0" t="0" r="r" b="b"/>
            <a:pathLst>
              <a:path w="233" h="591">
                <a:moveTo>
                  <a:pt x="130" y="0"/>
                </a:moveTo>
                <a:cubicBezTo>
                  <a:pt x="0" y="0"/>
                  <a:pt x="0" y="0"/>
                  <a:pt x="0" y="0"/>
                </a:cubicBezTo>
                <a:cubicBezTo>
                  <a:pt x="0" y="325"/>
                  <a:pt x="0" y="325"/>
                  <a:pt x="0" y="325"/>
                </a:cubicBezTo>
                <a:cubicBezTo>
                  <a:pt x="0" y="591"/>
                  <a:pt x="0" y="591"/>
                  <a:pt x="0" y="591"/>
                </a:cubicBezTo>
                <a:cubicBezTo>
                  <a:pt x="196" y="591"/>
                  <a:pt x="196" y="591"/>
                  <a:pt x="196" y="591"/>
                </a:cubicBezTo>
                <a:cubicBezTo>
                  <a:pt x="196" y="591"/>
                  <a:pt x="217" y="591"/>
                  <a:pt x="233" y="579"/>
                </a:cubicBezTo>
                <a:lnTo>
                  <a:pt x="13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6"/>
          <p:cNvSpPr>
            <a:spLocks/>
          </p:cNvSpPr>
          <p:nvPr/>
        </p:nvSpPr>
        <p:spPr bwMode="auto">
          <a:xfrm>
            <a:off x="8286750" y="1377950"/>
            <a:ext cx="788987" cy="1260475"/>
          </a:xfrm>
          <a:custGeom>
            <a:avLst/>
            <a:gdLst>
              <a:gd name="T0" fmla="*/ 0 w 327"/>
              <a:gd name="T1" fmla="*/ 0 h 523"/>
              <a:gd name="T2" fmla="*/ 127 w 327"/>
              <a:gd name="T3" fmla="*/ 0 h 523"/>
              <a:gd name="T4" fmla="*/ 125 w 327"/>
              <a:gd name="T5" fmla="*/ 157 h 523"/>
              <a:gd name="T6" fmla="*/ 292 w 327"/>
              <a:gd name="T7" fmla="*/ 290 h 523"/>
              <a:gd name="T8" fmla="*/ 292 w 327"/>
              <a:gd name="T9" fmla="*/ 290 h 523"/>
              <a:gd name="T10" fmla="*/ 292 w 327"/>
              <a:gd name="T11" fmla="*/ 290 h 523"/>
              <a:gd name="T12" fmla="*/ 327 w 327"/>
              <a:gd name="T13" fmla="*/ 397 h 523"/>
              <a:gd name="T14" fmla="*/ 287 w 327"/>
              <a:gd name="T15" fmla="*/ 377 h 523"/>
              <a:gd name="T16" fmla="*/ 267 w 327"/>
              <a:gd name="T17" fmla="*/ 316 h 523"/>
              <a:gd name="T18" fmla="*/ 239 w 327"/>
              <a:gd name="T19" fmla="*/ 293 h 523"/>
              <a:gd name="T20" fmla="*/ 270 w 327"/>
              <a:gd name="T21" fmla="*/ 347 h 523"/>
              <a:gd name="T22" fmla="*/ 270 w 327"/>
              <a:gd name="T23" fmla="*/ 347 h 523"/>
              <a:gd name="T24" fmla="*/ 298 w 327"/>
              <a:gd name="T25" fmla="*/ 496 h 523"/>
              <a:gd name="T26" fmla="*/ 261 w 327"/>
              <a:gd name="T27" fmla="*/ 471 h 523"/>
              <a:gd name="T28" fmla="*/ 240 w 327"/>
              <a:gd name="T29" fmla="*/ 360 h 523"/>
              <a:gd name="T30" fmla="*/ 208 w 327"/>
              <a:gd name="T31" fmla="*/ 301 h 523"/>
              <a:gd name="T32" fmla="*/ 238 w 327"/>
              <a:gd name="T33" fmla="*/ 377 h 523"/>
              <a:gd name="T34" fmla="*/ 243 w 327"/>
              <a:gd name="T35" fmla="*/ 522 h 523"/>
              <a:gd name="T36" fmla="*/ 210 w 327"/>
              <a:gd name="T37" fmla="*/ 492 h 523"/>
              <a:gd name="T38" fmla="*/ 207 w 327"/>
              <a:gd name="T39" fmla="*/ 388 h 523"/>
              <a:gd name="T40" fmla="*/ 182 w 327"/>
              <a:gd name="T41" fmla="*/ 311 h 523"/>
              <a:gd name="T42" fmla="*/ 202 w 327"/>
              <a:gd name="T43" fmla="*/ 404 h 523"/>
              <a:gd name="T44" fmla="*/ 133 w 327"/>
              <a:gd name="T45" fmla="*/ 439 h 523"/>
              <a:gd name="T46" fmla="*/ 142 w 327"/>
              <a:gd name="T47" fmla="*/ 395 h 523"/>
              <a:gd name="T48" fmla="*/ 169 w 327"/>
              <a:gd name="T49" fmla="*/ 381 h 523"/>
              <a:gd name="T50" fmla="*/ 131 w 327"/>
              <a:gd name="T51" fmla="*/ 291 h 523"/>
              <a:gd name="T52" fmla="*/ 69 w 327"/>
              <a:gd name="T53" fmla="*/ 246 h 523"/>
              <a:gd name="T54" fmla="*/ 56 w 327"/>
              <a:gd name="T55" fmla="*/ 285 h 523"/>
              <a:gd name="T56" fmla="*/ 106 w 327"/>
              <a:gd name="T57" fmla="*/ 356 h 523"/>
              <a:gd name="T58" fmla="*/ 94 w 327"/>
              <a:gd name="T59" fmla="*/ 404 h 523"/>
              <a:gd name="T60" fmla="*/ 0 w 327"/>
              <a:gd name="T61" fmla="*/ 274 h 523"/>
              <a:gd name="T62" fmla="*/ 0 w 327"/>
              <a:gd name="T6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 h="523">
                <a:moveTo>
                  <a:pt x="0" y="0"/>
                </a:moveTo>
                <a:cubicBezTo>
                  <a:pt x="127" y="0"/>
                  <a:pt x="127" y="0"/>
                  <a:pt x="127" y="0"/>
                </a:cubicBezTo>
                <a:cubicBezTo>
                  <a:pt x="125" y="157"/>
                  <a:pt x="125" y="157"/>
                  <a:pt x="125" y="157"/>
                </a:cubicBezTo>
                <a:cubicBezTo>
                  <a:pt x="292" y="290"/>
                  <a:pt x="292" y="290"/>
                  <a:pt x="292" y="290"/>
                </a:cubicBezTo>
                <a:cubicBezTo>
                  <a:pt x="292" y="290"/>
                  <a:pt x="292" y="290"/>
                  <a:pt x="292" y="290"/>
                </a:cubicBezTo>
                <a:cubicBezTo>
                  <a:pt x="292" y="290"/>
                  <a:pt x="292" y="290"/>
                  <a:pt x="292" y="290"/>
                </a:cubicBezTo>
                <a:cubicBezTo>
                  <a:pt x="327" y="397"/>
                  <a:pt x="327" y="397"/>
                  <a:pt x="327" y="397"/>
                </a:cubicBezTo>
                <a:cubicBezTo>
                  <a:pt x="310" y="403"/>
                  <a:pt x="292" y="394"/>
                  <a:pt x="287" y="377"/>
                </a:cubicBezTo>
                <a:cubicBezTo>
                  <a:pt x="267" y="316"/>
                  <a:pt x="267" y="316"/>
                  <a:pt x="267" y="316"/>
                </a:cubicBezTo>
                <a:cubicBezTo>
                  <a:pt x="239" y="293"/>
                  <a:pt x="239" y="293"/>
                  <a:pt x="239" y="293"/>
                </a:cubicBezTo>
                <a:cubicBezTo>
                  <a:pt x="270" y="347"/>
                  <a:pt x="270" y="347"/>
                  <a:pt x="270" y="347"/>
                </a:cubicBezTo>
                <a:cubicBezTo>
                  <a:pt x="270" y="347"/>
                  <a:pt x="270" y="347"/>
                  <a:pt x="270" y="347"/>
                </a:cubicBezTo>
                <a:cubicBezTo>
                  <a:pt x="298" y="496"/>
                  <a:pt x="298" y="496"/>
                  <a:pt x="298" y="496"/>
                </a:cubicBezTo>
                <a:cubicBezTo>
                  <a:pt x="281" y="499"/>
                  <a:pt x="265" y="488"/>
                  <a:pt x="261" y="471"/>
                </a:cubicBezTo>
                <a:cubicBezTo>
                  <a:pt x="240" y="360"/>
                  <a:pt x="240" y="360"/>
                  <a:pt x="240" y="360"/>
                </a:cubicBezTo>
                <a:cubicBezTo>
                  <a:pt x="208" y="301"/>
                  <a:pt x="208" y="301"/>
                  <a:pt x="208" y="301"/>
                </a:cubicBezTo>
                <a:cubicBezTo>
                  <a:pt x="238" y="377"/>
                  <a:pt x="238" y="377"/>
                  <a:pt x="238" y="377"/>
                </a:cubicBezTo>
                <a:cubicBezTo>
                  <a:pt x="243" y="522"/>
                  <a:pt x="243" y="522"/>
                  <a:pt x="243" y="522"/>
                </a:cubicBezTo>
                <a:cubicBezTo>
                  <a:pt x="225" y="523"/>
                  <a:pt x="211" y="509"/>
                  <a:pt x="210" y="492"/>
                </a:cubicBezTo>
                <a:cubicBezTo>
                  <a:pt x="207" y="388"/>
                  <a:pt x="207" y="388"/>
                  <a:pt x="207" y="388"/>
                </a:cubicBezTo>
                <a:cubicBezTo>
                  <a:pt x="182" y="311"/>
                  <a:pt x="182" y="311"/>
                  <a:pt x="182" y="311"/>
                </a:cubicBezTo>
                <a:cubicBezTo>
                  <a:pt x="202" y="404"/>
                  <a:pt x="202" y="404"/>
                  <a:pt x="202" y="404"/>
                </a:cubicBezTo>
                <a:cubicBezTo>
                  <a:pt x="133" y="439"/>
                  <a:pt x="133" y="439"/>
                  <a:pt x="133" y="439"/>
                </a:cubicBezTo>
                <a:cubicBezTo>
                  <a:pt x="124" y="424"/>
                  <a:pt x="128" y="404"/>
                  <a:pt x="142" y="395"/>
                </a:cubicBezTo>
                <a:cubicBezTo>
                  <a:pt x="169" y="381"/>
                  <a:pt x="169" y="381"/>
                  <a:pt x="169" y="381"/>
                </a:cubicBezTo>
                <a:cubicBezTo>
                  <a:pt x="131" y="291"/>
                  <a:pt x="131" y="291"/>
                  <a:pt x="131" y="291"/>
                </a:cubicBezTo>
                <a:cubicBezTo>
                  <a:pt x="131" y="291"/>
                  <a:pt x="114" y="237"/>
                  <a:pt x="69" y="246"/>
                </a:cubicBezTo>
                <a:cubicBezTo>
                  <a:pt x="60" y="270"/>
                  <a:pt x="56" y="285"/>
                  <a:pt x="56" y="285"/>
                </a:cubicBezTo>
                <a:cubicBezTo>
                  <a:pt x="106" y="356"/>
                  <a:pt x="106" y="356"/>
                  <a:pt x="106" y="356"/>
                </a:cubicBezTo>
                <a:cubicBezTo>
                  <a:pt x="117" y="371"/>
                  <a:pt x="109" y="394"/>
                  <a:pt x="94" y="404"/>
                </a:cubicBezTo>
                <a:cubicBezTo>
                  <a:pt x="0" y="274"/>
                  <a:pt x="0" y="274"/>
                  <a:pt x="0" y="274"/>
                </a:cubicBezTo>
                <a:lnTo>
                  <a:pt x="0"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7"/>
          <p:cNvSpPr>
            <a:spLocks/>
          </p:cNvSpPr>
          <p:nvPr/>
        </p:nvSpPr>
        <p:spPr bwMode="auto">
          <a:xfrm>
            <a:off x="8286750" y="735013"/>
            <a:ext cx="427037" cy="642938"/>
          </a:xfrm>
          <a:custGeom>
            <a:avLst/>
            <a:gdLst>
              <a:gd name="T0" fmla="*/ 0 w 269"/>
              <a:gd name="T1" fmla="*/ 0 h 405"/>
              <a:gd name="T2" fmla="*/ 0 w 269"/>
              <a:gd name="T3" fmla="*/ 405 h 405"/>
              <a:gd name="T4" fmla="*/ 197 w 269"/>
              <a:gd name="T5" fmla="*/ 405 h 405"/>
              <a:gd name="T6" fmla="*/ 269 w 269"/>
              <a:gd name="T7" fmla="*/ 0 h 405"/>
              <a:gd name="T8" fmla="*/ 0 w 269"/>
              <a:gd name="T9" fmla="*/ 0 h 405"/>
            </a:gdLst>
            <a:ahLst/>
            <a:cxnLst>
              <a:cxn ang="0">
                <a:pos x="T0" y="T1"/>
              </a:cxn>
              <a:cxn ang="0">
                <a:pos x="T2" y="T3"/>
              </a:cxn>
              <a:cxn ang="0">
                <a:pos x="T4" y="T5"/>
              </a:cxn>
              <a:cxn ang="0">
                <a:pos x="T6" y="T7"/>
              </a:cxn>
              <a:cxn ang="0">
                <a:pos x="T8" y="T9"/>
              </a:cxn>
            </a:cxnLst>
            <a:rect l="0" t="0" r="r" b="b"/>
            <a:pathLst>
              <a:path w="269" h="405">
                <a:moveTo>
                  <a:pt x="0" y="0"/>
                </a:moveTo>
                <a:lnTo>
                  <a:pt x="0" y="405"/>
                </a:lnTo>
                <a:lnTo>
                  <a:pt x="197" y="405"/>
                </a:lnTo>
                <a:lnTo>
                  <a:pt x="269"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8"/>
          <p:cNvSpPr>
            <a:spLocks/>
          </p:cNvSpPr>
          <p:nvPr/>
        </p:nvSpPr>
        <p:spPr bwMode="auto">
          <a:xfrm>
            <a:off x="8821738" y="2125663"/>
            <a:ext cx="93662" cy="82550"/>
          </a:xfrm>
          <a:custGeom>
            <a:avLst/>
            <a:gdLst>
              <a:gd name="T0" fmla="*/ 59 w 59"/>
              <a:gd name="T1" fmla="*/ 20 h 52"/>
              <a:gd name="T2" fmla="*/ 9 w 59"/>
              <a:gd name="T3" fmla="*/ 52 h 52"/>
              <a:gd name="T4" fmla="*/ 0 w 59"/>
              <a:gd name="T5" fmla="*/ 30 h 52"/>
              <a:gd name="T6" fmla="*/ 47 w 59"/>
              <a:gd name="T7" fmla="*/ 0 h 52"/>
              <a:gd name="T8" fmla="*/ 59 w 59"/>
              <a:gd name="T9" fmla="*/ 20 h 52"/>
            </a:gdLst>
            <a:ahLst/>
            <a:cxnLst>
              <a:cxn ang="0">
                <a:pos x="T0" y="T1"/>
              </a:cxn>
              <a:cxn ang="0">
                <a:pos x="T2" y="T3"/>
              </a:cxn>
              <a:cxn ang="0">
                <a:pos x="T4" y="T5"/>
              </a:cxn>
              <a:cxn ang="0">
                <a:pos x="T6" y="T7"/>
              </a:cxn>
              <a:cxn ang="0">
                <a:pos x="T8" y="T9"/>
              </a:cxn>
            </a:cxnLst>
            <a:rect l="0" t="0" r="r" b="b"/>
            <a:pathLst>
              <a:path w="59" h="52">
                <a:moveTo>
                  <a:pt x="59" y="20"/>
                </a:moveTo>
                <a:lnTo>
                  <a:pt x="9" y="52"/>
                </a:lnTo>
                <a:lnTo>
                  <a:pt x="0" y="30"/>
                </a:lnTo>
                <a:lnTo>
                  <a:pt x="47" y="0"/>
                </a:lnTo>
                <a:lnTo>
                  <a:pt x="5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9"/>
          <p:cNvSpPr>
            <a:spLocks noEditPoints="1"/>
          </p:cNvSpPr>
          <p:nvPr/>
        </p:nvSpPr>
        <p:spPr bwMode="auto">
          <a:xfrm>
            <a:off x="8253413" y="1482725"/>
            <a:ext cx="376237" cy="79375"/>
          </a:xfrm>
          <a:custGeom>
            <a:avLst/>
            <a:gdLst>
              <a:gd name="T0" fmla="*/ 31 w 156"/>
              <a:gd name="T1" fmla="*/ 17 h 33"/>
              <a:gd name="T2" fmla="*/ 15 w 156"/>
              <a:gd name="T3" fmla="*/ 2 h 33"/>
              <a:gd name="T4" fmla="*/ 0 w 156"/>
              <a:gd name="T5" fmla="*/ 17 h 33"/>
              <a:gd name="T6" fmla="*/ 16 w 156"/>
              <a:gd name="T7" fmla="*/ 33 h 33"/>
              <a:gd name="T8" fmla="*/ 31 w 156"/>
              <a:gd name="T9" fmla="*/ 17 h 33"/>
              <a:gd name="T10" fmla="*/ 62 w 156"/>
              <a:gd name="T11" fmla="*/ 17 h 33"/>
              <a:gd name="T12" fmla="*/ 47 w 156"/>
              <a:gd name="T13" fmla="*/ 1 h 33"/>
              <a:gd name="T14" fmla="*/ 31 w 156"/>
              <a:gd name="T15" fmla="*/ 17 h 33"/>
              <a:gd name="T16" fmla="*/ 47 w 156"/>
              <a:gd name="T17" fmla="*/ 33 h 33"/>
              <a:gd name="T18" fmla="*/ 62 w 156"/>
              <a:gd name="T19" fmla="*/ 17 h 33"/>
              <a:gd name="T20" fmla="*/ 94 w 156"/>
              <a:gd name="T21" fmla="*/ 17 h 33"/>
              <a:gd name="T22" fmla="*/ 78 w 156"/>
              <a:gd name="T23" fmla="*/ 1 h 33"/>
              <a:gd name="T24" fmla="*/ 62 w 156"/>
              <a:gd name="T25" fmla="*/ 17 h 33"/>
              <a:gd name="T26" fmla="*/ 78 w 156"/>
              <a:gd name="T27" fmla="*/ 32 h 33"/>
              <a:gd name="T28" fmla="*/ 94 w 156"/>
              <a:gd name="T29" fmla="*/ 17 h 33"/>
              <a:gd name="T30" fmla="*/ 125 w 156"/>
              <a:gd name="T31" fmla="*/ 16 h 33"/>
              <a:gd name="T32" fmla="*/ 109 w 156"/>
              <a:gd name="T33" fmla="*/ 1 h 33"/>
              <a:gd name="T34" fmla="*/ 94 w 156"/>
              <a:gd name="T35" fmla="*/ 17 h 33"/>
              <a:gd name="T36" fmla="*/ 110 w 156"/>
              <a:gd name="T37" fmla="*/ 32 h 33"/>
              <a:gd name="T38" fmla="*/ 125 w 156"/>
              <a:gd name="T39" fmla="*/ 16 h 33"/>
              <a:gd name="T40" fmla="*/ 156 w 156"/>
              <a:gd name="T41" fmla="*/ 16 h 33"/>
              <a:gd name="T42" fmla="*/ 141 w 156"/>
              <a:gd name="T43" fmla="*/ 1 h 33"/>
              <a:gd name="T44" fmla="*/ 125 w 156"/>
              <a:gd name="T45" fmla="*/ 16 h 33"/>
              <a:gd name="T46" fmla="*/ 141 w 156"/>
              <a:gd name="T47" fmla="*/ 32 h 33"/>
              <a:gd name="T48" fmla="*/ 156 w 156"/>
              <a:gd name="T4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33">
                <a:moveTo>
                  <a:pt x="31" y="17"/>
                </a:moveTo>
                <a:cubicBezTo>
                  <a:pt x="31" y="9"/>
                  <a:pt x="24" y="2"/>
                  <a:pt x="15" y="2"/>
                </a:cubicBezTo>
                <a:cubicBezTo>
                  <a:pt x="7" y="2"/>
                  <a:pt x="0" y="9"/>
                  <a:pt x="0" y="17"/>
                </a:cubicBezTo>
                <a:cubicBezTo>
                  <a:pt x="0" y="26"/>
                  <a:pt x="7" y="33"/>
                  <a:pt x="16" y="33"/>
                </a:cubicBezTo>
                <a:cubicBezTo>
                  <a:pt x="24" y="33"/>
                  <a:pt x="31" y="26"/>
                  <a:pt x="31" y="17"/>
                </a:cubicBezTo>
                <a:moveTo>
                  <a:pt x="62" y="17"/>
                </a:moveTo>
                <a:cubicBezTo>
                  <a:pt x="62" y="8"/>
                  <a:pt x="55" y="1"/>
                  <a:pt x="47" y="1"/>
                </a:cubicBezTo>
                <a:cubicBezTo>
                  <a:pt x="38" y="1"/>
                  <a:pt x="31" y="9"/>
                  <a:pt x="31" y="17"/>
                </a:cubicBezTo>
                <a:cubicBezTo>
                  <a:pt x="31" y="26"/>
                  <a:pt x="38" y="33"/>
                  <a:pt x="47" y="33"/>
                </a:cubicBezTo>
                <a:cubicBezTo>
                  <a:pt x="56" y="33"/>
                  <a:pt x="63" y="26"/>
                  <a:pt x="62" y="17"/>
                </a:cubicBezTo>
                <a:moveTo>
                  <a:pt x="94" y="17"/>
                </a:moveTo>
                <a:cubicBezTo>
                  <a:pt x="94" y="8"/>
                  <a:pt x="87" y="1"/>
                  <a:pt x="78" y="1"/>
                </a:cubicBezTo>
                <a:cubicBezTo>
                  <a:pt x="69" y="1"/>
                  <a:pt x="62" y="8"/>
                  <a:pt x="62" y="17"/>
                </a:cubicBezTo>
                <a:cubicBezTo>
                  <a:pt x="63" y="26"/>
                  <a:pt x="70" y="32"/>
                  <a:pt x="78" y="32"/>
                </a:cubicBezTo>
                <a:cubicBezTo>
                  <a:pt x="87" y="32"/>
                  <a:pt x="94" y="25"/>
                  <a:pt x="94" y="17"/>
                </a:cubicBezTo>
                <a:moveTo>
                  <a:pt x="125" y="16"/>
                </a:moveTo>
                <a:cubicBezTo>
                  <a:pt x="125" y="8"/>
                  <a:pt x="118" y="1"/>
                  <a:pt x="109" y="1"/>
                </a:cubicBezTo>
                <a:cubicBezTo>
                  <a:pt x="101" y="1"/>
                  <a:pt x="94" y="8"/>
                  <a:pt x="94" y="17"/>
                </a:cubicBezTo>
                <a:cubicBezTo>
                  <a:pt x="94" y="25"/>
                  <a:pt x="101" y="32"/>
                  <a:pt x="110" y="32"/>
                </a:cubicBezTo>
                <a:cubicBezTo>
                  <a:pt x="118" y="32"/>
                  <a:pt x="125" y="25"/>
                  <a:pt x="125" y="16"/>
                </a:cubicBezTo>
                <a:moveTo>
                  <a:pt x="156" y="16"/>
                </a:moveTo>
                <a:cubicBezTo>
                  <a:pt x="156" y="7"/>
                  <a:pt x="149" y="0"/>
                  <a:pt x="141" y="1"/>
                </a:cubicBezTo>
                <a:cubicBezTo>
                  <a:pt x="132" y="1"/>
                  <a:pt x="125" y="8"/>
                  <a:pt x="125" y="16"/>
                </a:cubicBezTo>
                <a:cubicBezTo>
                  <a:pt x="125" y="25"/>
                  <a:pt x="132" y="32"/>
                  <a:pt x="141" y="32"/>
                </a:cubicBezTo>
                <a:cubicBezTo>
                  <a:pt x="149" y="32"/>
                  <a:pt x="156" y="25"/>
                  <a:pt x="156"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60"/>
          <p:cNvSpPr>
            <a:spLocks noEditPoints="1"/>
          </p:cNvSpPr>
          <p:nvPr/>
        </p:nvSpPr>
        <p:spPr bwMode="auto">
          <a:xfrm>
            <a:off x="10352088" y="4630738"/>
            <a:ext cx="636587" cy="365125"/>
          </a:xfrm>
          <a:custGeom>
            <a:avLst/>
            <a:gdLst>
              <a:gd name="T0" fmla="*/ 143 w 264"/>
              <a:gd name="T1" fmla="*/ 55 h 152"/>
              <a:gd name="T2" fmla="*/ 132 w 264"/>
              <a:gd name="T3" fmla="*/ 66 h 152"/>
              <a:gd name="T4" fmla="*/ 121 w 264"/>
              <a:gd name="T5" fmla="*/ 55 h 152"/>
              <a:gd name="T6" fmla="*/ 132 w 264"/>
              <a:gd name="T7" fmla="*/ 44 h 152"/>
              <a:gd name="T8" fmla="*/ 143 w 264"/>
              <a:gd name="T9" fmla="*/ 55 h 152"/>
              <a:gd name="T10" fmla="*/ 208 w 264"/>
              <a:gd name="T11" fmla="*/ 15 h 152"/>
              <a:gd name="T12" fmla="*/ 175 w 264"/>
              <a:gd name="T13" fmla="*/ 2 h 152"/>
              <a:gd name="T14" fmla="*/ 154 w 264"/>
              <a:gd name="T15" fmla="*/ 19 h 152"/>
              <a:gd name="T16" fmla="*/ 132 w 264"/>
              <a:gd name="T17" fmla="*/ 20 h 152"/>
              <a:gd name="T18" fmla="*/ 110 w 264"/>
              <a:gd name="T19" fmla="*/ 19 h 152"/>
              <a:gd name="T20" fmla="*/ 88 w 264"/>
              <a:gd name="T21" fmla="*/ 2 h 152"/>
              <a:gd name="T22" fmla="*/ 56 w 264"/>
              <a:gd name="T23" fmla="*/ 15 h 152"/>
              <a:gd name="T24" fmla="*/ 41 w 264"/>
              <a:gd name="T25" fmla="*/ 148 h 152"/>
              <a:gd name="T26" fmla="*/ 77 w 264"/>
              <a:gd name="T27" fmla="*/ 126 h 152"/>
              <a:gd name="T28" fmla="*/ 132 w 264"/>
              <a:gd name="T29" fmla="*/ 108 h 152"/>
              <a:gd name="T30" fmla="*/ 187 w 264"/>
              <a:gd name="T31" fmla="*/ 126 h 152"/>
              <a:gd name="T32" fmla="*/ 223 w 264"/>
              <a:gd name="T33" fmla="*/ 148 h 152"/>
              <a:gd name="T34" fmla="*/ 208 w 264"/>
              <a:gd name="T35"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52">
                <a:moveTo>
                  <a:pt x="143" y="55"/>
                </a:moveTo>
                <a:cubicBezTo>
                  <a:pt x="143" y="61"/>
                  <a:pt x="138" y="66"/>
                  <a:pt x="132" y="66"/>
                </a:cubicBezTo>
                <a:cubicBezTo>
                  <a:pt x="126" y="66"/>
                  <a:pt x="121" y="61"/>
                  <a:pt x="121" y="55"/>
                </a:cubicBezTo>
                <a:cubicBezTo>
                  <a:pt x="121" y="49"/>
                  <a:pt x="126" y="44"/>
                  <a:pt x="132" y="44"/>
                </a:cubicBezTo>
                <a:cubicBezTo>
                  <a:pt x="138" y="44"/>
                  <a:pt x="143" y="49"/>
                  <a:pt x="143" y="55"/>
                </a:cubicBezTo>
                <a:moveTo>
                  <a:pt x="208" y="15"/>
                </a:moveTo>
                <a:cubicBezTo>
                  <a:pt x="204" y="8"/>
                  <a:pt x="179" y="0"/>
                  <a:pt x="175" y="2"/>
                </a:cubicBezTo>
                <a:cubicBezTo>
                  <a:pt x="174" y="4"/>
                  <a:pt x="159" y="17"/>
                  <a:pt x="154" y="19"/>
                </a:cubicBezTo>
                <a:cubicBezTo>
                  <a:pt x="149" y="20"/>
                  <a:pt x="132" y="20"/>
                  <a:pt x="132" y="20"/>
                </a:cubicBezTo>
                <a:cubicBezTo>
                  <a:pt x="132" y="20"/>
                  <a:pt x="115" y="20"/>
                  <a:pt x="110" y="19"/>
                </a:cubicBezTo>
                <a:cubicBezTo>
                  <a:pt x="105" y="17"/>
                  <a:pt x="90" y="4"/>
                  <a:pt x="88" y="2"/>
                </a:cubicBezTo>
                <a:cubicBezTo>
                  <a:pt x="84" y="0"/>
                  <a:pt x="59" y="8"/>
                  <a:pt x="56" y="15"/>
                </a:cubicBezTo>
                <a:cubicBezTo>
                  <a:pt x="56" y="15"/>
                  <a:pt x="0" y="134"/>
                  <a:pt x="41" y="148"/>
                </a:cubicBezTo>
                <a:cubicBezTo>
                  <a:pt x="59" y="152"/>
                  <a:pt x="66" y="136"/>
                  <a:pt x="77" y="126"/>
                </a:cubicBezTo>
                <a:cubicBezTo>
                  <a:pt x="87" y="117"/>
                  <a:pt x="102" y="108"/>
                  <a:pt x="132" y="108"/>
                </a:cubicBezTo>
                <a:cubicBezTo>
                  <a:pt x="162" y="108"/>
                  <a:pt x="177" y="117"/>
                  <a:pt x="187" y="126"/>
                </a:cubicBezTo>
                <a:cubicBezTo>
                  <a:pt x="197" y="136"/>
                  <a:pt x="204" y="152"/>
                  <a:pt x="223" y="148"/>
                </a:cubicBezTo>
                <a:cubicBezTo>
                  <a:pt x="264" y="134"/>
                  <a:pt x="208" y="15"/>
                  <a:pt x="208"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61"/>
          <p:cNvSpPr>
            <a:spLocks noEditPoints="1"/>
          </p:cNvSpPr>
          <p:nvPr/>
        </p:nvSpPr>
        <p:spPr bwMode="auto">
          <a:xfrm>
            <a:off x="10902950" y="1077913"/>
            <a:ext cx="455612" cy="327025"/>
          </a:xfrm>
          <a:custGeom>
            <a:avLst/>
            <a:gdLst>
              <a:gd name="T0" fmla="*/ 87 w 189"/>
              <a:gd name="T1" fmla="*/ 90 h 136"/>
              <a:gd name="T2" fmla="*/ 119 w 189"/>
              <a:gd name="T3" fmla="*/ 58 h 136"/>
              <a:gd name="T4" fmla="*/ 152 w 189"/>
              <a:gd name="T5" fmla="*/ 90 h 136"/>
              <a:gd name="T6" fmla="*/ 119 w 189"/>
              <a:gd name="T7" fmla="*/ 123 h 136"/>
              <a:gd name="T8" fmla="*/ 87 w 189"/>
              <a:gd name="T9" fmla="*/ 90 h 136"/>
              <a:gd name="T10" fmla="*/ 73 w 189"/>
              <a:gd name="T11" fmla="*/ 90 h 136"/>
              <a:gd name="T12" fmla="*/ 119 w 189"/>
              <a:gd name="T13" fmla="*/ 136 h 136"/>
              <a:gd name="T14" fmla="*/ 165 w 189"/>
              <a:gd name="T15" fmla="*/ 90 h 136"/>
              <a:gd name="T16" fmla="*/ 119 w 189"/>
              <a:gd name="T17" fmla="*/ 44 h 136"/>
              <a:gd name="T18" fmla="*/ 73 w 189"/>
              <a:gd name="T19" fmla="*/ 90 h 136"/>
              <a:gd name="T20" fmla="*/ 13 w 189"/>
              <a:gd name="T21" fmla="*/ 8 h 136"/>
              <a:gd name="T22" fmla="*/ 45 w 189"/>
              <a:gd name="T23" fmla="*/ 8 h 136"/>
              <a:gd name="T24" fmla="*/ 41 w 189"/>
              <a:gd name="T25" fmla="*/ 1 h 136"/>
              <a:gd name="T26" fmla="*/ 39 w 189"/>
              <a:gd name="T27" fmla="*/ 0 h 136"/>
              <a:gd name="T28" fmla="*/ 19 w 189"/>
              <a:gd name="T29" fmla="*/ 0 h 136"/>
              <a:gd name="T30" fmla="*/ 17 w 189"/>
              <a:gd name="T31" fmla="*/ 1 h 136"/>
              <a:gd name="T32" fmla="*/ 13 w 189"/>
              <a:gd name="T33" fmla="*/ 8 h 136"/>
              <a:gd name="T34" fmla="*/ 180 w 189"/>
              <a:gd name="T35" fmla="*/ 26 h 136"/>
              <a:gd name="T36" fmla="*/ 174 w 189"/>
              <a:gd name="T37" fmla="*/ 32 h 136"/>
              <a:gd name="T38" fmla="*/ 168 w 189"/>
              <a:gd name="T39" fmla="*/ 26 h 136"/>
              <a:gd name="T40" fmla="*/ 174 w 189"/>
              <a:gd name="T41" fmla="*/ 20 h 136"/>
              <a:gd name="T42" fmla="*/ 180 w 189"/>
              <a:gd name="T43" fmla="*/ 26 h 136"/>
              <a:gd name="T44" fmla="*/ 189 w 189"/>
              <a:gd name="T45" fmla="*/ 134 h 136"/>
              <a:gd name="T46" fmla="*/ 189 w 189"/>
              <a:gd name="T47" fmla="*/ 12 h 136"/>
              <a:gd name="T48" fmla="*/ 0 w 189"/>
              <a:gd name="T49" fmla="*/ 12 h 136"/>
              <a:gd name="T50" fmla="*/ 0 w 189"/>
              <a:gd name="T51" fmla="*/ 134 h 136"/>
              <a:gd name="T52" fmla="*/ 85 w 189"/>
              <a:gd name="T53" fmla="*/ 134 h 136"/>
              <a:gd name="T54" fmla="*/ 63 w 189"/>
              <a:gd name="T55" fmla="*/ 90 h 136"/>
              <a:gd name="T56" fmla="*/ 119 w 189"/>
              <a:gd name="T57" fmla="*/ 35 h 136"/>
              <a:gd name="T58" fmla="*/ 175 w 189"/>
              <a:gd name="T59" fmla="*/ 90 h 136"/>
              <a:gd name="T60" fmla="*/ 154 w 189"/>
              <a:gd name="T61" fmla="*/ 134 h 136"/>
              <a:gd name="T62" fmla="*/ 189 w 189"/>
              <a:gd name="T63"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36">
                <a:moveTo>
                  <a:pt x="87" y="90"/>
                </a:moveTo>
                <a:cubicBezTo>
                  <a:pt x="87" y="73"/>
                  <a:pt x="101" y="58"/>
                  <a:pt x="119" y="58"/>
                </a:cubicBezTo>
                <a:cubicBezTo>
                  <a:pt x="137" y="58"/>
                  <a:pt x="152" y="73"/>
                  <a:pt x="152" y="90"/>
                </a:cubicBezTo>
                <a:cubicBezTo>
                  <a:pt x="152" y="108"/>
                  <a:pt x="137" y="123"/>
                  <a:pt x="119" y="123"/>
                </a:cubicBezTo>
                <a:cubicBezTo>
                  <a:pt x="101" y="123"/>
                  <a:pt x="87" y="108"/>
                  <a:pt x="87" y="90"/>
                </a:cubicBezTo>
                <a:moveTo>
                  <a:pt x="73" y="90"/>
                </a:moveTo>
                <a:cubicBezTo>
                  <a:pt x="73" y="116"/>
                  <a:pt x="94" y="136"/>
                  <a:pt x="119" y="136"/>
                </a:cubicBezTo>
                <a:cubicBezTo>
                  <a:pt x="145" y="136"/>
                  <a:pt x="165" y="116"/>
                  <a:pt x="165" y="90"/>
                </a:cubicBezTo>
                <a:cubicBezTo>
                  <a:pt x="165" y="65"/>
                  <a:pt x="145" y="44"/>
                  <a:pt x="119" y="44"/>
                </a:cubicBezTo>
                <a:cubicBezTo>
                  <a:pt x="94" y="44"/>
                  <a:pt x="73" y="65"/>
                  <a:pt x="73" y="90"/>
                </a:cubicBezTo>
                <a:moveTo>
                  <a:pt x="13" y="8"/>
                </a:moveTo>
                <a:cubicBezTo>
                  <a:pt x="45" y="8"/>
                  <a:pt x="45" y="8"/>
                  <a:pt x="45" y="8"/>
                </a:cubicBezTo>
                <a:cubicBezTo>
                  <a:pt x="41" y="1"/>
                  <a:pt x="41" y="1"/>
                  <a:pt x="41" y="1"/>
                </a:cubicBezTo>
                <a:cubicBezTo>
                  <a:pt x="41" y="1"/>
                  <a:pt x="40" y="0"/>
                  <a:pt x="39" y="0"/>
                </a:cubicBezTo>
                <a:cubicBezTo>
                  <a:pt x="19" y="0"/>
                  <a:pt x="19" y="0"/>
                  <a:pt x="19" y="0"/>
                </a:cubicBezTo>
                <a:cubicBezTo>
                  <a:pt x="19" y="0"/>
                  <a:pt x="18" y="0"/>
                  <a:pt x="17" y="1"/>
                </a:cubicBezTo>
                <a:lnTo>
                  <a:pt x="13" y="8"/>
                </a:lnTo>
                <a:close/>
                <a:moveTo>
                  <a:pt x="180" y="26"/>
                </a:moveTo>
                <a:cubicBezTo>
                  <a:pt x="180" y="29"/>
                  <a:pt x="177" y="32"/>
                  <a:pt x="174" y="32"/>
                </a:cubicBezTo>
                <a:cubicBezTo>
                  <a:pt x="171" y="32"/>
                  <a:pt x="168" y="29"/>
                  <a:pt x="168" y="26"/>
                </a:cubicBezTo>
                <a:cubicBezTo>
                  <a:pt x="168" y="23"/>
                  <a:pt x="171" y="20"/>
                  <a:pt x="174" y="20"/>
                </a:cubicBezTo>
                <a:cubicBezTo>
                  <a:pt x="177" y="20"/>
                  <a:pt x="180" y="23"/>
                  <a:pt x="180" y="26"/>
                </a:cubicBezTo>
                <a:moveTo>
                  <a:pt x="189" y="134"/>
                </a:moveTo>
                <a:cubicBezTo>
                  <a:pt x="189" y="12"/>
                  <a:pt x="189" y="12"/>
                  <a:pt x="189" y="12"/>
                </a:cubicBezTo>
                <a:cubicBezTo>
                  <a:pt x="0" y="12"/>
                  <a:pt x="0" y="12"/>
                  <a:pt x="0" y="12"/>
                </a:cubicBezTo>
                <a:cubicBezTo>
                  <a:pt x="0" y="134"/>
                  <a:pt x="0" y="134"/>
                  <a:pt x="0" y="134"/>
                </a:cubicBezTo>
                <a:cubicBezTo>
                  <a:pt x="85" y="134"/>
                  <a:pt x="85" y="134"/>
                  <a:pt x="85" y="134"/>
                </a:cubicBezTo>
                <a:cubicBezTo>
                  <a:pt x="72" y="124"/>
                  <a:pt x="63" y="108"/>
                  <a:pt x="63" y="90"/>
                </a:cubicBezTo>
                <a:cubicBezTo>
                  <a:pt x="63" y="60"/>
                  <a:pt x="88" y="35"/>
                  <a:pt x="119" y="35"/>
                </a:cubicBezTo>
                <a:cubicBezTo>
                  <a:pt x="150" y="35"/>
                  <a:pt x="175" y="60"/>
                  <a:pt x="175" y="90"/>
                </a:cubicBezTo>
                <a:cubicBezTo>
                  <a:pt x="175" y="108"/>
                  <a:pt x="167" y="124"/>
                  <a:pt x="154" y="134"/>
                </a:cubicBezTo>
                <a:lnTo>
                  <a:pt x="189"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62"/>
          <p:cNvSpPr>
            <a:spLocks noEditPoints="1"/>
          </p:cNvSpPr>
          <p:nvPr/>
        </p:nvSpPr>
        <p:spPr bwMode="auto">
          <a:xfrm>
            <a:off x="8455025" y="5208588"/>
            <a:ext cx="492125" cy="530225"/>
          </a:xfrm>
          <a:custGeom>
            <a:avLst/>
            <a:gdLst>
              <a:gd name="T0" fmla="*/ 82 w 204"/>
              <a:gd name="T1" fmla="*/ 96 h 220"/>
              <a:gd name="T2" fmla="*/ 135 w 204"/>
              <a:gd name="T3" fmla="*/ 96 h 220"/>
              <a:gd name="T4" fmla="*/ 109 w 204"/>
              <a:gd name="T5" fmla="*/ 69 h 220"/>
              <a:gd name="T6" fmla="*/ 82 w 204"/>
              <a:gd name="T7" fmla="*/ 96 h 220"/>
              <a:gd name="T8" fmla="*/ 33 w 204"/>
              <a:gd name="T9" fmla="*/ 156 h 220"/>
              <a:gd name="T10" fmla="*/ 30 w 204"/>
              <a:gd name="T11" fmla="*/ 201 h 220"/>
              <a:gd name="T12" fmla="*/ 86 w 204"/>
              <a:gd name="T13" fmla="*/ 191 h 220"/>
              <a:gd name="T14" fmla="*/ 51 w 204"/>
              <a:gd name="T15" fmla="*/ 176 h 220"/>
              <a:gd name="T16" fmla="*/ 33 w 204"/>
              <a:gd name="T17" fmla="*/ 156 h 220"/>
              <a:gd name="T18" fmla="*/ 22 w 204"/>
              <a:gd name="T19" fmla="*/ 209 h 220"/>
              <a:gd name="T20" fmla="*/ 24 w 204"/>
              <a:gd name="T21" fmla="*/ 131 h 220"/>
              <a:gd name="T22" fmla="*/ 92 w 204"/>
              <a:gd name="T23" fmla="*/ 49 h 220"/>
              <a:gd name="T24" fmla="*/ 91 w 204"/>
              <a:gd name="T25" fmla="*/ 47 h 220"/>
              <a:gd name="T26" fmla="*/ 19 w 204"/>
              <a:gd name="T27" fmla="*/ 111 h 220"/>
              <a:gd name="T28" fmla="*/ 19 w 204"/>
              <a:gd name="T29" fmla="*/ 111 h 220"/>
              <a:gd name="T30" fmla="*/ 46 w 204"/>
              <a:gd name="T31" fmla="*/ 49 h 220"/>
              <a:gd name="T32" fmla="*/ 107 w 204"/>
              <a:gd name="T33" fmla="*/ 28 h 220"/>
              <a:gd name="T34" fmla="*/ 125 w 204"/>
              <a:gd name="T35" fmla="*/ 29 h 220"/>
              <a:gd name="T36" fmla="*/ 196 w 204"/>
              <a:gd name="T37" fmla="*/ 14 h 220"/>
              <a:gd name="T38" fmla="*/ 197 w 204"/>
              <a:gd name="T39" fmla="*/ 53 h 220"/>
              <a:gd name="T40" fmla="*/ 195 w 204"/>
              <a:gd name="T41" fmla="*/ 52 h 220"/>
              <a:gd name="T42" fmla="*/ 193 w 204"/>
              <a:gd name="T43" fmla="*/ 18 h 220"/>
              <a:gd name="T44" fmla="*/ 134 w 204"/>
              <a:gd name="T45" fmla="*/ 31 h 220"/>
              <a:gd name="T46" fmla="*/ 196 w 204"/>
              <a:gd name="T47" fmla="*/ 111 h 220"/>
              <a:gd name="T48" fmla="*/ 196 w 204"/>
              <a:gd name="T49" fmla="*/ 122 h 220"/>
              <a:gd name="T50" fmla="*/ 82 w 204"/>
              <a:gd name="T51" fmla="*/ 122 h 220"/>
              <a:gd name="T52" fmla="*/ 111 w 204"/>
              <a:gd name="T53" fmla="*/ 152 h 220"/>
              <a:gd name="T54" fmla="*/ 135 w 204"/>
              <a:gd name="T55" fmla="*/ 133 h 220"/>
              <a:gd name="T56" fmla="*/ 195 w 204"/>
              <a:gd name="T57" fmla="*/ 133 h 220"/>
              <a:gd name="T58" fmla="*/ 110 w 204"/>
              <a:gd name="T59" fmla="*/ 193 h 220"/>
              <a:gd name="T60" fmla="*/ 92 w 204"/>
              <a:gd name="T61" fmla="*/ 192 h 220"/>
              <a:gd name="T62" fmla="*/ 22 w 204"/>
              <a:gd name="T63" fmla="*/ 20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220">
                <a:moveTo>
                  <a:pt x="82" y="96"/>
                </a:moveTo>
                <a:cubicBezTo>
                  <a:pt x="135" y="96"/>
                  <a:pt x="135" y="96"/>
                  <a:pt x="135" y="96"/>
                </a:cubicBezTo>
                <a:cubicBezTo>
                  <a:pt x="135" y="78"/>
                  <a:pt x="123" y="69"/>
                  <a:pt x="109" y="69"/>
                </a:cubicBezTo>
                <a:cubicBezTo>
                  <a:pt x="95" y="69"/>
                  <a:pt x="82" y="77"/>
                  <a:pt x="82" y="96"/>
                </a:cubicBezTo>
                <a:close/>
                <a:moveTo>
                  <a:pt x="33" y="156"/>
                </a:moveTo>
                <a:cubicBezTo>
                  <a:pt x="25" y="175"/>
                  <a:pt x="20" y="194"/>
                  <a:pt x="30" y="201"/>
                </a:cubicBezTo>
                <a:cubicBezTo>
                  <a:pt x="42" y="210"/>
                  <a:pt x="68" y="202"/>
                  <a:pt x="86" y="191"/>
                </a:cubicBezTo>
                <a:cubicBezTo>
                  <a:pt x="73" y="188"/>
                  <a:pt x="61" y="183"/>
                  <a:pt x="51" y="176"/>
                </a:cubicBezTo>
                <a:cubicBezTo>
                  <a:pt x="44" y="170"/>
                  <a:pt x="38" y="163"/>
                  <a:pt x="33" y="156"/>
                </a:cubicBezTo>
                <a:close/>
                <a:moveTo>
                  <a:pt x="22" y="209"/>
                </a:moveTo>
                <a:cubicBezTo>
                  <a:pt x="0" y="195"/>
                  <a:pt x="11" y="158"/>
                  <a:pt x="24" y="131"/>
                </a:cubicBezTo>
                <a:cubicBezTo>
                  <a:pt x="44" y="89"/>
                  <a:pt x="76" y="60"/>
                  <a:pt x="92" y="49"/>
                </a:cubicBezTo>
                <a:cubicBezTo>
                  <a:pt x="94" y="49"/>
                  <a:pt x="93" y="47"/>
                  <a:pt x="91" y="47"/>
                </a:cubicBezTo>
                <a:cubicBezTo>
                  <a:pt x="81" y="53"/>
                  <a:pt x="44" y="73"/>
                  <a:pt x="19" y="111"/>
                </a:cubicBezTo>
                <a:cubicBezTo>
                  <a:pt x="19" y="111"/>
                  <a:pt x="19" y="111"/>
                  <a:pt x="19" y="111"/>
                </a:cubicBezTo>
                <a:cubicBezTo>
                  <a:pt x="19" y="86"/>
                  <a:pt x="29" y="65"/>
                  <a:pt x="46" y="49"/>
                </a:cubicBezTo>
                <a:cubicBezTo>
                  <a:pt x="61" y="35"/>
                  <a:pt x="82" y="28"/>
                  <a:pt x="107" y="28"/>
                </a:cubicBezTo>
                <a:cubicBezTo>
                  <a:pt x="113" y="28"/>
                  <a:pt x="119" y="28"/>
                  <a:pt x="125" y="29"/>
                </a:cubicBezTo>
                <a:cubicBezTo>
                  <a:pt x="144" y="17"/>
                  <a:pt x="180" y="0"/>
                  <a:pt x="196" y="14"/>
                </a:cubicBezTo>
                <a:cubicBezTo>
                  <a:pt x="204" y="21"/>
                  <a:pt x="202" y="39"/>
                  <a:pt x="197" y="53"/>
                </a:cubicBezTo>
                <a:cubicBezTo>
                  <a:pt x="197" y="55"/>
                  <a:pt x="194" y="54"/>
                  <a:pt x="195" y="52"/>
                </a:cubicBezTo>
                <a:cubicBezTo>
                  <a:pt x="197" y="45"/>
                  <a:pt x="203" y="27"/>
                  <a:pt x="193" y="18"/>
                </a:cubicBezTo>
                <a:cubicBezTo>
                  <a:pt x="179" y="7"/>
                  <a:pt x="149" y="21"/>
                  <a:pt x="134" y="31"/>
                </a:cubicBezTo>
                <a:cubicBezTo>
                  <a:pt x="172" y="41"/>
                  <a:pt x="196" y="72"/>
                  <a:pt x="196" y="111"/>
                </a:cubicBezTo>
                <a:cubicBezTo>
                  <a:pt x="196" y="115"/>
                  <a:pt x="196" y="118"/>
                  <a:pt x="196" y="122"/>
                </a:cubicBezTo>
                <a:cubicBezTo>
                  <a:pt x="82" y="122"/>
                  <a:pt x="82" y="122"/>
                  <a:pt x="82" y="122"/>
                </a:cubicBezTo>
                <a:cubicBezTo>
                  <a:pt x="83" y="143"/>
                  <a:pt x="94" y="152"/>
                  <a:pt x="111" y="152"/>
                </a:cubicBezTo>
                <a:cubicBezTo>
                  <a:pt x="124" y="152"/>
                  <a:pt x="132" y="146"/>
                  <a:pt x="135" y="133"/>
                </a:cubicBezTo>
                <a:cubicBezTo>
                  <a:pt x="195" y="133"/>
                  <a:pt x="195" y="133"/>
                  <a:pt x="195" y="133"/>
                </a:cubicBezTo>
                <a:cubicBezTo>
                  <a:pt x="184" y="169"/>
                  <a:pt x="153" y="193"/>
                  <a:pt x="110" y="193"/>
                </a:cubicBezTo>
                <a:cubicBezTo>
                  <a:pt x="103" y="193"/>
                  <a:pt x="97" y="193"/>
                  <a:pt x="92" y="192"/>
                </a:cubicBezTo>
                <a:cubicBezTo>
                  <a:pt x="68" y="207"/>
                  <a:pt x="39" y="220"/>
                  <a:pt x="22"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3"/>
          <p:cNvSpPr>
            <a:spLocks/>
          </p:cNvSpPr>
          <p:nvPr/>
        </p:nvSpPr>
        <p:spPr bwMode="auto">
          <a:xfrm>
            <a:off x="8343900" y="2740025"/>
            <a:ext cx="123825" cy="217488"/>
          </a:xfrm>
          <a:custGeom>
            <a:avLst/>
            <a:gdLst>
              <a:gd name="T0" fmla="*/ 15 w 51"/>
              <a:gd name="T1" fmla="*/ 29 h 90"/>
              <a:gd name="T2" fmla="*/ 26 w 51"/>
              <a:gd name="T3" fmla="*/ 90 h 90"/>
              <a:gd name="T4" fmla="*/ 51 w 51"/>
              <a:gd name="T5" fmla="*/ 39 h 90"/>
              <a:gd name="T6" fmla="*/ 34 w 51"/>
              <a:gd name="T7" fmla="*/ 0 h 90"/>
              <a:gd name="T8" fmla="*/ 15 w 51"/>
              <a:gd name="T9" fmla="*/ 29 h 90"/>
            </a:gdLst>
            <a:ahLst/>
            <a:cxnLst>
              <a:cxn ang="0">
                <a:pos x="T0" y="T1"/>
              </a:cxn>
              <a:cxn ang="0">
                <a:pos x="T2" y="T3"/>
              </a:cxn>
              <a:cxn ang="0">
                <a:pos x="T4" y="T5"/>
              </a:cxn>
              <a:cxn ang="0">
                <a:pos x="T6" y="T7"/>
              </a:cxn>
              <a:cxn ang="0">
                <a:pos x="T8" y="T9"/>
              </a:cxn>
            </a:cxnLst>
            <a:rect l="0" t="0" r="r" b="b"/>
            <a:pathLst>
              <a:path w="51" h="90">
                <a:moveTo>
                  <a:pt x="15" y="29"/>
                </a:moveTo>
                <a:cubicBezTo>
                  <a:pt x="15" y="54"/>
                  <a:pt x="0" y="90"/>
                  <a:pt x="26" y="90"/>
                </a:cubicBezTo>
                <a:cubicBezTo>
                  <a:pt x="33" y="90"/>
                  <a:pt x="51" y="75"/>
                  <a:pt x="51" y="39"/>
                </a:cubicBezTo>
                <a:cubicBezTo>
                  <a:pt x="51" y="18"/>
                  <a:pt x="45" y="0"/>
                  <a:pt x="34" y="0"/>
                </a:cubicBezTo>
                <a:cubicBezTo>
                  <a:pt x="20" y="0"/>
                  <a:pt x="15" y="8"/>
                  <a:pt x="15"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4"/>
          <p:cNvSpPr>
            <a:spLocks/>
          </p:cNvSpPr>
          <p:nvPr/>
        </p:nvSpPr>
        <p:spPr bwMode="auto">
          <a:xfrm>
            <a:off x="8088313" y="2740025"/>
            <a:ext cx="123825" cy="217488"/>
          </a:xfrm>
          <a:custGeom>
            <a:avLst/>
            <a:gdLst>
              <a:gd name="T0" fmla="*/ 36 w 51"/>
              <a:gd name="T1" fmla="*/ 29 h 90"/>
              <a:gd name="T2" fmla="*/ 25 w 51"/>
              <a:gd name="T3" fmla="*/ 90 h 90"/>
              <a:gd name="T4" fmla="*/ 0 w 51"/>
              <a:gd name="T5" fmla="*/ 39 h 90"/>
              <a:gd name="T6" fmla="*/ 17 w 51"/>
              <a:gd name="T7" fmla="*/ 0 h 90"/>
              <a:gd name="T8" fmla="*/ 36 w 51"/>
              <a:gd name="T9" fmla="*/ 29 h 90"/>
            </a:gdLst>
            <a:ahLst/>
            <a:cxnLst>
              <a:cxn ang="0">
                <a:pos x="T0" y="T1"/>
              </a:cxn>
              <a:cxn ang="0">
                <a:pos x="T2" y="T3"/>
              </a:cxn>
              <a:cxn ang="0">
                <a:pos x="T4" y="T5"/>
              </a:cxn>
              <a:cxn ang="0">
                <a:pos x="T6" y="T7"/>
              </a:cxn>
              <a:cxn ang="0">
                <a:pos x="T8" y="T9"/>
              </a:cxn>
            </a:cxnLst>
            <a:rect l="0" t="0" r="r" b="b"/>
            <a:pathLst>
              <a:path w="51" h="90">
                <a:moveTo>
                  <a:pt x="36" y="29"/>
                </a:moveTo>
                <a:cubicBezTo>
                  <a:pt x="36" y="54"/>
                  <a:pt x="51" y="90"/>
                  <a:pt x="25" y="90"/>
                </a:cubicBezTo>
                <a:cubicBezTo>
                  <a:pt x="18" y="90"/>
                  <a:pt x="0" y="75"/>
                  <a:pt x="0" y="39"/>
                </a:cubicBezTo>
                <a:cubicBezTo>
                  <a:pt x="0" y="18"/>
                  <a:pt x="6" y="0"/>
                  <a:pt x="17" y="0"/>
                </a:cubicBezTo>
                <a:cubicBezTo>
                  <a:pt x="31" y="0"/>
                  <a:pt x="36" y="8"/>
                  <a:pt x="3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5"/>
          <p:cNvSpPr>
            <a:spLocks/>
          </p:cNvSpPr>
          <p:nvPr/>
        </p:nvSpPr>
        <p:spPr bwMode="auto">
          <a:xfrm>
            <a:off x="8018463" y="2459038"/>
            <a:ext cx="519112" cy="288925"/>
          </a:xfrm>
          <a:custGeom>
            <a:avLst/>
            <a:gdLst>
              <a:gd name="T0" fmla="*/ 215 w 215"/>
              <a:gd name="T1" fmla="*/ 117 h 120"/>
              <a:gd name="T2" fmla="*/ 108 w 215"/>
              <a:gd name="T3" fmla="*/ 0 h 120"/>
              <a:gd name="T4" fmla="*/ 0 w 215"/>
              <a:gd name="T5" fmla="*/ 117 h 120"/>
              <a:gd name="T6" fmla="*/ 2 w 215"/>
              <a:gd name="T7" fmla="*/ 120 h 120"/>
              <a:gd name="T8" fmla="*/ 15 w 215"/>
              <a:gd name="T9" fmla="*/ 120 h 120"/>
              <a:gd name="T10" fmla="*/ 15 w 215"/>
              <a:gd name="T11" fmla="*/ 120 h 120"/>
              <a:gd name="T12" fmla="*/ 18 w 215"/>
              <a:gd name="T13" fmla="*/ 117 h 120"/>
              <a:gd name="T14" fmla="*/ 108 w 215"/>
              <a:gd name="T15" fmla="*/ 18 h 120"/>
              <a:gd name="T16" fmla="*/ 197 w 215"/>
              <a:gd name="T17" fmla="*/ 117 h 120"/>
              <a:gd name="T18" fmla="*/ 200 w 215"/>
              <a:gd name="T19" fmla="*/ 120 h 120"/>
              <a:gd name="T20" fmla="*/ 213 w 215"/>
              <a:gd name="T21" fmla="*/ 120 h 120"/>
              <a:gd name="T22" fmla="*/ 213 w 215"/>
              <a:gd name="T23" fmla="*/ 120 h 120"/>
              <a:gd name="T24" fmla="*/ 215 w 215"/>
              <a:gd name="T25"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20">
                <a:moveTo>
                  <a:pt x="215" y="117"/>
                </a:moveTo>
                <a:cubicBezTo>
                  <a:pt x="215" y="46"/>
                  <a:pt x="175" y="0"/>
                  <a:pt x="108" y="0"/>
                </a:cubicBezTo>
                <a:cubicBezTo>
                  <a:pt x="42" y="0"/>
                  <a:pt x="0" y="51"/>
                  <a:pt x="0" y="117"/>
                </a:cubicBezTo>
                <a:cubicBezTo>
                  <a:pt x="0" y="118"/>
                  <a:pt x="1" y="120"/>
                  <a:pt x="2" y="120"/>
                </a:cubicBezTo>
                <a:cubicBezTo>
                  <a:pt x="15" y="120"/>
                  <a:pt x="15" y="120"/>
                  <a:pt x="15" y="120"/>
                </a:cubicBezTo>
                <a:cubicBezTo>
                  <a:pt x="15" y="120"/>
                  <a:pt x="15" y="120"/>
                  <a:pt x="15" y="120"/>
                </a:cubicBezTo>
                <a:cubicBezTo>
                  <a:pt x="17" y="120"/>
                  <a:pt x="18" y="118"/>
                  <a:pt x="18" y="117"/>
                </a:cubicBezTo>
                <a:cubicBezTo>
                  <a:pt x="18" y="61"/>
                  <a:pt x="53" y="18"/>
                  <a:pt x="108" y="18"/>
                </a:cubicBezTo>
                <a:cubicBezTo>
                  <a:pt x="168" y="18"/>
                  <a:pt x="197" y="61"/>
                  <a:pt x="197" y="117"/>
                </a:cubicBezTo>
                <a:cubicBezTo>
                  <a:pt x="197" y="118"/>
                  <a:pt x="198" y="120"/>
                  <a:pt x="200" y="120"/>
                </a:cubicBezTo>
                <a:cubicBezTo>
                  <a:pt x="213" y="120"/>
                  <a:pt x="213" y="120"/>
                  <a:pt x="213" y="120"/>
                </a:cubicBezTo>
                <a:cubicBezTo>
                  <a:pt x="213" y="120"/>
                  <a:pt x="213" y="120"/>
                  <a:pt x="213" y="120"/>
                </a:cubicBezTo>
                <a:cubicBezTo>
                  <a:pt x="214" y="120"/>
                  <a:pt x="215" y="118"/>
                  <a:pt x="215"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6"/>
          <p:cNvSpPr>
            <a:spLocks/>
          </p:cNvSpPr>
          <p:nvPr/>
        </p:nvSpPr>
        <p:spPr bwMode="auto">
          <a:xfrm>
            <a:off x="8016875" y="2697163"/>
            <a:ext cx="74612" cy="247650"/>
          </a:xfrm>
          <a:custGeom>
            <a:avLst/>
            <a:gdLst>
              <a:gd name="T0" fmla="*/ 26 w 31"/>
              <a:gd name="T1" fmla="*/ 103 h 103"/>
              <a:gd name="T2" fmla="*/ 21 w 31"/>
              <a:gd name="T3" fmla="*/ 100 h 103"/>
              <a:gd name="T4" fmla="*/ 5 w 31"/>
              <a:gd name="T5" fmla="*/ 5 h 103"/>
              <a:gd name="T6" fmla="*/ 11 w 31"/>
              <a:gd name="T7" fmla="*/ 0 h 103"/>
              <a:gd name="T8" fmla="*/ 16 w 31"/>
              <a:gd name="T9" fmla="*/ 6 h 103"/>
              <a:gd name="T10" fmla="*/ 30 w 31"/>
              <a:gd name="T11" fmla="*/ 96 h 103"/>
              <a:gd name="T12" fmla="*/ 28 w 31"/>
              <a:gd name="T13" fmla="*/ 103 h 103"/>
              <a:gd name="T14" fmla="*/ 26 w 31"/>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3">
                <a:moveTo>
                  <a:pt x="26" y="103"/>
                </a:moveTo>
                <a:cubicBezTo>
                  <a:pt x="24" y="103"/>
                  <a:pt x="22" y="102"/>
                  <a:pt x="21" y="100"/>
                </a:cubicBezTo>
                <a:cubicBezTo>
                  <a:pt x="0" y="56"/>
                  <a:pt x="5" y="7"/>
                  <a:pt x="5" y="5"/>
                </a:cubicBezTo>
                <a:cubicBezTo>
                  <a:pt x="6" y="2"/>
                  <a:pt x="8" y="0"/>
                  <a:pt x="11" y="0"/>
                </a:cubicBezTo>
                <a:cubicBezTo>
                  <a:pt x="14" y="0"/>
                  <a:pt x="16" y="3"/>
                  <a:pt x="16" y="6"/>
                </a:cubicBezTo>
                <a:cubicBezTo>
                  <a:pt x="16" y="6"/>
                  <a:pt x="11" y="54"/>
                  <a:pt x="30" y="96"/>
                </a:cubicBezTo>
                <a:cubicBezTo>
                  <a:pt x="31" y="98"/>
                  <a:pt x="30" y="101"/>
                  <a:pt x="28" y="103"/>
                </a:cubicBezTo>
                <a:cubicBezTo>
                  <a:pt x="27" y="103"/>
                  <a:pt x="26" y="103"/>
                  <a:pt x="26"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7"/>
          <p:cNvSpPr>
            <a:spLocks/>
          </p:cNvSpPr>
          <p:nvPr/>
        </p:nvSpPr>
        <p:spPr bwMode="auto">
          <a:xfrm>
            <a:off x="8464550" y="2697163"/>
            <a:ext cx="74612" cy="247650"/>
          </a:xfrm>
          <a:custGeom>
            <a:avLst/>
            <a:gdLst>
              <a:gd name="T0" fmla="*/ 6 w 31"/>
              <a:gd name="T1" fmla="*/ 103 h 103"/>
              <a:gd name="T2" fmla="*/ 3 w 31"/>
              <a:gd name="T3" fmla="*/ 103 h 103"/>
              <a:gd name="T4" fmla="*/ 1 w 31"/>
              <a:gd name="T5" fmla="*/ 96 h 103"/>
              <a:gd name="T6" fmla="*/ 16 w 31"/>
              <a:gd name="T7" fmla="*/ 6 h 103"/>
              <a:gd name="T8" fmla="*/ 20 w 31"/>
              <a:gd name="T9" fmla="*/ 0 h 103"/>
              <a:gd name="T10" fmla="*/ 26 w 31"/>
              <a:gd name="T11" fmla="*/ 5 h 103"/>
              <a:gd name="T12" fmla="*/ 10 w 31"/>
              <a:gd name="T13" fmla="*/ 100 h 103"/>
              <a:gd name="T14" fmla="*/ 6 w 31"/>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3">
                <a:moveTo>
                  <a:pt x="6" y="103"/>
                </a:moveTo>
                <a:cubicBezTo>
                  <a:pt x="5" y="103"/>
                  <a:pt x="4" y="103"/>
                  <a:pt x="3" y="103"/>
                </a:cubicBezTo>
                <a:cubicBezTo>
                  <a:pt x="1" y="101"/>
                  <a:pt x="0" y="98"/>
                  <a:pt x="1" y="96"/>
                </a:cubicBezTo>
                <a:cubicBezTo>
                  <a:pt x="20" y="54"/>
                  <a:pt x="16" y="6"/>
                  <a:pt x="16" y="6"/>
                </a:cubicBezTo>
                <a:cubicBezTo>
                  <a:pt x="15" y="3"/>
                  <a:pt x="17" y="0"/>
                  <a:pt x="20" y="0"/>
                </a:cubicBezTo>
                <a:cubicBezTo>
                  <a:pt x="23" y="0"/>
                  <a:pt x="26" y="2"/>
                  <a:pt x="26" y="5"/>
                </a:cubicBezTo>
                <a:cubicBezTo>
                  <a:pt x="26" y="7"/>
                  <a:pt x="31" y="56"/>
                  <a:pt x="10" y="100"/>
                </a:cubicBezTo>
                <a:cubicBezTo>
                  <a:pt x="9" y="102"/>
                  <a:pt x="7" y="103"/>
                  <a:pt x="6"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423028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Tree>
    <p:extLst>
      <p:ext uri="{BB962C8B-B14F-4D97-AF65-F5344CB8AC3E}">
        <p14:creationId xmlns:p14="http://schemas.microsoft.com/office/powerpoint/2010/main" val="21486553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381285" y="1314690"/>
            <a:ext cx="1827252" cy="1558413"/>
            <a:chOff x="5381285" y="1314690"/>
            <a:chExt cx="1827252" cy="1558413"/>
          </a:xfrm>
        </p:grpSpPr>
        <p:grpSp>
          <p:nvGrpSpPr>
            <p:cNvPr id="24" name="Group 23"/>
            <p:cNvGrpSpPr/>
            <p:nvPr/>
          </p:nvGrpSpPr>
          <p:grpSpPr>
            <a:xfrm>
              <a:off x="5381285" y="1533858"/>
              <a:ext cx="676616" cy="1284998"/>
              <a:chOff x="5651685" y="-476444"/>
              <a:chExt cx="1669255" cy="2809977"/>
            </a:xfrm>
          </p:grpSpPr>
          <p:sp>
            <p:nvSpPr>
              <p:cNvPr id="20" name="Rectangle 19"/>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Freeform 212"/>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6124436" y="2123612"/>
                <a:ext cx="723752" cy="98117"/>
                <a:chOff x="6147223" y="2123612"/>
                <a:chExt cx="723752" cy="98117"/>
              </a:xfrm>
            </p:grpSpPr>
            <p:sp>
              <p:nvSpPr>
                <p:cNvPr id="16" name="Rounded Rectangle 15"/>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Oval 21"/>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707" name="Group 706"/>
            <p:cNvGrpSpPr/>
            <p:nvPr/>
          </p:nvGrpSpPr>
          <p:grpSpPr>
            <a:xfrm>
              <a:off x="6515042" y="1543701"/>
              <a:ext cx="693495" cy="1245756"/>
              <a:chOff x="6639402" y="-1425066"/>
              <a:chExt cx="675798" cy="1213966"/>
            </a:xfrm>
          </p:grpSpPr>
          <p:sp>
            <p:nvSpPr>
              <p:cNvPr id="711"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2" name="Rectangle 711"/>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665"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2"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3"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4"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5"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6"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7"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8"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9"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0"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1"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2"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3"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4"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5"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6"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7"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51" name="Group 361"/>
            <p:cNvGrpSpPr>
              <a:grpSpLocks noChangeAspect="1"/>
            </p:cNvGrpSpPr>
            <p:nvPr/>
          </p:nvGrpSpPr>
          <p:grpSpPr bwMode="auto">
            <a:xfrm>
              <a:off x="5951133" y="1619769"/>
              <a:ext cx="653662" cy="1067595"/>
              <a:chOff x="3756" y="912"/>
              <a:chExt cx="409" cy="668"/>
            </a:xfrm>
          </p:grpSpPr>
          <p:sp>
            <p:nvSpPr>
              <p:cNvPr id="953"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4"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5"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6"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7"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8"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9"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0"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1"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2"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3"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4"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5"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6"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8"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98"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9" name="Rectangle 968"/>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81" name="Rectangle 980"/>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6762379" y="1998339"/>
              <a:ext cx="121238" cy="136847"/>
              <a:chOff x="6821706" y="2244827"/>
              <a:chExt cx="122543" cy="138320"/>
            </a:xfrm>
            <a:solidFill>
              <a:schemeClr val="accent6">
                <a:lumMod val="75000"/>
              </a:schemeClr>
            </a:solidFill>
          </p:grpSpPr>
          <p:sp>
            <p:nvSpPr>
              <p:cNvPr id="195"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96"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19" name="Group 18"/>
            <p:cNvGrpSpPr/>
            <p:nvPr/>
          </p:nvGrpSpPr>
          <p:grpSpPr>
            <a:xfrm>
              <a:off x="6744485" y="1563052"/>
              <a:ext cx="157076" cy="1155247"/>
              <a:chOff x="6744485" y="1563052"/>
              <a:chExt cx="157076" cy="1155247"/>
            </a:xfrm>
          </p:grpSpPr>
          <p:sp>
            <p:nvSpPr>
              <p:cNvPr id="9" name="Oval 8"/>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p:nvGrpSpPr>
            <p:grpSpPr>
              <a:xfrm>
                <a:off x="6744485" y="1563052"/>
                <a:ext cx="157076" cy="52818"/>
                <a:chOff x="6822277" y="1553528"/>
                <a:chExt cx="157076" cy="52818"/>
              </a:xfrm>
            </p:grpSpPr>
            <p:sp>
              <p:nvSpPr>
                <p:cNvPr id="11" name="Rounded Rectangle 10"/>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Oval 206"/>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5" name="Group 24"/>
            <p:cNvGrpSpPr/>
            <p:nvPr/>
          </p:nvGrpSpPr>
          <p:grpSpPr>
            <a:xfrm>
              <a:off x="5444705" y="1680019"/>
              <a:ext cx="948506" cy="959249"/>
              <a:chOff x="5444705" y="1765011"/>
              <a:chExt cx="948506" cy="959249"/>
            </a:xfrm>
          </p:grpSpPr>
          <p:sp>
            <p:nvSpPr>
              <p:cNvPr id="984" name="Rectangle 983"/>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0" name="Picture 14"/>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18" name="Picture 1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873" y="1300628"/>
            <a:ext cx="3866174" cy="1585851"/>
          </a:xfrm>
          <a:prstGeom prst="rect">
            <a:avLst/>
          </a:prstGeom>
        </p:spPr>
      </p:pic>
      <p:sp>
        <p:nvSpPr>
          <p:cNvPr id="6" name="Rectangle 5"/>
          <p:cNvSpPr/>
          <p:nvPr/>
        </p:nvSpPr>
        <p:spPr bwMode="auto">
          <a:xfrm>
            <a:off x="467591"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7" name="Rectangle 6"/>
          <p:cNvSpPr/>
          <p:nvPr/>
        </p:nvSpPr>
        <p:spPr bwMode="auto">
          <a:xfrm>
            <a:off x="4318705"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8169820" y="2990575"/>
            <a:ext cx="3809455" cy="89693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12"/>
          <p:cNvSpPr/>
          <p:nvPr/>
        </p:nvSpPr>
        <p:spPr bwMode="auto">
          <a:xfrm>
            <a:off x="467591"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318705"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8169820" y="3887512"/>
            <a:ext cx="3809455" cy="2806701"/>
          </a:xfrm>
          <a:prstGeom prst="rect">
            <a:avLst/>
          </a:prstGeom>
          <a:solidFill>
            <a:srgbClr val="56226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31" name="Group 530"/>
          <p:cNvGrpSpPr/>
          <p:nvPr/>
        </p:nvGrpSpPr>
        <p:grpSpPr>
          <a:xfrm>
            <a:off x="4318705" y="2990575"/>
            <a:ext cx="3809455" cy="3166688"/>
            <a:chOff x="4318705" y="2811462"/>
            <a:chExt cx="3809455" cy="3166688"/>
          </a:xfrm>
        </p:grpSpPr>
        <p:sp>
          <p:nvSpPr>
            <p:cNvPr id="424" name="Rectangle 423"/>
            <p:cNvSpPr/>
            <p:nvPr/>
          </p:nvSpPr>
          <p:spPr bwMode="auto">
            <a:xfrm>
              <a:off x="4318705" y="2811462"/>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488" name="Freeform 5"/>
            <p:cNvSpPr>
              <a:spLocks noChangeAspect="1" noEditPoints="1"/>
            </p:cNvSpPr>
            <p:nvPr/>
          </p:nvSpPr>
          <p:spPr bwMode="auto">
            <a:xfrm>
              <a:off x="5697535" y="4383530"/>
              <a:ext cx="1051794" cy="871222"/>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94" tIns="45696" rIns="0" bIns="45696" numCol="1" spcCol="0" rtlCol="0" fromWordArt="0" anchor="ctr" anchorCtr="0" forceAA="0" compatLnSpc="1">
              <a:prstTxWarp prst="textNoShape">
                <a:avLst/>
              </a:prstTxWarp>
              <a:noAutofit/>
            </a:bodyPr>
            <a:lstStyle/>
            <a:p>
              <a:pPr defTabSz="932105">
                <a:lnSpc>
                  <a:spcPct val="90000"/>
                </a:lnSpc>
                <a:spcAft>
                  <a:spcPts val="600"/>
                </a:spcAft>
              </a:pPr>
              <a:endParaRPr lang="en-US" sz="1398" b="1" dirty="0">
                <a:gradFill>
                  <a:gsLst>
                    <a:gs pos="50427">
                      <a:srgbClr val="FFFFFF"/>
                    </a:gs>
                    <a:gs pos="30000">
                      <a:srgbClr val="FFFFFF"/>
                    </a:gs>
                  </a:gsLst>
                  <a:lin ang="5400000" scaled="0"/>
                </a:gradFill>
              </a:endParaRPr>
            </a:p>
          </p:txBody>
        </p:sp>
        <p:sp>
          <p:nvSpPr>
            <p:cNvPr id="494" name="TextBox 493"/>
            <p:cNvSpPr txBox="1"/>
            <p:nvPr/>
          </p:nvSpPr>
          <p:spPr>
            <a:xfrm>
              <a:off x="5646661" y="5294886"/>
              <a:ext cx="1153543"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Users and </a:t>
              </a:r>
              <a:br>
                <a:rPr lang="en-US" sz="1400" dirty="0" smtClean="0">
                  <a:gradFill>
                    <a:gsLst>
                      <a:gs pos="2917">
                        <a:srgbClr val="FFFFFF"/>
                      </a:gs>
                      <a:gs pos="30000">
                        <a:srgbClr val="FFFFFF"/>
                      </a:gs>
                    </a:gsLst>
                    <a:lin ang="5400000" scaled="0"/>
                  </a:gradFill>
                </a:rPr>
              </a:br>
              <a:r>
                <a:rPr lang="en-US" sz="1400" dirty="0" smtClean="0">
                  <a:gradFill>
                    <a:gsLst>
                      <a:gs pos="2917">
                        <a:srgbClr val="FFFFFF"/>
                      </a:gs>
                      <a:gs pos="30000">
                        <a:srgbClr val="FFFFFF"/>
                      </a:gs>
                    </a:gsLst>
                    <a:lin ang="5400000" scaled="0"/>
                  </a:gradFill>
                </a:rPr>
                <a:t>groups</a:t>
              </a:r>
            </a:p>
          </p:txBody>
        </p:sp>
      </p:grpSp>
      <p:grpSp>
        <p:nvGrpSpPr>
          <p:cNvPr id="1136" name="Group 1135"/>
          <p:cNvGrpSpPr/>
          <p:nvPr/>
        </p:nvGrpSpPr>
        <p:grpSpPr>
          <a:xfrm>
            <a:off x="467591" y="2990575"/>
            <a:ext cx="3809455" cy="2936479"/>
            <a:chOff x="467591" y="2811462"/>
            <a:chExt cx="3809455" cy="2936479"/>
          </a:xfrm>
        </p:grpSpPr>
        <p:sp>
          <p:nvSpPr>
            <p:cNvPr id="421" name="Rectangle 420"/>
            <p:cNvSpPr/>
            <p:nvPr/>
          </p:nvSpPr>
          <p:spPr bwMode="auto">
            <a:xfrm>
              <a:off x="467591" y="2811462"/>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423" name="Freeform 33"/>
            <p:cNvSpPr>
              <a:spLocks noChangeAspect="1" noEditPoints="1"/>
            </p:cNvSpPr>
            <p:nvPr/>
          </p:nvSpPr>
          <p:spPr bwMode="auto">
            <a:xfrm>
              <a:off x="2360567" y="5324602"/>
              <a:ext cx="1021212" cy="423339"/>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5" name="Freeform 35"/>
            <p:cNvSpPr>
              <a:spLocks noChangeAspect="1" noEditPoints="1"/>
            </p:cNvSpPr>
            <p:nvPr/>
          </p:nvSpPr>
          <p:spPr bwMode="auto">
            <a:xfrm>
              <a:off x="688778" y="5335070"/>
              <a:ext cx="1475836" cy="412871"/>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26" name="Group 53"/>
            <p:cNvGrpSpPr>
              <a:grpSpLocks noChangeAspect="1"/>
            </p:cNvGrpSpPr>
            <p:nvPr/>
          </p:nvGrpSpPr>
          <p:grpSpPr bwMode="auto">
            <a:xfrm>
              <a:off x="2360567" y="4060516"/>
              <a:ext cx="1116436" cy="426958"/>
              <a:chOff x="3453" y="2013"/>
              <a:chExt cx="774" cy="296"/>
            </a:xfrm>
          </p:grpSpPr>
          <p:sp>
            <p:nvSpPr>
              <p:cNvPr id="464"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5"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6"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7"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8"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9"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0"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1"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2"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3"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4"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5"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6"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28" name="Freeform 30"/>
            <p:cNvSpPr>
              <a:spLocks noChangeAspect="1" noEditPoints="1"/>
            </p:cNvSpPr>
            <p:nvPr/>
          </p:nvSpPr>
          <p:spPr bwMode="auto">
            <a:xfrm>
              <a:off x="688778" y="4060516"/>
              <a:ext cx="946210" cy="421359"/>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9" name="Freeform 39"/>
            <p:cNvSpPr>
              <a:spLocks noChangeAspect="1" noEditPoints="1"/>
            </p:cNvSpPr>
            <p:nvPr/>
          </p:nvSpPr>
          <p:spPr bwMode="auto">
            <a:xfrm>
              <a:off x="688778" y="4685516"/>
              <a:ext cx="1242980" cy="425853"/>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85" name="Group 140"/>
            <p:cNvGrpSpPr>
              <a:grpSpLocks noChangeAspect="1"/>
            </p:cNvGrpSpPr>
            <p:nvPr/>
          </p:nvGrpSpPr>
          <p:grpSpPr bwMode="auto">
            <a:xfrm>
              <a:off x="2360567" y="4685516"/>
              <a:ext cx="1484057" cy="439026"/>
              <a:chOff x="562" y="2539"/>
              <a:chExt cx="791" cy="234"/>
            </a:xfrm>
          </p:grpSpPr>
          <p:sp>
            <p:nvSpPr>
              <p:cNvPr id="515"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6"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7"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8"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9"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0"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1"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2"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3"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4"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5"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6"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7"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8"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9"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2" name="Title 1"/>
          <p:cNvSpPr>
            <a:spLocks noGrp="1"/>
          </p:cNvSpPr>
          <p:nvPr>
            <p:ph type="title"/>
          </p:nvPr>
        </p:nvSpPr>
        <p:spPr/>
        <p:txBody>
          <a:bodyPr/>
          <a:lstStyle/>
          <a:p>
            <a:r>
              <a:rPr lang="en-US" dirty="0"/>
              <a:t>Today</a:t>
            </a:r>
          </a:p>
        </p:txBody>
      </p:sp>
      <p:grpSp>
        <p:nvGrpSpPr>
          <p:cNvPr id="31" name="Group 30"/>
          <p:cNvGrpSpPr/>
          <p:nvPr/>
        </p:nvGrpSpPr>
        <p:grpSpPr>
          <a:xfrm>
            <a:off x="292100" y="1195113"/>
            <a:ext cx="3770313" cy="1518837"/>
            <a:chOff x="292100" y="1195113"/>
            <a:chExt cx="3770313" cy="1518837"/>
          </a:xfrm>
        </p:grpSpPr>
        <p:grpSp>
          <p:nvGrpSpPr>
            <p:cNvPr id="1137" name="Group 1136"/>
            <p:cNvGrpSpPr/>
            <p:nvPr/>
          </p:nvGrpSpPr>
          <p:grpSpPr>
            <a:xfrm>
              <a:off x="292100" y="1195113"/>
              <a:ext cx="3770313" cy="1517650"/>
              <a:chOff x="292100" y="1016000"/>
              <a:chExt cx="3770313" cy="1517650"/>
            </a:xfrm>
          </p:grpSpPr>
          <p:sp>
            <p:nvSpPr>
              <p:cNvPr id="933" name="Rectangle 932"/>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p:cNvGrpSpPr/>
              <p:nvPr/>
            </p:nvGrpSpPr>
            <p:grpSpPr>
              <a:xfrm>
                <a:off x="1160464" y="1016000"/>
                <a:ext cx="1978025" cy="1500188"/>
                <a:chOff x="1363663" y="914400"/>
                <a:chExt cx="1978025" cy="1500188"/>
              </a:xfrm>
            </p:grpSpPr>
            <p:sp>
              <p:nvSpPr>
                <p:cNvPr id="61"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Freeform 543"/>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89"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68"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32" name="Group 931"/>
              <p:cNvGrpSpPr/>
              <p:nvPr/>
            </p:nvGrpSpPr>
            <p:grpSpPr>
              <a:xfrm>
                <a:off x="1264391" y="1121515"/>
                <a:ext cx="1751120" cy="977160"/>
                <a:chOff x="3305410" y="464807"/>
                <a:chExt cx="993287" cy="554274"/>
              </a:xfrm>
            </p:grpSpPr>
            <p:sp>
              <p:nvSpPr>
                <p:cNvPr id="917" name="Rectangle 916"/>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21"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cxnSp>
              <p:nvCxnSpPr>
                <p:cNvPr id="922" name="Straight Connector 921"/>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31" name="Group 930"/>
              <p:cNvGrpSpPr/>
              <p:nvPr/>
            </p:nvGrpSpPr>
            <p:grpSpPr>
              <a:xfrm>
                <a:off x="2838450" y="1767176"/>
                <a:ext cx="1223963" cy="766474"/>
                <a:chOff x="2838450" y="1767176"/>
                <a:chExt cx="1223963" cy="766474"/>
              </a:xfrm>
            </p:grpSpPr>
            <p:grpSp>
              <p:nvGrpSpPr>
                <p:cNvPr id="540" name="Group 539"/>
                <p:cNvGrpSpPr/>
                <p:nvPr/>
              </p:nvGrpSpPr>
              <p:grpSpPr>
                <a:xfrm>
                  <a:off x="2838450" y="1767176"/>
                  <a:ext cx="1223963" cy="766474"/>
                  <a:chOff x="2439988" y="1517650"/>
                  <a:chExt cx="1622425" cy="1016000"/>
                </a:xfrm>
              </p:grpSpPr>
              <p:sp>
                <p:nvSpPr>
                  <p:cNvPr id="539" name="Rectangle 538"/>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35" name="Group 158"/>
                  <p:cNvGrpSpPr>
                    <a:grpSpLocks noChangeAspect="1"/>
                  </p:cNvGrpSpPr>
                  <p:nvPr/>
                </p:nvGrpSpPr>
                <p:grpSpPr bwMode="auto">
                  <a:xfrm>
                    <a:off x="2439988" y="1517650"/>
                    <a:ext cx="1622425" cy="1016000"/>
                    <a:chOff x="1537" y="956"/>
                    <a:chExt cx="1022" cy="640"/>
                  </a:xfrm>
                </p:grpSpPr>
                <p:sp>
                  <p:nvSpPr>
                    <p:cNvPr id="537"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8"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930"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765" name="Group 299"/>
              <p:cNvGrpSpPr>
                <a:grpSpLocks noChangeAspect="1"/>
              </p:cNvGrpSpPr>
              <p:nvPr/>
            </p:nvGrpSpPr>
            <p:grpSpPr bwMode="auto">
              <a:xfrm>
                <a:off x="292100" y="1517955"/>
                <a:ext cx="1885896" cy="1015695"/>
                <a:chOff x="-158" y="615"/>
                <a:chExt cx="2048" cy="1103"/>
              </a:xfrm>
            </p:grpSpPr>
            <p:sp>
              <p:nvSpPr>
                <p:cNvPr id="767"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8"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9"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0"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1"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2"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3"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4"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5"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6"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7"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8"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9"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0"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1"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2"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3"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9"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30" name="Group 29"/>
            <p:cNvGrpSpPr/>
            <p:nvPr/>
          </p:nvGrpSpPr>
          <p:grpSpPr>
            <a:xfrm>
              <a:off x="2423526" y="2090738"/>
              <a:ext cx="316257" cy="623212"/>
              <a:chOff x="2423526" y="2090738"/>
              <a:chExt cx="316257" cy="623212"/>
            </a:xfrm>
          </p:grpSpPr>
          <p:pic>
            <p:nvPicPr>
              <p:cNvPr id="26" name="Picture 25"/>
              <p:cNvPicPr>
                <a:picLocks noChangeAspect="1"/>
              </p:cNvPicPr>
              <p:nvPr/>
            </p:nvPicPr>
            <p:blipFill>
              <a:blip r:embed="rId5"/>
              <a:stretch>
                <a:fillRect/>
              </a:stretch>
            </p:blipFill>
            <p:spPr>
              <a:xfrm>
                <a:off x="2423526" y="2090738"/>
                <a:ext cx="316257" cy="623212"/>
              </a:xfrm>
              <a:prstGeom prst="rect">
                <a:avLst/>
              </a:prstGeom>
            </p:spPr>
          </p:pic>
          <p:grpSp>
            <p:nvGrpSpPr>
              <p:cNvPr id="28" name="Group 27"/>
              <p:cNvGrpSpPr/>
              <p:nvPr/>
            </p:nvGrpSpPr>
            <p:grpSpPr>
              <a:xfrm>
                <a:off x="2451472" y="2218095"/>
                <a:ext cx="260365" cy="417911"/>
                <a:chOff x="2450306" y="2218095"/>
                <a:chExt cx="260365" cy="417911"/>
              </a:xfrm>
            </p:grpSpPr>
            <p:sp>
              <p:nvSpPr>
                <p:cNvPr id="27" name="Rectangle 26"/>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nvGrpSpPr>
          <p:cNvPr id="18" name="Group 17"/>
          <p:cNvGrpSpPr/>
          <p:nvPr/>
        </p:nvGrpSpPr>
        <p:grpSpPr>
          <a:xfrm>
            <a:off x="8169820" y="2990575"/>
            <a:ext cx="3809455" cy="2632958"/>
            <a:chOff x="8169820" y="2990575"/>
            <a:chExt cx="3809455" cy="2632958"/>
          </a:xfrm>
        </p:grpSpPr>
        <p:grpSp>
          <p:nvGrpSpPr>
            <p:cNvPr id="1139" name="Group 1138"/>
            <p:cNvGrpSpPr/>
            <p:nvPr/>
          </p:nvGrpSpPr>
          <p:grpSpPr>
            <a:xfrm>
              <a:off x="8169820" y="2990575"/>
              <a:ext cx="3809455" cy="2632958"/>
              <a:chOff x="8169820" y="2811462"/>
              <a:chExt cx="3809455" cy="2632958"/>
            </a:xfrm>
          </p:grpSpPr>
          <p:sp>
            <p:nvSpPr>
              <p:cNvPr id="389" name="Rectangle 388"/>
              <p:cNvSpPr/>
              <p:nvPr/>
            </p:nvSpPr>
            <p:spPr bwMode="auto">
              <a:xfrm>
                <a:off x="8169820" y="2811462"/>
                <a:ext cx="3809455" cy="896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2000" spc="-20" dirty="0" smtClean="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endParaRPr lang="en-US" sz="2000"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120" name="Group 25"/>
              <p:cNvGrpSpPr>
                <a:grpSpLocks noChangeAspect="1"/>
              </p:cNvGrpSpPr>
              <p:nvPr/>
            </p:nvGrpSpPr>
            <p:grpSpPr bwMode="auto">
              <a:xfrm>
                <a:off x="9032420" y="5191838"/>
                <a:ext cx="2084254" cy="252582"/>
                <a:chOff x="-1699" y="21730"/>
                <a:chExt cx="11074" cy="1342"/>
              </a:xfrm>
            </p:grpSpPr>
            <p:sp>
              <p:nvSpPr>
                <p:cNvPr id="1121" name="Freeform 26"/>
                <p:cNvSpPr>
                  <a:spLocks/>
                </p:cNvSpPr>
                <p:nvPr/>
              </p:nvSpPr>
              <p:spPr bwMode="auto">
                <a:xfrm>
                  <a:off x="-1699" y="21820"/>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2" name="Freeform 27"/>
                <p:cNvSpPr>
                  <a:spLocks noEditPoints="1"/>
                </p:cNvSpPr>
                <p:nvPr/>
              </p:nvSpPr>
              <p:spPr bwMode="auto">
                <a:xfrm>
                  <a:off x="-222" y="21765"/>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3" name="Freeform 28"/>
                <p:cNvSpPr>
                  <a:spLocks/>
                </p:cNvSpPr>
                <p:nvPr/>
              </p:nvSpPr>
              <p:spPr bwMode="auto">
                <a:xfrm>
                  <a:off x="100" y="22150"/>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4" name="Freeform 29"/>
                <p:cNvSpPr>
                  <a:spLocks/>
                </p:cNvSpPr>
                <p:nvPr/>
              </p:nvSpPr>
              <p:spPr bwMode="auto">
                <a:xfrm>
                  <a:off x="913" y="22155"/>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5" name="Freeform 30"/>
                <p:cNvSpPr>
                  <a:spLocks noEditPoints="1"/>
                </p:cNvSpPr>
                <p:nvPr/>
              </p:nvSpPr>
              <p:spPr bwMode="auto">
                <a:xfrm>
                  <a:off x="1376" y="22150"/>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6" name="Freeform 31"/>
                <p:cNvSpPr>
                  <a:spLocks/>
                </p:cNvSpPr>
                <p:nvPr/>
              </p:nvSpPr>
              <p:spPr bwMode="auto">
                <a:xfrm>
                  <a:off x="2341" y="22150"/>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7" name="Freeform 32"/>
                <p:cNvSpPr>
                  <a:spLocks noEditPoints="1"/>
                </p:cNvSpPr>
                <p:nvPr/>
              </p:nvSpPr>
              <p:spPr bwMode="auto">
                <a:xfrm>
                  <a:off x="2960" y="22150"/>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8" name="Freeform 33"/>
                <p:cNvSpPr>
                  <a:spLocks/>
                </p:cNvSpPr>
                <p:nvPr/>
              </p:nvSpPr>
              <p:spPr bwMode="auto">
                <a:xfrm>
                  <a:off x="3856" y="21730"/>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9" name="Freeform 34"/>
                <p:cNvSpPr>
                  <a:spLocks/>
                </p:cNvSpPr>
                <p:nvPr/>
              </p:nvSpPr>
              <p:spPr bwMode="auto">
                <a:xfrm>
                  <a:off x="4338" y="21910"/>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0" name="Freeform 35"/>
                <p:cNvSpPr>
                  <a:spLocks noEditPoints="1"/>
                </p:cNvSpPr>
                <p:nvPr/>
              </p:nvSpPr>
              <p:spPr bwMode="auto">
                <a:xfrm>
                  <a:off x="5212" y="21820"/>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1" name="Freeform 36"/>
                <p:cNvSpPr>
                  <a:spLocks/>
                </p:cNvSpPr>
                <p:nvPr/>
              </p:nvSpPr>
              <p:spPr bwMode="auto">
                <a:xfrm>
                  <a:off x="6363" y="22172"/>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2" name="Freeform 37"/>
                <p:cNvSpPr>
                  <a:spLocks/>
                </p:cNvSpPr>
                <p:nvPr/>
              </p:nvSpPr>
              <p:spPr bwMode="auto">
                <a:xfrm>
                  <a:off x="7193" y="22172"/>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3" name="Freeform 38"/>
                <p:cNvSpPr>
                  <a:spLocks/>
                </p:cNvSpPr>
                <p:nvPr/>
              </p:nvSpPr>
              <p:spPr bwMode="auto">
                <a:xfrm>
                  <a:off x="8148" y="22155"/>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4" name="Freeform 39"/>
                <p:cNvSpPr>
                  <a:spLocks noEditPoints="1"/>
                </p:cNvSpPr>
                <p:nvPr/>
              </p:nvSpPr>
              <p:spPr bwMode="auto">
                <a:xfrm>
                  <a:off x="8611" y="22150"/>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135" name="Picture 1134"/>
              <p:cNvPicPr>
                <a:picLocks noChangeAspect="1"/>
              </p:cNvPicPr>
              <p:nvPr/>
            </p:nvPicPr>
            <p:blipFill rotWithShape="1">
              <a:blip r:embed="rId6" cstate="print">
                <a:extLst>
                  <a:ext uri="{28A0092B-C50C-407E-A947-70E740481C1C}">
                    <a14:useLocalDpi xmlns:a14="http://schemas.microsoft.com/office/drawing/2010/main" val="0"/>
                  </a:ext>
                </a:extLst>
              </a:blip>
              <a:srcRect t="44093" r="11119"/>
              <a:stretch/>
            </p:blipFill>
            <p:spPr>
              <a:xfrm>
                <a:off x="9207360" y="4340638"/>
                <a:ext cx="917136" cy="563096"/>
              </a:xfrm>
              <a:prstGeom prst="rect">
                <a:avLst/>
              </a:prstGeom>
            </p:spPr>
          </p:pic>
        </p:grpSp>
        <p:grpSp>
          <p:nvGrpSpPr>
            <p:cNvPr id="233" name="Group 232"/>
            <p:cNvGrpSpPr>
              <a:grpSpLocks noChangeAspect="1"/>
            </p:cNvGrpSpPr>
            <p:nvPr/>
          </p:nvGrpSpPr>
          <p:grpSpPr>
            <a:xfrm>
              <a:off x="10394086" y="4435784"/>
              <a:ext cx="534565" cy="754488"/>
              <a:chOff x="1214438" y="4121151"/>
              <a:chExt cx="1558925" cy="2200275"/>
            </a:xfrm>
          </p:grpSpPr>
          <p:sp>
            <p:nvSpPr>
              <p:cNvPr id="234"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Tree>
    <p:extLst>
      <p:ext uri="{BB962C8B-B14F-4D97-AF65-F5344CB8AC3E}">
        <p14:creationId xmlns:p14="http://schemas.microsoft.com/office/powerpoint/2010/main" val="624137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6" presetClass="emph" presetSubtype="0" accel="100000" autoRev="1" fill="hold" grpId="0" nodeType="withEffect">
                                  <p:stCondLst>
                                    <p:cond delay="0"/>
                                  </p:stCondLst>
                                  <p:childTnLst>
                                    <p:animScale>
                                      <p:cBhvr>
                                        <p:cTn id="8" dur="500" fill="hold"/>
                                        <p:tgtEl>
                                          <p:spTgt spid="6"/>
                                        </p:tgtEl>
                                      </p:cBhvr>
                                      <p:by x="100000" y="0"/>
                                    </p:animScale>
                                  </p:childTnLst>
                                </p:cTn>
                              </p:par>
                              <p:par>
                                <p:cTn id="9" presetID="42" presetClass="path" presetSubtype="0" accel="100000" decel="50000" autoRev="1" fill="hold" grpId="1" nodeType="withEffect">
                                  <p:stCondLst>
                                    <p:cond delay="0"/>
                                  </p:stCondLst>
                                  <p:childTnLst>
                                    <p:animMotion origin="layout" path="M 2.82614E-6 -2.36042E-6 L 2.82614E-6 0.06355 " pathEditMode="relative" rAng="0" ptsTypes="AA">
                                      <p:cBhvr>
                                        <p:cTn id="10" dur="500" fill="hold"/>
                                        <p:tgtEl>
                                          <p:spTgt spid="6"/>
                                        </p:tgtEl>
                                        <p:attrNameLst>
                                          <p:attrName>ppt_x</p:attrName>
                                          <p:attrName>ppt_y</p:attrName>
                                        </p:attrNameLst>
                                      </p:cBhvr>
                                      <p:rCtr x="0" y="3177"/>
                                    </p:animMotion>
                                  </p:childTnLst>
                                </p:cTn>
                              </p:par>
                              <p:par>
                                <p:cTn id="11" presetID="1" presetClass="entr" presetSubtype="0" fill="hold" grpId="0" nodeType="withEffect">
                                  <p:stCondLst>
                                    <p:cond delay="0"/>
                                  </p:stCondLst>
                                  <p:childTnLst>
                                    <p:set>
                                      <p:cBhvr>
                                        <p:cTn id="12" dur="1" fill="hold">
                                          <p:stCondLst>
                                            <p:cond delay="499"/>
                                          </p:stCondLst>
                                        </p:cTn>
                                        <p:tgtEl>
                                          <p:spTgt spid="13"/>
                                        </p:tgtEl>
                                        <p:attrNameLst>
                                          <p:attrName>style.visibility</p:attrName>
                                        </p:attrNameLst>
                                      </p:cBhvr>
                                      <p:to>
                                        <p:strVal val="visible"/>
                                      </p:to>
                                    </p:set>
                                  </p:childTnLst>
                                </p:cTn>
                              </p:par>
                              <p:par>
                                <p:cTn id="13" presetID="6" presetClass="emph" presetSubtype="0" accel="100000" autoRev="1" fill="hold" grpId="1" nodeType="withEffect">
                                  <p:stCondLst>
                                    <p:cond delay="0"/>
                                  </p:stCondLst>
                                  <p:childTnLst>
                                    <p:animScale>
                                      <p:cBhvr>
                                        <p:cTn id="14" dur="500" fill="hold"/>
                                        <p:tgtEl>
                                          <p:spTgt spid="13"/>
                                        </p:tgtEl>
                                      </p:cBhvr>
                                      <p:by x="100000" y="0"/>
                                    </p:animScale>
                                  </p:childTnLst>
                                </p:cTn>
                              </p:par>
                              <p:par>
                                <p:cTn id="15" presetID="64" presetClass="path" presetSubtype="0" accel="100000" autoRev="1" fill="hold" grpId="2" nodeType="withEffect">
                                  <p:stCondLst>
                                    <p:cond delay="0"/>
                                  </p:stCondLst>
                                  <p:childTnLst>
                                    <p:animMotion origin="layout" path="M 2.82614E-6 1.54789E-6 L 2.82614E-6 -0.20041 " pathEditMode="relative" rAng="0" ptsTypes="AA">
                                      <p:cBhvr>
                                        <p:cTn id="16" dur="500" fill="hold"/>
                                        <p:tgtEl>
                                          <p:spTgt spid="13"/>
                                        </p:tgtEl>
                                        <p:attrNameLst>
                                          <p:attrName>ppt_x</p:attrName>
                                          <p:attrName>ppt_y</p:attrName>
                                        </p:attrNameLst>
                                      </p:cBhvr>
                                      <p:rCtr x="0" y="-10032"/>
                                    </p:animMotion>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250" fill="hold"/>
                                        <p:tgtEl>
                                          <p:spTgt spid="31"/>
                                        </p:tgtEl>
                                        <p:attrNameLst>
                                          <p:attrName>ppt_w</p:attrName>
                                        </p:attrNameLst>
                                      </p:cBhvr>
                                      <p:tavLst>
                                        <p:tav tm="0">
                                          <p:val>
                                            <p:fltVal val="0"/>
                                          </p:val>
                                        </p:tav>
                                        <p:tav tm="100000">
                                          <p:val>
                                            <p:strVal val="#ppt_w"/>
                                          </p:val>
                                        </p:tav>
                                      </p:tavLst>
                                    </p:anim>
                                    <p:anim calcmode="lin" valueType="num">
                                      <p:cBhvr>
                                        <p:cTn id="21" dur="250" fill="hold"/>
                                        <p:tgtEl>
                                          <p:spTgt spid="31"/>
                                        </p:tgtEl>
                                        <p:attrNameLst>
                                          <p:attrName>ppt_h</p:attrName>
                                        </p:attrNameLst>
                                      </p:cBhvr>
                                      <p:tavLst>
                                        <p:tav tm="0">
                                          <p:val>
                                            <p:fltVal val="0"/>
                                          </p:val>
                                        </p:tav>
                                        <p:tav tm="100000">
                                          <p:val>
                                            <p:strVal val="#ppt_h"/>
                                          </p:val>
                                        </p:tav>
                                      </p:tavLst>
                                    </p:anim>
                                    <p:animEffect transition="in" filter="fade">
                                      <p:cBhvr>
                                        <p:cTn id="22" dur="250"/>
                                        <p:tgtEl>
                                          <p:spTgt spid="31"/>
                                        </p:tgtEl>
                                      </p:cBhvr>
                                    </p:animEffect>
                                  </p:childTnLst>
                                </p:cTn>
                              </p:par>
                              <p:par>
                                <p:cTn id="23" presetID="6" presetClass="emph" presetSubtype="0" decel="100000" fill="hold" nodeType="withEffect">
                                  <p:stCondLst>
                                    <p:cond delay="100"/>
                                  </p:stCondLst>
                                  <p:childTnLst>
                                    <p:animScale>
                                      <p:cBhvr>
                                        <p:cTn id="24" dur="250" fill="hold"/>
                                        <p:tgtEl>
                                          <p:spTgt spid="31"/>
                                        </p:tgtEl>
                                      </p:cBhvr>
                                      <p:by x="110000" y="110000"/>
                                    </p:animScale>
                                  </p:childTnLst>
                                </p:cTn>
                              </p:par>
                              <p:par>
                                <p:cTn id="25" presetID="6" presetClass="emph" presetSubtype="0" decel="100000" fill="hold" nodeType="withEffect">
                                  <p:stCondLst>
                                    <p:cond delay="200"/>
                                  </p:stCondLst>
                                  <p:childTnLst>
                                    <p:animScale>
                                      <p:cBhvr>
                                        <p:cTn id="26" dur="250" fill="hold"/>
                                        <p:tgtEl>
                                          <p:spTgt spid="31"/>
                                        </p:tgtEl>
                                      </p:cBhvr>
                                      <p:by x="91000" y="91000"/>
                                    </p:animScale>
                                  </p:childTnLst>
                                </p:cTn>
                              </p:par>
                              <p:par>
                                <p:cTn id="27" presetID="10" presetClass="entr" presetSubtype="0" fill="hold" nodeType="withEffect">
                                  <p:stCondLst>
                                    <p:cond delay="0"/>
                                  </p:stCondLst>
                                  <p:childTnLst>
                                    <p:set>
                                      <p:cBhvr>
                                        <p:cTn id="28" dur="1" fill="hold">
                                          <p:stCondLst>
                                            <p:cond delay="0"/>
                                          </p:stCondLst>
                                        </p:cTn>
                                        <p:tgtEl>
                                          <p:spTgt spid="1136"/>
                                        </p:tgtEl>
                                        <p:attrNameLst>
                                          <p:attrName>style.visibility</p:attrName>
                                        </p:attrNameLst>
                                      </p:cBhvr>
                                      <p:to>
                                        <p:strVal val="visible"/>
                                      </p:to>
                                    </p:set>
                                    <p:animEffect transition="in" filter="fade">
                                      <p:cBhvr>
                                        <p:cTn id="29" dur="500"/>
                                        <p:tgtEl>
                                          <p:spTgt spid="1136"/>
                                        </p:tgtEl>
                                      </p:cBhvr>
                                    </p:animEffect>
                                  </p:childTnLst>
                                </p:cTn>
                              </p:par>
                              <p:par>
                                <p:cTn id="30" presetID="35" presetClass="path" presetSubtype="0" decel="100000" fill="hold" nodeType="withEffect">
                                  <p:stCondLst>
                                    <p:cond delay="0"/>
                                  </p:stCondLst>
                                  <p:childTnLst>
                                    <p:animMotion origin="layout" path="M 0.02272 2.81434E-7 L 2.82614E-6 2.81434E-7 " pathEditMode="relative" rAng="0" ptsTypes="AA">
                                      <p:cBhvr>
                                        <p:cTn id="31" dur="500" fill="hold"/>
                                        <p:tgtEl>
                                          <p:spTgt spid="1136"/>
                                        </p:tgtEl>
                                        <p:attrNameLst>
                                          <p:attrName>ppt_x</p:attrName>
                                          <p:attrName>ppt_y</p:attrName>
                                        </p:attrNameLst>
                                      </p:cBhvr>
                                      <p:rCtr x="-1136" y="0"/>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
                                        </p:tgtEl>
                                        <p:attrNameLst>
                                          <p:attrName>style.visibility</p:attrName>
                                        </p:attrNameLst>
                                      </p:cBhvr>
                                      <p:to>
                                        <p:strVal val="visible"/>
                                      </p:to>
                                    </p:set>
                                  </p:childTnLst>
                                </p:cTn>
                              </p:par>
                              <p:par>
                                <p:cTn id="36" presetID="6" presetClass="emph" presetSubtype="0" accel="100000" autoRev="1" fill="hold" grpId="1" nodeType="withEffect">
                                  <p:stCondLst>
                                    <p:cond delay="0"/>
                                  </p:stCondLst>
                                  <p:childTnLst>
                                    <p:animScale>
                                      <p:cBhvr>
                                        <p:cTn id="37" dur="500" fill="hold"/>
                                        <p:tgtEl>
                                          <p:spTgt spid="7"/>
                                        </p:tgtEl>
                                      </p:cBhvr>
                                      <p:by x="100000" y="0"/>
                                    </p:animScale>
                                  </p:childTnLst>
                                </p:cTn>
                              </p:par>
                              <p:par>
                                <p:cTn id="38" presetID="42" presetClass="path" presetSubtype="0" accel="100000" decel="50000" autoRev="1" fill="hold" grpId="2" nodeType="withEffect">
                                  <p:stCondLst>
                                    <p:cond delay="0"/>
                                  </p:stCondLst>
                                  <p:childTnLst>
                                    <p:animMotion origin="layout" path="M -2.94613E-6 -2.36042E-6 L -2.94613E-6 0.06355 " pathEditMode="relative" rAng="0" ptsTypes="AA">
                                      <p:cBhvr>
                                        <p:cTn id="39" dur="500" fill="hold"/>
                                        <p:tgtEl>
                                          <p:spTgt spid="7"/>
                                        </p:tgtEl>
                                        <p:attrNameLst>
                                          <p:attrName>ppt_x</p:attrName>
                                          <p:attrName>ppt_y</p:attrName>
                                        </p:attrNameLst>
                                      </p:cBhvr>
                                      <p:rCtr x="0" y="3177"/>
                                    </p:animMotion>
                                  </p:childTnLst>
                                </p:cTn>
                              </p:par>
                              <p:par>
                                <p:cTn id="40" presetID="1" presetClass="entr" presetSubtype="0" fill="hold" grpId="0" nodeType="withEffect">
                                  <p:stCondLst>
                                    <p:cond delay="0"/>
                                  </p:stCondLst>
                                  <p:childTnLst>
                                    <p:set>
                                      <p:cBhvr>
                                        <p:cTn id="41" dur="1" fill="hold">
                                          <p:stCondLst>
                                            <p:cond delay="499"/>
                                          </p:stCondLst>
                                        </p:cTn>
                                        <p:tgtEl>
                                          <p:spTgt spid="14"/>
                                        </p:tgtEl>
                                        <p:attrNameLst>
                                          <p:attrName>style.visibility</p:attrName>
                                        </p:attrNameLst>
                                      </p:cBhvr>
                                      <p:to>
                                        <p:strVal val="visible"/>
                                      </p:to>
                                    </p:set>
                                  </p:childTnLst>
                                </p:cTn>
                              </p:par>
                              <p:par>
                                <p:cTn id="42" presetID="6" presetClass="emph" presetSubtype="0" accel="100000" autoRev="1" fill="hold" grpId="1" nodeType="withEffect">
                                  <p:stCondLst>
                                    <p:cond delay="0"/>
                                  </p:stCondLst>
                                  <p:childTnLst>
                                    <p:animScale>
                                      <p:cBhvr>
                                        <p:cTn id="43" dur="500" fill="hold"/>
                                        <p:tgtEl>
                                          <p:spTgt spid="14"/>
                                        </p:tgtEl>
                                      </p:cBhvr>
                                      <p:by x="100000" y="0"/>
                                    </p:animScale>
                                  </p:childTnLst>
                                </p:cTn>
                              </p:par>
                              <p:par>
                                <p:cTn id="44" presetID="64" presetClass="path" presetSubtype="0" accel="100000" autoRev="1" fill="hold" grpId="2" nodeType="withEffect">
                                  <p:stCondLst>
                                    <p:cond delay="0"/>
                                  </p:stCondLst>
                                  <p:childTnLst>
                                    <p:animMotion origin="layout" path="M -2.94613E-6 1.54789E-6 L -2.94613E-6 -0.20041 " pathEditMode="relative" rAng="0" ptsTypes="AA">
                                      <p:cBhvr>
                                        <p:cTn id="45" dur="500" fill="hold"/>
                                        <p:tgtEl>
                                          <p:spTgt spid="14"/>
                                        </p:tgtEl>
                                        <p:attrNameLst>
                                          <p:attrName>ppt_x</p:attrName>
                                          <p:attrName>ppt_y</p:attrName>
                                        </p:attrNameLst>
                                      </p:cBhvr>
                                      <p:rCtr x="0" y="-10032"/>
                                    </p:animMotion>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ppt_w</p:attrName>
                                        </p:attrNameLst>
                                      </p:cBhvr>
                                      <p:tavLst>
                                        <p:tav tm="0">
                                          <p:val>
                                            <p:fltVal val="0"/>
                                          </p:val>
                                        </p:tav>
                                        <p:tav tm="100000">
                                          <p:val>
                                            <p:strVal val="#ppt_w"/>
                                          </p:val>
                                        </p:tav>
                                      </p:tavLst>
                                    </p:anim>
                                    <p:anim calcmode="lin" valueType="num">
                                      <p:cBhvr>
                                        <p:cTn id="50" dur="250" fill="hold"/>
                                        <p:tgtEl>
                                          <p:spTgt spid="29"/>
                                        </p:tgtEl>
                                        <p:attrNameLst>
                                          <p:attrName>ppt_h</p:attrName>
                                        </p:attrNameLst>
                                      </p:cBhvr>
                                      <p:tavLst>
                                        <p:tav tm="0">
                                          <p:val>
                                            <p:fltVal val="0"/>
                                          </p:val>
                                        </p:tav>
                                        <p:tav tm="100000">
                                          <p:val>
                                            <p:strVal val="#ppt_h"/>
                                          </p:val>
                                        </p:tav>
                                      </p:tavLst>
                                    </p:anim>
                                    <p:animEffect transition="in" filter="fade">
                                      <p:cBhvr>
                                        <p:cTn id="51" dur="250"/>
                                        <p:tgtEl>
                                          <p:spTgt spid="29"/>
                                        </p:tgtEl>
                                      </p:cBhvr>
                                    </p:animEffect>
                                  </p:childTnLst>
                                </p:cTn>
                              </p:par>
                              <p:par>
                                <p:cTn id="52" presetID="6" presetClass="emph" presetSubtype="0" decel="100000" fill="hold" nodeType="withEffect">
                                  <p:stCondLst>
                                    <p:cond delay="100"/>
                                  </p:stCondLst>
                                  <p:childTnLst>
                                    <p:animScale>
                                      <p:cBhvr>
                                        <p:cTn id="53" dur="250" fill="hold"/>
                                        <p:tgtEl>
                                          <p:spTgt spid="29"/>
                                        </p:tgtEl>
                                      </p:cBhvr>
                                      <p:by x="110000" y="110000"/>
                                    </p:animScale>
                                  </p:childTnLst>
                                </p:cTn>
                              </p:par>
                              <p:par>
                                <p:cTn id="54" presetID="6" presetClass="emph" presetSubtype="0" decel="100000" fill="hold" nodeType="withEffect">
                                  <p:stCondLst>
                                    <p:cond delay="200"/>
                                  </p:stCondLst>
                                  <p:childTnLst>
                                    <p:animScale>
                                      <p:cBhvr>
                                        <p:cTn id="55" dur="250" fill="hold"/>
                                        <p:tgtEl>
                                          <p:spTgt spid="29"/>
                                        </p:tgtEl>
                                      </p:cBhvr>
                                      <p:by x="91000" y="91000"/>
                                    </p:animScale>
                                  </p:childTnLst>
                                </p:cTn>
                              </p:par>
                              <p:par>
                                <p:cTn id="56" presetID="10" presetClass="entr" presetSubtype="0" fill="hold" nodeType="withEffect">
                                  <p:stCondLst>
                                    <p:cond delay="200"/>
                                  </p:stCondLst>
                                  <p:childTnLst>
                                    <p:set>
                                      <p:cBhvr>
                                        <p:cTn id="57" dur="1" fill="hold">
                                          <p:stCondLst>
                                            <p:cond delay="0"/>
                                          </p:stCondLst>
                                        </p:cTn>
                                        <p:tgtEl>
                                          <p:spTgt spid="531"/>
                                        </p:tgtEl>
                                        <p:attrNameLst>
                                          <p:attrName>style.visibility</p:attrName>
                                        </p:attrNameLst>
                                      </p:cBhvr>
                                      <p:to>
                                        <p:strVal val="visible"/>
                                      </p:to>
                                    </p:set>
                                    <p:animEffect transition="in" filter="fade">
                                      <p:cBhvr>
                                        <p:cTn id="58" dur="500"/>
                                        <p:tgtEl>
                                          <p:spTgt spid="531"/>
                                        </p:tgtEl>
                                      </p:cBhvr>
                                    </p:animEffect>
                                  </p:childTnLst>
                                </p:cTn>
                              </p:par>
                              <p:par>
                                <p:cTn id="59" presetID="35" presetClass="path" presetSubtype="0" decel="100000" fill="hold" nodeType="withEffect">
                                  <p:stCondLst>
                                    <p:cond delay="200"/>
                                  </p:stCondLst>
                                  <p:childTnLst>
                                    <p:animMotion origin="layout" path="M 0.02272 -1.07127E-6 L -2.94613E-6 -1.07127E-6 " pathEditMode="relative" rAng="0" ptsTypes="AA">
                                      <p:cBhvr>
                                        <p:cTn id="60" dur="500" fill="hold"/>
                                        <p:tgtEl>
                                          <p:spTgt spid="531"/>
                                        </p:tgtEl>
                                        <p:attrNameLst>
                                          <p:attrName>ppt_x</p:attrName>
                                          <p:attrName>ppt_y</p:attrName>
                                        </p:attrNameLst>
                                      </p:cBhvr>
                                      <p:rCtr x="-1136" y="0"/>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8"/>
                                        </p:tgtEl>
                                        <p:attrNameLst>
                                          <p:attrName>style.visibility</p:attrName>
                                        </p:attrNameLst>
                                      </p:cBhvr>
                                      <p:to>
                                        <p:strVal val="visible"/>
                                      </p:to>
                                    </p:set>
                                  </p:childTnLst>
                                </p:cTn>
                              </p:par>
                              <p:par>
                                <p:cTn id="65" presetID="6" presetClass="emph" presetSubtype="0" accel="100000" autoRev="1" fill="hold" grpId="1" nodeType="withEffect">
                                  <p:stCondLst>
                                    <p:cond delay="0"/>
                                  </p:stCondLst>
                                  <p:childTnLst>
                                    <p:animScale>
                                      <p:cBhvr>
                                        <p:cTn id="66" dur="500" fill="hold"/>
                                        <p:tgtEl>
                                          <p:spTgt spid="8"/>
                                        </p:tgtEl>
                                      </p:cBhvr>
                                      <p:by x="100000" y="0"/>
                                    </p:animScale>
                                  </p:childTnLst>
                                </p:cTn>
                              </p:par>
                              <p:par>
                                <p:cTn id="67" presetID="42" presetClass="path" presetSubtype="0" accel="100000" decel="50000" autoRev="1" fill="hold" grpId="2" nodeType="withEffect">
                                  <p:stCondLst>
                                    <p:cond delay="0"/>
                                  </p:stCondLst>
                                  <p:childTnLst>
                                    <p:animMotion origin="layout" path="M 1.28159E-6 -2.36042E-6 L 1.28159E-6 0.06355 " pathEditMode="relative" rAng="0" ptsTypes="AA">
                                      <p:cBhvr>
                                        <p:cTn id="68" dur="500" fill="hold"/>
                                        <p:tgtEl>
                                          <p:spTgt spid="8"/>
                                        </p:tgtEl>
                                        <p:attrNameLst>
                                          <p:attrName>ppt_x</p:attrName>
                                          <p:attrName>ppt_y</p:attrName>
                                        </p:attrNameLst>
                                      </p:cBhvr>
                                      <p:rCtr x="0" y="3177"/>
                                    </p:animMotion>
                                  </p:childTnLst>
                                </p:cTn>
                              </p:par>
                              <p:par>
                                <p:cTn id="69" presetID="1" presetClass="entr" presetSubtype="0" fill="hold" grpId="0" nodeType="withEffect">
                                  <p:stCondLst>
                                    <p:cond delay="0"/>
                                  </p:stCondLst>
                                  <p:childTnLst>
                                    <p:set>
                                      <p:cBhvr>
                                        <p:cTn id="70" dur="1" fill="hold">
                                          <p:stCondLst>
                                            <p:cond delay="499"/>
                                          </p:stCondLst>
                                        </p:cTn>
                                        <p:tgtEl>
                                          <p:spTgt spid="15"/>
                                        </p:tgtEl>
                                        <p:attrNameLst>
                                          <p:attrName>style.visibility</p:attrName>
                                        </p:attrNameLst>
                                      </p:cBhvr>
                                      <p:to>
                                        <p:strVal val="visible"/>
                                      </p:to>
                                    </p:set>
                                  </p:childTnLst>
                                </p:cTn>
                              </p:par>
                              <p:par>
                                <p:cTn id="71" presetID="6" presetClass="emph" presetSubtype="0" accel="100000" autoRev="1" fill="hold" grpId="1" nodeType="withEffect">
                                  <p:stCondLst>
                                    <p:cond delay="0"/>
                                  </p:stCondLst>
                                  <p:childTnLst>
                                    <p:animScale>
                                      <p:cBhvr>
                                        <p:cTn id="72" dur="500" fill="hold"/>
                                        <p:tgtEl>
                                          <p:spTgt spid="15"/>
                                        </p:tgtEl>
                                      </p:cBhvr>
                                      <p:by x="100000" y="0"/>
                                    </p:animScale>
                                  </p:childTnLst>
                                </p:cTn>
                              </p:par>
                              <p:par>
                                <p:cTn id="73" presetID="64" presetClass="path" presetSubtype="0" accel="100000" autoRev="1" fill="hold" grpId="2" nodeType="withEffect">
                                  <p:stCondLst>
                                    <p:cond delay="0"/>
                                  </p:stCondLst>
                                  <p:childTnLst>
                                    <p:animMotion origin="layout" path="M 1.28159E-6 1.54789E-6 L 1.28159E-6 -0.20041 " pathEditMode="relative" rAng="0" ptsTypes="AA">
                                      <p:cBhvr>
                                        <p:cTn id="74" dur="500" fill="hold"/>
                                        <p:tgtEl>
                                          <p:spTgt spid="15"/>
                                        </p:tgtEl>
                                        <p:attrNameLst>
                                          <p:attrName>ppt_x</p:attrName>
                                          <p:attrName>ppt_y</p:attrName>
                                        </p:attrNameLst>
                                      </p:cBhvr>
                                      <p:rCtr x="0" y="-10032"/>
                                    </p:animMotion>
                                  </p:childTnLst>
                                </p:cTn>
                              </p:par>
                            </p:childTnLst>
                          </p:cTn>
                        </p:par>
                        <p:par>
                          <p:cTn id="75" fill="hold">
                            <p:stCondLst>
                              <p:cond delay="1000"/>
                            </p:stCondLst>
                            <p:childTnLst>
                              <p:par>
                                <p:cTn id="76" presetID="53" presetClass="entr" presetSubtype="16" fill="hold" nodeType="afterEffect">
                                  <p:stCondLst>
                                    <p:cond delay="0"/>
                                  </p:stCondLst>
                                  <p:childTnLst>
                                    <p:set>
                                      <p:cBhvr>
                                        <p:cTn id="77" dur="1" fill="hold">
                                          <p:stCondLst>
                                            <p:cond delay="0"/>
                                          </p:stCondLst>
                                        </p:cTn>
                                        <p:tgtEl>
                                          <p:spTgt spid="1118"/>
                                        </p:tgtEl>
                                        <p:attrNameLst>
                                          <p:attrName>style.visibility</p:attrName>
                                        </p:attrNameLst>
                                      </p:cBhvr>
                                      <p:to>
                                        <p:strVal val="visible"/>
                                      </p:to>
                                    </p:set>
                                    <p:anim calcmode="lin" valueType="num">
                                      <p:cBhvr>
                                        <p:cTn id="78" dur="250" fill="hold"/>
                                        <p:tgtEl>
                                          <p:spTgt spid="1118"/>
                                        </p:tgtEl>
                                        <p:attrNameLst>
                                          <p:attrName>ppt_w</p:attrName>
                                        </p:attrNameLst>
                                      </p:cBhvr>
                                      <p:tavLst>
                                        <p:tav tm="0">
                                          <p:val>
                                            <p:fltVal val="0"/>
                                          </p:val>
                                        </p:tav>
                                        <p:tav tm="100000">
                                          <p:val>
                                            <p:strVal val="#ppt_w"/>
                                          </p:val>
                                        </p:tav>
                                      </p:tavLst>
                                    </p:anim>
                                    <p:anim calcmode="lin" valueType="num">
                                      <p:cBhvr>
                                        <p:cTn id="79" dur="250" fill="hold"/>
                                        <p:tgtEl>
                                          <p:spTgt spid="1118"/>
                                        </p:tgtEl>
                                        <p:attrNameLst>
                                          <p:attrName>ppt_h</p:attrName>
                                        </p:attrNameLst>
                                      </p:cBhvr>
                                      <p:tavLst>
                                        <p:tav tm="0">
                                          <p:val>
                                            <p:fltVal val="0"/>
                                          </p:val>
                                        </p:tav>
                                        <p:tav tm="100000">
                                          <p:val>
                                            <p:strVal val="#ppt_h"/>
                                          </p:val>
                                        </p:tav>
                                      </p:tavLst>
                                    </p:anim>
                                    <p:animEffect transition="in" filter="fade">
                                      <p:cBhvr>
                                        <p:cTn id="80" dur="250"/>
                                        <p:tgtEl>
                                          <p:spTgt spid="1118"/>
                                        </p:tgtEl>
                                      </p:cBhvr>
                                    </p:animEffect>
                                  </p:childTnLst>
                                </p:cTn>
                              </p:par>
                              <p:par>
                                <p:cTn id="81" presetID="6" presetClass="emph" presetSubtype="0" decel="100000" fill="hold" nodeType="withEffect">
                                  <p:stCondLst>
                                    <p:cond delay="100"/>
                                  </p:stCondLst>
                                  <p:childTnLst>
                                    <p:animScale>
                                      <p:cBhvr>
                                        <p:cTn id="82" dur="250" fill="hold"/>
                                        <p:tgtEl>
                                          <p:spTgt spid="1118"/>
                                        </p:tgtEl>
                                      </p:cBhvr>
                                      <p:by x="110000" y="110000"/>
                                    </p:animScale>
                                  </p:childTnLst>
                                </p:cTn>
                              </p:par>
                              <p:par>
                                <p:cTn id="83" presetID="6" presetClass="emph" presetSubtype="0" decel="100000" fill="hold" nodeType="withEffect">
                                  <p:stCondLst>
                                    <p:cond delay="200"/>
                                  </p:stCondLst>
                                  <p:childTnLst>
                                    <p:animScale>
                                      <p:cBhvr>
                                        <p:cTn id="84" dur="250" fill="hold"/>
                                        <p:tgtEl>
                                          <p:spTgt spid="1118"/>
                                        </p:tgtEl>
                                      </p:cBhvr>
                                      <p:by x="91000" y="91000"/>
                                    </p:animScale>
                                  </p:childTnLst>
                                </p:cTn>
                              </p:par>
                              <p:par>
                                <p:cTn id="85" presetID="10" presetClass="entr" presetSubtype="0" fill="hold" nodeType="withEffect">
                                  <p:stCondLst>
                                    <p:cond delay="2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par>
                                <p:cTn id="88" presetID="35" presetClass="path" presetSubtype="0" decel="100000" fill="hold" nodeType="withEffect">
                                  <p:stCondLst>
                                    <p:cond delay="200"/>
                                  </p:stCondLst>
                                  <p:childTnLst>
                                    <p:animMotion origin="layout" path="M 0.02272 1.21652E-6 L 2.43298E-6 1.21652E-6 " pathEditMode="relative" rAng="0" ptsTypes="AA">
                                      <p:cBhvr>
                                        <p:cTn id="89" dur="500" fill="hold"/>
                                        <p:tgtEl>
                                          <p:spTgt spid="18"/>
                                        </p:tgtEl>
                                        <p:attrNameLst>
                                          <p:attrName>ppt_x</p:attrName>
                                          <p:attrName>ppt_y</p:attrName>
                                        </p:attrNameLst>
                                      </p:cBhvr>
                                      <p:rCtr x="-11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EKljXrwzE.WqpN6KQdJ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PRJ8Yf3wEGLGoc8JrEKv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DIPRbYCl0OyTnqL5nG9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GyCBQFqwkOZHhHjkmPS0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igl21Q.Z0OdBk3hudOF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PC8DuexgECnHHoQQtq2uw"/>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Brian Jones; Chris Johnson</External_x0020_Speaker>
    <Session_x0020_Code xmlns="e36bfbf9-5e42-489c-a259-4c54eb22cb57">DEV-B207</Session_x0020_Code>
    <Presentation_x0020_Date xmlns="e36bfbf9-5e42-489c-a259-4c54eb22cb57">2014-10-28T00:00:00+01:00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6bfbf9-5e42-489c-a259-4c54eb22cb57"/>
    <ds:schemaRef ds:uri="http://www.w3.org/XML/1998/namespace"/>
    <ds:schemaRef ds:uri="http://purl.org/dc/dcmitype/"/>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25</TotalTime>
  <Words>2448</Words>
  <Application>Microsoft Office PowerPoint</Application>
  <PresentationFormat>Custom</PresentationFormat>
  <Paragraphs>332</Paragraphs>
  <Slides>51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Segoe UI</vt:lpstr>
      <vt:lpstr>Segoe UI Light</vt:lpstr>
      <vt:lpstr>Segoe UI Semibold</vt:lpstr>
      <vt:lpstr>Segoe UI Semilight</vt:lpstr>
      <vt:lpstr>Wingdings</vt:lpstr>
      <vt:lpstr>TEE14 Speaker PPT Template</vt:lpstr>
      <vt:lpstr>PowerPoint Presentation</vt:lpstr>
      <vt:lpstr>Office 365  developer kickoff</vt:lpstr>
      <vt:lpstr>Agenda</vt:lpstr>
      <vt:lpstr>Our vision</vt:lpstr>
      <vt:lpstr>Today</vt:lpstr>
      <vt:lpstr>Where are we?</vt:lpstr>
      <vt:lpstr>We’re listening</vt:lpstr>
      <vt:lpstr>What’s new?</vt:lpstr>
      <vt:lpstr>Today</vt:lpstr>
      <vt:lpstr>What’s New</vt:lpstr>
      <vt:lpstr>Why?</vt:lpstr>
      <vt:lpstr>DEMO:  App Launcher  and My Apps</vt:lpstr>
      <vt:lpstr>DEMO: Xero</vt:lpstr>
      <vt:lpstr>Acquisition</vt:lpstr>
      <vt:lpstr>DEMO: SmartSheet</vt:lpstr>
      <vt:lpstr>What’s New</vt:lpstr>
      <vt:lpstr>Robust Office 365 APIs</vt:lpstr>
      <vt:lpstr>IFTTT</vt:lpstr>
      <vt:lpstr>DEMO: IFTTT Channels</vt:lpstr>
      <vt:lpstr>DEMO: DocuSign</vt:lpstr>
      <vt:lpstr>DEMO: API Sandbox</vt:lpstr>
      <vt:lpstr>What’s New</vt:lpstr>
      <vt:lpstr>.NET SDK</vt:lpstr>
      <vt:lpstr>DEMO: Visual Studio 2013 Tools</vt:lpstr>
      <vt:lpstr>Cross platform</vt:lpstr>
      <vt:lpstr>Native</vt:lpstr>
      <vt:lpstr>Office 365 API SDK</vt:lpstr>
      <vt:lpstr>DEMO: Property Manager demo in iOS</vt:lpstr>
      <vt:lpstr>DEMO: Research Tracker on Android</vt:lpstr>
      <vt:lpstr>Launch Partners</vt:lpstr>
      <vt:lpstr>What’s New</vt:lpstr>
      <vt:lpstr>Vision</vt:lpstr>
      <vt:lpstr>DEMO: File Extensions</vt:lpstr>
      <vt:lpstr>DEMO: Outlook Hover cards</vt:lpstr>
      <vt:lpstr>Vision</vt:lpstr>
      <vt:lpstr>Microsoft Graph</vt:lpstr>
      <vt:lpstr>Vision</vt:lpstr>
      <vt:lpstr>DEMO: Office on the iPad with Apps for Office</vt:lpstr>
      <vt:lpstr>Vision</vt:lpstr>
      <vt:lpstr>dev.office.com</vt:lpstr>
      <vt:lpstr>Vote and giveaways</vt:lpstr>
      <vt:lpstr>Resources</vt:lpstr>
      <vt:lpstr>Building skills</vt:lpstr>
      <vt:lpstr>PowerPoint Presentation</vt:lpstr>
      <vt:lpstr>Roadmap</vt:lpstr>
      <vt:lpstr>Customer  feedback</vt:lpstr>
      <vt:lpstr>Resources</vt:lpstr>
      <vt:lpstr>DEV Track 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Developer Kick Off</dc:title>
  <dc:subject>TechEd 2014</dc:subject>
  <dc:creator>Shows</dc:creator>
  <cp:keywords/>
  <dc:description>Template: Jordan Cayabyab, Artitudes Design
Formatting: 
Audience Type:</dc:description>
  <cp:lastModifiedBy>Sylvia Tedjo</cp:lastModifiedBy>
  <cp:revision>4</cp:revision>
  <dcterms:created xsi:type="dcterms:W3CDTF">2014-10-26T11:35:15Z</dcterms:created>
  <dcterms:modified xsi:type="dcterms:W3CDTF">2014-10-28T16:28:37Z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