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51"/>
  </p:notesMasterIdLst>
  <p:handoutMasterIdLst>
    <p:handoutMasterId r:id="rId52"/>
  </p:handoutMasterIdLst>
  <p:sldIdLst>
    <p:sldId id="256" r:id="rId6"/>
    <p:sldId id="257" r:id="rId7"/>
    <p:sldId id="308" r:id="rId8"/>
    <p:sldId id="291" r:id="rId9"/>
    <p:sldId id="259" r:id="rId10"/>
    <p:sldId id="292" r:id="rId11"/>
    <p:sldId id="293" r:id="rId12"/>
    <p:sldId id="294" r:id="rId13"/>
    <p:sldId id="295"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96" r:id="rId28"/>
    <p:sldId id="297" r:id="rId29"/>
    <p:sldId id="274" r:id="rId30"/>
    <p:sldId id="298" r:id="rId31"/>
    <p:sldId id="300" r:id="rId32"/>
    <p:sldId id="275" r:id="rId33"/>
    <p:sldId id="299" r:id="rId34"/>
    <p:sldId id="276" r:id="rId35"/>
    <p:sldId id="277" r:id="rId36"/>
    <p:sldId id="278" r:id="rId37"/>
    <p:sldId id="301" r:id="rId38"/>
    <p:sldId id="279" r:id="rId39"/>
    <p:sldId id="302" r:id="rId40"/>
    <p:sldId id="303" r:id="rId41"/>
    <p:sldId id="283" r:id="rId42"/>
    <p:sldId id="304" r:id="rId43"/>
    <p:sldId id="305" r:id="rId44"/>
    <p:sldId id="284" r:id="rId45"/>
    <p:sldId id="307" r:id="rId46"/>
    <p:sldId id="289" r:id="rId47"/>
    <p:sldId id="290" r:id="rId48"/>
    <p:sldId id="285" r:id="rId49"/>
    <p:sldId id="288" r:id="rId5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85A6830C-D5F7-4EF8-A81A-F4035F873099}">
          <p14:sldIdLst>
            <p14:sldId id="256"/>
            <p14:sldId id="257"/>
          </p14:sldIdLst>
        </p14:section>
        <p14:section name="introduction" id="{0201A045-5228-4554-B6A2-A3D025280ABE}">
          <p14:sldIdLst>
            <p14:sldId id="308"/>
            <p14:sldId id="291"/>
            <p14:sldId id="259"/>
            <p14:sldId id="292"/>
            <p14:sldId id="293"/>
            <p14:sldId id="294"/>
            <p14:sldId id="295"/>
            <p14:sldId id="261"/>
            <p14:sldId id="262"/>
            <p14:sldId id="263"/>
            <p14:sldId id="264"/>
            <p14:sldId id="265"/>
            <p14:sldId id="266"/>
            <p14:sldId id="267"/>
            <p14:sldId id="268"/>
            <p14:sldId id="269"/>
            <p14:sldId id="270"/>
            <p14:sldId id="271"/>
            <p14:sldId id="272"/>
            <p14:sldId id="273"/>
            <p14:sldId id="296"/>
            <p14:sldId id="297"/>
            <p14:sldId id="274"/>
            <p14:sldId id="298"/>
            <p14:sldId id="300"/>
            <p14:sldId id="275"/>
            <p14:sldId id="299"/>
            <p14:sldId id="276"/>
            <p14:sldId id="277"/>
            <p14:sldId id="278"/>
            <p14:sldId id="301"/>
            <p14:sldId id="279"/>
            <p14:sldId id="302"/>
            <p14:sldId id="303"/>
            <p14:sldId id="283"/>
            <p14:sldId id="304"/>
            <p14:sldId id="305"/>
            <p14:sldId id="284"/>
          </p14:sldIdLst>
        </p14:section>
        <p14:section name="Required TechEd Slides" id="{85886832-A4B0-4C7E-9855-E1752D780EFE}">
          <p14:sldIdLst>
            <p14:sldId id="307"/>
            <p14:sldId id="289"/>
            <p14:sldId id="290"/>
            <p14:sldId id="285"/>
            <p14:sldId id="288"/>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Alex Thissen" initials="AT" lastIdx="26" clrIdx="2">
    <p:extLst>
      <p:ext uri="{19B8F6BF-5375-455C-9EA6-DF929625EA0E}">
        <p15:presenceInfo xmlns:p15="http://schemas.microsoft.com/office/powerpoint/2012/main" userId="bc47bfd75f6e49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C00"/>
    <a:srgbClr val="FFFFFF"/>
    <a:srgbClr val="0000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357" autoAdjust="0"/>
  </p:normalViewPr>
  <p:slideViewPr>
    <p:cSldViewPr snapToObjects="1">
      <p:cViewPr varScale="1">
        <p:scale>
          <a:sx n="100" d="100"/>
          <a:sy n="100" d="100"/>
        </p:scale>
        <p:origin x="834" y="7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7532"/>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8586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28586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4978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53565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4029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0137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640464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872379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43</a:t>
            </a:fld>
            <a:endParaRPr lang="en-US"/>
          </a:p>
        </p:txBody>
      </p:sp>
    </p:spTree>
    <p:extLst>
      <p:ext uri="{BB962C8B-B14F-4D97-AF65-F5344CB8AC3E}">
        <p14:creationId xmlns:p14="http://schemas.microsoft.com/office/powerpoint/2010/main" val="1512810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016243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71303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0866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42831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130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40021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0504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6355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1A564-BB1F-460B-AC25-3D9D866C55D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1774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564399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62971649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266173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304390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2730108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95310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74256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343221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001051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97187893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66083441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155205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17528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400411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592290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112716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031170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489249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6970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732196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81787039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20247131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23827897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77527296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33354353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21678502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106844036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86344464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2416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02773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38729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678005"/>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427373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134869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Visual Studio Live! Washington, D.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1824" y="6482889"/>
            <a:ext cx="2901844" cy="372394"/>
          </a:xfrm>
          <a:prstGeom prst="rect">
            <a:avLst/>
          </a:prstGeom>
        </p:spPr>
        <p:txBody>
          <a:bodyPr/>
          <a:lstStyle/>
          <a:p>
            <a:fld id="{3FE51E94-D08C-431E-88FC-7EB62E529A19}" type="datetimeFigureOut">
              <a:rPr lang="en-US" smtClean="0">
                <a:solidFill>
                  <a:prstClr val="white">
                    <a:tint val="75000"/>
                  </a:prstClr>
                </a:solidFill>
              </a:rPr>
              <a:pPr/>
              <a:t>10/31/2014</a:t>
            </a:fld>
            <a:endParaRPr lang="en-US">
              <a:solidFill>
                <a:prstClr val="white">
                  <a:tint val="75000"/>
                </a:prstClr>
              </a:solidFill>
            </a:endParaRPr>
          </a:p>
        </p:txBody>
      </p:sp>
      <p:sp>
        <p:nvSpPr>
          <p:cNvPr id="5" name="Footer Placeholder 4"/>
          <p:cNvSpPr>
            <a:spLocks noGrp="1"/>
          </p:cNvSpPr>
          <p:nvPr>
            <p:ph type="ftr" sz="quarter" idx="11"/>
          </p:nvPr>
        </p:nvSpPr>
        <p:spPr>
          <a:xfrm>
            <a:off x="4249129" y="6482889"/>
            <a:ext cx="3938217" cy="372394"/>
          </a:xfrm>
          <a:prstGeom prst="rect">
            <a:avLst/>
          </a:prstGeo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8912807" y="6482889"/>
            <a:ext cx="2901844" cy="372394"/>
          </a:xfrm>
          <a:prstGeom prst="rect">
            <a:avLst/>
          </a:prstGeom>
        </p:spPr>
        <p:txBody>
          <a:bodyPr/>
          <a:lstStyle/>
          <a:p>
            <a:fld id="{AA433EB1-7740-4DF8-A084-DB4A629F77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772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77572835"/>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8.xml"/><Relationship Id="rId4"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hyperlink" Target="http://docs.codehaus.org/display/MAVENUSER/Maven+Repository+Manager+Feature+Matrix"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Layout" Target="../slideLayouts/slideLayout67.xml"/><Relationship Id="rId6" Type="http://schemas.openxmlformats.org/officeDocument/2006/relationships/image" Target="../media/image16.png"/><Relationship Id="rId11" Type="http://schemas.openxmlformats.org/officeDocument/2006/relationships/hyperlink" Target="http://fluentbytes.com/" TargetMode="External"/><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hyperlink" Target="http://nl.linkedin.com/in/marcel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hyperlink" Target="http://aka.ms/TechEdDevOps" TargetMode="External"/><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mailto:MSDevOps@Microsoft.com" TargetMode="External"/><Relationship Id="rId5" Type="http://schemas.openxmlformats.org/officeDocument/2006/relationships/hyperlink" Target="http://aka.ms/devopstl" TargetMode="External"/><Relationship Id="rId4" Type="http://schemas.openxmlformats.org/officeDocument/2006/relationships/hyperlink" Target="http://aka.ms/teched-eu"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3780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921621"/>
          </a:xfrm>
        </p:spPr>
        <p:txBody>
          <a:bodyPr/>
          <a:lstStyle/>
          <a:p>
            <a:r>
              <a:rPr lang="en-US" dirty="0" smtClean="0"/>
              <a:t>Developers want freedom to use open source software</a:t>
            </a:r>
          </a:p>
          <a:p>
            <a:pPr lvl="1"/>
            <a:r>
              <a:rPr lang="en-US" dirty="0"/>
              <a:t>I</a:t>
            </a:r>
            <a:r>
              <a:rPr lang="en-US" dirty="0" smtClean="0"/>
              <a:t>t is highly encouraged by modern development tools like Visual Studio</a:t>
            </a:r>
          </a:p>
          <a:p>
            <a:pPr lvl="1"/>
            <a:r>
              <a:rPr lang="en-US" dirty="0" err="1" smtClean="0"/>
              <a:t>NuGet</a:t>
            </a:r>
            <a:r>
              <a:rPr lang="en-US" dirty="0" smtClean="0"/>
              <a:t>, NPM (node), Bower, Maven, etc.</a:t>
            </a:r>
          </a:p>
          <a:p>
            <a:r>
              <a:rPr lang="en-US" dirty="0" smtClean="0"/>
              <a:t>How can I empower my developers, without bringing my company at risk?</a:t>
            </a:r>
          </a:p>
          <a:p>
            <a:r>
              <a:rPr lang="en-US" dirty="0" smtClean="0"/>
              <a:t>I see my .NET developer use open source now, how can I cope with this and still keep them happy?</a:t>
            </a:r>
          </a:p>
          <a:p>
            <a:endParaRPr lang="en-US" dirty="0" smtClean="0"/>
          </a:p>
          <a:p>
            <a:endParaRPr lang="en-US" dirty="0"/>
          </a:p>
        </p:txBody>
      </p:sp>
      <p:sp>
        <p:nvSpPr>
          <p:cNvPr id="2" name="Title 1"/>
          <p:cNvSpPr>
            <a:spLocks noGrp="1"/>
          </p:cNvSpPr>
          <p:nvPr>
            <p:ph type="title"/>
          </p:nvPr>
        </p:nvSpPr>
        <p:spPr/>
        <p:txBody>
          <a:bodyPr/>
          <a:lstStyle/>
          <a:p>
            <a:r>
              <a:rPr lang="en-US" dirty="0" smtClean="0"/>
              <a:t>Challenge to the enterprise</a:t>
            </a:r>
            <a:endParaRPr lang="en-US" dirty="0"/>
          </a:p>
        </p:txBody>
      </p:sp>
    </p:spTree>
    <p:extLst>
      <p:ext uri="{BB962C8B-B14F-4D97-AF65-F5344CB8AC3E}">
        <p14:creationId xmlns:p14="http://schemas.microsoft.com/office/powerpoint/2010/main" val="2702204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software</a:t>
            </a:r>
            <a:endParaRPr lang="en-US" dirty="0"/>
          </a:p>
        </p:txBody>
      </p:sp>
      <p:sp>
        <p:nvSpPr>
          <p:cNvPr id="3" name="Text Placeholder 2"/>
          <p:cNvSpPr>
            <a:spLocks noGrp="1"/>
          </p:cNvSpPr>
          <p:nvPr>
            <p:ph type="body" sz="quarter" idx="11"/>
          </p:nvPr>
        </p:nvSpPr>
        <p:spPr>
          <a:xfrm>
            <a:off x="274639" y="1212849"/>
            <a:ext cx="11889564" cy="738664"/>
          </a:xfrm>
        </p:spPr>
        <p:txBody>
          <a:bodyPr/>
          <a:lstStyle/>
          <a:p>
            <a:r>
              <a:rPr lang="en-US" dirty="0" smtClean="0"/>
              <a:t>What are the implications in the enterprise?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663" y="2827187"/>
            <a:ext cx="5167819" cy="3429000"/>
          </a:xfrm>
          <a:prstGeom prst="rect">
            <a:avLst/>
          </a:prstGeom>
        </p:spPr>
      </p:pic>
      <p:sp>
        <p:nvSpPr>
          <p:cNvPr id="5" name="TextBox 4"/>
          <p:cNvSpPr txBox="1"/>
          <p:nvPr/>
        </p:nvSpPr>
        <p:spPr>
          <a:xfrm>
            <a:off x="274639" y="2385712"/>
            <a:ext cx="6779869" cy="43119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What is open source?</a:t>
            </a:r>
          </a:p>
          <a:p>
            <a:pPr>
              <a:lnSpc>
                <a:spcPct val="90000"/>
              </a:lnSpc>
              <a:spcAft>
                <a:spcPts val="600"/>
              </a:spcAft>
            </a:pPr>
            <a:r>
              <a:rPr lang="en-US" sz="2400" dirty="0">
                <a:gradFill>
                  <a:gsLst>
                    <a:gs pos="2917">
                      <a:srgbClr val="FFFFFF"/>
                    </a:gs>
                    <a:gs pos="30000">
                      <a:srgbClr val="FFFFFF"/>
                    </a:gs>
                  </a:gsLst>
                  <a:lin ang="5400000" scaled="0"/>
                </a:gradFill>
              </a:rPr>
              <a:t>Publish open source software</a:t>
            </a:r>
          </a:p>
          <a:p>
            <a:pPr>
              <a:lnSpc>
                <a:spcPct val="90000"/>
              </a:lnSpc>
              <a:spcAft>
                <a:spcPts val="600"/>
              </a:spcAft>
            </a:pPr>
            <a:r>
              <a:rPr lang="en-US" sz="2400" dirty="0">
                <a:gradFill>
                  <a:gsLst>
                    <a:gs pos="2917">
                      <a:srgbClr val="FFFFFF"/>
                    </a:gs>
                    <a:gs pos="30000">
                      <a:srgbClr val="FFFFFF"/>
                    </a:gs>
                  </a:gsLst>
                  <a:lin ang="5400000" scaled="0"/>
                </a:gradFill>
              </a:rPr>
              <a:t>	What are common business models?</a:t>
            </a:r>
          </a:p>
          <a:p>
            <a:pPr>
              <a:lnSpc>
                <a:spcPct val="90000"/>
              </a:lnSpc>
              <a:spcAft>
                <a:spcPts val="600"/>
              </a:spcAft>
            </a:pPr>
            <a:r>
              <a:rPr lang="en-US" sz="2400" dirty="0">
                <a:gradFill>
                  <a:gsLst>
                    <a:gs pos="2917">
                      <a:srgbClr val="FFFFFF"/>
                    </a:gs>
                    <a:gs pos="30000">
                      <a:srgbClr val="FFFFFF"/>
                    </a:gs>
                  </a:gsLst>
                  <a:lin ang="5400000" scaled="0"/>
                </a:gradFill>
              </a:rPr>
              <a:t>	When can I publish Oss?</a:t>
            </a:r>
          </a:p>
          <a:p>
            <a:pPr>
              <a:lnSpc>
                <a:spcPct val="90000"/>
              </a:lnSpc>
              <a:spcAft>
                <a:spcPts val="600"/>
              </a:spcAft>
            </a:pPr>
            <a:r>
              <a:rPr lang="en-US" sz="2400" dirty="0">
                <a:gradFill>
                  <a:gsLst>
                    <a:gs pos="2917">
                      <a:srgbClr val="FFFFFF"/>
                    </a:gs>
                    <a:gs pos="30000">
                      <a:srgbClr val="FFFFFF"/>
                    </a:gs>
                  </a:gsLst>
                  <a:lin ang="5400000" scaled="0"/>
                </a:gradFill>
              </a:rPr>
              <a:t>	What do I need to accept contributions?</a:t>
            </a:r>
          </a:p>
          <a:p>
            <a:pPr>
              <a:lnSpc>
                <a:spcPct val="90000"/>
              </a:lnSpc>
              <a:spcAft>
                <a:spcPts val="600"/>
              </a:spcAft>
            </a:pPr>
            <a:r>
              <a:rPr lang="en-US" sz="2400" dirty="0" smtClean="0">
                <a:gradFill>
                  <a:gsLst>
                    <a:gs pos="2917">
                      <a:srgbClr val="FFFFFF"/>
                    </a:gs>
                    <a:gs pos="30000">
                      <a:srgbClr val="FFFFFF"/>
                    </a:gs>
                  </a:gsLst>
                  <a:lin ang="5400000" scaled="0"/>
                </a:gradFill>
              </a:rPr>
              <a:t>Consuming open source software</a:t>
            </a:r>
          </a:p>
          <a:p>
            <a:pPr>
              <a:lnSpc>
                <a:spcPct val="90000"/>
              </a:lnSpc>
              <a:spcAft>
                <a:spcPts val="600"/>
              </a:spcAft>
            </a:pPr>
            <a:r>
              <a:rPr lang="en-US" sz="2400" dirty="0" smtClean="0">
                <a:gradFill>
                  <a:gsLst>
                    <a:gs pos="2917">
                      <a:srgbClr val="FFFFFF"/>
                    </a:gs>
                    <a:gs pos="30000">
                      <a:srgbClr val="FFFFFF"/>
                    </a:gs>
                  </a:gsLst>
                  <a:lin ang="5400000" scaled="0"/>
                </a:gradFill>
              </a:rPr>
              <a:t>	What are the Licenses implications?</a:t>
            </a:r>
          </a:p>
          <a:p>
            <a:pPr>
              <a:lnSpc>
                <a:spcPct val="90000"/>
              </a:lnSpc>
              <a:spcAft>
                <a:spcPts val="600"/>
              </a:spcAft>
            </a:pPr>
            <a:r>
              <a:rPr lang="en-US" sz="2400" dirty="0" smtClean="0">
                <a:gradFill>
                  <a:gsLst>
                    <a:gs pos="2917">
                      <a:srgbClr val="FFFFFF"/>
                    </a:gs>
                    <a:gs pos="30000">
                      <a:srgbClr val="FFFFFF"/>
                    </a:gs>
                  </a:gsLst>
                  <a:lin ang="5400000" scaled="0"/>
                </a:gradFill>
              </a:rPr>
              <a:t>	Are there known Vulnerabilities?</a:t>
            </a:r>
          </a:p>
          <a:p>
            <a:pPr>
              <a:lnSpc>
                <a:spcPct val="90000"/>
              </a:lnSpc>
              <a:spcAft>
                <a:spcPts val="600"/>
              </a:spcAft>
            </a:pPr>
            <a:r>
              <a:rPr lang="en-US" sz="2400" dirty="0" smtClean="0">
                <a:gradFill>
                  <a:gsLst>
                    <a:gs pos="2917">
                      <a:srgbClr val="FFFFFF"/>
                    </a:gs>
                    <a:gs pos="30000">
                      <a:srgbClr val="FFFFFF"/>
                    </a:gs>
                  </a:gsLst>
                  <a:lin ang="5400000" scaled="0"/>
                </a:gradFill>
              </a:rPr>
              <a:t>	How well are these sources maintained?</a:t>
            </a:r>
          </a:p>
          <a:p>
            <a:pPr>
              <a:lnSpc>
                <a:spcPct val="90000"/>
              </a:lnSpc>
              <a:spcAft>
                <a:spcPts val="600"/>
              </a:spcAft>
            </a:pPr>
            <a:r>
              <a:rPr lang="en-US" sz="2400" dirty="0" smtClean="0">
                <a:gradFill>
                  <a:gsLst>
                    <a:gs pos="2917">
                      <a:srgbClr val="FFFFFF"/>
                    </a:gs>
                    <a:gs pos="30000">
                      <a:srgbClr val="FFFFFF"/>
                    </a:gs>
                  </a:gsLst>
                  <a:lin ang="5400000" scaled="0"/>
                </a:gradFill>
              </a:rPr>
              <a:t>	How can we keep that in control?</a:t>
            </a:r>
          </a:p>
        </p:txBody>
      </p:sp>
    </p:spTree>
    <p:extLst>
      <p:ext uri="{BB962C8B-B14F-4D97-AF65-F5344CB8AC3E}">
        <p14:creationId xmlns:p14="http://schemas.microsoft.com/office/powerpoint/2010/main" val="3101055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 source anyway?</a:t>
            </a:r>
            <a:endParaRPr lang="en-US" dirty="0"/>
          </a:p>
        </p:txBody>
      </p:sp>
      <p:sp>
        <p:nvSpPr>
          <p:cNvPr id="3" name="Text Placeholder 2"/>
          <p:cNvSpPr>
            <a:spLocks noGrp="1"/>
          </p:cNvSpPr>
          <p:nvPr>
            <p:ph type="body" sz="quarter" idx="11"/>
          </p:nvPr>
        </p:nvSpPr>
        <p:spPr>
          <a:xfrm>
            <a:off x="249919" y="1973262"/>
            <a:ext cx="11889564" cy="2400657"/>
          </a:xfrm>
        </p:spPr>
        <p:txBody>
          <a:bodyPr/>
          <a:lstStyle/>
          <a:p>
            <a:r>
              <a:rPr lang="en-GB" dirty="0" smtClean="0"/>
              <a:t>“Computer </a:t>
            </a:r>
            <a:r>
              <a:rPr lang="en-GB" dirty="0"/>
              <a:t>software with its </a:t>
            </a:r>
            <a:r>
              <a:rPr lang="en-GB" b="1" dirty="0"/>
              <a:t>source code </a:t>
            </a:r>
            <a:r>
              <a:rPr lang="en-GB" dirty="0"/>
              <a:t>made available under a </a:t>
            </a:r>
            <a:r>
              <a:rPr lang="en-GB" b="1" dirty="0"/>
              <a:t>license</a:t>
            </a:r>
            <a:r>
              <a:rPr lang="en-GB" dirty="0"/>
              <a:t> in which the copyright holder provides the rights to </a:t>
            </a:r>
            <a:r>
              <a:rPr lang="en-GB" b="1" dirty="0"/>
              <a:t>study</a:t>
            </a:r>
            <a:r>
              <a:rPr lang="en-GB" dirty="0"/>
              <a:t>, </a:t>
            </a:r>
            <a:r>
              <a:rPr lang="en-GB" b="1" dirty="0"/>
              <a:t>change</a:t>
            </a:r>
            <a:r>
              <a:rPr lang="en-GB" dirty="0"/>
              <a:t> and </a:t>
            </a:r>
            <a:r>
              <a:rPr lang="en-GB" b="1" dirty="0"/>
              <a:t>distribute</a:t>
            </a:r>
            <a:r>
              <a:rPr lang="en-GB" dirty="0"/>
              <a:t> the software to anyone and for any </a:t>
            </a:r>
            <a:r>
              <a:rPr lang="en-GB" dirty="0" smtClean="0"/>
              <a:t>purpose”</a:t>
            </a:r>
            <a:endParaRPr lang="en-US" dirty="0" smtClean="0"/>
          </a:p>
        </p:txBody>
      </p:sp>
      <p:sp>
        <p:nvSpPr>
          <p:cNvPr id="6" name="Text Placeholder 2"/>
          <p:cNvSpPr txBox="1">
            <a:spLocks/>
          </p:cNvSpPr>
          <p:nvPr/>
        </p:nvSpPr>
        <p:spPr>
          <a:xfrm>
            <a:off x="4268963" y="5478462"/>
            <a:ext cx="8159927" cy="134806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GB" sz="2800" smtClean="0">
                <a:gradFill>
                  <a:gsLst>
                    <a:gs pos="1250">
                      <a:srgbClr val="FFFFFF"/>
                    </a:gs>
                    <a:gs pos="100000">
                      <a:srgbClr val="FFFFFF"/>
                    </a:gs>
                  </a:gsLst>
                  <a:lin ang="5400000" scaled="0"/>
                </a:gradFill>
              </a:rPr>
              <a:t>St. Laurent, Andrew M. (2008). </a:t>
            </a:r>
            <a:r>
              <a:rPr lang="en-GB" sz="2800" i="1" smtClean="0">
                <a:gradFill>
                  <a:gsLst>
                    <a:gs pos="1250">
                      <a:srgbClr val="FFFFFF"/>
                    </a:gs>
                    <a:gs pos="100000">
                      <a:srgbClr val="FFFFFF"/>
                    </a:gs>
                  </a:gsLst>
                  <a:lin ang="5400000" scaled="0"/>
                </a:gradFill>
              </a:rPr>
              <a:t>Understanding Open Source and Free Software Licensing</a:t>
            </a:r>
            <a:r>
              <a:rPr lang="en-GB" sz="2800" smtClean="0">
                <a:gradFill>
                  <a:gsLst>
                    <a:gs pos="1250">
                      <a:srgbClr val="FFFFFF"/>
                    </a:gs>
                    <a:gs pos="100000">
                      <a:srgbClr val="FFFFFF"/>
                    </a:gs>
                  </a:gsLst>
                  <a:lin ang="5400000" scaled="0"/>
                </a:gradFill>
              </a:rPr>
              <a:t>. O'Reilly Media. p. 4. ISBN 9780596553951</a:t>
            </a:r>
            <a:endParaRPr lang="en-GB" sz="2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2751929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70037" y="2000483"/>
            <a:ext cx="9826553" cy="4247317"/>
          </a:xfrm>
        </p:spPr>
        <p:txBody>
          <a:bodyPr/>
          <a:lstStyle/>
          <a:p>
            <a:pPr>
              <a:lnSpc>
                <a:spcPct val="150000"/>
              </a:lnSpc>
            </a:pPr>
            <a:r>
              <a:rPr lang="en-GB" dirty="0" smtClean="0"/>
              <a:t>Discriminate </a:t>
            </a:r>
            <a:r>
              <a:rPr lang="en-GB" dirty="0"/>
              <a:t>against persons or groups</a:t>
            </a:r>
          </a:p>
          <a:p>
            <a:pPr>
              <a:lnSpc>
                <a:spcPct val="150000"/>
              </a:lnSpc>
            </a:pPr>
            <a:r>
              <a:rPr lang="en-GB" dirty="0"/>
              <a:t>Discriminate against fields of endeavour</a:t>
            </a:r>
          </a:p>
          <a:p>
            <a:pPr>
              <a:lnSpc>
                <a:spcPct val="150000"/>
              </a:lnSpc>
            </a:pPr>
            <a:r>
              <a:rPr lang="en-GB" dirty="0"/>
              <a:t>Be specific to a product</a:t>
            </a:r>
          </a:p>
          <a:p>
            <a:pPr>
              <a:lnSpc>
                <a:spcPct val="150000"/>
              </a:lnSpc>
            </a:pPr>
            <a:r>
              <a:rPr lang="en-GB" dirty="0"/>
              <a:t>Restrict other </a:t>
            </a:r>
            <a:r>
              <a:rPr lang="en-GB" dirty="0" smtClean="0"/>
              <a:t>software</a:t>
            </a:r>
            <a:endParaRPr lang="en-GB" dirty="0"/>
          </a:p>
        </p:txBody>
      </p:sp>
      <p:sp>
        <p:nvSpPr>
          <p:cNvPr id="3" name="Title 2"/>
          <p:cNvSpPr>
            <a:spLocks noGrp="1"/>
          </p:cNvSpPr>
          <p:nvPr>
            <p:ph type="title"/>
          </p:nvPr>
        </p:nvSpPr>
        <p:spPr>
          <a:xfrm>
            <a:off x="228424" y="373062"/>
            <a:ext cx="11889564" cy="917575"/>
          </a:xfrm>
        </p:spPr>
        <p:txBody>
          <a:bodyPr/>
          <a:lstStyle/>
          <a:p>
            <a:r>
              <a:rPr lang="en-GB" dirty="0"/>
              <a:t>According to the Open Source </a:t>
            </a:r>
            <a:r>
              <a:rPr lang="en-GB" dirty="0" smtClean="0"/>
              <a:t>Definition, </a:t>
            </a:r>
            <a:r>
              <a:rPr lang="en-GB" dirty="0"/>
              <a:t>the license must </a:t>
            </a:r>
            <a:r>
              <a:rPr lang="en-GB" b="1" dirty="0"/>
              <a:t>not</a:t>
            </a:r>
            <a:r>
              <a:rPr lang="en-GB" dirty="0"/>
              <a:t>:</a:t>
            </a:r>
          </a:p>
        </p:txBody>
      </p:sp>
      <p:sp>
        <p:nvSpPr>
          <p:cNvPr id="4" name="TextBox 3"/>
          <p:cNvSpPr txBox="1"/>
          <p:nvPr/>
        </p:nvSpPr>
        <p:spPr>
          <a:xfrm>
            <a:off x="8275637" y="6247800"/>
            <a:ext cx="3976025" cy="627864"/>
          </a:xfrm>
          <a:prstGeom prst="rect">
            <a:avLst/>
          </a:prstGeom>
          <a:noFill/>
        </p:spPr>
        <p:txBody>
          <a:bodyPr wrap="none" lIns="182880" tIns="146304" rIns="182880" bIns="146304" rtlCol="0">
            <a:spAutoFit/>
          </a:bodyPr>
          <a:lstStyle/>
          <a:p>
            <a:pPr>
              <a:lnSpc>
                <a:spcPct val="90000"/>
              </a:lnSpc>
              <a:spcAft>
                <a:spcPts val="600"/>
              </a:spcAft>
            </a:pPr>
            <a:r>
              <a:rPr lang="en-GB" sz="2400" dirty="0">
                <a:solidFill>
                  <a:srgbClr val="FFFFFF"/>
                </a:solidFill>
              </a:rPr>
              <a:t>http://opensource.org/osd</a:t>
            </a:r>
            <a:endParaRPr lang="en-GB" sz="2400" dirty="0"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21456622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a:xfrm>
            <a:off x="1274414" y="2781236"/>
            <a:ext cx="3099113" cy="2424769"/>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sym typeface="Segoe Light"/>
            </a:endParaRP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sym typeface="Segoe Light"/>
              </a:rPr>
              <a:t>ATTRIBUTION</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sym typeface="Segoe Light"/>
            </a:endParaRP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sym typeface="Segoe Light"/>
              </a:rPr>
              <a:t>BSD</a:t>
            </a: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sym typeface="Segoe Light"/>
              </a:rPr>
              <a:t>MIT</a:t>
            </a: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sym typeface="Segoe Light"/>
              </a:rPr>
              <a:t>Apache</a:t>
            </a:r>
          </a:p>
        </p:txBody>
      </p:sp>
      <p:sp>
        <p:nvSpPr>
          <p:cNvPr id="13" name="Rectangle 12"/>
          <p:cNvSpPr/>
          <p:nvPr>
            <p:custDataLst>
              <p:tags r:id="rId2"/>
            </p:custDataLst>
          </p:nvPr>
        </p:nvSpPr>
        <p:spPr>
          <a:xfrm>
            <a:off x="4565377" y="2781236"/>
            <a:ext cx="3276205" cy="2424769"/>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sym typeface="Segoe Light"/>
            </a:endParaRP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sym typeface="Segoe Light"/>
              </a:rPr>
              <a:t>DOWNSTREAM</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sym typeface="Segoe Light"/>
            </a:endParaRP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sym typeface="Segoe Light"/>
              </a:rPr>
              <a:t>MPL</a:t>
            </a: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sym typeface="Segoe Light"/>
              </a:rPr>
              <a:t>EPL</a:t>
            </a: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sym typeface="Segoe Light"/>
              </a:rPr>
              <a:t>MS-RL</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sym typeface="Segoe Light"/>
            </a:endParaRPr>
          </a:p>
        </p:txBody>
      </p:sp>
      <p:sp>
        <p:nvSpPr>
          <p:cNvPr id="15" name="Rectangle 14"/>
          <p:cNvSpPr/>
          <p:nvPr>
            <p:custDataLst>
              <p:tags r:id="rId3"/>
            </p:custDataLst>
          </p:nvPr>
        </p:nvSpPr>
        <p:spPr>
          <a:xfrm>
            <a:off x="8048190" y="2781236"/>
            <a:ext cx="3187658" cy="242476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defTabSz="885501">
              <a:defRPr/>
            </a:pPr>
            <a:endParaRPr lang="en-US" sz="1162" b="1" dirty="0">
              <a:solidFill>
                <a:srgbClr val="FFFFFF"/>
              </a:solidFill>
              <a:sym typeface="Segoe Light"/>
            </a:endParaRPr>
          </a:p>
          <a:p>
            <a:pPr algn="ctr" defTabSz="885501">
              <a:defRPr/>
            </a:pPr>
            <a:r>
              <a:rPr lang="en-US" sz="3486" b="1" dirty="0">
                <a:solidFill>
                  <a:srgbClr val="FFFFFF"/>
                </a:solidFill>
                <a:latin typeface="Segoe Light" panose="020B0302040504020203" pitchFamily="34" charset="0"/>
                <a:sym typeface="Segoe Light"/>
              </a:rPr>
              <a:t>COPYLEFT</a:t>
            </a:r>
          </a:p>
          <a:p>
            <a:pPr algn="ctr" defTabSz="885501">
              <a:defRPr/>
            </a:pPr>
            <a:endParaRPr lang="en-US" sz="1549" b="1" dirty="0">
              <a:solidFill>
                <a:srgbClr val="FFFFFF"/>
              </a:solidFill>
              <a:latin typeface="Segoe Light" panose="020B0302040504020203" pitchFamily="34" charset="0"/>
              <a:sym typeface="Segoe Light"/>
            </a:endParaRPr>
          </a:p>
          <a:p>
            <a:pPr algn="ctr" defTabSz="885501">
              <a:defRPr/>
            </a:pPr>
            <a:r>
              <a:rPr lang="en-US" sz="2712" b="1" dirty="0">
                <a:solidFill>
                  <a:srgbClr val="FFFFFF"/>
                </a:solidFill>
                <a:latin typeface="Segoe Light" panose="020B0302040504020203" pitchFamily="34" charset="0"/>
                <a:sym typeface="Segoe Light"/>
              </a:rPr>
              <a:t>GPL</a:t>
            </a:r>
          </a:p>
          <a:p>
            <a:pPr algn="ctr" defTabSz="885501">
              <a:defRPr/>
            </a:pPr>
            <a:r>
              <a:rPr lang="en-US" sz="2712" b="1" dirty="0">
                <a:solidFill>
                  <a:srgbClr val="FFFFFF"/>
                </a:solidFill>
                <a:latin typeface="Segoe Light" panose="020B0302040504020203" pitchFamily="34" charset="0"/>
                <a:sym typeface="Segoe Light"/>
              </a:rPr>
              <a:t>LGPL</a:t>
            </a:r>
          </a:p>
          <a:p>
            <a:pPr algn="ctr" defTabSz="885501">
              <a:defRPr/>
            </a:pPr>
            <a:r>
              <a:rPr lang="en-US" sz="2712" b="1" dirty="0">
                <a:solidFill>
                  <a:srgbClr val="FFFFFF"/>
                </a:solidFill>
                <a:latin typeface="Segoe Light" panose="020B0302040504020203" pitchFamily="34" charset="0"/>
                <a:sym typeface="Segoe Light"/>
              </a:rPr>
              <a:t>AGPL</a:t>
            </a:r>
          </a:p>
          <a:p>
            <a:pPr algn="ctr" defTabSz="885501">
              <a:defRPr/>
            </a:pPr>
            <a:endParaRPr lang="en-US" sz="3098" b="1" dirty="0">
              <a:solidFill>
                <a:srgbClr val="FFFFFF"/>
              </a:solidFill>
              <a:sym typeface="Segoe Light"/>
            </a:endParaRPr>
          </a:p>
          <a:p>
            <a:pPr algn="ctr" defTabSz="885501">
              <a:defRPr/>
            </a:pPr>
            <a:endParaRPr lang="en-US" sz="2712" b="1" kern="0" dirty="0">
              <a:ln>
                <a:solidFill>
                  <a:srgbClr val="FFFFFF">
                    <a:alpha val="0"/>
                  </a:srgbClr>
                </a:solidFill>
              </a:ln>
              <a:solidFill>
                <a:srgbClr val="FFFFFF"/>
              </a:solidFill>
              <a:latin typeface="Segoe Light"/>
              <a:sym typeface="Segoe Light"/>
            </a:endParaRPr>
          </a:p>
        </p:txBody>
      </p:sp>
      <p:sp>
        <p:nvSpPr>
          <p:cNvPr id="16" name="Pentagon 15"/>
          <p:cNvSpPr/>
          <p:nvPr/>
        </p:nvSpPr>
        <p:spPr bwMode="auto">
          <a:xfrm flipH="1">
            <a:off x="907009" y="5366569"/>
            <a:ext cx="6934573" cy="816498"/>
          </a:xfrm>
          <a:prstGeom prst="homePlate">
            <a:avLst/>
          </a:prstGeom>
          <a:gradFill rotWithShape="1">
            <a:gsLst>
              <a:gs pos="0">
                <a:srgbClr val="3F3F3F">
                  <a:lumMod val="50000"/>
                  <a:alpha val="29000"/>
                </a:srgbClr>
              </a:gs>
              <a:gs pos="50000">
                <a:srgbClr val="F2F2F2">
                  <a:lumMod val="25000"/>
                  <a:alpha val="63000"/>
                </a:srgbClr>
              </a:gs>
              <a:gs pos="100000">
                <a:srgbClr val="3F3F3F">
                  <a:lumMod val="40000"/>
                  <a:lumOff val="60000"/>
                  <a:alpha val="90000"/>
                </a:srgbClr>
              </a:gs>
            </a:gsLst>
            <a:lin ang="0" scaled="0"/>
          </a:gradFill>
          <a:ln w="9525" cap="flat" cmpd="sng" algn="ctr">
            <a:noFill/>
            <a:prstDash val="solid"/>
            <a:headEnd type="none" w="med" len="med"/>
            <a:tailEnd type="none" w="med" len="med"/>
          </a:ln>
          <a:effectLst/>
        </p:spPr>
        <p:txBody>
          <a:bodyPr rot="0" spcFirstLastPara="0" vertOverflow="overflow" horzOverflow="overflow" vert="horz" wrap="square" lIns="88546" tIns="44273" rIns="44273" bIns="88546" numCol="1" spcCol="0" rtlCol="0" fromWordArt="0" anchor="ctr" anchorCtr="0" forceAA="0" compatLnSpc="1">
            <a:prstTxWarp prst="textNoShape">
              <a:avLst/>
            </a:prstTxWarp>
            <a:noAutofit/>
          </a:bodyPr>
          <a:lstStyle/>
          <a:p>
            <a:pPr marL="774813" defTabSz="885209" fontAlgn="base">
              <a:spcBef>
                <a:spcPct val="0"/>
              </a:spcBef>
              <a:spcAft>
                <a:spcPct val="0"/>
              </a:spcAft>
              <a:defRPr/>
            </a:pPr>
            <a:r>
              <a:rPr lang="en-US" sz="3098" dirty="0">
                <a:solidFill>
                  <a:srgbClr val="FFFFFF"/>
                </a:solidFill>
                <a:ea typeface="Segoe UI" pitchFamily="34" charset="0"/>
                <a:cs typeface="Segoe UI" pitchFamily="34" charset="0"/>
              </a:rPr>
              <a:t>Permissive</a:t>
            </a:r>
            <a:endParaRPr lang="en-US" sz="3098" kern="0" spc="-48" dirty="0">
              <a:solidFill>
                <a:srgbClr val="FFFFFF"/>
              </a:solidFill>
              <a:ea typeface="Segoe UI" pitchFamily="34" charset="0"/>
              <a:cs typeface="Segoe UI" pitchFamily="34" charset="0"/>
            </a:endParaRPr>
          </a:p>
        </p:txBody>
      </p:sp>
      <p:sp>
        <p:nvSpPr>
          <p:cNvPr id="17" name="Pentagon 16"/>
          <p:cNvSpPr/>
          <p:nvPr/>
        </p:nvSpPr>
        <p:spPr bwMode="auto">
          <a:xfrm>
            <a:off x="4565377" y="1803093"/>
            <a:ext cx="6970239" cy="816498"/>
          </a:xfrm>
          <a:prstGeom prst="homePlate">
            <a:avLst/>
          </a:prstGeom>
          <a:gradFill rotWithShape="1">
            <a:gsLst>
              <a:gs pos="0">
                <a:srgbClr val="3F3F3F">
                  <a:lumMod val="50000"/>
                  <a:alpha val="29000"/>
                </a:srgbClr>
              </a:gs>
              <a:gs pos="50000">
                <a:srgbClr val="F2F2F2">
                  <a:lumMod val="25000"/>
                  <a:alpha val="63000"/>
                </a:srgbClr>
              </a:gs>
              <a:gs pos="100000">
                <a:srgbClr val="3F3F3F">
                  <a:lumMod val="40000"/>
                  <a:lumOff val="60000"/>
                  <a:alpha val="90000"/>
                </a:srgbClr>
              </a:gs>
            </a:gsLst>
            <a:lin ang="0" scaled="0"/>
          </a:gradFill>
          <a:ln w="9525" cap="flat" cmpd="sng" algn="ctr">
            <a:noFill/>
            <a:prstDash val="solid"/>
            <a:headEnd type="none" w="med" len="med"/>
            <a:tailEnd type="none" w="med" len="med"/>
          </a:ln>
          <a:effectLst/>
        </p:spPr>
        <p:txBody>
          <a:bodyPr rot="0" spcFirstLastPara="0" vertOverflow="overflow" horzOverflow="overflow" vert="horz" wrap="square" lIns="88546" tIns="44273" rIns="44273" bIns="88546" numCol="1" spcCol="0" rtlCol="0" fromWordArt="0" anchor="ctr" anchorCtr="0" forceAA="0" compatLnSpc="1">
            <a:prstTxWarp prst="textNoShape">
              <a:avLst/>
            </a:prstTxWarp>
            <a:noAutofit/>
          </a:bodyPr>
          <a:lstStyle/>
          <a:p>
            <a:pPr marL="4156933" defTabSz="885209" fontAlgn="base">
              <a:spcBef>
                <a:spcPct val="0"/>
              </a:spcBef>
              <a:spcAft>
                <a:spcPct val="0"/>
              </a:spcAft>
              <a:tabLst>
                <a:tab pos="6592058" algn="l"/>
              </a:tabLst>
              <a:defRPr/>
            </a:pPr>
            <a:r>
              <a:rPr lang="en-US" sz="3098" dirty="0">
                <a:solidFill>
                  <a:srgbClr val="FFFFFF"/>
                </a:solidFill>
                <a:ea typeface="Segoe UI" pitchFamily="34" charset="0"/>
                <a:cs typeface="Segoe UI" pitchFamily="34" charset="0"/>
              </a:rPr>
              <a:t>Restrictive</a:t>
            </a:r>
            <a:endParaRPr lang="en-US" sz="3098" kern="0" spc="-48" dirty="0">
              <a:solidFill>
                <a:srgbClr val="FFFFFF"/>
              </a:solidFill>
              <a:ea typeface="Segoe UI" pitchFamily="34" charset="0"/>
              <a:cs typeface="Segoe UI" pitchFamily="34" charset="0"/>
            </a:endParaRPr>
          </a:p>
        </p:txBody>
      </p:sp>
      <p:sp>
        <p:nvSpPr>
          <p:cNvPr id="6" name="Title 5"/>
          <p:cNvSpPr>
            <a:spLocks noGrp="1"/>
          </p:cNvSpPr>
          <p:nvPr>
            <p:ph type="title"/>
          </p:nvPr>
        </p:nvSpPr>
        <p:spPr/>
        <p:txBody>
          <a:bodyPr/>
          <a:lstStyle/>
          <a:p>
            <a:r>
              <a:rPr lang="en-US" dirty="0" smtClean="0">
                <a:ea typeface="Segoe UI" pitchFamily="34" charset="0"/>
                <a:cs typeface="Segoe UI" pitchFamily="34" charset="0"/>
              </a:rPr>
              <a:t>License spectrum</a:t>
            </a:r>
            <a:endParaRPr lang="en-US" dirty="0">
              <a:ea typeface="Segoe UI" pitchFamily="34" charset="0"/>
              <a:cs typeface="Segoe UI" pitchFamily="34" charset="0"/>
            </a:endParaRPr>
          </a:p>
        </p:txBody>
      </p:sp>
    </p:spTree>
    <p:extLst>
      <p:ext uri="{BB962C8B-B14F-4D97-AF65-F5344CB8AC3E}">
        <p14:creationId xmlns:p14="http://schemas.microsoft.com/office/powerpoint/2010/main" val="2921490156"/>
      </p:ext>
    </p:extLst>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3669" y="1501381"/>
            <a:ext cx="11887200" cy="4825937"/>
          </a:xfrm>
        </p:spPr>
        <p:txBody>
          <a:bodyPr/>
          <a:lstStyle/>
          <a:p>
            <a:r>
              <a:rPr lang="en-US" dirty="0"/>
              <a:t>Distribution </a:t>
            </a:r>
            <a:r>
              <a:rPr lang="en-US" dirty="0" smtClean="0"/>
              <a:t>triggers obligations</a:t>
            </a:r>
          </a:p>
          <a:p>
            <a:pPr lvl="1"/>
            <a:r>
              <a:rPr lang="en-US" dirty="0" smtClean="0"/>
              <a:t>And </a:t>
            </a:r>
            <a:r>
              <a:rPr lang="en-US" dirty="0"/>
              <a:t>in some cases using on a </a:t>
            </a:r>
            <a:r>
              <a:rPr lang="en-US" dirty="0" smtClean="0"/>
              <a:t>network also trigger obligations (AGPL)</a:t>
            </a:r>
          </a:p>
          <a:p>
            <a:r>
              <a:rPr lang="en-US" dirty="0" smtClean="0"/>
              <a:t>Obligations are:</a:t>
            </a:r>
            <a:endParaRPr lang="en-US" dirty="0"/>
          </a:p>
          <a:p>
            <a:pPr lvl="1">
              <a:buFont typeface="Arial" panose="020B0604020202020204" pitchFamily="34" charset="0"/>
              <a:buChar char="•"/>
            </a:pPr>
            <a:r>
              <a:rPr lang="en-US" dirty="0" smtClean="0"/>
              <a:t>Disclosing </a:t>
            </a:r>
            <a:r>
              <a:rPr lang="en-US" dirty="0"/>
              <a:t>the source code of your product;</a:t>
            </a:r>
          </a:p>
          <a:p>
            <a:pPr lvl="1">
              <a:buFont typeface="Arial" panose="020B0604020202020204" pitchFamily="34" charset="0"/>
              <a:buChar char="•"/>
            </a:pPr>
            <a:r>
              <a:rPr lang="en-US" dirty="0" smtClean="0"/>
              <a:t>Making </a:t>
            </a:r>
            <a:r>
              <a:rPr lang="en-US" dirty="0"/>
              <a:t>your product available under that </a:t>
            </a:r>
            <a:r>
              <a:rPr lang="en-US" dirty="0" err="1"/>
              <a:t>copyleft</a:t>
            </a:r>
            <a:r>
              <a:rPr lang="en-US" dirty="0"/>
              <a:t> license; and</a:t>
            </a:r>
          </a:p>
          <a:p>
            <a:pPr lvl="1">
              <a:buFont typeface="Arial" panose="020B0604020202020204" pitchFamily="34" charset="0"/>
              <a:buChar char="•"/>
            </a:pPr>
            <a:r>
              <a:rPr lang="en-US" dirty="0"/>
              <a:t>L</a:t>
            </a:r>
            <a:r>
              <a:rPr lang="en-US" dirty="0" smtClean="0"/>
              <a:t>icensing </a:t>
            </a:r>
            <a:r>
              <a:rPr lang="en-US" dirty="0"/>
              <a:t>your patents that read on the software.</a:t>
            </a:r>
          </a:p>
          <a:p>
            <a:r>
              <a:rPr lang="en-US" dirty="0"/>
              <a:t>Once your product is available under a </a:t>
            </a:r>
            <a:r>
              <a:rPr lang="en-US" dirty="0" smtClean="0"/>
              <a:t/>
            </a:r>
            <a:br>
              <a:rPr lang="en-US" dirty="0" smtClean="0"/>
            </a:br>
            <a:r>
              <a:rPr lang="en-US" dirty="0" err="1" smtClean="0"/>
              <a:t>copyleft</a:t>
            </a:r>
            <a:r>
              <a:rPr lang="en-US" dirty="0" smtClean="0"/>
              <a:t> </a:t>
            </a:r>
            <a:r>
              <a:rPr lang="en-US" dirty="0"/>
              <a:t>license any recipient can </a:t>
            </a:r>
            <a:r>
              <a:rPr lang="en-US" dirty="0" smtClean="0"/>
              <a:t/>
            </a:r>
            <a:br>
              <a:rPr lang="en-US" dirty="0" smtClean="0"/>
            </a:br>
            <a:r>
              <a:rPr lang="en-US" dirty="0" smtClean="0"/>
              <a:t>use </a:t>
            </a:r>
            <a:r>
              <a:rPr lang="en-US" dirty="0"/>
              <a:t>it and distribute it without charge</a:t>
            </a:r>
            <a:r>
              <a:rPr lang="en-US" dirty="0" smtClean="0"/>
              <a:t>.</a:t>
            </a:r>
            <a:endParaRPr lang="en-US" dirty="0"/>
          </a:p>
        </p:txBody>
      </p:sp>
      <p:sp>
        <p:nvSpPr>
          <p:cNvPr id="2" name="Title 1"/>
          <p:cNvSpPr>
            <a:spLocks noGrp="1"/>
          </p:cNvSpPr>
          <p:nvPr>
            <p:ph type="title"/>
          </p:nvPr>
        </p:nvSpPr>
        <p:spPr/>
        <p:txBody>
          <a:bodyPr/>
          <a:lstStyle/>
          <a:p>
            <a:r>
              <a:rPr lang="en-US" dirty="0" err="1" smtClean="0"/>
              <a:t>Copyleft</a:t>
            </a:r>
            <a:r>
              <a:rPr lang="en-US" dirty="0" smtClean="0"/>
              <a:t> License implications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708" y="3719979"/>
            <a:ext cx="2366495" cy="2366495"/>
          </a:xfrm>
          <a:prstGeom prst="rect">
            <a:avLst/>
          </a:prstGeom>
        </p:spPr>
      </p:pic>
    </p:spTree>
    <p:extLst>
      <p:ext uri="{BB962C8B-B14F-4D97-AF65-F5344CB8AC3E}">
        <p14:creationId xmlns:p14="http://schemas.microsoft.com/office/powerpoint/2010/main" val="1707137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25937"/>
          </a:xfrm>
        </p:spPr>
        <p:txBody>
          <a:bodyPr/>
          <a:lstStyle/>
          <a:p>
            <a:r>
              <a:rPr lang="en-US" dirty="0" smtClean="0"/>
              <a:t>In general, using modified Copy left sources do not need to be published when used in cloud solution</a:t>
            </a:r>
          </a:p>
          <a:p>
            <a:r>
              <a:rPr lang="en-US" dirty="0" smtClean="0"/>
              <a:t>Cloud service is in general not considered distribution, but use of the software</a:t>
            </a:r>
          </a:p>
          <a:p>
            <a:pPr lvl="1"/>
            <a:r>
              <a:rPr lang="en-US" dirty="0" smtClean="0"/>
              <a:t>So does not trigger copy left obligations</a:t>
            </a:r>
          </a:p>
          <a:p>
            <a:r>
              <a:rPr lang="en-US" dirty="0" smtClean="0"/>
              <a:t>Except for following licenses:</a:t>
            </a:r>
          </a:p>
          <a:p>
            <a:pPr lvl="1"/>
            <a:r>
              <a:rPr lang="en-US" dirty="0" smtClean="0"/>
              <a:t>AGPL</a:t>
            </a:r>
          </a:p>
          <a:p>
            <a:pPr lvl="1"/>
            <a:r>
              <a:rPr lang="en-US" dirty="0" smtClean="0"/>
              <a:t>European Union Public License</a:t>
            </a:r>
          </a:p>
          <a:p>
            <a:pPr lvl="1"/>
            <a:r>
              <a:rPr lang="en-US" dirty="0" smtClean="0"/>
              <a:t>Common Public License</a:t>
            </a:r>
          </a:p>
        </p:txBody>
      </p:sp>
      <p:sp>
        <p:nvSpPr>
          <p:cNvPr id="3" name="Title 2"/>
          <p:cNvSpPr>
            <a:spLocks noGrp="1"/>
          </p:cNvSpPr>
          <p:nvPr>
            <p:ph type="title"/>
          </p:nvPr>
        </p:nvSpPr>
        <p:spPr/>
        <p:txBody>
          <a:bodyPr/>
          <a:lstStyle/>
          <a:p>
            <a:r>
              <a:rPr lang="en-US" dirty="0" err="1" smtClean="0"/>
              <a:t>Copyleft</a:t>
            </a:r>
            <a:r>
              <a:rPr lang="en-US" dirty="0" smtClean="0"/>
              <a:t> and Cloud</a:t>
            </a:r>
            <a:endParaRPr lang="en-US" dirty="0"/>
          </a:p>
        </p:txBody>
      </p:sp>
    </p:spTree>
    <p:extLst>
      <p:ext uri="{BB962C8B-B14F-4D97-AF65-F5344CB8AC3E}">
        <p14:creationId xmlns:p14="http://schemas.microsoft.com/office/powerpoint/2010/main" val="113834115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Contributing to open source</a:t>
            </a:r>
            <a:endParaRPr lang="en-US" dirty="0"/>
          </a:p>
        </p:txBody>
      </p:sp>
    </p:spTree>
    <p:extLst>
      <p:ext uri="{BB962C8B-B14F-4D97-AF65-F5344CB8AC3E}">
        <p14:creationId xmlns:p14="http://schemas.microsoft.com/office/powerpoint/2010/main" val="41230161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 y="0"/>
            <a:ext cx="10724938" cy="1351952"/>
          </a:xfrm>
        </p:spPr>
        <p:txBody>
          <a:bodyPr/>
          <a:lstStyle/>
          <a:p>
            <a:r>
              <a:rPr lang="en-GB" dirty="0" smtClean="0"/>
              <a:t>OSS Contribution Funnel</a:t>
            </a:r>
            <a:endParaRPr lang="en-GB" dirty="0"/>
          </a:p>
        </p:txBody>
      </p:sp>
      <p:sp>
        <p:nvSpPr>
          <p:cNvPr id="5" name="Freeform 4"/>
          <p:cNvSpPr/>
          <p:nvPr/>
        </p:nvSpPr>
        <p:spPr>
          <a:xfrm>
            <a:off x="7385609" y="1044966"/>
            <a:ext cx="4840241" cy="1457895"/>
          </a:xfrm>
          <a:custGeom>
            <a:avLst/>
            <a:gdLst>
              <a:gd name="connsiteX0" fmla="*/ 0 w 4840241"/>
              <a:gd name="connsiteY0" fmla="*/ 1457895 h 1457895"/>
              <a:gd name="connsiteX1" fmla="*/ 1015847 w 4840241"/>
              <a:gd name="connsiteY1" fmla="*/ 0 h 1457895"/>
              <a:gd name="connsiteX2" fmla="*/ 4840241 w 4840241"/>
              <a:gd name="connsiteY2" fmla="*/ 0 h 1457895"/>
              <a:gd name="connsiteX3" fmla="*/ 4840241 w 4840241"/>
              <a:gd name="connsiteY3" fmla="*/ 1457895 h 1457895"/>
              <a:gd name="connsiteX4" fmla="*/ 0 w 4840241"/>
              <a:gd name="connsiteY4" fmla="*/ 1457895 h 145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241" h="1457895">
                <a:moveTo>
                  <a:pt x="0" y="1457895"/>
                </a:moveTo>
                <a:lnTo>
                  <a:pt x="1015847" y="0"/>
                </a:lnTo>
                <a:lnTo>
                  <a:pt x="4840241" y="0"/>
                </a:lnTo>
                <a:lnTo>
                  <a:pt x="4840241" y="1457895"/>
                </a:lnTo>
                <a:lnTo>
                  <a:pt x="0" y="145789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3003"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Be able to understand what it does</a:t>
            </a:r>
            <a:endParaRPr lang="en-GB" sz="1500" kern="1200" dirty="0"/>
          </a:p>
          <a:p>
            <a:pPr marL="114300" lvl="1" indent="-114300" algn="l" defTabSz="666750">
              <a:lnSpc>
                <a:spcPct val="90000"/>
              </a:lnSpc>
              <a:spcBef>
                <a:spcPct val="0"/>
              </a:spcBef>
              <a:spcAft>
                <a:spcPct val="15000"/>
              </a:spcAft>
              <a:buChar char="••"/>
            </a:pPr>
            <a:r>
              <a:rPr lang="en-GB" sz="1500" kern="1200" dirty="0" smtClean="0"/>
              <a:t>Can easily pick it up and use</a:t>
            </a:r>
            <a:endParaRPr lang="en-GB" sz="1500" kern="1200" dirty="0"/>
          </a:p>
          <a:p>
            <a:pPr marL="114300" lvl="1" indent="-114300" algn="l" defTabSz="666750">
              <a:lnSpc>
                <a:spcPct val="90000"/>
              </a:lnSpc>
              <a:spcBef>
                <a:spcPct val="0"/>
              </a:spcBef>
              <a:spcAft>
                <a:spcPct val="15000"/>
              </a:spcAft>
              <a:buChar char="••"/>
            </a:pPr>
            <a:r>
              <a:rPr lang="en-GB" sz="1500" kern="1200" dirty="0" smtClean="0"/>
              <a:t>Download</a:t>
            </a:r>
            <a:endParaRPr lang="en-GB" sz="1500" kern="1200" dirty="0"/>
          </a:p>
          <a:p>
            <a:pPr marL="114300" lvl="1" indent="-114300" algn="l" defTabSz="666750">
              <a:lnSpc>
                <a:spcPct val="90000"/>
              </a:lnSpc>
              <a:spcBef>
                <a:spcPct val="0"/>
              </a:spcBef>
              <a:spcAft>
                <a:spcPct val="15000"/>
              </a:spcAft>
              <a:buChar char="••"/>
            </a:pPr>
            <a:r>
              <a:rPr lang="en-GB" sz="1500" kern="1200" dirty="0" smtClean="0"/>
              <a:t>Fork / Follow / </a:t>
            </a:r>
            <a:r>
              <a:rPr lang="en-GB" sz="1500" kern="1200" dirty="0" err="1" smtClean="0"/>
              <a:t>Favorite</a:t>
            </a:r>
            <a:endParaRPr lang="en-GB" sz="1500" kern="1200" dirty="0"/>
          </a:p>
        </p:txBody>
      </p:sp>
      <p:sp>
        <p:nvSpPr>
          <p:cNvPr id="6" name="Freeform 5"/>
          <p:cNvSpPr/>
          <p:nvPr/>
        </p:nvSpPr>
        <p:spPr>
          <a:xfrm>
            <a:off x="274637" y="1044965"/>
            <a:ext cx="8126825" cy="1457897"/>
          </a:xfrm>
          <a:custGeom>
            <a:avLst/>
            <a:gdLst>
              <a:gd name="connsiteX0" fmla="*/ 0 w 8126825"/>
              <a:gd name="connsiteY0" fmla="*/ 1457895 h 1457895"/>
              <a:gd name="connsiteX1" fmla="*/ 1015847 w 8126825"/>
              <a:gd name="connsiteY1" fmla="*/ 0 h 1457895"/>
              <a:gd name="connsiteX2" fmla="*/ 7110978 w 8126825"/>
              <a:gd name="connsiteY2" fmla="*/ 0 h 1457895"/>
              <a:gd name="connsiteX3" fmla="*/ 8126825 w 8126825"/>
              <a:gd name="connsiteY3" fmla="*/ 1457895 h 1457895"/>
              <a:gd name="connsiteX4" fmla="*/ 0 w 8126825"/>
              <a:gd name="connsiteY4" fmla="*/ 1457895 h 145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825" h="1457895">
                <a:moveTo>
                  <a:pt x="8126825" y="1"/>
                </a:moveTo>
                <a:lnTo>
                  <a:pt x="7110978" y="1457894"/>
                </a:lnTo>
                <a:lnTo>
                  <a:pt x="1015847" y="1457894"/>
                </a:lnTo>
                <a:lnTo>
                  <a:pt x="0" y="1"/>
                </a:lnTo>
                <a:lnTo>
                  <a:pt x="8126825" y="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75534" tIns="53341" rIns="1475535" bIns="53341" numCol="1" spcCol="1270" anchor="ctr" anchorCtr="0">
            <a:noAutofit/>
          </a:bodyPr>
          <a:lstStyle/>
          <a:p>
            <a:pPr lvl="0" algn="ctr" defTabSz="1866900">
              <a:lnSpc>
                <a:spcPct val="90000"/>
              </a:lnSpc>
              <a:spcBef>
                <a:spcPct val="0"/>
              </a:spcBef>
              <a:spcAft>
                <a:spcPct val="35000"/>
              </a:spcAft>
            </a:pPr>
            <a:r>
              <a:rPr lang="en-GB" sz="4200" kern="1200" smtClean="0"/>
              <a:t>Use</a:t>
            </a:r>
            <a:endParaRPr lang="en-GB" sz="4200" kern="1200" dirty="0"/>
          </a:p>
        </p:txBody>
      </p:sp>
      <p:sp>
        <p:nvSpPr>
          <p:cNvPr id="7" name="Freeform 6"/>
          <p:cNvSpPr/>
          <p:nvPr/>
        </p:nvSpPr>
        <p:spPr>
          <a:xfrm>
            <a:off x="6369756" y="2502861"/>
            <a:ext cx="5856094" cy="1457895"/>
          </a:xfrm>
          <a:custGeom>
            <a:avLst/>
            <a:gdLst>
              <a:gd name="connsiteX0" fmla="*/ 0 w 5856094"/>
              <a:gd name="connsiteY0" fmla="*/ 1457895 h 1457895"/>
              <a:gd name="connsiteX1" fmla="*/ 1015847 w 5856094"/>
              <a:gd name="connsiteY1" fmla="*/ 0 h 1457895"/>
              <a:gd name="connsiteX2" fmla="*/ 5856094 w 5856094"/>
              <a:gd name="connsiteY2" fmla="*/ 0 h 1457895"/>
              <a:gd name="connsiteX3" fmla="*/ 5856094 w 5856094"/>
              <a:gd name="connsiteY3" fmla="*/ 1457895 h 1457895"/>
              <a:gd name="connsiteX4" fmla="*/ 0 w 5856094"/>
              <a:gd name="connsiteY4" fmla="*/ 1457895 h 145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094" h="1457895">
                <a:moveTo>
                  <a:pt x="0" y="1457895"/>
                </a:moveTo>
                <a:lnTo>
                  <a:pt x="1015847" y="0"/>
                </a:lnTo>
                <a:lnTo>
                  <a:pt x="5856094" y="0"/>
                </a:lnTo>
                <a:lnTo>
                  <a:pt x="5856094" y="1457895"/>
                </a:lnTo>
                <a:lnTo>
                  <a:pt x="0" y="1457895"/>
                </a:lnTo>
                <a:close/>
              </a:path>
            </a:pathLst>
          </a:custGeom>
        </p:spPr>
        <p:style>
          <a:lnRef idx="2">
            <a:schemeClr val="accent2">
              <a:hueOff val="3992790"/>
              <a:satOff val="0"/>
              <a:lumOff val="-915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3003"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Log bugs</a:t>
            </a:r>
            <a:endParaRPr lang="en-GB" sz="1500" kern="1200" dirty="0"/>
          </a:p>
          <a:p>
            <a:pPr marL="114300" lvl="1" indent="-114300" algn="l" defTabSz="666750">
              <a:lnSpc>
                <a:spcPct val="90000"/>
              </a:lnSpc>
              <a:spcBef>
                <a:spcPct val="0"/>
              </a:spcBef>
              <a:spcAft>
                <a:spcPct val="15000"/>
              </a:spcAft>
              <a:buChar char="••"/>
            </a:pPr>
            <a:r>
              <a:rPr lang="en-GB" sz="1500" kern="1200" dirty="0" smtClean="0"/>
              <a:t>Answer questions</a:t>
            </a:r>
            <a:endParaRPr lang="en-GB" sz="1500" kern="1200" dirty="0"/>
          </a:p>
          <a:p>
            <a:pPr marL="114300" lvl="1" indent="-114300" algn="l" defTabSz="666750">
              <a:lnSpc>
                <a:spcPct val="90000"/>
              </a:lnSpc>
              <a:spcBef>
                <a:spcPct val="0"/>
              </a:spcBef>
              <a:spcAft>
                <a:spcPct val="15000"/>
              </a:spcAft>
              <a:buChar char="••"/>
            </a:pPr>
            <a:r>
              <a:rPr lang="en-GB" sz="1500" kern="1200" dirty="0" smtClean="0"/>
              <a:t>Write blog posts</a:t>
            </a:r>
            <a:endParaRPr lang="en-GB" sz="1500" kern="1200" dirty="0"/>
          </a:p>
          <a:p>
            <a:pPr marL="114300" lvl="1" indent="-114300" algn="l" defTabSz="666750">
              <a:lnSpc>
                <a:spcPct val="90000"/>
              </a:lnSpc>
              <a:spcBef>
                <a:spcPct val="0"/>
              </a:spcBef>
              <a:spcAft>
                <a:spcPct val="15000"/>
              </a:spcAft>
              <a:buChar char="••"/>
            </a:pPr>
            <a:r>
              <a:rPr lang="en-GB" sz="1500" kern="1200" dirty="0" smtClean="0"/>
              <a:t>Fix / add documentation</a:t>
            </a:r>
            <a:endParaRPr lang="en-GB" sz="1500" kern="1200" dirty="0"/>
          </a:p>
          <a:p>
            <a:pPr marL="114300" lvl="1" indent="-114300" algn="l" defTabSz="666750">
              <a:lnSpc>
                <a:spcPct val="90000"/>
              </a:lnSpc>
              <a:spcBef>
                <a:spcPct val="0"/>
              </a:spcBef>
              <a:spcAft>
                <a:spcPct val="15000"/>
              </a:spcAft>
              <a:buChar char="••"/>
            </a:pPr>
            <a:r>
              <a:rPr lang="en-GB" sz="1500" kern="1200" dirty="0" smtClean="0"/>
              <a:t>Fix typos</a:t>
            </a:r>
            <a:endParaRPr lang="en-GB" sz="1500" kern="1200" dirty="0"/>
          </a:p>
        </p:txBody>
      </p:sp>
      <p:sp>
        <p:nvSpPr>
          <p:cNvPr id="8" name="Freeform 7"/>
          <p:cNvSpPr/>
          <p:nvPr/>
        </p:nvSpPr>
        <p:spPr>
          <a:xfrm>
            <a:off x="1290490" y="2502861"/>
            <a:ext cx="6095119" cy="1457896"/>
          </a:xfrm>
          <a:custGeom>
            <a:avLst/>
            <a:gdLst>
              <a:gd name="connsiteX0" fmla="*/ 0 w 6095119"/>
              <a:gd name="connsiteY0" fmla="*/ 1457895 h 1457895"/>
              <a:gd name="connsiteX1" fmla="*/ 1015847 w 6095119"/>
              <a:gd name="connsiteY1" fmla="*/ 0 h 1457895"/>
              <a:gd name="connsiteX2" fmla="*/ 5079272 w 6095119"/>
              <a:gd name="connsiteY2" fmla="*/ 0 h 1457895"/>
              <a:gd name="connsiteX3" fmla="*/ 6095119 w 6095119"/>
              <a:gd name="connsiteY3" fmla="*/ 1457895 h 1457895"/>
              <a:gd name="connsiteX4" fmla="*/ 0 w 6095119"/>
              <a:gd name="connsiteY4" fmla="*/ 1457895 h 145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119" h="1457895">
                <a:moveTo>
                  <a:pt x="6095119" y="1"/>
                </a:moveTo>
                <a:lnTo>
                  <a:pt x="5079272" y="1457894"/>
                </a:lnTo>
                <a:lnTo>
                  <a:pt x="1015847" y="1457894"/>
                </a:lnTo>
                <a:lnTo>
                  <a:pt x="0" y="1"/>
                </a:lnTo>
                <a:lnTo>
                  <a:pt x="6095119" y="1"/>
                </a:lnTo>
                <a:close/>
              </a:path>
            </a:pathLst>
          </a:custGeom>
        </p:spPr>
        <p:style>
          <a:lnRef idx="2">
            <a:schemeClr val="lt1">
              <a:hueOff val="0"/>
              <a:satOff val="0"/>
              <a:lumOff val="0"/>
              <a:alphaOff val="0"/>
            </a:schemeClr>
          </a:lnRef>
          <a:fillRef idx="1">
            <a:schemeClr val="accent2">
              <a:hueOff val="3992790"/>
              <a:satOff val="0"/>
              <a:lumOff val="-9150"/>
              <a:alphaOff val="0"/>
            </a:schemeClr>
          </a:fillRef>
          <a:effectRef idx="0">
            <a:schemeClr val="accent2">
              <a:hueOff val="3992790"/>
              <a:satOff val="0"/>
              <a:lumOff val="-9150"/>
              <a:alphaOff val="0"/>
            </a:schemeClr>
          </a:effectRef>
          <a:fontRef idx="minor">
            <a:schemeClr val="lt1"/>
          </a:fontRef>
        </p:style>
        <p:txBody>
          <a:bodyPr spcFirstLastPara="0" vert="horz" wrap="square" lIns="1119986" tIns="53340" rIns="1119986" bIns="53341" numCol="1" spcCol="1270" anchor="ctr" anchorCtr="0">
            <a:noAutofit/>
          </a:bodyPr>
          <a:lstStyle/>
          <a:p>
            <a:pPr lvl="0" algn="ctr" defTabSz="1866900">
              <a:lnSpc>
                <a:spcPct val="90000"/>
              </a:lnSpc>
              <a:spcBef>
                <a:spcPct val="0"/>
              </a:spcBef>
              <a:spcAft>
                <a:spcPct val="35000"/>
              </a:spcAft>
            </a:pPr>
            <a:r>
              <a:rPr lang="en-GB" sz="4200" kern="1200" dirty="0" smtClean="0"/>
              <a:t>Contribute Time</a:t>
            </a:r>
            <a:endParaRPr lang="en-GB" sz="4200" kern="1200" dirty="0"/>
          </a:p>
        </p:txBody>
      </p:sp>
      <p:sp>
        <p:nvSpPr>
          <p:cNvPr id="9" name="Freeform 8"/>
          <p:cNvSpPr/>
          <p:nvPr/>
        </p:nvSpPr>
        <p:spPr>
          <a:xfrm>
            <a:off x="5353902" y="3960756"/>
            <a:ext cx="6871948" cy="1457895"/>
          </a:xfrm>
          <a:custGeom>
            <a:avLst/>
            <a:gdLst>
              <a:gd name="connsiteX0" fmla="*/ 0 w 6871948"/>
              <a:gd name="connsiteY0" fmla="*/ 1457895 h 1457895"/>
              <a:gd name="connsiteX1" fmla="*/ 1015847 w 6871948"/>
              <a:gd name="connsiteY1" fmla="*/ 0 h 1457895"/>
              <a:gd name="connsiteX2" fmla="*/ 6871948 w 6871948"/>
              <a:gd name="connsiteY2" fmla="*/ 0 h 1457895"/>
              <a:gd name="connsiteX3" fmla="*/ 6871948 w 6871948"/>
              <a:gd name="connsiteY3" fmla="*/ 1457895 h 1457895"/>
              <a:gd name="connsiteX4" fmla="*/ 0 w 6871948"/>
              <a:gd name="connsiteY4" fmla="*/ 1457895 h 145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948" h="1457895">
                <a:moveTo>
                  <a:pt x="0" y="1457895"/>
                </a:moveTo>
                <a:lnTo>
                  <a:pt x="1015847" y="0"/>
                </a:lnTo>
                <a:lnTo>
                  <a:pt x="6871948" y="0"/>
                </a:lnTo>
                <a:lnTo>
                  <a:pt x="6871948" y="1457895"/>
                </a:lnTo>
                <a:lnTo>
                  <a:pt x="0" y="1457895"/>
                </a:lnTo>
                <a:close/>
              </a:path>
            </a:pathLst>
          </a:custGeom>
        </p:spPr>
        <p:style>
          <a:lnRef idx="2">
            <a:schemeClr val="accent2">
              <a:hueOff val="7985579"/>
              <a:satOff val="0"/>
              <a:lumOff val="-1830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3004"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Actually contribute code patches that fix bugs / improve test cases</a:t>
            </a:r>
            <a:endParaRPr lang="en-GB" sz="1500" kern="1200" dirty="0"/>
          </a:p>
          <a:p>
            <a:pPr marL="114300" lvl="1" indent="-114300" algn="l" defTabSz="666750">
              <a:lnSpc>
                <a:spcPct val="90000"/>
              </a:lnSpc>
              <a:spcBef>
                <a:spcPct val="0"/>
              </a:spcBef>
              <a:spcAft>
                <a:spcPct val="15000"/>
              </a:spcAft>
              <a:buChar char="••"/>
            </a:pPr>
            <a:r>
              <a:rPr lang="en-GB" sz="1500" kern="1200" dirty="0" smtClean="0"/>
              <a:t>Contribute entirely new features</a:t>
            </a:r>
            <a:endParaRPr lang="en-GB" sz="1500" kern="1200" dirty="0"/>
          </a:p>
          <a:p>
            <a:pPr marL="114300" lvl="1" indent="-114300" algn="l" defTabSz="666750">
              <a:lnSpc>
                <a:spcPct val="90000"/>
              </a:lnSpc>
              <a:spcBef>
                <a:spcPct val="0"/>
              </a:spcBef>
              <a:spcAft>
                <a:spcPct val="15000"/>
              </a:spcAft>
              <a:buChar char="••"/>
            </a:pPr>
            <a:r>
              <a:rPr lang="en-GB" sz="1500" kern="1200" dirty="0" smtClean="0"/>
              <a:t>Translate</a:t>
            </a:r>
            <a:endParaRPr lang="en-GB" sz="1500" kern="1200" dirty="0"/>
          </a:p>
          <a:p>
            <a:pPr marL="114300" lvl="1" indent="-114300" algn="l" defTabSz="666750">
              <a:lnSpc>
                <a:spcPct val="90000"/>
              </a:lnSpc>
              <a:spcBef>
                <a:spcPct val="0"/>
              </a:spcBef>
              <a:spcAft>
                <a:spcPct val="15000"/>
              </a:spcAft>
              <a:buChar char="••"/>
            </a:pPr>
            <a:r>
              <a:rPr lang="en-GB" sz="1500" kern="1200" dirty="0" smtClean="0"/>
              <a:t>Maintain platforms</a:t>
            </a:r>
            <a:endParaRPr lang="en-GB" sz="1500" kern="1200" dirty="0"/>
          </a:p>
        </p:txBody>
      </p:sp>
      <p:sp>
        <p:nvSpPr>
          <p:cNvPr id="10" name="Freeform 9"/>
          <p:cNvSpPr/>
          <p:nvPr/>
        </p:nvSpPr>
        <p:spPr>
          <a:xfrm>
            <a:off x="2306342" y="3960756"/>
            <a:ext cx="4063413" cy="1457896"/>
          </a:xfrm>
          <a:custGeom>
            <a:avLst/>
            <a:gdLst>
              <a:gd name="connsiteX0" fmla="*/ 0 w 4063412"/>
              <a:gd name="connsiteY0" fmla="*/ 1457895 h 1457895"/>
              <a:gd name="connsiteX1" fmla="*/ 1015847 w 4063412"/>
              <a:gd name="connsiteY1" fmla="*/ 0 h 1457895"/>
              <a:gd name="connsiteX2" fmla="*/ 3047565 w 4063412"/>
              <a:gd name="connsiteY2" fmla="*/ 0 h 1457895"/>
              <a:gd name="connsiteX3" fmla="*/ 4063412 w 4063412"/>
              <a:gd name="connsiteY3" fmla="*/ 1457895 h 1457895"/>
              <a:gd name="connsiteX4" fmla="*/ 0 w 4063412"/>
              <a:gd name="connsiteY4" fmla="*/ 1457895 h 145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412" h="1457895">
                <a:moveTo>
                  <a:pt x="4063412" y="1"/>
                </a:moveTo>
                <a:lnTo>
                  <a:pt x="3047565" y="1457894"/>
                </a:lnTo>
                <a:lnTo>
                  <a:pt x="1015847" y="1457894"/>
                </a:lnTo>
                <a:lnTo>
                  <a:pt x="0" y="1"/>
                </a:lnTo>
                <a:lnTo>
                  <a:pt x="4063412" y="1"/>
                </a:lnTo>
                <a:close/>
              </a:path>
            </a:pathLst>
          </a:custGeom>
        </p:spPr>
        <p:style>
          <a:lnRef idx="2">
            <a:schemeClr val="lt1">
              <a:hueOff val="0"/>
              <a:satOff val="0"/>
              <a:lumOff val="0"/>
              <a:alphaOff val="0"/>
            </a:schemeClr>
          </a:lnRef>
          <a:fillRef idx="1">
            <a:schemeClr val="accent2">
              <a:hueOff val="7985579"/>
              <a:satOff val="0"/>
              <a:lumOff val="-18301"/>
              <a:alphaOff val="0"/>
            </a:schemeClr>
          </a:fillRef>
          <a:effectRef idx="0">
            <a:schemeClr val="accent2">
              <a:hueOff val="7985579"/>
              <a:satOff val="0"/>
              <a:lumOff val="-18301"/>
              <a:alphaOff val="0"/>
            </a:schemeClr>
          </a:effectRef>
          <a:fontRef idx="minor">
            <a:schemeClr val="lt1"/>
          </a:fontRef>
        </p:style>
        <p:txBody>
          <a:bodyPr spcFirstLastPara="0" vert="horz" wrap="square" lIns="764438" tIns="53340" rIns="764437" bIns="53341" numCol="1" spcCol="1270" anchor="ctr" anchorCtr="0">
            <a:noAutofit/>
          </a:bodyPr>
          <a:lstStyle/>
          <a:p>
            <a:pPr lvl="0" algn="ctr" defTabSz="1866900">
              <a:lnSpc>
                <a:spcPct val="90000"/>
              </a:lnSpc>
              <a:spcBef>
                <a:spcPct val="0"/>
              </a:spcBef>
              <a:spcAft>
                <a:spcPct val="35000"/>
              </a:spcAft>
            </a:pPr>
            <a:r>
              <a:rPr lang="en-GB" sz="4200" kern="1200" dirty="0" smtClean="0"/>
              <a:t>Contribute Code</a:t>
            </a:r>
            <a:endParaRPr lang="en-GB" sz="4200" kern="1200" dirty="0"/>
          </a:p>
        </p:txBody>
      </p:sp>
      <p:sp>
        <p:nvSpPr>
          <p:cNvPr id="11" name="Freeform 10"/>
          <p:cNvSpPr/>
          <p:nvPr/>
        </p:nvSpPr>
        <p:spPr>
          <a:xfrm>
            <a:off x="4338049" y="5418651"/>
            <a:ext cx="7887801" cy="1457895"/>
          </a:xfrm>
          <a:custGeom>
            <a:avLst/>
            <a:gdLst>
              <a:gd name="connsiteX0" fmla="*/ 0 w 7887801"/>
              <a:gd name="connsiteY0" fmla="*/ 1457895 h 1457895"/>
              <a:gd name="connsiteX1" fmla="*/ 1015847 w 7887801"/>
              <a:gd name="connsiteY1" fmla="*/ 0 h 1457895"/>
              <a:gd name="connsiteX2" fmla="*/ 7887801 w 7887801"/>
              <a:gd name="connsiteY2" fmla="*/ 0 h 1457895"/>
              <a:gd name="connsiteX3" fmla="*/ 7887801 w 7887801"/>
              <a:gd name="connsiteY3" fmla="*/ 1457895 h 1457895"/>
              <a:gd name="connsiteX4" fmla="*/ 0 w 7887801"/>
              <a:gd name="connsiteY4" fmla="*/ 1457895 h 145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01" h="1457895">
                <a:moveTo>
                  <a:pt x="0" y="1457895"/>
                </a:moveTo>
                <a:lnTo>
                  <a:pt x="1015847" y="0"/>
                </a:lnTo>
                <a:lnTo>
                  <a:pt x="7887801" y="0"/>
                </a:lnTo>
                <a:lnTo>
                  <a:pt x="7887801" y="1457895"/>
                </a:lnTo>
                <a:lnTo>
                  <a:pt x="0" y="1457895"/>
                </a:lnTo>
                <a:close/>
              </a:path>
            </a:pathLst>
          </a:custGeom>
        </p:spPr>
        <p:style>
          <a:lnRef idx="2">
            <a:schemeClr val="accent2">
              <a:hueOff val="11978368"/>
              <a:satOff val="0"/>
              <a:lumOff val="-2745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3003"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Become a core committer (get write access)</a:t>
            </a:r>
          </a:p>
          <a:p>
            <a:pPr marL="114300" lvl="1" indent="-114300" algn="l" defTabSz="666750">
              <a:lnSpc>
                <a:spcPct val="90000"/>
              </a:lnSpc>
              <a:spcBef>
                <a:spcPct val="0"/>
              </a:spcBef>
              <a:spcAft>
                <a:spcPct val="15000"/>
              </a:spcAft>
              <a:buChar char="••"/>
            </a:pPr>
            <a:r>
              <a:rPr lang="en-GB" sz="1500" kern="1200" dirty="0" smtClean="0"/>
              <a:t>Accept / validate code contributions</a:t>
            </a:r>
          </a:p>
          <a:p>
            <a:pPr marL="114300" lvl="1" indent="-114300" algn="l" defTabSz="666750">
              <a:lnSpc>
                <a:spcPct val="90000"/>
              </a:lnSpc>
              <a:spcBef>
                <a:spcPct val="0"/>
              </a:spcBef>
              <a:spcAft>
                <a:spcPct val="15000"/>
              </a:spcAft>
              <a:buChar char="••"/>
            </a:pPr>
            <a:r>
              <a:rPr lang="en-GB" sz="1500" kern="1200" dirty="0" smtClean="0"/>
              <a:t>Nurture new people</a:t>
            </a:r>
          </a:p>
          <a:p>
            <a:pPr marL="114300" lvl="1" indent="-114300" algn="l" defTabSz="666750">
              <a:lnSpc>
                <a:spcPct val="90000"/>
              </a:lnSpc>
              <a:spcBef>
                <a:spcPct val="0"/>
              </a:spcBef>
              <a:spcAft>
                <a:spcPct val="15000"/>
              </a:spcAft>
              <a:buChar char="••"/>
            </a:pPr>
            <a:r>
              <a:rPr lang="en-GB" sz="1500" kern="1200" dirty="0" smtClean="0"/>
              <a:t>Stick around</a:t>
            </a:r>
          </a:p>
          <a:p>
            <a:pPr marL="114300" lvl="1" indent="-114300" algn="l" defTabSz="666750">
              <a:lnSpc>
                <a:spcPct val="90000"/>
              </a:lnSpc>
              <a:spcBef>
                <a:spcPct val="0"/>
              </a:spcBef>
              <a:spcAft>
                <a:spcPct val="15000"/>
              </a:spcAft>
              <a:buChar char="••"/>
            </a:pPr>
            <a:r>
              <a:rPr lang="en-GB" sz="1500" kern="1200" dirty="0" smtClean="0"/>
              <a:t>Influence the direction of the project</a:t>
            </a:r>
          </a:p>
        </p:txBody>
      </p:sp>
      <p:sp>
        <p:nvSpPr>
          <p:cNvPr id="12" name="Freeform 11"/>
          <p:cNvSpPr/>
          <p:nvPr/>
        </p:nvSpPr>
        <p:spPr>
          <a:xfrm>
            <a:off x="3322195" y="5418651"/>
            <a:ext cx="2031707" cy="1457896"/>
          </a:xfrm>
          <a:custGeom>
            <a:avLst/>
            <a:gdLst>
              <a:gd name="connsiteX0" fmla="*/ 0 w 2031706"/>
              <a:gd name="connsiteY0" fmla="*/ 1457895 h 1457895"/>
              <a:gd name="connsiteX1" fmla="*/ 1015847 w 2031706"/>
              <a:gd name="connsiteY1" fmla="*/ 0 h 1457895"/>
              <a:gd name="connsiteX2" fmla="*/ 1015859 w 2031706"/>
              <a:gd name="connsiteY2" fmla="*/ 0 h 1457895"/>
              <a:gd name="connsiteX3" fmla="*/ 2031706 w 2031706"/>
              <a:gd name="connsiteY3" fmla="*/ 1457895 h 1457895"/>
              <a:gd name="connsiteX4" fmla="*/ 0 w 2031706"/>
              <a:gd name="connsiteY4" fmla="*/ 1457895 h 145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706" h="1457895">
                <a:moveTo>
                  <a:pt x="2031706" y="0"/>
                </a:moveTo>
                <a:lnTo>
                  <a:pt x="1015859" y="1457895"/>
                </a:lnTo>
                <a:lnTo>
                  <a:pt x="1015847" y="1457895"/>
                </a:lnTo>
                <a:lnTo>
                  <a:pt x="0" y="0"/>
                </a:lnTo>
                <a:lnTo>
                  <a:pt x="2031706" y="0"/>
                </a:lnTo>
                <a:close/>
              </a:path>
            </a:pathLst>
          </a:custGeom>
        </p:spPr>
        <p:style>
          <a:lnRef idx="2">
            <a:schemeClr val="lt1">
              <a:hueOff val="0"/>
              <a:satOff val="0"/>
              <a:lumOff val="0"/>
              <a:alphaOff val="0"/>
            </a:schemeClr>
          </a:lnRef>
          <a:fillRef idx="1">
            <a:schemeClr val="accent2">
              <a:hueOff val="11978368"/>
              <a:satOff val="0"/>
              <a:lumOff val="-27451"/>
              <a:alphaOff val="0"/>
            </a:schemeClr>
          </a:fillRef>
          <a:effectRef idx="0">
            <a:schemeClr val="accent2">
              <a:hueOff val="11978368"/>
              <a:satOff val="0"/>
              <a:lumOff val="-27451"/>
              <a:alphaOff val="0"/>
            </a:schemeClr>
          </a:effectRef>
          <a:fontRef idx="minor">
            <a:schemeClr val="lt1"/>
          </a:fontRef>
        </p:style>
        <p:txBody>
          <a:bodyPr spcFirstLastPara="0" vert="horz" wrap="square" lIns="30481" tIns="30480" rIns="30480" bIns="30481" numCol="1" spcCol="1270" anchor="ctr" anchorCtr="0">
            <a:noAutofit/>
          </a:bodyPr>
          <a:lstStyle/>
          <a:p>
            <a:pPr lvl="0" algn="ctr" defTabSz="1066800">
              <a:lnSpc>
                <a:spcPct val="90000"/>
              </a:lnSpc>
              <a:spcBef>
                <a:spcPct val="0"/>
              </a:spcBef>
              <a:spcAft>
                <a:spcPct val="35000"/>
              </a:spcAft>
            </a:pPr>
            <a:r>
              <a:rPr lang="en-GB" sz="2400" kern="1200" dirty="0" smtClean="0"/>
              <a:t>Own</a:t>
            </a:r>
          </a:p>
        </p:txBody>
      </p:sp>
    </p:spTree>
    <p:extLst>
      <p:ext uri="{BB962C8B-B14F-4D97-AF65-F5344CB8AC3E}">
        <p14:creationId xmlns:p14="http://schemas.microsoft.com/office/powerpoint/2010/main" val="100391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027612"/>
          </a:xfrm>
        </p:spPr>
        <p:txBody>
          <a:bodyPr>
            <a:normAutofit lnSpcReduction="10000"/>
          </a:bodyPr>
          <a:lstStyle/>
          <a:p>
            <a:r>
              <a:rPr lang="en-US" dirty="0" smtClean="0"/>
              <a:t>What do you need when you want to publish open source software?</a:t>
            </a:r>
            <a:endParaRPr lang="en-US" dirty="0"/>
          </a:p>
          <a:p>
            <a:endParaRPr lang="en-US" dirty="0" smtClean="0"/>
          </a:p>
          <a:p>
            <a:r>
              <a:rPr lang="en-US" dirty="0" smtClean="0"/>
              <a:t>You need to know who worked on the software</a:t>
            </a:r>
          </a:p>
          <a:p>
            <a:pPr lvl="1"/>
            <a:r>
              <a:rPr lang="en-US" dirty="0"/>
              <a:t>E</a:t>
            </a:r>
            <a:r>
              <a:rPr lang="en-US" dirty="0" smtClean="0"/>
              <a:t>ach individual is a copyright holder!</a:t>
            </a:r>
          </a:p>
          <a:p>
            <a:pPr lvl="1"/>
            <a:r>
              <a:rPr lang="en-US" dirty="0" smtClean="0"/>
              <a:t>If you don’t know, you are at risk going forward, you need to chase them down</a:t>
            </a:r>
          </a:p>
          <a:p>
            <a:pPr lvl="1"/>
            <a:endParaRPr lang="en-US" dirty="0"/>
          </a:p>
          <a:p>
            <a:r>
              <a:rPr lang="en-US" dirty="0" smtClean="0"/>
              <a:t>How about I publish software on my blog?</a:t>
            </a:r>
          </a:p>
          <a:p>
            <a:pPr lvl="1"/>
            <a:r>
              <a:rPr lang="en-US" dirty="0" smtClean="0"/>
              <a:t>You are still the copyright holder and need to set license terms for others to be able to use it!</a:t>
            </a:r>
            <a:endParaRPr lang="en-US" dirty="0"/>
          </a:p>
        </p:txBody>
      </p:sp>
      <p:sp>
        <p:nvSpPr>
          <p:cNvPr id="2" name="Title 1"/>
          <p:cNvSpPr>
            <a:spLocks noGrp="1"/>
          </p:cNvSpPr>
          <p:nvPr>
            <p:ph type="title"/>
          </p:nvPr>
        </p:nvSpPr>
        <p:spPr/>
        <p:txBody>
          <a:bodyPr/>
          <a:lstStyle/>
          <a:p>
            <a:r>
              <a:rPr lang="en-US" smtClean="0"/>
              <a:t>Publishing open source</a:t>
            </a:r>
            <a:endParaRPr lang="en-US" dirty="0"/>
          </a:p>
        </p:txBody>
      </p:sp>
    </p:spTree>
    <p:extLst>
      <p:ext uri="{BB962C8B-B14F-4D97-AF65-F5344CB8AC3E}">
        <p14:creationId xmlns:p14="http://schemas.microsoft.com/office/powerpoint/2010/main" val="218236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125661"/>
            <a:ext cx="10593387" cy="2103119"/>
          </a:xfrm>
        </p:spPr>
        <p:txBody>
          <a:bodyPr/>
          <a:lstStyle/>
          <a:p>
            <a:r>
              <a:rPr lang="en-US" sz="4800" dirty="0"/>
              <a:t>Best Practices for Using </a:t>
            </a:r>
            <a:r>
              <a:rPr lang="en-US" sz="4800" dirty="0" smtClean="0"/>
              <a:t/>
            </a:r>
            <a:br>
              <a:rPr lang="en-US" sz="4800" dirty="0" smtClean="0"/>
            </a:br>
            <a:r>
              <a:rPr lang="en-US" sz="4800" dirty="0" smtClean="0"/>
              <a:t>Open </a:t>
            </a:r>
            <a:r>
              <a:rPr lang="en-US" sz="4800" dirty="0"/>
              <a:t>Source Software </a:t>
            </a:r>
            <a:r>
              <a:rPr lang="en-US" sz="4800" dirty="0" smtClean="0"/>
              <a:t/>
            </a:r>
            <a:br>
              <a:rPr lang="en-US" sz="4800" dirty="0" smtClean="0"/>
            </a:br>
            <a:r>
              <a:rPr lang="en-US" sz="4800" dirty="0" smtClean="0"/>
              <a:t>in </a:t>
            </a:r>
            <a:r>
              <a:rPr lang="en-US" sz="4800" dirty="0"/>
              <a:t>the Enterprise </a:t>
            </a:r>
          </a:p>
        </p:txBody>
      </p:sp>
      <p:sp>
        <p:nvSpPr>
          <p:cNvPr id="3" name="Text Placeholder 2"/>
          <p:cNvSpPr>
            <a:spLocks noGrp="1"/>
          </p:cNvSpPr>
          <p:nvPr>
            <p:ph type="body" sz="quarter" idx="14"/>
          </p:nvPr>
        </p:nvSpPr>
        <p:spPr>
          <a:xfrm>
            <a:off x="274638" y="5021263"/>
            <a:ext cx="6019799" cy="761998"/>
          </a:xfrm>
        </p:spPr>
        <p:txBody>
          <a:bodyPr/>
          <a:lstStyle/>
          <a:p>
            <a:r>
              <a:rPr lang="en-US" dirty="0" smtClean="0"/>
              <a:t>Marcel de Vries</a:t>
            </a:r>
            <a:endParaRPr lang="en-US" dirty="0"/>
          </a:p>
        </p:txBody>
      </p:sp>
      <p:sp>
        <p:nvSpPr>
          <p:cNvPr id="4" name="Text Placeholder 2"/>
          <p:cNvSpPr txBox="1">
            <a:spLocks/>
          </p:cNvSpPr>
          <p:nvPr/>
        </p:nvSpPr>
        <p:spPr bwMode="ltGray">
          <a:xfrm>
            <a:off x="273050" y="4228780"/>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DEV-B209</a:t>
            </a:r>
            <a:endParaRPr lang="en-US" dirty="0"/>
          </a:p>
        </p:txBody>
      </p:sp>
    </p:spTree>
    <p:extLst>
      <p:ext uri="{BB962C8B-B14F-4D97-AF65-F5344CB8AC3E}">
        <p14:creationId xmlns:p14="http://schemas.microsoft.com/office/powerpoint/2010/main" val="392312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 </a:t>
            </a:r>
            <a:r>
              <a:rPr lang="en-US" sz="4400" b="1" dirty="0">
                <a:solidFill>
                  <a:schemeClr val="accent6">
                    <a:lumMod val="40000"/>
                    <a:lumOff val="60000"/>
                  </a:schemeClr>
                </a:solidFill>
              </a:rPr>
              <a:t>Contributor License Agreement </a:t>
            </a:r>
            <a:r>
              <a:rPr lang="en-US" sz="4400" b="1" dirty="0" smtClean="0">
                <a:solidFill>
                  <a:schemeClr val="accent6">
                    <a:lumMod val="40000"/>
                    <a:lumOff val="60000"/>
                  </a:schemeClr>
                </a:solidFill>
              </a:rPr>
              <a:t>(CLA) </a:t>
            </a:r>
            <a:r>
              <a:rPr lang="en-US" sz="4400" dirty="0" smtClean="0"/>
              <a:t>defines </a:t>
            </a:r>
            <a:r>
              <a:rPr lang="en-US" sz="4400" dirty="0"/>
              <a:t>the terms under which </a:t>
            </a:r>
            <a:r>
              <a:rPr lang="en-US" sz="4400" b="1" dirty="0"/>
              <a:t>intellectual property</a:t>
            </a:r>
            <a:r>
              <a:rPr lang="en-US" sz="4400" dirty="0"/>
              <a:t> has been </a:t>
            </a:r>
            <a:r>
              <a:rPr lang="en-US" sz="4400" b="1" dirty="0">
                <a:solidFill>
                  <a:schemeClr val="accent6">
                    <a:lumMod val="40000"/>
                    <a:lumOff val="60000"/>
                  </a:schemeClr>
                </a:solidFill>
              </a:rPr>
              <a:t>contributed</a:t>
            </a:r>
            <a:r>
              <a:rPr lang="en-US" sz="4400" dirty="0">
                <a:solidFill>
                  <a:schemeClr val="accent6">
                    <a:lumMod val="40000"/>
                    <a:lumOff val="60000"/>
                  </a:schemeClr>
                </a:solidFill>
              </a:rPr>
              <a:t> </a:t>
            </a:r>
            <a:r>
              <a:rPr lang="en-US" sz="4400" dirty="0"/>
              <a:t>to a </a:t>
            </a:r>
            <a:r>
              <a:rPr lang="en-US" sz="4400" b="1" dirty="0">
                <a:solidFill>
                  <a:schemeClr val="accent6">
                    <a:lumMod val="40000"/>
                    <a:lumOff val="60000"/>
                  </a:schemeClr>
                </a:solidFill>
              </a:rPr>
              <a:t>company/project</a:t>
            </a:r>
            <a:r>
              <a:rPr lang="en-US" sz="4400" dirty="0"/>
              <a:t>, typically software under an open source license.</a:t>
            </a:r>
            <a:endParaRPr lang="en-US" dirty="0"/>
          </a:p>
        </p:txBody>
      </p:sp>
      <p:sp>
        <p:nvSpPr>
          <p:cNvPr id="4" name="Text Placeholder 3"/>
          <p:cNvSpPr>
            <a:spLocks noGrp="1"/>
          </p:cNvSpPr>
          <p:nvPr>
            <p:ph type="body" sz="quarter" idx="10"/>
          </p:nvPr>
        </p:nvSpPr>
        <p:spPr>
          <a:xfrm>
            <a:off x="5761038" y="5126038"/>
            <a:ext cx="5486400" cy="1071062"/>
          </a:xfrm>
        </p:spPr>
        <p:txBody>
          <a:bodyPr/>
          <a:lstStyle/>
          <a:p>
            <a:r>
              <a:rPr lang="en-US" dirty="0"/>
              <a:t>From Wikipedia, the free </a:t>
            </a:r>
            <a:r>
              <a:rPr lang="en-US" dirty="0" smtClean="0"/>
              <a:t>encyclopedia</a:t>
            </a:r>
            <a:endParaRPr lang="en-US" dirty="0"/>
          </a:p>
        </p:txBody>
      </p:sp>
    </p:spTree>
    <p:extLst>
      <p:ext uri="{BB962C8B-B14F-4D97-AF65-F5344CB8AC3E}">
        <p14:creationId xmlns:p14="http://schemas.microsoft.com/office/powerpoint/2010/main" val="15416472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407360"/>
          </a:xfrm>
        </p:spPr>
        <p:txBody>
          <a:bodyPr/>
          <a:lstStyle/>
          <a:p>
            <a:r>
              <a:rPr lang="en-US" dirty="0" smtClean="0"/>
              <a:t>Open source is a proven viable business model</a:t>
            </a:r>
          </a:p>
          <a:p>
            <a:endParaRPr lang="en-US" dirty="0" smtClean="0"/>
          </a:p>
          <a:p>
            <a:r>
              <a:rPr lang="en-US" dirty="0" smtClean="0"/>
              <a:t>Company builds and contributes to the open source software</a:t>
            </a:r>
          </a:p>
          <a:p>
            <a:r>
              <a:rPr lang="en-US" dirty="0" smtClean="0"/>
              <a:t>Company builds premium components they sell</a:t>
            </a:r>
          </a:p>
          <a:p>
            <a:r>
              <a:rPr lang="en-US" dirty="0" smtClean="0"/>
              <a:t>Company provides premium services</a:t>
            </a:r>
          </a:p>
          <a:p>
            <a:pPr lvl="1"/>
            <a:r>
              <a:rPr lang="en-US" dirty="0" smtClean="0"/>
              <a:t>e.g. SaaS versions of the product, or consulting services</a:t>
            </a:r>
          </a:p>
        </p:txBody>
      </p:sp>
      <p:sp>
        <p:nvSpPr>
          <p:cNvPr id="2" name="Title 1"/>
          <p:cNvSpPr>
            <a:spLocks noGrp="1"/>
          </p:cNvSpPr>
          <p:nvPr>
            <p:ph type="title"/>
          </p:nvPr>
        </p:nvSpPr>
        <p:spPr/>
        <p:txBody>
          <a:bodyPr/>
          <a:lstStyle/>
          <a:p>
            <a:r>
              <a:rPr lang="en-US" dirty="0" smtClean="0"/>
              <a:t>Why would I publish my product as OSS?</a:t>
            </a:r>
            <a:endParaRPr lang="en-US" dirty="0"/>
          </a:p>
        </p:txBody>
      </p:sp>
    </p:spTree>
    <p:extLst>
      <p:ext uri="{BB962C8B-B14F-4D97-AF65-F5344CB8AC3E}">
        <p14:creationId xmlns:p14="http://schemas.microsoft.com/office/powerpoint/2010/main" val="5995044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Consuming open source</a:t>
            </a:r>
            <a:endParaRPr lang="en-US" dirty="0"/>
          </a:p>
        </p:txBody>
      </p:sp>
    </p:spTree>
    <p:extLst>
      <p:ext uri="{BB962C8B-B14F-4D97-AF65-F5344CB8AC3E}">
        <p14:creationId xmlns:p14="http://schemas.microsoft.com/office/powerpoint/2010/main" val="318228396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Consuming open source software</a:t>
            </a:r>
            <a:endParaRPr lang="en-US" dirty="0"/>
          </a:p>
        </p:txBody>
      </p:sp>
      <p:sp>
        <p:nvSpPr>
          <p:cNvPr id="80" name="AutoShape 49"/>
          <p:cNvSpPr>
            <a:spLocks noChangeArrowheads="1"/>
          </p:cNvSpPr>
          <p:nvPr/>
        </p:nvSpPr>
        <p:spPr bwMode="gray">
          <a:xfrm>
            <a:off x="7917561" y="5716319"/>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1" name="AutoShape 49"/>
          <p:cNvSpPr>
            <a:spLocks noChangeArrowheads="1"/>
          </p:cNvSpPr>
          <p:nvPr/>
        </p:nvSpPr>
        <p:spPr bwMode="gray">
          <a:xfrm>
            <a:off x="5868098" y="5716785"/>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2" name="AutoShape 49"/>
          <p:cNvSpPr>
            <a:spLocks noChangeArrowheads="1"/>
          </p:cNvSpPr>
          <p:nvPr/>
        </p:nvSpPr>
        <p:spPr bwMode="gray">
          <a:xfrm>
            <a:off x="3817048" y="5716785"/>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3" name="Content Placeholder 2"/>
          <p:cNvSpPr txBox="1">
            <a:spLocks/>
          </p:cNvSpPr>
          <p:nvPr/>
        </p:nvSpPr>
        <p:spPr bwMode="auto">
          <a:xfrm>
            <a:off x="4669619" y="1482328"/>
            <a:ext cx="5104063" cy="1075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1800" b="0" i="0" kern="1200">
                <a:solidFill>
                  <a:schemeClr val="accent6"/>
                </a:solidFill>
                <a:latin typeface="Calibri"/>
                <a:ea typeface="ＭＳ Ｐゴシック" charset="0"/>
                <a:cs typeface="Calibri"/>
              </a:defRPr>
            </a:lvl1pPr>
            <a:lvl2pPr marL="742950" indent="-285750" algn="l" defTabSz="457200" rtl="0" eaLnBrk="1" fontAlgn="base" hangingPunct="1">
              <a:spcBef>
                <a:spcPct val="20000"/>
              </a:spcBef>
              <a:spcAft>
                <a:spcPct val="0"/>
              </a:spcAft>
              <a:buFont typeface="Arial" charset="0"/>
              <a:buChar char="•"/>
              <a:defRPr sz="1600" b="0" i="0" kern="1200">
                <a:solidFill>
                  <a:srgbClr val="4D4D4D"/>
                </a:solidFill>
                <a:latin typeface="Calibri"/>
                <a:ea typeface="ＭＳ Ｐゴシック" charset="0"/>
                <a:cs typeface="Calibri"/>
              </a:defRPr>
            </a:lvl2pPr>
            <a:lvl3pPr marL="1143000" indent="-228600" algn="l" defTabSz="457200" rtl="0" eaLnBrk="1" fontAlgn="base" hangingPunct="1">
              <a:spcBef>
                <a:spcPct val="20000"/>
              </a:spcBef>
              <a:spcAft>
                <a:spcPct val="0"/>
              </a:spcAft>
              <a:buFont typeface="Arial" charset="0"/>
              <a:buChar char="•"/>
              <a:defRPr sz="1600" b="0" i="0" kern="1200">
                <a:solidFill>
                  <a:srgbClr val="4D4D4D"/>
                </a:solidFill>
                <a:latin typeface="Calibri"/>
                <a:ea typeface="ＭＳ Ｐゴシック" charset="0"/>
                <a:cs typeface="Calibri"/>
              </a:defRPr>
            </a:lvl3pPr>
            <a:lvl4pPr marL="1600200" indent="-228600" algn="l" defTabSz="457200" rtl="0" eaLnBrk="1" fontAlgn="base" hangingPunct="1">
              <a:spcBef>
                <a:spcPct val="20000"/>
              </a:spcBef>
              <a:spcAft>
                <a:spcPct val="0"/>
              </a:spcAft>
              <a:buFont typeface="Arial" charset="0"/>
              <a:buChar char="•"/>
              <a:defRPr sz="1600" b="0" i="0" kern="1200">
                <a:solidFill>
                  <a:srgbClr val="4D4D4D"/>
                </a:solidFill>
                <a:latin typeface="Calibri"/>
                <a:ea typeface="ＭＳ Ｐゴシック" charset="0"/>
                <a:cs typeface="Calibri"/>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smtClean="0">
                <a:ln>
                  <a:noFill/>
                </a:ln>
                <a:solidFill>
                  <a:schemeClr val="tx1">
                    <a:lumMod val="85000"/>
                  </a:schemeClr>
                </a:solidFill>
                <a:effectLst/>
                <a:uLnTx/>
                <a:uFillTx/>
                <a:latin typeface="Calibri"/>
                <a:ea typeface="ＭＳ Ｐゴシック" charset="0"/>
              </a:rPr>
              <a:t>Use of components creates a</a:t>
            </a:r>
            <a:r>
              <a:rPr kumimoji="0" lang="en-US" sz="2400" b="0" i="0" u="none" strike="noStrike" kern="1200" cap="none" spc="0" normalizeH="0" baseline="0" noProof="0" dirty="0" smtClean="0">
                <a:ln>
                  <a:noFill/>
                </a:ln>
                <a:solidFill>
                  <a:srgbClr val="575757"/>
                </a:solidFill>
                <a:effectLst/>
                <a:uLnTx/>
                <a:uFillTx/>
                <a:latin typeface="Calibri"/>
                <a:ea typeface="ＭＳ Ｐゴシック" charset="0"/>
              </a:rPr>
              <a:t/>
            </a:r>
            <a:br>
              <a:rPr kumimoji="0" lang="en-US" sz="2400" b="0" i="0" u="none" strike="noStrike" kern="1200" cap="none" spc="0" normalizeH="0" baseline="0" noProof="0" dirty="0" smtClean="0">
                <a:ln>
                  <a:noFill/>
                </a:ln>
                <a:solidFill>
                  <a:srgbClr val="575757"/>
                </a:solidFill>
                <a:effectLst/>
                <a:uLnTx/>
                <a:uFillTx/>
                <a:latin typeface="Calibri"/>
                <a:ea typeface="ＭＳ Ｐゴシック" charset="0"/>
              </a:rPr>
            </a:br>
            <a:r>
              <a:rPr kumimoji="0" lang="en-US" sz="4800" b="1" i="0" u="none" strike="noStrike" kern="1200" cap="all" spc="0" normalizeH="0" baseline="0" noProof="0" dirty="0" smtClean="0">
                <a:ln>
                  <a:noFill/>
                </a:ln>
                <a:solidFill>
                  <a:schemeClr val="accent6">
                    <a:lumMod val="60000"/>
                    <a:lumOff val="40000"/>
                  </a:schemeClr>
                </a:solidFill>
                <a:effectLst/>
                <a:uLnTx/>
                <a:uFillTx/>
                <a:latin typeface="Calibri"/>
                <a:ea typeface="ＭＳ Ｐゴシック" charset="0"/>
              </a:rPr>
              <a:t>software </a:t>
            </a:r>
            <a:br>
              <a:rPr kumimoji="0" lang="en-US" sz="4800" b="1" i="0" u="none" strike="noStrike" kern="1200" cap="all" spc="0" normalizeH="0" baseline="0" noProof="0" dirty="0" smtClean="0">
                <a:ln>
                  <a:noFill/>
                </a:ln>
                <a:solidFill>
                  <a:schemeClr val="accent6">
                    <a:lumMod val="60000"/>
                    <a:lumOff val="40000"/>
                  </a:schemeClr>
                </a:solidFill>
                <a:effectLst/>
                <a:uLnTx/>
                <a:uFillTx/>
                <a:latin typeface="Calibri"/>
                <a:ea typeface="ＭＳ Ｐゴシック" charset="0"/>
              </a:rPr>
            </a:br>
            <a:r>
              <a:rPr kumimoji="0" lang="en-US" sz="4800" b="1" i="0" u="none" strike="noStrike" kern="1200" cap="all" spc="0" normalizeH="0" baseline="0" noProof="0" dirty="0" smtClean="0">
                <a:ln>
                  <a:noFill/>
                </a:ln>
                <a:solidFill>
                  <a:schemeClr val="accent6">
                    <a:lumMod val="60000"/>
                    <a:lumOff val="40000"/>
                  </a:schemeClr>
                </a:solidFill>
                <a:effectLst/>
                <a:uLnTx/>
                <a:uFillTx/>
                <a:latin typeface="Calibri"/>
                <a:ea typeface="ＭＳ Ｐゴシック" charset="0"/>
              </a:rPr>
              <a:t>supply chain </a:t>
            </a:r>
            <a:endParaRPr kumimoji="0" lang="en-US" sz="4800" b="1" i="0" u="none" strike="noStrike" kern="1200" cap="all" spc="0" normalizeH="0" baseline="0" noProof="0" dirty="0">
              <a:ln>
                <a:noFill/>
              </a:ln>
              <a:solidFill>
                <a:schemeClr val="accent6">
                  <a:lumMod val="60000"/>
                  <a:lumOff val="40000"/>
                </a:schemeClr>
              </a:solidFill>
              <a:effectLst/>
              <a:uLnTx/>
              <a:uFillTx/>
              <a:latin typeface="Calibri"/>
              <a:ea typeface="ＭＳ Ｐゴシック" charset="0"/>
            </a:endParaRPr>
          </a:p>
        </p:txBody>
      </p:sp>
      <p:sp>
        <p:nvSpPr>
          <p:cNvPr id="85" name="Text Box 19"/>
          <p:cNvSpPr txBox="1">
            <a:spLocks noChangeArrowheads="1"/>
          </p:cNvSpPr>
          <p:nvPr/>
        </p:nvSpPr>
        <p:spPr bwMode="gray">
          <a:xfrm flipH="1">
            <a:off x="4337520" y="6054198"/>
            <a:ext cx="1441450" cy="28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Development</a:t>
            </a:r>
            <a:endParaRPr lang="en-US" sz="1400" b="1" cap="all" dirty="0">
              <a:solidFill>
                <a:srgbClr val="FFFFFF"/>
              </a:solidFill>
              <a:latin typeface="Calibri"/>
              <a:cs typeface="Calibri"/>
            </a:endParaRPr>
          </a:p>
        </p:txBody>
      </p:sp>
      <p:sp>
        <p:nvSpPr>
          <p:cNvPr id="86" name="Text Box 19"/>
          <p:cNvSpPr txBox="1">
            <a:spLocks noChangeArrowheads="1"/>
          </p:cNvSpPr>
          <p:nvPr/>
        </p:nvSpPr>
        <p:spPr bwMode="gray">
          <a:xfrm flipH="1">
            <a:off x="6304884" y="6054198"/>
            <a:ext cx="1657240" cy="28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Build and Deploy</a:t>
            </a:r>
            <a:endParaRPr lang="en-US" sz="1400" b="1" cap="all" dirty="0">
              <a:solidFill>
                <a:srgbClr val="FFFFFF"/>
              </a:solidFill>
              <a:latin typeface="Calibri"/>
              <a:cs typeface="Calibri"/>
            </a:endParaRPr>
          </a:p>
        </p:txBody>
      </p:sp>
      <p:sp>
        <p:nvSpPr>
          <p:cNvPr id="87" name="Text Box 19"/>
          <p:cNvSpPr txBox="1">
            <a:spLocks noChangeArrowheads="1"/>
          </p:cNvSpPr>
          <p:nvPr/>
        </p:nvSpPr>
        <p:spPr bwMode="gray">
          <a:xfrm flipH="1">
            <a:off x="8146690" y="6054198"/>
            <a:ext cx="1984244" cy="28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Production</a:t>
            </a:r>
            <a:endParaRPr lang="en-US" sz="1400" b="1" cap="all" dirty="0">
              <a:solidFill>
                <a:srgbClr val="FFFFFF"/>
              </a:solidFill>
              <a:latin typeface="Calibri"/>
              <a:cs typeface="Calibri"/>
            </a:endParaRPr>
          </a:p>
        </p:txBody>
      </p:sp>
      <p:pic>
        <p:nvPicPr>
          <p:cNvPr id="88" name="Picture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11494">
            <a:off x="4073540" y="3998184"/>
            <a:ext cx="1653720" cy="1717012"/>
          </a:xfrm>
          <a:prstGeom prst="rect">
            <a:avLst/>
          </a:prstGeom>
          <a:noFill/>
        </p:spPr>
      </p:pic>
      <p:grpSp>
        <p:nvGrpSpPr>
          <p:cNvPr id="89" name="Group 88"/>
          <p:cNvGrpSpPr/>
          <p:nvPr/>
        </p:nvGrpSpPr>
        <p:grpSpPr>
          <a:xfrm>
            <a:off x="8683896" y="5097238"/>
            <a:ext cx="503350" cy="503350"/>
            <a:chOff x="7425898" y="4347854"/>
            <a:chExt cx="503350" cy="503350"/>
          </a:xfrm>
        </p:grpSpPr>
        <p:sp>
          <p:nvSpPr>
            <p:cNvPr id="90" name="Rectangle 89"/>
            <p:cNvSpPr/>
            <p:nvPr/>
          </p:nvSpPr>
          <p:spPr>
            <a:xfrm>
              <a:off x="7425898" y="4347854"/>
              <a:ext cx="503350" cy="503350"/>
            </a:xfrm>
            <a:prstGeom prst="rect">
              <a:avLst/>
            </a:prstGeom>
            <a:solidFill>
              <a:srgbClr val="79A869"/>
            </a:solidFill>
            <a:ln w="25400" cap="flat" cmpd="sng" algn="ctr">
              <a:solidFill>
                <a:srgbClr val="79A869"/>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91" name="Picture 90" descr="cart-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540" y="4437498"/>
              <a:ext cx="341561" cy="327083"/>
            </a:xfrm>
            <a:prstGeom prst="rect">
              <a:avLst/>
            </a:prstGeom>
          </p:spPr>
        </p:pic>
      </p:grpSp>
      <p:grpSp>
        <p:nvGrpSpPr>
          <p:cNvPr id="92" name="Group 91"/>
          <p:cNvGrpSpPr/>
          <p:nvPr/>
        </p:nvGrpSpPr>
        <p:grpSpPr>
          <a:xfrm>
            <a:off x="8060877" y="5097238"/>
            <a:ext cx="503350" cy="503350"/>
            <a:chOff x="6802879" y="4347854"/>
            <a:chExt cx="503350" cy="503350"/>
          </a:xfrm>
        </p:grpSpPr>
        <p:sp>
          <p:nvSpPr>
            <p:cNvPr id="93" name="Rectangle 92"/>
            <p:cNvSpPr/>
            <p:nvPr/>
          </p:nvSpPr>
          <p:spPr>
            <a:xfrm>
              <a:off x="6802879" y="4347854"/>
              <a:ext cx="503350" cy="503350"/>
            </a:xfrm>
            <a:prstGeom prst="rect">
              <a:avLst/>
            </a:prstGeom>
            <a:solidFill>
              <a:srgbClr val="F9A84B"/>
            </a:solidFill>
            <a:ln w="25400" cap="flat" cmpd="sng" algn="ctr">
              <a:solidFill>
                <a:srgbClr val="F9A84B"/>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94" name="Picture 93" descr="clock-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677" y="4420685"/>
              <a:ext cx="353667" cy="353667"/>
            </a:xfrm>
            <a:prstGeom prst="rect">
              <a:avLst/>
            </a:prstGeom>
          </p:spPr>
        </p:pic>
      </p:grpSp>
      <p:grpSp>
        <p:nvGrpSpPr>
          <p:cNvPr id="95" name="Group 94"/>
          <p:cNvGrpSpPr/>
          <p:nvPr/>
        </p:nvGrpSpPr>
        <p:grpSpPr>
          <a:xfrm>
            <a:off x="9292537" y="5097238"/>
            <a:ext cx="503350" cy="503350"/>
            <a:chOff x="8034539" y="4347854"/>
            <a:chExt cx="503350" cy="503350"/>
          </a:xfrm>
        </p:grpSpPr>
        <p:sp>
          <p:nvSpPr>
            <p:cNvPr id="96" name="Rectangle 95"/>
            <p:cNvSpPr/>
            <p:nvPr/>
          </p:nvSpPr>
          <p:spPr>
            <a:xfrm>
              <a:off x="8034539" y="4347854"/>
              <a:ext cx="503350" cy="503350"/>
            </a:xfrm>
            <a:prstGeom prst="rect">
              <a:avLst/>
            </a:prstGeom>
            <a:solidFill>
              <a:srgbClr val="5C85AD"/>
            </a:solidFill>
            <a:ln w="25400" cap="flat" cmpd="sng" algn="ctr">
              <a:solidFill>
                <a:srgbClr val="5C85AD"/>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97" name="Picture 96" descr="pencil-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4225" y="4443301"/>
              <a:ext cx="303005" cy="299389"/>
            </a:xfrm>
            <a:prstGeom prst="rect">
              <a:avLst/>
            </a:prstGeom>
          </p:spPr>
        </p:pic>
      </p:grpSp>
      <p:sp>
        <p:nvSpPr>
          <p:cNvPr id="98" name="AutoShape 49"/>
          <p:cNvSpPr>
            <a:spLocks noChangeArrowheads="1"/>
          </p:cNvSpPr>
          <p:nvPr/>
        </p:nvSpPr>
        <p:spPr bwMode="gray">
          <a:xfrm>
            <a:off x="1765558" y="5716785"/>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defTabSz="457200" fontAlgn="base">
              <a:spcBef>
                <a:spcPct val="0"/>
              </a:spcBef>
              <a:spcAft>
                <a:spcPct val="0"/>
              </a:spcAft>
            </a:pPr>
            <a:endParaRPr lang="en-US" sz="2400">
              <a:solidFill>
                <a:prstClr val="black"/>
              </a:solidFill>
              <a:latin typeface="Arial" charset="0"/>
              <a:ea typeface="ＭＳ Ｐゴシック" charset="0"/>
              <a:cs typeface="Arial" charset="0"/>
            </a:endParaRPr>
          </a:p>
        </p:txBody>
      </p:sp>
      <p:sp>
        <p:nvSpPr>
          <p:cNvPr id="99" name="Text Box 19"/>
          <p:cNvSpPr txBox="1">
            <a:spLocks noChangeArrowheads="1"/>
          </p:cNvSpPr>
          <p:nvPr/>
        </p:nvSpPr>
        <p:spPr bwMode="gray">
          <a:xfrm flipH="1">
            <a:off x="2112362" y="5933011"/>
            <a:ext cx="18031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defTabSz="457200" eaLnBrk="1" fontAlgn="base" hangingPunct="1">
              <a:spcBef>
                <a:spcPct val="0"/>
              </a:spcBef>
              <a:spcAft>
                <a:spcPct val="0"/>
              </a:spcAft>
            </a:pPr>
            <a:r>
              <a:rPr lang="en-US" sz="1400" b="1" cap="all" dirty="0" smtClean="0">
                <a:solidFill>
                  <a:srgbClr val="FFFFFF"/>
                </a:solidFill>
                <a:latin typeface="Calibri"/>
                <a:cs typeface="Calibri"/>
              </a:rPr>
              <a:t>Component Selection</a:t>
            </a:r>
            <a:endParaRPr lang="en-US" sz="1400" b="1" cap="all" dirty="0">
              <a:solidFill>
                <a:srgbClr val="FFFFFF"/>
              </a:solidFill>
              <a:latin typeface="Calibri"/>
              <a:cs typeface="Calibri"/>
            </a:endParaRPr>
          </a:p>
        </p:txBody>
      </p:sp>
      <p:pic>
        <p:nvPicPr>
          <p:cNvPr id="100" name="Picture 99" descr="components-square.png"/>
          <p:cNvPicPr>
            <a:picLocks noChangeAspect="1"/>
          </p:cNvPicPr>
          <p:nvPr/>
        </p:nvPicPr>
        <p:blipFill>
          <a:blip r:embed="rId6"/>
          <a:srcRect l="8621" t="6237" r="10307" b="9438"/>
          <a:stretch>
            <a:fillRect/>
          </a:stretch>
        </p:blipFill>
        <p:spPr>
          <a:xfrm>
            <a:off x="5923132" y="5091723"/>
            <a:ext cx="517525" cy="516677"/>
          </a:xfrm>
          <a:prstGeom prst="rect">
            <a:avLst/>
          </a:prstGeom>
          <a:ln w="38100">
            <a:solidFill>
              <a:srgbClr val="F7921E"/>
            </a:solidFill>
          </a:ln>
        </p:spPr>
      </p:pic>
      <p:pic>
        <p:nvPicPr>
          <p:cNvPr id="101" name="Picture 100" descr="components-square.png"/>
          <p:cNvPicPr>
            <a:picLocks noChangeAspect="1"/>
          </p:cNvPicPr>
          <p:nvPr/>
        </p:nvPicPr>
        <p:blipFill>
          <a:blip r:embed="rId6"/>
          <a:srcRect l="8621" t="6237" r="10307" b="9438"/>
          <a:stretch>
            <a:fillRect/>
          </a:stretch>
        </p:blipFill>
        <p:spPr>
          <a:xfrm>
            <a:off x="6602582" y="5091723"/>
            <a:ext cx="517525" cy="516677"/>
          </a:xfrm>
          <a:prstGeom prst="rect">
            <a:avLst/>
          </a:prstGeom>
          <a:ln w="38100">
            <a:solidFill>
              <a:srgbClr val="579244"/>
            </a:solidFill>
          </a:ln>
        </p:spPr>
      </p:pic>
      <p:pic>
        <p:nvPicPr>
          <p:cNvPr id="102" name="Picture 101" descr="components-square.png"/>
          <p:cNvPicPr>
            <a:picLocks noChangeAspect="1"/>
          </p:cNvPicPr>
          <p:nvPr/>
        </p:nvPicPr>
        <p:blipFill>
          <a:blip r:embed="rId6"/>
          <a:srcRect l="8621" t="6237" r="10307" b="9438"/>
          <a:stretch>
            <a:fillRect/>
          </a:stretch>
        </p:blipFill>
        <p:spPr>
          <a:xfrm>
            <a:off x="7269332" y="5091723"/>
            <a:ext cx="517525" cy="516677"/>
          </a:xfrm>
          <a:prstGeom prst="rect">
            <a:avLst/>
          </a:prstGeom>
          <a:ln w="38100">
            <a:solidFill>
              <a:srgbClr val="336699"/>
            </a:solidFill>
          </a:ln>
        </p:spPr>
      </p:pic>
      <p:pic>
        <p:nvPicPr>
          <p:cNvPr id="103" name="Picture 102" descr="cloud.png"/>
          <p:cNvPicPr>
            <a:picLocks noChangeAspect="1"/>
          </p:cNvPicPr>
          <p:nvPr/>
        </p:nvPicPr>
        <p:blipFill>
          <a:blip r:embed="rId7">
            <a:clrChange>
              <a:clrFrom>
                <a:srgbClr val="FFFFFF"/>
              </a:clrFrom>
              <a:clrTo>
                <a:srgbClr val="FFFFFF">
                  <a:alpha val="0"/>
                </a:srgbClr>
              </a:clrTo>
            </a:clrChange>
          </a:blip>
          <a:stretch>
            <a:fillRect/>
          </a:stretch>
        </p:blipFill>
        <p:spPr>
          <a:xfrm>
            <a:off x="1236893" y="1561557"/>
            <a:ext cx="2743090" cy="1909191"/>
          </a:xfrm>
          <a:prstGeom prst="rect">
            <a:avLst/>
          </a:prstGeom>
        </p:spPr>
      </p:pic>
      <p:grpSp>
        <p:nvGrpSpPr>
          <p:cNvPr id="112" name="Group 50"/>
          <p:cNvGrpSpPr/>
          <p:nvPr/>
        </p:nvGrpSpPr>
        <p:grpSpPr>
          <a:xfrm>
            <a:off x="2405132" y="3556089"/>
            <a:ext cx="296884" cy="296884"/>
            <a:chOff x="1760127" y="2879442"/>
            <a:chExt cx="296884" cy="296884"/>
          </a:xfrm>
        </p:grpSpPr>
        <p:sp>
          <p:nvSpPr>
            <p:cNvPr id="113" name="Oval 11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4" name="Oval 11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5" name="Oval 11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16" name="Group 54"/>
          <p:cNvGrpSpPr/>
          <p:nvPr/>
        </p:nvGrpSpPr>
        <p:grpSpPr>
          <a:xfrm>
            <a:off x="2405132" y="3886837"/>
            <a:ext cx="296884" cy="296884"/>
            <a:chOff x="1760127" y="2879442"/>
            <a:chExt cx="296884" cy="296884"/>
          </a:xfrm>
        </p:grpSpPr>
        <p:sp>
          <p:nvSpPr>
            <p:cNvPr id="117" name="Oval 116"/>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8" name="Oval 117"/>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9" name="Oval 118"/>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0" name="Group 58"/>
          <p:cNvGrpSpPr/>
          <p:nvPr/>
        </p:nvGrpSpPr>
        <p:grpSpPr>
          <a:xfrm>
            <a:off x="2405132" y="4224514"/>
            <a:ext cx="296884" cy="296884"/>
            <a:chOff x="1760127" y="2879442"/>
            <a:chExt cx="296884" cy="296884"/>
          </a:xfrm>
        </p:grpSpPr>
        <p:sp>
          <p:nvSpPr>
            <p:cNvPr id="121" name="Oval 12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2" name="Oval 12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3" name="Oval 12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4" name="Group 62"/>
          <p:cNvGrpSpPr/>
          <p:nvPr/>
        </p:nvGrpSpPr>
        <p:grpSpPr>
          <a:xfrm>
            <a:off x="2405132" y="4558946"/>
            <a:ext cx="296884" cy="296884"/>
            <a:chOff x="1760127" y="2879442"/>
            <a:chExt cx="296884" cy="296884"/>
          </a:xfrm>
        </p:grpSpPr>
        <p:sp>
          <p:nvSpPr>
            <p:cNvPr id="125" name="Oval 12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6" name="Oval 12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7" name="Oval 12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8" name="Group 66"/>
          <p:cNvGrpSpPr/>
          <p:nvPr/>
        </p:nvGrpSpPr>
        <p:grpSpPr>
          <a:xfrm>
            <a:off x="2405132" y="4895801"/>
            <a:ext cx="296884" cy="296884"/>
            <a:chOff x="1760127" y="2879442"/>
            <a:chExt cx="296884" cy="296884"/>
          </a:xfrm>
        </p:grpSpPr>
        <p:sp>
          <p:nvSpPr>
            <p:cNvPr id="129" name="Oval 12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0" name="Oval 129"/>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1" name="Oval 130"/>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32" name="Group 70"/>
          <p:cNvGrpSpPr/>
          <p:nvPr/>
        </p:nvGrpSpPr>
        <p:grpSpPr>
          <a:xfrm>
            <a:off x="2405132" y="5226852"/>
            <a:ext cx="296884" cy="296884"/>
            <a:chOff x="1760127" y="2879442"/>
            <a:chExt cx="296884" cy="296884"/>
          </a:xfrm>
        </p:grpSpPr>
        <p:sp>
          <p:nvSpPr>
            <p:cNvPr id="133" name="Oval 13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4" name="Oval 13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5" name="Oval 13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36" name="Group 74"/>
          <p:cNvGrpSpPr/>
          <p:nvPr/>
        </p:nvGrpSpPr>
        <p:grpSpPr>
          <a:xfrm>
            <a:off x="2740113" y="5226852"/>
            <a:ext cx="296884" cy="296884"/>
            <a:chOff x="1760127" y="2879442"/>
            <a:chExt cx="296884" cy="296884"/>
          </a:xfrm>
        </p:grpSpPr>
        <p:sp>
          <p:nvSpPr>
            <p:cNvPr id="137" name="Oval 136"/>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8" name="Oval 137"/>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9" name="Oval 138"/>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0" name="Group 78"/>
          <p:cNvGrpSpPr/>
          <p:nvPr/>
        </p:nvGrpSpPr>
        <p:grpSpPr>
          <a:xfrm>
            <a:off x="3074002" y="5226852"/>
            <a:ext cx="296884" cy="296884"/>
            <a:chOff x="1760127" y="2879442"/>
            <a:chExt cx="296884" cy="296884"/>
          </a:xfrm>
        </p:grpSpPr>
        <p:sp>
          <p:nvSpPr>
            <p:cNvPr id="141" name="Oval 14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2" name="Oval 14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3" name="Oval 14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4" name="Group 86"/>
          <p:cNvGrpSpPr/>
          <p:nvPr/>
        </p:nvGrpSpPr>
        <p:grpSpPr>
          <a:xfrm>
            <a:off x="3732456" y="5226852"/>
            <a:ext cx="296884" cy="296884"/>
            <a:chOff x="1760127" y="2879442"/>
            <a:chExt cx="296884" cy="296884"/>
          </a:xfrm>
        </p:grpSpPr>
        <p:sp>
          <p:nvSpPr>
            <p:cNvPr id="145" name="Oval 14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6" name="Oval 14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7" name="Oval 14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8" name="Group 90"/>
          <p:cNvGrpSpPr/>
          <p:nvPr/>
        </p:nvGrpSpPr>
        <p:grpSpPr>
          <a:xfrm>
            <a:off x="4067437" y="5226852"/>
            <a:ext cx="296884" cy="296884"/>
            <a:chOff x="1760127" y="2879442"/>
            <a:chExt cx="296884" cy="296884"/>
          </a:xfrm>
        </p:grpSpPr>
        <p:sp>
          <p:nvSpPr>
            <p:cNvPr id="149" name="Oval 14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0" name="Oval 149"/>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1" name="Oval 150"/>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52" name="Group 78"/>
          <p:cNvGrpSpPr/>
          <p:nvPr/>
        </p:nvGrpSpPr>
        <p:grpSpPr>
          <a:xfrm>
            <a:off x="3403823" y="5226852"/>
            <a:ext cx="296884" cy="296884"/>
            <a:chOff x="1760127" y="2879442"/>
            <a:chExt cx="296884" cy="296884"/>
          </a:xfrm>
        </p:grpSpPr>
        <p:sp>
          <p:nvSpPr>
            <p:cNvPr id="153" name="Oval 15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4" name="Oval 15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5" name="Oval 15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426024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Consuming open source software</a:t>
            </a:r>
            <a:endParaRPr lang="en-US" dirty="0"/>
          </a:p>
        </p:txBody>
      </p:sp>
      <p:sp>
        <p:nvSpPr>
          <p:cNvPr id="80" name="AutoShape 49"/>
          <p:cNvSpPr>
            <a:spLocks noChangeArrowheads="1"/>
          </p:cNvSpPr>
          <p:nvPr/>
        </p:nvSpPr>
        <p:spPr bwMode="gray">
          <a:xfrm>
            <a:off x="7917561" y="5716319"/>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1" name="AutoShape 49"/>
          <p:cNvSpPr>
            <a:spLocks noChangeArrowheads="1"/>
          </p:cNvSpPr>
          <p:nvPr/>
        </p:nvSpPr>
        <p:spPr bwMode="gray">
          <a:xfrm>
            <a:off x="5868098" y="5716785"/>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2" name="AutoShape 49"/>
          <p:cNvSpPr>
            <a:spLocks noChangeArrowheads="1"/>
          </p:cNvSpPr>
          <p:nvPr/>
        </p:nvSpPr>
        <p:spPr bwMode="gray">
          <a:xfrm>
            <a:off x="3817048" y="5716785"/>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3" name="Content Placeholder 2"/>
          <p:cNvSpPr txBox="1">
            <a:spLocks/>
          </p:cNvSpPr>
          <p:nvPr/>
        </p:nvSpPr>
        <p:spPr bwMode="auto">
          <a:xfrm>
            <a:off x="4669619" y="1482328"/>
            <a:ext cx="5104063" cy="1075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1800" b="0" i="0" kern="1200">
                <a:solidFill>
                  <a:schemeClr val="accent6"/>
                </a:solidFill>
                <a:latin typeface="Calibri"/>
                <a:ea typeface="ＭＳ Ｐゴシック" charset="0"/>
                <a:cs typeface="Calibri"/>
              </a:defRPr>
            </a:lvl1pPr>
            <a:lvl2pPr marL="742950" indent="-285750" algn="l" defTabSz="457200" rtl="0" eaLnBrk="1" fontAlgn="base" hangingPunct="1">
              <a:spcBef>
                <a:spcPct val="20000"/>
              </a:spcBef>
              <a:spcAft>
                <a:spcPct val="0"/>
              </a:spcAft>
              <a:buFont typeface="Arial" charset="0"/>
              <a:buChar char="•"/>
              <a:defRPr sz="1600" b="0" i="0" kern="1200">
                <a:solidFill>
                  <a:srgbClr val="4D4D4D"/>
                </a:solidFill>
                <a:latin typeface="Calibri"/>
                <a:ea typeface="ＭＳ Ｐゴシック" charset="0"/>
                <a:cs typeface="Calibri"/>
              </a:defRPr>
            </a:lvl2pPr>
            <a:lvl3pPr marL="1143000" indent="-228600" algn="l" defTabSz="457200" rtl="0" eaLnBrk="1" fontAlgn="base" hangingPunct="1">
              <a:spcBef>
                <a:spcPct val="20000"/>
              </a:spcBef>
              <a:spcAft>
                <a:spcPct val="0"/>
              </a:spcAft>
              <a:buFont typeface="Arial" charset="0"/>
              <a:buChar char="•"/>
              <a:defRPr sz="1600" b="0" i="0" kern="1200">
                <a:solidFill>
                  <a:srgbClr val="4D4D4D"/>
                </a:solidFill>
                <a:latin typeface="Calibri"/>
                <a:ea typeface="ＭＳ Ｐゴシック" charset="0"/>
                <a:cs typeface="Calibri"/>
              </a:defRPr>
            </a:lvl3pPr>
            <a:lvl4pPr marL="1600200" indent="-228600" algn="l" defTabSz="457200" rtl="0" eaLnBrk="1" fontAlgn="base" hangingPunct="1">
              <a:spcBef>
                <a:spcPct val="20000"/>
              </a:spcBef>
              <a:spcAft>
                <a:spcPct val="0"/>
              </a:spcAft>
              <a:buFont typeface="Arial" charset="0"/>
              <a:buChar char="•"/>
              <a:defRPr sz="1600" b="0" i="0" kern="1200">
                <a:solidFill>
                  <a:srgbClr val="4D4D4D"/>
                </a:solidFill>
                <a:latin typeface="Calibri"/>
                <a:ea typeface="ＭＳ Ｐゴシック" charset="0"/>
                <a:cs typeface="Calibri"/>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r">
              <a:spcBef>
                <a:spcPct val="0"/>
              </a:spcBef>
              <a:buNone/>
            </a:pPr>
            <a:r>
              <a:rPr lang="en-US" sz="2400" dirty="0">
                <a:solidFill>
                  <a:schemeClr val="tx1">
                    <a:lumMod val="85000"/>
                  </a:schemeClr>
                </a:solidFill>
                <a:latin typeface="Arial" charset="0"/>
              </a:rPr>
              <a:t>If you’re not using secure</a:t>
            </a:r>
            <a:br>
              <a:rPr lang="en-US" sz="2400" dirty="0">
                <a:solidFill>
                  <a:schemeClr val="tx1">
                    <a:lumMod val="85000"/>
                  </a:schemeClr>
                </a:solidFill>
                <a:latin typeface="Arial" charset="0"/>
              </a:rPr>
            </a:br>
            <a:r>
              <a:rPr lang="en-US" sz="4800" b="1" cap="all" dirty="0">
                <a:solidFill>
                  <a:schemeClr val="accent6">
                    <a:lumMod val="60000"/>
                    <a:lumOff val="40000"/>
                  </a:schemeClr>
                </a:solidFill>
                <a:latin typeface="Arial" charset="0"/>
              </a:rPr>
              <a:t>components</a:t>
            </a:r>
          </a:p>
          <a:p>
            <a:pPr marL="0" lvl="0" indent="0" algn="r">
              <a:spcBef>
                <a:spcPct val="0"/>
              </a:spcBef>
              <a:buNone/>
            </a:pPr>
            <a:r>
              <a:rPr lang="en-US" sz="2400" dirty="0">
                <a:solidFill>
                  <a:schemeClr val="tx1">
                    <a:lumMod val="85000"/>
                  </a:schemeClr>
                </a:solidFill>
                <a:latin typeface="Arial" charset="0"/>
              </a:rPr>
              <a:t>you’re not building secure</a:t>
            </a:r>
            <a:r>
              <a:rPr lang="en-US" sz="2400" b="1" cap="all" dirty="0">
                <a:solidFill>
                  <a:schemeClr val="tx1">
                    <a:lumMod val="85000"/>
                  </a:schemeClr>
                </a:solidFill>
                <a:latin typeface="Arial" charset="0"/>
              </a:rPr>
              <a:t/>
            </a:r>
            <a:br>
              <a:rPr lang="en-US" sz="2400" b="1" cap="all" dirty="0">
                <a:solidFill>
                  <a:schemeClr val="tx1">
                    <a:lumMod val="85000"/>
                  </a:schemeClr>
                </a:solidFill>
                <a:latin typeface="Arial" charset="0"/>
              </a:rPr>
            </a:br>
            <a:r>
              <a:rPr lang="en-US" sz="4800" b="1" cap="all" dirty="0">
                <a:solidFill>
                  <a:schemeClr val="accent6">
                    <a:lumMod val="60000"/>
                    <a:lumOff val="40000"/>
                  </a:schemeClr>
                </a:solidFill>
                <a:latin typeface="Arial" charset="0"/>
              </a:rPr>
              <a:t>applications</a:t>
            </a:r>
          </a:p>
        </p:txBody>
      </p:sp>
      <p:sp>
        <p:nvSpPr>
          <p:cNvPr id="85" name="Text Box 19"/>
          <p:cNvSpPr txBox="1">
            <a:spLocks noChangeArrowheads="1"/>
          </p:cNvSpPr>
          <p:nvPr/>
        </p:nvSpPr>
        <p:spPr bwMode="gray">
          <a:xfrm flipH="1">
            <a:off x="4337520" y="6054198"/>
            <a:ext cx="1441450" cy="28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Development</a:t>
            </a:r>
            <a:endParaRPr lang="en-US" sz="1400" b="1" cap="all" dirty="0">
              <a:solidFill>
                <a:srgbClr val="FFFFFF"/>
              </a:solidFill>
              <a:latin typeface="Calibri"/>
              <a:cs typeface="Calibri"/>
            </a:endParaRPr>
          </a:p>
        </p:txBody>
      </p:sp>
      <p:sp>
        <p:nvSpPr>
          <p:cNvPr id="86" name="Text Box 19"/>
          <p:cNvSpPr txBox="1">
            <a:spLocks noChangeArrowheads="1"/>
          </p:cNvSpPr>
          <p:nvPr/>
        </p:nvSpPr>
        <p:spPr bwMode="gray">
          <a:xfrm flipH="1">
            <a:off x="6304884" y="6054198"/>
            <a:ext cx="1657240" cy="28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Build and Deploy</a:t>
            </a:r>
            <a:endParaRPr lang="en-US" sz="1400" b="1" cap="all" dirty="0">
              <a:solidFill>
                <a:srgbClr val="FFFFFF"/>
              </a:solidFill>
              <a:latin typeface="Calibri"/>
              <a:cs typeface="Calibri"/>
            </a:endParaRPr>
          </a:p>
        </p:txBody>
      </p:sp>
      <p:sp>
        <p:nvSpPr>
          <p:cNvPr id="87" name="Text Box 19"/>
          <p:cNvSpPr txBox="1">
            <a:spLocks noChangeArrowheads="1"/>
          </p:cNvSpPr>
          <p:nvPr/>
        </p:nvSpPr>
        <p:spPr bwMode="gray">
          <a:xfrm flipH="1">
            <a:off x="8146690" y="6054198"/>
            <a:ext cx="1984244" cy="28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Production</a:t>
            </a:r>
            <a:endParaRPr lang="en-US" sz="1400" b="1" cap="all" dirty="0">
              <a:solidFill>
                <a:srgbClr val="FFFFFF"/>
              </a:solidFill>
              <a:latin typeface="Calibri"/>
              <a:cs typeface="Calibri"/>
            </a:endParaRPr>
          </a:p>
        </p:txBody>
      </p:sp>
      <p:pic>
        <p:nvPicPr>
          <p:cNvPr id="88" name="Picture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11494">
            <a:off x="4073540" y="3998184"/>
            <a:ext cx="1653720" cy="1717012"/>
          </a:xfrm>
          <a:prstGeom prst="rect">
            <a:avLst/>
          </a:prstGeom>
          <a:noFill/>
        </p:spPr>
      </p:pic>
      <p:sp>
        <p:nvSpPr>
          <p:cNvPr id="98" name="AutoShape 49"/>
          <p:cNvSpPr>
            <a:spLocks noChangeArrowheads="1"/>
          </p:cNvSpPr>
          <p:nvPr/>
        </p:nvSpPr>
        <p:spPr bwMode="gray">
          <a:xfrm>
            <a:off x="1765558" y="5716785"/>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defTabSz="457200" fontAlgn="base">
              <a:spcBef>
                <a:spcPct val="0"/>
              </a:spcBef>
              <a:spcAft>
                <a:spcPct val="0"/>
              </a:spcAft>
            </a:pPr>
            <a:endParaRPr lang="en-US" sz="2400">
              <a:solidFill>
                <a:prstClr val="black"/>
              </a:solidFill>
              <a:latin typeface="Arial" charset="0"/>
              <a:ea typeface="ＭＳ Ｐゴシック" charset="0"/>
              <a:cs typeface="Arial" charset="0"/>
            </a:endParaRPr>
          </a:p>
        </p:txBody>
      </p:sp>
      <p:sp>
        <p:nvSpPr>
          <p:cNvPr id="99" name="Text Box 19"/>
          <p:cNvSpPr txBox="1">
            <a:spLocks noChangeArrowheads="1"/>
          </p:cNvSpPr>
          <p:nvPr/>
        </p:nvSpPr>
        <p:spPr bwMode="gray">
          <a:xfrm flipH="1">
            <a:off x="2112362" y="5933011"/>
            <a:ext cx="18031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defTabSz="457200" eaLnBrk="1" fontAlgn="base" hangingPunct="1">
              <a:spcBef>
                <a:spcPct val="0"/>
              </a:spcBef>
              <a:spcAft>
                <a:spcPct val="0"/>
              </a:spcAft>
            </a:pPr>
            <a:r>
              <a:rPr lang="en-US" sz="1400" b="1" cap="all" dirty="0" smtClean="0">
                <a:solidFill>
                  <a:srgbClr val="FFFFFF"/>
                </a:solidFill>
                <a:latin typeface="Calibri"/>
                <a:cs typeface="Calibri"/>
              </a:rPr>
              <a:t>Component Selection</a:t>
            </a:r>
            <a:endParaRPr lang="en-US" sz="1400" b="1" cap="all" dirty="0">
              <a:solidFill>
                <a:srgbClr val="FFFFFF"/>
              </a:solidFill>
              <a:latin typeface="Calibri"/>
              <a:cs typeface="Calibri"/>
            </a:endParaRPr>
          </a:p>
        </p:txBody>
      </p:sp>
      <p:pic>
        <p:nvPicPr>
          <p:cNvPr id="103" name="Picture 102" descr="cloud.png"/>
          <p:cNvPicPr>
            <a:picLocks noChangeAspect="1"/>
          </p:cNvPicPr>
          <p:nvPr/>
        </p:nvPicPr>
        <p:blipFill>
          <a:blip r:embed="rId3">
            <a:clrChange>
              <a:clrFrom>
                <a:srgbClr val="FFFFFF"/>
              </a:clrFrom>
              <a:clrTo>
                <a:srgbClr val="FFFFFF">
                  <a:alpha val="0"/>
                </a:srgbClr>
              </a:clrTo>
            </a:clrChange>
          </a:blip>
          <a:stretch>
            <a:fillRect/>
          </a:stretch>
        </p:blipFill>
        <p:spPr>
          <a:xfrm>
            <a:off x="1236893" y="1561557"/>
            <a:ext cx="2743090" cy="1909191"/>
          </a:xfrm>
          <a:prstGeom prst="rect">
            <a:avLst/>
          </a:prstGeom>
        </p:spPr>
      </p:pic>
      <p:grpSp>
        <p:nvGrpSpPr>
          <p:cNvPr id="112" name="Group 50"/>
          <p:cNvGrpSpPr/>
          <p:nvPr/>
        </p:nvGrpSpPr>
        <p:grpSpPr>
          <a:xfrm>
            <a:off x="2405132" y="3556089"/>
            <a:ext cx="296884" cy="296884"/>
            <a:chOff x="1760127" y="2879442"/>
            <a:chExt cx="296884" cy="296884"/>
          </a:xfrm>
        </p:grpSpPr>
        <p:sp>
          <p:nvSpPr>
            <p:cNvPr id="113" name="Oval 11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4" name="Oval 11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5" name="Oval 11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16" name="Group 54"/>
          <p:cNvGrpSpPr/>
          <p:nvPr/>
        </p:nvGrpSpPr>
        <p:grpSpPr>
          <a:xfrm>
            <a:off x="2405132" y="3886837"/>
            <a:ext cx="296884" cy="296884"/>
            <a:chOff x="1760127" y="2879442"/>
            <a:chExt cx="296884" cy="296884"/>
          </a:xfrm>
        </p:grpSpPr>
        <p:sp>
          <p:nvSpPr>
            <p:cNvPr id="117" name="Oval 116"/>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8" name="Oval 117"/>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9" name="Oval 118"/>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0" name="Group 58"/>
          <p:cNvGrpSpPr/>
          <p:nvPr/>
        </p:nvGrpSpPr>
        <p:grpSpPr>
          <a:xfrm>
            <a:off x="2405132" y="4224514"/>
            <a:ext cx="296884" cy="296884"/>
            <a:chOff x="1760127" y="2879442"/>
            <a:chExt cx="296884" cy="296884"/>
          </a:xfrm>
        </p:grpSpPr>
        <p:sp>
          <p:nvSpPr>
            <p:cNvPr id="121" name="Oval 12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2" name="Oval 12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3" name="Oval 12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4" name="Group 62"/>
          <p:cNvGrpSpPr/>
          <p:nvPr/>
        </p:nvGrpSpPr>
        <p:grpSpPr>
          <a:xfrm>
            <a:off x="2405132" y="4558946"/>
            <a:ext cx="296884" cy="296884"/>
            <a:chOff x="1760127" y="2879442"/>
            <a:chExt cx="296884" cy="296884"/>
          </a:xfrm>
        </p:grpSpPr>
        <p:sp>
          <p:nvSpPr>
            <p:cNvPr id="125" name="Oval 12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6" name="Oval 12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7" name="Oval 12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8" name="Group 66"/>
          <p:cNvGrpSpPr/>
          <p:nvPr/>
        </p:nvGrpSpPr>
        <p:grpSpPr>
          <a:xfrm>
            <a:off x="2405132" y="4895801"/>
            <a:ext cx="296884" cy="296884"/>
            <a:chOff x="1760127" y="2879442"/>
            <a:chExt cx="296884" cy="296884"/>
          </a:xfrm>
        </p:grpSpPr>
        <p:sp>
          <p:nvSpPr>
            <p:cNvPr id="129" name="Oval 128"/>
            <p:cNvSpPr/>
            <p:nvPr/>
          </p:nvSpPr>
          <p:spPr>
            <a:xfrm>
              <a:off x="1760127" y="2879442"/>
              <a:ext cx="296884" cy="296884"/>
            </a:xfrm>
            <a:prstGeom prst="ellipse">
              <a:avLst/>
            </a:prstGeom>
            <a:noFill/>
            <a:ln w="31750" cap="flat" cmpd="sng" algn="ctr">
              <a:solidFill>
                <a:srgbClr val="FF0000">
                  <a:alpha val="66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0" name="Oval 129"/>
            <p:cNvSpPr/>
            <p:nvPr/>
          </p:nvSpPr>
          <p:spPr>
            <a:xfrm>
              <a:off x="1807985" y="2927300"/>
              <a:ext cx="201168" cy="201168"/>
            </a:xfrm>
            <a:prstGeom prst="ellipse">
              <a:avLst/>
            </a:prstGeom>
            <a:noFill/>
            <a:ln w="25400" cap="flat" cmpd="sng" algn="ctr">
              <a:solidFill>
                <a:srgbClr val="FF0000">
                  <a:alpha val="66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1" name="Oval 130"/>
            <p:cNvSpPr/>
            <p:nvPr/>
          </p:nvSpPr>
          <p:spPr>
            <a:xfrm>
              <a:off x="1853705" y="2973020"/>
              <a:ext cx="109728" cy="109728"/>
            </a:xfrm>
            <a:prstGeom prst="ellipse">
              <a:avLst/>
            </a:prstGeom>
            <a:noFill/>
            <a:ln w="19050" cap="flat" cmpd="sng" algn="ctr">
              <a:solidFill>
                <a:srgbClr val="FF0000">
                  <a:alpha val="66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32" name="Group 70"/>
          <p:cNvGrpSpPr/>
          <p:nvPr/>
        </p:nvGrpSpPr>
        <p:grpSpPr>
          <a:xfrm>
            <a:off x="2405132" y="5226852"/>
            <a:ext cx="296884" cy="296884"/>
            <a:chOff x="1760127" y="2879442"/>
            <a:chExt cx="296884" cy="296884"/>
          </a:xfrm>
        </p:grpSpPr>
        <p:sp>
          <p:nvSpPr>
            <p:cNvPr id="133" name="Oval 13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4" name="Oval 13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5" name="Oval 13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36" name="Group 74"/>
          <p:cNvGrpSpPr/>
          <p:nvPr/>
        </p:nvGrpSpPr>
        <p:grpSpPr>
          <a:xfrm>
            <a:off x="2740113" y="5226852"/>
            <a:ext cx="296884" cy="296884"/>
            <a:chOff x="1760127" y="2879442"/>
            <a:chExt cx="296884" cy="296884"/>
          </a:xfrm>
        </p:grpSpPr>
        <p:sp>
          <p:nvSpPr>
            <p:cNvPr id="137" name="Oval 136"/>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8" name="Oval 137"/>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9" name="Oval 138"/>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0" name="Group 78"/>
          <p:cNvGrpSpPr/>
          <p:nvPr/>
        </p:nvGrpSpPr>
        <p:grpSpPr>
          <a:xfrm>
            <a:off x="3074002" y="5226852"/>
            <a:ext cx="296884" cy="296884"/>
            <a:chOff x="1760127" y="2879442"/>
            <a:chExt cx="296884" cy="296884"/>
          </a:xfrm>
        </p:grpSpPr>
        <p:sp>
          <p:nvSpPr>
            <p:cNvPr id="141" name="Oval 14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2" name="Oval 14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3" name="Oval 14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4" name="Group 86"/>
          <p:cNvGrpSpPr/>
          <p:nvPr/>
        </p:nvGrpSpPr>
        <p:grpSpPr>
          <a:xfrm>
            <a:off x="3732456" y="5226852"/>
            <a:ext cx="296884" cy="296884"/>
            <a:chOff x="1760127" y="2879442"/>
            <a:chExt cx="296884" cy="296884"/>
          </a:xfrm>
        </p:grpSpPr>
        <p:sp>
          <p:nvSpPr>
            <p:cNvPr id="145" name="Oval 14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6" name="Oval 14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7" name="Oval 14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8" name="Group 90"/>
          <p:cNvGrpSpPr/>
          <p:nvPr/>
        </p:nvGrpSpPr>
        <p:grpSpPr>
          <a:xfrm>
            <a:off x="4067437" y="5226852"/>
            <a:ext cx="296884" cy="296884"/>
            <a:chOff x="1760127" y="2879442"/>
            <a:chExt cx="296884" cy="296884"/>
          </a:xfrm>
        </p:grpSpPr>
        <p:sp>
          <p:nvSpPr>
            <p:cNvPr id="149" name="Oval 14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0" name="Oval 149"/>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1" name="Oval 150"/>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52" name="Group 78"/>
          <p:cNvGrpSpPr/>
          <p:nvPr/>
        </p:nvGrpSpPr>
        <p:grpSpPr>
          <a:xfrm>
            <a:off x="3403823" y="5226852"/>
            <a:ext cx="296884" cy="296884"/>
            <a:chOff x="1760127" y="2879442"/>
            <a:chExt cx="296884" cy="296884"/>
          </a:xfrm>
        </p:grpSpPr>
        <p:sp>
          <p:nvSpPr>
            <p:cNvPr id="153" name="Oval 152"/>
            <p:cNvSpPr/>
            <p:nvPr/>
          </p:nvSpPr>
          <p:spPr>
            <a:xfrm>
              <a:off x="1760127" y="2879442"/>
              <a:ext cx="296884" cy="296884"/>
            </a:xfrm>
            <a:prstGeom prst="ellipse">
              <a:avLst/>
            </a:prstGeom>
            <a:noFill/>
            <a:ln w="31750" cap="flat" cmpd="sng" algn="ctr">
              <a:solidFill>
                <a:srgbClr val="FF0000">
                  <a:alpha val="66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4" name="Oval 153"/>
            <p:cNvSpPr/>
            <p:nvPr/>
          </p:nvSpPr>
          <p:spPr>
            <a:xfrm>
              <a:off x="1807985" y="2927300"/>
              <a:ext cx="201168" cy="201168"/>
            </a:xfrm>
            <a:prstGeom prst="ellipse">
              <a:avLst/>
            </a:prstGeom>
            <a:noFill/>
            <a:ln w="25400" cap="flat" cmpd="sng" algn="ctr">
              <a:solidFill>
                <a:srgbClr val="FF0000">
                  <a:alpha val="66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5" name="Oval 154"/>
            <p:cNvSpPr/>
            <p:nvPr/>
          </p:nvSpPr>
          <p:spPr>
            <a:xfrm>
              <a:off x="1853705" y="2973020"/>
              <a:ext cx="109728" cy="109728"/>
            </a:xfrm>
            <a:prstGeom prst="ellipse">
              <a:avLst/>
            </a:prstGeom>
            <a:noFill/>
            <a:ln w="19050" cap="flat" cmpd="sng" algn="ctr">
              <a:solidFill>
                <a:srgbClr val="FF0000">
                  <a:alpha val="66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70" name="Group 44"/>
          <p:cNvGrpSpPr/>
          <p:nvPr/>
        </p:nvGrpSpPr>
        <p:grpSpPr>
          <a:xfrm>
            <a:off x="8692724" y="5108562"/>
            <a:ext cx="503350" cy="503350"/>
            <a:chOff x="7425898" y="4347854"/>
            <a:chExt cx="503350" cy="503350"/>
          </a:xfrm>
        </p:grpSpPr>
        <p:sp>
          <p:nvSpPr>
            <p:cNvPr id="71" name="Rectangle 70"/>
            <p:cNvSpPr/>
            <p:nvPr/>
          </p:nvSpPr>
          <p:spPr>
            <a:xfrm>
              <a:off x="7425898" y="4347854"/>
              <a:ext cx="503350" cy="503350"/>
            </a:xfrm>
            <a:prstGeom prst="rect">
              <a:avLst/>
            </a:prstGeom>
            <a:solidFill>
              <a:srgbClr val="79A869"/>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71" descr="cart-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2540" y="4437498"/>
              <a:ext cx="341561" cy="327083"/>
            </a:xfrm>
            <a:prstGeom prst="rect">
              <a:avLst/>
            </a:prstGeom>
          </p:spPr>
        </p:pic>
      </p:grpSp>
      <p:grpSp>
        <p:nvGrpSpPr>
          <p:cNvPr id="73" name="Group 43"/>
          <p:cNvGrpSpPr/>
          <p:nvPr/>
        </p:nvGrpSpPr>
        <p:grpSpPr>
          <a:xfrm>
            <a:off x="8069705" y="5108562"/>
            <a:ext cx="503350" cy="503350"/>
            <a:chOff x="6802879" y="4347854"/>
            <a:chExt cx="503350" cy="503350"/>
          </a:xfrm>
        </p:grpSpPr>
        <p:sp>
          <p:nvSpPr>
            <p:cNvPr id="74" name="Rectangle 73"/>
            <p:cNvSpPr/>
            <p:nvPr/>
          </p:nvSpPr>
          <p:spPr>
            <a:xfrm>
              <a:off x="6802879" y="4347854"/>
              <a:ext cx="503350" cy="503350"/>
            </a:xfrm>
            <a:prstGeom prst="rect">
              <a:avLst/>
            </a:prstGeom>
            <a:solidFill>
              <a:srgbClr val="F9A84B"/>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5" name="Picture 74" descr="clock-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2677" y="4420685"/>
              <a:ext cx="353667" cy="353667"/>
            </a:xfrm>
            <a:prstGeom prst="rect">
              <a:avLst/>
            </a:prstGeom>
          </p:spPr>
        </p:pic>
      </p:grpSp>
      <p:grpSp>
        <p:nvGrpSpPr>
          <p:cNvPr id="76" name="Group 45"/>
          <p:cNvGrpSpPr/>
          <p:nvPr/>
        </p:nvGrpSpPr>
        <p:grpSpPr>
          <a:xfrm>
            <a:off x="9301365" y="5108562"/>
            <a:ext cx="503350" cy="503350"/>
            <a:chOff x="8034539" y="4347854"/>
            <a:chExt cx="503350" cy="503350"/>
          </a:xfrm>
        </p:grpSpPr>
        <p:sp>
          <p:nvSpPr>
            <p:cNvPr id="77" name="Rectangle 76"/>
            <p:cNvSpPr/>
            <p:nvPr/>
          </p:nvSpPr>
          <p:spPr>
            <a:xfrm>
              <a:off x="8034539" y="4347854"/>
              <a:ext cx="503350" cy="503350"/>
            </a:xfrm>
            <a:prstGeom prst="rect">
              <a:avLst/>
            </a:prstGeom>
            <a:solidFill>
              <a:srgbClr val="5C85AD"/>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77" descr="pencil-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4225" y="4443301"/>
              <a:ext cx="303005" cy="299389"/>
            </a:xfrm>
            <a:prstGeom prst="rect">
              <a:avLst/>
            </a:prstGeom>
          </p:spPr>
        </p:pic>
      </p:grpSp>
      <p:pic>
        <p:nvPicPr>
          <p:cNvPr id="79" name="Picture 78" descr="components-square.png"/>
          <p:cNvPicPr>
            <a:picLocks noChangeAspect="1"/>
          </p:cNvPicPr>
          <p:nvPr/>
        </p:nvPicPr>
        <p:blipFill>
          <a:blip r:embed="rId7"/>
          <a:srcRect l="8621" t="6237" r="10307" b="9438"/>
          <a:stretch>
            <a:fillRect/>
          </a:stretch>
        </p:blipFill>
        <p:spPr>
          <a:xfrm>
            <a:off x="5931960" y="5103047"/>
            <a:ext cx="517525" cy="516677"/>
          </a:xfrm>
          <a:prstGeom prst="rect">
            <a:avLst/>
          </a:prstGeom>
          <a:ln w="38100">
            <a:solidFill>
              <a:schemeClr val="accent2"/>
            </a:solidFill>
          </a:ln>
        </p:spPr>
      </p:pic>
      <p:pic>
        <p:nvPicPr>
          <p:cNvPr id="84" name="Picture 83" descr="components-square.png"/>
          <p:cNvPicPr>
            <a:picLocks noChangeAspect="1"/>
          </p:cNvPicPr>
          <p:nvPr/>
        </p:nvPicPr>
        <p:blipFill>
          <a:blip r:embed="rId7"/>
          <a:srcRect l="8621" t="6237" r="10307" b="9438"/>
          <a:stretch>
            <a:fillRect/>
          </a:stretch>
        </p:blipFill>
        <p:spPr>
          <a:xfrm>
            <a:off x="6611410" y="5103047"/>
            <a:ext cx="517525" cy="516677"/>
          </a:xfrm>
          <a:prstGeom prst="rect">
            <a:avLst/>
          </a:prstGeom>
          <a:ln w="38100">
            <a:solidFill>
              <a:schemeClr val="accent3"/>
            </a:solidFill>
          </a:ln>
        </p:spPr>
      </p:pic>
      <p:pic>
        <p:nvPicPr>
          <p:cNvPr id="104" name="Picture 103" descr="components-square.png"/>
          <p:cNvPicPr>
            <a:picLocks noChangeAspect="1"/>
          </p:cNvPicPr>
          <p:nvPr/>
        </p:nvPicPr>
        <p:blipFill>
          <a:blip r:embed="rId7"/>
          <a:srcRect l="8621" t="6237" r="10307" b="9438"/>
          <a:stretch>
            <a:fillRect/>
          </a:stretch>
        </p:blipFill>
        <p:spPr>
          <a:xfrm>
            <a:off x="7278160" y="5103047"/>
            <a:ext cx="517525" cy="516677"/>
          </a:xfrm>
          <a:prstGeom prst="rect">
            <a:avLst/>
          </a:prstGeom>
          <a:ln w="38100">
            <a:solidFill>
              <a:schemeClr val="accent6"/>
            </a:solidFill>
          </a:ln>
        </p:spPr>
      </p:pic>
      <p:grpSp>
        <p:nvGrpSpPr>
          <p:cNvPr id="105" name="Group 94"/>
          <p:cNvGrpSpPr/>
          <p:nvPr/>
        </p:nvGrpSpPr>
        <p:grpSpPr>
          <a:xfrm>
            <a:off x="6043520" y="5330315"/>
            <a:ext cx="201168" cy="201168"/>
            <a:chOff x="1760127" y="2879442"/>
            <a:chExt cx="296884" cy="296884"/>
          </a:xfrm>
        </p:grpSpPr>
        <p:sp>
          <p:nvSpPr>
            <p:cNvPr id="106" name="Oval 105"/>
            <p:cNvSpPr/>
            <p:nvPr/>
          </p:nvSpPr>
          <p:spPr>
            <a:xfrm>
              <a:off x="1760127" y="2879442"/>
              <a:ext cx="296884" cy="296884"/>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1807985" y="2927300"/>
              <a:ext cx="201168" cy="201168"/>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1853705" y="2973020"/>
              <a:ext cx="109728" cy="109728"/>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9" name="Group 98"/>
          <p:cNvGrpSpPr/>
          <p:nvPr/>
        </p:nvGrpSpPr>
        <p:grpSpPr>
          <a:xfrm>
            <a:off x="6927767" y="5410744"/>
            <a:ext cx="201168" cy="201168"/>
            <a:chOff x="1760127" y="2879442"/>
            <a:chExt cx="296884" cy="296884"/>
          </a:xfrm>
        </p:grpSpPr>
        <p:sp>
          <p:nvSpPr>
            <p:cNvPr id="110" name="Oval 109"/>
            <p:cNvSpPr/>
            <p:nvPr/>
          </p:nvSpPr>
          <p:spPr>
            <a:xfrm>
              <a:off x="1760127" y="2879442"/>
              <a:ext cx="296884" cy="296884"/>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1807985" y="2927300"/>
              <a:ext cx="201168" cy="201168"/>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1853705" y="2973020"/>
              <a:ext cx="109728" cy="109728"/>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7" name="Group 102"/>
          <p:cNvGrpSpPr/>
          <p:nvPr/>
        </p:nvGrpSpPr>
        <p:grpSpPr>
          <a:xfrm>
            <a:off x="7511082" y="5209576"/>
            <a:ext cx="201168" cy="201168"/>
            <a:chOff x="1760127" y="2879442"/>
            <a:chExt cx="296884" cy="296884"/>
          </a:xfrm>
        </p:grpSpPr>
        <p:sp>
          <p:nvSpPr>
            <p:cNvPr id="158" name="Oval 157"/>
            <p:cNvSpPr/>
            <p:nvPr/>
          </p:nvSpPr>
          <p:spPr>
            <a:xfrm>
              <a:off x="1760127" y="2879442"/>
              <a:ext cx="296884" cy="296884"/>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1807985" y="2927300"/>
              <a:ext cx="201168" cy="201168"/>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1853705" y="2973020"/>
              <a:ext cx="109728" cy="109728"/>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1" name="Rectangle 160"/>
          <p:cNvSpPr/>
          <p:nvPr/>
        </p:nvSpPr>
        <p:spPr bwMode="gray">
          <a:xfrm>
            <a:off x="5913437" y="5082222"/>
            <a:ext cx="548640" cy="548640"/>
          </a:xfrm>
          <a:prstGeom prst="rect">
            <a:avLst/>
          </a:prstGeom>
          <a:noFill/>
          <a:ln w="38100">
            <a:solidFill>
              <a:srgbClr val="FF0000"/>
            </a:solidFill>
            <a:round/>
            <a:headEnd type="triangle" w="lg" len="lg"/>
            <a:tailEnd type="triangle" w="lg" len="lg"/>
          </a:ln>
        </p:spPr>
        <p:txBody>
          <a:bodyPr rtlCol="0" anchor="ctr">
            <a:prstTxWarp prst="textNoShape">
              <a:avLst/>
            </a:prstTxWarp>
          </a:bodyPr>
          <a:lstStyle/>
          <a:p>
            <a:pPr algn="ctr"/>
            <a:endParaRPr lang="en-US"/>
          </a:p>
        </p:txBody>
      </p:sp>
      <p:sp>
        <p:nvSpPr>
          <p:cNvPr id="162" name="Rectangle 161"/>
          <p:cNvSpPr/>
          <p:nvPr/>
        </p:nvSpPr>
        <p:spPr bwMode="gray">
          <a:xfrm>
            <a:off x="6592360" y="5082222"/>
            <a:ext cx="548640" cy="548640"/>
          </a:xfrm>
          <a:prstGeom prst="rect">
            <a:avLst/>
          </a:prstGeom>
          <a:noFill/>
          <a:ln w="38100">
            <a:solidFill>
              <a:srgbClr val="FF0000"/>
            </a:solidFill>
            <a:round/>
            <a:headEnd type="triangle" w="lg" len="lg"/>
            <a:tailEnd type="triangle" w="lg" len="lg"/>
          </a:ln>
        </p:spPr>
        <p:txBody>
          <a:bodyPr rtlCol="0" anchor="ctr">
            <a:prstTxWarp prst="textNoShape">
              <a:avLst/>
            </a:prstTxWarp>
          </a:bodyPr>
          <a:lstStyle/>
          <a:p>
            <a:pPr algn="ctr"/>
            <a:endParaRPr lang="en-US"/>
          </a:p>
        </p:txBody>
      </p:sp>
      <p:sp>
        <p:nvSpPr>
          <p:cNvPr id="163" name="Rectangle 162"/>
          <p:cNvSpPr/>
          <p:nvPr/>
        </p:nvSpPr>
        <p:spPr bwMode="gray">
          <a:xfrm>
            <a:off x="7262840" y="5082222"/>
            <a:ext cx="548640" cy="548640"/>
          </a:xfrm>
          <a:prstGeom prst="rect">
            <a:avLst/>
          </a:prstGeom>
          <a:noFill/>
          <a:ln w="38100">
            <a:solidFill>
              <a:srgbClr val="FF0000"/>
            </a:solidFill>
            <a:round/>
            <a:headEnd type="triangle" w="lg" len="lg"/>
            <a:tailEnd type="triangle" w="lg" len="lg"/>
          </a:ln>
        </p:spPr>
        <p:txBody>
          <a:bodyPr rtlCol="0" anchor="ctr">
            <a:prstTxWarp prst="textNoShape">
              <a:avLst/>
            </a:prstTxWarp>
          </a:bodyPr>
          <a:lstStyle/>
          <a:p>
            <a:pPr algn="ctr"/>
            <a:endParaRPr lang="en-US"/>
          </a:p>
        </p:txBody>
      </p:sp>
      <p:sp>
        <p:nvSpPr>
          <p:cNvPr id="164" name="Rectangle 163"/>
          <p:cNvSpPr/>
          <p:nvPr/>
        </p:nvSpPr>
        <p:spPr bwMode="gray">
          <a:xfrm>
            <a:off x="8050655" y="5110430"/>
            <a:ext cx="520431" cy="520431"/>
          </a:xfrm>
          <a:prstGeom prst="rect">
            <a:avLst/>
          </a:prstGeom>
          <a:noFill/>
          <a:ln w="38100">
            <a:solidFill>
              <a:srgbClr val="FF0000"/>
            </a:solidFill>
            <a:round/>
            <a:headEnd type="triangle" w="lg" len="lg"/>
            <a:tailEnd type="triangle" w="lg" len="lg"/>
          </a:ln>
        </p:spPr>
        <p:txBody>
          <a:bodyPr rtlCol="0" anchor="ctr">
            <a:prstTxWarp prst="textNoShape">
              <a:avLst/>
            </a:prstTxWarp>
          </a:bodyPr>
          <a:lstStyle/>
          <a:p>
            <a:pPr algn="ctr"/>
            <a:endParaRPr lang="en-US"/>
          </a:p>
        </p:txBody>
      </p:sp>
      <p:sp>
        <p:nvSpPr>
          <p:cNvPr id="165" name="Rectangle 164"/>
          <p:cNvSpPr/>
          <p:nvPr/>
        </p:nvSpPr>
        <p:spPr bwMode="gray">
          <a:xfrm>
            <a:off x="8678778" y="5110430"/>
            <a:ext cx="520431" cy="520431"/>
          </a:xfrm>
          <a:prstGeom prst="rect">
            <a:avLst/>
          </a:prstGeom>
          <a:noFill/>
          <a:ln w="38100">
            <a:solidFill>
              <a:srgbClr val="FF0000"/>
            </a:solidFill>
            <a:round/>
            <a:headEnd type="triangle" w="lg" len="lg"/>
            <a:tailEnd type="triangle" w="lg" len="lg"/>
          </a:ln>
        </p:spPr>
        <p:txBody>
          <a:bodyPr rtlCol="0" anchor="ctr">
            <a:prstTxWarp prst="textNoShape">
              <a:avLst/>
            </a:prstTxWarp>
          </a:bodyPr>
          <a:lstStyle/>
          <a:p>
            <a:pPr algn="ctr"/>
            <a:endParaRPr lang="en-US"/>
          </a:p>
        </p:txBody>
      </p:sp>
      <p:sp>
        <p:nvSpPr>
          <p:cNvPr id="166" name="Rectangle 165"/>
          <p:cNvSpPr/>
          <p:nvPr/>
        </p:nvSpPr>
        <p:spPr bwMode="gray">
          <a:xfrm>
            <a:off x="9298458" y="5110430"/>
            <a:ext cx="520431" cy="520431"/>
          </a:xfrm>
          <a:prstGeom prst="rect">
            <a:avLst/>
          </a:prstGeom>
          <a:noFill/>
          <a:ln w="38100">
            <a:solidFill>
              <a:srgbClr val="FF0000"/>
            </a:solidFill>
            <a:round/>
            <a:headEnd type="triangle" w="lg" len="lg"/>
            <a:tailEnd type="triangle" w="lg" len="lg"/>
          </a:ln>
        </p:spPr>
        <p:txBody>
          <a:bodyPr rtlCol="0" anchor="ctr">
            <a:prstTxWarp prst="textNoShape">
              <a:avLst/>
            </a:prstTxWarp>
          </a:bodyPr>
          <a:lstStyle/>
          <a:p>
            <a:pPr algn="ctr"/>
            <a:endParaRPr lang="en-US"/>
          </a:p>
        </p:txBody>
      </p:sp>
    </p:spTree>
    <p:extLst>
      <p:ext uri="{BB962C8B-B14F-4D97-AF65-F5344CB8AC3E}">
        <p14:creationId xmlns:p14="http://schemas.microsoft.com/office/powerpoint/2010/main" val="290217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500"/>
                                        <p:tgtEl>
                                          <p:spTgt spid="10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500"/>
                                        <p:tgtEl>
                                          <p:spTgt spid="16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7"/>
                                        </p:tgtEl>
                                        <p:attrNameLst>
                                          <p:attrName>style.visibility</p:attrName>
                                        </p:attrNameLst>
                                      </p:cBhvr>
                                      <p:to>
                                        <p:strVal val="visible"/>
                                      </p:to>
                                    </p:set>
                                    <p:animEffect transition="in" filter="fade">
                                      <p:cBhvr>
                                        <p:cTn id="27" dur="500"/>
                                        <p:tgtEl>
                                          <p:spTgt spid="15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fade">
                                      <p:cBhvr>
                                        <p:cTn id="31" dur="500"/>
                                        <p:tgtEl>
                                          <p:spTgt spid="16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4"/>
                                        </p:tgtEl>
                                        <p:attrNameLst>
                                          <p:attrName>style.visibility</p:attrName>
                                        </p:attrNameLst>
                                      </p:cBhvr>
                                      <p:to>
                                        <p:strVal val="visible"/>
                                      </p:to>
                                    </p:set>
                                    <p:animEffect transition="in" filter="fade">
                                      <p:cBhvr>
                                        <p:cTn id="35" dur="500"/>
                                        <p:tgtEl>
                                          <p:spTgt spid="16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fade">
                                      <p:cBhvr>
                                        <p:cTn id="39" dur="500"/>
                                        <p:tgtEl>
                                          <p:spTgt spid="16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fade">
                                      <p:cBhvr>
                                        <p:cTn id="43"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637" y="3268662"/>
            <a:ext cx="8219813" cy="1828800"/>
          </a:xfrm>
        </p:spPr>
        <p:txBody>
          <a:bodyPr/>
          <a:lstStyle/>
          <a:p>
            <a:r>
              <a:rPr lang="en-US" dirty="0" smtClean="0"/>
              <a:t>You need to know what is used in your enterprise!</a:t>
            </a:r>
            <a:endParaRPr lang="en-US" dirty="0"/>
          </a:p>
        </p:txBody>
      </p:sp>
      <p:sp>
        <p:nvSpPr>
          <p:cNvPr id="3" name="Text Placeholder 2"/>
          <p:cNvSpPr>
            <a:spLocks noGrp="1"/>
          </p:cNvSpPr>
          <p:nvPr>
            <p:ph type="body" sz="quarter" idx="4294967295"/>
          </p:nvPr>
        </p:nvSpPr>
        <p:spPr>
          <a:xfrm>
            <a:off x="122237" y="373062"/>
            <a:ext cx="11887200" cy="1292225"/>
          </a:xfrm>
        </p:spPr>
        <p:txBody>
          <a:bodyPr/>
          <a:lstStyle/>
          <a:p>
            <a:pPr marL="0" indent="0" algn="ctr">
              <a:buNone/>
            </a:pPr>
            <a:r>
              <a:rPr lang="en-US" dirty="0" smtClean="0"/>
              <a:t>How can we empower developers in using open source but be risk aware?</a:t>
            </a:r>
          </a:p>
        </p:txBody>
      </p:sp>
    </p:spTree>
    <p:extLst>
      <p:ext uri="{BB962C8B-B14F-4D97-AF65-F5344CB8AC3E}">
        <p14:creationId xmlns:p14="http://schemas.microsoft.com/office/powerpoint/2010/main" val="3213836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271939"/>
          </a:xfrm>
        </p:spPr>
        <p:txBody>
          <a:bodyPr/>
          <a:lstStyle/>
          <a:p>
            <a:r>
              <a:rPr lang="en-US" dirty="0" smtClean="0"/>
              <a:t>They use artifact repositories to pull their packages from and push their packages to</a:t>
            </a:r>
          </a:p>
          <a:p>
            <a:pPr lvl="1"/>
            <a:r>
              <a:rPr lang="en-US" dirty="0" smtClean="0"/>
              <a:t>Provides a single point where you can ask questions about the software</a:t>
            </a:r>
          </a:p>
          <a:p>
            <a:endParaRPr lang="en-US" dirty="0"/>
          </a:p>
          <a:p>
            <a:r>
              <a:rPr lang="en-US" dirty="0" smtClean="0"/>
              <a:t>In the Microsoft ALM tools, we are used to</a:t>
            </a:r>
          </a:p>
          <a:p>
            <a:pPr lvl="1"/>
            <a:r>
              <a:rPr lang="en-US" dirty="0" smtClean="0"/>
              <a:t>Use Version control repositories for our sources</a:t>
            </a:r>
          </a:p>
          <a:p>
            <a:pPr lvl="1"/>
            <a:r>
              <a:rPr lang="en-US" dirty="0" smtClean="0"/>
              <a:t>Use network drop locations for our build products</a:t>
            </a:r>
          </a:p>
          <a:p>
            <a:pPr lvl="1"/>
            <a:r>
              <a:rPr lang="en-US" dirty="0" smtClean="0"/>
              <a:t>Use the web to pull our packages</a:t>
            </a:r>
            <a:endParaRPr lang="en-US" dirty="0"/>
          </a:p>
        </p:txBody>
      </p:sp>
      <p:sp>
        <p:nvSpPr>
          <p:cNvPr id="3" name="Title 2"/>
          <p:cNvSpPr>
            <a:spLocks noGrp="1"/>
          </p:cNvSpPr>
          <p:nvPr>
            <p:ph type="title"/>
          </p:nvPr>
        </p:nvSpPr>
        <p:spPr/>
        <p:txBody>
          <a:bodyPr/>
          <a:lstStyle/>
          <a:p>
            <a:r>
              <a:rPr lang="en-US" dirty="0" smtClean="0"/>
              <a:t>What can we learn from the Java space?</a:t>
            </a:r>
            <a:endParaRPr lang="en-US" dirty="0"/>
          </a:p>
        </p:txBody>
      </p:sp>
    </p:spTree>
    <p:extLst>
      <p:ext uri="{BB962C8B-B14F-4D97-AF65-F5344CB8AC3E}">
        <p14:creationId xmlns:p14="http://schemas.microsoft.com/office/powerpoint/2010/main" val="1991279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54"/>
          <p:cNvGrpSpPr/>
          <p:nvPr/>
        </p:nvGrpSpPr>
        <p:grpSpPr>
          <a:xfrm>
            <a:off x="2871330" y="2768112"/>
            <a:ext cx="296884" cy="296884"/>
            <a:chOff x="1760127" y="2879442"/>
            <a:chExt cx="296884" cy="296884"/>
          </a:xfrm>
        </p:grpSpPr>
        <p:sp>
          <p:nvSpPr>
            <p:cNvPr id="137" name="Oval 136"/>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8" name="Oval 137"/>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9" name="Oval 138"/>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57" name="Group 58"/>
          <p:cNvGrpSpPr/>
          <p:nvPr/>
        </p:nvGrpSpPr>
        <p:grpSpPr>
          <a:xfrm>
            <a:off x="2871330" y="2417251"/>
            <a:ext cx="296884" cy="296884"/>
            <a:chOff x="1760127" y="2879442"/>
            <a:chExt cx="296884" cy="296884"/>
          </a:xfrm>
        </p:grpSpPr>
        <p:sp>
          <p:nvSpPr>
            <p:cNvPr id="158" name="Oval 157"/>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9" name="Oval 158"/>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80" name="Oval 179"/>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3" name="Title 2"/>
          <p:cNvSpPr>
            <a:spLocks noGrp="1"/>
          </p:cNvSpPr>
          <p:nvPr>
            <p:ph type="title"/>
          </p:nvPr>
        </p:nvSpPr>
        <p:spPr/>
        <p:txBody>
          <a:bodyPr/>
          <a:lstStyle/>
          <a:p>
            <a:r>
              <a:rPr lang="en-US" dirty="0" smtClean="0"/>
              <a:t>Consuming open source software</a:t>
            </a:r>
            <a:endParaRPr lang="en-US" dirty="0"/>
          </a:p>
        </p:txBody>
      </p:sp>
      <p:sp>
        <p:nvSpPr>
          <p:cNvPr id="80" name="AutoShape 49"/>
          <p:cNvSpPr>
            <a:spLocks noChangeArrowheads="1"/>
          </p:cNvSpPr>
          <p:nvPr/>
        </p:nvSpPr>
        <p:spPr bwMode="gray">
          <a:xfrm>
            <a:off x="8403246" y="5713763"/>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1" name="AutoShape 49"/>
          <p:cNvSpPr>
            <a:spLocks noChangeArrowheads="1"/>
          </p:cNvSpPr>
          <p:nvPr/>
        </p:nvSpPr>
        <p:spPr bwMode="gray">
          <a:xfrm>
            <a:off x="6351756" y="5713763"/>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2" name="AutoShape 49"/>
          <p:cNvSpPr>
            <a:spLocks noChangeArrowheads="1"/>
          </p:cNvSpPr>
          <p:nvPr/>
        </p:nvSpPr>
        <p:spPr bwMode="gray">
          <a:xfrm>
            <a:off x="4300706" y="5713763"/>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5" name="Text Box 19"/>
          <p:cNvSpPr txBox="1">
            <a:spLocks noChangeArrowheads="1"/>
          </p:cNvSpPr>
          <p:nvPr/>
        </p:nvSpPr>
        <p:spPr bwMode="gray">
          <a:xfrm flipH="1">
            <a:off x="4821178" y="6051176"/>
            <a:ext cx="1441450" cy="28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Development</a:t>
            </a:r>
            <a:endParaRPr lang="en-US" sz="1400" b="1" cap="all" dirty="0">
              <a:solidFill>
                <a:srgbClr val="FFFFFF"/>
              </a:solidFill>
              <a:latin typeface="Calibri"/>
              <a:cs typeface="Calibri"/>
            </a:endParaRPr>
          </a:p>
        </p:txBody>
      </p:sp>
      <p:sp>
        <p:nvSpPr>
          <p:cNvPr id="86" name="Text Box 19"/>
          <p:cNvSpPr txBox="1">
            <a:spLocks noChangeArrowheads="1"/>
          </p:cNvSpPr>
          <p:nvPr/>
        </p:nvSpPr>
        <p:spPr bwMode="gray">
          <a:xfrm flipH="1">
            <a:off x="6788542" y="5961504"/>
            <a:ext cx="1657240" cy="460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Build and publish</a:t>
            </a:r>
            <a:endParaRPr lang="en-US" sz="1400" b="1" cap="all" dirty="0">
              <a:solidFill>
                <a:srgbClr val="FFFFFF"/>
              </a:solidFill>
              <a:latin typeface="Calibri"/>
              <a:cs typeface="Calibri"/>
            </a:endParaRPr>
          </a:p>
        </p:txBody>
      </p:sp>
      <p:sp>
        <p:nvSpPr>
          <p:cNvPr id="87" name="Text Box 19"/>
          <p:cNvSpPr txBox="1">
            <a:spLocks noChangeArrowheads="1"/>
          </p:cNvSpPr>
          <p:nvPr/>
        </p:nvSpPr>
        <p:spPr bwMode="gray">
          <a:xfrm flipH="1">
            <a:off x="8606193" y="6051177"/>
            <a:ext cx="1984244" cy="28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Production</a:t>
            </a:r>
            <a:endParaRPr lang="en-US" sz="1400" b="1" cap="all" dirty="0">
              <a:solidFill>
                <a:srgbClr val="FFFFFF"/>
              </a:solidFill>
              <a:latin typeface="Calibri"/>
              <a:cs typeface="Calibri"/>
            </a:endParaRPr>
          </a:p>
        </p:txBody>
      </p:sp>
      <p:pic>
        <p:nvPicPr>
          <p:cNvPr id="88" name="Picture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11494">
            <a:off x="4456236" y="3929756"/>
            <a:ext cx="1653720" cy="1717012"/>
          </a:xfrm>
          <a:prstGeom prst="rect">
            <a:avLst/>
          </a:prstGeom>
          <a:noFill/>
        </p:spPr>
      </p:pic>
      <p:grpSp>
        <p:nvGrpSpPr>
          <p:cNvPr id="89" name="Group 88"/>
          <p:cNvGrpSpPr/>
          <p:nvPr/>
        </p:nvGrpSpPr>
        <p:grpSpPr>
          <a:xfrm>
            <a:off x="9213990" y="5058865"/>
            <a:ext cx="503350" cy="503350"/>
            <a:chOff x="7425898" y="4347854"/>
            <a:chExt cx="503350" cy="503350"/>
          </a:xfrm>
        </p:grpSpPr>
        <p:sp>
          <p:nvSpPr>
            <p:cNvPr id="90" name="Rectangle 89"/>
            <p:cNvSpPr/>
            <p:nvPr/>
          </p:nvSpPr>
          <p:spPr>
            <a:xfrm>
              <a:off x="7425898" y="4347854"/>
              <a:ext cx="503350" cy="503350"/>
            </a:xfrm>
            <a:prstGeom prst="rect">
              <a:avLst/>
            </a:prstGeom>
            <a:solidFill>
              <a:srgbClr val="79A869"/>
            </a:solidFill>
            <a:ln w="25400" cap="flat" cmpd="sng" algn="ctr">
              <a:solidFill>
                <a:srgbClr val="79A869"/>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91" name="Picture 90" descr="cart-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540" y="4437498"/>
              <a:ext cx="341561" cy="327083"/>
            </a:xfrm>
            <a:prstGeom prst="rect">
              <a:avLst/>
            </a:prstGeom>
          </p:spPr>
        </p:pic>
      </p:grpSp>
      <p:grpSp>
        <p:nvGrpSpPr>
          <p:cNvPr id="92" name="Group 91"/>
          <p:cNvGrpSpPr/>
          <p:nvPr/>
        </p:nvGrpSpPr>
        <p:grpSpPr>
          <a:xfrm>
            <a:off x="8590971" y="5058865"/>
            <a:ext cx="503350" cy="503350"/>
            <a:chOff x="6802879" y="4347854"/>
            <a:chExt cx="503350" cy="503350"/>
          </a:xfrm>
        </p:grpSpPr>
        <p:sp>
          <p:nvSpPr>
            <p:cNvPr id="93" name="Rectangle 92"/>
            <p:cNvSpPr/>
            <p:nvPr/>
          </p:nvSpPr>
          <p:spPr>
            <a:xfrm>
              <a:off x="6802879" y="4347854"/>
              <a:ext cx="503350" cy="503350"/>
            </a:xfrm>
            <a:prstGeom prst="rect">
              <a:avLst/>
            </a:prstGeom>
            <a:solidFill>
              <a:srgbClr val="F9A84B"/>
            </a:solidFill>
            <a:ln w="25400" cap="flat" cmpd="sng" algn="ctr">
              <a:solidFill>
                <a:srgbClr val="F9A84B"/>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94" name="Picture 93" descr="clock-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677" y="4420685"/>
              <a:ext cx="353667" cy="353667"/>
            </a:xfrm>
            <a:prstGeom prst="rect">
              <a:avLst/>
            </a:prstGeom>
          </p:spPr>
        </p:pic>
      </p:grpSp>
      <p:grpSp>
        <p:nvGrpSpPr>
          <p:cNvPr id="95" name="Group 94"/>
          <p:cNvGrpSpPr/>
          <p:nvPr/>
        </p:nvGrpSpPr>
        <p:grpSpPr>
          <a:xfrm>
            <a:off x="9822631" y="5058865"/>
            <a:ext cx="503350" cy="503350"/>
            <a:chOff x="8034539" y="4347854"/>
            <a:chExt cx="503350" cy="503350"/>
          </a:xfrm>
        </p:grpSpPr>
        <p:sp>
          <p:nvSpPr>
            <p:cNvPr id="96" name="Rectangle 95"/>
            <p:cNvSpPr/>
            <p:nvPr/>
          </p:nvSpPr>
          <p:spPr>
            <a:xfrm>
              <a:off x="8034539" y="4347854"/>
              <a:ext cx="503350" cy="503350"/>
            </a:xfrm>
            <a:prstGeom prst="rect">
              <a:avLst/>
            </a:prstGeom>
            <a:solidFill>
              <a:srgbClr val="5C85AD"/>
            </a:solidFill>
            <a:ln w="25400" cap="flat" cmpd="sng" algn="ctr">
              <a:solidFill>
                <a:srgbClr val="5C85AD"/>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97" name="Picture 96" descr="pencil-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4225" y="4443301"/>
              <a:ext cx="303005" cy="299389"/>
            </a:xfrm>
            <a:prstGeom prst="rect">
              <a:avLst/>
            </a:prstGeom>
          </p:spPr>
        </p:pic>
      </p:grpSp>
      <p:sp>
        <p:nvSpPr>
          <p:cNvPr id="98" name="AutoShape 49"/>
          <p:cNvSpPr>
            <a:spLocks noChangeArrowheads="1"/>
          </p:cNvSpPr>
          <p:nvPr/>
        </p:nvSpPr>
        <p:spPr bwMode="gray">
          <a:xfrm>
            <a:off x="2249216" y="5713763"/>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defTabSz="457200" fontAlgn="base">
              <a:spcBef>
                <a:spcPct val="0"/>
              </a:spcBef>
              <a:spcAft>
                <a:spcPct val="0"/>
              </a:spcAft>
            </a:pPr>
            <a:endParaRPr lang="en-US" sz="2400">
              <a:solidFill>
                <a:prstClr val="black"/>
              </a:solidFill>
              <a:latin typeface="Arial" charset="0"/>
              <a:ea typeface="ＭＳ Ｐゴシック" charset="0"/>
              <a:cs typeface="Arial" charset="0"/>
            </a:endParaRPr>
          </a:p>
        </p:txBody>
      </p:sp>
      <p:sp>
        <p:nvSpPr>
          <p:cNvPr id="99" name="Text Box 19"/>
          <p:cNvSpPr txBox="1">
            <a:spLocks noChangeArrowheads="1"/>
          </p:cNvSpPr>
          <p:nvPr/>
        </p:nvSpPr>
        <p:spPr bwMode="gray">
          <a:xfrm flipH="1">
            <a:off x="2596020" y="5929989"/>
            <a:ext cx="18031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defTabSz="457200" eaLnBrk="1" fontAlgn="base" hangingPunct="1">
              <a:spcBef>
                <a:spcPct val="0"/>
              </a:spcBef>
              <a:spcAft>
                <a:spcPct val="0"/>
              </a:spcAft>
            </a:pPr>
            <a:r>
              <a:rPr lang="en-US" sz="1400" b="1" cap="all" dirty="0" smtClean="0">
                <a:solidFill>
                  <a:srgbClr val="FFFFFF"/>
                </a:solidFill>
                <a:latin typeface="Calibri"/>
                <a:cs typeface="Calibri"/>
              </a:rPr>
              <a:t>Component Selection</a:t>
            </a:r>
            <a:endParaRPr lang="en-US" sz="1400" b="1" cap="all" dirty="0">
              <a:solidFill>
                <a:srgbClr val="FFFFFF"/>
              </a:solidFill>
              <a:latin typeface="Calibri"/>
              <a:cs typeface="Calibri"/>
            </a:endParaRPr>
          </a:p>
        </p:txBody>
      </p:sp>
      <p:pic>
        <p:nvPicPr>
          <p:cNvPr id="100" name="Picture 99" descr="components-square.png"/>
          <p:cNvPicPr>
            <a:picLocks noChangeAspect="1"/>
          </p:cNvPicPr>
          <p:nvPr/>
        </p:nvPicPr>
        <p:blipFill>
          <a:blip r:embed="rId6"/>
          <a:srcRect l="8621" t="6237" r="10307" b="9438"/>
          <a:stretch>
            <a:fillRect/>
          </a:stretch>
        </p:blipFill>
        <p:spPr>
          <a:xfrm>
            <a:off x="6400098" y="5072013"/>
            <a:ext cx="517525" cy="516677"/>
          </a:xfrm>
          <a:prstGeom prst="rect">
            <a:avLst/>
          </a:prstGeom>
          <a:ln w="38100">
            <a:solidFill>
              <a:srgbClr val="F7921E"/>
            </a:solidFill>
          </a:ln>
        </p:spPr>
      </p:pic>
      <p:pic>
        <p:nvPicPr>
          <p:cNvPr id="101" name="Picture 100" descr="components-square.png"/>
          <p:cNvPicPr>
            <a:picLocks noChangeAspect="1"/>
          </p:cNvPicPr>
          <p:nvPr/>
        </p:nvPicPr>
        <p:blipFill>
          <a:blip r:embed="rId6"/>
          <a:srcRect l="8621" t="6237" r="10307" b="9438"/>
          <a:stretch>
            <a:fillRect/>
          </a:stretch>
        </p:blipFill>
        <p:spPr>
          <a:xfrm>
            <a:off x="7079548" y="5072013"/>
            <a:ext cx="517525" cy="516677"/>
          </a:xfrm>
          <a:prstGeom prst="rect">
            <a:avLst/>
          </a:prstGeom>
          <a:ln w="38100">
            <a:solidFill>
              <a:srgbClr val="579244"/>
            </a:solidFill>
          </a:ln>
        </p:spPr>
      </p:pic>
      <p:pic>
        <p:nvPicPr>
          <p:cNvPr id="102" name="Picture 101" descr="components-square.png"/>
          <p:cNvPicPr>
            <a:picLocks noChangeAspect="1"/>
          </p:cNvPicPr>
          <p:nvPr/>
        </p:nvPicPr>
        <p:blipFill>
          <a:blip r:embed="rId6"/>
          <a:srcRect l="8621" t="6237" r="10307" b="9438"/>
          <a:stretch>
            <a:fillRect/>
          </a:stretch>
        </p:blipFill>
        <p:spPr>
          <a:xfrm>
            <a:off x="7746298" y="5072013"/>
            <a:ext cx="517525" cy="516677"/>
          </a:xfrm>
          <a:prstGeom prst="rect">
            <a:avLst/>
          </a:prstGeom>
          <a:ln w="38100">
            <a:solidFill>
              <a:srgbClr val="336699"/>
            </a:solidFill>
          </a:ln>
        </p:spPr>
      </p:pic>
      <p:pic>
        <p:nvPicPr>
          <p:cNvPr id="103" name="Picture 102" descr="cloud.png"/>
          <p:cNvPicPr>
            <a:picLocks noChangeAspect="1"/>
          </p:cNvPicPr>
          <p:nvPr/>
        </p:nvPicPr>
        <p:blipFill>
          <a:blip r:embed="rId7">
            <a:clrChange>
              <a:clrFrom>
                <a:srgbClr val="FFFFFF"/>
              </a:clrFrom>
              <a:clrTo>
                <a:srgbClr val="FFFFFF">
                  <a:alpha val="0"/>
                </a:srgbClr>
              </a:clrTo>
            </a:clrChange>
          </a:blip>
          <a:stretch>
            <a:fillRect/>
          </a:stretch>
        </p:blipFill>
        <p:spPr>
          <a:xfrm>
            <a:off x="3954618" y="1157684"/>
            <a:ext cx="2023001" cy="1408009"/>
          </a:xfrm>
          <a:prstGeom prst="rect">
            <a:avLst/>
          </a:prstGeom>
        </p:spPr>
      </p:pic>
      <p:grpSp>
        <p:nvGrpSpPr>
          <p:cNvPr id="116" name="Group 54"/>
          <p:cNvGrpSpPr/>
          <p:nvPr/>
        </p:nvGrpSpPr>
        <p:grpSpPr>
          <a:xfrm>
            <a:off x="2888624" y="3883570"/>
            <a:ext cx="296884" cy="296884"/>
            <a:chOff x="1760127" y="2879442"/>
            <a:chExt cx="296884" cy="296884"/>
          </a:xfrm>
        </p:grpSpPr>
        <p:sp>
          <p:nvSpPr>
            <p:cNvPr id="117" name="Oval 116"/>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8" name="Oval 117"/>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9" name="Oval 118"/>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0" name="Group 58"/>
          <p:cNvGrpSpPr/>
          <p:nvPr/>
        </p:nvGrpSpPr>
        <p:grpSpPr>
          <a:xfrm>
            <a:off x="2888624" y="4221247"/>
            <a:ext cx="296884" cy="296884"/>
            <a:chOff x="1760127" y="2879442"/>
            <a:chExt cx="296884" cy="296884"/>
          </a:xfrm>
        </p:grpSpPr>
        <p:sp>
          <p:nvSpPr>
            <p:cNvPr id="121" name="Oval 12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2" name="Oval 12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3" name="Oval 12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4" name="Group 62"/>
          <p:cNvGrpSpPr/>
          <p:nvPr/>
        </p:nvGrpSpPr>
        <p:grpSpPr>
          <a:xfrm>
            <a:off x="2888624" y="4555679"/>
            <a:ext cx="296884" cy="296884"/>
            <a:chOff x="1760127" y="2879442"/>
            <a:chExt cx="296884" cy="296884"/>
          </a:xfrm>
        </p:grpSpPr>
        <p:sp>
          <p:nvSpPr>
            <p:cNvPr id="125" name="Oval 12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6" name="Oval 12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7" name="Oval 12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8" name="Group 66"/>
          <p:cNvGrpSpPr/>
          <p:nvPr/>
        </p:nvGrpSpPr>
        <p:grpSpPr>
          <a:xfrm>
            <a:off x="2888624" y="4892534"/>
            <a:ext cx="296884" cy="296884"/>
            <a:chOff x="1760127" y="2879442"/>
            <a:chExt cx="296884" cy="296884"/>
          </a:xfrm>
        </p:grpSpPr>
        <p:sp>
          <p:nvSpPr>
            <p:cNvPr id="129" name="Oval 12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0" name="Oval 129"/>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1" name="Oval 130"/>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32" name="Group 70"/>
          <p:cNvGrpSpPr/>
          <p:nvPr/>
        </p:nvGrpSpPr>
        <p:grpSpPr>
          <a:xfrm>
            <a:off x="2888624" y="5223585"/>
            <a:ext cx="296884" cy="296884"/>
            <a:chOff x="1760127" y="2879442"/>
            <a:chExt cx="296884" cy="296884"/>
          </a:xfrm>
        </p:grpSpPr>
        <p:sp>
          <p:nvSpPr>
            <p:cNvPr id="133" name="Oval 13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4" name="Oval 13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5" name="Oval 13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4" name="Group 86"/>
          <p:cNvGrpSpPr/>
          <p:nvPr/>
        </p:nvGrpSpPr>
        <p:grpSpPr>
          <a:xfrm>
            <a:off x="3601942" y="5207142"/>
            <a:ext cx="296884" cy="296884"/>
            <a:chOff x="1760127" y="2879442"/>
            <a:chExt cx="296884" cy="296884"/>
          </a:xfrm>
        </p:grpSpPr>
        <p:sp>
          <p:nvSpPr>
            <p:cNvPr id="145" name="Oval 14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6" name="Oval 14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7" name="Oval 14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8" name="Group 90"/>
          <p:cNvGrpSpPr/>
          <p:nvPr/>
        </p:nvGrpSpPr>
        <p:grpSpPr>
          <a:xfrm>
            <a:off x="3936923" y="5207142"/>
            <a:ext cx="296884" cy="296884"/>
            <a:chOff x="1760127" y="2879442"/>
            <a:chExt cx="296884" cy="296884"/>
          </a:xfrm>
        </p:grpSpPr>
        <p:sp>
          <p:nvSpPr>
            <p:cNvPr id="149" name="Oval 14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0" name="Oval 149"/>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1" name="Oval 150"/>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52" name="Group 78"/>
          <p:cNvGrpSpPr/>
          <p:nvPr/>
        </p:nvGrpSpPr>
        <p:grpSpPr>
          <a:xfrm>
            <a:off x="3273309" y="5207142"/>
            <a:ext cx="296884" cy="296884"/>
            <a:chOff x="1760127" y="2879442"/>
            <a:chExt cx="296884" cy="296884"/>
          </a:xfrm>
        </p:grpSpPr>
        <p:sp>
          <p:nvSpPr>
            <p:cNvPr id="153" name="Oval 15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4" name="Oval 15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5" name="Oval 15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4" name="Group 3"/>
          <p:cNvGrpSpPr/>
          <p:nvPr/>
        </p:nvGrpSpPr>
        <p:grpSpPr>
          <a:xfrm>
            <a:off x="2878207" y="1682103"/>
            <a:ext cx="1026943" cy="669364"/>
            <a:chOff x="4905422" y="1776659"/>
            <a:chExt cx="1026943" cy="669364"/>
          </a:xfrm>
        </p:grpSpPr>
        <p:grpSp>
          <p:nvGrpSpPr>
            <p:cNvPr id="112" name="Group 50"/>
            <p:cNvGrpSpPr/>
            <p:nvPr/>
          </p:nvGrpSpPr>
          <p:grpSpPr>
            <a:xfrm>
              <a:off x="5635481" y="1776659"/>
              <a:ext cx="296884" cy="296884"/>
              <a:chOff x="1760127" y="2879442"/>
              <a:chExt cx="296884" cy="296884"/>
            </a:xfrm>
          </p:grpSpPr>
          <p:sp>
            <p:nvSpPr>
              <p:cNvPr id="113" name="Oval 11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4" name="Oval 11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5" name="Oval 11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70" name="Group 50"/>
            <p:cNvGrpSpPr/>
            <p:nvPr/>
          </p:nvGrpSpPr>
          <p:grpSpPr>
            <a:xfrm>
              <a:off x="5284636" y="1776659"/>
              <a:ext cx="296884" cy="296884"/>
              <a:chOff x="1760127" y="2879442"/>
              <a:chExt cx="296884" cy="296884"/>
            </a:xfrm>
          </p:grpSpPr>
          <p:sp>
            <p:nvSpPr>
              <p:cNvPr id="71" name="Oval 7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2" name="Oval 7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3" name="Oval 7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74" name="Group 54"/>
            <p:cNvGrpSpPr/>
            <p:nvPr/>
          </p:nvGrpSpPr>
          <p:grpSpPr>
            <a:xfrm>
              <a:off x="4910050" y="1776659"/>
              <a:ext cx="296884" cy="296884"/>
              <a:chOff x="1760127" y="2879442"/>
              <a:chExt cx="296884" cy="296884"/>
            </a:xfrm>
          </p:grpSpPr>
          <p:sp>
            <p:nvSpPr>
              <p:cNvPr id="75" name="Oval 7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6" name="Oval 7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7" name="Oval 7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78" name="Group 58"/>
            <p:cNvGrpSpPr/>
            <p:nvPr/>
          </p:nvGrpSpPr>
          <p:grpSpPr>
            <a:xfrm>
              <a:off x="4905422" y="2149139"/>
              <a:ext cx="296884" cy="296884"/>
              <a:chOff x="1760127" y="2879442"/>
              <a:chExt cx="296884" cy="296884"/>
            </a:xfrm>
          </p:grpSpPr>
          <p:sp>
            <p:nvSpPr>
              <p:cNvPr id="79" name="Oval 7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84" name="Oval 8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4" name="Oval 103"/>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grpSp>
        <p:nvGrpSpPr>
          <p:cNvPr id="105" name="Group 58"/>
          <p:cNvGrpSpPr/>
          <p:nvPr/>
        </p:nvGrpSpPr>
        <p:grpSpPr>
          <a:xfrm>
            <a:off x="2888624" y="3532709"/>
            <a:ext cx="296884" cy="296884"/>
            <a:chOff x="1760127" y="2879442"/>
            <a:chExt cx="296884" cy="296884"/>
          </a:xfrm>
        </p:grpSpPr>
        <p:sp>
          <p:nvSpPr>
            <p:cNvPr id="106" name="Oval 105"/>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7" name="Oval 106"/>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8" name="Oval 107"/>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09" name="Group 58"/>
          <p:cNvGrpSpPr/>
          <p:nvPr/>
        </p:nvGrpSpPr>
        <p:grpSpPr>
          <a:xfrm>
            <a:off x="2888624" y="3155228"/>
            <a:ext cx="296884" cy="296884"/>
            <a:chOff x="1760127" y="2879442"/>
            <a:chExt cx="296884" cy="296884"/>
          </a:xfrm>
        </p:grpSpPr>
        <p:sp>
          <p:nvSpPr>
            <p:cNvPr id="110" name="Oval 109"/>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1" name="Oval 110"/>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6" name="Oval 155"/>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2" name="Rectangle 1"/>
          <p:cNvSpPr/>
          <p:nvPr/>
        </p:nvSpPr>
        <p:spPr bwMode="auto">
          <a:xfrm>
            <a:off x="2026859" y="2612998"/>
            <a:ext cx="5221558" cy="9026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Artifact repository</a:t>
            </a:r>
          </a:p>
        </p:txBody>
      </p:sp>
      <p:grpSp>
        <p:nvGrpSpPr>
          <p:cNvPr id="160" name="Group 74"/>
          <p:cNvGrpSpPr/>
          <p:nvPr/>
        </p:nvGrpSpPr>
        <p:grpSpPr>
          <a:xfrm>
            <a:off x="3973928" y="3110923"/>
            <a:ext cx="296884" cy="296884"/>
            <a:chOff x="1760127" y="2879442"/>
            <a:chExt cx="296884" cy="296884"/>
          </a:xfrm>
        </p:grpSpPr>
        <p:sp>
          <p:nvSpPr>
            <p:cNvPr id="161" name="Oval 16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62" name="Oval 16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63" name="Oval 16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64" name="Group 78"/>
          <p:cNvGrpSpPr/>
          <p:nvPr/>
        </p:nvGrpSpPr>
        <p:grpSpPr>
          <a:xfrm>
            <a:off x="4307817" y="3110923"/>
            <a:ext cx="296884" cy="296884"/>
            <a:chOff x="1760127" y="2879442"/>
            <a:chExt cx="296884" cy="296884"/>
          </a:xfrm>
        </p:grpSpPr>
        <p:sp>
          <p:nvSpPr>
            <p:cNvPr id="165" name="Oval 16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66" name="Oval 16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67" name="Oval 16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68" name="Group 86"/>
          <p:cNvGrpSpPr/>
          <p:nvPr/>
        </p:nvGrpSpPr>
        <p:grpSpPr>
          <a:xfrm>
            <a:off x="4966271" y="3110923"/>
            <a:ext cx="296884" cy="296884"/>
            <a:chOff x="1760127" y="2879442"/>
            <a:chExt cx="296884" cy="296884"/>
          </a:xfrm>
        </p:grpSpPr>
        <p:sp>
          <p:nvSpPr>
            <p:cNvPr id="169" name="Oval 16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0" name="Oval 169"/>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1" name="Oval 170"/>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72" name="Group 90"/>
          <p:cNvGrpSpPr/>
          <p:nvPr/>
        </p:nvGrpSpPr>
        <p:grpSpPr>
          <a:xfrm>
            <a:off x="5301252" y="3110923"/>
            <a:ext cx="296884" cy="296884"/>
            <a:chOff x="1760127" y="2879442"/>
            <a:chExt cx="296884" cy="296884"/>
          </a:xfrm>
        </p:grpSpPr>
        <p:sp>
          <p:nvSpPr>
            <p:cNvPr id="173" name="Oval 17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4" name="Oval 17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5" name="Oval 17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76" name="Group 78"/>
          <p:cNvGrpSpPr/>
          <p:nvPr/>
        </p:nvGrpSpPr>
        <p:grpSpPr>
          <a:xfrm>
            <a:off x="4637638" y="3110923"/>
            <a:ext cx="296884" cy="296884"/>
            <a:chOff x="1760127" y="2879442"/>
            <a:chExt cx="296884" cy="296884"/>
          </a:xfrm>
        </p:grpSpPr>
        <p:sp>
          <p:nvSpPr>
            <p:cNvPr id="177" name="Oval 176"/>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8" name="Oval 177"/>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9" name="Oval 178"/>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652432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35384E-6 -3.30458E-6 L 0.1699 -0.00136 " pathEditMode="relative" rAng="0" ptsTypes="AA">
                                      <p:cBhvr>
                                        <p:cTn id="6" dur="2000" fill="hold"/>
                                        <p:tgtEl>
                                          <p:spTgt spid="4"/>
                                        </p:tgtEl>
                                        <p:attrNameLst>
                                          <p:attrName>ppt_x</p:attrName>
                                          <p:attrName>ppt_y</p:attrName>
                                        </p:attrNameLst>
                                      </p:cBhvr>
                                      <p:rCtr x="8489" y="-68"/>
                                    </p:animMotion>
                                  </p:childTnLst>
                                </p:cTn>
                              </p:par>
                              <p:par>
                                <p:cTn id="7" presetID="42" presetClass="path" presetSubtype="0" accel="50000" decel="50000" fill="hold" nodeType="withEffect">
                                  <p:stCondLst>
                                    <p:cond delay="0"/>
                                  </p:stCondLst>
                                  <p:childTnLst>
                                    <p:animMotion origin="layout" path="M 4.83278E-6 -9.07853E-7 L 0.17002 -0.00181 " pathEditMode="relative" rAng="0" ptsTypes="AA">
                                      <p:cBhvr>
                                        <p:cTn id="8" dur="2000" fill="hold"/>
                                        <p:tgtEl>
                                          <p:spTgt spid="103"/>
                                        </p:tgtEl>
                                        <p:attrNameLst>
                                          <p:attrName>ppt_x</p:attrName>
                                          <p:attrName>ppt_y</p:attrName>
                                        </p:attrNameLst>
                                      </p:cBhvr>
                                      <p:rCtr x="8501" y="-91"/>
                                    </p:animMotion>
                                  </p:childTnLst>
                                </p:cTn>
                              </p:par>
                              <p:par>
                                <p:cTn id="9" presetID="10" presetClass="exit" presetSubtype="0" fill="hold" nodeType="withEffect">
                                  <p:stCondLst>
                                    <p:cond delay="0"/>
                                  </p:stCondLst>
                                  <p:childTnLst>
                                    <p:animEffect transition="out" filter="fade">
                                      <p:cBhvr>
                                        <p:cTn id="10" dur="500"/>
                                        <p:tgtEl>
                                          <p:spTgt spid="157"/>
                                        </p:tgtEl>
                                      </p:cBhvr>
                                    </p:animEffect>
                                    <p:set>
                                      <p:cBhvr>
                                        <p:cTn id="11" dur="1" fill="hold">
                                          <p:stCondLst>
                                            <p:cond delay="499"/>
                                          </p:stCondLst>
                                        </p:cTn>
                                        <p:tgtEl>
                                          <p:spTgt spid="157"/>
                                        </p:tgtEl>
                                        <p:attrNameLst>
                                          <p:attrName>style.visibility</p:attrName>
                                        </p:attrNameLst>
                                      </p:cBhvr>
                                      <p:to>
                                        <p:strVal val="hidden"/>
                                      </p:to>
                                    </p:se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wipe(down)">
                                      <p:cBhvr>
                                        <p:cTn id="17" dur="500"/>
                                        <p:tgtEl>
                                          <p:spTgt spid="160"/>
                                        </p:tgtEl>
                                      </p:cBhvr>
                                    </p:animEffect>
                                  </p:childTnLst>
                                </p:cTn>
                              </p:par>
                              <p:par>
                                <p:cTn id="18" presetID="22" presetClass="entr" presetSubtype="4" fill="hold" nodeType="with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wipe(down)">
                                      <p:cBhvr>
                                        <p:cTn id="20" dur="500"/>
                                        <p:tgtEl>
                                          <p:spTgt spid="164"/>
                                        </p:tgtEl>
                                      </p:cBhvr>
                                    </p:animEffect>
                                  </p:childTnLst>
                                </p:cTn>
                              </p:par>
                              <p:par>
                                <p:cTn id="21" presetID="22" presetClass="entr" presetSubtype="4"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wipe(down)">
                                      <p:cBhvr>
                                        <p:cTn id="23" dur="500"/>
                                        <p:tgtEl>
                                          <p:spTgt spid="168"/>
                                        </p:tgtEl>
                                      </p:cBhvr>
                                    </p:animEffect>
                                  </p:childTnLst>
                                </p:cTn>
                              </p:par>
                              <p:par>
                                <p:cTn id="24" presetID="22" presetClass="entr" presetSubtype="4" fill="hold" nodeType="withEffect">
                                  <p:stCondLst>
                                    <p:cond delay="0"/>
                                  </p:stCondLst>
                                  <p:childTnLst>
                                    <p:set>
                                      <p:cBhvr>
                                        <p:cTn id="25" dur="1" fill="hold">
                                          <p:stCondLst>
                                            <p:cond delay="0"/>
                                          </p:stCondLst>
                                        </p:cTn>
                                        <p:tgtEl>
                                          <p:spTgt spid="172"/>
                                        </p:tgtEl>
                                        <p:attrNameLst>
                                          <p:attrName>style.visibility</p:attrName>
                                        </p:attrNameLst>
                                      </p:cBhvr>
                                      <p:to>
                                        <p:strVal val="visible"/>
                                      </p:to>
                                    </p:set>
                                    <p:animEffect transition="in" filter="wipe(down)">
                                      <p:cBhvr>
                                        <p:cTn id="26" dur="500"/>
                                        <p:tgtEl>
                                          <p:spTgt spid="172"/>
                                        </p:tgtEl>
                                      </p:cBhvr>
                                    </p:animEffect>
                                  </p:childTnLst>
                                </p:cTn>
                              </p:par>
                              <p:par>
                                <p:cTn id="27" presetID="22" presetClass="entr" presetSubtype="4" fill="hold" nodeType="withEffect">
                                  <p:stCondLst>
                                    <p:cond delay="0"/>
                                  </p:stCondLst>
                                  <p:childTnLst>
                                    <p:set>
                                      <p:cBhvr>
                                        <p:cTn id="28" dur="1" fill="hold">
                                          <p:stCondLst>
                                            <p:cond delay="0"/>
                                          </p:stCondLst>
                                        </p:cTn>
                                        <p:tgtEl>
                                          <p:spTgt spid="176"/>
                                        </p:tgtEl>
                                        <p:attrNameLst>
                                          <p:attrName>style.visibility</p:attrName>
                                        </p:attrNameLst>
                                      </p:cBhvr>
                                      <p:to>
                                        <p:strVal val="visible"/>
                                      </p:to>
                                    </p:set>
                                    <p:animEffect transition="in" filter="wipe(down)">
                                      <p:cBhvr>
                                        <p:cTn id="29"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174" y="754062"/>
            <a:ext cx="8219813" cy="1828800"/>
          </a:xfrm>
        </p:spPr>
        <p:txBody>
          <a:bodyPr/>
          <a:lstStyle/>
          <a:p>
            <a:r>
              <a:rPr lang="en-US" dirty="0"/>
              <a:t>When you have a repo in place, you can….</a:t>
            </a:r>
          </a:p>
        </p:txBody>
      </p:sp>
      <p:sp>
        <p:nvSpPr>
          <p:cNvPr id="3" name="Text Placeholder 2"/>
          <p:cNvSpPr>
            <a:spLocks noGrp="1"/>
          </p:cNvSpPr>
          <p:nvPr>
            <p:ph type="body" sz="quarter" idx="4294967295"/>
          </p:nvPr>
        </p:nvSpPr>
        <p:spPr>
          <a:xfrm>
            <a:off x="3094037" y="3268662"/>
            <a:ext cx="7056438" cy="3124201"/>
          </a:xfrm>
        </p:spPr>
        <p:txBody>
          <a:bodyPr>
            <a:normAutofit/>
          </a:bodyPr>
          <a:lstStyle/>
          <a:p>
            <a:r>
              <a:rPr lang="en-US" dirty="0" smtClean="0"/>
              <a:t>Scan for licenses in use</a:t>
            </a:r>
          </a:p>
          <a:p>
            <a:r>
              <a:rPr lang="en-US" dirty="0" smtClean="0"/>
              <a:t>Scan for known vulnerabilities</a:t>
            </a:r>
          </a:p>
          <a:p>
            <a:r>
              <a:rPr lang="en-US" dirty="0" smtClean="0"/>
              <a:t>Scan for popularity</a:t>
            </a:r>
          </a:p>
          <a:p>
            <a:endParaRPr lang="en-US" dirty="0"/>
          </a:p>
        </p:txBody>
      </p:sp>
    </p:spTree>
    <p:extLst>
      <p:ext uri="{BB962C8B-B14F-4D97-AF65-F5344CB8AC3E}">
        <p14:creationId xmlns:p14="http://schemas.microsoft.com/office/powerpoint/2010/main" val="97852419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518160"/>
          </a:xfrm>
        </p:spPr>
        <p:txBody>
          <a:bodyPr/>
          <a:lstStyle/>
          <a:p>
            <a:r>
              <a:rPr lang="en-US" dirty="0" smtClean="0"/>
              <a:t>There are different flavors out there</a:t>
            </a:r>
          </a:p>
          <a:p>
            <a:pPr lvl="1"/>
            <a:r>
              <a:rPr lang="en-US" dirty="0" smtClean="0"/>
              <a:t>Alternatives are </a:t>
            </a:r>
            <a:r>
              <a:rPr lang="en-US" b="1" i="1" dirty="0" err="1" smtClean="0"/>
              <a:t>archiva</a:t>
            </a:r>
            <a:r>
              <a:rPr lang="en-US" b="1" i="1" dirty="0" smtClean="0"/>
              <a:t>, </a:t>
            </a:r>
            <a:r>
              <a:rPr lang="en-US" b="1" i="1" dirty="0" err="1" smtClean="0"/>
              <a:t>Artifactory</a:t>
            </a:r>
            <a:r>
              <a:rPr lang="en-US" b="1" i="1" dirty="0" smtClean="0"/>
              <a:t>, Nexus</a:t>
            </a:r>
          </a:p>
          <a:p>
            <a:pPr lvl="1"/>
            <a:r>
              <a:rPr lang="en-US" dirty="0" smtClean="0"/>
              <a:t>You can look at </a:t>
            </a:r>
            <a:r>
              <a:rPr lang="en-US" dirty="0"/>
              <a:t>a comparison at: </a:t>
            </a:r>
            <a:r>
              <a:rPr lang="en-US" dirty="0">
                <a:hlinkClick r:id="rId2"/>
              </a:rPr>
              <a:t>http://</a:t>
            </a:r>
            <a:r>
              <a:rPr lang="en-US" dirty="0" smtClean="0">
                <a:hlinkClick r:id="rId2"/>
              </a:rPr>
              <a:t>docs.codehaus.org/display/MAVENUSER/Maven+Repository+Manager+Feature+Matrix</a:t>
            </a:r>
            <a:endParaRPr lang="en-US" dirty="0" smtClean="0"/>
          </a:p>
          <a:p>
            <a:pPr lvl="1"/>
            <a:endParaRPr lang="en-US" b="1" i="1" dirty="0"/>
          </a:p>
          <a:p>
            <a:r>
              <a:rPr lang="en-US" b="1" dirty="0" smtClean="0"/>
              <a:t>For my demos I am using </a:t>
            </a:r>
            <a:r>
              <a:rPr lang="en-US" b="1" dirty="0" err="1" smtClean="0"/>
              <a:t>Sonatype</a:t>
            </a:r>
            <a:r>
              <a:rPr lang="en-US" b="1" dirty="0" smtClean="0"/>
              <a:t> Nexus</a:t>
            </a:r>
          </a:p>
          <a:p>
            <a:pPr lvl="1"/>
            <a:r>
              <a:rPr lang="en-US" dirty="0" smtClean="0"/>
              <a:t>The one I most commonly encountered in my engagements with customers</a:t>
            </a:r>
          </a:p>
          <a:p>
            <a:pPr lvl="1"/>
            <a:r>
              <a:rPr lang="en-US" dirty="0" smtClean="0"/>
              <a:t>Supports the Microsoft Eco system with </a:t>
            </a:r>
            <a:r>
              <a:rPr lang="en-US" dirty="0" err="1" smtClean="0"/>
              <a:t>NuGet</a:t>
            </a:r>
            <a:r>
              <a:rPr lang="en-US" dirty="0" smtClean="0"/>
              <a:t>!</a:t>
            </a:r>
          </a:p>
          <a:p>
            <a:pPr lvl="1"/>
            <a:endParaRPr lang="en-US" dirty="0"/>
          </a:p>
        </p:txBody>
      </p:sp>
      <p:sp>
        <p:nvSpPr>
          <p:cNvPr id="3" name="Title 2"/>
          <p:cNvSpPr>
            <a:spLocks noGrp="1"/>
          </p:cNvSpPr>
          <p:nvPr>
            <p:ph type="title"/>
          </p:nvPr>
        </p:nvSpPr>
        <p:spPr/>
        <p:txBody>
          <a:bodyPr/>
          <a:lstStyle/>
          <a:p>
            <a:r>
              <a:rPr lang="en-US" dirty="0" smtClean="0"/>
              <a:t>Meet the artifact repository</a:t>
            </a:r>
            <a:endParaRPr lang="en-US" dirty="0"/>
          </a:p>
        </p:txBody>
      </p:sp>
    </p:spTree>
    <p:extLst>
      <p:ext uri="{BB962C8B-B14F-4D97-AF65-F5344CB8AC3E}">
        <p14:creationId xmlns:p14="http://schemas.microsoft.com/office/powerpoint/2010/main" val="546696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b="16935"/>
          <a:stretch/>
        </p:blipFill>
        <p:spPr>
          <a:xfrm>
            <a:off x="8165630" y="-277359"/>
            <a:ext cx="5857117" cy="7297790"/>
          </a:xfrm>
          <a:prstGeom prst="rect">
            <a:avLst/>
          </a:prstGeom>
        </p:spPr>
      </p:pic>
      <p:sp>
        <p:nvSpPr>
          <p:cNvPr id="2" name="TextBox 1"/>
          <p:cNvSpPr txBox="1"/>
          <p:nvPr/>
        </p:nvSpPr>
        <p:spPr>
          <a:xfrm>
            <a:off x="1947135" y="725147"/>
            <a:ext cx="65" cy="942117"/>
          </a:xfrm>
          <a:prstGeom prst="rect">
            <a:avLst/>
          </a:prstGeom>
          <a:noFill/>
        </p:spPr>
        <p:txBody>
          <a:bodyPr wrap="none" lIns="0" tIns="0" rIns="0" bIns="0">
            <a:spAutoFit/>
          </a:bodyPr>
          <a:lstStyle/>
          <a:p>
            <a:pPr defTabSz="1243493">
              <a:defRPr/>
            </a:pPr>
            <a:endParaRPr lang="en-US" sz="6122" dirty="0">
              <a:gradFill>
                <a:gsLst>
                  <a:gs pos="0">
                    <a:srgbClr val="FFFFFF"/>
                  </a:gs>
                  <a:gs pos="86000">
                    <a:srgbClr val="FFFFFF"/>
                  </a:gs>
                </a:gsLst>
                <a:lin ang="5400000" scaled="0"/>
              </a:gradFill>
              <a:latin typeface="Segoe UI Light" pitchFamily="34" charset="0"/>
            </a:endParaRPr>
          </a:p>
        </p:txBody>
      </p:sp>
      <p:sp>
        <p:nvSpPr>
          <p:cNvPr id="7" name="Title 6"/>
          <p:cNvSpPr>
            <a:spLocks noGrp="1"/>
          </p:cNvSpPr>
          <p:nvPr>
            <p:ph type="title"/>
          </p:nvPr>
        </p:nvSpPr>
        <p:spPr>
          <a:xfrm>
            <a:off x="308622" y="298682"/>
            <a:ext cx="11191240" cy="1165754"/>
          </a:xfrm>
        </p:spPr>
        <p:txBody>
          <a:bodyPr/>
          <a:lstStyle/>
          <a:p>
            <a:pPr algn="l"/>
            <a:r>
              <a:rPr lang="en-US" dirty="0" smtClean="0">
                <a:solidFill>
                  <a:schemeClr val="bg2"/>
                </a:solidFill>
              </a:rPr>
              <a:t>Let me introduce myself</a:t>
            </a:r>
            <a:endParaRPr lang="en-US" dirty="0">
              <a:solidFill>
                <a:schemeClr val="bg2"/>
              </a:solidFill>
            </a:endParaRPr>
          </a:p>
        </p:txBody>
      </p:sp>
      <p:grpSp>
        <p:nvGrpSpPr>
          <p:cNvPr id="27" name="Group 26"/>
          <p:cNvGrpSpPr/>
          <p:nvPr/>
        </p:nvGrpSpPr>
        <p:grpSpPr>
          <a:xfrm>
            <a:off x="5227637" y="1211264"/>
            <a:ext cx="5084741" cy="3437009"/>
            <a:chOff x="381539" y="2656464"/>
            <a:chExt cx="3109591" cy="2282703"/>
          </a:xfrm>
        </p:grpSpPr>
        <p:sp>
          <p:nvSpPr>
            <p:cNvPr id="18" name="Rectangle 17"/>
            <p:cNvSpPr/>
            <p:nvPr/>
          </p:nvSpPr>
          <p:spPr>
            <a:xfrm>
              <a:off x="381539" y="2656464"/>
              <a:ext cx="2895061" cy="2282703"/>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1243493"/>
              <a:endParaRPr lang="en-US" sz="3264" dirty="0">
                <a:solidFill>
                  <a:srgbClr val="1F497D"/>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51" y="2719064"/>
              <a:ext cx="2324100" cy="492510"/>
            </a:xfrm>
            <a:prstGeom prst="rect">
              <a:avLst/>
            </a:prstGeom>
            <a:noFill/>
            <a:ln>
              <a:no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85" y="3340711"/>
              <a:ext cx="703981" cy="70398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57" y="4102804"/>
              <a:ext cx="763439" cy="763439"/>
            </a:xfrm>
            <a:prstGeom prst="rect">
              <a:avLst/>
            </a:prstGeom>
          </p:spPr>
        </p:pic>
        <p:sp>
          <p:nvSpPr>
            <p:cNvPr id="14" name="Rectangle 13"/>
            <p:cNvSpPr/>
            <p:nvPr/>
          </p:nvSpPr>
          <p:spPr>
            <a:xfrm>
              <a:off x="1271805" y="3498195"/>
              <a:ext cx="1215304" cy="375702"/>
            </a:xfrm>
            <a:prstGeom prst="rect">
              <a:avLst/>
            </a:prstGeom>
          </p:spPr>
          <p:txBody>
            <a:bodyPr wrap="none">
              <a:spAutoFit/>
            </a:bodyPr>
            <a:lstStyle/>
            <a:p>
              <a:pPr defTabSz="1243493"/>
              <a:r>
                <a:rPr lang="en-US" sz="2720" dirty="0" err="1">
                  <a:solidFill>
                    <a:srgbClr val="1F497D"/>
                  </a:solidFill>
                </a:rPr>
                <a:t>Intellitrace</a:t>
              </a:r>
              <a:endParaRPr lang="en-US" sz="2720" dirty="0">
                <a:solidFill>
                  <a:srgbClr val="1F497D"/>
                </a:solidFill>
              </a:endParaRPr>
            </a:p>
          </p:txBody>
        </p:sp>
        <p:sp>
          <p:nvSpPr>
            <p:cNvPr id="19" name="Rectangle 18"/>
            <p:cNvSpPr/>
            <p:nvPr/>
          </p:nvSpPr>
          <p:spPr>
            <a:xfrm>
              <a:off x="1271805" y="4159055"/>
              <a:ext cx="2219325" cy="683507"/>
            </a:xfrm>
            <a:prstGeom prst="rect">
              <a:avLst/>
            </a:prstGeom>
          </p:spPr>
          <p:txBody>
            <a:bodyPr wrap="square">
              <a:spAutoFit/>
            </a:bodyPr>
            <a:lstStyle/>
            <a:p>
              <a:pPr defTabSz="1243493"/>
              <a:r>
                <a:rPr lang="en-US" sz="2720" dirty="0">
                  <a:solidFill>
                    <a:srgbClr val="1F497D"/>
                  </a:solidFill>
                </a:rPr>
                <a:t>Test Automation </a:t>
              </a:r>
              <a:br>
                <a:rPr lang="en-US" sz="2720" dirty="0">
                  <a:solidFill>
                    <a:srgbClr val="1F497D"/>
                  </a:solidFill>
                </a:rPr>
              </a:br>
              <a:r>
                <a:rPr lang="en-US" sz="2720" dirty="0">
                  <a:solidFill>
                    <a:srgbClr val="1F497D"/>
                  </a:solidFill>
                </a:rPr>
                <a:t>with </a:t>
              </a:r>
              <a:r>
                <a:rPr lang="en-US" sz="2720" dirty="0" err="1">
                  <a:solidFill>
                    <a:srgbClr val="1F497D"/>
                  </a:solidFill>
                </a:rPr>
                <a:t>CodedUI</a:t>
              </a:r>
              <a:r>
                <a:rPr lang="en-US" sz="2720" dirty="0">
                  <a:solidFill>
                    <a:srgbClr val="1F497D"/>
                  </a:solidFill>
                </a:rPr>
                <a:t> </a:t>
              </a:r>
            </a:p>
          </p:txBody>
        </p:sp>
      </p:grpSp>
      <p:grpSp>
        <p:nvGrpSpPr>
          <p:cNvPr id="28" name="Group 27"/>
          <p:cNvGrpSpPr/>
          <p:nvPr/>
        </p:nvGrpSpPr>
        <p:grpSpPr>
          <a:xfrm>
            <a:off x="-522007" y="1211264"/>
            <a:ext cx="6217356" cy="3437009"/>
            <a:chOff x="2900262" y="2656464"/>
            <a:chExt cx="4572000" cy="2260855"/>
          </a:xfrm>
        </p:grpSpPr>
        <p:sp>
          <p:nvSpPr>
            <p:cNvPr id="11" name="Rectangle 10"/>
            <p:cNvSpPr/>
            <p:nvPr/>
          </p:nvSpPr>
          <p:spPr>
            <a:xfrm>
              <a:off x="3511074" y="2656464"/>
              <a:ext cx="3544282" cy="2260855"/>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43493"/>
              <a:endParaRPr lang="en-US" sz="2448" dirty="0">
                <a:solidFill>
                  <a:srgbClr val="1F497D"/>
                </a:solidFill>
              </a:endParaRPr>
            </a:p>
          </p:txBody>
        </p:sp>
        <p:pic>
          <p:nvPicPr>
            <p:cNvPr id="10245"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2328" y="4354555"/>
              <a:ext cx="121324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http://blog.guybarrette.com/image.axd?picture=2013%2F1%2Fmsrd-logo-96px-alph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9317" y="4363072"/>
              <a:ext cx="1643898" cy="46917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2900262" y="3951102"/>
              <a:ext cx="4572000" cy="341612"/>
            </a:xfrm>
            <a:prstGeom prst="rect">
              <a:avLst/>
            </a:prstGeom>
          </p:spPr>
          <p:txBody>
            <a:bodyPr>
              <a:spAutoFit/>
            </a:bodyPr>
            <a:lstStyle/>
            <a:p>
              <a:pPr algn="ctr" defTabSz="1243493"/>
              <a:r>
                <a:rPr lang="en-US" sz="2448" dirty="0" smtClean="0">
                  <a:solidFill>
                    <a:srgbClr val="1F497D"/>
                  </a:solidFill>
                </a:rPr>
                <a:t>Chief Technical Officer</a:t>
              </a:r>
              <a:endParaRPr lang="en-US" sz="2448" dirty="0">
                <a:solidFill>
                  <a:srgbClr val="1F497D"/>
                </a:solidFill>
              </a:endParaRPr>
            </a:p>
          </p:txBody>
        </p:sp>
      </p:grpSp>
      <p:grpSp>
        <p:nvGrpSpPr>
          <p:cNvPr id="32" name="Group 31"/>
          <p:cNvGrpSpPr/>
          <p:nvPr/>
        </p:nvGrpSpPr>
        <p:grpSpPr>
          <a:xfrm>
            <a:off x="308622" y="4892902"/>
            <a:ext cx="9652962" cy="2001956"/>
            <a:chOff x="226300" y="3598050"/>
            <a:chExt cx="6671366" cy="1472160"/>
          </a:xfrm>
        </p:grpSpPr>
        <p:sp>
          <p:nvSpPr>
            <p:cNvPr id="35" name="Rectangle 34"/>
            <p:cNvSpPr/>
            <p:nvPr/>
          </p:nvSpPr>
          <p:spPr>
            <a:xfrm>
              <a:off x="226300" y="3598050"/>
              <a:ext cx="6671366" cy="134612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43493"/>
              <a:endParaRPr lang="en-US" sz="2448" dirty="0">
                <a:solidFill>
                  <a:srgbClr val="1F497D"/>
                </a:solidFill>
              </a:endParaRP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1429" y="4284834"/>
              <a:ext cx="619664" cy="619664"/>
            </a:xfrm>
            <a:prstGeom prst="rect">
              <a:avLst/>
            </a:prstGeom>
          </p:spPr>
        </p:pic>
        <p:sp>
          <p:nvSpPr>
            <p:cNvPr id="23" name="Rectangle 22"/>
            <p:cNvSpPr/>
            <p:nvPr/>
          </p:nvSpPr>
          <p:spPr>
            <a:xfrm>
              <a:off x="3137808" y="4386703"/>
              <a:ext cx="3695884" cy="683507"/>
            </a:xfrm>
            <a:prstGeom prst="rect">
              <a:avLst/>
            </a:prstGeom>
          </p:spPr>
          <p:txBody>
            <a:bodyPr wrap="square">
              <a:spAutoFit/>
            </a:bodyPr>
            <a:lstStyle/>
            <a:p>
              <a:pPr defTabSz="1243493"/>
              <a:r>
                <a:rPr lang="en-US" sz="2720" dirty="0">
                  <a:solidFill>
                    <a:srgbClr val="1F497D"/>
                  </a:solidFill>
                  <a:hlinkClick r:id="rId9"/>
                </a:rPr>
                <a:t>http://nl.linkedin.com/in/marcelv</a:t>
              </a:r>
              <a:endParaRPr lang="en-US" sz="2720" dirty="0">
                <a:solidFill>
                  <a:srgbClr val="1F497D"/>
                </a:solidFill>
              </a:endParaRPr>
            </a:p>
          </p:txBody>
        </p:sp>
        <p:sp>
          <p:nvSpPr>
            <p:cNvPr id="25" name="TextBox 24"/>
            <p:cNvSpPr txBox="1"/>
            <p:nvPr/>
          </p:nvSpPr>
          <p:spPr>
            <a:xfrm>
              <a:off x="1078631" y="4373931"/>
              <a:ext cx="1444154" cy="415640"/>
            </a:xfrm>
            <a:prstGeom prst="rect">
              <a:avLst/>
            </a:prstGeom>
            <a:noFill/>
          </p:spPr>
          <p:txBody>
            <a:bodyPr wrap="none" lIns="0" tIns="0" rIns="0" bIns="0">
              <a:spAutoFit/>
            </a:bodyPr>
            <a:lstStyle/>
            <a:p>
              <a:pPr defTabSz="1243493">
                <a:defRPr/>
              </a:pPr>
              <a:r>
                <a:rPr lang="en-US" sz="3673" dirty="0">
                  <a:solidFill>
                    <a:srgbClr val="1F497D"/>
                  </a:solidFill>
                  <a:latin typeface="Segoe UI Light" pitchFamily="34" charset="0"/>
                </a:rPr>
                <a:t>@</a:t>
              </a:r>
              <a:r>
                <a:rPr lang="en-US" sz="3673" dirty="0" err="1">
                  <a:solidFill>
                    <a:srgbClr val="1F497D"/>
                  </a:solidFill>
                  <a:latin typeface="Segoe UI Light" pitchFamily="34" charset="0"/>
                </a:rPr>
                <a:t>marcelv</a:t>
              </a:r>
              <a:endParaRPr lang="en-US" sz="3673" dirty="0">
                <a:solidFill>
                  <a:srgbClr val="1F497D"/>
                </a:solidFill>
                <a:latin typeface="Segoe UI Light" pitchFamily="34" charset="0"/>
              </a:endParaRPr>
            </a:p>
          </p:txBody>
        </p:sp>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4369" y="4316496"/>
              <a:ext cx="588002" cy="588002"/>
            </a:xfrm>
            <a:prstGeom prst="rect">
              <a:avLst/>
            </a:prstGeom>
          </p:spPr>
        </p:pic>
        <p:sp>
          <p:nvSpPr>
            <p:cNvPr id="43" name="TextBox 42"/>
            <p:cNvSpPr txBox="1"/>
            <p:nvPr/>
          </p:nvSpPr>
          <p:spPr>
            <a:xfrm>
              <a:off x="1077044" y="3755059"/>
              <a:ext cx="3007865" cy="831280"/>
            </a:xfrm>
            <a:prstGeom prst="rect">
              <a:avLst/>
            </a:prstGeom>
            <a:noFill/>
          </p:spPr>
          <p:txBody>
            <a:bodyPr wrap="none" lIns="0" tIns="0" rIns="0" bIns="0">
              <a:spAutoFit/>
            </a:bodyPr>
            <a:lstStyle/>
            <a:p>
              <a:pPr defTabSz="1243493">
                <a:defRPr/>
              </a:pPr>
              <a:r>
                <a:rPr lang="en-US" sz="3673" dirty="0">
                  <a:solidFill>
                    <a:srgbClr val="1F497D"/>
                  </a:solidFill>
                  <a:latin typeface="Segoe UI Light" pitchFamily="34" charset="0"/>
                  <a:hlinkClick r:id="rId11"/>
                </a:rPr>
                <a:t>h</a:t>
              </a:r>
              <a:r>
                <a:rPr lang="en-US" sz="3673" dirty="0" smtClean="0">
                  <a:solidFill>
                    <a:srgbClr val="1F497D"/>
                  </a:solidFill>
                  <a:latin typeface="Segoe UI Light" pitchFamily="34" charset="0"/>
                  <a:hlinkClick r:id="rId11"/>
                </a:rPr>
                <a:t>ttp://fluentbytes.com</a:t>
              </a:r>
              <a:endParaRPr lang="en-US" sz="3673" dirty="0" smtClean="0">
                <a:solidFill>
                  <a:srgbClr val="1F497D"/>
                </a:solidFill>
                <a:latin typeface="Segoe UI Light" pitchFamily="34" charset="0"/>
              </a:endParaRPr>
            </a:p>
            <a:p>
              <a:pPr defTabSz="1243493">
                <a:defRPr/>
              </a:pPr>
              <a:endParaRPr lang="en-US" sz="3673" dirty="0">
                <a:solidFill>
                  <a:srgbClr val="1F497D"/>
                </a:solidFill>
                <a:latin typeface="Segoe UI Light" pitchFamily="34" charset="0"/>
              </a:endParaRPr>
            </a:p>
          </p:txBody>
        </p:sp>
      </p:grpSp>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70715" y="1178865"/>
            <a:ext cx="2895600" cy="1981200"/>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7943" y="4920490"/>
            <a:ext cx="988183" cy="988183"/>
          </a:xfrm>
          <a:prstGeom prst="rect">
            <a:avLst/>
          </a:prstGeom>
        </p:spPr>
      </p:pic>
    </p:spTree>
    <p:extLst>
      <p:ext uri="{BB962C8B-B14F-4D97-AF65-F5344CB8AC3E}">
        <p14:creationId xmlns:p14="http://schemas.microsoft.com/office/powerpoint/2010/main" val="299830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Show Nexus repo</a:t>
            </a:r>
            <a:endParaRPr lang="en-US" dirty="0"/>
          </a:p>
        </p:txBody>
      </p:sp>
      <p:sp>
        <p:nvSpPr>
          <p:cNvPr id="5" name="Text Placeholder 4"/>
          <p:cNvSpPr>
            <a:spLocks noGrp="1"/>
          </p:cNvSpPr>
          <p:nvPr>
            <p:ph type="body" sz="quarter" idx="12"/>
          </p:nvPr>
        </p:nvSpPr>
        <p:spPr/>
        <p:txBody>
          <a:bodyPr/>
          <a:lstStyle/>
          <a:p>
            <a:r>
              <a:rPr lang="en-US" dirty="0" smtClean="0"/>
              <a:t>Demo</a:t>
            </a:r>
            <a:endParaRPr lang="en-US" dirty="0"/>
          </a:p>
        </p:txBody>
      </p:sp>
    </p:spTree>
    <p:extLst>
      <p:ext uri="{BB962C8B-B14F-4D97-AF65-F5344CB8AC3E}">
        <p14:creationId xmlns:p14="http://schemas.microsoft.com/office/powerpoint/2010/main" val="3512890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174" y="1439862"/>
            <a:ext cx="8219813" cy="1828800"/>
          </a:xfrm>
        </p:spPr>
        <p:txBody>
          <a:bodyPr/>
          <a:lstStyle/>
          <a:p>
            <a:r>
              <a:rPr lang="en-US" dirty="0" smtClean="0"/>
              <a:t>Great but not all OSS comes from </a:t>
            </a:r>
            <a:r>
              <a:rPr lang="en-US" dirty="0" err="1" smtClean="0"/>
              <a:t>NuGet</a:t>
            </a:r>
            <a:endParaRPr lang="en-US" dirty="0"/>
          </a:p>
        </p:txBody>
      </p:sp>
      <p:sp>
        <p:nvSpPr>
          <p:cNvPr id="3" name="Text Placeholder 2"/>
          <p:cNvSpPr>
            <a:spLocks noGrp="1"/>
          </p:cNvSpPr>
          <p:nvPr>
            <p:ph type="body" sz="quarter" idx="4294967295"/>
          </p:nvPr>
        </p:nvSpPr>
        <p:spPr>
          <a:xfrm>
            <a:off x="1341437" y="4259262"/>
            <a:ext cx="9946350" cy="1292225"/>
          </a:xfrm>
        </p:spPr>
        <p:txBody>
          <a:bodyPr/>
          <a:lstStyle/>
          <a:p>
            <a:pPr marL="0" indent="0">
              <a:buNone/>
            </a:pPr>
            <a:r>
              <a:rPr lang="en-US" dirty="0" smtClean="0"/>
              <a:t>How can you know what is in your enterprise, because just using a proxy does not cut it?</a:t>
            </a:r>
          </a:p>
        </p:txBody>
      </p:sp>
    </p:spTree>
    <p:extLst>
      <p:ext uri="{BB962C8B-B14F-4D97-AF65-F5344CB8AC3E}">
        <p14:creationId xmlns:p14="http://schemas.microsoft.com/office/powerpoint/2010/main" val="248213919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637" y="1058862"/>
            <a:ext cx="8219813" cy="1828800"/>
          </a:xfrm>
        </p:spPr>
        <p:txBody>
          <a:bodyPr/>
          <a:lstStyle/>
          <a:p>
            <a:r>
              <a:rPr lang="en-US" dirty="0" smtClean="0"/>
              <a:t>How to publish to repo after build</a:t>
            </a:r>
            <a:endParaRPr lang="en-US" dirty="0"/>
          </a:p>
        </p:txBody>
      </p:sp>
      <p:sp>
        <p:nvSpPr>
          <p:cNvPr id="3" name="Text Placeholder 2"/>
          <p:cNvSpPr>
            <a:spLocks noGrp="1"/>
          </p:cNvSpPr>
          <p:nvPr>
            <p:ph type="body" sz="quarter" idx="4294967295"/>
          </p:nvPr>
        </p:nvSpPr>
        <p:spPr>
          <a:xfrm>
            <a:off x="569144" y="3268662"/>
            <a:ext cx="11888787" cy="1846263"/>
          </a:xfrm>
        </p:spPr>
        <p:txBody>
          <a:bodyPr/>
          <a:lstStyle/>
          <a:p>
            <a:r>
              <a:rPr lang="en-US" dirty="0" smtClean="0"/>
              <a:t>By publishing your product back to the artifact repository, you can now scan your software on use of OSS</a:t>
            </a:r>
          </a:p>
        </p:txBody>
      </p:sp>
    </p:spTree>
    <p:extLst>
      <p:ext uri="{BB962C8B-B14F-4D97-AF65-F5344CB8AC3E}">
        <p14:creationId xmlns:p14="http://schemas.microsoft.com/office/powerpoint/2010/main" val="114564795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Consuming open source software</a:t>
            </a:r>
            <a:endParaRPr lang="en-US" dirty="0"/>
          </a:p>
        </p:txBody>
      </p:sp>
      <p:sp>
        <p:nvSpPr>
          <p:cNvPr id="81" name="AutoShape 49"/>
          <p:cNvSpPr>
            <a:spLocks noChangeArrowheads="1"/>
          </p:cNvSpPr>
          <p:nvPr/>
        </p:nvSpPr>
        <p:spPr bwMode="gray">
          <a:xfrm>
            <a:off x="5175419" y="5716785"/>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2" name="AutoShape 49"/>
          <p:cNvSpPr>
            <a:spLocks noChangeArrowheads="1"/>
          </p:cNvSpPr>
          <p:nvPr/>
        </p:nvSpPr>
        <p:spPr bwMode="gray">
          <a:xfrm>
            <a:off x="3124369" y="5716785"/>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5" name="Text Box 19"/>
          <p:cNvSpPr txBox="1">
            <a:spLocks noChangeArrowheads="1"/>
          </p:cNvSpPr>
          <p:nvPr/>
        </p:nvSpPr>
        <p:spPr bwMode="gray">
          <a:xfrm flipH="1">
            <a:off x="3644841" y="6054198"/>
            <a:ext cx="1441450" cy="28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Development</a:t>
            </a:r>
            <a:endParaRPr lang="en-US" sz="1400" b="1" cap="all" dirty="0">
              <a:solidFill>
                <a:srgbClr val="FFFFFF"/>
              </a:solidFill>
              <a:latin typeface="Calibri"/>
              <a:cs typeface="Calibri"/>
            </a:endParaRPr>
          </a:p>
        </p:txBody>
      </p:sp>
      <p:sp>
        <p:nvSpPr>
          <p:cNvPr id="86" name="Text Box 19"/>
          <p:cNvSpPr txBox="1">
            <a:spLocks noChangeArrowheads="1"/>
          </p:cNvSpPr>
          <p:nvPr/>
        </p:nvSpPr>
        <p:spPr bwMode="gray">
          <a:xfrm flipH="1">
            <a:off x="5612205" y="5964526"/>
            <a:ext cx="1657240" cy="460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Build and publish</a:t>
            </a:r>
            <a:endParaRPr lang="en-US" sz="1400" b="1" cap="all" dirty="0">
              <a:solidFill>
                <a:srgbClr val="FFFFFF"/>
              </a:solidFill>
              <a:latin typeface="Calibri"/>
              <a:cs typeface="Calibri"/>
            </a:endParaRPr>
          </a:p>
        </p:txBody>
      </p:sp>
      <p:pic>
        <p:nvPicPr>
          <p:cNvPr id="88" name="Picture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11494">
            <a:off x="3279899" y="3932778"/>
            <a:ext cx="1653720" cy="1717012"/>
          </a:xfrm>
          <a:prstGeom prst="rect">
            <a:avLst/>
          </a:prstGeom>
          <a:noFill/>
        </p:spPr>
      </p:pic>
      <p:grpSp>
        <p:nvGrpSpPr>
          <p:cNvPr id="5" name="Group 4"/>
          <p:cNvGrpSpPr/>
          <p:nvPr/>
        </p:nvGrpSpPr>
        <p:grpSpPr>
          <a:xfrm>
            <a:off x="7237042" y="5069707"/>
            <a:ext cx="2352675" cy="1610573"/>
            <a:chOff x="9215287" y="5088362"/>
            <a:chExt cx="2352675" cy="1610573"/>
          </a:xfrm>
        </p:grpSpPr>
        <p:sp>
          <p:nvSpPr>
            <p:cNvPr id="80" name="AutoShape 49"/>
            <p:cNvSpPr>
              <a:spLocks noChangeArrowheads="1"/>
            </p:cNvSpPr>
            <p:nvPr/>
          </p:nvSpPr>
          <p:spPr bwMode="gray">
            <a:xfrm>
              <a:off x="9215287" y="5743260"/>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charset="0"/>
                <a:ea typeface="ＭＳ Ｐゴシック" charset="0"/>
                <a:cs typeface="Arial" charset="0"/>
              </a:endParaRPr>
            </a:p>
          </p:txBody>
        </p:sp>
        <p:sp>
          <p:nvSpPr>
            <p:cNvPr id="87" name="Text Box 19"/>
            <p:cNvSpPr txBox="1">
              <a:spLocks noChangeArrowheads="1"/>
            </p:cNvSpPr>
            <p:nvPr/>
          </p:nvSpPr>
          <p:spPr bwMode="gray">
            <a:xfrm flipH="1">
              <a:off x="9418234" y="6080674"/>
              <a:ext cx="1984244" cy="280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defTabSz="457200" eaLnBrk="1" fontAlgn="base" hangingPunct="1">
                <a:lnSpc>
                  <a:spcPct val="85000"/>
                </a:lnSpc>
                <a:spcBef>
                  <a:spcPct val="0"/>
                </a:spcBef>
                <a:spcAft>
                  <a:spcPct val="0"/>
                </a:spcAft>
              </a:pPr>
              <a:r>
                <a:rPr lang="en-US" sz="1400" b="1" cap="all" dirty="0" smtClean="0">
                  <a:solidFill>
                    <a:srgbClr val="FFFFFF"/>
                  </a:solidFill>
                  <a:latin typeface="Calibri"/>
                  <a:cs typeface="Calibri"/>
                </a:rPr>
                <a:t>Production</a:t>
              </a:r>
              <a:endParaRPr lang="en-US" sz="1400" b="1" cap="all" dirty="0">
                <a:solidFill>
                  <a:srgbClr val="FFFFFF"/>
                </a:solidFill>
                <a:latin typeface="Calibri"/>
                <a:cs typeface="Calibri"/>
              </a:endParaRPr>
            </a:p>
          </p:txBody>
        </p:sp>
        <p:grpSp>
          <p:nvGrpSpPr>
            <p:cNvPr id="89" name="Group 88"/>
            <p:cNvGrpSpPr/>
            <p:nvPr/>
          </p:nvGrpSpPr>
          <p:grpSpPr>
            <a:xfrm>
              <a:off x="10026031" y="5088362"/>
              <a:ext cx="503350" cy="503350"/>
              <a:chOff x="7425898" y="4347854"/>
              <a:chExt cx="503350" cy="503350"/>
            </a:xfrm>
          </p:grpSpPr>
          <p:sp>
            <p:nvSpPr>
              <p:cNvPr id="90" name="Rectangle 89"/>
              <p:cNvSpPr/>
              <p:nvPr/>
            </p:nvSpPr>
            <p:spPr>
              <a:xfrm>
                <a:off x="7425898" y="4347854"/>
                <a:ext cx="503350" cy="503350"/>
              </a:xfrm>
              <a:prstGeom prst="rect">
                <a:avLst/>
              </a:prstGeom>
              <a:solidFill>
                <a:srgbClr val="79A869"/>
              </a:solidFill>
              <a:ln w="25400" cap="flat" cmpd="sng" algn="ctr">
                <a:solidFill>
                  <a:srgbClr val="79A869"/>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91" name="Picture 90" descr="cart-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540" y="4437498"/>
                <a:ext cx="341561" cy="327083"/>
              </a:xfrm>
              <a:prstGeom prst="rect">
                <a:avLst/>
              </a:prstGeom>
            </p:spPr>
          </p:pic>
        </p:grpSp>
        <p:grpSp>
          <p:nvGrpSpPr>
            <p:cNvPr id="92" name="Group 91"/>
            <p:cNvGrpSpPr/>
            <p:nvPr/>
          </p:nvGrpSpPr>
          <p:grpSpPr>
            <a:xfrm>
              <a:off x="9403012" y="5088362"/>
              <a:ext cx="503350" cy="503350"/>
              <a:chOff x="6802879" y="4347854"/>
              <a:chExt cx="503350" cy="503350"/>
            </a:xfrm>
          </p:grpSpPr>
          <p:sp>
            <p:nvSpPr>
              <p:cNvPr id="93" name="Rectangle 92"/>
              <p:cNvSpPr/>
              <p:nvPr/>
            </p:nvSpPr>
            <p:spPr>
              <a:xfrm>
                <a:off x="6802879" y="4347854"/>
                <a:ext cx="503350" cy="503350"/>
              </a:xfrm>
              <a:prstGeom prst="rect">
                <a:avLst/>
              </a:prstGeom>
              <a:solidFill>
                <a:srgbClr val="F9A84B"/>
              </a:solidFill>
              <a:ln w="25400" cap="flat" cmpd="sng" algn="ctr">
                <a:solidFill>
                  <a:srgbClr val="F9A84B"/>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94" name="Picture 93" descr="clock-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677" y="4420685"/>
                <a:ext cx="353667" cy="353667"/>
              </a:xfrm>
              <a:prstGeom prst="rect">
                <a:avLst/>
              </a:prstGeom>
            </p:spPr>
          </p:pic>
        </p:grpSp>
        <p:grpSp>
          <p:nvGrpSpPr>
            <p:cNvPr id="95" name="Group 94"/>
            <p:cNvGrpSpPr/>
            <p:nvPr/>
          </p:nvGrpSpPr>
          <p:grpSpPr>
            <a:xfrm>
              <a:off x="10634672" y="5088362"/>
              <a:ext cx="503350" cy="503350"/>
              <a:chOff x="8034539" y="4347854"/>
              <a:chExt cx="503350" cy="503350"/>
            </a:xfrm>
          </p:grpSpPr>
          <p:sp>
            <p:nvSpPr>
              <p:cNvPr id="96" name="Rectangle 95"/>
              <p:cNvSpPr/>
              <p:nvPr/>
            </p:nvSpPr>
            <p:spPr>
              <a:xfrm>
                <a:off x="8034539" y="4347854"/>
                <a:ext cx="503350" cy="503350"/>
              </a:xfrm>
              <a:prstGeom prst="rect">
                <a:avLst/>
              </a:prstGeom>
              <a:solidFill>
                <a:srgbClr val="5C85AD"/>
              </a:solidFill>
              <a:ln w="25400" cap="flat" cmpd="sng" algn="ctr">
                <a:solidFill>
                  <a:srgbClr val="5C85AD"/>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97" name="Picture 96" descr="pencil-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4225" y="4443301"/>
                <a:ext cx="303005" cy="299389"/>
              </a:xfrm>
              <a:prstGeom prst="rect">
                <a:avLst/>
              </a:prstGeom>
            </p:spPr>
          </p:pic>
        </p:grpSp>
      </p:grpSp>
      <p:sp>
        <p:nvSpPr>
          <p:cNvPr id="98" name="AutoShape 49"/>
          <p:cNvSpPr>
            <a:spLocks noChangeArrowheads="1"/>
          </p:cNvSpPr>
          <p:nvPr/>
        </p:nvSpPr>
        <p:spPr bwMode="gray">
          <a:xfrm>
            <a:off x="1072879" y="5716785"/>
            <a:ext cx="2352675" cy="955675"/>
          </a:xfrm>
          <a:prstGeom prst="chevron">
            <a:avLst>
              <a:gd name="adj" fmla="val 3891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defTabSz="457200" fontAlgn="base">
              <a:spcBef>
                <a:spcPct val="0"/>
              </a:spcBef>
              <a:spcAft>
                <a:spcPct val="0"/>
              </a:spcAft>
            </a:pPr>
            <a:endParaRPr lang="en-US" sz="2400">
              <a:solidFill>
                <a:prstClr val="black"/>
              </a:solidFill>
              <a:latin typeface="Arial" charset="0"/>
              <a:ea typeface="ＭＳ Ｐゴシック" charset="0"/>
              <a:cs typeface="Arial" charset="0"/>
            </a:endParaRPr>
          </a:p>
        </p:txBody>
      </p:sp>
      <p:sp>
        <p:nvSpPr>
          <p:cNvPr id="99" name="Text Box 19"/>
          <p:cNvSpPr txBox="1">
            <a:spLocks noChangeArrowheads="1"/>
          </p:cNvSpPr>
          <p:nvPr/>
        </p:nvSpPr>
        <p:spPr bwMode="gray">
          <a:xfrm flipH="1">
            <a:off x="1419683" y="5933011"/>
            <a:ext cx="18031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defTabSz="457200" eaLnBrk="1" fontAlgn="base" hangingPunct="1">
              <a:spcBef>
                <a:spcPct val="0"/>
              </a:spcBef>
              <a:spcAft>
                <a:spcPct val="0"/>
              </a:spcAft>
            </a:pPr>
            <a:r>
              <a:rPr lang="en-US" sz="1400" b="1" cap="all" dirty="0" smtClean="0">
                <a:solidFill>
                  <a:srgbClr val="FFFFFF"/>
                </a:solidFill>
                <a:latin typeface="Calibri"/>
                <a:cs typeface="Calibri"/>
              </a:rPr>
              <a:t>Component Selection</a:t>
            </a:r>
            <a:endParaRPr lang="en-US" sz="1400" b="1" cap="all" dirty="0">
              <a:solidFill>
                <a:srgbClr val="FFFFFF"/>
              </a:solidFill>
              <a:latin typeface="Calibri"/>
              <a:cs typeface="Calibri"/>
            </a:endParaRPr>
          </a:p>
        </p:txBody>
      </p:sp>
      <p:pic>
        <p:nvPicPr>
          <p:cNvPr id="100" name="Picture 99" descr="components-square.png"/>
          <p:cNvPicPr>
            <a:picLocks noChangeAspect="1"/>
          </p:cNvPicPr>
          <p:nvPr/>
        </p:nvPicPr>
        <p:blipFill>
          <a:blip r:embed="rId6"/>
          <a:srcRect l="8621" t="6237" r="10307" b="9438"/>
          <a:stretch>
            <a:fillRect/>
          </a:stretch>
        </p:blipFill>
        <p:spPr>
          <a:xfrm>
            <a:off x="5223761" y="5075035"/>
            <a:ext cx="517525" cy="516677"/>
          </a:xfrm>
          <a:prstGeom prst="rect">
            <a:avLst/>
          </a:prstGeom>
          <a:ln w="38100">
            <a:solidFill>
              <a:srgbClr val="F7921E"/>
            </a:solidFill>
          </a:ln>
        </p:spPr>
      </p:pic>
      <p:pic>
        <p:nvPicPr>
          <p:cNvPr id="101" name="Picture 100" descr="components-square.png"/>
          <p:cNvPicPr>
            <a:picLocks noChangeAspect="1"/>
          </p:cNvPicPr>
          <p:nvPr/>
        </p:nvPicPr>
        <p:blipFill>
          <a:blip r:embed="rId6"/>
          <a:srcRect l="8621" t="6237" r="10307" b="9438"/>
          <a:stretch>
            <a:fillRect/>
          </a:stretch>
        </p:blipFill>
        <p:spPr>
          <a:xfrm>
            <a:off x="5903211" y="5075035"/>
            <a:ext cx="517525" cy="516677"/>
          </a:xfrm>
          <a:prstGeom prst="rect">
            <a:avLst/>
          </a:prstGeom>
          <a:ln w="38100">
            <a:solidFill>
              <a:srgbClr val="579244"/>
            </a:solidFill>
          </a:ln>
        </p:spPr>
      </p:pic>
      <p:pic>
        <p:nvPicPr>
          <p:cNvPr id="102" name="Picture 101" descr="components-square.png"/>
          <p:cNvPicPr>
            <a:picLocks noChangeAspect="1"/>
          </p:cNvPicPr>
          <p:nvPr/>
        </p:nvPicPr>
        <p:blipFill>
          <a:blip r:embed="rId6"/>
          <a:srcRect l="8621" t="6237" r="10307" b="9438"/>
          <a:stretch>
            <a:fillRect/>
          </a:stretch>
        </p:blipFill>
        <p:spPr>
          <a:xfrm>
            <a:off x="6569961" y="5075035"/>
            <a:ext cx="517525" cy="516677"/>
          </a:xfrm>
          <a:prstGeom prst="rect">
            <a:avLst/>
          </a:prstGeom>
          <a:ln w="38100">
            <a:solidFill>
              <a:srgbClr val="336699"/>
            </a:solidFill>
          </a:ln>
        </p:spPr>
      </p:pic>
      <p:pic>
        <p:nvPicPr>
          <p:cNvPr id="103" name="Picture 102" descr="cloud.png"/>
          <p:cNvPicPr>
            <a:picLocks noChangeAspect="1"/>
          </p:cNvPicPr>
          <p:nvPr/>
        </p:nvPicPr>
        <p:blipFill>
          <a:blip r:embed="rId7">
            <a:clrChange>
              <a:clrFrom>
                <a:srgbClr val="FFFFFF"/>
              </a:clrFrom>
              <a:clrTo>
                <a:srgbClr val="FFFFFF">
                  <a:alpha val="0"/>
                </a:srgbClr>
              </a:clrTo>
            </a:clrChange>
          </a:blip>
          <a:stretch>
            <a:fillRect/>
          </a:stretch>
        </p:blipFill>
        <p:spPr>
          <a:xfrm>
            <a:off x="4891710" y="1133489"/>
            <a:ext cx="2023001" cy="1408009"/>
          </a:xfrm>
          <a:prstGeom prst="rect">
            <a:avLst/>
          </a:prstGeom>
        </p:spPr>
      </p:pic>
      <p:grpSp>
        <p:nvGrpSpPr>
          <p:cNvPr id="112" name="Group 50"/>
          <p:cNvGrpSpPr/>
          <p:nvPr/>
        </p:nvGrpSpPr>
        <p:grpSpPr>
          <a:xfrm>
            <a:off x="4459144" y="1779681"/>
            <a:ext cx="296884" cy="296884"/>
            <a:chOff x="1760127" y="2879442"/>
            <a:chExt cx="296884" cy="296884"/>
          </a:xfrm>
        </p:grpSpPr>
        <p:sp>
          <p:nvSpPr>
            <p:cNvPr id="113" name="Oval 11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4" name="Oval 11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5" name="Oval 11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16" name="Group 54"/>
          <p:cNvGrpSpPr/>
          <p:nvPr/>
        </p:nvGrpSpPr>
        <p:grpSpPr>
          <a:xfrm>
            <a:off x="1712287" y="3886592"/>
            <a:ext cx="296884" cy="296884"/>
            <a:chOff x="1760127" y="2879442"/>
            <a:chExt cx="296884" cy="296884"/>
          </a:xfrm>
        </p:grpSpPr>
        <p:sp>
          <p:nvSpPr>
            <p:cNvPr id="117" name="Oval 116"/>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8" name="Oval 117"/>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9" name="Oval 118"/>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0" name="Group 58"/>
          <p:cNvGrpSpPr/>
          <p:nvPr/>
        </p:nvGrpSpPr>
        <p:grpSpPr>
          <a:xfrm>
            <a:off x="1712287" y="4224269"/>
            <a:ext cx="296884" cy="296884"/>
            <a:chOff x="1760127" y="2879442"/>
            <a:chExt cx="296884" cy="296884"/>
          </a:xfrm>
        </p:grpSpPr>
        <p:sp>
          <p:nvSpPr>
            <p:cNvPr id="121" name="Oval 12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2" name="Oval 12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3" name="Oval 12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4" name="Group 62"/>
          <p:cNvGrpSpPr/>
          <p:nvPr/>
        </p:nvGrpSpPr>
        <p:grpSpPr>
          <a:xfrm>
            <a:off x="1712287" y="4558701"/>
            <a:ext cx="296884" cy="296884"/>
            <a:chOff x="1760127" y="2879442"/>
            <a:chExt cx="296884" cy="296884"/>
          </a:xfrm>
        </p:grpSpPr>
        <p:sp>
          <p:nvSpPr>
            <p:cNvPr id="125" name="Oval 12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6" name="Oval 12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7" name="Oval 12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8" name="Group 66"/>
          <p:cNvGrpSpPr/>
          <p:nvPr/>
        </p:nvGrpSpPr>
        <p:grpSpPr>
          <a:xfrm>
            <a:off x="1712287" y="4895556"/>
            <a:ext cx="296884" cy="296884"/>
            <a:chOff x="1760127" y="2879442"/>
            <a:chExt cx="296884" cy="296884"/>
          </a:xfrm>
        </p:grpSpPr>
        <p:sp>
          <p:nvSpPr>
            <p:cNvPr id="129" name="Oval 12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0" name="Oval 129"/>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1" name="Oval 130"/>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32" name="Group 70"/>
          <p:cNvGrpSpPr/>
          <p:nvPr/>
        </p:nvGrpSpPr>
        <p:grpSpPr>
          <a:xfrm>
            <a:off x="1712287" y="5226607"/>
            <a:ext cx="296884" cy="296884"/>
            <a:chOff x="1760127" y="2879442"/>
            <a:chExt cx="296884" cy="296884"/>
          </a:xfrm>
        </p:grpSpPr>
        <p:sp>
          <p:nvSpPr>
            <p:cNvPr id="133" name="Oval 13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4" name="Oval 13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5" name="Oval 13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4" name="Group 86"/>
          <p:cNvGrpSpPr/>
          <p:nvPr/>
        </p:nvGrpSpPr>
        <p:grpSpPr>
          <a:xfrm>
            <a:off x="2425605" y="5210164"/>
            <a:ext cx="296884" cy="296884"/>
            <a:chOff x="1760127" y="2879442"/>
            <a:chExt cx="296884" cy="296884"/>
          </a:xfrm>
        </p:grpSpPr>
        <p:sp>
          <p:nvSpPr>
            <p:cNvPr id="145" name="Oval 14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6" name="Oval 14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7" name="Oval 14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8" name="Group 90"/>
          <p:cNvGrpSpPr/>
          <p:nvPr/>
        </p:nvGrpSpPr>
        <p:grpSpPr>
          <a:xfrm>
            <a:off x="2760586" y="5210164"/>
            <a:ext cx="296884" cy="296884"/>
            <a:chOff x="1760127" y="2879442"/>
            <a:chExt cx="296884" cy="296884"/>
          </a:xfrm>
        </p:grpSpPr>
        <p:sp>
          <p:nvSpPr>
            <p:cNvPr id="149" name="Oval 14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0" name="Oval 149"/>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1" name="Oval 150"/>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52" name="Group 78"/>
          <p:cNvGrpSpPr/>
          <p:nvPr/>
        </p:nvGrpSpPr>
        <p:grpSpPr>
          <a:xfrm>
            <a:off x="2096972" y="5210164"/>
            <a:ext cx="296884" cy="296884"/>
            <a:chOff x="1760127" y="2879442"/>
            <a:chExt cx="296884" cy="296884"/>
          </a:xfrm>
        </p:grpSpPr>
        <p:sp>
          <p:nvSpPr>
            <p:cNvPr id="153" name="Oval 15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4" name="Oval 15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5" name="Oval 15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70" name="Group 50"/>
          <p:cNvGrpSpPr/>
          <p:nvPr/>
        </p:nvGrpSpPr>
        <p:grpSpPr>
          <a:xfrm>
            <a:off x="4108299" y="1779681"/>
            <a:ext cx="296884" cy="296884"/>
            <a:chOff x="1760127" y="2879442"/>
            <a:chExt cx="296884" cy="296884"/>
          </a:xfrm>
        </p:grpSpPr>
        <p:sp>
          <p:nvSpPr>
            <p:cNvPr id="71" name="Oval 7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2" name="Oval 7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3" name="Oval 7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74" name="Group 54"/>
          <p:cNvGrpSpPr/>
          <p:nvPr/>
        </p:nvGrpSpPr>
        <p:grpSpPr>
          <a:xfrm>
            <a:off x="3733713" y="1779681"/>
            <a:ext cx="296884" cy="296884"/>
            <a:chOff x="1760127" y="2879442"/>
            <a:chExt cx="296884" cy="296884"/>
          </a:xfrm>
        </p:grpSpPr>
        <p:sp>
          <p:nvSpPr>
            <p:cNvPr id="75" name="Oval 7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6" name="Oval 7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7" name="Oval 7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78" name="Group 58"/>
          <p:cNvGrpSpPr/>
          <p:nvPr/>
        </p:nvGrpSpPr>
        <p:grpSpPr>
          <a:xfrm>
            <a:off x="3729085" y="2152161"/>
            <a:ext cx="296884" cy="296884"/>
            <a:chOff x="1760127" y="2879442"/>
            <a:chExt cx="296884" cy="296884"/>
          </a:xfrm>
        </p:grpSpPr>
        <p:sp>
          <p:nvSpPr>
            <p:cNvPr id="79" name="Oval 7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84" name="Oval 8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4" name="Oval 103"/>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05" name="Group 58"/>
          <p:cNvGrpSpPr/>
          <p:nvPr/>
        </p:nvGrpSpPr>
        <p:grpSpPr>
          <a:xfrm>
            <a:off x="1712287" y="3535731"/>
            <a:ext cx="296884" cy="296884"/>
            <a:chOff x="1760127" y="2879442"/>
            <a:chExt cx="296884" cy="296884"/>
          </a:xfrm>
        </p:grpSpPr>
        <p:sp>
          <p:nvSpPr>
            <p:cNvPr id="106" name="Oval 105"/>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7" name="Oval 106"/>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8" name="Oval 107"/>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4" name="Right Arrow 3"/>
          <p:cNvSpPr/>
          <p:nvPr/>
        </p:nvSpPr>
        <p:spPr bwMode="auto">
          <a:xfrm rot="16200000">
            <a:off x="6581613" y="4306428"/>
            <a:ext cx="2090634" cy="736396"/>
          </a:xfrm>
          <a:prstGeom prst="rightArrow">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ight Arrow 179"/>
          <p:cNvSpPr/>
          <p:nvPr/>
        </p:nvSpPr>
        <p:spPr bwMode="auto">
          <a:xfrm rot="5400000">
            <a:off x="7864444" y="4328943"/>
            <a:ext cx="2090634" cy="736396"/>
          </a:xfrm>
          <a:prstGeom prst="rightArrow">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2249216" y="2613639"/>
            <a:ext cx="5221558" cy="9026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Artifact repository</a:t>
            </a:r>
          </a:p>
        </p:txBody>
      </p:sp>
      <p:grpSp>
        <p:nvGrpSpPr>
          <p:cNvPr id="141" name="Group 74"/>
          <p:cNvGrpSpPr/>
          <p:nvPr/>
        </p:nvGrpSpPr>
        <p:grpSpPr>
          <a:xfrm>
            <a:off x="3973928" y="3110923"/>
            <a:ext cx="296884" cy="296884"/>
            <a:chOff x="1760127" y="2879442"/>
            <a:chExt cx="296884" cy="296884"/>
          </a:xfrm>
        </p:grpSpPr>
        <p:sp>
          <p:nvSpPr>
            <p:cNvPr id="142" name="Oval 141"/>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3" name="Oval 142"/>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81" name="Oval 180"/>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82" name="Group 78"/>
          <p:cNvGrpSpPr/>
          <p:nvPr/>
        </p:nvGrpSpPr>
        <p:grpSpPr>
          <a:xfrm>
            <a:off x="4307817" y="3110923"/>
            <a:ext cx="296884" cy="296884"/>
            <a:chOff x="1760127" y="2879442"/>
            <a:chExt cx="296884" cy="296884"/>
          </a:xfrm>
        </p:grpSpPr>
        <p:sp>
          <p:nvSpPr>
            <p:cNvPr id="183" name="Oval 18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84" name="Oval 18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85" name="Oval 18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86" name="Group 86"/>
          <p:cNvGrpSpPr/>
          <p:nvPr/>
        </p:nvGrpSpPr>
        <p:grpSpPr>
          <a:xfrm>
            <a:off x="4966271" y="3110923"/>
            <a:ext cx="296884" cy="296884"/>
            <a:chOff x="1760127" y="2879442"/>
            <a:chExt cx="296884" cy="296884"/>
          </a:xfrm>
        </p:grpSpPr>
        <p:sp>
          <p:nvSpPr>
            <p:cNvPr id="187" name="Oval 186"/>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88" name="Oval 187"/>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89" name="Oval 188"/>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90" name="Group 90"/>
          <p:cNvGrpSpPr/>
          <p:nvPr/>
        </p:nvGrpSpPr>
        <p:grpSpPr>
          <a:xfrm>
            <a:off x="5301252" y="3110923"/>
            <a:ext cx="296884" cy="296884"/>
            <a:chOff x="1760127" y="2879442"/>
            <a:chExt cx="296884" cy="296884"/>
          </a:xfrm>
        </p:grpSpPr>
        <p:sp>
          <p:nvSpPr>
            <p:cNvPr id="191" name="Oval 19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92" name="Oval 19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93" name="Oval 19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94" name="Group 78"/>
          <p:cNvGrpSpPr/>
          <p:nvPr/>
        </p:nvGrpSpPr>
        <p:grpSpPr>
          <a:xfrm>
            <a:off x="4637638" y="3110923"/>
            <a:ext cx="296884" cy="296884"/>
            <a:chOff x="1760127" y="2879442"/>
            <a:chExt cx="296884" cy="296884"/>
          </a:xfrm>
        </p:grpSpPr>
        <p:sp>
          <p:nvSpPr>
            <p:cNvPr id="195" name="Oval 19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96" name="Oval 19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97" name="Oval 19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2" name="Rectangle 1"/>
          <p:cNvSpPr/>
          <p:nvPr/>
        </p:nvSpPr>
        <p:spPr bwMode="auto">
          <a:xfrm>
            <a:off x="884237" y="2623210"/>
            <a:ext cx="10250758" cy="9026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Artifact repository</a:t>
            </a:r>
          </a:p>
        </p:txBody>
      </p:sp>
      <p:pic>
        <p:nvPicPr>
          <p:cNvPr id="157" name="Picture 156" descr="components-square.png"/>
          <p:cNvPicPr>
            <a:picLocks noChangeAspect="1"/>
          </p:cNvPicPr>
          <p:nvPr/>
        </p:nvPicPr>
        <p:blipFill>
          <a:blip r:embed="rId6"/>
          <a:srcRect l="8621" t="6237" r="10307" b="9438"/>
          <a:stretch>
            <a:fillRect/>
          </a:stretch>
        </p:blipFill>
        <p:spPr>
          <a:xfrm>
            <a:off x="7824787" y="2828436"/>
            <a:ext cx="517525" cy="516677"/>
          </a:xfrm>
          <a:prstGeom prst="rect">
            <a:avLst/>
          </a:prstGeom>
          <a:ln w="38100">
            <a:solidFill>
              <a:srgbClr val="F7921E"/>
            </a:solidFill>
          </a:ln>
        </p:spPr>
      </p:pic>
      <p:pic>
        <p:nvPicPr>
          <p:cNvPr id="158" name="Picture 157" descr="components-square.png"/>
          <p:cNvPicPr>
            <a:picLocks noChangeAspect="1"/>
          </p:cNvPicPr>
          <p:nvPr/>
        </p:nvPicPr>
        <p:blipFill>
          <a:blip r:embed="rId6"/>
          <a:srcRect l="8621" t="6237" r="10307" b="9438"/>
          <a:stretch>
            <a:fillRect/>
          </a:stretch>
        </p:blipFill>
        <p:spPr>
          <a:xfrm>
            <a:off x="8504237" y="2828436"/>
            <a:ext cx="517525" cy="516677"/>
          </a:xfrm>
          <a:prstGeom prst="rect">
            <a:avLst/>
          </a:prstGeom>
          <a:ln w="38100">
            <a:solidFill>
              <a:srgbClr val="579244"/>
            </a:solidFill>
          </a:ln>
        </p:spPr>
      </p:pic>
      <p:pic>
        <p:nvPicPr>
          <p:cNvPr id="159" name="Picture 158" descr="components-square.png"/>
          <p:cNvPicPr>
            <a:picLocks noChangeAspect="1"/>
          </p:cNvPicPr>
          <p:nvPr/>
        </p:nvPicPr>
        <p:blipFill>
          <a:blip r:embed="rId6"/>
          <a:srcRect l="8621" t="6237" r="10307" b="9438"/>
          <a:stretch>
            <a:fillRect/>
          </a:stretch>
        </p:blipFill>
        <p:spPr>
          <a:xfrm>
            <a:off x="9170987" y="2828436"/>
            <a:ext cx="517525" cy="516677"/>
          </a:xfrm>
          <a:prstGeom prst="rect">
            <a:avLst/>
          </a:prstGeom>
          <a:ln w="38100">
            <a:solidFill>
              <a:srgbClr val="336699"/>
            </a:solidFill>
          </a:ln>
        </p:spPr>
      </p:pic>
      <p:grpSp>
        <p:nvGrpSpPr>
          <p:cNvPr id="160" name="Group 74"/>
          <p:cNvGrpSpPr/>
          <p:nvPr/>
        </p:nvGrpSpPr>
        <p:grpSpPr>
          <a:xfrm>
            <a:off x="1767151" y="2936104"/>
            <a:ext cx="296884" cy="296884"/>
            <a:chOff x="1760127" y="2879442"/>
            <a:chExt cx="296884" cy="296884"/>
          </a:xfrm>
        </p:grpSpPr>
        <p:sp>
          <p:nvSpPr>
            <p:cNvPr id="161" name="Oval 160"/>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62" name="Oval 161"/>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63" name="Oval 162"/>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64" name="Group 78"/>
          <p:cNvGrpSpPr/>
          <p:nvPr/>
        </p:nvGrpSpPr>
        <p:grpSpPr>
          <a:xfrm>
            <a:off x="2101040" y="2936104"/>
            <a:ext cx="296884" cy="296884"/>
            <a:chOff x="1760127" y="2879442"/>
            <a:chExt cx="296884" cy="296884"/>
          </a:xfrm>
        </p:grpSpPr>
        <p:sp>
          <p:nvSpPr>
            <p:cNvPr id="165" name="Oval 164"/>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66" name="Oval 165"/>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67" name="Oval 166"/>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68" name="Group 86"/>
          <p:cNvGrpSpPr/>
          <p:nvPr/>
        </p:nvGrpSpPr>
        <p:grpSpPr>
          <a:xfrm>
            <a:off x="2759494" y="2936104"/>
            <a:ext cx="296884" cy="296884"/>
            <a:chOff x="1760127" y="2879442"/>
            <a:chExt cx="296884" cy="296884"/>
          </a:xfrm>
        </p:grpSpPr>
        <p:sp>
          <p:nvSpPr>
            <p:cNvPr id="169" name="Oval 168"/>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0" name="Oval 169"/>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1" name="Oval 170"/>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72" name="Group 90"/>
          <p:cNvGrpSpPr/>
          <p:nvPr/>
        </p:nvGrpSpPr>
        <p:grpSpPr>
          <a:xfrm>
            <a:off x="3094475" y="2936104"/>
            <a:ext cx="296884" cy="296884"/>
            <a:chOff x="1760127" y="2879442"/>
            <a:chExt cx="296884" cy="296884"/>
          </a:xfrm>
        </p:grpSpPr>
        <p:sp>
          <p:nvSpPr>
            <p:cNvPr id="173" name="Oval 172"/>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4" name="Oval 173"/>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5" name="Oval 174"/>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76" name="Group 78"/>
          <p:cNvGrpSpPr/>
          <p:nvPr/>
        </p:nvGrpSpPr>
        <p:grpSpPr>
          <a:xfrm>
            <a:off x="2430861" y="2936104"/>
            <a:ext cx="296884" cy="296884"/>
            <a:chOff x="1760127" y="2879442"/>
            <a:chExt cx="296884" cy="296884"/>
          </a:xfrm>
        </p:grpSpPr>
        <p:sp>
          <p:nvSpPr>
            <p:cNvPr id="177" name="Oval 176"/>
            <p:cNvSpPr/>
            <p:nvPr/>
          </p:nvSpPr>
          <p:spPr>
            <a:xfrm>
              <a:off x="1760127" y="2879442"/>
              <a:ext cx="296884" cy="296884"/>
            </a:xfrm>
            <a:prstGeom prst="ellipse">
              <a:avLst/>
            </a:prstGeom>
            <a:noFill/>
            <a:ln w="317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8" name="Oval 177"/>
            <p:cNvSpPr/>
            <p:nvPr/>
          </p:nvSpPr>
          <p:spPr>
            <a:xfrm>
              <a:off x="1807985" y="2927300"/>
              <a:ext cx="201168" cy="201168"/>
            </a:xfrm>
            <a:prstGeom prst="ellipse">
              <a:avLst/>
            </a:prstGeom>
            <a:noFill/>
            <a:ln w="2540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9" name="Oval 178"/>
            <p:cNvSpPr/>
            <p:nvPr/>
          </p:nvSpPr>
          <p:spPr>
            <a:xfrm>
              <a:off x="1853705" y="2973020"/>
              <a:ext cx="109728" cy="109728"/>
            </a:xfrm>
            <a:prstGeom prst="ellipse">
              <a:avLst/>
            </a:prstGeom>
            <a:noFill/>
            <a:ln w="19050" cap="flat" cmpd="sng" algn="ctr">
              <a:solidFill>
                <a:schemeClr val="tx1">
                  <a:lumMod val="95000"/>
                  <a:alpha val="66000"/>
                </a:scheme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736883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500"/>
                                        <p:tgtEl>
                                          <p:spTgt spid="160"/>
                                        </p:tgtEl>
                                      </p:cBhvr>
                                    </p:animEffect>
                                  </p:childTnLst>
                                </p:cTn>
                              </p:par>
                              <p:par>
                                <p:cTn id="12" presetID="10" presetClass="entr" presetSubtype="0" fill="hold" nodeType="with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fade">
                                      <p:cBhvr>
                                        <p:cTn id="14" dur="500"/>
                                        <p:tgtEl>
                                          <p:spTgt spid="164"/>
                                        </p:tgtEl>
                                      </p:cBhvr>
                                    </p:animEffect>
                                  </p:childTnLst>
                                </p:cTn>
                              </p:par>
                              <p:par>
                                <p:cTn id="15" presetID="10" presetClass="entr" presetSubtype="0"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500"/>
                                        <p:tgtEl>
                                          <p:spTgt spid="176"/>
                                        </p:tgtEl>
                                      </p:cBhvr>
                                    </p:animEffect>
                                  </p:childTnLst>
                                </p:cTn>
                              </p:par>
                              <p:par>
                                <p:cTn id="18" presetID="10" presetClass="entr" presetSubtype="0" fill="hold" nodeType="with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fade">
                                      <p:cBhvr>
                                        <p:cTn id="20" dur="500"/>
                                        <p:tgtEl>
                                          <p:spTgt spid="168"/>
                                        </p:tgtEl>
                                      </p:cBhvr>
                                    </p:animEffect>
                                  </p:childTnLst>
                                </p:cTn>
                              </p:par>
                              <p:par>
                                <p:cTn id="21" presetID="10" presetClass="entr" presetSubtype="0" fill="hold" nodeType="withEffect">
                                  <p:stCondLst>
                                    <p:cond delay="0"/>
                                  </p:stCondLst>
                                  <p:childTnLst>
                                    <p:set>
                                      <p:cBhvr>
                                        <p:cTn id="22" dur="1" fill="hold">
                                          <p:stCondLst>
                                            <p:cond delay="0"/>
                                          </p:stCondLst>
                                        </p:cTn>
                                        <p:tgtEl>
                                          <p:spTgt spid="172"/>
                                        </p:tgtEl>
                                        <p:attrNameLst>
                                          <p:attrName>style.visibility</p:attrName>
                                        </p:attrNameLst>
                                      </p:cBhvr>
                                      <p:to>
                                        <p:strVal val="visible"/>
                                      </p:to>
                                    </p:set>
                                    <p:animEffect transition="in" filter="fade">
                                      <p:cBhvr>
                                        <p:cTn id="23" dur="500"/>
                                        <p:tgtEl>
                                          <p:spTgt spid="172"/>
                                        </p:tgtEl>
                                      </p:cBhvr>
                                    </p:animEffect>
                                  </p:childTnLst>
                                </p:cTn>
                              </p:par>
                            </p:childTnLst>
                          </p:cTn>
                        </p:par>
                        <p:par>
                          <p:cTn id="24" fill="hold">
                            <p:stCondLst>
                              <p:cond delay="1000"/>
                            </p:stCondLst>
                            <p:childTnLst>
                              <p:par>
                                <p:cTn id="25" presetID="42" presetClass="path" presetSubtype="0" accel="50000" decel="50000" fill="hold" nodeType="afterEffect">
                                  <p:stCondLst>
                                    <p:cond delay="0"/>
                                  </p:stCondLst>
                                  <p:childTnLst>
                                    <p:animMotion origin="layout" path="M 1.83304E-6 -9.21471E-7 L 0.16658 -9.21471E-7 " pathEditMode="relative" rAng="0" ptsTypes="AA">
                                      <p:cBhvr>
                                        <p:cTn id="26" dur="2000" fill="hold"/>
                                        <p:tgtEl>
                                          <p:spTgt spid="5"/>
                                        </p:tgtEl>
                                        <p:attrNameLst>
                                          <p:attrName>ppt_x</p:attrName>
                                          <p:attrName>ppt_y</p:attrName>
                                        </p:attrNameLst>
                                      </p:cBhvr>
                                      <p:rCtr x="8323" y="0"/>
                                    </p:animMotion>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57"/>
                                        </p:tgtEl>
                                        <p:attrNameLst>
                                          <p:attrName>style.visibility</p:attrName>
                                        </p:attrNameLst>
                                      </p:cBhvr>
                                      <p:to>
                                        <p:strVal val="visible"/>
                                      </p:to>
                                    </p:set>
                                    <p:animEffect transition="in" filter="fade">
                                      <p:cBhvr>
                                        <p:cTn id="34" dur="500"/>
                                        <p:tgtEl>
                                          <p:spTgt spid="157"/>
                                        </p:tgtEl>
                                      </p:cBhvr>
                                    </p:animEffect>
                                  </p:childTnLst>
                                </p:cTn>
                              </p:par>
                              <p:par>
                                <p:cTn id="35" presetID="10" presetClass="entr" presetSubtype="0" fill="hold" nodeType="withEffect">
                                  <p:stCondLst>
                                    <p:cond delay="0"/>
                                  </p:stCondLst>
                                  <p:childTnLst>
                                    <p:set>
                                      <p:cBhvr>
                                        <p:cTn id="36" dur="1" fill="hold">
                                          <p:stCondLst>
                                            <p:cond delay="0"/>
                                          </p:stCondLst>
                                        </p:cTn>
                                        <p:tgtEl>
                                          <p:spTgt spid="158"/>
                                        </p:tgtEl>
                                        <p:attrNameLst>
                                          <p:attrName>style.visibility</p:attrName>
                                        </p:attrNameLst>
                                      </p:cBhvr>
                                      <p:to>
                                        <p:strVal val="visible"/>
                                      </p:to>
                                    </p:set>
                                    <p:animEffect transition="in" filter="fade">
                                      <p:cBhvr>
                                        <p:cTn id="37" dur="500"/>
                                        <p:tgtEl>
                                          <p:spTgt spid="158"/>
                                        </p:tgtEl>
                                      </p:cBhvr>
                                    </p:animEffect>
                                  </p:childTnLst>
                                </p:cTn>
                              </p:par>
                              <p:par>
                                <p:cTn id="38" presetID="10" presetClass="entr" presetSubtype="0" fill="hold" nodeType="withEffect">
                                  <p:stCondLst>
                                    <p:cond delay="0"/>
                                  </p:stCondLst>
                                  <p:childTnLst>
                                    <p:set>
                                      <p:cBhvr>
                                        <p:cTn id="39" dur="1" fill="hold">
                                          <p:stCondLst>
                                            <p:cond delay="0"/>
                                          </p:stCondLst>
                                        </p:cTn>
                                        <p:tgtEl>
                                          <p:spTgt spid="159"/>
                                        </p:tgtEl>
                                        <p:attrNameLst>
                                          <p:attrName>style.visibility</p:attrName>
                                        </p:attrNameLst>
                                      </p:cBhvr>
                                      <p:to>
                                        <p:strVal val="visible"/>
                                      </p:to>
                                    </p:set>
                                    <p:animEffect transition="in" filter="fade">
                                      <p:cBhvr>
                                        <p:cTn id="40" dur="500"/>
                                        <p:tgtEl>
                                          <p:spTgt spid="15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80"/>
                                        </p:tgtEl>
                                        <p:attrNameLst>
                                          <p:attrName>style.visibility</p:attrName>
                                        </p:attrNameLst>
                                      </p:cBhvr>
                                      <p:to>
                                        <p:strVal val="visible"/>
                                      </p:to>
                                    </p:set>
                                    <p:animEffect transition="in" filter="fade">
                                      <p:cBhvr>
                                        <p:cTn id="44"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0"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Publish to artifact repository</a:t>
            </a:r>
            <a:endParaRPr lang="en-US" dirty="0"/>
          </a:p>
        </p:txBody>
      </p:sp>
      <p:sp>
        <p:nvSpPr>
          <p:cNvPr id="5" name="Text Placeholder 4"/>
          <p:cNvSpPr>
            <a:spLocks noGrp="1"/>
          </p:cNvSpPr>
          <p:nvPr>
            <p:ph type="body" sz="quarter" idx="12"/>
          </p:nvPr>
        </p:nvSpPr>
        <p:spPr/>
        <p:txBody>
          <a:bodyPr/>
          <a:lstStyle/>
          <a:p>
            <a:r>
              <a:rPr lang="en-US" dirty="0" smtClean="0"/>
              <a:t>Marcel de Vries</a:t>
            </a:r>
            <a:endParaRPr lang="en-US" dirty="0"/>
          </a:p>
        </p:txBody>
      </p:sp>
    </p:spTree>
    <p:extLst>
      <p:ext uri="{BB962C8B-B14F-4D97-AF65-F5344CB8AC3E}">
        <p14:creationId xmlns:p14="http://schemas.microsoft.com/office/powerpoint/2010/main" val="29835469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32037" y="1287462"/>
            <a:ext cx="8219813" cy="1828800"/>
          </a:xfrm>
        </p:spPr>
        <p:txBody>
          <a:bodyPr/>
          <a:lstStyle/>
          <a:p>
            <a:r>
              <a:rPr lang="en-US" dirty="0" smtClean="0"/>
              <a:t>Great!</a:t>
            </a:r>
            <a:br>
              <a:rPr lang="en-US" dirty="0" smtClean="0"/>
            </a:br>
            <a:r>
              <a:rPr lang="en-US" dirty="0" smtClean="0"/>
              <a:t>Now I have an artifact repository, how does that solve my needs?</a:t>
            </a:r>
            <a:endParaRPr lang="en-US" dirty="0"/>
          </a:p>
        </p:txBody>
      </p:sp>
    </p:spTree>
    <p:extLst>
      <p:ext uri="{BB962C8B-B14F-4D97-AF65-F5344CB8AC3E}">
        <p14:creationId xmlns:p14="http://schemas.microsoft.com/office/powerpoint/2010/main" val="237631592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837" y="296863"/>
            <a:ext cx="8219813" cy="1828800"/>
          </a:xfrm>
        </p:spPr>
        <p:txBody>
          <a:bodyPr/>
          <a:lstStyle/>
          <a:p>
            <a:r>
              <a:rPr lang="en-US" dirty="0" smtClean="0"/>
              <a:t>We need a way to scan my repository and answer my important questions</a:t>
            </a:r>
            <a:endParaRPr lang="en-US" dirty="0"/>
          </a:p>
        </p:txBody>
      </p:sp>
      <p:sp>
        <p:nvSpPr>
          <p:cNvPr id="3" name="TextBox 2"/>
          <p:cNvSpPr txBox="1"/>
          <p:nvPr/>
        </p:nvSpPr>
        <p:spPr>
          <a:xfrm>
            <a:off x="350837" y="4183062"/>
            <a:ext cx="11506200" cy="2222147"/>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What licenses did we take a dependency on?</a:t>
            </a:r>
          </a:p>
          <a:p>
            <a:pPr>
              <a:lnSpc>
                <a:spcPct val="90000"/>
              </a:lnSpc>
              <a:spcAft>
                <a:spcPts val="600"/>
              </a:spcAft>
            </a:pPr>
            <a:r>
              <a:rPr lang="en-US" sz="3200" dirty="0" smtClean="0">
                <a:gradFill>
                  <a:gsLst>
                    <a:gs pos="2917">
                      <a:schemeClr val="tx1"/>
                    </a:gs>
                    <a:gs pos="30000">
                      <a:schemeClr val="tx1"/>
                    </a:gs>
                  </a:gsLst>
                  <a:lin ang="5400000" scaled="0"/>
                </a:gradFill>
              </a:rPr>
              <a:t>What known vulnerabilities are there in components I took a dependency on?</a:t>
            </a:r>
          </a:p>
          <a:p>
            <a:pPr>
              <a:lnSpc>
                <a:spcPct val="90000"/>
              </a:lnSpc>
              <a:spcAft>
                <a:spcPts val="600"/>
              </a:spcAft>
            </a:pPr>
            <a:r>
              <a:rPr lang="en-US" sz="3200" dirty="0" smtClean="0">
                <a:gradFill>
                  <a:gsLst>
                    <a:gs pos="2917">
                      <a:schemeClr val="tx1"/>
                    </a:gs>
                    <a:gs pos="30000">
                      <a:schemeClr val="tx1"/>
                    </a:gs>
                  </a:gsLst>
                  <a:lin ang="5400000" scaled="0"/>
                </a:gradFill>
              </a:rPr>
              <a:t>How popular are the components I am using? </a:t>
            </a:r>
          </a:p>
        </p:txBody>
      </p:sp>
    </p:spTree>
    <p:extLst>
      <p:ext uri="{BB962C8B-B14F-4D97-AF65-F5344CB8AC3E}">
        <p14:creationId xmlns:p14="http://schemas.microsoft.com/office/powerpoint/2010/main" val="39965317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reports</a:t>
            </a:r>
            <a:endParaRPr lang="en-US" dirty="0"/>
          </a:p>
        </p:txBody>
      </p:sp>
      <p:sp>
        <p:nvSpPr>
          <p:cNvPr id="5" name="Text Placeholder 4"/>
          <p:cNvSpPr>
            <a:spLocks noGrp="1"/>
          </p:cNvSpPr>
          <p:nvPr>
            <p:ph type="body" sz="quarter" idx="12"/>
          </p:nvPr>
        </p:nvSpPr>
        <p:spPr/>
        <p:txBody>
          <a:bodyPr/>
          <a:lstStyle/>
          <a:p>
            <a:r>
              <a:rPr lang="en-US" dirty="0" smtClean="0"/>
              <a:t>Marcel de Vries</a:t>
            </a:r>
            <a:endParaRPr lang="en-US" dirty="0"/>
          </a:p>
        </p:txBody>
      </p:sp>
    </p:spTree>
    <p:extLst>
      <p:ext uri="{BB962C8B-B14F-4D97-AF65-F5344CB8AC3E}">
        <p14:creationId xmlns:p14="http://schemas.microsoft.com/office/powerpoint/2010/main" val="2379528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936736"/>
          </a:xfrm>
        </p:spPr>
        <p:txBody>
          <a:bodyPr/>
          <a:lstStyle/>
          <a:p>
            <a:r>
              <a:rPr lang="en-US" dirty="0" smtClean="0"/>
              <a:t>Artifact repositories can help you</a:t>
            </a:r>
          </a:p>
          <a:p>
            <a:pPr lvl="1"/>
            <a:r>
              <a:rPr lang="en-US" dirty="0" smtClean="0"/>
              <a:t>Empower your developers to build on shoulders of giants</a:t>
            </a:r>
          </a:p>
          <a:p>
            <a:pPr lvl="1"/>
            <a:r>
              <a:rPr lang="en-US" dirty="0" smtClean="0"/>
              <a:t>Analyze what is in use</a:t>
            </a:r>
          </a:p>
          <a:p>
            <a:pPr lvl="1"/>
            <a:r>
              <a:rPr lang="en-US" dirty="0" smtClean="0"/>
              <a:t>Give insights in your exposure to known vulnerabilities in OSS components</a:t>
            </a:r>
          </a:p>
          <a:p>
            <a:endParaRPr lang="en-US" dirty="0"/>
          </a:p>
          <a:p>
            <a:r>
              <a:rPr lang="en-US" dirty="0" smtClean="0"/>
              <a:t>There are things you need to figure out yourself</a:t>
            </a:r>
          </a:p>
          <a:p>
            <a:pPr lvl="1"/>
            <a:r>
              <a:rPr lang="en-US" dirty="0" smtClean="0"/>
              <a:t>What OSS do we pick for certain parts of the system</a:t>
            </a:r>
          </a:p>
          <a:p>
            <a:pPr lvl="1"/>
            <a:r>
              <a:rPr lang="en-US" dirty="0" smtClean="0"/>
              <a:t>How do you select the right component with </a:t>
            </a:r>
            <a:r>
              <a:rPr lang="en-US" dirty="0"/>
              <a:t>an abundance of choice</a:t>
            </a:r>
            <a:r>
              <a:rPr lang="en-US" dirty="0" smtClean="0"/>
              <a:t>?</a:t>
            </a:r>
            <a:endParaRPr lang="en-US" dirty="0"/>
          </a:p>
          <a:p>
            <a:pPr lvl="1"/>
            <a:r>
              <a:rPr lang="en-US" dirty="0" smtClean="0"/>
              <a:t>How do you engage with communities?</a:t>
            </a:r>
          </a:p>
          <a:p>
            <a:pPr lvl="1"/>
            <a:r>
              <a:rPr lang="en-US" dirty="0" smtClean="0"/>
              <a:t>How to manage contributions to OSS?</a:t>
            </a:r>
            <a:endParaRPr lang="en-US" dirty="0"/>
          </a:p>
        </p:txBody>
      </p:sp>
      <p:sp>
        <p:nvSpPr>
          <p:cNvPr id="4" name="Title 3"/>
          <p:cNvSpPr>
            <a:spLocks noGrp="1"/>
          </p:cNvSpPr>
          <p:nvPr>
            <p:ph type="title"/>
          </p:nvPr>
        </p:nvSpPr>
        <p:spPr/>
        <p:txBody>
          <a:bodyPr/>
          <a:lstStyle/>
          <a:p>
            <a:r>
              <a:rPr lang="en-US" dirty="0" smtClean="0"/>
              <a:t>Part of the puzzle</a:t>
            </a:r>
            <a:endParaRPr lang="en-US" dirty="0"/>
          </a:p>
        </p:txBody>
      </p:sp>
    </p:spTree>
    <p:extLst>
      <p:ext uri="{BB962C8B-B14F-4D97-AF65-F5344CB8AC3E}">
        <p14:creationId xmlns:p14="http://schemas.microsoft.com/office/powerpoint/2010/main" val="163792880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332412"/>
          </a:xfrm>
        </p:spPr>
        <p:txBody>
          <a:bodyPr/>
          <a:lstStyle/>
          <a:p>
            <a:r>
              <a:rPr lang="en-US" dirty="0" smtClean="0"/>
              <a:t>Integrating license and vulnerability scans as part of your continuous delivery pipeline</a:t>
            </a:r>
          </a:p>
          <a:p>
            <a:r>
              <a:rPr lang="en-US" dirty="0" smtClean="0"/>
              <a:t>Defining policies for what you allow</a:t>
            </a:r>
            <a:endParaRPr lang="en-US" dirty="0"/>
          </a:p>
          <a:p>
            <a:pPr lvl="1"/>
            <a:r>
              <a:rPr lang="en-US" dirty="0" smtClean="0"/>
              <a:t>Component Lifecycle Management tooling</a:t>
            </a:r>
          </a:p>
          <a:p>
            <a:pPr lvl="1"/>
            <a:r>
              <a:rPr lang="en-US" dirty="0" smtClean="0"/>
              <a:t>Can plug into your build system or your delivery pipelines</a:t>
            </a:r>
          </a:p>
          <a:p>
            <a:pPr lvl="1"/>
            <a:endParaRPr lang="en-US" dirty="0"/>
          </a:p>
          <a:p>
            <a:r>
              <a:rPr lang="en-US" dirty="0" smtClean="0"/>
              <a:t>People and Perception</a:t>
            </a:r>
          </a:p>
          <a:p>
            <a:pPr lvl="1"/>
            <a:r>
              <a:rPr lang="en-US" dirty="0" smtClean="0"/>
              <a:t>Developer bias</a:t>
            </a:r>
          </a:p>
          <a:p>
            <a:pPr lvl="1"/>
            <a:r>
              <a:rPr lang="en-US" dirty="0" smtClean="0"/>
              <a:t>Developer satisfaction</a:t>
            </a:r>
          </a:p>
          <a:p>
            <a:pPr lvl="1"/>
            <a:r>
              <a:rPr lang="en-US" dirty="0" smtClean="0"/>
              <a:t>Not looking at the other side of the fence</a:t>
            </a:r>
          </a:p>
          <a:p>
            <a:endParaRPr lang="en-US" dirty="0"/>
          </a:p>
        </p:txBody>
      </p:sp>
      <p:sp>
        <p:nvSpPr>
          <p:cNvPr id="3" name="Title 2"/>
          <p:cNvSpPr>
            <a:spLocks noGrp="1"/>
          </p:cNvSpPr>
          <p:nvPr>
            <p:ph type="title"/>
          </p:nvPr>
        </p:nvSpPr>
        <p:spPr/>
        <p:txBody>
          <a:bodyPr/>
          <a:lstStyle/>
          <a:p>
            <a:r>
              <a:rPr lang="en-US" dirty="0" smtClean="0"/>
              <a:t>What we not covered</a:t>
            </a:r>
            <a:endParaRPr lang="en-US" dirty="0"/>
          </a:p>
        </p:txBody>
      </p:sp>
    </p:spTree>
    <p:extLst>
      <p:ext uri="{BB962C8B-B14F-4D97-AF65-F5344CB8AC3E}">
        <p14:creationId xmlns:p14="http://schemas.microsoft.com/office/powerpoint/2010/main" val="25335871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85856" y="1212850"/>
            <a:ext cx="7075981" cy="2228302"/>
          </a:xfrm>
        </p:spPr>
        <p:txBody>
          <a:bodyPr/>
          <a:lstStyle/>
          <a:p>
            <a:r>
              <a:rPr lang="en-US" dirty="0" smtClean="0"/>
              <a:t>80% is based on components + your code + glue code =&gt; new product</a:t>
            </a:r>
          </a:p>
          <a:p>
            <a:r>
              <a:rPr lang="en-US" dirty="0" smtClean="0"/>
              <a:t>Components dominantly are now open source</a:t>
            </a:r>
          </a:p>
          <a:p>
            <a:endParaRPr lang="en-US" dirty="0"/>
          </a:p>
          <a:p>
            <a:r>
              <a:rPr lang="en-GB" dirty="0"/>
              <a:t>Build on the shoulders of giants by using free software components in your </a:t>
            </a:r>
            <a:r>
              <a:rPr lang="en-GB" dirty="0" smtClean="0"/>
              <a:t>products</a:t>
            </a:r>
            <a:endParaRPr lang="en-GB" dirty="0"/>
          </a:p>
        </p:txBody>
      </p:sp>
      <p:sp>
        <p:nvSpPr>
          <p:cNvPr id="2" name="Title 1"/>
          <p:cNvSpPr>
            <a:spLocks noGrp="1"/>
          </p:cNvSpPr>
          <p:nvPr>
            <p:ph type="title"/>
          </p:nvPr>
        </p:nvSpPr>
        <p:spPr>
          <a:xfrm>
            <a:off x="274639" y="295274"/>
            <a:ext cx="10744198" cy="917575"/>
          </a:xfrm>
        </p:spPr>
        <p:txBody>
          <a:bodyPr/>
          <a:lstStyle/>
          <a:p>
            <a:pPr algn="r"/>
            <a:r>
              <a:rPr lang="en-US" dirty="0" smtClean="0"/>
              <a:t>How software is build</a:t>
            </a:r>
            <a:endParaRPr lang="en-US" dirty="0"/>
          </a:p>
        </p:txBody>
      </p:sp>
      <p:pic>
        <p:nvPicPr>
          <p:cNvPr id="4" name="Picture 3" descr="cloud.png"/>
          <p:cNvPicPr>
            <a:picLocks noChangeAspect="1"/>
          </p:cNvPicPr>
          <p:nvPr/>
        </p:nvPicPr>
        <p:blipFill>
          <a:blip r:embed="rId3">
            <a:clrChange>
              <a:clrFrom>
                <a:srgbClr val="FFFFFF"/>
              </a:clrFrom>
              <a:clrTo>
                <a:srgbClr val="FFFFFF">
                  <a:alpha val="0"/>
                </a:srgbClr>
              </a:clrTo>
            </a:clrChange>
          </a:blip>
          <a:stretch>
            <a:fillRect/>
          </a:stretch>
        </p:blipFill>
        <p:spPr>
          <a:xfrm>
            <a:off x="657948" y="446933"/>
            <a:ext cx="2743090" cy="1909191"/>
          </a:xfrm>
          <a:prstGeom prst="rect">
            <a:avLst/>
          </a:prstGeom>
        </p:spPr>
      </p:pic>
      <p:sp>
        <p:nvSpPr>
          <p:cNvPr id="5" name="Arc 4"/>
          <p:cNvSpPr/>
          <p:nvPr/>
        </p:nvSpPr>
        <p:spPr>
          <a:xfrm rot="2989452">
            <a:off x="2003800" y="937123"/>
            <a:ext cx="1703421" cy="2769193"/>
          </a:xfrm>
          <a:prstGeom prst="arc">
            <a:avLst>
              <a:gd name="adj1" fmla="val 6549034"/>
              <a:gd name="adj2" fmla="val 7866458"/>
            </a:avLst>
          </a:prstGeom>
          <a:ln w="38100">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970" b="20645"/>
          <a:stretch/>
        </p:blipFill>
        <p:spPr>
          <a:xfrm>
            <a:off x="-10583" y="2792491"/>
            <a:ext cx="4585369" cy="4279397"/>
          </a:xfrm>
          <a:prstGeom prst="rect">
            <a:avLst/>
          </a:prstGeom>
        </p:spPr>
      </p:pic>
      <p:sp>
        <p:nvSpPr>
          <p:cNvPr id="7" name="Arc 6"/>
          <p:cNvSpPr/>
          <p:nvPr/>
        </p:nvSpPr>
        <p:spPr>
          <a:xfrm flipH="1">
            <a:off x="1019956" y="1924243"/>
            <a:ext cx="1483895" cy="2412317"/>
          </a:xfrm>
          <a:prstGeom prst="arc">
            <a:avLst>
              <a:gd name="adj1" fmla="val 7921407"/>
              <a:gd name="adj2" fmla="val 14054163"/>
            </a:avLst>
          </a:prstGeom>
          <a:ln w="38100">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Arc 7"/>
          <p:cNvSpPr/>
          <p:nvPr/>
        </p:nvSpPr>
        <p:spPr>
          <a:xfrm rot="763756">
            <a:off x="923353" y="1966494"/>
            <a:ext cx="1703421" cy="3203823"/>
          </a:xfrm>
          <a:prstGeom prst="arc">
            <a:avLst>
              <a:gd name="adj1" fmla="val 6549034"/>
              <a:gd name="adj2" fmla="val 14451752"/>
            </a:avLst>
          </a:prstGeom>
          <a:ln w="38100">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Arc 8"/>
          <p:cNvSpPr/>
          <p:nvPr/>
        </p:nvSpPr>
        <p:spPr>
          <a:xfrm rot="365088" flipH="1">
            <a:off x="42309" y="1678346"/>
            <a:ext cx="2988574" cy="4233423"/>
          </a:xfrm>
          <a:prstGeom prst="arc">
            <a:avLst>
              <a:gd name="adj1" fmla="val 6140710"/>
              <a:gd name="adj2" fmla="val 14215536"/>
            </a:avLst>
          </a:prstGeom>
          <a:ln w="38100">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Arc 9"/>
          <p:cNvSpPr/>
          <p:nvPr/>
        </p:nvSpPr>
        <p:spPr>
          <a:xfrm rot="20675852" flipH="1">
            <a:off x="1756037" y="1400627"/>
            <a:ext cx="2019215" cy="3801336"/>
          </a:xfrm>
          <a:prstGeom prst="arc">
            <a:avLst>
              <a:gd name="adj1" fmla="val 7185285"/>
              <a:gd name="adj2" fmla="val 13787959"/>
            </a:avLst>
          </a:prstGeom>
          <a:ln w="38100">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rot="19096721" flipH="1">
            <a:off x="561213" y="755480"/>
            <a:ext cx="2604116" cy="4233423"/>
          </a:xfrm>
          <a:prstGeom prst="arc">
            <a:avLst>
              <a:gd name="adj1" fmla="val 6634477"/>
              <a:gd name="adj2" fmla="val 9838867"/>
            </a:avLst>
          </a:prstGeom>
          <a:ln w="38100">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rot="979000">
            <a:off x="389692" y="1384643"/>
            <a:ext cx="2241606" cy="4778606"/>
          </a:xfrm>
          <a:prstGeom prst="arc">
            <a:avLst>
              <a:gd name="adj1" fmla="val 6534359"/>
              <a:gd name="adj2" fmla="val 14009908"/>
            </a:avLst>
          </a:prstGeom>
          <a:ln w="38100">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 name="Group 70"/>
          <p:cNvGrpSpPr/>
          <p:nvPr/>
        </p:nvGrpSpPr>
        <p:grpSpPr>
          <a:xfrm>
            <a:off x="990601" y="4724774"/>
            <a:ext cx="296884" cy="296884"/>
            <a:chOff x="1760127" y="2879442"/>
            <a:chExt cx="296884" cy="296884"/>
          </a:xfrm>
        </p:grpSpPr>
        <p:sp>
          <p:nvSpPr>
            <p:cNvPr id="14" name="Oval 13"/>
            <p:cNvSpPr/>
            <p:nvPr/>
          </p:nvSpPr>
          <p:spPr>
            <a:xfrm>
              <a:off x="1760127" y="2879442"/>
              <a:ext cx="296884" cy="296884"/>
            </a:xfrm>
            <a:prstGeom prst="ellipse">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807985" y="2927300"/>
              <a:ext cx="201168" cy="201168"/>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853705" y="2973020"/>
              <a:ext cx="109728" cy="109728"/>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70"/>
          <p:cNvGrpSpPr/>
          <p:nvPr/>
        </p:nvGrpSpPr>
        <p:grpSpPr>
          <a:xfrm>
            <a:off x="1513281" y="2792491"/>
            <a:ext cx="296884" cy="296884"/>
            <a:chOff x="1760127" y="2879442"/>
            <a:chExt cx="296884" cy="296884"/>
          </a:xfrm>
        </p:grpSpPr>
        <p:sp>
          <p:nvSpPr>
            <p:cNvPr id="18" name="Oval 17"/>
            <p:cNvSpPr/>
            <p:nvPr/>
          </p:nvSpPr>
          <p:spPr>
            <a:xfrm>
              <a:off x="1760127" y="2879442"/>
              <a:ext cx="296884" cy="296884"/>
            </a:xfrm>
            <a:prstGeom prst="ellipse">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807985" y="2927300"/>
              <a:ext cx="201168" cy="201168"/>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853705" y="2973020"/>
              <a:ext cx="109728" cy="109728"/>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70"/>
          <p:cNvGrpSpPr/>
          <p:nvPr/>
        </p:nvGrpSpPr>
        <p:grpSpPr>
          <a:xfrm>
            <a:off x="2196384" y="3795113"/>
            <a:ext cx="296884" cy="296884"/>
            <a:chOff x="1760127" y="2879442"/>
            <a:chExt cx="296884" cy="296884"/>
          </a:xfrm>
        </p:grpSpPr>
        <p:sp>
          <p:nvSpPr>
            <p:cNvPr id="22" name="Oval 21"/>
            <p:cNvSpPr/>
            <p:nvPr/>
          </p:nvSpPr>
          <p:spPr>
            <a:xfrm>
              <a:off x="1760127" y="2879442"/>
              <a:ext cx="296884" cy="296884"/>
            </a:xfrm>
            <a:prstGeom prst="ellipse">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807985" y="2927300"/>
              <a:ext cx="201168" cy="201168"/>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853705" y="2973020"/>
              <a:ext cx="109728" cy="109728"/>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70"/>
          <p:cNvGrpSpPr/>
          <p:nvPr/>
        </p:nvGrpSpPr>
        <p:grpSpPr>
          <a:xfrm>
            <a:off x="1465423" y="5761355"/>
            <a:ext cx="296884" cy="296884"/>
            <a:chOff x="1760127" y="2879442"/>
            <a:chExt cx="296884" cy="296884"/>
          </a:xfrm>
        </p:grpSpPr>
        <p:sp>
          <p:nvSpPr>
            <p:cNvPr id="26" name="Oval 25"/>
            <p:cNvSpPr/>
            <p:nvPr/>
          </p:nvSpPr>
          <p:spPr>
            <a:xfrm>
              <a:off x="1760127" y="2879442"/>
              <a:ext cx="296884" cy="296884"/>
            </a:xfrm>
            <a:prstGeom prst="ellipse">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1807985" y="2927300"/>
              <a:ext cx="201168" cy="201168"/>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853705" y="2973020"/>
              <a:ext cx="109728" cy="109728"/>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70"/>
          <p:cNvGrpSpPr/>
          <p:nvPr/>
        </p:nvGrpSpPr>
        <p:grpSpPr>
          <a:xfrm>
            <a:off x="294429" y="5401848"/>
            <a:ext cx="296884" cy="296884"/>
            <a:chOff x="1760127" y="2879442"/>
            <a:chExt cx="296884" cy="296884"/>
          </a:xfrm>
        </p:grpSpPr>
        <p:sp>
          <p:nvSpPr>
            <p:cNvPr id="30" name="Oval 29"/>
            <p:cNvSpPr/>
            <p:nvPr/>
          </p:nvSpPr>
          <p:spPr>
            <a:xfrm>
              <a:off x="1760127" y="2879442"/>
              <a:ext cx="296884" cy="296884"/>
            </a:xfrm>
            <a:prstGeom prst="ellipse">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807985" y="2927300"/>
              <a:ext cx="201168" cy="201168"/>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853705" y="2973020"/>
              <a:ext cx="109728" cy="109728"/>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70"/>
          <p:cNvGrpSpPr/>
          <p:nvPr/>
        </p:nvGrpSpPr>
        <p:grpSpPr>
          <a:xfrm>
            <a:off x="3607626" y="4336560"/>
            <a:ext cx="296884" cy="296884"/>
            <a:chOff x="1760127" y="2879442"/>
            <a:chExt cx="296884" cy="296884"/>
          </a:xfrm>
        </p:grpSpPr>
        <p:sp>
          <p:nvSpPr>
            <p:cNvPr id="34" name="Oval 33"/>
            <p:cNvSpPr/>
            <p:nvPr/>
          </p:nvSpPr>
          <p:spPr>
            <a:xfrm>
              <a:off x="1760127" y="2879442"/>
              <a:ext cx="296884" cy="296884"/>
            </a:xfrm>
            <a:prstGeom prst="ellipse">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807985" y="2927300"/>
              <a:ext cx="201168" cy="201168"/>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853705" y="2973020"/>
              <a:ext cx="109728" cy="109728"/>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70"/>
          <p:cNvGrpSpPr/>
          <p:nvPr/>
        </p:nvGrpSpPr>
        <p:grpSpPr>
          <a:xfrm>
            <a:off x="3404320" y="3784529"/>
            <a:ext cx="296884" cy="296884"/>
            <a:chOff x="1760127" y="2879442"/>
            <a:chExt cx="296884" cy="296884"/>
          </a:xfrm>
        </p:grpSpPr>
        <p:sp>
          <p:nvSpPr>
            <p:cNvPr id="38" name="Oval 37"/>
            <p:cNvSpPr/>
            <p:nvPr/>
          </p:nvSpPr>
          <p:spPr>
            <a:xfrm>
              <a:off x="1760127" y="2879442"/>
              <a:ext cx="296884" cy="296884"/>
            </a:xfrm>
            <a:prstGeom prst="ellipse">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1807985" y="2927300"/>
              <a:ext cx="201168" cy="201168"/>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853705" y="2973020"/>
              <a:ext cx="109728" cy="109728"/>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2700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53"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000"/>
                            </p:stCondLst>
                            <p:childTnLst>
                              <p:par>
                                <p:cTn id="31" presetID="53"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2500"/>
                            </p:stCondLst>
                            <p:childTnLst>
                              <p:par>
                                <p:cTn id="37" presetID="53"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par>
                          <p:cTn id="45" fill="hold">
                            <p:stCondLst>
                              <p:cond delay="3000"/>
                            </p:stCondLst>
                            <p:childTnLst>
                              <p:par>
                                <p:cTn id="46" presetID="53"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par>
                          <p:cTn id="54" fill="hold">
                            <p:stCondLst>
                              <p:cond delay="3500"/>
                            </p:stCondLst>
                            <p:childTnLst>
                              <p:par>
                                <p:cTn id="55" presetID="22" presetClass="entr" presetSubtype="1"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up)">
                                      <p:cBhvr>
                                        <p:cTn id="57" dur="500"/>
                                        <p:tgtEl>
                                          <p:spTgt spid="5"/>
                                        </p:tgtEl>
                                      </p:cBhvr>
                                    </p:animEffect>
                                  </p:childTnLst>
                                </p:cTn>
                              </p:par>
                            </p:childTnLst>
                          </p:cTn>
                        </p:par>
                        <p:par>
                          <p:cTn id="58" fill="hold">
                            <p:stCondLst>
                              <p:cond delay="4000"/>
                            </p:stCondLst>
                            <p:childTnLst>
                              <p:par>
                                <p:cTn id="59" presetID="53"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par>
                          <p:cTn id="68" fill="hold">
                            <p:stCondLst>
                              <p:cond delay="5000"/>
                            </p:stCondLst>
                            <p:childTnLst>
                              <p:par>
                                <p:cTn id="69" presetID="53"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408612"/>
          </a:xfrm>
        </p:spPr>
        <p:txBody>
          <a:bodyPr>
            <a:normAutofit/>
          </a:bodyPr>
          <a:lstStyle/>
          <a:p>
            <a:r>
              <a:rPr lang="en-US" dirty="0" smtClean="0"/>
              <a:t>There is more to open source than sources</a:t>
            </a:r>
          </a:p>
          <a:p>
            <a:r>
              <a:rPr lang="en-US" dirty="0" smtClean="0"/>
              <a:t>Understand licensing</a:t>
            </a:r>
          </a:p>
          <a:p>
            <a:r>
              <a:rPr lang="en-US" dirty="0" smtClean="0"/>
              <a:t>Understanding the OSS ecosystem</a:t>
            </a:r>
          </a:p>
          <a:p>
            <a:r>
              <a:rPr lang="en-US" dirty="0" smtClean="0"/>
              <a:t>OSS usage impacts your business</a:t>
            </a:r>
          </a:p>
          <a:p>
            <a:r>
              <a:rPr lang="en-US" dirty="0" smtClean="0"/>
              <a:t>Set up a strategy to know what you are using</a:t>
            </a:r>
          </a:p>
          <a:p>
            <a:r>
              <a:rPr lang="en-US" dirty="0" smtClean="0"/>
              <a:t>Artifact repository can help you solve parts of the puzzle</a:t>
            </a:r>
          </a:p>
          <a:p>
            <a:pPr lvl="1"/>
            <a:r>
              <a:rPr lang="en-US" dirty="0" smtClean="0"/>
              <a:t>Open source itself, enterprise features are paid add-ons.</a:t>
            </a:r>
            <a:endParaRPr lang="en-US" dirty="0"/>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02624241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661172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8" y="1212850"/>
            <a:ext cx="11887200" cy="5412764"/>
          </a:xfrm>
        </p:spPr>
        <p:txBody>
          <a:bodyPr lIns="182880" tIns="146304" rIns="182880" bIns="146304"/>
          <a:lstStyle/>
          <a:p>
            <a:pPr marL="404813" indent="-404813">
              <a:spcBef>
                <a:spcPts val="2200"/>
              </a:spcBef>
            </a:pPr>
            <a:r>
              <a:rPr lang="en-US" sz="3200" dirty="0"/>
              <a:t>Connect with peers: </a:t>
            </a:r>
            <a:r>
              <a:rPr lang="en-US" sz="3200" dirty="0" err="1"/>
              <a:t>DevOps</a:t>
            </a:r>
            <a:r>
              <a:rPr lang="en-US" sz="3200" dirty="0"/>
              <a:t> </a:t>
            </a:r>
            <a:r>
              <a:rPr lang="en-US" sz="3200" dirty="0" smtClean="0"/>
              <a:t>meet up on Thurs </a:t>
            </a:r>
            <a:r>
              <a:rPr lang="en-US" sz="3200" dirty="0"/>
              <a:t>(30</a:t>
            </a:r>
            <a:r>
              <a:rPr lang="en-US" sz="3200" baseline="30000" dirty="0"/>
              <a:t>th</a:t>
            </a:r>
            <a:r>
              <a:rPr lang="en-US" sz="3200" dirty="0"/>
              <a:t>) 14:30–15:30 @ IT Community Experts </a:t>
            </a:r>
            <a:r>
              <a:rPr lang="en-US" sz="3200" dirty="0" smtClean="0"/>
              <a:t>in </a:t>
            </a:r>
            <a:r>
              <a:rPr lang="en-US" sz="3200" dirty="0"/>
              <a:t>the Resource Zone (Expo Hall 7)</a:t>
            </a:r>
          </a:p>
          <a:p>
            <a:pPr marL="404813" indent="-404813">
              <a:spcBef>
                <a:spcPts val="2200"/>
              </a:spcBef>
            </a:pPr>
            <a:r>
              <a:rPr lang="en-US" sz="3200" dirty="0" err="1"/>
              <a:t>DevOps</a:t>
            </a:r>
            <a:r>
              <a:rPr lang="en-US" sz="3200" dirty="0"/>
              <a:t> sessions @ TEE </a:t>
            </a:r>
            <a:r>
              <a:rPr lang="en-US" sz="3600" dirty="0" smtClean="0"/>
              <a:t/>
            </a:r>
            <a:br>
              <a:rPr lang="en-US" sz="3600" dirty="0" smtClean="0"/>
            </a:br>
            <a:r>
              <a:rPr lang="en-US" sz="2400" dirty="0" smtClean="0">
                <a:latin typeface="+mn-lt"/>
                <a:hlinkClick r:id="rId3"/>
              </a:rPr>
              <a:t>http://aka.ms/techeddevops</a:t>
            </a:r>
            <a:endParaRPr lang="en-US" sz="2400" dirty="0">
              <a:latin typeface="+mn-lt"/>
            </a:endParaRPr>
          </a:p>
          <a:p>
            <a:pPr marL="404813" indent="-404813">
              <a:spcBef>
                <a:spcPts val="2200"/>
              </a:spcBef>
            </a:pPr>
            <a:r>
              <a:rPr lang="en-US" sz="3200" dirty="0"/>
              <a:t>Resources for </a:t>
            </a:r>
            <a:r>
              <a:rPr lang="en-US" sz="3200" dirty="0" err="1"/>
              <a:t>Devs</a:t>
            </a:r>
            <a:r>
              <a:rPr lang="en-US" sz="3600" dirty="0" smtClean="0"/>
              <a:t/>
            </a:r>
            <a:br>
              <a:rPr lang="en-US" sz="3600" dirty="0" smtClean="0"/>
            </a:br>
            <a:r>
              <a:rPr lang="en-US" sz="2400" dirty="0">
                <a:latin typeface="+mn-lt"/>
                <a:hlinkClick r:id="rId4"/>
              </a:rPr>
              <a:t>http://aka.ms/teched-eu</a:t>
            </a:r>
            <a:endParaRPr lang="en-US" sz="2400" dirty="0">
              <a:latin typeface="+mn-lt"/>
            </a:endParaRPr>
          </a:p>
          <a:p>
            <a:pPr marL="404813" indent="-404813">
              <a:spcBef>
                <a:spcPts val="2200"/>
              </a:spcBef>
            </a:pPr>
            <a:r>
              <a:rPr lang="en-US" sz="3200" dirty="0"/>
              <a:t>Resources for IT Ops</a:t>
            </a:r>
            <a:br>
              <a:rPr lang="en-US" sz="3200" dirty="0"/>
            </a:br>
            <a:r>
              <a:rPr lang="en-US" sz="2400" dirty="0">
                <a:latin typeface="+mn-lt"/>
                <a:hlinkClick r:id="rId5"/>
              </a:rPr>
              <a:t>http://</a:t>
            </a:r>
            <a:r>
              <a:rPr lang="en-US" sz="2400" dirty="0" smtClean="0">
                <a:latin typeface="+mn-lt"/>
                <a:hlinkClick r:id="rId5"/>
              </a:rPr>
              <a:t>aka.ms/devopstl</a:t>
            </a:r>
            <a:endParaRPr lang="en-US" sz="2400" dirty="0">
              <a:latin typeface="+mn-lt"/>
            </a:endParaRPr>
          </a:p>
          <a:p>
            <a:pPr marL="404813" indent="-404813">
              <a:spcBef>
                <a:spcPts val="2200"/>
              </a:spcBef>
            </a:pPr>
            <a:r>
              <a:rPr lang="en-US" sz="3200" dirty="0"/>
              <a:t>Join the </a:t>
            </a:r>
            <a:r>
              <a:rPr lang="en-US" sz="3200" dirty="0" err="1"/>
              <a:t>DevOps</a:t>
            </a:r>
            <a:r>
              <a:rPr lang="en-US" sz="3200" dirty="0"/>
              <a:t> Insiders Group </a:t>
            </a:r>
            <a:br>
              <a:rPr lang="en-US" sz="3200" dirty="0"/>
            </a:br>
            <a:r>
              <a:rPr lang="en-US" sz="2400" dirty="0" smtClean="0">
                <a:latin typeface="+mn-lt"/>
                <a:hlinkClick r:id="rId6"/>
              </a:rPr>
              <a:t>msdevops@microsoft.com</a:t>
            </a:r>
            <a:endParaRPr lang="en-US" sz="2400" dirty="0">
              <a:latin typeface="+mn-lt"/>
            </a:endParaRPr>
          </a:p>
        </p:txBody>
      </p:sp>
      <p:sp>
        <p:nvSpPr>
          <p:cNvPr id="2" name="Title 1"/>
          <p:cNvSpPr>
            <a:spLocks noGrp="1"/>
          </p:cNvSpPr>
          <p:nvPr>
            <p:ph type="title"/>
          </p:nvPr>
        </p:nvSpPr>
        <p:spPr/>
        <p:txBody>
          <a:bodyPr/>
          <a:lstStyle/>
          <a:p>
            <a:r>
              <a:rPr lang="en-US" dirty="0" err="1" smtClean="0"/>
              <a:t>DevOps</a:t>
            </a:r>
            <a:r>
              <a:rPr lang="en-US" dirty="0" smtClean="0"/>
              <a:t> Resources</a:t>
            </a:r>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5239" y="4600723"/>
            <a:ext cx="3946600" cy="2096940"/>
          </a:xfrm>
          <a:prstGeom prst="rect">
            <a:avLst/>
          </a:prstGeom>
        </p:spPr>
      </p:pic>
    </p:spTree>
    <p:extLst>
      <p:ext uri="{BB962C8B-B14F-4D97-AF65-F5344CB8AC3E}">
        <p14:creationId xmlns:p14="http://schemas.microsoft.com/office/powerpoint/2010/main" val="247640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600"/>
                                        <p:tgtEl>
                                          <p:spTgt spid="8">
                                            <p:txEl>
                                              <p:pRg st="0" end="0"/>
                                            </p:txEl>
                                          </p:spTgt>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600"/>
                                        <p:tgtEl>
                                          <p:spTgt spid="8">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600"/>
                                        <p:tgtEl>
                                          <p:spTgt spid="8">
                                            <p:txEl>
                                              <p:pRg st="2" end="2"/>
                                            </p:txEl>
                                          </p:spTgt>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600"/>
                                        <p:tgtEl>
                                          <p:spTgt spid="8">
                                            <p:txEl>
                                              <p:pRg st="3" end="3"/>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600"/>
                                        <p:tgtEl>
                                          <p:spTgt spid="8">
                                            <p:txEl>
                                              <p:pRg st="4" end="4"/>
                                            </p:txEl>
                                          </p:spTgt>
                                        </p:tgtEl>
                                      </p:cBhvr>
                                    </p:animEffect>
                                  </p:childTnLst>
                                </p:cTn>
                              </p:par>
                              <p:par>
                                <p:cTn id="20" presetID="63" presetClass="path" presetSubtype="0" decel="100000" fill="hold" grpId="1" nodeType="withEffect">
                                  <p:stCondLst>
                                    <p:cond delay="0"/>
                                  </p:stCondLst>
                                  <p:childTnLst>
                                    <p:animMotion origin="layout" path="M -0.02412 -2.37857E-6 L -3.73755E-6 -2.37857E-6 " pathEditMode="relative" rAng="0" ptsTypes="AA">
                                      <p:cBhvr>
                                        <p:cTn id="21" dur="1000" fill="hold"/>
                                        <p:tgtEl>
                                          <p:spTgt spid="8">
                                            <p:txEl>
                                              <p:pRg st="0" end="0"/>
                                            </p:txEl>
                                          </p:spTgt>
                                        </p:tgtEl>
                                        <p:attrNameLst>
                                          <p:attrName>ppt_x</p:attrName>
                                          <p:attrName>ppt_y</p:attrName>
                                        </p:attrNameLst>
                                      </p:cBhvr>
                                      <p:rCtr x="1200" y="0"/>
                                    </p:animMotion>
                                  </p:childTnLst>
                                </p:cTn>
                              </p:par>
                              <p:par>
                                <p:cTn id="22" presetID="63" presetClass="path" presetSubtype="0" decel="100000" fill="hold" grpId="1" nodeType="withEffect">
                                  <p:stCondLst>
                                    <p:cond delay="0"/>
                                  </p:stCondLst>
                                  <p:childTnLst>
                                    <p:animMotion origin="layout" path="M -0.02413 9.39628E-7 L 1.5854E-6 9.39628E-7 " pathEditMode="relative" rAng="0" ptsTypes="AA">
                                      <p:cBhvr>
                                        <p:cTn id="23" dur="1000" fill="hold"/>
                                        <p:tgtEl>
                                          <p:spTgt spid="8">
                                            <p:txEl>
                                              <p:pRg st="1" end="1"/>
                                            </p:txEl>
                                          </p:spTgt>
                                        </p:tgtEl>
                                        <p:attrNameLst>
                                          <p:attrName>ppt_x</p:attrName>
                                          <p:attrName>ppt_y</p:attrName>
                                        </p:attrNameLst>
                                      </p:cBhvr>
                                      <p:rCtr x="1200" y="0"/>
                                    </p:animMotion>
                                  </p:childTnLst>
                                </p:cTn>
                              </p:par>
                              <p:par>
                                <p:cTn id="24" presetID="63" presetClass="path" presetSubtype="0" decel="100000" fill="hold" grpId="1" nodeType="withEffect">
                                  <p:stCondLst>
                                    <p:cond delay="0"/>
                                  </p:stCondLst>
                                  <p:childTnLst>
                                    <p:animMotion origin="layout" path="M -0.02413 -4.79346E-6 L -2.88486E-7 -4.79346E-6 " pathEditMode="relative" rAng="0" ptsTypes="AA">
                                      <p:cBhvr>
                                        <p:cTn id="25" dur="1000" fill="hold"/>
                                        <p:tgtEl>
                                          <p:spTgt spid="8">
                                            <p:txEl>
                                              <p:pRg st="2" end="2"/>
                                            </p:txEl>
                                          </p:spTgt>
                                        </p:tgtEl>
                                        <p:attrNameLst>
                                          <p:attrName>ppt_x</p:attrName>
                                          <p:attrName>ppt_y</p:attrName>
                                        </p:attrNameLst>
                                      </p:cBhvr>
                                      <p:rCtr x="1200" y="0"/>
                                    </p:animMotion>
                                  </p:childTnLst>
                                </p:cTn>
                              </p:par>
                              <p:par>
                                <p:cTn id="26" presetID="63" presetClass="path" presetSubtype="0" decel="100000" fill="hold" grpId="1" nodeType="withEffect">
                                  <p:stCondLst>
                                    <p:cond delay="0"/>
                                  </p:stCondLst>
                                  <p:childTnLst>
                                    <p:animMotion origin="layout" path="M -0.02413 -5.26555E-7 L 4.86852E-6 -5.26555E-7 " pathEditMode="relative" rAng="0" ptsTypes="AA">
                                      <p:cBhvr>
                                        <p:cTn id="27" dur="1000" fill="hold"/>
                                        <p:tgtEl>
                                          <p:spTgt spid="8">
                                            <p:txEl>
                                              <p:pRg st="3" end="3"/>
                                            </p:txEl>
                                          </p:spTgt>
                                        </p:tgtEl>
                                        <p:attrNameLst>
                                          <p:attrName>ppt_x</p:attrName>
                                          <p:attrName>ppt_y</p:attrName>
                                        </p:attrNameLst>
                                      </p:cBhvr>
                                      <p:rCtr x="1200" y="0"/>
                                    </p:animMotion>
                                  </p:childTnLst>
                                </p:cTn>
                              </p:par>
                              <p:par>
                                <p:cTn id="28" presetID="63" presetClass="path" presetSubtype="0" decel="100000" fill="hold" grpId="1" nodeType="withEffect">
                                  <p:stCondLst>
                                    <p:cond delay="0"/>
                                  </p:stCondLst>
                                  <p:childTnLst>
                                    <p:animMotion origin="layout" path="M -0.02412 7.03586E-7 L -2.03472E-6 7.03586E-7 " pathEditMode="relative" rAng="0" ptsTypes="AA">
                                      <p:cBhvr>
                                        <p:cTn id="29" dur="1000" fill="hold"/>
                                        <p:tgtEl>
                                          <p:spTgt spid="8">
                                            <p:txEl>
                                              <p:pRg st="4" end="4"/>
                                            </p:txEl>
                                          </p:spTgt>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8" grpId="1"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399325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7374657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9250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smtClean="0"/>
              <a:t>Awareness is key</a:t>
            </a:r>
            <a:endParaRPr lang="en-US" dirty="0"/>
          </a:p>
        </p:txBody>
      </p:sp>
      <p:sp>
        <p:nvSpPr>
          <p:cNvPr id="5" name="Text Placeholder 4"/>
          <p:cNvSpPr>
            <a:spLocks noGrp="1"/>
          </p:cNvSpPr>
          <p:nvPr>
            <p:ph type="body" sz="quarter" idx="12"/>
          </p:nvPr>
        </p:nvSpPr>
        <p:spPr/>
        <p:txBody>
          <a:bodyPr/>
          <a:lstStyle/>
          <a:p>
            <a:r>
              <a:rPr lang="en-US" dirty="0" smtClean="0"/>
              <a:t>Marcel de Vries</a:t>
            </a:r>
            <a:endParaRPr lang="en-US" dirty="0"/>
          </a:p>
        </p:txBody>
      </p:sp>
    </p:spTree>
    <p:extLst>
      <p:ext uri="{BB962C8B-B14F-4D97-AF65-F5344CB8AC3E}">
        <p14:creationId xmlns:p14="http://schemas.microsoft.com/office/powerpoint/2010/main" val="1476499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average ASP.NET website</a:t>
            </a:r>
            <a:endParaRPr lang="en-US" dirty="0"/>
          </a:p>
        </p:txBody>
      </p:sp>
      <p:sp>
        <p:nvSpPr>
          <p:cNvPr id="3" name="Text Placeholder 2"/>
          <p:cNvSpPr>
            <a:spLocks noGrp="1"/>
          </p:cNvSpPr>
          <p:nvPr>
            <p:ph type="body" sz="quarter" idx="11"/>
          </p:nvPr>
        </p:nvSpPr>
        <p:spPr>
          <a:xfrm>
            <a:off x="274639" y="1212849"/>
            <a:ext cx="11889564" cy="4124206"/>
          </a:xfrm>
        </p:spPr>
        <p:txBody>
          <a:bodyPr/>
          <a:lstStyle/>
          <a:p>
            <a:r>
              <a:rPr lang="en-US" dirty="0" smtClean="0"/>
              <a:t>ASP.NET itself</a:t>
            </a:r>
          </a:p>
          <a:p>
            <a:r>
              <a:rPr lang="en-US" dirty="0" smtClean="0"/>
              <a:t>Entity framework</a:t>
            </a:r>
          </a:p>
          <a:p>
            <a:r>
              <a:rPr lang="en-US" dirty="0" smtClean="0"/>
              <a:t>JQuery</a:t>
            </a:r>
          </a:p>
          <a:p>
            <a:r>
              <a:rPr lang="en-US" dirty="0" smtClean="0"/>
              <a:t>Angular</a:t>
            </a:r>
          </a:p>
          <a:p>
            <a:r>
              <a:rPr lang="en-US" dirty="0" smtClean="0"/>
              <a:t>Bootstrap</a:t>
            </a:r>
          </a:p>
          <a:p>
            <a:r>
              <a:rPr lang="en-US" dirty="0" smtClean="0"/>
              <a:t>…</a:t>
            </a:r>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5372125"/>
            <a:ext cx="305498" cy="305498"/>
          </a:xfrm>
          <a:prstGeom prst="rect">
            <a:avLst/>
          </a:prstGeom>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5070389"/>
            <a:ext cx="305498" cy="305498"/>
          </a:xfrm>
          <a:prstGeom prst="rect">
            <a:avLst/>
          </a:prstGeom>
        </p:spPr>
      </p:pic>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4775207"/>
            <a:ext cx="305498" cy="305498"/>
          </a:xfrm>
          <a:prstGeom prst="rect">
            <a:avLst/>
          </a:prstGeom>
        </p:spPr>
      </p:pic>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4479478"/>
            <a:ext cx="305498" cy="305498"/>
          </a:xfrm>
          <a:prstGeom prst="rect">
            <a:avLst/>
          </a:prstGeom>
        </p:spPr>
      </p:pic>
      <p:pic>
        <p:nvPicPr>
          <p:cNvPr id="9" name="Picture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4183749"/>
            <a:ext cx="305498" cy="305498"/>
          </a:xfrm>
          <a:prstGeom prst="rect">
            <a:avLst/>
          </a:prstGeom>
        </p:spPr>
      </p:pic>
      <p:pic>
        <p:nvPicPr>
          <p:cNvPr id="10" name="Picture 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3888020"/>
            <a:ext cx="305498" cy="305498"/>
          </a:xfrm>
          <a:prstGeom prst="rect">
            <a:avLst/>
          </a:prstGeom>
        </p:spPr>
      </p:pic>
      <p:pic>
        <p:nvPicPr>
          <p:cNvPr id="11" name="Picture 1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3592291"/>
            <a:ext cx="305498" cy="305498"/>
          </a:xfrm>
          <a:prstGeom prst="rect">
            <a:avLst/>
          </a:prstGeom>
        </p:spPr>
      </p:pic>
      <p:pic>
        <p:nvPicPr>
          <p:cNvPr id="12" name="Picture 1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3296562"/>
            <a:ext cx="305498" cy="305498"/>
          </a:xfrm>
          <a:prstGeom prst="rect">
            <a:avLst/>
          </a:prstGeom>
        </p:spPr>
      </p:pic>
      <p:pic>
        <p:nvPicPr>
          <p:cNvPr id="13" name="Picture 1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2998535"/>
            <a:ext cx="305498" cy="305498"/>
          </a:xfrm>
          <a:prstGeom prst="rect">
            <a:avLst/>
          </a:prstGeom>
        </p:spPr>
      </p:pic>
      <p:pic>
        <p:nvPicPr>
          <p:cNvPr id="14" name="Picture 1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7211" y="5365519"/>
            <a:ext cx="305498" cy="305498"/>
          </a:xfrm>
          <a:prstGeom prst="rect">
            <a:avLst/>
          </a:prstGeom>
        </p:spPr>
      </p:pic>
      <p:pic>
        <p:nvPicPr>
          <p:cNvPr id="15" name="Picture 1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7211" y="5063783"/>
            <a:ext cx="305498" cy="305498"/>
          </a:xfrm>
          <a:prstGeom prst="rect">
            <a:avLst/>
          </a:prstGeom>
        </p:spPr>
      </p:pic>
      <p:pic>
        <p:nvPicPr>
          <p:cNvPr id="16" name="Picture 1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7211" y="4768601"/>
            <a:ext cx="305498" cy="305498"/>
          </a:xfrm>
          <a:prstGeom prst="rect">
            <a:avLst/>
          </a:prstGeom>
        </p:spPr>
      </p:pic>
      <p:pic>
        <p:nvPicPr>
          <p:cNvPr id="17" name="Picture 1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7211" y="4472872"/>
            <a:ext cx="305498" cy="305498"/>
          </a:xfrm>
          <a:prstGeom prst="rect">
            <a:avLst/>
          </a:prstGeom>
        </p:spPr>
      </p:pic>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7211" y="4177143"/>
            <a:ext cx="305498" cy="305498"/>
          </a:xfrm>
          <a:prstGeom prst="rect">
            <a:avLst/>
          </a:prstGeom>
        </p:spPr>
      </p:pic>
      <p:pic>
        <p:nvPicPr>
          <p:cNvPr id="19" name="Picture 1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7211" y="3881414"/>
            <a:ext cx="305498" cy="305498"/>
          </a:xfrm>
          <a:prstGeom prst="rect">
            <a:avLst/>
          </a:prstGeom>
        </p:spPr>
      </p:pic>
      <p:pic>
        <p:nvPicPr>
          <p:cNvPr id="20" name="Picture 1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216901" y="5366333"/>
            <a:ext cx="305498" cy="305498"/>
          </a:xfrm>
          <a:prstGeom prst="rect">
            <a:avLst/>
          </a:prstGeom>
        </p:spPr>
      </p:pic>
      <p:pic>
        <p:nvPicPr>
          <p:cNvPr id="21" name="Picture 2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216901" y="5064597"/>
            <a:ext cx="305498" cy="305498"/>
          </a:xfrm>
          <a:prstGeom prst="rect">
            <a:avLst/>
          </a:prstGeom>
        </p:spPr>
      </p:pic>
      <p:pic>
        <p:nvPicPr>
          <p:cNvPr id="22" name="Picture 2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216901" y="4769415"/>
            <a:ext cx="305498" cy="305498"/>
          </a:xfrm>
          <a:prstGeom prst="rect">
            <a:avLst/>
          </a:prstGeom>
        </p:spPr>
      </p:pic>
      <p:pic>
        <p:nvPicPr>
          <p:cNvPr id="23" name="Picture 2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216901" y="4473686"/>
            <a:ext cx="305498" cy="305498"/>
          </a:xfrm>
          <a:prstGeom prst="rect">
            <a:avLst/>
          </a:prstGeom>
        </p:spPr>
      </p:pic>
      <p:pic>
        <p:nvPicPr>
          <p:cNvPr id="24" name="Picture 2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216901" y="4177957"/>
            <a:ext cx="305498" cy="305498"/>
          </a:xfrm>
          <a:prstGeom prst="rect">
            <a:avLst/>
          </a:prstGeom>
        </p:spPr>
      </p:pic>
      <p:pic>
        <p:nvPicPr>
          <p:cNvPr id="25" name="Picture 2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230833" y="5365519"/>
            <a:ext cx="305498" cy="305498"/>
          </a:xfrm>
          <a:prstGeom prst="rect">
            <a:avLst/>
          </a:prstGeom>
        </p:spPr>
      </p:pic>
      <p:pic>
        <p:nvPicPr>
          <p:cNvPr id="26" name="Picture 2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230833" y="5063783"/>
            <a:ext cx="305498" cy="305498"/>
          </a:xfrm>
          <a:prstGeom prst="rect">
            <a:avLst/>
          </a:prstGeom>
        </p:spPr>
      </p:pic>
      <p:pic>
        <p:nvPicPr>
          <p:cNvPr id="27" name="Picture 2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741106" y="5365519"/>
            <a:ext cx="305498" cy="305498"/>
          </a:xfrm>
          <a:prstGeom prst="rect">
            <a:avLst/>
          </a:prstGeom>
        </p:spPr>
      </p:pic>
      <p:pic>
        <p:nvPicPr>
          <p:cNvPr id="28" name="Picture 2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743951" y="5366333"/>
            <a:ext cx="305498" cy="305498"/>
          </a:xfrm>
          <a:prstGeom prst="rect">
            <a:avLst/>
          </a:prstGeom>
        </p:spPr>
      </p:pic>
      <p:pic>
        <p:nvPicPr>
          <p:cNvPr id="29" name="Picture 2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743951" y="5064597"/>
            <a:ext cx="305498" cy="305498"/>
          </a:xfrm>
          <a:prstGeom prst="rect">
            <a:avLst/>
          </a:prstGeom>
        </p:spPr>
      </p:pic>
      <p:pic>
        <p:nvPicPr>
          <p:cNvPr id="30" name="Picture 2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743951" y="4769415"/>
            <a:ext cx="305498" cy="305498"/>
          </a:xfrm>
          <a:prstGeom prst="rect">
            <a:avLst/>
          </a:prstGeom>
        </p:spPr>
      </p:pic>
      <p:pic>
        <p:nvPicPr>
          <p:cNvPr id="31" name="Picture 3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743951" y="4473686"/>
            <a:ext cx="305498" cy="305498"/>
          </a:xfrm>
          <a:prstGeom prst="rect">
            <a:avLst/>
          </a:prstGeom>
        </p:spPr>
      </p:pic>
      <p:pic>
        <p:nvPicPr>
          <p:cNvPr id="32" name="Picture 31" descr="cloud.png"/>
          <p:cNvPicPr>
            <a:picLocks noChangeAspect="1"/>
          </p:cNvPicPr>
          <p:nvPr/>
        </p:nvPicPr>
        <p:blipFill>
          <a:blip r:embed="rId4">
            <a:clrChange>
              <a:clrFrom>
                <a:srgbClr val="FFFFFF"/>
              </a:clrFrom>
              <a:clrTo>
                <a:srgbClr val="FFFFFF">
                  <a:alpha val="0"/>
                </a:srgbClr>
              </a:clrTo>
            </a:clrChange>
          </a:blip>
          <a:stretch>
            <a:fillRect/>
          </a:stretch>
        </p:blipFill>
        <p:spPr>
          <a:xfrm>
            <a:off x="8211012" y="1183853"/>
            <a:ext cx="2743090" cy="1909191"/>
          </a:xfrm>
          <a:prstGeom prst="rect">
            <a:avLst/>
          </a:prstGeom>
        </p:spPr>
      </p:pic>
      <p:grpSp>
        <p:nvGrpSpPr>
          <p:cNvPr id="33" name="Group 111"/>
          <p:cNvGrpSpPr/>
          <p:nvPr/>
        </p:nvGrpSpPr>
        <p:grpSpPr>
          <a:xfrm>
            <a:off x="9186423" y="5991396"/>
            <a:ext cx="419565" cy="597894"/>
            <a:chOff x="1447800" y="4937125"/>
            <a:chExt cx="256223" cy="365126"/>
          </a:xfrm>
        </p:grpSpPr>
        <p:sp>
          <p:nvSpPr>
            <p:cNvPr id="34" name="Rectangle 33"/>
            <p:cNvSpPr/>
            <p:nvPr/>
          </p:nvSpPr>
          <p:spPr>
            <a:xfrm>
              <a:off x="1447800" y="4937125"/>
              <a:ext cx="250072" cy="363934"/>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Isosceles Triangle 34"/>
            <p:cNvSpPr/>
            <p:nvPr/>
          </p:nvSpPr>
          <p:spPr>
            <a:xfrm>
              <a:off x="1447800" y="5254617"/>
              <a:ext cx="256223" cy="4763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114"/>
          <p:cNvGrpSpPr/>
          <p:nvPr/>
        </p:nvGrpSpPr>
        <p:grpSpPr>
          <a:xfrm>
            <a:off x="8693835" y="5991396"/>
            <a:ext cx="419565" cy="597894"/>
            <a:chOff x="1447800" y="4937125"/>
            <a:chExt cx="256223" cy="365126"/>
          </a:xfrm>
        </p:grpSpPr>
        <p:sp>
          <p:nvSpPr>
            <p:cNvPr id="37" name="Rectangle 36"/>
            <p:cNvSpPr/>
            <p:nvPr/>
          </p:nvSpPr>
          <p:spPr>
            <a:xfrm>
              <a:off x="1447800" y="4937125"/>
              <a:ext cx="250072" cy="363934"/>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a:off x="1447800" y="5254617"/>
              <a:ext cx="256223" cy="4763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124"/>
          <p:cNvGrpSpPr/>
          <p:nvPr/>
        </p:nvGrpSpPr>
        <p:grpSpPr>
          <a:xfrm>
            <a:off x="8198535" y="5991396"/>
            <a:ext cx="419565" cy="597894"/>
            <a:chOff x="1447800" y="4937125"/>
            <a:chExt cx="256223" cy="365126"/>
          </a:xfrm>
        </p:grpSpPr>
        <p:sp>
          <p:nvSpPr>
            <p:cNvPr id="40" name="Rectangle 39"/>
            <p:cNvSpPr/>
            <p:nvPr/>
          </p:nvSpPr>
          <p:spPr>
            <a:xfrm>
              <a:off x="1447800" y="4937125"/>
              <a:ext cx="250072" cy="363934"/>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Isosceles Triangle 40"/>
            <p:cNvSpPr/>
            <p:nvPr/>
          </p:nvSpPr>
          <p:spPr>
            <a:xfrm>
              <a:off x="1447800" y="5254617"/>
              <a:ext cx="256223" cy="4763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Text Box 19"/>
          <p:cNvSpPr txBox="1">
            <a:spLocks noChangeArrowheads="1"/>
          </p:cNvSpPr>
          <p:nvPr/>
        </p:nvSpPr>
        <p:spPr bwMode="gray">
          <a:xfrm flipH="1">
            <a:off x="10952919" y="5593962"/>
            <a:ext cx="94177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000" b="1" cap="all" dirty="0" smtClean="0">
                <a:latin typeface="Calibri"/>
                <a:cs typeface="Calibri"/>
              </a:rPr>
              <a:t>2013</a:t>
            </a:r>
            <a:endParaRPr lang="en-US" sz="2000" b="1" cap="all" dirty="0">
              <a:latin typeface="Calibri"/>
              <a:cs typeface="Calibri"/>
            </a:endParaRPr>
          </a:p>
        </p:txBody>
      </p:sp>
      <p:sp>
        <p:nvSpPr>
          <p:cNvPr id="43" name="Text Box 19"/>
          <p:cNvSpPr txBox="1">
            <a:spLocks noChangeArrowheads="1"/>
          </p:cNvSpPr>
          <p:nvPr/>
        </p:nvSpPr>
        <p:spPr bwMode="gray">
          <a:xfrm flipH="1">
            <a:off x="10555934" y="5669505"/>
            <a:ext cx="6908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cap="all" dirty="0" smtClean="0">
                <a:latin typeface="Calibri"/>
                <a:cs typeface="Calibri"/>
              </a:rPr>
              <a:t>2012</a:t>
            </a:r>
            <a:endParaRPr lang="en-US" sz="1400" b="1" cap="all" dirty="0">
              <a:latin typeface="Calibri"/>
              <a:cs typeface="Calibri"/>
            </a:endParaRPr>
          </a:p>
        </p:txBody>
      </p:sp>
      <p:sp>
        <p:nvSpPr>
          <p:cNvPr id="44" name="Text Box 19"/>
          <p:cNvSpPr txBox="1">
            <a:spLocks noChangeArrowheads="1"/>
          </p:cNvSpPr>
          <p:nvPr/>
        </p:nvSpPr>
        <p:spPr bwMode="gray">
          <a:xfrm flipH="1">
            <a:off x="10060160" y="5671831"/>
            <a:ext cx="6908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cap="all" dirty="0" smtClean="0">
                <a:latin typeface="Calibri"/>
                <a:cs typeface="Calibri"/>
              </a:rPr>
              <a:t>2011</a:t>
            </a:r>
            <a:endParaRPr lang="en-US" sz="1400" b="1" cap="all" dirty="0">
              <a:latin typeface="Calibri"/>
              <a:cs typeface="Calibri"/>
            </a:endParaRPr>
          </a:p>
        </p:txBody>
      </p:sp>
      <p:sp>
        <p:nvSpPr>
          <p:cNvPr id="45" name="Text Box 19"/>
          <p:cNvSpPr txBox="1">
            <a:spLocks noChangeArrowheads="1"/>
          </p:cNvSpPr>
          <p:nvPr/>
        </p:nvSpPr>
        <p:spPr bwMode="gray">
          <a:xfrm flipH="1">
            <a:off x="9051415" y="5669505"/>
            <a:ext cx="6908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cap="all" dirty="0" smtClean="0">
                <a:latin typeface="Calibri"/>
                <a:cs typeface="Calibri"/>
              </a:rPr>
              <a:t>2009</a:t>
            </a:r>
            <a:endParaRPr lang="en-US" sz="1400" b="1" cap="all" dirty="0">
              <a:latin typeface="Calibri"/>
              <a:cs typeface="Calibri"/>
            </a:endParaRPr>
          </a:p>
        </p:txBody>
      </p:sp>
      <p:sp>
        <p:nvSpPr>
          <p:cNvPr id="46" name="Text Box 19"/>
          <p:cNvSpPr txBox="1">
            <a:spLocks noChangeArrowheads="1"/>
          </p:cNvSpPr>
          <p:nvPr/>
        </p:nvSpPr>
        <p:spPr bwMode="gray">
          <a:xfrm flipH="1">
            <a:off x="8555641" y="5669505"/>
            <a:ext cx="6908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cap="all" dirty="0" smtClean="0">
                <a:latin typeface="Calibri"/>
                <a:cs typeface="Calibri"/>
              </a:rPr>
              <a:t>2008</a:t>
            </a:r>
            <a:endParaRPr lang="en-US" sz="1400" b="1" cap="all" dirty="0">
              <a:latin typeface="Calibri"/>
              <a:cs typeface="Calibri"/>
            </a:endParaRPr>
          </a:p>
        </p:txBody>
      </p:sp>
      <p:sp>
        <p:nvSpPr>
          <p:cNvPr id="47" name="Text Box 19"/>
          <p:cNvSpPr txBox="1">
            <a:spLocks noChangeArrowheads="1"/>
          </p:cNvSpPr>
          <p:nvPr/>
        </p:nvSpPr>
        <p:spPr bwMode="gray">
          <a:xfrm flipH="1">
            <a:off x="8063070" y="5669505"/>
            <a:ext cx="6908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cap="all" dirty="0" smtClean="0">
                <a:latin typeface="Calibri"/>
                <a:cs typeface="Calibri"/>
              </a:rPr>
              <a:t>2007</a:t>
            </a:r>
            <a:endParaRPr lang="en-US" sz="1400" b="1" cap="all" dirty="0">
              <a:latin typeface="Calibri"/>
              <a:cs typeface="Calibri"/>
            </a:endParaRPr>
          </a:p>
        </p:txBody>
      </p:sp>
      <p:sp>
        <p:nvSpPr>
          <p:cNvPr id="48" name="Text Box 19"/>
          <p:cNvSpPr txBox="1">
            <a:spLocks noChangeArrowheads="1"/>
          </p:cNvSpPr>
          <p:nvPr/>
        </p:nvSpPr>
        <p:spPr bwMode="gray">
          <a:xfrm flipH="1">
            <a:off x="9549414" y="5671831"/>
            <a:ext cx="6908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cap="all" dirty="0" smtClean="0">
                <a:latin typeface="Calibri"/>
                <a:cs typeface="Calibri"/>
              </a:rPr>
              <a:t>2010</a:t>
            </a:r>
            <a:endParaRPr lang="en-US" sz="1400" b="1" cap="all" dirty="0">
              <a:latin typeface="Calibri"/>
              <a:cs typeface="Calibri"/>
            </a:endParaRPr>
          </a:p>
        </p:txBody>
      </p:sp>
      <p:sp>
        <p:nvSpPr>
          <p:cNvPr id="49" name="Text Box 19"/>
          <p:cNvSpPr txBox="1">
            <a:spLocks noChangeArrowheads="1"/>
          </p:cNvSpPr>
          <p:nvPr/>
        </p:nvSpPr>
        <p:spPr bwMode="gray">
          <a:xfrm flipH="1">
            <a:off x="9114188" y="5905137"/>
            <a:ext cx="5516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cap="all" dirty="0" smtClean="0">
                <a:solidFill>
                  <a:srgbClr val="FFFFFF"/>
                </a:solidFill>
                <a:latin typeface="Calibri"/>
                <a:cs typeface="Calibri"/>
              </a:rPr>
              <a:t>2B</a:t>
            </a:r>
            <a:endParaRPr lang="en-US" sz="2400" b="1" cap="all" dirty="0">
              <a:solidFill>
                <a:srgbClr val="FFFFFF"/>
              </a:solidFill>
              <a:latin typeface="Calibri"/>
              <a:cs typeface="Calibri"/>
            </a:endParaRPr>
          </a:p>
        </p:txBody>
      </p:sp>
      <p:sp>
        <p:nvSpPr>
          <p:cNvPr id="50" name="Text Box 19"/>
          <p:cNvSpPr txBox="1">
            <a:spLocks noChangeArrowheads="1"/>
          </p:cNvSpPr>
          <p:nvPr/>
        </p:nvSpPr>
        <p:spPr bwMode="gray">
          <a:xfrm flipH="1">
            <a:off x="8608026" y="5905137"/>
            <a:ext cx="5910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cap="all" dirty="0" smtClean="0">
                <a:solidFill>
                  <a:srgbClr val="FFFFFF"/>
                </a:solidFill>
                <a:latin typeface="Calibri"/>
                <a:cs typeface="Calibri"/>
              </a:rPr>
              <a:t>1B</a:t>
            </a:r>
            <a:endParaRPr lang="en-US" sz="2400" b="1" cap="all" dirty="0">
              <a:solidFill>
                <a:srgbClr val="FFFFFF"/>
              </a:solidFill>
              <a:latin typeface="Calibri"/>
              <a:cs typeface="Calibri"/>
            </a:endParaRPr>
          </a:p>
        </p:txBody>
      </p:sp>
      <p:sp>
        <p:nvSpPr>
          <p:cNvPr id="51" name="Text Box 19"/>
          <p:cNvSpPr txBox="1">
            <a:spLocks noChangeArrowheads="1"/>
          </p:cNvSpPr>
          <p:nvPr/>
        </p:nvSpPr>
        <p:spPr bwMode="gray">
          <a:xfrm flipH="1">
            <a:off x="8057790" y="5997469"/>
            <a:ext cx="6960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200" b="1" cap="all" dirty="0" smtClean="0">
                <a:latin typeface="Calibri"/>
                <a:cs typeface="Calibri"/>
              </a:rPr>
              <a:t>500M</a:t>
            </a:r>
            <a:endParaRPr lang="en-US" sz="1200" b="1" cap="all" dirty="0">
              <a:latin typeface="Calibri"/>
              <a:cs typeface="Calibri"/>
            </a:endParaRPr>
          </a:p>
        </p:txBody>
      </p:sp>
      <p:grpSp>
        <p:nvGrpSpPr>
          <p:cNvPr id="52" name="Group 138"/>
          <p:cNvGrpSpPr/>
          <p:nvPr/>
        </p:nvGrpSpPr>
        <p:grpSpPr>
          <a:xfrm>
            <a:off x="9684573" y="5991396"/>
            <a:ext cx="419565" cy="597894"/>
            <a:chOff x="1447800" y="4937125"/>
            <a:chExt cx="256223" cy="365126"/>
          </a:xfrm>
        </p:grpSpPr>
        <p:sp>
          <p:nvSpPr>
            <p:cNvPr id="53" name="Rectangle 52"/>
            <p:cNvSpPr/>
            <p:nvPr/>
          </p:nvSpPr>
          <p:spPr>
            <a:xfrm>
              <a:off x="1447800" y="4937125"/>
              <a:ext cx="250072" cy="363934"/>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Isosceles Triangle 53"/>
            <p:cNvSpPr/>
            <p:nvPr/>
          </p:nvSpPr>
          <p:spPr>
            <a:xfrm>
              <a:off x="1447800" y="5254617"/>
              <a:ext cx="256223" cy="4763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Text Box 19"/>
          <p:cNvSpPr txBox="1">
            <a:spLocks noChangeArrowheads="1"/>
          </p:cNvSpPr>
          <p:nvPr/>
        </p:nvSpPr>
        <p:spPr bwMode="gray">
          <a:xfrm flipH="1">
            <a:off x="9612338" y="5905137"/>
            <a:ext cx="5516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cap="all" dirty="0" smtClean="0">
                <a:solidFill>
                  <a:srgbClr val="FFFFFF"/>
                </a:solidFill>
                <a:latin typeface="Calibri"/>
                <a:cs typeface="Calibri"/>
              </a:rPr>
              <a:t>4B</a:t>
            </a:r>
            <a:endParaRPr lang="en-US" sz="2400" b="1" cap="all" dirty="0">
              <a:solidFill>
                <a:srgbClr val="FFFFFF"/>
              </a:solidFill>
              <a:latin typeface="Calibri"/>
              <a:cs typeface="Calibri"/>
            </a:endParaRPr>
          </a:p>
        </p:txBody>
      </p:sp>
      <p:grpSp>
        <p:nvGrpSpPr>
          <p:cNvPr id="56" name="Group 142"/>
          <p:cNvGrpSpPr/>
          <p:nvPr/>
        </p:nvGrpSpPr>
        <p:grpSpPr>
          <a:xfrm>
            <a:off x="10192248" y="5991396"/>
            <a:ext cx="419565" cy="597894"/>
            <a:chOff x="1447800" y="4937125"/>
            <a:chExt cx="256223" cy="365126"/>
          </a:xfrm>
        </p:grpSpPr>
        <p:sp>
          <p:nvSpPr>
            <p:cNvPr id="57" name="Rectangle 56"/>
            <p:cNvSpPr/>
            <p:nvPr/>
          </p:nvSpPr>
          <p:spPr>
            <a:xfrm>
              <a:off x="1447800" y="4937125"/>
              <a:ext cx="250072" cy="363934"/>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Isosceles Triangle 57"/>
            <p:cNvSpPr/>
            <p:nvPr/>
          </p:nvSpPr>
          <p:spPr>
            <a:xfrm>
              <a:off x="1447800" y="5254617"/>
              <a:ext cx="256223" cy="4763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9" name="Text Box 19"/>
          <p:cNvSpPr txBox="1">
            <a:spLocks noChangeArrowheads="1"/>
          </p:cNvSpPr>
          <p:nvPr/>
        </p:nvSpPr>
        <p:spPr bwMode="gray">
          <a:xfrm flipH="1">
            <a:off x="10120013" y="5905137"/>
            <a:ext cx="5516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cap="all" dirty="0" smtClean="0">
                <a:solidFill>
                  <a:srgbClr val="FFFFFF"/>
                </a:solidFill>
                <a:latin typeface="Calibri"/>
                <a:cs typeface="Calibri"/>
              </a:rPr>
              <a:t>6B</a:t>
            </a:r>
            <a:endParaRPr lang="en-US" sz="2400" b="1" cap="all" dirty="0">
              <a:solidFill>
                <a:srgbClr val="FFFFFF"/>
              </a:solidFill>
              <a:latin typeface="Calibri"/>
              <a:cs typeface="Calibri"/>
            </a:endParaRPr>
          </a:p>
        </p:txBody>
      </p:sp>
      <p:grpSp>
        <p:nvGrpSpPr>
          <p:cNvPr id="60" name="Group 146"/>
          <p:cNvGrpSpPr/>
          <p:nvPr/>
        </p:nvGrpSpPr>
        <p:grpSpPr>
          <a:xfrm>
            <a:off x="10686945" y="5991396"/>
            <a:ext cx="419565" cy="597894"/>
            <a:chOff x="1447800" y="4937125"/>
            <a:chExt cx="256223" cy="365126"/>
          </a:xfrm>
        </p:grpSpPr>
        <p:sp>
          <p:nvSpPr>
            <p:cNvPr id="61" name="Rectangle 60"/>
            <p:cNvSpPr/>
            <p:nvPr/>
          </p:nvSpPr>
          <p:spPr>
            <a:xfrm>
              <a:off x="1447800" y="4937125"/>
              <a:ext cx="250072" cy="363934"/>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Isosceles Triangle 61"/>
            <p:cNvSpPr/>
            <p:nvPr/>
          </p:nvSpPr>
          <p:spPr>
            <a:xfrm>
              <a:off x="1447800" y="5254617"/>
              <a:ext cx="256223" cy="4763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Text Box 19"/>
          <p:cNvSpPr txBox="1">
            <a:spLocks noChangeArrowheads="1"/>
          </p:cNvSpPr>
          <p:nvPr/>
        </p:nvSpPr>
        <p:spPr bwMode="gray">
          <a:xfrm flipH="1">
            <a:off x="10614710" y="5905137"/>
            <a:ext cx="5516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cap="all" dirty="0" smtClean="0">
                <a:solidFill>
                  <a:srgbClr val="FFFFFF"/>
                </a:solidFill>
                <a:latin typeface="Calibri"/>
                <a:cs typeface="Calibri"/>
              </a:rPr>
              <a:t>8B</a:t>
            </a:r>
            <a:endParaRPr lang="en-US" sz="2400" b="1" cap="all" dirty="0">
              <a:solidFill>
                <a:srgbClr val="FFFFFF"/>
              </a:solidFill>
              <a:latin typeface="Calibri"/>
              <a:cs typeface="Calibri"/>
            </a:endParaRPr>
          </a:p>
        </p:txBody>
      </p:sp>
      <p:sp>
        <p:nvSpPr>
          <p:cNvPr id="64" name="Rectangle 63"/>
          <p:cNvSpPr/>
          <p:nvPr/>
        </p:nvSpPr>
        <p:spPr>
          <a:xfrm>
            <a:off x="11154479" y="5988907"/>
            <a:ext cx="530328" cy="598431"/>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Isosceles Triangle 64"/>
          <p:cNvSpPr/>
          <p:nvPr/>
        </p:nvSpPr>
        <p:spPr>
          <a:xfrm>
            <a:off x="11154479" y="6486321"/>
            <a:ext cx="543372" cy="101017"/>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 Box 19"/>
          <p:cNvSpPr txBox="1">
            <a:spLocks noChangeArrowheads="1"/>
          </p:cNvSpPr>
          <p:nvPr/>
        </p:nvSpPr>
        <p:spPr bwMode="gray">
          <a:xfrm flipH="1">
            <a:off x="11064905" y="5905137"/>
            <a:ext cx="71014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cap="all" dirty="0" smtClean="0">
                <a:solidFill>
                  <a:srgbClr val="FFFFFF"/>
                </a:solidFill>
                <a:latin typeface="Calibri"/>
                <a:cs typeface="Calibri"/>
              </a:rPr>
              <a:t>13B</a:t>
            </a:r>
            <a:endParaRPr lang="en-US" sz="2400" b="1" cap="all" dirty="0">
              <a:solidFill>
                <a:srgbClr val="FFFFFF"/>
              </a:solidFill>
              <a:latin typeface="Calibri"/>
              <a:cs typeface="Calibri"/>
            </a:endParaRPr>
          </a:p>
        </p:txBody>
      </p:sp>
      <p:pic>
        <p:nvPicPr>
          <p:cNvPr id="67" name="Picture 6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216901" y="3871645"/>
            <a:ext cx="305498" cy="305498"/>
          </a:xfrm>
          <a:prstGeom prst="rect">
            <a:avLst/>
          </a:prstGeom>
        </p:spPr>
      </p:pic>
      <p:pic>
        <p:nvPicPr>
          <p:cNvPr id="68" name="Picture 6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7211" y="3575916"/>
            <a:ext cx="305498" cy="305498"/>
          </a:xfrm>
          <a:prstGeom prst="rect">
            <a:avLst/>
          </a:prstGeom>
        </p:spPr>
      </p:pic>
      <p:pic>
        <p:nvPicPr>
          <p:cNvPr id="69" name="Picture 6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7211" y="3282560"/>
            <a:ext cx="305498" cy="305498"/>
          </a:xfrm>
          <a:prstGeom prst="rect">
            <a:avLst/>
          </a:prstGeom>
        </p:spPr>
      </p:pic>
      <p:pic>
        <p:nvPicPr>
          <p:cNvPr id="70" name="Picture 6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2704278"/>
            <a:ext cx="305498" cy="305498"/>
          </a:xfrm>
          <a:prstGeom prst="rect">
            <a:avLst/>
          </a:prstGeom>
        </p:spPr>
      </p:pic>
      <p:pic>
        <p:nvPicPr>
          <p:cNvPr id="71" name="Picture 7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2398780"/>
            <a:ext cx="305498" cy="305498"/>
          </a:xfrm>
          <a:prstGeom prst="rect">
            <a:avLst/>
          </a:prstGeom>
        </p:spPr>
      </p:pic>
      <p:pic>
        <p:nvPicPr>
          <p:cNvPr id="72" name="Picture 7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2093282"/>
            <a:ext cx="305498" cy="305498"/>
          </a:xfrm>
          <a:prstGeom prst="rect">
            <a:avLst/>
          </a:prstGeom>
        </p:spPr>
      </p:pic>
      <p:pic>
        <p:nvPicPr>
          <p:cNvPr id="73" name="Picture 7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235146" y="1787784"/>
            <a:ext cx="305498" cy="305498"/>
          </a:xfrm>
          <a:prstGeom prst="rect">
            <a:avLst/>
          </a:prstGeom>
        </p:spPr>
      </p:pic>
      <p:grpSp>
        <p:nvGrpSpPr>
          <p:cNvPr id="74" name="Group 73"/>
          <p:cNvGrpSpPr/>
          <p:nvPr/>
        </p:nvGrpSpPr>
        <p:grpSpPr>
          <a:xfrm>
            <a:off x="8222833" y="5507020"/>
            <a:ext cx="305498" cy="163997"/>
            <a:chOff x="662008" y="5138403"/>
            <a:chExt cx="305498" cy="163997"/>
          </a:xfrm>
        </p:grpSpPr>
        <p:pic>
          <p:nvPicPr>
            <p:cNvPr id="75" name="Picture 74"/>
            <p:cNvPicPr>
              <a:picLocks noChangeAspect="1"/>
            </p:cNvPicPr>
            <p:nvPr/>
          </p:nvPicPr>
          <p:blipFill>
            <a:blip r:embed="rId3">
              <a:lum bright="70000" contrast="-70000"/>
              <a:extLst>
                <a:ext uri="{28A0092B-C50C-407E-A947-70E740481C1C}">
                  <a14:useLocalDpi xmlns:a14="http://schemas.microsoft.com/office/drawing/2010/main" val="0"/>
                </a:ext>
              </a:extLst>
            </a:blip>
            <a:srcRect t="46318"/>
            <a:stretch>
              <a:fillRect/>
            </a:stretch>
          </p:blipFill>
          <p:spPr>
            <a:xfrm>
              <a:off x="662008" y="5138403"/>
              <a:ext cx="305498" cy="163997"/>
            </a:xfrm>
            <a:prstGeom prst="rect">
              <a:avLst/>
            </a:prstGeom>
          </p:spPr>
        </p:pic>
        <p:cxnSp>
          <p:nvCxnSpPr>
            <p:cNvPr id="76" name="Straight Connector 75"/>
            <p:cNvCxnSpPr/>
            <p:nvPr/>
          </p:nvCxnSpPr>
          <p:spPr>
            <a:xfrm rot="10800000" flipH="1">
              <a:off x="662008" y="5148441"/>
              <a:ext cx="305498" cy="1588"/>
            </a:xfrm>
            <a:prstGeom prst="line">
              <a:avLst/>
            </a:prstGeom>
            <a:ln w="28575">
              <a:solidFill>
                <a:schemeClr val="accent1">
                  <a:lumMod val="60000"/>
                  <a:lumOff val="40000"/>
                </a:schemeClr>
              </a:solidFill>
              <a:tailEnd type="none" w="lg" len="lg"/>
            </a:ln>
            <a:effectLst/>
          </p:spPr>
          <p:style>
            <a:lnRef idx="2">
              <a:schemeClr val="accent1"/>
            </a:lnRef>
            <a:fillRef idx="0">
              <a:schemeClr val="accent1"/>
            </a:fillRef>
            <a:effectRef idx="1">
              <a:schemeClr val="accent1"/>
            </a:effectRef>
            <a:fontRef idx="minor">
              <a:schemeClr val="tx1"/>
            </a:fontRef>
          </p:style>
        </p:cxnSp>
      </p:grpSp>
      <p:sp>
        <p:nvSpPr>
          <p:cNvPr id="77" name="TextBox 76"/>
          <p:cNvSpPr txBox="1"/>
          <p:nvPr/>
        </p:nvSpPr>
        <p:spPr>
          <a:xfrm>
            <a:off x="7907004" y="6693262"/>
            <a:ext cx="5230789" cy="365125"/>
          </a:xfrm>
          <a:prstGeom prst="rect">
            <a:avLst/>
          </a:prstGeom>
          <a:noFill/>
        </p:spPr>
        <p:txBody>
          <a:bodyPr wrap="square" lIns="0" rIns="0" rtlCol="0">
            <a:noAutofit/>
          </a:bodyPr>
          <a:lstStyle/>
          <a:p>
            <a:r>
              <a:rPr lang="en-US" sz="1000" dirty="0" smtClean="0">
                <a:latin typeface="Calibri"/>
                <a:cs typeface="Calibri"/>
              </a:rPr>
              <a:t>Source: </a:t>
            </a:r>
            <a:r>
              <a:rPr lang="en-US" sz="1000" dirty="0" err="1" smtClean="0">
                <a:latin typeface="Calibri"/>
                <a:cs typeface="Calibri"/>
              </a:rPr>
              <a:t>Sonatype</a:t>
            </a:r>
            <a:r>
              <a:rPr lang="en-US" sz="1000" dirty="0" smtClean="0">
                <a:latin typeface="Calibri"/>
                <a:cs typeface="Calibri"/>
              </a:rPr>
              <a:t>, Inc. analysis of (Maven) Central Repository component requests.</a:t>
            </a:r>
          </a:p>
        </p:txBody>
      </p:sp>
    </p:spTree>
    <p:extLst>
      <p:ext uri="{BB962C8B-B14F-4D97-AF65-F5344CB8AC3E}">
        <p14:creationId xmlns:p14="http://schemas.microsoft.com/office/powerpoint/2010/main" val="191920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10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2" presetClass="entr" presetSubtype="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lide(fromTop)">
                                      <p:cBhvr>
                                        <p:cTn id="16" dur="500"/>
                                        <p:tgtEl>
                                          <p:spTgt spid="39"/>
                                        </p:tgtEl>
                                      </p:cBhvr>
                                    </p:animEffect>
                                  </p:childTnLst>
                                </p:cTn>
                              </p:par>
                              <p:par>
                                <p:cTn id="17" presetID="10" presetClass="entr" presetSubtype="0" fill="hold" nodeType="withEffect">
                                  <p:stCondLst>
                                    <p:cond delay="2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2" presetClass="entr" presetSubtype="1"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lide(fromTop)">
                                      <p:cBhvr>
                                        <p:cTn id="25" dur="500"/>
                                        <p:tgtEl>
                                          <p:spTgt spid="36"/>
                                        </p:tgtEl>
                                      </p:cBhvr>
                                    </p:animEffect>
                                  </p:childTnLst>
                                </p:cTn>
                              </p:par>
                              <p:par>
                                <p:cTn id="26" presetID="10" presetClass="entr" presetSubtype="0" fill="hold" nodeType="withEffect">
                                  <p:stCondLst>
                                    <p:cond delay="40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5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2" presetClass="entr" presetSubtype="1"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slide(fromTop)">
                                      <p:cBhvr>
                                        <p:cTn id="37" dur="500"/>
                                        <p:tgtEl>
                                          <p:spTgt spid="33"/>
                                        </p:tgtEl>
                                      </p:cBhvr>
                                    </p:animEffect>
                                  </p:childTnLst>
                                </p:cTn>
                              </p:par>
                              <p:par>
                                <p:cTn id="38" presetID="10" presetClass="entr" presetSubtype="0" fill="hold" nodeType="withEffect">
                                  <p:stCondLst>
                                    <p:cond delay="7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80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90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100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2" presetClass="entr" presetSubtype="1"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slide(fromTop)">
                                      <p:cBhvr>
                                        <p:cTn id="55" dur="500"/>
                                        <p:tgtEl>
                                          <p:spTgt spid="52"/>
                                        </p:tgtEl>
                                      </p:cBhvr>
                                    </p:animEffect>
                                  </p:childTnLst>
                                </p:cTn>
                              </p:par>
                              <p:par>
                                <p:cTn id="56" presetID="10" presetClass="entr" presetSubtype="0" fill="hold" nodeType="withEffect">
                                  <p:stCondLst>
                                    <p:cond delay="110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12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13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14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nodeType="withEffect">
                                  <p:stCondLst>
                                    <p:cond delay="150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nodeType="withEffect">
                                  <p:stCondLst>
                                    <p:cond delay="170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2" presetClass="entr" presetSubtype="1"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slide(fromTop)">
                                      <p:cBhvr>
                                        <p:cTn id="79" dur="500"/>
                                        <p:tgtEl>
                                          <p:spTgt spid="56"/>
                                        </p:tgtEl>
                                      </p:cBhvr>
                                    </p:animEffect>
                                  </p:childTnLst>
                                </p:cTn>
                              </p:par>
                              <p:par>
                                <p:cTn id="80" presetID="10" presetClass="entr" presetSubtype="0" fill="hold" nodeType="withEffect">
                                  <p:stCondLst>
                                    <p:cond delay="160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nodeType="withEffect">
                                  <p:stCondLst>
                                    <p:cond delay="170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par>
                                <p:cTn id="86" presetID="10" presetClass="entr" presetSubtype="0" fill="hold" nodeType="withEffect">
                                  <p:stCondLst>
                                    <p:cond delay="180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500"/>
                                        <p:tgtEl>
                                          <p:spTgt spid="16"/>
                                        </p:tgtEl>
                                      </p:cBhvr>
                                    </p:animEffect>
                                  </p:childTnLst>
                                </p:cTn>
                              </p:par>
                              <p:par>
                                <p:cTn id="89" presetID="10" presetClass="entr" presetSubtype="0" fill="hold" nodeType="withEffect">
                                  <p:stCondLst>
                                    <p:cond delay="190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par>
                                <p:cTn id="92" presetID="10" presetClass="entr" presetSubtype="0" fill="hold" nodeType="withEffect">
                                  <p:stCondLst>
                                    <p:cond delay="200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par>
                                <p:cTn id="95" presetID="10" presetClass="entr" presetSubtype="0" fill="hold" nodeType="withEffect">
                                  <p:stCondLst>
                                    <p:cond delay="210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par>
                                <p:cTn id="98" presetID="10" presetClass="entr" presetSubtype="0" fill="hold" nodeType="withEffect">
                                  <p:stCondLst>
                                    <p:cond delay="240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par>
                                <p:cTn id="101" presetID="10" presetClass="entr" presetSubtype="0" fill="hold" nodeType="withEffect">
                                  <p:stCondLst>
                                    <p:cond delay="260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500"/>
                                        <p:tgtEl>
                                          <p:spTgt spid="6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500"/>
                                        <p:tgtEl>
                                          <p:spTgt spid="43"/>
                                        </p:tgtEl>
                                      </p:cBhvr>
                                    </p:animEffect>
                                  </p:childTnLst>
                                </p:cTn>
                              </p:par>
                              <p:par>
                                <p:cTn id="107" presetID="12" presetClass="entr" presetSubtype="1" fill="hold"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slide(fromTop)">
                                      <p:cBhvr>
                                        <p:cTn id="109" dur="500"/>
                                        <p:tgtEl>
                                          <p:spTgt spid="60"/>
                                        </p:tgtEl>
                                      </p:cBhvr>
                                    </p:animEffect>
                                  </p:childTnLst>
                                </p:cTn>
                              </p:par>
                              <p:par>
                                <p:cTn id="110" presetID="10" presetClass="entr" presetSubtype="0" fill="hold" nodeType="withEffect">
                                  <p:stCondLst>
                                    <p:cond delay="220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500"/>
                                        <p:tgtEl>
                                          <p:spTgt spid="5"/>
                                        </p:tgtEl>
                                      </p:cBhvr>
                                    </p:animEffect>
                                  </p:childTnLst>
                                </p:cTn>
                              </p:par>
                              <p:par>
                                <p:cTn id="113" presetID="10" presetClass="entr" presetSubtype="0" fill="hold" nodeType="withEffect">
                                  <p:stCondLst>
                                    <p:cond delay="2300"/>
                                  </p:stCondLst>
                                  <p:childTnLst>
                                    <p:set>
                                      <p:cBhvr>
                                        <p:cTn id="114" dur="1" fill="hold">
                                          <p:stCondLst>
                                            <p:cond delay="0"/>
                                          </p:stCondLst>
                                        </p:cTn>
                                        <p:tgtEl>
                                          <p:spTgt spid="6"/>
                                        </p:tgtEl>
                                        <p:attrNameLst>
                                          <p:attrName>style.visibility</p:attrName>
                                        </p:attrNameLst>
                                      </p:cBhvr>
                                      <p:to>
                                        <p:strVal val="visible"/>
                                      </p:to>
                                    </p:set>
                                    <p:animEffect transition="in" filter="fade">
                                      <p:cBhvr>
                                        <p:cTn id="115" dur="500"/>
                                        <p:tgtEl>
                                          <p:spTgt spid="6"/>
                                        </p:tgtEl>
                                      </p:cBhvr>
                                    </p:animEffect>
                                  </p:childTnLst>
                                </p:cTn>
                              </p:par>
                              <p:par>
                                <p:cTn id="116" presetID="10" presetClass="entr" presetSubtype="0" fill="hold" nodeType="withEffect">
                                  <p:stCondLst>
                                    <p:cond delay="2400"/>
                                  </p:stCondLst>
                                  <p:childTnLst>
                                    <p:set>
                                      <p:cBhvr>
                                        <p:cTn id="117" dur="1" fill="hold">
                                          <p:stCondLst>
                                            <p:cond delay="0"/>
                                          </p:stCondLst>
                                        </p:cTn>
                                        <p:tgtEl>
                                          <p:spTgt spid="7"/>
                                        </p:tgtEl>
                                        <p:attrNameLst>
                                          <p:attrName>style.visibility</p:attrName>
                                        </p:attrNameLst>
                                      </p:cBhvr>
                                      <p:to>
                                        <p:strVal val="visible"/>
                                      </p:to>
                                    </p:set>
                                    <p:animEffect transition="in" filter="fade">
                                      <p:cBhvr>
                                        <p:cTn id="118" dur="500"/>
                                        <p:tgtEl>
                                          <p:spTgt spid="7"/>
                                        </p:tgtEl>
                                      </p:cBhvr>
                                    </p:animEffect>
                                  </p:childTnLst>
                                </p:cTn>
                              </p:par>
                              <p:par>
                                <p:cTn id="119" presetID="10" presetClass="entr" presetSubtype="0" fill="hold" nodeType="withEffect">
                                  <p:stCondLst>
                                    <p:cond delay="2500"/>
                                  </p:stCondLst>
                                  <p:childTnLst>
                                    <p:set>
                                      <p:cBhvr>
                                        <p:cTn id="120" dur="1" fill="hold">
                                          <p:stCondLst>
                                            <p:cond delay="0"/>
                                          </p:stCondLst>
                                        </p:cTn>
                                        <p:tgtEl>
                                          <p:spTgt spid="8"/>
                                        </p:tgtEl>
                                        <p:attrNameLst>
                                          <p:attrName>style.visibility</p:attrName>
                                        </p:attrNameLst>
                                      </p:cBhvr>
                                      <p:to>
                                        <p:strVal val="visible"/>
                                      </p:to>
                                    </p:set>
                                    <p:animEffect transition="in" filter="fade">
                                      <p:cBhvr>
                                        <p:cTn id="121" dur="500"/>
                                        <p:tgtEl>
                                          <p:spTgt spid="8"/>
                                        </p:tgtEl>
                                      </p:cBhvr>
                                    </p:animEffect>
                                  </p:childTnLst>
                                </p:cTn>
                              </p:par>
                              <p:par>
                                <p:cTn id="122" presetID="10" presetClass="entr" presetSubtype="0" fill="hold" nodeType="withEffect">
                                  <p:stCondLst>
                                    <p:cond delay="2600"/>
                                  </p:stCondLst>
                                  <p:childTnLst>
                                    <p:set>
                                      <p:cBhvr>
                                        <p:cTn id="123" dur="1" fill="hold">
                                          <p:stCondLst>
                                            <p:cond delay="0"/>
                                          </p:stCondLst>
                                        </p:cTn>
                                        <p:tgtEl>
                                          <p:spTgt spid="9"/>
                                        </p:tgtEl>
                                        <p:attrNameLst>
                                          <p:attrName>style.visibility</p:attrName>
                                        </p:attrNameLst>
                                      </p:cBhvr>
                                      <p:to>
                                        <p:strVal val="visible"/>
                                      </p:to>
                                    </p:set>
                                    <p:animEffect transition="in" filter="fade">
                                      <p:cBhvr>
                                        <p:cTn id="124" dur="500"/>
                                        <p:tgtEl>
                                          <p:spTgt spid="9"/>
                                        </p:tgtEl>
                                      </p:cBhvr>
                                    </p:animEffect>
                                  </p:childTnLst>
                                </p:cTn>
                              </p:par>
                              <p:par>
                                <p:cTn id="125" presetID="10" presetClass="entr" presetSubtype="0" fill="hold" nodeType="withEffect">
                                  <p:stCondLst>
                                    <p:cond delay="2700"/>
                                  </p:stCondLst>
                                  <p:childTnLst>
                                    <p:set>
                                      <p:cBhvr>
                                        <p:cTn id="126" dur="1" fill="hold">
                                          <p:stCondLst>
                                            <p:cond delay="0"/>
                                          </p:stCondLst>
                                        </p:cTn>
                                        <p:tgtEl>
                                          <p:spTgt spid="10"/>
                                        </p:tgtEl>
                                        <p:attrNameLst>
                                          <p:attrName>style.visibility</p:attrName>
                                        </p:attrNameLst>
                                      </p:cBhvr>
                                      <p:to>
                                        <p:strVal val="visible"/>
                                      </p:to>
                                    </p:set>
                                    <p:animEffect transition="in" filter="fade">
                                      <p:cBhvr>
                                        <p:cTn id="127" dur="500"/>
                                        <p:tgtEl>
                                          <p:spTgt spid="10"/>
                                        </p:tgtEl>
                                      </p:cBhvr>
                                    </p:animEffect>
                                  </p:childTnLst>
                                </p:cTn>
                              </p:par>
                              <p:par>
                                <p:cTn id="128" presetID="10" presetClass="entr" presetSubtype="0" fill="hold" nodeType="withEffect">
                                  <p:stCondLst>
                                    <p:cond delay="2800"/>
                                  </p:stCondLst>
                                  <p:childTnLst>
                                    <p:set>
                                      <p:cBhvr>
                                        <p:cTn id="129" dur="1" fill="hold">
                                          <p:stCondLst>
                                            <p:cond delay="0"/>
                                          </p:stCondLst>
                                        </p:cTn>
                                        <p:tgtEl>
                                          <p:spTgt spid="11"/>
                                        </p:tgtEl>
                                        <p:attrNameLst>
                                          <p:attrName>style.visibility</p:attrName>
                                        </p:attrNameLst>
                                      </p:cBhvr>
                                      <p:to>
                                        <p:strVal val="visible"/>
                                      </p:to>
                                    </p:set>
                                    <p:animEffect transition="in" filter="fade">
                                      <p:cBhvr>
                                        <p:cTn id="130" dur="500"/>
                                        <p:tgtEl>
                                          <p:spTgt spid="11"/>
                                        </p:tgtEl>
                                      </p:cBhvr>
                                    </p:animEffect>
                                  </p:childTnLst>
                                </p:cTn>
                              </p:par>
                              <p:par>
                                <p:cTn id="131" presetID="10" presetClass="entr" presetSubtype="0" fill="hold" nodeType="withEffect">
                                  <p:stCondLst>
                                    <p:cond delay="2900"/>
                                  </p:stCondLst>
                                  <p:childTnLst>
                                    <p:set>
                                      <p:cBhvr>
                                        <p:cTn id="132" dur="1" fill="hold">
                                          <p:stCondLst>
                                            <p:cond delay="0"/>
                                          </p:stCondLst>
                                        </p:cTn>
                                        <p:tgtEl>
                                          <p:spTgt spid="12"/>
                                        </p:tgtEl>
                                        <p:attrNameLst>
                                          <p:attrName>style.visibility</p:attrName>
                                        </p:attrNameLst>
                                      </p:cBhvr>
                                      <p:to>
                                        <p:strVal val="visible"/>
                                      </p:to>
                                    </p:set>
                                    <p:animEffect transition="in" filter="fade">
                                      <p:cBhvr>
                                        <p:cTn id="133" dur="500"/>
                                        <p:tgtEl>
                                          <p:spTgt spid="12"/>
                                        </p:tgtEl>
                                      </p:cBhvr>
                                    </p:animEffect>
                                  </p:childTnLst>
                                </p:cTn>
                              </p:par>
                              <p:par>
                                <p:cTn id="134" presetID="10" presetClass="entr" presetSubtype="0" fill="hold" nodeType="withEffect">
                                  <p:stCondLst>
                                    <p:cond delay="3000"/>
                                  </p:stCondLst>
                                  <p:childTnLst>
                                    <p:set>
                                      <p:cBhvr>
                                        <p:cTn id="135" dur="1" fill="hold">
                                          <p:stCondLst>
                                            <p:cond delay="0"/>
                                          </p:stCondLst>
                                        </p:cTn>
                                        <p:tgtEl>
                                          <p:spTgt spid="13"/>
                                        </p:tgtEl>
                                        <p:attrNameLst>
                                          <p:attrName>style.visibility</p:attrName>
                                        </p:attrNameLst>
                                      </p:cBhvr>
                                      <p:to>
                                        <p:strVal val="visible"/>
                                      </p:to>
                                    </p:set>
                                    <p:animEffect transition="in" filter="fade">
                                      <p:cBhvr>
                                        <p:cTn id="136" dur="500"/>
                                        <p:tgtEl>
                                          <p:spTgt spid="13"/>
                                        </p:tgtEl>
                                      </p:cBhvr>
                                    </p:animEffect>
                                  </p:childTnLst>
                                </p:cTn>
                              </p:par>
                              <p:par>
                                <p:cTn id="137" presetID="10" presetClass="entr" presetSubtype="0" fill="hold" nodeType="withEffect">
                                  <p:stCondLst>
                                    <p:cond delay="3200"/>
                                  </p:stCondLst>
                                  <p:childTnLst>
                                    <p:set>
                                      <p:cBhvr>
                                        <p:cTn id="138" dur="1" fill="hold">
                                          <p:stCondLst>
                                            <p:cond delay="0"/>
                                          </p:stCondLst>
                                        </p:cTn>
                                        <p:tgtEl>
                                          <p:spTgt spid="70"/>
                                        </p:tgtEl>
                                        <p:attrNameLst>
                                          <p:attrName>style.visibility</p:attrName>
                                        </p:attrNameLst>
                                      </p:cBhvr>
                                      <p:to>
                                        <p:strVal val="visible"/>
                                      </p:to>
                                    </p:set>
                                    <p:animEffect transition="in" filter="fade">
                                      <p:cBhvr>
                                        <p:cTn id="139" dur="500"/>
                                        <p:tgtEl>
                                          <p:spTgt spid="70"/>
                                        </p:tgtEl>
                                      </p:cBhvr>
                                    </p:animEffect>
                                  </p:childTnLst>
                                </p:cTn>
                              </p:par>
                              <p:par>
                                <p:cTn id="140" presetID="10" presetClass="entr" presetSubtype="0" fill="hold" nodeType="withEffect">
                                  <p:stCondLst>
                                    <p:cond delay="3300"/>
                                  </p:stCondLst>
                                  <p:childTnLst>
                                    <p:set>
                                      <p:cBhvr>
                                        <p:cTn id="141" dur="1" fill="hold">
                                          <p:stCondLst>
                                            <p:cond delay="0"/>
                                          </p:stCondLst>
                                        </p:cTn>
                                        <p:tgtEl>
                                          <p:spTgt spid="71"/>
                                        </p:tgtEl>
                                        <p:attrNameLst>
                                          <p:attrName>style.visibility</p:attrName>
                                        </p:attrNameLst>
                                      </p:cBhvr>
                                      <p:to>
                                        <p:strVal val="visible"/>
                                      </p:to>
                                    </p:set>
                                    <p:animEffect transition="in" filter="fade">
                                      <p:cBhvr>
                                        <p:cTn id="142" dur="500"/>
                                        <p:tgtEl>
                                          <p:spTgt spid="71"/>
                                        </p:tgtEl>
                                      </p:cBhvr>
                                    </p:animEffect>
                                  </p:childTnLst>
                                </p:cTn>
                              </p:par>
                              <p:par>
                                <p:cTn id="143" presetID="10" presetClass="entr" presetSubtype="0" fill="hold" nodeType="withEffect">
                                  <p:stCondLst>
                                    <p:cond delay="3400"/>
                                  </p:stCondLst>
                                  <p:childTnLst>
                                    <p:set>
                                      <p:cBhvr>
                                        <p:cTn id="144" dur="1" fill="hold">
                                          <p:stCondLst>
                                            <p:cond delay="0"/>
                                          </p:stCondLst>
                                        </p:cTn>
                                        <p:tgtEl>
                                          <p:spTgt spid="72"/>
                                        </p:tgtEl>
                                        <p:attrNameLst>
                                          <p:attrName>style.visibility</p:attrName>
                                        </p:attrNameLst>
                                      </p:cBhvr>
                                      <p:to>
                                        <p:strVal val="visible"/>
                                      </p:to>
                                    </p:set>
                                    <p:animEffect transition="in" filter="fade">
                                      <p:cBhvr>
                                        <p:cTn id="145" dur="500"/>
                                        <p:tgtEl>
                                          <p:spTgt spid="72"/>
                                        </p:tgtEl>
                                      </p:cBhvr>
                                    </p:animEffect>
                                  </p:childTnLst>
                                </p:cTn>
                              </p:par>
                              <p:par>
                                <p:cTn id="146" presetID="10" presetClass="entr" presetSubtype="0" fill="hold" nodeType="withEffect">
                                  <p:stCondLst>
                                    <p:cond delay="3500"/>
                                  </p:stCondLst>
                                  <p:childTnLst>
                                    <p:set>
                                      <p:cBhvr>
                                        <p:cTn id="147" dur="1" fill="hold">
                                          <p:stCondLst>
                                            <p:cond delay="0"/>
                                          </p:stCondLst>
                                        </p:cTn>
                                        <p:tgtEl>
                                          <p:spTgt spid="73"/>
                                        </p:tgtEl>
                                        <p:attrNameLst>
                                          <p:attrName>style.visibility</p:attrName>
                                        </p:attrNameLst>
                                      </p:cBhvr>
                                      <p:to>
                                        <p:strVal val="visible"/>
                                      </p:to>
                                    </p:set>
                                    <p:animEffect transition="in" filter="fade">
                                      <p:cBhvr>
                                        <p:cTn id="148" dur="500"/>
                                        <p:tgtEl>
                                          <p:spTgt spid="73"/>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fade">
                                      <p:cBhvr>
                                        <p:cTn id="151" dur="500"/>
                                        <p:tgtEl>
                                          <p:spTgt spid="42"/>
                                        </p:tgtEl>
                                      </p:cBhvr>
                                    </p:animEffect>
                                  </p:childTnLst>
                                </p:cTn>
                              </p:par>
                              <p:par>
                                <p:cTn id="152" presetID="12" presetClass="entr" presetSubtype="1"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slide(fromTop)">
                                      <p:cBhvr>
                                        <p:cTn id="154" dur="500"/>
                                        <p:tgtEl>
                                          <p:spTgt spid="64"/>
                                        </p:tgtEl>
                                      </p:cBhvr>
                                    </p:animEffect>
                                  </p:childTnLst>
                                </p:cTn>
                              </p:par>
                            </p:childTnLst>
                          </p:cTn>
                        </p:par>
                        <p:par>
                          <p:cTn id="155" fill="hold">
                            <p:stCondLst>
                              <p:cond delay="4000"/>
                            </p:stCondLst>
                            <p:childTnLst>
                              <p:par>
                                <p:cTn id="156" presetID="1" presetClass="emph" presetSubtype="2" fill="hold" nodeType="afterEffect">
                                  <p:stCondLst>
                                    <p:cond delay="0"/>
                                  </p:stCondLst>
                                  <p:childTnLst>
                                    <p:animClr clrSpc="rgb" dir="cw">
                                      <p:cBhvr>
                                        <p:cTn id="157" dur="500" fill="hold"/>
                                        <p:tgtEl>
                                          <p:spTgt spid="64"/>
                                        </p:tgtEl>
                                        <p:attrNameLst>
                                          <p:attrName>fillcolor</p:attrName>
                                        </p:attrNameLst>
                                      </p:cBhvr>
                                      <p:to>
                                        <a:srgbClr val="D16400"/>
                                      </p:to>
                                    </p:animClr>
                                    <p:set>
                                      <p:cBhvr>
                                        <p:cTn id="158" dur="500" fill="hold"/>
                                        <p:tgtEl>
                                          <p:spTgt spid="64"/>
                                        </p:tgtEl>
                                        <p:attrNameLst>
                                          <p:attrName>fill.type</p:attrName>
                                        </p:attrNameLst>
                                      </p:cBhvr>
                                      <p:to>
                                        <p:strVal val="solid"/>
                                      </p:to>
                                    </p:set>
                                    <p:set>
                                      <p:cBhvr>
                                        <p:cTn id="159" dur="500" fill="hold"/>
                                        <p:tgtEl>
                                          <p:spTgt spid="64"/>
                                        </p:tgtEl>
                                        <p:attrNameLst>
                                          <p:attrName>fill.on</p:attrName>
                                        </p:attrNameLst>
                                      </p:cBhvr>
                                      <p:to>
                                        <p:strVal val="true"/>
                                      </p:to>
                                    </p:set>
                                  </p:childTnLst>
                                </p:cTn>
                              </p:par>
                              <p:par>
                                <p:cTn id="160" presetID="10" presetClass="entr" presetSubtype="0" fill="hold" grpId="0" nodeType="withEffect">
                                  <p:stCondLst>
                                    <p:cond delay="0"/>
                                  </p:stCondLst>
                                  <p:childTnLst>
                                    <p:set>
                                      <p:cBhvr>
                                        <p:cTn id="161" dur="1" fill="hold">
                                          <p:stCondLst>
                                            <p:cond delay="0"/>
                                          </p:stCondLst>
                                        </p:cTn>
                                        <p:tgtEl>
                                          <p:spTgt spid="66"/>
                                        </p:tgtEl>
                                        <p:attrNameLst>
                                          <p:attrName>style.visibility</p:attrName>
                                        </p:attrNameLst>
                                      </p:cBhvr>
                                      <p:to>
                                        <p:strVal val="visible"/>
                                      </p:to>
                                    </p:set>
                                    <p:animEffect transition="in" filter="fade">
                                      <p:cBhvr>
                                        <p:cTn id="162" dur="500"/>
                                        <p:tgtEl>
                                          <p:spTgt spid="6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63"/>
                                        </p:tgtEl>
                                        <p:attrNameLst>
                                          <p:attrName>style.visibility</p:attrName>
                                        </p:attrNameLst>
                                      </p:cBhvr>
                                      <p:to>
                                        <p:strVal val="visible"/>
                                      </p:to>
                                    </p:set>
                                    <p:animEffect transition="in" filter="fade">
                                      <p:cBhvr>
                                        <p:cTn id="165" dur="500"/>
                                        <p:tgtEl>
                                          <p:spTgt spid="6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9"/>
                                        </p:tgtEl>
                                        <p:attrNameLst>
                                          <p:attrName>style.visibility</p:attrName>
                                        </p:attrNameLst>
                                      </p:cBhvr>
                                      <p:to>
                                        <p:strVal val="visible"/>
                                      </p:to>
                                    </p:set>
                                    <p:animEffect transition="in" filter="fade">
                                      <p:cBhvr>
                                        <p:cTn id="168" dur="500"/>
                                        <p:tgtEl>
                                          <p:spTgt spid="59"/>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Effect transition="in" filter="fade">
                                      <p:cBhvr>
                                        <p:cTn id="171" dur="500"/>
                                        <p:tgtEl>
                                          <p:spTgt spid="5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9"/>
                                        </p:tgtEl>
                                        <p:attrNameLst>
                                          <p:attrName>style.visibility</p:attrName>
                                        </p:attrNameLst>
                                      </p:cBhvr>
                                      <p:to>
                                        <p:strVal val="visible"/>
                                      </p:to>
                                    </p:set>
                                    <p:animEffect transition="in" filter="fade">
                                      <p:cBhvr>
                                        <p:cTn id="174" dur="500"/>
                                        <p:tgtEl>
                                          <p:spTgt spid="49"/>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51"/>
                                        </p:tgtEl>
                                        <p:attrNameLst>
                                          <p:attrName>style.visibility</p:attrName>
                                        </p:attrNameLst>
                                      </p:cBhvr>
                                      <p:to>
                                        <p:strVal val="visible"/>
                                      </p:to>
                                    </p:set>
                                    <p:animEffect transition="in" filter="fade">
                                      <p:cBhvr>
                                        <p:cTn id="180" dur="500"/>
                                        <p:tgtEl>
                                          <p:spTgt spid="5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Effect transition="in" filter="fade">
                                      <p:cBhvr>
                                        <p:cTn id="183" dur="500"/>
                                        <p:tgtEl>
                                          <p:spTgt spid="65"/>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77"/>
                                        </p:tgtEl>
                                        <p:attrNameLst>
                                          <p:attrName>style.visibility</p:attrName>
                                        </p:attrNameLst>
                                      </p:cBhvr>
                                      <p:to>
                                        <p:strVal val="visible"/>
                                      </p:to>
                                    </p:set>
                                    <p:animEffect transition="in" filter="fade">
                                      <p:cBhvr>
                                        <p:cTn id="18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P spid="55" grpId="0"/>
      <p:bldP spid="59" grpId="0"/>
      <p:bldP spid="63" grpId="0"/>
      <p:bldP spid="64" grpId="0" animBg="1"/>
      <p:bldP spid="65" grpId="0" animBg="1"/>
      <p:bldP spid="6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419671"/>
          </a:xfrm>
        </p:spPr>
        <p:txBody>
          <a:bodyPr/>
          <a:lstStyle/>
          <a:p>
            <a:r>
              <a:rPr lang="en-US" dirty="0" smtClean="0"/>
              <a:t>Microsoft embraces open source in many areas now</a:t>
            </a:r>
          </a:p>
          <a:p>
            <a:r>
              <a:rPr lang="en-US" dirty="0" smtClean="0"/>
              <a:t>Did you know Azure provides many different flavors of Linux distributions?</a:t>
            </a:r>
          </a:p>
          <a:p>
            <a:r>
              <a:rPr lang="en-US" dirty="0" smtClean="0"/>
              <a:t>Did you know Microsoft open sourced important parts of their development platform?</a:t>
            </a:r>
          </a:p>
          <a:p>
            <a:pPr lvl="1"/>
            <a:r>
              <a:rPr lang="en-US" dirty="0" smtClean="0"/>
              <a:t>ASP.NET</a:t>
            </a:r>
          </a:p>
          <a:p>
            <a:pPr lvl="1"/>
            <a:r>
              <a:rPr lang="en-US" dirty="0" err="1" smtClean="0"/>
              <a:t>SignalR</a:t>
            </a:r>
            <a:endParaRPr lang="en-US" dirty="0" smtClean="0"/>
          </a:p>
          <a:p>
            <a:pPr lvl="1"/>
            <a:r>
              <a:rPr lang="en-US" dirty="0" smtClean="0"/>
              <a:t>Roslyn compilers</a:t>
            </a:r>
          </a:p>
        </p:txBody>
      </p:sp>
      <p:sp>
        <p:nvSpPr>
          <p:cNvPr id="3" name="Title 2"/>
          <p:cNvSpPr>
            <a:spLocks noGrp="1"/>
          </p:cNvSpPr>
          <p:nvPr>
            <p:ph type="title"/>
          </p:nvPr>
        </p:nvSpPr>
        <p:spPr/>
        <p:txBody>
          <a:bodyPr/>
          <a:lstStyle/>
          <a:p>
            <a:r>
              <a:rPr lang="en-US" dirty="0" smtClean="0"/>
              <a:t>The new Microsoft</a:t>
            </a:r>
            <a:endParaRPr lang="en-US" dirty="0"/>
          </a:p>
        </p:txBody>
      </p:sp>
    </p:spTree>
    <p:extLst>
      <p:ext uri="{BB962C8B-B14F-4D97-AF65-F5344CB8AC3E}">
        <p14:creationId xmlns:p14="http://schemas.microsoft.com/office/powerpoint/2010/main" val="26329858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3353508" y="1745934"/>
            <a:ext cx="8809853" cy="3825232"/>
          </a:xfrm>
          <a:prstGeom prst="rect">
            <a:avLst/>
          </a:prstGeom>
          <a:solidFill>
            <a:srgbClr val="661F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275482" y="1745934"/>
            <a:ext cx="3008910" cy="3825232"/>
          </a:xfrm>
          <a:prstGeom prst="rect">
            <a:avLst/>
          </a:prstGeom>
          <a:solidFill>
            <a:srgbClr val="661F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a:xfrm>
            <a:off x="275481" y="3670701"/>
            <a:ext cx="3052537" cy="1222589"/>
          </a:xfrm>
          <a:prstGeom prst="rect">
            <a:avLst/>
          </a:prstGeom>
        </p:spPr>
        <p:txBody>
          <a:bodyPr wrap="square" lIns="182854" tIns="146283" rIns="182854" bIns="155426">
            <a:noAutofit/>
          </a:bodyPr>
          <a:lstStyle/>
          <a:p>
            <a:pPr defTabSz="914303">
              <a:lnSpc>
                <a:spcPct val="90000"/>
              </a:lnSpc>
              <a:spcBef>
                <a:spcPts val="600"/>
              </a:spcBef>
              <a:spcAft>
                <a:spcPts val="600"/>
              </a:spcAft>
            </a:pPr>
            <a:r>
              <a:rPr lang="en-US" sz="2800" kern="0" dirty="0">
                <a:gradFill>
                  <a:gsLst>
                    <a:gs pos="9583">
                      <a:srgbClr val="FFFFFF"/>
                    </a:gs>
                    <a:gs pos="24000">
                      <a:srgbClr val="FFFFFF"/>
                    </a:gs>
                  </a:gsLst>
                  <a:lin ang="5400000" scaled="0"/>
                </a:gradFill>
                <a:latin typeface="Segoe UI Light"/>
              </a:rPr>
              <a:t>Openness</a:t>
            </a:r>
          </a:p>
          <a:p>
            <a:pPr defTabSz="914303">
              <a:lnSpc>
                <a:spcPct val="90000"/>
              </a:lnSpc>
              <a:spcBef>
                <a:spcPts val="600"/>
              </a:spcBef>
              <a:spcAft>
                <a:spcPts val="600"/>
              </a:spcAft>
            </a:pPr>
            <a:r>
              <a:rPr lang="en-US" sz="2800" kern="0" dirty="0">
                <a:gradFill>
                  <a:gsLst>
                    <a:gs pos="9583">
                      <a:srgbClr val="FFFFFF"/>
                    </a:gs>
                    <a:gs pos="24000">
                      <a:srgbClr val="FFFFFF"/>
                    </a:gs>
                  </a:gsLst>
                  <a:lin ang="5400000" scaled="0"/>
                </a:gradFill>
                <a:latin typeface="Segoe UI Light"/>
              </a:rPr>
              <a:t>Community</a:t>
            </a:r>
          </a:p>
          <a:p>
            <a:pPr defTabSz="914303">
              <a:lnSpc>
                <a:spcPct val="90000"/>
              </a:lnSpc>
              <a:spcBef>
                <a:spcPts val="600"/>
              </a:spcBef>
              <a:spcAft>
                <a:spcPts val="600"/>
              </a:spcAft>
            </a:pPr>
            <a:r>
              <a:rPr lang="en-US" sz="2800" kern="0" dirty="0">
                <a:gradFill>
                  <a:gsLst>
                    <a:gs pos="9583">
                      <a:srgbClr val="FFFFFF"/>
                    </a:gs>
                    <a:gs pos="24000">
                      <a:srgbClr val="FFFFFF"/>
                    </a:gs>
                  </a:gsLst>
                  <a:lin ang="5400000" scaled="0"/>
                </a:gradFill>
                <a:latin typeface="Segoe UI Light"/>
              </a:rPr>
              <a:t>Rapid innovation</a:t>
            </a:r>
          </a:p>
        </p:txBody>
      </p:sp>
      <p:sp>
        <p:nvSpPr>
          <p:cNvPr id="13" name="Rectangle 12"/>
          <p:cNvSpPr/>
          <p:nvPr/>
        </p:nvSpPr>
        <p:spPr bwMode="auto">
          <a:xfrm>
            <a:off x="138351" y="1175210"/>
            <a:ext cx="452998" cy="33002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smtClean="0"/>
              <a:t>The .NET Foundation </a:t>
            </a:r>
            <a:endParaRPr lang="en-US" dirty="0"/>
          </a:p>
        </p:txBody>
      </p:sp>
      <p:sp>
        <p:nvSpPr>
          <p:cNvPr id="29" name="Rectangle 28"/>
          <p:cNvSpPr/>
          <p:nvPr/>
        </p:nvSpPr>
        <p:spPr bwMode="auto">
          <a:xfrm>
            <a:off x="287367" y="5629418"/>
            <a:ext cx="11885514" cy="1066276"/>
          </a:xfrm>
          <a:prstGeom prst="rect">
            <a:avLst/>
          </a:prstGeom>
          <a:solidFill>
            <a:srgbClr val="9494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defTabSz="932411" fontAlgn="base">
              <a:lnSpc>
                <a:spcPct val="90000"/>
              </a:lnSpc>
              <a:spcBef>
                <a:spcPct val="0"/>
              </a:spcBef>
              <a:spcAft>
                <a:spcPct val="0"/>
              </a:spcAft>
            </a:pPr>
            <a:endParaRPr lang="en-US" sz="1801" dirty="0">
              <a:solidFill>
                <a:srgbClr val="FFFFFF"/>
              </a:solidFill>
              <a:latin typeface="Segoe UI Light" pitchFamily="34" charset="0"/>
            </a:endParaRPr>
          </a:p>
        </p:txBody>
      </p:sp>
      <p:sp>
        <p:nvSpPr>
          <p:cNvPr id="10" name="Oval 9"/>
          <p:cNvSpPr/>
          <p:nvPr/>
        </p:nvSpPr>
        <p:spPr bwMode="auto">
          <a:xfrm>
            <a:off x="233881" y="1143841"/>
            <a:ext cx="1668797" cy="1668797"/>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877" y="1158009"/>
            <a:ext cx="1667887" cy="1667887"/>
          </a:xfrm>
          <a:prstGeom prst="rect">
            <a:avLst/>
          </a:prstGeom>
        </p:spPr>
      </p:pic>
      <p:sp>
        <p:nvSpPr>
          <p:cNvPr id="5" name="Rectangle 4"/>
          <p:cNvSpPr/>
          <p:nvPr/>
        </p:nvSpPr>
        <p:spPr>
          <a:xfrm>
            <a:off x="3730764" y="1840690"/>
            <a:ext cx="2326278" cy="276871"/>
          </a:xfrm>
          <a:prstGeom prst="rect">
            <a:avLst/>
          </a:prstGeom>
        </p:spPr>
        <p:txBody>
          <a:bodyPr wrap="none">
            <a:spAutoFit/>
          </a:bodyPr>
          <a:lstStyle/>
          <a:p>
            <a:pPr defTabSz="932681"/>
            <a:r>
              <a:rPr lang="en-US" sz="1199" dirty="0">
                <a:solidFill>
                  <a:srgbClr val="FFFFFF"/>
                </a:solidFill>
              </a:rPr>
              <a:t>.NET API for Hadoop </a:t>
            </a:r>
            <a:r>
              <a:rPr lang="en-US" sz="1199" dirty="0" err="1">
                <a:solidFill>
                  <a:srgbClr val="FFFFFF"/>
                </a:solidFill>
              </a:rPr>
              <a:t>WebClient</a:t>
            </a:r>
            <a:endParaRPr lang="en-US" sz="1199" dirty="0">
              <a:solidFill>
                <a:srgbClr val="FFFFFF"/>
              </a:solidFill>
            </a:endParaRPr>
          </a:p>
        </p:txBody>
      </p:sp>
      <p:sp>
        <p:nvSpPr>
          <p:cNvPr id="6" name="Rectangle 5"/>
          <p:cNvSpPr/>
          <p:nvPr/>
        </p:nvSpPr>
        <p:spPr>
          <a:xfrm>
            <a:off x="3391134" y="2181546"/>
            <a:ext cx="4746364" cy="461665"/>
          </a:xfrm>
          <a:prstGeom prst="rect">
            <a:avLst/>
          </a:prstGeom>
        </p:spPr>
        <p:txBody>
          <a:bodyPr wrap="none">
            <a:spAutoFit/>
          </a:bodyPr>
          <a:lstStyle/>
          <a:p>
            <a:pPr defTabSz="932681"/>
            <a:r>
              <a:rPr lang="en-US" sz="2400" dirty="0">
                <a:solidFill>
                  <a:srgbClr val="FFFFFF"/>
                </a:solidFill>
              </a:rPr>
              <a:t>.NET Compiler Platform ("Roslyn")</a:t>
            </a:r>
          </a:p>
        </p:txBody>
      </p:sp>
      <p:sp>
        <p:nvSpPr>
          <p:cNvPr id="7" name="Rectangle 6"/>
          <p:cNvSpPr/>
          <p:nvPr/>
        </p:nvSpPr>
        <p:spPr>
          <a:xfrm>
            <a:off x="3709106" y="2678990"/>
            <a:ext cx="2470548" cy="276871"/>
          </a:xfrm>
          <a:prstGeom prst="rect">
            <a:avLst/>
          </a:prstGeom>
        </p:spPr>
        <p:txBody>
          <a:bodyPr wrap="none">
            <a:spAutoFit/>
          </a:bodyPr>
          <a:lstStyle/>
          <a:p>
            <a:pPr defTabSz="932681"/>
            <a:r>
              <a:rPr lang="en-US" sz="1199" dirty="0">
                <a:solidFill>
                  <a:srgbClr val="FFFFFF"/>
                </a:solidFill>
              </a:rPr>
              <a:t>.NET Map Reduce API for Hadoop</a:t>
            </a:r>
          </a:p>
        </p:txBody>
      </p:sp>
      <p:sp>
        <p:nvSpPr>
          <p:cNvPr id="9" name="Rectangle 8"/>
          <p:cNvSpPr/>
          <p:nvPr/>
        </p:nvSpPr>
        <p:spPr>
          <a:xfrm>
            <a:off x="3414086" y="2963939"/>
            <a:ext cx="2742610" cy="400110"/>
          </a:xfrm>
          <a:prstGeom prst="rect">
            <a:avLst/>
          </a:prstGeom>
        </p:spPr>
        <p:txBody>
          <a:bodyPr wrap="none">
            <a:spAutoFit/>
          </a:bodyPr>
          <a:lstStyle/>
          <a:p>
            <a:pPr defTabSz="932681"/>
            <a:r>
              <a:rPr lang="en-US" sz="2000" dirty="0">
                <a:solidFill>
                  <a:srgbClr val="FFFFFF"/>
                </a:solidFill>
              </a:rPr>
              <a:t>.NET Micro Framework</a:t>
            </a:r>
          </a:p>
        </p:txBody>
      </p:sp>
      <p:sp>
        <p:nvSpPr>
          <p:cNvPr id="11" name="Rectangle 10"/>
          <p:cNvSpPr/>
          <p:nvPr/>
        </p:nvSpPr>
        <p:spPr>
          <a:xfrm>
            <a:off x="3533670" y="3514513"/>
            <a:ext cx="2324804" cy="523220"/>
          </a:xfrm>
          <a:prstGeom prst="rect">
            <a:avLst/>
          </a:prstGeom>
        </p:spPr>
        <p:txBody>
          <a:bodyPr wrap="none">
            <a:spAutoFit/>
          </a:bodyPr>
          <a:lstStyle/>
          <a:p>
            <a:pPr defTabSz="932681"/>
            <a:r>
              <a:rPr lang="en-US" sz="2800" dirty="0">
                <a:solidFill>
                  <a:srgbClr val="FFFFFF"/>
                </a:solidFill>
              </a:rPr>
              <a:t>ASP.NET MVC</a:t>
            </a:r>
          </a:p>
        </p:txBody>
      </p:sp>
      <p:sp>
        <p:nvSpPr>
          <p:cNvPr id="12" name="Rectangle 11"/>
          <p:cNvSpPr/>
          <p:nvPr/>
        </p:nvSpPr>
        <p:spPr>
          <a:xfrm>
            <a:off x="3347292" y="3964576"/>
            <a:ext cx="2819875" cy="507703"/>
          </a:xfrm>
          <a:prstGeom prst="rect">
            <a:avLst/>
          </a:prstGeom>
        </p:spPr>
        <p:txBody>
          <a:bodyPr wrap="none">
            <a:spAutoFit/>
          </a:bodyPr>
          <a:lstStyle/>
          <a:p>
            <a:pPr defTabSz="932681"/>
            <a:r>
              <a:rPr lang="en-US" sz="2699" dirty="0">
                <a:solidFill>
                  <a:srgbClr val="FFFFFF"/>
                </a:solidFill>
              </a:rPr>
              <a:t>ASP.NET Web API</a:t>
            </a:r>
          </a:p>
        </p:txBody>
      </p:sp>
      <p:sp>
        <p:nvSpPr>
          <p:cNvPr id="14" name="Rectangle 13"/>
          <p:cNvSpPr/>
          <p:nvPr/>
        </p:nvSpPr>
        <p:spPr>
          <a:xfrm>
            <a:off x="5314140" y="3288717"/>
            <a:ext cx="2082621" cy="353943"/>
          </a:xfrm>
          <a:prstGeom prst="rect">
            <a:avLst/>
          </a:prstGeom>
        </p:spPr>
        <p:txBody>
          <a:bodyPr wrap="none">
            <a:spAutoFit/>
          </a:bodyPr>
          <a:lstStyle/>
          <a:p>
            <a:pPr defTabSz="932681"/>
            <a:r>
              <a:rPr lang="en-US" sz="1700" dirty="0">
                <a:solidFill>
                  <a:srgbClr val="FFFFFF"/>
                </a:solidFill>
              </a:rPr>
              <a:t>ASP.NET Web Pages</a:t>
            </a:r>
          </a:p>
        </p:txBody>
      </p:sp>
      <p:sp>
        <p:nvSpPr>
          <p:cNvPr id="16" name="Rectangle 15"/>
          <p:cNvSpPr/>
          <p:nvPr/>
        </p:nvSpPr>
        <p:spPr>
          <a:xfrm>
            <a:off x="3632122" y="4426356"/>
            <a:ext cx="2383666" cy="461665"/>
          </a:xfrm>
          <a:prstGeom prst="rect">
            <a:avLst/>
          </a:prstGeom>
        </p:spPr>
        <p:txBody>
          <a:bodyPr wrap="none">
            <a:spAutoFit/>
          </a:bodyPr>
          <a:lstStyle/>
          <a:p>
            <a:pPr defTabSz="932681"/>
            <a:r>
              <a:rPr lang="en-US" sz="2400" dirty="0">
                <a:solidFill>
                  <a:srgbClr val="FFFFFF"/>
                </a:solidFill>
              </a:rPr>
              <a:t>ASP.NET SignalR</a:t>
            </a:r>
          </a:p>
        </p:txBody>
      </p:sp>
      <p:sp>
        <p:nvSpPr>
          <p:cNvPr id="17" name="Rectangle 16"/>
          <p:cNvSpPr/>
          <p:nvPr/>
        </p:nvSpPr>
        <p:spPr>
          <a:xfrm>
            <a:off x="6194302" y="1952792"/>
            <a:ext cx="1790875" cy="307648"/>
          </a:xfrm>
          <a:prstGeom prst="rect">
            <a:avLst/>
          </a:prstGeom>
        </p:spPr>
        <p:txBody>
          <a:bodyPr wrap="none">
            <a:spAutoFit/>
          </a:bodyPr>
          <a:lstStyle/>
          <a:p>
            <a:pPr defTabSz="932681"/>
            <a:r>
              <a:rPr lang="en-US" sz="1399" dirty="0">
                <a:solidFill>
                  <a:srgbClr val="FFFFFF"/>
                </a:solidFill>
              </a:rPr>
              <a:t>Composition (MEF2)</a:t>
            </a:r>
          </a:p>
        </p:txBody>
      </p:sp>
      <p:sp>
        <p:nvSpPr>
          <p:cNvPr id="18" name="Rectangle 17"/>
          <p:cNvSpPr/>
          <p:nvPr/>
        </p:nvSpPr>
        <p:spPr>
          <a:xfrm>
            <a:off x="6279056" y="2620256"/>
            <a:ext cx="2921569" cy="523220"/>
          </a:xfrm>
          <a:prstGeom prst="rect">
            <a:avLst/>
          </a:prstGeom>
        </p:spPr>
        <p:txBody>
          <a:bodyPr wrap="none">
            <a:spAutoFit/>
          </a:bodyPr>
          <a:lstStyle/>
          <a:p>
            <a:pPr defTabSz="932681"/>
            <a:r>
              <a:rPr lang="en-US" sz="2800" dirty="0">
                <a:solidFill>
                  <a:srgbClr val="FFFFFF"/>
                </a:solidFill>
              </a:rPr>
              <a:t>Entity Framework</a:t>
            </a:r>
          </a:p>
        </p:txBody>
      </p:sp>
      <p:sp>
        <p:nvSpPr>
          <p:cNvPr id="19" name="Rectangle 18"/>
          <p:cNvSpPr/>
          <p:nvPr/>
        </p:nvSpPr>
        <p:spPr>
          <a:xfrm>
            <a:off x="5020606" y="4977849"/>
            <a:ext cx="1134413" cy="307648"/>
          </a:xfrm>
          <a:prstGeom prst="rect">
            <a:avLst/>
          </a:prstGeom>
        </p:spPr>
        <p:txBody>
          <a:bodyPr wrap="none">
            <a:spAutoFit/>
          </a:bodyPr>
          <a:lstStyle/>
          <a:p>
            <a:pPr defTabSz="932681"/>
            <a:r>
              <a:rPr lang="en-US" sz="1399" dirty="0" err="1">
                <a:solidFill>
                  <a:srgbClr val="FFFFFF"/>
                </a:solidFill>
              </a:rPr>
              <a:t>Linq</a:t>
            </a:r>
            <a:r>
              <a:rPr lang="en-US" sz="1399" dirty="0">
                <a:solidFill>
                  <a:srgbClr val="FFFFFF"/>
                </a:solidFill>
              </a:rPr>
              <a:t> to Hive</a:t>
            </a:r>
          </a:p>
        </p:txBody>
      </p:sp>
      <p:sp>
        <p:nvSpPr>
          <p:cNvPr id="20" name="Rectangle 19"/>
          <p:cNvSpPr/>
          <p:nvPr/>
        </p:nvSpPr>
        <p:spPr>
          <a:xfrm>
            <a:off x="8127450" y="1968180"/>
            <a:ext cx="2884123" cy="276871"/>
          </a:xfrm>
          <a:prstGeom prst="rect">
            <a:avLst/>
          </a:prstGeom>
        </p:spPr>
        <p:txBody>
          <a:bodyPr wrap="none">
            <a:spAutoFit/>
          </a:bodyPr>
          <a:lstStyle/>
          <a:p>
            <a:pPr defTabSz="932681"/>
            <a:r>
              <a:rPr lang="en-US" sz="1199" dirty="0">
                <a:solidFill>
                  <a:srgbClr val="FFFFFF"/>
                </a:solidFill>
              </a:rPr>
              <a:t>MEF (Managed Extensibility Framework)</a:t>
            </a:r>
          </a:p>
        </p:txBody>
      </p:sp>
      <p:sp>
        <p:nvSpPr>
          <p:cNvPr id="21" name="Rectangle 20"/>
          <p:cNvSpPr/>
          <p:nvPr/>
        </p:nvSpPr>
        <p:spPr>
          <a:xfrm>
            <a:off x="8987745" y="4527850"/>
            <a:ext cx="2862515" cy="307648"/>
          </a:xfrm>
          <a:prstGeom prst="rect">
            <a:avLst/>
          </a:prstGeom>
        </p:spPr>
        <p:txBody>
          <a:bodyPr wrap="none">
            <a:spAutoFit/>
          </a:bodyPr>
          <a:lstStyle/>
          <a:p>
            <a:pPr defTabSz="932681"/>
            <a:r>
              <a:rPr lang="en-US" sz="1399" dirty="0">
                <a:solidFill>
                  <a:srgbClr val="FFFFFF"/>
                </a:solidFill>
              </a:rPr>
              <a:t>OWIN Authentication Middleware</a:t>
            </a:r>
          </a:p>
        </p:txBody>
      </p:sp>
      <p:sp>
        <p:nvSpPr>
          <p:cNvPr id="22" name="Rectangle 21"/>
          <p:cNvSpPr/>
          <p:nvPr/>
        </p:nvSpPr>
        <p:spPr>
          <a:xfrm>
            <a:off x="7301694" y="3074950"/>
            <a:ext cx="2148922" cy="384721"/>
          </a:xfrm>
          <a:prstGeom prst="rect">
            <a:avLst/>
          </a:prstGeom>
        </p:spPr>
        <p:txBody>
          <a:bodyPr wrap="none">
            <a:spAutoFit/>
          </a:bodyPr>
          <a:lstStyle/>
          <a:p>
            <a:pPr defTabSz="932681"/>
            <a:r>
              <a:rPr lang="en-US" sz="1900" dirty="0">
                <a:solidFill>
                  <a:srgbClr val="FFFFFF"/>
                </a:solidFill>
              </a:rPr>
              <a:t>Rx</a:t>
            </a:r>
            <a:r>
              <a:rPr lang="en-US" sz="1801" dirty="0">
                <a:solidFill>
                  <a:srgbClr val="FFFFFF"/>
                </a:solidFill>
              </a:rPr>
              <a:t> </a:t>
            </a:r>
            <a:r>
              <a:rPr lang="en-US" sz="1399" dirty="0">
                <a:solidFill>
                  <a:srgbClr val="FFFFFF"/>
                </a:solidFill>
              </a:rPr>
              <a:t>(Reactive Extensions)</a:t>
            </a:r>
          </a:p>
        </p:txBody>
      </p:sp>
      <p:sp>
        <p:nvSpPr>
          <p:cNvPr id="24" name="Rectangle 23"/>
          <p:cNvSpPr/>
          <p:nvPr/>
        </p:nvSpPr>
        <p:spPr>
          <a:xfrm>
            <a:off x="6413425" y="4554783"/>
            <a:ext cx="2256323" cy="338426"/>
          </a:xfrm>
          <a:prstGeom prst="rect">
            <a:avLst/>
          </a:prstGeom>
        </p:spPr>
        <p:txBody>
          <a:bodyPr wrap="none">
            <a:spAutoFit/>
          </a:bodyPr>
          <a:lstStyle/>
          <a:p>
            <a:pPr defTabSz="932681"/>
            <a:r>
              <a:rPr lang="en-US" sz="1599" dirty="0">
                <a:solidFill>
                  <a:srgbClr val="FFFFFF"/>
                </a:solidFill>
              </a:rPr>
              <a:t>Web Protection Library</a:t>
            </a:r>
          </a:p>
        </p:txBody>
      </p:sp>
      <p:sp>
        <p:nvSpPr>
          <p:cNvPr id="25" name="Rectangle 24"/>
          <p:cNvSpPr/>
          <p:nvPr/>
        </p:nvSpPr>
        <p:spPr>
          <a:xfrm>
            <a:off x="6297344" y="4892654"/>
            <a:ext cx="3642087" cy="461665"/>
          </a:xfrm>
          <a:prstGeom prst="rect">
            <a:avLst/>
          </a:prstGeom>
        </p:spPr>
        <p:txBody>
          <a:bodyPr wrap="none">
            <a:spAutoFit/>
          </a:bodyPr>
          <a:lstStyle/>
          <a:p>
            <a:pPr defTabSz="932681"/>
            <a:r>
              <a:rPr lang="en-US" sz="2400" dirty="0">
                <a:solidFill>
                  <a:srgbClr val="FFFFFF"/>
                </a:solidFill>
              </a:rPr>
              <a:t>Windows Azure .NET SDK</a:t>
            </a:r>
          </a:p>
        </p:txBody>
      </p:sp>
      <p:sp>
        <p:nvSpPr>
          <p:cNvPr id="26" name="Rectangle 25"/>
          <p:cNvSpPr/>
          <p:nvPr/>
        </p:nvSpPr>
        <p:spPr>
          <a:xfrm>
            <a:off x="8237344" y="2253587"/>
            <a:ext cx="2840073" cy="400110"/>
          </a:xfrm>
          <a:prstGeom prst="rect">
            <a:avLst/>
          </a:prstGeom>
        </p:spPr>
        <p:txBody>
          <a:bodyPr wrap="none">
            <a:spAutoFit/>
          </a:bodyPr>
          <a:lstStyle/>
          <a:p>
            <a:pPr defTabSz="932681"/>
            <a:r>
              <a:rPr lang="en-US" sz="2000" dirty="0">
                <a:solidFill>
                  <a:srgbClr val="FFFFFF"/>
                </a:solidFill>
              </a:rPr>
              <a:t>Windows Phone Toolkit</a:t>
            </a:r>
          </a:p>
        </p:txBody>
      </p:sp>
      <p:sp>
        <p:nvSpPr>
          <p:cNvPr id="27" name="Rectangle 26"/>
          <p:cNvSpPr/>
          <p:nvPr/>
        </p:nvSpPr>
        <p:spPr>
          <a:xfrm>
            <a:off x="10246127" y="2691838"/>
            <a:ext cx="1174424" cy="338426"/>
          </a:xfrm>
          <a:prstGeom prst="rect">
            <a:avLst/>
          </a:prstGeom>
        </p:spPr>
        <p:txBody>
          <a:bodyPr wrap="none">
            <a:spAutoFit/>
          </a:bodyPr>
          <a:lstStyle/>
          <a:p>
            <a:pPr defTabSz="932681"/>
            <a:r>
              <a:rPr lang="en-US" sz="1599" dirty="0">
                <a:solidFill>
                  <a:srgbClr val="FFFFFF"/>
                </a:solidFill>
              </a:rPr>
              <a:t>WnsRecipe</a:t>
            </a:r>
          </a:p>
        </p:txBody>
      </p:sp>
      <p:sp>
        <p:nvSpPr>
          <p:cNvPr id="28" name="Rectangle 27"/>
          <p:cNvSpPr/>
          <p:nvPr/>
        </p:nvSpPr>
        <p:spPr>
          <a:xfrm>
            <a:off x="6336985" y="3990925"/>
            <a:ext cx="1292341" cy="461665"/>
          </a:xfrm>
          <a:prstGeom prst="rect">
            <a:avLst/>
          </a:prstGeom>
        </p:spPr>
        <p:txBody>
          <a:bodyPr wrap="none">
            <a:spAutoFit/>
          </a:bodyPr>
          <a:lstStyle/>
          <a:p>
            <a:pPr defTabSz="932681"/>
            <a:r>
              <a:rPr lang="en-US" sz="2400" dirty="0">
                <a:solidFill>
                  <a:srgbClr val="FFFFFF"/>
                </a:solidFill>
              </a:rPr>
              <a:t>Mimekit</a:t>
            </a:r>
          </a:p>
        </p:txBody>
      </p:sp>
      <p:sp>
        <p:nvSpPr>
          <p:cNvPr id="30" name="Rectangle 29"/>
          <p:cNvSpPr/>
          <p:nvPr/>
        </p:nvSpPr>
        <p:spPr>
          <a:xfrm>
            <a:off x="9299927" y="3973080"/>
            <a:ext cx="2021707" cy="461665"/>
          </a:xfrm>
          <a:prstGeom prst="rect">
            <a:avLst/>
          </a:prstGeom>
        </p:spPr>
        <p:txBody>
          <a:bodyPr wrap="none">
            <a:spAutoFit/>
          </a:bodyPr>
          <a:lstStyle/>
          <a:p>
            <a:pPr defTabSz="932681"/>
            <a:r>
              <a:rPr lang="en-US" sz="2400" dirty="0">
                <a:solidFill>
                  <a:srgbClr val="FFFFFF"/>
                </a:solidFill>
              </a:rPr>
              <a:t>Xamarin.Auth</a:t>
            </a:r>
          </a:p>
        </p:txBody>
      </p:sp>
      <p:sp>
        <p:nvSpPr>
          <p:cNvPr id="33" name="Rectangle 32"/>
          <p:cNvSpPr/>
          <p:nvPr/>
        </p:nvSpPr>
        <p:spPr>
          <a:xfrm>
            <a:off x="7171577" y="3547541"/>
            <a:ext cx="2140330" cy="430887"/>
          </a:xfrm>
          <a:prstGeom prst="rect">
            <a:avLst/>
          </a:prstGeom>
        </p:spPr>
        <p:txBody>
          <a:bodyPr wrap="none">
            <a:spAutoFit/>
          </a:bodyPr>
          <a:lstStyle/>
          <a:p>
            <a:pPr defTabSz="932681"/>
            <a:r>
              <a:rPr lang="en-US" sz="2200" dirty="0">
                <a:solidFill>
                  <a:srgbClr val="FFFFFF"/>
                </a:solidFill>
              </a:rPr>
              <a:t>Xamarin.Mobile</a:t>
            </a:r>
          </a:p>
        </p:txBody>
      </p:sp>
      <p:sp>
        <p:nvSpPr>
          <p:cNvPr id="34" name="Rectangle 33"/>
          <p:cNvSpPr/>
          <p:nvPr/>
        </p:nvSpPr>
        <p:spPr>
          <a:xfrm>
            <a:off x="9618127" y="3069533"/>
            <a:ext cx="1950470" cy="338426"/>
          </a:xfrm>
          <a:prstGeom prst="rect">
            <a:avLst/>
          </a:prstGeom>
        </p:spPr>
        <p:txBody>
          <a:bodyPr wrap="none">
            <a:spAutoFit/>
          </a:bodyPr>
          <a:lstStyle/>
          <a:p>
            <a:pPr defTabSz="932681"/>
            <a:r>
              <a:rPr lang="en-US" sz="1599" dirty="0">
                <a:solidFill>
                  <a:srgbClr val="FFFFFF"/>
                </a:solidFill>
              </a:rPr>
              <a:t>Couchbase for .NET</a:t>
            </a:r>
          </a:p>
        </p:txBody>
      </p:sp>
      <p:sp>
        <p:nvSpPr>
          <p:cNvPr id="39" name="Rectangle 38"/>
          <p:cNvSpPr/>
          <p:nvPr/>
        </p:nvSpPr>
        <p:spPr>
          <a:xfrm>
            <a:off x="7013700" y="5675940"/>
            <a:ext cx="1853392" cy="276871"/>
          </a:xfrm>
          <a:prstGeom prst="rect">
            <a:avLst/>
          </a:prstGeom>
        </p:spPr>
        <p:txBody>
          <a:bodyPr wrap="none">
            <a:spAutoFit/>
          </a:bodyPr>
          <a:lstStyle/>
          <a:p>
            <a:pPr defTabSz="932681"/>
            <a:r>
              <a:rPr lang="en-US" sz="1199" b="1" dirty="0">
                <a:solidFill>
                  <a:srgbClr val="FFFFFF"/>
                </a:solidFill>
                <a:latin typeface="Segoe UI Light" pitchFamily="34" charset="0"/>
              </a:rPr>
              <a:t>Miguel de </a:t>
            </a:r>
            <a:r>
              <a:rPr lang="en-US" sz="1199" b="1" dirty="0" err="1">
                <a:solidFill>
                  <a:srgbClr val="FFFFFF"/>
                </a:solidFill>
                <a:latin typeface="Segoe UI Light" pitchFamily="34" charset="0"/>
              </a:rPr>
              <a:t>Icaza</a:t>
            </a:r>
            <a:r>
              <a:rPr lang="en-US" sz="1199" b="1" dirty="0">
                <a:solidFill>
                  <a:srgbClr val="FFFFFF"/>
                </a:solidFill>
                <a:latin typeface="Segoe UI Light" pitchFamily="34" charset="0"/>
              </a:rPr>
              <a:t> </a:t>
            </a:r>
            <a:r>
              <a:rPr lang="en-US" sz="1199" dirty="0">
                <a:solidFill>
                  <a:srgbClr val="FFFFFF"/>
                </a:solidFill>
                <a:latin typeface="Segoe UI Light" pitchFamily="34" charset="0"/>
              </a:rPr>
              <a:t>(Xamarin)</a:t>
            </a:r>
          </a:p>
        </p:txBody>
      </p:sp>
      <p:sp>
        <p:nvSpPr>
          <p:cNvPr id="42" name="Rectangle 41"/>
          <p:cNvSpPr/>
          <p:nvPr/>
        </p:nvSpPr>
        <p:spPr>
          <a:xfrm>
            <a:off x="7013699" y="5912772"/>
            <a:ext cx="2162772" cy="276871"/>
          </a:xfrm>
          <a:prstGeom prst="rect">
            <a:avLst/>
          </a:prstGeom>
        </p:spPr>
        <p:txBody>
          <a:bodyPr wrap="none">
            <a:spAutoFit/>
          </a:bodyPr>
          <a:lstStyle/>
          <a:p>
            <a:pPr defTabSz="932681"/>
            <a:r>
              <a:rPr lang="en-US" sz="1199" b="1" dirty="0">
                <a:solidFill>
                  <a:srgbClr val="FFFFFF"/>
                </a:solidFill>
                <a:latin typeface="Segoe UI Light" pitchFamily="34" charset="0"/>
              </a:rPr>
              <a:t>Laurent </a:t>
            </a:r>
            <a:r>
              <a:rPr lang="en-US" sz="1199" b="1" dirty="0" err="1">
                <a:solidFill>
                  <a:srgbClr val="FFFFFF"/>
                </a:solidFill>
                <a:latin typeface="Segoe UI Light" pitchFamily="34" charset="0"/>
              </a:rPr>
              <a:t>Bugnion</a:t>
            </a:r>
            <a:r>
              <a:rPr lang="en-US" sz="1199" b="1" dirty="0">
                <a:solidFill>
                  <a:srgbClr val="FFFFFF"/>
                </a:solidFill>
                <a:latin typeface="Segoe UI Light" pitchFamily="34" charset="0"/>
              </a:rPr>
              <a:t> </a:t>
            </a:r>
            <a:r>
              <a:rPr lang="en-US" sz="1199" dirty="0">
                <a:solidFill>
                  <a:srgbClr val="FFFFFF"/>
                </a:solidFill>
                <a:latin typeface="Segoe UI Light" pitchFamily="34" charset="0"/>
              </a:rPr>
              <a:t>(</a:t>
            </a:r>
            <a:r>
              <a:rPr lang="en-US" sz="1199" dirty="0" err="1">
                <a:solidFill>
                  <a:srgbClr val="FFFFFF"/>
                </a:solidFill>
                <a:latin typeface="Segoe UI Light" pitchFamily="34" charset="0"/>
              </a:rPr>
              <a:t>IdentityMine</a:t>
            </a:r>
            <a:r>
              <a:rPr lang="en-US" sz="1199" dirty="0">
                <a:solidFill>
                  <a:srgbClr val="FFFFFF"/>
                </a:solidFill>
                <a:latin typeface="Segoe UI Light" pitchFamily="34" charset="0"/>
              </a:rPr>
              <a:t>)</a:t>
            </a:r>
          </a:p>
        </p:txBody>
      </p:sp>
      <p:sp>
        <p:nvSpPr>
          <p:cNvPr id="43" name="Rectangle 42"/>
          <p:cNvSpPr/>
          <p:nvPr/>
        </p:nvSpPr>
        <p:spPr>
          <a:xfrm>
            <a:off x="7013884" y="6144929"/>
            <a:ext cx="1725152" cy="276871"/>
          </a:xfrm>
          <a:prstGeom prst="rect">
            <a:avLst/>
          </a:prstGeom>
        </p:spPr>
        <p:txBody>
          <a:bodyPr wrap="none">
            <a:spAutoFit/>
          </a:bodyPr>
          <a:lstStyle/>
          <a:p>
            <a:pPr defTabSz="932681"/>
            <a:r>
              <a:rPr lang="en-US" sz="1199" b="1" dirty="0" err="1">
                <a:solidFill>
                  <a:srgbClr val="FFFFFF"/>
                </a:solidFill>
                <a:latin typeface="Segoe UI Light" pitchFamily="34" charset="0"/>
              </a:rPr>
              <a:t>Niels</a:t>
            </a:r>
            <a:r>
              <a:rPr lang="en-US" sz="1199" b="1" dirty="0">
                <a:solidFill>
                  <a:srgbClr val="FFFFFF"/>
                </a:solidFill>
                <a:latin typeface="Segoe UI Light" pitchFamily="34" charset="0"/>
              </a:rPr>
              <a:t> </a:t>
            </a:r>
            <a:r>
              <a:rPr lang="en-US" sz="1199" b="1" dirty="0" err="1">
                <a:solidFill>
                  <a:srgbClr val="FFFFFF"/>
                </a:solidFill>
                <a:latin typeface="Segoe UI Light" pitchFamily="34" charset="0"/>
              </a:rPr>
              <a:t>Hartvig</a:t>
            </a:r>
            <a:r>
              <a:rPr lang="en-US" sz="1199" b="1" dirty="0">
                <a:solidFill>
                  <a:srgbClr val="FFFFFF"/>
                </a:solidFill>
                <a:latin typeface="Segoe UI Light" pitchFamily="34" charset="0"/>
              </a:rPr>
              <a:t> </a:t>
            </a:r>
            <a:r>
              <a:rPr lang="en-US" sz="1199" dirty="0">
                <a:solidFill>
                  <a:srgbClr val="FFFFFF"/>
                </a:solidFill>
                <a:latin typeface="Segoe UI Light" pitchFamily="34" charset="0"/>
              </a:rPr>
              <a:t>(</a:t>
            </a:r>
            <a:r>
              <a:rPr lang="en-US" sz="1199" dirty="0" err="1">
                <a:solidFill>
                  <a:srgbClr val="FFFFFF"/>
                </a:solidFill>
                <a:latin typeface="Segoe UI Light" pitchFamily="34" charset="0"/>
              </a:rPr>
              <a:t>Umbraco</a:t>
            </a:r>
            <a:r>
              <a:rPr lang="en-US" sz="1199" dirty="0">
                <a:solidFill>
                  <a:srgbClr val="FFFFFF"/>
                </a:solidFill>
                <a:latin typeface="Segoe UI Light" pitchFamily="34" charset="0"/>
              </a:rPr>
              <a:t>)</a:t>
            </a:r>
          </a:p>
        </p:txBody>
      </p:sp>
      <p:sp>
        <p:nvSpPr>
          <p:cNvPr id="44" name="Rectangle 43"/>
          <p:cNvSpPr/>
          <p:nvPr/>
        </p:nvSpPr>
        <p:spPr>
          <a:xfrm>
            <a:off x="9512197" y="5910033"/>
            <a:ext cx="2351926" cy="276871"/>
          </a:xfrm>
          <a:prstGeom prst="rect">
            <a:avLst/>
          </a:prstGeom>
        </p:spPr>
        <p:txBody>
          <a:bodyPr wrap="none">
            <a:spAutoFit/>
          </a:bodyPr>
          <a:lstStyle/>
          <a:p>
            <a:pPr defTabSz="932681"/>
            <a:r>
              <a:rPr lang="en-US" sz="1199" b="1" dirty="0">
                <a:solidFill>
                  <a:srgbClr val="FFFFFF"/>
                </a:solidFill>
                <a:latin typeface="Segoe UI Light" pitchFamily="34" charset="0"/>
              </a:rPr>
              <a:t>Anthony van der Hoorn </a:t>
            </a:r>
            <a:r>
              <a:rPr lang="en-US" sz="1199" dirty="0">
                <a:solidFill>
                  <a:srgbClr val="FFFFFF"/>
                </a:solidFill>
                <a:latin typeface="Segoe UI Light" pitchFamily="34" charset="0"/>
              </a:rPr>
              <a:t>(Glimpse)</a:t>
            </a:r>
          </a:p>
        </p:txBody>
      </p:sp>
      <p:sp>
        <p:nvSpPr>
          <p:cNvPr id="45" name="Rectangle 44"/>
          <p:cNvSpPr/>
          <p:nvPr/>
        </p:nvSpPr>
        <p:spPr>
          <a:xfrm>
            <a:off x="9506813" y="6131204"/>
            <a:ext cx="1391728" cy="276871"/>
          </a:xfrm>
          <a:prstGeom prst="rect">
            <a:avLst/>
          </a:prstGeom>
        </p:spPr>
        <p:txBody>
          <a:bodyPr wrap="none">
            <a:spAutoFit/>
          </a:bodyPr>
          <a:lstStyle/>
          <a:p>
            <a:pPr defTabSz="932681"/>
            <a:r>
              <a:rPr lang="en-US" sz="1199" b="1" dirty="0">
                <a:solidFill>
                  <a:srgbClr val="FFFFFF"/>
                </a:solidFill>
                <a:latin typeface="Segoe UI Light" pitchFamily="34" charset="0"/>
              </a:rPr>
              <a:t>Paul Betts </a:t>
            </a:r>
            <a:r>
              <a:rPr lang="en-US" sz="1199" dirty="0">
                <a:solidFill>
                  <a:srgbClr val="FFFFFF"/>
                </a:solidFill>
                <a:latin typeface="Segoe UI Light" pitchFamily="34" charset="0"/>
              </a:rPr>
              <a:t>(</a:t>
            </a:r>
            <a:r>
              <a:rPr lang="en-US" sz="1199" dirty="0" err="1">
                <a:solidFill>
                  <a:srgbClr val="FFFFFF"/>
                </a:solidFill>
                <a:latin typeface="Segoe UI Light" pitchFamily="34" charset="0"/>
              </a:rPr>
              <a:t>GitHub</a:t>
            </a:r>
            <a:r>
              <a:rPr lang="en-US" sz="1199" dirty="0">
                <a:solidFill>
                  <a:srgbClr val="FFFFFF"/>
                </a:solidFill>
                <a:latin typeface="Segoe UI Light" pitchFamily="34" charset="0"/>
              </a:rPr>
              <a:t>)</a:t>
            </a:r>
          </a:p>
        </p:txBody>
      </p:sp>
      <p:sp>
        <p:nvSpPr>
          <p:cNvPr id="46" name="Rectangle 45"/>
          <p:cNvSpPr/>
          <p:nvPr/>
        </p:nvSpPr>
        <p:spPr>
          <a:xfrm>
            <a:off x="9512197" y="5672833"/>
            <a:ext cx="2642070" cy="276871"/>
          </a:xfrm>
          <a:prstGeom prst="rect">
            <a:avLst/>
          </a:prstGeom>
        </p:spPr>
        <p:txBody>
          <a:bodyPr wrap="none">
            <a:spAutoFit/>
          </a:bodyPr>
          <a:lstStyle/>
          <a:p>
            <a:pPr defTabSz="932681"/>
            <a:r>
              <a:rPr lang="en-US" sz="1199" b="1" dirty="0">
                <a:solidFill>
                  <a:srgbClr val="FFFFFF"/>
                </a:solidFill>
                <a:latin typeface="Segoe UI Light" pitchFamily="34" charset="0"/>
              </a:rPr>
              <a:t>Nigel Sampson </a:t>
            </a:r>
            <a:r>
              <a:rPr lang="en-US" sz="1199" dirty="0">
                <a:solidFill>
                  <a:srgbClr val="FFFFFF"/>
                </a:solidFill>
                <a:latin typeface="Segoe UI Light" pitchFamily="34" charset="0"/>
              </a:rPr>
              <a:t>(Compiled Experience)</a:t>
            </a:r>
          </a:p>
        </p:txBody>
      </p:sp>
      <p:sp>
        <p:nvSpPr>
          <p:cNvPr id="2" name="Rectangle 1"/>
          <p:cNvSpPr/>
          <p:nvPr/>
        </p:nvSpPr>
        <p:spPr>
          <a:xfrm>
            <a:off x="417865" y="5524646"/>
            <a:ext cx="6215769" cy="867930"/>
          </a:xfrm>
          <a:prstGeom prst="rect">
            <a:avLst/>
          </a:prstGeom>
        </p:spPr>
        <p:txBody>
          <a:bodyPr>
            <a:spAutoFit/>
          </a:bodyPr>
          <a:lstStyle/>
          <a:p>
            <a:pPr defTabSz="932411" fontAlgn="base">
              <a:lnSpc>
                <a:spcPct val="90000"/>
              </a:lnSpc>
              <a:spcBef>
                <a:spcPct val="0"/>
              </a:spcBef>
              <a:spcAft>
                <a:spcPct val="0"/>
              </a:spcAft>
            </a:pPr>
            <a:r>
              <a:rPr lang="en-US" sz="2400" kern="0" dirty="0">
                <a:gradFill>
                  <a:gsLst>
                    <a:gs pos="9583">
                      <a:srgbClr val="FFFFFF"/>
                    </a:gs>
                    <a:gs pos="24000">
                      <a:srgbClr val="FFFFFF"/>
                    </a:gs>
                  </a:gsLst>
                  <a:lin ang="5400000" scaled="0"/>
                </a:gradFill>
                <a:latin typeface="Segoe UI Light"/>
              </a:rPr>
              <a:t>Join the conversation with the community</a:t>
            </a:r>
            <a:r>
              <a:rPr lang="en-US" sz="3600" kern="0" dirty="0">
                <a:gradFill>
                  <a:gsLst>
                    <a:gs pos="9583">
                      <a:srgbClr val="FFFFFF"/>
                    </a:gs>
                    <a:gs pos="24000">
                      <a:srgbClr val="FFFFFF"/>
                    </a:gs>
                  </a:gsLst>
                  <a:lin ang="5400000" scaled="0"/>
                </a:gradFill>
                <a:latin typeface="Segoe UI Light"/>
              </a:rPr>
              <a:t> </a:t>
            </a:r>
          </a:p>
          <a:p>
            <a:pPr defTabSz="932411" fontAlgn="base">
              <a:lnSpc>
                <a:spcPct val="90000"/>
              </a:lnSpc>
              <a:spcBef>
                <a:spcPct val="0"/>
              </a:spcBef>
              <a:spcAft>
                <a:spcPct val="0"/>
              </a:spcAft>
            </a:pPr>
            <a:r>
              <a:rPr lang="en-US" sz="2000" dirty="0">
                <a:solidFill>
                  <a:srgbClr val="FFFFFF"/>
                </a:solidFill>
                <a:latin typeface="Segoe UI Light" pitchFamily="34" charset="0"/>
              </a:rPr>
              <a:t>http://www.dotnetfoundation.org   </a:t>
            </a:r>
          </a:p>
        </p:txBody>
      </p:sp>
      <p:sp>
        <p:nvSpPr>
          <p:cNvPr id="49" name="Rectangle 48"/>
          <p:cNvSpPr/>
          <p:nvPr/>
        </p:nvSpPr>
        <p:spPr>
          <a:xfrm>
            <a:off x="7951243" y="3990925"/>
            <a:ext cx="1099981" cy="461665"/>
          </a:xfrm>
          <a:prstGeom prst="rect">
            <a:avLst/>
          </a:prstGeom>
        </p:spPr>
        <p:txBody>
          <a:bodyPr wrap="none">
            <a:spAutoFit/>
          </a:bodyPr>
          <a:lstStyle/>
          <a:p>
            <a:pPr defTabSz="932681"/>
            <a:r>
              <a:rPr lang="en-US" sz="2400" dirty="0">
                <a:solidFill>
                  <a:srgbClr val="FFFFFF"/>
                </a:solidFill>
              </a:rPr>
              <a:t>Mailkit</a:t>
            </a:r>
          </a:p>
        </p:txBody>
      </p:sp>
      <p:sp>
        <p:nvSpPr>
          <p:cNvPr id="3" name="Rectangle 2"/>
          <p:cNvSpPr/>
          <p:nvPr/>
        </p:nvSpPr>
        <p:spPr>
          <a:xfrm>
            <a:off x="9570075" y="3522161"/>
            <a:ext cx="1988173" cy="400110"/>
          </a:xfrm>
          <a:prstGeom prst="rect">
            <a:avLst/>
          </a:prstGeom>
        </p:spPr>
        <p:txBody>
          <a:bodyPr wrap="none">
            <a:spAutoFit/>
          </a:bodyPr>
          <a:lstStyle/>
          <a:p>
            <a:pPr defTabSz="932681"/>
            <a:r>
              <a:rPr lang="en-US" sz="2000" dirty="0">
                <a:solidFill>
                  <a:srgbClr val="FFFFFF"/>
                </a:solidFill>
              </a:rPr>
              <a:t>System.Drawing</a:t>
            </a:r>
          </a:p>
        </p:txBody>
      </p:sp>
    </p:spTree>
    <p:extLst>
      <p:ext uri="{BB962C8B-B14F-4D97-AF65-F5344CB8AC3E}">
        <p14:creationId xmlns:p14="http://schemas.microsoft.com/office/powerpoint/2010/main" val="18813915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180012"/>
          </a:xfrm>
        </p:spPr>
        <p:txBody>
          <a:bodyPr>
            <a:normAutofit/>
          </a:bodyPr>
          <a:lstStyle/>
          <a:p>
            <a:r>
              <a:rPr lang="en-US" dirty="0" smtClean="0"/>
              <a:t>In the Microsoft eco system we are just getting started</a:t>
            </a:r>
          </a:p>
          <a:p>
            <a:r>
              <a:rPr lang="en-US" dirty="0" smtClean="0"/>
              <a:t>How do you come up with best practices already?</a:t>
            </a:r>
            <a:endParaRPr lang="en-US" dirty="0"/>
          </a:p>
          <a:p>
            <a:pPr lvl="1"/>
            <a:r>
              <a:rPr lang="en-US" dirty="0" smtClean="0"/>
              <a:t>Look at the eco systems that have been using OSS for a long time</a:t>
            </a:r>
          </a:p>
          <a:p>
            <a:pPr lvl="2"/>
            <a:r>
              <a:rPr lang="en-US" dirty="0" smtClean="0"/>
              <a:t>E.g. Java ecosystem</a:t>
            </a:r>
          </a:p>
          <a:p>
            <a:pPr lvl="1"/>
            <a:r>
              <a:rPr lang="en-US" dirty="0" smtClean="0"/>
              <a:t>My personal experience as Technology manager, CTO in terms of risk awareness</a:t>
            </a:r>
          </a:p>
          <a:p>
            <a:pPr lvl="2"/>
            <a:r>
              <a:rPr lang="en-US" dirty="0" smtClean="0"/>
              <a:t>Experiences based on consulting engagements where I worked in heterogeneous environment</a:t>
            </a:r>
            <a:endParaRPr lang="en-US" dirty="0"/>
          </a:p>
        </p:txBody>
      </p:sp>
      <p:sp>
        <p:nvSpPr>
          <p:cNvPr id="3" name="Title 2"/>
          <p:cNvSpPr>
            <a:spLocks noGrp="1"/>
          </p:cNvSpPr>
          <p:nvPr>
            <p:ph type="title"/>
          </p:nvPr>
        </p:nvSpPr>
        <p:spPr/>
        <p:txBody>
          <a:bodyPr/>
          <a:lstStyle/>
          <a:p>
            <a:r>
              <a:rPr lang="en-US" dirty="0" smtClean="0"/>
              <a:t>Best practices in OSS for the enterprise</a:t>
            </a:r>
            <a:endParaRPr lang="en-US" dirty="0"/>
          </a:p>
        </p:txBody>
      </p:sp>
    </p:spTree>
    <p:extLst>
      <p:ext uri="{BB962C8B-B14F-4D97-AF65-F5344CB8AC3E}">
        <p14:creationId xmlns:p14="http://schemas.microsoft.com/office/powerpoint/2010/main" val="799832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9erJ0L_57kiUHpocC5ihA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6B7rjcNmEUON9t36Z8WX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Ry6qwapX0KPYZvFKQvU0A"/>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Marcel de Vries</External_x0020_Speaker>
    <Session_x0020_Code xmlns="e36bfbf9-5e42-489c-a259-4c54eb22cb57"> DEV-B209</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http://schemas.microsoft.com/sharepoint/v3"/>
    <ds:schemaRef ds:uri="http://purl.org/dc/terms/"/>
    <ds:schemaRef ds:uri="http://schemas.microsoft.com/office/2006/documentManagement/types"/>
    <ds:schemaRef ds:uri="e36bfbf9-5e42-489c-a259-4c54eb22cb57"/>
    <ds:schemaRef ds:uri="230e9df3-be65-4c73-a93b-d1236ebd677e"/>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1313</TotalTime>
  <Words>3697</Words>
  <Application>Microsoft Office PowerPoint</Application>
  <PresentationFormat>Custom</PresentationFormat>
  <Paragraphs>374</Paragraphs>
  <Slides>45</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ＭＳ Ｐゴシック</vt:lpstr>
      <vt:lpstr>Arial</vt:lpstr>
      <vt:lpstr>Calibri</vt:lpstr>
      <vt:lpstr>Segoe Light</vt:lpstr>
      <vt:lpstr>Segoe Semibold</vt:lpstr>
      <vt:lpstr>Segoe UI</vt:lpstr>
      <vt:lpstr>Segoe UI Black</vt:lpstr>
      <vt:lpstr>Segoe UI Light</vt:lpstr>
      <vt:lpstr>Segoe UI Semibold</vt:lpstr>
      <vt:lpstr>Wingdings</vt:lpstr>
      <vt:lpstr>TEE14 Speaker PPT Template</vt:lpstr>
      <vt:lpstr>1_TEE14 Speaker PPT Template</vt:lpstr>
      <vt:lpstr>PowerPoint Presentation</vt:lpstr>
      <vt:lpstr>Best Practices for Using  Open Source Software  in the Enterprise </vt:lpstr>
      <vt:lpstr>Let me introduce myself</vt:lpstr>
      <vt:lpstr>How software is build</vt:lpstr>
      <vt:lpstr>Demo Awareness is key</vt:lpstr>
      <vt:lpstr>Look at average ASP.NET website</vt:lpstr>
      <vt:lpstr>The new Microsoft</vt:lpstr>
      <vt:lpstr>The .NET Foundation </vt:lpstr>
      <vt:lpstr>Best practices in OSS for the enterprise</vt:lpstr>
      <vt:lpstr>Challenge to the enterprise</vt:lpstr>
      <vt:lpstr>Open source software</vt:lpstr>
      <vt:lpstr>What is open source anyway?</vt:lpstr>
      <vt:lpstr>According to the Open Source Definition, the license must not:</vt:lpstr>
      <vt:lpstr>License spectrum</vt:lpstr>
      <vt:lpstr>Copyleft License implications</vt:lpstr>
      <vt:lpstr>Copyleft and Cloud</vt:lpstr>
      <vt:lpstr>Contributing to open source</vt:lpstr>
      <vt:lpstr>OSS Contribution Funnel</vt:lpstr>
      <vt:lpstr>Publishing open source</vt:lpstr>
      <vt:lpstr>A Contributor License Agreement (CLA) defines the terms under which intellectual property has been contributed to a company/project, typically software under an open source license.</vt:lpstr>
      <vt:lpstr>Why would I publish my product as OSS?</vt:lpstr>
      <vt:lpstr>Consuming open source</vt:lpstr>
      <vt:lpstr>Consuming open source software</vt:lpstr>
      <vt:lpstr>Consuming open source software</vt:lpstr>
      <vt:lpstr>You need to know what is used in your enterprise!</vt:lpstr>
      <vt:lpstr>What can we learn from the Java space?</vt:lpstr>
      <vt:lpstr>Consuming open source software</vt:lpstr>
      <vt:lpstr>When you have a repo in place, you can….</vt:lpstr>
      <vt:lpstr>Meet the artifact repository</vt:lpstr>
      <vt:lpstr>Show Nexus repo</vt:lpstr>
      <vt:lpstr>Great but not all OSS comes from NuGet</vt:lpstr>
      <vt:lpstr>How to publish to repo after build</vt:lpstr>
      <vt:lpstr>Consuming open source software</vt:lpstr>
      <vt:lpstr>Publish to artifact repository</vt:lpstr>
      <vt:lpstr>Great! Now I have an artifact repository, how does that solve my needs?</vt:lpstr>
      <vt:lpstr>We need a way to scan my repository and answer my important questions</vt:lpstr>
      <vt:lpstr>Health reports</vt:lpstr>
      <vt:lpstr>Part of the puzzle</vt:lpstr>
      <vt:lpstr>What we not covered</vt:lpstr>
      <vt:lpstr>Summary</vt:lpstr>
      <vt:lpstr>SUBMIT YOUR TECHED EVALUATIONS</vt:lpstr>
      <vt:lpstr>DevOps Resources</vt:lpstr>
      <vt:lpstr>DEV Track Resources</vt:lpstr>
      <vt:lpstr>Resources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Using Open Source Software in the Enterprise</dc:title>
  <dc:subject>TechEd 2014</dc:subject>
  <dc:creator>Sylvia Tedjo</dc:creator>
  <cp:keywords/>
  <dc:description>Template: Jordan Cayabyab, Artitudes Design
Formatting: 
Audience Type:</dc:description>
  <cp:lastModifiedBy>Sylvia Tedjo</cp:lastModifiedBy>
  <cp:revision>33</cp:revision>
  <dcterms:created xsi:type="dcterms:W3CDTF">2014-10-26T13:57:45Z</dcterms:created>
  <dcterms:modified xsi:type="dcterms:W3CDTF">2014-10-31T14:11:12Z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