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4" r:id="rId5"/>
  </p:sldMasterIdLst>
  <p:notesMasterIdLst>
    <p:notesMasterId r:id="rId55"/>
  </p:notesMasterIdLst>
  <p:handoutMasterIdLst>
    <p:handoutMasterId r:id="rId56"/>
  </p:handoutMasterIdLst>
  <p:sldIdLst>
    <p:sldId id="305" r:id="rId6"/>
    <p:sldId id="301" r:id="rId7"/>
    <p:sldId id="300" r:id="rId8"/>
    <p:sldId id="299" r:id="rId9"/>
    <p:sldId id="298" r:id="rId10"/>
    <p:sldId id="297" r:id="rId11"/>
    <p:sldId id="303" r:id="rId12"/>
    <p:sldId id="302" r:id="rId13"/>
    <p:sldId id="295" r:id="rId14"/>
    <p:sldId id="294" r:id="rId15"/>
    <p:sldId id="293" r:id="rId16"/>
    <p:sldId id="292" r:id="rId17"/>
    <p:sldId id="291" r:id="rId18"/>
    <p:sldId id="290" r:id="rId19"/>
    <p:sldId id="289" r:id="rId20"/>
    <p:sldId id="288" r:id="rId21"/>
    <p:sldId id="287" r:id="rId22"/>
    <p:sldId id="286" r:id="rId23"/>
    <p:sldId id="285" r:id="rId24"/>
    <p:sldId id="284" r:id="rId25"/>
    <p:sldId id="283" r:id="rId26"/>
    <p:sldId id="277" r:id="rId27"/>
    <p:sldId id="276" r:id="rId28"/>
    <p:sldId id="275" r:id="rId29"/>
    <p:sldId id="281" r:id="rId30"/>
    <p:sldId id="280" r:id="rId31"/>
    <p:sldId id="279" r:id="rId32"/>
    <p:sldId id="282" r:id="rId33"/>
    <p:sldId id="278" r:id="rId34"/>
    <p:sldId id="265" r:id="rId35"/>
    <p:sldId id="266" r:id="rId36"/>
    <p:sldId id="267" r:id="rId37"/>
    <p:sldId id="274" r:id="rId38"/>
    <p:sldId id="273" r:id="rId39"/>
    <p:sldId id="270" r:id="rId40"/>
    <p:sldId id="271" r:id="rId41"/>
    <p:sldId id="272" r:id="rId42"/>
    <p:sldId id="269" r:id="rId43"/>
    <p:sldId id="268" r:id="rId44"/>
    <p:sldId id="263" r:id="rId45"/>
    <p:sldId id="264" r:id="rId46"/>
    <p:sldId id="261" r:id="rId47"/>
    <p:sldId id="262" r:id="rId48"/>
    <p:sldId id="260" r:id="rId49"/>
    <p:sldId id="259" r:id="rId50"/>
    <p:sldId id="258" r:id="rId51"/>
    <p:sldId id="257" r:id="rId52"/>
    <p:sldId id="304" r:id="rId53"/>
    <p:sldId id="256" r:id="rId5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quired TechEd Slides" id="{8A250F5B-9141-46C0-970C-43FDEAE43024}">
          <p14:sldIdLst>
            <p14:sldId id="305"/>
            <p14:sldId id="301"/>
            <p14:sldId id="300"/>
            <p14:sldId id="299"/>
            <p14:sldId id="298"/>
            <p14:sldId id="297"/>
            <p14:sldId id="303"/>
            <p14:sldId id="302"/>
            <p14:sldId id="295"/>
          </p14:sldIdLst>
        </p14:section>
        <p14:section name="Extro" id="{9A3BF379-BE87-4049-A7E0-7DC11FBEFA6B}">
          <p14:sldIdLst>
            <p14:sldId id="294"/>
            <p14:sldId id="293"/>
            <p14:sldId id="292"/>
            <p14:sldId id="291"/>
          </p14:sldIdLst>
        </p14:section>
        <p14:section name="Recent Updates" id="{BF78FB68-C61F-484D-9F31-F1A230042377}">
          <p14:sldIdLst>
            <p14:sldId id="290"/>
            <p14:sldId id="289"/>
          </p14:sldIdLst>
        </p14:section>
        <p14:section name="AppInsights" id="{E23F3B4C-1D79-4547-B010-0CF00D225540}">
          <p14:sldIdLst>
            <p14:sldId id="288"/>
            <p14:sldId id="287"/>
            <p14:sldId id="286"/>
            <p14:sldId id="285"/>
          </p14:sldIdLst>
        </p14:section>
        <p14:section name="CLoud Load Testing" id="{01907C01-162C-4ABF-8593-EBA7E859AE4B}">
          <p14:sldIdLst>
            <p14:sldId id="284"/>
            <p14:sldId id="283"/>
          </p14:sldIdLst>
        </p14:section>
        <p14:section name="Elastic Build Service" id="{41076165-E2FF-4842-8055-6A6CFD29E030}">
          <p14:sldIdLst>
            <p14:sldId id="277"/>
            <p14:sldId id="276"/>
            <p14:sldId id="275"/>
          </p14:sldIdLst>
        </p14:section>
        <p14:section name="Integrate" id="{4BD80D23-5383-4357-87F9-B85B976372A0}">
          <p14:sldIdLst>
            <p14:sldId id="281"/>
            <p14:sldId id="280"/>
            <p14:sldId id="279"/>
            <p14:sldId id="282"/>
            <p14:sldId id="278"/>
          </p14:sldIdLst>
        </p14:section>
        <p14:section name="not used -- Core VSO" id="{105AAEDC-FA53-4BE0-97CA-1B064C1F6D1A}">
          <p14:sldIdLst/>
        </p14:section>
        <p14:section name="VSO specific" id="{14384674-0BAE-405A-A5DE-38BB84C2DEA2}">
          <p14:sldIdLst>
            <p14:sldId id="265"/>
            <p14:sldId id="266"/>
            <p14:sldId id="267"/>
            <p14:sldId id="274"/>
            <p14:sldId id="273"/>
            <p14:sldId id="270"/>
            <p14:sldId id="271"/>
            <p14:sldId id="272"/>
            <p14:sldId id="269"/>
            <p14:sldId id="268"/>
          </p14:sldIdLst>
        </p14:section>
        <p14:section name="Intro 2" id="{F04FC46F-CBD9-41DA-B340-67E2A680C03C}">
          <p14:sldIdLst>
            <p14:sldId id="263"/>
            <p14:sldId id="264"/>
            <p14:sldId id="261"/>
            <p14:sldId id="262"/>
            <p14:sldId id="260"/>
          </p14:sldIdLst>
        </p14:section>
        <p14:section name="Intro" id="{4EE82A4E-C7C0-4EAE-8780-7A78F49C67F7}">
          <p14:sldIdLst>
            <p14:sldId id="259"/>
            <p14:sldId id="258"/>
            <p14:sldId id="257"/>
            <p14:sldId id="304"/>
            <p14:sldId id="25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80673" autoAdjust="0"/>
  </p:normalViewPr>
  <p:slideViewPr>
    <p:cSldViewPr snapToObjects="1">
      <p:cViewPr varScale="1">
        <p:scale>
          <a:sx n="107" d="100"/>
          <a:sy n="107" d="100"/>
        </p:scale>
        <p:origin x="588" y="138"/>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0"/>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10/28/2014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10/28/2014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226461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Fußzeilenplatzhalt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umsplatzhalt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Foliennummernplatzhalter 5"/>
          <p:cNvSpPr>
            <a:spLocks noGrp="1"/>
          </p:cNvSpPr>
          <p:nvPr>
            <p:ph type="sldNum" sz="quarter" idx="12"/>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237441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umsplatzhalt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Foliennummernplatzhalter 5"/>
          <p:cNvSpPr>
            <a:spLocks noGrp="1"/>
          </p:cNvSpPr>
          <p:nvPr>
            <p:ph type="sldNum" sz="quarter" idx="12"/>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739628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umsplatzhalt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Foliennummernplatzhalter 5"/>
          <p:cNvSpPr>
            <a:spLocks noGrp="1"/>
          </p:cNvSpPr>
          <p:nvPr>
            <p:ph type="sldNum" sz="quarter" idx="12"/>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612354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umsplatzhalt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Foliennummernplatzhalter 5"/>
          <p:cNvSpPr>
            <a:spLocks noGrp="1"/>
          </p:cNvSpPr>
          <p:nvPr>
            <p:ph type="sldNum" sz="quarter" idx="12"/>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97074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ußzeilenplatzhalt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umsplatzhalt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Foliennummernplatzhalter 5"/>
          <p:cNvSpPr>
            <a:spLocks noGrp="1"/>
          </p:cNvSpPr>
          <p:nvPr>
            <p:ph type="sldNum" sz="quarter" idx="12"/>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489427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146180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346315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826907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10/28/2014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292093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52258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552492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97239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10/28/2014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487966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34194-65CC-47EB-B66E-BE9C153B76F0}" type="slidenum">
              <a:rPr lang="en-US" smtClean="0"/>
              <a:t>8</a:t>
            </a:fld>
            <a:endParaRPr lang="en-US"/>
          </a:p>
        </p:txBody>
      </p:sp>
    </p:spTree>
    <p:extLst>
      <p:ext uri="{BB962C8B-B14F-4D97-AF65-F5344CB8AC3E}">
        <p14:creationId xmlns:p14="http://schemas.microsoft.com/office/powerpoint/2010/main" val="761896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ußzeilenplatzhalt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umsplatzhalt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Foliennummernplatzhalter 5"/>
          <p:cNvSpPr>
            <a:spLocks noGrp="1"/>
          </p:cNvSpPr>
          <p:nvPr>
            <p:ph type="sldNum" sz="quarter" idx="12"/>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485977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ußzeilenplatzhalt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umsplatzhalt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Foliennummernplatzhalter 5"/>
          <p:cNvSpPr>
            <a:spLocks noGrp="1"/>
          </p:cNvSpPr>
          <p:nvPr>
            <p:ph type="sldNum" sz="quarter" idx="12"/>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189512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59368141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42513755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484879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20185079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967844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5416139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69398218"/>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29027558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1166225172"/>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3817654221"/>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472666262"/>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4286924789"/>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6" name="Title 5"/>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925838124"/>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6" name="Title 5"/>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374866379"/>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4151925679"/>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313221441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41465124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250273016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1819075164"/>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de-DE" smtClean="0"/>
              <a:t>Titelmasterformat durch Klicken bearbeiten</a:t>
            </a:r>
            <a:endParaRPr lang="en-US" dirty="0"/>
          </a:p>
        </p:txBody>
      </p:sp>
    </p:spTree>
    <p:extLst>
      <p:ext uri="{BB962C8B-B14F-4D97-AF65-F5344CB8AC3E}">
        <p14:creationId xmlns:p14="http://schemas.microsoft.com/office/powerpoint/2010/main" val="1480285373"/>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de-DE" smtClean="0"/>
              <a:t>Titelmasterformat durch Klicken bearbeiten</a:t>
            </a:r>
            <a:endParaRPr lang="en-US" dirty="0"/>
          </a:p>
        </p:txBody>
      </p:sp>
    </p:spTree>
    <p:extLst>
      <p:ext uri="{BB962C8B-B14F-4D97-AF65-F5344CB8AC3E}">
        <p14:creationId xmlns:p14="http://schemas.microsoft.com/office/powerpoint/2010/main" val="2102157063"/>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de-DE" smtClean="0"/>
              <a:t>Titelmasterformat durch Klicken bearbeiten</a:t>
            </a:r>
            <a:endParaRPr lang="en-US" dirty="0"/>
          </a:p>
        </p:txBody>
      </p:sp>
    </p:spTree>
    <p:extLst>
      <p:ext uri="{BB962C8B-B14F-4D97-AF65-F5344CB8AC3E}">
        <p14:creationId xmlns:p14="http://schemas.microsoft.com/office/powerpoint/2010/main" val="3064005881"/>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95486372"/>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96175190"/>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de-DE" smtClean="0"/>
              <a:t>Textmasterformat bearbeiten</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4008539538"/>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261225349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61696956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er">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39999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962559"/>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966052"/>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725288"/>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24866218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215986361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el en tekst / afbeeld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nl-NL" dirty="0"/>
          </a:p>
        </p:txBody>
      </p:sp>
      <p:sp>
        <p:nvSpPr>
          <p:cNvPr id="3" name="Tijdelijke aanduiding voor inhoud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6" name="Tijdelijke aanduiding voor dianummer 5"/>
          <p:cNvSpPr>
            <a:spLocks noGrp="1"/>
          </p:cNvSpPr>
          <p:nvPr>
            <p:ph type="sldNum" sz="quarter" idx="12"/>
          </p:nvPr>
        </p:nvSpPr>
        <p:spPr>
          <a:xfrm>
            <a:off x="8912808" y="6482891"/>
            <a:ext cx="2843343" cy="372394"/>
          </a:xfrm>
          <a:prstGeom prst="rect">
            <a:avLst/>
          </a:prstGeom>
        </p:spPr>
        <p:txBody>
          <a:bodyPr/>
          <a:lstStyle/>
          <a:p>
            <a:fld id="{240DB444-2262-AC4C-9DFC-5545C1C0EAAA}" type="slidenum">
              <a:rPr lang="nl-NL" smtClean="0">
                <a:solidFill>
                  <a:srgbClr val="FFFFFF"/>
                </a:solidFill>
              </a:rPr>
              <a:pPr/>
              <a:t>‹#›</a:t>
            </a:fld>
            <a:endParaRPr lang="nl-NL">
              <a:solidFill>
                <a:srgbClr val="FFFFFF"/>
              </a:solidFill>
            </a:endParaRPr>
          </a:p>
        </p:txBody>
      </p:sp>
    </p:spTree>
    <p:extLst>
      <p:ext uri="{BB962C8B-B14F-4D97-AF65-F5344CB8AC3E}">
        <p14:creationId xmlns:p14="http://schemas.microsoft.com/office/powerpoint/2010/main" val="2608042791"/>
      </p:ext>
    </p:extLst>
  </p:cSld>
  <p:clrMapOvr>
    <a:masterClrMapping/>
  </p:clrMapOvr>
  <p:timing>
    <p:tnLst>
      <p:par>
        <p:cTn id="1" dur="indefinite" restart="never" nodeType="tmRoot"/>
      </p:par>
    </p:tnLst>
  </p:timing>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9795707"/>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14244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image" Target="../media/image2.png"/><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image" Target="../media/image1.png"/><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theme" Target="../theme/theme2.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de-DE" smtClean="0"/>
              <a:t>Titelmasterformat durch Klicken bearbeiten</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pic>
        <p:nvPicPr>
          <p:cNvPr id="5" name="Picture 4"/>
          <p:cNvPicPr>
            <a:picLocks noChangeAspect="1"/>
          </p:cNvPicPr>
          <p:nvPr/>
        </p:nvPicPr>
        <p:blipFill>
          <a:blip r:embed="rId38"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030776600"/>
      </p:ext>
    </p:extLst>
  </p:cSld>
  <p:clrMap bg1="dk1" tx1="lt1" bg2="dk2" tx2="lt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 id="2147484302" r:id="rId18"/>
    <p:sldLayoutId id="2147484303" r:id="rId19"/>
    <p:sldLayoutId id="2147484304" r:id="rId20"/>
    <p:sldLayoutId id="2147484305" r:id="rId21"/>
    <p:sldLayoutId id="2147484306" r:id="rId22"/>
    <p:sldLayoutId id="2147484307" r:id="rId23"/>
    <p:sldLayoutId id="2147484308" r:id="rId24"/>
    <p:sldLayoutId id="2147484309" r:id="rId25"/>
    <p:sldLayoutId id="2147484310" r:id="rId26"/>
    <p:sldLayoutId id="2147484311" r:id="rId27"/>
    <p:sldLayoutId id="2147484312" r:id="rId28"/>
    <p:sldLayoutId id="2147484313" r:id="rId29"/>
    <p:sldLayoutId id="2147484314" r:id="rId30"/>
    <p:sldLayoutId id="2147484315" r:id="rId31"/>
    <p:sldLayoutId id="2147484316" r:id="rId32"/>
    <p:sldLayoutId id="2147484317" r:id="rId33"/>
    <p:sldLayoutId id="2147484318" r:id="rId34"/>
    <p:sldLayoutId id="2147484319" r:id="rId35"/>
    <p:sldLayoutId id="2147484320"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tfsblog.com/" TargetMode="External"/><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image" Target="../media/image11.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tfs.visualstudio.com/" TargetMode="External"/><Relationship Id="rId2" Type="http://schemas.openxmlformats.org/officeDocument/2006/relationships/notesSlide" Target="../notesSlides/notesSlide9.xml"/><Relationship Id="rId1" Type="http://schemas.openxmlformats.org/officeDocument/2006/relationships/slideLayout" Target="../slideLayouts/slideLayout44.xml"/><Relationship Id="rId5" Type="http://schemas.openxmlformats.org/officeDocument/2006/relationships/hyperlink" Target="http://msdn.microsoft.com/en-us/library/fda2bad5" TargetMode="External"/><Relationship Id="rId4" Type="http://schemas.openxmlformats.org/officeDocument/2006/relationships/hyperlink" Target="http://visualstudio.uservoice.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amazon.com/gp/product/0321864875/ref=as_li_tl?ie=UTF8&amp;camp=1789&amp;creative=390957&amp;creativeASIN=0321864875&amp;linkCode=as2&amp;tag=edils-20&amp;linkId=KXCKLJ5OX6CY3KVF" TargetMode="External"/><Relationship Id="rId7" Type="http://schemas.openxmlformats.org/officeDocument/2006/relationships/hyperlink" Target="http://teamsystempro.com/go/tfsbooks.aspx" TargetMode="External"/><Relationship Id="rId2" Type="http://schemas.openxmlformats.org/officeDocument/2006/relationships/hyperlink" Target="http://www.amazon.com/gp/product/1118836340/ref=as_li_tl?ie=UTF8&amp;camp=1789&amp;creative=390957&amp;creativeASIN=1118836340&amp;linkCode=as2&amp;tag=edils-20&amp;linkId=ARTNT6FN23MB75ON" TargetMode="External"/><Relationship Id="rId1" Type="http://schemas.openxmlformats.org/officeDocument/2006/relationships/slideLayout" Target="../slideLayouts/slideLayout44.xml"/><Relationship Id="rId6" Type="http://schemas.openxmlformats.org/officeDocument/2006/relationships/hyperlink" Target="http://msmvps.com/blogs/vstsblog/archive/2012/10/29/free-book-testing-for-continuous-delivery-with-vs-2012.aspx" TargetMode="External"/><Relationship Id="rId5" Type="http://schemas.openxmlformats.org/officeDocument/2006/relationships/hyperlink" Target="http://www.amazon.com/gp/product/1621140180/ref=as_li_tl?ie=UTF8&amp;camp=1789&amp;creative=390957&amp;creativeASIN=1621140180&amp;linkCode=as2&amp;tag=neno0e-20&amp;linkId=3XVWJTHPZPXKEIZ7" TargetMode="External"/><Relationship Id="rId4" Type="http://schemas.openxmlformats.org/officeDocument/2006/relationships/hyperlink" Target="http://www.amazon.com/gp/product/073565798X/ref=as_li_tl?ie=UTF8&amp;camp=1789&amp;creative=390957&amp;creativeASIN=073565798X&amp;linkCode=as2&amp;tag=neno0e-20&amp;linkId=I24Z5FXXYYAON4I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visualstudio.com/get-started/hosted-build-controller-vs" TargetMode="External"/><Relationship Id="rId2" Type="http://schemas.openxmlformats.org/officeDocument/2006/relationships/hyperlink" Target="http://azure.microsoft.com/en-us/pricing/details/visual-studio-online/" TargetMode="External"/><Relationship Id="rId1" Type="http://schemas.openxmlformats.org/officeDocument/2006/relationships/slideLayout" Target="../slideLayouts/slideLayout44.xml"/><Relationship Id="rId6" Type="http://schemas.openxmlformats.org/officeDocument/2006/relationships/hyperlink" Target="http://www.visualstudio.com/get-started/get-usage-data-vs" TargetMode="External"/><Relationship Id="rId5" Type="http://schemas.openxmlformats.org/officeDocument/2006/relationships/hyperlink" Target="http://blogs.msdn.com/b/visualstudioalm/archive/2014/04/04/cloud-load-testing-with-visual-studio-online-launching-general-availability.aspx" TargetMode="External"/><Relationship Id="rId4" Type="http://schemas.openxmlformats.org/officeDocument/2006/relationships/hyperlink" Target="http://www.visualstudio.com/get-started/deploy-to-azure-v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hyperlink" Target="http://blogs.msdn.com/b/bharry/archive/2014/07/09/upcoming-vs-online-licensing-changes.aspx" TargetMode="External"/><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hyperlink" Target="http://www.visualstudio.com/en-us/get-started/hosted-build-controller-vs.aspx#software" TargetMode="Externa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4.xml"/><Relationship Id="rId4" Type="http://schemas.openxmlformats.org/officeDocument/2006/relationships/hyperlink" Target="http://www.visualstudio.com/en-us/integrate/get-started/get-started-service-hooks-events-vsi"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2" Type="http://schemas.openxmlformats.org/officeDocument/2006/relationships/hyperlink" Target="http://www.visualstudio.com/integrate" TargetMode="External"/><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png"/><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hyperlink" Target="http://blogs.msdn.com/b/bharry/archive/2014/07/07/tfs-adoption-at-microsoft-july-2014.aspx" TargetMode="External"/><Relationship Id="rId2" Type="http://schemas.openxmlformats.org/officeDocument/2006/relationships/notesSlide" Target="../notesSlides/notesSlide14.xml"/><Relationship Id="rId1" Type="http://schemas.openxmlformats.org/officeDocument/2006/relationships/slideLayout" Target="../slideLayouts/slideLayout44.xml"/><Relationship Id="rId4" Type="http://schemas.openxmlformats.org/officeDocument/2006/relationships/hyperlink" Target="http://www.visualstudio.com/en-us/news/2014-Apr-3-vso"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www.visualstudio.com/en-us/support/faq-vs#Features_Q8" TargetMode="External"/><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3" Type="http://schemas.openxmlformats.org/officeDocument/2006/relationships/hyperlink" Target="http://www.visualstudio.com/get-started/manage-organization-access-for-your-account-vs" TargetMode="External"/><Relationship Id="rId2" Type="http://schemas.openxmlformats.org/officeDocument/2006/relationships/image" Target="../media/image22.png"/><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3" Type="http://schemas.openxmlformats.org/officeDocument/2006/relationships/hyperlink" Target="http://blogs.msdn.com/b/vsoservice/" TargetMode="External"/><Relationship Id="rId2" Type="http://schemas.openxmlformats.org/officeDocument/2006/relationships/hyperlink" Target="http://www.visualstudio.com/support/support-overview-vs" TargetMode="External"/><Relationship Id="rId1" Type="http://schemas.openxmlformats.org/officeDocument/2006/relationships/slideLayout" Target="../slideLayouts/slideLayout44.xml"/><Relationship Id="rId4" Type="http://schemas.openxmlformats.org/officeDocument/2006/relationships/hyperlink" Target="http://www.visualstudio.com/en-us/news/release-archive-vso"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2" Type="http://schemas.openxmlformats.org/officeDocument/2006/relationships/hyperlink" Target="mailto:VisualStudioOnline@microsoft.com" TargetMode="External"/><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2" Type="http://schemas.openxmlformats.org/officeDocument/2006/relationships/hyperlink" Target="http://blogs.msdn.com/b/bharry/archive/2014/02/10/visual-studio-online-update-feb-10.aspx" TargetMode="External"/><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3" Type="http://schemas.openxmlformats.org/officeDocument/2006/relationships/hyperlink" Target="http://www.tfsblog.com/" TargetMode="External"/><Relationship Id="rId2" Type="http://schemas.openxmlformats.org/officeDocument/2006/relationships/notesSlide" Target="../notesSlides/notesSlide15.xml"/><Relationship Id="rId1" Type="http://schemas.openxmlformats.org/officeDocument/2006/relationships/slideLayout" Target="../slideLayouts/slideLayout35.xml"/><Relationship Id="rId5" Type="http://schemas.openxmlformats.org/officeDocument/2006/relationships/image" Target="../media/image11.jpe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52.xml"/><Relationship Id="rId6" Type="http://schemas.openxmlformats.org/officeDocument/2006/relationships/image" Target="../media/image16.jpg"/><Relationship Id="rId5" Type="http://schemas.openxmlformats.org/officeDocument/2006/relationships/image" Target="../media/image14.png"/><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2.xml"/><Relationship Id="rId6" Type="http://schemas.openxmlformats.org/officeDocument/2006/relationships/image" Target="../media/image16.jpg"/><Relationship Id="rId5" Type="http://schemas.openxmlformats.org/officeDocument/2006/relationships/image" Target="../media/image14.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2.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9.xml"/><Relationship Id="rId6" Type="http://schemas.openxmlformats.org/officeDocument/2006/relationships/hyperlink" Target="http://aka.ms/teched-eu" TargetMode="External"/><Relationship Id="rId5" Type="http://schemas.openxmlformats.org/officeDocument/2006/relationships/image" Target="../media/image1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www.visualstudio.com/" TargetMode="External"/><Relationship Id="rId2" Type="http://schemas.openxmlformats.org/officeDocument/2006/relationships/notesSlide" Target="../notesSlides/notesSlide7.xml"/><Relationship Id="rId1" Type="http://schemas.openxmlformats.org/officeDocument/2006/relationships/slideLayout" Target="../slideLayouts/slideLayout68.xml"/><Relationship Id="rId6" Type="http://schemas.openxmlformats.org/officeDocument/2006/relationships/image" Target="../media/image2.png"/><Relationship Id="rId5" Type="http://schemas.openxmlformats.org/officeDocument/2006/relationships/hyperlink" Target="http://msdn.microsoft.com/vstudio" TargetMode="External"/><Relationship Id="rId4" Type="http://schemas.openxmlformats.org/officeDocument/2006/relationships/hyperlink" Target="http://blogs.msdn.com/b/developer-tool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Visual Studio Online: </a:t>
            </a:r>
            <a:r>
              <a:rPr lang="en-US" sz="4000" b="1" dirty="0"/>
              <a:t>Overview and Best Practices</a:t>
            </a:r>
            <a:r>
              <a:rPr lang="en-US" sz="4000" dirty="0" smtClean="0"/>
              <a:t> </a:t>
            </a:r>
            <a:endParaRPr lang="en-US" sz="4000" dirty="0"/>
          </a:p>
        </p:txBody>
      </p:sp>
      <p:sp>
        <p:nvSpPr>
          <p:cNvPr id="3" name="Text Placeholder 2"/>
          <p:cNvSpPr>
            <a:spLocks noGrp="1"/>
          </p:cNvSpPr>
          <p:nvPr>
            <p:ph type="body" sz="quarter" idx="14"/>
          </p:nvPr>
        </p:nvSpPr>
        <p:spPr>
          <a:xfrm>
            <a:off x="274638" y="4505375"/>
            <a:ext cx="6019799" cy="926974"/>
          </a:xfrm>
        </p:spPr>
        <p:txBody>
          <a:bodyPr/>
          <a:lstStyle/>
          <a:p>
            <a:r>
              <a:rPr lang="en-US" dirty="0" smtClean="0"/>
              <a:t>Neno Loje</a:t>
            </a:r>
          </a:p>
          <a:p>
            <a:pPr>
              <a:lnSpc>
                <a:spcPct val="110000"/>
              </a:lnSpc>
            </a:pPr>
            <a:r>
              <a:rPr lang="en-US" sz="1800" dirty="0"/>
              <a:t>Consultant &amp; MVP for Visual Studio ALM, TFS &amp; Scrum</a:t>
            </a:r>
          </a:p>
          <a:p>
            <a:pPr>
              <a:lnSpc>
                <a:spcPct val="110000"/>
              </a:lnSpc>
            </a:pPr>
            <a:r>
              <a:rPr lang="en-US" sz="1800" dirty="0">
                <a:hlinkClick r:id="rId3"/>
              </a:rPr>
              <a:t>www.tfsblog.com</a:t>
            </a:r>
            <a:r>
              <a:rPr lang="en-US" sz="1800" dirty="0"/>
              <a:t> </a:t>
            </a:r>
          </a:p>
        </p:txBody>
      </p:sp>
      <p:sp>
        <p:nvSpPr>
          <p:cNvPr id="4" name="Text Placeholder 2"/>
          <p:cNvSpPr txBox="1">
            <a:spLocks/>
          </p:cNvSpPr>
          <p:nvPr/>
        </p:nvSpPr>
        <p:spPr bwMode="ltGray">
          <a:xfrm>
            <a:off x="274638" y="3626227"/>
            <a:ext cx="6400800" cy="583704"/>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smtClean="0"/>
              <a:t>DEV-B216</a:t>
            </a:r>
            <a:endParaRPr lang="en-US" dirty="0"/>
          </a:p>
        </p:txBody>
      </p:sp>
      <p:pic>
        <p:nvPicPr>
          <p:cNvPr id="5" name="Grafik 1" descr="Beschreibung: cid:image001.png@01CB44A9.29BF36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6749" y="6089550"/>
            <a:ext cx="1460519" cy="706317"/>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111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What's Next?</a:t>
            </a:r>
            <a:endParaRPr lang="en-US" dirty="0"/>
          </a:p>
        </p:txBody>
      </p:sp>
      <p:sp>
        <p:nvSpPr>
          <p:cNvPr id="3" name="Textplatzhalter 2"/>
          <p:cNvSpPr>
            <a:spLocks noGrp="1"/>
          </p:cNvSpPr>
          <p:nvPr>
            <p:ph type="body" sz="quarter" idx="11"/>
          </p:nvPr>
        </p:nvSpPr>
        <p:spPr>
          <a:xfrm>
            <a:off x="274639" y="1212849"/>
            <a:ext cx="11889564" cy="3724096"/>
          </a:xfrm>
        </p:spPr>
        <p:txBody>
          <a:bodyPr/>
          <a:lstStyle/>
          <a:p>
            <a:r>
              <a:rPr lang="en-US" dirty="0"/>
              <a:t>Try it for yourself: </a:t>
            </a:r>
            <a:r>
              <a:rPr lang="en-US" dirty="0">
                <a:hlinkClick r:id="rId3"/>
              </a:rPr>
              <a:t>http://tfs.visualstudio.com</a:t>
            </a:r>
            <a:r>
              <a:rPr lang="en-US" dirty="0"/>
              <a:t> </a:t>
            </a:r>
          </a:p>
          <a:p>
            <a:pPr lvl="1"/>
            <a:r>
              <a:rPr lang="en-US" dirty="0"/>
              <a:t>No charge for teams with up to five users</a:t>
            </a:r>
          </a:p>
          <a:p>
            <a:r>
              <a:rPr lang="en-US" dirty="0"/>
              <a:t>Submit new ideas and vote on others' ideas</a:t>
            </a:r>
          </a:p>
          <a:p>
            <a:pPr lvl="1"/>
            <a:r>
              <a:rPr lang="en-US" dirty="0">
                <a:hlinkClick r:id="rId4"/>
              </a:rPr>
              <a:t>http://visualstudio.uservoice.com</a:t>
            </a:r>
            <a:r>
              <a:rPr lang="en-US" dirty="0"/>
              <a:t> </a:t>
            </a:r>
          </a:p>
          <a:p>
            <a:r>
              <a:rPr lang="en-US" dirty="0"/>
              <a:t>Have a look at the docs</a:t>
            </a:r>
          </a:p>
          <a:p>
            <a:pPr lvl="1"/>
            <a:r>
              <a:rPr lang="en-US" dirty="0"/>
              <a:t>MSDN: Application Lifecycle Management with Visual Studio and Team Foundation Server</a:t>
            </a:r>
            <a:br>
              <a:rPr lang="en-US" dirty="0"/>
            </a:br>
            <a:r>
              <a:rPr lang="en-US" dirty="0">
                <a:hlinkClick r:id="rId5"/>
              </a:rPr>
              <a:t>http://msdn.microsoft.com/en-us/library/fda2bad5</a:t>
            </a:r>
            <a:endParaRPr lang="en-US" dirty="0"/>
          </a:p>
          <a:p>
            <a:pPr lvl="1"/>
            <a:endParaRPr lang="en-US" dirty="0"/>
          </a:p>
        </p:txBody>
      </p:sp>
    </p:spTree>
    <p:extLst>
      <p:ext uri="{BB962C8B-B14F-4D97-AF65-F5344CB8AC3E}">
        <p14:creationId xmlns:p14="http://schemas.microsoft.com/office/powerpoint/2010/main" val="866313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Book Recommendations for VSO/TFS</a:t>
            </a:r>
            <a:endParaRPr lang="en-US" dirty="0"/>
          </a:p>
        </p:txBody>
      </p:sp>
      <p:sp>
        <p:nvSpPr>
          <p:cNvPr id="5" name="Content Placeholder 4"/>
          <p:cNvSpPr>
            <a:spLocks noGrp="1"/>
          </p:cNvSpPr>
          <p:nvPr>
            <p:ph type="body" sz="quarter" idx="11"/>
          </p:nvPr>
        </p:nvSpPr>
        <p:spPr>
          <a:xfrm>
            <a:off x="274639" y="1212849"/>
            <a:ext cx="11889564" cy="4604337"/>
          </a:xfrm>
        </p:spPr>
        <p:txBody>
          <a:bodyPr/>
          <a:lstStyle/>
          <a:p>
            <a:r>
              <a:rPr lang="en-US" sz="3200" dirty="0" smtClean="0">
                <a:hlinkClick r:id="rId2"/>
              </a:rPr>
              <a:t>Professional Team Foundation Server 2013</a:t>
            </a:r>
            <a:endParaRPr lang="en-US" sz="3200" dirty="0" smtClean="0"/>
          </a:p>
          <a:p>
            <a:pPr lvl="1"/>
            <a:r>
              <a:rPr lang="en-US" dirty="0" smtClean="0"/>
              <a:t>The definite reference for TFS. A "must-have".</a:t>
            </a:r>
          </a:p>
          <a:p>
            <a:r>
              <a:rPr lang="en-US" sz="3200" dirty="0" smtClean="0">
                <a:hlinkClick r:id="rId3"/>
              </a:rPr>
              <a:t>Visual Studio Team Foundation Server 2012: Adopting Agile Software Practices: From Backlog to Continuous Feedback</a:t>
            </a:r>
            <a:r>
              <a:rPr lang="en-US" sz="3200" dirty="0" smtClean="0"/>
              <a:t> (3rd Ed)</a:t>
            </a:r>
          </a:p>
          <a:p>
            <a:pPr lvl="1"/>
            <a:r>
              <a:rPr lang="en-US" dirty="0" smtClean="0"/>
              <a:t>Written by the Product Owner of Visual Studio and Europe's first MVP for TFS this book is recognized as a de facto guide for teams adopting agile practices.</a:t>
            </a:r>
          </a:p>
          <a:p>
            <a:r>
              <a:rPr lang="en-US" sz="3200" dirty="0" smtClean="0">
                <a:hlinkClick r:id="rId4"/>
              </a:rPr>
              <a:t>Professional Scrum Development with Microsoft Visual Studio 2012 </a:t>
            </a:r>
            <a:endParaRPr lang="en-US" sz="3200" dirty="0" smtClean="0"/>
          </a:p>
          <a:p>
            <a:pPr lvl="1"/>
            <a:r>
              <a:rPr lang="en-US" dirty="0" smtClean="0"/>
              <a:t>Scrum, Agile Practices and Tools that make a Professional Scrum Developer.</a:t>
            </a:r>
          </a:p>
          <a:p>
            <a:r>
              <a:rPr lang="en-US" sz="3200" dirty="0" smtClean="0">
                <a:hlinkClick r:id="rId5"/>
              </a:rPr>
              <a:t>Testing for Continuous Delivery with VS 2012</a:t>
            </a:r>
            <a:r>
              <a:rPr lang="en-US" sz="3200" dirty="0" smtClean="0"/>
              <a:t> (</a:t>
            </a:r>
            <a:r>
              <a:rPr lang="en-US" sz="3200" dirty="0" smtClean="0">
                <a:hlinkClick r:id="rId6"/>
              </a:rPr>
              <a:t>Free download</a:t>
            </a:r>
            <a:r>
              <a:rPr lang="en-US" sz="3200" dirty="0" smtClean="0"/>
              <a:t>)</a:t>
            </a:r>
          </a:p>
          <a:p>
            <a:pPr lvl="1"/>
            <a:r>
              <a:rPr lang="en-US" dirty="0" smtClean="0"/>
              <a:t>This book is aimed at test engineers, managers, developers, and folks interested in understanding the changing world of test.</a:t>
            </a:r>
          </a:p>
        </p:txBody>
      </p:sp>
      <p:sp>
        <p:nvSpPr>
          <p:cNvPr id="3" name="Textfeld 2"/>
          <p:cNvSpPr txBox="1"/>
          <p:nvPr/>
        </p:nvSpPr>
        <p:spPr>
          <a:xfrm>
            <a:off x="274639" y="6374858"/>
            <a:ext cx="8737264" cy="385362"/>
          </a:xfrm>
          <a:prstGeom prst="rect">
            <a:avLst/>
          </a:prstGeom>
          <a:noFill/>
        </p:spPr>
        <p:txBody>
          <a:bodyPr wrap="none" rtlCol="0">
            <a:spAutoFit/>
          </a:bodyPr>
          <a:lstStyle/>
          <a:p>
            <a:r>
              <a:rPr lang="en-US" sz="1904" dirty="0">
                <a:solidFill>
                  <a:srgbClr val="FFFFFF"/>
                </a:solidFill>
                <a:latin typeface="Segoe UI Light" panose="020B0502040204020203" pitchFamily="34" charset="0"/>
                <a:cs typeface="Segoe UI Light" panose="020B0502040204020203" pitchFamily="34" charset="0"/>
              </a:rPr>
              <a:t>For the latest </a:t>
            </a:r>
            <a:r>
              <a:rPr lang="en-US" sz="1904" dirty="0" smtClean="0">
                <a:solidFill>
                  <a:srgbClr val="FFFFFF"/>
                </a:solidFill>
                <a:latin typeface="Segoe UI Light" panose="020B0502040204020203" pitchFamily="34" charset="0"/>
                <a:cs typeface="Segoe UI Light" panose="020B0502040204020203" pitchFamily="34" charset="0"/>
              </a:rPr>
              <a:t>version of this slide, </a:t>
            </a:r>
            <a:r>
              <a:rPr lang="en-US" sz="1904" dirty="0">
                <a:solidFill>
                  <a:srgbClr val="FFFFFF"/>
                </a:solidFill>
                <a:latin typeface="Segoe UI Light" panose="020B0502040204020203" pitchFamily="34" charset="0"/>
                <a:cs typeface="Segoe UI Light" panose="020B0502040204020203" pitchFamily="34" charset="0"/>
              </a:rPr>
              <a:t>see: </a:t>
            </a:r>
            <a:r>
              <a:rPr lang="en-US" sz="1904" dirty="0">
                <a:solidFill>
                  <a:srgbClr val="FFFFFF"/>
                </a:solidFill>
                <a:latin typeface="Segoe UI Light" panose="020B0502040204020203" pitchFamily="34" charset="0"/>
                <a:cs typeface="Segoe UI Light" panose="020B0502040204020203" pitchFamily="34" charset="0"/>
                <a:hlinkClick r:id="rId7"/>
              </a:rPr>
              <a:t>http://teamsystempro.com/go/tfsbooks.aspx</a:t>
            </a:r>
            <a:r>
              <a:rPr lang="en-US" sz="1904" dirty="0">
                <a:solidFill>
                  <a:srgbClr val="FFFFFF"/>
                </a:solidFill>
                <a:latin typeface="Segoe UI Light" panose="020B0502040204020203" pitchFamily="34" charset="0"/>
                <a:cs typeface="Segoe UI Light" panose="020B0502040204020203" pitchFamily="34" charset="0"/>
              </a:rPr>
              <a:t>  </a:t>
            </a:r>
          </a:p>
        </p:txBody>
      </p:sp>
    </p:spTree>
    <p:extLst>
      <p:ext uri="{BB962C8B-B14F-4D97-AF65-F5344CB8AC3E}">
        <p14:creationId xmlns:p14="http://schemas.microsoft.com/office/powerpoint/2010/main" val="276981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More Information?</a:t>
            </a:r>
            <a:endParaRPr lang="en-US" dirty="0"/>
          </a:p>
        </p:txBody>
      </p:sp>
      <p:sp>
        <p:nvSpPr>
          <p:cNvPr id="3" name="Textplatzhalter 2"/>
          <p:cNvSpPr>
            <a:spLocks noGrp="1"/>
          </p:cNvSpPr>
          <p:nvPr>
            <p:ph type="body" sz="quarter" idx="11"/>
          </p:nvPr>
        </p:nvSpPr>
        <p:spPr>
          <a:xfrm>
            <a:off x="274639" y="1212849"/>
            <a:ext cx="11889564" cy="5416868"/>
          </a:xfrm>
        </p:spPr>
        <p:txBody>
          <a:bodyPr/>
          <a:lstStyle/>
          <a:p>
            <a:r>
              <a:rPr lang="en-US" dirty="0"/>
              <a:t>Visual Studio Online Pricing </a:t>
            </a:r>
            <a:r>
              <a:rPr lang="en-US" dirty="0" smtClean="0"/>
              <a:t>Details</a:t>
            </a:r>
          </a:p>
          <a:p>
            <a:pPr lvl="1"/>
            <a:r>
              <a:rPr lang="en-US" dirty="0">
                <a:hlinkClick r:id="rId2"/>
              </a:rPr>
              <a:t>http://azure.microsoft.com/en-us/pricing/details/visual-studio-online</a:t>
            </a:r>
            <a:r>
              <a:rPr lang="en-US" dirty="0" smtClean="0">
                <a:hlinkClick r:id="rId2"/>
              </a:rPr>
              <a:t>/</a:t>
            </a:r>
            <a:r>
              <a:rPr lang="en-US" dirty="0" smtClean="0"/>
              <a:t> </a:t>
            </a:r>
          </a:p>
          <a:p>
            <a:r>
              <a:rPr lang="en-US" dirty="0" smtClean="0"/>
              <a:t>Elastic Build Service</a:t>
            </a:r>
          </a:p>
          <a:p>
            <a:pPr lvl="1"/>
            <a:r>
              <a:rPr lang="en-US" dirty="0">
                <a:hlinkClick r:id="rId3"/>
              </a:rPr>
              <a:t>http://</a:t>
            </a:r>
            <a:r>
              <a:rPr lang="en-US" dirty="0" smtClean="0">
                <a:hlinkClick r:id="rId3"/>
              </a:rPr>
              <a:t>www.visualstudio.com/get-started/hosted-build-controller-vs</a:t>
            </a:r>
            <a:r>
              <a:rPr lang="en-US" dirty="0" smtClean="0"/>
              <a:t> </a:t>
            </a:r>
            <a:endParaRPr lang="en-US" dirty="0"/>
          </a:p>
          <a:p>
            <a:r>
              <a:rPr lang="en-US" dirty="0"/>
              <a:t>Continuous Deployment to </a:t>
            </a:r>
            <a:r>
              <a:rPr lang="en-US" dirty="0" smtClean="0"/>
              <a:t>Azure</a:t>
            </a:r>
          </a:p>
          <a:p>
            <a:pPr lvl="1"/>
            <a:r>
              <a:rPr lang="en-US" dirty="0">
                <a:hlinkClick r:id="rId4"/>
              </a:rPr>
              <a:t>http://</a:t>
            </a:r>
            <a:r>
              <a:rPr lang="en-US" dirty="0" smtClean="0">
                <a:hlinkClick r:id="rId4"/>
              </a:rPr>
              <a:t>www.visualstudio.com/get-started/deploy-to-azure-vs</a:t>
            </a:r>
            <a:r>
              <a:rPr lang="en-US" dirty="0" smtClean="0"/>
              <a:t> </a:t>
            </a:r>
          </a:p>
          <a:p>
            <a:r>
              <a:rPr lang="en-US" dirty="0" smtClean="0"/>
              <a:t>Cloud Load Testing Service</a:t>
            </a:r>
          </a:p>
          <a:p>
            <a:pPr lvl="1"/>
            <a:r>
              <a:rPr lang="en-US" dirty="0" smtClean="0">
                <a:hlinkClick r:id="rId5"/>
              </a:rPr>
              <a:t>http</a:t>
            </a:r>
            <a:r>
              <a:rPr lang="en-US" dirty="0">
                <a:hlinkClick r:id="rId5"/>
              </a:rPr>
              <a:t>://</a:t>
            </a:r>
            <a:r>
              <a:rPr lang="en-US" dirty="0" smtClean="0">
                <a:hlinkClick r:id="rId5"/>
              </a:rPr>
              <a:t>blogs.msdn.com/b/visualstudioalm/archive/2014/04/04/cloud-load-testing-with-visual-studio-online-launching-general-availability.aspx</a:t>
            </a:r>
            <a:r>
              <a:rPr lang="en-US" dirty="0" smtClean="0"/>
              <a:t> </a:t>
            </a:r>
            <a:endParaRPr lang="en-US" dirty="0"/>
          </a:p>
          <a:p>
            <a:r>
              <a:rPr lang="en-US" dirty="0"/>
              <a:t>Application </a:t>
            </a:r>
            <a:r>
              <a:rPr lang="en-US" dirty="0" smtClean="0"/>
              <a:t>Insights</a:t>
            </a:r>
          </a:p>
          <a:p>
            <a:pPr lvl="1"/>
            <a:r>
              <a:rPr lang="en-US" dirty="0">
                <a:hlinkClick r:id="rId6"/>
              </a:rPr>
              <a:t>http://</a:t>
            </a:r>
            <a:r>
              <a:rPr lang="en-US" dirty="0" smtClean="0">
                <a:hlinkClick r:id="rId6"/>
              </a:rPr>
              <a:t>www.visualstudio.com/get-started/get-usage-data-vs</a:t>
            </a:r>
            <a:r>
              <a:rPr lang="en-US" dirty="0" smtClean="0"/>
              <a:t> </a:t>
            </a:r>
            <a:endParaRPr lang="en-US" dirty="0"/>
          </a:p>
        </p:txBody>
      </p:sp>
    </p:spTree>
    <p:extLst>
      <p:ext uri="{BB962C8B-B14F-4D97-AF65-F5344CB8AC3E}">
        <p14:creationId xmlns:p14="http://schemas.microsoft.com/office/powerpoint/2010/main" val="135697939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Visual Studio Online is more than just TFS</a:t>
            </a:r>
            <a:endParaRPr lang="de-DE" dirty="0"/>
          </a:p>
        </p:txBody>
      </p:sp>
      <p:sp>
        <p:nvSpPr>
          <p:cNvPr id="2" name="Textplatzhalter 1"/>
          <p:cNvSpPr>
            <a:spLocks noGrp="1"/>
          </p:cNvSpPr>
          <p:nvPr>
            <p:ph type="body" sz="quarter" idx="11"/>
          </p:nvPr>
        </p:nvSpPr>
        <p:spPr>
          <a:xfrm>
            <a:off x="274639" y="1212849"/>
            <a:ext cx="11889564" cy="5139869"/>
          </a:xfrm>
        </p:spPr>
        <p:txBody>
          <a:bodyPr/>
          <a:lstStyle/>
          <a:p>
            <a:r>
              <a:rPr lang="en-US" dirty="0" smtClean="0"/>
              <a:t>Hosted TFS solution</a:t>
            </a:r>
          </a:p>
          <a:p>
            <a:pPr lvl="1"/>
            <a:r>
              <a:rPr lang="en-US" dirty="0" smtClean="0"/>
              <a:t>Hosted Version Control (TFVC or Git), Work Item Tracking, Build service, Test Case Management, etc.</a:t>
            </a:r>
          </a:p>
          <a:p>
            <a:r>
              <a:rPr lang="en-US" dirty="0" smtClean="0"/>
              <a:t>Elastic Build Service</a:t>
            </a:r>
          </a:p>
          <a:p>
            <a:pPr lvl="1"/>
            <a:r>
              <a:rPr lang="en-US" dirty="0" smtClean="0"/>
              <a:t>No need to run dedicated hardware to get the benefits of continuous integration</a:t>
            </a:r>
          </a:p>
          <a:p>
            <a:r>
              <a:rPr lang="en-US" dirty="0" smtClean="0"/>
              <a:t>Continuous Deployment to Azure</a:t>
            </a:r>
          </a:p>
          <a:p>
            <a:pPr marL="0" lvl="1"/>
            <a:r>
              <a:rPr lang="en-US" dirty="0" smtClean="0"/>
              <a:t>Deploying a service or website into production has never been easier</a:t>
            </a:r>
          </a:p>
          <a:p>
            <a:r>
              <a:rPr lang="en-US" dirty="0" smtClean="0"/>
              <a:t>Cloud Load Testing Service</a:t>
            </a:r>
          </a:p>
          <a:p>
            <a:pPr marL="0" lvl="1"/>
            <a:r>
              <a:rPr lang="en-US" dirty="0"/>
              <a:t>No need to have dedicated hardware </a:t>
            </a:r>
            <a:r>
              <a:rPr lang="en-US" dirty="0" smtClean="0"/>
              <a:t>for capacity and stress testing</a:t>
            </a:r>
            <a:endParaRPr lang="en-US" dirty="0"/>
          </a:p>
          <a:p>
            <a:r>
              <a:rPr lang="en-US" dirty="0" smtClean="0"/>
              <a:t>Application Insights</a:t>
            </a:r>
          </a:p>
          <a:p>
            <a:pPr lvl="1"/>
            <a:r>
              <a:rPr lang="en-US" dirty="0" smtClean="0"/>
              <a:t>Get deep insights into how your app or service performs and how the users use it</a:t>
            </a:r>
          </a:p>
        </p:txBody>
      </p:sp>
    </p:spTree>
    <p:extLst>
      <p:ext uri="{BB962C8B-B14F-4D97-AF65-F5344CB8AC3E}">
        <p14:creationId xmlns:p14="http://schemas.microsoft.com/office/powerpoint/2010/main" val="94204076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DEMO</a:t>
            </a:r>
            <a:endParaRPr lang="de-DE" dirty="0"/>
          </a:p>
        </p:txBody>
      </p:sp>
      <p:sp>
        <p:nvSpPr>
          <p:cNvPr id="5" name="Textplatzhalter 4"/>
          <p:cNvSpPr>
            <a:spLocks noGrp="1"/>
          </p:cNvSpPr>
          <p:nvPr>
            <p:ph type="body" sz="quarter" idx="12"/>
          </p:nvPr>
        </p:nvSpPr>
        <p:spPr>
          <a:xfrm>
            <a:off x="274638" y="3954463"/>
            <a:ext cx="9111951" cy="1829593"/>
          </a:xfrm>
        </p:spPr>
        <p:txBody>
          <a:bodyPr/>
          <a:lstStyle/>
          <a:p>
            <a:endParaRPr lang="en-US" dirty="0" smtClean="0"/>
          </a:p>
          <a:p>
            <a:r>
              <a:rPr lang="en-US" dirty="0" smtClean="0"/>
              <a:t>Stakeholder Access to Visual Studio Online</a:t>
            </a:r>
            <a:endParaRPr lang="en-US" dirty="0"/>
          </a:p>
        </p:txBody>
      </p:sp>
    </p:spTree>
    <p:extLst>
      <p:ext uri="{BB962C8B-B14F-4D97-AF65-F5344CB8AC3E}">
        <p14:creationId xmlns:p14="http://schemas.microsoft.com/office/powerpoint/2010/main" val="30868698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Stakeholder License</a:t>
            </a:r>
            <a:endParaRPr lang="en-US" dirty="0"/>
          </a:p>
        </p:txBody>
      </p:sp>
      <p:sp>
        <p:nvSpPr>
          <p:cNvPr id="2" name="Textplatzhalter 1"/>
          <p:cNvSpPr>
            <a:spLocks noGrp="1"/>
          </p:cNvSpPr>
          <p:nvPr>
            <p:ph type="body" sz="quarter" idx="11"/>
          </p:nvPr>
        </p:nvSpPr>
        <p:spPr>
          <a:xfrm>
            <a:off x="274639" y="1212849"/>
            <a:ext cx="11889564" cy="5693866"/>
          </a:xfrm>
        </p:spPr>
        <p:txBody>
          <a:bodyPr/>
          <a:lstStyle/>
          <a:p>
            <a:r>
              <a:rPr lang="en-US" dirty="0" smtClean="0"/>
              <a:t>What you can do with the Stakeholder License</a:t>
            </a:r>
          </a:p>
          <a:p>
            <a:pPr lvl="1"/>
            <a:r>
              <a:rPr lang="en-US" dirty="0"/>
              <a:t>Full read/write/create on all work items</a:t>
            </a:r>
          </a:p>
          <a:p>
            <a:pPr lvl="1"/>
            <a:r>
              <a:rPr lang="en-US" dirty="0"/>
              <a:t>Create, run and save (to “My Queries”) work item queries</a:t>
            </a:r>
          </a:p>
          <a:p>
            <a:pPr lvl="1"/>
            <a:r>
              <a:rPr lang="en-US" dirty="0"/>
              <a:t>View project and team home pages</a:t>
            </a:r>
          </a:p>
          <a:p>
            <a:pPr lvl="1"/>
            <a:r>
              <a:rPr lang="en-US" dirty="0"/>
              <a:t>Access to the backlog, including add and update (but no ability to reprioritize </a:t>
            </a:r>
            <a:r>
              <a:rPr lang="en-US" dirty="0" smtClean="0"/>
              <a:t>the work</a:t>
            </a:r>
            <a:r>
              <a:rPr lang="en-US" dirty="0"/>
              <a:t>)</a:t>
            </a:r>
          </a:p>
          <a:p>
            <a:pPr lvl="1"/>
            <a:r>
              <a:rPr lang="en-US" dirty="0"/>
              <a:t>Ability to receive work item alerts</a:t>
            </a:r>
          </a:p>
          <a:p>
            <a:r>
              <a:rPr lang="en-US" dirty="0" smtClean="0"/>
              <a:t>What you can't do with the Stakeholder License</a:t>
            </a:r>
          </a:p>
          <a:p>
            <a:pPr lvl="1"/>
            <a:r>
              <a:rPr lang="en-US" dirty="0" smtClean="0"/>
              <a:t>No ability to reprioritize/decompose work (using Backlog features in Web Access)</a:t>
            </a:r>
          </a:p>
          <a:p>
            <a:pPr lvl="1"/>
            <a:r>
              <a:rPr lang="en-US" dirty="0" smtClean="0"/>
              <a:t>No ability to create Work Item Charts</a:t>
            </a:r>
          </a:p>
          <a:p>
            <a:pPr lvl="1"/>
            <a:r>
              <a:rPr lang="en-US" dirty="0" smtClean="0"/>
              <a:t>No access from MS Excel or MS Project clients</a:t>
            </a:r>
          </a:p>
          <a:p>
            <a:pPr lvl="1"/>
            <a:r>
              <a:rPr lang="en-US" dirty="0" smtClean="0"/>
              <a:t>No </a:t>
            </a:r>
            <a:r>
              <a:rPr lang="en-US" dirty="0"/>
              <a:t>access to Code, </a:t>
            </a:r>
            <a:r>
              <a:rPr lang="en-US" dirty="0" smtClean="0"/>
              <a:t>Build, </a:t>
            </a:r>
            <a:r>
              <a:rPr lang="en-US" dirty="0"/>
              <a:t>Team Rooms </a:t>
            </a:r>
            <a:r>
              <a:rPr lang="en-US" dirty="0" smtClean="0"/>
              <a:t>or </a:t>
            </a:r>
            <a:r>
              <a:rPr lang="en-US" dirty="0"/>
              <a:t>Test </a:t>
            </a:r>
            <a:r>
              <a:rPr lang="en-US" dirty="0" smtClean="0"/>
              <a:t>hubs</a:t>
            </a:r>
          </a:p>
          <a:p>
            <a:pPr lvl="1"/>
            <a:r>
              <a:rPr lang="en-US" dirty="0" smtClean="0"/>
              <a:t>No </a:t>
            </a:r>
            <a:r>
              <a:rPr lang="en-US" dirty="0"/>
              <a:t>access to any administrative functionality (Team membership, license administration, permissions, area/iterations configuration, sprint configuration, home page configuration, creation of shared queries, etc.)</a:t>
            </a:r>
          </a:p>
          <a:p>
            <a:pPr lvl="1"/>
            <a:endParaRPr lang="en-US" dirty="0"/>
          </a:p>
        </p:txBody>
      </p:sp>
      <p:sp>
        <p:nvSpPr>
          <p:cNvPr id="4" name="Textfeld 3"/>
          <p:cNvSpPr txBox="1"/>
          <p:nvPr/>
        </p:nvSpPr>
        <p:spPr>
          <a:xfrm>
            <a:off x="15205" y="6471211"/>
            <a:ext cx="11167801" cy="871008"/>
          </a:xfrm>
          <a:prstGeom prst="rect">
            <a:avLst/>
          </a:prstGeom>
          <a:noFill/>
        </p:spPr>
        <p:txBody>
          <a:bodyPr wrap="none" lIns="182880" tIns="146304" rIns="182880" bIns="146304" rtlCol="0">
            <a:spAutoFit/>
          </a:bodyPr>
          <a:lstStyle/>
          <a:p>
            <a:pPr>
              <a:lnSpc>
                <a:spcPct val="90000"/>
              </a:lnSpc>
              <a:spcAft>
                <a:spcPts val="600"/>
              </a:spcAft>
            </a:pPr>
            <a:r>
              <a:rPr lang="de-DE" dirty="0" smtClean="0">
                <a:solidFill>
                  <a:srgbClr val="FFFFFF"/>
                </a:solidFill>
              </a:rPr>
              <a:t>Source</a:t>
            </a:r>
            <a:r>
              <a:rPr lang="de-DE" dirty="0">
                <a:solidFill>
                  <a:srgbClr val="FFFFFF"/>
                </a:solidFill>
              </a:rPr>
              <a:t>: </a:t>
            </a:r>
            <a:r>
              <a:rPr lang="de-DE" dirty="0">
                <a:solidFill>
                  <a:srgbClr val="FFFFFF"/>
                </a:solidFill>
                <a:hlinkClick r:id="rId3"/>
              </a:rPr>
              <a:t>http://</a:t>
            </a:r>
            <a:r>
              <a:rPr lang="de-DE" dirty="0" smtClean="0">
                <a:solidFill>
                  <a:srgbClr val="FFFFFF"/>
                </a:solidFill>
                <a:hlinkClick r:id="rId3"/>
              </a:rPr>
              <a:t>blogs.msdn.com/b/bharry/archive/2014/07/09/upcoming-vs-online-licensing-changes.aspx</a:t>
            </a:r>
            <a:r>
              <a:rPr lang="de-DE" dirty="0" smtClean="0">
                <a:solidFill>
                  <a:srgbClr val="FFFFFF"/>
                </a:solidFill>
              </a:rPr>
              <a:t>  </a:t>
            </a:r>
            <a:endParaRPr lang="de-DE" dirty="0">
              <a:solidFill>
                <a:srgbClr val="FFFFFF"/>
              </a:solidFill>
            </a:endParaRPr>
          </a:p>
          <a:p>
            <a:pPr>
              <a:lnSpc>
                <a:spcPct val="90000"/>
              </a:lnSpc>
              <a:spcAft>
                <a:spcPts val="600"/>
              </a:spcAft>
            </a:pPr>
            <a:r>
              <a:rPr lang="de-DE" dirty="0" smtClean="0">
                <a:gradFill>
                  <a:gsLst>
                    <a:gs pos="2917">
                      <a:srgbClr val="FFFFFF"/>
                    </a:gs>
                    <a:gs pos="30000">
                      <a:srgbClr val="FFFFFF"/>
                    </a:gs>
                  </a:gsLst>
                  <a:lin ang="5400000" scaled="0"/>
                </a:gradFill>
              </a:rPr>
              <a:t> </a:t>
            </a:r>
          </a:p>
        </p:txBody>
      </p:sp>
    </p:spTree>
    <p:extLst>
      <p:ext uri="{BB962C8B-B14F-4D97-AF65-F5344CB8AC3E}">
        <p14:creationId xmlns:p14="http://schemas.microsoft.com/office/powerpoint/2010/main" val="4080947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fade">
                                      <p:cBhvr>
                                        <p:cTn id="36" dur="500"/>
                                        <p:tgtEl>
                                          <p:spTgt spid="2">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Effect transition="in" filter="fade">
                                      <p:cBhvr>
                                        <p:cTn id="39" dur="500"/>
                                        <p:tgtEl>
                                          <p:spTgt spid="2">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animEffect transition="in" filter="fade">
                                      <p:cBhvr>
                                        <p:cTn id="4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DEMO</a:t>
            </a:r>
            <a:br>
              <a:rPr lang="de-DE" dirty="0" smtClean="0"/>
            </a:br>
            <a:endParaRPr lang="de-DE" dirty="0"/>
          </a:p>
        </p:txBody>
      </p:sp>
      <p:sp>
        <p:nvSpPr>
          <p:cNvPr id="5" name="Textplatzhalter 4"/>
          <p:cNvSpPr>
            <a:spLocks noGrp="1"/>
          </p:cNvSpPr>
          <p:nvPr>
            <p:ph type="body" sz="quarter" idx="12"/>
          </p:nvPr>
        </p:nvSpPr>
        <p:spPr/>
        <p:txBody>
          <a:bodyPr/>
          <a:lstStyle/>
          <a:p>
            <a:r>
              <a:rPr lang="en-US" dirty="0" smtClean="0"/>
              <a:t>Application Insights</a:t>
            </a:r>
            <a:endParaRPr lang="en-US" dirty="0"/>
          </a:p>
        </p:txBody>
      </p:sp>
      <p:sp>
        <p:nvSpPr>
          <p:cNvPr id="6" name="Abgerundetes Rechteck 5"/>
          <p:cNvSpPr/>
          <p:nvPr/>
        </p:nvSpPr>
        <p:spPr bwMode="auto">
          <a:xfrm>
            <a:off x="10579594" y="6161558"/>
            <a:ext cx="1728192" cy="648072"/>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de-DE" sz="2400" b="1" dirty="0" smtClean="0">
                <a:gradFill>
                  <a:gsLst>
                    <a:gs pos="0">
                      <a:srgbClr val="FFFFFF"/>
                    </a:gs>
                    <a:gs pos="100000">
                      <a:srgbClr val="FFFFFF"/>
                    </a:gs>
                  </a:gsLst>
                  <a:lin ang="5400000" scaled="0"/>
                </a:gradFill>
                <a:ea typeface="Segoe UI" pitchFamily="34" charset="0"/>
                <a:cs typeface="Segoe UI" pitchFamily="34" charset="0"/>
              </a:rPr>
              <a:t>Preview</a:t>
            </a:r>
          </a:p>
        </p:txBody>
      </p:sp>
    </p:spTree>
    <p:extLst>
      <p:ext uri="{BB962C8B-B14F-4D97-AF65-F5344CB8AC3E}">
        <p14:creationId xmlns:p14="http://schemas.microsoft.com/office/powerpoint/2010/main" val="41229068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Application Insights</a:t>
            </a:r>
            <a:endParaRPr lang="de-DE" dirty="0"/>
          </a:p>
        </p:txBody>
      </p:sp>
      <p:sp>
        <p:nvSpPr>
          <p:cNvPr id="3" name="Textplatzhalter 2"/>
          <p:cNvSpPr>
            <a:spLocks noGrp="1"/>
          </p:cNvSpPr>
          <p:nvPr>
            <p:ph type="body" sz="quarter" idx="11"/>
          </p:nvPr>
        </p:nvSpPr>
        <p:spPr>
          <a:xfrm>
            <a:off x="274639" y="1212849"/>
            <a:ext cx="11889564" cy="3785652"/>
          </a:xfrm>
        </p:spPr>
        <p:txBody>
          <a:bodyPr/>
          <a:lstStyle/>
          <a:p>
            <a:r>
              <a:rPr lang="en-US" dirty="0" smtClean="0"/>
              <a:t>Availability &amp; Alerting</a:t>
            </a:r>
          </a:p>
          <a:p>
            <a:pPr lvl="1"/>
            <a:r>
              <a:rPr lang="en-US" dirty="0" smtClean="0"/>
              <a:t>Is my site or service still running as expected?</a:t>
            </a:r>
          </a:p>
          <a:p>
            <a:r>
              <a:rPr lang="en-US" dirty="0" smtClean="0"/>
              <a:t>Performance</a:t>
            </a:r>
          </a:p>
          <a:p>
            <a:pPr lvl="1"/>
            <a:r>
              <a:rPr lang="en-US" dirty="0" smtClean="0"/>
              <a:t>Identify </a:t>
            </a:r>
            <a:r>
              <a:rPr lang="en-US" dirty="0"/>
              <a:t>actual issues and take actionable response</a:t>
            </a:r>
            <a:endParaRPr lang="en-US" dirty="0" smtClean="0"/>
          </a:p>
          <a:p>
            <a:r>
              <a:rPr lang="en-US" dirty="0" smtClean="0"/>
              <a:t>Usage</a:t>
            </a:r>
          </a:p>
          <a:p>
            <a:pPr lvl="1"/>
            <a:r>
              <a:rPr lang="en-US" dirty="0"/>
              <a:t>Become smarter about your application by learning from live data </a:t>
            </a:r>
            <a:endParaRPr lang="en-US" dirty="0" smtClean="0"/>
          </a:p>
          <a:p>
            <a:endParaRPr lang="en-US" dirty="0"/>
          </a:p>
        </p:txBody>
      </p:sp>
      <p:sp>
        <p:nvSpPr>
          <p:cNvPr id="4" name="Abgerundetes Rechteck 3"/>
          <p:cNvSpPr/>
          <p:nvPr/>
        </p:nvSpPr>
        <p:spPr bwMode="auto">
          <a:xfrm>
            <a:off x="10610725" y="227987"/>
            <a:ext cx="1728192" cy="648072"/>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de-DE" sz="2400" b="1" dirty="0" smtClean="0">
                <a:gradFill>
                  <a:gsLst>
                    <a:gs pos="0">
                      <a:srgbClr val="FFFFFF"/>
                    </a:gs>
                    <a:gs pos="100000">
                      <a:srgbClr val="FFFFFF"/>
                    </a:gs>
                  </a:gsLst>
                  <a:lin ang="5400000" scaled="0"/>
                </a:gradFill>
                <a:ea typeface="Segoe UI" pitchFamily="34" charset="0"/>
                <a:cs typeface="Segoe UI" pitchFamily="34" charset="0"/>
              </a:rPr>
              <a:t>Preview</a:t>
            </a:r>
          </a:p>
        </p:txBody>
      </p:sp>
    </p:spTree>
    <p:extLst>
      <p:ext uri="{BB962C8B-B14F-4D97-AF65-F5344CB8AC3E}">
        <p14:creationId xmlns:p14="http://schemas.microsoft.com/office/powerpoint/2010/main" val="245067454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Application Insights</a:t>
            </a:r>
            <a:endParaRPr lang="en-US" dirty="0"/>
          </a:p>
        </p:txBody>
      </p:sp>
      <p:sp>
        <p:nvSpPr>
          <p:cNvPr id="4" name="Textplatzhalter 3"/>
          <p:cNvSpPr>
            <a:spLocks noGrp="1"/>
          </p:cNvSpPr>
          <p:nvPr>
            <p:ph type="body" sz="quarter" idx="11"/>
          </p:nvPr>
        </p:nvSpPr>
        <p:spPr>
          <a:xfrm>
            <a:off x="274639" y="1212849"/>
            <a:ext cx="11889564" cy="2523768"/>
          </a:xfrm>
        </p:spPr>
        <p:txBody>
          <a:bodyPr/>
          <a:lstStyle/>
          <a:p>
            <a:endParaRPr lang="en-US" dirty="0" smtClean="0"/>
          </a:p>
          <a:p>
            <a:r>
              <a:rPr lang="en-US" dirty="0" smtClean="0"/>
              <a:t>A set of cloud-based services </a:t>
            </a:r>
            <a:r>
              <a:rPr lang="en-US" dirty="0"/>
              <a:t>to provide “360 degree view” into the availability, performance, and usage of your applications and services</a:t>
            </a:r>
          </a:p>
        </p:txBody>
      </p:sp>
      <p:sp>
        <p:nvSpPr>
          <p:cNvPr id="5" name="Abgerundetes Rechteck 4"/>
          <p:cNvSpPr/>
          <p:nvPr/>
        </p:nvSpPr>
        <p:spPr bwMode="auto">
          <a:xfrm>
            <a:off x="10610725" y="227987"/>
            <a:ext cx="1728192" cy="648072"/>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de-DE" sz="2400" b="1" dirty="0" smtClean="0">
                <a:gradFill>
                  <a:gsLst>
                    <a:gs pos="0">
                      <a:srgbClr val="FFFFFF"/>
                    </a:gs>
                    <a:gs pos="100000">
                      <a:srgbClr val="FFFFFF"/>
                    </a:gs>
                  </a:gsLst>
                  <a:lin ang="5400000" scaled="0"/>
                </a:gradFill>
                <a:ea typeface="Segoe UI" pitchFamily="34" charset="0"/>
                <a:cs typeface="Segoe UI" pitchFamily="34" charset="0"/>
              </a:rPr>
              <a:t>Preview</a:t>
            </a:r>
          </a:p>
        </p:txBody>
      </p:sp>
    </p:spTree>
    <p:extLst>
      <p:ext uri="{BB962C8B-B14F-4D97-AF65-F5344CB8AC3E}">
        <p14:creationId xmlns:p14="http://schemas.microsoft.com/office/powerpoint/2010/main" val="234703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Application Insights</a:t>
            </a:r>
            <a:endParaRPr lang="en-US" dirty="0"/>
          </a:p>
        </p:txBody>
      </p:sp>
      <p:sp>
        <p:nvSpPr>
          <p:cNvPr id="3" name="Abgerundetes Rechteck 2"/>
          <p:cNvSpPr/>
          <p:nvPr/>
        </p:nvSpPr>
        <p:spPr bwMode="auto">
          <a:xfrm>
            <a:off x="10579594" y="6161558"/>
            <a:ext cx="1728192" cy="648072"/>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de-DE" sz="2400" b="1" dirty="0" smtClean="0">
                <a:gradFill>
                  <a:gsLst>
                    <a:gs pos="0">
                      <a:srgbClr val="FFFFFF"/>
                    </a:gs>
                    <a:gs pos="100000">
                      <a:srgbClr val="FFFFFF"/>
                    </a:gs>
                  </a:gsLst>
                  <a:lin ang="5400000" scaled="0"/>
                </a:gradFill>
                <a:ea typeface="Segoe UI" pitchFamily="34" charset="0"/>
                <a:cs typeface="Segoe UI" pitchFamily="34" charset="0"/>
              </a:rPr>
              <a:t>Preview</a:t>
            </a:r>
          </a:p>
        </p:txBody>
      </p:sp>
    </p:spTree>
    <p:extLst>
      <p:ext uri="{BB962C8B-B14F-4D97-AF65-F5344CB8AC3E}">
        <p14:creationId xmlns:p14="http://schemas.microsoft.com/office/powerpoint/2010/main" val="378404317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37792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Visual Studio Load Testing Service</a:t>
            </a:r>
            <a:endParaRPr lang="en-US" dirty="0"/>
          </a:p>
        </p:txBody>
      </p:sp>
      <p:sp>
        <p:nvSpPr>
          <p:cNvPr id="4" name="Textplatzhalter 3"/>
          <p:cNvSpPr>
            <a:spLocks noGrp="1"/>
          </p:cNvSpPr>
          <p:nvPr>
            <p:ph type="body" sz="quarter" idx="11"/>
          </p:nvPr>
        </p:nvSpPr>
        <p:spPr>
          <a:xfrm>
            <a:off x="274639" y="1212849"/>
            <a:ext cx="11889564" cy="2769989"/>
          </a:xfrm>
        </p:spPr>
        <p:txBody>
          <a:bodyPr/>
          <a:lstStyle/>
          <a:p>
            <a:r>
              <a:rPr lang="en-US" dirty="0" smtClean="0"/>
              <a:t>What you need to get started</a:t>
            </a:r>
          </a:p>
          <a:p>
            <a:pPr lvl="1"/>
            <a:r>
              <a:rPr lang="en-US" dirty="0" smtClean="0"/>
              <a:t>The application under test needs a public endpoint (IP)</a:t>
            </a:r>
          </a:p>
          <a:p>
            <a:pPr lvl="1"/>
            <a:r>
              <a:rPr lang="en-US" dirty="0" smtClean="0"/>
              <a:t>Load Testing is a Visual Studio Ultimate feature only</a:t>
            </a:r>
          </a:p>
          <a:p>
            <a:r>
              <a:rPr lang="en-US" dirty="0" smtClean="0"/>
              <a:t>Free usage</a:t>
            </a:r>
            <a:endParaRPr lang="en-US" dirty="0"/>
          </a:p>
          <a:p>
            <a:pPr lvl="1"/>
            <a:r>
              <a:rPr lang="en-US" dirty="0" smtClean="0"/>
              <a:t>15,000 </a:t>
            </a:r>
            <a:r>
              <a:rPr lang="en-US" dirty="0"/>
              <a:t>virtual user minutes free </a:t>
            </a:r>
            <a:r>
              <a:rPr lang="en-US" dirty="0" smtClean="0"/>
              <a:t>per month (per VSO account)</a:t>
            </a:r>
            <a:endParaRPr lang="de-DE" dirty="0" smtClean="0"/>
          </a:p>
          <a:p>
            <a:pPr lvl="1"/>
            <a:r>
              <a:rPr lang="en-US" dirty="0" smtClean="0"/>
              <a:t>Example: A load </a:t>
            </a:r>
            <a:r>
              <a:rPr lang="en-US" dirty="0"/>
              <a:t>test </a:t>
            </a:r>
            <a:r>
              <a:rPr lang="en-US" dirty="0" smtClean="0"/>
              <a:t>with 250 </a:t>
            </a:r>
            <a:r>
              <a:rPr lang="en-US" dirty="0"/>
              <a:t>concurrent virtual </a:t>
            </a:r>
            <a:r>
              <a:rPr lang="en-US" dirty="0" smtClean="0"/>
              <a:t>users can be run for </a:t>
            </a:r>
            <a:r>
              <a:rPr lang="en-US" dirty="0"/>
              <a:t>a total of 60 minutes per </a:t>
            </a:r>
            <a:r>
              <a:rPr lang="en-US" dirty="0" smtClean="0"/>
              <a:t>month</a:t>
            </a:r>
            <a:endParaRPr lang="de-DE" dirty="0"/>
          </a:p>
        </p:txBody>
      </p:sp>
    </p:spTree>
    <p:extLst>
      <p:ext uri="{BB962C8B-B14F-4D97-AF65-F5344CB8AC3E}">
        <p14:creationId xmlns:p14="http://schemas.microsoft.com/office/powerpoint/2010/main" val="3567868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Cloud Load Testing</a:t>
            </a:r>
            <a:endParaRPr lang="en-US" dirty="0"/>
          </a:p>
        </p:txBody>
      </p:sp>
    </p:spTree>
    <p:extLst>
      <p:ext uri="{BB962C8B-B14F-4D97-AF65-F5344CB8AC3E}">
        <p14:creationId xmlns:p14="http://schemas.microsoft.com/office/powerpoint/2010/main" val="115415507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DEMO</a:t>
            </a:r>
            <a:endParaRPr lang="de-DE" dirty="0"/>
          </a:p>
        </p:txBody>
      </p:sp>
      <p:sp>
        <p:nvSpPr>
          <p:cNvPr id="5" name="Textplatzhalter 4"/>
          <p:cNvSpPr>
            <a:spLocks noGrp="1"/>
          </p:cNvSpPr>
          <p:nvPr>
            <p:ph type="body" sz="quarter" idx="12"/>
          </p:nvPr>
        </p:nvSpPr>
        <p:spPr>
          <a:xfrm>
            <a:off x="274638" y="3954463"/>
            <a:ext cx="10048055" cy="1829593"/>
          </a:xfrm>
        </p:spPr>
        <p:txBody>
          <a:bodyPr/>
          <a:lstStyle/>
          <a:p>
            <a:r>
              <a:rPr lang="en-US" dirty="0" smtClean="0"/>
              <a:t>VSO Build Service</a:t>
            </a:r>
            <a:endParaRPr lang="en-US" dirty="0"/>
          </a:p>
        </p:txBody>
      </p:sp>
    </p:spTree>
    <p:extLst>
      <p:ext uri="{BB962C8B-B14F-4D97-AF65-F5344CB8AC3E}">
        <p14:creationId xmlns:p14="http://schemas.microsoft.com/office/powerpoint/2010/main" val="25998016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VSO Build Service</a:t>
            </a:r>
            <a:endParaRPr lang="en-US" dirty="0"/>
          </a:p>
        </p:txBody>
      </p:sp>
      <p:sp>
        <p:nvSpPr>
          <p:cNvPr id="4" name="Textplatzhalter 3"/>
          <p:cNvSpPr>
            <a:spLocks noGrp="1"/>
          </p:cNvSpPr>
          <p:nvPr>
            <p:ph type="body" sz="quarter" idx="11"/>
          </p:nvPr>
        </p:nvSpPr>
        <p:spPr>
          <a:xfrm>
            <a:off x="274639" y="1212849"/>
            <a:ext cx="11889564" cy="4739759"/>
          </a:xfrm>
        </p:spPr>
        <p:txBody>
          <a:bodyPr/>
          <a:lstStyle/>
          <a:p>
            <a:r>
              <a:rPr lang="en-US" dirty="0" smtClean="0"/>
              <a:t>"Hosted Build Controller" automatically added</a:t>
            </a:r>
          </a:p>
          <a:p>
            <a:pPr lvl="1"/>
            <a:r>
              <a:rPr lang="en-US" dirty="0" smtClean="0"/>
              <a:t>Free amount: 60 Minutes / month (per VSO account)</a:t>
            </a:r>
          </a:p>
          <a:p>
            <a:r>
              <a:rPr lang="en-US" dirty="0" smtClean="0"/>
              <a:t>Pre-Configured</a:t>
            </a:r>
          </a:p>
          <a:p>
            <a:pPr lvl="1"/>
            <a:r>
              <a:rPr lang="en-US" dirty="0" smtClean="0"/>
              <a:t>For the list of pre-installed software, see:</a:t>
            </a:r>
            <a:br>
              <a:rPr lang="en-US" dirty="0" smtClean="0"/>
            </a:br>
            <a:r>
              <a:rPr lang="en-US" dirty="0" smtClean="0">
                <a:hlinkClick r:id="rId2"/>
              </a:rPr>
              <a:t>http</a:t>
            </a:r>
            <a:r>
              <a:rPr lang="en-US" dirty="0">
                <a:hlinkClick r:id="rId2"/>
              </a:rPr>
              <a:t>://</a:t>
            </a:r>
            <a:r>
              <a:rPr lang="en-US" dirty="0" smtClean="0">
                <a:hlinkClick r:id="rId2"/>
              </a:rPr>
              <a:t>www.visualstudio.com/en-us/get-started/hosted-build-controller-vs.aspx#software</a:t>
            </a:r>
            <a:r>
              <a:rPr lang="en-US" dirty="0" smtClean="0"/>
              <a:t> </a:t>
            </a:r>
          </a:p>
          <a:p>
            <a:r>
              <a:rPr lang="en-US" dirty="0" smtClean="0"/>
              <a:t>Customizable</a:t>
            </a:r>
          </a:p>
          <a:p>
            <a:pPr lvl="1"/>
            <a:r>
              <a:rPr lang="en-US" dirty="0" smtClean="0"/>
              <a:t>Ability to run Custom Build Activities or Build Process Templates</a:t>
            </a:r>
          </a:p>
          <a:p>
            <a:pPr lvl="1"/>
            <a:r>
              <a:rPr lang="en-US" dirty="0" smtClean="0"/>
              <a:t>Run custom scripts (Batch, PowerShell, command line tools) as part of your builds</a:t>
            </a:r>
          </a:p>
          <a:p>
            <a:r>
              <a:rPr lang="en-US" dirty="0" smtClean="0"/>
              <a:t>Flexibility</a:t>
            </a:r>
          </a:p>
          <a:p>
            <a:pPr lvl="1"/>
            <a:r>
              <a:rPr lang="en-US" dirty="0" smtClean="0"/>
              <a:t>Run and connect on-premises build agents to your VSO account</a:t>
            </a:r>
          </a:p>
        </p:txBody>
      </p:sp>
    </p:spTree>
    <p:extLst>
      <p:ext uri="{BB962C8B-B14F-4D97-AF65-F5344CB8AC3E}">
        <p14:creationId xmlns:p14="http://schemas.microsoft.com/office/powerpoint/2010/main" val="297592798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VSO Build Service</a:t>
            </a:r>
            <a:endParaRPr lang="en-US" dirty="0"/>
          </a:p>
        </p:txBody>
      </p:sp>
    </p:spTree>
    <p:extLst>
      <p:ext uri="{BB962C8B-B14F-4D97-AF65-F5344CB8AC3E}">
        <p14:creationId xmlns:p14="http://schemas.microsoft.com/office/powerpoint/2010/main" val="218069176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DEMO</a:t>
            </a:r>
            <a:endParaRPr lang="de-DE" dirty="0"/>
          </a:p>
        </p:txBody>
      </p:sp>
      <p:sp>
        <p:nvSpPr>
          <p:cNvPr id="5" name="Textplatzhalter 4"/>
          <p:cNvSpPr>
            <a:spLocks noGrp="1"/>
          </p:cNvSpPr>
          <p:nvPr>
            <p:ph type="body" sz="quarter" idx="12"/>
          </p:nvPr>
        </p:nvSpPr>
        <p:spPr>
          <a:xfrm>
            <a:off x="274638" y="3954463"/>
            <a:ext cx="10048055" cy="1829593"/>
          </a:xfrm>
        </p:spPr>
        <p:txBody>
          <a:bodyPr/>
          <a:lstStyle/>
          <a:p>
            <a:r>
              <a:rPr lang="en-US" dirty="0" smtClean="0"/>
              <a:t>Integrating VSO with other services on the Web</a:t>
            </a:r>
            <a:endParaRPr lang="en-US" dirty="0"/>
          </a:p>
        </p:txBody>
      </p:sp>
    </p:spTree>
    <p:extLst>
      <p:ext uri="{BB962C8B-B14F-4D97-AF65-F5344CB8AC3E}">
        <p14:creationId xmlns:p14="http://schemas.microsoft.com/office/powerpoint/2010/main" val="29887555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Service Hooks / Events</a:t>
            </a:r>
            <a:endParaRPr lang="en-US" dirty="0"/>
          </a:p>
        </p:txBody>
      </p:sp>
      <p:sp>
        <p:nvSpPr>
          <p:cNvPr id="4" name="Textplatzhalter 3"/>
          <p:cNvSpPr>
            <a:spLocks noGrp="1"/>
          </p:cNvSpPr>
          <p:nvPr>
            <p:ph type="body" sz="quarter" idx="11"/>
          </p:nvPr>
        </p:nvSpPr>
        <p:spPr/>
        <p:txBody>
          <a:bodyPr/>
          <a:lstStyle/>
          <a:p>
            <a:endParaRPr lang="de-DE"/>
          </a:p>
        </p:txBody>
      </p:sp>
      <p:pic>
        <p:nvPicPr>
          <p:cNvPr id="2" name="Grafik 1"/>
          <p:cNvPicPr>
            <a:picLocks noChangeAspect="1"/>
          </p:cNvPicPr>
          <p:nvPr/>
        </p:nvPicPr>
        <p:blipFill>
          <a:blip r:embed="rId2"/>
          <a:stretch>
            <a:fillRect/>
          </a:stretch>
        </p:blipFill>
        <p:spPr>
          <a:xfrm>
            <a:off x="274639" y="1212849"/>
            <a:ext cx="10982108" cy="5308749"/>
          </a:xfrm>
          <a:prstGeom prst="rect">
            <a:avLst/>
          </a:prstGeom>
        </p:spPr>
      </p:pic>
      <p:pic>
        <p:nvPicPr>
          <p:cNvPr id="5" name="Grafik 4"/>
          <p:cNvPicPr>
            <a:picLocks noChangeAspect="1"/>
          </p:cNvPicPr>
          <p:nvPr/>
        </p:nvPicPr>
        <p:blipFill>
          <a:blip r:embed="rId3"/>
          <a:stretch>
            <a:fillRect/>
          </a:stretch>
        </p:blipFill>
        <p:spPr>
          <a:xfrm>
            <a:off x="5186804" y="1216333"/>
            <a:ext cx="7104762" cy="5304762"/>
          </a:xfrm>
          <a:prstGeom prst="rect">
            <a:avLst/>
          </a:prstGeom>
          <a:ln>
            <a:solidFill>
              <a:schemeClr val="accent1"/>
            </a:solidFill>
          </a:ln>
        </p:spPr>
      </p:pic>
      <p:sp>
        <p:nvSpPr>
          <p:cNvPr id="6" name="Textfeld 5"/>
          <p:cNvSpPr txBox="1"/>
          <p:nvPr/>
        </p:nvSpPr>
        <p:spPr>
          <a:xfrm>
            <a:off x="122380" y="6482644"/>
            <a:ext cx="12041823" cy="572464"/>
          </a:xfrm>
          <a:prstGeom prst="rect">
            <a:avLst/>
          </a:prstGeom>
          <a:noFill/>
        </p:spPr>
        <p:txBody>
          <a:bodyPr wrap="none" lIns="182880" tIns="146304" rIns="182880" bIns="146304" rtlCol="0">
            <a:spAutoFit/>
          </a:bodyPr>
          <a:lstStyle/>
          <a:p>
            <a:pPr>
              <a:lnSpc>
                <a:spcPct val="90000"/>
              </a:lnSpc>
              <a:spcAft>
                <a:spcPts val="600"/>
              </a:spcAft>
            </a:pPr>
            <a:r>
              <a:rPr lang="de-DE" sz="2000" dirty="0">
                <a:gradFill>
                  <a:gsLst>
                    <a:gs pos="2917">
                      <a:srgbClr val="FFFFFF"/>
                    </a:gs>
                    <a:gs pos="30000">
                      <a:srgbClr val="FFFFFF"/>
                    </a:gs>
                  </a:gsLst>
                  <a:lin ang="5400000" scaled="0"/>
                </a:gradFill>
              </a:rPr>
              <a:t>Source: </a:t>
            </a:r>
            <a:r>
              <a:rPr lang="de-DE" sz="2000" dirty="0">
                <a:gradFill>
                  <a:gsLst>
                    <a:gs pos="2917">
                      <a:srgbClr val="FFFFFF"/>
                    </a:gs>
                    <a:gs pos="30000">
                      <a:srgbClr val="FFFFFF"/>
                    </a:gs>
                  </a:gsLst>
                  <a:lin ang="5400000" scaled="0"/>
                </a:gradFill>
                <a:hlinkClick r:id="rId4"/>
              </a:rPr>
              <a:t>http://</a:t>
            </a:r>
            <a:r>
              <a:rPr lang="de-DE" sz="2000" dirty="0" smtClean="0">
                <a:gradFill>
                  <a:gsLst>
                    <a:gs pos="2917">
                      <a:srgbClr val="FFFFFF"/>
                    </a:gs>
                    <a:gs pos="30000">
                      <a:srgbClr val="FFFFFF"/>
                    </a:gs>
                  </a:gsLst>
                  <a:lin ang="5400000" scaled="0"/>
                </a:gradFill>
                <a:hlinkClick r:id="rId4"/>
              </a:rPr>
              <a:t>www.visualstudio.com/en-us/integrate/get-started/get-started-service-hooks-events-vsi</a:t>
            </a:r>
            <a:r>
              <a:rPr lang="de-DE" sz="2000" dirty="0" smtClean="0">
                <a:gradFill>
                  <a:gsLst>
                    <a:gs pos="2917">
                      <a:srgbClr val="FFFFFF"/>
                    </a:gs>
                    <a:gs pos="30000">
                      <a:srgbClr val="FFFFFF"/>
                    </a:gs>
                  </a:gsLst>
                  <a:lin ang="5400000" scaled="0"/>
                </a:gradFill>
              </a:rPr>
              <a:t> </a:t>
            </a:r>
          </a:p>
        </p:txBody>
      </p:sp>
    </p:spTree>
    <p:extLst>
      <p:ext uri="{BB962C8B-B14F-4D97-AF65-F5344CB8AC3E}">
        <p14:creationId xmlns:p14="http://schemas.microsoft.com/office/powerpoint/2010/main" val="2555262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REST APIs</a:t>
            </a:r>
            <a:endParaRPr lang="en-US" dirty="0"/>
          </a:p>
        </p:txBody>
      </p:sp>
      <p:sp>
        <p:nvSpPr>
          <p:cNvPr id="4" name="Textplatzhalter 3"/>
          <p:cNvSpPr>
            <a:spLocks noGrp="1"/>
          </p:cNvSpPr>
          <p:nvPr>
            <p:ph type="body" sz="quarter" idx="11"/>
          </p:nvPr>
        </p:nvSpPr>
        <p:spPr/>
        <p:txBody>
          <a:bodyPr/>
          <a:lstStyle/>
          <a:p>
            <a:endParaRPr lang="de-DE"/>
          </a:p>
        </p:txBody>
      </p:sp>
      <p:pic>
        <p:nvPicPr>
          <p:cNvPr id="2" name="Grafik 1"/>
          <p:cNvPicPr>
            <a:picLocks noChangeAspect="1"/>
          </p:cNvPicPr>
          <p:nvPr/>
        </p:nvPicPr>
        <p:blipFill>
          <a:blip r:embed="rId2"/>
          <a:stretch>
            <a:fillRect/>
          </a:stretch>
        </p:blipFill>
        <p:spPr>
          <a:xfrm>
            <a:off x="274639" y="1212849"/>
            <a:ext cx="7959822" cy="54383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216525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Integrating with Visual Studio Online</a:t>
            </a:r>
            <a:endParaRPr lang="en-US" dirty="0"/>
          </a:p>
        </p:txBody>
      </p:sp>
      <p:sp>
        <p:nvSpPr>
          <p:cNvPr id="4" name="Textplatzhalter 3"/>
          <p:cNvSpPr>
            <a:spLocks noGrp="1"/>
          </p:cNvSpPr>
          <p:nvPr>
            <p:ph type="body" sz="quarter" idx="11"/>
          </p:nvPr>
        </p:nvSpPr>
        <p:spPr>
          <a:xfrm>
            <a:off x="274639" y="1212849"/>
            <a:ext cx="11889564" cy="3785652"/>
          </a:xfrm>
        </p:spPr>
        <p:txBody>
          <a:bodyPr/>
          <a:lstStyle/>
          <a:p>
            <a:r>
              <a:rPr lang="en-US" b="1" dirty="0" smtClean="0"/>
              <a:t>REST APIs</a:t>
            </a:r>
          </a:p>
          <a:p>
            <a:pPr lvl="1"/>
            <a:r>
              <a:rPr lang="en-US" dirty="0"/>
              <a:t>Lightweight and easy to work with JSON REST </a:t>
            </a:r>
            <a:r>
              <a:rPr lang="en-US" dirty="0" smtClean="0"/>
              <a:t>APIs</a:t>
            </a:r>
          </a:p>
          <a:p>
            <a:pPr lvl="1"/>
            <a:r>
              <a:rPr lang="en-US" dirty="0"/>
              <a:t>Create and query work items, queue a build, </a:t>
            </a:r>
            <a:r>
              <a:rPr lang="en-US" dirty="0" smtClean="0"/>
              <a:t>access </a:t>
            </a:r>
            <a:r>
              <a:rPr lang="en-US" dirty="0"/>
              <a:t>source code, and </a:t>
            </a:r>
            <a:r>
              <a:rPr lang="en-US" dirty="0" smtClean="0"/>
              <a:t>more</a:t>
            </a:r>
            <a:endParaRPr lang="en-US" b="1" dirty="0" smtClean="0"/>
          </a:p>
          <a:p>
            <a:r>
              <a:rPr lang="en-US" b="1" dirty="0" smtClean="0"/>
              <a:t>Authorization</a:t>
            </a:r>
          </a:p>
          <a:p>
            <a:pPr lvl="1"/>
            <a:r>
              <a:rPr lang="en-US" dirty="0" err="1"/>
              <a:t>OAuth</a:t>
            </a:r>
            <a:r>
              <a:rPr lang="en-US" dirty="0"/>
              <a:t> 2.0-based </a:t>
            </a:r>
            <a:r>
              <a:rPr lang="en-US" dirty="0" smtClean="0"/>
              <a:t>authorization (Safer </a:t>
            </a:r>
            <a:r>
              <a:rPr lang="en-US" dirty="0"/>
              <a:t>and more secure compared to basic </a:t>
            </a:r>
            <a:r>
              <a:rPr lang="en-US" dirty="0" smtClean="0"/>
              <a:t>authentication)</a:t>
            </a:r>
            <a:endParaRPr lang="en-US" dirty="0"/>
          </a:p>
          <a:p>
            <a:r>
              <a:rPr lang="en-US" b="1" dirty="0" smtClean="0"/>
              <a:t>Service hooks</a:t>
            </a:r>
          </a:p>
          <a:p>
            <a:pPr lvl="1"/>
            <a:r>
              <a:rPr lang="en-US" dirty="0" smtClean="0"/>
              <a:t>Receive events on secure HTTP endpoints, Azure Service Bus queues, or via other services</a:t>
            </a:r>
          </a:p>
          <a:p>
            <a:pPr lvl="1"/>
            <a:r>
              <a:rPr lang="en-US" dirty="0" smtClean="0"/>
              <a:t>Avoid </a:t>
            </a:r>
            <a:r>
              <a:rPr lang="en-US" dirty="0"/>
              <a:t>constantly polling Visual Studio Online to check for new or updated </a:t>
            </a:r>
            <a:r>
              <a:rPr lang="en-US" dirty="0" smtClean="0"/>
              <a:t>resources</a:t>
            </a:r>
          </a:p>
        </p:txBody>
      </p:sp>
      <p:sp>
        <p:nvSpPr>
          <p:cNvPr id="2" name="Textfeld 1"/>
          <p:cNvSpPr txBox="1"/>
          <p:nvPr/>
        </p:nvSpPr>
        <p:spPr>
          <a:xfrm>
            <a:off x="274639" y="6366661"/>
            <a:ext cx="5854616" cy="627864"/>
          </a:xfrm>
          <a:prstGeom prst="rect">
            <a:avLst/>
          </a:prstGeom>
          <a:noFill/>
        </p:spPr>
        <p:txBody>
          <a:bodyPr wrap="none" lIns="182880" tIns="146304" rIns="182880" bIns="146304" rtlCol="0">
            <a:spAutoFit/>
          </a:bodyPr>
          <a:lstStyle/>
          <a:p>
            <a:pPr>
              <a:lnSpc>
                <a:spcPct val="90000"/>
              </a:lnSpc>
              <a:spcAft>
                <a:spcPts val="600"/>
              </a:spcAft>
            </a:pPr>
            <a:r>
              <a:rPr lang="de-DE" sz="2400" dirty="0" smtClean="0">
                <a:gradFill>
                  <a:gsLst>
                    <a:gs pos="2917">
                      <a:srgbClr val="FFFFFF"/>
                    </a:gs>
                    <a:gs pos="30000">
                      <a:srgbClr val="FFFFFF"/>
                    </a:gs>
                  </a:gsLst>
                  <a:lin ang="5400000" scaled="0"/>
                </a:gradFill>
              </a:rPr>
              <a:t>Source: </a:t>
            </a:r>
            <a:r>
              <a:rPr lang="de-DE" sz="2400" dirty="0" smtClean="0">
                <a:gradFill>
                  <a:gsLst>
                    <a:gs pos="2917">
                      <a:srgbClr val="FFFFFF"/>
                    </a:gs>
                    <a:gs pos="30000">
                      <a:srgbClr val="FFFFFF"/>
                    </a:gs>
                  </a:gsLst>
                  <a:lin ang="5400000" scaled="0"/>
                </a:gradFill>
                <a:hlinkClick r:id="rId2"/>
              </a:rPr>
              <a:t>www.visualstudio.com/integrate</a:t>
            </a:r>
            <a:r>
              <a:rPr lang="de-DE" sz="2400" dirty="0" smtClean="0">
                <a:gradFill>
                  <a:gsLst>
                    <a:gs pos="2917">
                      <a:srgbClr val="FFFFFF"/>
                    </a:gs>
                    <a:gs pos="30000">
                      <a:srgbClr val="FFFFFF"/>
                    </a:gs>
                  </a:gsLst>
                  <a:lin ang="5400000" scaled="0"/>
                </a:gradFill>
              </a:rPr>
              <a:t> </a:t>
            </a:r>
          </a:p>
        </p:txBody>
      </p:sp>
    </p:spTree>
    <p:extLst>
      <p:ext uri="{BB962C8B-B14F-4D97-AF65-F5344CB8AC3E}">
        <p14:creationId xmlns:p14="http://schemas.microsoft.com/office/powerpoint/2010/main" val="797205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Integrating with</a:t>
            </a:r>
            <a:br>
              <a:rPr lang="en-US" dirty="0" smtClean="0"/>
            </a:br>
            <a:r>
              <a:rPr lang="en-US" dirty="0" smtClean="0"/>
              <a:t>Visual Studio Online</a:t>
            </a:r>
            <a:endParaRPr lang="en-US" dirty="0"/>
          </a:p>
        </p:txBody>
      </p:sp>
    </p:spTree>
    <p:extLst>
      <p:ext uri="{BB962C8B-B14F-4D97-AF65-F5344CB8AC3E}">
        <p14:creationId xmlns:p14="http://schemas.microsoft.com/office/powerpoint/2010/main" val="35157275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Thank you for your attention!</a:t>
            </a:r>
          </a:p>
        </p:txBody>
      </p:sp>
      <p:pic>
        <p:nvPicPr>
          <p:cNvPr id="5" name="Picture 2" descr="Q&amp;A-slide"/>
          <p:cNvPicPr>
            <a:picLocks noChangeAspect="1" noChangeArrowheads="1"/>
          </p:cNvPicPr>
          <p:nvPr/>
        </p:nvPicPr>
        <p:blipFill>
          <a:blip r:embed="rId2" cstate="print"/>
          <a:srcRect/>
          <a:stretch>
            <a:fillRect/>
          </a:stretch>
        </p:blipFill>
        <p:spPr bwMode="auto">
          <a:xfrm>
            <a:off x="1591423" y="-1334298"/>
            <a:ext cx="10216066" cy="7662049"/>
          </a:xfrm>
          <a:prstGeom prst="rect">
            <a:avLst/>
          </a:prstGeom>
          <a:noFill/>
          <a:ln w="9525">
            <a:noFill/>
            <a:miter lim="800000"/>
            <a:headEnd/>
            <a:tailEnd/>
          </a:ln>
        </p:spPr>
      </p:pic>
      <p:grpSp>
        <p:nvGrpSpPr>
          <p:cNvPr id="6" name="Gruppieren 5"/>
          <p:cNvGrpSpPr/>
          <p:nvPr/>
        </p:nvGrpSpPr>
        <p:grpSpPr>
          <a:xfrm>
            <a:off x="787267" y="2028339"/>
            <a:ext cx="5330430" cy="4421585"/>
            <a:chOff x="559963" y="2714620"/>
            <a:chExt cx="4071966" cy="3267079"/>
          </a:xfrm>
        </p:grpSpPr>
        <p:grpSp>
          <p:nvGrpSpPr>
            <p:cNvPr id="7" name="Group 3"/>
            <p:cNvGrpSpPr>
              <a:grpSpLocks/>
            </p:cNvGrpSpPr>
            <p:nvPr/>
          </p:nvGrpSpPr>
          <p:grpSpPr bwMode="auto">
            <a:xfrm>
              <a:off x="559963" y="2714620"/>
              <a:ext cx="4071966" cy="3267079"/>
              <a:chOff x="1045" y="627"/>
              <a:chExt cx="3264" cy="2832"/>
            </a:xfrm>
          </p:grpSpPr>
          <p:grpSp>
            <p:nvGrpSpPr>
              <p:cNvPr id="9" name="Group 4"/>
              <p:cNvGrpSpPr>
                <a:grpSpLocks/>
              </p:cNvGrpSpPr>
              <p:nvPr/>
            </p:nvGrpSpPr>
            <p:grpSpPr bwMode="auto">
              <a:xfrm>
                <a:off x="1741" y="1655"/>
                <a:ext cx="556" cy="983"/>
                <a:chOff x="2321" y="1810"/>
                <a:chExt cx="725" cy="1266"/>
              </a:xfrm>
            </p:grpSpPr>
            <p:sp>
              <p:nvSpPr>
                <p:cNvPr id="22" name="Freeform 5"/>
                <p:cNvSpPr>
                  <a:spLocks/>
                </p:cNvSpPr>
                <p:nvPr/>
              </p:nvSpPr>
              <p:spPr bwMode="auto">
                <a:xfrm>
                  <a:off x="2321" y="1810"/>
                  <a:ext cx="494" cy="596"/>
                </a:xfrm>
                <a:custGeom>
                  <a:avLst/>
                  <a:gdLst/>
                  <a:ahLst/>
                  <a:cxnLst>
                    <a:cxn ang="0">
                      <a:pos x="0" y="320"/>
                    </a:cxn>
                    <a:cxn ang="0">
                      <a:pos x="29" y="174"/>
                    </a:cxn>
                    <a:cxn ang="0">
                      <a:pos x="116" y="73"/>
                    </a:cxn>
                    <a:cxn ang="0">
                      <a:pos x="209" y="14"/>
                    </a:cxn>
                    <a:cxn ang="0">
                      <a:pos x="327" y="0"/>
                    </a:cxn>
                    <a:cxn ang="0">
                      <a:pos x="443" y="80"/>
                    </a:cxn>
                    <a:cxn ang="0">
                      <a:pos x="494" y="160"/>
                    </a:cxn>
                    <a:cxn ang="0">
                      <a:pos x="494" y="218"/>
                    </a:cxn>
                    <a:cxn ang="0">
                      <a:pos x="464" y="255"/>
                    </a:cxn>
                    <a:cxn ang="0">
                      <a:pos x="327" y="290"/>
                    </a:cxn>
                    <a:cxn ang="0">
                      <a:pos x="283" y="298"/>
                    </a:cxn>
                    <a:cxn ang="0">
                      <a:pos x="312" y="414"/>
                    </a:cxn>
                    <a:cxn ang="0">
                      <a:pos x="414" y="458"/>
                    </a:cxn>
                    <a:cxn ang="0">
                      <a:pos x="457" y="530"/>
                    </a:cxn>
                    <a:cxn ang="0">
                      <a:pos x="406" y="588"/>
                    </a:cxn>
                    <a:cxn ang="0">
                      <a:pos x="203" y="596"/>
                    </a:cxn>
                    <a:cxn ang="0">
                      <a:pos x="108" y="524"/>
                    </a:cxn>
                    <a:cxn ang="0">
                      <a:pos x="29" y="393"/>
                    </a:cxn>
                    <a:cxn ang="0">
                      <a:pos x="14" y="284"/>
                    </a:cxn>
                    <a:cxn ang="0">
                      <a:pos x="14" y="261"/>
                    </a:cxn>
                    <a:cxn ang="0">
                      <a:pos x="0" y="320"/>
                    </a:cxn>
                  </a:cxnLst>
                  <a:rect l="0" t="0" r="r" b="b"/>
                  <a:pathLst>
                    <a:path w="494" h="596">
                      <a:moveTo>
                        <a:pt x="0" y="320"/>
                      </a:moveTo>
                      <a:lnTo>
                        <a:pt x="29" y="174"/>
                      </a:lnTo>
                      <a:lnTo>
                        <a:pt x="116" y="73"/>
                      </a:lnTo>
                      <a:lnTo>
                        <a:pt x="209" y="14"/>
                      </a:lnTo>
                      <a:lnTo>
                        <a:pt x="327" y="0"/>
                      </a:lnTo>
                      <a:lnTo>
                        <a:pt x="443" y="80"/>
                      </a:lnTo>
                      <a:lnTo>
                        <a:pt x="494" y="160"/>
                      </a:lnTo>
                      <a:lnTo>
                        <a:pt x="494" y="218"/>
                      </a:lnTo>
                      <a:lnTo>
                        <a:pt x="464" y="255"/>
                      </a:lnTo>
                      <a:lnTo>
                        <a:pt x="327" y="290"/>
                      </a:lnTo>
                      <a:lnTo>
                        <a:pt x="283" y="298"/>
                      </a:lnTo>
                      <a:lnTo>
                        <a:pt x="312" y="414"/>
                      </a:lnTo>
                      <a:lnTo>
                        <a:pt x="414" y="458"/>
                      </a:lnTo>
                      <a:lnTo>
                        <a:pt x="457" y="530"/>
                      </a:lnTo>
                      <a:lnTo>
                        <a:pt x="406" y="588"/>
                      </a:lnTo>
                      <a:lnTo>
                        <a:pt x="203" y="596"/>
                      </a:lnTo>
                      <a:lnTo>
                        <a:pt x="108" y="524"/>
                      </a:lnTo>
                      <a:lnTo>
                        <a:pt x="29" y="393"/>
                      </a:lnTo>
                      <a:lnTo>
                        <a:pt x="14" y="284"/>
                      </a:lnTo>
                      <a:lnTo>
                        <a:pt x="14" y="261"/>
                      </a:lnTo>
                      <a:lnTo>
                        <a:pt x="0" y="320"/>
                      </a:lnTo>
                      <a:close/>
                    </a:path>
                  </a:pathLst>
                </a:custGeom>
                <a:solidFill>
                  <a:srgbClr val="C0C0C0"/>
                </a:solidFill>
                <a:ln w="9525">
                  <a:noFill/>
                  <a:round/>
                  <a:headEnd/>
                  <a:tailEnd/>
                </a:ln>
              </p:spPr>
              <p:txBody>
                <a:bodyPr/>
                <a:lstStyle/>
                <a:p>
                  <a:endParaRPr lang="de-DE" sz="1836">
                    <a:solidFill>
                      <a:srgbClr val="FFFFFF"/>
                    </a:solidFill>
                  </a:endParaRPr>
                </a:p>
              </p:txBody>
            </p:sp>
            <p:grpSp>
              <p:nvGrpSpPr>
                <p:cNvPr id="23" name="Group 6"/>
                <p:cNvGrpSpPr>
                  <a:grpSpLocks/>
                </p:cNvGrpSpPr>
                <p:nvPr/>
              </p:nvGrpSpPr>
              <p:grpSpPr bwMode="auto">
                <a:xfrm>
                  <a:off x="2504" y="2306"/>
                  <a:ext cx="542" cy="770"/>
                  <a:chOff x="2504" y="2306"/>
                  <a:chExt cx="542" cy="770"/>
                </a:xfrm>
              </p:grpSpPr>
              <p:sp>
                <p:nvSpPr>
                  <p:cNvPr id="24" name="Freeform 7"/>
                  <p:cNvSpPr>
                    <a:spLocks/>
                  </p:cNvSpPr>
                  <p:nvPr/>
                </p:nvSpPr>
                <p:spPr bwMode="auto">
                  <a:xfrm>
                    <a:off x="2690" y="2306"/>
                    <a:ext cx="356" cy="679"/>
                  </a:xfrm>
                  <a:custGeom>
                    <a:avLst/>
                    <a:gdLst/>
                    <a:ahLst/>
                    <a:cxnLst>
                      <a:cxn ang="0">
                        <a:pos x="119" y="26"/>
                      </a:cxn>
                      <a:cxn ang="0">
                        <a:pos x="76" y="0"/>
                      </a:cxn>
                      <a:cxn ang="0">
                        <a:pos x="21" y="0"/>
                      </a:cxn>
                      <a:cxn ang="0">
                        <a:pos x="0" y="35"/>
                      </a:cxn>
                      <a:cxn ang="0">
                        <a:pos x="9" y="91"/>
                      </a:cxn>
                      <a:cxn ang="0">
                        <a:pos x="58" y="146"/>
                      </a:cxn>
                      <a:cxn ang="0">
                        <a:pos x="158" y="194"/>
                      </a:cxn>
                      <a:cxn ang="0">
                        <a:pos x="274" y="301"/>
                      </a:cxn>
                      <a:cxn ang="0">
                        <a:pos x="293" y="347"/>
                      </a:cxn>
                      <a:cxn ang="0">
                        <a:pos x="283" y="368"/>
                      </a:cxn>
                      <a:cxn ang="0">
                        <a:pos x="195" y="438"/>
                      </a:cxn>
                      <a:cxn ang="0">
                        <a:pos x="91" y="521"/>
                      </a:cxn>
                      <a:cxn ang="0">
                        <a:pos x="67" y="556"/>
                      </a:cxn>
                      <a:cxn ang="0">
                        <a:pos x="67" y="593"/>
                      </a:cxn>
                      <a:cxn ang="0">
                        <a:pos x="146" y="633"/>
                      </a:cxn>
                      <a:cxn ang="0">
                        <a:pos x="268" y="679"/>
                      </a:cxn>
                      <a:cxn ang="0">
                        <a:pos x="311" y="679"/>
                      </a:cxn>
                      <a:cxn ang="0">
                        <a:pos x="356" y="649"/>
                      </a:cxn>
                      <a:cxn ang="0">
                        <a:pos x="356" y="624"/>
                      </a:cxn>
                      <a:cxn ang="0">
                        <a:pos x="323" y="612"/>
                      </a:cxn>
                      <a:cxn ang="0">
                        <a:pos x="167" y="593"/>
                      </a:cxn>
                      <a:cxn ang="0">
                        <a:pos x="109" y="577"/>
                      </a:cxn>
                      <a:cxn ang="0">
                        <a:pos x="104" y="551"/>
                      </a:cxn>
                      <a:cxn ang="0">
                        <a:pos x="204" y="475"/>
                      </a:cxn>
                      <a:cxn ang="0">
                        <a:pos x="314" y="401"/>
                      </a:cxn>
                      <a:cxn ang="0">
                        <a:pos x="337" y="374"/>
                      </a:cxn>
                      <a:cxn ang="0">
                        <a:pos x="347" y="337"/>
                      </a:cxn>
                      <a:cxn ang="0">
                        <a:pos x="337" y="286"/>
                      </a:cxn>
                      <a:cxn ang="0">
                        <a:pos x="304" y="246"/>
                      </a:cxn>
                      <a:cxn ang="0">
                        <a:pos x="195" y="112"/>
                      </a:cxn>
                      <a:cxn ang="0">
                        <a:pos x="119" y="26"/>
                      </a:cxn>
                    </a:cxnLst>
                    <a:rect l="0" t="0" r="r" b="b"/>
                    <a:pathLst>
                      <a:path w="356" h="679">
                        <a:moveTo>
                          <a:pt x="119" y="26"/>
                        </a:moveTo>
                        <a:lnTo>
                          <a:pt x="76" y="0"/>
                        </a:lnTo>
                        <a:lnTo>
                          <a:pt x="21" y="0"/>
                        </a:lnTo>
                        <a:lnTo>
                          <a:pt x="0" y="35"/>
                        </a:lnTo>
                        <a:lnTo>
                          <a:pt x="9" y="91"/>
                        </a:lnTo>
                        <a:lnTo>
                          <a:pt x="58" y="146"/>
                        </a:lnTo>
                        <a:lnTo>
                          <a:pt x="158" y="194"/>
                        </a:lnTo>
                        <a:lnTo>
                          <a:pt x="274" y="301"/>
                        </a:lnTo>
                        <a:lnTo>
                          <a:pt x="293" y="347"/>
                        </a:lnTo>
                        <a:lnTo>
                          <a:pt x="283" y="368"/>
                        </a:lnTo>
                        <a:lnTo>
                          <a:pt x="195" y="438"/>
                        </a:lnTo>
                        <a:lnTo>
                          <a:pt x="91" y="521"/>
                        </a:lnTo>
                        <a:lnTo>
                          <a:pt x="67" y="556"/>
                        </a:lnTo>
                        <a:lnTo>
                          <a:pt x="67" y="593"/>
                        </a:lnTo>
                        <a:lnTo>
                          <a:pt x="146" y="633"/>
                        </a:lnTo>
                        <a:lnTo>
                          <a:pt x="268" y="679"/>
                        </a:lnTo>
                        <a:lnTo>
                          <a:pt x="311" y="679"/>
                        </a:lnTo>
                        <a:lnTo>
                          <a:pt x="356" y="649"/>
                        </a:lnTo>
                        <a:lnTo>
                          <a:pt x="356" y="624"/>
                        </a:lnTo>
                        <a:lnTo>
                          <a:pt x="323" y="612"/>
                        </a:lnTo>
                        <a:lnTo>
                          <a:pt x="167" y="593"/>
                        </a:lnTo>
                        <a:lnTo>
                          <a:pt x="109" y="577"/>
                        </a:lnTo>
                        <a:lnTo>
                          <a:pt x="104" y="551"/>
                        </a:lnTo>
                        <a:lnTo>
                          <a:pt x="204" y="475"/>
                        </a:lnTo>
                        <a:lnTo>
                          <a:pt x="314" y="401"/>
                        </a:lnTo>
                        <a:lnTo>
                          <a:pt x="337" y="374"/>
                        </a:lnTo>
                        <a:lnTo>
                          <a:pt x="347" y="337"/>
                        </a:lnTo>
                        <a:lnTo>
                          <a:pt x="337" y="286"/>
                        </a:lnTo>
                        <a:lnTo>
                          <a:pt x="304" y="246"/>
                        </a:lnTo>
                        <a:lnTo>
                          <a:pt x="195" y="112"/>
                        </a:lnTo>
                        <a:lnTo>
                          <a:pt x="119" y="26"/>
                        </a:lnTo>
                        <a:close/>
                      </a:path>
                    </a:pathLst>
                  </a:custGeom>
                  <a:solidFill>
                    <a:srgbClr val="C0C0C0"/>
                  </a:solidFill>
                  <a:ln w="9525">
                    <a:noFill/>
                    <a:round/>
                    <a:headEnd/>
                    <a:tailEnd/>
                  </a:ln>
                </p:spPr>
                <p:txBody>
                  <a:bodyPr/>
                  <a:lstStyle/>
                  <a:p>
                    <a:endParaRPr lang="de-DE" sz="1836">
                      <a:solidFill>
                        <a:srgbClr val="FFFFFF"/>
                      </a:solidFill>
                    </a:endParaRPr>
                  </a:p>
                </p:txBody>
              </p:sp>
              <p:sp>
                <p:nvSpPr>
                  <p:cNvPr id="25" name="Freeform 8"/>
                  <p:cNvSpPr>
                    <a:spLocks/>
                  </p:cNvSpPr>
                  <p:nvPr/>
                </p:nvSpPr>
                <p:spPr bwMode="auto">
                  <a:xfrm>
                    <a:off x="2504" y="2397"/>
                    <a:ext cx="353" cy="679"/>
                  </a:xfrm>
                  <a:custGeom>
                    <a:avLst/>
                    <a:gdLst/>
                    <a:ahLst/>
                    <a:cxnLst>
                      <a:cxn ang="0">
                        <a:pos x="117" y="26"/>
                      </a:cxn>
                      <a:cxn ang="0">
                        <a:pos x="75" y="0"/>
                      </a:cxn>
                      <a:cxn ang="0">
                        <a:pos x="21" y="0"/>
                      </a:cxn>
                      <a:cxn ang="0">
                        <a:pos x="0" y="35"/>
                      </a:cxn>
                      <a:cxn ang="0">
                        <a:pos x="9" y="91"/>
                      </a:cxn>
                      <a:cxn ang="0">
                        <a:pos x="58" y="146"/>
                      </a:cxn>
                      <a:cxn ang="0">
                        <a:pos x="157" y="194"/>
                      </a:cxn>
                      <a:cxn ang="0">
                        <a:pos x="272" y="301"/>
                      </a:cxn>
                      <a:cxn ang="0">
                        <a:pos x="290" y="347"/>
                      </a:cxn>
                      <a:cxn ang="0">
                        <a:pos x="281" y="368"/>
                      </a:cxn>
                      <a:cxn ang="0">
                        <a:pos x="194" y="438"/>
                      </a:cxn>
                      <a:cxn ang="0">
                        <a:pos x="91" y="521"/>
                      </a:cxn>
                      <a:cxn ang="0">
                        <a:pos x="67" y="556"/>
                      </a:cxn>
                      <a:cxn ang="0">
                        <a:pos x="67" y="593"/>
                      </a:cxn>
                      <a:cxn ang="0">
                        <a:pos x="145" y="633"/>
                      </a:cxn>
                      <a:cxn ang="0">
                        <a:pos x="266" y="679"/>
                      </a:cxn>
                      <a:cxn ang="0">
                        <a:pos x="309" y="679"/>
                      </a:cxn>
                      <a:cxn ang="0">
                        <a:pos x="353" y="649"/>
                      </a:cxn>
                      <a:cxn ang="0">
                        <a:pos x="353" y="624"/>
                      </a:cxn>
                      <a:cxn ang="0">
                        <a:pos x="320" y="612"/>
                      </a:cxn>
                      <a:cxn ang="0">
                        <a:pos x="166" y="593"/>
                      </a:cxn>
                      <a:cxn ang="0">
                        <a:pos x="109" y="577"/>
                      </a:cxn>
                      <a:cxn ang="0">
                        <a:pos x="103" y="551"/>
                      </a:cxn>
                      <a:cxn ang="0">
                        <a:pos x="203" y="475"/>
                      </a:cxn>
                      <a:cxn ang="0">
                        <a:pos x="311" y="401"/>
                      </a:cxn>
                      <a:cxn ang="0">
                        <a:pos x="335" y="374"/>
                      </a:cxn>
                      <a:cxn ang="0">
                        <a:pos x="344" y="337"/>
                      </a:cxn>
                      <a:cxn ang="0">
                        <a:pos x="335" y="286"/>
                      </a:cxn>
                      <a:cxn ang="0">
                        <a:pos x="302" y="246"/>
                      </a:cxn>
                      <a:cxn ang="0">
                        <a:pos x="194" y="112"/>
                      </a:cxn>
                      <a:cxn ang="0">
                        <a:pos x="117" y="26"/>
                      </a:cxn>
                    </a:cxnLst>
                    <a:rect l="0" t="0" r="r" b="b"/>
                    <a:pathLst>
                      <a:path w="353" h="679">
                        <a:moveTo>
                          <a:pt x="117" y="26"/>
                        </a:moveTo>
                        <a:lnTo>
                          <a:pt x="75" y="0"/>
                        </a:lnTo>
                        <a:lnTo>
                          <a:pt x="21" y="0"/>
                        </a:lnTo>
                        <a:lnTo>
                          <a:pt x="0" y="35"/>
                        </a:lnTo>
                        <a:lnTo>
                          <a:pt x="9" y="91"/>
                        </a:lnTo>
                        <a:lnTo>
                          <a:pt x="58" y="146"/>
                        </a:lnTo>
                        <a:lnTo>
                          <a:pt x="157" y="194"/>
                        </a:lnTo>
                        <a:lnTo>
                          <a:pt x="272" y="301"/>
                        </a:lnTo>
                        <a:lnTo>
                          <a:pt x="290" y="347"/>
                        </a:lnTo>
                        <a:lnTo>
                          <a:pt x="281" y="368"/>
                        </a:lnTo>
                        <a:lnTo>
                          <a:pt x="194" y="438"/>
                        </a:lnTo>
                        <a:lnTo>
                          <a:pt x="91" y="521"/>
                        </a:lnTo>
                        <a:lnTo>
                          <a:pt x="67" y="556"/>
                        </a:lnTo>
                        <a:lnTo>
                          <a:pt x="67" y="593"/>
                        </a:lnTo>
                        <a:lnTo>
                          <a:pt x="145" y="633"/>
                        </a:lnTo>
                        <a:lnTo>
                          <a:pt x="266" y="679"/>
                        </a:lnTo>
                        <a:lnTo>
                          <a:pt x="309" y="679"/>
                        </a:lnTo>
                        <a:lnTo>
                          <a:pt x="353" y="649"/>
                        </a:lnTo>
                        <a:lnTo>
                          <a:pt x="353" y="624"/>
                        </a:lnTo>
                        <a:lnTo>
                          <a:pt x="320" y="612"/>
                        </a:lnTo>
                        <a:lnTo>
                          <a:pt x="166" y="593"/>
                        </a:lnTo>
                        <a:lnTo>
                          <a:pt x="109" y="577"/>
                        </a:lnTo>
                        <a:lnTo>
                          <a:pt x="103" y="551"/>
                        </a:lnTo>
                        <a:lnTo>
                          <a:pt x="203" y="475"/>
                        </a:lnTo>
                        <a:lnTo>
                          <a:pt x="311" y="401"/>
                        </a:lnTo>
                        <a:lnTo>
                          <a:pt x="335" y="374"/>
                        </a:lnTo>
                        <a:lnTo>
                          <a:pt x="344" y="337"/>
                        </a:lnTo>
                        <a:lnTo>
                          <a:pt x="335" y="286"/>
                        </a:lnTo>
                        <a:lnTo>
                          <a:pt x="302" y="246"/>
                        </a:lnTo>
                        <a:lnTo>
                          <a:pt x="194" y="112"/>
                        </a:lnTo>
                        <a:lnTo>
                          <a:pt x="117" y="26"/>
                        </a:lnTo>
                        <a:close/>
                      </a:path>
                    </a:pathLst>
                  </a:custGeom>
                  <a:solidFill>
                    <a:srgbClr val="C0C0C0"/>
                  </a:solidFill>
                  <a:ln w="9525">
                    <a:noFill/>
                    <a:round/>
                    <a:headEnd/>
                    <a:tailEnd/>
                  </a:ln>
                </p:spPr>
                <p:txBody>
                  <a:bodyPr/>
                  <a:lstStyle/>
                  <a:p>
                    <a:endParaRPr lang="de-DE" sz="1836">
                      <a:solidFill>
                        <a:srgbClr val="FFFFFF"/>
                      </a:solidFill>
                    </a:endParaRPr>
                  </a:p>
                </p:txBody>
              </p:sp>
            </p:grpSp>
          </p:grpSp>
          <p:sp>
            <p:nvSpPr>
              <p:cNvPr id="10" name="Freeform 9"/>
              <p:cNvSpPr>
                <a:spLocks/>
              </p:cNvSpPr>
              <p:nvPr/>
            </p:nvSpPr>
            <p:spPr bwMode="auto">
              <a:xfrm>
                <a:off x="1117" y="1597"/>
                <a:ext cx="2236" cy="1862"/>
              </a:xfrm>
              <a:custGeom>
                <a:avLst/>
                <a:gdLst/>
                <a:ahLst/>
                <a:cxnLst>
                  <a:cxn ang="0">
                    <a:pos x="15" y="1523"/>
                  </a:cxn>
                  <a:cxn ang="0">
                    <a:pos x="39" y="1237"/>
                  </a:cxn>
                  <a:cxn ang="0">
                    <a:pos x="0" y="936"/>
                  </a:cxn>
                  <a:cxn ang="0">
                    <a:pos x="39" y="712"/>
                  </a:cxn>
                  <a:cxn ang="0">
                    <a:pos x="233" y="572"/>
                  </a:cxn>
                  <a:cxn ang="0">
                    <a:pos x="745" y="426"/>
                  </a:cxn>
                  <a:cxn ang="0">
                    <a:pos x="1156" y="379"/>
                  </a:cxn>
                  <a:cxn ang="0">
                    <a:pos x="1490" y="286"/>
                  </a:cxn>
                  <a:cxn ang="0">
                    <a:pos x="1690" y="216"/>
                  </a:cxn>
                  <a:cxn ang="0">
                    <a:pos x="1900" y="70"/>
                  </a:cxn>
                  <a:cxn ang="0">
                    <a:pos x="2164" y="0"/>
                  </a:cxn>
                  <a:cxn ang="0">
                    <a:pos x="2296" y="62"/>
                  </a:cxn>
                  <a:cxn ang="0">
                    <a:pos x="2699" y="433"/>
                  </a:cxn>
                  <a:cxn ang="0">
                    <a:pos x="2917" y="657"/>
                  </a:cxn>
                  <a:cxn ang="0">
                    <a:pos x="2885" y="773"/>
                  </a:cxn>
                  <a:cxn ang="0">
                    <a:pos x="2853" y="1129"/>
                  </a:cxn>
                  <a:cxn ang="0">
                    <a:pos x="2815" y="1477"/>
                  </a:cxn>
                  <a:cxn ang="0">
                    <a:pos x="2707" y="1609"/>
                  </a:cxn>
                  <a:cxn ang="0">
                    <a:pos x="2691" y="1523"/>
                  </a:cxn>
                  <a:cxn ang="0">
                    <a:pos x="2528" y="1469"/>
                  </a:cxn>
                  <a:cxn ang="0">
                    <a:pos x="2296" y="1555"/>
                  </a:cxn>
                  <a:cxn ang="0">
                    <a:pos x="2071" y="1686"/>
                  </a:cxn>
                  <a:cxn ang="0">
                    <a:pos x="1776" y="1833"/>
                  </a:cxn>
                  <a:cxn ang="0">
                    <a:pos x="1490" y="1949"/>
                  </a:cxn>
                  <a:cxn ang="0">
                    <a:pos x="1156" y="2027"/>
                  </a:cxn>
                  <a:cxn ang="0">
                    <a:pos x="923" y="2104"/>
                  </a:cxn>
                  <a:cxn ang="0">
                    <a:pos x="885" y="2297"/>
                  </a:cxn>
                  <a:cxn ang="0">
                    <a:pos x="791" y="2398"/>
                  </a:cxn>
                  <a:cxn ang="0">
                    <a:pos x="651" y="2243"/>
                  </a:cxn>
                  <a:cxn ang="0">
                    <a:pos x="667" y="2119"/>
                  </a:cxn>
                  <a:cxn ang="0">
                    <a:pos x="311" y="1763"/>
                  </a:cxn>
                  <a:cxn ang="0">
                    <a:pos x="125" y="1609"/>
                  </a:cxn>
                  <a:cxn ang="0">
                    <a:pos x="125" y="1763"/>
                  </a:cxn>
                </a:cxnLst>
                <a:rect l="0" t="0" r="r" b="b"/>
                <a:pathLst>
                  <a:path w="2917" h="2398">
                    <a:moveTo>
                      <a:pt x="23" y="1693"/>
                    </a:moveTo>
                    <a:lnTo>
                      <a:pt x="15" y="1523"/>
                    </a:lnTo>
                    <a:lnTo>
                      <a:pt x="39" y="1377"/>
                    </a:lnTo>
                    <a:lnTo>
                      <a:pt x="39" y="1237"/>
                    </a:lnTo>
                    <a:lnTo>
                      <a:pt x="8" y="1067"/>
                    </a:lnTo>
                    <a:lnTo>
                      <a:pt x="0" y="936"/>
                    </a:lnTo>
                    <a:lnTo>
                      <a:pt x="8" y="797"/>
                    </a:lnTo>
                    <a:lnTo>
                      <a:pt x="39" y="712"/>
                    </a:lnTo>
                    <a:lnTo>
                      <a:pt x="125" y="650"/>
                    </a:lnTo>
                    <a:lnTo>
                      <a:pt x="233" y="572"/>
                    </a:lnTo>
                    <a:lnTo>
                      <a:pt x="489" y="487"/>
                    </a:lnTo>
                    <a:lnTo>
                      <a:pt x="745" y="426"/>
                    </a:lnTo>
                    <a:lnTo>
                      <a:pt x="970" y="387"/>
                    </a:lnTo>
                    <a:lnTo>
                      <a:pt x="1156" y="379"/>
                    </a:lnTo>
                    <a:lnTo>
                      <a:pt x="1334" y="325"/>
                    </a:lnTo>
                    <a:lnTo>
                      <a:pt x="1490" y="286"/>
                    </a:lnTo>
                    <a:lnTo>
                      <a:pt x="1566" y="256"/>
                    </a:lnTo>
                    <a:lnTo>
                      <a:pt x="1690" y="216"/>
                    </a:lnTo>
                    <a:lnTo>
                      <a:pt x="1800" y="162"/>
                    </a:lnTo>
                    <a:lnTo>
                      <a:pt x="1900" y="70"/>
                    </a:lnTo>
                    <a:lnTo>
                      <a:pt x="2016" y="38"/>
                    </a:lnTo>
                    <a:lnTo>
                      <a:pt x="2164" y="0"/>
                    </a:lnTo>
                    <a:lnTo>
                      <a:pt x="2234" y="8"/>
                    </a:lnTo>
                    <a:lnTo>
                      <a:pt x="2296" y="62"/>
                    </a:lnTo>
                    <a:lnTo>
                      <a:pt x="2481" y="216"/>
                    </a:lnTo>
                    <a:lnTo>
                      <a:pt x="2699" y="433"/>
                    </a:lnTo>
                    <a:lnTo>
                      <a:pt x="2847" y="565"/>
                    </a:lnTo>
                    <a:lnTo>
                      <a:pt x="2917" y="657"/>
                    </a:lnTo>
                    <a:lnTo>
                      <a:pt x="2917" y="719"/>
                    </a:lnTo>
                    <a:lnTo>
                      <a:pt x="2885" y="773"/>
                    </a:lnTo>
                    <a:lnTo>
                      <a:pt x="2853" y="874"/>
                    </a:lnTo>
                    <a:lnTo>
                      <a:pt x="2853" y="1129"/>
                    </a:lnTo>
                    <a:lnTo>
                      <a:pt x="2839" y="1331"/>
                    </a:lnTo>
                    <a:lnTo>
                      <a:pt x="2815" y="1477"/>
                    </a:lnTo>
                    <a:lnTo>
                      <a:pt x="2777" y="1585"/>
                    </a:lnTo>
                    <a:lnTo>
                      <a:pt x="2707" y="1609"/>
                    </a:lnTo>
                    <a:lnTo>
                      <a:pt x="2675" y="1577"/>
                    </a:lnTo>
                    <a:lnTo>
                      <a:pt x="2691" y="1523"/>
                    </a:lnTo>
                    <a:lnTo>
                      <a:pt x="2699" y="1393"/>
                    </a:lnTo>
                    <a:lnTo>
                      <a:pt x="2528" y="1469"/>
                    </a:lnTo>
                    <a:lnTo>
                      <a:pt x="2427" y="1523"/>
                    </a:lnTo>
                    <a:lnTo>
                      <a:pt x="2296" y="1555"/>
                    </a:lnTo>
                    <a:lnTo>
                      <a:pt x="2195" y="1601"/>
                    </a:lnTo>
                    <a:lnTo>
                      <a:pt x="2071" y="1686"/>
                    </a:lnTo>
                    <a:lnTo>
                      <a:pt x="1954" y="1748"/>
                    </a:lnTo>
                    <a:lnTo>
                      <a:pt x="1776" y="1833"/>
                    </a:lnTo>
                    <a:lnTo>
                      <a:pt x="1660" y="1871"/>
                    </a:lnTo>
                    <a:lnTo>
                      <a:pt x="1490" y="1949"/>
                    </a:lnTo>
                    <a:lnTo>
                      <a:pt x="1296" y="1988"/>
                    </a:lnTo>
                    <a:lnTo>
                      <a:pt x="1156" y="2027"/>
                    </a:lnTo>
                    <a:lnTo>
                      <a:pt x="1001" y="2065"/>
                    </a:lnTo>
                    <a:lnTo>
                      <a:pt x="923" y="2104"/>
                    </a:lnTo>
                    <a:lnTo>
                      <a:pt x="892" y="2181"/>
                    </a:lnTo>
                    <a:lnTo>
                      <a:pt x="885" y="2297"/>
                    </a:lnTo>
                    <a:lnTo>
                      <a:pt x="861" y="2359"/>
                    </a:lnTo>
                    <a:lnTo>
                      <a:pt x="791" y="2398"/>
                    </a:lnTo>
                    <a:lnTo>
                      <a:pt x="683" y="2336"/>
                    </a:lnTo>
                    <a:lnTo>
                      <a:pt x="651" y="2243"/>
                    </a:lnTo>
                    <a:lnTo>
                      <a:pt x="691" y="2166"/>
                    </a:lnTo>
                    <a:lnTo>
                      <a:pt x="667" y="2119"/>
                    </a:lnTo>
                    <a:lnTo>
                      <a:pt x="519" y="1957"/>
                    </a:lnTo>
                    <a:lnTo>
                      <a:pt x="311" y="1763"/>
                    </a:lnTo>
                    <a:lnTo>
                      <a:pt x="179" y="1639"/>
                    </a:lnTo>
                    <a:lnTo>
                      <a:pt x="125" y="1609"/>
                    </a:lnTo>
                    <a:lnTo>
                      <a:pt x="101" y="1663"/>
                    </a:lnTo>
                    <a:lnTo>
                      <a:pt x="125" y="1763"/>
                    </a:lnTo>
                    <a:lnTo>
                      <a:pt x="23" y="1693"/>
                    </a:lnTo>
                    <a:close/>
                  </a:path>
                </a:pathLst>
              </a:custGeom>
              <a:solidFill>
                <a:srgbClr val="808080"/>
              </a:solidFill>
              <a:ln w="17526">
                <a:solidFill>
                  <a:srgbClr val="808080"/>
                </a:solidFill>
                <a:prstDash val="solid"/>
                <a:round/>
                <a:headEnd/>
                <a:tailEnd/>
              </a:ln>
            </p:spPr>
            <p:txBody>
              <a:bodyPr/>
              <a:lstStyle/>
              <a:p>
                <a:endParaRPr lang="de-DE" sz="1836">
                  <a:solidFill>
                    <a:srgbClr val="FFFFFF"/>
                  </a:solidFill>
                </a:endParaRPr>
              </a:p>
            </p:txBody>
          </p:sp>
          <p:sp>
            <p:nvSpPr>
              <p:cNvPr id="11" name="Freeform 10"/>
              <p:cNvSpPr>
                <a:spLocks/>
              </p:cNvSpPr>
              <p:nvPr/>
            </p:nvSpPr>
            <p:spPr bwMode="auto">
              <a:xfrm>
                <a:off x="1150" y="2137"/>
                <a:ext cx="2192" cy="1316"/>
              </a:xfrm>
              <a:custGeom>
                <a:avLst/>
                <a:gdLst/>
                <a:ahLst/>
                <a:cxnLst>
                  <a:cxn ang="0">
                    <a:pos x="729" y="1664"/>
                  </a:cxn>
                  <a:cxn ang="0">
                    <a:pos x="737" y="1502"/>
                  </a:cxn>
                  <a:cxn ang="0">
                    <a:pos x="729" y="1146"/>
                  </a:cxn>
                  <a:cxn ang="0">
                    <a:pos x="729" y="882"/>
                  </a:cxn>
                  <a:cxn ang="0">
                    <a:pos x="690" y="814"/>
                  </a:cxn>
                  <a:cxn ang="0">
                    <a:pos x="403" y="512"/>
                  </a:cxn>
                  <a:cxn ang="0">
                    <a:pos x="217" y="326"/>
                  </a:cxn>
                  <a:cxn ang="0">
                    <a:pos x="62" y="194"/>
                  </a:cxn>
                  <a:cxn ang="0">
                    <a:pos x="0" y="124"/>
                  </a:cxn>
                  <a:cxn ang="0">
                    <a:pos x="16" y="86"/>
                  </a:cxn>
                  <a:cxn ang="0">
                    <a:pos x="38" y="86"/>
                  </a:cxn>
                  <a:cxn ang="0">
                    <a:pos x="148" y="202"/>
                  </a:cxn>
                  <a:cxn ang="0">
                    <a:pos x="294" y="318"/>
                  </a:cxn>
                  <a:cxn ang="0">
                    <a:pos x="434" y="504"/>
                  </a:cxn>
                  <a:cxn ang="0">
                    <a:pos x="566" y="642"/>
                  </a:cxn>
                  <a:cxn ang="0">
                    <a:pos x="690" y="736"/>
                  </a:cxn>
                  <a:cxn ang="0">
                    <a:pos x="767" y="806"/>
                  </a:cxn>
                  <a:cxn ang="0">
                    <a:pos x="821" y="790"/>
                  </a:cxn>
                  <a:cxn ang="0">
                    <a:pos x="877" y="752"/>
                  </a:cxn>
                  <a:cxn ang="0">
                    <a:pos x="1047" y="712"/>
                  </a:cxn>
                  <a:cxn ang="0">
                    <a:pos x="1357" y="628"/>
                  </a:cxn>
                  <a:cxn ang="0">
                    <a:pos x="1543" y="526"/>
                  </a:cxn>
                  <a:cxn ang="0">
                    <a:pos x="1760" y="434"/>
                  </a:cxn>
                  <a:cxn ang="0">
                    <a:pos x="1985" y="350"/>
                  </a:cxn>
                  <a:cxn ang="0">
                    <a:pos x="2218" y="248"/>
                  </a:cxn>
                  <a:cxn ang="0">
                    <a:pos x="2380" y="194"/>
                  </a:cxn>
                  <a:cxn ang="0">
                    <a:pos x="2574" y="110"/>
                  </a:cxn>
                  <a:cxn ang="0">
                    <a:pos x="2730" y="70"/>
                  </a:cxn>
                  <a:cxn ang="0">
                    <a:pos x="2861" y="0"/>
                  </a:cxn>
                  <a:cxn ang="0">
                    <a:pos x="2815" y="124"/>
                  </a:cxn>
                  <a:cxn ang="0">
                    <a:pos x="2738" y="124"/>
                  </a:cxn>
                  <a:cxn ang="0">
                    <a:pos x="2636" y="148"/>
                  </a:cxn>
                  <a:cxn ang="0">
                    <a:pos x="2458" y="202"/>
                  </a:cxn>
                  <a:cxn ang="0">
                    <a:pos x="2326" y="256"/>
                  </a:cxn>
                  <a:cxn ang="0">
                    <a:pos x="2164" y="310"/>
                  </a:cxn>
                  <a:cxn ang="0">
                    <a:pos x="2054" y="364"/>
                  </a:cxn>
                  <a:cxn ang="0">
                    <a:pos x="1876" y="434"/>
                  </a:cxn>
                  <a:cxn ang="0">
                    <a:pos x="1760" y="434"/>
                  </a:cxn>
                  <a:cxn ang="0">
                    <a:pos x="1590" y="558"/>
                  </a:cxn>
                  <a:cxn ang="0">
                    <a:pos x="1473" y="612"/>
                  </a:cxn>
                  <a:cxn ang="0">
                    <a:pos x="1326" y="666"/>
                  </a:cxn>
                  <a:cxn ang="0">
                    <a:pos x="1139" y="728"/>
                  </a:cxn>
                  <a:cxn ang="0">
                    <a:pos x="993" y="766"/>
                  </a:cxn>
                  <a:cxn ang="0">
                    <a:pos x="891" y="814"/>
                  </a:cxn>
                  <a:cxn ang="0">
                    <a:pos x="799" y="860"/>
                  </a:cxn>
                  <a:cxn ang="0">
                    <a:pos x="775" y="984"/>
                  </a:cxn>
                  <a:cxn ang="0">
                    <a:pos x="775" y="1278"/>
                  </a:cxn>
                  <a:cxn ang="0">
                    <a:pos x="775" y="1478"/>
                  </a:cxn>
                  <a:cxn ang="0">
                    <a:pos x="791" y="1649"/>
                  </a:cxn>
                  <a:cxn ang="0">
                    <a:pos x="745" y="1695"/>
                  </a:cxn>
                  <a:cxn ang="0">
                    <a:pos x="729" y="1664"/>
                  </a:cxn>
                </a:cxnLst>
                <a:rect l="0" t="0" r="r" b="b"/>
                <a:pathLst>
                  <a:path w="2861" h="1695">
                    <a:moveTo>
                      <a:pt x="729" y="1664"/>
                    </a:moveTo>
                    <a:lnTo>
                      <a:pt x="737" y="1502"/>
                    </a:lnTo>
                    <a:lnTo>
                      <a:pt x="729" y="1146"/>
                    </a:lnTo>
                    <a:lnTo>
                      <a:pt x="729" y="882"/>
                    </a:lnTo>
                    <a:lnTo>
                      <a:pt x="690" y="814"/>
                    </a:lnTo>
                    <a:lnTo>
                      <a:pt x="403" y="512"/>
                    </a:lnTo>
                    <a:lnTo>
                      <a:pt x="217" y="326"/>
                    </a:lnTo>
                    <a:lnTo>
                      <a:pt x="62" y="194"/>
                    </a:lnTo>
                    <a:lnTo>
                      <a:pt x="0" y="124"/>
                    </a:lnTo>
                    <a:lnTo>
                      <a:pt x="16" y="86"/>
                    </a:lnTo>
                    <a:lnTo>
                      <a:pt x="38" y="86"/>
                    </a:lnTo>
                    <a:lnTo>
                      <a:pt x="148" y="202"/>
                    </a:lnTo>
                    <a:lnTo>
                      <a:pt x="294" y="318"/>
                    </a:lnTo>
                    <a:lnTo>
                      <a:pt x="434" y="504"/>
                    </a:lnTo>
                    <a:lnTo>
                      <a:pt x="566" y="642"/>
                    </a:lnTo>
                    <a:lnTo>
                      <a:pt x="690" y="736"/>
                    </a:lnTo>
                    <a:lnTo>
                      <a:pt x="767" y="806"/>
                    </a:lnTo>
                    <a:lnTo>
                      <a:pt x="821" y="790"/>
                    </a:lnTo>
                    <a:lnTo>
                      <a:pt x="877" y="752"/>
                    </a:lnTo>
                    <a:lnTo>
                      <a:pt x="1047" y="712"/>
                    </a:lnTo>
                    <a:lnTo>
                      <a:pt x="1357" y="628"/>
                    </a:lnTo>
                    <a:lnTo>
                      <a:pt x="1543" y="526"/>
                    </a:lnTo>
                    <a:lnTo>
                      <a:pt x="1760" y="434"/>
                    </a:lnTo>
                    <a:lnTo>
                      <a:pt x="1985" y="350"/>
                    </a:lnTo>
                    <a:lnTo>
                      <a:pt x="2218" y="248"/>
                    </a:lnTo>
                    <a:lnTo>
                      <a:pt x="2380" y="194"/>
                    </a:lnTo>
                    <a:lnTo>
                      <a:pt x="2574" y="110"/>
                    </a:lnTo>
                    <a:lnTo>
                      <a:pt x="2730" y="70"/>
                    </a:lnTo>
                    <a:lnTo>
                      <a:pt x="2861" y="0"/>
                    </a:lnTo>
                    <a:lnTo>
                      <a:pt x="2815" y="124"/>
                    </a:lnTo>
                    <a:lnTo>
                      <a:pt x="2738" y="124"/>
                    </a:lnTo>
                    <a:lnTo>
                      <a:pt x="2636" y="148"/>
                    </a:lnTo>
                    <a:lnTo>
                      <a:pt x="2458" y="202"/>
                    </a:lnTo>
                    <a:lnTo>
                      <a:pt x="2326" y="256"/>
                    </a:lnTo>
                    <a:lnTo>
                      <a:pt x="2164" y="310"/>
                    </a:lnTo>
                    <a:lnTo>
                      <a:pt x="2054" y="364"/>
                    </a:lnTo>
                    <a:lnTo>
                      <a:pt x="1876" y="434"/>
                    </a:lnTo>
                    <a:lnTo>
                      <a:pt x="1760" y="434"/>
                    </a:lnTo>
                    <a:lnTo>
                      <a:pt x="1590" y="558"/>
                    </a:lnTo>
                    <a:lnTo>
                      <a:pt x="1473" y="612"/>
                    </a:lnTo>
                    <a:lnTo>
                      <a:pt x="1326" y="666"/>
                    </a:lnTo>
                    <a:lnTo>
                      <a:pt x="1139" y="728"/>
                    </a:lnTo>
                    <a:lnTo>
                      <a:pt x="993" y="766"/>
                    </a:lnTo>
                    <a:lnTo>
                      <a:pt x="891" y="814"/>
                    </a:lnTo>
                    <a:lnTo>
                      <a:pt x="799" y="860"/>
                    </a:lnTo>
                    <a:lnTo>
                      <a:pt x="775" y="984"/>
                    </a:lnTo>
                    <a:lnTo>
                      <a:pt x="775" y="1278"/>
                    </a:lnTo>
                    <a:lnTo>
                      <a:pt x="775" y="1478"/>
                    </a:lnTo>
                    <a:lnTo>
                      <a:pt x="791" y="1649"/>
                    </a:lnTo>
                    <a:lnTo>
                      <a:pt x="745" y="1695"/>
                    </a:lnTo>
                    <a:lnTo>
                      <a:pt x="729" y="1664"/>
                    </a:lnTo>
                    <a:close/>
                  </a:path>
                </a:pathLst>
              </a:custGeom>
              <a:solidFill>
                <a:srgbClr val="C0C0C0"/>
              </a:solidFill>
              <a:ln w="9525">
                <a:noFill/>
                <a:round/>
                <a:headEnd/>
                <a:tailEnd/>
              </a:ln>
            </p:spPr>
            <p:txBody>
              <a:bodyPr/>
              <a:lstStyle/>
              <a:p>
                <a:endParaRPr lang="de-DE" sz="1836">
                  <a:solidFill>
                    <a:srgbClr val="FFFFFF"/>
                  </a:solidFill>
                </a:endParaRPr>
              </a:p>
            </p:txBody>
          </p:sp>
          <p:grpSp>
            <p:nvGrpSpPr>
              <p:cNvPr id="12" name="Group 11"/>
              <p:cNvGrpSpPr>
                <a:grpSpLocks/>
              </p:cNvGrpSpPr>
              <p:nvPr/>
            </p:nvGrpSpPr>
            <p:grpSpPr bwMode="auto">
              <a:xfrm>
                <a:off x="1686" y="1712"/>
                <a:ext cx="1199" cy="749"/>
                <a:chOff x="2248" y="1883"/>
                <a:chExt cx="1564" cy="966"/>
              </a:xfrm>
            </p:grpSpPr>
            <p:sp>
              <p:nvSpPr>
                <p:cNvPr id="19" name="Freeform 12"/>
                <p:cNvSpPr>
                  <a:spLocks/>
                </p:cNvSpPr>
                <p:nvPr/>
              </p:nvSpPr>
              <p:spPr bwMode="auto">
                <a:xfrm>
                  <a:off x="2248" y="1947"/>
                  <a:ext cx="356" cy="902"/>
                </a:xfrm>
                <a:custGeom>
                  <a:avLst/>
                  <a:gdLst/>
                  <a:ahLst/>
                  <a:cxnLst>
                    <a:cxn ang="0">
                      <a:pos x="29" y="182"/>
                    </a:cxn>
                    <a:cxn ang="0">
                      <a:pos x="95" y="102"/>
                    </a:cxn>
                    <a:cxn ang="0">
                      <a:pos x="203" y="0"/>
                    </a:cxn>
                    <a:cxn ang="0">
                      <a:pos x="290" y="0"/>
                    </a:cxn>
                    <a:cxn ang="0">
                      <a:pos x="319" y="58"/>
                    </a:cxn>
                    <a:cxn ang="0">
                      <a:pos x="269" y="131"/>
                    </a:cxn>
                    <a:cxn ang="0">
                      <a:pos x="182" y="160"/>
                    </a:cxn>
                    <a:cxn ang="0">
                      <a:pos x="87" y="255"/>
                    </a:cxn>
                    <a:cxn ang="0">
                      <a:pos x="52" y="364"/>
                    </a:cxn>
                    <a:cxn ang="0">
                      <a:pos x="44" y="459"/>
                    </a:cxn>
                    <a:cxn ang="0">
                      <a:pos x="52" y="567"/>
                    </a:cxn>
                    <a:cxn ang="0">
                      <a:pos x="110" y="662"/>
                    </a:cxn>
                    <a:cxn ang="0">
                      <a:pos x="168" y="706"/>
                    </a:cxn>
                    <a:cxn ang="0">
                      <a:pos x="356" y="720"/>
                    </a:cxn>
                    <a:cxn ang="0">
                      <a:pos x="348" y="757"/>
                    </a:cxn>
                    <a:cxn ang="0">
                      <a:pos x="226" y="749"/>
                    </a:cxn>
                    <a:cxn ang="0">
                      <a:pos x="203" y="772"/>
                    </a:cxn>
                    <a:cxn ang="0">
                      <a:pos x="290" y="844"/>
                    </a:cxn>
                    <a:cxn ang="0">
                      <a:pos x="276" y="865"/>
                    </a:cxn>
                    <a:cxn ang="0">
                      <a:pos x="247" y="865"/>
                    </a:cxn>
                    <a:cxn ang="0">
                      <a:pos x="182" y="801"/>
                    </a:cxn>
                    <a:cxn ang="0">
                      <a:pos x="153" y="793"/>
                    </a:cxn>
                    <a:cxn ang="0">
                      <a:pos x="153" y="888"/>
                    </a:cxn>
                    <a:cxn ang="0">
                      <a:pos x="131" y="902"/>
                    </a:cxn>
                    <a:cxn ang="0">
                      <a:pos x="110" y="888"/>
                    </a:cxn>
                    <a:cxn ang="0">
                      <a:pos x="110" y="793"/>
                    </a:cxn>
                    <a:cxn ang="0">
                      <a:pos x="87" y="801"/>
                    </a:cxn>
                    <a:cxn ang="0">
                      <a:pos x="37" y="873"/>
                    </a:cxn>
                    <a:cxn ang="0">
                      <a:pos x="15" y="859"/>
                    </a:cxn>
                    <a:cxn ang="0">
                      <a:pos x="8" y="836"/>
                    </a:cxn>
                    <a:cxn ang="0">
                      <a:pos x="66" y="764"/>
                    </a:cxn>
                    <a:cxn ang="0">
                      <a:pos x="73" y="706"/>
                    </a:cxn>
                    <a:cxn ang="0">
                      <a:pos x="29" y="654"/>
                    </a:cxn>
                    <a:cxn ang="0">
                      <a:pos x="15" y="575"/>
                    </a:cxn>
                    <a:cxn ang="0">
                      <a:pos x="0" y="495"/>
                    </a:cxn>
                    <a:cxn ang="0">
                      <a:pos x="0" y="385"/>
                    </a:cxn>
                    <a:cxn ang="0">
                      <a:pos x="29" y="277"/>
                    </a:cxn>
                    <a:cxn ang="0">
                      <a:pos x="29" y="182"/>
                    </a:cxn>
                  </a:cxnLst>
                  <a:rect l="0" t="0" r="r" b="b"/>
                  <a:pathLst>
                    <a:path w="356" h="902">
                      <a:moveTo>
                        <a:pt x="29" y="182"/>
                      </a:moveTo>
                      <a:lnTo>
                        <a:pt x="95" y="102"/>
                      </a:lnTo>
                      <a:lnTo>
                        <a:pt x="203" y="0"/>
                      </a:lnTo>
                      <a:lnTo>
                        <a:pt x="290" y="0"/>
                      </a:lnTo>
                      <a:lnTo>
                        <a:pt x="319" y="58"/>
                      </a:lnTo>
                      <a:lnTo>
                        <a:pt x="269" y="131"/>
                      </a:lnTo>
                      <a:lnTo>
                        <a:pt x="182" y="160"/>
                      </a:lnTo>
                      <a:lnTo>
                        <a:pt x="87" y="255"/>
                      </a:lnTo>
                      <a:lnTo>
                        <a:pt x="52" y="364"/>
                      </a:lnTo>
                      <a:lnTo>
                        <a:pt x="44" y="459"/>
                      </a:lnTo>
                      <a:lnTo>
                        <a:pt x="52" y="567"/>
                      </a:lnTo>
                      <a:lnTo>
                        <a:pt x="110" y="662"/>
                      </a:lnTo>
                      <a:lnTo>
                        <a:pt x="168" y="706"/>
                      </a:lnTo>
                      <a:lnTo>
                        <a:pt x="356" y="720"/>
                      </a:lnTo>
                      <a:lnTo>
                        <a:pt x="348" y="757"/>
                      </a:lnTo>
                      <a:lnTo>
                        <a:pt x="226" y="749"/>
                      </a:lnTo>
                      <a:lnTo>
                        <a:pt x="203" y="772"/>
                      </a:lnTo>
                      <a:lnTo>
                        <a:pt x="290" y="844"/>
                      </a:lnTo>
                      <a:lnTo>
                        <a:pt x="276" y="865"/>
                      </a:lnTo>
                      <a:lnTo>
                        <a:pt x="247" y="865"/>
                      </a:lnTo>
                      <a:lnTo>
                        <a:pt x="182" y="801"/>
                      </a:lnTo>
                      <a:lnTo>
                        <a:pt x="153" y="793"/>
                      </a:lnTo>
                      <a:lnTo>
                        <a:pt x="153" y="888"/>
                      </a:lnTo>
                      <a:lnTo>
                        <a:pt x="131" y="902"/>
                      </a:lnTo>
                      <a:lnTo>
                        <a:pt x="110" y="888"/>
                      </a:lnTo>
                      <a:lnTo>
                        <a:pt x="110" y="793"/>
                      </a:lnTo>
                      <a:lnTo>
                        <a:pt x="87" y="801"/>
                      </a:lnTo>
                      <a:lnTo>
                        <a:pt x="37" y="873"/>
                      </a:lnTo>
                      <a:lnTo>
                        <a:pt x="15" y="859"/>
                      </a:lnTo>
                      <a:lnTo>
                        <a:pt x="8" y="836"/>
                      </a:lnTo>
                      <a:lnTo>
                        <a:pt x="66" y="764"/>
                      </a:lnTo>
                      <a:lnTo>
                        <a:pt x="73" y="706"/>
                      </a:lnTo>
                      <a:lnTo>
                        <a:pt x="29" y="654"/>
                      </a:lnTo>
                      <a:lnTo>
                        <a:pt x="15" y="575"/>
                      </a:lnTo>
                      <a:lnTo>
                        <a:pt x="0" y="495"/>
                      </a:lnTo>
                      <a:lnTo>
                        <a:pt x="0" y="385"/>
                      </a:lnTo>
                      <a:lnTo>
                        <a:pt x="29" y="277"/>
                      </a:lnTo>
                      <a:lnTo>
                        <a:pt x="29" y="182"/>
                      </a:lnTo>
                      <a:close/>
                    </a:path>
                  </a:pathLst>
                </a:custGeom>
                <a:solidFill>
                  <a:srgbClr val="C0C0C0"/>
                </a:solidFill>
                <a:ln w="9525">
                  <a:noFill/>
                  <a:round/>
                  <a:headEnd/>
                  <a:tailEnd/>
                </a:ln>
              </p:spPr>
              <p:txBody>
                <a:bodyPr/>
                <a:lstStyle/>
                <a:p>
                  <a:endParaRPr lang="de-DE" sz="1836">
                    <a:solidFill>
                      <a:srgbClr val="FFFFFF"/>
                    </a:solidFill>
                  </a:endParaRPr>
                </a:p>
              </p:txBody>
            </p:sp>
            <p:sp>
              <p:nvSpPr>
                <p:cNvPr id="20" name="Freeform 13"/>
                <p:cNvSpPr>
                  <a:spLocks/>
                </p:cNvSpPr>
                <p:nvPr/>
              </p:nvSpPr>
              <p:spPr bwMode="auto">
                <a:xfrm>
                  <a:off x="2707" y="1883"/>
                  <a:ext cx="1105" cy="385"/>
                </a:xfrm>
                <a:custGeom>
                  <a:avLst/>
                  <a:gdLst/>
                  <a:ahLst/>
                  <a:cxnLst>
                    <a:cxn ang="0">
                      <a:pos x="0" y="0"/>
                    </a:cxn>
                    <a:cxn ang="0">
                      <a:pos x="160" y="0"/>
                    </a:cxn>
                    <a:cxn ang="0">
                      <a:pos x="437" y="51"/>
                    </a:cxn>
                    <a:cxn ang="0">
                      <a:pos x="662" y="109"/>
                    </a:cxn>
                    <a:cxn ang="0">
                      <a:pos x="785" y="182"/>
                    </a:cxn>
                    <a:cxn ang="0">
                      <a:pos x="917" y="217"/>
                    </a:cxn>
                    <a:cxn ang="0">
                      <a:pos x="1025" y="167"/>
                    </a:cxn>
                    <a:cxn ang="0">
                      <a:pos x="1062" y="167"/>
                    </a:cxn>
                    <a:cxn ang="0">
                      <a:pos x="1062" y="188"/>
                    </a:cxn>
                    <a:cxn ang="0">
                      <a:pos x="975" y="240"/>
                    </a:cxn>
                    <a:cxn ang="0">
                      <a:pos x="981" y="261"/>
                    </a:cxn>
                    <a:cxn ang="0">
                      <a:pos x="1097" y="254"/>
                    </a:cxn>
                    <a:cxn ang="0">
                      <a:pos x="1105" y="269"/>
                    </a:cxn>
                    <a:cxn ang="0">
                      <a:pos x="1097" y="290"/>
                    </a:cxn>
                    <a:cxn ang="0">
                      <a:pos x="989" y="283"/>
                    </a:cxn>
                    <a:cxn ang="0">
                      <a:pos x="981" y="304"/>
                    </a:cxn>
                    <a:cxn ang="0">
                      <a:pos x="1025" y="356"/>
                    </a:cxn>
                    <a:cxn ang="0">
                      <a:pos x="1018" y="370"/>
                    </a:cxn>
                    <a:cxn ang="0">
                      <a:pos x="989" y="370"/>
                    </a:cxn>
                    <a:cxn ang="0">
                      <a:pos x="952" y="298"/>
                    </a:cxn>
                    <a:cxn ang="0">
                      <a:pos x="938" y="298"/>
                    </a:cxn>
                    <a:cxn ang="0">
                      <a:pos x="931" y="370"/>
                    </a:cxn>
                    <a:cxn ang="0">
                      <a:pos x="902" y="385"/>
                    </a:cxn>
                    <a:cxn ang="0">
                      <a:pos x="894" y="370"/>
                    </a:cxn>
                    <a:cxn ang="0">
                      <a:pos x="902" y="290"/>
                    </a:cxn>
                    <a:cxn ang="0">
                      <a:pos x="865" y="261"/>
                    </a:cxn>
                    <a:cxn ang="0">
                      <a:pos x="749" y="211"/>
                    </a:cxn>
                    <a:cxn ang="0">
                      <a:pos x="625" y="145"/>
                    </a:cxn>
                    <a:cxn ang="0">
                      <a:pos x="487" y="116"/>
                    </a:cxn>
                    <a:cxn ang="0">
                      <a:pos x="342" y="80"/>
                    </a:cxn>
                    <a:cxn ang="0">
                      <a:pos x="196" y="65"/>
                    </a:cxn>
                    <a:cxn ang="0">
                      <a:pos x="58" y="65"/>
                    </a:cxn>
                    <a:cxn ang="0">
                      <a:pos x="8" y="65"/>
                    </a:cxn>
                    <a:cxn ang="0">
                      <a:pos x="0" y="0"/>
                    </a:cxn>
                  </a:cxnLst>
                  <a:rect l="0" t="0" r="r" b="b"/>
                  <a:pathLst>
                    <a:path w="1105" h="385">
                      <a:moveTo>
                        <a:pt x="0" y="0"/>
                      </a:moveTo>
                      <a:lnTo>
                        <a:pt x="160" y="0"/>
                      </a:lnTo>
                      <a:lnTo>
                        <a:pt x="437" y="51"/>
                      </a:lnTo>
                      <a:lnTo>
                        <a:pt x="662" y="109"/>
                      </a:lnTo>
                      <a:lnTo>
                        <a:pt x="785" y="182"/>
                      </a:lnTo>
                      <a:lnTo>
                        <a:pt x="917" y="217"/>
                      </a:lnTo>
                      <a:lnTo>
                        <a:pt x="1025" y="167"/>
                      </a:lnTo>
                      <a:lnTo>
                        <a:pt x="1062" y="167"/>
                      </a:lnTo>
                      <a:lnTo>
                        <a:pt x="1062" y="188"/>
                      </a:lnTo>
                      <a:lnTo>
                        <a:pt x="975" y="240"/>
                      </a:lnTo>
                      <a:lnTo>
                        <a:pt x="981" y="261"/>
                      </a:lnTo>
                      <a:lnTo>
                        <a:pt x="1097" y="254"/>
                      </a:lnTo>
                      <a:lnTo>
                        <a:pt x="1105" y="269"/>
                      </a:lnTo>
                      <a:lnTo>
                        <a:pt x="1097" y="290"/>
                      </a:lnTo>
                      <a:lnTo>
                        <a:pt x="989" y="283"/>
                      </a:lnTo>
                      <a:lnTo>
                        <a:pt x="981" y="304"/>
                      </a:lnTo>
                      <a:lnTo>
                        <a:pt x="1025" y="356"/>
                      </a:lnTo>
                      <a:lnTo>
                        <a:pt x="1018" y="370"/>
                      </a:lnTo>
                      <a:lnTo>
                        <a:pt x="989" y="370"/>
                      </a:lnTo>
                      <a:lnTo>
                        <a:pt x="952" y="298"/>
                      </a:lnTo>
                      <a:lnTo>
                        <a:pt x="938" y="298"/>
                      </a:lnTo>
                      <a:lnTo>
                        <a:pt x="931" y="370"/>
                      </a:lnTo>
                      <a:lnTo>
                        <a:pt x="902" y="385"/>
                      </a:lnTo>
                      <a:lnTo>
                        <a:pt x="894" y="370"/>
                      </a:lnTo>
                      <a:lnTo>
                        <a:pt x="902" y="290"/>
                      </a:lnTo>
                      <a:lnTo>
                        <a:pt x="865" y="261"/>
                      </a:lnTo>
                      <a:lnTo>
                        <a:pt x="749" y="211"/>
                      </a:lnTo>
                      <a:lnTo>
                        <a:pt x="625" y="145"/>
                      </a:lnTo>
                      <a:lnTo>
                        <a:pt x="487" y="116"/>
                      </a:lnTo>
                      <a:lnTo>
                        <a:pt x="342" y="80"/>
                      </a:lnTo>
                      <a:lnTo>
                        <a:pt x="196" y="65"/>
                      </a:lnTo>
                      <a:lnTo>
                        <a:pt x="58" y="65"/>
                      </a:lnTo>
                      <a:lnTo>
                        <a:pt x="8" y="65"/>
                      </a:lnTo>
                      <a:lnTo>
                        <a:pt x="0" y="0"/>
                      </a:lnTo>
                      <a:close/>
                    </a:path>
                  </a:pathLst>
                </a:custGeom>
                <a:solidFill>
                  <a:srgbClr val="C0C0C0"/>
                </a:solidFill>
                <a:ln w="9525">
                  <a:noFill/>
                  <a:round/>
                  <a:headEnd/>
                  <a:tailEnd/>
                </a:ln>
              </p:spPr>
              <p:txBody>
                <a:bodyPr/>
                <a:lstStyle/>
                <a:p>
                  <a:endParaRPr lang="de-DE" sz="1836">
                    <a:solidFill>
                      <a:srgbClr val="FFFFFF"/>
                    </a:solidFill>
                  </a:endParaRPr>
                </a:p>
              </p:txBody>
            </p:sp>
            <p:sp>
              <p:nvSpPr>
                <p:cNvPr id="21" name="Freeform 14"/>
                <p:cNvSpPr>
                  <a:spLocks/>
                </p:cNvSpPr>
                <p:nvPr/>
              </p:nvSpPr>
              <p:spPr bwMode="auto">
                <a:xfrm>
                  <a:off x="2648" y="1999"/>
                  <a:ext cx="480" cy="356"/>
                </a:xfrm>
                <a:custGeom>
                  <a:avLst/>
                  <a:gdLst/>
                  <a:ahLst/>
                  <a:cxnLst>
                    <a:cxn ang="0">
                      <a:pos x="320" y="356"/>
                    </a:cxn>
                    <a:cxn ang="0">
                      <a:pos x="436" y="341"/>
                    </a:cxn>
                    <a:cxn ang="0">
                      <a:pos x="480" y="275"/>
                    </a:cxn>
                    <a:cxn ang="0">
                      <a:pos x="457" y="182"/>
                    </a:cxn>
                    <a:cxn ang="0">
                      <a:pos x="414" y="116"/>
                    </a:cxn>
                    <a:cxn ang="0">
                      <a:pos x="341" y="66"/>
                    </a:cxn>
                    <a:cxn ang="0">
                      <a:pos x="277" y="36"/>
                    </a:cxn>
                    <a:cxn ang="0">
                      <a:pos x="188" y="0"/>
                    </a:cxn>
                    <a:cxn ang="0">
                      <a:pos x="116" y="7"/>
                    </a:cxn>
                    <a:cxn ang="0">
                      <a:pos x="29" y="36"/>
                    </a:cxn>
                    <a:cxn ang="0">
                      <a:pos x="0" y="116"/>
                    </a:cxn>
                    <a:cxn ang="0">
                      <a:pos x="29" y="217"/>
                    </a:cxn>
                    <a:cxn ang="0">
                      <a:pos x="130" y="283"/>
                    </a:cxn>
                    <a:cxn ang="0">
                      <a:pos x="37" y="327"/>
                    </a:cxn>
                    <a:cxn ang="0">
                      <a:pos x="51" y="356"/>
                    </a:cxn>
                    <a:cxn ang="0">
                      <a:pos x="174" y="312"/>
                    </a:cxn>
                    <a:cxn ang="0">
                      <a:pos x="320" y="356"/>
                    </a:cxn>
                  </a:cxnLst>
                  <a:rect l="0" t="0" r="r" b="b"/>
                  <a:pathLst>
                    <a:path w="480" h="356">
                      <a:moveTo>
                        <a:pt x="320" y="356"/>
                      </a:moveTo>
                      <a:lnTo>
                        <a:pt x="436" y="341"/>
                      </a:lnTo>
                      <a:lnTo>
                        <a:pt x="480" y="275"/>
                      </a:lnTo>
                      <a:lnTo>
                        <a:pt x="457" y="182"/>
                      </a:lnTo>
                      <a:lnTo>
                        <a:pt x="414" y="116"/>
                      </a:lnTo>
                      <a:lnTo>
                        <a:pt x="341" y="66"/>
                      </a:lnTo>
                      <a:lnTo>
                        <a:pt x="277" y="36"/>
                      </a:lnTo>
                      <a:lnTo>
                        <a:pt x="188" y="0"/>
                      </a:lnTo>
                      <a:lnTo>
                        <a:pt x="116" y="7"/>
                      </a:lnTo>
                      <a:lnTo>
                        <a:pt x="29" y="36"/>
                      </a:lnTo>
                      <a:lnTo>
                        <a:pt x="0" y="116"/>
                      </a:lnTo>
                      <a:lnTo>
                        <a:pt x="29" y="217"/>
                      </a:lnTo>
                      <a:lnTo>
                        <a:pt x="130" y="283"/>
                      </a:lnTo>
                      <a:lnTo>
                        <a:pt x="37" y="327"/>
                      </a:lnTo>
                      <a:lnTo>
                        <a:pt x="51" y="356"/>
                      </a:lnTo>
                      <a:lnTo>
                        <a:pt x="174" y="312"/>
                      </a:lnTo>
                      <a:lnTo>
                        <a:pt x="320" y="356"/>
                      </a:lnTo>
                      <a:close/>
                    </a:path>
                  </a:pathLst>
                </a:custGeom>
                <a:solidFill>
                  <a:srgbClr val="C0C0C0"/>
                </a:solidFill>
                <a:ln w="9525">
                  <a:noFill/>
                  <a:round/>
                  <a:headEnd/>
                  <a:tailEnd/>
                </a:ln>
              </p:spPr>
              <p:txBody>
                <a:bodyPr/>
                <a:lstStyle/>
                <a:p>
                  <a:endParaRPr lang="de-DE" sz="1836">
                    <a:solidFill>
                      <a:srgbClr val="FFFFFF"/>
                    </a:solidFill>
                  </a:endParaRPr>
                </a:p>
              </p:txBody>
            </p:sp>
          </p:grpSp>
          <p:sp>
            <p:nvSpPr>
              <p:cNvPr id="13" name="Freeform 15"/>
              <p:cNvSpPr>
                <a:spLocks/>
              </p:cNvSpPr>
              <p:nvPr/>
            </p:nvSpPr>
            <p:spPr bwMode="auto">
              <a:xfrm>
                <a:off x="2157" y="2163"/>
                <a:ext cx="59" cy="163"/>
              </a:xfrm>
              <a:custGeom>
                <a:avLst/>
                <a:gdLst/>
                <a:ahLst/>
                <a:cxnLst>
                  <a:cxn ang="0">
                    <a:pos x="70" y="0"/>
                  </a:cxn>
                  <a:cxn ang="0">
                    <a:pos x="33" y="81"/>
                  </a:cxn>
                  <a:cxn ang="0">
                    <a:pos x="0" y="164"/>
                  </a:cxn>
                  <a:cxn ang="0">
                    <a:pos x="14" y="203"/>
                  </a:cxn>
                  <a:cxn ang="0">
                    <a:pos x="66" y="211"/>
                  </a:cxn>
                  <a:cxn ang="0">
                    <a:pos x="76" y="139"/>
                  </a:cxn>
                  <a:cxn ang="0">
                    <a:pos x="70" y="0"/>
                  </a:cxn>
                </a:cxnLst>
                <a:rect l="0" t="0" r="r" b="b"/>
                <a:pathLst>
                  <a:path w="76" h="211">
                    <a:moveTo>
                      <a:pt x="70" y="0"/>
                    </a:moveTo>
                    <a:lnTo>
                      <a:pt x="33" y="81"/>
                    </a:lnTo>
                    <a:lnTo>
                      <a:pt x="0" y="164"/>
                    </a:lnTo>
                    <a:lnTo>
                      <a:pt x="14" y="203"/>
                    </a:lnTo>
                    <a:lnTo>
                      <a:pt x="66" y="211"/>
                    </a:lnTo>
                    <a:lnTo>
                      <a:pt x="76" y="139"/>
                    </a:lnTo>
                    <a:lnTo>
                      <a:pt x="70" y="0"/>
                    </a:lnTo>
                    <a:close/>
                  </a:path>
                </a:pathLst>
              </a:custGeom>
              <a:solidFill>
                <a:srgbClr val="C0C0C0"/>
              </a:solidFill>
              <a:ln w="9525">
                <a:noFill/>
                <a:round/>
                <a:headEnd/>
                <a:tailEnd/>
              </a:ln>
            </p:spPr>
            <p:txBody>
              <a:bodyPr/>
              <a:lstStyle/>
              <a:p>
                <a:endParaRPr lang="de-DE" sz="1836">
                  <a:solidFill>
                    <a:srgbClr val="FFFFFF"/>
                  </a:solidFill>
                </a:endParaRPr>
              </a:p>
            </p:txBody>
          </p:sp>
          <p:sp>
            <p:nvSpPr>
              <p:cNvPr id="14" name="Freeform 16"/>
              <p:cNvSpPr>
                <a:spLocks/>
              </p:cNvSpPr>
              <p:nvPr/>
            </p:nvSpPr>
            <p:spPr bwMode="auto">
              <a:xfrm>
                <a:off x="2360" y="2140"/>
                <a:ext cx="162" cy="113"/>
              </a:xfrm>
              <a:custGeom>
                <a:avLst/>
                <a:gdLst/>
                <a:ahLst/>
                <a:cxnLst>
                  <a:cxn ang="0">
                    <a:pos x="0" y="0"/>
                  </a:cxn>
                  <a:cxn ang="0">
                    <a:pos x="95" y="87"/>
                  </a:cxn>
                  <a:cxn ang="0">
                    <a:pos x="174" y="145"/>
                  </a:cxn>
                  <a:cxn ang="0">
                    <a:pos x="203" y="139"/>
                  </a:cxn>
                  <a:cxn ang="0">
                    <a:pos x="211" y="95"/>
                  </a:cxn>
                  <a:cxn ang="0">
                    <a:pos x="0" y="0"/>
                  </a:cxn>
                </a:cxnLst>
                <a:rect l="0" t="0" r="r" b="b"/>
                <a:pathLst>
                  <a:path w="211" h="145">
                    <a:moveTo>
                      <a:pt x="0" y="0"/>
                    </a:moveTo>
                    <a:lnTo>
                      <a:pt x="95" y="87"/>
                    </a:lnTo>
                    <a:lnTo>
                      <a:pt x="174" y="145"/>
                    </a:lnTo>
                    <a:lnTo>
                      <a:pt x="203" y="139"/>
                    </a:lnTo>
                    <a:lnTo>
                      <a:pt x="211" y="95"/>
                    </a:lnTo>
                    <a:lnTo>
                      <a:pt x="0" y="0"/>
                    </a:lnTo>
                    <a:close/>
                  </a:path>
                </a:pathLst>
              </a:custGeom>
              <a:solidFill>
                <a:srgbClr val="C0C0C0"/>
              </a:solidFill>
              <a:ln w="9525">
                <a:noFill/>
                <a:round/>
                <a:headEnd/>
                <a:tailEnd/>
              </a:ln>
            </p:spPr>
            <p:txBody>
              <a:bodyPr/>
              <a:lstStyle/>
              <a:p>
                <a:endParaRPr lang="de-DE" sz="1836">
                  <a:solidFill>
                    <a:srgbClr val="FFFFFF"/>
                  </a:solidFill>
                </a:endParaRPr>
              </a:p>
            </p:txBody>
          </p:sp>
          <p:sp>
            <p:nvSpPr>
              <p:cNvPr id="15" name="Freeform 17"/>
              <p:cNvSpPr>
                <a:spLocks/>
              </p:cNvSpPr>
              <p:nvPr/>
            </p:nvSpPr>
            <p:spPr bwMode="auto">
              <a:xfrm>
                <a:off x="2472" y="2033"/>
                <a:ext cx="155" cy="51"/>
              </a:xfrm>
              <a:custGeom>
                <a:avLst/>
                <a:gdLst/>
                <a:ahLst/>
                <a:cxnLst>
                  <a:cxn ang="0">
                    <a:pos x="0" y="0"/>
                  </a:cxn>
                  <a:cxn ang="0">
                    <a:pos x="116" y="58"/>
                  </a:cxn>
                  <a:cxn ang="0">
                    <a:pos x="197" y="66"/>
                  </a:cxn>
                  <a:cxn ang="0">
                    <a:pos x="203" y="43"/>
                  </a:cxn>
                  <a:cxn ang="0">
                    <a:pos x="182" y="8"/>
                  </a:cxn>
                  <a:cxn ang="0">
                    <a:pos x="0" y="0"/>
                  </a:cxn>
                </a:cxnLst>
                <a:rect l="0" t="0" r="r" b="b"/>
                <a:pathLst>
                  <a:path w="203" h="66">
                    <a:moveTo>
                      <a:pt x="0" y="0"/>
                    </a:moveTo>
                    <a:lnTo>
                      <a:pt x="116" y="58"/>
                    </a:lnTo>
                    <a:lnTo>
                      <a:pt x="197" y="66"/>
                    </a:lnTo>
                    <a:lnTo>
                      <a:pt x="203" y="43"/>
                    </a:lnTo>
                    <a:lnTo>
                      <a:pt x="182" y="8"/>
                    </a:lnTo>
                    <a:lnTo>
                      <a:pt x="0" y="0"/>
                    </a:lnTo>
                    <a:close/>
                  </a:path>
                </a:pathLst>
              </a:custGeom>
              <a:solidFill>
                <a:srgbClr val="C0C0C0"/>
              </a:solidFill>
              <a:ln w="9525">
                <a:noFill/>
                <a:round/>
                <a:headEnd/>
                <a:tailEnd/>
              </a:ln>
            </p:spPr>
            <p:txBody>
              <a:bodyPr/>
              <a:lstStyle/>
              <a:p>
                <a:endParaRPr lang="de-DE" sz="1836">
                  <a:solidFill>
                    <a:srgbClr val="FFFFFF"/>
                  </a:solidFill>
                </a:endParaRPr>
              </a:p>
            </p:txBody>
          </p:sp>
          <p:sp>
            <p:nvSpPr>
              <p:cNvPr id="16" name="Freeform 18"/>
              <p:cNvSpPr>
                <a:spLocks/>
              </p:cNvSpPr>
              <p:nvPr/>
            </p:nvSpPr>
            <p:spPr bwMode="auto">
              <a:xfrm>
                <a:off x="1045" y="1011"/>
                <a:ext cx="647" cy="559"/>
              </a:xfrm>
              <a:custGeom>
                <a:avLst/>
                <a:gdLst/>
                <a:ahLst/>
                <a:cxnLst>
                  <a:cxn ang="0">
                    <a:pos x="836" y="662"/>
                  </a:cxn>
                  <a:cxn ang="0">
                    <a:pos x="836" y="524"/>
                  </a:cxn>
                  <a:cxn ang="0">
                    <a:pos x="771" y="415"/>
                  </a:cxn>
                  <a:cxn ang="0">
                    <a:pos x="662" y="371"/>
                  </a:cxn>
                  <a:cxn ang="0">
                    <a:pos x="582" y="371"/>
                  </a:cxn>
                  <a:cxn ang="0">
                    <a:pos x="502" y="444"/>
                  </a:cxn>
                  <a:cxn ang="0">
                    <a:pos x="531" y="532"/>
                  </a:cxn>
                  <a:cxn ang="0">
                    <a:pos x="625" y="495"/>
                  </a:cxn>
                  <a:cxn ang="0">
                    <a:pos x="655" y="393"/>
                  </a:cxn>
                  <a:cxn ang="0">
                    <a:pos x="641" y="277"/>
                  </a:cxn>
                  <a:cxn ang="0">
                    <a:pos x="596" y="182"/>
                  </a:cxn>
                  <a:cxn ang="0">
                    <a:pos x="480" y="153"/>
                  </a:cxn>
                  <a:cxn ang="0">
                    <a:pos x="364" y="182"/>
                  </a:cxn>
                  <a:cxn ang="0">
                    <a:pos x="320" y="284"/>
                  </a:cxn>
                  <a:cxn ang="0">
                    <a:pos x="385" y="371"/>
                  </a:cxn>
                  <a:cxn ang="0">
                    <a:pos x="444" y="299"/>
                  </a:cxn>
                  <a:cxn ang="0">
                    <a:pos x="414" y="175"/>
                  </a:cxn>
                  <a:cxn ang="0">
                    <a:pos x="313" y="52"/>
                  </a:cxn>
                  <a:cxn ang="0">
                    <a:pos x="160" y="0"/>
                  </a:cxn>
                  <a:cxn ang="0">
                    <a:pos x="37" y="66"/>
                  </a:cxn>
                  <a:cxn ang="0">
                    <a:pos x="0" y="160"/>
                  </a:cxn>
                  <a:cxn ang="0">
                    <a:pos x="58" y="110"/>
                  </a:cxn>
                  <a:cxn ang="0">
                    <a:pos x="174" y="52"/>
                  </a:cxn>
                  <a:cxn ang="0">
                    <a:pos x="262" y="66"/>
                  </a:cxn>
                  <a:cxn ang="0">
                    <a:pos x="349" y="139"/>
                  </a:cxn>
                  <a:cxn ang="0">
                    <a:pos x="393" y="218"/>
                  </a:cxn>
                  <a:cxn ang="0">
                    <a:pos x="400" y="306"/>
                  </a:cxn>
                  <a:cxn ang="0">
                    <a:pos x="371" y="335"/>
                  </a:cxn>
                  <a:cxn ang="0">
                    <a:pos x="364" y="277"/>
                  </a:cxn>
                  <a:cxn ang="0">
                    <a:pos x="444" y="197"/>
                  </a:cxn>
                  <a:cxn ang="0">
                    <a:pos x="524" y="204"/>
                  </a:cxn>
                  <a:cxn ang="0">
                    <a:pos x="604" y="277"/>
                  </a:cxn>
                  <a:cxn ang="0">
                    <a:pos x="611" y="386"/>
                  </a:cxn>
                  <a:cxn ang="0">
                    <a:pos x="596" y="458"/>
                  </a:cxn>
                  <a:cxn ang="0">
                    <a:pos x="538" y="488"/>
                  </a:cxn>
                  <a:cxn ang="0">
                    <a:pos x="538" y="451"/>
                  </a:cxn>
                  <a:cxn ang="0">
                    <a:pos x="582" y="415"/>
                  </a:cxn>
                  <a:cxn ang="0">
                    <a:pos x="648" y="408"/>
                  </a:cxn>
                  <a:cxn ang="0">
                    <a:pos x="706" y="429"/>
                  </a:cxn>
                  <a:cxn ang="0">
                    <a:pos x="764" y="480"/>
                  </a:cxn>
                  <a:cxn ang="0">
                    <a:pos x="793" y="561"/>
                  </a:cxn>
                  <a:cxn ang="0">
                    <a:pos x="800" y="669"/>
                  </a:cxn>
                </a:cxnLst>
                <a:rect l="0" t="0" r="r" b="b"/>
                <a:pathLst>
                  <a:path w="844" h="721">
                    <a:moveTo>
                      <a:pt x="807" y="721"/>
                    </a:moveTo>
                    <a:lnTo>
                      <a:pt x="836" y="662"/>
                    </a:lnTo>
                    <a:lnTo>
                      <a:pt x="844" y="597"/>
                    </a:lnTo>
                    <a:lnTo>
                      <a:pt x="836" y="524"/>
                    </a:lnTo>
                    <a:lnTo>
                      <a:pt x="815" y="451"/>
                    </a:lnTo>
                    <a:lnTo>
                      <a:pt x="771" y="415"/>
                    </a:lnTo>
                    <a:lnTo>
                      <a:pt x="713" y="379"/>
                    </a:lnTo>
                    <a:lnTo>
                      <a:pt x="662" y="371"/>
                    </a:lnTo>
                    <a:lnTo>
                      <a:pt x="648" y="364"/>
                    </a:lnTo>
                    <a:lnTo>
                      <a:pt x="582" y="371"/>
                    </a:lnTo>
                    <a:lnTo>
                      <a:pt x="531" y="400"/>
                    </a:lnTo>
                    <a:lnTo>
                      <a:pt x="502" y="444"/>
                    </a:lnTo>
                    <a:lnTo>
                      <a:pt x="502" y="503"/>
                    </a:lnTo>
                    <a:lnTo>
                      <a:pt x="531" y="532"/>
                    </a:lnTo>
                    <a:lnTo>
                      <a:pt x="582" y="532"/>
                    </a:lnTo>
                    <a:lnTo>
                      <a:pt x="625" y="495"/>
                    </a:lnTo>
                    <a:lnTo>
                      <a:pt x="641" y="451"/>
                    </a:lnTo>
                    <a:lnTo>
                      <a:pt x="655" y="393"/>
                    </a:lnTo>
                    <a:lnTo>
                      <a:pt x="648" y="335"/>
                    </a:lnTo>
                    <a:lnTo>
                      <a:pt x="641" y="277"/>
                    </a:lnTo>
                    <a:lnTo>
                      <a:pt x="625" y="226"/>
                    </a:lnTo>
                    <a:lnTo>
                      <a:pt x="596" y="182"/>
                    </a:lnTo>
                    <a:lnTo>
                      <a:pt x="546" y="153"/>
                    </a:lnTo>
                    <a:lnTo>
                      <a:pt x="480" y="153"/>
                    </a:lnTo>
                    <a:lnTo>
                      <a:pt x="422" y="160"/>
                    </a:lnTo>
                    <a:lnTo>
                      <a:pt x="364" y="182"/>
                    </a:lnTo>
                    <a:lnTo>
                      <a:pt x="342" y="226"/>
                    </a:lnTo>
                    <a:lnTo>
                      <a:pt x="320" y="284"/>
                    </a:lnTo>
                    <a:lnTo>
                      <a:pt x="335" y="350"/>
                    </a:lnTo>
                    <a:lnTo>
                      <a:pt x="385" y="371"/>
                    </a:lnTo>
                    <a:lnTo>
                      <a:pt x="437" y="364"/>
                    </a:lnTo>
                    <a:lnTo>
                      <a:pt x="444" y="299"/>
                    </a:lnTo>
                    <a:lnTo>
                      <a:pt x="437" y="240"/>
                    </a:lnTo>
                    <a:lnTo>
                      <a:pt x="414" y="175"/>
                    </a:lnTo>
                    <a:lnTo>
                      <a:pt x="371" y="102"/>
                    </a:lnTo>
                    <a:lnTo>
                      <a:pt x="313" y="52"/>
                    </a:lnTo>
                    <a:lnTo>
                      <a:pt x="255" y="15"/>
                    </a:lnTo>
                    <a:lnTo>
                      <a:pt x="160" y="0"/>
                    </a:lnTo>
                    <a:lnTo>
                      <a:pt x="95" y="37"/>
                    </a:lnTo>
                    <a:lnTo>
                      <a:pt x="37" y="66"/>
                    </a:lnTo>
                    <a:lnTo>
                      <a:pt x="0" y="131"/>
                    </a:lnTo>
                    <a:lnTo>
                      <a:pt x="0" y="160"/>
                    </a:lnTo>
                    <a:lnTo>
                      <a:pt x="37" y="168"/>
                    </a:lnTo>
                    <a:lnTo>
                      <a:pt x="58" y="110"/>
                    </a:lnTo>
                    <a:lnTo>
                      <a:pt x="124" y="66"/>
                    </a:lnTo>
                    <a:lnTo>
                      <a:pt x="174" y="52"/>
                    </a:lnTo>
                    <a:lnTo>
                      <a:pt x="226" y="52"/>
                    </a:lnTo>
                    <a:lnTo>
                      <a:pt x="262" y="66"/>
                    </a:lnTo>
                    <a:lnTo>
                      <a:pt x="306" y="95"/>
                    </a:lnTo>
                    <a:lnTo>
                      <a:pt x="349" y="139"/>
                    </a:lnTo>
                    <a:lnTo>
                      <a:pt x="371" y="182"/>
                    </a:lnTo>
                    <a:lnTo>
                      <a:pt x="393" y="218"/>
                    </a:lnTo>
                    <a:lnTo>
                      <a:pt x="400" y="263"/>
                    </a:lnTo>
                    <a:lnTo>
                      <a:pt x="400" y="306"/>
                    </a:lnTo>
                    <a:lnTo>
                      <a:pt x="393" y="335"/>
                    </a:lnTo>
                    <a:lnTo>
                      <a:pt x="371" y="335"/>
                    </a:lnTo>
                    <a:lnTo>
                      <a:pt x="356" y="313"/>
                    </a:lnTo>
                    <a:lnTo>
                      <a:pt x="364" y="277"/>
                    </a:lnTo>
                    <a:lnTo>
                      <a:pt x="400" y="226"/>
                    </a:lnTo>
                    <a:lnTo>
                      <a:pt x="444" y="197"/>
                    </a:lnTo>
                    <a:lnTo>
                      <a:pt x="502" y="197"/>
                    </a:lnTo>
                    <a:lnTo>
                      <a:pt x="524" y="204"/>
                    </a:lnTo>
                    <a:lnTo>
                      <a:pt x="575" y="233"/>
                    </a:lnTo>
                    <a:lnTo>
                      <a:pt x="604" y="277"/>
                    </a:lnTo>
                    <a:lnTo>
                      <a:pt x="611" y="342"/>
                    </a:lnTo>
                    <a:lnTo>
                      <a:pt x="611" y="386"/>
                    </a:lnTo>
                    <a:lnTo>
                      <a:pt x="611" y="422"/>
                    </a:lnTo>
                    <a:lnTo>
                      <a:pt x="596" y="458"/>
                    </a:lnTo>
                    <a:lnTo>
                      <a:pt x="575" y="488"/>
                    </a:lnTo>
                    <a:lnTo>
                      <a:pt x="538" y="488"/>
                    </a:lnTo>
                    <a:lnTo>
                      <a:pt x="531" y="473"/>
                    </a:lnTo>
                    <a:lnTo>
                      <a:pt x="538" y="451"/>
                    </a:lnTo>
                    <a:lnTo>
                      <a:pt x="560" y="437"/>
                    </a:lnTo>
                    <a:lnTo>
                      <a:pt x="582" y="415"/>
                    </a:lnTo>
                    <a:lnTo>
                      <a:pt x="611" y="408"/>
                    </a:lnTo>
                    <a:lnTo>
                      <a:pt x="648" y="408"/>
                    </a:lnTo>
                    <a:lnTo>
                      <a:pt x="684" y="415"/>
                    </a:lnTo>
                    <a:lnTo>
                      <a:pt x="706" y="429"/>
                    </a:lnTo>
                    <a:lnTo>
                      <a:pt x="735" y="451"/>
                    </a:lnTo>
                    <a:lnTo>
                      <a:pt x="764" y="480"/>
                    </a:lnTo>
                    <a:lnTo>
                      <a:pt x="786" y="517"/>
                    </a:lnTo>
                    <a:lnTo>
                      <a:pt x="793" y="561"/>
                    </a:lnTo>
                    <a:lnTo>
                      <a:pt x="800" y="626"/>
                    </a:lnTo>
                    <a:lnTo>
                      <a:pt x="800" y="669"/>
                    </a:lnTo>
                    <a:lnTo>
                      <a:pt x="807" y="721"/>
                    </a:lnTo>
                    <a:close/>
                  </a:path>
                </a:pathLst>
              </a:custGeom>
              <a:solidFill>
                <a:srgbClr val="C0C0C0"/>
              </a:solidFill>
              <a:ln w="9525">
                <a:noFill/>
                <a:round/>
                <a:headEnd/>
                <a:tailEnd/>
              </a:ln>
            </p:spPr>
            <p:txBody>
              <a:bodyPr/>
              <a:lstStyle/>
              <a:p>
                <a:endParaRPr lang="de-DE" sz="1836">
                  <a:solidFill>
                    <a:srgbClr val="FFFFFF"/>
                  </a:solidFill>
                </a:endParaRPr>
              </a:p>
            </p:txBody>
          </p:sp>
          <p:sp>
            <p:nvSpPr>
              <p:cNvPr id="17" name="Freeform 19"/>
              <p:cNvSpPr>
                <a:spLocks/>
              </p:cNvSpPr>
              <p:nvPr/>
            </p:nvSpPr>
            <p:spPr bwMode="auto">
              <a:xfrm>
                <a:off x="2167" y="927"/>
                <a:ext cx="305" cy="559"/>
              </a:xfrm>
              <a:custGeom>
                <a:avLst/>
                <a:gdLst/>
                <a:ahLst/>
                <a:cxnLst>
                  <a:cxn ang="0">
                    <a:pos x="75" y="697"/>
                  </a:cxn>
                  <a:cxn ang="0">
                    <a:pos x="17" y="610"/>
                  </a:cxn>
                  <a:cxn ang="0">
                    <a:pos x="14" y="516"/>
                  </a:cxn>
                  <a:cxn ang="0">
                    <a:pos x="64" y="442"/>
                  </a:cxn>
                  <a:cxn ang="0">
                    <a:pos x="116" y="410"/>
                  </a:cxn>
                  <a:cxn ang="0">
                    <a:pos x="196" y="424"/>
                  </a:cxn>
                  <a:cxn ang="0">
                    <a:pos x="212" y="491"/>
                  </a:cxn>
                  <a:cxn ang="0">
                    <a:pos x="138" y="507"/>
                  </a:cxn>
                  <a:cxn ang="0">
                    <a:pos x="78" y="454"/>
                  </a:cxn>
                  <a:cxn ang="0">
                    <a:pos x="39" y="375"/>
                  </a:cxn>
                  <a:cxn ang="0">
                    <a:pos x="27" y="300"/>
                  </a:cxn>
                  <a:cxn ang="0">
                    <a:pos x="91" y="235"/>
                  </a:cxn>
                  <a:cxn ang="0">
                    <a:pos x="177" y="205"/>
                  </a:cxn>
                  <a:cxn ang="0">
                    <a:pos x="246" y="251"/>
                  </a:cxn>
                  <a:cxn ang="0">
                    <a:pos x="240" y="333"/>
                  </a:cxn>
                  <a:cxn ang="0">
                    <a:pos x="174" y="310"/>
                  </a:cxn>
                  <a:cxn ang="0">
                    <a:pos x="141" y="222"/>
                  </a:cxn>
                  <a:cxn ang="0">
                    <a:pos x="155" y="103"/>
                  </a:cxn>
                  <a:cxn ang="0">
                    <a:pos x="229" y="11"/>
                  </a:cxn>
                  <a:cxn ang="0">
                    <a:pos x="337" y="0"/>
                  </a:cxn>
                  <a:cxn ang="0">
                    <a:pos x="398" y="46"/>
                  </a:cxn>
                  <a:cxn ang="0">
                    <a:pos x="340" y="39"/>
                  </a:cxn>
                  <a:cxn ang="0">
                    <a:pos x="242" y="49"/>
                  </a:cxn>
                  <a:cxn ang="0">
                    <a:pos x="194" y="93"/>
                  </a:cxn>
                  <a:cxn ang="0">
                    <a:pos x="169" y="173"/>
                  </a:cxn>
                  <a:cxn ang="0">
                    <a:pos x="171" y="240"/>
                  </a:cxn>
                  <a:cxn ang="0">
                    <a:pos x="204" y="297"/>
                  </a:cxn>
                  <a:cxn ang="0">
                    <a:pos x="235" y="305"/>
                  </a:cxn>
                  <a:cxn ang="0">
                    <a:pos x="216" y="264"/>
                  </a:cxn>
                  <a:cxn ang="0">
                    <a:pos x="130" y="248"/>
                  </a:cxn>
                  <a:cxn ang="0">
                    <a:pos x="83" y="284"/>
                  </a:cxn>
                  <a:cxn ang="0">
                    <a:pos x="64" y="362"/>
                  </a:cxn>
                  <a:cxn ang="0">
                    <a:pos x="103" y="432"/>
                  </a:cxn>
                  <a:cxn ang="0">
                    <a:pos x="141" y="472"/>
                  </a:cxn>
                  <a:cxn ang="0">
                    <a:pos x="191" y="467"/>
                  </a:cxn>
                  <a:cxn ang="0">
                    <a:pos x="177" y="442"/>
                  </a:cxn>
                  <a:cxn ang="0">
                    <a:pos x="133" y="439"/>
                  </a:cxn>
                  <a:cxn ang="0">
                    <a:pos x="88" y="462"/>
                  </a:cxn>
                  <a:cxn ang="0">
                    <a:pos x="60" y="496"/>
                  </a:cxn>
                  <a:cxn ang="0">
                    <a:pos x="45" y="553"/>
                  </a:cxn>
                  <a:cxn ang="0">
                    <a:pos x="58" y="615"/>
                  </a:cxn>
                  <a:cxn ang="0">
                    <a:pos x="100" y="685"/>
                  </a:cxn>
                </a:cxnLst>
                <a:rect l="0" t="0" r="r" b="b"/>
                <a:pathLst>
                  <a:path w="398" h="720">
                    <a:moveTo>
                      <a:pt x="116" y="720"/>
                    </a:moveTo>
                    <a:lnTo>
                      <a:pt x="75" y="697"/>
                    </a:lnTo>
                    <a:lnTo>
                      <a:pt x="42" y="658"/>
                    </a:lnTo>
                    <a:lnTo>
                      <a:pt x="17" y="610"/>
                    </a:lnTo>
                    <a:lnTo>
                      <a:pt x="0" y="556"/>
                    </a:lnTo>
                    <a:lnTo>
                      <a:pt x="14" y="516"/>
                    </a:lnTo>
                    <a:lnTo>
                      <a:pt x="37" y="470"/>
                    </a:lnTo>
                    <a:lnTo>
                      <a:pt x="64" y="442"/>
                    </a:lnTo>
                    <a:lnTo>
                      <a:pt x="72" y="434"/>
                    </a:lnTo>
                    <a:lnTo>
                      <a:pt x="116" y="410"/>
                    </a:lnTo>
                    <a:lnTo>
                      <a:pt x="161" y="410"/>
                    </a:lnTo>
                    <a:lnTo>
                      <a:pt x="196" y="424"/>
                    </a:lnTo>
                    <a:lnTo>
                      <a:pt x="221" y="462"/>
                    </a:lnTo>
                    <a:lnTo>
                      <a:pt x="212" y="491"/>
                    </a:lnTo>
                    <a:lnTo>
                      <a:pt x="182" y="511"/>
                    </a:lnTo>
                    <a:lnTo>
                      <a:pt x="138" y="507"/>
                    </a:lnTo>
                    <a:lnTo>
                      <a:pt x="111" y="486"/>
                    </a:lnTo>
                    <a:lnTo>
                      <a:pt x="78" y="454"/>
                    </a:lnTo>
                    <a:lnTo>
                      <a:pt x="58" y="416"/>
                    </a:lnTo>
                    <a:lnTo>
                      <a:pt x="39" y="375"/>
                    </a:lnTo>
                    <a:lnTo>
                      <a:pt x="27" y="338"/>
                    </a:lnTo>
                    <a:lnTo>
                      <a:pt x="27" y="300"/>
                    </a:lnTo>
                    <a:lnTo>
                      <a:pt x="47" y="261"/>
                    </a:lnTo>
                    <a:lnTo>
                      <a:pt x="91" y="235"/>
                    </a:lnTo>
                    <a:lnTo>
                      <a:pt x="130" y="217"/>
                    </a:lnTo>
                    <a:lnTo>
                      <a:pt x="177" y="205"/>
                    </a:lnTo>
                    <a:lnTo>
                      <a:pt x="207" y="225"/>
                    </a:lnTo>
                    <a:lnTo>
                      <a:pt x="246" y="251"/>
                    </a:lnTo>
                    <a:lnTo>
                      <a:pt x="262" y="297"/>
                    </a:lnTo>
                    <a:lnTo>
                      <a:pt x="240" y="333"/>
                    </a:lnTo>
                    <a:lnTo>
                      <a:pt x="204" y="348"/>
                    </a:lnTo>
                    <a:lnTo>
                      <a:pt x="174" y="310"/>
                    </a:lnTo>
                    <a:lnTo>
                      <a:pt x="155" y="273"/>
                    </a:lnTo>
                    <a:lnTo>
                      <a:pt x="141" y="222"/>
                    </a:lnTo>
                    <a:lnTo>
                      <a:pt x="138" y="160"/>
                    </a:lnTo>
                    <a:lnTo>
                      <a:pt x="155" y="103"/>
                    </a:lnTo>
                    <a:lnTo>
                      <a:pt x="177" y="57"/>
                    </a:lnTo>
                    <a:lnTo>
                      <a:pt x="229" y="11"/>
                    </a:lnTo>
                    <a:lnTo>
                      <a:pt x="287" y="6"/>
                    </a:lnTo>
                    <a:lnTo>
                      <a:pt x="337" y="0"/>
                    </a:lnTo>
                    <a:lnTo>
                      <a:pt x="386" y="27"/>
                    </a:lnTo>
                    <a:lnTo>
                      <a:pt x="398" y="46"/>
                    </a:lnTo>
                    <a:lnTo>
                      <a:pt x="378" y="65"/>
                    </a:lnTo>
                    <a:lnTo>
                      <a:pt x="340" y="39"/>
                    </a:lnTo>
                    <a:lnTo>
                      <a:pt x="282" y="36"/>
                    </a:lnTo>
                    <a:lnTo>
                      <a:pt x="242" y="49"/>
                    </a:lnTo>
                    <a:lnTo>
                      <a:pt x="209" y="68"/>
                    </a:lnTo>
                    <a:lnTo>
                      <a:pt x="194" y="93"/>
                    </a:lnTo>
                    <a:lnTo>
                      <a:pt x="177" y="127"/>
                    </a:lnTo>
                    <a:lnTo>
                      <a:pt x="169" y="173"/>
                    </a:lnTo>
                    <a:lnTo>
                      <a:pt x="171" y="207"/>
                    </a:lnTo>
                    <a:lnTo>
                      <a:pt x="171" y="240"/>
                    </a:lnTo>
                    <a:lnTo>
                      <a:pt x="186" y="271"/>
                    </a:lnTo>
                    <a:lnTo>
                      <a:pt x="204" y="297"/>
                    </a:lnTo>
                    <a:lnTo>
                      <a:pt x="221" y="313"/>
                    </a:lnTo>
                    <a:lnTo>
                      <a:pt x="235" y="305"/>
                    </a:lnTo>
                    <a:lnTo>
                      <a:pt x="235" y="284"/>
                    </a:lnTo>
                    <a:lnTo>
                      <a:pt x="216" y="264"/>
                    </a:lnTo>
                    <a:lnTo>
                      <a:pt x="171" y="248"/>
                    </a:lnTo>
                    <a:lnTo>
                      <a:pt x="130" y="248"/>
                    </a:lnTo>
                    <a:lnTo>
                      <a:pt x="95" y="271"/>
                    </a:lnTo>
                    <a:lnTo>
                      <a:pt x="83" y="284"/>
                    </a:lnTo>
                    <a:lnTo>
                      <a:pt x="64" y="323"/>
                    </a:lnTo>
                    <a:lnTo>
                      <a:pt x="64" y="362"/>
                    </a:lnTo>
                    <a:lnTo>
                      <a:pt x="86" y="405"/>
                    </a:lnTo>
                    <a:lnTo>
                      <a:pt x="103" y="432"/>
                    </a:lnTo>
                    <a:lnTo>
                      <a:pt x="118" y="457"/>
                    </a:lnTo>
                    <a:lnTo>
                      <a:pt x="141" y="472"/>
                    </a:lnTo>
                    <a:lnTo>
                      <a:pt x="169" y="480"/>
                    </a:lnTo>
                    <a:lnTo>
                      <a:pt x="191" y="467"/>
                    </a:lnTo>
                    <a:lnTo>
                      <a:pt x="191" y="454"/>
                    </a:lnTo>
                    <a:lnTo>
                      <a:pt x="177" y="442"/>
                    </a:lnTo>
                    <a:lnTo>
                      <a:pt x="158" y="442"/>
                    </a:lnTo>
                    <a:lnTo>
                      <a:pt x="133" y="439"/>
                    </a:lnTo>
                    <a:lnTo>
                      <a:pt x="111" y="445"/>
                    </a:lnTo>
                    <a:lnTo>
                      <a:pt x="88" y="462"/>
                    </a:lnTo>
                    <a:lnTo>
                      <a:pt x="70" y="480"/>
                    </a:lnTo>
                    <a:lnTo>
                      <a:pt x="60" y="496"/>
                    </a:lnTo>
                    <a:lnTo>
                      <a:pt x="50" y="524"/>
                    </a:lnTo>
                    <a:lnTo>
                      <a:pt x="45" y="553"/>
                    </a:lnTo>
                    <a:lnTo>
                      <a:pt x="47" y="586"/>
                    </a:lnTo>
                    <a:lnTo>
                      <a:pt x="58" y="615"/>
                    </a:lnTo>
                    <a:lnTo>
                      <a:pt x="83" y="658"/>
                    </a:lnTo>
                    <a:lnTo>
                      <a:pt x="100" y="685"/>
                    </a:lnTo>
                    <a:lnTo>
                      <a:pt x="116" y="720"/>
                    </a:lnTo>
                    <a:close/>
                  </a:path>
                </a:pathLst>
              </a:custGeom>
              <a:solidFill>
                <a:srgbClr val="C0C0C0"/>
              </a:solidFill>
              <a:ln w="9525">
                <a:noFill/>
                <a:round/>
                <a:headEnd/>
                <a:tailEnd/>
              </a:ln>
            </p:spPr>
            <p:txBody>
              <a:bodyPr/>
              <a:lstStyle/>
              <a:p>
                <a:endParaRPr lang="de-DE" sz="1836">
                  <a:solidFill>
                    <a:srgbClr val="FFFFFF"/>
                  </a:solidFill>
                </a:endParaRPr>
              </a:p>
            </p:txBody>
          </p:sp>
          <p:sp>
            <p:nvSpPr>
              <p:cNvPr id="18" name="AutoShape 20"/>
              <p:cNvSpPr>
                <a:spLocks noChangeArrowheads="1"/>
              </p:cNvSpPr>
              <p:nvPr/>
            </p:nvSpPr>
            <p:spPr bwMode="auto">
              <a:xfrm>
                <a:off x="2639" y="627"/>
                <a:ext cx="1670" cy="871"/>
              </a:xfrm>
              <a:prstGeom prst="cloudCallout">
                <a:avLst>
                  <a:gd name="adj1" fmla="val -61630"/>
                  <a:gd name="adj2" fmla="val 108287"/>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a:endParaRPr lang="de-DE" sz="2448">
                  <a:solidFill>
                    <a:srgbClr val="505050"/>
                  </a:solidFill>
                  <a:latin typeface="Franklin Gothic Medium" pitchFamily="34" charset="0"/>
                </a:endParaRPr>
              </a:p>
            </p:txBody>
          </p:sp>
        </p:grpSp>
        <p:pic>
          <p:nvPicPr>
            <p:cNvPr id="8" name="Picture 4" descr="C:\Users\Neno\AppData\Local\Microsoft\Windows\Temporary Internet Files\Content.IE5\BCRW7XU9\MCj04238120000[1].wmf"/>
            <p:cNvPicPr>
              <a:picLocks noChangeAspect="1" noChangeArrowheads="1"/>
            </p:cNvPicPr>
            <p:nvPr/>
          </p:nvPicPr>
          <p:blipFill>
            <a:blip r:embed="rId3" cstate="print"/>
            <a:srcRect/>
            <a:stretch>
              <a:fillRect/>
            </a:stretch>
          </p:blipFill>
          <p:spPr bwMode="auto">
            <a:xfrm>
              <a:off x="3257532" y="2881305"/>
              <a:ext cx="642942" cy="718782"/>
            </a:xfrm>
            <a:prstGeom prst="rect">
              <a:avLst/>
            </a:prstGeom>
            <a:noFill/>
          </p:spPr>
        </p:pic>
      </p:grpSp>
      <p:sp>
        <p:nvSpPr>
          <p:cNvPr id="26" name="Textfeld 25"/>
          <p:cNvSpPr txBox="1"/>
          <p:nvPr/>
        </p:nvSpPr>
        <p:spPr>
          <a:xfrm>
            <a:off x="3941551" y="5920831"/>
            <a:ext cx="4000761" cy="954739"/>
          </a:xfrm>
          <a:prstGeom prst="rect">
            <a:avLst/>
          </a:prstGeom>
        </p:spPr>
        <p:style>
          <a:lnRef idx="2">
            <a:schemeClr val="accent3"/>
          </a:lnRef>
          <a:fillRef idx="1">
            <a:schemeClr val="lt1"/>
          </a:fillRef>
          <a:effectRef idx="0">
            <a:schemeClr val="accent3"/>
          </a:effectRef>
          <a:fontRef idx="minor">
            <a:schemeClr val="dk1"/>
          </a:fontRef>
        </p:style>
        <p:txBody>
          <a:bodyPr wrap="square" rtlCol="0">
            <a:noAutofit/>
          </a:bodyPr>
          <a:lstStyle/>
          <a:p>
            <a:pPr algn="ctr"/>
            <a:r>
              <a:rPr lang="en-US" sz="2040" dirty="0">
                <a:solidFill>
                  <a:srgbClr val="000000"/>
                </a:solidFill>
              </a:rPr>
              <a:t>Visit me at the </a:t>
            </a:r>
            <a:r>
              <a:rPr lang="en-US" sz="2040" dirty="0" err="1" smtClean="0">
                <a:solidFill>
                  <a:srgbClr val="000000"/>
                </a:solidFill>
              </a:rPr>
              <a:t>TechExpo</a:t>
            </a:r>
            <a:r>
              <a:rPr lang="en-US" sz="2040" dirty="0">
                <a:solidFill>
                  <a:srgbClr val="000000"/>
                </a:solidFill>
              </a:rPr>
              <a:t/>
            </a:r>
            <a:br>
              <a:rPr lang="en-US" sz="2040" dirty="0">
                <a:solidFill>
                  <a:srgbClr val="000000"/>
                </a:solidFill>
              </a:rPr>
            </a:br>
            <a:r>
              <a:rPr lang="en-US" sz="1632" dirty="0">
                <a:solidFill>
                  <a:srgbClr val="000000"/>
                </a:solidFill>
              </a:rPr>
              <a:t>or </a:t>
            </a:r>
            <a:r>
              <a:rPr lang="en-US" sz="1632" dirty="0" smtClean="0">
                <a:solidFill>
                  <a:srgbClr val="000000"/>
                </a:solidFill>
              </a:rPr>
              <a:t>e-mail </a:t>
            </a:r>
            <a:r>
              <a:rPr lang="en-US" sz="1632" dirty="0">
                <a:solidFill>
                  <a:srgbClr val="000000"/>
                </a:solidFill>
              </a:rPr>
              <a:t>me at:</a:t>
            </a:r>
            <a:br>
              <a:rPr lang="en-US" sz="1632" dirty="0">
                <a:solidFill>
                  <a:srgbClr val="000000"/>
                </a:solidFill>
              </a:rPr>
            </a:br>
            <a:r>
              <a:rPr lang="en-US" sz="1632" u="sng" dirty="0" smtClean="0">
                <a:solidFill>
                  <a:srgbClr val="000099"/>
                </a:solidFill>
              </a:rPr>
              <a:t>neno.loje@teamsystempro.com</a:t>
            </a:r>
            <a:endParaRPr lang="en-US" sz="2040" dirty="0">
              <a:solidFill>
                <a:srgbClr val="0095F0"/>
              </a:solidFill>
            </a:endParaRPr>
          </a:p>
          <a:p>
            <a:pPr algn="ctr"/>
            <a:endParaRPr lang="en-US" sz="2040" dirty="0">
              <a:solidFill>
                <a:srgbClr val="000000"/>
              </a:solidFill>
            </a:endParaRPr>
          </a:p>
        </p:txBody>
      </p:sp>
    </p:spTree>
    <p:extLst>
      <p:ext uri="{BB962C8B-B14F-4D97-AF65-F5344CB8AC3E}">
        <p14:creationId xmlns:p14="http://schemas.microsoft.com/office/powerpoint/2010/main" val="203805428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DEMO</a:t>
            </a:r>
            <a:br>
              <a:rPr lang="de-DE" dirty="0" smtClean="0"/>
            </a:br>
            <a:endParaRPr lang="de-DE" dirty="0"/>
          </a:p>
        </p:txBody>
      </p:sp>
      <p:sp>
        <p:nvSpPr>
          <p:cNvPr id="5" name="Textplatzhalter 4"/>
          <p:cNvSpPr>
            <a:spLocks noGrp="1"/>
          </p:cNvSpPr>
          <p:nvPr>
            <p:ph type="body" sz="quarter" idx="12"/>
          </p:nvPr>
        </p:nvSpPr>
        <p:spPr/>
        <p:txBody>
          <a:bodyPr/>
          <a:lstStyle/>
          <a:p>
            <a:r>
              <a:rPr lang="en-US" dirty="0" smtClean="0"/>
              <a:t>Visual Studio Online: End-to-End</a:t>
            </a:r>
            <a:endParaRPr lang="en-US" dirty="0"/>
          </a:p>
        </p:txBody>
      </p:sp>
    </p:spTree>
    <p:extLst>
      <p:ext uri="{BB962C8B-B14F-4D97-AF65-F5344CB8AC3E}">
        <p14:creationId xmlns:p14="http://schemas.microsoft.com/office/powerpoint/2010/main" val="6628376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Facts about Visual Studio Online</a:t>
            </a:r>
            <a:endParaRPr lang="en-US" dirty="0"/>
          </a:p>
        </p:txBody>
      </p:sp>
      <p:sp>
        <p:nvSpPr>
          <p:cNvPr id="2" name="Textplatzhalter 1"/>
          <p:cNvSpPr>
            <a:spLocks noGrp="1"/>
          </p:cNvSpPr>
          <p:nvPr>
            <p:ph type="body" sz="quarter" idx="11"/>
          </p:nvPr>
        </p:nvSpPr>
        <p:spPr>
          <a:xfrm>
            <a:off x="274639" y="1212849"/>
            <a:ext cx="11889564" cy="5478423"/>
          </a:xfrm>
        </p:spPr>
        <p:txBody>
          <a:bodyPr/>
          <a:lstStyle/>
          <a:p>
            <a:r>
              <a:rPr lang="en-US" dirty="0" smtClean="0"/>
              <a:t>VSO and TFS share the codebase </a:t>
            </a:r>
          </a:p>
          <a:p>
            <a:pPr lvl="1"/>
            <a:r>
              <a:rPr lang="en-US" dirty="0" smtClean="0"/>
              <a:t>Vast majority of the work accrues to both scenarios</a:t>
            </a:r>
          </a:p>
          <a:p>
            <a:r>
              <a:rPr lang="en-US" dirty="0" smtClean="0"/>
              <a:t>General availability (GA) in April 2014</a:t>
            </a:r>
          </a:p>
          <a:p>
            <a:pPr lvl="1"/>
            <a:r>
              <a:rPr lang="en-US" dirty="0" smtClean="0"/>
              <a:t>Full commercial service with financially-backed SLA (incl. Build Services and Load Testing Service)</a:t>
            </a:r>
          </a:p>
          <a:p>
            <a:pPr lvl="1"/>
            <a:r>
              <a:rPr lang="en-US" dirty="0" smtClean="0"/>
              <a:t>Over 2 </a:t>
            </a:r>
            <a:r>
              <a:rPr lang="en-US" dirty="0"/>
              <a:t>million users registered with </a:t>
            </a:r>
            <a:r>
              <a:rPr lang="en-US" dirty="0" smtClean="0"/>
              <a:t>VSO</a:t>
            </a:r>
          </a:p>
          <a:p>
            <a:r>
              <a:rPr lang="en-US" dirty="0" smtClean="0"/>
              <a:t>TFS Team at Microsoft recently started using VSO</a:t>
            </a:r>
          </a:p>
          <a:p>
            <a:pPr lvl="1"/>
            <a:r>
              <a:rPr lang="en-US" dirty="0" smtClean="0"/>
              <a:t>For all their assets: code, work items, builds, etc.</a:t>
            </a:r>
          </a:p>
          <a:p>
            <a:pPr lvl="1"/>
            <a:r>
              <a:rPr lang="en-US" dirty="0" smtClean="0"/>
              <a:t>Already the largest and most active account on VSO</a:t>
            </a:r>
          </a:p>
          <a:p>
            <a:r>
              <a:rPr lang="en-US" dirty="0"/>
              <a:t>VSO gets updated every 3 weeks</a:t>
            </a:r>
          </a:p>
          <a:p>
            <a:pPr lvl="1"/>
            <a:r>
              <a:rPr lang="en-US" dirty="0"/>
              <a:t>15 updates to Visual Studio Online since VS 2013 launch</a:t>
            </a:r>
          </a:p>
          <a:p>
            <a:pPr lvl="1"/>
            <a:r>
              <a:rPr lang="en-US" dirty="0"/>
              <a:t>As of April, VSO runs on 212 machines (21 application tiers, 16 job agents, 175 build/load test VMs)</a:t>
            </a:r>
          </a:p>
          <a:p>
            <a:pPr lvl="1"/>
            <a:endParaRPr lang="en-US" dirty="0" smtClean="0"/>
          </a:p>
        </p:txBody>
      </p:sp>
      <p:sp>
        <p:nvSpPr>
          <p:cNvPr id="4" name="Textfeld 3"/>
          <p:cNvSpPr txBox="1"/>
          <p:nvPr/>
        </p:nvSpPr>
        <p:spPr>
          <a:xfrm>
            <a:off x="274639" y="6305574"/>
            <a:ext cx="9754530" cy="1064907"/>
          </a:xfrm>
          <a:prstGeom prst="rect">
            <a:avLst/>
          </a:prstGeom>
          <a:noFill/>
        </p:spPr>
        <p:txBody>
          <a:bodyPr wrap="none" lIns="182880" tIns="146304" rIns="182880" bIns="146304" rtlCol="0">
            <a:spAutoFit/>
          </a:bodyPr>
          <a:lstStyle/>
          <a:p>
            <a:pPr>
              <a:lnSpc>
                <a:spcPct val="90000"/>
              </a:lnSpc>
              <a:spcAft>
                <a:spcPts val="600"/>
              </a:spcAft>
            </a:pPr>
            <a:r>
              <a:rPr lang="de-DE" sz="1600" dirty="0" err="1" smtClean="0">
                <a:gradFill>
                  <a:gsLst>
                    <a:gs pos="2917">
                      <a:srgbClr val="FFFFFF"/>
                    </a:gs>
                    <a:gs pos="30000">
                      <a:srgbClr val="FFFFFF"/>
                    </a:gs>
                  </a:gsLst>
                  <a:lin ang="5400000" scaled="0"/>
                </a:gradFill>
              </a:rPr>
              <a:t>Sources</a:t>
            </a:r>
            <a:r>
              <a:rPr lang="de-DE" sz="1600" dirty="0" smtClean="0">
                <a:gradFill>
                  <a:gsLst>
                    <a:gs pos="2917">
                      <a:srgbClr val="FFFFFF"/>
                    </a:gs>
                    <a:gs pos="30000">
                      <a:srgbClr val="FFFFFF"/>
                    </a:gs>
                  </a:gsLst>
                  <a:lin ang="5400000" scaled="0"/>
                </a:gradFill>
              </a:rPr>
              <a:t>: </a:t>
            </a:r>
            <a:r>
              <a:rPr lang="en-US" sz="1600" dirty="0">
                <a:solidFill>
                  <a:srgbClr val="FFFFFF"/>
                </a:solidFill>
                <a:hlinkClick r:id="rId3"/>
              </a:rPr>
              <a:t>http://</a:t>
            </a:r>
            <a:r>
              <a:rPr lang="en-US" sz="1600" dirty="0" smtClean="0">
                <a:solidFill>
                  <a:srgbClr val="FFFFFF"/>
                </a:solidFill>
                <a:hlinkClick r:id="rId3"/>
              </a:rPr>
              <a:t>blogs.msdn.com/b/bharry/archive/2014/07/07/tfs-adoption-at-microsoft-july-2014.aspx</a:t>
            </a:r>
            <a:r>
              <a:rPr lang="en-US" sz="1600" dirty="0" smtClean="0">
                <a:solidFill>
                  <a:srgbClr val="FFFFFF"/>
                </a:solidFill>
              </a:rPr>
              <a:t> </a:t>
            </a:r>
            <a:r>
              <a:rPr lang="de-DE" sz="1600" dirty="0" smtClean="0">
                <a:gradFill>
                  <a:gsLst>
                    <a:gs pos="2917">
                      <a:srgbClr val="FFFFFF"/>
                    </a:gs>
                    <a:gs pos="30000">
                      <a:srgbClr val="FFFFFF"/>
                    </a:gs>
                  </a:gsLst>
                  <a:lin ang="5400000" scaled="0"/>
                </a:gradFill>
              </a:rPr>
              <a:t/>
            </a:r>
            <a:br>
              <a:rPr lang="de-DE" sz="1600" dirty="0" smtClean="0">
                <a:gradFill>
                  <a:gsLst>
                    <a:gs pos="2917">
                      <a:srgbClr val="FFFFFF"/>
                    </a:gs>
                    <a:gs pos="30000">
                      <a:srgbClr val="FFFFFF"/>
                    </a:gs>
                  </a:gsLst>
                  <a:lin ang="5400000" scaled="0"/>
                </a:gradFill>
              </a:rPr>
            </a:br>
            <a:r>
              <a:rPr lang="en-US" sz="1600" dirty="0" smtClean="0">
                <a:solidFill>
                  <a:srgbClr val="FFFFFF"/>
                </a:solidFill>
                <a:hlinkClick r:id="rId4"/>
              </a:rPr>
              <a:t>http</a:t>
            </a:r>
            <a:r>
              <a:rPr lang="en-US" sz="1600" dirty="0">
                <a:solidFill>
                  <a:srgbClr val="FFFFFF"/>
                </a:solidFill>
                <a:hlinkClick r:id="rId4"/>
              </a:rPr>
              <a:t>://</a:t>
            </a:r>
            <a:r>
              <a:rPr lang="en-US" sz="1600" dirty="0" smtClean="0">
                <a:solidFill>
                  <a:srgbClr val="FFFFFF"/>
                </a:solidFill>
                <a:hlinkClick r:id="rId4"/>
              </a:rPr>
              <a:t>www.visualstudio.com/en-us/news/2014-Apr-3-vso</a:t>
            </a:r>
            <a:r>
              <a:rPr lang="en-US" sz="1600" dirty="0" smtClean="0">
                <a:solidFill>
                  <a:srgbClr val="FFFFFF"/>
                </a:solidFill>
              </a:rPr>
              <a:t> </a:t>
            </a:r>
            <a:endParaRPr lang="en-US" sz="1600" dirty="0">
              <a:solidFill>
                <a:srgbClr val="FFFFFF"/>
              </a:solidFill>
            </a:endParaRPr>
          </a:p>
          <a:p>
            <a:pPr>
              <a:lnSpc>
                <a:spcPct val="90000"/>
              </a:lnSpc>
              <a:spcAft>
                <a:spcPts val="600"/>
              </a:spcAft>
            </a:pPr>
            <a:endParaRPr lang="de-DE" sz="1600" dirty="0" err="1" smtClean="0">
              <a:gradFill>
                <a:gsLst>
                  <a:gs pos="2917">
                    <a:srgbClr val="FFFFFF"/>
                  </a:gs>
                  <a:gs pos="30000">
                    <a:srgbClr val="FFFFFF"/>
                  </a:gs>
                </a:gsLst>
                <a:lin ang="5400000" scaled="0"/>
              </a:gradFill>
            </a:endParaRPr>
          </a:p>
        </p:txBody>
      </p:sp>
    </p:spTree>
    <p:extLst>
      <p:ext uri="{BB962C8B-B14F-4D97-AF65-F5344CB8AC3E}">
        <p14:creationId xmlns:p14="http://schemas.microsoft.com/office/powerpoint/2010/main" val="15507889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500"/>
                                        <p:tgtEl>
                                          <p:spTgt spid="2">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Effect transition="in" filter="fade">
                                      <p:cBhvr>
                                        <p:cTn id="4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What about Backups?</a:t>
            </a:r>
            <a:endParaRPr lang="en-US" dirty="0"/>
          </a:p>
        </p:txBody>
      </p:sp>
      <p:sp>
        <p:nvSpPr>
          <p:cNvPr id="3" name="Textplatzhalter 2"/>
          <p:cNvSpPr>
            <a:spLocks noGrp="1"/>
          </p:cNvSpPr>
          <p:nvPr>
            <p:ph type="body" sz="quarter" idx="11"/>
          </p:nvPr>
        </p:nvSpPr>
        <p:spPr>
          <a:xfrm>
            <a:off x="274639" y="1212849"/>
            <a:ext cx="11889564" cy="3785652"/>
          </a:xfrm>
        </p:spPr>
        <p:txBody>
          <a:bodyPr/>
          <a:lstStyle/>
          <a:p>
            <a:endParaRPr lang="en-US" dirty="0" smtClean="0"/>
          </a:p>
          <a:p>
            <a:r>
              <a:rPr lang="en-US" dirty="0" smtClean="0"/>
              <a:t>Is my data backed up? How often?</a:t>
            </a:r>
          </a:p>
          <a:p>
            <a:pPr lvl="1"/>
            <a:r>
              <a:rPr lang="en-US" dirty="0" smtClean="0"/>
              <a:t>All data is stored in triplicate on three physically-distinct servers.</a:t>
            </a:r>
          </a:p>
          <a:p>
            <a:pPr lvl="1"/>
            <a:r>
              <a:rPr lang="en-US" dirty="0" smtClean="0"/>
              <a:t>Full backups are taken every day with incremental backups every hour.</a:t>
            </a:r>
          </a:p>
          <a:p>
            <a:pPr lvl="1"/>
            <a:r>
              <a:rPr lang="en-US" dirty="0" smtClean="0"/>
              <a:t>If you want your own backup of your source code, you can sync your source to your local machine.</a:t>
            </a:r>
          </a:p>
          <a:p>
            <a:pPr lvl="1"/>
            <a:endParaRPr lang="en-US" dirty="0" smtClean="0"/>
          </a:p>
          <a:p>
            <a:pPr lvl="1"/>
            <a:r>
              <a:rPr lang="en-US" dirty="0" smtClean="0"/>
              <a:t>Source: </a:t>
            </a:r>
            <a:r>
              <a:rPr lang="en-US" dirty="0" smtClean="0">
                <a:hlinkClick r:id="rId2"/>
              </a:rPr>
              <a:t>http://www.visualstudio.com/en-us/support/faq-vs#Features_Q8</a:t>
            </a:r>
            <a:r>
              <a:rPr lang="en-US" dirty="0" smtClean="0"/>
              <a:t> </a:t>
            </a:r>
          </a:p>
          <a:p>
            <a:endParaRPr lang="en-US" dirty="0"/>
          </a:p>
        </p:txBody>
      </p:sp>
    </p:spTree>
    <p:extLst>
      <p:ext uri="{BB962C8B-B14F-4D97-AF65-F5344CB8AC3E}">
        <p14:creationId xmlns:p14="http://schemas.microsoft.com/office/powerpoint/2010/main" val="59726872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Using Organizational Accounts</a:t>
            </a:r>
            <a:endParaRPr lang="en-US" dirty="0"/>
          </a:p>
        </p:txBody>
      </p:sp>
      <p:sp>
        <p:nvSpPr>
          <p:cNvPr id="2" name="Textplatzhalter 1"/>
          <p:cNvSpPr>
            <a:spLocks noGrp="1"/>
          </p:cNvSpPr>
          <p:nvPr>
            <p:ph type="body" sz="quarter" idx="11"/>
          </p:nvPr>
        </p:nvSpPr>
        <p:spPr>
          <a:xfrm>
            <a:off x="274639" y="1212849"/>
            <a:ext cx="11889564" cy="1969770"/>
          </a:xfrm>
        </p:spPr>
        <p:txBody>
          <a:bodyPr/>
          <a:lstStyle/>
          <a:p>
            <a:r>
              <a:rPr lang="en-US" dirty="0" smtClean="0"/>
              <a:t>Link VSO account to an Azure </a:t>
            </a:r>
            <a:r>
              <a:rPr lang="en-US" dirty="0"/>
              <a:t>Active </a:t>
            </a:r>
            <a:r>
              <a:rPr lang="en-US" dirty="0" smtClean="0"/>
              <a:t>Directory</a:t>
            </a:r>
          </a:p>
          <a:p>
            <a:r>
              <a:rPr lang="en-US" dirty="0"/>
              <a:t>If you use an on-premises Active Directory (AD), you can synchronize it with your directory in Azure AD</a:t>
            </a:r>
            <a:endParaRPr lang="en-US" dirty="0" smtClean="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39" y="3582227"/>
            <a:ext cx="8052880" cy="2440267"/>
          </a:xfrm>
          <a:prstGeom prst="rect">
            <a:avLst/>
          </a:prstGeom>
          <a:ln>
            <a:noFill/>
          </a:ln>
          <a:effectLst>
            <a:outerShdw blurRad="292100" dist="139700" dir="2700000" algn="tl" rotWithShape="0">
              <a:srgbClr val="333333">
                <a:alpha val="65000"/>
              </a:srgbClr>
            </a:outerShdw>
          </a:effectLst>
        </p:spPr>
      </p:pic>
      <p:sp>
        <p:nvSpPr>
          <p:cNvPr id="5" name="Textfeld 4"/>
          <p:cNvSpPr txBox="1"/>
          <p:nvPr/>
        </p:nvSpPr>
        <p:spPr>
          <a:xfrm>
            <a:off x="274638" y="6422102"/>
            <a:ext cx="10491334" cy="544765"/>
          </a:xfrm>
          <a:prstGeom prst="rect">
            <a:avLst/>
          </a:prstGeom>
          <a:noFill/>
        </p:spPr>
        <p:txBody>
          <a:bodyPr wrap="none" lIns="182880" tIns="146304" rIns="182880" bIns="146304" rtlCol="0">
            <a:spAutoFit/>
          </a:bodyPr>
          <a:lstStyle/>
          <a:p>
            <a:pPr>
              <a:lnSpc>
                <a:spcPct val="90000"/>
              </a:lnSpc>
              <a:spcAft>
                <a:spcPts val="600"/>
              </a:spcAft>
            </a:pPr>
            <a:r>
              <a:rPr lang="de-DE" dirty="0">
                <a:gradFill>
                  <a:gsLst>
                    <a:gs pos="2917">
                      <a:srgbClr val="FFFFFF"/>
                    </a:gs>
                    <a:gs pos="30000">
                      <a:srgbClr val="FFFFFF"/>
                    </a:gs>
                  </a:gsLst>
                  <a:lin ang="5400000" scaled="0"/>
                </a:gradFill>
              </a:rPr>
              <a:t>Source: </a:t>
            </a:r>
            <a:r>
              <a:rPr lang="de-DE" dirty="0">
                <a:gradFill>
                  <a:gsLst>
                    <a:gs pos="2917">
                      <a:srgbClr val="FFFFFF"/>
                    </a:gs>
                    <a:gs pos="30000">
                      <a:srgbClr val="FFFFFF"/>
                    </a:gs>
                  </a:gsLst>
                  <a:lin ang="5400000" scaled="0"/>
                </a:gradFill>
                <a:hlinkClick r:id="rId3"/>
              </a:rPr>
              <a:t>http://</a:t>
            </a:r>
            <a:r>
              <a:rPr lang="de-DE" dirty="0" smtClean="0">
                <a:gradFill>
                  <a:gsLst>
                    <a:gs pos="2917">
                      <a:srgbClr val="FFFFFF"/>
                    </a:gs>
                    <a:gs pos="30000">
                      <a:srgbClr val="FFFFFF"/>
                    </a:gs>
                  </a:gsLst>
                  <a:lin ang="5400000" scaled="0"/>
                </a:gradFill>
                <a:hlinkClick r:id="rId3"/>
              </a:rPr>
              <a:t>www.visualstudio.com/get-started/manage-organization-access-for-your-account-vs</a:t>
            </a:r>
            <a:r>
              <a:rPr lang="de-DE" dirty="0" smtClean="0">
                <a:gradFill>
                  <a:gsLst>
                    <a:gs pos="2917">
                      <a:srgbClr val="FFFFFF"/>
                    </a:gs>
                    <a:gs pos="30000">
                      <a:srgbClr val="FFFFFF"/>
                    </a:gs>
                  </a:gsLst>
                  <a:lin ang="5400000" scaled="0"/>
                </a:gradFill>
              </a:rPr>
              <a:t> </a:t>
            </a:r>
          </a:p>
        </p:txBody>
      </p:sp>
    </p:spTree>
    <p:extLst>
      <p:ext uri="{BB962C8B-B14F-4D97-AF65-F5344CB8AC3E}">
        <p14:creationId xmlns:p14="http://schemas.microsoft.com/office/powerpoint/2010/main" val="75438062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Links to Add to Your Favorites</a:t>
            </a:r>
            <a:endParaRPr lang="en-US" dirty="0"/>
          </a:p>
        </p:txBody>
      </p:sp>
      <p:sp>
        <p:nvSpPr>
          <p:cNvPr id="5" name="Textplatzhalter 4"/>
          <p:cNvSpPr>
            <a:spLocks noGrp="1"/>
          </p:cNvSpPr>
          <p:nvPr>
            <p:ph type="body" sz="quarter" idx="11"/>
          </p:nvPr>
        </p:nvSpPr>
        <p:spPr/>
        <p:txBody>
          <a:bodyPr/>
          <a:lstStyle/>
          <a:p>
            <a:r>
              <a:rPr lang="en-US" sz="3200" dirty="0"/>
              <a:t>VSO - Support Overview (shows Service </a:t>
            </a:r>
            <a:r>
              <a:rPr lang="en-US" sz="3200" dirty="0" smtClean="0"/>
              <a:t>Status)</a:t>
            </a:r>
            <a:br>
              <a:rPr lang="en-US" sz="3200" dirty="0" smtClean="0"/>
            </a:br>
            <a:r>
              <a:rPr lang="en-US" sz="2800" dirty="0" smtClean="0">
                <a:hlinkClick r:id="rId2"/>
              </a:rPr>
              <a:t>http</a:t>
            </a:r>
            <a:r>
              <a:rPr lang="en-US" sz="2800" dirty="0">
                <a:hlinkClick r:id="rId2"/>
              </a:rPr>
              <a:t>://</a:t>
            </a:r>
            <a:r>
              <a:rPr lang="en-US" sz="2800" dirty="0" smtClean="0">
                <a:hlinkClick r:id="rId2"/>
              </a:rPr>
              <a:t>www.visualstudio.com/support/support-overview-vs</a:t>
            </a:r>
            <a:r>
              <a:rPr lang="en-US" sz="2800" dirty="0" smtClean="0"/>
              <a:t> </a:t>
            </a:r>
            <a:endParaRPr lang="en-US" sz="3200" dirty="0"/>
          </a:p>
          <a:p>
            <a:r>
              <a:rPr lang="en-US" sz="3200" dirty="0"/>
              <a:t>VSO - Service </a:t>
            </a:r>
            <a:r>
              <a:rPr lang="en-US" sz="3200" dirty="0" smtClean="0"/>
              <a:t>Blog (shows detailed Service Status)</a:t>
            </a:r>
            <a:br>
              <a:rPr lang="en-US" sz="3200" dirty="0" smtClean="0"/>
            </a:br>
            <a:r>
              <a:rPr lang="en-US" sz="2800" dirty="0" smtClean="0">
                <a:hlinkClick r:id="rId3"/>
              </a:rPr>
              <a:t>http</a:t>
            </a:r>
            <a:r>
              <a:rPr lang="en-US" sz="2800" dirty="0">
                <a:hlinkClick r:id="rId3"/>
              </a:rPr>
              <a:t>://blogs.msdn.com/b/vsoservice</a:t>
            </a:r>
            <a:r>
              <a:rPr lang="en-US" sz="2800" dirty="0" smtClean="0">
                <a:hlinkClick r:id="rId3"/>
              </a:rPr>
              <a:t>/</a:t>
            </a:r>
            <a:r>
              <a:rPr lang="en-US" sz="2800" dirty="0" smtClean="0"/>
              <a:t> </a:t>
            </a:r>
            <a:endParaRPr lang="en-US" sz="3200" dirty="0"/>
          </a:p>
          <a:p>
            <a:r>
              <a:rPr lang="en-US" sz="3200" dirty="0"/>
              <a:t>VSO/TFS Feature </a:t>
            </a:r>
            <a:r>
              <a:rPr lang="en-US" sz="3200" dirty="0" smtClean="0"/>
              <a:t>Timeline (lists when Features were added)</a:t>
            </a:r>
            <a:br>
              <a:rPr lang="en-US" sz="3200" dirty="0" smtClean="0"/>
            </a:br>
            <a:r>
              <a:rPr lang="en-US" sz="2800" dirty="0" smtClean="0">
                <a:hlinkClick r:id="rId4"/>
              </a:rPr>
              <a:t>http</a:t>
            </a:r>
            <a:r>
              <a:rPr lang="en-US" sz="2800" dirty="0">
                <a:hlinkClick r:id="rId4"/>
              </a:rPr>
              <a:t>://</a:t>
            </a:r>
            <a:r>
              <a:rPr lang="en-US" sz="2800" dirty="0" smtClean="0">
                <a:hlinkClick r:id="rId4"/>
              </a:rPr>
              <a:t>www.visualstudio.com/en-us/news/release-archive-vso</a:t>
            </a:r>
            <a:r>
              <a:rPr lang="en-US" sz="2800" dirty="0" smtClean="0"/>
              <a:t> </a:t>
            </a:r>
            <a:endParaRPr lang="en-US" sz="3200" dirty="0"/>
          </a:p>
        </p:txBody>
      </p:sp>
    </p:spTree>
    <p:extLst>
      <p:ext uri="{BB962C8B-B14F-4D97-AF65-F5344CB8AC3E}">
        <p14:creationId xmlns:p14="http://schemas.microsoft.com/office/powerpoint/2010/main" val="229068749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Service Status</a:t>
            </a: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009" y="1212849"/>
            <a:ext cx="10333333" cy="5980952"/>
          </a:xfrm>
          <a:prstGeom prst="rect">
            <a:avLst/>
          </a:prstGeom>
        </p:spPr>
      </p:pic>
    </p:spTree>
    <p:extLst>
      <p:ext uri="{BB962C8B-B14F-4D97-AF65-F5344CB8AC3E}">
        <p14:creationId xmlns:p14="http://schemas.microsoft.com/office/powerpoint/2010/main" val="147115633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Detailed Service Status</a:t>
            </a:r>
            <a:endParaRPr lang="en-US"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39" y="1212849"/>
            <a:ext cx="10200000" cy="6457143"/>
          </a:xfrm>
          <a:prstGeom prst="rect">
            <a:avLst/>
          </a:prstGeom>
        </p:spPr>
      </p:pic>
    </p:spTree>
    <p:extLst>
      <p:ext uri="{BB962C8B-B14F-4D97-AF65-F5344CB8AC3E}">
        <p14:creationId xmlns:p14="http://schemas.microsoft.com/office/powerpoint/2010/main" val="339606874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Features Timeline</a:t>
            </a:r>
            <a:endParaRPr lang="de-DE"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44" y="1212849"/>
            <a:ext cx="10200000" cy="6457143"/>
          </a:xfrm>
          <a:prstGeom prst="rect">
            <a:avLst/>
          </a:prstGeom>
        </p:spPr>
      </p:pic>
    </p:spTree>
    <p:extLst>
      <p:ext uri="{BB962C8B-B14F-4D97-AF65-F5344CB8AC3E}">
        <p14:creationId xmlns:p14="http://schemas.microsoft.com/office/powerpoint/2010/main" val="2406117300"/>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What's different in VSO </a:t>
            </a:r>
            <a:r>
              <a:rPr lang="en-US" sz="4000" dirty="0" smtClean="0"/>
              <a:t>(vs. TFS on-premises)</a:t>
            </a:r>
            <a:r>
              <a:rPr lang="en-US" dirty="0" smtClean="0"/>
              <a:t>?</a:t>
            </a:r>
            <a:endParaRPr lang="en-US" dirty="0"/>
          </a:p>
        </p:txBody>
      </p:sp>
      <p:sp>
        <p:nvSpPr>
          <p:cNvPr id="4" name="Textplatzhalter 3"/>
          <p:cNvSpPr>
            <a:spLocks noGrp="1"/>
          </p:cNvSpPr>
          <p:nvPr>
            <p:ph type="body" sz="quarter" idx="11"/>
          </p:nvPr>
        </p:nvSpPr>
        <p:spPr>
          <a:xfrm>
            <a:off x="274639" y="1212849"/>
            <a:ext cx="11889564" cy="6155531"/>
          </a:xfrm>
        </p:spPr>
        <p:txBody>
          <a:bodyPr/>
          <a:lstStyle/>
          <a:p>
            <a:r>
              <a:rPr lang="en-US" dirty="0" smtClean="0"/>
              <a:t>Automatic Profile Pictures</a:t>
            </a:r>
          </a:p>
          <a:p>
            <a:pPr lvl="1"/>
            <a:r>
              <a:rPr lang="en-US" dirty="0" smtClean="0"/>
              <a:t>Users with no picture in their profile get an automatically created one based on their initials</a:t>
            </a:r>
          </a:p>
          <a:p>
            <a:r>
              <a:rPr lang="en-US" dirty="0" smtClean="0"/>
              <a:t>Users hub</a:t>
            </a:r>
          </a:p>
          <a:p>
            <a:pPr lvl="1"/>
            <a:r>
              <a:rPr lang="en-US" dirty="0" smtClean="0"/>
              <a:t>Every user needs a license assigned</a:t>
            </a:r>
          </a:p>
          <a:p>
            <a:pPr lvl="1"/>
            <a:r>
              <a:rPr lang="en-US" dirty="0" smtClean="0"/>
              <a:t>Account administrator can assign Licenses to Users in the "Users Hub"</a:t>
            </a:r>
          </a:p>
          <a:p>
            <a:r>
              <a:rPr lang="en-US" dirty="0" smtClean="0"/>
              <a:t>Some resources are limited</a:t>
            </a:r>
          </a:p>
          <a:p>
            <a:pPr lvl="1"/>
            <a:r>
              <a:rPr lang="en-US" dirty="0" smtClean="0"/>
              <a:t>Build Minutes, Virtual Load Test Minutes</a:t>
            </a:r>
          </a:p>
          <a:p>
            <a:r>
              <a:rPr lang="en-US" dirty="0" smtClean="0"/>
              <a:t>Create/Delete Team Projects in Web Access (not VS)</a:t>
            </a:r>
          </a:p>
          <a:p>
            <a:r>
              <a:rPr lang="en-US" dirty="0" smtClean="0"/>
              <a:t>Project Alerts via e-mail</a:t>
            </a:r>
          </a:p>
          <a:p>
            <a:pPr lvl="1"/>
            <a:r>
              <a:rPr lang="en-US" dirty="0" smtClean="0"/>
              <a:t>Users have to confirm their e-mail address once (after changing it)</a:t>
            </a:r>
          </a:p>
          <a:p>
            <a:pPr lvl="1"/>
            <a:r>
              <a:rPr lang="en-US" dirty="0" smtClean="0"/>
              <a:t>Alerts are </a:t>
            </a:r>
            <a:r>
              <a:rPr lang="en-US" dirty="0"/>
              <a:t>coming from </a:t>
            </a:r>
            <a:r>
              <a:rPr lang="en-US" dirty="0" smtClean="0">
                <a:hlinkClick r:id="rId2"/>
              </a:rPr>
              <a:t>VisualStudioOnline@microsoft.com</a:t>
            </a:r>
            <a:r>
              <a:rPr lang="en-US" dirty="0" smtClean="0"/>
              <a:t> </a:t>
            </a:r>
          </a:p>
          <a:p>
            <a:endParaRPr lang="en-US" dirty="0"/>
          </a:p>
        </p:txBody>
      </p:sp>
    </p:spTree>
    <p:extLst>
      <p:ext uri="{BB962C8B-B14F-4D97-AF65-F5344CB8AC3E}">
        <p14:creationId xmlns:p14="http://schemas.microsoft.com/office/powerpoint/2010/main" val="189984077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sz="8000" dirty="0" smtClean="0"/>
              <a:t>Many things are the same between TFS and VSO</a:t>
            </a:r>
            <a:r>
              <a:rPr lang="en-US" sz="6600" dirty="0" smtClean="0"/>
              <a:t/>
            </a:r>
            <a:br>
              <a:rPr lang="en-US" sz="6600" dirty="0" smtClean="0"/>
            </a:br>
            <a:r>
              <a:rPr lang="en-US" sz="4400" dirty="0" smtClean="0"/>
              <a:t>but some are not…</a:t>
            </a:r>
            <a:endParaRPr lang="en-US" sz="4400" dirty="0"/>
          </a:p>
        </p:txBody>
      </p:sp>
    </p:spTree>
    <p:extLst>
      <p:ext uri="{BB962C8B-B14F-4D97-AF65-F5344CB8AC3E}">
        <p14:creationId xmlns:p14="http://schemas.microsoft.com/office/powerpoint/2010/main" val="32972450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830" y="1212849"/>
            <a:ext cx="5484814" cy="54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577630"/>
      </p:ext>
    </p:extLst>
  </p:cSld>
  <p:clrMapOvr>
    <a:masterClrMapping/>
  </p:clrMapOvr>
  <p:transition spd="slow">
    <p:pu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Some </a:t>
            </a:r>
            <a:r>
              <a:rPr lang="en-US" dirty="0" smtClean="0"/>
              <a:t>other limitations of VSO</a:t>
            </a:r>
            <a:endParaRPr lang="de-DE" dirty="0"/>
          </a:p>
        </p:txBody>
      </p:sp>
      <p:sp>
        <p:nvSpPr>
          <p:cNvPr id="3" name="Textplatzhalter 2"/>
          <p:cNvSpPr>
            <a:spLocks noGrp="1"/>
          </p:cNvSpPr>
          <p:nvPr>
            <p:ph type="body" sz="quarter" idx="11"/>
          </p:nvPr>
        </p:nvSpPr>
        <p:spPr>
          <a:xfrm>
            <a:off x="274639" y="1212849"/>
            <a:ext cx="11889564" cy="5816977"/>
          </a:xfrm>
        </p:spPr>
        <p:txBody>
          <a:bodyPr/>
          <a:lstStyle/>
          <a:p>
            <a:r>
              <a:rPr lang="en-US" dirty="0"/>
              <a:t>No Data </a:t>
            </a:r>
            <a:r>
              <a:rPr lang="en-US" dirty="0" smtClean="0"/>
              <a:t>Export</a:t>
            </a:r>
          </a:p>
          <a:p>
            <a:pPr lvl="1"/>
            <a:r>
              <a:rPr lang="en-US" dirty="0" smtClean="0"/>
              <a:t>It was made available </a:t>
            </a:r>
            <a:r>
              <a:rPr lang="en-US" dirty="0"/>
              <a:t>for a short </a:t>
            </a:r>
            <a:r>
              <a:rPr lang="en-US" dirty="0" smtClean="0"/>
              <a:t>time period</a:t>
            </a:r>
            <a:endParaRPr lang="en-US" dirty="0"/>
          </a:p>
          <a:p>
            <a:r>
              <a:rPr lang="en-US" dirty="0"/>
              <a:t>No Data </a:t>
            </a:r>
            <a:r>
              <a:rPr lang="en-US" dirty="0" smtClean="0"/>
              <a:t>Import</a:t>
            </a:r>
          </a:p>
          <a:p>
            <a:pPr lvl="1"/>
            <a:r>
              <a:rPr lang="en-US" dirty="0" smtClean="0"/>
              <a:t>No ability to move your collections from </a:t>
            </a:r>
            <a:r>
              <a:rPr lang="en-US" dirty="0"/>
              <a:t>on-premises TFS to VSO</a:t>
            </a:r>
          </a:p>
          <a:p>
            <a:r>
              <a:rPr lang="en-US" dirty="0" smtClean="0"/>
              <a:t>No Process Customization</a:t>
            </a:r>
          </a:p>
          <a:p>
            <a:pPr lvl="1"/>
            <a:r>
              <a:rPr lang="en-US" dirty="0" smtClean="0"/>
              <a:t>No ability to add custom fields, modify the workflow of a work item, etc.</a:t>
            </a:r>
          </a:p>
          <a:p>
            <a:r>
              <a:rPr lang="en-US" dirty="0" smtClean="0"/>
              <a:t>No </a:t>
            </a:r>
            <a:r>
              <a:rPr lang="en-US" dirty="0"/>
              <a:t>Integration with Active </a:t>
            </a:r>
            <a:r>
              <a:rPr lang="en-US" dirty="0" smtClean="0"/>
              <a:t>Directory</a:t>
            </a:r>
          </a:p>
          <a:p>
            <a:pPr lvl="1"/>
            <a:r>
              <a:rPr lang="en-US" dirty="0" smtClean="0"/>
              <a:t>Users sign in using Microsoft Accounts (formerly "Live ID")</a:t>
            </a:r>
          </a:p>
          <a:p>
            <a:r>
              <a:rPr lang="en-US" dirty="0" smtClean="0"/>
              <a:t>No </a:t>
            </a:r>
            <a:r>
              <a:rPr lang="en-US" dirty="0"/>
              <a:t>choice of geographic </a:t>
            </a:r>
            <a:r>
              <a:rPr lang="en-US" dirty="0" smtClean="0"/>
              <a:t>location</a:t>
            </a:r>
          </a:p>
          <a:p>
            <a:pPr lvl="1"/>
            <a:r>
              <a:rPr lang="en-US" dirty="0" smtClean="0"/>
              <a:t>Data </a:t>
            </a:r>
            <a:r>
              <a:rPr lang="en-US" dirty="0"/>
              <a:t>stored in data center in </a:t>
            </a:r>
            <a:r>
              <a:rPr lang="en-US" dirty="0" smtClean="0">
                <a:hlinkClick r:id="rId2"/>
              </a:rPr>
              <a:t>Chicago</a:t>
            </a:r>
            <a:endParaRPr lang="en-US" dirty="0"/>
          </a:p>
          <a:p>
            <a:endParaRPr lang="de-DE" dirty="0"/>
          </a:p>
        </p:txBody>
      </p:sp>
      <p:sp>
        <p:nvSpPr>
          <p:cNvPr id="4" name="Abgerundetes Rechteck 3"/>
          <p:cNvSpPr/>
          <p:nvPr/>
        </p:nvSpPr>
        <p:spPr bwMode="auto">
          <a:xfrm>
            <a:off x="9730829" y="162821"/>
            <a:ext cx="2448272" cy="108012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FFFFFF"/>
                </a:solidFill>
              </a:rPr>
              <a:t>as of </a:t>
            </a:r>
          </a:p>
          <a:p>
            <a:pPr algn="ctr" defTabSz="932472" fontAlgn="base">
              <a:lnSpc>
                <a:spcPct val="90000"/>
              </a:lnSpc>
              <a:spcBef>
                <a:spcPct val="0"/>
              </a:spcBef>
              <a:spcAft>
                <a:spcPct val="0"/>
              </a:spcAft>
            </a:pPr>
            <a:r>
              <a:rPr lang="en-US" sz="2400" dirty="0" smtClean="0">
                <a:solidFill>
                  <a:srgbClr val="FFFFFF"/>
                </a:solidFill>
              </a:rPr>
              <a:t>February 2014</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75032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Some other limitations </a:t>
            </a:r>
            <a:r>
              <a:rPr lang="en-US" dirty="0" smtClean="0"/>
              <a:t>of VSO</a:t>
            </a:r>
            <a:endParaRPr lang="de-DE" dirty="0"/>
          </a:p>
        </p:txBody>
      </p:sp>
      <p:sp>
        <p:nvSpPr>
          <p:cNvPr id="3" name="Textplatzhalter 2"/>
          <p:cNvSpPr>
            <a:spLocks noGrp="1"/>
          </p:cNvSpPr>
          <p:nvPr>
            <p:ph type="body" sz="quarter" idx="11"/>
          </p:nvPr>
        </p:nvSpPr>
        <p:spPr>
          <a:xfrm>
            <a:off x="274639" y="1212849"/>
            <a:ext cx="11889564" cy="5816977"/>
          </a:xfrm>
        </p:spPr>
        <p:txBody>
          <a:bodyPr/>
          <a:lstStyle/>
          <a:p>
            <a:r>
              <a:rPr lang="en-US" dirty="0"/>
              <a:t>No Data </a:t>
            </a:r>
            <a:r>
              <a:rPr lang="en-US" dirty="0" smtClean="0"/>
              <a:t>Export</a:t>
            </a:r>
          </a:p>
          <a:p>
            <a:pPr lvl="1"/>
            <a:r>
              <a:rPr lang="en-US" dirty="0" smtClean="0"/>
              <a:t>It was made available </a:t>
            </a:r>
            <a:r>
              <a:rPr lang="en-US" dirty="0"/>
              <a:t>for a short </a:t>
            </a:r>
            <a:r>
              <a:rPr lang="en-US" dirty="0" smtClean="0"/>
              <a:t>time period</a:t>
            </a:r>
            <a:endParaRPr lang="en-US" dirty="0"/>
          </a:p>
          <a:p>
            <a:r>
              <a:rPr lang="en-US" dirty="0"/>
              <a:t>No Data </a:t>
            </a:r>
            <a:r>
              <a:rPr lang="en-US" dirty="0" smtClean="0"/>
              <a:t>Import </a:t>
            </a:r>
            <a:r>
              <a:rPr lang="en-US" b="1" dirty="0" smtClean="0"/>
              <a:t>of your TFS collections</a:t>
            </a:r>
          </a:p>
          <a:p>
            <a:pPr lvl="1"/>
            <a:r>
              <a:rPr lang="en-US" b="1" dirty="0" smtClean="0"/>
              <a:t>Using the free </a:t>
            </a:r>
            <a:r>
              <a:rPr lang="en-US" b="1" dirty="0" err="1" smtClean="0"/>
              <a:t>OpsHub</a:t>
            </a:r>
            <a:r>
              <a:rPr lang="en-US" b="1" dirty="0" smtClean="0"/>
              <a:t> migration utility you might </a:t>
            </a:r>
            <a:r>
              <a:rPr lang="en-US" b="1" dirty="0"/>
              <a:t>be able to move </a:t>
            </a:r>
            <a:r>
              <a:rPr lang="en-US" b="1" dirty="0" smtClean="0"/>
              <a:t>most of your assets to VSO</a:t>
            </a:r>
            <a:endParaRPr lang="en-US" b="1" dirty="0"/>
          </a:p>
          <a:p>
            <a:r>
              <a:rPr lang="en-US" dirty="0" smtClean="0"/>
              <a:t>No Process Customization</a:t>
            </a:r>
          </a:p>
          <a:p>
            <a:pPr lvl="1"/>
            <a:r>
              <a:rPr lang="en-US" dirty="0" smtClean="0"/>
              <a:t>No ability to add custom fields, modify the workflow of a work item, etc.</a:t>
            </a:r>
          </a:p>
          <a:p>
            <a:r>
              <a:rPr lang="en-US" b="1" dirty="0" smtClean="0"/>
              <a:t>Integration </a:t>
            </a:r>
            <a:r>
              <a:rPr lang="en-US" b="1" dirty="0"/>
              <a:t>with </a:t>
            </a:r>
            <a:r>
              <a:rPr lang="en-US" b="1" dirty="0" smtClean="0"/>
              <a:t>Azure Active Directory (Azure AD)</a:t>
            </a:r>
          </a:p>
          <a:p>
            <a:pPr lvl="1"/>
            <a:r>
              <a:rPr lang="en-US" b="1" dirty="0" smtClean="0"/>
              <a:t>Users can sign in using Microsoft Accounts (formerly "Live ID") or organizational accounts</a:t>
            </a:r>
          </a:p>
          <a:p>
            <a:r>
              <a:rPr lang="en-US" b="1" dirty="0" smtClean="0"/>
              <a:t>Choice </a:t>
            </a:r>
            <a:r>
              <a:rPr lang="en-US" b="1" dirty="0"/>
              <a:t>of </a:t>
            </a:r>
            <a:r>
              <a:rPr lang="en-US" b="1" dirty="0" smtClean="0"/>
              <a:t>geographic location</a:t>
            </a:r>
          </a:p>
          <a:p>
            <a:pPr lvl="1"/>
            <a:r>
              <a:rPr lang="en-US" b="1" dirty="0" smtClean="0"/>
              <a:t>European Data Center</a:t>
            </a:r>
            <a:endParaRPr lang="en-US" b="1" dirty="0"/>
          </a:p>
          <a:p>
            <a:endParaRPr lang="de-DE" dirty="0"/>
          </a:p>
        </p:txBody>
      </p:sp>
      <p:sp>
        <p:nvSpPr>
          <p:cNvPr id="4" name="Abgerundetes Rechteck 3"/>
          <p:cNvSpPr/>
          <p:nvPr/>
        </p:nvSpPr>
        <p:spPr bwMode="auto">
          <a:xfrm>
            <a:off x="9730829" y="162821"/>
            <a:ext cx="2448272" cy="1080120"/>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FFFFFF"/>
                </a:solidFill>
              </a:rPr>
              <a:t>as of </a:t>
            </a:r>
          </a:p>
          <a:p>
            <a:pPr algn="ctr" defTabSz="932472" fontAlgn="base">
              <a:lnSpc>
                <a:spcPct val="90000"/>
              </a:lnSpc>
              <a:spcBef>
                <a:spcPct val="0"/>
              </a:spcBef>
              <a:spcAft>
                <a:spcPct val="0"/>
              </a:spcAft>
            </a:pPr>
            <a:r>
              <a:rPr lang="en-US" sz="2400" dirty="0" smtClean="0">
                <a:solidFill>
                  <a:srgbClr val="FFFFFF"/>
                </a:solidFill>
              </a:rPr>
              <a:t>today</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5349476"/>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z="4800" dirty="0" smtClean="0"/>
              <a:t>Visual Studio Online &amp; Team Foundation Server</a:t>
            </a:r>
            <a:endParaRPr lang="de-DE" sz="4800" dirty="0"/>
          </a:p>
        </p:txBody>
      </p:sp>
      <p:sp>
        <p:nvSpPr>
          <p:cNvPr id="6" name="Abgerundetes Rechteck 5"/>
          <p:cNvSpPr/>
          <p:nvPr/>
        </p:nvSpPr>
        <p:spPr bwMode="auto">
          <a:xfrm>
            <a:off x="309919" y="1212849"/>
            <a:ext cx="8284582" cy="5164734"/>
          </a:xfrm>
          <a:prstGeom prst="round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de-DE" sz="2400" dirty="0">
                <a:gradFill>
                  <a:gsLst>
                    <a:gs pos="0">
                      <a:srgbClr val="FFFFFF"/>
                    </a:gs>
                    <a:gs pos="100000">
                      <a:srgbClr val="FFFFFF"/>
                    </a:gs>
                  </a:gsLst>
                  <a:lin ang="5400000" scaled="0"/>
                </a:gradFill>
                <a:ea typeface="Segoe UI" pitchFamily="34" charset="0"/>
                <a:cs typeface="Segoe UI" pitchFamily="34" charset="0"/>
              </a:rPr>
              <a:t>Team Foundation Server</a:t>
            </a:r>
          </a:p>
        </p:txBody>
      </p:sp>
      <p:sp>
        <p:nvSpPr>
          <p:cNvPr id="7" name="Abgerundetes Rechteck 6"/>
          <p:cNvSpPr/>
          <p:nvPr/>
        </p:nvSpPr>
        <p:spPr bwMode="auto">
          <a:xfrm>
            <a:off x="4850085" y="1200802"/>
            <a:ext cx="7314118" cy="5164734"/>
          </a:xfrm>
          <a:prstGeom prst="roundRect">
            <a:avLst/>
          </a:prstGeom>
          <a:solidFill>
            <a:schemeClr val="accent6">
              <a:alpha val="50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r" defTabSz="932472" fontAlgn="base">
              <a:lnSpc>
                <a:spcPct val="90000"/>
              </a:lnSpc>
              <a:spcBef>
                <a:spcPct val="0"/>
              </a:spcBef>
              <a:spcAft>
                <a:spcPct val="0"/>
              </a:spcAft>
            </a:pPr>
            <a:r>
              <a:rPr lang="de-DE" sz="2400" dirty="0">
                <a:gradFill>
                  <a:gsLst>
                    <a:gs pos="0">
                      <a:srgbClr val="FFFFFF"/>
                    </a:gs>
                    <a:gs pos="100000">
                      <a:srgbClr val="FFFFFF"/>
                    </a:gs>
                  </a:gsLst>
                  <a:lin ang="5400000" scaled="0"/>
                </a:gradFill>
                <a:ea typeface="Segoe UI" pitchFamily="34" charset="0"/>
                <a:cs typeface="Segoe UI" pitchFamily="34" charset="0"/>
              </a:rPr>
              <a:t>Visual Studio Online</a:t>
            </a:r>
          </a:p>
        </p:txBody>
      </p:sp>
      <p:sp>
        <p:nvSpPr>
          <p:cNvPr id="8" name="Abgerundetes Rechteck 7"/>
          <p:cNvSpPr/>
          <p:nvPr/>
        </p:nvSpPr>
        <p:spPr bwMode="auto">
          <a:xfrm>
            <a:off x="8810525" y="2350543"/>
            <a:ext cx="2862385" cy="72008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de-DE" sz="2400" dirty="0" smtClean="0">
                <a:gradFill>
                  <a:gsLst>
                    <a:gs pos="0">
                      <a:srgbClr val="FFFFFF"/>
                    </a:gs>
                    <a:gs pos="100000">
                      <a:srgbClr val="FFFFFF"/>
                    </a:gs>
                  </a:gsLst>
                  <a:lin ang="5400000" scaled="0"/>
                </a:gradFill>
                <a:ea typeface="Segoe UI" pitchFamily="34" charset="0"/>
                <a:cs typeface="Segoe UI" pitchFamily="34" charset="0"/>
              </a:rPr>
              <a:t>VSO Build Service</a:t>
            </a:r>
          </a:p>
        </p:txBody>
      </p:sp>
      <p:sp>
        <p:nvSpPr>
          <p:cNvPr id="9" name="Abgerundetes Rechteck 8"/>
          <p:cNvSpPr/>
          <p:nvPr/>
        </p:nvSpPr>
        <p:spPr bwMode="auto">
          <a:xfrm>
            <a:off x="8798045" y="3285532"/>
            <a:ext cx="2862385" cy="72008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de-DE" sz="2400" dirty="0" smtClean="0">
                <a:gradFill>
                  <a:gsLst>
                    <a:gs pos="0">
                      <a:srgbClr val="FFFFFF"/>
                    </a:gs>
                    <a:gs pos="100000">
                      <a:srgbClr val="FFFFFF"/>
                    </a:gs>
                  </a:gsLst>
                  <a:lin ang="5400000" scaled="0"/>
                </a:gradFill>
                <a:ea typeface="Segoe UI" pitchFamily="34" charset="0"/>
                <a:cs typeface="Segoe UI" pitchFamily="34" charset="0"/>
              </a:rPr>
              <a:t>Load Test Service</a:t>
            </a:r>
          </a:p>
        </p:txBody>
      </p:sp>
      <p:sp>
        <p:nvSpPr>
          <p:cNvPr id="10" name="Abgerundetes Rechteck 9"/>
          <p:cNvSpPr/>
          <p:nvPr/>
        </p:nvSpPr>
        <p:spPr bwMode="auto">
          <a:xfrm>
            <a:off x="8810525" y="4215745"/>
            <a:ext cx="3247508" cy="72008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tabLst>
                <a:tab pos="1084263" algn="l"/>
              </a:tabLst>
            </a:pPr>
            <a:r>
              <a:rPr lang="de-DE" sz="2400" dirty="0" smtClean="0">
                <a:gradFill>
                  <a:gsLst>
                    <a:gs pos="0">
                      <a:srgbClr val="FFFFFF"/>
                    </a:gs>
                    <a:gs pos="100000">
                      <a:srgbClr val="FFFFFF"/>
                    </a:gs>
                  </a:gsLst>
                  <a:lin ang="5400000" scaled="0"/>
                </a:gradFill>
                <a:ea typeface="Segoe UI" pitchFamily="34" charset="0"/>
                <a:cs typeface="Segoe UI" pitchFamily="34" charset="0"/>
              </a:rPr>
              <a:t>Application </a:t>
            </a:r>
            <a:r>
              <a:rPr lang="de-DE" sz="2400" dirty="0" err="1" smtClean="0">
                <a:gradFill>
                  <a:gsLst>
                    <a:gs pos="0">
                      <a:srgbClr val="FFFFFF"/>
                    </a:gs>
                    <a:gs pos="100000">
                      <a:srgbClr val="FFFFFF"/>
                    </a:gs>
                  </a:gsLst>
                  <a:lin ang="5400000" scaled="0"/>
                </a:gradFill>
                <a:ea typeface="Segoe UI" pitchFamily="34" charset="0"/>
                <a:cs typeface="Segoe UI" pitchFamily="34" charset="0"/>
              </a:rPr>
              <a:t>Insights</a:t>
            </a:r>
            <a:r>
              <a:rPr lang="de-DE"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11" name="Textfeld 10"/>
          <p:cNvSpPr txBox="1"/>
          <p:nvPr/>
        </p:nvSpPr>
        <p:spPr>
          <a:xfrm>
            <a:off x="10732034" y="6505989"/>
            <a:ext cx="1704441" cy="572464"/>
          </a:xfrm>
          <a:prstGeom prst="rect">
            <a:avLst/>
          </a:prstGeom>
          <a:noFill/>
        </p:spPr>
        <p:txBody>
          <a:bodyPr wrap="none" lIns="182880" tIns="146304" rIns="182880" bIns="146304" rtlCol="0">
            <a:spAutoFit/>
          </a:bodyPr>
          <a:lstStyle/>
          <a:p>
            <a:pPr>
              <a:lnSpc>
                <a:spcPct val="90000"/>
              </a:lnSpc>
              <a:spcAft>
                <a:spcPts val="600"/>
              </a:spcAft>
            </a:pPr>
            <a:r>
              <a:rPr lang="de-DE" sz="2000" dirty="0" smtClean="0">
                <a:gradFill>
                  <a:gsLst>
                    <a:gs pos="2917">
                      <a:srgbClr val="FFFFFF"/>
                    </a:gs>
                    <a:gs pos="30000">
                      <a:srgbClr val="FFFFFF"/>
                    </a:gs>
                  </a:gsLst>
                  <a:lin ang="5400000" scaled="0"/>
                </a:gradFill>
              </a:rPr>
              <a:t>* In Preview</a:t>
            </a:r>
          </a:p>
        </p:txBody>
      </p:sp>
      <p:sp>
        <p:nvSpPr>
          <p:cNvPr id="15" name="Abgerundetes Rechteck 14"/>
          <p:cNvSpPr/>
          <p:nvPr/>
        </p:nvSpPr>
        <p:spPr bwMode="auto">
          <a:xfrm>
            <a:off x="681241" y="2354256"/>
            <a:ext cx="3952820" cy="72008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de-DE" sz="2400" dirty="0" smtClean="0">
                <a:gradFill>
                  <a:gsLst>
                    <a:gs pos="0">
                      <a:srgbClr val="FFFFFF"/>
                    </a:gs>
                    <a:gs pos="100000">
                      <a:srgbClr val="FFFFFF"/>
                    </a:gs>
                  </a:gsLst>
                  <a:lin ang="5400000" scaled="0"/>
                </a:gradFill>
                <a:ea typeface="Segoe UI" pitchFamily="34" charset="0"/>
                <a:cs typeface="Segoe UI" pitchFamily="34" charset="0"/>
              </a:rPr>
              <a:t>SQL Reporting Services</a:t>
            </a:r>
          </a:p>
        </p:txBody>
      </p:sp>
      <p:sp>
        <p:nvSpPr>
          <p:cNvPr id="16" name="Abgerundetes Rechteck 15"/>
          <p:cNvSpPr/>
          <p:nvPr/>
        </p:nvSpPr>
        <p:spPr bwMode="auto">
          <a:xfrm>
            <a:off x="681241" y="3285001"/>
            <a:ext cx="3952820" cy="72008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de-DE" sz="2400" dirty="0" smtClean="0">
                <a:gradFill>
                  <a:gsLst>
                    <a:gs pos="0">
                      <a:srgbClr val="FFFFFF"/>
                    </a:gs>
                    <a:gs pos="100000">
                      <a:srgbClr val="FFFFFF"/>
                    </a:gs>
                  </a:gsLst>
                  <a:lin ang="5400000" scaled="0"/>
                </a:gradFill>
                <a:ea typeface="Segoe UI" pitchFamily="34" charset="0"/>
                <a:cs typeface="Segoe UI" pitchFamily="34" charset="0"/>
              </a:rPr>
              <a:t>SharePoint </a:t>
            </a:r>
            <a:r>
              <a:rPr lang="de-DE" sz="2400" dirty="0">
                <a:gradFill>
                  <a:gsLst>
                    <a:gs pos="0">
                      <a:srgbClr val="FFFFFF"/>
                    </a:gs>
                    <a:gs pos="100000">
                      <a:srgbClr val="FFFFFF"/>
                    </a:gs>
                  </a:gsLst>
                  <a:lin ang="5400000" scaled="0"/>
                </a:gradFill>
                <a:ea typeface="Segoe UI" pitchFamily="34" charset="0"/>
                <a:cs typeface="Segoe UI" pitchFamily="34" charset="0"/>
              </a:rPr>
              <a:t>I</a:t>
            </a:r>
            <a:r>
              <a:rPr lang="de-DE" sz="2400" dirty="0" smtClean="0">
                <a:gradFill>
                  <a:gsLst>
                    <a:gs pos="0">
                      <a:srgbClr val="FFFFFF"/>
                    </a:gs>
                    <a:gs pos="100000">
                      <a:srgbClr val="FFFFFF"/>
                    </a:gs>
                  </a:gsLst>
                  <a:lin ang="5400000" scaled="0"/>
                </a:gradFill>
                <a:ea typeface="Segoe UI" pitchFamily="34" charset="0"/>
                <a:cs typeface="Segoe UI" pitchFamily="34" charset="0"/>
              </a:rPr>
              <a:t>ntegration</a:t>
            </a:r>
          </a:p>
        </p:txBody>
      </p:sp>
      <p:sp>
        <p:nvSpPr>
          <p:cNvPr id="17" name="Abgerundetes Rechteck 16"/>
          <p:cNvSpPr/>
          <p:nvPr/>
        </p:nvSpPr>
        <p:spPr bwMode="auto">
          <a:xfrm>
            <a:off x="681241" y="4215744"/>
            <a:ext cx="3952820" cy="72008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de-DE" sz="2400" dirty="0" smtClean="0">
                <a:gradFill>
                  <a:gsLst>
                    <a:gs pos="0">
                      <a:srgbClr val="FFFFFF"/>
                    </a:gs>
                    <a:gs pos="100000">
                      <a:srgbClr val="FFFFFF"/>
                    </a:gs>
                  </a:gsLst>
                  <a:lin ang="5400000" scaled="0"/>
                </a:gradFill>
                <a:ea typeface="Segoe UI" pitchFamily="34" charset="0"/>
                <a:cs typeface="Segoe UI" pitchFamily="34" charset="0"/>
              </a:rPr>
              <a:t>Project Server </a:t>
            </a:r>
            <a:r>
              <a:rPr lang="de-DE" sz="2400" dirty="0">
                <a:gradFill>
                  <a:gsLst>
                    <a:gs pos="0">
                      <a:srgbClr val="FFFFFF"/>
                    </a:gs>
                    <a:gs pos="100000">
                      <a:srgbClr val="FFFFFF"/>
                    </a:gs>
                  </a:gsLst>
                  <a:lin ang="5400000" scaled="0"/>
                </a:gradFill>
                <a:ea typeface="Segoe UI" pitchFamily="34" charset="0"/>
                <a:cs typeface="Segoe UI" pitchFamily="34" charset="0"/>
              </a:rPr>
              <a:t>I</a:t>
            </a:r>
            <a:r>
              <a:rPr lang="de-DE" sz="2400" dirty="0" smtClean="0">
                <a:gradFill>
                  <a:gsLst>
                    <a:gs pos="0">
                      <a:srgbClr val="FFFFFF"/>
                    </a:gs>
                    <a:gs pos="100000">
                      <a:srgbClr val="FFFFFF"/>
                    </a:gs>
                  </a:gsLst>
                  <a:lin ang="5400000" scaled="0"/>
                </a:gradFill>
                <a:ea typeface="Segoe UI" pitchFamily="34" charset="0"/>
                <a:cs typeface="Segoe UI" pitchFamily="34" charset="0"/>
              </a:rPr>
              <a:t>ntegration</a:t>
            </a:r>
          </a:p>
        </p:txBody>
      </p:sp>
      <p:sp>
        <p:nvSpPr>
          <p:cNvPr id="18" name="Abgerundetes Rechteck 17"/>
          <p:cNvSpPr/>
          <p:nvPr/>
        </p:nvSpPr>
        <p:spPr bwMode="auto">
          <a:xfrm>
            <a:off x="681241" y="5088224"/>
            <a:ext cx="3952820" cy="72008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de-DE" sz="2400" dirty="0" smtClean="0">
                <a:gradFill>
                  <a:gsLst>
                    <a:gs pos="0">
                      <a:srgbClr val="FFFFFF"/>
                    </a:gs>
                    <a:gs pos="100000">
                      <a:srgbClr val="FFFFFF"/>
                    </a:gs>
                  </a:gsLst>
                  <a:lin ang="5400000" scaled="0"/>
                </a:gradFill>
                <a:ea typeface="Segoe UI" pitchFamily="34" charset="0"/>
                <a:cs typeface="Segoe UI" pitchFamily="34" charset="0"/>
              </a:rPr>
              <a:t>System Center </a:t>
            </a:r>
            <a:r>
              <a:rPr lang="de-DE" sz="2400" dirty="0">
                <a:gradFill>
                  <a:gsLst>
                    <a:gs pos="0">
                      <a:srgbClr val="FFFFFF"/>
                    </a:gs>
                    <a:gs pos="100000">
                      <a:srgbClr val="FFFFFF"/>
                    </a:gs>
                  </a:gsLst>
                  <a:lin ang="5400000" scaled="0"/>
                </a:gradFill>
                <a:ea typeface="Segoe UI" pitchFamily="34" charset="0"/>
                <a:cs typeface="Segoe UI" pitchFamily="34" charset="0"/>
              </a:rPr>
              <a:t>I</a:t>
            </a:r>
            <a:r>
              <a:rPr lang="de-DE" sz="2400" dirty="0" smtClean="0">
                <a:gradFill>
                  <a:gsLst>
                    <a:gs pos="0">
                      <a:srgbClr val="FFFFFF"/>
                    </a:gs>
                    <a:gs pos="100000">
                      <a:srgbClr val="FFFFFF"/>
                    </a:gs>
                  </a:gsLst>
                  <a:lin ang="5400000" scaled="0"/>
                </a:gradFill>
                <a:ea typeface="Segoe UI" pitchFamily="34" charset="0"/>
                <a:cs typeface="Segoe UI" pitchFamily="34" charset="0"/>
              </a:rPr>
              <a:t>ntegration</a:t>
            </a:r>
          </a:p>
        </p:txBody>
      </p:sp>
      <p:sp>
        <p:nvSpPr>
          <p:cNvPr id="19" name="Abgerundetes Rechteck 18"/>
          <p:cNvSpPr/>
          <p:nvPr/>
        </p:nvSpPr>
        <p:spPr bwMode="auto">
          <a:xfrm>
            <a:off x="4974769" y="2354257"/>
            <a:ext cx="3556807" cy="72008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de-DE" sz="2400" dirty="0" smtClean="0">
                <a:gradFill>
                  <a:gsLst>
                    <a:gs pos="0">
                      <a:srgbClr val="FFFFFF"/>
                    </a:gs>
                    <a:gs pos="100000">
                      <a:srgbClr val="FFFFFF"/>
                    </a:gs>
                  </a:gsLst>
                  <a:lin ang="5400000" scaled="0"/>
                </a:gradFill>
                <a:ea typeface="Segoe UI" pitchFamily="34" charset="0"/>
                <a:cs typeface="Segoe UI" pitchFamily="34" charset="0"/>
              </a:rPr>
              <a:t>Work Item Tracking</a:t>
            </a:r>
          </a:p>
        </p:txBody>
      </p:sp>
      <p:sp>
        <p:nvSpPr>
          <p:cNvPr id="20" name="Abgerundetes Rechteck 19"/>
          <p:cNvSpPr/>
          <p:nvPr/>
        </p:nvSpPr>
        <p:spPr bwMode="auto">
          <a:xfrm>
            <a:off x="4974769" y="3285001"/>
            <a:ext cx="3556807" cy="72008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de-DE" sz="2400" dirty="0" smtClean="0">
                <a:gradFill>
                  <a:gsLst>
                    <a:gs pos="0">
                      <a:srgbClr val="FFFFFF"/>
                    </a:gs>
                    <a:gs pos="100000">
                      <a:srgbClr val="FFFFFF"/>
                    </a:gs>
                  </a:gsLst>
                  <a:lin ang="5400000" scaled="0"/>
                </a:gradFill>
                <a:ea typeface="Segoe UI" pitchFamily="34" charset="0"/>
                <a:cs typeface="Segoe UI" pitchFamily="34" charset="0"/>
              </a:rPr>
              <a:t>Source Control</a:t>
            </a:r>
            <a:br>
              <a:rPr lang="de-DE" sz="2400" dirty="0" smtClean="0">
                <a:gradFill>
                  <a:gsLst>
                    <a:gs pos="0">
                      <a:srgbClr val="FFFFFF"/>
                    </a:gs>
                    <a:gs pos="100000">
                      <a:srgbClr val="FFFFFF"/>
                    </a:gs>
                  </a:gsLst>
                  <a:lin ang="5400000" scaled="0"/>
                </a:gradFill>
                <a:ea typeface="Segoe UI" pitchFamily="34" charset="0"/>
                <a:cs typeface="Segoe UI" pitchFamily="34" charset="0"/>
              </a:rPr>
            </a:br>
            <a:r>
              <a:rPr lang="de-DE" sz="1600" dirty="0" smtClean="0">
                <a:gradFill>
                  <a:gsLst>
                    <a:gs pos="0">
                      <a:srgbClr val="FFFFFF"/>
                    </a:gs>
                    <a:gs pos="100000">
                      <a:srgbClr val="FFFFFF"/>
                    </a:gs>
                  </a:gsLst>
                  <a:lin ang="5400000" scaled="0"/>
                </a:gradFill>
                <a:ea typeface="Segoe UI" pitchFamily="34" charset="0"/>
                <a:cs typeface="Segoe UI" pitchFamily="34" charset="0"/>
              </a:rPr>
              <a:t>(TFVC </a:t>
            </a:r>
            <a:r>
              <a:rPr lang="de-DE" sz="1600" dirty="0" err="1" smtClean="0">
                <a:gradFill>
                  <a:gsLst>
                    <a:gs pos="0">
                      <a:srgbClr val="FFFFFF"/>
                    </a:gs>
                    <a:gs pos="100000">
                      <a:srgbClr val="FFFFFF"/>
                    </a:gs>
                  </a:gsLst>
                  <a:lin ang="5400000" scaled="0"/>
                </a:gradFill>
                <a:ea typeface="Segoe UI" pitchFamily="34" charset="0"/>
                <a:cs typeface="Segoe UI" pitchFamily="34" charset="0"/>
              </a:rPr>
              <a:t>or</a:t>
            </a:r>
            <a:r>
              <a:rPr lang="de-DE" sz="1600" dirty="0" smtClean="0">
                <a:gradFill>
                  <a:gsLst>
                    <a:gs pos="0">
                      <a:srgbClr val="FFFFFF"/>
                    </a:gs>
                    <a:gs pos="100000">
                      <a:srgbClr val="FFFFFF"/>
                    </a:gs>
                  </a:gsLst>
                  <a:lin ang="5400000" scaled="0"/>
                </a:gradFill>
                <a:ea typeface="Segoe UI" pitchFamily="34" charset="0"/>
                <a:cs typeface="Segoe UI" pitchFamily="34" charset="0"/>
              </a:rPr>
              <a:t> Git)</a:t>
            </a:r>
            <a:endParaRPr lang="de-DE"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Abgerundetes Rechteck 20"/>
          <p:cNvSpPr/>
          <p:nvPr/>
        </p:nvSpPr>
        <p:spPr bwMode="auto">
          <a:xfrm>
            <a:off x="4974769" y="4215744"/>
            <a:ext cx="3556807" cy="72008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de-DE" sz="2400" dirty="0" smtClean="0">
                <a:gradFill>
                  <a:gsLst>
                    <a:gs pos="0">
                      <a:srgbClr val="FFFFFF"/>
                    </a:gs>
                    <a:gs pos="100000">
                      <a:srgbClr val="FFFFFF"/>
                    </a:gs>
                  </a:gsLst>
                  <a:lin ang="5400000" scaled="0"/>
                </a:gradFill>
                <a:ea typeface="Segoe UI" pitchFamily="34" charset="0"/>
                <a:cs typeface="Segoe UI" pitchFamily="34" charset="0"/>
              </a:rPr>
              <a:t>Build Automation</a:t>
            </a:r>
          </a:p>
        </p:txBody>
      </p:sp>
      <p:sp>
        <p:nvSpPr>
          <p:cNvPr id="22" name="Abgerundetes Rechteck 21"/>
          <p:cNvSpPr/>
          <p:nvPr/>
        </p:nvSpPr>
        <p:spPr bwMode="auto">
          <a:xfrm>
            <a:off x="4974769" y="5088224"/>
            <a:ext cx="3556807" cy="72008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de-DE" sz="2400" dirty="0" smtClean="0">
                <a:gradFill>
                  <a:gsLst>
                    <a:gs pos="0">
                      <a:srgbClr val="FFFFFF"/>
                    </a:gs>
                    <a:gs pos="100000">
                      <a:srgbClr val="FFFFFF"/>
                    </a:gs>
                  </a:gsLst>
                  <a:lin ang="5400000" scaled="0"/>
                </a:gradFill>
                <a:ea typeface="Segoe UI" pitchFamily="34" charset="0"/>
                <a:cs typeface="Segoe UI" pitchFamily="34" charset="0"/>
              </a:rPr>
              <a:t>Test Case Management</a:t>
            </a:r>
          </a:p>
        </p:txBody>
      </p:sp>
    </p:spTree>
    <p:extLst>
      <p:ext uri="{BB962C8B-B14F-4D97-AF65-F5344CB8AC3E}">
        <p14:creationId xmlns:p14="http://schemas.microsoft.com/office/powerpoint/2010/main" val="255968168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74639" y="184894"/>
            <a:ext cx="11889564" cy="864096"/>
          </a:xfrm>
        </p:spPr>
        <p:txBody>
          <a:bodyPr/>
          <a:lstStyle/>
          <a:p>
            <a:r>
              <a:rPr lang="de-DE" dirty="0"/>
              <a:t>Feature </a:t>
            </a:r>
            <a:r>
              <a:rPr lang="de-DE" dirty="0" err="1"/>
              <a:t>Comparison</a:t>
            </a:r>
            <a:r>
              <a:rPr lang="de-DE" dirty="0"/>
              <a:t> </a:t>
            </a:r>
          </a:p>
        </p:txBody>
      </p:sp>
      <p:graphicFrame>
        <p:nvGraphicFramePr>
          <p:cNvPr id="6" name="Tabelle 5"/>
          <p:cNvGraphicFramePr>
            <a:graphicFrameLocks noGrp="1"/>
          </p:cNvGraphicFramePr>
          <p:nvPr>
            <p:extLst/>
          </p:nvPr>
        </p:nvGraphicFramePr>
        <p:xfrm>
          <a:off x="449354" y="746268"/>
          <a:ext cx="11714849" cy="6135370"/>
        </p:xfrm>
        <a:graphic>
          <a:graphicData uri="http://schemas.openxmlformats.org/drawingml/2006/table">
            <a:tbl>
              <a:tblPr/>
              <a:tblGrid>
                <a:gridCol w="8863617"/>
                <a:gridCol w="1332645"/>
                <a:gridCol w="1518587"/>
              </a:tblGrid>
              <a:tr h="424942">
                <a:tc>
                  <a:txBody>
                    <a:bodyPr/>
                    <a:lstStyle/>
                    <a:p>
                      <a:endParaRPr lang="de-DE" sz="500" dirty="0"/>
                    </a:p>
                  </a:txBody>
                  <a:tcPr marL="5715" marR="5715" marT="5715" marB="5715">
                    <a:lnL>
                      <a:noFill/>
                    </a:lnL>
                    <a:lnR>
                      <a:noFill/>
                    </a:lnR>
                    <a:lnT>
                      <a:noFill/>
                    </a:lnT>
                    <a:lnB>
                      <a:noFill/>
                    </a:lnB>
                  </a:tcPr>
                </a:tc>
                <a:tc>
                  <a:txBody>
                    <a:bodyPr/>
                    <a:lstStyle/>
                    <a:p>
                      <a:pPr algn="ctr"/>
                      <a:r>
                        <a:rPr lang="de-DE" sz="2400" b="1" dirty="0" smtClean="0">
                          <a:solidFill>
                            <a:schemeClr val="tx1"/>
                          </a:solidFill>
                          <a:latin typeface="+mj-lt"/>
                        </a:rPr>
                        <a:t>TFS</a:t>
                      </a:r>
                      <a:endParaRPr lang="de-DE" sz="2400" dirty="0">
                        <a:solidFill>
                          <a:schemeClr val="tx1"/>
                        </a:solidFill>
                        <a:latin typeface="+mj-lt"/>
                      </a:endParaRPr>
                    </a:p>
                  </a:txBody>
                  <a:tcPr marL="5715" marR="5715" marT="5715" marB="5715">
                    <a:lnL>
                      <a:noFill/>
                    </a:lnL>
                    <a:lnR>
                      <a:noFill/>
                    </a:lnR>
                    <a:lnT>
                      <a:noFill/>
                    </a:lnT>
                    <a:lnB>
                      <a:noFill/>
                    </a:lnB>
                  </a:tcPr>
                </a:tc>
                <a:tc>
                  <a:txBody>
                    <a:bodyPr/>
                    <a:lstStyle/>
                    <a:p>
                      <a:pPr algn="ctr"/>
                      <a:r>
                        <a:rPr lang="de-DE" sz="2400" b="1" dirty="0">
                          <a:solidFill>
                            <a:schemeClr val="tx1"/>
                          </a:solidFill>
                          <a:latin typeface="+mj-lt"/>
                        </a:rPr>
                        <a:t>VSO</a:t>
                      </a:r>
                      <a:endParaRPr lang="de-DE" sz="2400" dirty="0">
                        <a:solidFill>
                          <a:schemeClr val="tx1"/>
                        </a:solidFill>
                        <a:latin typeface="+mj-lt"/>
                      </a:endParaRPr>
                    </a:p>
                  </a:txBody>
                  <a:tcPr marL="5715" marR="5715" marT="5715" marB="5715">
                    <a:lnL>
                      <a:noFill/>
                    </a:lnL>
                    <a:lnR>
                      <a:noFill/>
                    </a:lnR>
                    <a:lnT>
                      <a:noFill/>
                    </a:lnT>
                    <a:lnB>
                      <a:noFill/>
                    </a:lnB>
                  </a:tcPr>
                </a:tc>
              </a:tr>
              <a:tr h="424942">
                <a:tc>
                  <a:txBody>
                    <a:bodyPr/>
                    <a:lstStyle/>
                    <a:p>
                      <a:r>
                        <a:rPr lang="en-US" sz="2400" dirty="0">
                          <a:latin typeface="+mj-lt"/>
                        </a:rPr>
                        <a:t>Work Items, Version Control, &amp; Build</a:t>
                      </a:r>
                    </a:p>
                  </a:txBody>
                  <a:tcPr marL="5715" marR="5715" marT="5715" marB="5715">
                    <a:lnL>
                      <a:noFill/>
                    </a:lnL>
                    <a:lnR>
                      <a:noFill/>
                    </a:lnR>
                    <a:lnT>
                      <a:noFill/>
                    </a:lnT>
                    <a:lnB>
                      <a:noFill/>
                    </a:lnB>
                  </a:tcPr>
                </a:tc>
                <a:tc>
                  <a:txBody>
                    <a:bodyPr/>
                    <a:lstStyle/>
                    <a:p>
                      <a:pPr algn="ctr"/>
                      <a:r>
                        <a:rPr lang="de-DE" sz="2000" b="1" dirty="0">
                          <a:solidFill>
                            <a:schemeClr val="bg1"/>
                          </a:solidFill>
                          <a:effectLst/>
                          <a:latin typeface="+mn-lt"/>
                        </a:rPr>
                        <a:t>Yes</a:t>
                      </a:r>
                    </a:p>
                  </a:txBody>
                  <a:tcPr marL="5715" marR="5715" marT="5715" marB="5715">
                    <a:lnL>
                      <a:noFill/>
                    </a:lnL>
                    <a:lnR>
                      <a:noFill/>
                    </a:lnR>
                    <a:lnT>
                      <a:noFill/>
                    </a:lnT>
                    <a:lnB>
                      <a:noFill/>
                    </a:lnB>
                    <a:solidFill>
                      <a:srgbClr val="90EE90"/>
                    </a:solidFill>
                  </a:tcPr>
                </a:tc>
                <a:tc>
                  <a:txBody>
                    <a:bodyPr/>
                    <a:lstStyle/>
                    <a:p>
                      <a:pPr algn="ctr"/>
                      <a:r>
                        <a:rPr lang="de-DE" sz="2000" b="1">
                          <a:solidFill>
                            <a:schemeClr val="bg1"/>
                          </a:solidFill>
                          <a:effectLst/>
                          <a:latin typeface="+mn-lt"/>
                        </a:rPr>
                        <a:t>Yes</a:t>
                      </a:r>
                    </a:p>
                  </a:txBody>
                  <a:tcPr marL="5715" marR="5715" marT="5715" marB="5715">
                    <a:lnL>
                      <a:noFill/>
                    </a:lnL>
                    <a:lnR>
                      <a:noFill/>
                    </a:lnR>
                    <a:lnT>
                      <a:noFill/>
                    </a:lnT>
                    <a:lnB>
                      <a:noFill/>
                    </a:lnB>
                    <a:solidFill>
                      <a:srgbClr val="90EE90"/>
                    </a:solidFill>
                  </a:tcPr>
                </a:tc>
              </a:tr>
              <a:tr h="424942">
                <a:tc>
                  <a:txBody>
                    <a:bodyPr/>
                    <a:lstStyle/>
                    <a:p>
                      <a:r>
                        <a:rPr lang="de-DE" sz="2400" dirty="0">
                          <a:latin typeface="+mj-lt"/>
                        </a:rPr>
                        <a:t>Agile </a:t>
                      </a:r>
                      <a:r>
                        <a:rPr lang="de-DE" sz="2400" dirty="0" err="1">
                          <a:latin typeface="+mj-lt"/>
                        </a:rPr>
                        <a:t>Product</a:t>
                      </a:r>
                      <a:r>
                        <a:rPr lang="de-DE" sz="2400" dirty="0">
                          <a:latin typeface="+mj-lt"/>
                        </a:rPr>
                        <a:t>/Project Management</a:t>
                      </a:r>
                    </a:p>
                  </a:txBody>
                  <a:tcPr marL="5715" marR="5715" marT="5715" marB="5715">
                    <a:lnL>
                      <a:noFill/>
                    </a:lnL>
                    <a:lnR>
                      <a:noFill/>
                    </a:lnR>
                    <a:lnT>
                      <a:noFill/>
                    </a:lnT>
                    <a:lnB>
                      <a:noFill/>
                    </a:lnB>
                  </a:tcPr>
                </a:tc>
                <a:tc>
                  <a:txBody>
                    <a:bodyPr/>
                    <a:lstStyle/>
                    <a:p>
                      <a:pPr algn="ctr"/>
                      <a:r>
                        <a:rPr lang="de-DE" sz="2000" b="1" dirty="0">
                          <a:solidFill>
                            <a:schemeClr val="bg1"/>
                          </a:solidFill>
                          <a:effectLst/>
                          <a:latin typeface="+mn-lt"/>
                        </a:rPr>
                        <a:t>Yes</a:t>
                      </a:r>
                    </a:p>
                  </a:txBody>
                  <a:tcPr marL="5715" marR="5715" marT="5715" marB="5715">
                    <a:lnL>
                      <a:noFill/>
                    </a:lnL>
                    <a:lnR>
                      <a:noFill/>
                    </a:lnR>
                    <a:lnT>
                      <a:noFill/>
                    </a:lnT>
                    <a:lnB>
                      <a:noFill/>
                    </a:lnB>
                    <a:solidFill>
                      <a:srgbClr val="90EE90"/>
                    </a:solidFill>
                  </a:tcPr>
                </a:tc>
                <a:tc>
                  <a:txBody>
                    <a:bodyPr/>
                    <a:lstStyle/>
                    <a:p>
                      <a:pPr algn="ctr"/>
                      <a:r>
                        <a:rPr lang="de-DE" sz="2000" b="1" dirty="0">
                          <a:solidFill>
                            <a:schemeClr val="bg1"/>
                          </a:solidFill>
                          <a:effectLst/>
                          <a:latin typeface="+mn-lt"/>
                        </a:rPr>
                        <a:t>Yes</a:t>
                      </a:r>
                    </a:p>
                  </a:txBody>
                  <a:tcPr marL="5715" marR="5715" marT="5715" marB="5715">
                    <a:lnL>
                      <a:noFill/>
                    </a:lnL>
                    <a:lnR>
                      <a:noFill/>
                    </a:lnR>
                    <a:lnT>
                      <a:noFill/>
                    </a:lnT>
                    <a:lnB>
                      <a:noFill/>
                    </a:lnB>
                    <a:solidFill>
                      <a:srgbClr val="90EE90"/>
                    </a:solidFill>
                  </a:tcPr>
                </a:tc>
              </a:tr>
              <a:tr h="226267">
                <a:tc>
                  <a:txBody>
                    <a:bodyPr/>
                    <a:lstStyle/>
                    <a:p>
                      <a:r>
                        <a:rPr lang="de-DE" sz="2400" dirty="0">
                          <a:latin typeface="+mj-lt"/>
                        </a:rPr>
                        <a:t>Test Case Management</a:t>
                      </a:r>
                    </a:p>
                  </a:txBody>
                  <a:tcPr marL="5715" marR="5715" marT="5715" marB="5715">
                    <a:lnL>
                      <a:noFill/>
                    </a:lnL>
                    <a:lnR>
                      <a:noFill/>
                    </a:lnR>
                    <a:lnT>
                      <a:noFill/>
                    </a:lnT>
                    <a:lnB>
                      <a:noFill/>
                    </a:lnB>
                  </a:tcPr>
                </a:tc>
                <a:tc>
                  <a:txBody>
                    <a:bodyPr/>
                    <a:lstStyle/>
                    <a:p>
                      <a:pPr algn="ctr"/>
                      <a:r>
                        <a:rPr lang="de-DE" sz="2000" b="1" dirty="0">
                          <a:solidFill>
                            <a:schemeClr val="bg1"/>
                          </a:solidFill>
                          <a:effectLst/>
                          <a:latin typeface="+mn-lt"/>
                        </a:rPr>
                        <a:t>Yes</a:t>
                      </a:r>
                    </a:p>
                  </a:txBody>
                  <a:tcPr marL="5715" marR="5715" marT="5715" marB="5715">
                    <a:lnL>
                      <a:noFill/>
                    </a:lnL>
                    <a:lnR>
                      <a:noFill/>
                    </a:lnR>
                    <a:lnT>
                      <a:noFill/>
                    </a:lnT>
                    <a:lnB>
                      <a:noFill/>
                    </a:lnB>
                    <a:solidFill>
                      <a:srgbClr val="90EE90"/>
                    </a:solidFill>
                  </a:tcPr>
                </a:tc>
                <a:tc>
                  <a:txBody>
                    <a:bodyPr/>
                    <a:lstStyle/>
                    <a:p>
                      <a:pPr algn="ctr"/>
                      <a:r>
                        <a:rPr lang="de-DE" sz="2000" b="1" dirty="0">
                          <a:solidFill>
                            <a:schemeClr val="bg1"/>
                          </a:solidFill>
                          <a:effectLst/>
                          <a:latin typeface="+mn-lt"/>
                        </a:rPr>
                        <a:t>Yes</a:t>
                      </a:r>
                    </a:p>
                  </a:txBody>
                  <a:tcPr marL="5715" marR="5715" marT="5715" marB="5715">
                    <a:lnL>
                      <a:noFill/>
                    </a:lnL>
                    <a:lnR>
                      <a:noFill/>
                    </a:lnR>
                    <a:lnT>
                      <a:noFill/>
                    </a:lnT>
                    <a:lnB>
                      <a:noFill/>
                    </a:lnB>
                    <a:solidFill>
                      <a:srgbClr val="90EE90"/>
                    </a:solidFill>
                  </a:tcPr>
                </a:tc>
              </a:tr>
              <a:tr h="424942">
                <a:tc>
                  <a:txBody>
                    <a:bodyPr/>
                    <a:lstStyle/>
                    <a:p>
                      <a:r>
                        <a:rPr lang="de-DE" sz="2400" dirty="0" err="1">
                          <a:latin typeface="+mj-lt"/>
                        </a:rPr>
                        <a:t>Heterogeneous</a:t>
                      </a:r>
                      <a:r>
                        <a:rPr lang="de-DE" sz="2400" dirty="0">
                          <a:latin typeface="+mj-lt"/>
                        </a:rPr>
                        <a:t> Development (</a:t>
                      </a:r>
                      <a:r>
                        <a:rPr lang="de-DE" sz="2400" dirty="0" err="1">
                          <a:latin typeface="+mj-lt"/>
                        </a:rPr>
                        <a:t>Eclipse</a:t>
                      </a:r>
                      <a:r>
                        <a:rPr lang="de-DE" sz="2400" dirty="0">
                          <a:latin typeface="+mj-lt"/>
                        </a:rPr>
                        <a:t>, Git)</a:t>
                      </a:r>
                    </a:p>
                  </a:txBody>
                  <a:tcPr marL="5715" marR="5715" marT="5715" marB="5715">
                    <a:lnL>
                      <a:noFill/>
                    </a:lnL>
                    <a:lnR>
                      <a:noFill/>
                    </a:lnR>
                    <a:lnT>
                      <a:noFill/>
                    </a:lnT>
                    <a:lnB>
                      <a:noFill/>
                    </a:lnB>
                  </a:tcPr>
                </a:tc>
                <a:tc>
                  <a:txBody>
                    <a:bodyPr/>
                    <a:lstStyle/>
                    <a:p>
                      <a:pPr algn="ctr"/>
                      <a:r>
                        <a:rPr lang="de-DE" sz="2000" b="1" dirty="0">
                          <a:solidFill>
                            <a:schemeClr val="bg1"/>
                          </a:solidFill>
                          <a:effectLst/>
                          <a:latin typeface="+mn-lt"/>
                        </a:rPr>
                        <a:t>Yes</a:t>
                      </a:r>
                    </a:p>
                  </a:txBody>
                  <a:tcPr marL="5715" marR="5715" marT="5715" marB="5715">
                    <a:lnL>
                      <a:noFill/>
                    </a:lnL>
                    <a:lnR>
                      <a:noFill/>
                    </a:lnR>
                    <a:lnT>
                      <a:noFill/>
                    </a:lnT>
                    <a:lnB>
                      <a:noFill/>
                    </a:lnB>
                    <a:solidFill>
                      <a:srgbClr val="90EE90"/>
                    </a:solidFill>
                  </a:tcPr>
                </a:tc>
                <a:tc>
                  <a:txBody>
                    <a:bodyPr/>
                    <a:lstStyle/>
                    <a:p>
                      <a:pPr algn="ctr"/>
                      <a:r>
                        <a:rPr lang="de-DE" sz="2000" b="1" dirty="0">
                          <a:solidFill>
                            <a:schemeClr val="bg1"/>
                          </a:solidFill>
                          <a:effectLst/>
                          <a:latin typeface="+mn-lt"/>
                        </a:rPr>
                        <a:t>Yes</a:t>
                      </a:r>
                    </a:p>
                  </a:txBody>
                  <a:tcPr marL="5715" marR="5715" marT="5715" marB="5715">
                    <a:lnL>
                      <a:noFill/>
                    </a:lnL>
                    <a:lnR>
                      <a:noFill/>
                    </a:lnR>
                    <a:lnT>
                      <a:noFill/>
                    </a:lnT>
                    <a:lnB>
                      <a:noFill/>
                    </a:lnB>
                    <a:solidFill>
                      <a:srgbClr val="90EE90"/>
                    </a:solidFill>
                  </a:tcPr>
                </a:tc>
              </a:tr>
              <a:tr h="424942">
                <a:tc>
                  <a:txBody>
                    <a:bodyPr/>
                    <a:lstStyle/>
                    <a:p>
                      <a:r>
                        <a:rPr lang="en-US" sz="2400" dirty="0">
                          <a:latin typeface="+mj-lt"/>
                        </a:rPr>
                        <a:t>Ease of Installation and Setup</a:t>
                      </a:r>
                    </a:p>
                  </a:txBody>
                  <a:tcPr marL="5715" marR="5715" marT="5715" marB="5715">
                    <a:lnL>
                      <a:noFill/>
                    </a:lnL>
                    <a:lnR>
                      <a:noFill/>
                    </a:lnR>
                    <a:lnT>
                      <a:noFill/>
                    </a:lnT>
                    <a:lnB>
                      <a:noFill/>
                    </a:lnB>
                  </a:tcPr>
                </a:tc>
                <a:tc>
                  <a:txBody>
                    <a:bodyPr/>
                    <a:lstStyle/>
                    <a:p>
                      <a:pPr algn="ctr"/>
                      <a:r>
                        <a:rPr lang="de-DE" sz="2000" b="1">
                          <a:solidFill>
                            <a:schemeClr val="bg1"/>
                          </a:solidFill>
                          <a:effectLst/>
                          <a:latin typeface="+mn-lt"/>
                        </a:rPr>
                        <a:t>+/-</a:t>
                      </a:r>
                    </a:p>
                  </a:txBody>
                  <a:tcPr marL="5715" marR="5715" marT="5715" marB="5715">
                    <a:lnL>
                      <a:noFill/>
                    </a:lnL>
                    <a:lnR>
                      <a:noFill/>
                    </a:lnR>
                    <a:lnT>
                      <a:noFill/>
                    </a:lnT>
                    <a:lnB>
                      <a:noFill/>
                    </a:lnB>
                    <a:solidFill>
                      <a:srgbClr val="F0E68C"/>
                    </a:solidFill>
                  </a:tcPr>
                </a:tc>
                <a:tc>
                  <a:txBody>
                    <a:bodyPr/>
                    <a:lstStyle/>
                    <a:p>
                      <a:pPr algn="ctr"/>
                      <a:r>
                        <a:rPr lang="de-DE" sz="2000" b="1" dirty="0">
                          <a:solidFill>
                            <a:schemeClr val="bg1"/>
                          </a:solidFill>
                          <a:effectLst/>
                          <a:latin typeface="+mn-lt"/>
                        </a:rPr>
                        <a:t>++</a:t>
                      </a:r>
                    </a:p>
                  </a:txBody>
                  <a:tcPr marL="5715" marR="5715" marT="5715" marB="5715">
                    <a:lnL>
                      <a:noFill/>
                    </a:lnL>
                    <a:lnR>
                      <a:noFill/>
                    </a:lnR>
                    <a:lnT>
                      <a:noFill/>
                    </a:lnT>
                    <a:lnB>
                      <a:noFill/>
                    </a:lnB>
                    <a:solidFill>
                      <a:srgbClr val="90EE90"/>
                    </a:solidFill>
                  </a:tcPr>
                </a:tc>
              </a:tr>
              <a:tr h="424942">
                <a:tc>
                  <a:txBody>
                    <a:bodyPr/>
                    <a:lstStyle/>
                    <a:p>
                      <a:r>
                        <a:rPr lang="en-US" sz="2400" dirty="0">
                          <a:latin typeface="+mj-lt"/>
                        </a:rPr>
                        <a:t>Collaborate with anyone, from anywhere</a:t>
                      </a:r>
                    </a:p>
                  </a:txBody>
                  <a:tcPr marL="5715" marR="5715" marT="5715" marB="5715">
                    <a:lnL>
                      <a:noFill/>
                    </a:lnL>
                    <a:lnR>
                      <a:noFill/>
                    </a:lnR>
                    <a:lnT>
                      <a:noFill/>
                    </a:lnT>
                    <a:lnB>
                      <a:noFill/>
                    </a:lnB>
                  </a:tcPr>
                </a:tc>
                <a:tc>
                  <a:txBody>
                    <a:bodyPr/>
                    <a:lstStyle/>
                    <a:p>
                      <a:pPr algn="ctr"/>
                      <a:r>
                        <a:rPr lang="de-DE" sz="2000" b="1">
                          <a:solidFill>
                            <a:schemeClr val="bg1"/>
                          </a:solidFill>
                          <a:effectLst/>
                          <a:latin typeface="+mn-lt"/>
                        </a:rPr>
                        <a:t>+/-</a:t>
                      </a:r>
                    </a:p>
                  </a:txBody>
                  <a:tcPr marL="5715" marR="5715" marT="5715" marB="5715">
                    <a:lnL>
                      <a:noFill/>
                    </a:lnL>
                    <a:lnR>
                      <a:noFill/>
                    </a:lnR>
                    <a:lnT>
                      <a:noFill/>
                    </a:lnT>
                    <a:lnB>
                      <a:noFill/>
                    </a:lnB>
                    <a:solidFill>
                      <a:srgbClr val="F0E68C"/>
                    </a:solidFill>
                  </a:tcPr>
                </a:tc>
                <a:tc>
                  <a:txBody>
                    <a:bodyPr/>
                    <a:lstStyle/>
                    <a:p>
                      <a:pPr algn="ctr"/>
                      <a:r>
                        <a:rPr lang="de-DE" sz="2000" b="1" dirty="0">
                          <a:solidFill>
                            <a:schemeClr val="bg1"/>
                          </a:solidFill>
                          <a:effectLst/>
                          <a:latin typeface="+mn-lt"/>
                        </a:rPr>
                        <a:t>++</a:t>
                      </a:r>
                    </a:p>
                  </a:txBody>
                  <a:tcPr marL="5715" marR="5715" marT="5715" marB="5715">
                    <a:lnL>
                      <a:noFill/>
                    </a:lnL>
                    <a:lnR>
                      <a:noFill/>
                    </a:lnR>
                    <a:lnT>
                      <a:noFill/>
                    </a:lnT>
                    <a:lnB>
                      <a:noFill/>
                    </a:lnB>
                    <a:solidFill>
                      <a:srgbClr val="90EE90"/>
                    </a:solidFill>
                  </a:tcPr>
                </a:tc>
              </a:tr>
              <a:tr h="424942">
                <a:tc>
                  <a:txBody>
                    <a:bodyPr/>
                    <a:lstStyle/>
                    <a:p>
                      <a:r>
                        <a:rPr lang="en-US" sz="2400" dirty="0">
                          <a:latin typeface="+mj-lt"/>
                        </a:rPr>
                        <a:t>Data stays inside your network</a:t>
                      </a:r>
                    </a:p>
                  </a:txBody>
                  <a:tcPr marL="5715" marR="5715" marT="5715" marB="5715">
                    <a:lnL>
                      <a:noFill/>
                    </a:lnL>
                    <a:lnR>
                      <a:noFill/>
                    </a:lnR>
                    <a:lnT>
                      <a:noFill/>
                    </a:lnT>
                    <a:lnB>
                      <a:noFill/>
                    </a:lnB>
                  </a:tcPr>
                </a:tc>
                <a:tc>
                  <a:txBody>
                    <a:bodyPr/>
                    <a:lstStyle/>
                    <a:p>
                      <a:pPr algn="ctr"/>
                      <a:r>
                        <a:rPr lang="de-DE" sz="2000" b="1">
                          <a:solidFill>
                            <a:schemeClr val="bg1"/>
                          </a:solidFill>
                          <a:effectLst/>
                          <a:latin typeface="+mn-lt"/>
                        </a:rPr>
                        <a:t>Yes</a:t>
                      </a:r>
                    </a:p>
                  </a:txBody>
                  <a:tcPr marL="5715" marR="5715" marT="5715" marB="5715">
                    <a:lnL>
                      <a:noFill/>
                    </a:lnL>
                    <a:lnR>
                      <a:noFill/>
                    </a:lnR>
                    <a:lnT>
                      <a:noFill/>
                    </a:lnT>
                    <a:lnB>
                      <a:noFill/>
                    </a:lnB>
                    <a:solidFill>
                      <a:srgbClr val="90EE90"/>
                    </a:solidFill>
                  </a:tcPr>
                </a:tc>
                <a:tc>
                  <a:txBody>
                    <a:bodyPr/>
                    <a:lstStyle/>
                    <a:p>
                      <a:pPr algn="ctr"/>
                      <a:r>
                        <a:rPr lang="de-DE" sz="2000" b="1" dirty="0" err="1">
                          <a:solidFill>
                            <a:schemeClr val="bg1"/>
                          </a:solidFill>
                          <a:effectLst/>
                          <a:latin typeface="+mn-lt"/>
                        </a:rPr>
                        <a:t>No</a:t>
                      </a:r>
                      <a:endParaRPr lang="de-DE" sz="2000" b="1" dirty="0">
                        <a:solidFill>
                          <a:schemeClr val="bg1"/>
                        </a:solidFill>
                        <a:effectLst/>
                        <a:latin typeface="+mn-lt"/>
                      </a:endParaRPr>
                    </a:p>
                  </a:txBody>
                  <a:tcPr marL="5715" marR="5715" marT="5715" marB="5715">
                    <a:lnL>
                      <a:noFill/>
                    </a:lnL>
                    <a:lnR>
                      <a:noFill/>
                    </a:lnR>
                    <a:lnT>
                      <a:noFill/>
                    </a:lnT>
                    <a:lnB>
                      <a:noFill/>
                    </a:lnB>
                    <a:solidFill>
                      <a:srgbClr val="CD5C5C"/>
                    </a:solidFill>
                  </a:tcPr>
                </a:tc>
              </a:tr>
              <a:tr h="424942">
                <a:tc>
                  <a:txBody>
                    <a:bodyPr/>
                    <a:lstStyle/>
                    <a:p>
                      <a:r>
                        <a:rPr lang="en-US" sz="2400" dirty="0">
                          <a:latin typeface="+mj-lt"/>
                        </a:rPr>
                        <a:t>Process Template &amp; Work Item Customization</a:t>
                      </a:r>
                    </a:p>
                  </a:txBody>
                  <a:tcPr marL="5715" marR="5715" marT="5715" marB="5715">
                    <a:lnL>
                      <a:noFill/>
                    </a:lnL>
                    <a:lnR>
                      <a:noFill/>
                    </a:lnR>
                    <a:lnT>
                      <a:noFill/>
                    </a:lnT>
                    <a:lnB>
                      <a:noFill/>
                    </a:lnB>
                  </a:tcPr>
                </a:tc>
                <a:tc>
                  <a:txBody>
                    <a:bodyPr/>
                    <a:lstStyle/>
                    <a:p>
                      <a:pPr algn="ctr"/>
                      <a:r>
                        <a:rPr lang="de-DE" sz="2000" b="1">
                          <a:solidFill>
                            <a:schemeClr val="bg1"/>
                          </a:solidFill>
                          <a:effectLst/>
                          <a:latin typeface="+mn-lt"/>
                        </a:rPr>
                        <a:t>Yes</a:t>
                      </a:r>
                    </a:p>
                  </a:txBody>
                  <a:tcPr marL="5715" marR="5715" marT="5715" marB="5715">
                    <a:lnL>
                      <a:noFill/>
                    </a:lnL>
                    <a:lnR>
                      <a:noFill/>
                    </a:lnR>
                    <a:lnT>
                      <a:noFill/>
                    </a:lnT>
                    <a:lnB>
                      <a:noFill/>
                    </a:lnB>
                    <a:solidFill>
                      <a:srgbClr val="90EE90"/>
                    </a:solidFill>
                  </a:tcPr>
                </a:tc>
                <a:tc>
                  <a:txBody>
                    <a:bodyPr/>
                    <a:lstStyle/>
                    <a:p>
                      <a:pPr algn="ctr"/>
                      <a:r>
                        <a:rPr lang="de-DE" sz="2000" b="1" dirty="0" err="1">
                          <a:solidFill>
                            <a:schemeClr val="bg1"/>
                          </a:solidFill>
                          <a:effectLst/>
                          <a:latin typeface="+mn-lt"/>
                        </a:rPr>
                        <a:t>No</a:t>
                      </a:r>
                      <a:endParaRPr lang="de-DE" sz="2000" b="1" dirty="0">
                        <a:solidFill>
                          <a:schemeClr val="bg1"/>
                        </a:solidFill>
                        <a:effectLst/>
                        <a:latin typeface="+mn-lt"/>
                      </a:endParaRPr>
                    </a:p>
                  </a:txBody>
                  <a:tcPr marL="5715" marR="5715" marT="5715" marB="5715">
                    <a:lnL>
                      <a:noFill/>
                    </a:lnL>
                    <a:lnR>
                      <a:noFill/>
                    </a:lnR>
                    <a:lnT>
                      <a:noFill/>
                    </a:lnT>
                    <a:lnB>
                      <a:noFill/>
                    </a:lnB>
                    <a:solidFill>
                      <a:srgbClr val="CD5C5C"/>
                    </a:solidFill>
                  </a:tcPr>
                </a:tc>
              </a:tr>
              <a:tr h="226267">
                <a:tc>
                  <a:txBody>
                    <a:bodyPr/>
                    <a:lstStyle/>
                    <a:p>
                      <a:r>
                        <a:rPr lang="de-DE" sz="2400" dirty="0">
                          <a:latin typeface="+mj-lt"/>
                        </a:rPr>
                        <a:t>SharePoint Integration</a:t>
                      </a:r>
                    </a:p>
                  </a:txBody>
                  <a:tcPr marL="5715" marR="5715" marT="5715" marB="5715">
                    <a:lnL>
                      <a:noFill/>
                    </a:lnL>
                    <a:lnR>
                      <a:noFill/>
                    </a:lnR>
                    <a:lnT>
                      <a:noFill/>
                    </a:lnT>
                    <a:lnB>
                      <a:noFill/>
                    </a:lnB>
                  </a:tcPr>
                </a:tc>
                <a:tc>
                  <a:txBody>
                    <a:bodyPr/>
                    <a:lstStyle/>
                    <a:p>
                      <a:pPr algn="ctr"/>
                      <a:r>
                        <a:rPr lang="de-DE" sz="2000" b="1">
                          <a:solidFill>
                            <a:schemeClr val="bg1"/>
                          </a:solidFill>
                          <a:effectLst/>
                          <a:latin typeface="+mn-lt"/>
                        </a:rPr>
                        <a:t>Yes</a:t>
                      </a:r>
                    </a:p>
                  </a:txBody>
                  <a:tcPr marL="5715" marR="5715" marT="5715" marB="5715">
                    <a:lnL>
                      <a:noFill/>
                    </a:lnL>
                    <a:lnR>
                      <a:noFill/>
                    </a:lnR>
                    <a:lnT>
                      <a:noFill/>
                    </a:lnT>
                    <a:lnB>
                      <a:noFill/>
                    </a:lnB>
                    <a:solidFill>
                      <a:srgbClr val="90EE90"/>
                    </a:solidFill>
                  </a:tcPr>
                </a:tc>
                <a:tc>
                  <a:txBody>
                    <a:bodyPr/>
                    <a:lstStyle/>
                    <a:p>
                      <a:pPr algn="ctr"/>
                      <a:r>
                        <a:rPr lang="de-DE" sz="2000" b="1" dirty="0" err="1">
                          <a:solidFill>
                            <a:schemeClr val="bg1"/>
                          </a:solidFill>
                          <a:effectLst/>
                          <a:latin typeface="+mn-lt"/>
                        </a:rPr>
                        <a:t>No</a:t>
                      </a:r>
                      <a:endParaRPr lang="de-DE" sz="2000" b="1" dirty="0">
                        <a:solidFill>
                          <a:schemeClr val="bg1"/>
                        </a:solidFill>
                        <a:effectLst/>
                        <a:latin typeface="+mn-lt"/>
                      </a:endParaRPr>
                    </a:p>
                  </a:txBody>
                  <a:tcPr marL="5715" marR="5715" marT="5715" marB="5715">
                    <a:lnL>
                      <a:noFill/>
                    </a:lnL>
                    <a:lnR>
                      <a:noFill/>
                    </a:lnR>
                    <a:lnT>
                      <a:noFill/>
                    </a:lnT>
                    <a:lnB>
                      <a:noFill/>
                    </a:lnB>
                    <a:solidFill>
                      <a:srgbClr val="CD5C5C"/>
                    </a:solidFill>
                  </a:tcPr>
                </a:tc>
              </a:tr>
              <a:tr h="424942">
                <a:tc>
                  <a:txBody>
                    <a:bodyPr/>
                    <a:lstStyle/>
                    <a:p>
                      <a:r>
                        <a:rPr lang="de-DE" sz="2400">
                          <a:latin typeface="+mj-lt"/>
                        </a:rPr>
                        <a:t>Data Warehouse &amp; Reporting</a:t>
                      </a:r>
                    </a:p>
                  </a:txBody>
                  <a:tcPr marL="5715" marR="5715" marT="5715" marB="5715">
                    <a:lnL>
                      <a:noFill/>
                    </a:lnL>
                    <a:lnR>
                      <a:noFill/>
                    </a:lnR>
                    <a:lnT>
                      <a:noFill/>
                    </a:lnT>
                    <a:lnB>
                      <a:noFill/>
                    </a:lnB>
                  </a:tcPr>
                </a:tc>
                <a:tc>
                  <a:txBody>
                    <a:bodyPr/>
                    <a:lstStyle/>
                    <a:p>
                      <a:pPr algn="ctr"/>
                      <a:r>
                        <a:rPr lang="de-DE" sz="2000" b="1" dirty="0">
                          <a:solidFill>
                            <a:schemeClr val="bg1"/>
                          </a:solidFill>
                          <a:effectLst/>
                          <a:latin typeface="+mn-lt"/>
                        </a:rPr>
                        <a:t>Yes</a:t>
                      </a:r>
                    </a:p>
                  </a:txBody>
                  <a:tcPr marL="5715" marR="5715" marT="5715" marB="5715">
                    <a:lnL>
                      <a:noFill/>
                    </a:lnL>
                    <a:lnR>
                      <a:noFill/>
                    </a:lnR>
                    <a:lnT>
                      <a:noFill/>
                    </a:lnT>
                    <a:lnB>
                      <a:noFill/>
                    </a:lnB>
                    <a:solidFill>
                      <a:srgbClr val="90EE90"/>
                    </a:solidFill>
                  </a:tcPr>
                </a:tc>
                <a:tc>
                  <a:txBody>
                    <a:bodyPr/>
                    <a:lstStyle/>
                    <a:p>
                      <a:pPr algn="ctr"/>
                      <a:r>
                        <a:rPr lang="de-DE" sz="2000" b="1" dirty="0" err="1">
                          <a:solidFill>
                            <a:schemeClr val="bg1"/>
                          </a:solidFill>
                          <a:effectLst/>
                          <a:latin typeface="+mn-lt"/>
                        </a:rPr>
                        <a:t>No</a:t>
                      </a:r>
                      <a:endParaRPr lang="de-DE" sz="2000" b="1" dirty="0">
                        <a:solidFill>
                          <a:schemeClr val="bg1"/>
                        </a:solidFill>
                        <a:effectLst/>
                        <a:latin typeface="+mn-lt"/>
                      </a:endParaRPr>
                    </a:p>
                  </a:txBody>
                  <a:tcPr marL="5715" marR="5715" marT="5715" marB="5715">
                    <a:lnL>
                      <a:noFill/>
                    </a:lnL>
                    <a:lnR>
                      <a:noFill/>
                    </a:lnR>
                    <a:lnT>
                      <a:noFill/>
                    </a:lnT>
                    <a:lnB>
                      <a:noFill/>
                    </a:lnB>
                    <a:solidFill>
                      <a:srgbClr val="CD5C5C"/>
                    </a:solidFill>
                  </a:tcPr>
                </a:tc>
              </a:tr>
              <a:tr h="226267">
                <a:tc>
                  <a:txBody>
                    <a:bodyPr/>
                    <a:lstStyle/>
                    <a:p>
                      <a:r>
                        <a:rPr lang="de-DE" sz="2400" dirty="0">
                          <a:latin typeface="+mj-lt"/>
                        </a:rPr>
                        <a:t>CodeLens </a:t>
                      </a:r>
                      <a:r>
                        <a:rPr lang="de-DE" sz="2400" dirty="0" smtClean="0">
                          <a:latin typeface="+mj-lt"/>
                        </a:rPr>
                        <a:t>Support (</a:t>
                      </a:r>
                      <a:r>
                        <a:rPr lang="de-DE" sz="2400" dirty="0" err="1" smtClean="0">
                          <a:latin typeface="+mj-lt"/>
                        </a:rPr>
                        <a:t>for</a:t>
                      </a:r>
                      <a:r>
                        <a:rPr lang="de-DE" sz="2400" dirty="0" smtClean="0">
                          <a:latin typeface="+mj-lt"/>
                        </a:rPr>
                        <a:t> TFVC)</a:t>
                      </a:r>
                      <a:endParaRPr lang="de-DE" sz="2400" dirty="0">
                        <a:latin typeface="+mj-lt"/>
                      </a:endParaRPr>
                    </a:p>
                  </a:txBody>
                  <a:tcPr marL="5715" marR="5715" marT="5715" marB="5715">
                    <a:lnL>
                      <a:noFill/>
                    </a:lnL>
                    <a:lnR>
                      <a:noFill/>
                    </a:lnR>
                    <a:lnT>
                      <a:noFill/>
                    </a:lnT>
                    <a:lnB>
                      <a:noFill/>
                    </a:lnB>
                  </a:tcPr>
                </a:tc>
                <a:tc>
                  <a:txBody>
                    <a:bodyPr/>
                    <a:lstStyle/>
                    <a:p>
                      <a:pPr algn="ctr"/>
                      <a:r>
                        <a:rPr lang="de-DE" sz="2000" b="1" dirty="0">
                          <a:solidFill>
                            <a:schemeClr val="bg1"/>
                          </a:solidFill>
                          <a:effectLst/>
                          <a:latin typeface="+mn-lt"/>
                        </a:rPr>
                        <a:t>Yes</a:t>
                      </a:r>
                    </a:p>
                  </a:txBody>
                  <a:tcPr marL="5715" marR="5715" marT="5715" marB="5715">
                    <a:lnL>
                      <a:noFill/>
                    </a:lnL>
                    <a:lnR>
                      <a:noFill/>
                    </a:lnR>
                    <a:lnT>
                      <a:noFill/>
                    </a:lnT>
                    <a:lnB>
                      <a:noFill/>
                    </a:lnB>
                    <a:solidFill>
                      <a:srgbClr val="90EE90"/>
                    </a:solidFill>
                  </a:tcPr>
                </a:tc>
                <a:tc>
                  <a:txBody>
                    <a:bodyPr/>
                    <a:lstStyle/>
                    <a:p>
                      <a:pPr algn="ctr"/>
                      <a:r>
                        <a:rPr lang="de-DE" sz="2000" b="1" dirty="0" err="1">
                          <a:solidFill>
                            <a:schemeClr val="bg1"/>
                          </a:solidFill>
                          <a:effectLst/>
                          <a:latin typeface="+mn-lt"/>
                        </a:rPr>
                        <a:t>No</a:t>
                      </a:r>
                      <a:endParaRPr lang="de-DE" sz="2000" b="1" dirty="0">
                        <a:solidFill>
                          <a:schemeClr val="bg1"/>
                        </a:solidFill>
                        <a:effectLst/>
                        <a:latin typeface="+mn-lt"/>
                      </a:endParaRPr>
                    </a:p>
                  </a:txBody>
                  <a:tcPr marL="5715" marR="5715" marT="5715" marB="5715">
                    <a:lnL>
                      <a:noFill/>
                    </a:lnL>
                    <a:lnR>
                      <a:noFill/>
                    </a:lnR>
                    <a:lnT>
                      <a:noFill/>
                    </a:lnT>
                    <a:lnB>
                      <a:noFill/>
                    </a:lnB>
                    <a:solidFill>
                      <a:srgbClr val="CD5C5C"/>
                    </a:solidFill>
                  </a:tcPr>
                </a:tc>
              </a:tr>
              <a:tr h="226267">
                <a:tc>
                  <a:txBody>
                    <a:bodyPr/>
                    <a:lstStyle/>
                    <a:p>
                      <a:r>
                        <a:rPr lang="de-DE" sz="2400" dirty="0" smtClean="0">
                          <a:latin typeface="+mj-lt"/>
                        </a:rPr>
                        <a:t>Load </a:t>
                      </a:r>
                      <a:r>
                        <a:rPr lang="de-DE" sz="2400" dirty="0" err="1" smtClean="0">
                          <a:latin typeface="+mj-lt"/>
                        </a:rPr>
                        <a:t>Testing</a:t>
                      </a:r>
                      <a:r>
                        <a:rPr lang="de-DE" sz="2400" dirty="0" smtClean="0">
                          <a:latin typeface="+mj-lt"/>
                        </a:rPr>
                        <a:t> Service (Cloud Load </a:t>
                      </a:r>
                      <a:r>
                        <a:rPr lang="de-DE" sz="2400" dirty="0" err="1" smtClean="0">
                          <a:latin typeface="+mj-lt"/>
                        </a:rPr>
                        <a:t>Testing</a:t>
                      </a:r>
                      <a:r>
                        <a:rPr lang="de-DE" sz="2400" dirty="0" smtClean="0">
                          <a:latin typeface="+mj-lt"/>
                        </a:rPr>
                        <a:t>)</a:t>
                      </a:r>
                      <a:endParaRPr lang="de-DE" sz="2400" dirty="0">
                        <a:latin typeface="+mj-lt"/>
                      </a:endParaRPr>
                    </a:p>
                  </a:txBody>
                  <a:tcPr marL="5715" marR="5715" marT="5715" marB="5715">
                    <a:lnL>
                      <a:noFill/>
                    </a:lnL>
                    <a:lnR>
                      <a:noFill/>
                    </a:lnR>
                    <a:lnT>
                      <a:noFill/>
                    </a:lnT>
                    <a:lnB>
                      <a:noFill/>
                    </a:lnB>
                  </a:tcPr>
                </a:tc>
                <a:tc>
                  <a:txBody>
                    <a:bodyPr/>
                    <a:lstStyle/>
                    <a:p>
                      <a:pPr algn="ctr"/>
                      <a:r>
                        <a:rPr lang="de-DE" sz="2000" b="1" dirty="0" err="1">
                          <a:solidFill>
                            <a:schemeClr val="bg1"/>
                          </a:solidFill>
                          <a:effectLst/>
                          <a:latin typeface="+mn-lt"/>
                        </a:rPr>
                        <a:t>No</a:t>
                      </a:r>
                      <a:endParaRPr lang="de-DE" sz="2000" b="1" dirty="0">
                        <a:solidFill>
                          <a:schemeClr val="bg1"/>
                        </a:solidFill>
                        <a:effectLst/>
                        <a:latin typeface="+mn-lt"/>
                      </a:endParaRPr>
                    </a:p>
                  </a:txBody>
                  <a:tcPr marL="5715" marR="5715" marT="5715" marB="5715">
                    <a:lnL>
                      <a:noFill/>
                    </a:lnL>
                    <a:lnR>
                      <a:noFill/>
                    </a:lnR>
                    <a:lnT>
                      <a:noFill/>
                    </a:lnT>
                    <a:lnB>
                      <a:noFill/>
                    </a:lnB>
                    <a:solidFill>
                      <a:srgbClr val="CD5C5C"/>
                    </a:solidFill>
                  </a:tcPr>
                </a:tc>
                <a:tc>
                  <a:txBody>
                    <a:bodyPr/>
                    <a:lstStyle/>
                    <a:p>
                      <a:pPr algn="ctr"/>
                      <a:r>
                        <a:rPr lang="de-DE" sz="2000" b="1" dirty="0">
                          <a:solidFill>
                            <a:schemeClr val="bg1"/>
                          </a:solidFill>
                          <a:effectLst/>
                          <a:latin typeface="+mn-lt"/>
                        </a:rPr>
                        <a:t>Yes</a:t>
                      </a:r>
                    </a:p>
                  </a:txBody>
                  <a:tcPr marL="5715" marR="5715" marT="5715" marB="5715">
                    <a:lnL>
                      <a:noFill/>
                    </a:lnL>
                    <a:lnR>
                      <a:noFill/>
                    </a:lnR>
                    <a:lnT>
                      <a:noFill/>
                    </a:lnT>
                    <a:lnB>
                      <a:noFill/>
                    </a:lnB>
                    <a:solidFill>
                      <a:srgbClr val="90EE90"/>
                    </a:solidFill>
                  </a:tcPr>
                </a:tc>
              </a:tr>
              <a:tr h="226267">
                <a:tc>
                  <a:txBody>
                    <a:bodyPr/>
                    <a:lstStyle/>
                    <a:p>
                      <a:r>
                        <a:rPr lang="de-DE" sz="2400" dirty="0">
                          <a:latin typeface="+mj-lt"/>
                        </a:rPr>
                        <a:t>Application </a:t>
                      </a:r>
                      <a:r>
                        <a:rPr lang="de-DE" sz="2400" dirty="0" err="1" smtClean="0">
                          <a:latin typeface="+mj-lt"/>
                        </a:rPr>
                        <a:t>Insights</a:t>
                      </a:r>
                      <a:r>
                        <a:rPr lang="de-DE" sz="2400" dirty="0" smtClean="0">
                          <a:latin typeface="+mj-lt"/>
                        </a:rPr>
                        <a:t> (Preview)</a:t>
                      </a:r>
                      <a:endParaRPr lang="de-DE" sz="2400" dirty="0">
                        <a:latin typeface="+mj-lt"/>
                      </a:endParaRPr>
                    </a:p>
                  </a:txBody>
                  <a:tcPr marL="5715" marR="5715" marT="5715" marB="5715">
                    <a:lnL>
                      <a:noFill/>
                    </a:lnL>
                    <a:lnR>
                      <a:noFill/>
                    </a:lnR>
                    <a:lnT>
                      <a:noFill/>
                    </a:lnT>
                    <a:lnB>
                      <a:noFill/>
                    </a:lnB>
                  </a:tcPr>
                </a:tc>
                <a:tc>
                  <a:txBody>
                    <a:bodyPr/>
                    <a:lstStyle/>
                    <a:p>
                      <a:pPr algn="ctr"/>
                      <a:r>
                        <a:rPr lang="de-DE" sz="2000" b="1" dirty="0" err="1">
                          <a:solidFill>
                            <a:schemeClr val="bg1"/>
                          </a:solidFill>
                          <a:effectLst/>
                          <a:latin typeface="+mn-lt"/>
                        </a:rPr>
                        <a:t>No</a:t>
                      </a:r>
                      <a:endParaRPr lang="de-DE" sz="2000" b="1" dirty="0">
                        <a:solidFill>
                          <a:schemeClr val="bg1"/>
                        </a:solidFill>
                        <a:effectLst/>
                        <a:latin typeface="+mn-lt"/>
                      </a:endParaRPr>
                    </a:p>
                  </a:txBody>
                  <a:tcPr marL="5715" marR="5715" marT="5715" marB="5715">
                    <a:lnL>
                      <a:noFill/>
                    </a:lnL>
                    <a:lnR>
                      <a:noFill/>
                    </a:lnR>
                    <a:lnT>
                      <a:noFill/>
                    </a:lnT>
                    <a:lnB>
                      <a:noFill/>
                    </a:lnB>
                    <a:solidFill>
                      <a:srgbClr val="CD5C5C"/>
                    </a:solidFill>
                  </a:tcPr>
                </a:tc>
                <a:tc>
                  <a:txBody>
                    <a:bodyPr/>
                    <a:lstStyle/>
                    <a:p>
                      <a:pPr algn="ctr"/>
                      <a:r>
                        <a:rPr lang="de-DE" sz="2000" b="1" dirty="0">
                          <a:solidFill>
                            <a:schemeClr val="bg1"/>
                          </a:solidFill>
                          <a:effectLst/>
                          <a:latin typeface="+mn-lt"/>
                        </a:rPr>
                        <a:t>Yes</a:t>
                      </a:r>
                    </a:p>
                  </a:txBody>
                  <a:tcPr marL="5715" marR="5715" marT="5715" marB="5715">
                    <a:lnL>
                      <a:noFill/>
                    </a:lnL>
                    <a:lnR>
                      <a:noFill/>
                    </a:lnR>
                    <a:lnT>
                      <a:noFill/>
                    </a:lnT>
                    <a:lnB>
                      <a:noFill/>
                    </a:lnB>
                    <a:solidFill>
                      <a:srgbClr val="90EE90"/>
                    </a:solidFill>
                  </a:tcPr>
                </a:tc>
              </a:tr>
              <a:tr h="424942">
                <a:tc>
                  <a:txBody>
                    <a:bodyPr/>
                    <a:lstStyle/>
                    <a:p>
                      <a:r>
                        <a:rPr lang="en-US" sz="2400" dirty="0">
                          <a:latin typeface="+mj-lt"/>
                        </a:rPr>
                        <a:t>Always running the latest version of TFS</a:t>
                      </a:r>
                    </a:p>
                  </a:txBody>
                  <a:tcPr marL="5715" marR="5715" marT="5715" marB="5715">
                    <a:lnL>
                      <a:noFill/>
                    </a:lnL>
                    <a:lnR>
                      <a:noFill/>
                    </a:lnR>
                    <a:lnT>
                      <a:noFill/>
                    </a:lnT>
                    <a:lnB>
                      <a:noFill/>
                    </a:lnB>
                  </a:tcPr>
                </a:tc>
                <a:tc>
                  <a:txBody>
                    <a:bodyPr/>
                    <a:lstStyle/>
                    <a:p>
                      <a:pPr algn="ctr"/>
                      <a:r>
                        <a:rPr lang="de-DE" sz="2000" b="1">
                          <a:solidFill>
                            <a:schemeClr val="bg1"/>
                          </a:solidFill>
                          <a:effectLst/>
                          <a:latin typeface="+mn-lt"/>
                        </a:rPr>
                        <a:t>No</a:t>
                      </a:r>
                    </a:p>
                  </a:txBody>
                  <a:tcPr marL="5715" marR="5715" marT="5715" marB="5715">
                    <a:lnL>
                      <a:noFill/>
                    </a:lnL>
                    <a:lnR>
                      <a:noFill/>
                    </a:lnR>
                    <a:lnT>
                      <a:noFill/>
                    </a:lnT>
                    <a:lnB>
                      <a:noFill/>
                    </a:lnB>
                    <a:solidFill>
                      <a:srgbClr val="CD5C5C"/>
                    </a:solidFill>
                  </a:tcPr>
                </a:tc>
                <a:tc>
                  <a:txBody>
                    <a:bodyPr/>
                    <a:lstStyle/>
                    <a:p>
                      <a:pPr algn="ctr"/>
                      <a:r>
                        <a:rPr lang="de-DE" sz="2000" b="1" dirty="0">
                          <a:solidFill>
                            <a:schemeClr val="bg1"/>
                          </a:solidFill>
                          <a:effectLst/>
                          <a:latin typeface="+mn-lt"/>
                        </a:rPr>
                        <a:t>Yes</a:t>
                      </a:r>
                    </a:p>
                  </a:txBody>
                  <a:tcPr marL="5715" marR="5715" marT="5715" marB="5715">
                    <a:lnL>
                      <a:noFill/>
                    </a:lnL>
                    <a:lnR>
                      <a:noFill/>
                    </a:lnR>
                    <a:lnT>
                      <a:noFill/>
                    </a:lnT>
                    <a:lnB>
                      <a:noFill/>
                    </a:lnB>
                    <a:solidFill>
                      <a:srgbClr val="90EE90"/>
                    </a:solidFill>
                  </a:tcPr>
                </a:tc>
              </a:tr>
            </a:tbl>
          </a:graphicData>
        </a:graphic>
      </p:graphicFrame>
    </p:spTree>
    <p:extLst>
      <p:ext uri="{BB962C8B-B14F-4D97-AF65-F5344CB8AC3E}">
        <p14:creationId xmlns:p14="http://schemas.microsoft.com/office/powerpoint/2010/main" val="188984305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Why you might want to use VSO</a:t>
            </a:r>
            <a:endParaRPr lang="en-US" dirty="0"/>
          </a:p>
        </p:txBody>
      </p:sp>
      <p:sp>
        <p:nvSpPr>
          <p:cNvPr id="3" name="Textplatzhalter 2"/>
          <p:cNvSpPr>
            <a:spLocks noGrp="1"/>
          </p:cNvSpPr>
          <p:nvPr>
            <p:ph type="body" sz="quarter" idx="11"/>
          </p:nvPr>
        </p:nvSpPr>
        <p:spPr>
          <a:xfrm>
            <a:off x="274639" y="1212849"/>
            <a:ext cx="11889564" cy="4579715"/>
          </a:xfrm>
        </p:spPr>
        <p:txBody>
          <a:bodyPr/>
          <a:lstStyle/>
          <a:p>
            <a:endParaRPr lang="en-US" sz="2400" dirty="0" smtClean="0"/>
          </a:p>
          <a:p>
            <a:r>
              <a:rPr lang="en-US" dirty="0" smtClean="0"/>
              <a:t>Use VSO instead TFS on-premises for development</a:t>
            </a:r>
          </a:p>
          <a:p>
            <a:pPr lvl="1"/>
            <a:r>
              <a:rPr lang="en-US" dirty="0" smtClean="0"/>
              <a:t>Easy Setup, almost zero administrational overhead,</a:t>
            </a:r>
          </a:p>
          <a:p>
            <a:r>
              <a:rPr lang="en-US" dirty="0" smtClean="0"/>
              <a:t>Evaluate if TFS/VSO is the right thing for you</a:t>
            </a:r>
          </a:p>
          <a:p>
            <a:pPr lvl="1"/>
            <a:r>
              <a:rPr lang="en-US" dirty="0" smtClean="0"/>
              <a:t>Use VSO to evaluate if TFS (or VSO) is the right thing for you</a:t>
            </a:r>
          </a:p>
          <a:p>
            <a:r>
              <a:rPr lang="en-US" dirty="0" smtClean="0"/>
              <a:t>Evaluate new/upcoming features</a:t>
            </a:r>
          </a:p>
          <a:p>
            <a:pPr lvl="1"/>
            <a:r>
              <a:rPr lang="en-US" dirty="0" smtClean="0"/>
              <a:t>Use VSO to try out new features before they make it into a TFS update</a:t>
            </a:r>
          </a:p>
          <a:p>
            <a:r>
              <a:rPr lang="en-US" dirty="0" smtClean="0"/>
              <a:t>Combine best of both-worlds</a:t>
            </a:r>
          </a:p>
          <a:p>
            <a:pPr lvl="1"/>
            <a:r>
              <a:rPr lang="en-US" dirty="0" smtClean="0"/>
              <a:t>For example: use VSO for source control + work items with an on-premises build server</a:t>
            </a:r>
            <a:endParaRPr lang="en-US" dirty="0"/>
          </a:p>
        </p:txBody>
      </p:sp>
    </p:spTree>
    <p:extLst>
      <p:ext uri="{BB962C8B-B14F-4D97-AF65-F5344CB8AC3E}">
        <p14:creationId xmlns:p14="http://schemas.microsoft.com/office/powerpoint/2010/main" val="258218595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TFS Admin's Life before VSO</a:t>
            </a:r>
            <a:endParaRPr lang="en-US" dirty="0"/>
          </a:p>
        </p:txBody>
      </p:sp>
      <p:sp>
        <p:nvSpPr>
          <p:cNvPr id="3" name="Textplatzhalter 2"/>
          <p:cNvSpPr>
            <a:spLocks noGrp="1"/>
          </p:cNvSpPr>
          <p:nvPr>
            <p:ph type="body" sz="quarter" idx="11"/>
          </p:nvPr>
        </p:nvSpPr>
        <p:spPr>
          <a:xfrm>
            <a:off x="274639" y="1212849"/>
            <a:ext cx="11889564" cy="5139869"/>
          </a:xfrm>
        </p:spPr>
        <p:txBody>
          <a:bodyPr/>
          <a:lstStyle/>
          <a:p>
            <a:r>
              <a:rPr lang="en-US" dirty="0" smtClean="0"/>
              <a:t>Initial Setup of TFS Environment</a:t>
            </a:r>
          </a:p>
          <a:p>
            <a:pPr lvl="1"/>
            <a:r>
              <a:rPr lang="en-US" dirty="0" smtClean="0"/>
              <a:t>Install &amp; Configure according to best practices: IIS, SQL Server, SSRS, SSAS, TFS App Tier, etc.</a:t>
            </a:r>
          </a:p>
          <a:p>
            <a:pPr lvl="1"/>
            <a:r>
              <a:rPr lang="en-US" dirty="0" smtClean="0"/>
              <a:t>Install &amp; Configure Build Controllers + Agents</a:t>
            </a:r>
          </a:p>
          <a:p>
            <a:r>
              <a:rPr lang="en-US" dirty="0" smtClean="0"/>
              <a:t>Maintenance Tasks</a:t>
            </a:r>
          </a:p>
          <a:p>
            <a:pPr lvl="1"/>
            <a:r>
              <a:rPr lang="en-US" dirty="0" smtClean="0"/>
              <a:t>Keep all parts up to date (Windows Server, SQL Server, TFS, etc.)</a:t>
            </a:r>
          </a:p>
          <a:p>
            <a:pPr lvl="1"/>
            <a:r>
              <a:rPr lang="en-US" dirty="0" smtClean="0"/>
              <a:t>Monitor Backup Runs (and try out disaster recovery scenario)</a:t>
            </a:r>
          </a:p>
          <a:p>
            <a:pPr lvl="1"/>
            <a:r>
              <a:rPr lang="en-US" dirty="0" smtClean="0"/>
              <a:t>Monitor Hard Disk space</a:t>
            </a:r>
          </a:p>
          <a:p>
            <a:r>
              <a:rPr lang="en-US" dirty="0" smtClean="0"/>
              <a:t>The Life of a VSO Admin</a:t>
            </a:r>
          </a:p>
          <a:p>
            <a:pPr lvl="1"/>
            <a:r>
              <a:rPr lang="en-US" dirty="0" smtClean="0"/>
              <a:t>Log in at tfs.visualstudio.com</a:t>
            </a:r>
          </a:p>
          <a:p>
            <a:pPr lvl="1"/>
            <a:r>
              <a:rPr lang="en-US" dirty="0" smtClean="0"/>
              <a:t>Create an VSO Account</a:t>
            </a:r>
          </a:p>
          <a:p>
            <a:pPr lvl="1"/>
            <a:r>
              <a:rPr lang="en-US" dirty="0" smtClean="0"/>
              <a:t>Create your first Team Project</a:t>
            </a:r>
          </a:p>
          <a:p>
            <a:pPr lvl="1"/>
            <a:r>
              <a:rPr lang="en-US" dirty="0" smtClean="0"/>
              <a:t>Add Users</a:t>
            </a:r>
          </a:p>
        </p:txBody>
      </p:sp>
    </p:spTree>
    <p:extLst>
      <p:ext uri="{BB962C8B-B14F-4D97-AF65-F5344CB8AC3E}">
        <p14:creationId xmlns:p14="http://schemas.microsoft.com/office/powerpoint/2010/main" val="11501316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Session Goals</a:t>
            </a:r>
            <a:endParaRPr lang="de-DE" dirty="0"/>
          </a:p>
        </p:txBody>
      </p:sp>
      <p:sp>
        <p:nvSpPr>
          <p:cNvPr id="5" name="Textplatzhalter 4"/>
          <p:cNvSpPr>
            <a:spLocks noGrp="1"/>
          </p:cNvSpPr>
          <p:nvPr>
            <p:ph type="body" sz="quarter" idx="11"/>
          </p:nvPr>
        </p:nvSpPr>
        <p:spPr>
          <a:xfrm>
            <a:off x="274639" y="1212849"/>
            <a:ext cx="11889564" cy="2769989"/>
          </a:xfrm>
        </p:spPr>
        <p:txBody>
          <a:bodyPr/>
          <a:lstStyle/>
          <a:p>
            <a:r>
              <a:rPr lang="en-US" dirty="0" smtClean="0"/>
              <a:t>What is Visual Studio Online (VSO)?</a:t>
            </a:r>
          </a:p>
          <a:p>
            <a:r>
              <a:rPr lang="en-US" dirty="0" smtClean="0"/>
              <a:t>Scenarios when to use VSO</a:t>
            </a:r>
          </a:p>
          <a:p>
            <a:r>
              <a:rPr lang="en-US" dirty="0" smtClean="0"/>
              <a:t>Capabilities and Limitations of VSO (vs. TFS)</a:t>
            </a:r>
          </a:p>
          <a:p>
            <a:r>
              <a:rPr lang="en-US" dirty="0" smtClean="0"/>
              <a:t>Additional Services offered as part of VSO</a:t>
            </a:r>
          </a:p>
        </p:txBody>
      </p:sp>
    </p:spTree>
    <p:extLst>
      <p:ext uri="{BB962C8B-B14F-4D97-AF65-F5344CB8AC3E}">
        <p14:creationId xmlns:p14="http://schemas.microsoft.com/office/powerpoint/2010/main" val="744527270"/>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Visual Studio Online: </a:t>
            </a:r>
            <a:r>
              <a:rPr lang="en-US" sz="4000" b="1" dirty="0"/>
              <a:t>Overview and Best Practices</a:t>
            </a:r>
            <a:r>
              <a:rPr lang="en-US" sz="4000" dirty="0" smtClean="0"/>
              <a:t> </a:t>
            </a:r>
            <a:endParaRPr lang="en-US" sz="4000" dirty="0"/>
          </a:p>
        </p:txBody>
      </p:sp>
      <p:sp>
        <p:nvSpPr>
          <p:cNvPr id="3" name="Text Placeholder 2"/>
          <p:cNvSpPr>
            <a:spLocks noGrp="1"/>
          </p:cNvSpPr>
          <p:nvPr>
            <p:ph type="body" sz="quarter" idx="14"/>
          </p:nvPr>
        </p:nvSpPr>
        <p:spPr>
          <a:xfrm>
            <a:off x="274638" y="4505375"/>
            <a:ext cx="6019799" cy="926974"/>
          </a:xfrm>
        </p:spPr>
        <p:txBody>
          <a:bodyPr/>
          <a:lstStyle/>
          <a:p>
            <a:r>
              <a:rPr lang="en-US" dirty="0" smtClean="0"/>
              <a:t>Neno Loje</a:t>
            </a:r>
          </a:p>
          <a:p>
            <a:pPr>
              <a:lnSpc>
                <a:spcPct val="110000"/>
              </a:lnSpc>
            </a:pPr>
            <a:r>
              <a:rPr lang="en-US" sz="1800" dirty="0"/>
              <a:t>Consultant &amp; MVP for Visual Studio ALM, TFS &amp; Scrum</a:t>
            </a:r>
          </a:p>
          <a:p>
            <a:pPr>
              <a:lnSpc>
                <a:spcPct val="110000"/>
              </a:lnSpc>
            </a:pPr>
            <a:r>
              <a:rPr lang="en-US" sz="1800" dirty="0">
                <a:hlinkClick r:id="rId3"/>
              </a:rPr>
              <a:t>www.tfsblog.com</a:t>
            </a:r>
            <a:r>
              <a:rPr lang="en-US" sz="1800" dirty="0"/>
              <a:t> </a:t>
            </a:r>
          </a:p>
        </p:txBody>
      </p:sp>
      <p:sp>
        <p:nvSpPr>
          <p:cNvPr id="4" name="Text Placeholder 2"/>
          <p:cNvSpPr txBox="1">
            <a:spLocks/>
          </p:cNvSpPr>
          <p:nvPr/>
        </p:nvSpPr>
        <p:spPr bwMode="ltGray">
          <a:xfrm>
            <a:off x="274638" y="3626227"/>
            <a:ext cx="6400800" cy="583704"/>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smtClean="0"/>
              <a:t>DEV-B216</a:t>
            </a:r>
            <a:endParaRPr lang="en-US" dirty="0"/>
          </a:p>
        </p:txBody>
      </p:sp>
      <p:pic>
        <p:nvPicPr>
          <p:cNvPr id="5" name="Grafik 1" descr="Beschreibung: cid:image001.png@01CB44A9.29BF36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6749" y="6089550"/>
            <a:ext cx="1460519" cy="706317"/>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06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r>
              <a:rPr lang="en-US" sz="4400" dirty="0" smtClean="0"/>
              <a:t>!</a:t>
            </a:r>
            <a:endParaRPr lang="en-US" dirty="0"/>
          </a:p>
        </p:txBody>
      </p:sp>
      <p:sp>
        <p:nvSpPr>
          <p:cNvPr id="9" name="Text Placeholder 2"/>
          <p:cNvSpPr txBox="1">
            <a:spLocks/>
          </p:cNvSpPr>
          <p:nvPr/>
        </p:nvSpPr>
        <p:spPr>
          <a:xfrm>
            <a:off x="207934" y="2568267"/>
            <a:ext cx="4023956" cy="12937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spcBef>
                <a:spcPts val="0"/>
              </a:spcBef>
              <a:buClr>
                <a:srgbClr val="FFFFFF"/>
              </a:buClr>
              <a:buFontTx/>
              <a:buNone/>
            </a:pPr>
            <a:r>
              <a:rPr lang="en-US" sz="2800" u="sng" dirty="0">
                <a:gradFill>
                  <a:gsLst>
                    <a:gs pos="1250">
                      <a:srgbClr val="FFFFFF"/>
                    </a:gs>
                    <a:gs pos="100000">
                      <a:srgbClr val="FFFFFF"/>
                    </a:gs>
                  </a:gsLst>
                  <a:lin ang="5400000" scaled="0"/>
                </a:gradFill>
              </a:rPr>
              <a:t>TechEd Schedule Builder </a:t>
            </a:r>
            <a:endParaRPr lang="en-US" sz="2800" u="sng" dirty="0" smtClean="0">
              <a:gradFill>
                <a:gsLst>
                  <a:gs pos="1250">
                    <a:srgbClr val="FFFFFF"/>
                  </a:gs>
                  <a:gs pos="100000">
                    <a:srgbClr val="FFFFFF"/>
                  </a:gs>
                </a:gsLst>
                <a:lin ang="5400000" scaled="0"/>
              </a:gradFill>
            </a:endParaRPr>
          </a:p>
          <a:p>
            <a:pPr marL="101600" indent="0" algn="ctr">
              <a:spcBef>
                <a:spcPts val="0"/>
              </a:spcBef>
              <a:buClr>
                <a:srgbClr val="FFFFFF"/>
              </a:buClr>
              <a:buFontTx/>
              <a:buNone/>
            </a:pPr>
            <a:r>
              <a:rPr lang="en-US" sz="2400" dirty="0" smtClean="0">
                <a:gradFill>
                  <a:gsLst>
                    <a:gs pos="1250">
                      <a:srgbClr val="FFFFFF"/>
                    </a:gs>
                    <a:gs pos="100000">
                      <a:srgbClr val="FFFFFF"/>
                    </a:gs>
                  </a:gsLst>
                  <a:lin ang="5400000" scaled="0"/>
                </a:gradFill>
              </a:rPr>
              <a:t>CommNet </a:t>
            </a:r>
            <a:r>
              <a:rPr lang="en-US" sz="2400" dirty="0">
                <a:gradFill>
                  <a:gsLst>
                    <a:gs pos="1250">
                      <a:srgbClr val="FFFFFF"/>
                    </a:gs>
                    <a:gs pos="100000">
                      <a:srgbClr val="FFFFFF"/>
                    </a:gs>
                  </a:gsLst>
                  <a:lin ang="5400000" scaled="0"/>
                </a:gradFill>
              </a:rPr>
              <a:t>station </a:t>
            </a:r>
            <a:r>
              <a:rPr lang="en-US" sz="2400" dirty="0" smtClean="0">
                <a:gradFill>
                  <a:gsLst>
                    <a:gs pos="1250">
                      <a:srgbClr val="FFFFFF"/>
                    </a:gs>
                    <a:gs pos="100000">
                      <a:srgbClr val="FFFFFF"/>
                    </a:gs>
                  </a:gsLst>
                  <a:lin ang="5400000" scaled="0"/>
                </a:gradFill>
              </a:rPr>
              <a:t>or PC</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48042"/>
          <a:stretch/>
        </p:blipFill>
        <p:spPr>
          <a:xfrm>
            <a:off x="4954934" y="3581319"/>
            <a:ext cx="3390998" cy="3421143"/>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86982" y="3581318"/>
            <a:ext cx="3119115" cy="31191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txBox="1">
            <a:spLocks/>
          </p:cNvSpPr>
          <p:nvPr/>
        </p:nvSpPr>
        <p:spPr>
          <a:xfrm>
            <a:off x="4769627" y="2496990"/>
            <a:ext cx="3588183" cy="154842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lnSpc>
                <a:spcPct val="100000"/>
              </a:lnSpc>
              <a:spcBef>
                <a:spcPts val="0"/>
              </a:spcBef>
              <a:buClr>
                <a:srgbClr val="FFFFFF"/>
              </a:buClr>
              <a:buFontTx/>
              <a:buNone/>
            </a:pPr>
            <a:r>
              <a:rPr lang="en-US" sz="2800" u="sng" dirty="0">
                <a:gradFill>
                  <a:gsLst>
                    <a:gs pos="1250">
                      <a:srgbClr val="FFFFFF"/>
                    </a:gs>
                    <a:gs pos="100000">
                      <a:srgbClr val="FFFFFF"/>
                    </a:gs>
                  </a:gsLst>
                  <a:lin ang="5400000" scaled="0"/>
                </a:gradFill>
              </a:rPr>
              <a:t>TechEd Mobile </a:t>
            </a:r>
            <a:r>
              <a:rPr lang="en-US" sz="2800" u="sng" dirty="0" smtClean="0">
                <a:gradFill>
                  <a:gsLst>
                    <a:gs pos="1250">
                      <a:srgbClr val="FFFFFF"/>
                    </a:gs>
                    <a:gs pos="100000">
                      <a:srgbClr val="FFFFFF"/>
                    </a:gs>
                  </a:gsLst>
                  <a:lin ang="5400000" scaled="0"/>
                </a:gradFill>
              </a:rPr>
              <a:t>app</a:t>
            </a:r>
          </a:p>
          <a:p>
            <a:pPr marL="101600" indent="0" algn="ctr">
              <a:lnSpc>
                <a:spcPct val="100000"/>
              </a:lnSpc>
              <a:spcBef>
                <a:spcPts val="0"/>
              </a:spcBef>
              <a:buClr>
                <a:srgbClr val="FFFFFF"/>
              </a:buClr>
              <a:buFontTx/>
              <a:buNone/>
            </a:pPr>
            <a:r>
              <a:rPr lang="en-US" sz="2400" dirty="0" smtClean="0">
                <a:gradFill>
                  <a:gsLst>
                    <a:gs pos="1250">
                      <a:srgbClr val="FFFFFF"/>
                    </a:gs>
                    <a:gs pos="100000">
                      <a:srgbClr val="FFFFFF"/>
                    </a:gs>
                  </a:gsLst>
                  <a:lin ang="5400000" scaled="0"/>
                </a:gradFill>
              </a:rPr>
              <a:t>Phone or Tablet</a:t>
            </a:r>
            <a:r>
              <a:rPr lang="en-US" sz="2800" u="sng" dirty="0" smtClean="0">
                <a:gradFill>
                  <a:gsLst>
                    <a:gs pos="1250">
                      <a:srgbClr val="FFFFFF"/>
                    </a:gs>
                    <a:gs pos="100000">
                      <a:srgbClr val="FFFFFF"/>
                    </a:gs>
                  </a:gsLst>
                  <a:lin ang="5400000" scaled="0"/>
                </a:gradFill>
              </a:rPr>
              <a:t> </a:t>
            </a:r>
          </a:p>
        </p:txBody>
      </p:sp>
      <p:sp>
        <p:nvSpPr>
          <p:cNvPr id="18" name="Text Placeholder 2"/>
          <p:cNvSpPr txBox="1">
            <a:spLocks/>
          </p:cNvSpPr>
          <p:nvPr/>
        </p:nvSpPr>
        <p:spPr>
          <a:xfrm>
            <a:off x="9036053" y="2495478"/>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spcAft>
                <a:spcPts val="600"/>
              </a:spcAft>
              <a:buClr>
                <a:srgbClr val="FFFFFF"/>
              </a:buClr>
              <a:buFontTx/>
              <a:buNone/>
            </a:pPr>
            <a:r>
              <a:rPr lang="en-US" sz="2800" u="sng" dirty="0" smtClean="0">
                <a:gradFill>
                  <a:gsLst>
                    <a:gs pos="1250">
                      <a:srgbClr val="FFFFFF"/>
                    </a:gs>
                    <a:gs pos="100000">
                      <a:srgbClr val="FFFFFF"/>
                    </a:gs>
                  </a:gsLst>
                  <a:lin ang="5400000" scaled="0"/>
                </a:gradFill>
              </a:rPr>
              <a:t>QR code</a:t>
            </a:r>
          </a:p>
        </p:txBody>
      </p:sp>
      <p:grpSp>
        <p:nvGrpSpPr>
          <p:cNvPr id="5" name="Group 4"/>
          <p:cNvGrpSpPr/>
          <p:nvPr/>
        </p:nvGrpSpPr>
        <p:grpSpPr>
          <a:xfrm>
            <a:off x="387213" y="3526770"/>
            <a:ext cx="4060839" cy="3475692"/>
            <a:chOff x="328598" y="3526770"/>
            <a:chExt cx="4060839" cy="347569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98" y="3526870"/>
              <a:ext cx="4060839" cy="3475492"/>
            </a:xfrm>
            <a:prstGeom prst="rect">
              <a:avLst/>
            </a:prstGeom>
          </p:spPr>
        </p:pic>
        <p:sp>
          <p:nvSpPr>
            <p:cNvPr id="4" name="Rectangle 3"/>
            <p:cNvSpPr/>
            <p:nvPr/>
          </p:nvSpPr>
          <p:spPr bwMode="auto">
            <a:xfrm>
              <a:off x="328598" y="3526770"/>
              <a:ext cx="4060839" cy="3475692"/>
            </a:xfrm>
            <a:prstGeom prst="rect">
              <a:avLst/>
            </a:prstGeom>
            <a:gradFill flip="none" rotWithShape="1">
              <a:gsLst>
                <a:gs pos="18000">
                  <a:schemeClr val="bg2">
                    <a:alpha val="0"/>
                  </a:schemeClr>
                </a:gs>
                <a:gs pos="59000">
                  <a:srgbClr val="442359">
                    <a:alpha val="50000"/>
                  </a:srgbClr>
                </a:gs>
                <a:gs pos="92000">
                  <a:schemeClr val="bg2"/>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69065144"/>
      </p:ext>
    </p:extLst>
  </p:cSld>
  <p:clrMapOvr>
    <a:masterClrMapping/>
  </p:clrMapOvr>
  <p:transition spd="slow">
    <p:pu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31007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r>
              <a:rPr lang="en-US" sz="4400" dirty="0" smtClean="0"/>
              <a:t>!</a:t>
            </a:r>
            <a:endParaRPr lang="en-US" dirty="0"/>
          </a:p>
        </p:txBody>
      </p:sp>
      <p:sp>
        <p:nvSpPr>
          <p:cNvPr id="9" name="Text Placeholder 2"/>
          <p:cNvSpPr txBox="1">
            <a:spLocks/>
          </p:cNvSpPr>
          <p:nvPr/>
        </p:nvSpPr>
        <p:spPr>
          <a:xfrm>
            <a:off x="207934" y="2568267"/>
            <a:ext cx="4023956" cy="12937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spcBef>
                <a:spcPts val="0"/>
              </a:spcBef>
              <a:buClr>
                <a:srgbClr val="FFFFFF"/>
              </a:buClr>
              <a:buFontTx/>
              <a:buNone/>
            </a:pPr>
            <a:r>
              <a:rPr lang="en-US" sz="2800" u="sng" dirty="0">
                <a:gradFill>
                  <a:gsLst>
                    <a:gs pos="1250">
                      <a:srgbClr val="FFFFFF"/>
                    </a:gs>
                    <a:gs pos="100000">
                      <a:srgbClr val="FFFFFF"/>
                    </a:gs>
                  </a:gsLst>
                  <a:lin ang="5400000" scaled="0"/>
                </a:gradFill>
              </a:rPr>
              <a:t>TechEd Schedule Builder </a:t>
            </a:r>
            <a:endParaRPr lang="en-US" sz="2800" u="sng" dirty="0" smtClean="0">
              <a:gradFill>
                <a:gsLst>
                  <a:gs pos="1250">
                    <a:srgbClr val="FFFFFF"/>
                  </a:gs>
                  <a:gs pos="100000">
                    <a:srgbClr val="FFFFFF"/>
                  </a:gs>
                </a:gsLst>
                <a:lin ang="5400000" scaled="0"/>
              </a:gradFill>
            </a:endParaRPr>
          </a:p>
          <a:p>
            <a:pPr marL="101600" indent="0" algn="ctr">
              <a:spcBef>
                <a:spcPts val="0"/>
              </a:spcBef>
              <a:buClr>
                <a:srgbClr val="FFFFFF"/>
              </a:buClr>
              <a:buFontTx/>
              <a:buNone/>
            </a:pPr>
            <a:r>
              <a:rPr lang="en-US" sz="2400" dirty="0" smtClean="0">
                <a:gradFill>
                  <a:gsLst>
                    <a:gs pos="1250">
                      <a:srgbClr val="FFFFFF"/>
                    </a:gs>
                    <a:gs pos="100000">
                      <a:srgbClr val="FFFFFF"/>
                    </a:gs>
                  </a:gsLst>
                  <a:lin ang="5400000" scaled="0"/>
                </a:gradFill>
              </a:rPr>
              <a:t>CommNet </a:t>
            </a:r>
            <a:r>
              <a:rPr lang="en-US" sz="2400" dirty="0">
                <a:gradFill>
                  <a:gsLst>
                    <a:gs pos="1250">
                      <a:srgbClr val="FFFFFF"/>
                    </a:gs>
                    <a:gs pos="100000">
                      <a:srgbClr val="FFFFFF"/>
                    </a:gs>
                  </a:gsLst>
                  <a:lin ang="5400000" scaled="0"/>
                </a:gradFill>
              </a:rPr>
              <a:t>station </a:t>
            </a:r>
            <a:r>
              <a:rPr lang="en-US" sz="2400" dirty="0" smtClean="0">
                <a:gradFill>
                  <a:gsLst>
                    <a:gs pos="1250">
                      <a:srgbClr val="FFFFFF"/>
                    </a:gs>
                    <a:gs pos="100000">
                      <a:srgbClr val="FFFFFF"/>
                    </a:gs>
                  </a:gsLst>
                  <a:lin ang="5400000" scaled="0"/>
                </a:gradFill>
              </a:rPr>
              <a:t>or PC</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48042"/>
          <a:stretch/>
        </p:blipFill>
        <p:spPr>
          <a:xfrm>
            <a:off x="4954934" y="3581319"/>
            <a:ext cx="3390998" cy="3421143"/>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86982" y="3581318"/>
            <a:ext cx="3119115" cy="31191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txBox="1">
            <a:spLocks/>
          </p:cNvSpPr>
          <p:nvPr/>
        </p:nvSpPr>
        <p:spPr>
          <a:xfrm>
            <a:off x="4769627" y="2496990"/>
            <a:ext cx="3588183" cy="154842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lnSpc>
                <a:spcPct val="100000"/>
              </a:lnSpc>
              <a:spcBef>
                <a:spcPts val="0"/>
              </a:spcBef>
              <a:buClr>
                <a:srgbClr val="FFFFFF"/>
              </a:buClr>
              <a:buFontTx/>
              <a:buNone/>
            </a:pPr>
            <a:r>
              <a:rPr lang="en-US" sz="2800" u="sng" dirty="0">
                <a:gradFill>
                  <a:gsLst>
                    <a:gs pos="1250">
                      <a:srgbClr val="FFFFFF"/>
                    </a:gs>
                    <a:gs pos="100000">
                      <a:srgbClr val="FFFFFF"/>
                    </a:gs>
                  </a:gsLst>
                  <a:lin ang="5400000" scaled="0"/>
                </a:gradFill>
              </a:rPr>
              <a:t>TechEd Mobile </a:t>
            </a:r>
            <a:r>
              <a:rPr lang="en-US" sz="2800" u="sng" dirty="0" smtClean="0">
                <a:gradFill>
                  <a:gsLst>
                    <a:gs pos="1250">
                      <a:srgbClr val="FFFFFF"/>
                    </a:gs>
                    <a:gs pos="100000">
                      <a:srgbClr val="FFFFFF"/>
                    </a:gs>
                  </a:gsLst>
                  <a:lin ang="5400000" scaled="0"/>
                </a:gradFill>
              </a:rPr>
              <a:t>app</a:t>
            </a:r>
          </a:p>
          <a:p>
            <a:pPr marL="101600" indent="0" algn="ctr">
              <a:lnSpc>
                <a:spcPct val="100000"/>
              </a:lnSpc>
              <a:spcBef>
                <a:spcPts val="0"/>
              </a:spcBef>
              <a:buClr>
                <a:srgbClr val="FFFFFF"/>
              </a:buClr>
              <a:buFontTx/>
              <a:buNone/>
            </a:pPr>
            <a:r>
              <a:rPr lang="en-US" sz="2400" dirty="0" smtClean="0">
                <a:gradFill>
                  <a:gsLst>
                    <a:gs pos="1250">
                      <a:srgbClr val="FFFFFF"/>
                    </a:gs>
                    <a:gs pos="100000">
                      <a:srgbClr val="FFFFFF"/>
                    </a:gs>
                  </a:gsLst>
                  <a:lin ang="5400000" scaled="0"/>
                </a:gradFill>
              </a:rPr>
              <a:t>Phone or Tablet</a:t>
            </a:r>
            <a:r>
              <a:rPr lang="en-US" sz="2800" u="sng" dirty="0" smtClean="0">
                <a:gradFill>
                  <a:gsLst>
                    <a:gs pos="1250">
                      <a:srgbClr val="FFFFFF"/>
                    </a:gs>
                    <a:gs pos="100000">
                      <a:srgbClr val="FFFFFF"/>
                    </a:gs>
                  </a:gsLst>
                  <a:lin ang="5400000" scaled="0"/>
                </a:gradFill>
              </a:rPr>
              <a:t> </a:t>
            </a:r>
          </a:p>
        </p:txBody>
      </p:sp>
      <p:sp>
        <p:nvSpPr>
          <p:cNvPr id="18" name="Text Placeholder 2"/>
          <p:cNvSpPr txBox="1">
            <a:spLocks/>
          </p:cNvSpPr>
          <p:nvPr/>
        </p:nvSpPr>
        <p:spPr>
          <a:xfrm>
            <a:off x="9036053" y="2495478"/>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spcAft>
                <a:spcPts val="600"/>
              </a:spcAft>
              <a:buClr>
                <a:srgbClr val="FFFFFF"/>
              </a:buClr>
              <a:buFontTx/>
              <a:buNone/>
            </a:pPr>
            <a:r>
              <a:rPr lang="en-US" sz="2800" u="sng" dirty="0" smtClean="0">
                <a:gradFill>
                  <a:gsLst>
                    <a:gs pos="1250">
                      <a:srgbClr val="FFFFFF"/>
                    </a:gs>
                    <a:gs pos="100000">
                      <a:srgbClr val="FFFFFF"/>
                    </a:gs>
                  </a:gsLst>
                  <a:lin ang="5400000" scaled="0"/>
                </a:gradFill>
              </a:rPr>
              <a:t>QR code</a:t>
            </a:r>
          </a:p>
        </p:txBody>
      </p:sp>
      <p:grpSp>
        <p:nvGrpSpPr>
          <p:cNvPr id="5" name="Group 4"/>
          <p:cNvGrpSpPr/>
          <p:nvPr/>
        </p:nvGrpSpPr>
        <p:grpSpPr>
          <a:xfrm>
            <a:off x="387213" y="3526770"/>
            <a:ext cx="4060839" cy="3475692"/>
            <a:chOff x="328598" y="3526770"/>
            <a:chExt cx="4060839" cy="347569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98" y="3526870"/>
              <a:ext cx="4060839" cy="3475492"/>
            </a:xfrm>
            <a:prstGeom prst="rect">
              <a:avLst/>
            </a:prstGeom>
          </p:spPr>
        </p:pic>
        <p:sp>
          <p:nvSpPr>
            <p:cNvPr id="4" name="Rectangle 3"/>
            <p:cNvSpPr/>
            <p:nvPr/>
          </p:nvSpPr>
          <p:spPr bwMode="auto">
            <a:xfrm>
              <a:off x="328598" y="3526770"/>
              <a:ext cx="4060839" cy="3475692"/>
            </a:xfrm>
            <a:prstGeom prst="rect">
              <a:avLst/>
            </a:prstGeom>
            <a:gradFill flip="none" rotWithShape="1">
              <a:gsLst>
                <a:gs pos="18000">
                  <a:schemeClr val="bg2">
                    <a:alpha val="0"/>
                  </a:schemeClr>
                </a:gs>
                <a:gs pos="59000">
                  <a:srgbClr val="442359">
                    <a:alpha val="50000"/>
                  </a:srgbClr>
                </a:gs>
                <a:gs pos="92000">
                  <a:schemeClr val="bg2"/>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553576036"/>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34002899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79425"/>
            <a:ext cx="2560638" cy="1175745"/>
          </a:xfrm>
          <a:prstGeom prst="rect">
            <a:avLst/>
          </a:prstGeom>
        </p:spPr>
      </p:pic>
      <p:sp>
        <p:nvSpPr>
          <p:cNvPr id="6" name="Shape 538"/>
          <p:cNvSpPr txBox="1">
            <a:spLocks/>
          </p:cNvSpPr>
          <p:nvPr/>
        </p:nvSpPr>
        <p:spPr>
          <a:xfrm>
            <a:off x="274638" y="2124365"/>
            <a:ext cx="11460162" cy="2111347"/>
          </a:xfrm>
          <a:prstGeom prst="rect">
            <a:avLst/>
          </a:prstGeom>
          <a:ln w="12700">
            <a:miter lim="400000"/>
          </a:ln>
        </p:spPr>
        <p:txBody>
          <a:bodyPr lIns="182880" tIns="146304" rIns="182880" bIns="146304" anchor="t" anchorCtr="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spcBef>
                <a:spcPts val="1200"/>
              </a:spcBef>
            </a:pPr>
            <a:r>
              <a:rPr lang="en-US" dirty="0"/>
              <a:t>Claim your Visual Studio Online </a:t>
            </a:r>
            <a:r>
              <a:rPr lang="en-US" dirty="0" smtClean="0"/>
              <a:t>domain</a:t>
            </a:r>
            <a:endParaRPr lang="en-US" dirty="0"/>
          </a:p>
          <a:p>
            <a:pPr marL="457200" indent="-457200">
              <a:spcBef>
                <a:spcPts val="1200"/>
              </a:spcBef>
            </a:pPr>
            <a:r>
              <a:rPr lang="en-US" dirty="0"/>
              <a:t>MSDN </a:t>
            </a:r>
            <a:r>
              <a:rPr lang="en-US" dirty="0" smtClean="0"/>
              <a:t>subscribers, </a:t>
            </a:r>
            <a:r>
              <a:rPr lang="en-US" dirty="0"/>
              <a:t>activate your </a:t>
            </a:r>
            <a:r>
              <a:rPr lang="en-US" dirty="0" smtClean="0"/>
              <a:t>Azure </a:t>
            </a:r>
            <a:br>
              <a:rPr lang="en-US" dirty="0" smtClean="0"/>
            </a:br>
            <a:r>
              <a:rPr lang="en-US" dirty="0" smtClean="0"/>
              <a:t>benefits now</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invGray">
          <a:xfrm>
            <a:off x="10788545" y="6268019"/>
            <a:ext cx="1190730" cy="255073"/>
          </a:xfrm>
          <a:prstGeom prst="rect">
            <a:avLst/>
          </a:prstGeom>
        </p:spPr>
      </p:pic>
      <p:sp>
        <p:nvSpPr>
          <p:cNvPr id="11" name="Shape 538"/>
          <p:cNvSpPr txBox="1">
            <a:spLocks/>
          </p:cNvSpPr>
          <p:nvPr/>
        </p:nvSpPr>
        <p:spPr>
          <a:xfrm>
            <a:off x="274638" y="4414075"/>
            <a:ext cx="11460162" cy="683264"/>
          </a:xfrm>
          <a:prstGeom prst="rect">
            <a:avLst/>
          </a:prstGeom>
          <a:ln w="12700">
            <a:miter lim="400000"/>
          </a:ln>
        </p:spPr>
        <p:txBody>
          <a:bodyPr lIns="182880" tIns="146304" rIns="182880" bIns="146304" anchor="t" anchorCtr="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sz="2800" b="1" kern="0" dirty="0" smtClean="0"/>
              <a:t>Simply </a:t>
            </a:r>
            <a:r>
              <a:rPr lang="en-US" sz="2800" b="1" kern="0" dirty="0"/>
              <a:t>get started @ </a:t>
            </a:r>
            <a:r>
              <a:rPr lang="en-US" sz="2800" b="1" kern="0" dirty="0">
                <a:hlinkClick r:id="rId6"/>
              </a:rPr>
              <a:t>http://aka.ms/teched-eu</a:t>
            </a:r>
            <a:r>
              <a:rPr lang="en-US" sz="2800" b="1" kern="0" dirty="0"/>
              <a:t> </a:t>
            </a:r>
          </a:p>
        </p:txBody>
      </p:sp>
    </p:spTree>
    <p:extLst>
      <p:ext uri="{BB962C8B-B14F-4D97-AF65-F5344CB8AC3E}">
        <p14:creationId xmlns:p14="http://schemas.microsoft.com/office/powerpoint/2010/main" val="60374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600"/>
                                        <p:tgtEl>
                                          <p:spTgt spid="6"/>
                                        </p:tgtEl>
                                      </p:cBhvr>
                                    </p:animEffect>
                                  </p:childTnLst>
                                </p:cTn>
                              </p:par>
                              <p:par>
                                <p:cTn id="8" presetID="63" presetClass="path" presetSubtype="0" decel="100000" fill="hold" grpId="1" nodeType="withEffect">
                                  <p:stCondLst>
                                    <p:cond delay="0"/>
                                  </p:stCondLst>
                                  <p:childTnLst>
                                    <p:animMotion origin="layout" path="M -0.02413 2.64639E-6 L 2.57595E-6 2.64639E-6 " pathEditMode="relative" rAng="0" ptsTypes="AA">
                                      <p:cBhvr>
                                        <p:cTn id="9" dur="1000" fill="hold"/>
                                        <p:tgtEl>
                                          <p:spTgt spid="6"/>
                                        </p:tgtEl>
                                        <p:attrNameLst>
                                          <p:attrName>ppt_x</p:attrName>
                                          <p:attrName>ppt_y</p:attrName>
                                        </p:attrNameLst>
                                      </p:cBhvr>
                                      <p:rCtr x="1200" y="0"/>
                                    </p:animMotion>
                                  </p:childTnLst>
                                </p:cTn>
                              </p:par>
                              <p:par>
                                <p:cTn id="10" presetID="10" presetClass="entr" presetSubtype="0" fill="hold" grpId="0" nodeType="withEffect">
                                  <p:stCondLst>
                                    <p:cond delay="1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600"/>
                                        <p:tgtEl>
                                          <p:spTgt spid="11"/>
                                        </p:tgtEl>
                                      </p:cBhvr>
                                    </p:animEffect>
                                  </p:childTnLst>
                                </p:cTn>
                              </p:par>
                              <p:par>
                                <p:cTn id="13" presetID="63" presetClass="path" presetSubtype="0" decel="100000" fill="hold" grpId="1" nodeType="withEffect">
                                  <p:stCondLst>
                                    <p:cond delay="100"/>
                                  </p:stCondLst>
                                  <p:childTnLst>
                                    <p:animMotion origin="layout" path="M -0.02413 -1.84294E-6 L 2.57595E-6 -1.84294E-6 " pathEditMode="relative" rAng="0" ptsTypes="AA">
                                      <p:cBhvr>
                                        <p:cTn id="14" dur="1000" fill="hold"/>
                                        <p:tgtEl>
                                          <p:spTgt spid="11"/>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1" grpId="0" animBg="1"/>
      <p:bldP spid="1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274638" y="1545485"/>
            <a:ext cx="11887200" cy="2521716"/>
          </a:xfrm>
        </p:spPr>
        <p:txBody>
          <a:bodyPr lIns="182880" tIns="146304" rIns="182880" bIns="146304"/>
          <a:lstStyle/>
          <a:p>
            <a:pPr marL="457200" indent="-457200">
              <a:spcBef>
                <a:spcPts val="2200"/>
              </a:spcBef>
              <a:buClr>
                <a:schemeClr val="tx2"/>
              </a:buClr>
            </a:pPr>
            <a:r>
              <a:rPr lang="en-US" dirty="0">
                <a:gradFill>
                  <a:gsLst>
                    <a:gs pos="0">
                      <a:schemeClr val="tx1"/>
                    </a:gs>
                    <a:gs pos="100000">
                      <a:schemeClr val="tx1"/>
                    </a:gs>
                  </a:gsLst>
                  <a:lin ang="5400000" scaled="0"/>
                </a:gradFill>
                <a:hlinkClick r:id="rId3"/>
              </a:rPr>
              <a:t>http://www.visualstudio.com</a:t>
            </a:r>
            <a:endParaRPr lang="en-US" dirty="0">
              <a:gradFill>
                <a:gsLst>
                  <a:gs pos="0">
                    <a:schemeClr val="tx1"/>
                  </a:gs>
                  <a:gs pos="100000">
                    <a:schemeClr val="tx1"/>
                  </a:gs>
                </a:gsLst>
                <a:lin ang="5400000" scaled="0"/>
              </a:gradFill>
            </a:endParaRPr>
          </a:p>
          <a:p>
            <a:pPr marL="457200" indent="-457200">
              <a:spcBef>
                <a:spcPts val="2200"/>
              </a:spcBef>
              <a:buClr>
                <a:schemeClr val="tx2"/>
              </a:buClr>
            </a:pPr>
            <a:r>
              <a:rPr lang="en-US" dirty="0">
                <a:gradFill>
                  <a:gsLst>
                    <a:gs pos="0">
                      <a:schemeClr val="tx1"/>
                    </a:gs>
                    <a:gs pos="100000">
                      <a:schemeClr val="tx1"/>
                    </a:gs>
                  </a:gsLst>
                  <a:lin ang="5400000" scaled="0"/>
                </a:gradFill>
                <a:hlinkClick r:id="rId4"/>
              </a:rPr>
              <a:t>http://blogs.msdn.com/b/developer-tools/</a:t>
            </a:r>
            <a:endParaRPr lang="en-US" dirty="0">
              <a:gradFill>
                <a:gsLst>
                  <a:gs pos="0">
                    <a:schemeClr val="tx1"/>
                  </a:gs>
                  <a:gs pos="100000">
                    <a:schemeClr val="tx1"/>
                  </a:gs>
                </a:gsLst>
                <a:lin ang="5400000" scaled="0"/>
              </a:gradFill>
            </a:endParaRPr>
          </a:p>
          <a:p>
            <a:pPr marL="457200" indent="-457200">
              <a:spcBef>
                <a:spcPts val="2200"/>
              </a:spcBef>
              <a:buClr>
                <a:schemeClr val="tx2"/>
              </a:buClr>
            </a:pPr>
            <a:r>
              <a:rPr lang="en-US" dirty="0">
                <a:gradFill>
                  <a:gsLst>
                    <a:gs pos="0">
                      <a:schemeClr val="tx1"/>
                    </a:gs>
                    <a:gs pos="100000">
                      <a:schemeClr val="tx1"/>
                    </a:gs>
                  </a:gsLst>
                  <a:lin ang="5400000" scaled="0"/>
                </a:gradFill>
                <a:hlinkClick r:id="rId5"/>
              </a:rPr>
              <a:t>http://msdn.microsoft.com/vstudio</a:t>
            </a:r>
            <a:r>
              <a:rPr lang="en-US" dirty="0">
                <a:gradFill>
                  <a:gsLst>
                    <a:gs pos="0">
                      <a:schemeClr val="tx1"/>
                    </a:gs>
                    <a:gs pos="100000">
                      <a:schemeClr val="tx1"/>
                    </a:gs>
                  </a:gsLst>
                  <a:lin ang="5400000" scaled="0"/>
                </a:gradFill>
              </a:rPr>
              <a:t> </a:t>
            </a:r>
          </a:p>
        </p:txBody>
      </p:sp>
      <p:sp>
        <p:nvSpPr>
          <p:cNvPr id="4" name="Title 3"/>
          <p:cNvSpPr>
            <a:spLocks noGrp="1"/>
          </p:cNvSpPr>
          <p:nvPr>
            <p:ph type="title"/>
          </p:nvPr>
        </p:nvSpPr>
        <p:spPr/>
        <p:txBody>
          <a:bodyPr/>
          <a:lstStyle/>
          <a:p>
            <a:r>
              <a:rPr lang="en-US" dirty="0" smtClean="0"/>
              <a:t>DEV Track Resources</a:t>
            </a:r>
            <a:endParaRPr lang="en-US" dirty="0"/>
          </a:p>
        </p:txBody>
      </p:sp>
      <p:grpSp>
        <p:nvGrpSpPr>
          <p:cNvPr id="3" name="Group 2"/>
          <p:cNvGrpSpPr/>
          <p:nvPr/>
        </p:nvGrpSpPr>
        <p:grpSpPr>
          <a:xfrm>
            <a:off x="8504238" y="4838317"/>
            <a:ext cx="3076577" cy="683264"/>
            <a:chOff x="8297184" y="4389321"/>
            <a:chExt cx="3076577" cy="683264"/>
          </a:xfrm>
        </p:grpSpPr>
        <p:sp>
          <p:nvSpPr>
            <p:cNvPr id="24" name="Oval 23"/>
            <p:cNvSpPr/>
            <p:nvPr/>
          </p:nvSpPr>
          <p:spPr bwMode="auto">
            <a:xfrm>
              <a:off x="8297184" y="4449964"/>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Content Placeholder 4"/>
            <p:cNvSpPr txBox="1">
              <a:spLocks/>
            </p:cNvSpPr>
            <p:nvPr/>
          </p:nvSpPr>
          <p:spPr>
            <a:xfrm>
              <a:off x="8859162" y="4389321"/>
              <a:ext cx="2514599"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err="1" smtClean="0"/>
                <a:t>visualstudio</a:t>
              </a:r>
              <a:endParaRPr lang="en-US" sz="3600" dirty="0" smtClean="0"/>
            </a:p>
          </p:txBody>
        </p:sp>
        <p:sp useBgFill="1">
          <p:nvSpPr>
            <p:cNvPr id="21" name="Freeform 6"/>
            <p:cNvSpPr>
              <a:spLocks noChangeAspect="1" noEditPoints="1"/>
            </p:cNvSpPr>
            <p:nvPr/>
          </p:nvSpPr>
          <p:spPr bwMode="auto">
            <a:xfrm>
              <a:off x="8428635" y="4624936"/>
              <a:ext cx="299076" cy="212035"/>
            </a:xfrm>
            <a:custGeom>
              <a:avLst/>
              <a:gdLst>
                <a:gd name="T0" fmla="*/ 1856 w 1885"/>
                <a:gd name="T1" fmla="*/ 243 h 1336"/>
                <a:gd name="T2" fmla="*/ 1629 w 1885"/>
                <a:gd name="T3" fmla="*/ 24 h 1336"/>
                <a:gd name="T4" fmla="*/ 942 w 1885"/>
                <a:gd name="T5" fmla="*/ 0 h 1336"/>
                <a:gd name="T6" fmla="*/ 943 w 1885"/>
                <a:gd name="T7" fmla="*/ 0 h 1336"/>
                <a:gd name="T8" fmla="*/ 256 w 1885"/>
                <a:gd name="T9" fmla="*/ 24 h 1336"/>
                <a:gd name="T10" fmla="*/ 29 w 1885"/>
                <a:gd name="T11" fmla="*/ 243 h 1336"/>
                <a:gd name="T12" fmla="*/ 0 w 1885"/>
                <a:gd name="T13" fmla="*/ 657 h 1336"/>
                <a:gd name="T14" fmla="*/ 0 w 1885"/>
                <a:gd name="T15" fmla="*/ 679 h 1336"/>
                <a:gd name="T16" fmla="*/ 29 w 1885"/>
                <a:gd name="T17" fmla="*/ 1093 h 1336"/>
                <a:gd name="T18" fmla="*/ 256 w 1885"/>
                <a:gd name="T19" fmla="*/ 1312 h 1336"/>
                <a:gd name="T20" fmla="*/ 943 w 1885"/>
                <a:gd name="T21" fmla="*/ 1336 h 1336"/>
                <a:gd name="T22" fmla="*/ 942 w 1885"/>
                <a:gd name="T23" fmla="*/ 1336 h 1336"/>
                <a:gd name="T24" fmla="*/ 1629 w 1885"/>
                <a:gd name="T25" fmla="*/ 1312 h 1336"/>
                <a:gd name="T26" fmla="*/ 1856 w 1885"/>
                <a:gd name="T27" fmla="*/ 1093 h 1336"/>
                <a:gd name="T28" fmla="*/ 1885 w 1885"/>
                <a:gd name="T29" fmla="*/ 679 h 1336"/>
                <a:gd name="T30" fmla="*/ 1885 w 1885"/>
                <a:gd name="T31" fmla="*/ 657 h 1336"/>
                <a:gd name="T32" fmla="*/ 1856 w 1885"/>
                <a:gd name="T33" fmla="*/ 243 h 1336"/>
                <a:gd name="T34" fmla="*/ 747 w 1885"/>
                <a:gd name="T35" fmla="*/ 933 h 1336"/>
                <a:gd name="T36" fmla="*/ 747 w 1885"/>
                <a:gd name="T37" fmla="*/ 397 h 1336"/>
                <a:gd name="T38" fmla="*/ 1247 w 1885"/>
                <a:gd name="T39" fmla="*/ 659 h 1336"/>
                <a:gd name="T40" fmla="*/ 747 w 1885"/>
                <a:gd name="T41" fmla="*/ 933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5" h="1336">
                  <a:moveTo>
                    <a:pt x="1856" y="243"/>
                  </a:moveTo>
                  <a:cubicBezTo>
                    <a:pt x="1820" y="99"/>
                    <a:pt x="1753" y="44"/>
                    <a:pt x="1629" y="24"/>
                  </a:cubicBezTo>
                  <a:cubicBezTo>
                    <a:pt x="1557" y="13"/>
                    <a:pt x="1214" y="0"/>
                    <a:pt x="942" y="0"/>
                  </a:cubicBezTo>
                  <a:cubicBezTo>
                    <a:pt x="943" y="0"/>
                    <a:pt x="943" y="0"/>
                    <a:pt x="943" y="0"/>
                  </a:cubicBezTo>
                  <a:cubicBezTo>
                    <a:pt x="671" y="0"/>
                    <a:pt x="328" y="14"/>
                    <a:pt x="256" y="24"/>
                  </a:cubicBezTo>
                  <a:cubicBezTo>
                    <a:pt x="132" y="44"/>
                    <a:pt x="65" y="99"/>
                    <a:pt x="29" y="243"/>
                  </a:cubicBezTo>
                  <a:cubicBezTo>
                    <a:pt x="17" y="291"/>
                    <a:pt x="0" y="556"/>
                    <a:pt x="0" y="657"/>
                  </a:cubicBezTo>
                  <a:cubicBezTo>
                    <a:pt x="0" y="679"/>
                    <a:pt x="0" y="679"/>
                    <a:pt x="0" y="679"/>
                  </a:cubicBezTo>
                  <a:cubicBezTo>
                    <a:pt x="0" y="780"/>
                    <a:pt x="17" y="1045"/>
                    <a:pt x="29" y="1093"/>
                  </a:cubicBezTo>
                  <a:cubicBezTo>
                    <a:pt x="65" y="1237"/>
                    <a:pt x="132" y="1292"/>
                    <a:pt x="256" y="1312"/>
                  </a:cubicBezTo>
                  <a:cubicBezTo>
                    <a:pt x="328" y="1323"/>
                    <a:pt x="671" y="1336"/>
                    <a:pt x="943" y="1336"/>
                  </a:cubicBezTo>
                  <a:cubicBezTo>
                    <a:pt x="942" y="1336"/>
                    <a:pt x="942" y="1336"/>
                    <a:pt x="942" y="1336"/>
                  </a:cubicBezTo>
                  <a:cubicBezTo>
                    <a:pt x="1214" y="1336"/>
                    <a:pt x="1557" y="1323"/>
                    <a:pt x="1629" y="1312"/>
                  </a:cubicBezTo>
                  <a:cubicBezTo>
                    <a:pt x="1753" y="1292"/>
                    <a:pt x="1820" y="1237"/>
                    <a:pt x="1856" y="1093"/>
                  </a:cubicBezTo>
                  <a:cubicBezTo>
                    <a:pt x="1868" y="1045"/>
                    <a:pt x="1885" y="780"/>
                    <a:pt x="1885" y="679"/>
                  </a:cubicBezTo>
                  <a:cubicBezTo>
                    <a:pt x="1885" y="657"/>
                    <a:pt x="1885" y="657"/>
                    <a:pt x="1885" y="657"/>
                  </a:cubicBezTo>
                  <a:cubicBezTo>
                    <a:pt x="1885" y="556"/>
                    <a:pt x="1868" y="291"/>
                    <a:pt x="1856" y="243"/>
                  </a:cubicBezTo>
                  <a:close/>
                  <a:moveTo>
                    <a:pt x="747" y="933"/>
                  </a:moveTo>
                  <a:cubicBezTo>
                    <a:pt x="747" y="397"/>
                    <a:pt x="747" y="397"/>
                    <a:pt x="747" y="397"/>
                  </a:cubicBezTo>
                  <a:cubicBezTo>
                    <a:pt x="1247" y="659"/>
                    <a:pt x="1247" y="659"/>
                    <a:pt x="1247" y="659"/>
                  </a:cubicBezTo>
                  <a:lnTo>
                    <a:pt x="747" y="933"/>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3"/>
          <p:cNvGrpSpPr/>
          <p:nvPr/>
        </p:nvGrpSpPr>
        <p:grpSpPr>
          <a:xfrm>
            <a:off x="4292682" y="4838317"/>
            <a:ext cx="3503651" cy="683264"/>
            <a:chOff x="4085628" y="4215696"/>
            <a:chExt cx="3503651" cy="683264"/>
          </a:xfrm>
        </p:grpSpPr>
        <p:sp>
          <p:nvSpPr>
            <p:cNvPr id="23" name="Oval 22"/>
            <p:cNvSpPr/>
            <p:nvPr/>
          </p:nvSpPr>
          <p:spPr bwMode="auto">
            <a:xfrm>
              <a:off x="4085628" y="4276339"/>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Content Placeholder 4"/>
            <p:cNvSpPr txBox="1">
              <a:spLocks/>
            </p:cNvSpPr>
            <p:nvPr/>
          </p:nvSpPr>
          <p:spPr>
            <a:xfrm>
              <a:off x="4647606" y="4215696"/>
              <a:ext cx="2941673"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smtClean="0"/>
                <a:t>@</a:t>
              </a:r>
              <a:r>
                <a:rPr lang="en-US" sz="3600" dirty="0" err="1" smtClean="0"/>
                <a:t>visualstudio</a:t>
              </a:r>
              <a:endParaRPr lang="en-US" sz="3600" dirty="0" smtClean="0"/>
            </a:p>
          </p:txBody>
        </p:sp>
        <p:sp useBgFill="1">
          <p:nvSpPr>
            <p:cNvPr id="12" name="Freeform 38"/>
            <p:cNvSpPr>
              <a:spLocks noChangeAspect="1"/>
            </p:cNvSpPr>
            <p:nvPr/>
          </p:nvSpPr>
          <p:spPr bwMode="auto">
            <a:xfrm>
              <a:off x="4187808" y="4422273"/>
              <a:ext cx="357619" cy="270110"/>
            </a:xfrm>
            <a:custGeom>
              <a:avLst/>
              <a:gdLst>
                <a:gd name="T0" fmla="*/ 544 w 1126"/>
                <a:gd name="T1" fmla="*/ 300 h 849"/>
                <a:gd name="T2" fmla="*/ 674 w 1126"/>
                <a:gd name="T3" fmla="*/ 61 h 849"/>
                <a:gd name="T4" fmla="*/ 710 w 1126"/>
                <a:gd name="T5" fmla="*/ 53 h 849"/>
                <a:gd name="T6" fmla="*/ 744 w 1126"/>
                <a:gd name="T7" fmla="*/ 29 h 849"/>
                <a:gd name="T8" fmla="*/ 759 w 1126"/>
                <a:gd name="T9" fmla="*/ 50 h 849"/>
                <a:gd name="T10" fmla="*/ 748 w 1126"/>
                <a:gd name="T11" fmla="*/ 88 h 849"/>
                <a:gd name="T12" fmla="*/ 985 w 1126"/>
                <a:gd name="T13" fmla="*/ 288 h 849"/>
                <a:gd name="T14" fmla="*/ 1003 w 1126"/>
                <a:gd name="T15" fmla="*/ 308 h 849"/>
                <a:gd name="T16" fmla="*/ 1121 w 1126"/>
                <a:gd name="T17" fmla="*/ 303 h 849"/>
                <a:gd name="T18" fmla="*/ 1023 w 1126"/>
                <a:gd name="T19" fmla="*/ 361 h 849"/>
                <a:gd name="T20" fmla="*/ 1022 w 1126"/>
                <a:gd name="T21" fmla="*/ 370 h 849"/>
                <a:gd name="T22" fmla="*/ 1126 w 1126"/>
                <a:gd name="T23" fmla="*/ 377 h 849"/>
                <a:gd name="T24" fmla="*/ 994 w 1126"/>
                <a:gd name="T25" fmla="*/ 429 h 849"/>
                <a:gd name="T26" fmla="*/ 773 w 1126"/>
                <a:gd name="T27" fmla="*/ 711 h 849"/>
                <a:gd name="T28" fmla="*/ 0 w 1126"/>
                <a:gd name="T29" fmla="*/ 579 h 849"/>
                <a:gd name="T30" fmla="*/ 416 w 1126"/>
                <a:gd name="T31" fmla="*/ 563 h 849"/>
                <a:gd name="T32" fmla="*/ 377 w 1126"/>
                <a:gd name="T33" fmla="*/ 466 h 849"/>
                <a:gd name="T34" fmla="*/ 251 w 1126"/>
                <a:gd name="T35" fmla="*/ 410 h 849"/>
                <a:gd name="T36" fmla="*/ 256 w 1126"/>
                <a:gd name="T37" fmla="*/ 384 h 849"/>
                <a:gd name="T38" fmla="*/ 316 w 1126"/>
                <a:gd name="T39" fmla="*/ 366 h 849"/>
                <a:gd name="T40" fmla="*/ 198 w 1126"/>
                <a:gd name="T41" fmla="*/ 268 h 849"/>
                <a:gd name="T42" fmla="*/ 208 w 1126"/>
                <a:gd name="T43" fmla="*/ 249 h 849"/>
                <a:gd name="T44" fmla="*/ 259 w 1126"/>
                <a:gd name="T45" fmla="*/ 243 h 849"/>
                <a:gd name="T46" fmla="*/ 170 w 1126"/>
                <a:gd name="T47" fmla="*/ 132 h 849"/>
                <a:gd name="T48" fmla="*/ 200 w 1126"/>
                <a:gd name="T49" fmla="*/ 113 h 849"/>
                <a:gd name="T50" fmla="*/ 544 w 1126"/>
                <a:gd name="T51" fmla="*/ 30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6" h="849">
                  <a:moveTo>
                    <a:pt x="544" y="300"/>
                  </a:moveTo>
                  <a:cubicBezTo>
                    <a:pt x="580" y="187"/>
                    <a:pt x="624" y="114"/>
                    <a:pt x="674" y="61"/>
                  </a:cubicBezTo>
                  <a:cubicBezTo>
                    <a:pt x="712" y="22"/>
                    <a:pt x="732" y="9"/>
                    <a:pt x="710" y="53"/>
                  </a:cubicBezTo>
                  <a:cubicBezTo>
                    <a:pt x="719" y="45"/>
                    <a:pt x="733" y="34"/>
                    <a:pt x="744" y="29"/>
                  </a:cubicBezTo>
                  <a:cubicBezTo>
                    <a:pt x="806" y="0"/>
                    <a:pt x="801" y="24"/>
                    <a:pt x="759" y="50"/>
                  </a:cubicBezTo>
                  <a:cubicBezTo>
                    <a:pt x="874" y="9"/>
                    <a:pt x="870" y="61"/>
                    <a:pt x="748" y="88"/>
                  </a:cubicBezTo>
                  <a:cubicBezTo>
                    <a:pt x="848" y="90"/>
                    <a:pt x="954" y="153"/>
                    <a:pt x="985" y="288"/>
                  </a:cubicBezTo>
                  <a:cubicBezTo>
                    <a:pt x="989" y="307"/>
                    <a:pt x="984" y="305"/>
                    <a:pt x="1003" y="308"/>
                  </a:cubicBezTo>
                  <a:cubicBezTo>
                    <a:pt x="1044" y="316"/>
                    <a:pt x="1083" y="315"/>
                    <a:pt x="1121" y="303"/>
                  </a:cubicBezTo>
                  <a:cubicBezTo>
                    <a:pt x="1117" y="331"/>
                    <a:pt x="1080" y="349"/>
                    <a:pt x="1023" y="361"/>
                  </a:cubicBezTo>
                  <a:cubicBezTo>
                    <a:pt x="1001" y="366"/>
                    <a:pt x="997" y="364"/>
                    <a:pt x="1022" y="370"/>
                  </a:cubicBezTo>
                  <a:cubicBezTo>
                    <a:pt x="1054" y="377"/>
                    <a:pt x="1089" y="379"/>
                    <a:pt x="1126" y="377"/>
                  </a:cubicBezTo>
                  <a:cubicBezTo>
                    <a:pt x="1097" y="411"/>
                    <a:pt x="1051" y="428"/>
                    <a:pt x="994" y="429"/>
                  </a:cubicBezTo>
                  <a:cubicBezTo>
                    <a:pt x="958" y="559"/>
                    <a:pt x="877" y="653"/>
                    <a:pt x="773" y="711"/>
                  </a:cubicBezTo>
                  <a:cubicBezTo>
                    <a:pt x="530" y="849"/>
                    <a:pt x="177" y="829"/>
                    <a:pt x="0" y="579"/>
                  </a:cubicBezTo>
                  <a:cubicBezTo>
                    <a:pt x="116" y="670"/>
                    <a:pt x="288" y="690"/>
                    <a:pt x="416" y="563"/>
                  </a:cubicBezTo>
                  <a:cubicBezTo>
                    <a:pt x="332" y="563"/>
                    <a:pt x="311" y="500"/>
                    <a:pt x="377" y="466"/>
                  </a:cubicBezTo>
                  <a:cubicBezTo>
                    <a:pt x="314" y="465"/>
                    <a:pt x="274" y="446"/>
                    <a:pt x="251" y="410"/>
                  </a:cubicBezTo>
                  <a:cubicBezTo>
                    <a:pt x="242" y="396"/>
                    <a:pt x="242" y="395"/>
                    <a:pt x="256" y="384"/>
                  </a:cubicBezTo>
                  <a:cubicBezTo>
                    <a:pt x="272" y="373"/>
                    <a:pt x="294" y="368"/>
                    <a:pt x="316" y="366"/>
                  </a:cubicBezTo>
                  <a:cubicBezTo>
                    <a:pt x="251" y="347"/>
                    <a:pt x="212" y="313"/>
                    <a:pt x="198" y="268"/>
                  </a:cubicBezTo>
                  <a:cubicBezTo>
                    <a:pt x="193" y="252"/>
                    <a:pt x="192" y="253"/>
                    <a:pt x="208" y="249"/>
                  </a:cubicBezTo>
                  <a:cubicBezTo>
                    <a:pt x="223" y="246"/>
                    <a:pt x="242" y="243"/>
                    <a:pt x="259" y="243"/>
                  </a:cubicBezTo>
                  <a:cubicBezTo>
                    <a:pt x="208" y="212"/>
                    <a:pt x="178" y="174"/>
                    <a:pt x="170" y="132"/>
                  </a:cubicBezTo>
                  <a:cubicBezTo>
                    <a:pt x="163" y="92"/>
                    <a:pt x="170" y="102"/>
                    <a:pt x="200" y="113"/>
                  </a:cubicBezTo>
                  <a:cubicBezTo>
                    <a:pt x="333" y="164"/>
                    <a:pt x="465" y="219"/>
                    <a:pt x="544" y="300"/>
                  </a:cubicBezTo>
                  <a:close/>
                </a:path>
              </a:pathLst>
            </a:custGeom>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15"/>
          <p:cNvGrpSpPr/>
          <p:nvPr/>
        </p:nvGrpSpPr>
        <p:grpSpPr>
          <a:xfrm>
            <a:off x="473162" y="4838317"/>
            <a:ext cx="3111615" cy="683264"/>
            <a:chOff x="266108" y="4215696"/>
            <a:chExt cx="3111615" cy="683264"/>
          </a:xfrm>
        </p:grpSpPr>
        <p:sp>
          <p:nvSpPr>
            <p:cNvPr id="10" name="Content Placeholder 4"/>
            <p:cNvSpPr txBox="1">
              <a:spLocks/>
            </p:cNvSpPr>
            <p:nvPr/>
          </p:nvSpPr>
          <p:spPr>
            <a:xfrm>
              <a:off x="863124" y="4215696"/>
              <a:ext cx="2514599"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err="1" smtClean="0"/>
                <a:t>visualstudio</a:t>
              </a:r>
              <a:endParaRPr lang="en-US" sz="3600" dirty="0" smtClean="0"/>
            </a:p>
          </p:txBody>
        </p:sp>
        <p:grpSp>
          <p:nvGrpSpPr>
            <p:cNvPr id="13" name="Group 12"/>
            <p:cNvGrpSpPr/>
            <p:nvPr/>
          </p:nvGrpSpPr>
          <p:grpSpPr>
            <a:xfrm>
              <a:off x="266108" y="4276339"/>
              <a:ext cx="561978" cy="561978"/>
              <a:chOff x="266108" y="4276339"/>
              <a:chExt cx="561978" cy="561978"/>
            </a:xfrm>
          </p:grpSpPr>
          <p:sp>
            <p:nvSpPr>
              <p:cNvPr id="19" name="Oval 18"/>
              <p:cNvSpPr/>
              <p:nvPr/>
            </p:nvSpPr>
            <p:spPr bwMode="auto">
              <a:xfrm>
                <a:off x="266108" y="4276339"/>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useBgFill="1">
            <p:nvSpPr>
              <p:cNvPr id="9" name="Freeform 5"/>
              <p:cNvSpPr>
                <a:spLocks/>
              </p:cNvSpPr>
              <p:nvPr/>
            </p:nvSpPr>
            <p:spPr bwMode="auto">
              <a:xfrm>
                <a:off x="535461" y="4395075"/>
                <a:ext cx="174625" cy="352425"/>
              </a:xfrm>
              <a:custGeom>
                <a:avLst/>
                <a:gdLst>
                  <a:gd name="T0" fmla="*/ 43 w 44"/>
                  <a:gd name="T1" fmla="*/ 49 h 91"/>
                  <a:gd name="T2" fmla="*/ 27 w 44"/>
                  <a:gd name="T3" fmla="*/ 49 h 91"/>
                  <a:gd name="T4" fmla="*/ 27 w 44"/>
                  <a:gd name="T5" fmla="*/ 91 h 91"/>
                  <a:gd name="T6" fmla="*/ 11 w 44"/>
                  <a:gd name="T7" fmla="*/ 91 h 91"/>
                  <a:gd name="T8" fmla="*/ 11 w 44"/>
                  <a:gd name="T9" fmla="*/ 49 h 91"/>
                  <a:gd name="T10" fmla="*/ 0 w 44"/>
                  <a:gd name="T11" fmla="*/ 49 h 91"/>
                  <a:gd name="T12" fmla="*/ 0 w 44"/>
                  <a:gd name="T13" fmla="*/ 33 h 91"/>
                  <a:gd name="T14" fmla="*/ 11 w 44"/>
                  <a:gd name="T15" fmla="*/ 33 h 91"/>
                  <a:gd name="T16" fmla="*/ 11 w 44"/>
                  <a:gd name="T17" fmla="*/ 20 h 91"/>
                  <a:gd name="T18" fmla="*/ 33 w 44"/>
                  <a:gd name="T19" fmla="*/ 0 h 91"/>
                  <a:gd name="T20" fmla="*/ 44 w 44"/>
                  <a:gd name="T21" fmla="*/ 1 h 91"/>
                  <a:gd name="T22" fmla="*/ 43 w 44"/>
                  <a:gd name="T23" fmla="*/ 15 h 91"/>
                  <a:gd name="T24" fmla="*/ 33 w 44"/>
                  <a:gd name="T25" fmla="*/ 15 h 91"/>
                  <a:gd name="T26" fmla="*/ 27 w 44"/>
                  <a:gd name="T27" fmla="*/ 22 h 91"/>
                  <a:gd name="T28" fmla="*/ 27 w 44"/>
                  <a:gd name="T29" fmla="*/ 23 h 91"/>
                  <a:gd name="T30" fmla="*/ 27 w 44"/>
                  <a:gd name="T31" fmla="*/ 33 h 91"/>
                  <a:gd name="T32" fmla="*/ 44 w 44"/>
                  <a:gd name="T33" fmla="*/ 33 h 91"/>
                  <a:gd name="T34" fmla="*/ 43 w 44"/>
                  <a:gd name="T35" fmla="*/ 49 h 91"/>
                  <a:gd name="T36" fmla="*/ 43 w 44"/>
                  <a:gd name="T37" fmla="*/ 4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91">
                    <a:moveTo>
                      <a:pt x="43" y="49"/>
                    </a:moveTo>
                    <a:cubicBezTo>
                      <a:pt x="27" y="49"/>
                      <a:pt x="27" y="49"/>
                      <a:pt x="27" y="49"/>
                    </a:cubicBezTo>
                    <a:cubicBezTo>
                      <a:pt x="27" y="91"/>
                      <a:pt x="27" y="91"/>
                      <a:pt x="27" y="91"/>
                    </a:cubicBezTo>
                    <a:cubicBezTo>
                      <a:pt x="11" y="91"/>
                      <a:pt x="11" y="91"/>
                      <a:pt x="11" y="91"/>
                    </a:cubicBezTo>
                    <a:cubicBezTo>
                      <a:pt x="11" y="49"/>
                      <a:pt x="11" y="49"/>
                      <a:pt x="11" y="49"/>
                    </a:cubicBezTo>
                    <a:cubicBezTo>
                      <a:pt x="0" y="49"/>
                      <a:pt x="0" y="49"/>
                      <a:pt x="0" y="49"/>
                    </a:cubicBezTo>
                    <a:cubicBezTo>
                      <a:pt x="0" y="33"/>
                      <a:pt x="0" y="33"/>
                      <a:pt x="0" y="33"/>
                    </a:cubicBezTo>
                    <a:cubicBezTo>
                      <a:pt x="11" y="33"/>
                      <a:pt x="11" y="33"/>
                      <a:pt x="11" y="33"/>
                    </a:cubicBezTo>
                    <a:cubicBezTo>
                      <a:pt x="11" y="33"/>
                      <a:pt x="11" y="27"/>
                      <a:pt x="11" y="20"/>
                    </a:cubicBezTo>
                    <a:cubicBezTo>
                      <a:pt x="11" y="10"/>
                      <a:pt x="18" y="0"/>
                      <a:pt x="33" y="0"/>
                    </a:cubicBezTo>
                    <a:cubicBezTo>
                      <a:pt x="39" y="0"/>
                      <a:pt x="44" y="1"/>
                      <a:pt x="44" y="1"/>
                    </a:cubicBezTo>
                    <a:cubicBezTo>
                      <a:pt x="43" y="15"/>
                      <a:pt x="43" y="15"/>
                      <a:pt x="43" y="15"/>
                    </a:cubicBezTo>
                    <a:cubicBezTo>
                      <a:pt x="43" y="15"/>
                      <a:pt x="39" y="15"/>
                      <a:pt x="33" y="15"/>
                    </a:cubicBezTo>
                    <a:cubicBezTo>
                      <a:pt x="28" y="15"/>
                      <a:pt x="27" y="18"/>
                      <a:pt x="27" y="22"/>
                    </a:cubicBezTo>
                    <a:cubicBezTo>
                      <a:pt x="27" y="22"/>
                      <a:pt x="27" y="23"/>
                      <a:pt x="27" y="23"/>
                    </a:cubicBezTo>
                    <a:cubicBezTo>
                      <a:pt x="27" y="24"/>
                      <a:pt x="27" y="27"/>
                      <a:pt x="27" y="33"/>
                    </a:cubicBezTo>
                    <a:cubicBezTo>
                      <a:pt x="44" y="33"/>
                      <a:pt x="44" y="33"/>
                      <a:pt x="44" y="33"/>
                    </a:cubicBezTo>
                    <a:cubicBezTo>
                      <a:pt x="43" y="49"/>
                      <a:pt x="43" y="49"/>
                      <a:pt x="43" y="49"/>
                    </a:cubicBezTo>
                    <a:cubicBezTo>
                      <a:pt x="43" y="49"/>
                      <a:pt x="43" y="49"/>
                      <a:pt x="43" y="49"/>
                    </a:cubicBezTo>
                    <a:close/>
                  </a:path>
                </a:pathLst>
              </a:custGeom>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5787120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00"/>
                                        <p:tgtEl>
                                          <p:spTgt spid="5"/>
                                        </p:tgtEl>
                                      </p:cBhvr>
                                    </p:animEffect>
                                  </p:childTnLst>
                                </p:cTn>
                              </p:par>
                              <p:par>
                                <p:cTn id="8" presetID="63" presetClass="path" presetSubtype="0" decel="100000" fill="hold" grpId="1" nodeType="withEffect">
                                  <p:stCondLst>
                                    <p:cond delay="0"/>
                                  </p:stCondLst>
                                  <p:childTnLst>
                                    <p:animMotion origin="layout" path="M -0.02413 -9.94099E-7 L 0 -9.94099E-7 " pathEditMode="relative" rAng="0" ptsTypes="AA">
                                      <p:cBhvr>
                                        <p:cTn id="9" dur="1000" fill="hold"/>
                                        <p:tgtEl>
                                          <p:spTgt spid="5"/>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600"/>
                                        <p:tgtEl>
                                          <p:spTgt spid="16"/>
                                        </p:tgtEl>
                                      </p:cBhvr>
                                    </p:animEffect>
                                  </p:childTnLst>
                                </p:cTn>
                              </p:par>
                              <p:par>
                                <p:cTn id="13" presetID="63" presetClass="path" presetSubtype="0" decel="100000" fill="hold" nodeType="withEffect">
                                  <p:stCondLst>
                                    <p:cond delay="100"/>
                                  </p:stCondLst>
                                  <p:childTnLst>
                                    <p:animMotion origin="layout" path="M -0.02413 -1.02587E-6 L 4.94766E-6 -1.02587E-6 " pathEditMode="relative" rAng="0" ptsTypes="AA">
                                      <p:cBhvr>
                                        <p:cTn id="14" dur="1000" fill="hold"/>
                                        <p:tgtEl>
                                          <p:spTgt spid="16"/>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600"/>
                                        <p:tgtEl>
                                          <p:spTgt spid="14"/>
                                        </p:tgtEl>
                                      </p:cBhvr>
                                    </p:animEffect>
                                  </p:childTnLst>
                                </p:cTn>
                              </p:par>
                              <p:par>
                                <p:cTn id="18" presetID="63" presetClass="path" presetSubtype="0" decel="100000" fill="hold" nodeType="withEffect">
                                  <p:stCondLst>
                                    <p:cond delay="200"/>
                                  </p:stCondLst>
                                  <p:childTnLst>
                                    <p:animMotion origin="layout" path="M -0.02413 -1.02587E-6 L 1.35818E-6 -1.02587E-6 " pathEditMode="relative" rAng="0" ptsTypes="AA">
                                      <p:cBhvr>
                                        <p:cTn id="19" dur="1000" fill="hold"/>
                                        <p:tgtEl>
                                          <p:spTgt spid="14"/>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600"/>
                                        <p:tgtEl>
                                          <p:spTgt spid="3"/>
                                        </p:tgtEl>
                                      </p:cBhvr>
                                    </p:animEffect>
                                  </p:childTnLst>
                                </p:cTn>
                              </p:par>
                              <p:par>
                                <p:cTn id="23" presetID="63" presetClass="path" presetSubtype="0" decel="100000" fill="hold" nodeType="withEffect">
                                  <p:stCondLst>
                                    <p:cond delay="300"/>
                                  </p:stCondLst>
                                  <p:childTnLst>
                                    <p:animMotion origin="layout" path="M -0.02413 -1.02587E-6 L 4.25581E-6 -1.02587E-6 " pathEditMode="relative" rAng="0" ptsTypes="AA">
                                      <p:cBhvr>
                                        <p:cTn id="24" dur="10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What's Next (at this TechEd)?</a:t>
            </a:r>
            <a:endParaRPr lang="en-US" dirty="0"/>
          </a:p>
        </p:txBody>
      </p:sp>
      <p:sp>
        <p:nvSpPr>
          <p:cNvPr id="3" name="Textplatzhalter 2"/>
          <p:cNvSpPr>
            <a:spLocks noGrp="1"/>
          </p:cNvSpPr>
          <p:nvPr>
            <p:ph type="body" sz="quarter" idx="11"/>
          </p:nvPr>
        </p:nvSpPr>
        <p:spPr>
          <a:xfrm>
            <a:off x="274639" y="1212849"/>
            <a:ext cx="11889564" cy="4955203"/>
          </a:xfrm>
        </p:spPr>
        <p:txBody>
          <a:bodyPr/>
          <a:lstStyle/>
          <a:p>
            <a:r>
              <a:rPr lang="en-US" dirty="0"/>
              <a:t>Today</a:t>
            </a:r>
          </a:p>
          <a:p>
            <a:pPr lvl="1"/>
            <a:r>
              <a:rPr lang="en-US" dirty="0"/>
              <a:t>DEV-B215 Case Study of an </a:t>
            </a:r>
            <a:r>
              <a:rPr lang="en-US" b="1" dirty="0"/>
              <a:t>Agile Transformation </a:t>
            </a:r>
            <a:r>
              <a:rPr lang="en-US" dirty="0"/>
              <a:t>in a Large Organization (Today, 3:15 PM)</a:t>
            </a:r>
          </a:p>
          <a:p>
            <a:pPr lvl="1"/>
            <a:r>
              <a:rPr lang="en-US" dirty="0"/>
              <a:t>Find Me Later At the </a:t>
            </a:r>
            <a:r>
              <a:rPr lang="en-US" dirty="0" err="1"/>
              <a:t>TechExpo</a:t>
            </a:r>
            <a:r>
              <a:rPr lang="en-US" dirty="0"/>
              <a:t>: </a:t>
            </a:r>
            <a:r>
              <a:rPr lang="en-US" b="1" dirty="0"/>
              <a:t>Welcome Reception 6:00-8:30pm Hall 7</a:t>
            </a:r>
          </a:p>
          <a:p>
            <a:r>
              <a:rPr lang="en-US" dirty="0"/>
              <a:t>Wednesday</a:t>
            </a:r>
          </a:p>
          <a:p>
            <a:pPr lvl="1"/>
            <a:r>
              <a:rPr lang="en-US" dirty="0"/>
              <a:t>DEV-B206 </a:t>
            </a:r>
            <a:r>
              <a:rPr lang="en-US" b="1" dirty="0"/>
              <a:t>Application Insights </a:t>
            </a:r>
            <a:r>
              <a:rPr lang="en-US" dirty="0"/>
              <a:t>Overview: How to Keep Your Applications Available, Performing, and Succeeding (Wednesday, 8:30 AM)</a:t>
            </a:r>
          </a:p>
          <a:p>
            <a:pPr marL="0" lvl="1"/>
            <a:r>
              <a:rPr lang="de-DE" dirty="0"/>
              <a:t>DEV-B338 </a:t>
            </a:r>
            <a:r>
              <a:rPr lang="en-US" b="1" dirty="0"/>
              <a:t>Better Together</a:t>
            </a:r>
            <a:r>
              <a:rPr lang="en-US" dirty="0"/>
              <a:t>: Using Team Foundation Server and Visual Studio Online to Increase Agility  (Wednesday, 5 PM)</a:t>
            </a:r>
          </a:p>
          <a:p>
            <a:r>
              <a:rPr lang="en-US" dirty="0" smtClean="0"/>
              <a:t>Thursday</a:t>
            </a:r>
            <a:endParaRPr lang="en-US" dirty="0"/>
          </a:p>
          <a:p>
            <a:pPr lvl="1"/>
            <a:r>
              <a:rPr lang="en-US" dirty="0"/>
              <a:t>DEV-B214 But, Is It </a:t>
            </a:r>
            <a:r>
              <a:rPr lang="en-US" b="1" dirty="0"/>
              <a:t>Safe</a:t>
            </a:r>
            <a:r>
              <a:rPr lang="en-US" dirty="0"/>
              <a:t>? A Closer Look at Visual Studio Online (Thursday 8:30 AM)</a:t>
            </a:r>
          </a:p>
          <a:p>
            <a:pPr lvl="1"/>
            <a:r>
              <a:rPr lang="en-US" dirty="0"/>
              <a:t>DEV-B317 Make Data-Driven Improvements to Your Application with </a:t>
            </a:r>
            <a:r>
              <a:rPr lang="en-US" b="1" dirty="0"/>
              <a:t>Application Insights </a:t>
            </a:r>
            <a:r>
              <a:rPr lang="en-US" dirty="0"/>
              <a:t>(Thursday, 10:15 AM</a:t>
            </a:r>
            <a:r>
              <a:rPr lang="en-US" dirty="0" smtClean="0"/>
              <a:t>)</a:t>
            </a:r>
            <a:endParaRPr lang="en-US" dirty="0"/>
          </a:p>
        </p:txBody>
      </p:sp>
    </p:spTree>
    <p:extLst>
      <p:ext uri="{BB962C8B-B14F-4D97-AF65-F5344CB8AC3E}">
        <p14:creationId xmlns:p14="http://schemas.microsoft.com/office/powerpoint/2010/main" val="173805146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1_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 Neno Loje</External_x0020_Speaker>
    <Session_x0020_Code xmlns="e36bfbf9-5e42-489c-a259-4c54eb22cb57"> DEV-B216</Session_x0020_Code>
    <Presentation_x0020_Date xmlns="e36bfbf9-5e42-489c-a259-4c54eb22cb57">2014-10-28T00:00:00+01:00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schemas.microsoft.com/sharepoint/v3"/>
    <ds:schemaRef ds:uri="230e9df3-be65-4c73-a93b-d1236ebd677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36bfbf9-5e42-489c-a259-4c54eb22cb57"/>
    <ds:schemaRef ds:uri="http://www.w3.org/XML/1998/namespace"/>
    <ds:schemaRef ds:uri="http://purl.org/dc/dcmitype/"/>
  </ds:schemaRefs>
</ds:datastoreItem>
</file>

<file path=customXml/itemProps2.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25</TotalTime>
  <Words>3925</Words>
  <Application>Microsoft Office PowerPoint</Application>
  <PresentationFormat>Custom</PresentationFormat>
  <Paragraphs>379</Paragraphs>
  <Slides>49</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Arial</vt:lpstr>
      <vt:lpstr>Calibri</vt:lpstr>
      <vt:lpstr>Franklin Gothic Medium</vt:lpstr>
      <vt:lpstr>Segoe UI</vt:lpstr>
      <vt:lpstr>Segoe UI Light</vt:lpstr>
      <vt:lpstr>Wingdings</vt:lpstr>
      <vt:lpstr>TEE14 Speaker PPT Template</vt:lpstr>
      <vt:lpstr>1_TEE14 Speaker PPT Template</vt:lpstr>
      <vt:lpstr>Visual Studio Online: Overview and Best Practices </vt:lpstr>
      <vt:lpstr>PowerPoint Presentation</vt:lpstr>
      <vt:lpstr>Thank you for your attention!</vt:lpstr>
      <vt:lpstr>Evaluate this session</vt:lpstr>
      <vt:lpstr>Please Complete An Evaluation Form Your input is important!</vt:lpstr>
      <vt:lpstr>Resources</vt:lpstr>
      <vt:lpstr>PowerPoint Presentation</vt:lpstr>
      <vt:lpstr>DEV Track Resources</vt:lpstr>
      <vt:lpstr>What's Next (at this TechEd)?</vt:lpstr>
      <vt:lpstr>What's Next?</vt:lpstr>
      <vt:lpstr>Book Recommendations for VSO/TFS</vt:lpstr>
      <vt:lpstr>More Information?</vt:lpstr>
      <vt:lpstr>Visual Studio Online is more than just TFS</vt:lpstr>
      <vt:lpstr>DEMO</vt:lpstr>
      <vt:lpstr>Stakeholder License</vt:lpstr>
      <vt:lpstr>DEMO </vt:lpstr>
      <vt:lpstr>Application Insights</vt:lpstr>
      <vt:lpstr>Application Insights</vt:lpstr>
      <vt:lpstr>Application Insights</vt:lpstr>
      <vt:lpstr>Visual Studio Load Testing Service</vt:lpstr>
      <vt:lpstr>Cloud Load Testing</vt:lpstr>
      <vt:lpstr>DEMO</vt:lpstr>
      <vt:lpstr>VSO Build Service</vt:lpstr>
      <vt:lpstr>VSO Build Service</vt:lpstr>
      <vt:lpstr>DEMO</vt:lpstr>
      <vt:lpstr>Service Hooks / Events</vt:lpstr>
      <vt:lpstr>REST APIs</vt:lpstr>
      <vt:lpstr>Integrating with Visual Studio Online</vt:lpstr>
      <vt:lpstr>Integrating with Visual Studio Online</vt:lpstr>
      <vt:lpstr>DEMO </vt:lpstr>
      <vt:lpstr>Facts about Visual Studio Online</vt:lpstr>
      <vt:lpstr>What about Backups?</vt:lpstr>
      <vt:lpstr>Using Organizational Accounts</vt:lpstr>
      <vt:lpstr>Links to Add to Your Favorites</vt:lpstr>
      <vt:lpstr>Service Status</vt:lpstr>
      <vt:lpstr>Detailed Service Status</vt:lpstr>
      <vt:lpstr>Features Timeline</vt:lpstr>
      <vt:lpstr>What's different in VSO (vs. TFS on-premises)?</vt:lpstr>
      <vt:lpstr>Many things are the same between TFS and VSO but some are not…</vt:lpstr>
      <vt:lpstr>Some other limitations of VSO</vt:lpstr>
      <vt:lpstr>Some other limitations of VSO</vt:lpstr>
      <vt:lpstr>Visual Studio Online &amp; Team Foundation Server</vt:lpstr>
      <vt:lpstr>Feature Comparison </vt:lpstr>
      <vt:lpstr>Why you might want to use VSO</vt:lpstr>
      <vt:lpstr>The TFS Admin's Life before VSO</vt:lpstr>
      <vt:lpstr>Session Goals</vt:lpstr>
      <vt:lpstr>Visual Studio Online: Overview and Best Practices </vt:lpstr>
      <vt:lpstr>Please Complete An Evaluation Form Your input is important!</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Studio Online: Overview and Best Practices</dc:title>
  <dc:subject>TechEd 2014</dc:subject>
  <dc:creator>Sylvia Tedjo</dc:creator>
  <cp:keywords/>
  <dc:description>Template: Jordan Cayabyab, Artitudes Design
Formatting: 
Audience Type:</dc:description>
  <cp:lastModifiedBy>Sylvia Tedjo</cp:lastModifiedBy>
  <cp:revision>6</cp:revision>
  <dcterms:created xsi:type="dcterms:W3CDTF">2014-10-27T16:39:09Z</dcterms:created>
  <dcterms:modified xsi:type="dcterms:W3CDTF">2014-10-28T16:30:02Z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