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60"/>
  </p:notesMasterIdLst>
  <p:handoutMasterIdLst>
    <p:handoutMasterId r:id="rId61"/>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9" r:id="rId54"/>
    <p:sldId id="315" r:id="rId55"/>
    <p:sldId id="311" r:id="rId56"/>
    <p:sldId id="312" r:id="rId57"/>
    <p:sldId id="313" r:id="rId58"/>
    <p:sldId id="314" r:id="rId5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Lst>
        </p14:section>
        <p14:section name="Required TechEd Slides" id="{0AFBD301-BB31-417E-A3CA-2559704F0C68}">
          <p14:sldIdLst>
            <p14:sldId id="309"/>
            <p14:sldId id="315"/>
            <p14:sldId id="311"/>
            <p14:sldId id="312"/>
            <p14:sldId id="313"/>
            <p14:sldId id="314"/>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0673" autoAdjust="0"/>
  </p:normalViewPr>
  <p:slideViewPr>
    <p:cSldViewPr snapToObjects="1">
      <p:cViewPr varScale="1">
        <p:scale>
          <a:sx n="76" d="100"/>
          <a:sy n="76" d="100"/>
        </p:scale>
        <p:origin x="666" y="9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73" d="100"/>
        <a:sy n="73"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cat>
            <c:strRef>
              <c:extLst>
                <c:ext xmlns:c15="http://schemas.microsoft.com/office/drawing/2012/chart" uri="{02D57815-91ED-43cb-92C2-25804820EDAC}">
                  <c15:fullRef>
                    <c15:sqref>Sheet1!$A$2:$A$4</c15:sqref>
                  </c15:fullRef>
                </c:ext>
              </c:extLst>
              <c:f>Sheet1!$A$2</c:f>
              <c:strCache>
                <c:ptCount val="1"/>
                <c:pt idx="0">
                  <c:v>Android</c:v>
                </c:pt>
              </c:strCache>
            </c:strRef>
          </c:cat>
          <c:val>
            <c:numRef>
              <c:extLst>
                <c:ext xmlns:c15="http://schemas.microsoft.com/office/drawing/2012/chart" uri="{02D57815-91ED-43cb-92C2-25804820EDAC}">
                  <c15:fullRef>
                    <c15:sqref>Sheet1!$B$2:$B$4</c15:sqref>
                  </c15:fullRef>
                </c:ext>
              </c:extLst>
              <c:f>Sheet1!$B$2</c:f>
              <c:numCache>
                <c:formatCode>General</c:formatCode>
                <c:ptCount val="1"/>
                <c:pt idx="0">
                  <c:v>1</c:v>
                </c:pt>
              </c:numCache>
            </c:numRef>
          </c:val>
          <c:extLst>
            <c:ext xmlns:c15="http://schemas.microsoft.com/office/drawing/2012/chart" uri="{02D57815-91ED-43cb-92C2-25804820EDAC}">
              <c15:categoryFilterExceptions>
                <c15:categoryFilterException>
                  <c15:sqref>Sheet1!$B$3</c15:sqref>
                  <c15:spPr xmlns:c15="http://schemas.microsoft.com/office/drawing/2012/chart">
                    <a:solidFill>
                      <a:schemeClr val="accent2"/>
                    </a:solidFill>
                    <a:ln w="19050">
                      <a:noFill/>
                    </a:ln>
                    <a:effectLst/>
                  </c15:spPr>
                  <c15:bubble3D val="0"/>
                </c15:categoryFilterException>
                <c15:categoryFilterException>
                  <c15:sqref>Sheet1!$B$4</c15:sqref>
                  <c15:spPr xmlns:c15="http://schemas.microsoft.com/office/drawing/2012/chart">
                    <a:solidFill>
                      <a:schemeClr val="accent4"/>
                    </a:solidFill>
                    <a:ln w="19050">
                      <a:noFill/>
                    </a:ln>
                    <a:effectLst/>
                  </c15:spPr>
                  <c15:bubble3D val="0"/>
                </c15:categoryFilterException>
              </c15:categoryFilterExceptions>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dPt>
                <c:cat>
                  <c:strRef>
                    <c:extLst>
                      <c:ext uri="{02D57815-91ED-43cb-92C2-25804820EDAC}">
                        <c15:fullRef>
                          <c15:sqref>Sheet1!$A$2:$A$4</c15:sqref>
                        </c15:fullRef>
                        <c15:formulaRef>
                          <c15:sqref>Sheet1!$A$2</c15:sqref>
                        </c15:formulaRef>
                      </c:ext>
                    </c:extLst>
                    <c:strCache>
                      <c:ptCount val="1"/>
                      <c:pt idx="0">
                        <c:v>Android</c:v>
                      </c:pt>
                    </c:strCache>
                  </c:strRef>
                </c:cat>
                <c:val>
                  <c:numRef>
                    <c:extLst>
                      <c:ext uri="{02D57815-91ED-43cb-92C2-25804820EDAC}">
                        <c15:fullRef>
                          <c15:sqref>Sheet1!$C$2:$C$4</c15:sqref>
                        </c15:fullRef>
                        <c15:formulaRef>
                          <c15:sqref>Sheet1!$C$2</c15:sqref>
                        </c15:formulaRef>
                      </c:ext>
                    </c:extLst>
                    <c:numCache>
                      <c:formatCode>General</c:formatCode>
                      <c:ptCount val="1"/>
                      <c:pt idx="0">
                        <c:v>7.042253521126761</c:v>
                      </c:pt>
                    </c:numCache>
                  </c:numRef>
                </c:val>
                <c:extLst/>
              </c15:ser>
            </c15:filteredPieSeries>
          </c:ext>
        </c:extLst>
      </c:pieChart>
      <c:spPr>
        <a:noFill/>
        <a:ln>
          <a:noFill/>
        </a:ln>
        <a:effectLst/>
      </c:spPr>
    </c:plotArea>
    <c:legend>
      <c:legendPos val="r"/>
      <c:layout>
        <c:manualLayout>
          <c:xMode val="edge"/>
          <c:yMode val="edge"/>
          <c:x val="0.68800703422631304"/>
          <c:y val="0.36983458834620703"/>
          <c:w val="0.27045197302755097"/>
          <c:h val="0.26036335103156499"/>
        </c:manualLayout>
      </c:layout>
      <c:overlay val="0"/>
      <c:spPr>
        <a:noFill/>
        <a:ln>
          <a:noFill/>
        </a:ln>
        <a:effectLst/>
      </c:spPr>
      <c:txPr>
        <a:bodyPr rot="0" spcFirstLastPara="1" vertOverflow="ellipsis" vert="horz" wrap="square" anchor="ctr" anchorCtr="1"/>
        <a:lstStyle/>
        <a:p>
          <a:pPr rtl="0">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dPt>
            <c:idx val="2"/>
            <c:bubble3D val="0"/>
          </c:dPt>
          <c:cat>
            <c:strRef>
              <c:extLst>
                <c:ext xmlns:c15="http://schemas.microsoft.com/office/drawing/2012/chart" uri="{02D57815-91ED-43cb-92C2-25804820EDAC}">
                  <c15:fullRef>
                    <c15:sqref>Sheet1!$A$2:$A$4</c15:sqref>
                  </c15:fullRef>
                </c:ext>
              </c:extLst>
              <c:f>Sheet1!$A$2:$A$3</c:f>
              <c:strCache>
                <c:ptCount val="2"/>
                <c:pt idx="0">
                  <c:v>Android</c:v>
                </c:pt>
                <c:pt idx="1">
                  <c:v>iOS</c:v>
                </c:pt>
              </c:strCache>
            </c:strRef>
          </c:cat>
          <c:val>
            <c:numRef>
              <c:extLst>
                <c:ext xmlns:c15="http://schemas.microsoft.com/office/drawing/2012/chart" uri="{02D57815-91ED-43cb-92C2-25804820EDAC}">
                  <c15:fullRef>
                    <c15:sqref>Sheet1!$B$2:$B$4</c15:sqref>
                  </c15:fullRef>
                </c:ext>
              </c:extLst>
              <c:f>Sheet1!$B$2:$B$3</c:f>
              <c:numCache>
                <c:formatCode>General</c:formatCode>
                <c:ptCount val="2"/>
                <c:pt idx="0">
                  <c:v>1</c:v>
                </c:pt>
                <c:pt idx="1">
                  <c:v>1</c:v>
                </c:pt>
              </c:numCache>
            </c:numRef>
          </c:val>
          <c:extLst>
            <c:ext xmlns:c15="http://schemas.microsoft.com/office/drawing/2012/chart" uri="{02D57815-91ED-43cb-92C2-25804820EDAC}">
              <c15:categoryFilterExceptions>
                <c15:categoryFilterException>
                  <c15:sqref>Sheet1!$B$4</c15:sqref>
                  <c15:spPr xmlns:c15="http://schemas.microsoft.com/office/drawing/2012/chart">
                    <a:solidFill>
                      <a:schemeClr val="accent4"/>
                    </a:solidFill>
                    <a:ln w="19050">
                      <a:noFill/>
                    </a:ln>
                    <a:effectLst/>
                  </c15:spPr>
                  <c15:bubble3D val="0"/>
                </c15:categoryFilterException>
              </c15:categoryFilterExceptions>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extLst>
                      <c:ext uri="{02D57815-91ED-43cb-92C2-25804820EDAC}">
                        <c15:fullRef>
                          <c15:sqref>Sheet1!$A$2:$A$4</c15:sqref>
                        </c15:fullRef>
                        <c15:formulaRef>
                          <c15:sqref>Sheet1!$A$2:$A$3</c15:sqref>
                        </c15:formulaRef>
                      </c:ext>
                    </c:extLst>
                    <c:strCache>
                      <c:ptCount val="2"/>
                      <c:pt idx="0">
                        <c:v>Android</c:v>
                      </c:pt>
                      <c:pt idx="1">
                        <c:v>iOS</c:v>
                      </c:pt>
                    </c:strCache>
                  </c:strRef>
                </c:cat>
                <c:val>
                  <c:numRef>
                    <c:extLst>
                      <c:ext uri="{02D57815-91ED-43cb-92C2-25804820EDAC}">
                        <c15:fullRef>
                          <c15:sqref>Sheet1!$C$2:$C$4</c15:sqref>
                        </c15:fullRef>
                        <c15:formulaRef>
                          <c15:sqref>Sheet1!$C$2:$C$3</c15:sqref>
                        </c15:formulaRef>
                      </c:ext>
                    </c:extLst>
                    <c:numCache>
                      <c:formatCode>General</c:formatCode>
                      <c:ptCount val="2"/>
                      <c:pt idx="0">
                        <c:v>7.042253521126761</c:v>
                      </c:pt>
                      <c:pt idx="1">
                        <c:v>7.042253521126761</c:v>
                      </c:pt>
                    </c:numCache>
                  </c:numRef>
                </c:val>
                <c:extLst>
                  <c:ext uri="{02D57815-91ED-43cb-92C2-25804820EDAC}">
                    <c15:categoryFilterExceptions>
                      <c15:categoryFilterException>
                        <c15:sqref>Sheet1!$C$4</c15:sqref>
                        <c15:spPr xmlns:c15="http://schemas.microsoft.com/office/drawing/2012/chart">
                          <a:solidFill>
                            <a:schemeClr val="accent3"/>
                          </a:solidFill>
                          <a:ln w="19050">
                            <a:solidFill>
                              <a:schemeClr val="lt1"/>
                            </a:solidFill>
                          </a:ln>
                          <a:effectLst/>
                        </c15:spPr>
                        <c15:bubble3D val="0"/>
                      </c15:categoryFilterException>
                    </c15:categoryFilterExceptions>
                  </c:ext>
                </c:extLst>
              </c15:ser>
            </c15:filteredPieSeries>
          </c:ext>
        </c:extLst>
      </c:pieChart>
      <c:spPr>
        <a:noFill/>
        <a:ln>
          <a:noFill/>
        </a:ln>
        <a:effectLst/>
      </c:spPr>
    </c:plotArea>
    <c:legend>
      <c:legendPos val="r"/>
      <c:layout>
        <c:manualLayout>
          <c:xMode val="edge"/>
          <c:yMode val="edge"/>
          <c:x val="0.692622700086995"/>
          <c:y val="0.36291108955518397"/>
          <c:w val="0.27045197302755097"/>
          <c:h val="0.26036335103156499"/>
        </c:manualLayout>
      </c:layout>
      <c:overlay val="0"/>
      <c:spPr>
        <a:noFill/>
        <a:ln>
          <a:noFill/>
        </a:ln>
        <a:effectLst/>
      </c:spPr>
      <c:txPr>
        <a:bodyPr rot="0" spcFirstLastPara="1" vertOverflow="ellipsis" vert="horz" wrap="square" anchor="ctr" anchorCtr="1"/>
        <a:lstStyle/>
        <a:p>
          <a:pPr rtl="0">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cat>
            <c:strRef>
              <c:f>Sheet1!$A$2:$A$4</c:f>
              <c:strCache>
                <c:ptCount val="3"/>
                <c:pt idx="0">
                  <c:v>Android</c:v>
                </c:pt>
                <c:pt idx="1">
                  <c:v>iOS</c:v>
                </c:pt>
                <c:pt idx="2">
                  <c:v>Windows</c:v>
                </c:pt>
              </c:strCache>
            </c:strRef>
          </c:cat>
          <c:val>
            <c:numRef>
              <c:f>Sheet1!$B$2:$B$4</c:f>
              <c:numCache>
                <c:formatCode>General</c:formatCode>
                <c:ptCount val="3"/>
                <c:pt idx="0">
                  <c:v>1</c:v>
                </c:pt>
                <c:pt idx="1">
                  <c:v>1</c:v>
                </c:pt>
                <c:pt idx="2">
                  <c:v>1</c:v>
                </c:pt>
              </c:numCache>
            </c:numRef>
          </c:val>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extLst>
                      <c:ext uri="{02D57815-91ED-43cb-92C2-25804820EDAC}">
                        <c15:formulaRef>
                          <c15:sqref>Sheet1!$A$2:$A$4</c15:sqref>
                        </c15:formulaRef>
                      </c:ext>
                    </c:extLst>
                    <c:strCache>
                      <c:ptCount val="3"/>
                      <c:pt idx="0">
                        <c:v>Android</c:v>
                      </c:pt>
                      <c:pt idx="1">
                        <c:v>iOS</c:v>
                      </c:pt>
                      <c:pt idx="2">
                        <c:v>Windows</c:v>
                      </c:pt>
                    </c:strCache>
                  </c:strRef>
                </c:cat>
                <c:val>
                  <c:numRef>
                    <c:extLst>
                      <c:ext uri="{02D57815-91ED-43cb-92C2-25804820EDAC}">
                        <c15:formulaRef>
                          <c15:sqref>Sheet1!$C$2:$C$4</c15:sqref>
                        </c15:formulaRef>
                      </c:ext>
                    </c:extLst>
                    <c:numCache>
                      <c:formatCode>General</c:formatCode>
                      <c:ptCount val="3"/>
                      <c:pt idx="0">
                        <c:v>7.042253521126761</c:v>
                      </c:pt>
                      <c:pt idx="1">
                        <c:v>7.042253521126761</c:v>
                      </c:pt>
                      <c:pt idx="2">
                        <c:v>7.042253521126761</c:v>
                      </c:pt>
                    </c:numCache>
                  </c:numRef>
                </c:val>
              </c15:ser>
            </c15:filteredPieSeries>
          </c:ext>
        </c:extLst>
      </c:pieChart>
    </c:plotArea>
    <c:legend>
      <c:legendPos val="r"/>
      <c:layout>
        <c:manualLayout>
          <c:xMode val="edge"/>
          <c:yMode val="edge"/>
          <c:x val="0.72031669525108499"/>
          <c:y val="0.37214242127654801"/>
          <c:w val="0.20643910828243101"/>
          <c:h val="0.26036335103156499"/>
        </c:manualLayout>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579788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3F938CB1-DBAF-4074-B400-994678688B5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425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3F938CB1-DBAF-4074-B400-994678688B5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4343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3F938CB1-DBAF-4074-B400-994678688B5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01589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22845-941E-7C42-8070-12AD873FCE1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70903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22845-941E-7C42-8070-12AD873FCE1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42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22845-941E-7C42-8070-12AD873FCE1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407668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22845-941E-7C42-8070-12AD873FCE1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61416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EF83449-0FBA-47BD-8F09-0F6D207D2E88}"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45476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EF83449-0FBA-47BD-8F09-0F6D207D2E88}"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873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fld id="{ABBD7D81-D864-B349-9FB4-613ED1F9D75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8021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21209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632138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110586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49628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34194-65CC-47EB-B66E-BE9C153B76F0}" type="slidenum">
              <a:rPr lang="en-US" smtClean="0"/>
              <a:t>51</a:t>
            </a:fld>
            <a:endParaRPr lang="en-US"/>
          </a:p>
        </p:txBody>
      </p:sp>
    </p:spTree>
    <p:extLst>
      <p:ext uri="{BB962C8B-B14F-4D97-AF65-F5344CB8AC3E}">
        <p14:creationId xmlns:p14="http://schemas.microsoft.com/office/powerpoint/2010/main" val="366723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92926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895350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02753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38664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32038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D7D81-D864-B349-9FB4-613ED1F9D75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51426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D7D81-D864-B349-9FB4-613ED1F9D75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2866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D7D81-D864-B349-9FB4-613ED1F9D75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41879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7399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7616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481732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Quote ">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1824" y="6482890"/>
            <a:ext cx="2901844" cy="372394"/>
          </a:xfrm>
          <a:prstGeom prst="rect">
            <a:avLst/>
          </a:prstGeom>
        </p:spPr>
        <p:txBody>
          <a:bodyPr lIns="111026" tIns="55513" rIns="111026" bIns="55513"/>
          <a:lstStyle/>
          <a:p>
            <a:fld id="{68C2560D-EC28-3B41-86E8-18F1CE0113B4}" type="datetimeFigureOut">
              <a:rPr lang="en-US" smtClean="0">
                <a:solidFill>
                  <a:srgbClr val="FFFFFF"/>
                </a:solidFill>
              </a:rPr>
              <a:pPr/>
              <a:t>10/29/2014</a:t>
            </a:fld>
            <a:endParaRPr lang="en-US">
              <a:solidFill>
                <a:srgbClr val="FFFFFF"/>
              </a:solidFill>
            </a:endParaRPr>
          </a:p>
        </p:txBody>
      </p:sp>
      <p:sp>
        <p:nvSpPr>
          <p:cNvPr id="6" name="Footer Placeholder 5"/>
          <p:cNvSpPr>
            <a:spLocks noGrp="1"/>
          </p:cNvSpPr>
          <p:nvPr>
            <p:ph type="ftr" sz="quarter" idx="11"/>
          </p:nvPr>
        </p:nvSpPr>
        <p:spPr>
          <a:xfrm>
            <a:off x="4249129" y="6482890"/>
            <a:ext cx="3938217" cy="372394"/>
          </a:xfrm>
          <a:prstGeom prst="rect">
            <a:avLst/>
          </a:prstGeom>
        </p:spPr>
        <p:txBody>
          <a:bodyPr lIns="111026" tIns="55513" rIns="111026" bIns="55513"/>
          <a:lstStyle/>
          <a:p>
            <a:endParaRPr lang="en-US">
              <a:solidFill>
                <a:srgbClr val="FFFFFF"/>
              </a:solidFill>
            </a:endParaRPr>
          </a:p>
        </p:txBody>
      </p:sp>
      <p:sp>
        <p:nvSpPr>
          <p:cNvPr id="7" name="Slide Number Placeholder 6"/>
          <p:cNvSpPr>
            <a:spLocks noGrp="1"/>
          </p:cNvSpPr>
          <p:nvPr>
            <p:ph type="sldNum" sz="quarter" idx="12"/>
          </p:nvPr>
        </p:nvSpPr>
        <p:spPr>
          <a:xfrm>
            <a:off x="8912807" y="6482890"/>
            <a:ext cx="2901844" cy="372394"/>
          </a:xfrm>
          <a:prstGeom prst="rect">
            <a:avLst/>
          </a:prstGeom>
        </p:spPr>
        <p:txBody>
          <a:bodyPr lIns="111026" tIns="55513" rIns="111026" bIns="55513"/>
          <a:lstStyle/>
          <a:p>
            <a:fld id="{2C6B1FF6-39B9-40F5-8B67-33C6354A3D4F}" type="slidenum">
              <a:rPr lang="en-US" smtClean="0">
                <a:solidFill>
                  <a:srgbClr val="FFFFFF"/>
                </a:solidFill>
              </a:rPr>
              <a:pPr/>
              <a:t>‹#›</a:t>
            </a:fld>
            <a:endParaRPr lang="en-US" dirty="0">
              <a:solidFill>
                <a:srgbClr val="002050">
                  <a:shade val="75000"/>
                </a:srgbClr>
              </a:solidFill>
            </a:endParaRPr>
          </a:p>
        </p:txBody>
      </p:sp>
      <p:sp>
        <p:nvSpPr>
          <p:cNvPr id="12" name="Content Placeholder 2"/>
          <p:cNvSpPr>
            <a:spLocks noGrp="1"/>
          </p:cNvSpPr>
          <p:nvPr>
            <p:ph idx="1"/>
          </p:nvPr>
        </p:nvSpPr>
        <p:spPr>
          <a:xfrm>
            <a:off x="5941871" y="1365643"/>
            <a:ext cx="5872780" cy="4486286"/>
          </a:xfrm>
        </p:spPr>
        <p:txBody>
          <a:bodyPr numCol="1" spcCol="0">
            <a:normAutofit/>
          </a:bodyPr>
          <a:lstStyle>
            <a:lvl1pPr marL="416349" indent="-416349">
              <a:lnSpc>
                <a:spcPct val="110000"/>
              </a:lnSpc>
              <a:buSzPct val="110000"/>
              <a:buFontTx/>
              <a:buBlip>
                <a:blip r:embed="rId2"/>
              </a:buBlip>
              <a:defRPr sz="2200" b="0" i="0">
                <a:solidFill>
                  <a:srgbClr val="032B4E"/>
                </a:solidFill>
                <a:latin typeface="Helvetica Light"/>
                <a:cs typeface="Helvetica Light"/>
              </a:defRPr>
            </a:lvl1pPr>
            <a:lvl2pPr>
              <a:defRPr b="0" i="0">
                <a:solidFill>
                  <a:srgbClr val="6C6C6C"/>
                </a:solidFill>
                <a:latin typeface="Helvetica Light"/>
                <a:cs typeface="Helvetica Light"/>
              </a:defRPr>
            </a:lvl2pPr>
            <a:lvl3pPr>
              <a:defRPr b="0" i="0">
                <a:solidFill>
                  <a:srgbClr val="6C6C6C"/>
                </a:solidFill>
                <a:latin typeface="Helvetica Light"/>
                <a:cs typeface="Helvetica Light"/>
              </a:defRPr>
            </a:lvl3pPr>
            <a:lvl4pPr>
              <a:defRPr b="0" i="0">
                <a:solidFill>
                  <a:srgbClr val="6C6C6C"/>
                </a:solidFill>
                <a:latin typeface="Helvetica Light"/>
                <a:cs typeface="Helvetica Light"/>
              </a:defRPr>
            </a:lvl4pPr>
            <a:lvl5pPr>
              <a:defRPr b="0" i="0">
                <a:solidFill>
                  <a:srgbClr val="6C6C6C"/>
                </a:solidFill>
                <a:latin typeface="Helvetica Light"/>
                <a:cs typeface="Helvetica Light"/>
              </a:defRPr>
            </a:lvl5pPr>
          </a:lstStyle>
          <a:p>
            <a:pPr lvl="0"/>
            <a:r>
              <a:rPr lang="en-US" dirty="0" smtClean="0"/>
              <a:t>Click to edit Master text styles</a:t>
            </a:r>
          </a:p>
          <a:p>
            <a:pPr lvl="0"/>
            <a:endParaRPr lang="en-US" dirty="0" smtClean="0"/>
          </a:p>
        </p:txBody>
      </p:sp>
      <p:sp>
        <p:nvSpPr>
          <p:cNvPr id="8" name="Title 1"/>
          <p:cNvSpPr>
            <a:spLocks noGrp="1"/>
          </p:cNvSpPr>
          <p:nvPr>
            <p:ph type="title"/>
          </p:nvPr>
        </p:nvSpPr>
        <p:spPr>
          <a:xfrm>
            <a:off x="5941871" y="324934"/>
            <a:ext cx="5872780" cy="537511"/>
          </a:xfrm>
        </p:spPr>
        <p:txBody>
          <a:bodyPr>
            <a:noAutofit/>
          </a:bodyPr>
          <a:lstStyle>
            <a:lvl1pPr algn="l">
              <a:defRPr sz="2900" b="0" i="0">
                <a:solidFill>
                  <a:srgbClr val="3C90D1"/>
                </a:solidFill>
                <a:latin typeface="Helvetica Light"/>
                <a:cs typeface="Helvetica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51822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96426629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msdn.microsoft.com/vstudio" TargetMode="External"/><Relationship Id="rId4" Type="http://schemas.openxmlformats.org/officeDocument/2006/relationships/hyperlink" Target="http://blogs.msdn.com/b/developer-tool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19582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Silo Approach</a:t>
            </a:r>
            <a:endParaRPr lang="en-US" dirty="0"/>
          </a:p>
        </p:txBody>
      </p:sp>
      <p:pic>
        <p:nvPicPr>
          <p:cNvPr id="12" name="Picture 11" descr="Siloed Approa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8" y="1938659"/>
            <a:ext cx="6400800" cy="3844603"/>
          </a:xfrm>
          <a:prstGeom prst="rect">
            <a:avLst/>
          </a:prstGeom>
        </p:spPr>
      </p:pic>
      <p:sp>
        <p:nvSpPr>
          <p:cNvPr id="3" name="TextBox 2"/>
          <p:cNvSpPr txBox="1"/>
          <p:nvPr/>
        </p:nvSpPr>
        <p:spPr>
          <a:xfrm>
            <a:off x="198437" y="2915340"/>
            <a:ext cx="3276600" cy="1731756"/>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200" dirty="0">
                <a:solidFill>
                  <a:srgbClr val="FFFFFF"/>
                </a:solidFill>
                <a:ea typeface="Segoe UI" pitchFamily="34" charset="0"/>
                <a:cs typeface="Segoe UI" pitchFamily="34" charset="0"/>
              </a:rPr>
              <a:t>Build App</a:t>
            </a:r>
          </a:p>
          <a:p>
            <a:pPr algn="r" defTabSz="932472" fontAlgn="base">
              <a:spcBef>
                <a:spcPct val="0"/>
              </a:spcBef>
              <a:spcAft>
                <a:spcPct val="0"/>
              </a:spcAft>
            </a:pPr>
            <a:r>
              <a:rPr lang="en-US" sz="3200" dirty="0">
                <a:solidFill>
                  <a:srgbClr val="FFFFFF"/>
                </a:solidFill>
                <a:ea typeface="Segoe UI" pitchFamily="34" charset="0"/>
                <a:cs typeface="Segoe UI" pitchFamily="34" charset="0"/>
              </a:rPr>
              <a:t>Multiple Times</a:t>
            </a:r>
          </a:p>
          <a:p>
            <a:pPr>
              <a:lnSpc>
                <a:spcPct val="90000"/>
              </a:lnSpc>
              <a:spcAft>
                <a:spcPts val="600"/>
              </a:spcAft>
            </a:pPr>
            <a:endParaRPr lang="en-US" sz="3200" dirty="0" err="1" smtClean="0">
              <a:gradFill>
                <a:gsLst>
                  <a:gs pos="2917">
                    <a:srgbClr val="FFFFFF"/>
                  </a:gs>
                  <a:gs pos="30000">
                    <a:srgbClr val="FFFFFF"/>
                  </a:gs>
                </a:gsLst>
                <a:lin ang="5400000" scaled="0"/>
              </a:gradFill>
            </a:endParaRPr>
          </a:p>
        </p:txBody>
      </p:sp>
      <p:cxnSp>
        <p:nvCxnSpPr>
          <p:cNvPr id="5" name="Straight Connector 4"/>
          <p:cNvCxnSpPr/>
          <p:nvPr/>
        </p:nvCxnSpPr>
        <p:spPr>
          <a:xfrm>
            <a:off x="4007463" y="1938659"/>
            <a:ext cx="0" cy="3844603"/>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412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Write-Once-Run-Anywhere Approach</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705" y="1212848"/>
            <a:ext cx="4112306" cy="5302251"/>
          </a:xfrm>
          <a:prstGeom prst="rect">
            <a:avLst/>
          </a:prstGeom>
        </p:spPr>
      </p:pic>
      <p:sp>
        <p:nvSpPr>
          <p:cNvPr id="10" name="TextBox 9"/>
          <p:cNvSpPr txBox="1"/>
          <p:nvPr/>
        </p:nvSpPr>
        <p:spPr>
          <a:xfrm>
            <a:off x="198437" y="2659062"/>
            <a:ext cx="3276600" cy="1772793"/>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200" dirty="0">
                <a:solidFill>
                  <a:srgbClr val="FFFFFF"/>
                </a:solidFill>
                <a:ea typeface="Segoe UI" pitchFamily="34" charset="0"/>
                <a:cs typeface="Segoe UI" pitchFamily="34" charset="0"/>
              </a:rPr>
              <a:t>Lowest</a:t>
            </a:r>
          </a:p>
          <a:p>
            <a:pPr algn="r" defTabSz="932472" fontAlgn="base">
              <a:spcBef>
                <a:spcPct val="0"/>
              </a:spcBef>
              <a:spcAft>
                <a:spcPct val="0"/>
              </a:spcAft>
            </a:pPr>
            <a:r>
              <a:rPr lang="en-US" sz="3200" dirty="0">
                <a:solidFill>
                  <a:srgbClr val="FFFFFF"/>
                </a:solidFill>
                <a:ea typeface="Segoe UI" pitchFamily="34" charset="0"/>
                <a:cs typeface="Segoe UI" pitchFamily="34" charset="0"/>
              </a:rPr>
              <a:t>Common</a:t>
            </a:r>
          </a:p>
          <a:p>
            <a:pPr algn="r" defTabSz="932472" fontAlgn="base">
              <a:spcBef>
                <a:spcPct val="0"/>
              </a:spcBef>
              <a:spcAft>
                <a:spcPct val="0"/>
              </a:spcAft>
            </a:pPr>
            <a:r>
              <a:rPr lang="en-US" sz="3200" dirty="0">
                <a:solidFill>
                  <a:srgbClr val="FFFFFF"/>
                </a:solidFill>
                <a:ea typeface="Segoe UI" pitchFamily="34" charset="0"/>
                <a:cs typeface="Segoe UI" pitchFamily="34" charset="0"/>
              </a:rPr>
              <a:t>Denominator</a:t>
            </a:r>
          </a:p>
        </p:txBody>
      </p:sp>
      <p:cxnSp>
        <p:nvCxnSpPr>
          <p:cNvPr id="12" name="Straight Connector 11"/>
          <p:cNvCxnSpPr/>
          <p:nvPr/>
        </p:nvCxnSpPr>
        <p:spPr>
          <a:xfrm>
            <a:off x="4007463" y="1938659"/>
            <a:ext cx="0" cy="3844603"/>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37237" y="3802062"/>
            <a:ext cx="3276600" cy="787908"/>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200" dirty="0" smtClean="0">
                <a:solidFill>
                  <a:srgbClr val="FFFFFF"/>
                </a:solidFill>
                <a:ea typeface="Segoe UI" pitchFamily="34" charset="0"/>
                <a:cs typeface="Segoe UI" pitchFamily="34" charset="0"/>
              </a:rPr>
              <a:t>Black box</a:t>
            </a:r>
            <a:endParaRPr lang="en-US" sz="32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335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Xamarin’s</a:t>
            </a:r>
            <a:r>
              <a:rPr lang="en-US" dirty="0" smtClean="0"/>
              <a:t> Unique Approach</a:t>
            </a:r>
            <a:endParaRPr lang="en-US" dirty="0"/>
          </a:p>
        </p:txBody>
      </p:sp>
      <p:pic>
        <p:nvPicPr>
          <p:cNvPr id="5" name="Picture 4" descr="un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8" y="1516062"/>
            <a:ext cx="6405636" cy="4267201"/>
          </a:xfrm>
          <a:prstGeom prst="rect">
            <a:avLst/>
          </a:prstGeom>
        </p:spPr>
      </p:pic>
      <p:sp>
        <p:nvSpPr>
          <p:cNvPr id="3" name="Rectangle 2"/>
          <p:cNvSpPr/>
          <p:nvPr/>
        </p:nvSpPr>
        <p:spPr bwMode="auto">
          <a:xfrm>
            <a:off x="4846638" y="3344862"/>
            <a:ext cx="6405636" cy="2438400"/>
          </a:xfrm>
          <a:prstGeom prst="rect">
            <a:avLst/>
          </a:prstGeom>
          <a:noFill/>
          <a:ln w="19050" cmpd="sng">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TextBox 5"/>
          <p:cNvSpPr txBox="1"/>
          <p:nvPr/>
        </p:nvSpPr>
        <p:spPr>
          <a:xfrm>
            <a:off x="198437" y="2963862"/>
            <a:ext cx="3276600" cy="1280351"/>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200" dirty="0" smtClean="0">
                <a:solidFill>
                  <a:srgbClr val="FFFFFF"/>
                </a:solidFill>
                <a:ea typeface="Segoe UI" pitchFamily="34" charset="0"/>
                <a:cs typeface="Segoe UI" pitchFamily="34" charset="0"/>
              </a:rPr>
              <a:t>Native with Code Sharing</a:t>
            </a:r>
            <a:endParaRPr lang="en-US" sz="3200" dirty="0">
              <a:solidFill>
                <a:srgbClr val="FFFFFF"/>
              </a:solidFill>
              <a:ea typeface="Segoe UI" pitchFamily="34" charset="0"/>
              <a:cs typeface="Segoe UI" pitchFamily="34" charset="0"/>
            </a:endParaRPr>
          </a:p>
        </p:txBody>
      </p:sp>
      <p:cxnSp>
        <p:nvCxnSpPr>
          <p:cNvPr id="7" name="Straight Connector 6"/>
          <p:cNvCxnSpPr/>
          <p:nvPr/>
        </p:nvCxnSpPr>
        <p:spPr>
          <a:xfrm>
            <a:off x="4007463" y="1938659"/>
            <a:ext cx="0" cy="3844603"/>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498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Xamarin Works</a:t>
            </a:r>
            <a:endParaRPr lang="en-US" dirty="0"/>
          </a:p>
        </p:txBody>
      </p:sp>
    </p:spTree>
    <p:extLst>
      <p:ext uri="{BB962C8B-B14F-4D97-AF65-F5344CB8AC3E}">
        <p14:creationId xmlns:p14="http://schemas.microsoft.com/office/powerpoint/2010/main" val="3878793493"/>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479425"/>
            <a:ext cx="11522075" cy="6035675"/>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descr="Windows 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955" y="1439862"/>
            <a:ext cx="7107383" cy="4343400"/>
          </a:xfrm>
          <a:prstGeom prst="rect">
            <a:avLst/>
          </a:prstGeom>
        </p:spPr>
      </p:pic>
      <p:sp>
        <p:nvSpPr>
          <p:cNvPr id="3" name="Rectangle 2"/>
          <p:cNvSpPr/>
          <p:nvPr/>
        </p:nvSpPr>
        <p:spPr bwMode="auto">
          <a:xfrm>
            <a:off x="4313237" y="2773363"/>
            <a:ext cx="2209800" cy="5333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bwMode="auto">
          <a:xfrm>
            <a:off x="4846955" y="1824355"/>
            <a:ext cx="2361882" cy="5333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7018973" y="1211263"/>
            <a:ext cx="2361882" cy="5333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9495155" y="1824354"/>
            <a:ext cx="2361882" cy="5333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10074910" y="2747484"/>
            <a:ext cx="1879428" cy="533399"/>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TextBox 11"/>
          <p:cNvSpPr txBox="1"/>
          <p:nvPr/>
        </p:nvSpPr>
        <p:spPr>
          <a:xfrm>
            <a:off x="808037" y="2811462"/>
            <a:ext cx="3276600" cy="849463"/>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Windows APIs</a:t>
            </a:r>
            <a:endParaRPr lang="en-US" sz="3600" dirty="0">
              <a:solidFill>
                <a:srgbClr val="DC3C00"/>
              </a:solidFill>
              <a:ea typeface="Segoe UI" pitchFamily="34" charset="0"/>
              <a:cs typeface="Segoe UI" pitchFamily="34" charset="0"/>
            </a:endParaRPr>
          </a:p>
        </p:txBody>
      </p:sp>
      <p:cxnSp>
        <p:nvCxnSpPr>
          <p:cNvPr id="13" name="Straight Connector 12"/>
          <p:cNvCxnSpPr/>
          <p:nvPr/>
        </p:nvCxnSpPr>
        <p:spPr>
          <a:xfrm>
            <a:off x="4465637" y="1211263"/>
            <a:ext cx="0" cy="4571999"/>
          </a:xfrm>
          <a:prstGeom prst="line">
            <a:avLst/>
          </a:prstGeom>
          <a:ln>
            <a:solidFill>
              <a:schemeClr val="accent2"/>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79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457200" y="479425"/>
            <a:ext cx="11522075" cy="6035675"/>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descr="iOS 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037" y="1439862"/>
            <a:ext cx="5983780" cy="4297680"/>
          </a:xfrm>
          <a:prstGeom prst="rect">
            <a:avLst/>
          </a:prstGeom>
        </p:spPr>
      </p:pic>
      <p:sp>
        <p:nvSpPr>
          <p:cNvPr id="5" name="TextBox 4"/>
          <p:cNvSpPr txBox="1"/>
          <p:nvPr/>
        </p:nvSpPr>
        <p:spPr>
          <a:xfrm>
            <a:off x="655637" y="2128805"/>
            <a:ext cx="3276600" cy="2511457"/>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600" dirty="0" err="1" smtClean="0">
                <a:solidFill>
                  <a:srgbClr val="DC3C00"/>
                </a:solidFill>
                <a:ea typeface="Segoe UI" pitchFamily="34" charset="0"/>
                <a:cs typeface="Segoe UI" pitchFamily="34" charset="0"/>
              </a:rPr>
              <a:t>iOS</a:t>
            </a:r>
            <a:endParaRPr lang="en-US" sz="3600" dirty="0" smtClean="0">
              <a:solidFill>
                <a:srgbClr val="DC3C00"/>
              </a:solidFill>
              <a:ea typeface="Segoe UI" pitchFamily="34" charset="0"/>
              <a:cs typeface="Segoe UI" pitchFamily="34" charset="0"/>
            </a:endParaRPr>
          </a:p>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 </a:t>
            </a:r>
          </a:p>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100% APIs Coverage</a:t>
            </a:r>
            <a:endParaRPr lang="en-US" sz="3600" dirty="0">
              <a:solidFill>
                <a:srgbClr val="DC3C00"/>
              </a:solidFill>
              <a:ea typeface="Segoe UI" pitchFamily="34" charset="0"/>
              <a:cs typeface="Segoe UI" pitchFamily="34" charset="0"/>
            </a:endParaRPr>
          </a:p>
        </p:txBody>
      </p:sp>
      <p:cxnSp>
        <p:nvCxnSpPr>
          <p:cNvPr id="7" name="Straight Connector 6"/>
          <p:cNvCxnSpPr/>
          <p:nvPr/>
        </p:nvCxnSpPr>
        <p:spPr>
          <a:xfrm>
            <a:off x="4465637" y="1211263"/>
            <a:ext cx="0" cy="4571999"/>
          </a:xfrm>
          <a:prstGeom prst="line">
            <a:avLst/>
          </a:prstGeom>
          <a:ln>
            <a:solidFill>
              <a:schemeClr val="accent2"/>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809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7200" y="479425"/>
            <a:ext cx="11522075" cy="6035675"/>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descr="Android 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77" y="1445575"/>
            <a:ext cx="6309360" cy="4337687"/>
          </a:xfrm>
          <a:prstGeom prst="rect">
            <a:avLst/>
          </a:prstGeom>
        </p:spPr>
      </p:pic>
      <p:sp>
        <p:nvSpPr>
          <p:cNvPr id="5" name="TextBox 4"/>
          <p:cNvSpPr txBox="1"/>
          <p:nvPr/>
        </p:nvSpPr>
        <p:spPr>
          <a:xfrm>
            <a:off x="655637" y="2125662"/>
            <a:ext cx="3276600" cy="2511457"/>
          </a:xfrm>
          <a:prstGeom prst="rect">
            <a:avLst/>
          </a:prstGeom>
          <a:noFill/>
        </p:spPr>
        <p:txBody>
          <a:bodyPr wrap="square" lIns="182880" tIns="146304" rIns="182880" bIns="146304" rtlCol="0">
            <a:spAutoFit/>
          </a:bodyPr>
          <a:lstStyle/>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Android</a:t>
            </a:r>
          </a:p>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 </a:t>
            </a:r>
          </a:p>
          <a:p>
            <a:pPr algn="r" defTabSz="932472" fontAlgn="base">
              <a:spcBef>
                <a:spcPct val="0"/>
              </a:spcBef>
              <a:spcAft>
                <a:spcPct val="0"/>
              </a:spcAft>
            </a:pPr>
            <a:r>
              <a:rPr lang="en-US" sz="3600" dirty="0" smtClean="0">
                <a:solidFill>
                  <a:srgbClr val="DC3C00"/>
                </a:solidFill>
                <a:ea typeface="Segoe UI" pitchFamily="34" charset="0"/>
                <a:cs typeface="Segoe UI" pitchFamily="34" charset="0"/>
              </a:rPr>
              <a:t>100% APIs Coverage</a:t>
            </a:r>
            <a:endParaRPr lang="en-US" sz="3600" dirty="0">
              <a:solidFill>
                <a:srgbClr val="DC3C00"/>
              </a:solidFill>
              <a:ea typeface="Segoe UI" pitchFamily="34" charset="0"/>
              <a:cs typeface="Segoe UI" pitchFamily="34" charset="0"/>
            </a:endParaRPr>
          </a:p>
        </p:txBody>
      </p:sp>
      <p:cxnSp>
        <p:nvCxnSpPr>
          <p:cNvPr id="7" name="Straight Connector 6"/>
          <p:cNvCxnSpPr/>
          <p:nvPr/>
        </p:nvCxnSpPr>
        <p:spPr>
          <a:xfrm>
            <a:off x="4465637" y="1211263"/>
            <a:ext cx="0" cy="4571999"/>
          </a:xfrm>
          <a:prstGeom prst="line">
            <a:avLst/>
          </a:prstGeom>
          <a:ln>
            <a:solidFill>
              <a:schemeClr val="accent2"/>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1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Performance</a:t>
            </a:r>
            <a:endParaRPr lang="en-US" dirty="0"/>
          </a:p>
        </p:txBody>
      </p:sp>
      <p:sp>
        <p:nvSpPr>
          <p:cNvPr id="3" name="Text Placeholder 2"/>
          <p:cNvSpPr>
            <a:spLocks noGrp="1"/>
          </p:cNvSpPr>
          <p:nvPr>
            <p:ph type="body" sz="quarter" idx="10"/>
          </p:nvPr>
        </p:nvSpPr>
        <p:spPr>
          <a:xfrm>
            <a:off x="350838" y="4601401"/>
            <a:ext cx="5486399" cy="1397306"/>
          </a:xfrm>
        </p:spPr>
        <p:txBody>
          <a:bodyPr/>
          <a:lstStyle/>
          <a:p>
            <a:pPr lvl="1">
              <a:lnSpc>
                <a:spcPct val="110000"/>
              </a:lnSpc>
              <a:spcBef>
                <a:spcPts val="1224"/>
              </a:spcBef>
            </a:pPr>
            <a:r>
              <a:rPr lang="en-US" sz="2400" dirty="0" err="1">
                <a:solidFill>
                  <a:schemeClr val="tx1"/>
                </a:solidFill>
                <a:latin typeface="Segoe UI" panose="020B0502040204020203" pitchFamily="34" charset="0"/>
                <a:cs typeface="Segoe UI" panose="020B0502040204020203" pitchFamily="34" charset="0"/>
              </a:rPr>
              <a:t>Xamarin.iOS</a:t>
            </a:r>
            <a:r>
              <a:rPr lang="en-US" sz="2400" dirty="0">
                <a:solidFill>
                  <a:schemeClr val="tx1"/>
                </a:solidFill>
                <a:latin typeface="Segoe UI" panose="020B0502040204020203" pitchFamily="34" charset="0"/>
                <a:cs typeface="Segoe UI" panose="020B0502040204020203" pitchFamily="34" charset="0"/>
              </a:rPr>
              <a:t> does full Ahead Of Time (AOT) compilation to produce an ARM binary for Apple’s App Store</a:t>
            </a:r>
            <a:r>
              <a:rPr lang="en-US" sz="2400" dirty="0" smtClean="0">
                <a:solidFill>
                  <a:schemeClr val="tx1"/>
                </a:solidFill>
                <a:latin typeface="Segoe UI" panose="020B0502040204020203" pitchFamily="34" charset="0"/>
                <a:cs typeface="Segoe UI" panose="020B0502040204020203" pitchFamily="34" charset="0"/>
              </a:rPr>
              <a:t>.</a:t>
            </a:r>
            <a:endParaRPr lang="en-US" sz="2400" dirty="0">
              <a:solidFill>
                <a:schemeClr val="tx1"/>
              </a:solidFill>
              <a:latin typeface="Segoe UI" panose="020B0502040204020203" pitchFamily="34" charset="0"/>
              <a:cs typeface="Segoe UI" panose="020B0502040204020203" pitchFamily="34" charset="0"/>
            </a:endParaRPr>
          </a:p>
        </p:txBody>
      </p:sp>
      <p:sp>
        <p:nvSpPr>
          <p:cNvPr id="4" name="Text Placeholder 3"/>
          <p:cNvSpPr>
            <a:spLocks noGrp="1"/>
          </p:cNvSpPr>
          <p:nvPr>
            <p:ph type="body" sz="quarter" idx="11"/>
          </p:nvPr>
        </p:nvSpPr>
        <p:spPr>
          <a:xfrm>
            <a:off x="6523038" y="4614556"/>
            <a:ext cx="5486399" cy="1397306"/>
          </a:xfrm>
        </p:spPr>
        <p:txBody>
          <a:bodyPr/>
          <a:lstStyle/>
          <a:p>
            <a:pPr marL="230188" lvl="1" defTabSz="457011">
              <a:lnSpc>
                <a:spcPct val="110000"/>
              </a:lnSpc>
              <a:defRPr/>
            </a:pPr>
            <a:r>
              <a:rPr lang="en-US" sz="2400" dirty="0" err="1">
                <a:solidFill>
                  <a:schemeClr val="tx1"/>
                </a:solidFill>
                <a:latin typeface="Segoe UI" panose="020B0502040204020203" pitchFamily="34" charset="0"/>
                <a:cs typeface="Segoe UI" panose="020B0502040204020203" pitchFamily="34" charset="0"/>
              </a:rPr>
              <a:t>Xamarin.Android</a:t>
            </a:r>
            <a:r>
              <a:rPr lang="en-US" sz="2400" dirty="0">
                <a:solidFill>
                  <a:schemeClr val="tx1"/>
                </a:solidFill>
                <a:latin typeface="Segoe UI" panose="020B0502040204020203" pitchFamily="34" charset="0"/>
                <a:cs typeface="Segoe UI" panose="020B0502040204020203" pitchFamily="34" charset="0"/>
              </a:rPr>
              <a:t> takes advantage of Just In Time (JIT) compilation on the Android device</a:t>
            </a:r>
            <a:r>
              <a:rPr lang="en-US" sz="2400" dirty="0" smtClean="0">
                <a:solidFill>
                  <a:schemeClr val="tx1"/>
                </a:solidFill>
                <a:latin typeface="Segoe UI" panose="020B0502040204020203" pitchFamily="34" charset="0"/>
                <a:cs typeface="Segoe UI" panose="020B0502040204020203" pitchFamily="34" charset="0"/>
              </a:rPr>
              <a:t>.</a:t>
            </a:r>
            <a:endParaRPr lang="en-US" sz="2400" dirty="0">
              <a:solidFill>
                <a:schemeClr val="tx1"/>
              </a:solidFill>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437" y="1716164"/>
            <a:ext cx="4252592" cy="2743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75" y="1702692"/>
            <a:ext cx="4341762" cy="2743200"/>
          </a:xfrm>
          <a:prstGeom prst="rect">
            <a:avLst/>
          </a:prstGeom>
        </p:spPr>
      </p:pic>
    </p:spTree>
    <p:extLst>
      <p:ext uri="{BB962C8B-B14F-4D97-AF65-F5344CB8AC3E}">
        <p14:creationId xmlns:p14="http://schemas.microsoft.com/office/powerpoint/2010/main" val="12271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5237" y="4716463"/>
            <a:ext cx="10134600" cy="3428999"/>
          </a:xfrm>
        </p:spPr>
        <p:txBody>
          <a:bodyPr/>
          <a:lstStyle/>
          <a:p>
            <a:pPr algn="ctr">
              <a:lnSpc>
                <a:spcPct val="100000"/>
              </a:lnSpc>
            </a:pPr>
            <a:r>
              <a:rPr lang="en-US" sz="3600" dirty="0" smtClean="0">
                <a:latin typeface="+mn-lt"/>
              </a:rPr>
              <a:t>Anything you can do in Objective-C, Swift, or Java can be done in C# in Visual Studio with Xamarin.</a:t>
            </a:r>
            <a:endParaRPr lang="en-US" sz="3600"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3" y="0"/>
            <a:ext cx="12453938" cy="4399222"/>
          </a:xfrm>
          <a:prstGeom prst="rect">
            <a:avLst/>
          </a:prstGeom>
        </p:spPr>
      </p:pic>
      <p:cxnSp>
        <p:nvCxnSpPr>
          <p:cNvPr id="5" name="Straight Connector 4"/>
          <p:cNvCxnSpPr/>
          <p:nvPr/>
        </p:nvCxnSpPr>
        <p:spPr>
          <a:xfrm>
            <a:off x="-17463" y="4399222"/>
            <a:ext cx="12453938" cy="0"/>
          </a:xfrm>
          <a:prstGeom prst="line">
            <a:avLst/>
          </a:prstGeom>
          <a:ln w="1905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42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66" y="-541338"/>
            <a:ext cx="13402185" cy="7993062"/>
          </a:xfrm>
          <a:prstGeom prst="rect">
            <a:avLst/>
          </a:prstGeom>
        </p:spPr>
      </p:pic>
      <p:sp>
        <p:nvSpPr>
          <p:cNvPr id="2" name="Title 1"/>
          <p:cNvSpPr>
            <a:spLocks noGrp="1"/>
          </p:cNvSpPr>
          <p:nvPr>
            <p:ph type="title"/>
          </p:nvPr>
        </p:nvSpPr>
        <p:spPr>
          <a:xfrm>
            <a:off x="1874837" y="5173662"/>
            <a:ext cx="9220200" cy="917575"/>
          </a:xfrm>
        </p:spPr>
        <p:txBody>
          <a:bodyPr/>
          <a:lstStyle/>
          <a:p>
            <a:r>
              <a:rPr lang="en-US" sz="5400" dirty="0" smtClean="0">
                <a:latin typeface="+mn-lt"/>
              </a:rPr>
              <a:t>C# Runs on 2.6 Billion Devices</a:t>
            </a:r>
            <a:endParaRPr lang="en-US" sz="5400" dirty="0">
              <a:latin typeface="+mn-lt"/>
            </a:endParaRPr>
          </a:p>
        </p:txBody>
      </p:sp>
    </p:spTree>
    <p:extLst>
      <p:ext uri="{BB962C8B-B14F-4D97-AF65-F5344CB8AC3E}">
        <p14:creationId xmlns:p14="http://schemas.microsoft.com/office/powerpoint/2010/main" val="178149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Go Mobile with C#, </a:t>
            </a:r>
            <a:br>
              <a:rPr lang="en-US" sz="4000" dirty="0" smtClean="0"/>
            </a:br>
            <a:r>
              <a:rPr lang="en-US" sz="4000" dirty="0" smtClean="0"/>
              <a:t>Visual Studio, and Xamarin</a:t>
            </a:r>
            <a:endParaRPr lang="en-US" sz="4000" dirty="0"/>
          </a:p>
        </p:txBody>
      </p:sp>
      <p:sp>
        <p:nvSpPr>
          <p:cNvPr id="3" name="Text Placeholder 2"/>
          <p:cNvSpPr>
            <a:spLocks noGrp="1"/>
          </p:cNvSpPr>
          <p:nvPr>
            <p:ph type="body" sz="quarter" idx="14"/>
          </p:nvPr>
        </p:nvSpPr>
        <p:spPr/>
        <p:txBody>
          <a:bodyPr/>
          <a:lstStyle/>
          <a:p>
            <a:r>
              <a:rPr lang="en-US" dirty="0" smtClean="0"/>
              <a:t>James Montemagno</a:t>
            </a:r>
          </a:p>
          <a:p>
            <a:r>
              <a:rPr lang="en-US" dirty="0" smtClean="0"/>
              <a:t>Developer Evangelist</a:t>
            </a:r>
          </a:p>
          <a:p>
            <a:r>
              <a:rPr lang="en-US" dirty="0" smtClean="0"/>
              <a:t>Xamarin</a:t>
            </a:r>
            <a:endParaRPr lang="en-US"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DEV-B217</a:t>
            </a:r>
            <a:endParaRPr lang="en-US" dirty="0"/>
          </a:p>
        </p:txBody>
      </p:sp>
    </p:spTree>
    <p:extLst>
      <p:ext uri="{BB962C8B-B14F-4D97-AF65-F5344CB8AC3E}">
        <p14:creationId xmlns:p14="http://schemas.microsoft.com/office/powerpoint/2010/main" val="3012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30218" y="3794760"/>
            <a:ext cx="1828800"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2636837" y="3794760"/>
            <a:ext cx="1828800" cy="18288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4465637" y="3802062"/>
            <a:ext cx="1828800" cy="18288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3736" tIns="146304" rIns="173736"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dirty="0">
              <a:gradFill>
                <a:gsLst>
                  <a:gs pos="6145">
                    <a:srgbClr val="505050"/>
                  </a:gs>
                  <a:gs pos="44000">
                    <a:srgbClr val="505050"/>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Always Up-to-Date</a:t>
            </a:r>
            <a:endParaRPr lang="en-US" dirty="0"/>
          </a:p>
        </p:txBody>
      </p:sp>
      <p:sp>
        <p:nvSpPr>
          <p:cNvPr id="8" name="Text Placeholder 7"/>
          <p:cNvSpPr>
            <a:spLocks noGrp="1"/>
          </p:cNvSpPr>
          <p:nvPr>
            <p:ph type="body" sz="quarter" idx="11"/>
          </p:nvPr>
        </p:nvSpPr>
        <p:spPr>
          <a:xfrm>
            <a:off x="6599237" y="1668461"/>
            <a:ext cx="5486399" cy="2095959"/>
          </a:xfrm>
        </p:spPr>
        <p:txBody>
          <a:bodyPr/>
          <a:lstStyle/>
          <a:p>
            <a:pPr marL="0" indent="0">
              <a:buNone/>
            </a:pPr>
            <a:r>
              <a:rPr lang="en-US" dirty="0" smtClean="0">
                <a:latin typeface="+mn-lt"/>
              </a:rPr>
              <a:t>Track record of offering same-day support:</a:t>
            </a:r>
          </a:p>
          <a:p>
            <a:pPr marL="0" indent="0">
              <a:buNone/>
            </a:pPr>
            <a:r>
              <a:rPr lang="en-US" sz="2000" dirty="0" smtClean="0">
                <a:latin typeface="+mn-lt"/>
              </a:rPr>
              <a:t>iOS 5, iOS 6, iOS 7, iOS 7.1, iOS 8</a:t>
            </a:r>
          </a:p>
          <a:p>
            <a:pPr marL="0" indent="0">
              <a:lnSpc>
                <a:spcPct val="50000"/>
              </a:lnSpc>
              <a:buNone/>
            </a:pPr>
            <a:endParaRPr lang="en-US" dirty="0" smtClean="0">
              <a:latin typeface="+mn-lt"/>
            </a:endParaRPr>
          </a:p>
        </p:txBody>
      </p:sp>
      <p:pic>
        <p:nvPicPr>
          <p:cNvPr id="3" name="Picture 2" descr="180001-128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25" y="4290955"/>
            <a:ext cx="1719676" cy="967318"/>
          </a:xfrm>
          <a:prstGeom prst="rect">
            <a:avLst/>
          </a:prstGeom>
        </p:spPr>
      </p:pic>
      <p:pic>
        <p:nvPicPr>
          <p:cNvPr id="5" name="Picture 4" descr="google-smartwatch-700x3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510" y="3912574"/>
            <a:ext cx="954617" cy="16077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854" y="1823459"/>
            <a:ext cx="1786101" cy="1714807"/>
          </a:xfrm>
          <a:prstGeom prst="rect">
            <a:avLst/>
          </a:prstGeom>
        </p:spPr>
      </p:pic>
      <p:pic>
        <p:nvPicPr>
          <p:cNvPr id="1028" name="Picture 4" descr="Xamarin Running on Amazon Fire 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256" y="4175759"/>
            <a:ext cx="1392781" cy="100001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6681134" y="3972985"/>
            <a:ext cx="6216650" cy="923330"/>
          </a:xfrm>
          <a:prstGeom prst="rect">
            <a:avLst/>
          </a:prstGeom>
        </p:spPr>
        <p:txBody>
          <a:bodyPr>
            <a:spAutoFit/>
          </a:bodyPr>
          <a:lstStyle/>
          <a:p>
            <a:r>
              <a:rPr lang="en-US" sz="3600" dirty="0">
                <a:solidFill>
                  <a:srgbClr val="FFFFFF"/>
                </a:solidFill>
              </a:rPr>
              <a:t>Full support for:</a:t>
            </a:r>
          </a:p>
          <a:p>
            <a:r>
              <a:rPr lang="en-US" dirty="0">
                <a:solidFill>
                  <a:srgbClr val="FFFFFF"/>
                </a:solidFill>
              </a:rPr>
              <a:t>Google Glass, Android Wear, Amazon Fire TV</a:t>
            </a:r>
          </a:p>
        </p:txBody>
      </p:sp>
    </p:spTree>
    <p:extLst>
      <p:ext uri="{BB962C8B-B14F-4D97-AF65-F5344CB8AC3E}">
        <p14:creationId xmlns:p14="http://schemas.microsoft.com/office/powerpoint/2010/main" val="342792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&amp; Android Development </a:t>
            </a:r>
            <a:br>
              <a:rPr lang="en-US" dirty="0" smtClean="0"/>
            </a:br>
            <a:r>
              <a:rPr lang="en-US" dirty="0" smtClean="0"/>
              <a:t>in Visual Studio</a:t>
            </a:r>
            <a:endParaRPr lang="en-US" dirty="0"/>
          </a:p>
        </p:txBody>
      </p:sp>
      <p:sp>
        <p:nvSpPr>
          <p:cNvPr id="3" name="Text Placeholder 2"/>
          <p:cNvSpPr>
            <a:spLocks noGrp="1"/>
          </p:cNvSpPr>
          <p:nvPr>
            <p:ph type="body" sz="quarter" idx="12"/>
          </p:nvPr>
        </p:nvSpPr>
        <p:spPr>
          <a:xfrm>
            <a:off x="274638" y="4335462"/>
            <a:ext cx="8229589" cy="1829593"/>
          </a:xfrm>
        </p:spPr>
        <p:txBody>
          <a:bodyPr/>
          <a:lstStyle/>
          <a:p>
            <a:r>
              <a:rPr lang="en-US" dirty="0" smtClean="0"/>
              <a:t>Demo</a:t>
            </a:r>
            <a:endParaRPr lang="en-US" dirty="0"/>
          </a:p>
        </p:txBody>
      </p:sp>
    </p:spTree>
    <p:extLst>
      <p:ext uri="{BB962C8B-B14F-4D97-AF65-F5344CB8AC3E}">
        <p14:creationId xmlns:p14="http://schemas.microsoft.com/office/powerpoint/2010/main" val="3138079352"/>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Platform Importance</a:t>
            </a:r>
            <a:endParaRPr lang="en-US" dirty="0">
              <a:solidFill>
                <a:schemeClr val="tx1"/>
              </a:solidFill>
            </a:endParaRPr>
          </a:p>
        </p:txBody>
      </p:sp>
    </p:spTree>
    <p:extLst>
      <p:ext uri="{BB962C8B-B14F-4D97-AF65-F5344CB8AC3E}">
        <p14:creationId xmlns:p14="http://schemas.microsoft.com/office/powerpoint/2010/main" val="1039217631"/>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2837" y="4936132"/>
            <a:ext cx="10363200" cy="923330"/>
          </a:xfrm>
          <a:prstGeom prst="rect">
            <a:avLst/>
          </a:prstGeom>
        </p:spPr>
        <p:txBody>
          <a:bodyPr wrap="square">
            <a:spAutoFit/>
          </a:bodyPr>
          <a:lstStyle/>
          <a:p>
            <a:pPr algn="ctr"/>
            <a:r>
              <a:rPr lang="en-US" sz="5400" dirty="0" smtClean="0">
                <a:gradFill>
                  <a:gsLst>
                    <a:gs pos="5833">
                      <a:srgbClr val="FFFFFF"/>
                    </a:gs>
                    <a:gs pos="100000">
                      <a:srgbClr val="FFFFFF"/>
                    </a:gs>
                  </a:gsLst>
                  <a:lin ang="5400000" scaled="0"/>
                </a:gradFill>
                <a:cs typeface="Segoe UI" pitchFamily="34" charset="0"/>
              </a:rPr>
              <a:t>More Platforms. More</a:t>
            </a:r>
            <a:r>
              <a:rPr lang="en-US" sz="5400" dirty="0">
                <a:gradFill>
                  <a:gsLst>
                    <a:gs pos="5833">
                      <a:srgbClr val="FFFFFF"/>
                    </a:gs>
                    <a:gs pos="100000">
                      <a:srgbClr val="FFFFFF"/>
                    </a:gs>
                  </a:gsLst>
                  <a:lin ang="5400000" scaled="0"/>
                </a:gradFill>
                <a:cs typeface="Segoe UI" pitchFamily="34" charset="0"/>
              </a:rPr>
              <a:t> </a:t>
            </a:r>
            <a:r>
              <a:rPr lang="en-US" sz="5400" dirty="0" smtClean="0">
                <a:gradFill>
                  <a:gsLst>
                    <a:gs pos="5833">
                      <a:srgbClr val="FFFFFF"/>
                    </a:gs>
                    <a:gs pos="100000">
                      <a:srgbClr val="FFFFFF"/>
                    </a:gs>
                  </a:gsLst>
                  <a:lin ang="5400000" scaled="0"/>
                </a:gradFill>
                <a:cs typeface="Segoe UI" pitchFamily="34" charset="0"/>
              </a:rPr>
              <a:t>Customers</a:t>
            </a:r>
            <a:endParaRPr lang="en-US" sz="5400" dirty="0">
              <a:gradFill>
                <a:gsLst>
                  <a:gs pos="5833">
                    <a:srgbClr val="FFFFFF"/>
                  </a:gs>
                  <a:gs pos="100000">
                    <a:srgbClr val="FFFFFF"/>
                  </a:gs>
                </a:gsLst>
                <a:lin ang="5400000" scaled="0"/>
              </a:gradFill>
              <a:cs typeface="Segoe UI" pitchFamily="34" charset="0"/>
            </a:endParaRPr>
          </a:p>
        </p:txBody>
      </p:sp>
      <p:pic>
        <p:nvPicPr>
          <p:cNvPr id="8" name="Picture 7" descr="AP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72" y="-380444"/>
            <a:ext cx="16178106" cy="5334000"/>
          </a:xfrm>
          <a:prstGeom prst="rect">
            <a:avLst/>
          </a:prstGeom>
        </p:spPr>
      </p:pic>
    </p:spTree>
    <p:extLst>
      <p:ext uri="{BB962C8B-B14F-4D97-AF65-F5344CB8AC3E}">
        <p14:creationId xmlns:p14="http://schemas.microsoft.com/office/powerpoint/2010/main" val="41951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4280845" y="830262"/>
          <a:ext cx="8254497" cy="550299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1020763" y="2124074"/>
            <a:ext cx="5638798" cy="312578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a:gradFill>
                  <a:gsLst>
                    <a:gs pos="1250">
                      <a:srgbClr val="FFFFFF"/>
                    </a:gs>
                    <a:gs pos="100000">
                      <a:srgbClr val="FFFFFF"/>
                    </a:gs>
                  </a:gsLst>
                  <a:lin ang="5400000" scaled="0"/>
                </a:gradFill>
              </a:rPr>
              <a:t>Platform Importance to Developers</a:t>
            </a:r>
          </a:p>
        </p:txBody>
      </p:sp>
    </p:spTree>
    <p:extLst>
      <p:ext uri="{BB962C8B-B14F-4D97-AF65-F5344CB8AC3E}">
        <p14:creationId xmlns:p14="http://schemas.microsoft.com/office/powerpoint/2010/main" val="142753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763" y="2124074"/>
            <a:ext cx="5638798" cy="3125788"/>
          </a:xfrm>
        </p:spPr>
        <p:txBody>
          <a:bodyPr/>
          <a:lstStyle/>
          <a:p>
            <a:pPr algn="r"/>
            <a:r>
              <a:rPr lang="en-US" dirty="0" smtClean="0"/>
              <a:t>Platform Importance to Developers</a:t>
            </a:r>
            <a:endParaRPr lang="en-US" dirty="0"/>
          </a:p>
        </p:txBody>
      </p:sp>
      <p:graphicFrame>
        <p:nvGraphicFramePr>
          <p:cNvPr id="4" name="Chart 3"/>
          <p:cNvGraphicFramePr/>
          <p:nvPr>
            <p:extLst/>
          </p:nvPr>
        </p:nvGraphicFramePr>
        <p:xfrm>
          <a:off x="4285608" y="830262"/>
          <a:ext cx="8254497" cy="5502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93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4181978" y="830262"/>
          <a:ext cx="8254497" cy="550299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1020763" y="2124074"/>
            <a:ext cx="5638798" cy="3125788"/>
          </a:xfrm>
        </p:spPr>
        <p:txBody>
          <a:bodyPr/>
          <a:lstStyle/>
          <a:p>
            <a:pPr algn="r"/>
            <a:r>
              <a:rPr lang="en-US" dirty="0" smtClean="0"/>
              <a:t>Platform Importance to Developers</a:t>
            </a:r>
            <a:endParaRPr lang="en-US" dirty="0"/>
          </a:p>
        </p:txBody>
      </p:sp>
    </p:spTree>
    <p:extLst>
      <p:ext uri="{BB962C8B-B14F-4D97-AF65-F5344CB8AC3E}">
        <p14:creationId xmlns:p14="http://schemas.microsoft.com/office/powerpoint/2010/main" val="290990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sic-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0523"/>
            <a:ext cx="12542837" cy="15921172"/>
          </a:xfrm>
          <a:prstGeom prst="rect">
            <a:avLst/>
          </a:prstGeom>
          <a:ln>
            <a:solidFill>
              <a:srgbClr val="3C90D1"/>
            </a:solidFill>
          </a:ln>
        </p:spPr>
      </p:pic>
      <p:pic>
        <p:nvPicPr>
          <p:cNvPr id="2" name="Picture 1" descr="rdio-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53" y="2811462"/>
            <a:ext cx="4720484" cy="1811338"/>
          </a:xfrm>
          <a:prstGeom prst="rect">
            <a:avLst/>
          </a:prstGeom>
        </p:spPr>
      </p:pic>
    </p:spTree>
    <p:extLst>
      <p:ext uri="{BB962C8B-B14F-4D97-AF65-F5344CB8AC3E}">
        <p14:creationId xmlns:p14="http://schemas.microsoft.com/office/powerpoint/2010/main" val="36432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50,000+ Lines of Code</a:t>
            </a:r>
            <a:endParaRPr lang="en-US" dirty="0"/>
          </a:p>
        </p:txBody>
      </p:sp>
      <p:sp>
        <p:nvSpPr>
          <p:cNvPr id="3" name="Text Placeholder 2"/>
          <p:cNvSpPr>
            <a:spLocks noGrp="1"/>
          </p:cNvSpPr>
          <p:nvPr>
            <p:ph type="body" sz="quarter" idx="10"/>
          </p:nvPr>
        </p:nvSpPr>
        <p:spPr>
          <a:xfrm>
            <a:off x="350838" y="2506662"/>
            <a:ext cx="5486399" cy="2279598"/>
          </a:xfrm>
        </p:spPr>
        <p:txBody>
          <a:bodyPr/>
          <a:lstStyle/>
          <a:p>
            <a:r>
              <a:rPr lang="en-US" sz="3200" dirty="0" smtClean="0">
                <a:solidFill>
                  <a:schemeClr val="tx1"/>
                </a:solidFill>
                <a:latin typeface="+mn-lt"/>
              </a:rPr>
              <a:t>Focus on Feature-parity</a:t>
            </a:r>
          </a:p>
          <a:p>
            <a:r>
              <a:rPr lang="en-US" sz="3200" dirty="0" smtClean="0">
                <a:solidFill>
                  <a:schemeClr val="tx1"/>
                </a:solidFill>
                <a:latin typeface="+mn-lt"/>
              </a:rPr>
              <a:t>Focus on User Experience</a:t>
            </a:r>
          </a:p>
          <a:p>
            <a:r>
              <a:rPr lang="en-US" sz="3200" dirty="0" smtClean="0">
                <a:solidFill>
                  <a:schemeClr val="tx1"/>
                </a:solidFill>
                <a:latin typeface="+mn-lt"/>
              </a:rPr>
              <a:t>Focus on Award Winning Mobile Apps</a:t>
            </a:r>
            <a:endParaRPr lang="en-US" sz="3200" dirty="0">
              <a:solidFill>
                <a:schemeClr val="tx1"/>
              </a:solidFill>
              <a:latin typeface="+mn-lt"/>
            </a:endParaRPr>
          </a:p>
        </p:txBody>
      </p:sp>
      <p:grpSp>
        <p:nvGrpSpPr>
          <p:cNvPr id="5" name="Group 4"/>
          <p:cNvGrpSpPr/>
          <p:nvPr/>
        </p:nvGrpSpPr>
        <p:grpSpPr>
          <a:xfrm>
            <a:off x="7991920" y="906462"/>
            <a:ext cx="4474717" cy="5939890"/>
            <a:chOff x="5568950" y="576841"/>
            <a:chExt cx="3498849" cy="4644490"/>
          </a:xfrm>
        </p:grpSpPr>
        <p:pic>
          <p:nvPicPr>
            <p:cNvPr id="6" name="Picture 5" descr="screenshot7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950" y="576841"/>
              <a:ext cx="3498849" cy="4644490"/>
            </a:xfrm>
            <a:prstGeom prst="rect">
              <a:avLst/>
            </a:prstGeom>
          </p:spPr>
        </p:pic>
        <p:pic>
          <p:nvPicPr>
            <p:cNvPr id="7" name="Picture 6" descr="screen480x48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225" y="1297516"/>
              <a:ext cx="2397125" cy="3196166"/>
            </a:xfrm>
            <a:prstGeom prst="rect">
              <a:avLst/>
            </a:prstGeom>
          </p:spPr>
        </p:pic>
      </p:grpSp>
      <p:grpSp>
        <p:nvGrpSpPr>
          <p:cNvPr id="8" name="Group 7"/>
          <p:cNvGrpSpPr/>
          <p:nvPr/>
        </p:nvGrpSpPr>
        <p:grpSpPr>
          <a:xfrm>
            <a:off x="5838852" y="2423823"/>
            <a:ext cx="2474209" cy="4522808"/>
            <a:chOff x="1774998" y="780899"/>
            <a:chExt cx="2474209" cy="4522808"/>
          </a:xfrm>
        </p:grpSpPr>
        <p:pic>
          <p:nvPicPr>
            <p:cNvPr id="9" name="Picture 8" descr="windowsphone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998" y="780899"/>
              <a:ext cx="2474209" cy="4522808"/>
            </a:xfrm>
            <a:prstGeom prst="rect">
              <a:avLst/>
            </a:prstGeom>
          </p:spPr>
        </p:pic>
        <p:pic>
          <p:nvPicPr>
            <p:cNvPr id="10" name="Picture 9" descr="5efc6b58-2f26-4b85-81b7-10e4e5bf6d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762" y="1354664"/>
              <a:ext cx="1680597" cy="2799293"/>
            </a:xfrm>
            <a:prstGeom prst="rect">
              <a:avLst/>
            </a:prstGeom>
          </p:spPr>
        </p:pic>
      </p:grpSp>
      <p:grpSp>
        <p:nvGrpSpPr>
          <p:cNvPr id="11" name="Group 10"/>
          <p:cNvGrpSpPr/>
          <p:nvPr/>
        </p:nvGrpSpPr>
        <p:grpSpPr>
          <a:xfrm>
            <a:off x="7589837" y="2633921"/>
            <a:ext cx="2138466" cy="3937589"/>
            <a:chOff x="322159" y="990997"/>
            <a:chExt cx="2138466" cy="3937589"/>
          </a:xfrm>
        </p:grpSpPr>
        <p:pic>
          <p:nvPicPr>
            <p:cNvPr id="12" name="Picture 11" descr="HTCOne phone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159" y="990997"/>
              <a:ext cx="2138466" cy="3937589"/>
            </a:xfrm>
            <a:prstGeom prst="rect">
              <a:avLst/>
            </a:prstGeom>
          </p:spPr>
        </p:pic>
        <p:pic>
          <p:nvPicPr>
            <p:cNvPr id="13" name="Picture 12" descr="Screenshot 2014-05-20 14.13.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407" y="1354665"/>
              <a:ext cx="1695786" cy="2799293"/>
            </a:xfrm>
            <a:prstGeom prst="rect">
              <a:avLst/>
            </a:prstGeom>
          </p:spPr>
        </p:pic>
      </p:grpSp>
    </p:spTree>
    <p:extLst>
      <p:ext uri="{BB962C8B-B14F-4D97-AF65-F5344CB8AC3E}">
        <p14:creationId xmlns:p14="http://schemas.microsoft.com/office/powerpoint/2010/main" val="10552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75439" y="677862"/>
            <a:ext cx="5486399" cy="4114800"/>
          </a:xfrm>
        </p:spPr>
        <p:txBody>
          <a:bodyPr/>
          <a:lstStyle/>
          <a:p>
            <a:pPr>
              <a:lnSpc>
                <a:spcPct val="110000"/>
              </a:lnSpc>
            </a:pPr>
            <a:r>
              <a:rPr lang="en-US" sz="2800" dirty="0">
                <a:latin typeface="+mn-lt"/>
              </a:rPr>
              <a:t>“Xamarin offers the best of all worlds. We deliver high performance, native apps that, until Xamarin, were only possible with Objective-C and Java. Sharing over 50,000 lines of code across platforms gives us more time to spend on great user experiences.”</a:t>
            </a:r>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066" b="6066"/>
          <a:stretch>
            <a:fillRect/>
          </a:stretch>
        </p:blipFill>
        <p:spPr>
          <a:xfrm>
            <a:off x="-80150" y="0"/>
            <a:ext cx="6296800" cy="7078662"/>
          </a:xfrm>
          <a:prstGeom prst="rect">
            <a:avLst/>
          </a:prstGeom>
        </p:spPr>
      </p:pic>
      <p:sp>
        <p:nvSpPr>
          <p:cNvPr id="10" name="Title 3"/>
          <p:cNvSpPr txBox="1">
            <a:spLocks/>
          </p:cNvSpPr>
          <p:nvPr/>
        </p:nvSpPr>
        <p:spPr>
          <a:xfrm>
            <a:off x="6675437" y="5097462"/>
            <a:ext cx="5770563" cy="13716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800" b="1" dirty="0" smtClean="0">
                <a:solidFill>
                  <a:srgbClr val="FFFFFF"/>
                </a:solidFill>
                <a:latin typeface="Segoe UI"/>
              </a:rPr>
              <a:t>Matt Crocker</a:t>
            </a:r>
          </a:p>
          <a:p>
            <a:pPr>
              <a:lnSpc>
                <a:spcPct val="120000"/>
              </a:lnSpc>
            </a:pPr>
            <a:r>
              <a:rPr sz="2400" dirty="0" smtClean="0">
                <a:solidFill>
                  <a:srgbClr val="FFFFFF"/>
                </a:solidFill>
                <a:latin typeface="Segoe UI"/>
              </a:rPr>
              <a:t>Director of Client Engineering, </a:t>
            </a:r>
            <a:r>
              <a:rPr sz="2400" dirty="0" err="1" smtClean="0">
                <a:solidFill>
                  <a:srgbClr val="FFFFFF"/>
                </a:solidFill>
                <a:latin typeface="Segoe UI"/>
              </a:rPr>
              <a:t>Rdio</a:t>
            </a:r>
            <a:endParaRPr sz="2400" dirty="0">
              <a:solidFill>
                <a:srgbClr val="FFFFFF"/>
              </a:solidFill>
              <a:latin typeface="Segoe UI"/>
            </a:endParaRPr>
          </a:p>
        </p:txBody>
      </p:sp>
    </p:spTree>
    <p:extLst>
      <p:ext uri="{BB962C8B-B14F-4D97-AF65-F5344CB8AC3E}">
        <p14:creationId xmlns:p14="http://schemas.microsoft.com/office/powerpoint/2010/main" val="145580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this guy?</a:t>
            </a:r>
            <a:endParaRPr lang="en-US" dirty="0"/>
          </a:p>
        </p:txBody>
      </p:sp>
      <p:sp>
        <p:nvSpPr>
          <p:cNvPr id="7" name="TextBox 6"/>
          <p:cNvSpPr txBox="1"/>
          <p:nvPr/>
        </p:nvSpPr>
        <p:spPr>
          <a:xfrm>
            <a:off x="4570295" y="1719133"/>
            <a:ext cx="4682630" cy="461665"/>
          </a:xfrm>
          <a:prstGeom prst="rect">
            <a:avLst/>
          </a:prstGeom>
          <a:noFill/>
        </p:spPr>
        <p:txBody>
          <a:bodyPr wrap="square" rtlCol="0">
            <a:spAutoFit/>
          </a:bodyPr>
          <a:lstStyle/>
          <a:p>
            <a:r>
              <a:rPr lang="en-US" sz="2400" dirty="0">
                <a:solidFill>
                  <a:srgbClr val="FFFFFF"/>
                </a:solidFill>
                <a:latin typeface="Helvetica"/>
                <a:cs typeface="Helvetica"/>
              </a:rPr>
              <a:t>James </a:t>
            </a:r>
            <a:r>
              <a:rPr lang="en-US" sz="2400" dirty="0" err="1">
                <a:solidFill>
                  <a:srgbClr val="FFFFFF"/>
                </a:solidFill>
                <a:latin typeface="Helvetica"/>
                <a:cs typeface="Helvetica"/>
              </a:rPr>
              <a:t>Montemagno</a:t>
            </a:r>
            <a:endParaRPr lang="en-US" sz="2400" dirty="0">
              <a:solidFill>
                <a:srgbClr val="FFFFFF"/>
              </a:solidFill>
              <a:latin typeface="Helvetica"/>
              <a:cs typeface="Helvetica"/>
            </a:endParaRPr>
          </a:p>
        </p:txBody>
      </p:sp>
      <p:sp>
        <p:nvSpPr>
          <p:cNvPr id="8" name="TextBox 7"/>
          <p:cNvSpPr txBox="1"/>
          <p:nvPr/>
        </p:nvSpPr>
        <p:spPr>
          <a:xfrm>
            <a:off x="4570295" y="2153227"/>
            <a:ext cx="4185299" cy="307777"/>
          </a:xfrm>
          <a:prstGeom prst="rect">
            <a:avLst/>
          </a:prstGeom>
          <a:noFill/>
        </p:spPr>
        <p:txBody>
          <a:bodyPr wrap="square" rtlCol="0">
            <a:spAutoFit/>
          </a:bodyPr>
          <a:lstStyle/>
          <a:p>
            <a:r>
              <a:rPr lang="en-US" sz="1400" dirty="0">
                <a:solidFill>
                  <a:srgbClr val="FFFFFF"/>
                </a:solidFill>
                <a:latin typeface="Helvetica Light"/>
                <a:cs typeface="Helvetica Light"/>
              </a:rPr>
              <a:t>Developer </a:t>
            </a:r>
            <a:r>
              <a:rPr lang="en-US" sz="1400" dirty="0" smtClean="0">
                <a:solidFill>
                  <a:srgbClr val="FFFFFF"/>
                </a:solidFill>
                <a:latin typeface="Helvetica Light"/>
                <a:cs typeface="Helvetica Light"/>
              </a:rPr>
              <a:t>Evangelist, Xamarin</a:t>
            </a:r>
            <a:endParaRPr lang="en-US" sz="1400" dirty="0">
              <a:solidFill>
                <a:srgbClr val="FFFFFF"/>
              </a:solidFill>
              <a:latin typeface="Helvetica Light"/>
              <a:cs typeface="Helvetica Light"/>
            </a:endParaRPr>
          </a:p>
        </p:txBody>
      </p:sp>
      <p:cxnSp>
        <p:nvCxnSpPr>
          <p:cNvPr id="9" name="Straight Connector 8"/>
          <p:cNvCxnSpPr/>
          <p:nvPr/>
        </p:nvCxnSpPr>
        <p:spPr>
          <a:xfrm>
            <a:off x="4545915" y="1636180"/>
            <a:ext cx="685392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570295" y="2518155"/>
            <a:ext cx="5838424" cy="738664"/>
          </a:xfrm>
          <a:prstGeom prst="rect">
            <a:avLst/>
          </a:prstGeom>
          <a:noFill/>
        </p:spPr>
        <p:txBody>
          <a:bodyPr wrap="square" rtlCol="0">
            <a:spAutoFit/>
          </a:bodyPr>
          <a:lstStyle/>
          <a:p>
            <a:r>
              <a:rPr lang="en-US" sz="1400" dirty="0" smtClean="0">
                <a:solidFill>
                  <a:srgbClr val="FFFFFF"/>
                </a:solidFill>
                <a:latin typeface="Helvetica Light"/>
                <a:cs typeface="Helvetica Light"/>
              </a:rPr>
              <a:t>@</a:t>
            </a:r>
            <a:r>
              <a:rPr lang="en-US" sz="1400" dirty="0" err="1" smtClean="0">
                <a:solidFill>
                  <a:srgbClr val="FFFFFF"/>
                </a:solidFill>
                <a:latin typeface="Helvetica Light"/>
                <a:cs typeface="Helvetica Light"/>
              </a:rPr>
              <a:t>JamesMontemagno</a:t>
            </a:r>
            <a:r>
              <a:rPr lang="en-US" sz="1400" dirty="0" smtClean="0">
                <a:solidFill>
                  <a:srgbClr val="FFFFFF"/>
                </a:solidFill>
                <a:latin typeface="Helvetica Light"/>
                <a:cs typeface="Helvetica Light"/>
              </a:rPr>
              <a:t> </a:t>
            </a:r>
          </a:p>
          <a:p>
            <a:endParaRPr lang="en-US" sz="1400" dirty="0" smtClean="0">
              <a:solidFill>
                <a:srgbClr val="FFFFFF"/>
              </a:solidFill>
              <a:latin typeface="Helvetica Light"/>
              <a:cs typeface="Helvetica Light"/>
            </a:endParaRPr>
          </a:p>
          <a:p>
            <a:r>
              <a:rPr lang="en-US" sz="1400" dirty="0" err="1" smtClean="0">
                <a:solidFill>
                  <a:srgbClr val="FFFFFF"/>
                </a:solidFill>
                <a:latin typeface="Helvetica Light"/>
                <a:cs typeface="Helvetica Light"/>
              </a:rPr>
              <a:t>motzcod.es</a:t>
            </a:r>
            <a:endParaRPr lang="en-US" sz="1400" dirty="0" smtClean="0">
              <a:solidFill>
                <a:srgbClr val="FFFFFF"/>
              </a:solidFill>
              <a:latin typeface="Helvetica Light"/>
              <a:cs typeface="Helvetica Light"/>
            </a:endParaRPr>
          </a:p>
        </p:txBody>
      </p:sp>
      <p:pic>
        <p:nvPicPr>
          <p:cNvPr id="14" name="Picture 13" descr="CirclePictureJames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37" y="1382986"/>
            <a:ext cx="2876276" cy="2876276"/>
          </a:xfrm>
          <a:prstGeom prst="rect">
            <a:avLst/>
          </a:prstGeom>
        </p:spPr>
      </p:pic>
      <p:cxnSp>
        <p:nvCxnSpPr>
          <p:cNvPr id="15" name="Straight Connector 14"/>
          <p:cNvCxnSpPr/>
          <p:nvPr/>
        </p:nvCxnSpPr>
        <p:spPr>
          <a:xfrm>
            <a:off x="4545915" y="3423680"/>
            <a:ext cx="685392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4"/>
          <a:stretch>
            <a:fillRect/>
          </a:stretch>
        </p:blipFill>
        <p:spPr>
          <a:xfrm>
            <a:off x="4265822" y="4330824"/>
            <a:ext cx="2286000" cy="2286000"/>
          </a:xfrm>
          <a:prstGeom prst="rect">
            <a:avLst/>
          </a:prstGeom>
        </p:spPr>
      </p:pic>
      <p:pic>
        <p:nvPicPr>
          <p:cNvPr id="17" name="Picture 16"/>
          <p:cNvPicPr>
            <a:picLocks noChangeAspect="1"/>
          </p:cNvPicPr>
          <p:nvPr/>
        </p:nvPicPr>
        <p:blipFill>
          <a:blip r:embed="rId5"/>
          <a:stretch>
            <a:fillRect/>
          </a:stretch>
        </p:blipFill>
        <p:spPr>
          <a:xfrm>
            <a:off x="1463235" y="4349151"/>
            <a:ext cx="2286000" cy="2286000"/>
          </a:xfrm>
          <a:prstGeom prst="rect">
            <a:avLst/>
          </a:prstGeom>
        </p:spPr>
      </p:pic>
      <p:sp>
        <p:nvSpPr>
          <p:cNvPr id="18" name="Rectangle 17"/>
          <p:cNvSpPr/>
          <p:nvPr/>
        </p:nvSpPr>
        <p:spPr>
          <a:xfrm>
            <a:off x="9494837" y="5249862"/>
            <a:ext cx="2525641" cy="338554"/>
          </a:xfrm>
          <a:prstGeom prst="rect">
            <a:avLst/>
          </a:prstGeom>
        </p:spPr>
        <p:txBody>
          <a:bodyPr wrap="square">
            <a:spAutoFit/>
          </a:bodyPr>
          <a:lstStyle/>
          <a:p>
            <a:r>
              <a:rPr lang="en-US" sz="1600" dirty="0" err="1" smtClean="0">
                <a:solidFill>
                  <a:srgbClr val="FFFFFF"/>
                </a:solidFill>
                <a:latin typeface="Helvetica Light"/>
                <a:cs typeface="Helvetica Light"/>
              </a:rPr>
              <a:t>MyStepCounterApp.com</a:t>
            </a:r>
            <a:endParaRPr lang="en-US" sz="1600" dirty="0">
              <a:solidFill>
                <a:srgbClr val="FFFFFF"/>
              </a:solidFill>
              <a:latin typeface="Helvetica Light"/>
              <a:cs typeface="Helvetica Light"/>
            </a:endParaRPr>
          </a:p>
        </p:txBody>
      </p:sp>
      <p:pic>
        <p:nvPicPr>
          <p:cNvPr id="19" name="Picture 18"/>
          <p:cNvPicPr>
            <a:picLocks noChangeAspect="1"/>
          </p:cNvPicPr>
          <p:nvPr/>
        </p:nvPicPr>
        <p:blipFill>
          <a:blip r:embed="rId6"/>
          <a:stretch>
            <a:fillRect/>
          </a:stretch>
        </p:blipFill>
        <p:spPr>
          <a:xfrm>
            <a:off x="7051800" y="4335462"/>
            <a:ext cx="2404978" cy="2286000"/>
          </a:xfrm>
          <a:prstGeom prst="rect">
            <a:avLst/>
          </a:prstGeom>
        </p:spPr>
      </p:pic>
    </p:spTree>
    <p:extLst>
      <p:ext uri="{BB962C8B-B14F-4D97-AF65-F5344CB8AC3E}">
        <p14:creationId xmlns:p14="http://schemas.microsoft.com/office/powerpoint/2010/main" val="9508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Sharing</a:t>
            </a:r>
            <a:endParaRPr lang="en-US" dirty="0"/>
          </a:p>
        </p:txBody>
      </p:sp>
    </p:spTree>
    <p:extLst>
      <p:ext uri="{BB962C8B-B14F-4D97-AF65-F5344CB8AC3E}">
        <p14:creationId xmlns:p14="http://schemas.microsoft.com/office/powerpoint/2010/main" val="769915408"/>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473" y="295274"/>
            <a:ext cx="11889564" cy="917575"/>
          </a:xfrm>
        </p:spPr>
        <p:txBody>
          <a:bodyPr/>
          <a:lstStyle/>
          <a:p>
            <a:r>
              <a:rPr lang="en-US" dirty="0" smtClean="0"/>
              <a:t>Portable Class Libraries</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275" y="1668462"/>
            <a:ext cx="5198918" cy="434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 Placeholder 5"/>
          <p:cNvSpPr txBox="1">
            <a:spLocks/>
          </p:cNvSpPr>
          <p:nvPr/>
        </p:nvSpPr>
        <p:spPr>
          <a:xfrm>
            <a:off x="427037" y="1668462"/>
            <a:ext cx="11887200" cy="453047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gradFill>
                  <a:gsLst>
                    <a:gs pos="1250">
                      <a:srgbClr val="FFFFFF"/>
                    </a:gs>
                    <a:gs pos="100000">
                      <a:srgbClr val="FFFFFF"/>
                    </a:gs>
                  </a:gsLst>
                  <a:lin ang="5400000" scaled="0"/>
                </a:gradFill>
                <a:latin typeface="Segoe UI"/>
              </a:rPr>
              <a:t>1 Assembly</a:t>
            </a:r>
          </a:p>
          <a:p>
            <a:pPr>
              <a:buClr>
                <a:srgbClr val="FFFFFF"/>
              </a:buClr>
            </a:pPr>
            <a:r>
              <a:rPr lang="en-US" dirty="0" smtClean="0">
                <a:gradFill>
                  <a:gsLst>
                    <a:gs pos="1250">
                      <a:srgbClr val="FFFFFF"/>
                    </a:gs>
                    <a:gs pos="100000">
                      <a:srgbClr val="FFFFFF"/>
                    </a:gs>
                  </a:gsLst>
                  <a:lin ang="5400000" scaled="0"/>
                </a:gradFill>
                <a:latin typeface="Segoe UI"/>
              </a:rPr>
              <a:t>Multiple Platforms</a:t>
            </a:r>
          </a:p>
          <a:p>
            <a:pPr>
              <a:buClr>
                <a:srgbClr val="FFFFFF"/>
              </a:buClr>
            </a:pPr>
            <a:r>
              <a:rPr lang="en-US" dirty="0" smtClean="0">
                <a:gradFill>
                  <a:gsLst>
                    <a:gs pos="1250">
                      <a:srgbClr val="FFFFFF"/>
                    </a:gs>
                    <a:gs pos="100000">
                      <a:srgbClr val="FFFFFF"/>
                    </a:gs>
                  </a:gsLst>
                  <a:lin ang="5400000" scaled="0"/>
                </a:gradFill>
                <a:latin typeface="Segoe UI"/>
              </a:rPr>
              <a:t>Including:</a:t>
            </a:r>
          </a:p>
          <a:p>
            <a:pPr marL="0" indent="0">
              <a:lnSpc>
                <a:spcPct val="50000"/>
              </a:lnSpc>
              <a:buClr>
                <a:srgbClr val="FFFFFF"/>
              </a:buClr>
              <a:buFont typeface="Wingdings" panose="05000000000000000000" pitchFamily="2" charset="2"/>
              <a:buNone/>
            </a:pPr>
            <a:endParaRPr lang="en-US" dirty="0" smtClean="0">
              <a:gradFill>
                <a:gsLst>
                  <a:gs pos="1250">
                    <a:srgbClr val="FFFFFF"/>
                  </a:gs>
                  <a:gs pos="100000">
                    <a:srgbClr val="FFFFFF"/>
                  </a:gs>
                </a:gsLst>
                <a:lin ang="5400000" scaled="0"/>
              </a:gradFill>
              <a:latin typeface="Segoe UI"/>
            </a:endParaRPr>
          </a:p>
          <a:p>
            <a:pPr lvl="1">
              <a:buClr>
                <a:srgbClr val="FFFFFF"/>
              </a:buClr>
            </a:pPr>
            <a:r>
              <a:rPr lang="en-US" dirty="0" err="1" smtClean="0">
                <a:gradFill>
                  <a:gsLst>
                    <a:gs pos="1250">
                      <a:srgbClr val="FFFFFF"/>
                    </a:gs>
                    <a:gs pos="100000">
                      <a:srgbClr val="FFFFFF"/>
                    </a:gs>
                  </a:gsLst>
                  <a:lin ang="5400000" scaled="0"/>
                </a:gradFill>
              </a:rPr>
              <a:t>Xamarin.iOS</a:t>
            </a:r>
            <a:endParaRPr lang="en-US" dirty="0" smtClean="0">
              <a:gradFill>
                <a:gsLst>
                  <a:gs pos="1250">
                    <a:srgbClr val="FFFFFF"/>
                  </a:gs>
                  <a:gs pos="100000">
                    <a:srgbClr val="FFFFFF"/>
                  </a:gs>
                </a:gsLst>
                <a:lin ang="5400000" scaled="0"/>
              </a:gradFill>
            </a:endParaRPr>
          </a:p>
          <a:p>
            <a:pPr lvl="1">
              <a:buClr>
                <a:srgbClr val="FFFFFF"/>
              </a:buClr>
            </a:pPr>
            <a:r>
              <a:rPr lang="en-US" dirty="0" err="1" smtClean="0">
                <a:gradFill>
                  <a:gsLst>
                    <a:gs pos="1250">
                      <a:srgbClr val="FFFFFF"/>
                    </a:gs>
                    <a:gs pos="100000">
                      <a:srgbClr val="FFFFFF"/>
                    </a:gs>
                  </a:gsLst>
                  <a:lin ang="5400000" scaled="0"/>
                </a:gradFill>
              </a:rPr>
              <a:t>Xamarin.Android</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7018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2037" y="1212849"/>
            <a:ext cx="6683035" cy="441732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NuGet</a:t>
            </a:r>
            <a:endParaRPr lang="en-US" dirty="0"/>
          </a:p>
        </p:txBody>
      </p:sp>
      <p:pic>
        <p:nvPicPr>
          <p:cNvPr id="3" name="Picture 2"/>
          <p:cNvPicPr>
            <a:picLocks noChangeAspect="1"/>
          </p:cNvPicPr>
          <p:nvPr/>
        </p:nvPicPr>
        <p:blipFill>
          <a:blip r:embed="rId3"/>
          <a:stretch>
            <a:fillRect/>
          </a:stretch>
        </p:blipFill>
        <p:spPr>
          <a:xfrm>
            <a:off x="4541837" y="1744662"/>
            <a:ext cx="7222645" cy="467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407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Projects</a:t>
            </a:r>
            <a:endParaRPr lang="en-US" dirty="0"/>
          </a:p>
        </p:txBody>
      </p:sp>
      <p:pic>
        <p:nvPicPr>
          <p:cNvPr id="3" name="Picture 2"/>
          <p:cNvPicPr>
            <a:picLocks noChangeAspect="1"/>
          </p:cNvPicPr>
          <p:nvPr/>
        </p:nvPicPr>
        <p:blipFill>
          <a:blip r:embed="rId2"/>
          <a:stretch>
            <a:fillRect/>
          </a:stretch>
        </p:blipFill>
        <p:spPr>
          <a:xfrm>
            <a:off x="4617051" y="1212848"/>
            <a:ext cx="7151416" cy="50822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45280" y="2278062"/>
            <a:ext cx="7119937" cy="4333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702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Sharing Stats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228" y="1211262"/>
            <a:ext cx="4584809" cy="5203177"/>
          </a:xfrm>
          <a:prstGeom prst="rect">
            <a:avLst/>
          </a:prstGeom>
        </p:spPr>
      </p:pic>
      <p:sp>
        <p:nvSpPr>
          <p:cNvPr id="4" name="TextBox 3"/>
          <p:cNvSpPr txBox="1"/>
          <p:nvPr/>
        </p:nvSpPr>
        <p:spPr>
          <a:xfrm>
            <a:off x="3627437" y="1516062"/>
            <a:ext cx="2054899" cy="469039"/>
          </a:xfrm>
          <a:prstGeom prst="rect">
            <a:avLst/>
          </a:prstGeom>
          <a:noFill/>
        </p:spPr>
        <p:txBody>
          <a:bodyPr wrap="square" rtlCol="0">
            <a:spAutoFit/>
          </a:bodyPr>
          <a:lstStyle/>
          <a:p>
            <a:pPr algn="r" defTabSz="621746"/>
            <a:r>
              <a:rPr lang="en-US" sz="2400" dirty="0">
                <a:solidFill>
                  <a:srgbClr val="FFFFFF"/>
                </a:solidFill>
              </a:rPr>
              <a:t>Android</a:t>
            </a:r>
          </a:p>
        </p:txBody>
      </p:sp>
      <p:sp>
        <p:nvSpPr>
          <p:cNvPr id="5" name="TextBox 4"/>
          <p:cNvSpPr txBox="1"/>
          <p:nvPr/>
        </p:nvSpPr>
        <p:spPr>
          <a:xfrm>
            <a:off x="3629938" y="2875823"/>
            <a:ext cx="2054899" cy="469039"/>
          </a:xfrm>
          <a:prstGeom prst="rect">
            <a:avLst/>
          </a:prstGeom>
          <a:noFill/>
        </p:spPr>
        <p:txBody>
          <a:bodyPr wrap="square" rtlCol="0">
            <a:spAutoFit/>
          </a:bodyPr>
          <a:lstStyle/>
          <a:p>
            <a:pPr algn="r" defTabSz="621746"/>
            <a:r>
              <a:rPr lang="en-US" sz="2400" dirty="0" err="1">
                <a:solidFill>
                  <a:srgbClr val="FFFFFF"/>
                </a:solidFill>
              </a:rPr>
              <a:t>iOS</a:t>
            </a:r>
            <a:endParaRPr lang="en-US" sz="2400" dirty="0">
              <a:solidFill>
                <a:srgbClr val="FFFFFF"/>
              </a:solidFill>
            </a:endParaRPr>
          </a:p>
        </p:txBody>
      </p:sp>
      <p:sp>
        <p:nvSpPr>
          <p:cNvPr id="6" name="TextBox 5"/>
          <p:cNvSpPr txBox="1"/>
          <p:nvPr/>
        </p:nvSpPr>
        <p:spPr>
          <a:xfrm>
            <a:off x="3629938" y="4247423"/>
            <a:ext cx="2054899" cy="469039"/>
          </a:xfrm>
          <a:prstGeom prst="rect">
            <a:avLst/>
          </a:prstGeom>
          <a:noFill/>
        </p:spPr>
        <p:txBody>
          <a:bodyPr wrap="square" rtlCol="0">
            <a:spAutoFit/>
          </a:bodyPr>
          <a:lstStyle/>
          <a:p>
            <a:pPr algn="r" defTabSz="621746"/>
            <a:r>
              <a:rPr lang="en-US" sz="2400" dirty="0">
                <a:solidFill>
                  <a:srgbClr val="FFFFFF"/>
                </a:solidFill>
              </a:rPr>
              <a:t>Mac</a:t>
            </a:r>
          </a:p>
        </p:txBody>
      </p:sp>
      <p:sp>
        <p:nvSpPr>
          <p:cNvPr id="7" name="TextBox 6"/>
          <p:cNvSpPr txBox="1"/>
          <p:nvPr/>
        </p:nvSpPr>
        <p:spPr>
          <a:xfrm>
            <a:off x="2952182" y="5626397"/>
            <a:ext cx="2732655" cy="461665"/>
          </a:xfrm>
          <a:prstGeom prst="rect">
            <a:avLst/>
          </a:prstGeom>
          <a:noFill/>
        </p:spPr>
        <p:txBody>
          <a:bodyPr wrap="square" rtlCol="0">
            <a:spAutoFit/>
          </a:bodyPr>
          <a:lstStyle/>
          <a:p>
            <a:pPr algn="r" defTabSz="621746"/>
            <a:r>
              <a:rPr lang="en-US" sz="2400" dirty="0" smtClean="0">
                <a:solidFill>
                  <a:srgbClr val="FFFFFF"/>
                </a:solidFill>
              </a:rPr>
              <a:t>Windows Phone</a:t>
            </a:r>
            <a:endParaRPr lang="en-US" sz="2400" dirty="0">
              <a:solidFill>
                <a:srgbClr val="FFFFFF"/>
              </a:solidFill>
            </a:endParaRPr>
          </a:p>
        </p:txBody>
      </p:sp>
      <p:sp>
        <p:nvSpPr>
          <p:cNvPr id="13" name="TextBox 12"/>
          <p:cNvSpPr txBox="1"/>
          <p:nvPr/>
        </p:nvSpPr>
        <p:spPr>
          <a:xfrm>
            <a:off x="6904037" y="614118"/>
            <a:ext cx="952500" cy="400110"/>
          </a:xfrm>
          <a:prstGeom prst="rect">
            <a:avLst/>
          </a:prstGeom>
          <a:noFill/>
        </p:spPr>
        <p:txBody>
          <a:bodyPr wrap="square" rtlCol="0">
            <a:spAutoFit/>
          </a:bodyPr>
          <a:lstStyle/>
          <a:p>
            <a:pPr defTabSz="621746"/>
            <a:r>
              <a:rPr lang="en-US" sz="2000" dirty="0" err="1" smtClean="0">
                <a:solidFill>
                  <a:srgbClr val="FFFFFF"/>
                </a:solidFill>
              </a:rPr>
              <a:t>Calca</a:t>
            </a:r>
            <a:endParaRPr lang="en-US" sz="2000" dirty="0">
              <a:solidFill>
                <a:srgbClr val="FFFFFF"/>
              </a:solidFill>
            </a:endParaRPr>
          </a:p>
        </p:txBody>
      </p:sp>
      <p:sp>
        <p:nvSpPr>
          <p:cNvPr id="14" name="TextBox 13"/>
          <p:cNvSpPr txBox="1"/>
          <p:nvPr/>
        </p:nvSpPr>
        <p:spPr>
          <a:xfrm>
            <a:off x="8656637" y="614118"/>
            <a:ext cx="1085850" cy="400110"/>
          </a:xfrm>
          <a:prstGeom prst="rect">
            <a:avLst/>
          </a:prstGeom>
          <a:noFill/>
        </p:spPr>
        <p:txBody>
          <a:bodyPr wrap="square" rtlCol="0">
            <a:spAutoFit/>
          </a:bodyPr>
          <a:lstStyle/>
          <a:p>
            <a:pPr defTabSz="621746"/>
            <a:r>
              <a:rPr lang="en-US" sz="2000" dirty="0" err="1" smtClean="0">
                <a:solidFill>
                  <a:srgbClr val="FFFFFF"/>
                </a:solidFill>
              </a:rPr>
              <a:t>iCircuit</a:t>
            </a:r>
            <a:endParaRPr lang="en-US" sz="2000" dirty="0">
              <a:solidFill>
                <a:srgbClr val="FFFFFF"/>
              </a:solidFill>
            </a:endParaRPr>
          </a:p>
        </p:txBody>
      </p:sp>
      <p:sp>
        <p:nvSpPr>
          <p:cNvPr id="15" name="TextBox 14"/>
          <p:cNvSpPr txBox="1"/>
          <p:nvPr/>
        </p:nvSpPr>
        <p:spPr>
          <a:xfrm>
            <a:off x="10180637" y="601662"/>
            <a:ext cx="1676401" cy="400110"/>
          </a:xfrm>
          <a:prstGeom prst="rect">
            <a:avLst/>
          </a:prstGeom>
          <a:noFill/>
        </p:spPr>
        <p:txBody>
          <a:bodyPr wrap="square" rtlCol="0">
            <a:spAutoFit/>
          </a:bodyPr>
          <a:lstStyle/>
          <a:p>
            <a:pPr defTabSz="621746"/>
            <a:r>
              <a:rPr lang="en-US" sz="2000" dirty="0" smtClean="0">
                <a:solidFill>
                  <a:srgbClr val="FFFFFF"/>
                </a:solidFill>
              </a:rPr>
              <a:t>Touch Draw</a:t>
            </a:r>
            <a:endParaRPr lang="en-US" sz="2000" dirty="0">
              <a:solidFill>
                <a:srgbClr val="FFFFFF"/>
              </a:solidFill>
            </a:endParaRPr>
          </a:p>
        </p:txBody>
      </p:sp>
      <p:cxnSp>
        <p:nvCxnSpPr>
          <p:cNvPr id="17" name="Straight Connector 16"/>
          <p:cNvCxnSpPr/>
          <p:nvPr/>
        </p:nvCxnSpPr>
        <p:spPr>
          <a:xfrm>
            <a:off x="3170237" y="2354262"/>
            <a:ext cx="8686801" cy="0"/>
          </a:xfrm>
          <a:prstGeom prst="line">
            <a:avLst/>
          </a:prstGeom>
          <a:ln w="6350" cmpd="sng">
            <a:solidFill>
              <a:schemeClr val="accent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70237" y="3802062"/>
            <a:ext cx="8686801" cy="0"/>
          </a:xfrm>
          <a:prstGeom prst="line">
            <a:avLst/>
          </a:prstGeom>
          <a:ln w="6350" cmpd="sng">
            <a:solidFill>
              <a:schemeClr val="accent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70237" y="5173662"/>
            <a:ext cx="8686801" cy="0"/>
          </a:xfrm>
          <a:prstGeom prst="line">
            <a:avLst/>
          </a:prstGeom>
          <a:ln w="6350" cmpd="sng">
            <a:solidFill>
              <a:schemeClr val="accent6"/>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8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Sharing Strategies with Xamarin</a:t>
            </a:r>
            <a:endParaRPr lang="en-US" dirty="0"/>
          </a:p>
        </p:txBody>
      </p:sp>
      <p:sp>
        <p:nvSpPr>
          <p:cNvPr id="3" name="Text Placeholder 2"/>
          <p:cNvSpPr>
            <a:spLocks noGrp="1"/>
          </p:cNvSpPr>
          <p:nvPr>
            <p:ph type="body" sz="quarter" idx="12"/>
          </p:nvPr>
        </p:nvSpPr>
        <p:spPr>
          <a:xfrm>
            <a:off x="274638" y="4335462"/>
            <a:ext cx="8229589" cy="1829593"/>
          </a:xfrm>
        </p:spPr>
        <p:txBody>
          <a:bodyPr/>
          <a:lstStyle/>
          <a:p>
            <a:r>
              <a:rPr lang="en-US" dirty="0" smtClean="0"/>
              <a:t>Demo</a:t>
            </a:r>
            <a:endParaRPr lang="en-US" dirty="0"/>
          </a:p>
        </p:txBody>
      </p:sp>
    </p:spTree>
    <p:extLst>
      <p:ext uri="{BB962C8B-B14F-4D97-AF65-F5344CB8AC3E}">
        <p14:creationId xmlns:p14="http://schemas.microsoft.com/office/powerpoint/2010/main" val="3875819668"/>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your free C# Shirt</a:t>
            </a:r>
            <a:br>
              <a:rPr lang="en-US" dirty="0" smtClean="0"/>
            </a:br>
            <a:r>
              <a:rPr lang="en-US" sz="6000" dirty="0" smtClean="0"/>
              <a:t>Xamarin.com/Shirt</a:t>
            </a:r>
            <a:endParaRPr lang="en-US" sz="6000" dirty="0"/>
          </a:p>
        </p:txBody>
      </p:sp>
      <p:pic>
        <p:nvPicPr>
          <p:cNvPr id="3" name="Picture 2"/>
          <p:cNvPicPr>
            <a:picLocks noChangeAspect="1"/>
          </p:cNvPicPr>
          <p:nvPr/>
        </p:nvPicPr>
        <p:blipFill>
          <a:blip r:embed="rId2"/>
          <a:stretch>
            <a:fillRect/>
          </a:stretch>
        </p:blipFill>
        <p:spPr>
          <a:xfrm>
            <a:off x="6649628" y="3528738"/>
            <a:ext cx="5512210" cy="5257800"/>
          </a:xfrm>
          <a:prstGeom prst="rect">
            <a:avLst/>
          </a:prstGeom>
        </p:spPr>
      </p:pic>
    </p:spTree>
    <p:extLst>
      <p:ext uri="{BB962C8B-B14F-4D97-AF65-F5344CB8AC3E}">
        <p14:creationId xmlns:p14="http://schemas.microsoft.com/office/powerpoint/2010/main" val="393936436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UI?</a:t>
            </a:r>
            <a:endParaRPr lang="en-US" dirty="0"/>
          </a:p>
        </p:txBody>
      </p:sp>
    </p:spTree>
    <p:extLst>
      <p:ext uri="{BB962C8B-B14F-4D97-AF65-F5344CB8AC3E}">
        <p14:creationId xmlns:p14="http://schemas.microsoft.com/office/powerpoint/2010/main" val="3740830502"/>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m-app@2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074" y="2430462"/>
            <a:ext cx="10134600" cy="6730697"/>
          </a:xfrm>
          <a:prstGeom prst="rect">
            <a:avLst/>
          </a:prstGeom>
        </p:spPr>
      </p:pic>
      <p:sp>
        <p:nvSpPr>
          <p:cNvPr id="5" name="TextBox 4"/>
          <p:cNvSpPr txBox="1"/>
          <p:nvPr/>
        </p:nvSpPr>
        <p:spPr>
          <a:xfrm>
            <a:off x="1020383" y="220662"/>
            <a:ext cx="10455654" cy="2316532"/>
          </a:xfrm>
          <a:prstGeom prst="rect">
            <a:avLst/>
          </a:prstGeom>
          <a:noFill/>
        </p:spPr>
        <p:txBody>
          <a:bodyPr wrap="square" lIns="182880" tIns="146304" rIns="182880" bIns="146304" rtlCol="0">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Meet </a:t>
            </a:r>
            <a:r>
              <a:rPr lang="en-US" sz="4800" dirty="0" err="1" smtClean="0">
                <a:gradFill>
                  <a:gsLst>
                    <a:gs pos="2917">
                      <a:srgbClr val="FFFFFF"/>
                    </a:gs>
                    <a:gs pos="30000">
                      <a:srgbClr val="FFFFFF"/>
                    </a:gs>
                  </a:gsLst>
                  <a:lin ang="5400000" scaled="0"/>
                </a:gradFill>
                <a:latin typeface="Segoe UI Light"/>
              </a:rPr>
              <a:t>Xamarin.Forms</a:t>
            </a:r>
            <a:endParaRPr lang="en-US" sz="4800" dirty="0" smtClean="0">
              <a:gradFill>
                <a:gsLst>
                  <a:gs pos="2917">
                    <a:srgbClr val="FFFFFF"/>
                  </a:gs>
                  <a:gs pos="30000">
                    <a:srgbClr val="FFFFFF"/>
                  </a:gs>
                </a:gsLst>
                <a:lin ang="5400000" scaled="0"/>
              </a:gradFill>
              <a:latin typeface="Segoe UI Light"/>
            </a:endParaRPr>
          </a:p>
          <a:p>
            <a:pPr algn="ctr">
              <a:lnSpc>
                <a:spcPct val="50000"/>
              </a:lnSpc>
              <a:spcAft>
                <a:spcPts val="600"/>
              </a:spcAft>
            </a:pPr>
            <a:endParaRPr lang="en-US" sz="4000" dirty="0" smtClean="0">
              <a:gradFill>
                <a:gsLst>
                  <a:gs pos="2917">
                    <a:srgbClr val="FFFFFF"/>
                  </a:gs>
                  <a:gs pos="30000">
                    <a:srgbClr val="FFFFFF"/>
                  </a:gs>
                </a:gsLst>
                <a:lin ang="5400000" scaled="0"/>
              </a:gradFill>
            </a:endParaRPr>
          </a:p>
          <a:p>
            <a:pPr algn="ctr">
              <a:lnSpc>
                <a:spcPct val="90000"/>
              </a:lnSpc>
              <a:spcAft>
                <a:spcPts val="600"/>
              </a:spcAft>
            </a:pPr>
            <a:r>
              <a:rPr lang="en-US" sz="3200" dirty="0" smtClean="0">
                <a:gradFill>
                  <a:gsLst>
                    <a:gs pos="2917">
                      <a:srgbClr val="FFFFFF"/>
                    </a:gs>
                    <a:gs pos="30000">
                      <a:srgbClr val="FFFFFF"/>
                    </a:gs>
                  </a:gsLst>
                  <a:lin ang="5400000" scaled="0"/>
                </a:gradFill>
              </a:rPr>
              <a:t>Build native UIs for </a:t>
            </a:r>
            <a:r>
              <a:rPr lang="en-US" sz="3200" dirty="0" err="1" smtClean="0">
                <a:gradFill>
                  <a:gsLst>
                    <a:gs pos="2917">
                      <a:srgbClr val="FFFFFF"/>
                    </a:gs>
                    <a:gs pos="30000">
                      <a:srgbClr val="FFFFFF"/>
                    </a:gs>
                  </a:gsLst>
                  <a:lin ang="5400000" scaled="0"/>
                </a:gradFill>
              </a:rPr>
              <a:t>iOS</a:t>
            </a:r>
            <a:r>
              <a:rPr lang="en-US" sz="3200" dirty="0" smtClean="0">
                <a:gradFill>
                  <a:gsLst>
                    <a:gs pos="2917">
                      <a:srgbClr val="FFFFFF"/>
                    </a:gs>
                    <a:gs pos="30000">
                      <a:srgbClr val="FFFFFF"/>
                    </a:gs>
                  </a:gsLst>
                  <a:lin ang="5400000" scaled="0"/>
                </a:gradFill>
              </a:rPr>
              <a:t>, Android and Windows Phone from a single, shared C# codebase.</a:t>
            </a:r>
          </a:p>
        </p:txBody>
      </p:sp>
    </p:spTree>
    <p:extLst>
      <p:ext uri="{BB962C8B-B14F-4D97-AF65-F5344CB8AC3E}">
        <p14:creationId xmlns:p14="http://schemas.microsoft.com/office/powerpoint/2010/main" val="31346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Xamarin + </a:t>
            </a:r>
            <a:r>
              <a:rPr lang="en-US" dirty="0" err="1" smtClean="0"/>
              <a:t>Xamarin.Forms</a:t>
            </a:r>
            <a:endParaRPr lang="en-US" dirty="0"/>
          </a:p>
        </p:txBody>
      </p:sp>
      <p:sp>
        <p:nvSpPr>
          <p:cNvPr id="3" name="Text Placeholder 2"/>
          <p:cNvSpPr>
            <a:spLocks noGrp="1"/>
          </p:cNvSpPr>
          <p:nvPr>
            <p:ph type="body" sz="quarter" idx="10"/>
          </p:nvPr>
        </p:nvSpPr>
        <p:spPr>
          <a:xfrm>
            <a:off x="655637" y="5326062"/>
            <a:ext cx="5486399" cy="579646"/>
          </a:xfrm>
        </p:spPr>
        <p:txBody>
          <a:bodyPr/>
          <a:lstStyle/>
          <a:p>
            <a:r>
              <a:rPr lang="en-US" sz="2800" dirty="0" smtClean="0">
                <a:solidFill>
                  <a:srgbClr val="FFFFFF"/>
                </a:solidFill>
                <a:latin typeface="+mn-lt"/>
              </a:rPr>
              <a:t>Traditional Xamarin Approach</a:t>
            </a:r>
            <a:endParaRPr lang="en-US" sz="2800" dirty="0">
              <a:solidFill>
                <a:srgbClr val="FFFFFF"/>
              </a:solidFill>
              <a:latin typeface="+mn-lt"/>
            </a:endParaRPr>
          </a:p>
        </p:txBody>
      </p:sp>
      <p:sp>
        <p:nvSpPr>
          <p:cNvPr id="4" name="Text Placeholder 3"/>
          <p:cNvSpPr>
            <a:spLocks noGrp="1"/>
          </p:cNvSpPr>
          <p:nvPr>
            <p:ph type="body" sz="quarter" idx="11"/>
          </p:nvPr>
        </p:nvSpPr>
        <p:spPr>
          <a:xfrm>
            <a:off x="6523037" y="5326062"/>
            <a:ext cx="5486399" cy="1114151"/>
          </a:xfrm>
        </p:spPr>
        <p:txBody>
          <a:bodyPr/>
          <a:lstStyle/>
          <a:p>
            <a:r>
              <a:rPr lang="en-US" sz="2800" dirty="0" smtClean="0">
                <a:solidFill>
                  <a:srgbClr val="FFFFFF"/>
                </a:solidFill>
                <a:latin typeface="+mn-lt"/>
              </a:rPr>
              <a:t>With </a:t>
            </a:r>
            <a:r>
              <a:rPr lang="en-US" sz="2800" dirty="0" err="1" smtClean="0">
                <a:solidFill>
                  <a:srgbClr val="FFFFFF"/>
                </a:solidFill>
                <a:latin typeface="+mn-lt"/>
              </a:rPr>
              <a:t>Xamarin.Forms</a:t>
            </a:r>
            <a:r>
              <a:rPr lang="en-US" sz="2800" dirty="0" smtClean="0">
                <a:solidFill>
                  <a:srgbClr val="FFFFFF"/>
                </a:solidFill>
                <a:latin typeface="+mn-lt"/>
              </a:rPr>
              <a:t>:</a:t>
            </a:r>
          </a:p>
          <a:p>
            <a:r>
              <a:rPr lang="en-US" sz="2800" dirty="0" smtClean="0">
                <a:solidFill>
                  <a:srgbClr val="FFFFFF"/>
                </a:solidFill>
                <a:latin typeface="+mn-lt"/>
              </a:rPr>
              <a:t>More code-sharing, all native</a:t>
            </a:r>
            <a:endParaRPr lang="en-US" sz="2800" dirty="0">
              <a:solidFill>
                <a:srgbClr val="FFFFFF"/>
              </a:solidFill>
              <a:latin typeface="+mn-lt"/>
            </a:endParaRPr>
          </a:p>
        </p:txBody>
      </p:sp>
      <p:pic>
        <p:nvPicPr>
          <p:cNvPr id="5" name="Picture 4" descr="un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37" y="2125662"/>
            <a:ext cx="4572000" cy="3045699"/>
          </a:xfrm>
          <a:prstGeom prst="rect">
            <a:avLst/>
          </a:prstGeom>
        </p:spPr>
      </p:pic>
      <p:sp>
        <p:nvSpPr>
          <p:cNvPr id="9" name="Rectangle 8"/>
          <p:cNvSpPr/>
          <p:nvPr/>
        </p:nvSpPr>
        <p:spPr bwMode="auto">
          <a:xfrm>
            <a:off x="808037" y="3421062"/>
            <a:ext cx="4572000" cy="1743104"/>
          </a:xfrm>
          <a:prstGeom prst="rect">
            <a:avLst/>
          </a:prstGeom>
          <a:noFill/>
          <a:ln w="19050" cmpd="sng">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1" name="Group 10"/>
          <p:cNvGrpSpPr/>
          <p:nvPr/>
        </p:nvGrpSpPr>
        <p:grpSpPr>
          <a:xfrm>
            <a:off x="6675438" y="2134083"/>
            <a:ext cx="4571997" cy="3045698"/>
            <a:chOff x="6369808" y="2264345"/>
            <a:chExt cx="5639782" cy="3757017"/>
          </a:xfrm>
        </p:grpSpPr>
        <p:pic>
          <p:nvPicPr>
            <p:cNvPr id="12" name="Picture 11" descr="un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808" y="2264345"/>
              <a:ext cx="5639782" cy="3757017"/>
            </a:xfrm>
            <a:prstGeom prst="rect">
              <a:avLst/>
            </a:prstGeom>
          </p:spPr>
        </p:pic>
        <p:sp>
          <p:nvSpPr>
            <p:cNvPr id="13" name="Rectangle 12"/>
            <p:cNvSpPr/>
            <p:nvPr/>
          </p:nvSpPr>
          <p:spPr>
            <a:xfrm>
              <a:off x="6369808" y="3121504"/>
              <a:ext cx="5639782" cy="674171"/>
            </a:xfrm>
            <a:prstGeom prst="rect">
              <a:avLst/>
            </a:prstGeom>
            <a:solidFill>
              <a:srgbClr val="216B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20" dirty="0">
                  <a:solidFill>
                    <a:srgbClr val="FFFFFF"/>
                  </a:solidFill>
                  <a:latin typeface="Helvetica Light"/>
                  <a:cs typeface="Helvetica Light"/>
                </a:rPr>
                <a:t>Shared UI Code</a:t>
              </a:r>
            </a:p>
          </p:txBody>
        </p:sp>
        <p:sp>
          <p:nvSpPr>
            <p:cNvPr id="14" name="Rectangle 13"/>
            <p:cNvSpPr/>
            <p:nvPr/>
          </p:nvSpPr>
          <p:spPr>
            <a:xfrm>
              <a:off x="6369808" y="3029152"/>
              <a:ext cx="5639782" cy="9235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5" name="Rectangle 14"/>
            <p:cNvSpPr/>
            <p:nvPr/>
          </p:nvSpPr>
          <p:spPr bwMode="auto">
            <a:xfrm>
              <a:off x="6369808" y="3878262"/>
              <a:ext cx="5638953" cy="2143100"/>
            </a:xfrm>
            <a:prstGeom prst="rect">
              <a:avLst/>
            </a:prstGeom>
            <a:noFill/>
            <a:ln w="19050" cmpd="sng">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17063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997169" y="5449697"/>
            <a:ext cx="4105225" cy="1521801"/>
          </a:xfrm>
          <a:prstGeom prst="rect">
            <a:avLst/>
          </a:prstGeom>
        </p:spPr>
        <p:txBody>
          <a:bodyPr vert="horz" lIns="111026" tIns="55513" rIns="111026" bIns="55513" rtlCol="0">
            <a:normAutofit/>
          </a:bodyPr>
          <a:lstStyle>
            <a:lvl1pPr marL="0" indent="0" algn="l" defTabSz="457200" rtl="0" eaLnBrk="1" latinLnBrk="0" hangingPunct="1">
              <a:spcBef>
                <a:spcPct val="20000"/>
              </a:spcBef>
              <a:buFont typeface="Arial"/>
              <a:buNone/>
              <a:defRPr sz="2800" b="0" i="0" kern="1200">
                <a:solidFill>
                  <a:srgbClr val="BFBFBF"/>
                </a:solidFill>
                <a:latin typeface="Helvetica Light"/>
                <a:ea typeface="+mn-ea"/>
                <a:cs typeface="Helvetica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900" dirty="0">
              <a:solidFill>
                <a:srgbClr val="FFFFFF"/>
              </a:solidFill>
              <a:latin typeface="Helvetica"/>
              <a:cs typeface="Helvetica"/>
            </a:endParaRPr>
          </a:p>
        </p:txBody>
      </p:sp>
      <p:sp>
        <p:nvSpPr>
          <p:cNvPr id="16" name="TextBox 15"/>
          <p:cNvSpPr txBox="1"/>
          <p:nvPr/>
        </p:nvSpPr>
        <p:spPr>
          <a:xfrm>
            <a:off x="-3500245" y="848281"/>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7" name="TextBox 16"/>
          <p:cNvSpPr txBox="1"/>
          <p:nvPr/>
        </p:nvSpPr>
        <p:spPr>
          <a:xfrm>
            <a:off x="14622234" y="6074292"/>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0" name="TextBox 2"/>
          <p:cNvSpPr txBox="1">
            <a:spLocks noChangeArrowheads="1"/>
          </p:cNvSpPr>
          <p:nvPr/>
        </p:nvSpPr>
        <p:spPr bwMode="auto">
          <a:xfrm>
            <a:off x="3174971" y="5595620"/>
            <a:ext cx="6086532" cy="850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1026" tIns="55513" rIns="111026" bIns="555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rgbClr val="FFFFFF"/>
                </a:solidFill>
                <a:latin typeface="Helvetica Neue Light"/>
                <a:cs typeface="Helvetica Neue Light"/>
              </a:rPr>
              <a:t>Create native iOS, Android, Mac and</a:t>
            </a:r>
          </a:p>
          <a:p>
            <a:pPr algn="ctr" eaLnBrk="1" hangingPunct="1"/>
            <a:r>
              <a:rPr lang="en-US" dirty="0">
                <a:solidFill>
                  <a:srgbClr val="FFFFFF"/>
                </a:solidFill>
                <a:latin typeface="Helvetica Neue Light"/>
                <a:cs typeface="Helvetica Neue Light"/>
              </a:rPr>
              <a:t>Windows apps in Visual Studio and C#</a:t>
            </a:r>
          </a:p>
        </p:txBody>
      </p:sp>
      <p:grpSp>
        <p:nvGrpSpPr>
          <p:cNvPr id="11" name="Group 4"/>
          <p:cNvGrpSpPr>
            <a:grpSpLocks/>
          </p:cNvGrpSpPr>
          <p:nvPr/>
        </p:nvGrpSpPr>
        <p:grpSpPr bwMode="auto">
          <a:xfrm>
            <a:off x="3817937" y="520699"/>
            <a:ext cx="4800600" cy="672264"/>
            <a:chOff x="1178203" y="364472"/>
            <a:chExt cx="3377034" cy="473317"/>
          </a:xfrm>
        </p:grpSpPr>
        <p:pic>
          <p:nvPicPr>
            <p:cNvPr id="12" name="Picture 2" descr="Xamarin Platform 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4573" y="398649"/>
              <a:ext cx="2790664" cy="439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8203" y="364472"/>
              <a:ext cx="511190" cy="453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Rectangle 1"/>
          <p:cNvSpPr/>
          <p:nvPr/>
        </p:nvSpPr>
        <p:spPr bwMode="auto">
          <a:xfrm>
            <a:off x="6751637" y="520699"/>
            <a:ext cx="1866900" cy="685800"/>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6599237" y="427739"/>
            <a:ext cx="2590800" cy="859723"/>
          </a:xfrm>
          <a:prstGeom prst="rect">
            <a:avLst/>
          </a:prstGeom>
          <a:noFill/>
        </p:spPr>
        <p:txBody>
          <a:bodyPr wrap="square" lIns="182880" tIns="146304" rIns="182880" bIns="146304" rtlCol="0">
            <a:spAutoFit/>
          </a:bodyPr>
          <a:lstStyle/>
          <a:p>
            <a:pPr>
              <a:lnSpc>
                <a:spcPct val="90000"/>
              </a:lnSpc>
              <a:spcAft>
                <a:spcPts val="600"/>
              </a:spcAft>
            </a:pPr>
            <a:r>
              <a:rPr lang="en-US" sz="4000" dirty="0" smtClean="0">
                <a:gradFill>
                  <a:gsLst>
                    <a:gs pos="2917">
                      <a:srgbClr val="FFFFFF"/>
                    </a:gs>
                    <a:gs pos="30000">
                      <a:srgbClr val="FFFFFF"/>
                    </a:gs>
                  </a:gsLst>
                  <a:lin ang="5400000" scaled="0"/>
                </a:gradFill>
                <a:latin typeface="Segoe UI Light"/>
              </a:rPr>
              <a:t>Platform</a:t>
            </a:r>
          </a:p>
        </p:txBody>
      </p:sp>
      <p:pic>
        <p:nvPicPr>
          <p:cNvPr id="15" name="Picture 14"/>
          <p:cNvPicPr>
            <a:picLocks noChangeAspect="1"/>
          </p:cNvPicPr>
          <p:nvPr/>
        </p:nvPicPr>
        <p:blipFill>
          <a:blip r:embed="rId5"/>
          <a:stretch>
            <a:fillRect/>
          </a:stretch>
        </p:blipFill>
        <p:spPr>
          <a:xfrm>
            <a:off x="3139391" y="1363680"/>
            <a:ext cx="6370213" cy="4095934"/>
          </a:xfrm>
          <a:prstGeom prst="rect">
            <a:avLst/>
          </a:prstGeom>
        </p:spPr>
      </p:pic>
    </p:spTree>
    <p:extLst>
      <p:ext uri="{BB962C8B-B14F-4D97-AF65-F5344CB8AC3E}">
        <p14:creationId xmlns:p14="http://schemas.microsoft.com/office/powerpoint/2010/main" val="89649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294437" y="2020868"/>
            <a:ext cx="5943599" cy="5057794"/>
          </a:xfrm>
        </p:spPr>
        <p:txBody>
          <a:bodyPr/>
          <a:lstStyle/>
          <a:p>
            <a:pPr marL="466310" indent="-466310">
              <a:lnSpc>
                <a:spcPct val="110000"/>
              </a:lnSpc>
              <a:buFont typeface="Wingdings" charset="2"/>
              <a:buChar char="§"/>
            </a:pPr>
            <a:r>
              <a:rPr lang="en-US" sz="2720" dirty="0">
                <a:solidFill>
                  <a:schemeClr val="tx1"/>
                </a:solidFill>
                <a:latin typeface="+mn-lt"/>
                <a:cs typeface="Helvetica Light"/>
              </a:rPr>
              <a:t>40+ Pages, Layouts, and </a:t>
            </a:r>
            <a:r>
              <a:rPr lang="en-US" sz="2720" dirty="0" smtClean="0">
                <a:solidFill>
                  <a:schemeClr val="tx1"/>
                </a:solidFill>
                <a:latin typeface="+mn-lt"/>
                <a:cs typeface="Helvetica Light"/>
              </a:rPr>
              <a:t>Controls</a:t>
            </a:r>
          </a:p>
          <a:p>
            <a:pPr marL="466310" lvl="1" indent="-466310">
              <a:lnSpc>
                <a:spcPct val="110000"/>
              </a:lnSpc>
              <a:buClr>
                <a:schemeClr val="tx2"/>
              </a:buClr>
              <a:buFont typeface="Wingdings" charset="2"/>
              <a:buChar char="§"/>
            </a:pPr>
            <a:r>
              <a:rPr lang="en-US" sz="2720" dirty="0">
                <a:solidFill>
                  <a:schemeClr val="tx1"/>
                </a:solidFill>
                <a:cs typeface="Helvetica Light"/>
              </a:rPr>
              <a:t>Build from code behind or </a:t>
            </a:r>
            <a:r>
              <a:rPr lang="en-US" sz="2720" dirty="0" smtClean="0">
                <a:solidFill>
                  <a:schemeClr val="tx1"/>
                </a:solidFill>
                <a:cs typeface="Helvetica Light"/>
              </a:rPr>
              <a:t>XAML</a:t>
            </a:r>
            <a:endParaRPr lang="en-US" sz="2720" dirty="0">
              <a:solidFill>
                <a:schemeClr val="tx1"/>
              </a:solidFill>
              <a:latin typeface="+mn-lt"/>
              <a:cs typeface="Helvetica Light"/>
            </a:endParaRPr>
          </a:p>
          <a:p>
            <a:pPr marL="466310" indent="-466310">
              <a:lnSpc>
                <a:spcPct val="110000"/>
              </a:lnSpc>
              <a:buFont typeface="Wingdings" charset="2"/>
              <a:buChar char="§"/>
            </a:pPr>
            <a:r>
              <a:rPr lang="en-US" sz="2720" dirty="0" smtClean="0">
                <a:solidFill>
                  <a:schemeClr val="tx1"/>
                </a:solidFill>
                <a:latin typeface="+mn-lt"/>
                <a:cs typeface="Helvetica Light"/>
              </a:rPr>
              <a:t>Two</a:t>
            </a:r>
            <a:r>
              <a:rPr lang="en-US" sz="2720" dirty="0">
                <a:solidFill>
                  <a:schemeClr val="tx1"/>
                </a:solidFill>
                <a:latin typeface="+mn-lt"/>
                <a:cs typeface="Helvetica Light"/>
              </a:rPr>
              <a:t>-way Data </a:t>
            </a:r>
            <a:r>
              <a:rPr lang="en-US" sz="2720" dirty="0" smtClean="0">
                <a:solidFill>
                  <a:schemeClr val="tx1"/>
                </a:solidFill>
                <a:latin typeface="+mn-lt"/>
                <a:cs typeface="Helvetica Light"/>
              </a:rPr>
              <a:t>Binding</a:t>
            </a:r>
            <a:endParaRPr lang="en-US" sz="2720" dirty="0">
              <a:solidFill>
                <a:schemeClr val="tx1"/>
              </a:solidFill>
              <a:latin typeface="+mn-lt"/>
              <a:cs typeface="Helvetica Light"/>
            </a:endParaRPr>
          </a:p>
          <a:p>
            <a:pPr marL="466310" indent="-466310">
              <a:lnSpc>
                <a:spcPct val="110000"/>
              </a:lnSpc>
              <a:buFont typeface="Wingdings" charset="2"/>
              <a:buChar char="§"/>
            </a:pPr>
            <a:r>
              <a:rPr lang="en-US" sz="2720" dirty="0" smtClean="0">
                <a:solidFill>
                  <a:schemeClr val="tx1"/>
                </a:solidFill>
                <a:latin typeface="+mn-lt"/>
                <a:cs typeface="Helvetica Light"/>
              </a:rPr>
              <a:t>Navigation</a:t>
            </a:r>
            <a:endParaRPr lang="en-US" sz="2720" dirty="0">
              <a:solidFill>
                <a:schemeClr val="tx1"/>
              </a:solidFill>
              <a:latin typeface="+mn-lt"/>
              <a:cs typeface="Helvetica Light"/>
            </a:endParaRPr>
          </a:p>
          <a:p>
            <a:pPr marL="466310" indent="-466310">
              <a:lnSpc>
                <a:spcPct val="110000"/>
              </a:lnSpc>
              <a:buFont typeface="Wingdings" charset="2"/>
              <a:buChar char="§"/>
            </a:pPr>
            <a:r>
              <a:rPr lang="en-US" sz="2720" dirty="0">
                <a:solidFill>
                  <a:schemeClr val="tx1"/>
                </a:solidFill>
                <a:latin typeface="+mn-lt"/>
                <a:cs typeface="Helvetica Light"/>
              </a:rPr>
              <a:t>Animation </a:t>
            </a:r>
            <a:r>
              <a:rPr lang="en-US" sz="2720" dirty="0" smtClean="0">
                <a:solidFill>
                  <a:schemeClr val="tx1"/>
                </a:solidFill>
                <a:latin typeface="+mn-lt"/>
                <a:cs typeface="Helvetica Light"/>
              </a:rPr>
              <a:t>API</a:t>
            </a:r>
            <a:endParaRPr lang="en-US" sz="2720" dirty="0">
              <a:solidFill>
                <a:schemeClr val="tx1"/>
              </a:solidFill>
              <a:latin typeface="+mn-lt"/>
              <a:cs typeface="Helvetica Light"/>
            </a:endParaRPr>
          </a:p>
          <a:p>
            <a:pPr marL="466310" indent="-466310">
              <a:lnSpc>
                <a:spcPct val="110000"/>
              </a:lnSpc>
              <a:buFont typeface="Wingdings" charset="2"/>
              <a:buChar char="§"/>
            </a:pPr>
            <a:r>
              <a:rPr lang="en-US" sz="2720" dirty="0">
                <a:solidFill>
                  <a:schemeClr val="tx1"/>
                </a:solidFill>
                <a:latin typeface="+mn-lt"/>
                <a:cs typeface="Helvetica Light"/>
              </a:rPr>
              <a:t>Dependency </a:t>
            </a:r>
            <a:r>
              <a:rPr lang="en-US" sz="2720" dirty="0" smtClean="0">
                <a:solidFill>
                  <a:schemeClr val="tx1"/>
                </a:solidFill>
                <a:latin typeface="+mn-lt"/>
                <a:cs typeface="Helvetica Light"/>
              </a:rPr>
              <a:t>Service</a:t>
            </a:r>
            <a:endParaRPr lang="en-US" sz="2720" dirty="0">
              <a:solidFill>
                <a:schemeClr val="tx1"/>
              </a:solidFill>
              <a:latin typeface="+mn-lt"/>
              <a:cs typeface="Helvetica Light"/>
            </a:endParaRPr>
          </a:p>
          <a:p>
            <a:pPr marL="466310" indent="-466310">
              <a:lnSpc>
                <a:spcPct val="110000"/>
              </a:lnSpc>
              <a:buFont typeface="Wingdings" charset="2"/>
              <a:buChar char="§"/>
            </a:pPr>
            <a:r>
              <a:rPr lang="en-US" sz="2720" dirty="0">
                <a:solidFill>
                  <a:schemeClr val="tx1"/>
                </a:solidFill>
                <a:latin typeface="+mn-lt"/>
                <a:cs typeface="Helvetica Light"/>
              </a:rPr>
              <a:t>Messaging </a:t>
            </a:r>
            <a:r>
              <a:rPr lang="en-US" sz="2720" dirty="0" smtClean="0">
                <a:solidFill>
                  <a:schemeClr val="tx1"/>
                </a:solidFill>
                <a:latin typeface="+mn-lt"/>
                <a:cs typeface="Helvetica Light"/>
              </a:rPr>
              <a:t>Center</a:t>
            </a:r>
            <a:endParaRPr lang="en-US" sz="2720" dirty="0">
              <a:solidFill>
                <a:schemeClr val="tx1"/>
              </a:solidFill>
              <a:latin typeface="+mn-lt"/>
              <a:cs typeface="Helvetica Light"/>
            </a:endParaRPr>
          </a:p>
          <a:p>
            <a:pPr marL="466310" indent="-466310">
              <a:buFont typeface="Wingdings" charset="2"/>
              <a:buChar char="§"/>
            </a:pPr>
            <a:endParaRPr lang="en-US" sz="2720" dirty="0">
              <a:solidFill>
                <a:schemeClr val="tx1"/>
              </a:solidFill>
              <a:latin typeface="+mn-lt"/>
              <a:cs typeface="Helvetica Light"/>
            </a:endParaRPr>
          </a:p>
          <a:p>
            <a:endParaRPr lang="en-US" dirty="0">
              <a:solidFill>
                <a:schemeClr val="tx1"/>
              </a:solidFill>
              <a:latin typeface="+mn-lt"/>
            </a:endParaRPr>
          </a:p>
        </p:txBody>
      </p:sp>
      <p:sp>
        <p:nvSpPr>
          <p:cNvPr id="2" name="Title 1"/>
          <p:cNvSpPr>
            <a:spLocks noGrp="1"/>
          </p:cNvSpPr>
          <p:nvPr>
            <p:ph type="title"/>
          </p:nvPr>
        </p:nvSpPr>
        <p:spPr/>
        <p:txBody>
          <a:bodyPr>
            <a:noAutofit/>
          </a:bodyPr>
          <a:lstStyle/>
          <a:p>
            <a:r>
              <a:rPr lang="en-US" dirty="0">
                <a:solidFill>
                  <a:schemeClr val="tx1"/>
                </a:solidFill>
              </a:rPr>
              <a:t>What’s Included</a:t>
            </a:r>
          </a:p>
        </p:txBody>
      </p:sp>
      <p:grpSp>
        <p:nvGrpSpPr>
          <p:cNvPr id="3" name="Group 2"/>
          <p:cNvGrpSpPr/>
          <p:nvPr/>
        </p:nvGrpSpPr>
        <p:grpSpPr>
          <a:xfrm>
            <a:off x="502255" y="2127768"/>
            <a:ext cx="5487382" cy="3655494"/>
            <a:chOff x="6369808" y="2264345"/>
            <a:chExt cx="5639782" cy="3757017"/>
          </a:xfrm>
        </p:grpSpPr>
        <p:pic>
          <p:nvPicPr>
            <p:cNvPr id="4" name="Picture 3" descr="uniq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808" y="2264345"/>
              <a:ext cx="5639782" cy="3757017"/>
            </a:xfrm>
            <a:prstGeom prst="rect">
              <a:avLst/>
            </a:prstGeom>
          </p:spPr>
        </p:pic>
        <p:sp>
          <p:nvSpPr>
            <p:cNvPr id="5" name="Rectangle 4"/>
            <p:cNvSpPr/>
            <p:nvPr/>
          </p:nvSpPr>
          <p:spPr>
            <a:xfrm>
              <a:off x="6369808" y="3121504"/>
              <a:ext cx="5639782" cy="674171"/>
            </a:xfrm>
            <a:prstGeom prst="rect">
              <a:avLst/>
            </a:prstGeom>
            <a:solidFill>
              <a:srgbClr val="216B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20" dirty="0">
                  <a:solidFill>
                    <a:srgbClr val="FFFFFF"/>
                  </a:solidFill>
                  <a:latin typeface="Helvetica Light"/>
                  <a:cs typeface="Helvetica Light"/>
                </a:rPr>
                <a:t>Shared UI Code</a:t>
              </a:r>
            </a:p>
          </p:txBody>
        </p:sp>
        <p:sp>
          <p:nvSpPr>
            <p:cNvPr id="6" name="Rectangle 5"/>
            <p:cNvSpPr/>
            <p:nvPr/>
          </p:nvSpPr>
          <p:spPr>
            <a:xfrm>
              <a:off x="6369808" y="3029152"/>
              <a:ext cx="5639782" cy="9235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8" name="Rectangle 7"/>
            <p:cNvSpPr/>
            <p:nvPr/>
          </p:nvSpPr>
          <p:spPr bwMode="auto">
            <a:xfrm>
              <a:off x="6369808" y="3878262"/>
              <a:ext cx="5638953" cy="2143100"/>
            </a:xfrm>
            <a:prstGeom prst="rect">
              <a:avLst/>
            </a:prstGeom>
            <a:noFill/>
            <a:ln w="19050" cmpd="sng">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343307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Pages</a:t>
            </a:r>
          </a:p>
        </p:txBody>
      </p:sp>
      <p:pic>
        <p:nvPicPr>
          <p:cNvPr id="5" name="Picture 4" descr="Untitled@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475" y="2087187"/>
            <a:ext cx="9002909" cy="2878372"/>
          </a:xfrm>
          <a:prstGeom prst="rect">
            <a:avLst/>
          </a:prstGeom>
        </p:spPr>
      </p:pic>
      <p:sp>
        <p:nvSpPr>
          <p:cNvPr id="11" name="TextBox 10"/>
          <p:cNvSpPr txBox="1"/>
          <p:nvPr/>
        </p:nvSpPr>
        <p:spPr>
          <a:xfrm>
            <a:off x="2084475" y="4798144"/>
            <a:ext cx="1715902" cy="307777"/>
          </a:xfrm>
          <a:prstGeom prst="rect">
            <a:avLst/>
          </a:prstGeom>
          <a:noFill/>
        </p:spPr>
        <p:txBody>
          <a:bodyPr wrap="square" rtlCol="0">
            <a:spAutoFit/>
          </a:bodyPr>
          <a:lstStyle/>
          <a:p>
            <a:pPr algn="ctr"/>
            <a:r>
              <a:rPr lang="en-US" sz="1400" dirty="0">
                <a:solidFill>
                  <a:srgbClr val="FFFFFF"/>
                </a:solidFill>
                <a:cs typeface="Helvetica"/>
              </a:rPr>
              <a:t>Content</a:t>
            </a:r>
          </a:p>
        </p:txBody>
      </p:sp>
      <p:sp>
        <p:nvSpPr>
          <p:cNvPr id="13" name="TextBox 12"/>
          <p:cNvSpPr txBox="1"/>
          <p:nvPr/>
        </p:nvSpPr>
        <p:spPr>
          <a:xfrm>
            <a:off x="4067789" y="4798144"/>
            <a:ext cx="1314783" cy="307777"/>
          </a:xfrm>
          <a:prstGeom prst="rect">
            <a:avLst/>
          </a:prstGeom>
          <a:noFill/>
        </p:spPr>
        <p:txBody>
          <a:bodyPr wrap="square" rtlCol="0">
            <a:spAutoFit/>
          </a:bodyPr>
          <a:lstStyle/>
          <a:p>
            <a:pPr algn="ctr"/>
            <a:r>
              <a:rPr lang="en-US" sz="1400" dirty="0" err="1">
                <a:solidFill>
                  <a:srgbClr val="FFFFFF"/>
                </a:solidFill>
                <a:cs typeface="Helvetica"/>
              </a:rPr>
              <a:t>MasterDetail</a:t>
            </a:r>
            <a:endParaRPr lang="en-US" sz="1400" dirty="0">
              <a:solidFill>
                <a:srgbClr val="FFFFFF"/>
              </a:solidFill>
              <a:cs typeface="Helvetica"/>
            </a:endParaRPr>
          </a:p>
        </p:txBody>
      </p:sp>
      <p:sp>
        <p:nvSpPr>
          <p:cNvPr id="14" name="TextBox 13"/>
          <p:cNvSpPr txBox="1"/>
          <p:nvPr/>
        </p:nvSpPr>
        <p:spPr>
          <a:xfrm>
            <a:off x="5846088" y="4837973"/>
            <a:ext cx="1314783" cy="307777"/>
          </a:xfrm>
          <a:prstGeom prst="rect">
            <a:avLst/>
          </a:prstGeom>
          <a:noFill/>
        </p:spPr>
        <p:txBody>
          <a:bodyPr wrap="square" rtlCol="0">
            <a:spAutoFit/>
          </a:bodyPr>
          <a:lstStyle/>
          <a:p>
            <a:pPr algn="ctr"/>
            <a:r>
              <a:rPr lang="en-US" sz="1400" dirty="0">
                <a:solidFill>
                  <a:srgbClr val="FFFFFF"/>
                </a:solidFill>
                <a:cs typeface="Helvetica"/>
              </a:rPr>
              <a:t>Navigation</a:t>
            </a:r>
          </a:p>
        </p:txBody>
      </p:sp>
      <p:sp>
        <p:nvSpPr>
          <p:cNvPr id="15" name="TextBox 14"/>
          <p:cNvSpPr txBox="1"/>
          <p:nvPr/>
        </p:nvSpPr>
        <p:spPr>
          <a:xfrm>
            <a:off x="7639983" y="4837973"/>
            <a:ext cx="1314783" cy="307777"/>
          </a:xfrm>
          <a:prstGeom prst="rect">
            <a:avLst/>
          </a:prstGeom>
          <a:noFill/>
        </p:spPr>
        <p:txBody>
          <a:bodyPr wrap="square" rtlCol="0">
            <a:spAutoFit/>
          </a:bodyPr>
          <a:lstStyle/>
          <a:p>
            <a:pPr algn="ctr"/>
            <a:r>
              <a:rPr lang="en-US" sz="1400" dirty="0">
                <a:solidFill>
                  <a:srgbClr val="FFFFFF"/>
                </a:solidFill>
                <a:cs typeface="Helvetica"/>
              </a:rPr>
              <a:t>Tabbed</a:t>
            </a:r>
          </a:p>
        </p:txBody>
      </p:sp>
      <p:sp>
        <p:nvSpPr>
          <p:cNvPr id="16" name="TextBox 15"/>
          <p:cNvSpPr txBox="1"/>
          <p:nvPr/>
        </p:nvSpPr>
        <p:spPr>
          <a:xfrm>
            <a:off x="9429421" y="4837973"/>
            <a:ext cx="1314783" cy="307777"/>
          </a:xfrm>
          <a:prstGeom prst="rect">
            <a:avLst/>
          </a:prstGeom>
          <a:noFill/>
        </p:spPr>
        <p:txBody>
          <a:bodyPr wrap="square" rtlCol="0">
            <a:spAutoFit/>
          </a:bodyPr>
          <a:lstStyle/>
          <a:p>
            <a:pPr algn="ctr"/>
            <a:r>
              <a:rPr lang="en-US" sz="1400" dirty="0">
                <a:solidFill>
                  <a:srgbClr val="FFFFFF"/>
                </a:solidFill>
                <a:cs typeface="Helvetica"/>
              </a:rPr>
              <a:t>Carousel</a:t>
            </a:r>
          </a:p>
        </p:txBody>
      </p:sp>
      <p:pic>
        <p:nvPicPr>
          <p:cNvPr id="17" name="Picture 16"/>
          <p:cNvPicPr>
            <a:picLocks noChangeAspect="1"/>
          </p:cNvPicPr>
          <p:nvPr/>
        </p:nvPicPr>
        <p:blipFill>
          <a:blip r:embed="rId4"/>
          <a:stretch>
            <a:fillRect/>
          </a:stretch>
        </p:blipFill>
        <p:spPr>
          <a:xfrm>
            <a:off x="9527468" y="2549120"/>
            <a:ext cx="1130605" cy="1915328"/>
          </a:xfrm>
          <a:prstGeom prst="rect">
            <a:avLst/>
          </a:prstGeom>
        </p:spPr>
      </p:pic>
    </p:spTree>
    <p:extLst>
      <p:ext uri="{BB962C8B-B14F-4D97-AF65-F5344CB8AC3E}">
        <p14:creationId xmlns:p14="http://schemas.microsoft.com/office/powerpoint/2010/main" val="254710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Layouts</a:t>
            </a:r>
          </a:p>
        </p:txBody>
      </p:sp>
      <p:pic>
        <p:nvPicPr>
          <p:cNvPr id="7" name="Picture 6" descr="Untitled@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04" y="2133124"/>
            <a:ext cx="11989267" cy="2728278"/>
          </a:xfrm>
          <a:prstGeom prst="rect">
            <a:avLst/>
          </a:prstGeom>
        </p:spPr>
      </p:pic>
      <p:sp>
        <p:nvSpPr>
          <p:cNvPr id="21" name="TextBox 20"/>
          <p:cNvSpPr txBox="1"/>
          <p:nvPr/>
        </p:nvSpPr>
        <p:spPr>
          <a:xfrm>
            <a:off x="457713" y="4693987"/>
            <a:ext cx="1236786" cy="307777"/>
          </a:xfrm>
          <a:prstGeom prst="rect">
            <a:avLst/>
          </a:prstGeom>
          <a:noFill/>
        </p:spPr>
        <p:txBody>
          <a:bodyPr wrap="square" rtlCol="0">
            <a:spAutoFit/>
          </a:bodyPr>
          <a:lstStyle/>
          <a:p>
            <a:pPr algn="ctr"/>
            <a:r>
              <a:rPr lang="en-US" sz="1400" dirty="0">
                <a:solidFill>
                  <a:srgbClr val="FFFFFF"/>
                </a:solidFill>
                <a:cs typeface="Helvetica"/>
              </a:rPr>
              <a:t>Stack</a:t>
            </a:r>
          </a:p>
        </p:txBody>
      </p:sp>
      <p:sp>
        <p:nvSpPr>
          <p:cNvPr id="5" name="TextBox 4"/>
          <p:cNvSpPr txBox="1"/>
          <p:nvPr/>
        </p:nvSpPr>
        <p:spPr>
          <a:xfrm>
            <a:off x="2158014" y="4692645"/>
            <a:ext cx="1236786" cy="307777"/>
          </a:xfrm>
          <a:prstGeom prst="rect">
            <a:avLst/>
          </a:prstGeom>
          <a:noFill/>
        </p:spPr>
        <p:txBody>
          <a:bodyPr wrap="square" rtlCol="0">
            <a:spAutoFit/>
          </a:bodyPr>
          <a:lstStyle/>
          <a:p>
            <a:pPr algn="ctr"/>
            <a:r>
              <a:rPr lang="en-US" sz="1400" dirty="0">
                <a:solidFill>
                  <a:srgbClr val="FFFFFF"/>
                </a:solidFill>
                <a:cs typeface="Helvetica"/>
              </a:rPr>
              <a:t>Absolute</a:t>
            </a:r>
          </a:p>
        </p:txBody>
      </p:sp>
      <p:sp>
        <p:nvSpPr>
          <p:cNvPr id="6" name="TextBox 5"/>
          <p:cNvSpPr txBox="1"/>
          <p:nvPr/>
        </p:nvSpPr>
        <p:spPr>
          <a:xfrm>
            <a:off x="3862774" y="4692645"/>
            <a:ext cx="1236786" cy="307777"/>
          </a:xfrm>
          <a:prstGeom prst="rect">
            <a:avLst/>
          </a:prstGeom>
          <a:noFill/>
        </p:spPr>
        <p:txBody>
          <a:bodyPr wrap="square" rtlCol="0">
            <a:spAutoFit/>
          </a:bodyPr>
          <a:lstStyle/>
          <a:p>
            <a:pPr algn="ctr"/>
            <a:r>
              <a:rPr lang="en-US" sz="1400" dirty="0">
                <a:solidFill>
                  <a:srgbClr val="FFFFFF"/>
                </a:solidFill>
                <a:cs typeface="Helvetica"/>
              </a:rPr>
              <a:t>Relative</a:t>
            </a:r>
          </a:p>
        </p:txBody>
      </p:sp>
      <p:sp>
        <p:nvSpPr>
          <p:cNvPr id="8" name="TextBox 7"/>
          <p:cNvSpPr txBox="1"/>
          <p:nvPr/>
        </p:nvSpPr>
        <p:spPr>
          <a:xfrm>
            <a:off x="5556391" y="4692645"/>
            <a:ext cx="1236786" cy="307777"/>
          </a:xfrm>
          <a:prstGeom prst="rect">
            <a:avLst/>
          </a:prstGeom>
          <a:noFill/>
        </p:spPr>
        <p:txBody>
          <a:bodyPr wrap="square" rtlCol="0">
            <a:spAutoFit/>
          </a:bodyPr>
          <a:lstStyle/>
          <a:p>
            <a:pPr algn="ctr"/>
            <a:r>
              <a:rPr lang="en-US" sz="1400" dirty="0">
                <a:solidFill>
                  <a:srgbClr val="FFFFFF"/>
                </a:solidFill>
                <a:cs typeface="Helvetica"/>
              </a:rPr>
              <a:t>Grid</a:t>
            </a:r>
          </a:p>
        </p:txBody>
      </p:sp>
      <p:sp>
        <p:nvSpPr>
          <p:cNvPr id="9" name="TextBox 8"/>
          <p:cNvSpPr txBox="1"/>
          <p:nvPr/>
        </p:nvSpPr>
        <p:spPr>
          <a:xfrm>
            <a:off x="7261149" y="4691302"/>
            <a:ext cx="1236786" cy="307777"/>
          </a:xfrm>
          <a:prstGeom prst="rect">
            <a:avLst/>
          </a:prstGeom>
          <a:noFill/>
        </p:spPr>
        <p:txBody>
          <a:bodyPr wrap="square" rtlCol="0">
            <a:spAutoFit/>
          </a:bodyPr>
          <a:lstStyle/>
          <a:p>
            <a:pPr algn="ctr"/>
            <a:r>
              <a:rPr lang="en-US" sz="1400" dirty="0" err="1">
                <a:solidFill>
                  <a:srgbClr val="FFFFFF"/>
                </a:solidFill>
                <a:cs typeface="Helvetica"/>
              </a:rPr>
              <a:t>ContentView</a:t>
            </a:r>
            <a:endParaRPr lang="en-US" sz="1400" dirty="0">
              <a:solidFill>
                <a:srgbClr val="FFFFFF"/>
              </a:solidFill>
              <a:cs typeface="Helvetica"/>
            </a:endParaRPr>
          </a:p>
        </p:txBody>
      </p:sp>
      <p:sp>
        <p:nvSpPr>
          <p:cNvPr id="10" name="TextBox 9"/>
          <p:cNvSpPr txBox="1"/>
          <p:nvPr/>
        </p:nvSpPr>
        <p:spPr>
          <a:xfrm>
            <a:off x="8965908" y="4691302"/>
            <a:ext cx="1236786" cy="307777"/>
          </a:xfrm>
          <a:prstGeom prst="rect">
            <a:avLst/>
          </a:prstGeom>
          <a:noFill/>
        </p:spPr>
        <p:txBody>
          <a:bodyPr wrap="square" rtlCol="0">
            <a:spAutoFit/>
          </a:bodyPr>
          <a:lstStyle/>
          <a:p>
            <a:pPr algn="ctr"/>
            <a:r>
              <a:rPr lang="en-US" sz="1400" dirty="0" err="1">
                <a:solidFill>
                  <a:srgbClr val="FFFFFF"/>
                </a:solidFill>
                <a:cs typeface="Helvetica"/>
              </a:rPr>
              <a:t>ScrollView</a:t>
            </a:r>
            <a:endParaRPr lang="en-US" sz="1400" dirty="0">
              <a:solidFill>
                <a:srgbClr val="FFFFFF"/>
              </a:solidFill>
              <a:cs typeface="Helvetica"/>
            </a:endParaRPr>
          </a:p>
        </p:txBody>
      </p:sp>
      <p:sp>
        <p:nvSpPr>
          <p:cNvPr id="11" name="TextBox 10"/>
          <p:cNvSpPr txBox="1"/>
          <p:nvPr/>
        </p:nvSpPr>
        <p:spPr>
          <a:xfrm>
            <a:off x="10666212" y="4693987"/>
            <a:ext cx="1236786" cy="307777"/>
          </a:xfrm>
          <a:prstGeom prst="rect">
            <a:avLst/>
          </a:prstGeom>
          <a:noFill/>
        </p:spPr>
        <p:txBody>
          <a:bodyPr wrap="square" rtlCol="0">
            <a:spAutoFit/>
          </a:bodyPr>
          <a:lstStyle/>
          <a:p>
            <a:pPr algn="ctr"/>
            <a:r>
              <a:rPr lang="en-US" sz="1400" dirty="0">
                <a:solidFill>
                  <a:srgbClr val="FFFFFF"/>
                </a:solidFill>
                <a:cs typeface="Helvetica"/>
              </a:rPr>
              <a:t>Frame</a:t>
            </a:r>
          </a:p>
        </p:txBody>
      </p:sp>
    </p:spTree>
    <p:extLst>
      <p:ext uri="{BB962C8B-B14F-4D97-AF65-F5344CB8AC3E}">
        <p14:creationId xmlns:p14="http://schemas.microsoft.com/office/powerpoint/2010/main" val="319568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Controls</a:t>
            </a:r>
          </a:p>
        </p:txBody>
      </p:sp>
      <p:sp>
        <p:nvSpPr>
          <p:cNvPr id="3" name="Rounded Rectangle 2"/>
          <p:cNvSpPr/>
          <p:nvPr/>
        </p:nvSpPr>
        <p:spPr>
          <a:xfrm>
            <a:off x="500053" y="142509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505050"/>
                </a:solidFill>
                <a:latin typeface="Helvetica Light"/>
                <a:cs typeface="Helvetica Light"/>
              </a:rPr>
              <a:t>ActivityIndicator</a:t>
            </a:r>
            <a:endParaRPr lang="en-US" dirty="0">
              <a:solidFill>
                <a:srgbClr val="505050"/>
              </a:solidFill>
              <a:latin typeface="Helvetica Light"/>
              <a:cs typeface="Helvetica Light"/>
            </a:endParaRPr>
          </a:p>
        </p:txBody>
      </p:sp>
      <p:sp>
        <p:nvSpPr>
          <p:cNvPr id="11" name="Rounded Rectangle 10"/>
          <p:cNvSpPr/>
          <p:nvPr/>
        </p:nvSpPr>
        <p:spPr>
          <a:xfrm>
            <a:off x="2830448" y="142509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BoxView</a:t>
            </a:r>
            <a:endParaRPr lang="en-US" dirty="0">
              <a:solidFill>
                <a:srgbClr val="002050"/>
              </a:solidFill>
              <a:latin typeface="Helvetica Light"/>
              <a:cs typeface="Helvetica Light"/>
            </a:endParaRPr>
          </a:p>
        </p:txBody>
      </p:sp>
      <p:sp>
        <p:nvSpPr>
          <p:cNvPr id="12" name="Rounded Rectangle 11"/>
          <p:cNvSpPr/>
          <p:nvPr/>
        </p:nvSpPr>
        <p:spPr>
          <a:xfrm>
            <a:off x="5160842" y="142509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Button</a:t>
            </a:r>
          </a:p>
        </p:txBody>
      </p:sp>
      <p:sp>
        <p:nvSpPr>
          <p:cNvPr id="13" name="Rounded Rectangle 12"/>
          <p:cNvSpPr/>
          <p:nvPr/>
        </p:nvSpPr>
        <p:spPr>
          <a:xfrm>
            <a:off x="7491237" y="142509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DatePicker</a:t>
            </a:r>
            <a:endParaRPr lang="en-US" dirty="0">
              <a:solidFill>
                <a:srgbClr val="002050"/>
              </a:solidFill>
              <a:latin typeface="Helvetica Light"/>
              <a:cs typeface="Helvetica Light"/>
            </a:endParaRPr>
          </a:p>
        </p:txBody>
      </p:sp>
      <p:sp>
        <p:nvSpPr>
          <p:cNvPr id="14" name="Rounded Rectangle 13"/>
          <p:cNvSpPr/>
          <p:nvPr/>
        </p:nvSpPr>
        <p:spPr>
          <a:xfrm>
            <a:off x="9821630" y="142509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Editor</a:t>
            </a:r>
          </a:p>
        </p:txBody>
      </p:sp>
      <p:sp>
        <p:nvSpPr>
          <p:cNvPr id="15" name="Rounded Rectangle 14"/>
          <p:cNvSpPr/>
          <p:nvPr/>
        </p:nvSpPr>
        <p:spPr>
          <a:xfrm>
            <a:off x="500053" y="2371064"/>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Entry</a:t>
            </a:r>
          </a:p>
        </p:txBody>
      </p:sp>
      <p:sp>
        <p:nvSpPr>
          <p:cNvPr id="16" name="Rounded Rectangle 15"/>
          <p:cNvSpPr/>
          <p:nvPr/>
        </p:nvSpPr>
        <p:spPr>
          <a:xfrm>
            <a:off x="2830448" y="2371064"/>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Image</a:t>
            </a:r>
          </a:p>
        </p:txBody>
      </p:sp>
      <p:sp>
        <p:nvSpPr>
          <p:cNvPr id="17" name="Rounded Rectangle 16"/>
          <p:cNvSpPr/>
          <p:nvPr/>
        </p:nvSpPr>
        <p:spPr>
          <a:xfrm>
            <a:off x="5160842" y="2371064"/>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Label</a:t>
            </a:r>
          </a:p>
        </p:txBody>
      </p:sp>
      <p:sp>
        <p:nvSpPr>
          <p:cNvPr id="18" name="Rounded Rectangle 17"/>
          <p:cNvSpPr/>
          <p:nvPr/>
        </p:nvSpPr>
        <p:spPr>
          <a:xfrm>
            <a:off x="7491237" y="2371064"/>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ListView</a:t>
            </a:r>
            <a:endParaRPr lang="en-US" dirty="0">
              <a:solidFill>
                <a:srgbClr val="002050"/>
              </a:solidFill>
              <a:latin typeface="Helvetica Light"/>
              <a:cs typeface="Helvetica Light"/>
            </a:endParaRPr>
          </a:p>
        </p:txBody>
      </p:sp>
      <p:sp>
        <p:nvSpPr>
          <p:cNvPr id="19" name="Rounded Rectangle 18"/>
          <p:cNvSpPr/>
          <p:nvPr/>
        </p:nvSpPr>
        <p:spPr>
          <a:xfrm>
            <a:off x="9821630" y="2371064"/>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Map</a:t>
            </a:r>
          </a:p>
        </p:txBody>
      </p:sp>
      <p:sp>
        <p:nvSpPr>
          <p:cNvPr id="20" name="Rounded Rectangle 19"/>
          <p:cNvSpPr/>
          <p:nvPr/>
        </p:nvSpPr>
        <p:spPr>
          <a:xfrm>
            <a:off x="500053" y="3317038"/>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OpenGLView</a:t>
            </a:r>
            <a:endParaRPr lang="en-US" dirty="0">
              <a:solidFill>
                <a:srgbClr val="002050"/>
              </a:solidFill>
              <a:latin typeface="Helvetica Light"/>
              <a:cs typeface="Helvetica Light"/>
            </a:endParaRPr>
          </a:p>
        </p:txBody>
      </p:sp>
      <p:sp>
        <p:nvSpPr>
          <p:cNvPr id="21" name="Rounded Rectangle 20"/>
          <p:cNvSpPr/>
          <p:nvPr/>
        </p:nvSpPr>
        <p:spPr>
          <a:xfrm>
            <a:off x="2830448" y="3317038"/>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Picker</a:t>
            </a:r>
          </a:p>
        </p:txBody>
      </p:sp>
      <p:sp>
        <p:nvSpPr>
          <p:cNvPr id="22" name="Rounded Rectangle 21"/>
          <p:cNvSpPr/>
          <p:nvPr/>
        </p:nvSpPr>
        <p:spPr>
          <a:xfrm>
            <a:off x="5160842" y="3317038"/>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ProgressBar</a:t>
            </a:r>
            <a:endParaRPr lang="en-US" dirty="0">
              <a:solidFill>
                <a:srgbClr val="002050"/>
              </a:solidFill>
              <a:latin typeface="Helvetica Light"/>
              <a:cs typeface="Helvetica Light"/>
            </a:endParaRPr>
          </a:p>
        </p:txBody>
      </p:sp>
      <p:sp>
        <p:nvSpPr>
          <p:cNvPr id="23" name="Rounded Rectangle 22"/>
          <p:cNvSpPr/>
          <p:nvPr/>
        </p:nvSpPr>
        <p:spPr>
          <a:xfrm>
            <a:off x="7491237" y="3317038"/>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SearchBar</a:t>
            </a:r>
            <a:endParaRPr lang="en-US" dirty="0">
              <a:solidFill>
                <a:srgbClr val="002050"/>
              </a:solidFill>
              <a:latin typeface="Helvetica Light"/>
              <a:cs typeface="Helvetica Light"/>
            </a:endParaRPr>
          </a:p>
        </p:txBody>
      </p:sp>
      <p:sp>
        <p:nvSpPr>
          <p:cNvPr id="24" name="Rounded Rectangle 23"/>
          <p:cNvSpPr/>
          <p:nvPr/>
        </p:nvSpPr>
        <p:spPr>
          <a:xfrm>
            <a:off x="9821630" y="3317038"/>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Slider</a:t>
            </a:r>
          </a:p>
        </p:txBody>
      </p:sp>
      <p:sp>
        <p:nvSpPr>
          <p:cNvPr id="25" name="Rounded Rectangle 24"/>
          <p:cNvSpPr/>
          <p:nvPr/>
        </p:nvSpPr>
        <p:spPr>
          <a:xfrm>
            <a:off x="500053" y="426301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50"/>
                </a:solidFill>
                <a:latin typeface="Helvetica Light"/>
                <a:cs typeface="Helvetica Light"/>
              </a:rPr>
              <a:t>Stepper</a:t>
            </a:r>
          </a:p>
        </p:txBody>
      </p:sp>
      <p:sp>
        <p:nvSpPr>
          <p:cNvPr id="26" name="Rounded Rectangle 25"/>
          <p:cNvSpPr/>
          <p:nvPr/>
        </p:nvSpPr>
        <p:spPr>
          <a:xfrm>
            <a:off x="2830448" y="426301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TableView</a:t>
            </a:r>
            <a:endParaRPr lang="en-US" dirty="0">
              <a:solidFill>
                <a:srgbClr val="002050"/>
              </a:solidFill>
              <a:latin typeface="Helvetica Light"/>
              <a:cs typeface="Helvetica Light"/>
            </a:endParaRPr>
          </a:p>
        </p:txBody>
      </p:sp>
      <p:sp>
        <p:nvSpPr>
          <p:cNvPr id="27" name="Rounded Rectangle 26"/>
          <p:cNvSpPr/>
          <p:nvPr/>
        </p:nvSpPr>
        <p:spPr>
          <a:xfrm>
            <a:off x="5160842" y="4263011"/>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TimePicker</a:t>
            </a:r>
            <a:endParaRPr lang="en-US" dirty="0">
              <a:solidFill>
                <a:srgbClr val="002050"/>
              </a:solidFill>
              <a:latin typeface="Helvetica Light"/>
              <a:cs typeface="Helvetica Light"/>
            </a:endParaRPr>
          </a:p>
        </p:txBody>
      </p:sp>
      <p:sp>
        <p:nvSpPr>
          <p:cNvPr id="28" name="Rounded Rectangle 27"/>
          <p:cNvSpPr/>
          <p:nvPr/>
        </p:nvSpPr>
        <p:spPr>
          <a:xfrm>
            <a:off x="7491237" y="4270810"/>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WebView</a:t>
            </a:r>
            <a:endParaRPr lang="en-US" dirty="0">
              <a:solidFill>
                <a:srgbClr val="002050"/>
              </a:solidFill>
              <a:latin typeface="Helvetica Light"/>
              <a:cs typeface="Helvetica Light"/>
            </a:endParaRPr>
          </a:p>
        </p:txBody>
      </p:sp>
      <p:sp>
        <p:nvSpPr>
          <p:cNvPr id="29" name="Rounded Rectangle 28"/>
          <p:cNvSpPr/>
          <p:nvPr/>
        </p:nvSpPr>
        <p:spPr>
          <a:xfrm>
            <a:off x="9821630" y="4270810"/>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EntryCell</a:t>
            </a:r>
            <a:endParaRPr lang="en-US" dirty="0">
              <a:solidFill>
                <a:srgbClr val="002050"/>
              </a:solidFill>
              <a:latin typeface="Helvetica Light"/>
              <a:cs typeface="Helvetica Light"/>
            </a:endParaRPr>
          </a:p>
        </p:txBody>
      </p:sp>
      <p:sp>
        <p:nvSpPr>
          <p:cNvPr id="30" name="Rounded Rectangle 29"/>
          <p:cNvSpPr/>
          <p:nvPr/>
        </p:nvSpPr>
        <p:spPr>
          <a:xfrm>
            <a:off x="500053" y="5208986"/>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ImageCell</a:t>
            </a:r>
            <a:endParaRPr lang="en-US" dirty="0">
              <a:solidFill>
                <a:srgbClr val="002050"/>
              </a:solidFill>
              <a:latin typeface="Helvetica Light"/>
              <a:cs typeface="Helvetica Light"/>
            </a:endParaRPr>
          </a:p>
        </p:txBody>
      </p:sp>
      <p:sp>
        <p:nvSpPr>
          <p:cNvPr id="31" name="Rounded Rectangle 30"/>
          <p:cNvSpPr/>
          <p:nvPr/>
        </p:nvSpPr>
        <p:spPr>
          <a:xfrm>
            <a:off x="2830448" y="5208986"/>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SwitchCell</a:t>
            </a:r>
            <a:endParaRPr lang="en-US" dirty="0">
              <a:solidFill>
                <a:srgbClr val="002050"/>
              </a:solidFill>
              <a:latin typeface="Helvetica Light"/>
              <a:cs typeface="Helvetica Light"/>
            </a:endParaRPr>
          </a:p>
        </p:txBody>
      </p:sp>
      <p:sp>
        <p:nvSpPr>
          <p:cNvPr id="32" name="Rounded Rectangle 31"/>
          <p:cNvSpPr/>
          <p:nvPr/>
        </p:nvSpPr>
        <p:spPr>
          <a:xfrm>
            <a:off x="5160842" y="5208986"/>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TextCell</a:t>
            </a:r>
            <a:endParaRPr lang="en-US" dirty="0">
              <a:solidFill>
                <a:srgbClr val="002050"/>
              </a:solidFill>
              <a:latin typeface="Helvetica Light"/>
              <a:cs typeface="Helvetica Light"/>
            </a:endParaRPr>
          </a:p>
        </p:txBody>
      </p:sp>
      <p:sp>
        <p:nvSpPr>
          <p:cNvPr id="33" name="Rounded Rectangle 32"/>
          <p:cNvSpPr/>
          <p:nvPr/>
        </p:nvSpPr>
        <p:spPr>
          <a:xfrm>
            <a:off x="7491237" y="5208986"/>
            <a:ext cx="2074681" cy="67967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2050"/>
                </a:solidFill>
                <a:latin typeface="Helvetica Light"/>
                <a:cs typeface="Helvetica Light"/>
              </a:rPr>
              <a:t>ViewCell</a:t>
            </a:r>
            <a:endParaRPr lang="en-US" dirty="0">
              <a:solidFill>
                <a:srgbClr val="002050"/>
              </a:solidFill>
              <a:latin typeface="Helvetica Light"/>
              <a:cs typeface="Helvetica Light"/>
            </a:endParaRPr>
          </a:p>
        </p:txBody>
      </p:sp>
    </p:spTree>
    <p:extLst>
      <p:ext uri="{BB962C8B-B14F-4D97-AF65-F5344CB8AC3E}">
        <p14:creationId xmlns:p14="http://schemas.microsoft.com/office/powerpoint/2010/main" val="295787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982662"/>
            <a:ext cx="7314044" cy="3475534"/>
          </a:xfrm>
        </p:spPr>
        <p:txBody>
          <a:bodyPr/>
          <a:lstStyle/>
          <a:p>
            <a:pPr>
              <a:lnSpc>
                <a:spcPct val="110000"/>
              </a:lnSpc>
            </a:pPr>
            <a:r>
              <a:rPr lang="en-US" dirty="0" err="1" smtClean="0"/>
              <a:t>Xamarin.Forms</a:t>
            </a:r>
            <a:r>
              <a:rPr lang="en-US" dirty="0" smtClean="0"/>
              <a:t/>
            </a:r>
            <a:br>
              <a:rPr lang="en-US" dirty="0" smtClean="0"/>
            </a:br>
            <a:r>
              <a:rPr lang="en-US" dirty="0" smtClean="0"/>
              <a:t>3 Apps </a:t>
            </a:r>
            <a:br>
              <a:rPr lang="en-US" dirty="0" smtClean="0"/>
            </a:br>
            <a:r>
              <a:rPr lang="en-US" dirty="0" smtClean="0"/>
              <a:t>1 C# Codebase</a:t>
            </a:r>
            <a:endParaRPr lang="en-US" dirty="0"/>
          </a:p>
        </p:txBody>
      </p:sp>
      <p:sp>
        <p:nvSpPr>
          <p:cNvPr id="3" name="Text Placeholder 2"/>
          <p:cNvSpPr>
            <a:spLocks noGrp="1"/>
          </p:cNvSpPr>
          <p:nvPr>
            <p:ph type="body" sz="quarter" idx="12"/>
          </p:nvPr>
        </p:nvSpPr>
        <p:spPr>
          <a:xfrm>
            <a:off x="257072" y="4716462"/>
            <a:ext cx="8229589" cy="1829593"/>
          </a:xfrm>
        </p:spPr>
        <p:txBody>
          <a:bodyPr/>
          <a:lstStyle/>
          <a:p>
            <a:r>
              <a:rPr lang="en-US" dirty="0" smtClean="0"/>
              <a:t>Demo</a:t>
            </a:r>
            <a:endParaRPr lang="en-US" dirty="0"/>
          </a:p>
        </p:txBody>
      </p:sp>
    </p:spTree>
    <p:extLst>
      <p:ext uri="{BB962C8B-B14F-4D97-AF65-F5344CB8AC3E}">
        <p14:creationId xmlns:p14="http://schemas.microsoft.com/office/powerpoint/2010/main" val="4281636446"/>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5"/>
          <p:cNvSpPr txBox="1">
            <a:spLocks/>
          </p:cNvSpPr>
          <p:nvPr/>
        </p:nvSpPr>
        <p:spPr bwMode="invGray">
          <a:xfrm>
            <a:off x="7208837" y="2811462"/>
            <a:ext cx="5486400" cy="1828800"/>
          </a:xfrm>
          <a:prstGeom prst="rect">
            <a:avLst/>
          </a:prstGeom>
        </p:spPr>
        <p:txBody>
          <a:bodyPr vert="horz" wrap="square" lIns="182880" tIns="146304" rIns="182880" bIns="146304" rtlCol="0" anchor="t">
            <a:noAutofit/>
          </a:bodyPr>
          <a:lstStyle>
            <a:lvl1pPr marL="0" indent="0" algn="l" defTabSz="914166" rtl="0" eaLnBrk="1" latinLnBrk="0" hangingPunct="1">
              <a:spcBef>
                <a:spcPct val="20000"/>
              </a:spcBef>
              <a:buFont typeface="Arial" pitchFamily="34" charset="0"/>
              <a:buNone/>
              <a:defRPr sz="6700" kern="1200" spc="-153">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lnSpc>
                <a:spcPct val="90000"/>
              </a:lnSpc>
              <a:buClr>
                <a:srgbClr val="FFFFFF"/>
              </a:buClr>
              <a:buSzPct val="90000"/>
            </a:pPr>
            <a:r>
              <a:rPr lang="en-US" sz="6100" dirty="0" smtClean="0">
                <a:gradFill>
                  <a:gsLst>
                    <a:gs pos="0">
                      <a:srgbClr val="FFFFFF"/>
                    </a:gs>
                    <a:gs pos="100000">
                      <a:srgbClr val="FFFFFF"/>
                    </a:gs>
                  </a:gsLst>
                  <a:lin ang="5400000" scaled="0"/>
                </a:gradFill>
              </a:rPr>
              <a:t>Get Started</a:t>
            </a:r>
            <a:br>
              <a:rPr lang="en-US" sz="6100" dirty="0" smtClean="0">
                <a:gradFill>
                  <a:gsLst>
                    <a:gs pos="0">
                      <a:srgbClr val="FFFFFF"/>
                    </a:gs>
                    <a:gs pos="100000">
                      <a:srgbClr val="FFFFFF"/>
                    </a:gs>
                  </a:gsLst>
                  <a:lin ang="5400000" scaled="0"/>
                </a:gradFill>
              </a:rPr>
            </a:br>
            <a:r>
              <a:rPr lang="en-US" sz="3600" spc="0" dirty="0" smtClean="0">
                <a:gradFill>
                  <a:gsLst>
                    <a:gs pos="0">
                      <a:srgbClr val="FFFFFF"/>
                    </a:gs>
                    <a:gs pos="100000">
                      <a:srgbClr val="FFFFFF"/>
                    </a:gs>
                  </a:gsLst>
                  <a:lin ang="5400000" scaled="0"/>
                </a:gradFill>
              </a:rPr>
              <a:t>Xamarin.com</a:t>
            </a:r>
            <a:endParaRPr lang="en-US" sz="3600" spc="0" dirty="0">
              <a:gradFill>
                <a:gsLst>
                  <a:gs pos="0">
                    <a:srgbClr val="FFFFFF"/>
                  </a:gs>
                  <a:gs pos="100000">
                    <a:srgbClr val="FFFFFF"/>
                  </a:gs>
                </a:gsLst>
                <a:lin ang="5400000" scaled="0"/>
              </a:gra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4927"/>
          <a:stretch/>
        </p:blipFill>
        <p:spPr bwMode="invGray">
          <a:xfrm>
            <a:off x="935033" y="246383"/>
            <a:ext cx="5511803" cy="6737737"/>
          </a:xfrm>
          <a:prstGeom prst="rect">
            <a:avLst/>
          </a:prstGeom>
        </p:spPr>
      </p:pic>
      <p:pic>
        <p:nvPicPr>
          <p:cNvPr id="6" name="Picture 5"/>
          <p:cNvPicPr>
            <a:picLocks noChangeAspect="1"/>
          </p:cNvPicPr>
          <p:nvPr/>
        </p:nvPicPr>
        <p:blipFill>
          <a:blip r:embed="rId4"/>
          <a:stretch>
            <a:fillRect/>
          </a:stretch>
        </p:blipFill>
        <p:spPr>
          <a:xfrm>
            <a:off x="1162796" y="431475"/>
            <a:ext cx="5073729" cy="3580347"/>
          </a:xfrm>
          <a:prstGeom prst="rect">
            <a:avLst/>
          </a:prstGeom>
        </p:spPr>
      </p:pic>
    </p:spTree>
    <p:extLst>
      <p:ext uri="{BB962C8B-B14F-4D97-AF65-F5344CB8AC3E}">
        <p14:creationId xmlns:p14="http://schemas.microsoft.com/office/powerpoint/2010/main" val="141638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5"/>
          <p:cNvSpPr txBox="1">
            <a:spLocks/>
          </p:cNvSpPr>
          <p:nvPr/>
        </p:nvSpPr>
        <p:spPr bwMode="invGray">
          <a:xfrm>
            <a:off x="-258763" y="2735262"/>
            <a:ext cx="5486400" cy="1828800"/>
          </a:xfrm>
          <a:prstGeom prst="rect">
            <a:avLst/>
          </a:prstGeom>
        </p:spPr>
        <p:txBody>
          <a:bodyPr vert="horz" wrap="square" lIns="182880" tIns="146304" rIns="182880" bIns="146304" rtlCol="0" anchor="t">
            <a:noAutofit/>
          </a:bodyPr>
          <a:lstStyle>
            <a:lvl1pPr marL="0" indent="0" algn="l" defTabSz="914166" rtl="0" eaLnBrk="1" latinLnBrk="0" hangingPunct="1">
              <a:spcBef>
                <a:spcPct val="20000"/>
              </a:spcBef>
              <a:buFont typeface="Arial" pitchFamily="34" charset="0"/>
              <a:buNone/>
              <a:defRPr sz="6700" kern="1200" spc="-153">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32742">
              <a:lnSpc>
                <a:spcPct val="90000"/>
              </a:lnSpc>
              <a:buClr>
                <a:srgbClr val="FFFFFF"/>
              </a:buClr>
              <a:buSzPct val="90000"/>
            </a:pPr>
            <a:r>
              <a:rPr lang="en-US" sz="6100" dirty="0" smtClean="0">
                <a:gradFill>
                  <a:gsLst>
                    <a:gs pos="0">
                      <a:srgbClr val="FFFFFF"/>
                    </a:gs>
                    <a:gs pos="100000">
                      <a:srgbClr val="FFFFFF"/>
                    </a:gs>
                  </a:gsLst>
                  <a:lin ang="5400000" scaled="0"/>
                </a:gradFill>
              </a:rPr>
              <a:t>MSDN Offers</a:t>
            </a:r>
            <a:br>
              <a:rPr lang="en-US" sz="6100" dirty="0" smtClean="0">
                <a:gradFill>
                  <a:gsLst>
                    <a:gs pos="0">
                      <a:srgbClr val="FFFFFF"/>
                    </a:gs>
                    <a:gs pos="100000">
                      <a:srgbClr val="FFFFFF"/>
                    </a:gs>
                  </a:gsLst>
                  <a:lin ang="5400000" scaled="0"/>
                </a:gradFill>
              </a:rPr>
            </a:br>
            <a:r>
              <a:rPr lang="en-US" sz="3600" spc="0" dirty="0" smtClean="0">
                <a:gradFill>
                  <a:gsLst>
                    <a:gs pos="0">
                      <a:srgbClr val="FFFFFF"/>
                    </a:gs>
                    <a:gs pos="100000">
                      <a:srgbClr val="FFFFFF"/>
                    </a:gs>
                  </a:gsLst>
                  <a:lin ang="5400000" scaled="0"/>
                </a:gradFill>
              </a:rPr>
              <a:t>Xamarin.com/MSDN</a:t>
            </a:r>
            <a:endParaRPr lang="en-US" sz="3600" spc="0" dirty="0">
              <a:gradFill>
                <a:gsLst>
                  <a:gs pos="0">
                    <a:srgbClr val="FFFFFF"/>
                  </a:gs>
                  <a:gs pos="100000">
                    <a:srgbClr val="FFFFFF"/>
                  </a:gs>
                </a:gsLst>
                <a:lin ang="5400000" scaled="0"/>
              </a:gra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4927"/>
          <a:stretch/>
        </p:blipFill>
        <p:spPr bwMode="invGray">
          <a:xfrm>
            <a:off x="5964234" y="246383"/>
            <a:ext cx="5511803" cy="6737737"/>
          </a:xfrm>
          <a:prstGeom prst="rect">
            <a:avLst/>
          </a:prstGeom>
        </p:spPr>
      </p:pic>
      <p:pic>
        <p:nvPicPr>
          <p:cNvPr id="4" name="Picture 3"/>
          <p:cNvPicPr>
            <a:picLocks noChangeAspect="1"/>
          </p:cNvPicPr>
          <p:nvPr/>
        </p:nvPicPr>
        <p:blipFill rotWithShape="1">
          <a:blip r:embed="rId4"/>
          <a:srcRect l="3391" r="8727"/>
          <a:stretch/>
        </p:blipFill>
        <p:spPr>
          <a:xfrm>
            <a:off x="6218238" y="593724"/>
            <a:ext cx="5029200" cy="3201208"/>
          </a:xfrm>
          <a:prstGeom prst="rect">
            <a:avLst/>
          </a:prstGeom>
        </p:spPr>
      </p:pic>
    </p:spTree>
    <p:extLst>
      <p:ext uri="{BB962C8B-B14F-4D97-AF65-F5344CB8AC3E}">
        <p14:creationId xmlns:p14="http://schemas.microsoft.com/office/powerpoint/2010/main" val="288626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882" y="4360784"/>
            <a:ext cx="1243471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dirty="0">
                <a:solidFill>
                  <a:srgbClr val="FFFFFF"/>
                </a:solidFill>
                <a:latin typeface="Segoe UI Light"/>
                <a:cs typeface="Helvetica"/>
              </a:rPr>
              <a:t>Unrivaled Mobile Development Training</a:t>
            </a:r>
          </a:p>
        </p:txBody>
      </p:sp>
      <p:sp>
        <p:nvSpPr>
          <p:cNvPr id="8" name="Rectangle 4"/>
          <p:cNvSpPr>
            <a:spLocks noChangeArrowheads="1"/>
          </p:cNvSpPr>
          <p:nvPr/>
        </p:nvSpPr>
        <p:spPr bwMode="auto">
          <a:xfrm>
            <a:off x="882" y="5099095"/>
            <a:ext cx="12434711" cy="84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dirty="0">
                <a:solidFill>
                  <a:srgbClr val="FFFFFF"/>
                </a:solidFill>
                <a:cs typeface="Helvetica Light"/>
              </a:rPr>
              <a:t>Live unlimited mobile development training from mobile experts, </a:t>
            </a:r>
            <a:br>
              <a:rPr lang="en-US" sz="2400" dirty="0">
                <a:solidFill>
                  <a:srgbClr val="FFFFFF"/>
                </a:solidFill>
                <a:cs typeface="Helvetica Light"/>
              </a:rPr>
            </a:br>
            <a:r>
              <a:rPr lang="en-US" sz="2400" dirty="0">
                <a:solidFill>
                  <a:srgbClr val="FFFFFF"/>
                </a:solidFill>
                <a:cs typeface="Helvetica Light"/>
              </a:rPr>
              <a:t>in your time-zone, on your </a:t>
            </a:r>
            <a:r>
              <a:rPr lang="en-US" sz="2400" dirty="0" smtClean="0">
                <a:solidFill>
                  <a:srgbClr val="FFFFFF"/>
                </a:solidFill>
                <a:cs typeface="Helvetica Light"/>
              </a:rPr>
              <a:t>schedule, </a:t>
            </a:r>
            <a:r>
              <a:rPr lang="en-US" sz="2400" dirty="0">
                <a:solidFill>
                  <a:srgbClr val="FFFFFF"/>
                </a:solidFill>
                <a:cs typeface="Helvetica Light"/>
              </a:rPr>
              <a:t>and as often as you'd </a:t>
            </a:r>
            <a:r>
              <a:rPr lang="en-US" sz="2400" dirty="0" smtClean="0">
                <a:solidFill>
                  <a:srgbClr val="FFFFFF"/>
                </a:solidFill>
                <a:cs typeface="Helvetica Light"/>
              </a:rPr>
              <a:t>like.</a:t>
            </a:r>
            <a:endParaRPr lang="en-US" sz="2400" dirty="0">
              <a:solidFill>
                <a:srgbClr val="FFFFFF"/>
              </a:solidFill>
              <a:cs typeface="Helvetica Light"/>
            </a:endParaRPr>
          </a:p>
        </p:txBody>
      </p:sp>
      <p:sp>
        <p:nvSpPr>
          <p:cNvPr id="9" name="Title 1"/>
          <p:cNvSpPr>
            <a:spLocks noGrp="1"/>
          </p:cNvSpPr>
          <p:nvPr>
            <p:ph type="title"/>
          </p:nvPr>
        </p:nvSpPr>
        <p:spPr/>
        <p:txBody>
          <a:bodyPr>
            <a:normAutofit fontScale="90000"/>
          </a:bodyPr>
          <a:lstStyle/>
          <a:p>
            <a:r>
              <a:rPr lang="en-US" dirty="0" smtClean="0"/>
              <a:t>Xamarin.com/University</a:t>
            </a:r>
            <a:endParaRPr lang="en-US" dirty="0"/>
          </a:p>
        </p:txBody>
      </p:sp>
      <p:pic>
        <p:nvPicPr>
          <p:cNvPr id="1026" name="Picture 2" descr="University/logo assets/univeristy logo_white_horizont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537" y="1516062"/>
            <a:ext cx="8153400" cy="25419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208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with 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15" y="2267882"/>
            <a:ext cx="2009805" cy="2009805"/>
          </a:xfrm>
          <a:prstGeom prst="rect">
            <a:avLst/>
          </a:prstGeom>
        </p:spPr>
      </p:pic>
      <p:sp>
        <p:nvSpPr>
          <p:cNvPr id="13" name="TextBox 12"/>
          <p:cNvSpPr txBox="1"/>
          <p:nvPr/>
        </p:nvSpPr>
        <p:spPr>
          <a:xfrm>
            <a:off x="3602605" y="2613326"/>
            <a:ext cx="4139632" cy="523220"/>
          </a:xfrm>
          <a:prstGeom prst="rect">
            <a:avLst/>
          </a:prstGeom>
          <a:noFill/>
        </p:spPr>
        <p:txBody>
          <a:bodyPr wrap="square" rtlCol="0">
            <a:spAutoFit/>
          </a:bodyPr>
          <a:lstStyle/>
          <a:p>
            <a:r>
              <a:rPr lang="en-US" sz="2800" b="1" dirty="0">
                <a:solidFill>
                  <a:srgbClr val="FFFFFF"/>
                </a:solidFill>
              </a:rPr>
              <a:t>James </a:t>
            </a:r>
            <a:r>
              <a:rPr lang="en-US" sz="2800" b="1" dirty="0" err="1">
                <a:solidFill>
                  <a:srgbClr val="FFFFFF"/>
                </a:solidFill>
              </a:rPr>
              <a:t>Montemagno</a:t>
            </a:r>
            <a:endParaRPr lang="en-US" sz="2800" b="1" dirty="0">
              <a:solidFill>
                <a:srgbClr val="FFFFFF"/>
              </a:solidFill>
            </a:endParaRPr>
          </a:p>
        </p:txBody>
      </p:sp>
      <p:cxnSp>
        <p:nvCxnSpPr>
          <p:cNvPr id="14" name="Straight Connector 13"/>
          <p:cNvCxnSpPr/>
          <p:nvPr/>
        </p:nvCxnSpPr>
        <p:spPr>
          <a:xfrm>
            <a:off x="3690425" y="3266907"/>
            <a:ext cx="6947412" cy="73525"/>
          </a:xfrm>
          <a:prstGeom prst="line">
            <a:avLst/>
          </a:prstGeom>
          <a:ln w="6350" cmpd="sng">
            <a:solidFill>
              <a:srgbClr val="FFFFFF"/>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437437" y="2613326"/>
            <a:ext cx="4529611" cy="523220"/>
          </a:xfrm>
          <a:prstGeom prst="rect">
            <a:avLst/>
          </a:prstGeom>
          <a:noFill/>
        </p:spPr>
        <p:txBody>
          <a:bodyPr wrap="square" rtlCol="0">
            <a:spAutoFit/>
          </a:bodyPr>
          <a:lstStyle/>
          <a:p>
            <a:r>
              <a:rPr lang="en-US" sz="2800" dirty="0">
                <a:solidFill>
                  <a:srgbClr val="FFFFFF"/>
                </a:solidFill>
              </a:rPr>
              <a:t>Developer Evangelist</a:t>
            </a:r>
          </a:p>
        </p:txBody>
      </p:sp>
      <p:sp>
        <p:nvSpPr>
          <p:cNvPr id="16" name="TextBox 15"/>
          <p:cNvSpPr txBox="1"/>
          <p:nvPr/>
        </p:nvSpPr>
        <p:spPr>
          <a:xfrm>
            <a:off x="3627437" y="3463194"/>
            <a:ext cx="2798022" cy="369332"/>
          </a:xfrm>
          <a:prstGeom prst="rect">
            <a:avLst/>
          </a:prstGeom>
          <a:noFill/>
        </p:spPr>
        <p:txBody>
          <a:bodyPr wrap="square" rtlCol="0">
            <a:spAutoFit/>
          </a:bodyPr>
          <a:lstStyle/>
          <a:p>
            <a:r>
              <a:rPr lang="en-US" dirty="0" err="1">
                <a:solidFill>
                  <a:srgbClr val="FFFFFF"/>
                </a:solidFill>
              </a:rPr>
              <a:t>james@xamarin.com</a:t>
            </a:r>
            <a:endParaRPr lang="en-US" dirty="0">
              <a:solidFill>
                <a:srgbClr val="FFFFFF"/>
              </a:solidFill>
            </a:endParaRPr>
          </a:p>
        </p:txBody>
      </p:sp>
      <p:sp>
        <p:nvSpPr>
          <p:cNvPr id="18" name="TextBox 17"/>
          <p:cNvSpPr txBox="1"/>
          <p:nvPr/>
        </p:nvSpPr>
        <p:spPr>
          <a:xfrm>
            <a:off x="8408620" y="3463194"/>
            <a:ext cx="2838817" cy="369332"/>
          </a:xfrm>
          <a:prstGeom prst="rect">
            <a:avLst/>
          </a:prstGeom>
          <a:noFill/>
        </p:spPr>
        <p:txBody>
          <a:bodyPr wrap="square" rtlCol="0">
            <a:spAutoFit/>
          </a:bodyPr>
          <a:lstStyle/>
          <a:p>
            <a:r>
              <a:rPr lang="en-US" dirty="0">
                <a:solidFill>
                  <a:srgbClr val="FFFFFF"/>
                </a:solidFill>
              </a:rPr>
              <a:t>@</a:t>
            </a:r>
            <a:r>
              <a:rPr lang="en-US" dirty="0" err="1">
                <a:solidFill>
                  <a:srgbClr val="FFFFFF"/>
                </a:solidFill>
              </a:rPr>
              <a:t>JamesMontemagno</a:t>
            </a:r>
            <a:endParaRPr lang="en-US" dirty="0">
              <a:solidFill>
                <a:srgbClr val="FFFFFF"/>
              </a:solidFill>
            </a:endParaRPr>
          </a:p>
        </p:txBody>
      </p:sp>
      <p:sp>
        <p:nvSpPr>
          <p:cNvPr id="21" name="TextBox 20"/>
          <p:cNvSpPr txBox="1"/>
          <p:nvPr/>
        </p:nvSpPr>
        <p:spPr>
          <a:xfrm>
            <a:off x="6218238" y="3463194"/>
            <a:ext cx="2190382" cy="369332"/>
          </a:xfrm>
          <a:prstGeom prst="rect">
            <a:avLst/>
          </a:prstGeom>
          <a:noFill/>
        </p:spPr>
        <p:txBody>
          <a:bodyPr wrap="square" rtlCol="0">
            <a:spAutoFit/>
          </a:bodyPr>
          <a:lstStyle/>
          <a:p>
            <a:r>
              <a:rPr lang="en-US" dirty="0">
                <a:solidFill>
                  <a:srgbClr val="FFFFFF"/>
                </a:solidFill>
              </a:rPr>
              <a:t>+1 (602) 492-6689</a:t>
            </a:r>
          </a:p>
        </p:txBody>
      </p:sp>
    </p:spTree>
    <p:extLst>
      <p:ext uri="{BB962C8B-B14F-4D97-AF65-F5344CB8AC3E}">
        <p14:creationId xmlns:p14="http://schemas.microsoft.com/office/powerpoint/2010/main" val="1394153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7638" y="1848512"/>
            <a:ext cx="9448799" cy="4457631"/>
          </a:xfrm>
        </p:spPr>
        <p:txBody>
          <a:bodyPr/>
          <a:lstStyle/>
          <a:p>
            <a:pPr marL="0" indent="0">
              <a:spcAft>
                <a:spcPts val="1000"/>
              </a:spcAft>
              <a:buNone/>
            </a:pPr>
            <a:r>
              <a:rPr lang="en-US" sz="2000" b="1" dirty="0">
                <a:solidFill>
                  <a:schemeClr val="tx1"/>
                </a:solidFill>
              </a:rPr>
              <a:t>Xamarin </a:t>
            </a:r>
            <a:r>
              <a:rPr lang="en-US" sz="2000" b="1" dirty="0" smtClean="0">
                <a:solidFill>
                  <a:schemeClr val="tx1"/>
                </a:solidFill>
              </a:rPr>
              <a:t>enables C# developers to create native iOS, Android, Mac, and Windows apps leveraging their C# and .NET skills, and use all of your favorite .NET libraries.</a:t>
            </a:r>
            <a:endParaRPr lang="en-US" sz="2000" dirty="0">
              <a:solidFill>
                <a:schemeClr val="tx1"/>
              </a:solidFill>
            </a:endParaRPr>
          </a:p>
          <a:p>
            <a:pPr marL="0" indent="0">
              <a:spcAft>
                <a:spcPts val="1000"/>
              </a:spcAft>
              <a:buNone/>
            </a:pPr>
            <a:endParaRPr lang="en-US" sz="2000" dirty="0" smtClean="0">
              <a:solidFill>
                <a:schemeClr val="tx1"/>
              </a:solidFill>
            </a:endParaRPr>
          </a:p>
          <a:p>
            <a:pPr marL="0" indent="0">
              <a:spcAft>
                <a:spcPts val="1000"/>
              </a:spcAft>
              <a:buNone/>
            </a:pPr>
            <a:r>
              <a:rPr lang="en-US" sz="2000" b="1" dirty="0" smtClean="0">
                <a:solidFill>
                  <a:schemeClr val="tx1"/>
                </a:solidFill>
              </a:rPr>
              <a:t>Xamarin apps look and feel native because they are native. </a:t>
            </a:r>
            <a:r>
              <a:rPr lang="en-US" sz="2000" dirty="0" smtClean="0">
                <a:solidFill>
                  <a:schemeClr val="tx1"/>
                </a:solidFill>
              </a:rPr>
              <a:t>You get 100% API access on every device and with Xamarin you are always up to date.</a:t>
            </a:r>
          </a:p>
          <a:p>
            <a:pPr marL="0" indent="0">
              <a:spcAft>
                <a:spcPts val="1000"/>
              </a:spcAft>
              <a:buNone/>
            </a:pPr>
            <a:endParaRPr lang="en-US" sz="2000" dirty="0" smtClean="0">
              <a:solidFill>
                <a:schemeClr val="tx1"/>
              </a:solidFill>
            </a:endParaRPr>
          </a:p>
          <a:p>
            <a:pPr marL="0" indent="0">
              <a:buNone/>
            </a:pPr>
            <a:r>
              <a:rPr lang="en-US" sz="2000" b="1" dirty="0" smtClean="0">
                <a:solidFill>
                  <a:schemeClr val="tx1"/>
                </a:solidFill>
              </a:rPr>
              <a:t>Use the tools you love like Visual Studio to debug and analyze iOS and Android apps with all of the </a:t>
            </a:r>
            <a:r>
              <a:rPr lang="en-US" sz="2000" dirty="0" smtClean="0">
                <a:solidFill>
                  <a:schemeClr val="tx1"/>
                </a:solidFill>
              </a:rPr>
              <a:t>debugging capabilities such as breakpoints and watch windows.</a:t>
            </a:r>
          </a:p>
          <a:p>
            <a:pPr marL="0" indent="0">
              <a:buNone/>
            </a:pPr>
            <a:endParaRPr lang="en-US" sz="2000" dirty="0">
              <a:solidFill>
                <a:schemeClr val="tx1"/>
              </a:solidFill>
            </a:endParaRPr>
          </a:p>
          <a:p>
            <a:pPr marL="0" indent="0">
              <a:buNone/>
            </a:pPr>
            <a:endParaRPr lang="en-US" sz="2000" dirty="0" smtClean="0">
              <a:solidFill>
                <a:schemeClr val="tx1"/>
              </a:solidFill>
            </a:endParaRPr>
          </a:p>
          <a:p>
            <a:pPr marL="0" indent="0">
              <a:buNone/>
            </a:pPr>
            <a:r>
              <a:rPr lang="en-US" sz="2000" dirty="0" smtClean="0">
                <a:solidFill>
                  <a:schemeClr val="tx1"/>
                </a:solidFill>
              </a:rPr>
              <a:t>Share on average 70%+ code between all mobile apps with the ability to connect to all of your favorite services like Azure Mobile Services, Office 365, and more.</a:t>
            </a:r>
          </a:p>
        </p:txBody>
      </p:sp>
      <p:sp>
        <p:nvSpPr>
          <p:cNvPr id="3" name="Title 2"/>
          <p:cNvSpPr>
            <a:spLocks noGrp="1"/>
          </p:cNvSpPr>
          <p:nvPr>
            <p:ph type="title"/>
          </p:nvPr>
        </p:nvSpPr>
        <p:spPr>
          <a:xfrm>
            <a:off x="274639" y="295274"/>
            <a:ext cx="11889564" cy="917575"/>
          </a:xfrm>
        </p:spPr>
        <p:txBody>
          <a:bodyPr/>
          <a:lstStyle/>
          <a:p>
            <a:r>
              <a:rPr lang="en-US" sz="6000" dirty="0" smtClean="0">
                <a:solidFill>
                  <a:schemeClr val="tx1"/>
                </a:solidFill>
              </a:rPr>
              <a:t>Summary</a:t>
            </a:r>
            <a:endParaRPr lang="en-US" sz="6000" dirty="0">
              <a:solidFill>
                <a:schemeClr val="tx1"/>
              </a:solidFill>
            </a:endParaRPr>
          </a:p>
        </p:txBody>
      </p:sp>
      <p:sp>
        <p:nvSpPr>
          <p:cNvPr id="5" name="Oval 4"/>
          <p:cNvSpPr/>
          <p:nvPr/>
        </p:nvSpPr>
        <p:spPr bwMode="auto">
          <a:xfrm>
            <a:off x="434976" y="1820862"/>
            <a:ext cx="687448" cy="687448"/>
          </a:xfrm>
          <a:prstGeom prst="ellipse">
            <a:avLst/>
          </a:prstGeom>
          <a:solidFill>
            <a:srgbClr val="67297A"/>
          </a:solidFill>
          <a:ln w="38100" cap="flat" cmpd="sng" algn="ctr">
            <a:solidFill>
              <a:schemeClr val="bg1"/>
            </a:solidFill>
            <a:prstDash val="solid"/>
            <a:headEnd type="none" w="med" len="med"/>
            <a:tailEnd type="none" w="med" len="med"/>
          </a:ln>
          <a:effectLst/>
        </p:spPr>
        <p:txBody>
          <a:bodyPr vert="horz" wrap="square" lIns="0" tIns="45696" rIns="0" bIns="73109" numCol="1" rtlCol="0" anchor="ctr" anchorCtr="0" compatLnSpc="1">
            <a:prstTxWarp prst="textNoShape">
              <a:avLst/>
            </a:prstTxWarp>
          </a:bodyPr>
          <a:lstStyle/>
          <a:p>
            <a:pPr algn="ctr" defTabSz="913862"/>
            <a:r>
              <a:rPr lang="en-US" sz="2800" kern="0" dirty="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rPr>
              <a:t>1</a:t>
            </a:r>
          </a:p>
        </p:txBody>
      </p:sp>
      <p:sp>
        <p:nvSpPr>
          <p:cNvPr id="8" name="Oval 7"/>
          <p:cNvSpPr/>
          <p:nvPr/>
        </p:nvSpPr>
        <p:spPr bwMode="auto">
          <a:xfrm>
            <a:off x="434976" y="3042050"/>
            <a:ext cx="687448" cy="687448"/>
          </a:xfrm>
          <a:prstGeom prst="ellipse">
            <a:avLst/>
          </a:prstGeom>
          <a:solidFill>
            <a:srgbClr val="67297A"/>
          </a:solidFill>
          <a:ln w="38100" cap="flat" cmpd="sng" algn="ctr">
            <a:solidFill>
              <a:schemeClr val="bg1"/>
            </a:solidFill>
            <a:prstDash val="solid"/>
            <a:headEnd type="none" w="med" len="med"/>
            <a:tailEnd type="none" w="med" len="med"/>
          </a:ln>
          <a:effectLst/>
        </p:spPr>
        <p:txBody>
          <a:bodyPr vert="horz" wrap="square" lIns="0" tIns="45696" rIns="0" bIns="73109" numCol="1" rtlCol="0" anchor="ctr" anchorCtr="0" compatLnSpc="1">
            <a:prstTxWarp prst="textNoShape">
              <a:avLst/>
            </a:prstTxWarp>
          </a:bodyPr>
          <a:lstStyle/>
          <a:p>
            <a:pPr algn="ctr" defTabSz="913862"/>
            <a:r>
              <a:rPr lang="en-US" sz="2800" kern="0" dirty="0" smtClean="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rPr>
              <a:t>2</a:t>
            </a:r>
            <a:endParaRPr lang="en-US" sz="2800" kern="0" dirty="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1" name="Oval 10"/>
          <p:cNvSpPr/>
          <p:nvPr/>
        </p:nvSpPr>
        <p:spPr bwMode="auto">
          <a:xfrm>
            <a:off x="434976" y="4263238"/>
            <a:ext cx="687448" cy="687448"/>
          </a:xfrm>
          <a:prstGeom prst="ellipse">
            <a:avLst/>
          </a:prstGeom>
          <a:solidFill>
            <a:srgbClr val="67297A"/>
          </a:solidFill>
          <a:ln w="38100" cap="flat" cmpd="sng" algn="ctr">
            <a:solidFill>
              <a:schemeClr val="bg1"/>
            </a:solidFill>
            <a:prstDash val="solid"/>
            <a:headEnd type="none" w="med" len="med"/>
            <a:tailEnd type="none" w="med" len="med"/>
          </a:ln>
          <a:effectLst/>
        </p:spPr>
        <p:txBody>
          <a:bodyPr vert="horz" wrap="square" lIns="0" tIns="45696" rIns="0" bIns="73109" numCol="1" rtlCol="0" anchor="ctr" anchorCtr="0" compatLnSpc="1">
            <a:prstTxWarp prst="textNoShape">
              <a:avLst/>
            </a:prstTxWarp>
          </a:bodyPr>
          <a:lstStyle/>
          <a:p>
            <a:pPr algn="ctr" defTabSz="913862"/>
            <a:r>
              <a:rPr lang="en-US" sz="2800" kern="0" dirty="0" smtClean="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rPr>
              <a:t>3</a:t>
            </a:r>
            <a:endParaRPr lang="en-US" sz="2800" kern="0" dirty="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 name="Oval 6"/>
          <p:cNvSpPr/>
          <p:nvPr/>
        </p:nvSpPr>
        <p:spPr bwMode="auto">
          <a:xfrm>
            <a:off x="434976" y="5476814"/>
            <a:ext cx="687448" cy="687448"/>
          </a:xfrm>
          <a:prstGeom prst="ellipse">
            <a:avLst/>
          </a:prstGeom>
          <a:solidFill>
            <a:srgbClr val="67297A"/>
          </a:solidFill>
          <a:ln w="38100" cap="flat" cmpd="sng" algn="ctr">
            <a:solidFill>
              <a:schemeClr val="bg1"/>
            </a:solidFill>
            <a:prstDash val="solid"/>
            <a:headEnd type="none" w="med" len="med"/>
            <a:tailEnd type="none" w="med" len="med"/>
          </a:ln>
          <a:effectLst/>
        </p:spPr>
        <p:txBody>
          <a:bodyPr vert="horz" wrap="square" lIns="0" tIns="45696" rIns="0" bIns="73109" numCol="1" rtlCol="0" anchor="ctr" anchorCtr="0" compatLnSpc="1">
            <a:prstTxWarp prst="textNoShape">
              <a:avLst/>
            </a:prstTxWarp>
          </a:bodyPr>
          <a:lstStyle/>
          <a:p>
            <a:pPr algn="ctr" defTabSz="913862"/>
            <a:r>
              <a:rPr lang="en-US" sz="2800" kern="0" dirty="0">
                <a:gradFill>
                  <a:gsLst>
                    <a:gs pos="9583">
                      <a:srgbClr val="FFFFFF"/>
                    </a:gs>
                    <a:gs pos="24000">
                      <a:srgbClr val="FFFFFF"/>
                    </a:gs>
                  </a:gsLst>
                  <a:lin ang="5400000" scaled="0"/>
                </a:gradFill>
                <a:latin typeface="Segoe UI Semibold" panose="020B0702040204020203" pitchFamily="34" charset="0"/>
                <a:cs typeface="Segoe UI Semibold" panose="020B0702040204020203" pitchFamily="34" charset="0"/>
              </a:rPr>
              <a:t>4</a:t>
            </a:r>
          </a:p>
        </p:txBody>
      </p:sp>
    </p:spTree>
    <p:extLst>
      <p:ext uri="{BB962C8B-B14F-4D97-AF65-F5344CB8AC3E}">
        <p14:creationId xmlns:p14="http://schemas.microsoft.com/office/powerpoint/2010/main" val="246032301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997169" y="5449697"/>
            <a:ext cx="4105225" cy="1521801"/>
          </a:xfrm>
          <a:prstGeom prst="rect">
            <a:avLst/>
          </a:prstGeom>
        </p:spPr>
        <p:txBody>
          <a:bodyPr vert="horz" lIns="111026" tIns="55513" rIns="111026" bIns="55513" rtlCol="0">
            <a:normAutofit/>
          </a:bodyPr>
          <a:lstStyle>
            <a:lvl1pPr marL="0" indent="0" algn="l" defTabSz="457200" rtl="0" eaLnBrk="1" latinLnBrk="0" hangingPunct="1">
              <a:spcBef>
                <a:spcPct val="20000"/>
              </a:spcBef>
              <a:buFont typeface="Arial"/>
              <a:buNone/>
              <a:defRPr sz="2800" b="0" i="0" kern="1200">
                <a:solidFill>
                  <a:srgbClr val="BFBFBF"/>
                </a:solidFill>
                <a:latin typeface="Helvetica Light"/>
                <a:ea typeface="+mn-ea"/>
                <a:cs typeface="Helvetica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900" dirty="0">
              <a:solidFill>
                <a:srgbClr val="FFFFFF"/>
              </a:solidFill>
              <a:latin typeface="Helvetica"/>
              <a:cs typeface="Helvetica"/>
            </a:endParaRPr>
          </a:p>
        </p:txBody>
      </p:sp>
      <p:sp>
        <p:nvSpPr>
          <p:cNvPr id="16" name="TextBox 15"/>
          <p:cNvSpPr txBox="1"/>
          <p:nvPr/>
        </p:nvSpPr>
        <p:spPr>
          <a:xfrm>
            <a:off x="-3500245" y="848281"/>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7" name="TextBox 16"/>
          <p:cNvSpPr txBox="1"/>
          <p:nvPr/>
        </p:nvSpPr>
        <p:spPr>
          <a:xfrm>
            <a:off x="14622234" y="6074292"/>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0" name="TextBox 2"/>
          <p:cNvSpPr txBox="1">
            <a:spLocks noChangeArrowheads="1"/>
          </p:cNvSpPr>
          <p:nvPr/>
        </p:nvSpPr>
        <p:spPr bwMode="auto">
          <a:xfrm>
            <a:off x="3174971" y="5595620"/>
            <a:ext cx="6086532" cy="850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1026" tIns="55513" rIns="111026" bIns="555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rgbClr val="FFFFFF"/>
                </a:solidFill>
                <a:latin typeface="Helvetica Neue Light"/>
                <a:cs typeface="Helvetica Neue Light"/>
              </a:rPr>
              <a:t>Automatically test your app on thousands of real devices in the cloud.</a:t>
            </a:r>
          </a:p>
        </p:txBody>
      </p:sp>
      <p:pic>
        <p:nvPicPr>
          <p:cNvPr id="9" name="Picture 8" descr="Test Cloud Logo Color Capital Lett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376" y="528094"/>
            <a:ext cx="5319722" cy="709296"/>
          </a:xfrm>
          <a:prstGeom prst="rect">
            <a:avLst/>
          </a:prstGeom>
        </p:spPr>
      </p:pic>
      <p:pic>
        <p:nvPicPr>
          <p:cNvPr id="12" name="Picture 11"/>
          <p:cNvPicPr>
            <a:picLocks noChangeAspect="1"/>
          </p:cNvPicPr>
          <p:nvPr/>
        </p:nvPicPr>
        <p:blipFill>
          <a:blip r:embed="rId4"/>
          <a:stretch>
            <a:fillRect/>
          </a:stretch>
        </p:blipFill>
        <p:spPr>
          <a:xfrm>
            <a:off x="3150620" y="1524000"/>
            <a:ext cx="6135235" cy="4131187"/>
          </a:xfrm>
          <a:prstGeom prst="rect">
            <a:avLst/>
          </a:prstGeom>
        </p:spPr>
      </p:pic>
    </p:spTree>
    <p:extLst>
      <p:ext uri="{BB962C8B-B14F-4D97-AF65-F5344CB8AC3E}">
        <p14:creationId xmlns:p14="http://schemas.microsoft.com/office/powerpoint/2010/main" val="3380813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2607381"/>
          </a:xfrm>
        </p:spPr>
        <p:txBody>
          <a:bodyPr/>
          <a:lstStyle/>
          <a:p>
            <a:pPr>
              <a:spcBef>
                <a:spcPts val="2400"/>
              </a:spcBef>
            </a:pPr>
            <a:r>
              <a:rPr lang="en-US" sz="3800" dirty="0">
                <a:gradFill>
                  <a:gsLst>
                    <a:gs pos="1250">
                      <a:schemeClr val="tx1"/>
                    </a:gs>
                    <a:gs pos="100000">
                      <a:schemeClr val="tx1"/>
                    </a:gs>
                  </a:gsLst>
                  <a:lin ang="5400000" scaled="0"/>
                </a:gradFill>
              </a:rPr>
              <a:t>DEV-B306 Building Multi-Device Applications with Xamarin and Cordova with Office 365 APIs</a:t>
            </a:r>
          </a:p>
          <a:p>
            <a:pPr lvl="0">
              <a:spcBef>
                <a:spcPts val="2400"/>
              </a:spcBef>
            </a:pPr>
            <a:r>
              <a:rPr lang="en-US" sz="3800" dirty="0" smtClean="0">
                <a:gradFill>
                  <a:gsLst>
                    <a:gs pos="1250">
                      <a:schemeClr val="tx1"/>
                    </a:gs>
                    <a:gs pos="100000">
                      <a:schemeClr val="tx1"/>
                    </a:gs>
                  </a:gsLst>
                  <a:lin ang="5400000" scaled="0"/>
                </a:gradFill>
              </a:rPr>
              <a:t>DEV-B350 Build Employee and Partner Facing Mobile Apps Using Microsoft Azure</a:t>
            </a:r>
          </a:p>
        </p:txBody>
      </p:sp>
      <p:sp>
        <p:nvSpPr>
          <p:cNvPr id="2" name="Title 1"/>
          <p:cNvSpPr>
            <a:spLocks noGrp="1"/>
          </p:cNvSpPr>
          <p:nvPr>
            <p:ph type="title"/>
          </p:nvPr>
        </p:nvSpPr>
        <p:spPr/>
        <p:txBody>
          <a:bodyPr/>
          <a:lstStyle/>
          <a:p>
            <a:r>
              <a:rPr lang="en-US" dirty="0" smtClean="0"/>
              <a:t>Related content</a:t>
            </a:r>
            <a:endParaRPr lang="en-US" dirty="0"/>
          </a:p>
        </p:txBody>
      </p:sp>
      <p:sp>
        <p:nvSpPr>
          <p:cNvPr id="13" name="Text Placeholder 7"/>
          <p:cNvSpPr txBox="1">
            <a:spLocks/>
          </p:cNvSpPr>
          <p:nvPr/>
        </p:nvSpPr>
        <p:spPr>
          <a:xfrm>
            <a:off x="262998" y="3875246"/>
            <a:ext cx="12070012" cy="322293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Find Me </a:t>
            </a:r>
            <a:r>
              <a:rPr lang="en-US" sz="3800" dirty="0" smtClean="0">
                <a:gradFill>
                  <a:gsLst>
                    <a:gs pos="1250">
                      <a:srgbClr val="FFFFFF"/>
                    </a:gs>
                    <a:gs pos="100000">
                      <a:srgbClr val="FFFFFF"/>
                    </a:gs>
                  </a:gsLst>
                  <a:lin ang="5400000" scaled="0"/>
                </a:gradFill>
              </a:rPr>
              <a:t>at:</a:t>
            </a:r>
          </a:p>
          <a:p>
            <a:pPr>
              <a:spcBef>
                <a:spcPts val="2400"/>
              </a:spcBef>
              <a:buClr>
                <a:srgbClr val="68217A"/>
              </a:buClr>
            </a:pPr>
            <a:r>
              <a:rPr lang="en-US" sz="3800" dirty="0" smtClean="0">
                <a:gradFill>
                  <a:gsLst>
                    <a:gs pos="1250">
                      <a:srgbClr val="FFFFFF"/>
                    </a:gs>
                    <a:gs pos="100000">
                      <a:srgbClr val="FFFFFF"/>
                    </a:gs>
                  </a:gsLst>
                  <a:lin ang="5400000" scaled="0"/>
                </a:gradFill>
              </a:rPr>
              <a:t>Xamarin Booth</a:t>
            </a:r>
          </a:p>
          <a:p>
            <a:pPr>
              <a:spcBef>
                <a:spcPts val="2400"/>
              </a:spcBef>
              <a:buClr>
                <a:srgbClr val="68217A"/>
              </a:buClr>
            </a:pPr>
            <a:r>
              <a:rPr lang="en-US" sz="3800" dirty="0">
                <a:gradFill>
                  <a:gsLst>
                    <a:gs pos="1250">
                      <a:srgbClr val="FFFFFF"/>
                    </a:gs>
                    <a:gs pos="100000">
                      <a:srgbClr val="FFFFFF"/>
                    </a:gs>
                  </a:gsLst>
                  <a:lin ang="5400000" scaled="0"/>
                </a:gradFill>
              </a:rPr>
              <a:t>Ask the Experts: Thursday, 30 October 18:00 – 20:00</a:t>
            </a:r>
          </a:p>
          <a:p>
            <a:pPr marL="0" indent="0">
              <a:spcBef>
                <a:spcPts val="2400"/>
              </a:spcBef>
              <a:buClr>
                <a:srgbClr val="68217A"/>
              </a:buClr>
              <a:buFontTx/>
              <a:buNone/>
            </a:pPr>
            <a:endParaRPr lang="en-US" sz="3800" dirty="0" smtClean="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809346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63" presetClass="path" presetSubtype="0" decel="100000" fill="hold" grpId="1" nodeType="withEffect">
                                  <p:stCondLst>
                                    <p:cond delay="1000"/>
                                  </p:stCondLst>
                                  <p:childTnLst>
                                    <p:animMotion origin="layout" path="M -0.02413 1.78393E-6 L 2.26704E-6 1.78393E-6 " pathEditMode="relative" rAng="0" ptsTypes="AA">
                                      <p:cBhvr>
                                        <p:cTn id="14"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545485"/>
            <a:ext cx="11887200" cy="2521716"/>
          </a:xfrm>
        </p:spPr>
        <p:txBody>
          <a:bodyPr lIns="182880" tIns="146304" rIns="182880" bIns="146304"/>
          <a:lstStyle/>
          <a:p>
            <a:pPr marL="457200" indent="-457200">
              <a:spcBef>
                <a:spcPts val="2200"/>
              </a:spcBef>
              <a:buClr>
                <a:schemeClr val="tx2"/>
              </a:buClr>
            </a:pPr>
            <a:r>
              <a:rPr lang="en-US" dirty="0">
                <a:gradFill>
                  <a:gsLst>
                    <a:gs pos="0">
                      <a:schemeClr val="tx1"/>
                    </a:gs>
                    <a:gs pos="100000">
                      <a:schemeClr val="tx1"/>
                    </a:gs>
                  </a:gsLst>
                  <a:lin ang="5400000" scaled="0"/>
                </a:gradFill>
                <a:hlinkClick r:id="rId3"/>
              </a:rPr>
              <a:t>http://www.visualstudio.com</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4"/>
              </a:rPr>
              <a:t>http://blogs.msdn.com/b/developer-tools/</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5"/>
              </a:rPr>
              <a:t>http://msdn.microsoft.com/vstudio</a:t>
            </a:r>
            <a:r>
              <a:rPr lang="en-US" dirty="0">
                <a:gradFill>
                  <a:gsLst>
                    <a:gs pos="0">
                      <a:schemeClr val="tx1"/>
                    </a:gs>
                    <a:gs pos="100000">
                      <a:schemeClr val="tx1"/>
                    </a:gs>
                  </a:gsLst>
                  <a:lin ang="5400000" scaled="0"/>
                </a:gradFill>
              </a:rPr>
              <a:t> </a:t>
            </a:r>
          </a:p>
        </p:txBody>
      </p:sp>
      <p:sp>
        <p:nvSpPr>
          <p:cNvPr id="4" name="Title 3"/>
          <p:cNvSpPr>
            <a:spLocks noGrp="1"/>
          </p:cNvSpPr>
          <p:nvPr>
            <p:ph type="title"/>
          </p:nvPr>
        </p:nvSpPr>
        <p:spPr/>
        <p:txBody>
          <a:bodyPr/>
          <a:lstStyle/>
          <a:p>
            <a:r>
              <a:rPr lang="en-US" dirty="0" smtClean="0"/>
              <a:t>DEV Track Resources</a:t>
            </a:r>
            <a:endParaRPr lang="en-US" dirty="0"/>
          </a:p>
        </p:txBody>
      </p:sp>
      <p:grpSp>
        <p:nvGrpSpPr>
          <p:cNvPr id="3" name="Group 2"/>
          <p:cNvGrpSpPr/>
          <p:nvPr/>
        </p:nvGrpSpPr>
        <p:grpSpPr>
          <a:xfrm>
            <a:off x="8504238" y="4838317"/>
            <a:ext cx="3076577" cy="683264"/>
            <a:chOff x="8297184" y="4389321"/>
            <a:chExt cx="3076577" cy="683264"/>
          </a:xfrm>
        </p:grpSpPr>
        <p:sp>
          <p:nvSpPr>
            <p:cNvPr id="24" name="Oval 23"/>
            <p:cNvSpPr/>
            <p:nvPr/>
          </p:nvSpPr>
          <p:spPr bwMode="auto">
            <a:xfrm>
              <a:off x="8297184" y="4449964"/>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Content Placeholder 4"/>
            <p:cNvSpPr txBox="1">
              <a:spLocks/>
            </p:cNvSpPr>
            <p:nvPr/>
          </p:nvSpPr>
          <p:spPr>
            <a:xfrm>
              <a:off x="8859162" y="4389321"/>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sp useBgFill="1">
          <p:nvSpPr>
            <p:cNvPr id="21" name="Freeform 6"/>
            <p:cNvSpPr>
              <a:spLocks noChangeAspect="1" noEditPoints="1"/>
            </p:cNvSpPr>
            <p:nvPr/>
          </p:nvSpPr>
          <p:spPr bwMode="auto">
            <a:xfrm>
              <a:off x="8428635" y="4624936"/>
              <a:ext cx="299076" cy="212035"/>
            </a:xfrm>
            <a:custGeom>
              <a:avLst/>
              <a:gdLst>
                <a:gd name="T0" fmla="*/ 1856 w 1885"/>
                <a:gd name="T1" fmla="*/ 243 h 1336"/>
                <a:gd name="T2" fmla="*/ 1629 w 1885"/>
                <a:gd name="T3" fmla="*/ 24 h 1336"/>
                <a:gd name="T4" fmla="*/ 942 w 1885"/>
                <a:gd name="T5" fmla="*/ 0 h 1336"/>
                <a:gd name="T6" fmla="*/ 943 w 1885"/>
                <a:gd name="T7" fmla="*/ 0 h 1336"/>
                <a:gd name="T8" fmla="*/ 256 w 1885"/>
                <a:gd name="T9" fmla="*/ 24 h 1336"/>
                <a:gd name="T10" fmla="*/ 29 w 1885"/>
                <a:gd name="T11" fmla="*/ 243 h 1336"/>
                <a:gd name="T12" fmla="*/ 0 w 1885"/>
                <a:gd name="T13" fmla="*/ 657 h 1336"/>
                <a:gd name="T14" fmla="*/ 0 w 1885"/>
                <a:gd name="T15" fmla="*/ 679 h 1336"/>
                <a:gd name="T16" fmla="*/ 29 w 1885"/>
                <a:gd name="T17" fmla="*/ 1093 h 1336"/>
                <a:gd name="T18" fmla="*/ 256 w 1885"/>
                <a:gd name="T19" fmla="*/ 1312 h 1336"/>
                <a:gd name="T20" fmla="*/ 943 w 1885"/>
                <a:gd name="T21" fmla="*/ 1336 h 1336"/>
                <a:gd name="T22" fmla="*/ 942 w 1885"/>
                <a:gd name="T23" fmla="*/ 1336 h 1336"/>
                <a:gd name="T24" fmla="*/ 1629 w 1885"/>
                <a:gd name="T25" fmla="*/ 1312 h 1336"/>
                <a:gd name="T26" fmla="*/ 1856 w 1885"/>
                <a:gd name="T27" fmla="*/ 1093 h 1336"/>
                <a:gd name="T28" fmla="*/ 1885 w 1885"/>
                <a:gd name="T29" fmla="*/ 679 h 1336"/>
                <a:gd name="T30" fmla="*/ 1885 w 1885"/>
                <a:gd name="T31" fmla="*/ 657 h 1336"/>
                <a:gd name="T32" fmla="*/ 1856 w 1885"/>
                <a:gd name="T33" fmla="*/ 243 h 1336"/>
                <a:gd name="T34" fmla="*/ 747 w 1885"/>
                <a:gd name="T35" fmla="*/ 933 h 1336"/>
                <a:gd name="T36" fmla="*/ 747 w 1885"/>
                <a:gd name="T37" fmla="*/ 397 h 1336"/>
                <a:gd name="T38" fmla="*/ 1247 w 1885"/>
                <a:gd name="T39" fmla="*/ 659 h 1336"/>
                <a:gd name="T40" fmla="*/ 747 w 1885"/>
                <a:gd name="T41" fmla="*/ 93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5" h="1336">
                  <a:moveTo>
                    <a:pt x="1856" y="243"/>
                  </a:moveTo>
                  <a:cubicBezTo>
                    <a:pt x="1820" y="99"/>
                    <a:pt x="1753" y="44"/>
                    <a:pt x="1629" y="24"/>
                  </a:cubicBezTo>
                  <a:cubicBezTo>
                    <a:pt x="1557" y="13"/>
                    <a:pt x="1214" y="0"/>
                    <a:pt x="942" y="0"/>
                  </a:cubicBezTo>
                  <a:cubicBezTo>
                    <a:pt x="943" y="0"/>
                    <a:pt x="943" y="0"/>
                    <a:pt x="943" y="0"/>
                  </a:cubicBezTo>
                  <a:cubicBezTo>
                    <a:pt x="671" y="0"/>
                    <a:pt x="328" y="14"/>
                    <a:pt x="256" y="24"/>
                  </a:cubicBezTo>
                  <a:cubicBezTo>
                    <a:pt x="132" y="44"/>
                    <a:pt x="65" y="99"/>
                    <a:pt x="29" y="243"/>
                  </a:cubicBezTo>
                  <a:cubicBezTo>
                    <a:pt x="17" y="291"/>
                    <a:pt x="0" y="556"/>
                    <a:pt x="0" y="657"/>
                  </a:cubicBezTo>
                  <a:cubicBezTo>
                    <a:pt x="0" y="679"/>
                    <a:pt x="0" y="679"/>
                    <a:pt x="0" y="679"/>
                  </a:cubicBezTo>
                  <a:cubicBezTo>
                    <a:pt x="0" y="780"/>
                    <a:pt x="17" y="1045"/>
                    <a:pt x="29" y="1093"/>
                  </a:cubicBezTo>
                  <a:cubicBezTo>
                    <a:pt x="65" y="1237"/>
                    <a:pt x="132" y="1292"/>
                    <a:pt x="256" y="1312"/>
                  </a:cubicBezTo>
                  <a:cubicBezTo>
                    <a:pt x="328" y="1323"/>
                    <a:pt x="671" y="1336"/>
                    <a:pt x="943" y="1336"/>
                  </a:cubicBezTo>
                  <a:cubicBezTo>
                    <a:pt x="942" y="1336"/>
                    <a:pt x="942" y="1336"/>
                    <a:pt x="942" y="1336"/>
                  </a:cubicBezTo>
                  <a:cubicBezTo>
                    <a:pt x="1214" y="1336"/>
                    <a:pt x="1557" y="1323"/>
                    <a:pt x="1629" y="1312"/>
                  </a:cubicBezTo>
                  <a:cubicBezTo>
                    <a:pt x="1753" y="1292"/>
                    <a:pt x="1820" y="1237"/>
                    <a:pt x="1856" y="1093"/>
                  </a:cubicBezTo>
                  <a:cubicBezTo>
                    <a:pt x="1868" y="1045"/>
                    <a:pt x="1885" y="780"/>
                    <a:pt x="1885" y="679"/>
                  </a:cubicBezTo>
                  <a:cubicBezTo>
                    <a:pt x="1885" y="657"/>
                    <a:pt x="1885" y="657"/>
                    <a:pt x="1885" y="657"/>
                  </a:cubicBezTo>
                  <a:cubicBezTo>
                    <a:pt x="1885" y="556"/>
                    <a:pt x="1868" y="291"/>
                    <a:pt x="1856" y="243"/>
                  </a:cubicBezTo>
                  <a:close/>
                  <a:moveTo>
                    <a:pt x="747" y="933"/>
                  </a:moveTo>
                  <a:cubicBezTo>
                    <a:pt x="747" y="397"/>
                    <a:pt x="747" y="397"/>
                    <a:pt x="747" y="397"/>
                  </a:cubicBezTo>
                  <a:cubicBezTo>
                    <a:pt x="1247" y="659"/>
                    <a:pt x="1247" y="659"/>
                    <a:pt x="1247" y="659"/>
                  </a:cubicBezTo>
                  <a:lnTo>
                    <a:pt x="747" y="933"/>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292682" y="4838317"/>
            <a:ext cx="3503651" cy="683264"/>
            <a:chOff x="4085628" y="4215696"/>
            <a:chExt cx="3503651" cy="683264"/>
          </a:xfrm>
        </p:grpSpPr>
        <p:sp>
          <p:nvSpPr>
            <p:cNvPr id="23" name="Oval 22"/>
            <p:cNvSpPr/>
            <p:nvPr/>
          </p:nvSpPr>
          <p:spPr bwMode="auto">
            <a:xfrm>
              <a:off x="408562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Content Placeholder 4"/>
            <p:cNvSpPr txBox="1">
              <a:spLocks/>
            </p:cNvSpPr>
            <p:nvPr/>
          </p:nvSpPr>
          <p:spPr>
            <a:xfrm>
              <a:off x="4647606" y="4215696"/>
              <a:ext cx="2941673"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smtClean="0"/>
                <a:t>@</a:t>
              </a:r>
              <a:r>
                <a:rPr lang="en-US" sz="3600" dirty="0" err="1" smtClean="0"/>
                <a:t>visualstudio</a:t>
              </a:r>
              <a:endParaRPr lang="en-US" sz="3600" dirty="0" smtClean="0"/>
            </a:p>
          </p:txBody>
        </p:sp>
        <p:sp useBgFill="1">
          <p:nvSpPr>
            <p:cNvPr id="12" name="Freeform 38"/>
            <p:cNvSpPr>
              <a:spLocks noChangeAspect="1"/>
            </p:cNvSpPr>
            <p:nvPr/>
          </p:nvSpPr>
          <p:spPr bwMode="auto">
            <a:xfrm>
              <a:off x="4187808" y="4422273"/>
              <a:ext cx="357619" cy="270110"/>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473162" y="4838317"/>
            <a:ext cx="3111615" cy="683264"/>
            <a:chOff x="266108" y="4215696"/>
            <a:chExt cx="3111615" cy="683264"/>
          </a:xfrm>
        </p:grpSpPr>
        <p:sp>
          <p:nvSpPr>
            <p:cNvPr id="10" name="Content Placeholder 4"/>
            <p:cNvSpPr txBox="1">
              <a:spLocks/>
            </p:cNvSpPr>
            <p:nvPr/>
          </p:nvSpPr>
          <p:spPr>
            <a:xfrm>
              <a:off x="863124" y="4215696"/>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grpSp>
          <p:nvGrpSpPr>
            <p:cNvPr id="13" name="Group 12"/>
            <p:cNvGrpSpPr/>
            <p:nvPr/>
          </p:nvGrpSpPr>
          <p:grpSpPr>
            <a:xfrm>
              <a:off x="266108" y="4276339"/>
              <a:ext cx="561978" cy="561978"/>
              <a:chOff x="266108" y="4276339"/>
              <a:chExt cx="561978" cy="561978"/>
            </a:xfrm>
          </p:grpSpPr>
          <p:sp>
            <p:nvSpPr>
              <p:cNvPr id="19" name="Oval 18"/>
              <p:cNvSpPr/>
              <p:nvPr/>
            </p:nvSpPr>
            <p:spPr bwMode="auto">
              <a:xfrm>
                <a:off x="26610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Freeform 5"/>
              <p:cNvSpPr>
                <a:spLocks/>
              </p:cNvSpPr>
              <p:nvPr/>
            </p:nvSpPr>
            <p:spPr bwMode="auto">
              <a:xfrm>
                <a:off x="535461" y="4395075"/>
                <a:ext cx="174625" cy="352425"/>
              </a:xfrm>
              <a:custGeom>
                <a:avLst/>
                <a:gdLst>
                  <a:gd name="T0" fmla="*/ 43 w 44"/>
                  <a:gd name="T1" fmla="*/ 49 h 91"/>
                  <a:gd name="T2" fmla="*/ 27 w 44"/>
                  <a:gd name="T3" fmla="*/ 49 h 91"/>
                  <a:gd name="T4" fmla="*/ 27 w 44"/>
                  <a:gd name="T5" fmla="*/ 91 h 91"/>
                  <a:gd name="T6" fmla="*/ 11 w 44"/>
                  <a:gd name="T7" fmla="*/ 91 h 91"/>
                  <a:gd name="T8" fmla="*/ 11 w 44"/>
                  <a:gd name="T9" fmla="*/ 49 h 91"/>
                  <a:gd name="T10" fmla="*/ 0 w 44"/>
                  <a:gd name="T11" fmla="*/ 49 h 91"/>
                  <a:gd name="T12" fmla="*/ 0 w 44"/>
                  <a:gd name="T13" fmla="*/ 33 h 91"/>
                  <a:gd name="T14" fmla="*/ 11 w 44"/>
                  <a:gd name="T15" fmla="*/ 33 h 91"/>
                  <a:gd name="T16" fmla="*/ 11 w 44"/>
                  <a:gd name="T17" fmla="*/ 20 h 91"/>
                  <a:gd name="T18" fmla="*/ 33 w 44"/>
                  <a:gd name="T19" fmla="*/ 0 h 91"/>
                  <a:gd name="T20" fmla="*/ 44 w 44"/>
                  <a:gd name="T21" fmla="*/ 1 h 91"/>
                  <a:gd name="T22" fmla="*/ 43 w 44"/>
                  <a:gd name="T23" fmla="*/ 15 h 91"/>
                  <a:gd name="T24" fmla="*/ 33 w 44"/>
                  <a:gd name="T25" fmla="*/ 15 h 91"/>
                  <a:gd name="T26" fmla="*/ 27 w 44"/>
                  <a:gd name="T27" fmla="*/ 22 h 91"/>
                  <a:gd name="T28" fmla="*/ 27 w 44"/>
                  <a:gd name="T29" fmla="*/ 23 h 91"/>
                  <a:gd name="T30" fmla="*/ 27 w 44"/>
                  <a:gd name="T31" fmla="*/ 33 h 91"/>
                  <a:gd name="T32" fmla="*/ 44 w 44"/>
                  <a:gd name="T33" fmla="*/ 33 h 91"/>
                  <a:gd name="T34" fmla="*/ 43 w 44"/>
                  <a:gd name="T35" fmla="*/ 49 h 91"/>
                  <a:gd name="T36" fmla="*/ 43 w 44"/>
                  <a:gd name="T37"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1">
                    <a:moveTo>
                      <a:pt x="43" y="49"/>
                    </a:moveTo>
                    <a:cubicBezTo>
                      <a:pt x="27" y="49"/>
                      <a:pt x="27" y="49"/>
                      <a:pt x="27" y="49"/>
                    </a:cubicBezTo>
                    <a:cubicBezTo>
                      <a:pt x="27" y="91"/>
                      <a:pt x="27" y="91"/>
                      <a:pt x="27" y="91"/>
                    </a:cubicBezTo>
                    <a:cubicBezTo>
                      <a:pt x="11" y="91"/>
                      <a:pt x="11" y="91"/>
                      <a:pt x="11" y="91"/>
                    </a:cubicBezTo>
                    <a:cubicBezTo>
                      <a:pt x="11" y="49"/>
                      <a:pt x="11" y="49"/>
                      <a:pt x="11" y="49"/>
                    </a:cubicBezTo>
                    <a:cubicBezTo>
                      <a:pt x="0" y="49"/>
                      <a:pt x="0" y="49"/>
                      <a:pt x="0" y="49"/>
                    </a:cubicBezTo>
                    <a:cubicBezTo>
                      <a:pt x="0" y="33"/>
                      <a:pt x="0" y="33"/>
                      <a:pt x="0" y="33"/>
                    </a:cubicBezTo>
                    <a:cubicBezTo>
                      <a:pt x="11" y="33"/>
                      <a:pt x="11" y="33"/>
                      <a:pt x="11" y="33"/>
                    </a:cubicBezTo>
                    <a:cubicBezTo>
                      <a:pt x="11" y="33"/>
                      <a:pt x="11" y="27"/>
                      <a:pt x="11" y="20"/>
                    </a:cubicBezTo>
                    <a:cubicBezTo>
                      <a:pt x="11" y="10"/>
                      <a:pt x="18" y="0"/>
                      <a:pt x="33" y="0"/>
                    </a:cubicBezTo>
                    <a:cubicBezTo>
                      <a:pt x="39" y="0"/>
                      <a:pt x="44" y="1"/>
                      <a:pt x="44" y="1"/>
                    </a:cubicBezTo>
                    <a:cubicBezTo>
                      <a:pt x="43" y="15"/>
                      <a:pt x="43" y="15"/>
                      <a:pt x="43" y="15"/>
                    </a:cubicBezTo>
                    <a:cubicBezTo>
                      <a:pt x="43" y="15"/>
                      <a:pt x="39" y="15"/>
                      <a:pt x="33" y="15"/>
                    </a:cubicBezTo>
                    <a:cubicBezTo>
                      <a:pt x="28" y="15"/>
                      <a:pt x="27" y="18"/>
                      <a:pt x="27" y="22"/>
                    </a:cubicBezTo>
                    <a:cubicBezTo>
                      <a:pt x="27" y="22"/>
                      <a:pt x="27" y="23"/>
                      <a:pt x="27" y="23"/>
                    </a:cubicBezTo>
                    <a:cubicBezTo>
                      <a:pt x="27" y="24"/>
                      <a:pt x="27" y="27"/>
                      <a:pt x="27" y="33"/>
                    </a:cubicBezTo>
                    <a:cubicBezTo>
                      <a:pt x="44" y="33"/>
                      <a:pt x="44" y="33"/>
                      <a:pt x="44" y="33"/>
                    </a:cubicBezTo>
                    <a:cubicBezTo>
                      <a:pt x="43" y="49"/>
                      <a:pt x="43" y="49"/>
                      <a:pt x="43" y="49"/>
                    </a:cubicBezTo>
                    <a:cubicBezTo>
                      <a:pt x="43" y="49"/>
                      <a:pt x="43" y="49"/>
                      <a:pt x="43" y="49"/>
                    </a:cubicBezTo>
                    <a:close/>
                  </a:path>
                </a:pathLst>
              </a:cu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390479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5"/>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nodeType="withEffect">
                                  <p:stCondLst>
                                    <p:cond delay="100"/>
                                  </p:stCondLst>
                                  <p:childTnLst>
                                    <p:animMotion origin="layout" path="M -0.02413 -1.02587E-6 L 4.94766E-6 -1.02587E-6 " pathEditMode="relative" rAng="0" ptsTypes="AA">
                                      <p:cBhvr>
                                        <p:cTn id="14" dur="1000" fill="hold"/>
                                        <p:tgtEl>
                                          <p:spTgt spid="16"/>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
                                        <p:tgtEl>
                                          <p:spTgt spid="14"/>
                                        </p:tgtEl>
                                      </p:cBhvr>
                                    </p:animEffect>
                                  </p:childTnLst>
                                </p:cTn>
                              </p:par>
                              <p:par>
                                <p:cTn id="18" presetID="63" presetClass="path" presetSubtype="0" decel="100000" fill="hold" nodeType="withEffect">
                                  <p:stCondLst>
                                    <p:cond delay="200"/>
                                  </p:stCondLst>
                                  <p:childTnLst>
                                    <p:animMotion origin="layout" path="M -0.02413 -1.02587E-6 L 1.35818E-6 -1.02587E-6 " pathEditMode="relative" rAng="0" ptsTypes="AA">
                                      <p:cBhvr>
                                        <p:cTn id="19" dur="1000" fill="hold"/>
                                        <p:tgtEl>
                                          <p:spTgt spid="14"/>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600"/>
                                        <p:tgtEl>
                                          <p:spTgt spid="3"/>
                                        </p:tgtEl>
                                      </p:cBhvr>
                                    </p:animEffect>
                                  </p:childTnLst>
                                </p:cTn>
                              </p:par>
                              <p:par>
                                <p:cTn id="23" presetID="63" presetClass="path" presetSubtype="0" decel="100000" fill="hold" nodeType="withEffect">
                                  <p:stCondLst>
                                    <p:cond delay="300"/>
                                  </p:stCondLst>
                                  <p:childTnLst>
                                    <p:animMotion origin="layout" path="M -0.02413 -1.02587E-6 L 4.25581E-6 -1.02587E-6 " pathEditMode="relative" rAng="0" ptsTypes="AA">
                                      <p:cBhvr>
                                        <p:cTn id="24" dur="10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425368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52300353"/>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5282047"/>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99303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997169" y="5449697"/>
            <a:ext cx="4105225" cy="1521801"/>
          </a:xfrm>
          <a:prstGeom prst="rect">
            <a:avLst/>
          </a:prstGeom>
        </p:spPr>
        <p:txBody>
          <a:bodyPr vert="horz" lIns="111026" tIns="55513" rIns="111026" bIns="55513" rtlCol="0">
            <a:normAutofit/>
          </a:bodyPr>
          <a:lstStyle>
            <a:lvl1pPr marL="0" indent="0" algn="l" defTabSz="457200" rtl="0" eaLnBrk="1" latinLnBrk="0" hangingPunct="1">
              <a:spcBef>
                <a:spcPct val="20000"/>
              </a:spcBef>
              <a:buFont typeface="Arial"/>
              <a:buNone/>
              <a:defRPr sz="2800" b="0" i="0" kern="1200">
                <a:solidFill>
                  <a:srgbClr val="BFBFBF"/>
                </a:solidFill>
                <a:latin typeface="Helvetica Light"/>
                <a:ea typeface="+mn-ea"/>
                <a:cs typeface="Helvetica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900" dirty="0">
              <a:solidFill>
                <a:srgbClr val="FFFFFF"/>
              </a:solidFill>
              <a:latin typeface="Helvetica"/>
              <a:cs typeface="Helvetica"/>
            </a:endParaRPr>
          </a:p>
        </p:txBody>
      </p:sp>
      <p:sp>
        <p:nvSpPr>
          <p:cNvPr id="16" name="TextBox 15"/>
          <p:cNvSpPr txBox="1"/>
          <p:nvPr/>
        </p:nvSpPr>
        <p:spPr>
          <a:xfrm>
            <a:off x="-3500245" y="848281"/>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7" name="TextBox 16"/>
          <p:cNvSpPr txBox="1"/>
          <p:nvPr/>
        </p:nvSpPr>
        <p:spPr>
          <a:xfrm>
            <a:off x="14622234" y="6074292"/>
            <a:ext cx="224220" cy="389109"/>
          </a:xfrm>
          <a:prstGeom prst="rect">
            <a:avLst/>
          </a:prstGeom>
          <a:noFill/>
        </p:spPr>
        <p:txBody>
          <a:bodyPr wrap="none" lIns="111026" tIns="55513" rIns="111026" bIns="55513" rtlCol="0">
            <a:spAutoFit/>
          </a:bodyPr>
          <a:lstStyle/>
          <a:p>
            <a:endParaRPr lang="en-US" dirty="0">
              <a:solidFill>
                <a:srgbClr val="FFFFFF"/>
              </a:solidFill>
            </a:endParaRPr>
          </a:p>
        </p:txBody>
      </p:sp>
      <p:sp>
        <p:nvSpPr>
          <p:cNvPr id="10" name="TextBox 2"/>
          <p:cNvSpPr txBox="1">
            <a:spLocks noChangeArrowheads="1"/>
          </p:cNvSpPr>
          <p:nvPr/>
        </p:nvSpPr>
        <p:spPr bwMode="auto">
          <a:xfrm>
            <a:off x="2332037" y="5595621"/>
            <a:ext cx="7772401" cy="850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1026" tIns="55513" rIns="111026" bIns="555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rgbClr val="FFFFFF"/>
                </a:solidFill>
                <a:latin typeface="Helvetica Neue Light"/>
                <a:cs typeface="Helvetica Neue Light"/>
              </a:rPr>
              <a:t>Real-time monitoring. Track crashes and exceptions to understand what is happening with live users</a:t>
            </a:r>
          </a:p>
        </p:txBody>
      </p:sp>
      <p:pic>
        <p:nvPicPr>
          <p:cNvPr id="7" name="Picture 6" descr="insigh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90" y="373062"/>
            <a:ext cx="6854895" cy="1089096"/>
          </a:xfrm>
          <a:prstGeom prst="rect">
            <a:avLst/>
          </a:prstGeom>
        </p:spPr>
      </p:pic>
      <p:pic>
        <p:nvPicPr>
          <p:cNvPr id="18" name="Picture 17"/>
          <p:cNvPicPr>
            <a:picLocks noChangeAspect="1"/>
          </p:cNvPicPr>
          <p:nvPr/>
        </p:nvPicPr>
        <p:blipFill>
          <a:blip r:embed="rId4"/>
          <a:stretch>
            <a:fillRect/>
          </a:stretch>
        </p:blipFill>
        <p:spPr>
          <a:xfrm>
            <a:off x="3367796" y="1664660"/>
            <a:ext cx="5700883"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4926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native?</a:t>
            </a:r>
            <a:endParaRPr lang="en-US" dirty="0"/>
          </a:p>
        </p:txBody>
      </p:sp>
    </p:spTree>
    <p:extLst>
      <p:ext uri="{BB962C8B-B14F-4D97-AF65-F5344CB8AC3E}">
        <p14:creationId xmlns:p14="http://schemas.microsoft.com/office/powerpoint/2010/main" val="375499254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31837" y="1560194"/>
            <a:ext cx="3611880" cy="36576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4395066" y="1569719"/>
            <a:ext cx="3611880" cy="36576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8069994" y="1560194"/>
            <a:ext cx="3611880" cy="36576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a:blip r:embed="rId3"/>
          <a:stretch>
            <a:fillRect/>
          </a:stretch>
        </p:blipFill>
        <p:spPr>
          <a:xfrm>
            <a:off x="859385" y="2078354"/>
            <a:ext cx="10698480" cy="2005965"/>
          </a:xfrm>
          <a:prstGeom prst="rect">
            <a:avLst/>
          </a:prstGeom>
        </p:spPr>
      </p:pic>
      <p:sp>
        <p:nvSpPr>
          <p:cNvPr id="4" name="Rectangle 3"/>
          <p:cNvSpPr/>
          <p:nvPr/>
        </p:nvSpPr>
        <p:spPr>
          <a:xfrm>
            <a:off x="748803" y="4535176"/>
            <a:ext cx="3583215" cy="461665"/>
          </a:xfrm>
          <a:prstGeom prst="rect">
            <a:avLst/>
          </a:prstGeom>
        </p:spPr>
        <p:txBody>
          <a:bodyPr wrap="square">
            <a:spAutoFit/>
          </a:bodyPr>
          <a:lstStyle/>
          <a:p>
            <a:pPr algn="ctr"/>
            <a:r>
              <a:rPr lang="en-US" sz="2400" dirty="0" smtClean="0">
                <a:solidFill>
                  <a:srgbClr val="FFFFFF"/>
                </a:solidFill>
                <a:cs typeface="Helvetica Light"/>
              </a:rPr>
              <a:t>Native User Interfaces</a:t>
            </a:r>
            <a:endParaRPr lang="en-US" sz="2400" dirty="0">
              <a:solidFill>
                <a:srgbClr val="FFFFFF"/>
              </a:solidFill>
              <a:cs typeface="Helvetica Light"/>
            </a:endParaRPr>
          </a:p>
        </p:txBody>
      </p:sp>
      <p:sp>
        <p:nvSpPr>
          <p:cNvPr id="5" name="Rectangle 4"/>
          <p:cNvSpPr/>
          <p:nvPr/>
        </p:nvSpPr>
        <p:spPr>
          <a:xfrm>
            <a:off x="4406764" y="4541519"/>
            <a:ext cx="3600181" cy="461665"/>
          </a:xfrm>
          <a:prstGeom prst="rect">
            <a:avLst/>
          </a:prstGeom>
        </p:spPr>
        <p:txBody>
          <a:bodyPr wrap="square">
            <a:spAutoFit/>
          </a:bodyPr>
          <a:lstStyle/>
          <a:p>
            <a:pPr algn="ctr"/>
            <a:r>
              <a:rPr lang="en-US" sz="2400" dirty="0" smtClean="0">
                <a:solidFill>
                  <a:srgbClr val="FFFFFF"/>
                </a:solidFill>
                <a:cs typeface="Helvetica Light"/>
              </a:rPr>
              <a:t>Native API Access</a:t>
            </a:r>
          </a:p>
        </p:txBody>
      </p:sp>
      <p:sp>
        <p:nvSpPr>
          <p:cNvPr id="6" name="Rectangle 5"/>
          <p:cNvSpPr/>
          <p:nvPr/>
        </p:nvSpPr>
        <p:spPr>
          <a:xfrm>
            <a:off x="8069994" y="4541518"/>
            <a:ext cx="3611879" cy="461665"/>
          </a:xfrm>
          <a:prstGeom prst="rect">
            <a:avLst/>
          </a:prstGeom>
        </p:spPr>
        <p:txBody>
          <a:bodyPr wrap="square">
            <a:spAutoFit/>
          </a:bodyPr>
          <a:lstStyle/>
          <a:p>
            <a:pPr algn="ctr"/>
            <a:r>
              <a:rPr lang="en-US" sz="2400" dirty="0" smtClean="0">
                <a:solidFill>
                  <a:srgbClr val="FFFFFF"/>
                </a:solidFill>
                <a:cs typeface="Helvetica Light"/>
              </a:rPr>
              <a:t>Native Performance</a:t>
            </a:r>
            <a:endParaRPr lang="en-US" sz="2400" dirty="0">
              <a:solidFill>
                <a:srgbClr val="FFFFFF"/>
              </a:solidFill>
              <a:cs typeface="Helvetica Light"/>
            </a:endParaRPr>
          </a:p>
        </p:txBody>
      </p:sp>
      <p:sp>
        <p:nvSpPr>
          <p:cNvPr id="9" name="Rectangle 8"/>
          <p:cNvSpPr/>
          <p:nvPr/>
        </p:nvSpPr>
        <p:spPr bwMode="auto">
          <a:xfrm>
            <a:off x="4400916" y="1560193"/>
            <a:ext cx="3600181" cy="3667125"/>
          </a:xfrm>
          <a:prstGeom prst="rect">
            <a:avLst/>
          </a:prstGeom>
          <a:solidFill>
            <a:srgbClr val="432458"/>
          </a:solidFill>
          <a:ln w="12700" cmpd="sng">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0" dirty="0" smtClean="0">
                <a:gradFill>
                  <a:gsLst>
                    <a:gs pos="0">
                      <a:srgbClr val="FFFFFF"/>
                    </a:gs>
                    <a:gs pos="100000">
                      <a:srgbClr val="FFFFFF"/>
                    </a:gs>
                  </a:gsLst>
                  <a:lin ang="5400000" scaled="0"/>
                </a:gradFill>
                <a:ea typeface="Segoe UI" pitchFamily="34" charset="0"/>
                <a:cs typeface="Segoe UI" pitchFamily="34" charset="0"/>
              </a:rPr>
              <a:t>?</a:t>
            </a:r>
            <a:endParaRPr lang="en-US" sz="100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8069995" y="1560193"/>
            <a:ext cx="3611878" cy="3667125"/>
          </a:xfrm>
          <a:prstGeom prst="rect">
            <a:avLst/>
          </a:prstGeom>
          <a:solidFill>
            <a:srgbClr val="432458"/>
          </a:solidFill>
          <a:ln w="12700" cmpd="sng">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0" dirty="0" smtClean="0">
                <a:gradFill>
                  <a:gsLst>
                    <a:gs pos="0">
                      <a:srgbClr val="FFFFFF"/>
                    </a:gs>
                    <a:gs pos="100000">
                      <a:srgbClr val="FFFFFF"/>
                    </a:gs>
                  </a:gsLst>
                  <a:lin ang="5400000" scaled="0"/>
                </a:gradFill>
                <a:ea typeface="Segoe UI" pitchFamily="34" charset="0"/>
                <a:cs typeface="Segoe UI" pitchFamily="34" charset="0"/>
              </a:rPr>
              <a:t>?</a:t>
            </a:r>
            <a:endParaRPr lang="en-US" sz="10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731836" y="1560193"/>
            <a:ext cx="3600182" cy="3657600"/>
          </a:xfrm>
          <a:prstGeom prst="rect">
            <a:avLst/>
          </a:prstGeom>
          <a:solidFill>
            <a:srgbClr val="432458"/>
          </a:solidFill>
          <a:ln w="12700" cmpd="sng">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0" dirty="0" smtClean="0">
                <a:gradFill>
                  <a:gsLst>
                    <a:gs pos="0">
                      <a:srgbClr val="FFFFFF"/>
                    </a:gs>
                    <a:gs pos="100000">
                      <a:srgbClr val="FFFFFF"/>
                    </a:gs>
                  </a:gsLst>
                  <a:lin ang="5400000" scaled="0"/>
                </a:gradFill>
                <a:ea typeface="Segoe UI" pitchFamily="34" charset="0"/>
                <a:cs typeface="Segoe UI" pitchFamily="34" charset="0"/>
              </a:rPr>
              <a:t>?</a:t>
            </a:r>
            <a:endParaRPr lang="en-US" sz="10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44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Architecting </a:t>
            </a:r>
            <a:br>
              <a:rPr lang="en-US" dirty="0" smtClean="0"/>
            </a:br>
            <a:r>
              <a:rPr lang="en-US" dirty="0" smtClean="0"/>
              <a:t>Mobile Apps</a:t>
            </a:r>
            <a:endParaRPr lang="en-US" dirty="0"/>
          </a:p>
        </p:txBody>
      </p:sp>
    </p:spTree>
    <p:extLst>
      <p:ext uri="{BB962C8B-B14F-4D97-AF65-F5344CB8AC3E}">
        <p14:creationId xmlns:p14="http://schemas.microsoft.com/office/powerpoint/2010/main" val="1261888995"/>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 James Montemagno</External_x0020_Speaker>
    <Session_x0020_Code xmlns="e36bfbf9-5e42-489c-a259-4c54eb22cb57"> DEV-B217</Session_x0020_Code>
    <Presentation_x0020_Date xmlns="e36bfbf9-5e42-489c-a259-4c54eb22cb57">2014-10-29T00:00:00+01:00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purl.org/dc/dcmitype/"/>
    <ds:schemaRef ds:uri="http://schemas.microsoft.com/sharepoint/v3"/>
    <ds:schemaRef ds:uri="http://schemas.microsoft.com/office/infopath/2007/PartnerControls"/>
    <ds:schemaRef ds:uri="http://purl.org/dc/terms/"/>
    <ds:schemaRef ds:uri="http://schemas.openxmlformats.org/package/2006/metadata/core-properties"/>
    <ds:schemaRef ds:uri="e36bfbf9-5e42-489c-a259-4c54eb22cb57"/>
    <ds:schemaRef ds:uri="230e9df3-be65-4c73-a93b-d1236ebd677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2</TotalTime>
  <Words>2907</Words>
  <Application>Microsoft Office PowerPoint</Application>
  <PresentationFormat>Custom</PresentationFormat>
  <Paragraphs>266</Paragraphs>
  <Slides>55</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ＭＳ Ｐゴシック</vt:lpstr>
      <vt:lpstr>Arial</vt:lpstr>
      <vt:lpstr>Calibri</vt:lpstr>
      <vt:lpstr>Helvetica</vt:lpstr>
      <vt:lpstr>Helvetica Light</vt:lpstr>
      <vt:lpstr>Helvetica Neue Light</vt:lpstr>
      <vt:lpstr>Segoe UI</vt:lpstr>
      <vt:lpstr>Segoe UI Light</vt:lpstr>
      <vt:lpstr>Segoe UI Semibold</vt:lpstr>
      <vt:lpstr>Wingdings</vt:lpstr>
      <vt:lpstr>TEE14 Speaker PPT Template</vt:lpstr>
      <vt:lpstr>PowerPoint Presentation</vt:lpstr>
      <vt:lpstr>Go Mobile with C#,  Visual Studio, and Xamarin</vt:lpstr>
      <vt:lpstr>Who is this guy?</vt:lpstr>
      <vt:lpstr>PowerPoint Presentation</vt:lpstr>
      <vt:lpstr>PowerPoint Presentation</vt:lpstr>
      <vt:lpstr>PowerPoint Presentation</vt:lpstr>
      <vt:lpstr>What is native?</vt:lpstr>
      <vt:lpstr>PowerPoint Presentation</vt:lpstr>
      <vt:lpstr>Architecting  Mobile Apps</vt:lpstr>
      <vt:lpstr>The Silo Approach</vt:lpstr>
      <vt:lpstr>Write-Once-Run-Anywhere Approach</vt:lpstr>
      <vt:lpstr>Xamarin’s Unique Approach</vt:lpstr>
      <vt:lpstr>How Xamarin Works</vt:lpstr>
      <vt:lpstr>PowerPoint Presentation</vt:lpstr>
      <vt:lpstr>PowerPoint Presentation</vt:lpstr>
      <vt:lpstr>PowerPoint Presentation</vt:lpstr>
      <vt:lpstr>Native Performance</vt:lpstr>
      <vt:lpstr>Anything you can do in Objective-C, Swift, or Java can be done in C# in Visual Studio with Xamarin.</vt:lpstr>
      <vt:lpstr>C# Runs on 2.6 Billion Devices</vt:lpstr>
      <vt:lpstr>Always Up-to-Date</vt:lpstr>
      <vt:lpstr>iOS &amp; Android Development  in Visual Studio</vt:lpstr>
      <vt:lpstr>Platform Importance</vt:lpstr>
      <vt:lpstr>PowerPoint Presentation</vt:lpstr>
      <vt:lpstr>PowerPoint Presentation</vt:lpstr>
      <vt:lpstr>Platform Importance to Developers</vt:lpstr>
      <vt:lpstr>Platform Importance to Developers</vt:lpstr>
      <vt:lpstr>PowerPoint Presentation</vt:lpstr>
      <vt:lpstr>Sharing 50,000+ Lines of Code</vt:lpstr>
      <vt:lpstr>“Xamarin offers the best of all worlds. We deliver high performance, native apps that, until Xamarin, were only possible with Objective-C and Java. Sharing over 50,000 lines of code across platforms gives us more time to spend on great user experiences.”</vt:lpstr>
      <vt:lpstr>Code Sharing</vt:lpstr>
      <vt:lpstr>Portable Class Libraries</vt:lpstr>
      <vt:lpstr>NuGet</vt:lpstr>
      <vt:lpstr>Shared Projects</vt:lpstr>
      <vt:lpstr>Code Sharing Stats</vt:lpstr>
      <vt:lpstr>Code Sharing Strategies with Xamarin</vt:lpstr>
      <vt:lpstr>Get your free C# Shirt Xamarin.com/Shirt</vt:lpstr>
      <vt:lpstr>What about the UI?</vt:lpstr>
      <vt:lpstr>PowerPoint Presentation</vt:lpstr>
      <vt:lpstr>Xamarin + Xamarin.Forms</vt:lpstr>
      <vt:lpstr>What’s Included</vt:lpstr>
      <vt:lpstr>Pages</vt:lpstr>
      <vt:lpstr>Layouts</vt:lpstr>
      <vt:lpstr>Controls</vt:lpstr>
      <vt:lpstr>Xamarin.Forms 3 Apps  1 C# Codebase</vt:lpstr>
      <vt:lpstr>PowerPoint Presentation</vt:lpstr>
      <vt:lpstr>PowerPoint Presentation</vt:lpstr>
      <vt:lpstr>Xamarin.com/University</vt:lpstr>
      <vt:lpstr>Connect with Me</vt:lpstr>
      <vt:lpstr>Summary</vt:lpstr>
      <vt:lpstr>Related content</vt:lpstr>
      <vt:lpstr>DEV Track Resources</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Mobile with C#, Visual Studio, and Xamarin</dc:title>
  <dc:subject>TechEd 2014</dc:subject>
  <dc:creator>Sylvia Tedjo</dc:creator>
  <cp:keywords/>
  <dc:description>Template: Jordan Cayabyab, Artitudes Design
Formatting: 
Audience Type:</dc:description>
  <cp:lastModifiedBy>Shows</cp:lastModifiedBy>
  <cp:revision>3</cp:revision>
  <dcterms:created xsi:type="dcterms:W3CDTF">2014-10-26T09:12:19Z</dcterms:created>
  <dcterms:modified xsi:type="dcterms:W3CDTF">2014-10-29T13:10:47Z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