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67"/>
  </p:notesMasterIdLst>
  <p:handoutMasterIdLst>
    <p:handoutMasterId r:id="rId68"/>
  </p:handoutMasterIdLst>
  <p:sldIdLst>
    <p:sldId id="256" r:id="rId5"/>
    <p:sldId id="257" r:id="rId6"/>
    <p:sldId id="258" r:id="rId7"/>
    <p:sldId id="259" r:id="rId8"/>
    <p:sldId id="260" r:id="rId9"/>
    <p:sldId id="261" r:id="rId10"/>
    <p:sldId id="262" r:id="rId11"/>
    <p:sldId id="263"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8" r:id="rId62"/>
    <p:sldId id="314" r:id="rId63"/>
    <p:sldId id="315" r:id="rId64"/>
    <p:sldId id="316" r:id="rId65"/>
    <p:sldId id="317" r:id="rId66"/>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4" id="{35FF1B32-12B8-492E-B6DA-DE5AF3A7929F}">
          <p14:sldIdLst>
            <p14:sldId id="256"/>
            <p14:sldId id="257"/>
            <p14:sldId id="258"/>
            <p14:sldId id="259"/>
            <p14:sldId id="260"/>
            <p14:sldId id="261"/>
            <p14:sldId id="262"/>
            <p14:sldId id="263"/>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8"/>
            <p14:sldId id="314"/>
            <p14:sldId id="315"/>
            <p14:sldId id="316"/>
            <p14:sldId id="317"/>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2"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p:scale>
        <a:sx n="33" d="100"/>
        <a:sy n="33" d="100"/>
      </p:scale>
      <p:origin x="0" y="0"/>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338833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34903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220851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862428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09055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786212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5031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975509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15395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750835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18481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61727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766266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06095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394704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64899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550873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sz="900" b="1" dirty="0" smtClean="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673157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56</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69767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634194-65CC-47EB-B66E-BE9C153B76F0}"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252823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620579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171207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5390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4057400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739980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87017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5775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3856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9916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2765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B192D058-1985-4467-845A-1C29607F2B73}"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101295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0-50 Right Photo Layout">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spTree>
    <p:extLst>
      <p:ext uri="{BB962C8B-B14F-4D97-AF65-F5344CB8AC3E}">
        <p14:creationId xmlns:p14="http://schemas.microsoft.com/office/powerpoint/2010/main" val="337341185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6"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 id="2147484284" r:id="rId3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7"/>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hyperlink" Target="https://orchard.codeplex.com/" TargetMode="External"/><Relationship Id="rId2" Type="http://schemas.openxmlformats.org/officeDocument/2006/relationships/hyperlink" Target="http://orchardproject.net/" TargetMode="External"/><Relationship Id="rId1" Type="http://schemas.openxmlformats.org/officeDocument/2006/relationships/slideLayout" Target="../slideLayouts/slideLayout11.xml"/><Relationship Id="rId4" Type="http://schemas.openxmlformats.org/officeDocument/2006/relationships/hyperlink" Target="http://gallery.orchardproject.net/"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4.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mctheatres.com/" TargetMode="Externa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www.discoversharepoint.com/" TargetMode="External"/><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www.asp.net/vnext" TargetMode="External"/><Relationship Id="rId2" Type="http://schemas.openxmlformats.org/officeDocument/2006/relationships/hyperlink" Target="https://github.com/aspnet/home" TargetMode="Externa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hyperlink" Target="http://www.visualstudio.com/"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hyperlink" Target="http://msdn.microsoft.com/vstudio" TargetMode="External"/><Relationship Id="rId4" Type="http://schemas.openxmlformats.org/officeDocument/2006/relationships/hyperlink" Target="http://blogs.msdn.com/b/developer-tool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hyperlink" Target="http://microsoft.com/msdn"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hyperlink" Target="http://channel9.msdn.com/Events/TechEd" TargetMode="External"/><Relationship Id="rId4" Type="http://schemas.openxmlformats.org/officeDocument/2006/relationships/hyperlink" Target="http://microsoft.com/techne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halowaypoint.com/" TargetMode="External"/><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www.thefryecompany.com/" TargetMode="External"/><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eblogs.asp.net/"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4804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597" y="1212848"/>
            <a:ext cx="11286272" cy="4804693"/>
          </a:xfrm>
          <a:prstGeom prst="rect">
            <a:avLst/>
          </a:prstGeom>
        </p:spPr>
      </p:pic>
      <p:sp>
        <p:nvSpPr>
          <p:cNvPr id="2" name="Title 1"/>
          <p:cNvSpPr>
            <a:spLocks noGrp="1"/>
          </p:cNvSpPr>
          <p:nvPr>
            <p:ph type="title"/>
          </p:nvPr>
        </p:nvSpPr>
        <p:spPr/>
        <p:txBody>
          <a:bodyPr/>
          <a:lstStyle/>
          <a:p>
            <a:r>
              <a:rPr lang="en-US" dirty="0" smtClean="0"/>
              <a:t>Full-featured &amp; super-extensible</a:t>
            </a:r>
            <a:endParaRPr lang="en-US" dirty="0"/>
          </a:p>
        </p:txBody>
      </p:sp>
    </p:spTree>
    <p:extLst>
      <p:ext uri="{BB962C8B-B14F-4D97-AF65-F5344CB8AC3E}">
        <p14:creationId xmlns:p14="http://schemas.microsoft.com/office/powerpoint/2010/main" val="51169141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a:t>
            </a:r>
            <a:endParaRPr lang="en-US" dirty="0"/>
          </a:p>
        </p:txBody>
      </p:sp>
      <p:pic>
        <p:nvPicPr>
          <p:cNvPr id="4" name="Picture 3"/>
          <p:cNvPicPr>
            <a:picLocks noChangeAspect="1"/>
          </p:cNvPicPr>
          <p:nvPr/>
        </p:nvPicPr>
        <p:blipFill>
          <a:blip r:embed="rId2"/>
          <a:stretch>
            <a:fillRect/>
          </a:stretch>
        </p:blipFill>
        <p:spPr>
          <a:xfrm>
            <a:off x="6652156" y="295274"/>
            <a:ext cx="3814553" cy="2669878"/>
          </a:xfrm>
          <a:prstGeom prst="rect">
            <a:avLst/>
          </a:prstGeom>
        </p:spPr>
      </p:pic>
      <p:sp>
        <p:nvSpPr>
          <p:cNvPr id="6" name="Text Placeholder 2"/>
          <p:cNvSpPr>
            <a:spLocks noGrp="1"/>
          </p:cNvSpPr>
          <p:nvPr>
            <p:ph type="body" sz="quarter" idx="10"/>
          </p:nvPr>
        </p:nvSpPr>
        <p:spPr>
          <a:xfrm>
            <a:off x="274639" y="1212849"/>
            <a:ext cx="5486399" cy="5250668"/>
          </a:xfrm>
        </p:spPr>
        <p:txBody>
          <a:bodyPr/>
          <a:lstStyle/>
          <a:p>
            <a:r>
              <a:rPr lang="en-US" dirty="0" smtClean="0"/>
              <a:t>750 blogs</a:t>
            </a:r>
          </a:p>
          <a:p>
            <a:r>
              <a:rPr lang="en-US" dirty="0" smtClean="0"/>
              <a:t>75k posts, 250k comments</a:t>
            </a:r>
          </a:p>
          <a:p>
            <a:r>
              <a:rPr lang="en-US" dirty="0" smtClean="0"/>
              <a:t>4 Web Sites, 1 Instance</a:t>
            </a:r>
          </a:p>
          <a:p>
            <a:r>
              <a:rPr lang="en-US" dirty="0" smtClean="0"/>
              <a:t>4 Azure SQL Databases</a:t>
            </a:r>
          </a:p>
          <a:p>
            <a:r>
              <a:rPr lang="en-US" dirty="0" smtClean="0"/>
              <a:t>1 Blob Storage Account</a:t>
            </a:r>
          </a:p>
          <a:p>
            <a:r>
              <a:rPr lang="en-US" dirty="0" smtClean="0"/>
              <a:t>1 Azure Cache Service</a:t>
            </a:r>
          </a:p>
          <a:p>
            <a:r>
              <a:rPr lang="en-US" dirty="0" smtClean="0"/>
              <a:t>Average CPU usage: 20%</a:t>
            </a:r>
          </a:p>
          <a:p>
            <a:r>
              <a:rPr lang="en-US" dirty="0"/>
              <a:t>Monthly cost: </a:t>
            </a:r>
            <a:r>
              <a:rPr lang="en-US" b="1" dirty="0"/>
              <a:t>~$</a:t>
            </a:r>
            <a:r>
              <a:rPr lang="en-US" b="1" dirty="0" smtClean="0"/>
              <a:t>520</a:t>
            </a:r>
            <a:endParaRPr lang="en-US" b="1" dirty="0"/>
          </a:p>
        </p:txBody>
      </p:sp>
      <p:sp>
        <p:nvSpPr>
          <p:cNvPr id="7" name="Text Placeholder 2"/>
          <p:cNvSpPr>
            <a:spLocks noGrp="1"/>
          </p:cNvSpPr>
          <p:nvPr>
            <p:ph type="body" sz="quarter" idx="10"/>
          </p:nvPr>
        </p:nvSpPr>
        <p:spPr>
          <a:xfrm>
            <a:off x="6492478" y="3196776"/>
            <a:ext cx="5486399" cy="3293209"/>
          </a:xfrm>
        </p:spPr>
        <p:txBody>
          <a:bodyPr/>
          <a:lstStyle/>
          <a:p>
            <a:r>
              <a:rPr lang="en-US" dirty="0" smtClean="0"/>
              <a:t>Every month:</a:t>
            </a:r>
          </a:p>
          <a:p>
            <a:r>
              <a:rPr lang="en-US" dirty="0" smtClean="0"/>
              <a:t>17 TB out</a:t>
            </a:r>
          </a:p>
          <a:p>
            <a:r>
              <a:rPr lang="en-US" dirty="0" smtClean="0"/>
              <a:t>1.3 Million Views</a:t>
            </a:r>
          </a:p>
          <a:p>
            <a:r>
              <a:rPr lang="en-US" dirty="0" smtClean="0"/>
              <a:t>750,000 Unique Visitors</a:t>
            </a:r>
          </a:p>
          <a:p>
            <a:r>
              <a:rPr lang="en-US" dirty="0" smtClean="0"/>
              <a:t>1.1 Million Visits</a:t>
            </a:r>
            <a:endParaRPr lang="en-US" dirty="0"/>
          </a:p>
        </p:txBody>
      </p:sp>
    </p:spTree>
    <p:extLst>
      <p:ext uri="{BB962C8B-B14F-4D97-AF65-F5344CB8AC3E}">
        <p14:creationId xmlns:p14="http://schemas.microsoft.com/office/powerpoint/2010/main" val="4241636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fade">
                                      <p:cBhvr>
                                        <p:cTn id="62" dur="500"/>
                                        <p:tgtEl>
                                          <p:spTgt spid="6">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7" end="7"/>
                                            </p:txEl>
                                          </p:spTgt>
                                        </p:tgtEl>
                                        <p:attrNameLst>
                                          <p:attrName>style.visibility</p:attrName>
                                        </p:attrNameLst>
                                      </p:cBhvr>
                                      <p:to>
                                        <p:strVal val="visible"/>
                                      </p:to>
                                    </p:set>
                                    <p:animEffect transition="in" filter="fade">
                                      <p:cBhvr>
                                        <p:cTn id="6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Origins</a:t>
            </a:r>
            <a:endParaRPr lang="en-US" dirty="0"/>
          </a:p>
        </p:txBody>
      </p:sp>
      <p:sp>
        <p:nvSpPr>
          <p:cNvPr id="3" name="Text Placeholder 2"/>
          <p:cNvSpPr>
            <a:spLocks noGrp="1"/>
          </p:cNvSpPr>
          <p:nvPr>
            <p:ph type="body" sz="quarter" idx="10"/>
          </p:nvPr>
        </p:nvSpPr>
        <p:spPr>
          <a:xfrm>
            <a:off x="274639" y="1212849"/>
            <a:ext cx="5486399" cy="3293209"/>
          </a:xfrm>
        </p:spPr>
        <p:txBody>
          <a:bodyPr/>
          <a:lstStyle/>
          <a:p>
            <a:r>
              <a:rPr lang="en-US" dirty="0" smtClean="0"/>
              <a:t>ASP.NET app building</a:t>
            </a:r>
          </a:p>
          <a:p>
            <a:r>
              <a:rPr lang="en-US" dirty="0" smtClean="0"/>
              <a:t>Small subgroup of ASP.NET</a:t>
            </a:r>
          </a:p>
          <a:p>
            <a:r>
              <a:rPr lang="en-US" dirty="0" smtClean="0"/>
              <a:t>Work for hire agreement</a:t>
            </a:r>
          </a:p>
          <a:p>
            <a:r>
              <a:rPr lang="en-US" dirty="0" smtClean="0"/>
              <a:t>Taking contributions</a:t>
            </a:r>
          </a:p>
          <a:p>
            <a:r>
              <a:rPr lang="en-US" dirty="0" smtClean="0"/>
              <a:t>New BSD license</a:t>
            </a:r>
            <a:endParaRPr lang="en-US" dirty="0"/>
          </a:p>
        </p:txBody>
      </p:sp>
      <p:sp>
        <p:nvSpPr>
          <p:cNvPr id="6" name="TextBox 5"/>
          <p:cNvSpPr txBox="1"/>
          <p:nvPr/>
        </p:nvSpPr>
        <p:spPr>
          <a:xfrm>
            <a:off x="7460310" y="-502007"/>
            <a:ext cx="3623428" cy="6015493"/>
          </a:xfrm>
          <a:prstGeom prst="rect">
            <a:avLst/>
          </a:prstGeom>
          <a:noFill/>
        </p:spPr>
        <p:txBody>
          <a:bodyPr wrap="none" lIns="182880" tIns="146304" rIns="182880" bIns="146304" rtlCol="0">
            <a:spAutoFit/>
          </a:bodyPr>
          <a:lstStyle/>
          <a:p>
            <a:pPr>
              <a:lnSpc>
                <a:spcPct val="90000"/>
              </a:lnSpc>
              <a:spcAft>
                <a:spcPts val="600"/>
              </a:spcAft>
            </a:pPr>
            <a:r>
              <a:rPr lang="el-GR" sz="41300" dirty="0" smtClean="0">
                <a:solidFill>
                  <a:srgbClr val="442359">
                    <a:lumMod val="40000"/>
                    <a:lumOff val="60000"/>
                  </a:srgbClr>
                </a:solidFill>
              </a:rPr>
              <a:t>α</a:t>
            </a:r>
            <a:endParaRPr lang="en-US" sz="2400" dirty="0" err="1" smtClean="0">
              <a:solidFill>
                <a:srgbClr val="442359">
                  <a:lumMod val="40000"/>
                  <a:lumOff val="60000"/>
                </a:srgbClr>
              </a:solidFill>
            </a:endParaRPr>
          </a:p>
        </p:txBody>
      </p:sp>
    </p:spTree>
    <p:extLst>
      <p:ext uri="{BB962C8B-B14F-4D97-AF65-F5344CB8AC3E}">
        <p14:creationId xmlns:p14="http://schemas.microsoft.com/office/powerpoint/2010/main" val="1529409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OPEN++</a:t>
            </a:r>
            <a:endParaRPr lang="en-US" dirty="0"/>
          </a:p>
        </p:txBody>
      </p:sp>
      <p:sp>
        <p:nvSpPr>
          <p:cNvPr id="3" name="Text Placeholder 2"/>
          <p:cNvSpPr>
            <a:spLocks noGrp="1"/>
          </p:cNvSpPr>
          <p:nvPr>
            <p:ph type="body" sz="quarter" idx="10"/>
          </p:nvPr>
        </p:nvSpPr>
        <p:spPr>
          <a:xfrm>
            <a:off x="274639" y="1212849"/>
            <a:ext cx="5486399" cy="3791807"/>
          </a:xfrm>
        </p:spPr>
        <p:txBody>
          <a:bodyPr/>
          <a:lstStyle/>
          <a:p>
            <a:r>
              <a:rPr lang="en-US" dirty="0" smtClean="0"/>
              <a:t>Yearly Elections</a:t>
            </a:r>
          </a:p>
          <a:p>
            <a:r>
              <a:rPr lang="en-US" dirty="0" smtClean="0"/>
              <a:t>Benevolent Dictator Elect</a:t>
            </a:r>
          </a:p>
          <a:p>
            <a:r>
              <a:rPr lang="en-US" dirty="0" smtClean="0"/>
              <a:t>Steering Committee</a:t>
            </a:r>
          </a:p>
          <a:p>
            <a:r>
              <a:rPr lang="en-US" dirty="0" smtClean="0"/>
              <a:t>Weekly Podcast</a:t>
            </a:r>
          </a:p>
          <a:p>
            <a:r>
              <a:rPr lang="en-US" dirty="0" smtClean="0"/>
              <a:t>Weekly Public Triage &amp; Pull Request Evaluation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365" y="976982"/>
            <a:ext cx="3744416" cy="3744416"/>
          </a:xfrm>
          <a:prstGeom prst="rect">
            <a:avLst/>
          </a:prstGeom>
        </p:spPr>
      </p:pic>
    </p:spTree>
    <p:extLst>
      <p:ext uri="{BB962C8B-B14F-4D97-AF65-F5344CB8AC3E}">
        <p14:creationId xmlns:p14="http://schemas.microsoft.com/office/powerpoint/2010/main" val="253063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Contributors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58" y="1215982"/>
            <a:ext cx="3142283" cy="53187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941" y="1215982"/>
            <a:ext cx="3152578" cy="53187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6224" y="1215982"/>
            <a:ext cx="3156416" cy="531879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2639" y="1212848"/>
            <a:ext cx="3180005" cy="5321929"/>
          </a:xfrm>
          <a:prstGeom prst="rect">
            <a:avLst/>
          </a:prstGeom>
        </p:spPr>
      </p:pic>
    </p:spTree>
    <p:extLst>
      <p:ext uri="{BB962C8B-B14F-4D97-AF65-F5344CB8AC3E}">
        <p14:creationId xmlns:p14="http://schemas.microsoft.com/office/powerpoint/2010/main" val="155684044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it and get involved</a:t>
            </a:r>
            <a:endParaRPr lang="en-US" dirty="0"/>
          </a:p>
        </p:txBody>
      </p:sp>
      <p:sp>
        <p:nvSpPr>
          <p:cNvPr id="3" name="Text Placeholder 2"/>
          <p:cNvSpPr>
            <a:spLocks noGrp="1"/>
          </p:cNvSpPr>
          <p:nvPr>
            <p:ph type="body" sz="quarter" idx="11"/>
          </p:nvPr>
        </p:nvSpPr>
        <p:spPr>
          <a:xfrm>
            <a:off x="274639" y="1212849"/>
            <a:ext cx="11889564" cy="4555093"/>
          </a:xfrm>
        </p:spPr>
        <p:txBody>
          <a:bodyPr/>
          <a:lstStyle/>
          <a:p>
            <a:r>
              <a:rPr lang="en-US" dirty="0" smtClean="0"/>
              <a:t>Community Site: </a:t>
            </a:r>
            <a:r>
              <a:rPr lang="en-US" dirty="0" smtClean="0">
                <a:hlinkClick r:id="rId2"/>
              </a:rPr>
              <a:t>http://orchardproject.net</a:t>
            </a:r>
            <a:endParaRPr lang="en-US" dirty="0" smtClean="0"/>
          </a:p>
          <a:p>
            <a:r>
              <a:rPr lang="en-US" dirty="0" smtClean="0"/>
              <a:t>Repo, Bugs, &amp; Forum: </a:t>
            </a:r>
            <a:r>
              <a:rPr lang="en-US" dirty="0" smtClean="0">
                <a:hlinkClick r:id="rId3"/>
              </a:rPr>
              <a:t>https://orchard.codeplex.com</a:t>
            </a:r>
            <a:endParaRPr lang="en-US" dirty="0" smtClean="0"/>
          </a:p>
          <a:p>
            <a:r>
              <a:rPr lang="en-US" dirty="0" smtClean="0"/>
              <a:t>Modules </a:t>
            </a:r>
            <a:r>
              <a:rPr lang="en-US" dirty="0"/>
              <a:t>&amp; Themes: </a:t>
            </a:r>
            <a:r>
              <a:rPr lang="en-US" dirty="0">
                <a:hlinkClick r:id="rId4"/>
              </a:rPr>
              <a:t>http://</a:t>
            </a:r>
            <a:r>
              <a:rPr lang="en-US" dirty="0" smtClean="0">
                <a:hlinkClick r:id="rId4"/>
              </a:rPr>
              <a:t>gallery.orchardproject.net</a:t>
            </a:r>
            <a:endParaRPr lang="en-US" dirty="0" smtClean="0"/>
          </a:p>
          <a:p>
            <a:endParaRPr lang="en-US" dirty="0" smtClean="0"/>
          </a:p>
          <a:p>
            <a:r>
              <a:rPr lang="en-US" dirty="0" smtClean="0"/>
              <a:t>All the things are </a:t>
            </a:r>
            <a:r>
              <a:rPr lang="en-US" smtClean="0"/>
              <a:t>open:</a:t>
            </a:r>
            <a:br>
              <a:rPr lang="en-US" smtClean="0"/>
            </a:br>
            <a:r>
              <a:rPr lang="en-US" smtClean="0"/>
              <a:t>source</a:t>
            </a:r>
            <a:r>
              <a:rPr lang="en-US" dirty="0" smtClean="0"/>
              <a:t>, documentation, translations, extensions, governance</a:t>
            </a:r>
            <a:endParaRPr lang="en-US" dirty="0"/>
          </a:p>
        </p:txBody>
      </p:sp>
    </p:spTree>
    <p:extLst>
      <p:ext uri="{BB962C8B-B14F-4D97-AF65-F5344CB8AC3E}">
        <p14:creationId xmlns:p14="http://schemas.microsoft.com/office/powerpoint/2010/main" val="325259492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Orchard companies</a:t>
            </a:r>
            <a:endParaRPr lang="en-US" dirty="0"/>
          </a:p>
        </p:txBody>
      </p:sp>
      <p:pic>
        <p:nvPicPr>
          <p:cNvPr id="1026" name="Picture 2" descr="http://orchardmarket.net/Themes/OrchardMarket/content/images/sprites.png"/>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09" r="71777" b="89731"/>
          <a:stretch/>
        </p:blipFill>
        <p:spPr bwMode="auto">
          <a:xfrm>
            <a:off x="3929974" y="3615310"/>
            <a:ext cx="2160240" cy="805582"/>
          </a:xfrm>
          <a:prstGeom prst="rect">
            <a:avLst/>
          </a:prstGeom>
          <a:solidFill>
            <a:schemeClr val="tx1"/>
          </a:solidFill>
        </p:spPr>
      </p:pic>
      <p:pic>
        <p:nvPicPr>
          <p:cNvPr id="1028" name="Picture 4" descr="http://orchardpros.net/themes/orchardprostheme/images/logo-orchard-pros.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5" r="-4065"/>
          <a:stretch/>
        </p:blipFill>
        <p:spPr bwMode="auto">
          <a:xfrm>
            <a:off x="6970361" y="5021378"/>
            <a:ext cx="1915666" cy="476250"/>
          </a:xfrm>
          <a:prstGeom prst="rect">
            <a:avLst/>
          </a:prstGeom>
          <a:solidFill>
            <a:schemeClr val="tx1"/>
          </a:solidFill>
        </p:spPr>
      </p:pic>
      <p:pic>
        <p:nvPicPr>
          <p:cNvPr id="5" name="Picture 4"/>
          <p:cNvPicPr>
            <a:picLocks noChangeAspect="1"/>
          </p:cNvPicPr>
          <p:nvPr/>
        </p:nvPicPr>
        <p:blipFill rotWithShape="1">
          <a:blip r:embed="rId4"/>
          <a:srcRect l="466" r="1"/>
          <a:stretch/>
        </p:blipFill>
        <p:spPr>
          <a:xfrm>
            <a:off x="6810294" y="2937339"/>
            <a:ext cx="3152359" cy="783621"/>
          </a:xfrm>
          <a:prstGeom prst="rect">
            <a:avLst/>
          </a:prstGeom>
        </p:spPr>
      </p:pic>
      <p:pic>
        <p:nvPicPr>
          <p:cNvPr id="1030" name="Picture 6" descr="http://lombiqstatic.com/Themes/Lombiq.Theme/Images/lombiq-logo-120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150" y="1841405"/>
            <a:ext cx="2664296" cy="8197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lombiqstatic.com/Themes/DotNest.Theme/Images/dotnest-logo-120h.png"/>
          <p:cNvPicPr>
            <a:picLocks noChangeAspect="1" noChangeArrowheads="1"/>
          </p:cNvPicPr>
          <p:nvPr/>
        </p:nvPicPr>
        <p:blipFill rotWithShape="1">
          <a:blip r:embed="rId6">
            <a:extLst>
              <a:ext uri="{28A0092B-C50C-407E-A947-70E740481C1C}">
                <a14:useLocalDpi xmlns:a14="http://schemas.microsoft.com/office/drawing/2010/main" val="0"/>
              </a:ext>
            </a:extLst>
          </a:blip>
          <a:srcRect l="-2602" t="-27690" r="-2602" b="-27690"/>
          <a:stretch/>
        </p:blipFill>
        <p:spPr bwMode="auto">
          <a:xfrm>
            <a:off x="6530071" y="3938051"/>
            <a:ext cx="2911852" cy="717784"/>
          </a:xfrm>
          <a:prstGeom prst="rect">
            <a:avLst/>
          </a:prstGeom>
          <a:solidFill>
            <a:schemeClr val="tx1"/>
          </a:solidFill>
        </p:spPr>
      </p:pic>
      <p:pic>
        <p:nvPicPr>
          <p:cNvPr id="8" name="Picture 7"/>
          <p:cNvPicPr>
            <a:picLocks noChangeAspect="1"/>
          </p:cNvPicPr>
          <p:nvPr/>
        </p:nvPicPr>
        <p:blipFill>
          <a:blip r:embed="rId7"/>
          <a:stretch>
            <a:fillRect/>
          </a:stretch>
        </p:blipFill>
        <p:spPr>
          <a:xfrm>
            <a:off x="2159141" y="1625054"/>
            <a:ext cx="4060875" cy="817243"/>
          </a:xfrm>
          <a:prstGeom prst="rect">
            <a:avLst/>
          </a:prstGeom>
        </p:spPr>
      </p:pic>
      <p:pic>
        <p:nvPicPr>
          <p:cNvPr id="1036" name="Picture 12" descr="http://www.onestop.com/wp-content/uploads/2013/10/onestop_logo_5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7225" y="4707052"/>
            <a:ext cx="2143125" cy="552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62947" y="5361937"/>
            <a:ext cx="350320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latin typeface="Orator Std" panose="020D0509020203030204" pitchFamily="49" charset="0"/>
              </a:rPr>
              <a:t>Decent Consulting</a:t>
            </a:r>
          </a:p>
        </p:txBody>
      </p:sp>
      <p:pic>
        <p:nvPicPr>
          <p:cNvPr id="1038" name="Picture 14" descr="http://www.proligence.pl/Themes/Proligence.Theme.ComingSoon/Content/log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67688" y="2700486"/>
            <a:ext cx="2952328" cy="661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92868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C1</a:t>
            </a:r>
            <a:endParaRPr lang="en-US" dirty="0"/>
          </a:p>
        </p:txBody>
      </p:sp>
      <p:sp>
        <p:nvSpPr>
          <p:cNvPr id="3" name="Text Placeholder 2"/>
          <p:cNvSpPr>
            <a:spLocks noGrp="1"/>
          </p:cNvSpPr>
          <p:nvPr>
            <p:ph type="body" sz="quarter" idx="14"/>
          </p:nvPr>
        </p:nvSpPr>
        <p:spPr/>
        <p:txBody>
          <a:bodyPr/>
          <a:lstStyle/>
          <a:p>
            <a:r>
              <a:rPr lang="en-US" dirty="0" smtClean="0"/>
              <a:t>Marcus Wendt</a:t>
            </a:r>
            <a:endParaRPr lang="en-US" dirty="0"/>
          </a:p>
        </p:txBody>
      </p:sp>
    </p:spTree>
    <p:extLst>
      <p:ext uri="{BB962C8B-B14F-4D97-AF65-F5344CB8AC3E}">
        <p14:creationId xmlns:p14="http://schemas.microsoft.com/office/powerpoint/2010/main" val="112014090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t>What is </a:t>
            </a:r>
            <a:r>
              <a:rPr lang="en-US" b="1" dirty="0" smtClean="0">
                <a:latin typeface="+mn-lt"/>
              </a:rPr>
              <a:t>Composite C1</a:t>
            </a:r>
            <a:r>
              <a:rPr lang="en-US" dirty="0" smtClean="0"/>
              <a:t>, how do you guys get paid while building </a:t>
            </a:r>
            <a:r>
              <a:rPr lang="en-US" b="1" dirty="0" smtClean="0">
                <a:latin typeface="+mn-lt"/>
              </a:rPr>
              <a:t>open source</a:t>
            </a:r>
            <a:r>
              <a:rPr lang="en-US" dirty="0" smtClean="0"/>
              <a:t> software … and how might I help?</a:t>
            </a:r>
            <a:endParaRPr lang="en-US" dirty="0"/>
          </a:p>
        </p:txBody>
      </p:sp>
    </p:spTree>
    <p:extLst>
      <p:ext uri="{BB962C8B-B14F-4D97-AF65-F5344CB8AC3E}">
        <p14:creationId xmlns:p14="http://schemas.microsoft.com/office/powerpoint/2010/main" val="5596719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solidFill>
                  <a:schemeClr val="accent2"/>
                </a:solidFill>
              </a:rPr>
              <a:t>What is</a:t>
            </a:r>
            <a:r>
              <a:rPr lang="en-US" dirty="0" smtClean="0"/>
              <a:t> </a:t>
            </a:r>
            <a:r>
              <a:rPr lang="en-US" b="1" dirty="0" smtClean="0">
                <a:latin typeface="+mn-lt"/>
              </a:rPr>
              <a:t>Composite C1</a:t>
            </a:r>
            <a:br>
              <a:rPr lang="en-US" b="1" dirty="0" smtClean="0">
                <a:latin typeface="+mn-lt"/>
              </a:rPr>
            </a:br>
            <a:r>
              <a:rPr lang="en-US" dirty="0" smtClean="0">
                <a:solidFill>
                  <a:schemeClr val="accent2"/>
                </a:solidFill>
              </a:rPr>
              <a:t/>
            </a:r>
            <a:br>
              <a:rPr lang="en-US" dirty="0" smtClean="0">
                <a:solidFill>
                  <a:schemeClr val="accent2"/>
                </a:solidFill>
              </a:rPr>
            </a:br>
            <a:r>
              <a:rPr lang="en-US" dirty="0" smtClean="0">
                <a:solidFill>
                  <a:schemeClr val="accent2"/>
                </a:solidFill>
              </a:rPr>
              <a:t>building </a:t>
            </a:r>
            <a:r>
              <a:rPr lang="en-US" b="1" dirty="0" smtClean="0">
                <a:latin typeface="+mn-lt"/>
              </a:rPr>
              <a:t>open source</a:t>
            </a:r>
            <a:endParaRPr lang="en-US" dirty="0">
              <a:solidFill>
                <a:schemeClr val="accent2"/>
              </a:solidFill>
            </a:endParaRPr>
          </a:p>
        </p:txBody>
      </p:sp>
    </p:spTree>
    <p:extLst>
      <p:ext uri="{BB962C8B-B14F-4D97-AF65-F5344CB8AC3E}">
        <p14:creationId xmlns:p14="http://schemas.microsoft.com/office/powerpoint/2010/main" val="347079828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t>.NET OSS Showcase</a:t>
            </a:r>
            <a:endParaRPr lang="en-US" sz="5400" dirty="0"/>
          </a:p>
        </p:txBody>
      </p:sp>
      <p:sp>
        <p:nvSpPr>
          <p:cNvPr id="3" name="Text Placeholder 2"/>
          <p:cNvSpPr>
            <a:spLocks noGrp="1"/>
          </p:cNvSpPr>
          <p:nvPr>
            <p:ph type="body" sz="quarter" idx="14"/>
          </p:nvPr>
        </p:nvSpPr>
        <p:spPr/>
        <p:txBody>
          <a:bodyPr/>
          <a:lstStyle/>
          <a:p>
            <a:r>
              <a:rPr lang="en-US" dirty="0" smtClean="0"/>
              <a:t>Jay Schmelzer, Bertrand Le Roy, Marcus Wendt, Edward Thomson, Scott Hunter</a:t>
            </a:r>
            <a:endParaRPr lang="en-US" dirty="0"/>
          </a:p>
        </p:txBody>
      </p:sp>
      <p:sp>
        <p:nvSpPr>
          <p:cNvPr id="4" name="Text Placeholder 2"/>
          <p:cNvSpPr txBox="1">
            <a:spLocks/>
          </p:cNvSpPr>
          <p:nvPr/>
        </p:nvSpPr>
        <p:spPr bwMode="ltGray">
          <a:xfrm>
            <a:off x="274638" y="3390584"/>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a:t>DEV-B220</a:t>
            </a:r>
          </a:p>
        </p:txBody>
      </p:sp>
    </p:spTree>
    <p:extLst>
      <p:ext uri="{BB962C8B-B14F-4D97-AF65-F5344CB8AC3E}">
        <p14:creationId xmlns:p14="http://schemas.microsoft.com/office/powerpoint/2010/main" val="248467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solidFill>
                  <a:schemeClr val="accent5"/>
                </a:solidFill>
              </a:rPr>
              <a:t>What is </a:t>
            </a:r>
            <a:r>
              <a:rPr lang="en-US" b="1" dirty="0" smtClean="0">
                <a:latin typeface="+mn-lt"/>
              </a:rPr>
              <a:t>Composite C1</a:t>
            </a:r>
            <a:br>
              <a:rPr lang="en-US" b="1" dirty="0" smtClean="0">
                <a:latin typeface="+mn-lt"/>
              </a:rPr>
            </a:br>
            <a:r>
              <a:rPr lang="en-US" dirty="0" smtClean="0">
                <a:solidFill>
                  <a:schemeClr val="accent2"/>
                </a:solidFill>
              </a:rPr>
              <a:t/>
            </a:r>
            <a:br>
              <a:rPr lang="en-US" dirty="0" smtClean="0">
                <a:solidFill>
                  <a:schemeClr val="accent2"/>
                </a:solidFill>
              </a:rPr>
            </a:br>
            <a:r>
              <a:rPr lang="en-US" dirty="0" smtClean="0">
                <a:solidFill>
                  <a:schemeClr val="accent5"/>
                </a:solidFill>
              </a:rPr>
              <a:t>building </a:t>
            </a:r>
            <a:r>
              <a:rPr lang="en-US" b="1" dirty="0" smtClean="0">
                <a:latin typeface="+mn-lt"/>
              </a:rPr>
              <a:t>open sourced</a:t>
            </a:r>
            <a:br>
              <a:rPr lang="en-US" b="1" dirty="0" smtClean="0">
                <a:latin typeface="+mn-lt"/>
              </a:rPr>
            </a:br>
            <a:r>
              <a:rPr lang="en-US" b="1" dirty="0" smtClean="0">
                <a:latin typeface="+mn-lt"/>
              </a:rPr>
              <a:t>                   in 2010</a:t>
            </a:r>
            <a:endParaRPr lang="en-US" dirty="0">
              <a:solidFill>
                <a:schemeClr val="accent2"/>
              </a:solidFill>
            </a:endParaRPr>
          </a:p>
        </p:txBody>
      </p:sp>
    </p:spTree>
    <p:extLst>
      <p:ext uri="{BB962C8B-B14F-4D97-AF65-F5344CB8AC3E}">
        <p14:creationId xmlns:p14="http://schemas.microsoft.com/office/powerpoint/2010/main" val="112359490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solidFill>
                  <a:schemeClr val="accent1"/>
                </a:solidFill>
              </a:rPr>
              <a:t>What is </a:t>
            </a:r>
            <a:r>
              <a:rPr lang="en-US" b="1" dirty="0" smtClean="0">
                <a:latin typeface="+mn-lt"/>
              </a:rPr>
              <a:t>Composite C1</a:t>
            </a:r>
            <a:br>
              <a:rPr lang="en-US" b="1" dirty="0" smtClean="0">
                <a:latin typeface="+mn-lt"/>
              </a:rPr>
            </a:br>
            <a:r>
              <a:rPr lang="en-US" dirty="0" smtClean="0">
                <a:solidFill>
                  <a:schemeClr val="accent1"/>
                </a:solidFill>
              </a:rPr>
              <a:t/>
            </a:r>
            <a:br>
              <a:rPr lang="en-US" dirty="0" smtClean="0">
                <a:solidFill>
                  <a:schemeClr val="accent1"/>
                </a:solidFill>
              </a:rPr>
            </a:br>
            <a:r>
              <a:rPr lang="en-US" b="1" dirty="0" smtClean="0">
                <a:latin typeface="+mn-lt"/>
              </a:rPr>
              <a:t>top rated CMS on </a:t>
            </a:r>
            <a:r>
              <a:rPr lang="en-US" b="1" dirty="0" err="1" smtClean="0">
                <a:latin typeface="+mn-lt"/>
              </a:rPr>
              <a:t>CodePlex</a:t>
            </a:r>
            <a:endParaRPr lang="en-US" dirty="0">
              <a:solidFill>
                <a:schemeClr val="accent1"/>
              </a:solidFill>
            </a:endParaRPr>
          </a:p>
        </p:txBody>
      </p:sp>
    </p:spTree>
    <p:extLst>
      <p:ext uri="{BB962C8B-B14F-4D97-AF65-F5344CB8AC3E}">
        <p14:creationId xmlns:p14="http://schemas.microsoft.com/office/powerpoint/2010/main" val="83257405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solidFill>
                  <a:schemeClr val="accent6"/>
                </a:solidFill>
              </a:rPr>
              <a:t>What is </a:t>
            </a:r>
            <a:r>
              <a:rPr lang="en-US" b="1" dirty="0" smtClean="0">
                <a:latin typeface="+mn-lt"/>
              </a:rPr>
              <a:t>Composite C1</a:t>
            </a:r>
            <a:br>
              <a:rPr lang="en-US" b="1" dirty="0" smtClean="0">
                <a:latin typeface="+mn-lt"/>
              </a:rPr>
            </a:br>
            <a:r>
              <a:rPr lang="en-US" dirty="0" smtClean="0">
                <a:solidFill>
                  <a:schemeClr val="accent1"/>
                </a:solidFill>
              </a:rPr>
              <a:t/>
            </a:r>
            <a:br>
              <a:rPr lang="en-US" dirty="0" smtClean="0">
                <a:solidFill>
                  <a:schemeClr val="accent1"/>
                </a:solidFill>
              </a:rPr>
            </a:br>
            <a:r>
              <a:rPr lang="en-US" dirty="0" smtClean="0">
                <a:solidFill>
                  <a:schemeClr val="accent1"/>
                </a:solidFill>
              </a:rPr>
              <a:t>   </a:t>
            </a:r>
            <a:r>
              <a:rPr lang="en-US" b="1" dirty="0" smtClean="0">
                <a:latin typeface="+mn-lt"/>
              </a:rPr>
              <a:t>power company websites</a:t>
            </a:r>
            <a:endParaRPr lang="en-US" dirty="0">
              <a:solidFill>
                <a:schemeClr val="accent1"/>
              </a:solidFill>
            </a:endParaRPr>
          </a:p>
        </p:txBody>
      </p:sp>
    </p:spTree>
    <p:extLst>
      <p:ext uri="{BB962C8B-B14F-4D97-AF65-F5344CB8AC3E}">
        <p14:creationId xmlns:p14="http://schemas.microsoft.com/office/powerpoint/2010/main" val="409003388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solidFill>
                  <a:schemeClr val="bg2"/>
                </a:solidFill>
              </a:rPr>
              <a:t>What is </a:t>
            </a:r>
            <a:r>
              <a:rPr lang="en-US" b="1" dirty="0" smtClean="0">
                <a:latin typeface="+mn-lt"/>
              </a:rPr>
              <a:t>Composite C1</a:t>
            </a:r>
            <a:br>
              <a:rPr lang="en-US" b="1" dirty="0" smtClean="0">
                <a:latin typeface="+mn-lt"/>
              </a:rPr>
            </a:br>
            <a:r>
              <a:rPr lang="en-US" dirty="0" smtClean="0">
                <a:solidFill>
                  <a:schemeClr val="accent1"/>
                </a:solidFill>
              </a:rPr>
              <a:t/>
            </a:r>
            <a:br>
              <a:rPr lang="en-US" dirty="0" smtClean="0">
                <a:solidFill>
                  <a:schemeClr val="accent1"/>
                </a:solidFill>
              </a:rPr>
            </a:br>
            <a:r>
              <a:rPr lang="en-US" b="1" dirty="0" smtClean="0">
                <a:latin typeface="+mn-lt"/>
              </a:rPr>
              <a:t>is powered by a community</a:t>
            </a:r>
            <a:endParaRPr lang="en-US" dirty="0">
              <a:solidFill>
                <a:schemeClr val="accent1"/>
              </a:solidFill>
            </a:endParaRPr>
          </a:p>
        </p:txBody>
      </p:sp>
    </p:spTree>
    <p:extLst>
      <p:ext uri="{BB962C8B-B14F-4D97-AF65-F5344CB8AC3E}">
        <p14:creationId xmlns:p14="http://schemas.microsoft.com/office/powerpoint/2010/main" val="228539584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4608512"/>
          </a:xfrm>
        </p:spPr>
        <p:txBody>
          <a:bodyPr/>
          <a:lstStyle/>
          <a:p>
            <a:r>
              <a:rPr lang="en-US" dirty="0" smtClean="0">
                <a:solidFill>
                  <a:schemeClr val="accent2"/>
                </a:solidFill>
              </a:rPr>
              <a:t>What is</a:t>
            </a:r>
            <a:r>
              <a:rPr lang="en-US" dirty="0" smtClean="0"/>
              <a:t> </a:t>
            </a:r>
            <a:r>
              <a:rPr lang="en-US" b="1" dirty="0" smtClean="0">
                <a:latin typeface="+mn-lt"/>
              </a:rPr>
              <a:t>Composite C1</a:t>
            </a:r>
            <a:br>
              <a:rPr lang="en-US" b="1" dirty="0" smtClean="0">
                <a:latin typeface="+mn-lt"/>
              </a:rPr>
            </a:br>
            <a:r>
              <a:rPr lang="en-US" dirty="0" smtClean="0">
                <a:solidFill>
                  <a:schemeClr val="accent2"/>
                </a:solidFill>
              </a:rPr>
              <a:t/>
            </a:r>
            <a:br>
              <a:rPr lang="en-US" dirty="0" smtClean="0">
                <a:solidFill>
                  <a:schemeClr val="accent2"/>
                </a:solidFill>
              </a:rPr>
            </a:br>
            <a:r>
              <a:rPr lang="en-US" dirty="0" smtClean="0">
                <a:solidFill>
                  <a:schemeClr val="accent2"/>
                </a:solidFill>
              </a:rPr>
              <a:t>      </a:t>
            </a:r>
            <a:r>
              <a:rPr lang="en-US" b="1" dirty="0" smtClean="0">
                <a:latin typeface="+mn-lt"/>
              </a:rPr>
              <a:t>installed 50.000 times</a:t>
            </a:r>
            <a:br>
              <a:rPr lang="en-US" b="1" dirty="0" smtClean="0">
                <a:latin typeface="+mn-lt"/>
              </a:rPr>
            </a:br>
            <a:r>
              <a:rPr lang="en-US" b="1" dirty="0" smtClean="0">
                <a:latin typeface="+mn-lt"/>
              </a:rPr>
              <a:t>      used in 160 countries</a:t>
            </a:r>
            <a:br>
              <a:rPr lang="en-US" b="1" dirty="0" smtClean="0">
                <a:latin typeface="+mn-lt"/>
              </a:rPr>
            </a:br>
            <a:r>
              <a:rPr lang="en-US" b="1" dirty="0" smtClean="0">
                <a:latin typeface="+mn-lt"/>
              </a:rPr>
              <a:t>  translated to 10 languages</a:t>
            </a:r>
            <a:endParaRPr lang="en-US" dirty="0">
              <a:solidFill>
                <a:schemeClr val="accent2"/>
              </a:solidFill>
            </a:endParaRPr>
          </a:p>
        </p:txBody>
      </p:sp>
    </p:spTree>
    <p:extLst>
      <p:ext uri="{BB962C8B-B14F-4D97-AF65-F5344CB8AC3E}">
        <p14:creationId xmlns:p14="http://schemas.microsoft.com/office/powerpoint/2010/main" val="194751440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Cross Section of a feature</a:t>
            </a:r>
            <a:endParaRPr lang="da-DK" dirty="0"/>
          </a:p>
        </p:txBody>
      </p:sp>
    </p:spTree>
    <p:extLst>
      <p:ext uri="{BB962C8B-B14F-4D97-AF65-F5344CB8AC3E}">
        <p14:creationId xmlns:p14="http://schemas.microsoft.com/office/powerpoint/2010/main" val="3990411725"/>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TEE14-CompositeC1-video-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338" y="68263"/>
            <a:ext cx="11353800" cy="6858000"/>
          </a:xfrm>
          <a:prstGeom prst="rect">
            <a:avLst/>
          </a:prstGeom>
        </p:spPr>
      </p:pic>
    </p:spTree>
    <p:extLst>
      <p:ext uri="{BB962C8B-B14F-4D97-AF65-F5344CB8AC3E}">
        <p14:creationId xmlns:p14="http://schemas.microsoft.com/office/powerpoint/2010/main" val="15383861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TEE14-CompositeC1-video-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338" y="68263"/>
            <a:ext cx="11353800" cy="6858000"/>
          </a:xfrm>
          <a:prstGeom prst="rect">
            <a:avLst/>
          </a:prstGeom>
        </p:spPr>
      </p:pic>
    </p:spTree>
    <p:extLst>
      <p:ext uri="{BB962C8B-B14F-4D97-AF65-F5344CB8AC3E}">
        <p14:creationId xmlns:p14="http://schemas.microsoft.com/office/powerpoint/2010/main" val="16066145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TEE14-CompositeC1-video-0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1338" y="68263"/>
            <a:ext cx="11353800" cy="6858000"/>
          </a:xfrm>
          <a:prstGeom prst="rect">
            <a:avLst/>
          </a:prstGeom>
        </p:spPr>
      </p:pic>
    </p:spTree>
    <p:extLst>
      <p:ext uri="{BB962C8B-B14F-4D97-AF65-F5344CB8AC3E}">
        <p14:creationId xmlns:p14="http://schemas.microsoft.com/office/powerpoint/2010/main" val="393609444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Selected </a:t>
            </a:r>
            <a:r>
              <a:rPr lang="en-US" dirty="0"/>
              <a:t>Highlights</a:t>
            </a:r>
            <a:endParaRPr lang="da-DK" dirty="0"/>
          </a:p>
        </p:txBody>
      </p:sp>
    </p:spTree>
    <p:extLst>
      <p:ext uri="{BB962C8B-B14F-4D97-AF65-F5344CB8AC3E}">
        <p14:creationId xmlns:p14="http://schemas.microsoft.com/office/powerpoint/2010/main" val="722377974"/>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Orchard</a:t>
            </a:r>
            <a:endParaRPr lang="en-US" dirty="0"/>
          </a:p>
        </p:txBody>
      </p:sp>
      <p:sp>
        <p:nvSpPr>
          <p:cNvPr id="3" name="Text Placeholder 2"/>
          <p:cNvSpPr>
            <a:spLocks noGrp="1"/>
          </p:cNvSpPr>
          <p:nvPr>
            <p:ph type="body" sz="quarter" idx="14"/>
          </p:nvPr>
        </p:nvSpPr>
        <p:spPr/>
        <p:txBody>
          <a:bodyPr/>
          <a:lstStyle/>
          <a:p>
            <a:r>
              <a:rPr lang="en-US" dirty="0" smtClean="0"/>
              <a:t>Bertrand Le Roy, PhD</a:t>
            </a:r>
            <a:endParaRPr lang="en-US" dirty="0"/>
          </a:p>
        </p:txBody>
      </p:sp>
    </p:spTree>
    <p:extLst>
      <p:ext uri="{BB962C8B-B14F-4D97-AF65-F5344CB8AC3E}">
        <p14:creationId xmlns:p14="http://schemas.microsoft.com/office/powerpoint/2010/main" val="181563203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4124206"/>
          </a:xfrm>
        </p:spPr>
        <p:txBody>
          <a:bodyPr/>
          <a:lstStyle/>
          <a:p>
            <a:r>
              <a:rPr lang="da-DK" dirty="0" smtClean="0"/>
              <a:t>Starter sites cover the </a:t>
            </a:r>
            <a:r>
              <a:rPr lang="da-DK" dirty="0" err="1" smtClean="0"/>
              <a:t>basics</a:t>
            </a:r>
            <a:r>
              <a:rPr lang="da-DK" dirty="0" smtClean="0"/>
              <a:t> out of the </a:t>
            </a:r>
            <a:r>
              <a:rPr lang="da-DK" dirty="0" err="1" smtClean="0"/>
              <a:t>box</a:t>
            </a:r>
            <a:endParaRPr lang="da-DK" dirty="0" smtClean="0"/>
          </a:p>
          <a:p>
            <a:r>
              <a:rPr lang="da-DK" dirty="0" err="1" smtClean="0"/>
              <a:t>Consistent</a:t>
            </a:r>
            <a:r>
              <a:rPr lang="da-DK" dirty="0" smtClean="0"/>
              <a:t> </a:t>
            </a:r>
            <a:r>
              <a:rPr lang="da-DK" dirty="0" err="1" smtClean="0"/>
              <a:t>use</a:t>
            </a:r>
            <a:r>
              <a:rPr lang="da-DK" dirty="0" smtClean="0"/>
              <a:t> of ASP.NET </a:t>
            </a:r>
            <a:r>
              <a:rPr lang="da-DK" dirty="0" err="1" smtClean="0"/>
              <a:t>Razor</a:t>
            </a:r>
            <a:r>
              <a:rPr lang="da-DK" dirty="0" smtClean="0"/>
              <a:t>, LESS and </a:t>
            </a:r>
            <a:r>
              <a:rPr lang="da-DK" dirty="0" err="1" smtClean="0"/>
              <a:t>Bootstrap</a:t>
            </a:r>
            <a:endParaRPr lang="da-DK" dirty="0" smtClean="0"/>
          </a:p>
          <a:p>
            <a:r>
              <a:rPr lang="da-DK" dirty="0" smtClean="0"/>
              <a:t>C1 Packages – </a:t>
            </a:r>
            <a:r>
              <a:rPr lang="da-DK" dirty="0" err="1" smtClean="0"/>
              <a:t>add-ons</a:t>
            </a:r>
            <a:r>
              <a:rPr lang="da-DK" dirty="0" smtClean="0"/>
              <a:t> </a:t>
            </a:r>
            <a:r>
              <a:rPr lang="da-DK" dirty="0" err="1" smtClean="0"/>
              <a:t>that</a:t>
            </a:r>
            <a:r>
              <a:rPr lang="da-DK" dirty="0" smtClean="0"/>
              <a:t> </a:t>
            </a:r>
            <a:r>
              <a:rPr lang="da-DK" dirty="0" err="1" smtClean="0"/>
              <a:t>solve</a:t>
            </a:r>
            <a:r>
              <a:rPr lang="da-DK" dirty="0" smtClean="0"/>
              <a:t> </a:t>
            </a:r>
            <a:r>
              <a:rPr lang="da-DK" dirty="0" err="1" smtClean="0"/>
              <a:t>common</a:t>
            </a:r>
            <a:r>
              <a:rPr lang="da-DK" dirty="0" smtClean="0"/>
              <a:t> </a:t>
            </a:r>
            <a:r>
              <a:rPr lang="da-DK" dirty="0" err="1" smtClean="0"/>
              <a:t>needs</a:t>
            </a:r>
            <a:endParaRPr lang="da-DK" dirty="0" smtClean="0"/>
          </a:p>
          <a:p>
            <a:r>
              <a:rPr lang="da-DK" dirty="0" smtClean="0"/>
              <a:t>The source </a:t>
            </a:r>
            <a:r>
              <a:rPr lang="da-DK" dirty="0" err="1" smtClean="0"/>
              <a:t>code</a:t>
            </a:r>
            <a:r>
              <a:rPr lang="da-DK" dirty="0" smtClean="0"/>
              <a:t> is </a:t>
            </a:r>
            <a:r>
              <a:rPr lang="da-DK" dirty="0" err="1" smtClean="0"/>
              <a:t>always</a:t>
            </a:r>
            <a:r>
              <a:rPr lang="da-DK" dirty="0" smtClean="0"/>
              <a:t> </a:t>
            </a:r>
            <a:r>
              <a:rPr lang="da-DK" dirty="0" err="1" smtClean="0"/>
              <a:t>available</a:t>
            </a:r>
            <a:r>
              <a:rPr lang="da-DK" dirty="0" smtClean="0"/>
              <a:t> for download</a:t>
            </a:r>
          </a:p>
          <a:p>
            <a:endParaRPr lang="da-DK" dirty="0" smtClean="0"/>
          </a:p>
          <a:p>
            <a:endParaRPr lang="da-DK" dirty="0"/>
          </a:p>
        </p:txBody>
      </p:sp>
      <p:sp>
        <p:nvSpPr>
          <p:cNvPr id="3" name="Title 2"/>
          <p:cNvSpPr>
            <a:spLocks noGrp="1"/>
          </p:cNvSpPr>
          <p:nvPr>
            <p:ph type="title"/>
          </p:nvPr>
        </p:nvSpPr>
        <p:spPr/>
        <p:txBody>
          <a:bodyPr/>
          <a:lstStyle/>
          <a:p>
            <a:r>
              <a:rPr lang="da-DK" dirty="0" smtClean="0"/>
              <a:t>Composite C1 </a:t>
            </a:r>
            <a:r>
              <a:rPr lang="da-DK" dirty="0" err="1" smtClean="0"/>
              <a:t>will</a:t>
            </a:r>
            <a:r>
              <a:rPr lang="da-DK" dirty="0" smtClean="0"/>
              <a:t> </a:t>
            </a:r>
            <a:r>
              <a:rPr lang="da-DK" dirty="0" err="1" smtClean="0"/>
              <a:t>make</a:t>
            </a:r>
            <a:r>
              <a:rPr lang="da-DK" dirty="0" smtClean="0"/>
              <a:t> </a:t>
            </a:r>
            <a:r>
              <a:rPr lang="da-DK" dirty="0" err="1" smtClean="0"/>
              <a:t>you</a:t>
            </a:r>
            <a:r>
              <a:rPr lang="da-DK" dirty="0" smtClean="0"/>
              <a:t> faster!</a:t>
            </a:r>
            <a:endParaRPr lang="da-DK" dirty="0"/>
          </a:p>
        </p:txBody>
      </p:sp>
    </p:spTree>
    <p:extLst>
      <p:ext uri="{BB962C8B-B14F-4D97-AF65-F5344CB8AC3E}">
        <p14:creationId xmlns:p14="http://schemas.microsoft.com/office/powerpoint/2010/main" val="267978369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3447098"/>
          </a:xfrm>
        </p:spPr>
        <p:txBody>
          <a:bodyPr/>
          <a:lstStyle/>
          <a:p>
            <a:r>
              <a:rPr lang="en-US" dirty="0" smtClean="0"/>
              <a:t>Use the latest .NET, Visual Studio and ASP.NET</a:t>
            </a:r>
          </a:p>
          <a:p>
            <a:r>
              <a:rPr lang="en-US" dirty="0" smtClean="0"/>
              <a:t>Query data stores the type safe way - using LINQ</a:t>
            </a:r>
          </a:p>
          <a:p>
            <a:r>
              <a:rPr lang="en-US" dirty="0" smtClean="0"/>
              <a:t>Use Razor, Web Forms or XSLT for layout</a:t>
            </a:r>
          </a:p>
          <a:p>
            <a:r>
              <a:rPr lang="en-US" dirty="0" smtClean="0"/>
              <a:t>Provider Model based – extend deep when needed</a:t>
            </a:r>
          </a:p>
          <a:p>
            <a:endParaRPr lang="en-US" dirty="0"/>
          </a:p>
        </p:txBody>
      </p:sp>
      <p:sp>
        <p:nvSpPr>
          <p:cNvPr id="3" name="Title 2"/>
          <p:cNvSpPr>
            <a:spLocks noGrp="1"/>
          </p:cNvSpPr>
          <p:nvPr>
            <p:ph type="title"/>
          </p:nvPr>
        </p:nvSpPr>
        <p:spPr/>
        <p:txBody>
          <a:bodyPr/>
          <a:lstStyle/>
          <a:p>
            <a:r>
              <a:rPr lang="da-DK" dirty="0" smtClean="0"/>
              <a:t>Composite C1 </a:t>
            </a:r>
            <a:r>
              <a:rPr lang="da-DK" dirty="0" err="1" smtClean="0"/>
              <a:t>will</a:t>
            </a:r>
            <a:r>
              <a:rPr lang="da-DK" dirty="0" smtClean="0"/>
              <a:t> </a:t>
            </a:r>
            <a:r>
              <a:rPr lang="da-DK" dirty="0" err="1" smtClean="0"/>
              <a:t>make</a:t>
            </a:r>
            <a:r>
              <a:rPr lang="da-DK" dirty="0" smtClean="0"/>
              <a:t> </a:t>
            </a:r>
            <a:r>
              <a:rPr lang="da-DK" dirty="0" err="1" smtClean="0"/>
              <a:t>you</a:t>
            </a:r>
            <a:r>
              <a:rPr lang="da-DK" dirty="0" smtClean="0"/>
              <a:t> </a:t>
            </a:r>
            <a:r>
              <a:rPr lang="da-DK" dirty="0" err="1" smtClean="0"/>
              <a:t>cooler</a:t>
            </a:r>
            <a:r>
              <a:rPr lang="da-DK" dirty="0" smtClean="0"/>
              <a:t>!</a:t>
            </a:r>
            <a:endParaRPr lang="da-DK" dirty="0"/>
          </a:p>
        </p:txBody>
      </p:sp>
    </p:spTree>
    <p:extLst>
      <p:ext uri="{BB962C8B-B14F-4D97-AF65-F5344CB8AC3E}">
        <p14:creationId xmlns:p14="http://schemas.microsoft.com/office/powerpoint/2010/main" val="92169080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smtClean="0"/>
              <a:t>All of this is </a:t>
            </a:r>
            <a:r>
              <a:rPr lang="en-US" b="1" dirty="0" smtClean="0">
                <a:latin typeface="+mn-lt"/>
              </a:rPr>
              <a:t>free open source</a:t>
            </a:r>
            <a:r>
              <a:rPr lang="en-US" dirty="0" smtClean="0"/>
              <a:t>? </a:t>
            </a:r>
            <a:br>
              <a:rPr lang="en-US" dirty="0" smtClean="0"/>
            </a:br>
            <a:r>
              <a:rPr lang="en-US" dirty="0"/>
              <a:t/>
            </a:r>
            <a:br>
              <a:rPr lang="en-US" dirty="0"/>
            </a:br>
            <a:r>
              <a:rPr lang="en-US" dirty="0"/>
              <a:t>Who builds it? How </a:t>
            </a:r>
            <a:r>
              <a:rPr lang="en-US" dirty="0" smtClean="0"/>
              <a:t>is all this awesome stuff funded? </a:t>
            </a:r>
            <a:endParaRPr lang="en-US" dirty="0"/>
          </a:p>
        </p:txBody>
      </p:sp>
    </p:spTree>
    <p:extLst>
      <p:ext uri="{BB962C8B-B14F-4D97-AF65-F5344CB8AC3E}">
        <p14:creationId xmlns:p14="http://schemas.microsoft.com/office/powerpoint/2010/main" val="132742237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nourishment</a:t>
            </a:r>
            <a:endParaRPr lang="da-DK" dirty="0"/>
          </a:p>
        </p:txBody>
      </p:sp>
    </p:spTree>
    <p:extLst>
      <p:ext uri="{BB962C8B-B14F-4D97-AF65-F5344CB8AC3E}">
        <p14:creationId xmlns:p14="http://schemas.microsoft.com/office/powerpoint/2010/main" val="2828172992"/>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5478423"/>
          </a:xfrm>
        </p:spPr>
        <p:txBody>
          <a:bodyPr/>
          <a:lstStyle/>
          <a:p>
            <a:r>
              <a:rPr lang="en-US" dirty="0" smtClean="0"/>
              <a:t>The community is the marketing department</a:t>
            </a:r>
          </a:p>
          <a:p>
            <a:r>
              <a:rPr lang="en-US" dirty="0" smtClean="0"/>
              <a:t>The community contribute code and C1 Packages</a:t>
            </a:r>
          </a:p>
          <a:p>
            <a:r>
              <a:rPr lang="en-US" dirty="0" smtClean="0"/>
              <a:t>The community drive the road map</a:t>
            </a:r>
          </a:p>
          <a:p>
            <a:r>
              <a:rPr lang="en-US" dirty="0" smtClean="0"/>
              <a:t>The community provide quality bug reports</a:t>
            </a:r>
          </a:p>
          <a:p>
            <a:r>
              <a:rPr lang="en-US" dirty="0" smtClean="0"/>
              <a:t>The community help newcomers in the forums</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da-DK" dirty="0" smtClean="0"/>
              <a:t>Composite C1 is </a:t>
            </a:r>
            <a:r>
              <a:rPr lang="da-DK" dirty="0" err="1" smtClean="0"/>
              <a:t>nourished</a:t>
            </a:r>
            <a:r>
              <a:rPr lang="da-DK" dirty="0" smtClean="0"/>
              <a:t> by </a:t>
            </a:r>
            <a:r>
              <a:rPr lang="da-DK" b="1" dirty="0" err="1" smtClean="0">
                <a:latin typeface="+mn-lt"/>
              </a:rPr>
              <a:t>you</a:t>
            </a:r>
            <a:r>
              <a:rPr lang="da-DK" b="1" dirty="0" smtClean="0">
                <a:latin typeface="+mn-lt"/>
              </a:rPr>
              <a:t> </a:t>
            </a:r>
            <a:r>
              <a:rPr lang="da-DK" b="1" dirty="0" err="1" smtClean="0">
                <a:latin typeface="+mn-lt"/>
              </a:rPr>
              <a:t>guys</a:t>
            </a:r>
            <a:r>
              <a:rPr lang="da-DK" dirty="0" smtClean="0"/>
              <a:t>!</a:t>
            </a:r>
            <a:endParaRPr lang="da-DK" dirty="0"/>
          </a:p>
        </p:txBody>
      </p:sp>
    </p:spTree>
    <p:extLst>
      <p:ext uri="{BB962C8B-B14F-4D97-AF65-F5344CB8AC3E}">
        <p14:creationId xmlns:p14="http://schemas.microsoft.com/office/powerpoint/2010/main" val="58546615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7103483"/>
          </a:xfrm>
        </p:spPr>
        <p:txBody>
          <a:bodyPr/>
          <a:lstStyle/>
          <a:p>
            <a:r>
              <a:rPr lang="en-US" dirty="0" smtClean="0"/>
              <a:t>Commercial packages</a:t>
            </a:r>
          </a:p>
          <a:p>
            <a:pPr lvl="1"/>
            <a:r>
              <a:rPr lang="en-US" dirty="0" smtClean="0"/>
              <a:t>Visual Form Builder</a:t>
            </a:r>
          </a:p>
          <a:p>
            <a:pPr lvl="1"/>
            <a:r>
              <a:rPr lang="en-US" dirty="0" smtClean="0"/>
              <a:t>Newsletter Publisher</a:t>
            </a:r>
          </a:p>
          <a:p>
            <a:pPr lvl="1"/>
            <a:r>
              <a:rPr lang="en-US" dirty="0" smtClean="0"/>
              <a:t>Versioning &amp; Audit</a:t>
            </a:r>
          </a:p>
          <a:p>
            <a:pPr lvl="1"/>
            <a:r>
              <a:rPr lang="en-US" dirty="0" smtClean="0"/>
              <a:t>…</a:t>
            </a:r>
          </a:p>
          <a:p>
            <a:r>
              <a:rPr lang="en-US" dirty="0" smtClean="0"/>
              <a:t>Automated upgrade tooling</a:t>
            </a:r>
          </a:p>
          <a:p>
            <a:r>
              <a:rPr lang="en-US" dirty="0" smtClean="0"/>
              <a:t>Bug Fix warranty (commercial license) </a:t>
            </a:r>
          </a:p>
          <a:p>
            <a:r>
              <a:rPr lang="en-US" dirty="0" smtClean="0"/>
              <a:t>Gold Partner Network</a:t>
            </a:r>
          </a:p>
          <a:p>
            <a:r>
              <a:rPr lang="en-US" dirty="0" smtClean="0"/>
              <a:t>Premium support and consulting services</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Composite C1 is nourished by </a:t>
            </a:r>
            <a:r>
              <a:rPr lang="en-US" b="1" dirty="0" smtClean="0">
                <a:latin typeface="+mn-lt"/>
              </a:rPr>
              <a:t>customers</a:t>
            </a:r>
            <a:endParaRPr lang="en-US" dirty="0"/>
          </a:p>
        </p:txBody>
      </p:sp>
    </p:spTree>
    <p:extLst>
      <p:ext uri="{BB962C8B-B14F-4D97-AF65-F5344CB8AC3E}">
        <p14:creationId xmlns:p14="http://schemas.microsoft.com/office/powerpoint/2010/main" val="40838991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6290953"/>
          </a:xfrm>
        </p:spPr>
        <p:txBody>
          <a:bodyPr/>
          <a:lstStyle/>
          <a:p>
            <a:r>
              <a:rPr lang="en-US" dirty="0" smtClean="0"/>
              <a:t>Web Roles for scaling</a:t>
            </a:r>
          </a:p>
          <a:p>
            <a:pPr lvl="1"/>
            <a:r>
              <a:rPr lang="en-US" dirty="0" smtClean="0"/>
              <a:t>Custom built web role perfect for hosting Composite C1</a:t>
            </a:r>
          </a:p>
          <a:p>
            <a:pPr lvl="1"/>
            <a:r>
              <a:rPr lang="en-US" dirty="0" smtClean="0"/>
              <a:t>Single instance use is free</a:t>
            </a:r>
          </a:p>
          <a:p>
            <a:pPr lvl="1"/>
            <a:r>
              <a:rPr lang="en-US" dirty="0" smtClean="0"/>
              <a:t>2 – N instances is a product</a:t>
            </a:r>
          </a:p>
          <a:p>
            <a:pPr lvl="1"/>
            <a:r>
              <a:rPr lang="en-US" dirty="0" smtClean="0"/>
              <a:t>Cross Data Center scaling with Traffic Manager is a product</a:t>
            </a:r>
          </a:p>
          <a:p>
            <a:r>
              <a:rPr lang="en-US" dirty="0" smtClean="0"/>
              <a:t>Composite C1 as a Service</a:t>
            </a:r>
          </a:p>
          <a:p>
            <a:pPr lvl="1"/>
            <a:r>
              <a:rPr lang="en-US" dirty="0" smtClean="0"/>
              <a:t>Launched October 2014</a:t>
            </a:r>
          </a:p>
          <a:p>
            <a:pPr lvl="1"/>
            <a:r>
              <a:rPr lang="en-US" dirty="0" smtClean="0"/>
              <a:t>Easy and tailored Composite C1 hosting</a:t>
            </a:r>
          </a:p>
          <a:p>
            <a:pPr lvl="1"/>
            <a:r>
              <a:rPr lang="en-US" dirty="0" smtClean="0"/>
              <a:t>Sign up via www.composite.net for a free trial</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Composite C1 is nourished by </a:t>
            </a:r>
            <a:r>
              <a:rPr lang="en-US" b="1" dirty="0" smtClean="0">
                <a:latin typeface="+mn-lt"/>
              </a:rPr>
              <a:t>Azure</a:t>
            </a:r>
            <a:endParaRPr lang="en-US" dirty="0"/>
          </a:p>
        </p:txBody>
      </p:sp>
    </p:spTree>
    <p:extLst>
      <p:ext uri="{BB962C8B-B14F-4D97-AF65-F5344CB8AC3E}">
        <p14:creationId xmlns:p14="http://schemas.microsoft.com/office/powerpoint/2010/main" val="146856052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331" y="1625054"/>
            <a:ext cx="9984474" cy="3603848"/>
          </a:xfrm>
        </p:spPr>
        <p:txBody>
          <a:bodyPr/>
          <a:lstStyle/>
          <a:p>
            <a:r>
              <a:rPr lang="en-US" dirty="0" err="1" smtClean="0"/>
              <a:t>Ahh</a:t>
            </a:r>
            <a:r>
              <a:rPr lang="en-US" dirty="0" smtClean="0"/>
              <a:t>! You can be commercial </a:t>
            </a:r>
            <a:r>
              <a:rPr lang="en-US" b="1" dirty="0" smtClean="0">
                <a:latin typeface="+mn-lt"/>
              </a:rPr>
              <a:t>on top</a:t>
            </a:r>
            <a:r>
              <a:rPr lang="en-US" dirty="0" smtClean="0"/>
              <a:t> of open source…</a:t>
            </a:r>
            <a:br>
              <a:rPr lang="en-US" dirty="0" smtClean="0"/>
            </a:br>
            <a:r>
              <a:rPr lang="en-US" dirty="0"/>
              <a:t/>
            </a:r>
            <a:br>
              <a:rPr lang="en-US" dirty="0"/>
            </a:br>
            <a:r>
              <a:rPr lang="en-US" dirty="0" smtClean="0"/>
              <a:t>Fair enough. How might I help?</a:t>
            </a:r>
            <a:endParaRPr lang="en-US" dirty="0"/>
          </a:p>
        </p:txBody>
      </p:sp>
    </p:spTree>
    <p:extLst>
      <p:ext uri="{BB962C8B-B14F-4D97-AF65-F5344CB8AC3E}">
        <p14:creationId xmlns:p14="http://schemas.microsoft.com/office/powerpoint/2010/main" val="237549785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Help us grow further</a:t>
            </a:r>
            <a:endParaRPr lang="da-DK" dirty="0"/>
          </a:p>
        </p:txBody>
      </p:sp>
    </p:spTree>
    <p:extLst>
      <p:ext uri="{BB962C8B-B14F-4D97-AF65-F5344CB8AC3E}">
        <p14:creationId xmlns:p14="http://schemas.microsoft.com/office/powerpoint/2010/main" val="93766260"/>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5478423"/>
          </a:xfrm>
        </p:spPr>
        <p:txBody>
          <a:bodyPr/>
          <a:lstStyle/>
          <a:p>
            <a:r>
              <a:rPr lang="en-US" dirty="0" smtClean="0"/>
              <a:t>Use Composite C1</a:t>
            </a:r>
          </a:p>
          <a:p>
            <a:r>
              <a:rPr lang="en-US" dirty="0" smtClean="0"/>
              <a:t>Alert us if we have done something terribly bad</a:t>
            </a:r>
          </a:p>
          <a:p>
            <a:r>
              <a:rPr lang="en-US" dirty="0" smtClean="0"/>
              <a:t>Rate and review us – share your thoughts</a:t>
            </a:r>
          </a:p>
          <a:p>
            <a:r>
              <a:rPr lang="en-US" dirty="0" smtClean="0"/>
              <a:t>Submit feature requests, </a:t>
            </a:r>
            <a:r>
              <a:rPr lang="en-US" dirty="0" err="1" smtClean="0"/>
              <a:t>upvote</a:t>
            </a:r>
            <a:r>
              <a:rPr lang="en-US" dirty="0" smtClean="0"/>
              <a:t> those you like</a:t>
            </a:r>
          </a:p>
          <a:p>
            <a:r>
              <a:rPr lang="en-US" dirty="0" smtClean="0"/>
              <a:t>Found a bug? Really? Submit a quality report</a:t>
            </a:r>
          </a:p>
          <a:p>
            <a:r>
              <a:rPr lang="en-US" dirty="0" smtClean="0"/>
              <a:t>Help people around you and in the community</a:t>
            </a:r>
          </a:p>
          <a:p>
            <a:r>
              <a:rPr lang="en-US" dirty="0" smtClean="0"/>
              <a:t>Always treat other community members with respect</a:t>
            </a:r>
          </a:p>
          <a:p>
            <a:endParaRPr lang="da-DK" dirty="0"/>
          </a:p>
        </p:txBody>
      </p:sp>
      <p:sp>
        <p:nvSpPr>
          <p:cNvPr id="4" name="Title 3"/>
          <p:cNvSpPr>
            <a:spLocks noGrp="1"/>
          </p:cNvSpPr>
          <p:nvPr>
            <p:ph type="title"/>
          </p:nvPr>
        </p:nvSpPr>
        <p:spPr/>
        <p:txBody>
          <a:bodyPr/>
          <a:lstStyle/>
          <a:p>
            <a:r>
              <a:rPr lang="en-US" dirty="0" smtClean="0"/>
              <a:t>Be a positive force</a:t>
            </a:r>
            <a:endParaRPr lang="da-DK" dirty="0"/>
          </a:p>
        </p:txBody>
      </p:sp>
    </p:spTree>
    <p:extLst>
      <p:ext uri="{BB962C8B-B14F-4D97-AF65-F5344CB8AC3E}">
        <p14:creationId xmlns:p14="http://schemas.microsoft.com/office/powerpoint/2010/main" val="171307051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AMC Theatres</a:t>
            </a:r>
            <a:endParaRPr lang="en-US" dirty="0"/>
          </a:p>
        </p:txBody>
      </p:sp>
      <p:sp>
        <p:nvSpPr>
          <p:cNvPr id="4" name="TextBox 3"/>
          <p:cNvSpPr txBox="1"/>
          <p:nvPr/>
        </p:nvSpPr>
        <p:spPr>
          <a:xfrm>
            <a:off x="274638" y="5369470"/>
            <a:ext cx="11521280" cy="116185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rgbClr val="FFFFFF"/>
                    </a:gs>
                    <a:gs pos="100000">
                      <a:srgbClr val="FFFFFF"/>
                    </a:gs>
                  </a:gsLst>
                  <a:lin ang="5400000" scaled="0"/>
                </a:gradFill>
                <a:hlinkClick r:id="rId2"/>
              </a:rPr>
              <a:t>https://www.amctheatres.com/</a:t>
            </a:r>
            <a:endParaRPr lang="en-US" sz="2400" dirty="0">
              <a:gradFill>
                <a:gsLst>
                  <a:gs pos="1250">
                    <a:srgbClr val="FFFFFF"/>
                  </a:gs>
                  <a:gs pos="100000">
                    <a:srgbClr val="FFFFFF"/>
                  </a:gs>
                </a:gsLst>
                <a:lin ang="5400000" scaled="0"/>
              </a:gradFill>
            </a:endParaRPr>
          </a:p>
          <a:p>
            <a:pPr>
              <a:lnSpc>
                <a:spcPct val="90000"/>
              </a:lnSpc>
              <a:spcAft>
                <a:spcPts val="600"/>
              </a:spcAft>
            </a:pPr>
            <a:r>
              <a:rPr lang="en-US" sz="3300" dirty="0" smtClean="0">
                <a:solidFill>
                  <a:srgbClr val="FFFFFF"/>
                </a:solidFill>
                <a:latin typeface="Consolas" panose="020B0609020204030204" pitchFamily="49" charset="0"/>
                <a:cs typeface="Consolas" panose="020B0609020204030204" pitchFamily="49" charset="0"/>
              </a:rPr>
              <a:t>&lt;</a:t>
            </a:r>
            <a:r>
              <a:rPr lang="en-US" sz="3300" dirty="0">
                <a:solidFill>
                  <a:srgbClr val="FFFFFF"/>
                </a:solidFill>
                <a:latin typeface="Consolas" panose="020B0609020204030204" pitchFamily="49" charset="0"/>
                <a:cs typeface="Consolas" panose="020B0609020204030204" pitchFamily="49" charset="0"/>
              </a:rPr>
              <a:t>meta content="Orchard" name="generator" /&gt;</a:t>
            </a:r>
            <a:r>
              <a:rPr lang="en-US" sz="2400" dirty="0">
                <a:solidFill>
                  <a:srgbClr val="FFFFFF"/>
                </a:solidFill>
              </a:rPr>
              <a:t> </a:t>
            </a:r>
            <a:endParaRPr lang="en-US" sz="2400" dirty="0" smtClean="0">
              <a:gradFill>
                <a:gsLst>
                  <a:gs pos="2917">
                    <a:srgbClr val="FFFFFF"/>
                  </a:gs>
                  <a:gs pos="30000">
                    <a:srgbClr val="FFFFFF"/>
                  </a:gs>
                </a:gsLst>
                <a:lin ang="5400000" scaled="0"/>
              </a:gradFill>
            </a:endParaRPr>
          </a:p>
        </p:txBody>
      </p:sp>
      <p:pic>
        <p:nvPicPr>
          <p:cNvPr id="5" name="Picture 4"/>
          <p:cNvPicPr>
            <a:picLocks noChangeAspect="1"/>
          </p:cNvPicPr>
          <p:nvPr/>
        </p:nvPicPr>
        <p:blipFill>
          <a:blip r:embed="rId3"/>
          <a:stretch>
            <a:fillRect/>
          </a:stretch>
        </p:blipFill>
        <p:spPr>
          <a:xfrm>
            <a:off x="490663" y="1212849"/>
            <a:ext cx="5727574" cy="4178871"/>
          </a:xfrm>
          <a:prstGeom prst="rect">
            <a:avLst/>
          </a:prstGeom>
        </p:spPr>
      </p:pic>
    </p:spTree>
    <p:extLst>
      <p:ext uri="{BB962C8B-B14F-4D97-AF65-F5344CB8AC3E}">
        <p14:creationId xmlns:p14="http://schemas.microsoft.com/office/powerpoint/2010/main" val="216605640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2850"/>
            <a:ext cx="11887200" cy="6832640"/>
          </a:xfrm>
        </p:spPr>
        <p:txBody>
          <a:bodyPr/>
          <a:lstStyle/>
          <a:p>
            <a:r>
              <a:rPr lang="en-US" dirty="0" smtClean="0"/>
              <a:t>Translate the C1 Console to your own language</a:t>
            </a:r>
          </a:p>
          <a:p>
            <a:r>
              <a:rPr lang="en-US" dirty="0" smtClean="0"/>
              <a:t>Contribute code to the core</a:t>
            </a:r>
          </a:p>
          <a:p>
            <a:r>
              <a:rPr lang="en-US" dirty="0" smtClean="0"/>
              <a:t>Create open source or commercial C1 Packages</a:t>
            </a:r>
          </a:p>
          <a:p>
            <a:r>
              <a:rPr lang="en-US" dirty="0" smtClean="0"/>
              <a:t>Create Starter Sites</a:t>
            </a:r>
          </a:p>
          <a:p>
            <a:r>
              <a:rPr lang="en-US" dirty="0" smtClean="0"/>
              <a:t>Help us create events in your local area</a:t>
            </a:r>
          </a:p>
          <a:p>
            <a:r>
              <a:rPr lang="en-US" dirty="0" smtClean="0"/>
              <a:t>Blog about Composite C1</a:t>
            </a:r>
          </a:p>
          <a:p>
            <a:r>
              <a:rPr lang="en-US" dirty="0" smtClean="0"/>
              <a:t>Bring in customers to fund the development</a:t>
            </a:r>
          </a:p>
          <a:p>
            <a:r>
              <a:rPr lang="en-US" dirty="0" smtClean="0"/>
              <a:t>Create something amazingly cool and </a:t>
            </a:r>
            <a:r>
              <a:rPr lang="en-US" b="1" dirty="0" smtClean="0">
                <a:latin typeface="+mn-lt"/>
              </a:rPr>
              <a:t>share it</a:t>
            </a:r>
          </a:p>
          <a:p>
            <a:endParaRPr lang="en-US" dirty="0" smtClean="0"/>
          </a:p>
          <a:p>
            <a:endParaRPr lang="da-DK" dirty="0"/>
          </a:p>
        </p:txBody>
      </p:sp>
      <p:sp>
        <p:nvSpPr>
          <p:cNvPr id="4" name="Title 3"/>
          <p:cNvSpPr>
            <a:spLocks noGrp="1"/>
          </p:cNvSpPr>
          <p:nvPr>
            <p:ph type="title"/>
          </p:nvPr>
        </p:nvSpPr>
        <p:spPr/>
        <p:txBody>
          <a:bodyPr/>
          <a:lstStyle/>
          <a:p>
            <a:r>
              <a:rPr lang="en-US" dirty="0" smtClean="0"/>
              <a:t>Be a truly awesome force</a:t>
            </a:r>
            <a:endParaRPr lang="da-DK" dirty="0"/>
          </a:p>
        </p:txBody>
      </p:sp>
    </p:spTree>
    <p:extLst>
      <p:ext uri="{BB962C8B-B14F-4D97-AF65-F5344CB8AC3E}">
        <p14:creationId xmlns:p14="http://schemas.microsoft.com/office/powerpoint/2010/main" val="3577121823"/>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Let us know that you are there and what you think. </a:t>
            </a:r>
            <a:r>
              <a:rPr lang="en-US" b="1" dirty="0" smtClean="0">
                <a:latin typeface="+mn-lt"/>
              </a:rPr>
              <a:t>Connect</a:t>
            </a:r>
            <a:r>
              <a:rPr lang="en-US" dirty="0" smtClean="0"/>
              <a:t> with us!</a:t>
            </a:r>
            <a:endParaRPr lang="da-DK" dirty="0"/>
          </a:p>
        </p:txBody>
      </p:sp>
    </p:spTree>
    <p:extLst>
      <p:ext uri="{BB962C8B-B14F-4D97-AF65-F5344CB8AC3E}">
        <p14:creationId xmlns:p14="http://schemas.microsoft.com/office/powerpoint/2010/main" val="366330667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LibGit2Sharp</a:t>
            </a:r>
            <a:endParaRPr lang="en-US" dirty="0"/>
          </a:p>
        </p:txBody>
      </p:sp>
      <p:sp>
        <p:nvSpPr>
          <p:cNvPr id="4" name="Text Placeholder 3"/>
          <p:cNvSpPr>
            <a:spLocks noGrp="1"/>
          </p:cNvSpPr>
          <p:nvPr>
            <p:ph type="body" sz="quarter" idx="14"/>
          </p:nvPr>
        </p:nvSpPr>
        <p:spPr/>
        <p:txBody>
          <a:bodyPr/>
          <a:lstStyle/>
          <a:p>
            <a:r>
              <a:rPr lang="en-US" dirty="0" smtClean="0"/>
              <a:t>Edward Thomson</a:t>
            </a:r>
            <a:endParaRPr lang="en-US" dirty="0"/>
          </a:p>
        </p:txBody>
      </p:sp>
    </p:spTree>
    <p:extLst>
      <p:ext uri="{BB962C8B-B14F-4D97-AF65-F5344CB8AC3E}">
        <p14:creationId xmlns:p14="http://schemas.microsoft.com/office/powerpoint/2010/main" val="163513901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12" y="2503631"/>
            <a:ext cx="1920224" cy="19202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154" y="1991372"/>
            <a:ext cx="2889683" cy="2889683"/>
          </a:xfrm>
          <a:prstGeom prst="rect">
            <a:avLst/>
          </a:prstGeom>
        </p:spPr>
      </p:pic>
      <p:sp>
        <p:nvSpPr>
          <p:cNvPr id="10" name="Rectangle 9"/>
          <p:cNvSpPr/>
          <p:nvPr/>
        </p:nvSpPr>
        <p:spPr>
          <a:xfrm>
            <a:off x="2982882" y="1774963"/>
            <a:ext cx="1939955" cy="3170099"/>
          </a:xfrm>
          <a:prstGeom prst="rect">
            <a:avLst/>
          </a:prstGeom>
        </p:spPr>
        <p:txBody>
          <a:bodyPr wrap="none">
            <a:spAutoFit/>
          </a:bodyPr>
          <a:lstStyle/>
          <a:p>
            <a:r>
              <a:rPr lang="en-US" sz="20000" dirty="0">
                <a:solidFill>
                  <a:srgbClr val="FFFFFF"/>
                </a:solidFill>
              </a:rPr>
              <a:t>+</a:t>
            </a:r>
          </a:p>
        </p:txBody>
      </p:sp>
      <p:sp>
        <p:nvSpPr>
          <p:cNvPr id="11" name="Rectangle 10"/>
          <p:cNvSpPr/>
          <p:nvPr/>
        </p:nvSpPr>
        <p:spPr>
          <a:xfrm>
            <a:off x="7399795" y="1774963"/>
            <a:ext cx="4046301" cy="3170099"/>
          </a:xfrm>
          <a:prstGeom prst="rect">
            <a:avLst/>
          </a:prstGeom>
        </p:spPr>
        <p:txBody>
          <a:bodyPr wrap="none">
            <a:spAutoFit/>
          </a:bodyPr>
          <a:lstStyle/>
          <a:p>
            <a:r>
              <a:rPr lang="en-US" sz="20000" dirty="0" smtClean="0">
                <a:solidFill>
                  <a:srgbClr val="FFFFFF"/>
                </a:solidFill>
              </a:rPr>
              <a:t>=</a:t>
            </a:r>
            <a:r>
              <a:rPr lang="en-US" sz="10000" dirty="0" smtClean="0">
                <a:solidFill>
                  <a:srgbClr val="FFFFFF"/>
                </a:solidFill>
              </a:rPr>
              <a:t> </a:t>
            </a:r>
            <a:r>
              <a:rPr lang="en-US" sz="20000" dirty="0" smtClean="0">
                <a:solidFill>
                  <a:srgbClr val="FFFFFF"/>
                </a:solidFill>
              </a:rPr>
              <a:t>♥</a:t>
            </a:r>
            <a:endParaRPr lang="en-US" sz="20000" dirty="0">
              <a:solidFill>
                <a:srgbClr val="FFFFFF"/>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682" y="2421708"/>
            <a:ext cx="1711267" cy="1876607"/>
          </a:xfrm>
          <a:prstGeom prst="rect">
            <a:avLst/>
          </a:prstGeom>
        </p:spPr>
      </p:pic>
      <p:sp>
        <p:nvSpPr>
          <p:cNvPr id="2" name="Title 1"/>
          <p:cNvSpPr>
            <a:spLocks noGrp="1"/>
          </p:cNvSpPr>
          <p:nvPr>
            <p:ph type="title"/>
          </p:nvPr>
        </p:nvSpPr>
        <p:spPr/>
        <p:txBody>
          <a:bodyPr/>
          <a:lstStyle/>
          <a:p>
            <a:r>
              <a:rPr lang="en-US" dirty="0" err="1" smtClean="0"/>
              <a:t>Git</a:t>
            </a:r>
            <a:r>
              <a:rPr lang="en-US" dirty="0" smtClean="0"/>
              <a:t> Repository Management for .NET</a:t>
            </a:r>
            <a:endParaRPr lang="en-US" dirty="0"/>
          </a:p>
        </p:txBody>
      </p:sp>
    </p:spTree>
    <p:extLst>
      <p:ext uri="{BB962C8B-B14F-4D97-AF65-F5344CB8AC3E}">
        <p14:creationId xmlns:p14="http://schemas.microsoft.com/office/powerpoint/2010/main" val="9986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0237" y="2645792"/>
            <a:ext cx="4800600" cy="176587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437" y="3026792"/>
            <a:ext cx="2362200" cy="96850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9437" y="3255392"/>
            <a:ext cx="3657600" cy="767894"/>
          </a:xfrm>
          <a:prstGeom prst="rect">
            <a:avLst/>
          </a:prstGeom>
        </p:spPr>
      </p:pic>
      <p:sp>
        <p:nvSpPr>
          <p:cNvPr id="5" name="Title 4"/>
          <p:cNvSpPr>
            <a:spLocks noGrp="1"/>
          </p:cNvSpPr>
          <p:nvPr>
            <p:ph type="title"/>
          </p:nvPr>
        </p:nvSpPr>
        <p:spPr/>
        <p:txBody>
          <a:bodyPr/>
          <a:lstStyle/>
          <a:p>
            <a:r>
              <a:rPr lang="en-US" dirty="0" smtClean="0"/>
              <a:t>Trusted in Production</a:t>
            </a:r>
            <a:endParaRPr lang="en-US" dirty="0"/>
          </a:p>
        </p:txBody>
      </p:sp>
    </p:spTree>
    <p:extLst>
      <p:ext uri="{BB962C8B-B14F-4D97-AF65-F5344CB8AC3E}">
        <p14:creationId xmlns:p14="http://schemas.microsoft.com/office/powerpoint/2010/main" val="1040376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Git</a:t>
            </a:r>
            <a:r>
              <a:rPr lang="en-US" dirty="0" smtClean="0"/>
              <a:t> Repository Management for .NET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171" y="2592387"/>
            <a:ext cx="4762500" cy="1971675"/>
          </a:xfrm>
          <a:prstGeom prst="rect">
            <a:avLst/>
          </a:prstGeom>
        </p:spPr>
      </p:pic>
    </p:spTree>
    <p:extLst>
      <p:ext uri="{BB962C8B-B14F-4D97-AF65-F5344CB8AC3E}">
        <p14:creationId xmlns:p14="http://schemas.microsoft.com/office/powerpoint/2010/main" val="173520317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Text Placeholder 2"/>
          <p:cNvSpPr>
            <a:spLocks noGrp="1"/>
          </p:cNvSpPr>
          <p:nvPr>
            <p:ph type="body" sz="quarter" idx="11"/>
          </p:nvPr>
        </p:nvSpPr>
        <p:spPr>
          <a:xfrm>
            <a:off x="274639" y="1212849"/>
            <a:ext cx="11889564" cy="5613845"/>
          </a:xfrm>
        </p:spPr>
        <p:txBody>
          <a:bodyPr/>
          <a:lstStyle/>
          <a:p>
            <a:r>
              <a:rPr lang="en-US" dirty="0" smtClean="0"/>
              <a:t>Write C# code to manage a repository</a:t>
            </a:r>
          </a:p>
          <a:p>
            <a:pPr lvl="2"/>
            <a:r>
              <a:rPr lang="en-US" sz="2800" dirty="0" smtClean="0"/>
              <a:t>Provides a proper object model with proper data structures</a:t>
            </a:r>
          </a:p>
          <a:p>
            <a:pPr lvl="2"/>
            <a:r>
              <a:rPr lang="en-US" sz="2800" dirty="0" smtClean="0"/>
              <a:t>Don’t have to write shell scripts against </a:t>
            </a:r>
            <a:r>
              <a:rPr lang="en-US" sz="2800" dirty="0" err="1" smtClean="0"/>
              <a:t>git</a:t>
            </a:r>
            <a:r>
              <a:rPr lang="en-US" sz="2800" dirty="0" smtClean="0"/>
              <a:t> command-line</a:t>
            </a:r>
          </a:p>
          <a:p>
            <a:r>
              <a:rPr lang="en-US" dirty="0" smtClean="0"/>
              <a:t>Enables complex scenarios</a:t>
            </a:r>
          </a:p>
          <a:p>
            <a:pPr lvl="2"/>
            <a:r>
              <a:rPr lang="en-US" sz="2800" dirty="0" smtClean="0"/>
              <a:t>History rewriting, direct object manipulation, pluggable database layers</a:t>
            </a:r>
          </a:p>
          <a:p>
            <a:r>
              <a:rPr lang="en-US" dirty="0" smtClean="0"/>
              <a:t>Easy to get started</a:t>
            </a:r>
          </a:p>
          <a:p>
            <a:pPr lvl="2"/>
            <a:r>
              <a:rPr lang="en-US" sz="2800" dirty="0" err="1" smtClean="0"/>
              <a:t>NuGet</a:t>
            </a:r>
            <a:r>
              <a:rPr lang="en-US" sz="2800" dirty="0" smtClean="0"/>
              <a:t> package</a:t>
            </a:r>
          </a:p>
          <a:p>
            <a:pPr lvl="2"/>
            <a:r>
              <a:rPr lang="en-US" sz="2800" dirty="0" smtClean="0"/>
              <a:t>Documentation on </a:t>
            </a:r>
            <a:r>
              <a:rPr lang="en-US" sz="2800" dirty="0" err="1" smtClean="0"/>
              <a:t>NuDoq</a:t>
            </a:r>
            <a:endParaRPr lang="en-US" sz="2800" dirty="0" smtClean="0"/>
          </a:p>
          <a:p>
            <a:r>
              <a:rPr lang="en-US" dirty="0" smtClean="0"/>
              <a:t>Permissive </a:t>
            </a:r>
            <a:r>
              <a:rPr lang="en-US" dirty="0"/>
              <a:t>MIT license</a:t>
            </a:r>
          </a:p>
          <a:p>
            <a:pPr lvl="2"/>
            <a:endParaRPr lang="en-US" sz="2800" dirty="0"/>
          </a:p>
        </p:txBody>
      </p:sp>
    </p:spTree>
    <p:extLst>
      <p:ext uri="{BB962C8B-B14F-4D97-AF65-F5344CB8AC3E}">
        <p14:creationId xmlns:p14="http://schemas.microsoft.com/office/powerpoint/2010/main" val="301649411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Community</a:t>
            </a:r>
            <a:endParaRPr lang="en-US" dirty="0"/>
          </a:p>
        </p:txBody>
      </p:sp>
      <p:sp>
        <p:nvSpPr>
          <p:cNvPr id="7" name="Text Placeholder 6"/>
          <p:cNvSpPr>
            <a:spLocks noGrp="1"/>
          </p:cNvSpPr>
          <p:nvPr>
            <p:ph type="body" sz="quarter" idx="11"/>
          </p:nvPr>
        </p:nvSpPr>
        <p:spPr>
          <a:xfrm>
            <a:off x="274639" y="1212849"/>
            <a:ext cx="11889564" cy="1889748"/>
          </a:xfrm>
        </p:spPr>
        <p:txBody>
          <a:bodyPr/>
          <a:lstStyle/>
          <a:p>
            <a:r>
              <a:rPr lang="en-US" dirty="0" smtClean="0"/>
              <a:t>New contributors welcome</a:t>
            </a:r>
          </a:p>
          <a:p>
            <a:r>
              <a:rPr lang="en-US" dirty="0" smtClean="0"/>
              <a:t>Easy changes are labeled, described</a:t>
            </a:r>
          </a:p>
          <a:p>
            <a:pPr lvl="2"/>
            <a:r>
              <a:rPr lang="en-US" sz="2800" dirty="0" smtClean="0"/>
              <a:t>Referenced </a:t>
            </a:r>
            <a:r>
              <a:rPr lang="en-US" sz="2800" dirty="0"/>
              <a:t>at </a:t>
            </a:r>
            <a:r>
              <a:rPr lang="en-US" sz="2800" dirty="0" smtClean="0"/>
              <a:t>up-for-grabs.net</a:t>
            </a:r>
          </a:p>
        </p:txBody>
      </p:sp>
      <p:sp>
        <p:nvSpPr>
          <p:cNvPr id="5" name="TextBox 4"/>
          <p:cNvSpPr txBox="1"/>
          <p:nvPr/>
        </p:nvSpPr>
        <p:spPr>
          <a:xfrm>
            <a:off x="4084637" y="1165129"/>
            <a:ext cx="5066130" cy="849463"/>
          </a:xfrm>
          <a:prstGeom prst="rect">
            <a:avLst/>
          </a:prstGeom>
          <a:noFill/>
        </p:spPr>
        <p:txBody>
          <a:bodyPr wrap="none" lIns="182880" tIns="146304" rIns="182880" bIns="146304" rtlCol="0">
            <a:spAutoFit/>
          </a:bodyPr>
          <a:lstStyle/>
          <a:p>
            <a:pPr>
              <a:lnSpc>
                <a:spcPct val="90000"/>
              </a:lnSpc>
              <a:spcAft>
                <a:spcPts val="600"/>
              </a:spcAft>
            </a:pPr>
            <a:r>
              <a:rPr lang="en-US" sz="3800" strike="sngStrike" dirty="0" smtClean="0">
                <a:solidFill>
                  <a:srgbClr val="FFFFFF"/>
                </a:solidFill>
                <a:latin typeface="Segoe UI Light"/>
              </a:rPr>
              <a:t>  </a:t>
            </a:r>
            <a:r>
              <a:rPr lang="en-US" sz="3800" strike="sngStrike" dirty="0">
                <a:solidFill>
                  <a:srgbClr val="FFFFFF"/>
                </a:solidFill>
              </a:rPr>
              <a:t>   </a:t>
            </a:r>
            <a:r>
              <a:rPr lang="en-US" sz="3800" strike="sngStrike" dirty="0" smtClean="0">
                <a:solidFill>
                  <a:srgbClr val="FFFFFF"/>
                </a:solidFill>
                <a:latin typeface="Segoe UI Light"/>
              </a:rPr>
              <a:t>  </a:t>
            </a:r>
            <a:r>
              <a:rPr lang="en-US" sz="3800" strike="sngStrike" dirty="0">
                <a:solidFill>
                  <a:srgbClr val="FFFFFF"/>
                </a:solidFill>
              </a:rPr>
              <a:t> </a:t>
            </a:r>
            <a:r>
              <a:rPr lang="en-US" sz="3800" strike="sngStrike" dirty="0" smtClean="0">
                <a:solidFill>
                  <a:srgbClr val="FFFFFF"/>
                </a:solidFill>
              </a:rPr>
              <a:t>  </a:t>
            </a:r>
            <a:r>
              <a:rPr lang="en-US" sz="3800" strike="sngStrike" dirty="0" smtClean="0">
                <a:solidFill>
                  <a:srgbClr val="FFFFFF"/>
                </a:solidFill>
                <a:latin typeface="Segoe UI Light"/>
              </a:rPr>
              <a:t>    </a:t>
            </a:r>
            <a:r>
              <a:rPr lang="en-US" sz="4000" dirty="0" smtClean="0">
                <a:solidFill>
                  <a:srgbClr val="FFFFFF"/>
                </a:solidFill>
                <a:latin typeface="Segoe UI Light"/>
              </a:rPr>
              <a:t> encouraged</a:t>
            </a:r>
            <a:endParaRPr lang="en-US" sz="4000" dirty="0" smtClean="0">
              <a:gradFill>
                <a:gsLst>
                  <a:gs pos="2917">
                    <a:srgbClr val="FFFFFF"/>
                  </a:gs>
                  <a:gs pos="30000">
                    <a:srgbClr val="FFFFFF"/>
                  </a:gs>
                </a:gsLst>
                <a:lin ang="5400000" scaled="0"/>
              </a:gradFill>
              <a:latin typeface="Segoe UI Ligh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627" y="3367525"/>
            <a:ext cx="7367587" cy="36349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626" y="3367525"/>
            <a:ext cx="7367587" cy="3634937"/>
          </a:xfrm>
          <a:prstGeom prst="rect">
            <a:avLst/>
          </a:prstGeom>
        </p:spPr>
      </p:pic>
    </p:spTree>
    <p:extLst>
      <p:ext uri="{BB962C8B-B14F-4D97-AF65-F5344CB8AC3E}">
        <p14:creationId xmlns:p14="http://schemas.microsoft.com/office/powerpoint/2010/main" val="1657623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Development</a:t>
            </a:r>
            <a:endParaRPr lang="en-US" dirty="0"/>
          </a:p>
        </p:txBody>
      </p:sp>
      <p:sp>
        <p:nvSpPr>
          <p:cNvPr id="7" name="Text Placeholder 6"/>
          <p:cNvSpPr>
            <a:spLocks noGrp="1"/>
          </p:cNvSpPr>
          <p:nvPr>
            <p:ph type="body" sz="quarter" idx="11"/>
          </p:nvPr>
        </p:nvSpPr>
        <p:spPr>
          <a:xfrm>
            <a:off x="274639" y="1212849"/>
            <a:ext cx="11889564" cy="5613845"/>
          </a:xfrm>
        </p:spPr>
        <p:txBody>
          <a:bodyPr/>
          <a:lstStyle/>
          <a:p>
            <a:r>
              <a:rPr lang="en-US" dirty="0" smtClean="0"/>
              <a:t>Heavily test-driven</a:t>
            </a:r>
          </a:p>
          <a:p>
            <a:pPr lvl="2"/>
            <a:r>
              <a:rPr lang="en-US" sz="2800" dirty="0" smtClean="0"/>
              <a:t>No PRs are merged without corresponding unit tests</a:t>
            </a:r>
          </a:p>
          <a:p>
            <a:r>
              <a:rPr lang="en-US" dirty="0" smtClean="0"/>
              <a:t>Close relationship with the libgit2 project</a:t>
            </a:r>
          </a:p>
          <a:p>
            <a:pPr lvl="2"/>
            <a:r>
              <a:rPr lang="en-US" sz="2800" dirty="0"/>
              <a:t>Idiomatic .NET bindings</a:t>
            </a:r>
          </a:p>
          <a:p>
            <a:pPr lvl="2"/>
            <a:r>
              <a:rPr lang="en-US" sz="2800" dirty="0"/>
              <a:t>Powerful, fast native </a:t>
            </a:r>
            <a:r>
              <a:rPr lang="en-US" sz="2800" dirty="0" smtClean="0"/>
              <a:t>performance</a:t>
            </a:r>
          </a:p>
          <a:p>
            <a:r>
              <a:rPr lang="en-US" dirty="0"/>
              <a:t>Some features not yet implemented</a:t>
            </a:r>
          </a:p>
          <a:p>
            <a:pPr lvl="2"/>
            <a:r>
              <a:rPr lang="en-US" sz="2800" dirty="0"/>
              <a:t>Rebase  (in progress)</a:t>
            </a:r>
          </a:p>
          <a:p>
            <a:pPr lvl="2"/>
            <a:r>
              <a:rPr lang="en-US" sz="2800" dirty="0"/>
              <a:t>SSH  (in progress)</a:t>
            </a:r>
          </a:p>
          <a:p>
            <a:pPr lvl="2"/>
            <a:r>
              <a:rPr lang="en-US" sz="2800" dirty="0" err="1"/>
              <a:t>Git</a:t>
            </a:r>
            <a:r>
              <a:rPr lang="en-US" sz="2800" dirty="0"/>
              <a:t> server</a:t>
            </a:r>
          </a:p>
          <a:p>
            <a:r>
              <a:rPr lang="en-US" dirty="0"/>
              <a:t>Usage guide / beginner </a:t>
            </a:r>
            <a:r>
              <a:rPr lang="en-US" dirty="0" smtClean="0"/>
              <a:t>documentation</a:t>
            </a:r>
            <a:endParaRPr lang="en-US" sz="2800" dirty="0"/>
          </a:p>
        </p:txBody>
      </p:sp>
    </p:spTree>
    <p:extLst>
      <p:ext uri="{BB962C8B-B14F-4D97-AF65-F5344CB8AC3E}">
        <p14:creationId xmlns:p14="http://schemas.microsoft.com/office/powerpoint/2010/main" val="335129169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Using LibGit2Sharp</a:t>
            </a:r>
            <a:endParaRPr lang="en-US" dirty="0"/>
          </a:p>
        </p:txBody>
      </p:sp>
    </p:spTree>
    <p:extLst>
      <p:ext uri="{BB962C8B-B14F-4D97-AF65-F5344CB8AC3E}">
        <p14:creationId xmlns:p14="http://schemas.microsoft.com/office/powerpoint/2010/main" val="3217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664" y="1212850"/>
            <a:ext cx="5943598" cy="4181192"/>
          </a:xfrm>
          <a:prstGeom prst="rect">
            <a:avLst/>
          </a:prstGeom>
        </p:spPr>
      </p:pic>
      <p:sp>
        <p:nvSpPr>
          <p:cNvPr id="3" name="Title 2"/>
          <p:cNvSpPr>
            <a:spLocks noGrp="1"/>
          </p:cNvSpPr>
          <p:nvPr>
            <p:ph type="title"/>
          </p:nvPr>
        </p:nvSpPr>
        <p:spPr/>
        <p:txBody>
          <a:bodyPr/>
          <a:lstStyle/>
          <a:p>
            <a:r>
              <a:rPr lang="en-US" dirty="0" smtClean="0"/>
              <a:t>Discover SharePoint</a:t>
            </a:r>
            <a:endParaRPr lang="en-US" dirty="0"/>
          </a:p>
        </p:txBody>
      </p:sp>
      <p:sp>
        <p:nvSpPr>
          <p:cNvPr id="4" name="TextBox 3"/>
          <p:cNvSpPr txBox="1"/>
          <p:nvPr/>
        </p:nvSpPr>
        <p:spPr>
          <a:xfrm>
            <a:off x="274638" y="5369470"/>
            <a:ext cx="11521280" cy="116185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rgbClr val="FFFFFF"/>
                    </a:gs>
                    <a:gs pos="100000">
                      <a:srgbClr val="FFFFFF"/>
                    </a:gs>
                  </a:gsLst>
                  <a:lin ang="5400000" scaled="0"/>
                </a:gradFill>
                <a:hlinkClick r:id="rId3"/>
              </a:rPr>
              <a:t>http://www.discoversharepoint.com/</a:t>
            </a:r>
            <a:endParaRPr lang="en-US" sz="2400" dirty="0" smtClean="0">
              <a:gradFill>
                <a:gsLst>
                  <a:gs pos="1250">
                    <a:srgbClr val="FFFFFF"/>
                  </a:gs>
                  <a:gs pos="100000">
                    <a:srgbClr val="FFFFFF"/>
                  </a:gs>
                </a:gsLst>
                <a:lin ang="5400000" scaled="0"/>
              </a:gradFill>
            </a:endParaRPr>
          </a:p>
          <a:p>
            <a:pPr>
              <a:lnSpc>
                <a:spcPct val="90000"/>
              </a:lnSpc>
              <a:spcAft>
                <a:spcPts val="600"/>
              </a:spcAft>
            </a:pPr>
            <a:r>
              <a:rPr lang="en-US" sz="3300" dirty="0" smtClean="0">
                <a:solidFill>
                  <a:srgbClr val="FFFFFF"/>
                </a:solidFill>
                <a:latin typeface="Consolas" panose="020B0609020204030204" pitchFamily="49" charset="0"/>
                <a:cs typeface="Consolas" panose="020B0609020204030204" pitchFamily="49" charset="0"/>
              </a:rPr>
              <a:t>&lt;meta content="Orchard" name="generator" /&gt;</a:t>
            </a:r>
            <a:r>
              <a:rPr lang="en-US" sz="2400" dirty="0" smtClean="0">
                <a:solidFill>
                  <a:srgbClr val="FFFFFF"/>
                </a:solidFill>
              </a:rPr>
              <a:t> </a:t>
            </a:r>
            <a:endParaRPr lang="en-US" sz="24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44239855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Contact</a:t>
            </a:r>
            <a:endParaRPr lang="en-US" dirty="0"/>
          </a:p>
        </p:txBody>
      </p:sp>
      <p:sp>
        <p:nvSpPr>
          <p:cNvPr id="4" name="Text Placeholder 3"/>
          <p:cNvSpPr>
            <a:spLocks noGrp="1"/>
          </p:cNvSpPr>
          <p:nvPr>
            <p:ph type="body" sz="quarter" idx="11"/>
          </p:nvPr>
        </p:nvSpPr>
        <p:spPr>
          <a:xfrm>
            <a:off x="274639" y="1212849"/>
            <a:ext cx="11889564" cy="4191917"/>
          </a:xfrm>
        </p:spPr>
        <p:txBody>
          <a:bodyPr/>
          <a:lstStyle/>
          <a:p>
            <a:r>
              <a:rPr lang="en-US" dirty="0" smtClean="0"/>
              <a:t>LibGit2Sharp Project Site</a:t>
            </a:r>
          </a:p>
          <a:p>
            <a:pPr lvl="2"/>
            <a:r>
              <a:rPr lang="en-US" sz="2800" dirty="0" smtClean="0"/>
              <a:t>https://github.com/libgit2/libgit2sharp</a:t>
            </a:r>
          </a:p>
          <a:p>
            <a:r>
              <a:rPr lang="en-US" dirty="0" smtClean="0"/>
              <a:t>Radar</a:t>
            </a:r>
            <a:endParaRPr lang="en-US" dirty="0"/>
          </a:p>
          <a:p>
            <a:pPr lvl="2"/>
            <a:r>
              <a:rPr lang="en-US" sz="2800" dirty="0"/>
              <a:t>https://</a:t>
            </a:r>
            <a:r>
              <a:rPr lang="en-US" sz="2800" dirty="0" smtClean="0"/>
              <a:t>github.com/ethomson/radar</a:t>
            </a:r>
            <a:endParaRPr lang="en-US" sz="2800" dirty="0"/>
          </a:p>
          <a:p>
            <a:r>
              <a:rPr lang="en-US" dirty="0" smtClean="0"/>
              <a:t>Twitter: @libgit2sharp</a:t>
            </a:r>
          </a:p>
          <a:p>
            <a:r>
              <a:rPr lang="en-US" dirty="0" err="1" smtClean="0"/>
              <a:t>StackOverflow</a:t>
            </a:r>
            <a:r>
              <a:rPr lang="en-US" dirty="0" smtClean="0"/>
              <a:t> tag: libgit2sharp</a:t>
            </a:r>
          </a:p>
          <a:p>
            <a:pPr lvl="2" fontAlgn="base"/>
            <a:r>
              <a:rPr lang="en-US" sz="2800" dirty="0"/>
              <a:t>https://stackoverflow.com/questions/tagged/libgit2sharp</a:t>
            </a:r>
          </a:p>
        </p:txBody>
      </p:sp>
      <p:pic>
        <p:nvPicPr>
          <p:cNvPr id="1026" name="Picture 2" descr="Fork me on GitH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4837" y="0"/>
            <a:ext cx="2941638" cy="294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288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267028" y="1212850"/>
            <a:ext cx="12070012" cy="710964"/>
          </a:xfrm>
        </p:spPr>
        <p:txBody>
          <a:bodyPr/>
          <a:lstStyle/>
          <a:p>
            <a:pPr lvl="0">
              <a:spcBef>
                <a:spcPts val="2400"/>
              </a:spcBef>
            </a:pPr>
            <a:r>
              <a:rPr lang="en-US" sz="3800" dirty="0" smtClean="0">
                <a:gradFill>
                  <a:gsLst>
                    <a:gs pos="1250">
                      <a:schemeClr val="tx1"/>
                    </a:gs>
                    <a:gs pos="100000">
                      <a:schemeClr val="tx1"/>
                    </a:gs>
                  </a:gsLst>
                  <a:lin ang="5400000" scaled="0"/>
                </a:gradFill>
              </a:rPr>
              <a:t>DEV-B334: Using </a:t>
            </a:r>
            <a:r>
              <a:rPr lang="en-US" sz="3800" dirty="0" err="1" smtClean="0">
                <a:gradFill>
                  <a:gsLst>
                    <a:gs pos="1250">
                      <a:schemeClr val="tx1"/>
                    </a:gs>
                    <a:gs pos="100000">
                      <a:schemeClr val="tx1"/>
                    </a:gs>
                  </a:gsLst>
                  <a:lin ang="5400000" scaled="0"/>
                </a:gradFill>
              </a:rPr>
              <a:t>Git</a:t>
            </a:r>
            <a:r>
              <a:rPr lang="en-US" sz="3800" dirty="0" smtClean="0">
                <a:gradFill>
                  <a:gsLst>
                    <a:gs pos="1250">
                      <a:schemeClr val="tx1"/>
                    </a:gs>
                    <a:gs pos="100000">
                      <a:schemeClr val="tx1"/>
                    </a:gs>
                  </a:gsLst>
                  <a:lin ang="5400000" scaled="0"/>
                </a:gradFill>
              </a:rPr>
              <a:t> with TFS and Visual Studio Online</a:t>
            </a:r>
            <a:endParaRPr lang="en-US" sz="3800" dirty="0">
              <a:gradFill>
                <a:gsLst>
                  <a:gs pos="1250">
                    <a:schemeClr val="tx1"/>
                  </a:gs>
                  <a:gs pos="100000">
                    <a:schemeClr val="tx1"/>
                  </a:gs>
                </a:gsLst>
                <a:lin ang="5400000" scaled="0"/>
              </a:gradFill>
            </a:endParaRPr>
          </a:p>
        </p:txBody>
      </p:sp>
      <p:sp>
        <p:nvSpPr>
          <p:cNvPr id="2" name="Title 1"/>
          <p:cNvSpPr>
            <a:spLocks noGrp="1"/>
          </p:cNvSpPr>
          <p:nvPr>
            <p:ph type="title"/>
          </p:nvPr>
        </p:nvSpPr>
        <p:spPr/>
        <p:txBody>
          <a:bodyPr/>
          <a:lstStyle/>
          <a:p>
            <a:r>
              <a:rPr lang="en-US" dirty="0" smtClean="0"/>
              <a:t>Related content</a:t>
            </a:r>
            <a:endParaRPr lang="en-US" dirty="0"/>
          </a:p>
        </p:txBody>
      </p:sp>
      <p:sp>
        <p:nvSpPr>
          <p:cNvPr id="10" name="Text Placeholder 7"/>
          <p:cNvSpPr txBox="1">
            <a:spLocks/>
          </p:cNvSpPr>
          <p:nvPr/>
        </p:nvSpPr>
        <p:spPr>
          <a:xfrm>
            <a:off x="267028" y="2232555"/>
            <a:ext cx="12070012" cy="1237262"/>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smtClean="0">
                <a:gradFill>
                  <a:gsLst>
                    <a:gs pos="1250">
                      <a:srgbClr val="FFFFFF"/>
                    </a:gs>
                    <a:gs pos="100000">
                      <a:srgbClr val="FFFFFF"/>
                    </a:gs>
                  </a:gsLst>
                  <a:lin ang="5400000" scaled="0"/>
                </a:gradFill>
              </a:rPr>
              <a:t>Developer Tools &amp; Technologies Booth</a:t>
            </a:r>
            <a:r>
              <a:rPr lang="en-US" sz="3800" dirty="0">
                <a:gradFill>
                  <a:gsLst>
                    <a:gs pos="1250">
                      <a:srgbClr val="FFFFFF"/>
                    </a:gs>
                    <a:gs pos="100000">
                      <a:srgbClr val="FFFFFF"/>
                    </a:gs>
                  </a:gsLst>
                  <a:lin ang="5400000" scaled="0"/>
                </a:gradFill>
              </a:rPr>
              <a:t/>
            </a:r>
            <a:br>
              <a:rPr lang="en-US" sz="3800" dirty="0">
                <a:gradFill>
                  <a:gsLst>
                    <a:gs pos="1250">
                      <a:srgbClr val="FFFFFF"/>
                    </a:gs>
                    <a:gs pos="100000">
                      <a:srgbClr val="FFFFFF"/>
                    </a:gs>
                  </a:gsLst>
                  <a:lin ang="5400000" scaled="0"/>
                </a:gradFill>
              </a:rPr>
            </a:br>
            <a:r>
              <a:rPr lang="en-US" sz="3800" dirty="0" smtClean="0">
                <a:gradFill>
                  <a:gsLst>
                    <a:gs pos="1250">
                      <a:srgbClr val="FFFFFF"/>
                    </a:gs>
                    <a:gs pos="100000">
                      <a:srgbClr val="FFFFFF"/>
                    </a:gs>
                  </a:gsLst>
                  <a:lin ang="5400000" scaled="0"/>
                </a:gradFill>
              </a:rPr>
              <a:t>Friday 11:15-13:15</a:t>
            </a:r>
          </a:p>
        </p:txBody>
      </p:sp>
    </p:spTree>
    <p:extLst>
      <p:ext uri="{BB962C8B-B14F-4D97-AF65-F5344CB8AC3E}">
        <p14:creationId xmlns:p14="http://schemas.microsoft.com/office/powerpoint/2010/main" val="20563458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0.02413 3.26827E-7 L 2.26704E-6 3.26827E-7 " pathEditMode="relative" rAng="0" ptsTypes="AA">
                                      <p:cBhvr>
                                        <p:cTn id="9" dur="500" fill="hold"/>
                                        <p:tgtEl>
                                          <p:spTgt spid="8"/>
                                        </p:tgtEl>
                                        <p:attrNameLst>
                                          <p:attrName>ppt_x</p:attrName>
                                          <p:attrName>ppt_y</p:attrName>
                                        </p:attrNameLst>
                                      </p:cBhvr>
                                      <p:rCtr x="1200" y="0"/>
                                    </p:animMotion>
                                  </p:childTnLst>
                                </p:cTn>
                              </p:par>
                              <p:par>
                                <p:cTn id="10" presetID="10" presetClass="entr" presetSubtype="0" fill="hold" grpId="0"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250"/>
                                  </p:stCondLst>
                                  <p:childTnLst>
                                    <p:animMotion origin="layout" path="M -0.02413 4.03541E-6 L 2.26704E-6 4.03541E-6 " pathEditMode="relative" rAng="0" ptsTypes="AA">
                                      <p:cBhvr>
                                        <p:cTn id="14" dur="500" fill="hold"/>
                                        <p:tgtEl>
                                          <p:spTgt spid="10"/>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ASP.NET </a:t>
            </a:r>
            <a:r>
              <a:rPr lang="en-US" dirty="0" err="1" smtClean="0"/>
              <a:t>vNext</a:t>
            </a:r>
            <a:endParaRPr lang="en-US" dirty="0"/>
          </a:p>
        </p:txBody>
      </p:sp>
      <p:sp>
        <p:nvSpPr>
          <p:cNvPr id="3" name="Text Placeholder 2"/>
          <p:cNvSpPr>
            <a:spLocks noGrp="1"/>
          </p:cNvSpPr>
          <p:nvPr>
            <p:ph type="body" sz="quarter" idx="14"/>
          </p:nvPr>
        </p:nvSpPr>
        <p:spPr/>
        <p:txBody>
          <a:bodyPr/>
          <a:lstStyle/>
          <a:p>
            <a:r>
              <a:rPr lang="en-US" dirty="0" smtClean="0"/>
              <a:t>Scott Hunter</a:t>
            </a:r>
            <a:endParaRPr lang="en-US" dirty="0"/>
          </a:p>
        </p:txBody>
      </p:sp>
    </p:spTree>
    <p:extLst>
      <p:ext uri="{BB962C8B-B14F-4D97-AF65-F5344CB8AC3E}">
        <p14:creationId xmlns:p14="http://schemas.microsoft.com/office/powerpoint/2010/main" val="357991392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ASP.NET and OSS History</a:t>
            </a:r>
            <a:endParaRPr lang="en-US" dirty="0"/>
          </a:p>
        </p:txBody>
      </p:sp>
      <p:sp>
        <p:nvSpPr>
          <p:cNvPr id="10" name="Text Placeholder 9"/>
          <p:cNvSpPr>
            <a:spLocks noGrp="1"/>
          </p:cNvSpPr>
          <p:nvPr>
            <p:ph type="body" sz="quarter" idx="11"/>
          </p:nvPr>
        </p:nvSpPr>
        <p:spPr>
          <a:xfrm>
            <a:off x="274639" y="1212849"/>
            <a:ext cx="11889564" cy="3447098"/>
          </a:xfrm>
        </p:spPr>
        <p:txBody>
          <a:bodyPr/>
          <a:lstStyle/>
          <a:p>
            <a:r>
              <a:rPr lang="en-US" dirty="0" smtClean="0"/>
              <a:t>2008 – ASP.NET MVC Source Released</a:t>
            </a:r>
          </a:p>
          <a:p>
            <a:r>
              <a:rPr lang="en-US" dirty="0" smtClean="0"/>
              <a:t>2008 – jQuery ships with ASP.NET</a:t>
            </a:r>
          </a:p>
          <a:p>
            <a:r>
              <a:rPr lang="en-US" dirty="0" smtClean="0"/>
              <a:t>2010 – </a:t>
            </a:r>
            <a:r>
              <a:rPr lang="en-US" dirty="0" err="1" smtClean="0"/>
              <a:t>NuGet</a:t>
            </a:r>
            <a:endParaRPr lang="en-US" dirty="0" smtClean="0"/>
          </a:p>
          <a:p>
            <a:r>
              <a:rPr lang="en-US" dirty="0" smtClean="0"/>
              <a:t>2012 – ASP.NET MVC, Web API, Razor, EF</a:t>
            </a:r>
          </a:p>
          <a:p>
            <a:r>
              <a:rPr lang="en-US" dirty="0" smtClean="0"/>
              <a:t>2014 – ASP.NEXT </a:t>
            </a:r>
            <a:r>
              <a:rPr lang="en-US" dirty="0" err="1" smtClean="0"/>
              <a:t>vNext</a:t>
            </a:r>
            <a:endParaRPr lang="en-US" dirty="0"/>
          </a:p>
        </p:txBody>
      </p:sp>
    </p:spTree>
    <p:extLst>
      <p:ext uri="{BB962C8B-B14F-4D97-AF65-F5344CB8AC3E}">
        <p14:creationId xmlns:p14="http://schemas.microsoft.com/office/powerpoint/2010/main" val="412295178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ASP.NET Open Source Highlights</a:t>
            </a:r>
            <a:endParaRPr lang="en-US" dirty="0"/>
          </a:p>
        </p:txBody>
      </p:sp>
      <p:sp>
        <p:nvSpPr>
          <p:cNvPr id="3" name="Text Placeholder 2"/>
          <p:cNvSpPr>
            <a:spLocks noGrp="1"/>
          </p:cNvSpPr>
          <p:nvPr>
            <p:ph type="body" sz="quarter" idx="11"/>
          </p:nvPr>
        </p:nvSpPr>
        <p:spPr>
          <a:xfrm>
            <a:off x="274639" y="1212849"/>
            <a:ext cx="11889564" cy="4462760"/>
          </a:xfrm>
        </p:spPr>
        <p:txBody>
          <a:bodyPr/>
          <a:lstStyle/>
          <a:p>
            <a:pPr marL="571500" indent="-571500">
              <a:buFontTx/>
              <a:buChar char="-"/>
            </a:pPr>
            <a:r>
              <a:rPr lang="en-US" dirty="0" smtClean="0"/>
              <a:t>ASP.NET </a:t>
            </a:r>
            <a:r>
              <a:rPr lang="en-US" dirty="0" err="1" smtClean="0"/>
              <a:t>vNext</a:t>
            </a:r>
            <a:r>
              <a:rPr lang="en-US" dirty="0" smtClean="0"/>
              <a:t> 115 commits by 23 authors</a:t>
            </a:r>
          </a:p>
          <a:p>
            <a:pPr marL="571500" indent="-571500">
              <a:buFontTx/>
              <a:buChar char="-"/>
            </a:pPr>
            <a:r>
              <a:rPr lang="en-US" dirty="0" smtClean="0"/>
              <a:t>ASP.NET Web Stack 47 commits by 27 authors</a:t>
            </a:r>
          </a:p>
          <a:p>
            <a:pPr marL="571500" indent="-571500">
              <a:buFontTx/>
              <a:buChar char="-"/>
            </a:pPr>
            <a:r>
              <a:rPr lang="en-US" dirty="0" err="1" smtClean="0"/>
              <a:t>SignalR</a:t>
            </a:r>
            <a:r>
              <a:rPr lang="en-US" dirty="0" smtClean="0"/>
              <a:t> 133 commits by 46 authors</a:t>
            </a:r>
          </a:p>
          <a:p>
            <a:pPr marL="571500" indent="-571500">
              <a:buFontTx/>
              <a:buChar char="-"/>
            </a:pPr>
            <a:r>
              <a:rPr lang="en-US" dirty="0" smtClean="0"/>
              <a:t>Entity Framework 92 commits by 20 authors</a:t>
            </a:r>
          </a:p>
          <a:p>
            <a:pPr marL="571500" indent="-571500">
              <a:buFontTx/>
              <a:buChar char="-"/>
            </a:pPr>
            <a:r>
              <a:rPr lang="en-US" dirty="0" smtClean="0"/>
              <a:t>Major features</a:t>
            </a:r>
          </a:p>
          <a:p>
            <a:pPr marL="600075" lvl="1" indent="-571500">
              <a:buFontTx/>
              <a:buChar char="-"/>
            </a:pPr>
            <a:r>
              <a:rPr lang="en-US" dirty="0" smtClean="0"/>
              <a:t>Attribute routing</a:t>
            </a:r>
          </a:p>
          <a:p>
            <a:pPr marL="600075" lvl="1" indent="-571500">
              <a:buFontTx/>
              <a:buChar char="-"/>
            </a:pPr>
            <a:r>
              <a:rPr lang="en-US" dirty="0" smtClean="0"/>
              <a:t>CORS</a:t>
            </a:r>
          </a:p>
          <a:p>
            <a:pPr marL="600075" lvl="1" indent="-571500">
              <a:buFontTx/>
              <a:buChar char="-"/>
            </a:pPr>
            <a:r>
              <a:rPr lang="en-US" dirty="0" smtClean="0"/>
              <a:t>Entity Framework Performance</a:t>
            </a:r>
            <a:endParaRPr lang="en-US" dirty="0"/>
          </a:p>
        </p:txBody>
      </p:sp>
    </p:spTree>
    <p:extLst>
      <p:ext uri="{BB962C8B-B14F-4D97-AF65-F5344CB8AC3E}">
        <p14:creationId xmlns:p14="http://schemas.microsoft.com/office/powerpoint/2010/main" val="169679923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ASP.NET vNext and the Modern Web</a:t>
            </a:r>
            <a:endParaRPr lang="en-US" dirty="0"/>
          </a:p>
        </p:txBody>
      </p:sp>
      <p:sp>
        <p:nvSpPr>
          <p:cNvPr id="4" name="Rectangle 3"/>
          <p:cNvSpPr/>
          <p:nvPr/>
        </p:nvSpPr>
        <p:spPr>
          <a:xfrm>
            <a:off x="7816526" y="3202627"/>
            <a:ext cx="3462294" cy="954107"/>
          </a:xfrm>
          <a:prstGeom prst="rect">
            <a:avLst/>
          </a:prstGeom>
        </p:spPr>
        <p:txBody>
          <a:bodyPr wrap="none">
            <a:spAutoFit/>
          </a:bodyPr>
          <a:lstStyle/>
          <a:p>
            <a:r>
              <a:rPr lang="en-US" sz="2800" dirty="0" smtClean="0">
                <a:solidFill>
                  <a:srgbClr val="FFFFFF"/>
                </a:solidFill>
              </a:rPr>
              <a:t>Choose your Editors </a:t>
            </a:r>
          </a:p>
          <a:p>
            <a:r>
              <a:rPr lang="en-US" sz="2800" dirty="0" smtClean="0">
                <a:solidFill>
                  <a:srgbClr val="FFFFFF"/>
                </a:solidFill>
              </a:rPr>
              <a:t>and Tools</a:t>
            </a:r>
          </a:p>
        </p:txBody>
      </p:sp>
      <p:sp>
        <p:nvSpPr>
          <p:cNvPr id="9" name="Rectangle 8"/>
          <p:cNvSpPr/>
          <p:nvPr/>
        </p:nvSpPr>
        <p:spPr>
          <a:xfrm>
            <a:off x="1961121" y="4509344"/>
            <a:ext cx="3113353" cy="954107"/>
          </a:xfrm>
          <a:prstGeom prst="rect">
            <a:avLst/>
          </a:prstGeom>
        </p:spPr>
        <p:txBody>
          <a:bodyPr wrap="none">
            <a:spAutoFit/>
          </a:bodyPr>
          <a:lstStyle/>
          <a:p>
            <a:r>
              <a:rPr lang="en-US" sz="2800" dirty="0" smtClean="0">
                <a:solidFill>
                  <a:srgbClr val="FFFFFF"/>
                </a:solidFill>
              </a:rPr>
              <a:t>Open Source </a:t>
            </a:r>
            <a:br>
              <a:rPr lang="en-US" sz="2800" dirty="0" smtClean="0">
                <a:solidFill>
                  <a:srgbClr val="FFFFFF"/>
                </a:solidFill>
              </a:rPr>
            </a:br>
            <a:r>
              <a:rPr lang="en-US" sz="2800" dirty="0" smtClean="0">
                <a:solidFill>
                  <a:srgbClr val="FFFFFF"/>
                </a:solidFill>
              </a:rPr>
              <a:t>with Contributions</a:t>
            </a:r>
          </a:p>
        </p:txBody>
      </p:sp>
      <p:sp>
        <p:nvSpPr>
          <p:cNvPr id="13" name="Rectangle 12"/>
          <p:cNvSpPr/>
          <p:nvPr/>
        </p:nvSpPr>
        <p:spPr>
          <a:xfrm>
            <a:off x="7754278" y="4758813"/>
            <a:ext cx="2534027" cy="523220"/>
          </a:xfrm>
          <a:prstGeom prst="rect">
            <a:avLst/>
          </a:prstGeom>
        </p:spPr>
        <p:txBody>
          <a:bodyPr wrap="none">
            <a:spAutoFit/>
          </a:bodyPr>
          <a:lstStyle/>
          <a:p>
            <a:r>
              <a:rPr lang="en-US" sz="2800" dirty="0" smtClean="0">
                <a:solidFill>
                  <a:srgbClr val="FFFFFF"/>
                </a:solidFill>
              </a:rPr>
              <a:t>Cross-Platform</a:t>
            </a:r>
          </a:p>
        </p:txBody>
      </p:sp>
      <p:grpSp>
        <p:nvGrpSpPr>
          <p:cNvPr id="6" name="Group 5"/>
          <p:cNvGrpSpPr/>
          <p:nvPr/>
        </p:nvGrpSpPr>
        <p:grpSpPr>
          <a:xfrm>
            <a:off x="6785010" y="4569022"/>
            <a:ext cx="906342" cy="867556"/>
            <a:chOff x="2211181" y="1874910"/>
            <a:chExt cx="609600" cy="594360"/>
          </a:xfrm>
        </p:grpSpPr>
        <p:sp>
          <p:nvSpPr>
            <p:cNvPr id="15" name="Oval 14"/>
            <p:cNvSpPr/>
            <p:nvPr/>
          </p:nvSpPr>
          <p:spPr bwMode="auto">
            <a:xfrm>
              <a:off x="2211181" y="1874910"/>
              <a:ext cx="609600" cy="594360"/>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6" descr="C:\temp\WinAzure_rgb_Wht_S.png"/>
            <p:cNvPicPr>
              <a:picLocks noChangeAspect="1" noChangeArrowheads="1"/>
            </p:cNvPicPr>
            <p:nvPr/>
          </p:nvPicPr>
          <p:blipFill rotWithShape="1">
            <a:blip r:embed="rId3">
              <a:extLst>
                <a:ext uri="{28A0092B-C50C-407E-A947-70E740481C1C}">
                  <a14:useLocalDpi xmlns:a14="http://schemas.microsoft.com/office/drawing/2010/main" val="0"/>
                </a:ext>
              </a:extLst>
            </a:blip>
            <a:srcRect l="3371" t="15460" r="80628" b="15496"/>
            <a:stretch/>
          </p:blipFill>
          <p:spPr bwMode="auto">
            <a:xfrm>
              <a:off x="2404459" y="1943117"/>
              <a:ext cx="210181" cy="2174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files.softicons.com/download/system-icons/windows-8-metro-icons-by-dakirby309/png/512x512/Folders%20&amp;%20OS/Linux.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20482" y="2147586"/>
              <a:ext cx="242063" cy="24206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a:grpSpLocks noChangeAspect="1"/>
            </p:cNvGrpSpPr>
            <p:nvPr/>
          </p:nvGrpSpPr>
          <p:grpSpPr bwMode="auto">
            <a:xfrm>
              <a:off x="2314492" y="2130536"/>
              <a:ext cx="197134" cy="235237"/>
              <a:chOff x="3485" y="1766"/>
              <a:chExt cx="745" cy="889"/>
            </a:xfrm>
          </p:grpSpPr>
          <p:sp>
            <p:nvSpPr>
              <p:cNvPr id="27" name="Freeform 26"/>
              <p:cNvSpPr>
                <a:spLocks/>
              </p:cNvSpPr>
              <p:nvPr/>
            </p:nvSpPr>
            <p:spPr bwMode="auto">
              <a:xfrm>
                <a:off x="3485" y="2008"/>
                <a:ext cx="745" cy="647"/>
              </a:xfrm>
              <a:custGeom>
                <a:avLst/>
                <a:gdLst>
                  <a:gd name="T0" fmla="*/ 296 w 296"/>
                  <a:gd name="T1" fmla="*/ 167 h 256"/>
                  <a:gd name="T2" fmla="*/ 274 w 296"/>
                  <a:gd name="T3" fmla="*/ 207 h 256"/>
                  <a:gd name="T4" fmla="*/ 216 w 296"/>
                  <a:gd name="T5" fmla="*/ 256 h 256"/>
                  <a:gd name="T6" fmla="*/ 159 w 296"/>
                  <a:gd name="T7" fmla="*/ 242 h 256"/>
                  <a:gd name="T8" fmla="*/ 101 w 296"/>
                  <a:gd name="T9" fmla="*/ 256 h 256"/>
                  <a:gd name="T10" fmla="*/ 44 w 296"/>
                  <a:gd name="T11" fmla="*/ 210 h 256"/>
                  <a:gd name="T12" fmla="*/ 24 w 296"/>
                  <a:gd name="T13" fmla="*/ 42 h 256"/>
                  <a:gd name="T14" fmla="*/ 94 w 296"/>
                  <a:gd name="T15" fmla="*/ 0 h 256"/>
                  <a:gd name="T16" fmla="*/ 158 w 296"/>
                  <a:gd name="T17" fmla="*/ 15 h 256"/>
                  <a:gd name="T18" fmla="*/ 222 w 296"/>
                  <a:gd name="T19" fmla="*/ 0 h 256"/>
                  <a:gd name="T20" fmla="*/ 286 w 296"/>
                  <a:gd name="T21" fmla="*/ 34 h 256"/>
                  <a:gd name="T22" fmla="*/ 296 w 296"/>
                  <a:gd name="T23" fmla="*/ 16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256">
                    <a:moveTo>
                      <a:pt x="296" y="167"/>
                    </a:moveTo>
                    <a:cubicBezTo>
                      <a:pt x="288" y="184"/>
                      <a:pt x="284" y="192"/>
                      <a:pt x="274" y="207"/>
                    </a:cubicBezTo>
                    <a:cubicBezTo>
                      <a:pt x="260" y="229"/>
                      <a:pt x="240" y="255"/>
                      <a:pt x="216" y="256"/>
                    </a:cubicBezTo>
                    <a:cubicBezTo>
                      <a:pt x="194" y="256"/>
                      <a:pt x="188" y="241"/>
                      <a:pt x="159" y="242"/>
                    </a:cubicBezTo>
                    <a:cubicBezTo>
                      <a:pt x="129" y="242"/>
                      <a:pt x="123" y="256"/>
                      <a:pt x="101" y="256"/>
                    </a:cubicBezTo>
                    <a:cubicBezTo>
                      <a:pt x="76" y="255"/>
                      <a:pt x="58" y="231"/>
                      <a:pt x="44" y="210"/>
                    </a:cubicBezTo>
                    <a:cubicBezTo>
                      <a:pt x="4" y="150"/>
                      <a:pt x="0" y="80"/>
                      <a:pt x="24" y="42"/>
                    </a:cubicBezTo>
                    <a:cubicBezTo>
                      <a:pt x="42" y="16"/>
                      <a:pt x="69" y="0"/>
                      <a:pt x="94" y="0"/>
                    </a:cubicBezTo>
                    <a:cubicBezTo>
                      <a:pt x="120" y="0"/>
                      <a:pt x="137" y="15"/>
                      <a:pt x="158" y="15"/>
                    </a:cubicBezTo>
                    <a:cubicBezTo>
                      <a:pt x="179" y="15"/>
                      <a:pt x="192" y="0"/>
                      <a:pt x="222" y="0"/>
                    </a:cubicBezTo>
                    <a:cubicBezTo>
                      <a:pt x="245" y="0"/>
                      <a:pt x="269" y="13"/>
                      <a:pt x="286" y="34"/>
                    </a:cubicBezTo>
                    <a:cubicBezTo>
                      <a:pt x="230" y="65"/>
                      <a:pt x="239" y="145"/>
                      <a:pt x="296" y="167"/>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defRPr/>
                </a:pPr>
                <a:endParaRPr lang="en-US" sz="2000" kern="0" smtClean="0">
                  <a:solidFill>
                    <a:srgbClr val="000000"/>
                  </a:solidFill>
                </a:endParaRPr>
              </a:p>
            </p:txBody>
          </p:sp>
          <p:sp>
            <p:nvSpPr>
              <p:cNvPr id="28" name="Freeform 27"/>
              <p:cNvSpPr>
                <a:spLocks/>
              </p:cNvSpPr>
              <p:nvPr/>
            </p:nvSpPr>
            <p:spPr bwMode="auto">
              <a:xfrm>
                <a:off x="3825" y="1766"/>
                <a:ext cx="175" cy="191"/>
              </a:xfrm>
              <a:custGeom>
                <a:avLst/>
                <a:gdLst>
                  <a:gd name="T0" fmla="*/ 55 w 74"/>
                  <a:gd name="T1" fmla="*/ 54 h 81"/>
                  <a:gd name="T2" fmla="*/ 71 w 74"/>
                  <a:gd name="T3" fmla="*/ 0 h 81"/>
                  <a:gd name="T4" fmla="*/ 20 w 74"/>
                  <a:gd name="T5" fmla="*/ 28 h 81"/>
                  <a:gd name="T6" fmla="*/ 4 w 74"/>
                  <a:gd name="T7" fmla="*/ 81 h 81"/>
                  <a:gd name="T8" fmla="*/ 55 w 74"/>
                  <a:gd name="T9" fmla="*/ 54 h 81"/>
                </a:gdLst>
                <a:ahLst/>
                <a:cxnLst>
                  <a:cxn ang="0">
                    <a:pos x="T0" y="T1"/>
                  </a:cxn>
                  <a:cxn ang="0">
                    <a:pos x="T2" y="T3"/>
                  </a:cxn>
                  <a:cxn ang="0">
                    <a:pos x="T4" y="T5"/>
                  </a:cxn>
                  <a:cxn ang="0">
                    <a:pos x="T6" y="T7"/>
                  </a:cxn>
                  <a:cxn ang="0">
                    <a:pos x="T8" y="T9"/>
                  </a:cxn>
                </a:cxnLst>
                <a:rect l="0" t="0" r="r" b="b"/>
                <a:pathLst>
                  <a:path w="74" h="81">
                    <a:moveTo>
                      <a:pt x="55" y="54"/>
                    </a:moveTo>
                    <a:cubicBezTo>
                      <a:pt x="66" y="40"/>
                      <a:pt x="74" y="21"/>
                      <a:pt x="71" y="0"/>
                    </a:cubicBezTo>
                    <a:cubicBezTo>
                      <a:pt x="54" y="2"/>
                      <a:pt x="33" y="13"/>
                      <a:pt x="20" y="28"/>
                    </a:cubicBezTo>
                    <a:cubicBezTo>
                      <a:pt x="9" y="41"/>
                      <a:pt x="0" y="61"/>
                      <a:pt x="4" y="81"/>
                    </a:cubicBezTo>
                    <a:cubicBezTo>
                      <a:pt x="23" y="81"/>
                      <a:pt x="44" y="70"/>
                      <a:pt x="55" y="54"/>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14363">
                  <a:defRPr/>
                </a:pPr>
                <a:endParaRPr lang="en-US" sz="2000" kern="0" smtClean="0">
                  <a:solidFill>
                    <a:srgbClr val="000000"/>
                  </a:solidFill>
                </a:endParaRPr>
              </a:p>
            </p:txBody>
          </p:sp>
        </p:grpSp>
      </p:grpSp>
      <p:grpSp>
        <p:nvGrpSpPr>
          <p:cNvPr id="7" name="Group 6"/>
          <p:cNvGrpSpPr/>
          <p:nvPr/>
        </p:nvGrpSpPr>
        <p:grpSpPr>
          <a:xfrm>
            <a:off x="6794824" y="3178099"/>
            <a:ext cx="906342" cy="867556"/>
            <a:chOff x="2199148" y="3390553"/>
            <a:chExt cx="609600" cy="594360"/>
          </a:xfrm>
        </p:grpSpPr>
        <p:sp>
          <p:nvSpPr>
            <p:cNvPr id="14" name="Oval 13"/>
            <p:cNvSpPr/>
            <p:nvPr/>
          </p:nvSpPr>
          <p:spPr bwMode="auto">
            <a:xfrm>
              <a:off x="2199148" y="3390553"/>
              <a:ext cx="609600" cy="594360"/>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9" name="Freeform 110"/>
            <p:cNvSpPr>
              <a:spLocks noEditPoints="1"/>
            </p:cNvSpPr>
            <p:nvPr/>
          </p:nvSpPr>
          <p:spPr bwMode="black">
            <a:xfrm>
              <a:off x="2413059" y="3555351"/>
              <a:ext cx="255468" cy="257688"/>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endParaRPr lang="en-US" sz="2000">
                <a:solidFill>
                  <a:srgbClr val="FFFFFF"/>
                </a:solidFill>
              </a:endParaRPr>
            </a:p>
          </p:txBody>
        </p:sp>
      </p:grpSp>
      <p:grpSp>
        <p:nvGrpSpPr>
          <p:cNvPr id="8" name="Group 7"/>
          <p:cNvGrpSpPr/>
          <p:nvPr/>
        </p:nvGrpSpPr>
        <p:grpSpPr>
          <a:xfrm>
            <a:off x="940880" y="4557479"/>
            <a:ext cx="906342" cy="867556"/>
            <a:chOff x="2203935" y="5009693"/>
            <a:chExt cx="609600" cy="594360"/>
          </a:xfrm>
        </p:grpSpPr>
        <p:sp>
          <p:nvSpPr>
            <p:cNvPr id="12" name="Oval 11"/>
            <p:cNvSpPr/>
            <p:nvPr/>
          </p:nvSpPr>
          <p:spPr bwMode="auto">
            <a:xfrm>
              <a:off x="2203935" y="5009693"/>
              <a:ext cx="609600" cy="594360"/>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p:nvSpPr>
          <p:spPr>
            <a:xfrm>
              <a:off x="2256866" y="5140354"/>
              <a:ext cx="500486" cy="316285"/>
            </a:xfrm>
            <a:prstGeom prst="rect">
              <a:avLst/>
            </a:prstGeom>
          </p:spPr>
          <p:txBody>
            <a:bodyPr wrap="none">
              <a:spAutoFit/>
            </a:bodyPr>
            <a:lstStyle/>
            <a:p>
              <a:r>
                <a:rPr lang="en-US" sz="2400" dirty="0" smtClean="0">
                  <a:solidFill>
                    <a:srgbClr val="FFFFFF"/>
                  </a:solidFill>
                </a:rPr>
                <a:t>OSS</a:t>
              </a:r>
              <a:endParaRPr lang="en-US" sz="2400" dirty="0">
                <a:solidFill>
                  <a:srgbClr val="FFFFFF"/>
                </a:solidFill>
              </a:endParaRPr>
            </a:p>
          </p:txBody>
        </p:sp>
      </p:grpSp>
      <p:sp>
        <p:nvSpPr>
          <p:cNvPr id="24" name="Rectangle 23"/>
          <p:cNvSpPr/>
          <p:nvPr/>
        </p:nvSpPr>
        <p:spPr>
          <a:xfrm>
            <a:off x="1880015" y="3202627"/>
            <a:ext cx="4401077" cy="954107"/>
          </a:xfrm>
          <a:prstGeom prst="rect">
            <a:avLst/>
          </a:prstGeom>
        </p:spPr>
        <p:txBody>
          <a:bodyPr wrap="none">
            <a:spAutoFit/>
          </a:bodyPr>
          <a:lstStyle/>
          <a:p>
            <a:r>
              <a:rPr lang="en-US" sz="2800" dirty="0" smtClean="0">
                <a:solidFill>
                  <a:srgbClr val="FFFFFF"/>
                </a:solidFill>
              </a:rPr>
              <a:t>Seamless transition </a:t>
            </a:r>
            <a:br>
              <a:rPr lang="en-US" sz="2800" dirty="0" smtClean="0">
                <a:solidFill>
                  <a:srgbClr val="FFFFFF"/>
                </a:solidFill>
              </a:rPr>
            </a:br>
            <a:r>
              <a:rPr lang="en-US" sz="2800" dirty="0" smtClean="0">
                <a:solidFill>
                  <a:srgbClr val="FFFFFF"/>
                </a:solidFill>
              </a:rPr>
              <a:t>from on-premises to cloud</a:t>
            </a:r>
          </a:p>
        </p:txBody>
      </p:sp>
      <p:sp>
        <p:nvSpPr>
          <p:cNvPr id="30" name="Freeform 13"/>
          <p:cNvSpPr>
            <a:spLocks noChangeAspect="1" noEditPoints="1"/>
          </p:cNvSpPr>
          <p:nvPr/>
        </p:nvSpPr>
        <p:spPr bwMode="auto">
          <a:xfrm>
            <a:off x="937268" y="3185995"/>
            <a:ext cx="917115" cy="920494"/>
          </a:xfrm>
          <a:custGeom>
            <a:avLst/>
            <a:gdLst>
              <a:gd name="T0" fmla="*/ 808 w 1605"/>
              <a:gd name="T1" fmla="*/ 1611 h 1611"/>
              <a:gd name="T2" fmla="*/ 1605 w 1605"/>
              <a:gd name="T3" fmla="*/ 798 h 1611"/>
              <a:gd name="T4" fmla="*/ 808 w 1605"/>
              <a:gd name="T5" fmla="*/ 0 h 1611"/>
              <a:gd name="T6" fmla="*/ 0 w 1605"/>
              <a:gd name="T7" fmla="*/ 798 h 1611"/>
              <a:gd name="T8" fmla="*/ 808 w 1605"/>
              <a:gd name="T9" fmla="*/ 1611 h 1611"/>
              <a:gd name="T10" fmla="*/ 808 w 1605"/>
              <a:gd name="T11" fmla="*/ 96 h 1611"/>
              <a:gd name="T12" fmla="*/ 1505 w 1605"/>
              <a:gd name="T13" fmla="*/ 798 h 1611"/>
              <a:gd name="T14" fmla="*/ 808 w 1605"/>
              <a:gd name="T15" fmla="*/ 1511 h 1611"/>
              <a:gd name="T16" fmla="*/ 96 w 1605"/>
              <a:gd name="T17" fmla="*/ 798 h 1611"/>
              <a:gd name="T18" fmla="*/ 808 w 1605"/>
              <a:gd name="T19" fmla="*/ 96 h 1611"/>
              <a:gd name="T20" fmla="*/ 1106 w 1605"/>
              <a:gd name="T21" fmla="*/ 1104 h 1611"/>
              <a:gd name="T22" fmla="*/ 382 w 1605"/>
              <a:gd name="T23" fmla="*/ 1104 h 1611"/>
              <a:gd name="T24" fmla="*/ 260 w 1605"/>
              <a:gd name="T25" fmla="*/ 982 h 1611"/>
              <a:gd name="T26" fmla="*/ 352 w 1605"/>
              <a:gd name="T27" fmla="*/ 863 h 1611"/>
              <a:gd name="T28" fmla="*/ 496 w 1605"/>
              <a:gd name="T29" fmla="*/ 754 h 1611"/>
              <a:gd name="T30" fmla="*/ 756 w 1605"/>
              <a:gd name="T31" fmla="*/ 507 h 1611"/>
              <a:gd name="T32" fmla="*/ 992 w 1605"/>
              <a:gd name="T33" fmla="*/ 657 h 1611"/>
              <a:gd name="T34" fmla="*/ 1106 w 1605"/>
              <a:gd name="T35" fmla="*/ 627 h 1611"/>
              <a:gd name="T36" fmla="*/ 1345 w 1605"/>
              <a:gd name="T37" fmla="*/ 865 h 1611"/>
              <a:gd name="T38" fmla="*/ 1106 w 1605"/>
              <a:gd name="T39" fmla="*/ 1104 h 1611"/>
              <a:gd name="T40" fmla="*/ 382 w 1605"/>
              <a:gd name="T41" fmla="*/ 944 h 1611"/>
              <a:gd name="T42" fmla="*/ 344 w 1605"/>
              <a:gd name="T43" fmla="*/ 982 h 1611"/>
              <a:gd name="T44" fmla="*/ 382 w 1605"/>
              <a:gd name="T45" fmla="*/ 1020 h 1611"/>
              <a:gd name="T46" fmla="*/ 1106 w 1605"/>
              <a:gd name="T47" fmla="*/ 1020 h 1611"/>
              <a:gd name="T48" fmla="*/ 1261 w 1605"/>
              <a:gd name="T49" fmla="*/ 865 h 1611"/>
              <a:gd name="T50" fmla="*/ 1106 w 1605"/>
              <a:gd name="T51" fmla="*/ 711 h 1611"/>
              <a:gd name="T52" fmla="*/ 998 w 1605"/>
              <a:gd name="T53" fmla="*/ 754 h 1611"/>
              <a:gd name="T54" fmla="*/ 944 w 1605"/>
              <a:gd name="T55" fmla="*/ 806 h 1611"/>
              <a:gd name="T56" fmla="*/ 927 w 1605"/>
              <a:gd name="T57" fmla="*/ 733 h 1611"/>
              <a:gd name="T58" fmla="*/ 756 w 1605"/>
              <a:gd name="T59" fmla="*/ 592 h 1611"/>
              <a:gd name="T60" fmla="*/ 580 w 1605"/>
              <a:gd name="T61" fmla="*/ 768 h 1611"/>
              <a:gd name="T62" fmla="*/ 580 w 1605"/>
              <a:gd name="T63" fmla="*/ 792 h 1611"/>
              <a:gd name="T64" fmla="*/ 588 w 1605"/>
              <a:gd name="T65" fmla="*/ 849 h 1611"/>
              <a:gd name="T66" fmla="*/ 531 w 1605"/>
              <a:gd name="T67" fmla="*/ 838 h 1611"/>
              <a:gd name="T68" fmla="*/ 515 w 1605"/>
              <a:gd name="T69" fmla="*/ 838 h 1611"/>
              <a:gd name="T70" fmla="*/ 425 w 1605"/>
              <a:gd name="T71" fmla="*/ 912 h 1611"/>
              <a:gd name="T72" fmla="*/ 420 w 1605"/>
              <a:gd name="T73" fmla="*/ 947 h 1611"/>
              <a:gd name="T74" fmla="*/ 384 w 1605"/>
              <a:gd name="T75" fmla="*/ 944 h 1611"/>
              <a:gd name="T76" fmla="*/ 382 w 1605"/>
              <a:gd name="T77" fmla="*/ 944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5" h="1611">
                <a:moveTo>
                  <a:pt x="808" y="1611"/>
                </a:moveTo>
                <a:cubicBezTo>
                  <a:pt x="1247" y="1611"/>
                  <a:pt x="1605" y="1253"/>
                  <a:pt x="1605" y="798"/>
                </a:cubicBezTo>
                <a:cubicBezTo>
                  <a:pt x="1605" y="355"/>
                  <a:pt x="1247" y="0"/>
                  <a:pt x="808" y="0"/>
                </a:cubicBezTo>
                <a:cubicBezTo>
                  <a:pt x="354" y="0"/>
                  <a:pt x="0" y="355"/>
                  <a:pt x="0" y="798"/>
                </a:cubicBezTo>
                <a:cubicBezTo>
                  <a:pt x="0" y="1253"/>
                  <a:pt x="354" y="1611"/>
                  <a:pt x="808" y="1611"/>
                </a:cubicBezTo>
                <a:close/>
                <a:moveTo>
                  <a:pt x="808" y="96"/>
                </a:moveTo>
                <a:cubicBezTo>
                  <a:pt x="1195" y="96"/>
                  <a:pt x="1505" y="410"/>
                  <a:pt x="1505" y="798"/>
                </a:cubicBezTo>
                <a:cubicBezTo>
                  <a:pt x="1505" y="1190"/>
                  <a:pt x="1195" y="1511"/>
                  <a:pt x="808" y="1511"/>
                </a:cubicBezTo>
                <a:cubicBezTo>
                  <a:pt x="420" y="1511"/>
                  <a:pt x="96" y="1190"/>
                  <a:pt x="96" y="798"/>
                </a:cubicBezTo>
                <a:cubicBezTo>
                  <a:pt x="96" y="410"/>
                  <a:pt x="420" y="96"/>
                  <a:pt x="808" y="96"/>
                </a:cubicBezTo>
                <a:close/>
                <a:moveTo>
                  <a:pt x="1106" y="1104"/>
                </a:moveTo>
                <a:cubicBezTo>
                  <a:pt x="382" y="1104"/>
                  <a:pt x="382" y="1104"/>
                  <a:pt x="382" y="1104"/>
                </a:cubicBezTo>
                <a:cubicBezTo>
                  <a:pt x="314" y="1104"/>
                  <a:pt x="260" y="1050"/>
                  <a:pt x="260" y="982"/>
                </a:cubicBezTo>
                <a:cubicBezTo>
                  <a:pt x="260" y="925"/>
                  <a:pt x="300" y="876"/>
                  <a:pt x="352" y="863"/>
                </a:cubicBezTo>
                <a:cubicBezTo>
                  <a:pt x="376" y="806"/>
                  <a:pt x="431" y="762"/>
                  <a:pt x="496" y="754"/>
                </a:cubicBezTo>
                <a:cubicBezTo>
                  <a:pt x="501" y="616"/>
                  <a:pt x="615" y="507"/>
                  <a:pt x="756" y="507"/>
                </a:cubicBezTo>
                <a:cubicBezTo>
                  <a:pt x="857" y="507"/>
                  <a:pt x="949" y="567"/>
                  <a:pt x="992" y="657"/>
                </a:cubicBezTo>
                <a:cubicBezTo>
                  <a:pt x="1025" y="638"/>
                  <a:pt x="1066" y="627"/>
                  <a:pt x="1106" y="627"/>
                </a:cubicBezTo>
                <a:cubicBezTo>
                  <a:pt x="1237" y="627"/>
                  <a:pt x="1345" y="735"/>
                  <a:pt x="1345" y="865"/>
                </a:cubicBezTo>
                <a:cubicBezTo>
                  <a:pt x="1345" y="998"/>
                  <a:pt x="1237" y="1104"/>
                  <a:pt x="1106" y="1104"/>
                </a:cubicBezTo>
                <a:close/>
                <a:moveTo>
                  <a:pt x="382" y="944"/>
                </a:moveTo>
                <a:cubicBezTo>
                  <a:pt x="360" y="944"/>
                  <a:pt x="344" y="963"/>
                  <a:pt x="344" y="982"/>
                </a:cubicBezTo>
                <a:cubicBezTo>
                  <a:pt x="344" y="1004"/>
                  <a:pt x="360" y="1020"/>
                  <a:pt x="382" y="1020"/>
                </a:cubicBezTo>
                <a:cubicBezTo>
                  <a:pt x="1106" y="1020"/>
                  <a:pt x="1106" y="1020"/>
                  <a:pt x="1106" y="1020"/>
                </a:cubicBezTo>
                <a:cubicBezTo>
                  <a:pt x="1191" y="1020"/>
                  <a:pt x="1261" y="952"/>
                  <a:pt x="1261" y="865"/>
                </a:cubicBezTo>
                <a:cubicBezTo>
                  <a:pt x="1261" y="781"/>
                  <a:pt x="1191" y="711"/>
                  <a:pt x="1106" y="711"/>
                </a:cubicBezTo>
                <a:cubicBezTo>
                  <a:pt x="1066" y="711"/>
                  <a:pt x="1028" y="727"/>
                  <a:pt x="998" y="754"/>
                </a:cubicBezTo>
                <a:cubicBezTo>
                  <a:pt x="944" y="806"/>
                  <a:pt x="944" y="806"/>
                  <a:pt x="944" y="806"/>
                </a:cubicBezTo>
                <a:cubicBezTo>
                  <a:pt x="927" y="733"/>
                  <a:pt x="927" y="733"/>
                  <a:pt x="927" y="733"/>
                </a:cubicBezTo>
                <a:cubicBezTo>
                  <a:pt x="911" y="651"/>
                  <a:pt x="840" y="592"/>
                  <a:pt x="756" y="592"/>
                </a:cubicBezTo>
                <a:cubicBezTo>
                  <a:pt x="659" y="592"/>
                  <a:pt x="580" y="670"/>
                  <a:pt x="580" y="768"/>
                </a:cubicBezTo>
                <a:cubicBezTo>
                  <a:pt x="580" y="776"/>
                  <a:pt x="580" y="784"/>
                  <a:pt x="580" y="792"/>
                </a:cubicBezTo>
                <a:cubicBezTo>
                  <a:pt x="588" y="849"/>
                  <a:pt x="588" y="849"/>
                  <a:pt x="588" y="849"/>
                </a:cubicBezTo>
                <a:cubicBezTo>
                  <a:pt x="531" y="838"/>
                  <a:pt x="531" y="838"/>
                  <a:pt x="531" y="838"/>
                </a:cubicBezTo>
                <a:cubicBezTo>
                  <a:pt x="526" y="838"/>
                  <a:pt x="520" y="838"/>
                  <a:pt x="515" y="838"/>
                </a:cubicBezTo>
                <a:cubicBezTo>
                  <a:pt x="471" y="838"/>
                  <a:pt x="436" y="868"/>
                  <a:pt x="425" y="912"/>
                </a:cubicBezTo>
                <a:cubicBezTo>
                  <a:pt x="420" y="947"/>
                  <a:pt x="420" y="947"/>
                  <a:pt x="420" y="947"/>
                </a:cubicBezTo>
                <a:cubicBezTo>
                  <a:pt x="384" y="944"/>
                  <a:pt x="384" y="944"/>
                  <a:pt x="384" y="944"/>
                </a:cubicBezTo>
                <a:cubicBezTo>
                  <a:pt x="382" y="944"/>
                  <a:pt x="382" y="944"/>
                  <a:pt x="382" y="94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2000">
              <a:solidFill>
                <a:srgbClr val="FFFFFF"/>
              </a:solidFill>
            </a:endParaRPr>
          </a:p>
        </p:txBody>
      </p:sp>
      <p:sp>
        <p:nvSpPr>
          <p:cNvPr id="35" name="Rectangle 34"/>
          <p:cNvSpPr/>
          <p:nvPr/>
        </p:nvSpPr>
        <p:spPr>
          <a:xfrm>
            <a:off x="7754278" y="2130071"/>
            <a:ext cx="4268348" cy="523220"/>
          </a:xfrm>
          <a:prstGeom prst="rect">
            <a:avLst/>
          </a:prstGeom>
        </p:spPr>
        <p:txBody>
          <a:bodyPr wrap="none">
            <a:spAutoFit/>
          </a:bodyPr>
          <a:lstStyle/>
          <a:p>
            <a:r>
              <a:rPr lang="en-US" sz="2800" dirty="0" smtClean="0">
                <a:solidFill>
                  <a:srgbClr val="FFFFFF"/>
                </a:solidFill>
              </a:rPr>
              <a:t>Faster Development Cycle</a:t>
            </a:r>
          </a:p>
        </p:txBody>
      </p:sp>
      <p:sp>
        <p:nvSpPr>
          <p:cNvPr id="36" name="Rectangle 35"/>
          <p:cNvSpPr/>
          <p:nvPr/>
        </p:nvSpPr>
        <p:spPr>
          <a:xfrm>
            <a:off x="1897478" y="2117205"/>
            <a:ext cx="2635530" cy="523220"/>
          </a:xfrm>
          <a:prstGeom prst="rect">
            <a:avLst/>
          </a:prstGeom>
        </p:spPr>
        <p:txBody>
          <a:bodyPr wrap="none">
            <a:spAutoFit/>
          </a:bodyPr>
          <a:lstStyle/>
          <a:p>
            <a:r>
              <a:rPr lang="en-US" sz="2800" dirty="0" smtClean="0">
                <a:solidFill>
                  <a:srgbClr val="FFFFFF"/>
                </a:solidFill>
              </a:rPr>
              <a:t>Totally Modular</a:t>
            </a:r>
          </a:p>
        </p:txBody>
      </p:sp>
      <p:grpSp>
        <p:nvGrpSpPr>
          <p:cNvPr id="37" name="Group 36"/>
          <p:cNvGrpSpPr/>
          <p:nvPr/>
        </p:nvGrpSpPr>
        <p:grpSpPr>
          <a:xfrm>
            <a:off x="6795969" y="1948286"/>
            <a:ext cx="888298" cy="850284"/>
            <a:chOff x="1785636" y="1768035"/>
            <a:chExt cx="609600" cy="594360"/>
          </a:xfrm>
        </p:grpSpPr>
        <p:sp>
          <p:nvSpPr>
            <p:cNvPr id="38" name="Oval 37"/>
            <p:cNvSpPr/>
            <p:nvPr/>
          </p:nvSpPr>
          <p:spPr bwMode="auto">
            <a:xfrm>
              <a:off x="1785636" y="1768035"/>
              <a:ext cx="609600" cy="594360"/>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58"/>
            <p:cNvSpPr>
              <a:spLocks noEditPoints="1"/>
            </p:cNvSpPr>
            <p:nvPr/>
          </p:nvSpPr>
          <p:spPr bwMode="black">
            <a:xfrm>
              <a:off x="1944132" y="1871523"/>
              <a:ext cx="292608" cy="384736"/>
            </a:xfrm>
            <a:custGeom>
              <a:avLst/>
              <a:gdLst>
                <a:gd name="T0" fmla="*/ 181 w 182"/>
                <a:gd name="T1" fmla="*/ 65 h 195"/>
                <a:gd name="T2" fmla="*/ 88 w 182"/>
                <a:gd name="T3" fmla="*/ 0 h 195"/>
                <a:gd name="T4" fmla="*/ 88 w 182"/>
                <a:gd name="T5" fmla="*/ 40 h 195"/>
                <a:gd name="T6" fmla="*/ 1 w 182"/>
                <a:gd name="T7" fmla="*/ 40 h 195"/>
                <a:gd name="T8" fmla="*/ 1 w 182"/>
                <a:gd name="T9" fmla="*/ 89 h 195"/>
                <a:gd name="T10" fmla="*/ 57 w 182"/>
                <a:gd name="T11" fmla="*/ 89 h 195"/>
                <a:gd name="T12" fmla="*/ 88 w 182"/>
                <a:gd name="T13" fmla="*/ 68 h 195"/>
                <a:gd name="T14" fmla="*/ 88 w 182"/>
                <a:gd name="T15" fmla="*/ 130 h 195"/>
                <a:gd name="T16" fmla="*/ 181 w 182"/>
                <a:gd name="T17" fmla="*/ 65 h 195"/>
                <a:gd name="T18" fmla="*/ 19 w 182"/>
                <a:gd name="T19" fmla="*/ 127 h 195"/>
                <a:gd name="T20" fmla="*/ 88 w 182"/>
                <a:gd name="T21" fmla="*/ 172 h 195"/>
                <a:gd name="T22" fmla="*/ 88 w 182"/>
                <a:gd name="T23" fmla="*/ 142 h 195"/>
                <a:gd name="T24" fmla="*/ 178 w 182"/>
                <a:gd name="T25" fmla="*/ 142 h 195"/>
                <a:gd name="T26" fmla="*/ 178 w 182"/>
                <a:gd name="T27" fmla="*/ 153 h 195"/>
                <a:gd name="T28" fmla="*/ 100 w 182"/>
                <a:gd name="T29" fmla="*/ 153 h 195"/>
                <a:gd name="T30" fmla="*/ 100 w 182"/>
                <a:gd name="T31" fmla="*/ 195 h 195"/>
                <a:gd name="T32" fmla="*/ 0 w 182"/>
                <a:gd name="T33" fmla="*/ 127 h 195"/>
                <a:gd name="T34" fmla="*/ 19 w 182"/>
                <a:gd name="T35" fmla="*/ 12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 h="195">
                  <a:moveTo>
                    <a:pt x="181" y="65"/>
                  </a:moveTo>
                  <a:cubicBezTo>
                    <a:pt x="88" y="0"/>
                    <a:pt x="88" y="0"/>
                    <a:pt x="88" y="0"/>
                  </a:cubicBezTo>
                  <a:cubicBezTo>
                    <a:pt x="88" y="40"/>
                    <a:pt x="88" y="40"/>
                    <a:pt x="88" y="40"/>
                  </a:cubicBezTo>
                  <a:cubicBezTo>
                    <a:pt x="1" y="40"/>
                    <a:pt x="1" y="40"/>
                    <a:pt x="1" y="40"/>
                  </a:cubicBezTo>
                  <a:cubicBezTo>
                    <a:pt x="1" y="89"/>
                    <a:pt x="1" y="89"/>
                    <a:pt x="1" y="89"/>
                  </a:cubicBezTo>
                  <a:cubicBezTo>
                    <a:pt x="57" y="89"/>
                    <a:pt x="57" y="89"/>
                    <a:pt x="57" y="89"/>
                  </a:cubicBezTo>
                  <a:cubicBezTo>
                    <a:pt x="88" y="68"/>
                    <a:pt x="88" y="68"/>
                    <a:pt x="88" y="68"/>
                  </a:cubicBezTo>
                  <a:cubicBezTo>
                    <a:pt x="88" y="130"/>
                    <a:pt x="88" y="130"/>
                    <a:pt x="88" y="130"/>
                  </a:cubicBezTo>
                  <a:cubicBezTo>
                    <a:pt x="181" y="65"/>
                    <a:pt x="181" y="65"/>
                    <a:pt x="181" y="65"/>
                  </a:cubicBezTo>
                  <a:close/>
                  <a:moveTo>
                    <a:pt x="19" y="127"/>
                  </a:moveTo>
                  <a:cubicBezTo>
                    <a:pt x="88" y="172"/>
                    <a:pt x="88" y="172"/>
                    <a:pt x="88" y="172"/>
                  </a:cubicBezTo>
                  <a:cubicBezTo>
                    <a:pt x="88" y="142"/>
                    <a:pt x="88" y="142"/>
                    <a:pt x="88" y="142"/>
                  </a:cubicBezTo>
                  <a:cubicBezTo>
                    <a:pt x="178" y="142"/>
                    <a:pt x="178" y="142"/>
                    <a:pt x="178" y="142"/>
                  </a:cubicBezTo>
                  <a:cubicBezTo>
                    <a:pt x="182" y="142"/>
                    <a:pt x="182" y="153"/>
                    <a:pt x="178" y="153"/>
                  </a:cubicBezTo>
                  <a:cubicBezTo>
                    <a:pt x="100" y="153"/>
                    <a:pt x="100" y="153"/>
                    <a:pt x="100" y="153"/>
                  </a:cubicBezTo>
                  <a:cubicBezTo>
                    <a:pt x="100" y="195"/>
                    <a:pt x="100" y="195"/>
                    <a:pt x="100" y="195"/>
                  </a:cubicBezTo>
                  <a:cubicBezTo>
                    <a:pt x="0" y="127"/>
                    <a:pt x="0" y="127"/>
                    <a:pt x="0" y="127"/>
                  </a:cubicBezTo>
                  <a:cubicBezTo>
                    <a:pt x="19" y="127"/>
                    <a:pt x="19" y="127"/>
                    <a:pt x="19" y="127"/>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a:solidFill>
                  <a:srgbClr val="FFFFFF"/>
                </a:solidFill>
              </a:endParaRPr>
            </a:p>
          </p:txBody>
        </p:sp>
      </p:grpSp>
      <p:grpSp>
        <p:nvGrpSpPr>
          <p:cNvPr id="40" name="Group 39"/>
          <p:cNvGrpSpPr/>
          <p:nvPr/>
        </p:nvGrpSpPr>
        <p:grpSpPr>
          <a:xfrm>
            <a:off x="951466" y="1961252"/>
            <a:ext cx="888298" cy="850284"/>
            <a:chOff x="1795746" y="3978504"/>
            <a:chExt cx="609600" cy="594360"/>
          </a:xfrm>
        </p:grpSpPr>
        <p:sp>
          <p:nvSpPr>
            <p:cNvPr id="41" name="Oval 40"/>
            <p:cNvSpPr/>
            <p:nvPr/>
          </p:nvSpPr>
          <p:spPr bwMode="auto">
            <a:xfrm>
              <a:off x="1795746" y="3978504"/>
              <a:ext cx="609600" cy="594360"/>
            </a:xfrm>
            <a:prstGeom prst="ellipse">
              <a:avLst/>
            </a:prstGeom>
            <a:noFill/>
            <a:ln w="381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8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Freeform 8"/>
            <p:cNvSpPr>
              <a:spLocks noEditPoints="1"/>
            </p:cNvSpPr>
            <p:nvPr/>
          </p:nvSpPr>
          <p:spPr bwMode="black">
            <a:xfrm>
              <a:off x="1894192" y="4082378"/>
              <a:ext cx="414835" cy="386612"/>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a:solidFill>
                  <a:srgbClr val="FFFFFF"/>
                </a:solidFill>
              </a:endParaRPr>
            </a:p>
          </p:txBody>
        </p:sp>
      </p:grpSp>
      <p:sp>
        <p:nvSpPr>
          <p:cNvPr id="31" name="Freeform 5"/>
          <p:cNvSpPr>
            <a:spLocks noEditPoints="1"/>
          </p:cNvSpPr>
          <p:nvPr/>
        </p:nvSpPr>
        <p:spPr bwMode="auto">
          <a:xfrm>
            <a:off x="4784301" y="5816061"/>
            <a:ext cx="878847" cy="837318"/>
          </a:xfrm>
          <a:custGeom>
            <a:avLst/>
            <a:gdLst>
              <a:gd name="T0" fmla="*/ 808 w 1605"/>
              <a:gd name="T1" fmla="*/ 1611 h 1611"/>
              <a:gd name="T2" fmla="*/ 1605 w 1605"/>
              <a:gd name="T3" fmla="*/ 798 h 1611"/>
              <a:gd name="T4" fmla="*/ 808 w 1605"/>
              <a:gd name="T5" fmla="*/ 0 h 1611"/>
              <a:gd name="T6" fmla="*/ 0 w 1605"/>
              <a:gd name="T7" fmla="*/ 798 h 1611"/>
              <a:gd name="T8" fmla="*/ 808 w 1605"/>
              <a:gd name="T9" fmla="*/ 1611 h 1611"/>
              <a:gd name="T10" fmla="*/ 808 w 1605"/>
              <a:gd name="T11" fmla="*/ 96 h 1611"/>
              <a:gd name="T12" fmla="*/ 1505 w 1605"/>
              <a:gd name="T13" fmla="*/ 798 h 1611"/>
              <a:gd name="T14" fmla="*/ 808 w 1605"/>
              <a:gd name="T15" fmla="*/ 1511 h 1611"/>
              <a:gd name="T16" fmla="*/ 96 w 1605"/>
              <a:gd name="T17" fmla="*/ 798 h 1611"/>
              <a:gd name="T18" fmla="*/ 808 w 1605"/>
              <a:gd name="T19" fmla="*/ 96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5" h="1611">
                <a:moveTo>
                  <a:pt x="808" y="1611"/>
                </a:moveTo>
                <a:cubicBezTo>
                  <a:pt x="1247" y="1611"/>
                  <a:pt x="1605" y="1252"/>
                  <a:pt x="1605" y="798"/>
                </a:cubicBezTo>
                <a:cubicBezTo>
                  <a:pt x="1605" y="354"/>
                  <a:pt x="1247" y="0"/>
                  <a:pt x="808" y="0"/>
                </a:cubicBezTo>
                <a:cubicBezTo>
                  <a:pt x="354" y="0"/>
                  <a:pt x="0" y="354"/>
                  <a:pt x="0" y="798"/>
                </a:cubicBezTo>
                <a:cubicBezTo>
                  <a:pt x="0" y="1252"/>
                  <a:pt x="354" y="1611"/>
                  <a:pt x="808" y="1611"/>
                </a:cubicBezTo>
                <a:close/>
                <a:moveTo>
                  <a:pt x="808" y="96"/>
                </a:moveTo>
                <a:cubicBezTo>
                  <a:pt x="1195" y="96"/>
                  <a:pt x="1505" y="410"/>
                  <a:pt x="1505" y="798"/>
                </a:cubicBezTo>
                <a:cubicBezTo>
                  <a:pt x="1505" y="1190"/>
                  <a:pt x="1195" y="1511"/>
                  <a:pt x="808" y="1511"/>
                </a:cubicBezTo>
                <a:cubicBezTo>
                  <a:pt x="420" y="1511"/>
                  <a:pt x="96" y="1190"/>
                  <a:pt x="96" y="798"/>
                </a:cubicBezTo>
                <a:cubicBezTo>
                  <a:pt x="96" y="410"/>
                  <a:pt x="420" y="96"/>
                  <a:pt x="808" y="9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35"/>
          <p:cNvSpPr>
            <a:spLocks/>
          </p:cNvSpPr>
          <p:nvPr/>
        </p:nvSpPr>
        <p:spPr bwMode="black">
          <a:xfrm>
            <a:off x="4940154" y="5951144"/>
            <a:ext cx="558982" cy="513267"/>
          </a:xfrm>
          <a:custGeom>
            <a:avLst/>
            <a:gdLst>
              <a:gd name="T0" fmla="*/ 120 w 191"/>
              <a:gd name="T1" fmla="*/ 32 h 197"/>
              <a:gd name="T2" fmla="*/ 83 w 191"/>
              <a:gd name="T3" fmla="*/ 3 h 197"/>
              <a:gd name="T4" fmla="*/ 47 w 191"/>
              <a:gd name="T5" fmla="*/ 5 h 197"/>
              <a:gd name="T6" fmla="*/ 44 w 191"/>
              <a:gd name="T7" fmla="*/ 27 h 197"/>
              <a:gd name="T8" fmla="*/ 40 w 191"/>
              <a:gd name="T9" fmla="*/ 29 h 197"/>
              <a:gd name="T10" fmla="*/ 40 w 191"/>
              <a:gd name="T11" fmla="*/ 33 h 197"/>
              <a:gd name="T12" fmla="*/ 45 w 191"/>
              <a:gd name="T13" fmla="*/ 40 h 197"/>
              <a:gd name="T14" fmla="*/ 88 w 191"/>
              <a:gd name="T15" fmla="*/ 44 h 197"/>
              <a:gd name="T16" fmla="*/ 118 w 191"/>
              <a:gd name="T17" fmla="*/ 113 h 197"/>
              <a:gd name="T18" fmla="*/ 144 w 191"/>
              <a:gd name="T19" fmla="*/ 129 h 197"/>
              <a:gd name="T20" fmla="*/ 112 w 191"/>
              <a:gd name="T21" fmla="*/ 109 h 197"/>
              <a:gd name="T22" fmla="*/ 65 w 191"/>
              <a:gd name="T23" fmla="*/ 115 h 197"/>
              <a:gd name="T24" fmla="*/ 0 w 191"/>
              <a:gd name="T25" fmla="*/ 116 h 197"/>
              <a:gd name="T26" fmla="*/ 26 w 191"/>
              <a:gd name="T27" fmla="*/ 174 h 197"/>
              <a:gd name="T28" fmla="*/ 61 w 191"/>
              <a:gd name="T29" fmla="*/ 136 h 197"/>
              <a:gd name="T30" fmla="*/ 57 w 191"/>
              <a:gd name="T31" fmla="*/ 148 h 197"/>
              <a:gd name="T32" fmla="*/ 126 w 191"/>
              <a:gd name="T33" fmla="*/ 140 h 197"/>
              <a:gd name="T34" fmla="*/ 55 w 191"/>
              <a:gd name="T35" fmla="*/ 153 h 197"/>
              <a:gd name="T36" fmla="*/ 30 w 191"/>
              <a:gd name="T37" fmla="*/ 180 h 197"/>
              <a:gd name="T38" fmla="*/ 32 w 191"/>
              <a:gd name="T39" fmla="*/ 182 h 197"/>
              <a:gd name="T40" fmla="*/ 180 w 191"/>
              <a:gd name="T41" fmla="*/ 159 h 197"/>
              <a:gd name="T42" fmla="*/ 185 w 191"/>
              <a:gd name="T43" fmla="*/ 129 h 197"/>
              <a:gd name="T44" fmla="*/ 120 w 191"/>
              <a:gd name="T45" fmla="*/ 3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97">
                <a:moveTo>
                  <a:pt x="120" y="32"/>
                </a:moveTo>
                <a:cubicBezTo>
                  <a:pt x="112" y="23"/>
                  <a:pt x="99" y="9"/>
                  <a:pt x="83" y="3"/>
                </a:cubicBezTo>
                <a:cubicBezTo>
                  <a:pt x="72" y="0"/>
                  <a:pt x="47" y="5"/>
                  <a:pt x="47" y="5"/>
                </a:cubicBezTo>
                <a:cubicBezTo>
                  <a:pt x="44" y="27"/>
                  <a:pt x="44" y="27"/>
                  <a:pt x="44" y="27"/>
                </a:cubicBezTo>
                <a:cubicBezTo>
                  <a:pt x="40" y="29"/>
                  <a:pt x="40" y="29"/>
                  <a:pt x="40" y="29"/>
                </a:cubicBezTo>
                <a:cubicBezTo>
                  <a:pt x="40" y="33"/>
                  <a:pt x="40" y="33"/>
                  <a:pt x="40" y="33"/>
                </a:cubicBezTo>
                <a:cubicBezTo>
                  <a:pt x="40" y="33"/>
                  <a:pt x="40" y="37"/>
                  <a:pt x="45" y="40"/>
                </a:cubicBezTo>
                <a:cubicBezTo>
                  <a:pt x="50" y="42"/>
                  <a:pt x="73" y="53"/>
                  <a:pt x="88" y="44"/>
                </a:cubicBezTo>
                <a:cubicBezTo>
                  <a:pt x="118" y="60"/>
                  <a:pt x="105" y="91"/>
                  <a:pt x="118" y="113"/>
                </a:cubicBezTo>
                <a:cubicBezTo>
                  <a:pt x="123" y="120"/>
                  <a:pt x="131" y="127"/>
                  <a:pt x="144" y="129"/>
                </a:cubicBezTo>
                <a:cubicBezTo>
                  <a:pt x="144" y="129"/>
                  <a:pt x="115" y="131"/>
                  <a:pt x="112" y="109"/>
                </a:cubicBezTo>
                <a:cubicBezTo>
                  <a:pt x="101" y="104"/>
                  <a:pt x="82" y="99"/>
                  <a:pt x="65" y="115"/>
                </a:cubicBezTo>
                <a:cubicBezTo>
                  <a:pt x="51" y="100"/>
                  <a:pt x="14" y="100"/>
                  <a:pt x="0" y="116"/>
                </a:cubicBezTo>
                <a:cubicBezTo>
                  <a:pt x="6" y="141"/>
                  <a:pt x="18" y="163"/>
                  <a:pt x="26" y="174"/>
                </a:cubicBezTo>
                <a:cubicBezTo>
                  <a:pt x="52" y="156"/>
                  <a:pt x="61" y="136"/>
                  <a:pt x="61" y="136"/>
                </a:cubicBezTo>
                <a:cubicBezTo>
                  <a:pt x="60" y="140"/>
                  <a:pt x="59" y="144"/>
                  <a:pt x="57" y="148"/>
                </a:cubicBezTo>
                <a:cubicBezTo>
                  <a:pt x="103" y="167"/>
                  <a:pt x="126" y="140"/>
                  <a:pt x="126" y="140"/>
                </a:cubicBezTo>
                <a:cubicBezTo>
                  <a:pt x="107" y="171"/>
                  <a:pt x="63" y="157"/>
                  <a:pt x="55" y="153"/>
                </a:cubicBezTo>
                <a:cubicBezTo>
                  <a:pt x="48" y="166"/>
                  <a:pt x="38" y="175"/>
                  <a:pt x="30" y="180"/>
                </a:cubicBezTo>
                <a:cubicBezTo>
                  <a:pt x="32" y="181"/>
                  <a:pt x="32" y="182"/>
                  <a:pt x="32" y="182"/>
                </a:cubicBezTo>
                <a:cubicBezTo>
                  <a:pt x="88" y="197"/>
                  <a:pt x="154" y="177"/>
                  <a:pt x="180" y="159"/>
                </a:cubicBezTo>
                <a:cubicBezTo>
                  <a:pt x="191" y="151"/>
                  <a:pt x="188" y="138"/>
                  <a:pt x="185" y="129"/>
                </a:cubicBezTo>
                <a:cubicBezTo>
                  <a:pt x="172" y="91"/>
                  <a:pt x="134" y="49"/>
                  <a:pt x="120" y="3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FFFFFF"/>
              </a:solidFill>
            </a:endParaRPr>
          </a:p>
        </p:txBody>
      </p:sp>
      <p:sp>
        <p:nvSpPr>
          <p:cNvPr id="33" name="Rectangle 32"/>
          <p:cNvSpPr/>
          <p:nvPr/>
        </p:nvSpPr>
        <p:spPr>
          <a:xfrm>
            <a:off x="5765191" y="5850772"/>
            <a:ext cx="1155957" cy="769441"/>
          </a:xfrm>
          <a:prstGeom prst="rect">
            <a:avLst/>
          </a:prstGeom>
        </p:spPr>
        <p:txBody>
          <a:bodyPr wrap="none">
            <a:spAutoFit/>
          </a:bodyPr>
          <a:lstStyle/>
          <a:p>
            <a:r>
              <a:rPr lang="en-US" sz="4400" dirty="0" smtClean="0">
                <a:solidFill>
                  <a:srgbClr val="FFFFFF"/>
                </a:solidFill>
              </a:rPr>
              <a:t>Fast</a:t>
            </a:r>
          </a:p>
        </p:txBody>
      </p:sp>
    </p:spTree>
    <p:extLst>
      <p:ext uri="{BB962C8B-B14F-4D97-AF65-F5344CB8AC3E}">
        <p14:creationId xmlns:p14="http://schemas.microsoft.com/office/powerpoint/2010/main" val="239692484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ASP.NET on Mono on OS X</a:t>
            </a:r>
            <a:endParaRPr lang="en-US" dirty="0"/>
          </a:p>
        </p:txBody>
      </p:sp>
    </p:spTree>
    <p:extLst>
      <p:ext uri="{BB962C8B-B14F-4D97-AF65-F5344CB8AC3E}">
        <p14:creationId xmlns:p14="http://schemas.microsoft.com/office/powerpoint/2010/main" val="33263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Contact</a:t>
            </a:r>
            <a:endParaRPr lang="en-US" dirty="0"/>
          </a:p>
        </p:txBody>
      </p:sp>
      <p:sp>
        <p:nvSpPr>
          <p:cNvPr id="4" name="Text Placeholder 3"/>
          <p:cNvSpPr>
            <a:spLocks noGrp="1"/>
          </p:cNvSpPr>
          <p:nvPr>
            <p:ph type="body" sz="quarter" idx="11"/>
          </p:nvPr>
        </p:nvSpPr>
        <p:spPr>
          <a:xfrm>
            <a:off x="274639" y="1212849"/>
            <a:ext cx="11889564" cy="6697218"/>
          </a:xfrm>
        </p:spPr>
        <p:txBody>
          <a:bodyPr/>
          <a:lstStyle/>
          <a:p>
            <a:r>
              <a:rPr lang="en-US" dirty="0" smtClean="0"/>
              <a:t>GitHub Site:</a:t>
            </a:r>
          </a:p>
          <a:p>
            <a:pPr lvl="2"/>
            <a:r>
              <a:rPr lang="en-US" sz="2800" dirty="0" smtClean="0">
                <a:hlinkClick r:id="rId2"/>
              </a:rPr>
              <a:t>https://github.com/aspnet/home</a:t>
            </a:r>
            <a:endParaRPr lang="en-US" sz="2800" dirty="0" smtClean="0"/>
          </a:p>
          <a:p>
            <a:pPr lvl="1"/>
            <a:endParaRPr lang="en-US" sz="2800" dirty="0" smtClean="0"/>
          </a:p>
          <a:p>
            <a:r>
              <a:rPr lang="en-US" dirty="0" smtClean="0"/>
              <a:t>Project </a:t>
            </a:r>
            <a:r>
              <a:rPr lang="en-US" dirty="0"/>
              <a:t>Site:</a:t>
            </a:r>
          </a:p>
          <a:p>
            <a:pPr lvl="2"/>
            <a:r>
              <a:rPr lang="en-US" sz="2800" dirty="0" smtClean="0">
                <a:hlinkClick r:id="rId3"/>
              </a:rPr>
              <a:t>http://www.asp.net/vnext</a:t>
            </a:r>
            <a:endParaRPr lang="en-US" sz="2800" dirty="0" smtClean="0"/>
          </a:p>
          <a:p>
            <a:pPr lvl="1"/>
            <a:endParaRPr lang="en-US" sz="2800" dirty="0" smtClean="0"/>
          </a:p>
          <a:p>
            <a:r>
              <a:rPr lang="en-US" dirty="0" smtClean="0"/>
              <a:t>Twitter: @</a:t>
            </a:r>
            <a:r>
              <a:rPr lang="en-US" dirty="0" err="1" smtClean="0"/>
              <a:t>aspnet</a:t>
            </a:r>
            <a:endParaRPr lang="en-US" dirty="0" smtClean="0"/>
          </a:p>
          <a:p>
            <a:endParaRPr lang="en-US" dirty="0" smtClean="0"/>
          </a:p>
          <a:p>
            <a:endParaRPr lang="en-US" dirty="0" smtClean="0"/>
          </a:p>
          <a:p>
            <a:endParaRPr lang="en-US" dirty="0"/>
          </a:p>
          <a:p>
            <a:endParaRPr lang="en-US" dirty="0" smtClean="0"/>
          </a:p>
        </p:txBody>
      </p:sp>
      <p:pic>
        <p:nvPicPr>
          <p:cNvPr id="1026" name="Picture 2" descr="Fork me on GitHu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4837" y="0"/>
            <a:ext cx="2941638" cy="294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24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0"/>
          </p:nvPr>
        </p:nvSpPr>
        <p:spPr>
          <a:xfrm>
            <a:off x="274638" y="1545485"/>
            <a:ext cx="11887200" cy="2521716"/>
          </a:xfrm>
        </p:spPr>
        <p:txBody>
          <a:bodyPr lIns="182880" tIns="146304" rIns="182880" bIns="146304"/>
          <a:lstStyle/>
          <a:p>
            <a:pPr marL="457200" indent="-457200">
              <a:spcBef>
                <a:spcPts val="2200"/>
              </a:spcBef>
              <a:buClr>
                <a:schemeClr val="tx2"/>
              </a:buClr>
            </a:pPr>
            <a:r>
              <a:rPr lang="en-US" dirty="0">
                <a:gradFill>
                  <a:gsLst>
                    <a:gs pos="0">
                      <a:schemeClr val="tx1"/>
                    </a:gs>
                    <a:gs pos="100000">
                      <a:schemeClr val="tx1"/>
                    </a:gs>
                  </a:gsLst>
                  <a:lin ang="5400000" scaled="0"/>
                </a:gradFill>
                <a:hlinkClick r:id="rId3"/>
              </a:rPr>
              <a:t>http://www.visualstudio.com</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4"/>
              </a:rPr>
              <a:t>http://blogs.msdn.com/b/developer-tools/</a:t>
            </a:r>
            <a:endParaRPr lang="en-US" dirty="0">
              <a:gradFill>
                <a:gsLst>
                  <a:gs pos="0">
                    <a:schemeClr val="tx1"/>
                  </a:gs>
                  <a:gs pos="100000">
                    <a:schemeClr val="tx1"/>
                  </a:gs>
                </a:gsLst>
                <a:lin ang="5400000" scaled="0"/>
              </a:gradFill>
            </a:endParaRPr>
          </a:p>
          <a:p>
            <a:pPr marL="457200" indent="-457200">
              <a:spcBef>
                <a:spcPts val="2200"/>
              </a:spcBef>
              <a:buClr>
                <a:schemeClr val="tx2"/>
              </a:buClr>
            </a:pPr>
            <a:r>
              <a:rPr lang="en-US" dirty="0">
                <a:gradFill>
                  <a:gsLst>
                    <a:gs pos="0">
                      <a:schemeClr val="tx1"/>
                    </a:gs>
                    <a:gs pos="100000">
                      <a:schemeClr val="tx1"/>
                    </a:gs>
                  </a:gsLst>
                  <a:lin ang="5400000" scaled="0"/>
                </a:gradFill>
                <a:hlinkClick r:id="rId5"/>
              </a:rPr>
              <a:t>http://msdn.microsoft.com/vstudio</a:t>
            </a:r>
            <a:r>
              <a:rPr lang="en-US" dirty="0">
                <a:gradFill>
                  <a:gsLst>
                    <a:gs pos="0">
                      <a:schemeClr val="tx1"/>
                    </a:gs>
                    <a:gs pos="100000">
                      <a:schemeClr val="tx1"/>
                    </a:gs>
                  </a:gsLst>
                  <a:lin ang="5400000" scaled="0"/>
                </a:gradFill>
              </a:rPr>
              <a:t> </a:t>
            </a:r>
          </a:p>
        </p:txBody>
      </p:sp>
      <p:sp>
        <p:nvSpPr>
          <p:cNvPr id="4" name="Title 3"/>
          <p:cNvSpPr>
            <a:spLocks noGrp="1"/>
          </p:cNvSpPr>
          <p:nvPr>
            <p:ph type="title"/>
          </p:nvPr>
        </p:nvSpPr>
        <p:spPr/>
        <p:txBody>
          <a:bodyPr/>
          <a:lstStyle/>
          <a:p>
            <a:r>
              <a:rPr lang="en-US" dirty="0" smtClean="0"/>
              <a:t>DEV Track Resources</a:t>
            </a:r>
            <a:endParaRPr lang="en-US" dirty="0"/>
          </a:p>
        </p:txBody>
      </p:sp>
      <p:grpSp>
        <p:nvGrpSpPr>
          <p:cNvPr id="3" name="Group 2"/>
          <p:cNvGrpSpPr/>
          <p:nvPr/>
        </p:nvGrpSpPr>
        <p:grpSpPr>
          <a:xfrm>
            <a:off x="8504238" y="4838317"/>
            <a:ext cx="3076577" cy="683264"/>
            <a:chOff x="8297184" y="4389321"/>
            <a:chExt cx="3076577" cy="683264"/>
          </a:xfrm>
        </p:grpSpPr>
        <p:sp>
          <p:nvSpPr>
            <p:cNvPr id="24" name="Oval 23"/>
            <p:cNvSpPr/>
            <p:nvPr/>
          </p:nvSpPr>
          <p:spPr bwMode="auto">
            <a:xfrm>
              <a:off x="8297184" y="4449964"/>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6" name="Content Placeholder 4"/>
            <p:cNvSpPr txBox="1">
              <a:spLocks/>
            </p:cNvSpPr>
            <p:nvPr/>
          </p:nvSpPr>
          <p:spPr>
            <a:xfrm>
              <a:off x="8859162" y="4389321"/>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Tx/>
                <a:buNone/>
              </a:pPr>
              <a:r>
                <a:rPr lang="en-US" sz="3600" dirty="0" err="1" smtClean="0">
                  <a:gradFill>
                    <a:gsLst>
                      <a:gs pos="1250">
                        <a:srgbClr val="FFFFFF"/>
                      </a:gs>
                      <a:gs pos="100000">
                        <a:srgbClr val="FFFFFF"/>
                      </a:gs>
                    </a:gsLst>
                    <a:lin ang="5400000" scaled="0"/>
                  </a:gradFill>
                </a:rPr>
                <a:t>visualstudio</a:t>
              </a:r>
              <a:endParaRPr lang="en-US" sz="3600" dirty="0" smtClean="0">
                <a:gradFill>
                  <a:gsLst>
                    <a:gs pos="1250">
                      <a:srgbClr val="FFFFFF"/>
                    </a:gs>
                    <a:gs pos="100000">
                      <a:srgbClr val="FFFFFF"/>
                    </a:gs>
                  </a:gsLst>
                  <a:lin ang="5400000" scaled="0"/>
                </a:gradFill>
              </a:endParaRPr>
            </a:p>
          </p:txBody>
        </p:sp>
        <p:sp useBgFill="1">
          <p:nvSpPr>
            <p:cNvPr id="21" name="Freeform 6"/>
            <p:cNvSpPr>
              <a:spLocks noChangeAspect="1" noEditPoints="1"/>
            </p:cNvSpPr>
            <p:nvPr/>
          </p:nvSpPr>
          <p:spPr bwMode="auto">
            <a:xfrm>
              <a:off x="8428635" y="4624936"/>
              <a:ext cx="299076" cy="212035"/>
            </a:xfrm>
            <a:custGeom>
              <a:avLst/>
              <a:gdLst>
                <a:gd name="T0" fmla="*/ 1856 w 1885"/>
                <a:gd name="T1" fmla="*/ 243 h 1336"/>
                <a:gd name="T2" fmla="*/ 1629 w 1885"/>
                <a:gd name="T3" fmla="*/ 24 h 1336"/>
                <a:gd name="T4" fmla="*/ 942 w 1885"/>
                <a:gd name="T5" fmla="*/ 0 h 1336"/>
                <a:gd name="T6" fmla="*/ 943 w 1885"/>
                <a:gd name="T7" fmla="*/ 0 h 1336"/>
                <a:gd name="T8" fmla="*/ 256 w 1885"/>
                <a:gd name="T9" fmla="*/ 24 h 1336"/>
                <a:gd name="T10" fmla="*/ 29 w 1885"/>
                <a:gd name="T11" fmla="*/ 243 h 1336"/>
                <a:gd name="T12" fmla="*/ 0 w 1885"/>
                <a:gd name="T13" fmla="*/ 657 h 1336"/>
                <a:gd name="T14" fmla="*/ 0 w 1885"/>
                <a:gd name="T15" fmla="*/ 679 h 1336"/>
                <a:gd name="T16" fmla="*/ 29 w 1885"/>
                <a:gd name="T17" fmla="*/ 1093 h 1336"/>
                <a:gd name="T18" fmla="*/ 256 w 1885"/>
                <a:gd name="T19" fmla="*/ 1312 h 1336"/>
                <a:gd name="T20" fmla="*/ 943 w 1885"/>
                <a:gd name="T21" fmla="*/ 1336 h 1336"/>
                <a:gd name="T22" fmla="*/ 942 w 1885"/>
                <a:gd name="T23" fmla="*/ 1336 h 1336"/>
                <a:gd name="T24" fmla="*/ 1629 w 1885"/>
                <a:gd name="T25" fmla="*/ 1312 h 1336"/>
                <a:gd name="T26" fmla="*/ 1856 w 1885"/>
                <a:gd name="T27" fmla="*/ 1093 h 1336"/>
                <a:gd name="T28" fmla="*/ 1885 w 1885"/>
                <a:gd name="T29" fmla="*/ 679 h 1336"/>
                <a:gd name="T30" fmla="*/ 1885 w 1885"/>
                <a:gd name="T31" fmla="*/ 657 h 1336"/>
                <a:gd name="T32" fmla="*/ 1856 w 1885"/>
                <a:gd name="T33" fmla="*/ 243 h 1336"/>
                <a:gd name="T34" fmla="*/ 747 w 1885"/>
                <a:gd name="T35" fmla="*/ 933 h 1336"/>
                <a:gd name="T36" fmla="*/ 747 w 1885"/>
                <a:gd name="T37" fmla="*/ 397 h 1336"/>
                <a:gd name="T38" fmla="*/ 1247 w 1885"/>
                <a:gd name="T39" fmla="*/ 659 h 1336"/>
                <a:gd name="T40" fmla="*/ 747 w 1885"/>
                <a:gd name="T41" fmla="*/ 933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85" h="1336">
                  <a:moveTo>
                    <a:pt x="1856" y="243"/>
                  </a:moveTo>
                  <a:cubicBezTo>
                    <a:pt x="1820" y="99"/>
                    <a:pt x="1753" y="44"/>
                    <a:pt x="1629" y="24"/>
                  </a:cubicBezTo>
                  <a:cubicBezTo>
                    <a:pt x="1557" y="13"/>
                    <a:pt x="1214" y="0"/>
                    <a:pt x="942" y="0"/>
                  </a:cubicBezTo>
                  <a:cubicBezTo>
                    <a:pt x="943" y="0"/>
                    <a:pt x="943" y="0"/>
                    <a:pt x="943" y="0"/>
                  </a:cubicBezTo>
                  <a:cubicBezTo>
                    <a:pt x="671" y="0"/>
                    <a:pt x="328" y="14"/>
                    <a:pt x="256" y="24"/>
                  </a:cubicBezTo>
                  <a:cubicBezTo>
                    <a:pt x="132" y="44"/>
                    <a:pt x="65" y="99"/>
                    <a:pt x="29" y="243"/>
                  </a:cubicBezTo>
                  <a:cubicBezTo>
                    <a:pt x="17" y="291"/>
                    <a:pt x="0" y="556"/>
                    <a:pt x="0" y="657"/>
                  </a:cubicBezTo>
                  <a:cubicBezTo>
                    <a:pt x="0" y="679"/>
                    <a:pt x="0" y="679"/>
                    <a:pt x="0" y="679"/>
                  </a:cubicBezTo>
                  <a:cubicBezTo>
                    <a:pt x="0" y="780"/>
                    <a:pt x="17" y="1045"/>
                    <a:pt x="29" y="1093"/>
                  </a:cubicBezTo>
                  <a:cubicBezTo>
                    <a:pt x="65" y="1237"/>
                    <a:pt x="132" y="1292"/>
                    <a:pt x="256" y="1312"/>
                  </a:cubicBezTo>
                  <a:cubicBezTo>
                    <a:pt x="328" y="1323"/>
                    <a:pt x="671" y="1336"/>
                    <a:pt x="943" y="1336"/>
                  </a:cubicBezTo>
                  <a:cubicBezTo>
                    <a:pt x="942" y="1336"/>
                    <a:pt x="942" y="1336"/>
                    <a:pt x="942" y="1336"/>
                  </a:cubicBezTo>
                  <a:cubicBezTo>
                    <a:pt x="1214" y="1336"/>
                    <a:pt x="1557" y="1323"/>
                    <a:pt x="1629" y="1312"/>
                  </a:cubicBezTo>
                  <a:cubicBezTo>
                    <a:pt x="1753" y="1292"/>
                    <a:pt x="1820" y="1237"/>
                    <a:pt x="1856" y="1093"/>
                  </a:cubicBezTo>
                  <a:cubicBezTo>
                    <a:pt x="1868" y="1045"/>
                    <a:pt x="1885" y="780"/>
                    <a:pt x="1885" y="679"/>
                  </a:cubicBezTo>
                  <a:cubicBezTo>
                    <a:pt x="1885" y="657"/>
                    <a:pt x="1885" y="657"/>
                    <a:pt x="1885" y="657"/>
                  </a:cubicBezTo>
                  <a:cubicBezTo>
                    <a:pt x="1885" y="556"/>
                    <a:pt x="1868" y="291"/>
                    <a:pt x="1856" y="243"/>
                  </a:cubicBezTo>
                  <a:close/>
                  <a:moveTo>
                    <a:pt x="747" y="933"/>
                  </a:moveTo>
                  <a:cubicBezTo>
                    <a:pt x="747" y="397"/>
                    <a:pt x="747" y="397"/>
                    <a:pt x="747" y="397"/>
                  </a:cubicBezTo>
                  <a:cubicBezTo>
                    <a:pt x="1247" y="659"/>
                    <a:pt x="1247" y="659"/>
                    <a:pt x="1247" y="659"/>
                  </a:cubicBezTo>
                  <a:lnTo>
                    <a:pt x="747" y="933"/>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4" name="Group 13"/>
          <p:cNvGrpSpPr/>
          <p:nvPr/>
        </p:nvGrpSpPr>
        <p:grpSpPr>
          <a:xfrm>
            <a:off x="4292682" y="4838317"/>
            <a:ext cx="3503651" cy="683264"/>
            <a:chOff x="4085628" y="4215696"/>
            <a:chExt cx="3503651" cy="683264"/>
          </a:xfrm>
        </p:grpSpPr>
        <p:sp>
          <p:nvSpPr>
            <p:cNvPr id="23" name="Oval 22"/>
            <p:cNvSpPr/>
            <p:nvPr/>
          </p:nvSpPr>
          <p:spPr bwMode="auto">
            <a:xfrm>
              <a:off x="408562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5" name="Content Placeholder 4"/>
            <p:cNvSpPr txBox="1">
              <a:spLocks/>
            </p:cNvSpPr>
            <p:nvPr/>
          </p:nvSpPr>
          <p:spPr>
            <a:xfrm>
              <a:off x="4647606" y="4215696"/>
              <a:ext cx="2941673"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Tx/>
                <a:buNone/>
              </a:pPr>
              <a:r>
                <a:rPr lang="en-US" sz="3600" dirty="0" smtClean="0">
                  <a:gradFill>
                    <a:gsLst>
                      <a:gs pos="1250">
                        <a:srgbClr val="FFFFFF"/>
                      </a:gs>
                      <a:gs pos="100000">
                        <a:srgbClr val="FFFFFF"/>
                      </a:gs>
                    </a:gsLst>
                    <a:lin ang="5400000" scaled="0"/>
                  </a:gradFill>
                </a:rPr>
                <a:t>@</a:t>
              </a:r>
              <a:r>
                <a:rPr lang="en-US" sz="3600" dirty="0" err="1" smtClean="0">
                  <a:gradFill>
                    <a:gsLst>
                      <a:gs pos="1250">
                        <a:srgbClr val="FFFFFF"/>
                      </a:gs>
                      <a:gs pos="100000">
                        <a:srgbClr val="FFFFFF"/>
                      </a:gs>
                    </a:gsLst>
                    <a:lin ang="5400000" scaled="0"/>
                  </a:gradFill>
                </a:rPr>
                <a:t>visualstudio</a:t>
              </a:r>
              <a:endParaRPr lang="en-US" sz="3600" dirty="0" smtClean="0">
                <a:gradFill>
                  <a:gsLst>
                    <a:gs pos="1250">
                      <a:srgbClr val="FFFFFF"/>
                    </a:gs>
                    <a:gs pos="100000">
                      <a:srgbClr val="FFFFFF"/>
                    </a:gs>
                  </a:gsLst>
                  <a:lin ang="5400000" scaled="0"/>
                </a:gradFill>
              </a:endParaRPr>
            </a:p>
          </p:txBody>
        </p:sp>
        <p:sp useBgFill="1">
          <p:nvSpPr>
            <p:cNvPr id="12" name="Freeform 38"/>
            <p:cNvSpPr>
              <a:spLocks noChangeAspect="1"/>
            </p:cNvSpPr>
            <p:nvPr/>
          </p:nvSpPr>
          <p:spPr bwMode="auto">
            <a:xfrm>
              <a:off x="4187808" y="4422273"/>
              <a:ext cx="357619" cy="270110"/>
            </a:xfrm>
            <a:custGeom>
              <a:avLst/>
              <a:gdLst>
                <a:gd name="T0" fmla="*/ 544 w 1126"/>
                <a:gd name="T1" fmla="*/ 300 h 849"/>
                <a:gd name="T2" fmla="*/ 674 w 1126"/>
                <a:gd name="T3" fmla="*/ 61 h 849"/>
                <a:gd name="T4" fmla="*/ 710 w 1126"/>
                <a:gd name="T5" fmla="*/ 53 h 849"/>
                <a:gd name="T6" fmla="*/ 744 w 1126"/>
                <a:gd name="T7" fmla="*/ 29 h 849"/>
                <a:gd name="T8" fmla="*/ 759 w 1126"/>
                <a:gd name="T9" fmla="*/ 50 h 849"/>
                <a:gd name="T10" fmla="*/ 748 w 1126"/>
                <a:gd name="T11" fmla="*/ 88 h 849"/>
                <a:gd name="T12" fmla="*/ 985 w 1126"/>
                <a:gd name="T13" fmla="*/ 288 h 849"/>
                <a:gd name="T14" fmla="*/ 1003 w 1126"/>
                <a:gd name="T15" fmla="*/ 308 h 849"/>
                <a:gd name="T16" fmla="*/ 1121 w 1126"/>
                <a:gd name="T17" fmla="*/ 303 h 849"/>
                <a:gd name="T18" fmla="*/ 1023 w 1126"/>
                <a:gd name="T19" fmla="*/ 361 h 849"/>
                <a:gd name="T20" fmla="*/ 1022 w 1126"/>
                <a:gd name="T21" fmla="*/ 370 h 849"/>
                <a:gd name="T22" fmla="*/ 1126 w 1126"/>
                <a:gd name="T23" fmla="*/ 377 h 849"/>
                <a:gd name="T24" fmla="*/ 994 w 1126"/>
                <a:gd name="T25" fmla="*/ 429 h 849"/>
                <a:gd name="T26" fmla="*/ 773 w 1126"/>
                <a:gd name="T27" fmla="*/ 711 h 849"/>
                <a:gd name="T28" fmla="*/ 0 w 1126"/>
                <a:gd name="T29" fmla="*/ 579 h 849"/>
                <a:gd name="T30" fmla="*/ 416 w 1126"/>
                <a:gd name="T31" fmla="*/ 563 h 849"/>
                <a:gd name="T32" fmla="*/ 377 w 1126"/>
                <a:gd name="T33" fmla="*/ 466 h 849"/>
                <a:gd name="T34" fmla="*/ 251 w 1126"/>
                <a:gd name="T35" fmla="*/ 410 h 849"/>
                <a:gd name="T36" fmla="*/ 256 w 1126"/>
                <a:gd name="T37" fmla="*/ 384 h 849"/>
                <a:gd name="T38" fmla="*/ 316 w 1126"/>
                <a:gd name="T39" fmla="*/ 366 h 849"/>
                <a:gd name="T40" fmla="*/ 198 w 1126"/>
                <a:gd name="T41" fmla="*/ 268 h 849"/>
                <a:gd name="T42" fmla="*/ 208 w 1126"/>
                <a:gd name="T43" fmla="*/ 249 h 849"/>
                <a:gd name="T44" fmla="*/ 259 w 1126"/>
                <a:gd name="T45" fmla="*/ 243 h 849"/>
                <a:gd name="T46" fmla="*/ 170 w 1126"/>
                <a:gd name="T47" fmla="*/ 132 h 849"/>
                <a:gd name="T48" fmla="*/ 200 w 1126"/>
                <a:gd name="T49" fmla="*/ 113 h 849"/>
                <a:gd name="T50" fmla="*/ 544 w 1126"/>
                <a:gd name="T51" fmla="*/ 300 h 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849">
                  <a:moveTo>
                    <a:pt x="544" y="300"/>
                  </a:moveTo>
                  <a:cubicBezTo>
                    <a:pt x="580" y="187"/>
                    <a:pt x="624" y="114"/>
                    <a:pt x="674" y="61"/>
                  </a:cubicBezTo>
                  <a:cubicBezTo>
                    <a:pt x="712" y="22"/>
                    <a:pt x="732" y="9"/>
                    <a:pt x="710" y="53"/>
                  </a:cubicBezTo>
                  <a:cubicBezTo>
                    <a:pt x="719" y="45"/>
                    <a:pt x="733" y="34"/>
                    <a:pt x="744" y="29"/>
                  </a:cubicBezTo>
                  <a:cubicBezTo>
                    <a:pt x="806" y="0"/>
                    <a:pt x="801" y="24"/>
                    <a:pt x="759" y="50"/>
                  </a:cubicBezTo>
                  <a:cubicBezTo>
                    <a:pt x="874" y="9"/>
                    <a:pt x="870" y="61"/>
                    <a:pt x="748" y="88"/>
                  </a:cubicBezTo>
                  <a:cubicBezTo>
                    <a:pt x="848" y="90"/>
                    <a:pt x="954" y="153"/>
                    <a:pt x="985" y="288"/>
                  </a:cubicBezTo>
                  <a:cubicBezTo>
                    <a:pt x="989" y="307"/>
                    <a:pt x="984" y="305"/>
                    <a:pt x="1003" y="308"/>
                  </a:cubicBezTo>
                  <a:cubicBezTo>
                    <a:pt x="1044" y="316"/>
                    <a:pt x="1083" y="315"/>
                    <a:pt x="1121" y="303"/>
                  </a:cubicBezTo>
                  <a:cubicBezTo>
                    <a:pt x="1117" y="331"/>
                    <a:pt x="1080" y="349"/>
                    <a:pt x="1023" y="361"/>
                  </a:cubicBezTo>
                  <a:cubicBezTo>
                    <a:pt x="1001" y="366"/>
                    <a:pt x="997" y="364"/>
                    <a:pt x="1022" y="370"/>
                  </a:cubicBezTo>
                  <a:cubicBezTo>
                    <a:pt x="1054" y="377"/>
                    <a:pt x="1089" y="379"/>
                    <a:pt x="1126" y="377"/>
                  </a:cubicBezTo>
                  <a:cubicBezTo>
                    <a:pt x="1097" y="411"/>
                    <a:pt x="1051" y="428"/>
                    <a:pt x="994" y="429"/>
                  </a:cubicBezTo>
                  <a:cubicBezTo>
                    <a:pt x="958" y="559"/>
                    <a:pt x="877" y="653"/>
                    <a:pt x="773" y="711"/>
                  </a:cubicBezTo>
                  <a:cubicBezTo>
                    <a:pt x="530" y="849"/>
                    <a:pt x="177" y="829"/>
                    <a:pt x="0" y="579"/>
                  </a:cubicBezTo>
                  <a:cubicBezTo>
                    <a:pt x="116" y="670"/>
                    <a:pt x="288" y="690"/>
                    <a:pt x="416" y="563"/>
                  </a:cubicBezTo>
                  <a:cubicBezTo>
                    <a:pt x="332" y="563"/>
                    <a:pt x="311" y="500"/>
                    <a:pt x="377" y="466"/>
                  </a:cubicBezTo>
                  <a:cubicBezTo>
                    <a:pt x="314" y="465"/>
                    <a:pt x="274" y="446"/>
                    <a:pt x="251" y="410"/>
                  </a:cubicBezTo>
                  <a:cubicBezTo>
                    <a:pt x="242" y="396"/>
                    <a:pt x="242" y="395"/>
                    <a:pt x="256" y="384"/>
                  </a:cubicBezTo>
                  <a:cubicBezTo>
                    <a:pt x="272" y="373"/>
                    <a:pt x="294" y="368"/>
                    <a:pt x="316" y="366"/>
                  </a:cubicBezTo>
                  <a:cubicBezTo>
                    <a:pt x="251" y="347"/>
                    <a:pt x="212" y="313"/>
                    <a:pt x="198" y="268"/>
                  </a:cubicBezTo>
                  <a:cubicBezTo>
                    <a:pt x="193" y="252"/>
                    <a:pt x="192" y="253"/>
                    <a:pt x="208" y="249"/>
                  </a:cubicBezTo>
                  <a:cubicBezTo>
                    <a:pt x="223" y="246"/>
                    <a:pt x="242" y="243"/>
                    <a:pt x="259" y="243"/>
                  </a:cubicBezTo>
                  <a:cubicBezTo>
                    <a:pt x="208" y="212"/>
                    <a:pt x="178" y="174"/>
                    <a:pt x="170" y="132"/>
                  </a:cubicBezTo>
                  <a:cubicBezTo>
                    <a:pt x="163" y="92"/>
                    <a:pt x="170" y="102"/>
                    <a:pt x="200" y="113"/>
                  </a:cubicBezTo>
                  <a:cubicBezTo>
                    <a:pt x="333" y="164"/>
                    <a:pt x="465" y="219"/>
                    <a:pt x="544" y="300"/>
                  </a:cubicBezTo>
                  <a:close/>
                </a:path>
              </a:pathLst>
            </a:custGeom>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6" name="Group 15"/>
          <p:cNvGrpSpPr/>
          <p:nvPr/>
        </p:nvGrpSpPr>
        <p:grpSpPr>
          <a:xfrm>
            <a:off x="473162" y="4838317"/>
            <a:ext cx="3111615" cy="683264"/>
            <a:chOff x="266108" y="4215696"/>
            <a:chExt cx="3111615" cy="683264"/>
          </a:xfrm>
        </p:grpSpPr>
        <p:sp>
          <p:nvSpPr>
            <p:cNvPr id="10" name="Content Placeholder 4"/>
            <p:cNvSpPr txBox="1">
              <a:spLocks/>
            </p:cNvSpPr>
            <p:nvPr/>
          </p:nvSpPr>
          <p:spPr>
            <a:xfrm>
              <a:off x="863124" y="4215696"/>
              <a:ext cx="2514599" cy="68326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FFFF"/>
                </a:buClr>
                <a:buFontTx/>
                <a:buNone/>
              </a:pPr>
              <a:r>
                <a:rPr lang="en-US" sz="3600" dirty="0" err="1" smtClean="0">
                  <a:gradFill>
                    <a:gsLst>
                      <a:gs pos="1250">
                        <a:srgbClr val="FFFFFF"/>
                      </a:gs>
                      <a:gs pos="100000">
                        <a:srgbClr val="FFFFFF"/>
                      </a:gs>
                    </a:gsLst>
                    <a:lin ang="5400000" scaled="0"/>
                  </a:gradFill>
                </a:rPr>
                <a:t>visualstudio</a:t>
              </a:r>
              <a:endParaRPr lang="en-US" sz="3600" dirty="0" smtClean="0">
                <a:gradFill>
                  <a:gsLst>
                    <a:gs pos="1250">
                      <a:srgbClr val="FFFFFF"/>
                    </a:gs>
                    <a:gs pos="100000">
                      <a:srgbClr val="FFFFFF"/>
                    </a:gs>
                  </a:gsLst>
                  <a:lin ang="5400000" scaled="0"/>
                </a:gradFill>
              </a:endParaRPr>
            </a:p>
          </p:txBody>
        </p:sp>
        <p:grpSp>
          <p:nvGrpSpPr>
            <p:cNvPr id="13" name="Group 12"/>
            <p:cNvGrpSpPr/>
            <p:nvPr/>
          </p:nvGrpSpPr>
          <p:grpSpPr>
            <a:xfrm>
              <a:off x="266108" y="4276339"/>
              <a:ext cx="561978" cy="561978"/>
              <a:chOff x="266108" y="4276339"/>
              <a:chExt cx="561978" cy="561978"/>
            </a:xfrm>
          </p:grpSpPr>
          <p:sp>
            <p:nvSpPr>
              <p:cNvPr id="19" name="Oval 18"/>
              <p:cNvSpPr/>
              <p:nvPr/>
            </p:nvSpPr>
            <p:spPr bwMode="auto">
              <a:xfrm>
                <a:off x="266108" y="4276339"/>
                <a:ext cx="561978" cy="561978"/>
              </a:xfrm>
              <a:prstGeom prst="ellipse">
                <a:avLst/>
              </a:prstGeom>
              <a:solidFill>
                <a:srgbClr val="FFFFFF"/>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Freeform 5"/>
              <p:cNvSpPr>
                <a:spLocks/>
              </p:cNvSpPr>
              <p:nvPr/>
            </p:nvSpPr>
            <p:spPr bwMode="auto">
              <a:xfrm>
                <a:off x="535461" y="4395075"/>
                <a:ext cx="174625" cy="352425"/>
              </a:xfrm>
              <a:custGeom>
                <a:avLst/>
                <a:gdLst>
                  <a:gd name="T0" fmla="*/ 43 w 44"/>
                  <a:gd name="T1" fmla="*/ 49 h 91"/>
                  <a:gd name="T2" fmla="*/ 27 w 44"/>
                  <a:gd name="T3" fmla="*/ 49 h 91"/>
                  <a:gd name="T4" fmla="*/ 27 w 44"/>
                  <a:gd name="T5" fmla="*/ 91 h 91"/>
                  <a:gd name="T6" fmla="*/ 11 w 44"/>
                  <a:gd name="T7" fmla="*/ 91 h 91"/>
                  <a:gd name="T8" fmla="*/ 11 w 44"/>
                  <a:gd name="T9" fmla="*/ 49 h 91"/>
                  <a:gd name="T10" fmla="*/ 0 w 44"/>
                  <a:gd name="T11" fmla="*/ 49 h 91"/>
                  <a:gd name="T12" fmla="*/ 0 w 44"/>
                  <a:gd name="T13" fmla="*/ 33 h 91"/>
                  <a:gd name="T14" fmla="*/ 11 w 44"/>
                  <a:gd name="T15" fmla="*/ 33 h 91"/>
                  <a:gd name="T16" fmla="*/ 11 w 44"/>
                  <a:gd name="T17" fmla="*/ 20 h 91"/>
                  <a:gd name="T18" fmla="*/ 33 w 44"/>
                  <a:gd name="T19" fmla="*/ 0 h 91"/>
                  <a:gd name="T20" fmla="*/ 44 w 44"/>
                  <a:gd name="T21" fmla="*/ 1 h 91"/>
                  <a:gd name="T22" fmla="*/ 43 w 44"/>
                  <a:gd name="T23" fmla="*/ 15 h 91"/>
                  <a:gd name="T24" fmla="*/ 33 w 44"/>
                  <a:gd name="T25" fmla="*/ 15 h 91"/>
                  <a:gd name="T26" fmla="*/ 27 w 44"/>
                  <a:gd name="T27" fmla="*/ 22 h 91"/>
                  <a:gd name="T28" fmla="*/ 27 w 44"/>
                  <a:gd name="T29" fmla="*/ 23 h 91"/>
                  <a:gd name="T30" fmla="*/ 27 w 44"/>
                  <a:gd name="T31" fmla="*/ 33 h 91"/>
                  <a:gd name="T32" fmla="*/ 44 w 44"/>
                  <a:gd name="T33" fmla="*/ 33 h 91"/>
                  <a:gd name="T34" fmla="*/ 43 w 44"/>
                  <a:gd name="T35" fmla="*/ 49 h 91"/>
                  <a:gd name="T36" fmla="*/ 43 w 44"/>
                  <a:gd name="T37" fmla="*/ 4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91">
                    <a:moveTo>
                      <a:pt x="43" y="49"/>
                    </a:moveTo>
                    <a:cubicBezTo>
                      <a:pt x="27" y="49"/>
                      <a:pt x="27" y="49"/>
                      <a:pt x="27" y="49"/>
                    </a:cubicBezTo>
                    <a:cubicBezTo>
                      <a:pt x="27" y="91"/>
                      <a:pt x="27" y="91"/>
                      <a:pt x="27" y="91"/>
                    </a:cubicBezTo>
                    <a:cubicBezTo>
                      <a:pt x="11" y="91"/>
                      <a:pt x="11" y="91"/>
                      <a:pt x="11" y="91"/>
                    </a:cubicBezTo>
                    <a:cubicBezTo>
                      <a:pt x="11" y="49"/>
                      <a:pt x="11" y="49"/>
                      <a:pt x="11" y="49"/>
                    </a:cubicBezTo>
                    <a:cubicBezTo>
                      <a:pt x="0" y="49"/>
                      <a:pt x="0" y="49"/>
                      <a:pt x="0" y="49"/>
                    </a:cubicBezTo>
                    <a:cubicBezTo>
                      <a:pt x="0" y="33"/>
                      <a:pt x="0" y="33"/>
                      <a:pt x="0" y="33"/>
                    </a:cubicBezTo>
                    <a:cubicBezTo>
                      <a:pt x="11" y="33"/>
                      <a:pt x="11" y="33"/>
                      <a:pt x="11" y="33"/>
                    </a:cubicBezTo>
                    <a:cubicBezTo>
                      <a:pt x="11" y="33"/>
                      <a:pt x="11" y="27"/>
                      <a:pt x="11" y="20"/>
                    </a:cubicBezTo>
                    <a:cubicBezTo>
                      <a:pt x="11" y="10"/>
                      <a:pt x="18" y="0"/>
                      <a:pt x="33" y="0"/>
                    </a:cubicBezTo>
                    <a:cubicBezTo>
                      <a:pt x="39" y="0"/>
                      <a:pt x="44" y="1"/>
                      <a:pt x="44" y="1"/>
                    </a:cubicBezTo>
                    <a:cubicBezTo>
                      <a:pt x="43" y="15"/>
                      <a:pt x="43" y="15"/>
                      <a:pt x="43" y="15"/>
                    </a:cubicBezTo>
                    <a:cubicBezTo>
                      <a:pt x="43" y="15"/>
                      <a:pt x="39" y="15"/>
                      <a:pt x="33" y="15"/>
                    </a:cubicBezTo>
                    <a:cubicBezTo>
                      <a:pt x="28" y="15"/>
                      <a:pt x="27" y="18"/>
                      <a:pt x="27" y="22"/>
                    </a:cubicBezTo>
                    <a:cubicBezTo>
                      <a:pt x="27" y="22"/>
                      <a:pt x="27" y="23"/>
                      <a:pt x="27" y="23"/>
                    </a:cubicBezTo>
                    <a:cubicBezTo>
                      <a:pt x="27" y="24"/>
                      <a:pt x="27" y="27"/>
                      <a:pt x="27" y="33"/>
                    </a:cubicBezTo>
                    <a:cubicBezTo>
                      <a:pt x="44" y="33"/>
                      <a:pt x="44" y="33"/>
                      <a:pt x="44" y="33"/>
                    </a:cubicBezTo>
                    <a:cubicBezTo>
                      <a:pt x="43" y="49"/>
                      <a:pt x="43" y="49"/>
                      <a:pt x="43" y="49"/>
                    </a:cubicBezTo>
                    <a:cubicBezTo>
                      <a:pt x="43" y="49"/>
                      <a:pt x="43" y="49"/>
                      <a:pt x="43" y="49"/>
                    </a:cubicBezTo>
                    <a:close/>
                  </a:path>
                </a:pathLst>
              </a:custGeom>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190914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600"/>
                                        <p:tgtEl>
                                          <p:spTgt spid="5"/>
                                        </p:tgtEl>
                                      </p:cBhvr>
                                    </p:animEffect>
                                  </p:childTnLst>
                                </p:cTn>
                              </p:par>
                              <p:par>
                                <p:cTn id="8" presetID="63" presetClass="path" presetSubtype="0" decel="100000" fill="hold" grpId="1" nodeType="withEffect">
                                  <p:stCondLst>
                                    <p:cond delay="0"/>
                                  </p:stCondLst>
                                  <p:childTnLst>
                                    <p:animMotion origin="layout" path="M -0.02413 -9.94099E-7 L 0 -9.94099E-7 " pathEditMode="relative" rAng="0" ptsTypes="AA">
                                      <p:cBhvr>
                                        <p:cTn id="9" dur="1000" fill="hold"/>
                                        <p:tgtEl>
                                          <p:spTgt spid="5"/>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600"/>
                                        <p:tgtEl>
                                          <p:spTgt spid="16"/>
                                        </p:tgtEl>
                                      </p:cBhvr>
                                    </p:animEffect>
                                  </p:childTnLst>
                                </p:cTn>
                              </p:par>
                              <p:par>
                                <p:cTn id="13" presetID="63" presetClass="path" presetSubtype="0" decel="100000" fill="hold" nodeType="withEffect">
                                  <p:stCondLst>
                                    <p:cond delay="100"/>
                                  </p:stCondLst>
                                  <p:childTnLst>
                                    <p:animMotion origin="layout" path="M -0.02413 -1.02587E-6 L 4.94766E-6 -1.02587E-6 " pathEditMode="relative" rAng="0" ptsTypes="AA">
                                      <p:cBhvr>
                                        <p:cTn id="14" dur="1000" fill="hold"/>
                                        <p:tgtEl>
                                          <p:spTgt spid="16"/>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600"/>
                                        <p:tgtEl>
                                          <p:spTgt spid="14"/>
                                        </p:tgtEl>
                                      </p:cBhvr>
                                    </p:animEffect>
                                  </p:childTnLst>
                                </p:cTn>
                              </p:par>
                              <p:par>
                                <p:cTn id="18" presetID="63" presetClass="path" presetSubtype="0" decel="100000" fill="hold" nodeType="withEffect">
                                  <p:stCondLst>
                                    <p:cond delay="200"/>
                                  </p:stCondLst>
                                  <p:childTnLst>
                                    <p:animMotion origin="layout" path="M -0.02413 -1.02587E-6 L 1.35818E-6 -1.02587E-6 " pathEditMode="relative" rAng="0" ptsTypes="AA">
                                      <p:cBhvr>
                                        <p:cTn id="19" dur="1000" fill="hold"/>
                                        <p:tgtEl>
                                          <p:spTgt spid="14"/>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600"/>
                                        <p:tgtEl>
                                          <p:spTgt spid="3"/>
                                        </p:tgtEl>
                                      </p:cBhvr>
                                    </p:animEffect>
                                  </p:childTnLst>
                                </p:cTn>
                              </p:par>
                              <p:par>
                                <p:cTn id="23" presetID="63" presetClass="path" presetSubtype="0" decel="100000" fill="hold" nodeType="withEffect">
                                  <p:stCondLst>
                                    <p:cond delay="300"/>
                                  </p:stCondLst>
                                  <p:childTnLst>
                                    <p:animMotion origin="layout" path="M -0.02413 -1.02587E-6 L 4.25581E-6 -1.02587E-6 " pathEditMode="relative" rAng="0" ptsTypes="AA">
                                      <p:cBhvr>
                                        <p:cTn id="24" dur="10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4"/>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5"/>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grpSp>
        <p:nvGrpSpPr>
          <p:cNvPr id="3" name="Group 2"/>
          <p:cNvGrpSpPr/>
          <p:nvPr/>
        </p:nvGrpSpPr>
        <p:grpSpPr>
          <a:xfrm>
            <a:off x="5997643" y="3946350"/>
            <a:ext cx="5481393" cy="2734059"/>
            <a:chOff x="5997643" y="3946350"/>
            <a:chExt cx="5481393"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97643" y="5766010"/>
              <a:ext cx="5481393"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7"/>
                </a:rPr>
                <a:t>http</a:t>
              </a:r>
              <a:r>
                <a:rPr lang="en-US" dirty="0" smtClean="0">
                  <a:solidFill>
                    <a:srgbClr val="FFFFFF"/>
                  </a:solidFill>
                  <a:hlinkClick r:id="rId7"/>
                </a:rPr>
                <a:t>://developer.microsoft.com </a:t>
              </a:r>
              <a:endParaRPr lang="en-US" dirty="0">
                <a:solidFill>
                  <a:srgbClr val="FFFFFF"/>
                </a:solidFill>
              </a:endParaRPr>
            </a:p>
          </p:txBody>
        </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6025864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750"/>
                                        <p:tgtEl>
                                          <p:spTgt spid="3"/>
                                        </p:tgtEl>
                                      </p:cBhvr>
                                    </p:animEffect>
                                  </p:childTnLst>
                                </p:cTn>
                              </p:par>
                              <p:par>
                                <p:cTn id="23" presetID="63" presetClass="path" presetSubtype="0" decel="100000" fill="hold" nodeType="withEffect">
                                  <p:stCondLst>
                                    <p:cond delay="300"/>
                                  </p:stCondLst>
                                  <p:childTnLst>
                                    <p:animMotion origin="layout" path="M -0.02413 3.26827E-6 L 0 3.26827E-6 " pathEditMode="relative" rAng="0" ptsTypes="AA">
                                      <p:cBhvr>
                                        <p:cTn id="24" dur="75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90664" y="1215634"/>
            <a:ext cx="5943598" cy="4193654"/>
          </a:xfrm>
          <a:prstGeom prst="rect">
            <a:avLst/>
          </a:prstGeom>
        </p:spPr>
      </p:pic>
      <p:sp>
        <p:nvSpPr>
          <p:cNvPr id="3" name="Title 2"/>
          <p:cNvSpPr>
            <a:spLocks noGrp="1"/>
          </p:cNvSpPr>
          <p:nvPr>
            <p:ph type="title"/>
          </p:nvPr>
        </p:nvSpPr>
        <p:spPr/>
        <p:txBody>
          <a:bodyPr/>
          <a:lstStyle/>
          <a:p>
            <a:r>
              <a:rPr lang="en-US" dirty="0" smtClean="0"/>
              <a:t>Halo Waypoint</a:t>
            </a:r>
            <a:endParaRPr lang="en-US" dirty="0"/>
          </a:p>
        </p:txBody>
      </p:sp>
      <p:sp>
        <p:nvSpPr>
          <p:cNvPr id="4" name="TextBox 3"/>
          <p:cNvSpPr txBox="1"/>
          <p:nvPr/>
        </p:nvSpPr>
        <p:spPr>
          <a:xfrm>
            <a:off x="274638" y="5369470"/>
            <a:ext cx="11521280" cy="116185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rgbClr val="FFFFFF"/>
                    </a:gs>
                    <a:gs pos="100000">
                      <a:srgbClr val="FFFFFF"/>
                    </a:gs>
                  </a:gsLst>
                  <a:lin ang="5400000" scaled="0"/>
                </a:gradFill>
                <a:hlinkClick r:id="rId3"/>
              </a:rPr>
              <a:t>https://www.halowaypoint.com/</a:t>
            </a:r>
            <a:endParaRPr lang="en-US" sz="2400" dirty="0" smtClean="0">
              <a:gradFill>
                <a:gsLst>
                  <a:gs pos="1250">
                    <a:srgbClr val="FFFFFF"/>
                  </a:gs>
                  <a:gs pos="100000">
                    <a:srgbClr val="FFFFFF"/>
                  </a:gs>
                </a:gsLst>
                <a:lin ang="5400000" scaled="0"/>
              </a:gradFill>
            </a:endParaRPr>
          </a:p>
          <a:p>
            <a:pPr>
              <a:lnSpc>
                <a:spcPct val="90000"/>
              </a:lnSpc>
              <a:spcAft>
                <a:spcPts val="600"/>
              </a:spcAft>
            </a:pPr>
            <a:r>
              <a:rPr lang="en-US" sz="3300" dirty="0" smtClean="0">
                <a:solidFill>
                  <a:srgbClr val="FFFFFF"/>
                </a:solidFill>
                <a:latin typeface="Consolas" panose="020B0609020204030204" pitchFamily="49" charset="0"/>
                <a:cs typeface="Consolas" panose="020B0609020204030204" pitchFamily="49" charset="0"/>
              </a:rPr>
              <a:t>&lt;meta content="Orchard" name="generator" /&gt;</a:t>
            </a:r>
            <a:r>
              <a:rPr lang="en-US" sz="2400" dirty="0" smtClean="0">
                <a:solidFill>
                  <a:srgbClr val="FFFFFF"/>
                </a:solidFill>
              </a:rPr>
              <a:t> </a:t>
            </a:r>
            <a:endParaRPr lang="en-US" sz="24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370298152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3241967"/>
      </p:ext>
    </p:extLst>
  </p:cSld>
  <p:clrMapOvr>
    <a:masterClrMapping/>
  </p:clrMapOvr>
  <p:transition spd="slow">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604238"/>
      </p:ext>
    </p:extLst>
  </p:cSld>
  <p:clrMapOvr>
    <a:masterClrMapping/>
  </p:clrMapOvr>
  <p:transition spd="slow">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80055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95"/>
          <a:stretch/>
        </p:blipFill>
        <p:spPr>
          <a:xfrm>
            <a:off x="490664" y="1215634"/>
            <a:ext cx="8319861" cy="4183217"/>
          </a:xfrm>
          <a:prstGeom prst="rect">
            <a:avLst/>
          </a:prstGeom>
        </p:spPr>
      </p:pic>
      <p:sp>
        <p:nvSpPr>
          <p:cNvPr id="3" name="Title 2"/>
          <p:cNvSpPr>
            <a:spLocks noGrp="1"/>
          </p:cNvSpPr>
          <p:nvPr>
            <p:ph type="title"/>
          </p:nvPr>
        </p:nvSpPr>
        <p:spPr/>
        <p:txBody>
          <a:bodyPr/>
          <a:lstStyle/>
          <a:p>
            <a:r>
              <a:rPr lang="en-US" dirty="0" smtClean="0"/>
              <a:t>Frye</a:t>
            </a:r>
            <a:endParaRPr lang="en-US" dirty="0"/>
          </a:p>
        </p:txBody>
      </p:sp>
      <p:sp>
        <p:nvSpPr>
          <p:cNvPr id="4" name="TextBox 3"/>
          <p:cNvSpPr txBox="1"/>
          <p:nvPr/>
        </p:nvSpPr>
        <p:spPr>
          <a:xfrm>
            <a:off x="274638" y="5369470"/>
            <a:ext cx="11521280" cy="116185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rgbClr val="FFFFFF"/>
                    </a:gs>
                    <a:gs pos="100000">
                      <a:srgbClr val="FFFFFF"/>
                    </a:gs>
                  </a:gsLst>
                  <a:lin ang="5400000" scaled="0"/>
                </a:gradFill>
                <a:hlinkClick r:id="rId3"/>
              </a:rPr>
              <a:t>http://www.thefryecompany.com/</a:t>
            </a:r>
            <a:endParaRPr lang="en-US" sz="2400" dirty="0" smtClean="0">
              <a:gradFill>
                <a:gsLst>
                  <a:gs pos="1250">
                    <a:srgbClr val="FFFFFF"/>
                  </a:gs>
                  <a:gs pos="100000">
                    <a:srgbClr val="FFFFFF"/>
                  </a:gs>
                </a:gsLst>
                <a:lin ang="5400000" scaled="0"/>
              </a:gradFill>
            </a:endParaRPr>
          </a:p>
          <a:p>
            <a:pPr>
              <a:lnSpc>
                <a:spcPct val="90000"/>
              </a:lnSpc>
              <a:spcAft>
                <a:spcPts val="600"/>
              </a:spcAft>
            </a:pPr>
            <a:r>
              <a:rPr lang="en-US" sz="3300" dirty="0" smtClean="0">
                <a:solidFill>
                  <a:srgbClr val="FFFFFF"/>
                </a:solidFill>
                <a:latin typeface="Consolas" panose="020B0609020204030204" pitchFamily="49" charset="0"/>
                <a:cs typeface="Consolas" panose="020B0609020204030204" pitchFamily="49" charset="0"/>
              </a:rPr>
              <a:t>&lt;meta content="Orchard" name="generator" /&gt;</a:t>
            </a:r>
            <a:r>
              <a:rPr lang="en-US" sz="2400" dirty="0" smtClean="0">
                <a:solidFill>
                  <a:srgbClr val="FFFFFF"/>
                </a:solidFill>
              </a:rPr>
              <a:t> </a:t>
            </a:r>
            <a:endParaRPr lang="en-US" sz="2400" dirty="0" smtClean="0">
              <a:gradFill>
                <a:gsLst>
                  <a:gs pos="2917">
                    <a:srgbClr val="FFFFFF"/>
                  </a:gs>
                  <a:gs pos="30000">
                    <a:srgbClr val="FFFFFF"/>
                  </a:gs>
                </a:gsLst>
                <a:lin ang="5400000" scaled="0"/>
              </a:gradFill>
            </a:endParaRPr>
          </a:p>
        </p:txBody>
      </p:sp>
    </p:spTree>
    <p:extLst>
      <p:ext uri="{BB962C8B-B14F-4D97-AF65-F5344CB8AC3E}">
        <p14:creationId xmlns:p14="http://schemas.microsoft.com/office/powerpoint/2010/main" val="144116514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ASP.NET Blogs</a:t>
            </a:r>
            <a:endParaRPr lang="en-US" dirty="0"/>
          </a:p>
        </p:txBody>
      </p:sp>
      <p:sp>
        <p:nvSpPr>
          <p:cNvPr id="4" name="TextBox 3"/>
          <p:cNvSpPr txBox="1"/>
          <p:nvPr/>
        </p:nvSpPr>
        <p:spPr>
          <a:xfrm>
            <a:off x="274638" y="5369470"/>
            <a:ext cx="11521280" cy="1161857"/>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1250">
                      <a:srgbClr val="FFFFFF"/>
                    </a:gs>
                    <a:gs pos="100000">
                      <a:srgbClr val="FFFFFF"/>
                    </a:gs>
                  </a:gsLst>
                  <a:lin ang="5400000" scaled="0"/>
                </a:gradFill>
                <a:hlinkClick r:id="rId2"/>
              </a:rPr>
              <a:t>https://weblogs.asp.net/</a:t>
            </a:r>
            <a:endParaRPr lang="en-US" sz="2400" dirty="0" smtClean="0">
              <a:gradFill>
                <a:gsLst>
                  <a:gs pos="1250">
                    <a:srgbClr val="FFFFFF"/>
                  </a:gs>
                  <a:gs pos="100000">
                    <a:srgbClr val="FFFFFF"/>
                  </a:gs>
                </a:gsLst>
                <a:lin ang="5400000" scaled="0"/>
              </a:gradFill>
            </a:endParaRPr>
          </a:p>
          <a:p>
            <a:pPr>
              <a:lnSpc>
                <a:spcPct val="90000"/>
              </a:lnSpc>
              <a:spcAft>
                <a:spcPts val="600"/>
              </a:spcAft>
            </a:pPr>
            <a:r>
              <a:rPr lang="en-US" sz="3300" dirty="0" smtClean="0">
                <a:solidFill>
                  <a:srgbClr val="FFFFFF"/>
                </a:solidFill>
                <a:latin typeface="Consolas" panose="020B0609020204030204" pitchFamily="49" charset="0"/>
                <a:cs typeface="Consolas" panose="020B0609020204030204" pitchFamily="49" charset="0"/>
              </a:rPr>
              <a:t>&lt;meta content="Orchard" name="generator" /&gt;</a:t>
            </a:r>
            <a:r>
              <a:rPr lang="en-US" sz="2400" dirty="0" smtClean="0">
                <a:solidFill>
                  <a:srgbClr val="FFFFFF"/>
                </a:solidFill>
              </a:rPr>
              <a:t> </a:t>
            </a:r>
            <a:endParaRPr lang="en-US" sz="2400" dirty="0" smtClean="0">
              <a:gradFill>
                <a:gsLst>
                  <a:gs pos="2917">
                    <a:srgbClr val="FFFFFF"/>
                  </a:gs>
                  <a:gs pos="30000">
                    <a:srgbClr val="FFFFFF"/>
                  </a:gs>
                </a:gsLst>
                <a:lin ang="5400000" scaled="0"/>
              </a:gradFill>
            </a:endParaRPr>
          </a:p>
        </p:txBody>
      </p:sp>
      <p:pic>
        <p:nvPicPr>
          <p:cNvPr id="2" name="Picture 1"/>
          <p:cNvPicPr>
            <a:picLocks noChangeAspect="1"/>
          </p:cNvPicPr>
          <p:nvPr/>
        </p:nvPicPr>
        <p:blipFill>
          <a:blip r:embed="rId3"/>
          <a:stretch>
            <a:fillRect/>
          </a:stretch>
        </p:blipFill>
        <p:spPr>
          <a:xfrm>
            <a:off x="490664" y="1212849"/>
            <a:ext cx="5943597" cy="4160036"/>
          </a:xfrm>
          <a:prstGeom prst="rect">
            <a:avLst/>
          </a:prstGeom>
        </p:spPr>
      </p:pic>
    </p:spTree>
    <p:extLst>
      <p:ext uri="{BB962C8B-B14F-4D97-AF65-F5344CB8AC3E}">
        <p14:creationId xmlns:p14="http://schemas.microsoft.com/office/powerpoint/2010/main" val="421858635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Built on composition</a:t>
            </a:r>
            <a:endParaRPr lang="en-US" dirty="0"/>
          </a:p>
        </p:txBody>
      </p:sp>
      <p:pic>
        <p:nvPicPr>
          <p:cNvPr id="6" name="Picture 5"/>
          <p:cNvPicPr>
            <a:picLocks noChangeAspect="1"/>
          </p:cNvPicPr>
          <p:nvPr/>
        </p:nvPicPr>
        <p:blipFill>
          <a:blip r:embed="rId2"/>
          <a:stretch>
            <a:fillRect/>
          </a:stretch>
        </p:blipFill>
        <p:spPr>
          <a:xfrm>
            <a:off x="457597" y="1212849"/>
            <a:ext cx="4680520" cy="4955441"/>
          </a:xfrm>
          <a:prstGeom prst="rect">
            <a:avLst/>
          </a:prstGeom>
        </p:spPr>
      </p:pic>
      <p:pic>
        <p:nvPicPr>
          <p:cNvPr id="7" name="Picture 6"/>
          <p:cNvPicPr>
            <a:picLocks noChangeAspect="1"/>
          </p:cNvPicPr>
          <p:nvPr/>
        </p:nvPicPr>
        <p:blipFill>
          <a:blip r:embed="rId3"/>
          <a:stretch>
            <a:fillRect/>
          </a:stretch>
        </p:blipFill>
        <p:spPr>
          <a:xfrm>
            <a:off x="5163633" y="1212849"/>
            <a:ext cx="4984505" cy="4955441"/>
          </a:xfrm>
          <a:prstGeom prst="rect">
            <a:avLst/>
          </a:prstGeom>
        </p:spPr>
      </p:pic>
    </p:spTree>
    <p:extLst>
      <p:ext uri="{BB962C8B-B14F-4D97-AF65-F5344CB8AC3E}">
        <p14:creationId xmlns:p14="http://schemas.microsoft.com/office/powerpoint/2010/main" val="2320986187"/>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 Jay Schmelzer, Bertrand Le Roy, Marcus Wendt, Edward Thomson, Scott Hunter</External_x0020_Speaker>
    <Session_x0020_Code xmlns="e36bfbf9-5e42-489c-a259-4c54eb22cb57"> DEV-B220</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2006/metadata/properties"/>
    <ds:schemaRef ds:uri="http://purl.org/dc/elements/1.1/"/>
    <ds:schemaRef ds:uri="http://schemas.microsoft.com/sharepoint/v3"/>
    <ds:schemaRef ds:uri="http://schemas.microsoft.com/office/infopath/2007/PartnerControls"/>
    <ds:schemaRef ds:uri="http://purl.org/dc/terms/"/>
    <ds:schemaRef ds:uri="http://purl.org/dc/dcmitype/"/>
    <ds:schemaRef ds:uri="http://schemas.openxmlformats.org/package/2006/metadata/core-properties"/>
    <ds:schemaRef ds:uri="230e9df3-be65-4c73-a93b-d1236ebd677e"/>
    <ds:schemaRef ds:uri="e36bfbf9-5e42-489c-a259-4c54eb22cb57"/>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4</TotalTime>
  <Words>4737</Words>
  <Application>Microsoft Office PowerPoint</Application>
  <PresentationFormat>Custom</PresentationFormat>
  <Paragraphs>333</Paragraphs>
  <Slides>62</Slides>
  <Notes>31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Consolas</vt:lpstr>
      <vt:lpstr>Orator Std</vt:lpstr>
      <vt:lpstr>Segoe UI</vt:lpstr>
      <vt:lpstr>Segoe UI Light</vt:lpstr>
      <vt:lpstr>Wingdings</vt:lpstr>
      <vt:lpstr>TEE14 Speaker PPT Template</vt:lpstr>
      <vt:lpstr>PowerPoint Presentation</vt:lpstr>
      <vt:lpstr>.NET OSS Showcase</vt:lpstr>
      <vt:lpstr>Orchard</vt:lpstr>
      <vt:lpstr>AMC Theatres</vt:lpstr>
      <vt:lpstr>Discover SharePoint</vt:lpstr>
      <vt:lpstr>Halo Waypoint</vt:lpstr>
      <vt:lpstr>Frye</vt:lpstr>
      <vt:lpstr>ASP.NET Blogs</vt:lpstr>
      <vt:lpstr>Built on composition</vt:lpstr>
      <vt:lpstr>Full-featured &amp; super-extensible</vt:lpstr>
      <vt:lpstr>Scalable</vt:lpstr>
      <vt:lpstr>Origins</vt:lpstr>
      <vt:lpstr>Governance: OPEN++</vt:lpstr>
      <vt:lpstr>Contributors</vt:lpstr>
      <vt:lpstr>Try it and get involved</vt:lpstr>
      <vt:lpstr>Orchard companies</vt:lpstr>
      <vt:lpstr>Composite C1</vt:lpstr>
      <vt:lpstr>What is Composite C1, how do you guys get paid while building open source software … and how might I help?</vt:lpstr>
      <vt:lpstr>What is Composite C1  building open source</vt:lpstr>
      <vt:lpstr>What is Composite C1  building open sourced                    in 2010</vt:lpstr>
      <vt:lpstr>What is Composite C1  top rated CMS on CodePlex</vt:lpstr>
      <vt:lpstr>What is Composite C1     power company websites</vt:lpstr>
      <vt:lpstr>What is Composite C1  is powered by a community</vt:lpstr>
      <vt:lpstr>What is Composite C1        installed 50.000 times       used in 160 countries   translated to 10 languages</vt:lpstr>
      <vt:lpstr>Cross Section of a feature</vt:lpstr>
      <vt:lpstr>PowerPoint Presentation</vt:lpstr>
      <vt:lpstr>PowerPoint Presentation</vt:lpstr>
      <vt:lpstr>PowerPoint Presentation</vt:lpstr>
      <vt:lpstr>Selected Highlights</vt:lpstr>
      <vt:lpstr>Composite C1 will make you faster!</vt:lpstr>
      <vt:lpstr>Composite C1 will make you cooler!</vt:lpstr>
      <vt:lpstr>All of this is free open source?   Who builds it? How is all this awesome stuff funded? </vt:lpstr>
      <vt:lpstr>The nourishment</vt:lpstr>
      <vt:lpstr>Composite C1 is nourished by you guys!</vt:lpstr>
      <vt:lpstr>Composite C1 is nourished by customers</vt:lpstr>
      <vt:lpstr>Composite C1 is nourished by Azure</vt:lpstr>
      <vt:lpstr>Ahh! You can be commercial on top of open source…  Fair enough. How might I help?</vt:lpstr>
      <vt:lpstr>Help us grow further</vt:lpstr>
      <vt:lpstr>Be a positive force</vt:lpstr>
      <vt:lpstr>Be a truly awesome force</vt:lpstr>
      <vt:lpstr>Let us know that you are there and what you think. Connect with us!</vt:lpstr>
      <vt:lpstr>LibGit2Sharp</vt:lpstr>
      <vt:lpstr>Git Repository Management for .NET</vt:lpstr>
      <vt:lpstr>Trusted in Production</vt:lpstr>
      <vt:lpstr>Git Repository Management for .NET</vt:lpstr>
      <vt:lpstr>Features</vt:lpstr>
      <vt:lpstr>Community</vt:lpstr>
      <vt:lpstr>Development</vt:lpstr>
      <vt:lpstr>Demo</vt:lpstr>
      <vt:lpstr>Contact</vt:lpstr>
      <vt:lpstr>Related content</vt:lpstr>
      <vt:lpstr>ASP.NET vNext</vt:lpstr>
      <vt:lpstr>ASP.NET and OSS History</vt:lpstr>
      <vt:lpstr>ASP.NET Open Source Highlights</vt:lpstr>
      <vt:lpstr>ASP.NET vNext and the Modern Web</vt:lpstr>
      <vt:lpstr>Demo</vt:lpstr>
      <vt:lpstr>Contact</vt:lpstr>
      <vt:lpstr>DEV Track Resources</vt:lpstr>
      <vt:lpstr>Resources</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 OSS Showcase</dc:title>
  <dc:subject>TechEd 2014</dc:subject>
  <dc:creator>Shows</dc:creator>
  <cp:keywords/>
  <dc:description>Template: Jordan Cayabyab, Artitudes Design
Formatting: 
Audience Type:</dc:description>
  <cp:lastModifiedBy>Sylvia Tedjo</cp:lastModifiedBy>
  <cp:revision>5</cp:revision>
  <dcterms:created xsi:type="dcterms:W3CDTF">2014-10-28T12:28:57Z</dcterms:created>
  <dcterms:modified xsi:type="dcterms:W3CDTF">2014-10-30T15:01:19Z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