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3" r:id="rId18"/>
    <p:sldId id="269" r:id="rId19"/>
    <p:sldId id="270" r:id="rId20"/>
    <p:sldId id="271" r:id="rId21"/>
    <p:sldId id="272" r:id="rId2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743D8204-FEB9-486F-A518-EBDA54FDA55E}">
          <p14:sldIdLst>
            <p14:sldId id="256"/>
            <p14:sldId id="257"/>
          </p14:sldIdLst>
        </p14:section>
        <p14:section name="Important Speaker Notes" id="{B83BAFC0-CFFC-495B-BC8F-F98E614CDD73}">
          <p14:sldIdLst>
            <p14:sldId id="258"/>
            <p14:sldId id="259"/>
            <p14:sldId id="260"/>
            <p14:sldId id="261"/>
            <p14:sldId id="262"/>
            <p14:sldId id="263"/>
            <p14:sldId id="264"/>
            <p14:sldId id="265"/>
          </p14:sldIdLst>
        </p14:section>
        <p14:section name="Required TechEd Slides" id="{8C6B71BA-C288-49F3-A45F-C6AE86F46A6C}">
          <p14:sldIdLst>
            <p14:sldId id="266"/>
            <p14:sldId id="267"/>
            <p14:sldId id="268"/>
            <p14:sldId id="273"/>
            <p14:sldId id="269"/>
            <p14:sldId id="270"/>
            <p14:sldId id="271"/>
            <p14:sldId id="272"/>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3996"/>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60658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3477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9875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0900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97039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6B2673A-210A-4188-BFDA-77719425044F}"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2604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FDFB2F8-CBDB-4727-9CBC-47A649BD64C8}"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7259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F9F69EA-61A7-4C56-BE3E-0387483D8A78}"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6047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3122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724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14</a:t>
            </a:fld>
            <a:endParaRPr lang="en-US"/>
          </a:p>
        </p:txBody>
      </p:sp>
    </p:spTree>
    <p:extLst>
      <p:ext uri="{BB962C8B-B14F-4D97-AF65-F5344CB8AC3E}">
        <p14:creationId xmlns:p14="http://schemas.microsoft.com/office/powerpoint/2010/main" val="903374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0864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ogs.msdn.com/b/webdev/archive/2014/06/05/asp-net-identity-2-1-0-alpha1.aspx" TargetMode="External"/><Relationship Id="rId2" Type="http://schemas.openxmlformats.org/officeDocument/2006/relationships/hyperlink" Target="http://blogs.msdn.com/b/webdev/archive/2014/03/20/test-announcing-rtm-of-asp-net-identity-2-0-0.aspx" TargetMode="External"/><Relationship Id="rId1" Type="http://schemas.openxmlformats.org/officeDocument/2006/relationships/slideLayout" Target="../slideLayouts/slideLayout13.xml"/><Relationship Id="rId4" Type="http://schemas.openxmlformats.org/officeDocument/2006/relationships/hyperlink" Target="https://github.com/aspnet/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brockallen.com/2014/04/09/introducing-thinktecture-identitymanager/" TargetMode="External"/><Relationship Id="rId3" Type="http://schemas.openxmlformats.org/officeDocument/2006/relationships/hyperlink" Target="http://www.asp.net/identity/" TargetMode="External"/><Relationship Id="rId7" Type="http://schemas.openxmlformats.org/officeDocument/2006/relationships/hyperlink" Target="http://www.beabigrockstar.com/blog/using-google-authenticator-asp-net-identity/"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www.asp.net/identity/overview/features-api/two-factor-authentication-using-sms-and-email-with-aspnet-identity" TargetMode="External"/><Relationship Id="rId11" Type="http://schemas.openxmlformats.org/officeDocument/2006/relationships/image" Target="../media/image2.png"/><Relationship Id="rId5" Type="http://schemas.openxmlformats.org/officeDocument/2006/relationships/hyperlink" Target="http://www.asp.net/identity/overview/migrations" TargetMode="External"/><Relationship Id="rId10" Type="http://schemas.openxmlformats.org/officeDocument/2006/relationships/hyperlink" Target="http://www.asp.net/identity/overview/getting-started/aspnet-identity-recommended-resources#cust" TargetMode="External"/><Relationship Id="rId4" Type="http://schemas.openxmlformats.org/officeDocument/2006/relationships/hyperlink" Target="http://www.asp.net/identity/overview/getting-started/aspnet-identity-recommended-resources" TargetMode="External"/><Relationship Id="rId9" Type="http://schemas.openxmlformats.org/officeDocument/2006/relationships/hyperlink" Target="https://aspnet.codeplex.com/SourceControl/latest#Samples/Identi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logs.msdn.com/b/pranav_rastogi/" TargetMode="External"/><Relationship Id="rId2" Type="http://schemas.openxmlformats.org/officeDocument/2006/relationships/hyperlink" Target="http://www.wrox.com/WileyCDA/WroxTitle/Professional-ASP-NET-4-5-in-C-and-VB.productCd-1118311825,descCd-authorInfo.html" TargetMode="External"/><Relationship Id="rId1" Type="http://schemas.openxmlformats.org/officeDocument/2006/relationships/slideLayout" Target="../slideLayouts/slideLayout15.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logs.msdn.com/b/pranav_rastogi/" TargetMode="External"/><Relationship Id="rId2" Type="http://schemas.openxmlformats.org/officeDocument/2006/relationships/hyperlink" Target="http://www.wrox.com/WileyCDA/WroxTitle/Professional-ASP-NET-4-5-in-C-and-VB.productCd-1118311825,descCd-authorInfo.html" TargetMode="External"/><Relationship Id="rId1" Type="http://schemas.openxmlformats.org/officeDocument/2006/relationships/slideLayout" Target="../slideLayouts/slideLayout15.xml"/><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asp.net/identity/overview/migrations/migrating-an-existing-website-from-sql-membership-to-aspnet-identit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www.asp.net/identity/overview/migrations/migrating-universal-provider-data-for-membership-and-user-profiles-to-aspnet-identity" TargetMode="External"/><Relationship Id="rId5" Type="http://schemas.openxmlformats.org/officeDocument/2006/relationships/hyperlink" Target="https://aspnet.codeplex.com/SourceControl/latest#Samples/Identity/SimpleMembershipSchemeUpdateMigration/readme.txt" TargetMode="External"/><Relationship Id="rId4" Type="http://schemas.openxmlformats.org/officeDocument/2006/relationships/hyperlink" Target="https://aspnet.codeplex.com/SourceControl/latest#Samples/Identity/SimpleMembershipMigration/readme.tx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64061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Roadmap</a:t>
            </a:r>
            <a:endParaRPr lang="en-US" dirty="0"/>
          </a:p>
        </p:txBody>
      </p:sp>
      <p:sp>
        <p:nvSpPr>
          <p:cNvPr id="2" name="Text Placeholder 1"/>
          <p:cNvSpPr>
            <a:spLocks noGrp="1"/>
          </p:cNvSpPr>
          <p:nvPr>
            <p:ph idx="4294967295"/>
          </p:nvPr>
        </p:nvSpPr>
        <p:spPr>
          <a:xfrm>
            <a:off x="855768" y="1861968"/>
            <a:ext cx="10724938" cy="4437962"/>
          </a:xfrm>
          <a:prstGeom prst="rect">
            <a:avLst/>
          </a:prstGeom>
        </p:spPr>
        <p:txBody>
          <a:bodyPr/>
          <a:lstStyle/>
          <a:p>
            <a:r>
              <a:rPr lang="en-US" dirty="0"/>
              <a:t>ASP.NET Identity 1.0 – VS 2013 RTM</a:t>
            </a:r>
          </a:p>
          <a:p>
            <a:r>
              <a:rPr lang="en-US" dirty="0">
                <a:hlinkClick r:id="rId2"/>
              </a:rPr>
              <a:t>ASP.NET Identity 2.0</a:t>
            </a:r>
            <a:r>
              <a:rPr lang="en-US" dirty="0"/>
              <a:t> – VS 2013 Update 2</a:t>
            </a:r>
          </a:p>
          <a:p>
            <a:r>
              <a:rPr lang="en-US" dirty="0">
                <a:hlinkClick r:id="rId3"/>
              </a:rPr>
              <a:t>ASP.NET Identity 2.1</a:t>
            </a:r>
            <a:r>
              <a:rPr lang="en-US" dirty="0"/>
              <a:t> – VS 2013 Update </a:t>
            </a:r>
            <a:r>
              <a:rPr lang="en-US" dirty="0" smtClean="0"/>
              <a:t>3</a:t>
            </a:r>
          </a:p>
          <a:p>
            <a:r>
              <a:rPr lang="en-US" dirty="0" smtClean="0"/>
              <a:t>ASP.NET Identity 2.2-alpha1</a:t>
            </a:r>
          </a:p>
          <a:p>
            <a:r>
              <a:rPr lang="en-US" dirty="0" smtClean="0"/>
              <a:t>ASP.NET Identity 3.0 – </a:t>
            </a:r>
            <a:r>
              <a:rPr lang="en-US" dirty="0" smtClean="0">
                <a:hlinkClick r:id="rId4"/>
              </a:rPr>
              <a:t>ASP.NET vNext</a:t>
            </a:r>
            <a:r>
              <a:rPr lang="en-US" dirty="0" smtClean="0"/>
              <a:t>/ Visual Studio </a:t>
            </a:r>
            <a:r>
              <a:rPr lang="en-US" dirty="0" err="1" smtClean="0"/>
              <a:t>vNext</a:t>
            </a:r>
            <a:endParaRPr lang="en-US" dirty="0"/>
          </a:p>
          <a:p>
            <a:endParaRPr lang="en-US" dirty="0"/>
          </a:p>
        </p:txBody>
      </p:sp>
    </p:spTree>
    <p:extLst>
      <p:ext uri="{BB962C8B-B14F-4D97-AF65-F5344CB8AC3E}">
        <p14:creationId xmlns:p14="http://schemas.microsoft.com/office/powerpoint/2010/main" val="61615454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Dev-B332: Entity Framework Now and Later</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1" name="Text Placeholder 7"/>
          <p:cNvSpPr txBox="1">
            <a:spLocks/>
          </p:cNvSpPr>
          <p:nvPr/>
        </p:nvSpPr>
        <p:spPr>
          <a:xfrm>
            <a:off x="267028" y="3252260"/>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Microsoft Solutions Experience Location (MSE)</a:t>
            </a:r>
            <a:endParaRPr lang="en-US" sz="38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639" y="436693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a:r>
            <a:r>
              <a:rPr lang="en-US" sz="3800" dirty="0" smtClean="0">
                <a:gradFill>
                  <a:gsLst>
                    <a:gs pos="1250">
                      <a:srgbClr val="FFFFFF"/>
                    </a:gs>
                    <a:gs pos="100000">
                      <a:srgbClr val="FFFFFF"/>
                    </a:gs>
                  </a:gsLst>
                  <a:lin ang="5400000" scaled="0"/>
                </a:gradFill>
              </a:rPr>
              <a:t>At</a:t>
            </a:r>
            <a:r>
              <a:rPr lang="en-US" sz="3800" dirty="0">
                <a:gradFill>
                  <a:gsLst>
                    <a:gs pos="1250">
                      <a:srgbClr val="FFFFFF"/>
                    </a:gs>
                    <a:gs pos="100000">
                      <a:srgbClr val="FFFFFF"/>
                    </a:gs>
                  </a:gsLst>
                  <a:lin ang="5400000" scaled="0"/>
                </a:gradFill>
              </a:rPr>
              <a:t> Ask the Experts </a:t>
            </a:r>
            <a:r>
              <a:rPr lang="en-US" sz="3800" dirty="0" smtClean="0">
                <a:gradFill>
                  <a:gsLst>
                    <a:gs pos="1250">
                      <a:srgbClr val="FFFFFF"/>
                    </a:gs>
                    <a:gs pos="100000">
                      <a:srgbClr val="FFFFFF"/>
                    </a:gs>
                  </a:gsLst>
                  <a:lin ang="5400000" scaled="0"/>
                </a:gradFill>
              </a:rPr>
              <a:t>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504387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3" presetClass="path" presetSubtype="0" decel="100000" fill="hold" grpId="1" nodeType="withEffect">
                                  <p:stCondLst>
                                    <p:cond delay="500"/>
                                  </p:stCondLst>
                                  <p:childTnLst>
                                    <p:animMotion origin="layout" path="M -0.02413 2.57376E-6 L 2.26704E-6 2.57376E-6 " pathEditMode="relative" rAng="0" ptsTypes="AA">
                                      <p:cBhvr>
                                        <p:cTn id="14" dur="500" fill="hold"/>
                                        <p:tgtEl>
                                          <p:spTgt spid="11"/>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1.78393E-6 L 2.26704E-6 1.78393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6392519"/>
          </a:xfrm>
        </p:spPr>
        <p:txBody>
          <a:bodyPr/>
          <a:lstStyle/>
          <a:p>
            <a:r>
              <a:rPr lang="en-US" sz="3600" dirty="0">
                <a:hlinkClick r:id="rId3"/>
              </a:rPr>
              <a:t>http://www.asp.net/identity</a:t>
            </a:r>
            <a:r>
              <a:rPr lang="en-US" sz="3600" dirty="0" smtClean="0">
                <a:hlinkClick r:id="rId3"/>
              </a:rPr>
              <a:t>/</a:t>
            </a:r>
            <a:endParaRPr lang="en-US" sz="3600" dirty="0" smtClean="0"/>
          </a:p>
          <a:p>
            <a:r>
              <a:rPr lang="en-US" sz="3600" dirty="0" smtClean="0">
                <a:hlinkClick r:id="rId4"/>
              </a:rPr>
              <a:t>Recommended Resources</a:t>
            </a:r>
          </a:p>
          <a:p>
            <a:r>
              <a:rPr lang="en-US" sz="3600" dirty="0" smtClean="0">
                <a:hlinkClick r:id="rId5"/>
              </a:rPr>
              <a:t>Migrating </a:t>
            </a:r>
            <a:r>
              <a:rPr lang="en-US" sz="3600" dirty="0">
                <a:hlinkClick r:id="rId5"/>
              </a:rPr>
              <a:t>to ASP.NET </a:t>
            </a:r>
            <a:r>
              <a:rPr lang="en-US" sz="3600" dirty="0" smtClean="0">
                <a:hlinkClick r:id="rId5"/>
              </a:rPr>
              <a:t>Identity</a:t>
            </a:r>
            <a:endParaRPr lang="en-US" sz="3600" dirty="0" smtClean="0"/>
          </a:p>
          <a:p>
            <a:r>
              <a:rPr lang="en-US" sz="3600" dirty="0" smtClean="0">
                <a:hlinkClick r:id="rId6"/>
              </a:rPr>
              <a:t>Two-factor authentication</a:t>
            </a:r>
            <a:endParaRPr lang="en-US" sz="3600" dirty="0"/>
          </a:p>
          <a:p>
            <a:r>
              <a:rPr lang="en-US" sz="3600" dirty="0" smtClean="0">
                <a:hlinkClick r:id="rId7"/>
              </a:rPr>
              <a:t>2FA </a:t>
            </a:r>
            <a:r>
              <a:rPr lang="en-US" sz="3600" dirty="0">
                <a:hlinkClick r:id="rId7"/>
              </a:rPr>
              <a:t>using Google Authenticator </a:t>
            </a:r>
            <a:r>
              <a:rPr lang="en-US" sz="3600" dirty="0" smtClean="0">
                <a:hlinkClick r:id="rId7"/>
              </a:rPr>
              <a:t>app</a:t>
            </a:r>
            <a:endParaRPr lang="en-US" sz="3600" dirty="0"/>
          </a:p>
          <a:p>
            <a:r>
              <a:rPr lang="en-US" sz="3600" dirty="0">
                <a:hlinkClick r:id="rId8"/>
              </a:rPr>
              <a:t>Web Admin using </a:t>
            </a:r>
            <a:r>
              <a:rPr lang="en-US" sz="3600" dirty="0" err="1">
                <a:hlinkClick r:id="rId8"/>
              </a:rPr>
              <a:t>Thinktecture</a:t>
            </a:r>
            <a:r>
              <a:rPr lang="en-US" sz="3600" dirty="0">
                <a:hlinkClick r:id="rId8"/>
              </a:rPr>
              <a:t> </a:t>
            </a:r>
            <a:r>
              <a:rPr lang="en-US" sz="3600" dirty="0" err="1">
                <a:hlinkClick r:id="rId8"/>
              </a:rPr>
              <a:t>IdentityManager</a:t>
            </a:r>
            <a:r>
              <a:rPr lang="en-US" sz="3600" dirty="0"/>
              <a:t> </a:t>
            </a:r>
          </a:p>
          <a:p>
            <a:r>
              <a:rPr lang="en-US" sz="3600" dirty="0" smtClean="0">
                <a:hlinkClick r:id=""/>
              </a:rPr>
              <a:t>Identity Samples</a:t>
            </a:r>
          </a:p>
          <a:p>
            <a:r>
              <a:rPr lang="en-US" sz="3600" dirty="0" smtClean="0">
                <a:hlinkClick r:id=""/>
              </a:rPr>
              <a:t>Raven </a:t>
            </a:r>
            <a:r>
              <a:rPr lang="en-US" sz="3600" dirty="0">
                <a:hlinkClick r:id="rId9"/>
              </a:rPr>
              <a:t>Db ASP.NET Identity provider by Tugberk</a:t>
            </a:r>
            <a:endParaRPr lang="en-US" sz="3600" dirty="0"/>
          </a:p>
          <a:p>
            <a:r>
              <a:rPr lang="en-US" sz="3600" dirty="0">
                <a:hlinkClick r:id="rId10"/>
              </a:rPr>
              <a:t>ASP.NET Identity providers</a:t>
            </a:r>
            <a:endParaRPr lang="en-US" sz="3600" dirty="0"/>
          </a:p>
          <a:p>
            <a:pPr marL="0" lvl="0" indent="0">
              <a:spcBef>
                <a:spcPts val="2400"/>
              </a:spcBef>
              <a:buNone/>
            </a:pP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11"/>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11"/>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Clr>
                <a:srgbClr val="68217A"/>
              </a:buClr>
              <a:buFontTx/>
              <a:buNone/>
            </a:pP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41893761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nodePh="1">
                                  <p:stCondLst>
                                    <p:cond delay="25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nodePh="1">
                                  <p:stCondLst>
                                    <p:cond delay="250"/>
                                  </p:stCondLst>
                                  <p:endCondLst>
                                    <p:cond evt="begin" delay="0">
                                      <p:tn val="13"/>
                                    </p:cond>
                                  </p:end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Me</a:t>
            </a:r>
            <a:endParaRPr lang="en-US" dirty="0"/>
          </a:p>
        </p:txBody>
      </p:sp>
      <p:sp>
        <p:nvSpPr>
          <p:cNvPr id="6" name="Text Placeholder 5"/>
          <p:cNvSpPr>
            <a:spLocks noGrp="1"/>
          </p:cNvSpPr>
          <p:nvPr>
            <p:ph type="body" sz="quarter" idx="10"/>
          </p:nvPr>
        </p:nvSpPr>
        <p:spPr>
          <a:xfrm>
            <a:off x="275482" y="1213173"/>
            <a:ext cx="5485621" cy="3791269"/>
          </a:xfrm>
        </p:spPr>
        <p:txBody>
          <a:bodyPr/>
          <a:lstStyle/>
          <a:p>
            <a:r>
              <a:rPr lang="en-US" dirty="0" smtClean="0"/>
              <a:t>ASP.NET</a:t>
            </a:r>
          </a:p>
          <a:p>
            <a:r>
              <a:rPr lang="en-US" dirty="0" smtClean="0">
                <a:hlinkClick r:id="rId2"/>
              </a:rPr>
              <a:t>Author</a:t>
            </a:r>
            <a:endParaRPr lang="en-US" dirty="0" smtClean="0"/>
          </a:p>
          <a:p>
            <a:r>
              <a:rPr lang="en-US" dirty="0" smtClean="0"/>
              <a:t>Outdoorsy</a:t>
            </a:r>
          </a:p>
          <a:p>
            <a:r>
              <a:rPr lang="en-US" dirty="0">
                <a:hlinkClick r:id="rId3"/>
              </a:rPr>
              <a:t>http://blogs.msdn.com/b/pranav_rastogi</a:t>
            </a:r>
            <a:r>
              <a:rPr lang="en-US" dirty="0" smtClean="0">
                <a:hlinkClick r:id="rId3"/>
              </a:rPr>
              <a:t>/</a:t>
            </a:r>
            <a:r>
              <a:rPr lang="en-US" dirty="0" smtClean="0"/>
              <a:t> </a:t>
            </a:r>
            <a:endParaRPr lang="en-US" dirty="0"/>
          </a:p>
          <a:p>
            <a:endParaRPr lang="en-US" dirty="0" smtClean="0"/>
          </a:p>
        </p:txBody>
      </p:sp>
      <p:sp>
        <p:nvSpPr>
          <p:cNvPr id="7" name="Text Placeholder 6"/>
          <p:cNvSpPr>
            <a:spLocks noGrp="1"/>
          </p:cNvSpPr>
          <p:nvPr>
            <p:ph type="body" sz="quarter" idx="11"/>
          </p:nvPr>
        </p:nvSpPr>
        <p:spPr>
          <a:xfrm>
            <a:off x="6675374" y="1212849"/>
            <a:ext cx="5485621" cy="683264"/>
          </a:xfrm>
        </p:spPr>
        <p:txBody>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703" y="295728"/>
            <a:ext cx="4450832" cy="6565691"/>
          </a:xfrm>
          <a:prstGeom prst="rect">
            <a:avLst/>
          </a:prstGeom>
        </p:spPr>
      </p:pic>
    </p:spTree>
    <p:extLst>
      <p:ext uri="{BB962C8B-B14F-4D97-AF65-F5344CB8AC3E}">
        <p14:creationId xmlns:p14="http://schemas.microsoft.com/office/powerpoint/2010/main" val="18859283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96129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9239800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566699699"/>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9160"/>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9099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ASP.NET Identity</a:t>
            </a:r>
            <a:endParaRPr lang="en-US" dirty="0"/>
          </a:p>
        </p:txBody>
      </p:sp>
      <p:sp>
        <p:nvSpPr>
          <p:cNvPr id="3" name="Text Placeholder 2"/>
          <p:cNvSpPr>
            <a:spLocks noGrp="1"/>
          </p:cNvSpPr>
          <p:nvPr>
            <p:ph type="body" sz="quarter" idx="14"/>
          </p:nvPr>
        </p:nvSpPr>
        <p:spPr/>
        <p:txBody>
          <a:bodyPr/>
          <a:lstStyle/>
          <a:p>
            <a:r>
              <a:rPr lang="en-US" dirty="0" smtClean="0"/>
              <a:t>Pranav Rastogi</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DEV-B314</a:t>
            </a:r>
            <a:endParaRPr lang="en-US" dirty="0"/>
          </a:p>
        </p:txBody>
      </p:sp>
    </p:spTree>
    <p:extLst>
      <p:ext uri="{BB962C8B-B14F-4D97-AF65-F5344CB8AC3E}">
        <p14:creationId xmlns:p14="http://schemas.microsoft.com/office/powerpoint/2010/main" val="144550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Me</a:t>
            </a:r>
            <a:endParaRPr lang="en-US" dirty="0"/>
          </a:p>
        </p:txBody>
      </p:sp>
      <p:sp>
        <p:nvSpPr>
          <p:cNvPr id="6" name="Text Placeholder 5"/>
          <p:cNvSpPr>
            <a:spLocks noGrp="1"/>
          </p:cNvSpPr>
          <p:nvPr>
            <p:ph type="body" sz="quarter" idx="10"/>
          </p:nvPr>
        </p:nvSpPr>
        <p:spPr>
          <a:xfrm>
            <a:off x="275482" y="1213173"/>
            <a:ext cx="5485621" cy="3139321"/>
          </a:xfrm>
        </p:spPr>
        <p:txBody>
          <a:bodyPr/>
          <a:lstStyle/>
          <a:p>
            <a:r>
              <a:rPr lang="en-US" dirty="0" smtClean="0"/>
              <a:t>ASP.NET</a:t>
            </a:r>
          </a:p>
          <a:p>
            <a:r>
              <a:rPr lang="en-US" dirty="0" smtClean="0">
                <a:hlinkClick r:id="rId2"/>
              </a:rPr>
              <a:t>Author</a:t>
            </a:r>
            <a:endParaRPr lang="en-US" dirty="0" smtClean="0"/>
          </a:p>
          <a:p>
            <a:r>
              <a:rPr lang="en-US" dirty="0" smtClean="0">
                <a:hlinkClick r:id="rId3"/>
              </a:rPr>
              <a:t>http</a:t>
            </a:r>
            <a:r>
              <a:rPr lang="en-US" dirty="0">
                <a:hlinkClick r:id="rId3"/>
              </a:rPr>
              <a:t>://blogs.msdn.com/b/pranav_rastogi</a:t>
            </a:r>
            <a:r>
              <a:rPr lang="en-US" dirty="0" smtClean="0">
                <a:hlinkClick r:id="rId3"/>
              </a:rPr>
              <a:t>/</a:t>
            </a:r>
            <a:r>
              <a:rPr lang="en-US" dirty="0" smtClean="0"/>
              <a:t> </a:t>
            </a:r>
            <a:endParaRPr lang="en-US" dirty="0"/>
          </a:p>
          <a:p>
            <a:endParaRPr lang="en-US" dirty="0" smtClean="0"/>
          </a:p>
        </p:txBody>
      </p:sp>
      <p:sp>
        <p:nvSpPr>
          <p:cNvPr id="7" name="Text Placeholder 6"/>
          <p:cNvSpPr>
            <a:spLocks noGrp="1"/>
          </p:cNvSpPr>
          <p:nvPr>
            <p:ph type="body" sz="quarter" idx="11"/>
          </p:nvPr>
        </p:nvSpPr>
        <p:spPr>
          <a:xfrm>
            <a:off x="6675374" y="1212849"/>
            <a:ext cx="5485621" cy="683264"/>
          </a:xfrm>
        </p:spPr>
        <p:txBody>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703" y="295728"/>
            <a:ext cx="4450832" cy="6565691"/>
          </a:xfrm>
          <a:prstGeom prst="rect">
            <a:avLst/>
          </a:prstGeom>
        </p:spPr>
      </p:pic>
    </p:spTree>
    <p:extLst>
      <p:ext uri="{BB962C8B-B14F-4D97-AF65-F5344CB8AC3E}">
        <p14:creationId xmlns:p14="http://schemas.microsoft.com/office/powerpoint/2010/main" val="31012989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28602" y="296863"/>
            <a:ext cx="8885236" cy="6096001"/>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9556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5481" y="1213174"/>
            <a:ext cx="11885514" cy="6968660"/>
          </a:xfrm>
        </p:spPr>
        <p:txBody>
          <a:bodyPr/>
          <a:lstStyle/>
          <a:p>
            <a:r>
              <a:rPr lang="en-GB" dirty="0" smtClean="0"/>
              <a:t>“One ASP.NET” – Web Apps &amp; Web APIs</a:t>
            </a:r>
          </a:p>
          <a:p>
            <a:r>
              <a:rPr lang="en-GB" dirty="0" smtClean="0"/>
              <a:t>Variety of identity providers</a:t>
            </a:r>
          </a:p>
          <a:p>
            <a:r>
              <a:rPr lang="en-GB" dirty="0" smtClean="0"/>
              <a:t>Easily add profile data</a:t>
            </a:r>
          </a:p>
          <a:p>
            <a:r>
              <a:rPr lang="en-GB" dirty="0" smtClean="0"/>
              <a:t>Control over persistence</a:t>
            </a:r>
          </a:p>
          <a:p>
            <a:pPr marL="51144"/>
            <a:r>
              <a:rPr lang="en-US" dirty="0" smtClean="0"/>
              <a:t>Improve </a:t>
            </a:r>
            <a:r>
              <a:rPr lang="en-US" dirty="0"/>
              <a:t>unit testability of application code</a:t>
            </a:r>
            <a:r>
              <a:rPr lang="en-US" dirty="0" smtClean="0"/>
              <a:t>.</a:t>
            </a:r>
          </a:p>
          <a:p>
            <a:pPr marL="51144"/>
            <a:r>
              <a:rPr lang="en-US" dirty="0" smtClean="0"/>
              <a:t>Claims</a:t>
            </a:r>
          </a:p>
          <a:p>
            <a:pPr marL="51144"/>
            <a:r>
              <a:rPr lang="en-US" dirty="0" smtClean="0"/>
              <a:t>Roles</a:t>
            </a:r>
          </a:p>
          <a:p>
            <a:pPr marL="51144"/>
            <a:r>
              <a:rPr lang="en-US" dirty="0" smtClean="0"/>
              <a:t>Async</a:t>
            </a:r>
            <a:endParaRPr lang="en-US" dirty="0"/>
          </a:p>
          <a:p>
            <a:endParaRPr lang="en-GB" dirty="0" smtClean="0"/>
          </a:p>
          <a:p>
            <a:endParaRPr lang="en-GB" dirty="0"/>
          </a:p>
        </p:txBody>
      </p:sp>
      <p:sp>
        <p:nvSpPr>
          <p:cNvPr id="3" name="Title 2"/>
          <p:cNvSpPr>
            <a:spLocks noGrp="1"/>
          </p:cNvSpPr>
          <p:nvPr>
            <p:ph type="title"/>
          </p:nvPr>
        </p:nvSpPr>
        <p:spPr/>
        <p:txBody>
          <a:bodyPr>
            <a:normAutofit fontScale="90000"/>
          </a:bodyPr>
          <a:lstStyle/>
          <a:p>
            <a:r>
              <a:rPr lang="en-GB" sz="5399" dirty="0"/>
              <a:t>So… what does ASP.NET Identity bring?</a:t>
            </a:r>
          </a:p>
        </p:txBody>
      </p:sp>
    </p:spTree>
    <p:extLst>
      <p:ext uri="{BB962C8B-B14F-4D97-AF65-F5344CB8AC3E}">
        <p14:creationId xmlns:p14="http://schemas.microsoft.com/office/powerpoint/2010/main" val="40145145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210383"/>
          </a:xfrm>
        </p:spPr>
        <p:txBody>
          <a:bodyPr/>
          <a:lstStyle/>
          <a:p>
            <a:pPr lvl="1"/>
            <a:r>
              <a:rPr lang="en-GB" sz="2400" dirty="0"/>
              <a:t>SQL Membership </a:t>
            </a:r>
            <a:r>
              <a:rPr lang="en-GB" sz="2400" dirty="0">
                <a:hlinkClick r:id="rId3"/>
              </a:rPr>
              <a:t>http://www.asp.net/identity/overview/migrations/migrating-an-existing-website-from-sql-membership-to-aspnet-identity</a:t>
            </a:r>
            <a:r>
              <a:rPr lang="en-GB" sz="2400" dirty="0"/>
              <a:t> </a:t>
            </a:r>
          </a:p>
          <a:p>
            <a:pPr lvl="1"/>
            <a:r>
              <a:rPr lang="en-GB" sz="2400" dirty="0"/>
              <a:t>Simple Membership</a:t>
            </a:r>
          </a:p>
          <a:p>
            <a:pPr lvl="2"/>
            <a:r>
              <a:rPr lang="en-GB" dirty="0">
                <a:hlinkClick r:id="rId4"/>
              </a:rPr>
              <a:t>https://aspnet.codeplex.com/SourceControl/latest#Samples/Identity/SimpleMembershipMigration/readme.txt</a:t>
            </a:r>
            <a:r>
              <a:rPr lang="en-GB" dirty="0"/>
              <a:t> </a:t>
            </a:r>
          </a:p>
          <a:p>
            <a:pPr lvl="2"/>
            <a:r>
              <a:rPr lang="en-GB" dirty="0">
                <a:hlinkClick r:id="rId5"/>
              </a:rPr>
              <a:t>https://aspnet.codeplex.com/SourceControl/latest#Samples/Identity/SimpleMembershipSchemeUpdateMigration/readme.txt</a:t>
            </a:r>
            <a:r>
              <a:rPr lang="en-GB" dirty="0"/>
              <a:t> </a:t>
            </a:r>
          </a:p>
          <a:p>
            <a:pPr lvl="1"/>
            <a:r>
              <a:rPr lang="en-GB" sz="2400" dirty="0"/>
              <a:t>Universal Membership </a:t>
            </a:r>
            <a:r>
              <a:rPr lang="en-GB" sz="2400" dirty="0">
                <a:hlinkClick r:id="rId6"/>
              </a:rPr>
              <a:t>http://www.asp.net/identity/overview/migrations/migrating-universal-provider-data-for-membership-and-user-profiles-to-aspnet-identity</a:t>
            </a:r>
            <a:r>
              <a:rPr lang="en-GB" sz="2400" dirty="0"/>
              <a:t> </a:t>
            </a:r>
          </a:p>
          <a:p>
            <a:pPr lvl="1"/>
            <a:r>
              <a:rPr lang="en-GB" sz="2400" dirty="0"/>
              <a:t>Use in any app that can target </a:t>
            </a:r>
            <a:r>
              <a:rPr lang="en-GB" sz="2400" dirty="0" smtClean="0"/>
              <a:t>4.5</a:t>
            </a:r>
            <a:endParaRPr lang="en-GB" sz="2400" dirty="0"/>
          </a:p>
        </p:txBody>
      </p:sp>
      <p:sp>
        <p:nvSpPr>
          <p:cNvPr id="3" name="Title 2"/>
          <p:cNvSpPr>
            <a:spLocks noGrp="1"/>
          </p:cNvSpPr>
          <p:nvPr>
            <p:ph type="title"/>
          </p:nvPr>
        </p:nvSpPr>
        <p:spPr/>
        <p:txBody>
          <a:bodyPr/>
          <a:lstStyle/>
          <a:p>
            <a:r>
              <a:rPr lang="en-GB" sz="5399" dirty="0"/>
              <a:t>Migrating from Membership</a:t>
            </a:r>
          </a:p>
        </p:txBody>
      </p:sp>
    </p:spTree>
    <p:extLst>
      <p:ext uri="{BB962C8B-B14F-4D97-AF65-F5344CB8AC3E}">
        <p14:creationId xmlns:p14="http://schemas.microsoft.com/office/powerpoint/2010/main" val="11825986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213175"/>
            <a:ext cx="11885514" cy="3988218"/>
          </a:xfrm>
        </p:spPr>
        <p:txBody>
          <a:bodyPr/>
          <a:lstStyle/>
          <a:p>
            <a:r>
              <a:rPr lang="en-GB" dirty="0" smtClean="0"/>
              <a:t>Can authenticate via </a:t>
            </a:r>
            <a:r>
              <a:rPr lang="en-GB" dirty="0" err="1" smtClean="0"/>
              <a:t>middlewares</a:t>
            </a:r>
            <a:endParaRPr lang="en-GB" dirty="0" smtClean="0"/>
          </a:p>
          <a:p>
            <a:pPr lvl="1"/>
            <a:r>
              <a:rPr lang="en-GB" dirty="0" smtClean="0"/>
              <a:t>Local user name &amp; password</a:t>
            </a:r>
          </a:p>
          <a:p>
            <a:pPr lvl="1"/>
            <a:r>
              <a:rPr lang="en-GB" dirty="0" smtClean="0"/>
              <a:t>Social</a:t>
            </a:r>
          </a:p>
          <a:p>
            <a:pPr lvl="2"/>
            <a:r>
              <a:rPr lang="en-GB" dirty="0" smtClean="0"/>
              <a:t>Microsoft Account</a:t>
            </a:r>
          </a:p>
          <a:p>
            <a:pPr lvl="2"/>
            <a:r>
              <a:rPr lang="en-GB" dirty="0" smtClean="0"/>
              <a:t>Google</a:t>
            </a:r>
          </a:p>
          <a:p>
            <a:pPr lvl="2"/>
            <a:r>
              <a:rPr lang="en-GB" dirty="0" smtClean="0"/>
              <a:t>Twitter</a:t>
            </a:r>
          </a:p>
          <a:p>
            <a:pPr lvl="2"/>
            <a:r>
              <a:rPr lang="en-GB" dirty="0" smtClean="0"/>
              <a:t>Facebook</a:t>
            </a:r>
          </a:p>
          <a:p>
            <a:pPr lvl="1"/>
            <a:r>
              <a:rPr lang="en-GB" dirty="0" smtClean="0"/>
              <a:t>Active Directory</a:t>
            </a:r>
          </a:p>
          <a:p>
            <a:pPr lvl="1"/>
            <a:r>
              <a:rPr lang="en-GB" dirty="0" smtClean="0"/>
              <a:t>Azure Active Directory</a:t>
            </a:r>
            <a:endParaRPr lang="en-GB" dirty="0"/>
          </a:p>
        </p:txBody>
      </p:sp>
      <p:sp>
        <p:nvSpPr>
          <p:cNvPr id="3" name="Title 2"/>
          <p:cNvSpPr>
            <a:spLocks noGrp="1"/>
          </p:cNvSpPr>
          <p:nvPr>
            <p:ph type="title"/>
          </p:nvPr>
        </p:nvSpPr>
        <p:spPr/>
        <p:txBody>
          <a:bodyPr/>
          <a:lstStyle/>
          <a:p>
            <a:r>
              <a:rPr lang="en-GB" dirty="0" smtClean="0"/>
              <a:t>ASP.NET Identity – authentication</a:t>
            </a:r>
            <a:endParaRPr lang="en-GB" dirty="0"/>
          </a:p>
        </p:txBody>
      </p:sp>
    </p:spTree>
    <p:extLst>
      <p:ext uri="{BB962C8B-B14F-4D97-AF65-F5344CB8AC3E}">
        <p14:creationId xmlns:p14="http://schemas.microsoft.com/office/powerpoint/2010/main" val="3351667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4294967295"/>
          </p:nvPr>
        </p:nvSpPr>
        <p:spPr>
          <a:xfrm>
            <a:off x="855768" y="1861968"/>
            <a:ext cx="10724938" cy="4437962"/>
          </a:xfrm>
          <a:prstGeom prst="rect">
            <a:avLst/>
          </a:prstGeom>
        </p:spPr>
        <p:txBody>
          <a:bodyPr>
            <a:noAutofit/>
          </a:bodyPr>
          <a:lstStyle/>
          <a:p>
            <a:r>
              <a:rPr lang="en-US" sz="2800" dirty="0"/>
              <a:t>Login username/ password</a:t>
            </a:r>
          </a:p>
          <a:p>
            <a:r>
              <a:rPr lang="en-US" sz="2800" dirty="0"/>
              <a:t>External Logins – Social providers + Azure AD</a:t>
            </a:r>
          </a:p>
          <a:p>
            <a:r>
              <a:rPr lang="en-US" sz="2800" dirty="0"/>
              <a:t>Roles</a:t>
            </a:r>
          </a:p>
          <a:p>
            <a:r>
              <a:rPr lang="en-US" sz="2800" dirty="0"/>
              <a:t>Profile</a:t>
            </a:r>
          </a:p>
          <a:p>
            <a:r>
              <a:rPr lang="en-US" sz="2800" dirty="0"/>
              <a:t>Claims</a:t>
            </a:r>
          </a:p>
          <a:p>
            <a:r>
              <a:rPr lang="en-US" sz="2800" dirty="0"/>
              <a:t>User Management – Create, edit and delete Users</a:t>
            </a:r>
          </a:p>
          <a:p>
            <a:r>
              <a:rPr lang="en-US" sz="2800" dirty="0"/>
              <a:t>Role Management – Create, edit, delete Roles and manage Users.</a:t>
            </a:r>
          </a:p>
          <a:p>
            <a:r>
              <a:rPr lang="en-US" sz="2800" dirty="0"/>
              <a:t>Identity Storage Extensibility</a:t>
            </a:r>
          </a:p>
        </p:txBody>
      </p:sp>
    </p:spTree>
    <p:extLst>
      <p:ext uri="{BB962C8B-B14F-4D97-AF65-F5344CB8AC3E}">
        <p14:creationId xmlns:p14="http://schemas.microsoft.com/office/powerpoint/2010/main" val="32663881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4294967295"/>
          </p:nvPr>
        </p:nvSpPr>
        <p:spPr>
          <a:xfrm>
            <a:off x="901741" y="817715"/>
            <a:ext cx="10724938" cy="4437962"/>
          </a:xfrm>
          <a:prstGeom prst="rect">
            <a:avLst/>
          </a:prstGeom>
        </p:spPr>
        <p:txBody>
          <a:bodyPr>
            <a:noAutofit/>
          </a:bodyPr>
          <a:lstStyle/>
          <a:p>
            <a:endParaRPr lang="en-US" sz="2800" dirty="0"/>
          </a:p>
          <a:p>
            <a:r>
              <a:rPr lang="en-US" sz="2800" dirty="0"/>
              <a:t>Stronger passwords</a:t>
            </a:r>
          </a:p>
          <a:p>
            <a:r>
              <a:rPr lang="en-US" sz="2800" dirty="0"/>
              <a:t>Two-Factor Authentication</a:t>
            </a:r>
          </a:p>
          <a:p>
            <a:r>
              <a:rPr lang="en-US" sz="2800" dirty="0"/>
              <a:t>Account Lockout</a:t>
            </a:r>
          </a:p>
          <a:p>
            <a:r>
              <a:rPr lang="en-US" sz="2800" dirty="0"/>
              <a:t>Account Confirmation</a:t>
            </a:r>
          </a:p>
          <a:p>
            <a:r>
              <a:rPr lang="en-US" sz="2800" dirty="0"/>
              <a:t>Security Stamp (Sign out everywhere)</a:t>
            </a:r>
          </a:p>
          <a:p>
            <a:r>
              <a:rPr lang="en-US" sz="2800" dirty="0"/>
              <a:t>Change/ Reset password</a:t>
            </a:r>
          </a:p>
          <a:p>
            <a:r>
              <a:rPr lang="en-US" sz="2800" dirty="0"/>
              <a:t>Pluggable password hasher</a:t>
            </a:r>
          </a:p>
          <a:p>
            <a:r>
              <a:rPr lang="en-US" sz="2800" dirty="0"/>
              <a:t>Custom Password Policies</a:t>
            </a:r>
          </a:p>
          <a:p>
            <a:r>
              <a:rPr lang="en-US" sz="2800" dirty="0"/>
              <a:t>Validators and extensibility</a:t>
            </a:r>
          </a:p>
          <a:p>
            <a:r>
              <a:rPr lang="en-US" sz="2800" dirty="0"/>
              <a:t>Customize Primary Key</a:t>
            </a:r>
          </a:p>
        </p:txBody>
      </p:sp>
    </p:spTree>
    <p:extLst>
      <p:ext uri="{BB962C8B-B14F-4D97-AF65-F5344CB8AC3E}">
        <p14:creationId xmlns:p14="http://schemas.microsoft.com/office/powerpoint/2010/main" val="273035711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Pranav Rastogi</External_x0020_Speaker>
    <Session_x0020_Code xmlns="e36bfbf9-5e42-489c-a259-4c54eb22cb57"> DEV-B314</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230e9df3-be65-4c73-a93b-d1236ebd677e"/>
    <ds:schemaRef ds:uri="http://schemas.openxmlformats.org/package/2006/metadata/core-properties"/>
    <ds:schemaRef ds:uri="http://purl.org/dc/elements/1.1/"/>
    <ds:schemaRef ds:uri="http://schemas.microsoft.com/office/infopath/2007/PartnerControls"/>
    <ds:schemaRef ds:uri="e36bfbf9-5e42-489c-a259-4c54eb22cb57"/>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3</TotalTime>
  <Words>1784</Words>
  <Application>Microsoft Office PowerPoint</Application>
  <PresentationFormat>Custom</PresentationFormat>
  <Paragraphs>146</Paragraphs>
  <Slides>18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Segoe UI Light</vt:lpstr>
      <vt:lpstr>Wingdings</vt:lpstr>
      <vt:lpstr>TEE14 Speaker PPT Template</vt:lpstr>
      <vt:lpstr>PowerPoint Presentation</vt:lpstr>
      <vt:lpstr>ASP.NET Identity</vt:lpstr>
      <vt:lpstr>About Me</vt:lpstr>
      <vt:lpstr>PowerPoint Presentation</vt:lpstr>
      <vt:lpstr>So… what does ASP.NET Identity bring?</vt:lpstr>
      <vt:lpstr>Migrating from Membership</vt:lpstr>
      <vt:lpstr>ASP.NET Identity – authentication</vt:lpstr>
      <vt:lpstr>Features</vt:lpstr>
      <vt:lpstr>Features…</vt:lpstr>
      <vt:lpstr>Roadmap</vt:lpstr>
      <vt:lpstr>Related content</vt:lpstr>
      <vt:lpstr>Track resources</vt:lpstr>
      <vt:lpstr>About Me</vt:lpstr>
      <vt:lpstr>DEV Track Resources</vt:lpstr>
      <vt:lpstr>Resources</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Identity</dc:title>
  <dc:subject>TechEd 2014</dc:subject>
  <dc:creator>Sylvia Tedjo</dc:creator>
  <cp:keywords/>
  <dc:description>Template: Jordan Cayabyab, Artitudes Design
Formatting: 
Audience Type:</dc:description>
  <cp:lastModifiedBy>Sylvia Tedjo</cp:lastModifiedBy>
  <cp:revision>4</cp:revision>
  <dcterms:created xsi:type="dcterms:W3CDTF">2014-10-26T15:03:28Z</dcterms:created>
  <dcterms:modified xsi:type="dcterms:W3CDTF">2014-10-30T11:02:49Z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