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62"/>
  </p:notesMasterIdLst>
  <p:handoutMasterIdLst>
    <p:handoutMasterId r:id="rId63"/>
  </p:handoutMasterIdLst>
  <p:sldIdLst>
    <p:sldId id="1457" r:id="rId5"/>
    <p:sldId id="1458" r:id="rId6"/>
    <p:sldId id="1459" r:id="rId7"/>
    <p:sldId id="1460" r:id="rId8"/>
    <p:sldId id="1465" r:id="rId9"/>
    <p:sldId id="1466" r:id="rId10"/>
    <p:sldId id="1467" r:id="rId11"/>
    <p:sldId id="1468" r:id="rId12"/>
    <p:sldId id="1469" r:id="rId13"/>
    <p:sldId id="1470" r:id="rId14"/>
    <p:sldId id="1471" r:id="rId15"/>
    <p:sldId id="1472" r:id="rId16"/>
    <p:sldId id="1473" r:id="rId17"/>
    <p:sldId id="1474" r:id="rId18"/>
    <p:sldId id="1475" r:id="rId19"/>
    <p:sldId id="1476" r:id="rId20"/>
    <p:sldId id="1477" r:id="rId21"/>
    <p:sldId id="1478" r:id="rId22"/>
    <p:sldId id="1479" r:id="rId23"/>
    <p:sldId id="1480" r:id="rId24"/>
    <p:sldId id="1481" r:id="rId25"/>
    <p:sldId id="1482" r:id="rId26"/>
    <p:sldId id="1483" r:id="rId27"/>
    <p:sldId id="1484" r:id="rId28"/>
    <p:sldId id="1485" r:id="rId29"/>
    <p:sldId id="1486" r:id="rId30"/>
    <p:sldId id="1487" r:id="rId31"/>
    <p:sldId id="1488" r:id="rId32"/>
    <p:sldId id="1489" r:id="rId33"/>
    <p:sldId id="1490" r:id="rId34"/>
    <p:sldId id="1491" r:id="rId35"/>
    <p:sldId id="1492" r:id="rId36"/>
    <p:sldId id="1493" r:id="rId37"/>
    <p:sldId id="1494" r:id="rId38"/>
    <p:sldId id="1495" r:id="rId39"/>
    <p:sldId id="1496" r:id="rId40"/>
    <p:sldId id="1497" r:id="rId41"/>
    <p:sldId id="1498" r:id="rId42"/>
    <p:sldId id="1499" r:id="rId43"/>
    <p:sldId id="1500" r:id="rId44"/>
    <p:sldId id="1501" r:id="rId45"/>
    <p:sldId id="1502" r:id="rId46"/>
    <p:sldId id="1503" r:id="rId47"/>
    <p:sldId id="1504" r:id="rId48"/>
    <p:sldId id="1505" r:id="rId49"/>
    <p:sldId id="1506" r:id="rId50"/>
    <p:sldId id="1507" r:id="rId51"/>
    <p:sldId id="1508" r:id="rId52"/>
    <p:sldId id="1509" r:id="rId53"/>
    <p:sldId id="1510" r:id="rId54"/>
    <p:sldId id="1511" r:id="rId55"/>
    <p:sldId id="1512" r:id="rId56"/>
    <p:sldId id="1518" r:id="rId57"/>
    <p:sldId id="1514" r:id="rId58"/>
    <p:sldId id="1515" r:id="rId59"/>
    <p:sldId id="1516" r:id="rId60"/>
    <p:sldId id="1517" r:id="rId6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1457"/>
            <p14:sldId id="1458"/>
            <p14:sldId id="1459"/>
            <p14:sldId id="1460"/>
          </p14:sldIdLst>
        </p14:section>
        <p14:section name="Important Speaker Notes" id="{303C8EF7-8BBD-47F7-88ED-64EFA41EB3C2}">
          <p14:sldIdLst/>
        </p14:section>
        <p14:section name="Content - Async Void" id="{0A0A0BD6-35BA-4FEF-A26B-0F545D978AD9}">
          <p14:sldIdLst>
            <p14:sldId id="1465"/>
            <p14:sldId id="1466"/>
            <p14:sldId id="1467"/>
            <p14:sldId id="1468"/>
            <p14:sldId id="1469"/>
            <p14:sldId id="1470"/>
            <p14:sldId id="1471"/>
            <p14:sldId id="1472"/>
            <p14:sldId id="1473"/>
            <p14:sldId id="1474"/>
            <p14:sldId id="1475"/>
          </p14:sldIdLst>
        </p14:section>
        <p14:section name="Content - Threadpool" id="{C8FF6102-48F9-4754-86D0-21B9A3710BD3}">
          <p14:sldIdLst>
            <p14:sldId id="1476"/>
            <p14:sldId id="1477"/>
            <p14:sldId id="1478"/>
            <p14:sldId id="1479"/>
            <p14:sldId id="1480"/>
            <p14:sldId id="1481"/>
            <p14:sldId id="1482"/>
            <p14:sldId id="1483"/>
            <p14:sldId id="1484"/>
            <p14:sldId id="1485"/>
          </p14:sldIdLst>
        </p14:section>
        <p14:section name="Content - TaskCompletionSource" id="{EDB8E4BA-C1E8-47C8-A972-2D0722E92346}">
          <p14:sldIdLst>
            <p14:sldId id="1486"/>
            <p14:sldId id="1487"/>
            <p14:sldId id="1488"/>
            <p14:sldId id="1489"/>
            <p14:sldId id="1490"/>
            <p14:sldId id="1491"/>
            <p14:sldId id="1492"/>
            <p14:sldId id="1493"/>
            <p14:sldId id="1494"/>
            <p14:sldId id="1495"/>
          </p14:sldIdLst>
        </p14:section>
        <p14:section name="Content -Libraries shouldn't lie" id="{17FC85E8-E02C-4CDF-A0E8-B269D01EFDFC}">
          <p14:sldIdLst>
            <p14:sldId id="1496"/>
            <p14:sldId id="1497"/>
            <p14:sldId id="1498"/>
            <p14:sldId id="1499"/>
            <p14:sldId id="1500"/>
            <p14:sldId id="1501"/>
          </p14:sldIdLst>
        </p14:section>
        <p14:section name="Content - Chunky not chatty" id="{E54537F0-4A75-4040-B565-7B13CA7A8CFB}">
          <p14:sldIdLst>
            <p14:sldId id="1502"/>
            <p14:sldId id="1503"/>
            <p14:sldId id="1504"/>
            <p14:sldId id="1505"/>
            <p14:sldId id="1506"/>
            <p14:sldId id="1507"/>
            <p14:sldId id="1508"/>
          </p14:sldIdLst>
        </p14:section>
        <p14:section name="Content - ConfigureAwait(false)" id="{D3E336FA-1CEE-44D3-8D37-83C84B1F5FBE}">
          <p14:sldIdLst>
            <p14:sldId id="1509"/>
            <p14:sldId id="1510"/>
            <p14:sldId id="1511"/>
          </p14:sldIdLst>
        </p14:section>
        <p14:section name="Required TechEd Slides" id="{7059A95F-A0EC-423A-A62F-1A2E24E80046}">
          <p14:sldIdLst>
            <p14:sldId id="1512"/>
            <p14:sldId id="1518"/>
            <p14:sldId id="1514"/>
            <p14:sldId id="1515"/>
            <p14:sldId id="1516"/>
            <p14:sldId id="1517"/>
          </p14:sldIdLst>
        </p14:section>
        <p14:section name="Template Layouts" id="{C0B62245-2D1F-489E-8371-9DAAD3A105E9}">
          <p14:sldIdLst/>
        </p14:section>
        <p14:section name="Section Headers &amp; Other Text Layouts" id="{C80B2286-DF66-479B-A373-EFC52A07272A}">
          <p14:sldIdLst/>
        </p14:section>
        <p14:section name="Guidelines: Font and Colors" id="{25721397-5FAB-4C6D-A6C0-0EC58D7FA1A0}">
          <p14:sldIdLst/>
        </p14:section>
        <p14:section name="Charts &amp; Tables" id="{906157E2-ED63-4193-899E-DAE02ED3C56D}">
          <p14:sldIdLst/>
        </p14:section>
        <p14:section name="Other Text Layouts" id="{53A49544-24F8-4F09-B4AF-350B0860C33E}">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0673" autoAdjust="0"/>
  </p:normalViewPr>
  <p:slideViewPr>
    <p:cSldViewPr snapToObjects="1">
      <p:cViewPr varScale="1">
        <p:scale>
          <a:sx n="107" d="100"/>
          <a:sy n="107" d="100"/>
        </p:scale>
        <p:origin x="588" y="108"/>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125" d="100"/>
        <a:sy n="125" d="100"/>
      </p:scale>
      <p:origin x="0" y="-26724"/>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10/30/2014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10/30/2014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573235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5562-1766-4188-AB67-FC2A8C3C944A}"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730932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991046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AEE127B-9414-4B20-BA98-181121C0B2A8}"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11672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80D2C87-F4E6-4FD9-B4D3-B422782C0EE6}"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1062421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D4293CB-B54B-4544-BA09-B3BF87280F4D}"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447623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410DCAB-807B-4483-8777-254B4A7D3DA0}"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166712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67F9C7B-A9D6-4990-94BC-ADFA16571BD5}"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198236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CD5B71-D91A-40D3-8381-D7D1BC959E95}"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989920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D30D11-9601-429B-94F1-A644E65FA177}"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3491401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D30D11-9601-429B-94F1-A644E65FA177}"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45888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436911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FB202E-7364-4EA6-A00A-3F180CBEAAA7}"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786730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668218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E2A831-05CD-48FB-8E8C-44416B18F7AC}"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295254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7E1769-7F8A-4A6F-BD16-3823EE3E8460}"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77154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7394FEC-7831-4E48-AC02-DF6B1AEA361F}"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6349809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8C9786-F798-43AC-BA40-84869E6A29A5}"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40002138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7B6E06-A364-456C-9C72-4BEA813FD672}"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8022548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5562-1766-4188-AB67-FC2A8C3C944A}"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9105832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5562-1766-4188-AB67-FC2A8C3C944A}"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4875546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5562-1766-4188-AB67-FC2A8C3C944A}"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658387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5406933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49873C-12F9-44F3-A573-4211FA2D88C0}"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90015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1599542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10/30/2014 2:18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16834627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057B69-0888-4DD3-85CF-9EB77287106C}"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7610822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10/30/2014 2:18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4364337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a:solidFill>
                  <a:prstClr val="black"/>
                </a:solidFill>
              </a:rPr>
              <a:t>DPE Metro Template</a:t>
            </a:r>
            <a:endParaRPr dirty="0">
              <a:solidFill>
                <a:prstClr val="black"/>
              </a:solidFill>
            </a:endParaRPr>
          </a:p>
        </p:txBody>
      </p:sp>
      <p:sp>
        <p:nvSpPr>
          <p:cNvPr id="5" name="Date Placeholder 4"/>
          <p:cNvSpPr>
            <a:spLocks noGrp="1"/>
          </p:cNvSpPr>
          <p:nvPr>
            <p:ph type="dt" idx="11"/>
          </p:nvPr>
        </p:nvSpPr>
        <p:spPr/>
        <p:txBody>
          <a:bodyPr/>
          <a:lstStyle/>
          <a:p>
            <a:fld id="{664A4CA7-DA15-4720-B26D-78CFEC791FDE}" type="datetime1">
              <a:rPr lang="en-US" smtClean="0">
                <a:solidFill>
                  <a:prstClr val="black"/>
                </a:solidFill>
              </a:rPr>
              <a:pPr/>
              <a:t>10/30/2014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8131796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FB202E-7364-4EA6-A00A-3F180CBEAAA7}"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3482691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4931665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10/30/2014 2:18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9299342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10/30/2014 2:18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920013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5562-1766-4188-AB67-FC2A8C3C944A}"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699165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10/30/2014 2:18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8094537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10/30/2014 2:18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6106408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10/30/2014 2:18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16071098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FB202E-7364-4EA6-A00A-3F180CBEAAA7}"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40223371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2513159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10/30/2014 2:18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15565803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FB202E-7364-4EA6-A00A-3F180CBEAAA7}"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12623043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13496730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634194-65CC-47EB-B66E-BE9C153B76F0}" type="slidenum">
              <a:rPr lang="en-US" smtClean="0"/>
              <a:t>53</a:t>
            </a:fld>
            <a:endParaRPr lang="en-US"/>
          </a:p>
        </p:txBody>
      </p:sp>
    </p:spTree>
    <p:extLst>
      <p:ext uri="{BB962C8B-B14F-4D97-AF65-F5344CB8AC3E}">
        <p14:creationId xmlns:p14="http://schemas.microsoft.com/office/powerpoint/2010/main" val="40667031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1342133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5562-1766-4188-AB67-FC2A8C3C944A}"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0297958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36618255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26450212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70754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5562-1766-4188-AB67-FC2A8C3C944A}"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80280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5562-1766-4188-AB67-FC2A8C3C944A}"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808427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5562-1766-4188-AB67-FC2A8C3C944A}"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888326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3C46F68-936A-4288-A909-62026D1AFF3E}"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8609588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134159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6"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7" r:id="rId32"/>
    <p:sldLayoutId id="2147484203" r:id="rId33"/>
    <p:sldLayoutId id="2147484272" r:id="rId3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19.xml"/><Relationship Id="rId5" Type="http://schemas.openxmlformats.org/officeDocument/2006/relationships/image" Target="../media/image14.jpg"/><Relationship Id="rId4" Type="http://schemas.openxmlformats.org/officeDocument/2006/relationships/image" Target="../media/image13.jpg"/></Relationships>
</file>

<file path=ppt/slides/_rels/slide2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32.xml"/><Relationship Id="rId5" Type="http://schemas.openxmlformats.org/officeDocument/2006/relationships/image" Target="../media/image20.jpg"/><Relationship Id="rId4" Type="http://schemas.openxmlformats.org/officeDocument/2006/relationships/image" Target="../media/image19.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8" Type="http://schemas.openxmlformats.org/officeDocument/2006/relationships/image" Target="../media/image26.jpg"/><Relationship Id="rId13" Type="http://schemas.openxmlformats.org/officeDocument/2006/relationships/image" Target="../media/image31.jpg"/><Relationship Id="rId3" Type="http://schemas.openxmlformats.org/officeDocument/2006/relationships/image" Target="../media/image21.jpg"/><Relationship Id="rId7" Type="http://schemas.openxmlformats.org/officeDocument/2006/relationships/image" Target="../media/image25.jpg"/><Relationship Id="rId12" Type="http://schemas.openxmlformats.org/officeDocument/2006/relationships/image" Target="../media/image30.jpg"/><Relationship Id="rId17" Type="http://schemas.openxmlformats.org/officeDocument/2006/relationships/image" Target="../media/image35.jpg"/><Relationship Id="rId2" Type="http://schemas.openxmlformats.org/officeDocument/2006/relationships/notesSlide" Target="../notesSlides/notesSlide24.xml"/><Relationship Id="rId16" Type="http://schemas.openxmlformats.org/officeDocument/2006/relationships/image" Target="../media/image34.jpg"/><Relationship Id="rId1" Type="http://schemas.openxmlformats.org/officeDocument/2006/relationships/slideLayout" Target="../slideLayouts/slideLayout32.xml"/><Relationship Id="rId6" Type="http://schemas.openxmlformats.org/officeDocument/2006/relationships/image" Target="../media/image24.jpg"/><Relationship Id="rId11" Type="http://schemas.openxmlformats.org/officeDocument/2006/relationships/image" Target="../media/image29.jpg"/><Relationship Id="rId5" Type="http://schemas.openxmlformats.org/officeDocument/2006/relationships/image" Target="../media/image23.jpg"/><Relationship Id="rId15" Type="http://schemas.openxmlformats.org/officeDocument/2006/relationships/image" Target="../media/image33.jpg"/><Relationship Id="rId10" Type="http://schemas.openxmlformats.org/officeDocument/2006/relationships/image" Target="../media/image28.jpg"/><Relationship Id="rId4" Type="http://schemas.openxmlformats.org/officeDocument/2006/relationships/image" Target="../media/image22.jpg"/><Relationship Id="rId9" Type="http://schemas.openxmlformats.org/officeDocument/2006/relationships/image" Target="../media/image27.jpg"/><Relationship Id="rId14" Type="http://schemas.openxmlformats.org/officeDocument/2006/relationships/image" Target="../media/image32.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hyperlink" Target="http://blogs.msdn.com/b/pfxteam/archive/2012/03/24/10287244.aspx" TargetMode="External"/><Relationship Id="rId2" Type="http://schemas.openxmlformats.org/officeDocument/2006/relationships/notesSlide" Target="../notesSlides/notesSlide33.xml"/><Relationship Id="rId1" Type="http://schemas.openxmlformats.org/officeDocument/2006/relationships/slideLayout" Target="../slideLayouts/slideLayout32.xml"/><Relationship Id="rId4" Type="http://schemas.openxmlformats.org/officeDocument/2006/relationships/hyperlink" Target="http://blogs.msdn.com/b/pfxteam/archive/2012/04/13/10293638.aspx"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9.xml"/><Relationship Id="rId5" Type="http://schemas.openxmlformats.org/officeDocument/2006/relationships/image" Target="../media/image14.jpg"/><Relationship Id="rId4" Type="http://schemas.openxmlformats.org/officeDocument/2006/relationships/image" Target="../media/image13.jp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hyperlink" Target="http://www.visualstudio.com/" TargetMode="External"/><Relationship Id="rId2" Type="http://schemas.openxmlformats.org/officeDocument/2006/relationships/notesSlide" Target="../notesSlides/notesSlide48.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hyperlink" Target="http://msdn.microsoft.com/vstudio" TargetMode="External"/><Relationship Id="rId4" Type="http://schemas.openxmlformats.org/officeDocument/2006/relationships/hyperlink" Target="http://blogs.msdn.com/b/developer-tool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19.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19.xml"/><Relationship Id="rId6" Type="http://schemas.openxmlformats.org/officeDocument/2006/relationships/image" Target="../media/image41.jpg"/><Relationship Id="rId5" Type="http://schemas.openxmlformats.org/officeDocument/2006/relationships/image" Target="../media/image40.png"/><Relationship Id="rId4" Type="http://schemas.openxmlformats.org/officeDocument/2006/relationships/image" Target="../media/image39.png"/></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018840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void is only for event handlers</a:t>
            </a:r>
            <a:endParaRPr lang="en-US" dirty="0"/>
          </a:p>
        </p:txBody>
      </p:sp>
      <p:sp>
        <p:nvSpPr>
          <p:cNvPr id="3" name="Text Placeholder 2"/>
          <p:cNvSpPr>
            <a:spLocks noGrp="1"/>
          </p:cNvSpPr>
          <p:nvPr>
            <p:ph type="body" sz="quarter" idx="10"/>
          </p:nvPr>
        </p:nvSpPr>
        <p:spPr>
          <a:xfrm>
            <a:off x="274638" y="1221157"/>
            <a:ext cx="11887199" cy="5558445"/>
          </a:xfrm>
          <a:noFill/>
        </p:spPr>
        <p:txBody>
          <a:bodyPr/>
          <a:lstStyle/>
          <a:p>
            <a:r>
              <a:rPr lang="en-US" sz="1800" dirty="0">
                <a:solidFill>
                  <a:srgbClr val="0000FF"/>
                </a:solidFill>
                <a:highlight>
                  <a:srgbClr val="FFFFFF"/>
                </a:highlight>
                <a:latin typeface="Consolas" panose="020B0609020204030204" pitchFamily="49" charset="0"/>
              </a:rPr>
              <a:t/>
            </a:r>
            <a:br>
              <a:rPr lang="en-US" sz="1800" dirty="0">
                <a:solidFill>
                  <a:srgbClr val="0000FF"/>
                </a:solidFill>
                <a:highlight>
                  <a:srgbClr val="FFFFFF"/>
                </a:highlight>
                <a:latin typeface="Consolas" panose="020B0609020204030204" pitchFamily="49" charset="0"/>
              </a:rPr>
            </a:br>
            <a:r>
              <a:rPr lang="en-US" sz="1800" dirty="0">
                <a:solidFill>
                  <a:srgbClr val="0000FF"/>
                </a:solidFill>
                <a:highlight>
                  <a:srgbClr val="FFFFFF"/>
                </a:highlight>
                <a:latin typeface="Consolas" panose="020B0609020204030204" pitchFamily="49" charset="0"/>
              </a:rPr>
              <a:t>private</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FF"/>
                </a:solidFill>
                <a:highlight>
                  <a:srgbClr val="FFFFFF"/>
                </a:highlight>
                <a:latin typeface="Consolas" panose="020B0609020204030204" pitchFamily="49" charset="0"/>
              </a:rPr>
              <a:t>async</a:t>
            </a:r>
            <a:r>
              <a:rPr lang="en-US" sz="1800" dirty="0" smtClean="0">
                <a:solidFill>
                  <a:srgbClr val="0000FF"/>
                </a:solidFill>
                <a:highlight>
                  <a:srgbClr val="FFFFFF"/>
                </a:highlight>
                <a:latin typeface="Consolas" panose="020B0609020204030204" pitchFamily="49" charset="0"/>
              </a:rPr>
              <a:t> void</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Button1_Click(</a:t>
            </a:r>
            <a:r>
              <a:rPr lang="en-US" sz="1800" dirty="0">
                <a:solidFill>
                  <a:srgbClr val="0000FF"/>
                </a:solidFill>
                <a:highlight>
                  <a:srgbClr val="FFFFFF"/>
                </a:highlight>
                <a:latin typeface="Consolas" panose="020B0609020204030204" pitchFamily="49" charset="0"/>
              </a:rPr>
              <a:t>object</a:t>
            </a:r>
            <a:r>
              <a:rPr lang="en-US" sz="1800" dirty="0">
                <a:solidFill>
                  <a:srgbClr val="000000"/>
                </a:solidFill>
                <a:highlight>
                  <a:srgbClr val="FFFFFF"/>
                </a:highlight>
                <a:latin typeface="Consolas" panose="020B0609020204030204" pitchFamily="49" charset="0"/>
              </a:rPr>
              <a:t> Sender, </a:t>
            </a:r>
            <a:r>
              <a:rPr lang="en-US" sz="1800" dirty="0" err="1">
                <a:solidFill>
                  <a:srgbClr val="2B91AF"/>
                </a:solidFill>
                <a:highlight>
                  <a:srgbClr val="FFFFFF"/>
                </a:highlight>
                <a:latin typeface="Consolas" panose="020B0609020204030204" pitchFamily="49" charset="0"/>
              </a:rPr>
              <a:t>EventArgs</a:t>
            </a:r>
            <a:r>
              <a:rPr lang="en-US" sz="1800" dirty="0">
                <a:solidFill>
                  <a:srgbClr val="000000"/>
                </a:solidFill>
                <a:highlight>
                  <a:srgbClr val="FFFFFF"/>
                </a:highlight>
                <a:latin typeface="Consolas" panose="020B0609020204030204" pitchFamily="49" charset="0"/>
              </a:rPr>
              <a:t> e) {</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try</a:t>
            </a:r>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SendData</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"https://secure.flickr.com/services/</a:t>
            </a:r>
            <a:r>
              <a:rPr lang="en-US" sz="1800" dirty="0" err="1">
                <a:solidFill>
                  <a:srgbClr val="A31515"/>
                </a:solidFill>
                <a:highlight>
                  <a:srgbClr val="FFFFFF"/>
                </a:highlight>
                <a:latin typeface="Consolas" panose="020B0609020204030204" pitchFamily="49" charset="0"/>
              </a:rPr>
              <a:t>oauth</a:t>
            </a:r>
            <a:r>
              <a:rPr lang="en-US" sz="1800" dirty="0">
                <a:solidFill>
                  <a:srgbClr val="A31515"/>
                </a:solidFill>
                <a:highlight>
                  <a:srgbClr val="FFFFFF"/>
                </a:highlight>
                <a:latin typeface="Consolas" panose="020B0609020204030204" pitchFamily="49" charset="0"/>
              </a:rPr>
              <a:t>/</a:t>
            </a:r>
            <a:r>
              <a:rPr lang="en-US" sz="1800" dirty="0" err="1">
                <a:solidFill>
                  <a:srgbClr val="A31515"/>
                </a:solidFill>
                <a:highlight>
                  <a:srgbClr val="FFFFFF"/>
                </a:highlight>
                <a:latin typeface="Consolas" panose="020B0609020204030204" pitchFamily="49" charset="0"/>
              </a:rPr>
              <a:t>request_token</a:t>
            </a:r>
            <a:r>
              <a:rPr lang="en-US" sz="1800" dirty="0">
                <a:solidFill>
                  <a:srgbClr val="A31515"/>
                </a:solidFill>
                <a:highlight>
                  <a:srgbClr val="FFFFFF"/>
                </a:highlight>
                <a:latin typeface="Consolas" panose="020B0609020204030204" pitchFamily="49" charset="0"/>
              </a:rPr>
              <a:t>"</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Task</a:t>
            </a:r>
            <a:r>
              <a:rPr lang="en-US" sz="1800" dirty="0" err="1">
                <a:solidFill>
                  <a:srgbClr val="000000"/>
                </a:solidFill>
                <a:highlight>
                  <a:srgbClr val="FFFFFF"/>
                </a:highlight>
                <a:latin typeface="Consolas" panose="020B0609020204030204" pitchFamily="49" charset="0"/>
              </a:rPr>
              <a:t>.Delay</a:t>
            </a:r>
            <a:r>
              <a:rPr lang="en-US" sz="1800" dirty="0">
                <a:solidFill>
                  <a:srgbClr val="000000"/>
                </a:solidFill>
                <a:highlight>
                  <a:srgbClr val="FFFFFF"/>
                </a:highlight>
                <a:latin typeface="Consolas" panose="020B0609020204030204" pitchFamily="49" charset="0"/>
              </a:rPr>
              <a:t>(2000);</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DebugPrint</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"Received Data: "</a:t>
            </a:r>
            <a:r>
              <a:rPr lang="en-US" sz="1800" dirty="0">
                <a:solidFill>
                  <a:srgbClr val="000000"/>
                </a:solidFill>
                <a:highlight>
                  <a:srgbClr val="FFFFFF"/>
                </a:highlight>
                <a:latin typeface="Consolas" panose="020B0609020204030204" pitchFamily="49" charset="0"/>
              </a:rPr>
              <a:t> + </a:t>
            </a:r>
            <a:r>
              <a:rPr lang="en-US" sz="1800" dirty="0" err="1">
                <a:solidFill>
                  <a:srgbClr val="000000"/>
                </a:solidFill>
                <a:effectLst/>
                <a:highlight>
                  <a:srgbClr val="FFFFFF"/>
                </a:highlight>
                <a:latin typeface="Consolas" panose="020B0609020204030204" pitchFamily="49" charset="0"/>
              </a:rPr>
              <a:t>m_GetResponse</a:t>
            </a:r>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catch</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Exception</a:t>
            </a:r>
            <a:r>
              <a:rPr lang="en-US" sz="1800" dirty="0">
                <a:solidFill>
                  <a:srgbClr val="000000"/>
                </a:solidFill>
                <a:highlight>
                  <a:srgbClr val="FFFFFF"/>
                </a:highlight>
                <a:latin typeface="Consolas" panose="020B0609020204030204" pitchFamily="49" charset="0"/>
              </a:rPr>
              <a:t> ex) {</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rootPage.NotifyUser</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"Error posting data to server."</a:t>
            </a:r>
            <a:r>
              <a:rPr lang="en-US" sz="1800" dirty="0">
                <a:solidFill>
                  <a:srgbClr val="000000"/>
                </a:solidFill>
                <a:highlight>
                  <a:srgbClr val="FFFFFF"/>
                </a:highlight>
                <a:latin typeface="Consolas" panose="020B0609020204030204" pitchFamily="49" charset="0"/>
              </a:rPr>
              <a:t> + </a:t>
            </a:r>
            <a:r>
              <a:rPr lang="en-US" sz="1800" dirty="0" err="1">
                <a:solidFill>
                  <a:srgbClr val="000000"/>
                </a:solidFill>
                <a:highlight>
                  <a:srgbClr val="FFFFFF"/>
                </a:highlight>
                <a:latin typeface="Consolas" panose="020B0609020204030204" pitchFamily="49" charset="0"/>
              </a:rPr>
              <a:t>ex.Message</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nb-NO" sz="1800" dirty="0">
                <a:solidFill>
                  <a:srgbClr val="0000FF"/>
                </a:solidFill>
                <a:highlight>
                  <a:srgbClr val="FFFFFF"/>
                </a:highlight>
                <a:latin typeface="Consolas" panose="020B0609020204030204" pitchFamily="49" charset="0"/>
              </a:rPr>
              <a:t>private</a:t>
            </a:r>
            <a:r>
              <a:rPr lang="nb-NO" sz="1800" dirty="0">
                <a:solidFill>
                  <a:srgbClr val="000000"/>
                </a:solidFill>
                <a:highlight>
                  <a:srgbClr val="FFFFFF"/>
                </a:highlight>
                <a:latin typeface="Consolas" panose="020B0609020204030204" pitchFamily="49" charset="0"/>
              </a:rPr>
              <a:t> </a:t>
            </a:r>
            <a:r>
              <a:rPr lang="nb-NO" sz="1800" dirty="0">
                <a:solidFill>
                  <a:srgbClr val="0000FF"/>
                </a:solidFill>
                <a:highlight>
                  <a:srgbClr val="FFFFFF"/>
                </a:highlight>
                <a:latin typeface="Consolas" panose="020B0609020204030204" pitchFamily="49" charset="0"/>
              </a:rPr>
              <a:t>async</a:t>
            </a:r>
            <a:r>
              <a:rPr lang="nb-NO" sz="1800" dirty="0">
                <a:solidFill>
                  <a:srgbClr val="000000"/>
                </a:solidFill>
                <a:highlight>
                  <a:srgbClr val="FFFFFF"/>
                </a:highlight>
                <a:latin typeface="Consolas" panose="020B0609020204030204" pitchFamily="49" charset="0"/>
              </a:rPr>
              <a:t> </a:t>
            </a:r>
            <a:r>
              <a:rPr lang="nb-NO" sz="1800" dirty="0">
                <a:solidFill>
                  <a:srgbClr val="0000FF"/>
                </a:solidFill>
                <a:highlight>
                  <a:srgbClr val="FFFFFF"/>
                </a:highlight>
                <a:latin typeface="Consolas" panose="020B0609020204030204" pitchFamily="49" charset="0"/>
              </a:rPr>
              <a:t>void</a:t>
            </a:r>
            <a:r>
              <a:rPr lang="nb-NO" sz="1800" dirty="0">
                <a:solidFill>
                  <a:srgbClr val="000000"/>
                </a:solidFill>
                <a:highlight>
                  <a:srgbClr val="FFFFFF"/>
                </a:highlight>
                <a:latin typeface="Consolas" panose="020B0609020204030204" pitchFamily="49" charset="0"/>
              </a:rPr>
              <a:t> SendData(</a:t>
            </a:r>
            <a:r>
              <a:rPr lang="nb-NO" sz="1800" dirty="0">
                <a:solidFill>
                  <a:srgbClr val="0000FF"/>
                </a:solidFill>
                <a:highlight>
                  <a:srgbClr val="FFFFFF"/>
                </a:highlight>
                <a:latin typeface="Consolas" panose="020B0609020204030204" pitchFamily="49" charset="0"/>
              </a:rPr>
              <a:t>string</a:t>
            </a:r>
            <a:r>
              <a:rPr lang="nb-NO" sz="1800" dirty="0">
                <a:solidFill>
                  <a:srgbClr val="000000"/>
                </a:solidFill>
                <a:highlight>
                  <a:srgbClr val="FFFFFF"/>
                </a:highlight>
                <a:latin typeface="Consolas" panose="020B0609020204030204" pitchFamily="49" charset="0"/>
              </a:rPr>
              <a:t> Url) </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request = </a:t>
            </a:r>
            <a:r>
              <a:rPr lang="en-US" sz="1800" dirty="0" err="1">
                <a:solidFill>
                  <a:srgbClr val="2B91AF"/>
                </a:solidFill>
                <a:highlight>
                  <a:srgbClr val="FFFFFF"/>
                </a:highlight>
                <a:latin typeface="Consolas" panose="020B0609020204030204" pitchFamily="49" charset="0"/>
              </a:rPr>
              <a:t>WebRequest</a:t>
            </a:r>
            <a:r>
              <a:rPr lang="en-US" sz="1800" dirty="0" err="1">
                <a:solidFill>
                  <a:srgbClr val="000000"/>
                </a:solidFill>
                <a:highlight>
                  <a:srgbClr val="FFFFFF"/>
                </a:highlight>
                <a:latin typeface="Consolas" panose="020B0609020204030204" pitchFamily="49" charset="0"/>
              </a:rPr>
              <a:t>.Create</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Url</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using </a:t>
            </a:r>
            <a:r>
              <a:rPr lang="en-US" sz="1800" dirty="0">
                <a:solidFill>
                  <a:srgbClr val="000000"/>
                </a:solidFill>
                <a:highlight>
                  <a:srgbClr val="FFFFFF"/>
                </a:highlight>
                <a:latin typeface="Consolas" panose="020B0609020204030204" pitchFamily="49" charset="0"/>
              </a:rPr>
              <a:t>(</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response =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request.GetResponseAsync</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using </a:t>
            </a:r>
            <a:r>
              <a:rPr lang="en-US" sz="1800" dirty="0">
                <a:solidFill>
                  <a:srgbClr val="000000"/>
                </a:solidFill>
                <a:highlight>
                  <a:srgbClr val="FFFFFF"/>
                </a:highlight>
                <a:latin typeface="Consolas" panose="020B0609020204030204" pitchFamily="49" charset="0"/>
              </a:rPr>
              <a:t>(</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stream =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StreamReader</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response.GetResponseStream</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effectLst>
                  <a:glow rad="381000">
                    <a:srgbClr val="FFFF00"/>
                  </a:glow>
                </a:effectLst>
                <a:highlight>
                  <a:srgbClr val="FFFFFF"/>
                </a:highlight>
                <a:latin typeface="Consolas" panose="020B0609020204030204" pitchFamily="49" charset="0"/>
              </a:rPr>
              <a:t>m_GetResponse</a:t>
            </a:r>
            <a:r>
              <a:rPr lang="en-US" sz="1800" dirty="0">
                <a:solidFill>
                  <a:srgbClr val="000000"/>
                </a:solidFill>
                <a:effectLst>
                  <a:glow rad="381000">
                    <a:srgbClr val="FFFF00"/>
                  </a:glow>
                </a:effectLst>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stream.ReadToEnd</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a:t>
            </a:r>
          </a:p>
        </p:txBody>
      </p:sp>
      <p:grpSp>
        <p:nvGrpSpPr>
          <p:cNvPr id="11" name="Group 10"/>
          <p:cNvGrpSpPr/>
          <p:nvPr/>
        </p:nvGrpSpPr>
        <p:grpSpPr>
          <a:xfrm>
            <a:off x="2103437" y="4640262"/>
            <a:ext cx="609600" cy="370959"/>
            <a:chOff x="2105025" y="3158054"/>
            <a:chExt cx="609600" cy="370959"/>
          </a:xfrm>
        </p:grpSpPr>
        <p:sp>
          <p:nvSpPr>
            <p:cNvPr id="5" name="Rectangle 4"/>
            <p:cNvSpPr/>
            <p:nvPr/>
          </p:nvSpPr>
          <p:spPr>
            <a:xfrm>
              <a:off x="2105025" y="3158054"/>
              <a:ext cx="609600" cy="255588"/>
            </a:xfrm>
            <a:prstGeom prst="rect">
              <a:avLst/>
            </a:prstGeom>
            <a:solidFill>
              <a:srgbClr val="FFFF00"/>
            </a:solidFill>
          </p:spPr>
          <p:txBody>
            <a:bodyPr wrap="none" lIns="0" tIns="0" rIns="0" bIns="0" anchor="ctr" anchorCtr="1">
              <a:noAutofit/>
            </a:bodyPr>
            <a:lstStyle/>
            <a:p>
              <a:r>
                <a:rPr lang="en-US" dirty="0">
                  <a:solidFill>
                    <a:srgbClr val="7FBA00">
                      <a:lumMod val="60000"/>
                      <a:lumOff val="40000"/>
                    </a:srgbClr>
                  </a:solidFill>
                  <a:latin typeface="Consolas" panose="020B0609020204030204" pitchFamily="49" charset="0"/>
                  <a:cs typeface="Consolas" panose="020B0609020204030204" pitchFamily="49" charset="0"/>
                </a:rPr>
                <a:t>Task</a:t>
              </a:r>
            </a:p>
          </p:txBody>
        </p:sp>
        <p:sp>
          <p:nvSpPr>
            <p:cNvPr id="9" name="Freeform 8"/>
            <p:cNvSpPr/>
            <p:nvPr/>
          </p:nvSpPr>
          <p:spPr bwMode="auto">
            <a:xfrm>
              <a:off x="2133600" y="3471515"/>
              <a:ext cx="581025" cy="57498"/>
            </a:xfrm>
            <a:custGeom>
              <a:avLst/>
              <a:gdLst>
                <a:gd name="connsiteX0" fmla="*/ 0 w 581025"/>
                <a:gd name="connsiteY0" fmla="*/ 57498 h 57498"/>
                <a:gd name="connsiteX1" fmla="*/ 128588 w 581025"/>
                <a:gd name="connsiteY1" fmla="*/ 47973 h 57498"/>
                <a:gd name="connsiteX2" fmla="*/ 328613 w 581025"/>
                <a:gd name="connsiteY2" fmla="*/ 43210 h 57498"/>
                <a:gd name="connsiteX3" fmla="*/ 342900 w 581025"/>
                <a:gd name="connsiteY3" fmla="*/ 38448 h 57498"/>
                <a:gd name="connsiteX4" fmla="*/ 357188 w 581025"/>
                <a:gd name="connsiteY4" fmla="*/ 28923 h 57498"/>
                <a:gd name="connsiteX5" fmla="*/ 400050 w 581025"/>
                <a:gd name="connsiteY5" fmla="*/ 24160 h 57498"/>
                <a:gd name="connsiteX6" fmla="*/ 523875 w 581025"/>
                <a:gd name="connsiteY6" fmla="*/ 19398 h 57498"/>
                <a:gd name="connsiteX7" fmla="*/ 538163 w 581025"/>
                <a:gd name="connsiteY7" fmla="*/ 14635 h 57498"/>
                <a:gd name="connsiteX8" fmla="*/ 566738 w 581025"/>
                <a:gd name="connsiteY8" fmla="*/ 348 h 57498"/>
                <a:gd name="connsiteX9" fmla="*/ 581025 w 581025"/>
                <a:gd name="connsiteY9" fmla="*/ 348 h 5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025" h="57498">
                  <a:moveTo>
                    <a:pt x="0" y="57498"/>
                  </a:moveTo>
                  <a:cubicBezTo>
                    <a:pt x="57765" y="47869"/>
                    <a:pt x="31825" y="51045"/>
                    <a:pt x="128588" y="47973"/>
                  </a:cubicBezTo>
                  <a:lnTo>
                    <a:pt x="328613" y="43210"/>
                  </a:lnTo>
                  <a:cubicBezTo>
                    <a:pt x="333375" y="41623"/>
                    <a:pt x="338410" y="40693"/>
                    <a:pt x="342900" y="38448"/>
                  </a:cubicBezTo>
                  <a:cubicBezTo>
                    <a:pt x="348020" y="35888"/>
                    <a:pt x="351635" y="30311"/>
                    <a:pt x="357188" y="28923"/>
                  </a:cubicBezTo>
                  <a:cubicBezTo>
                    <a:pt x="371134" y="25436"/>
                    <a:pt x="385698" y="24980"/>
                    <a:pt x="400050" y="24160"/>
                  </a:cubicBezTo>
                  <a:cubicBezTo>
                    <a:pt x="441288" y="21804"/>
                    <a:pt x="482600" y="20985"/>
                    <a:pt x="523875" y="19398"/>
                  </a:cubicBezTo>
                  <a:cubicBezTo>
                    <a:pt x="528638" y="17810"/>
                    <a:pt x="533673" y="16880"/>
                    <a:pt x="538163" y="14635"/>
                  </a:cubicBezTo>
                  <a:cubicBezTo>
                    <a:pt x="554621" y="6406"/>
                    <a:pt x="548779" y="3341"/>
                    <a:pt x="566738" y="348"/>
                  </a:cubicBezTo>
                  <a:cubicBezTo>
                    <a:pt x="571436" y="-435"/>
                    <a:pt x="576263" y="348"/>
                    <a:pt x="581025" y="348"/>
                  </a:cubicBezTo>
                </a:path>
              </a:pathLst>
            </a:cu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nvGrpSpPr>
          <p:cNvPr id="12" name="Group 11"/>
          <p:cNvGrpSpPr/>
          <p:nvPr/>
        </p:nvGrpSpPr>
        <p:grpSpPr>
          <a:xfrm>
            <a:off x="3475037" y="4640262"/>
            <a:ext cx="687439" cy="557795"/>
            <a:chOff x="3475037" y="3134758"/>
            <a:chExt cx="687439" cy="557795"/>
          </a:xfrm>
        </p:grpSpPr>
        <p:sp>
          <p:nvSpPr>
            <p:cNvPr id="22" name="Rectangle 21"/>
            <p:cNvSpPr/>
            <p:nvPr/>
          </p:nvSpPr>
          <p:spPr>
            <a:xfrm>
              <a:off x="3475037" y="3134758"/>
              <a:ext cx="687439" cy="255588"/>
            </a:xfrm>
            <a:prstGeom prst="rect">
              <a:avLst/>
            </a:prstGeom>
            <a:solidFill>
              <a:srgbClr val="FFFF00"/>
            </a:solidFill>
          </p:spPr>
          <p:txBody>
            <a:bodyPr wrap="none" lIns="0" tIns="0" rIns="0" bIns="0" anchor="ctr" anchorCtr="1">
              <a:noAutofit/>
            </a:bodyPr>
            <a:lstStyle/>
            <a:p>
              <a:r>
                <a:rPr lang="en-US" dirty="0" err="1" smtClean="0">
                  <a:solidFill>
                    <a:srgbClr val="000000"/>
                  </a:solidFill>
                  <a:latin typeface="Consolas" panose="020B0609020204030204" pitchFamily="49" charset="0"/>
                  <a:cs typeface="Consolas" panose="020B0609020204030204" pitchFamily="49" charset="0"/>
                </a:rPr>
                <a:t>Async</a:t>
              </a:r>
              <a:endParaRPr lang="en-US" dirty="0">
                <a:solidFill>
                  <a:srgbClr val="000000"/>
                </a:solidFill>
                <a:latin typeface="Consolas" panose="020B0609020204030204" pitchFamily="49" charset="0"/>
                <a:cs typeface="Consolas" panose="020B0609020204030204" pitchFamily="49" charset="0"/>
              </a:endParaRPr>
            </a:p>
          </p:txBody>
        </p:sp>
        <p:sp>
          <p:nvSpPr>
            <p:cNvPr id="10" name="Freeform 9"/>
            <p:cNvSpPr/>
            <p:nvPr/>
          </p:nvSpPr>
          <p:spPr bwMode="auto">
            <a:xfrm>
              <a:off x="3737793" y="3470101"/>
              <a:ext cx="161925" cy="222452"/>
            </a:xfrm>
            <a:custGeom>
              <a:avLst/>
              <a:gdLst>
                <a:gd name="connsiteX0" fmla="*/ 0 w 161925"/>
                <a:gd name="connsiteY0" fmla="*/ 222452 h 222452"/>
                <a:gd name="connsiteX1" fmla="*/ 15875 w 161925"/>
                <a:gd name="connsiteY1" fmla="*/ 216102 h 222452"/>
                <a:gd name="connsiteX2" fmla="*/ 28575 w 161925"/>
                <a:gd name="connsiteY2" fmla="*/ 193877 h 222452"/>
                <a:gd name="connsiteX3" fmla="*/ 38100 w 161925"/>
                <a:gd name="connsiteY3" fmla="*/ 184352 h 222452"/>
                <a:gd name="connsiteX4" fmla="*/ 47625 w 161925"/>
                <a:gd name="connsiteY4" fmla="*/ 165302 h 222452"/>
                <a:gd name="connsiteX5" fmla="*/ 50800 w 161925"/>
                <a:gd name="connsiteY5" fmla="*/ 111327 h 222452"/>
                <a:gd name="connsiteX6" fmla="*/ 57150 w 161925"/>
                <a:gd name="connsiteY6" fmla="*/ 98627 h 222452"/>
                <a:gd name="connsiteX7" fmla="*/ 63500 w 161925"/>
                <a:gd name="connsiteY7" fmla="*/ 79577 h 222452"/>
                <a:gd name="connsiteX8" fmla="*/ 73025 w 161925"/>
                <a:gd name="connsiteY8" fmla="*/ 54177 h 222452"/>
                <a:gd name="connsiteX9" fmla="*/ 85725 w 161925"/>
                <a:gd name="connsiteY9" fmla="*/ 35127 h 222452"/>
                <a:gd name="connsiteX10" fmla="*/ 95250 w 161925"/>
                <a:gd name="connsiteY10" fmla="*/ 35127 h 222452"/>
                <a:gd name="connsiteX11" fmla="*/ 107950 w 161925"/>
                <a:gd name="connsiteY11" fmla="*/ 70052 h 222452"/>
                <a:gd name="connsiteX12" fmla="*/ 111125 w 161925"/>
                <a:gd name="connsiteY12" fmla="*/ 127202 h 222452"/>
                <a:gd name="connsiteX13" fmla="*/ 114300 w 161925"/>
                <a:gd name="connsiteY13" fmla="*/ 136727 h 222452"/>
                <a:gd name="connsiteX14" fmla="*/ 133350 w 161925"/>
                <a:gd name="connsiteY14" fmla="*/ 149427 h 222452"/>
                <a:gd name="connsiteX15" fmla="*/ 152400 w 161925"/>
                <a:gd name="connsiteY15" fmla="*/ 178002 h 222452"/>
                <a:gd name="connsiteX16" fmla="*/ 158750 w 161925"/>
                <a:gd name="connsiteY16" fmla="*/ 187527 h 222452"/>
                <a:gd name="connsiteX17" fmla="*/ 161925 w 161925"/>
                <a:gd name="connsiteY17" fmla="*/ 197052 h 22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1925" h="222452">
                  <a:moveTo>
                    <a:pt x="0" y="222452"/>
                  </a:moveTo>
                  <a:cubicBezTo>
                    <a:pt x="5292" y="220335"/>
                    <a:pt x="11237" y="219415"/>
                    <a:pt x="15875" y="216102"/>
                  </a:cubicBezTo>
                  <a:cubicBezTo>
                    <a:pt x="20250" y="212977"/>
                    <a:pt x="26225" y="197167"/>
                    <a:pt x="28575" y="193877"/>
                  </a:cubicBezTo>
                  <a:cubicBezTo>
                    <a:pt x="31185" y="190223"/>
                    <a:pt x="35225" y="187801"/>
                    <a:pt x="38100" y="184352"/>
                  </a:cubicBezTo>
                  <a:cubicBezTo>
                    <a:pt x="44939" y="176146"/>
                    <a:pt x="44443" y="174848"/>
                    <a:pt x="47625" y="165302"/>
                  </a:cubicBezTo>
                  <a:cubicBezTo>
                    <a:pt x="48683" y="147310"/>
                    <a:pt x="48251" y="129169"/>
                    <a:pt x="50800" y="111327"/>
                  </a:cubicBezTo>
                  <a:cubicBezTo>
                    <a:pt x="51469" y="106642"/>
                    <a:pt x="55392" y="103021"/>
                    <a:pt x="57150" y="98627"/>
                  </a:cubicBezTo>
                  <a:cubicBezTo>
                    <a:pt x="59636" y="92412"/>
                    <a:pt x="61383" y="85927"/>
                    <a:pt x="63500" y="79577"/>
                  </a:cubicBezTo>
                  <a:cubicBezTo>
                    <a:pt x="65929" y="72289"/>
                    <a:pt x="69771" y="60143"/>
                    <a:pt x="73025" y="54177"/>
                  </a:cubicBezTo>
                  <a:cubicBezTo>
                    <a:pt x="76679" y="47477"/>
                    <a:pt x="85725" y="35127"/>
                    <a:pt x="85725" y="35127"/>
                  </a:cubicBezTo>
                  <a:cubicBezTo>
                    <a:pt x="90655" y="-19101"/>
                    <a:pt x="86117" y="-3688"/>
                    <a:pt x="95250" y="35127"/>
                  </a:cubicBezTo>
                  <a:cubicBezTo>
                    <a:pt x="97579" y="45026"/>
                    <a:pt x="104072" y="60358"/>
                    <a:pt x="107950" y="70052"/>
                  </a:cubicBezTo>
                  <a:cubicBezTo>
                    <a:pt x="109008" y="89102"/>
                    <a:pt x="109316" y="108209"/>
                    <a:pt x="111125" y="127202"/>
                  </a:cubicBezTo>
                  <a:cubicBezTo>
                    <a:pt x="111442" y="130534"/>
                    <a:pt x="111933" y="134360"/>
                    <a:pt x="114300" y="136727"/>
                  </a:cubicBezTo>
                  <a:cubicBezTo>
                    <a:pt x="119696" y="142123"/>
                    <a:pt x="133350" y="149427"/>
                    <a:pt x="133350" y="149427"/>
                  </a:cubicBezTo>
                  <a:lnTo>
                    <a:pt x="152400" y="178002"/>
                  </a:lnTo>
                  <a:cubicBezTo>
                    <a:pt x="154517" y="181177"/>
                    <a:pt x="157543" y="183907"/>
                    <a:pt x="158750" y="187527"/>
                  </a:cubicBezTo>
                  <a:lnTo>
                    <a:pt x="161925" y="197052"/>
                  </a:lnTo>
                </a:path>
              </a:pathLst>
            </a:cu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nvGrpSpPr>
          <p:cNvPr id="13" name="Group 12"/>
          <p:cNvGrpSpPr/>
          <p:nvPr/>
        </p:nvGrpSpPr>
        <p:grpSpPr>
          <a:xfrm>
            <a:off x="2139634" y="1977517"/>
            <a:ext cx="687439" cy="512993"/>
            <a:chOff x="1646237" y="1668462"/>
            <a:chExt cx="687439" cy="512993"/>
          </a:xfrm>
        </p:grpSpPr>
        <p:sp>
          <p:nvSpPr>
            <p:cNvPr id="24" name="Rectangle 23"/>
            <p:cNvSpPr/>
            <p:nvPr/>
          </p:nvSpPr>
          <p:spPr>
            <a:xfrm>
              <a:off x="1646237" y="1668462"/>
              <a:ext cx="687439" cy="255588"/>
            </a:xfrm>
            <a:prstGeom prst="rect">
              <a:avLst/>
            </a:prstGeom>
            <a:solidFill>
              <a:srgbClr val="FFFF00"/>
            </a:solidFill>
          </p:spPr>
          <p:txBody>
            <a:bodyPr wrap="none" lIns="0" tIns="0" rIns="0" bIns="0" anchor="ctr" anchorCtr="1">
              <a:noAutofit/>
            </a:bodyPr>
            <a:lstStyle/>
            <a:p>
              <a:r>
                <a:rPr lang="en-US" dirty="0" err="1" smtClean="0">
                  <a:solidFill>
                    <a:srgbClr val="000000"/>
                  </a:solidFill>
                  <a:latin typeface="Consolas" panose="020B0609020204030204" pitchFamily="49" charset="0"/>
                  <a:cs typeface="Consolas" panose="020B0609020204030204" pitchFamily="49" charset="0"/>
                </a:rPr>
                <a:t>Async</a:t>
              </a:r>
              <a:endParaRPr lang="en-US" dirty="0">
                <a:solidFill>
                  <a:srgbClr val="000000"/>
                </a:solidFill>
                <a:latin typeface="Consolas" panose="020B0609020204030204" pitchFamily="49" charset="0"/>
                <a:cs typeface="Consolas" panose="020B0609020204030204" pitchFamily="49" charset="0"/>
              </a:endParaRPr>
            </a:p>
          </p:txBody>
        </p:sp>
        <p:sp>
          <p:nvSpPr>
            <p:cNvPr id="26" name="Freeform 25"/>
            <p:cNvSpPr/>
            <p:nvPr/>
          </p:nvSpPr>
          <p:spPr bwMode="auto">
            <a:xfrm>
              <a:off x="1828031" y="1959003"/>
              <a:ext cx="161925" cy="222452"/>
            </a:xfrm>
            <a:custGeom>
              <a:avLst/>
              <a:gdLst>
                <a:gd name="connsiteX0" fmla="*/ 0 w 161925"/>
                <a:gd name="connsiteY0" fmla="*/ 222452 h 222452"/>
                <a:gd name="connsiteX1" fmla="*/ 15875 w 161925"/>
                <a:gd name="connsiteY1" fmla="*/ 216102 h 222452"/>
                <a:gd name="connsiteX2" fmla="*/ 28575 w 161925"/>
                <a:gd name="connsiteY2" fmla="*/ 193877 h 222452"/>
                <a:gd name="connsiteX3" fmla="*/ 38100 w 161925"/>
                <a:gd name="connsiteY3" fmla="*/ 184352 h 222452"/>
                <a:gd name="connsiteX4" fmla="*/ 47625 w 161925"/>
                <a:gd name="connsiteY4" fmla="*/ 165302 h 222452"/>
                <a:gd name="connsiteX5" fmla="*/ 50800 w 161925"/>
                <a:gd name="connsiteY5" fmla="*/ 111327 h 222452"/>
                <a:gd name="connsiteX6" fmla="*/ 57150 w 161925"/>
                <a:gd name="connsiteY6" fmla="*/ 98627 h 222452"/>
                <a:gd name="connsiteX7" fmla="*/ 63500 w 161925"/>
                <a:gd name="connsiteY7" fmla="*/ 79577 h 222452"/>
                <a:gd name="connsiteX8" fmla="*/ 73025 w 161925"/>
                <a:gd name="connsiteY8" fmla="*/ 54177 h 222452"/>
                <a:gd name="connsiteX9" fmla="*/ 85725 w 161925"/>
                <a:gd name="connsiteY9" fmla="*/ 35127 h 222452"/>
                <a:gd name="connsiteX10" fmla="*/ 95250 w 161925"/>
                <a:gd name="connsiteY10" fmla="*/ 35127 h 222452"/>
                <a:gd name="connsiteX11" fmla="*/ 107950 w 161925"/>
                <a:gd name="connsiteY11" fmla="*/ 70052 h 222452"/>
                <a:gd name="connsiteX12" fmla="*/ 111125 w 161925"/>
                <a:gd name="connsiteY12" fmla="*/ 127202 h 222452"/>
                <a:gd name="connsiteX13" fmla="*/ 114300 w 161925"/>
                <a:gd name="connsiteY13" fmla="*/ 136727 h 222452"/>
                <a:gd name="connsiteX14" fmla="*/ 133350 w 161925"/>
                <a:gd name="connsiteY14" fmla="*/ 149427 h 222452"/>
                <a:gd name="connsiteX15" fmla="*/ 152400 w 161925"/>
                <a:gd name="connsiteY15" fmla="*/ 178002 h 222452"/>
                <a:gd name="connsiteX16" fmla="*/ 158750 w 161925"/>
                <a:gd name="connsiteY16" fmla="*/ 187527 h 222452"/>
                <a:gd name="connsiteX17" fmla="*/ 161925 w 161925"/>
                <a:gd name="connsiteY17" fmla="*/ 197052 h 22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1925" h="222452">
                  <a:moveTo>
                    <a:pt x="0" y="222452"/>
                  </a:moveTo>
                  <a:cubicBezTo>
                    <a:pt x="5292" y="220335"/>
                    <a:pt x="11237" y="219415"/>
                    <a:pt x="15875" y="216102"/>
                  </a:cubicBezTo>
                  <a:cubicBezTo>
                    <a:pt x="20250" y="212977"/>
                    <a:pt x="26225" y="197167"/>
                    <a:pt x="28575" y="193877"/>
                  </a:cubicBezTo>
                  <a:cubicBezTo>
                    <a:pt x="31185" y="190223"/>
                    <a:pt x="35225" y="187801"/>
                    <a:pt x="38100" y="184352"/>
                  </a:cubicBezTo>
                  <a:cubicBezTo>
                    <a:pt x="44939" y="176146"/>
                    <a:pt x="44443" y="174848"/>
                    <a:pt x="47625" y="165302"/>
                  </a:cubicBezTo>
                  <a:cubicBezTo>
                    <a:pt x="48683" y="147310"/>
                    <a:pt x="48251" y="129169"/>
                    <a:pt x="50800" y="111327"/>
                  </a:cubicBezTo>
                  <a:cubicBezTo>
                    <a:pt x="51469" y="106642"/>
                    <a:pt x="55392" y="103021"/>
                    <a:pt x="57150" y="98627"/>
                  </a:cubicBezTo>
                  <a:cubicBezTo>
                    <a:pt x="59636" y="92412"/>
                    <a:pt x="61383" y="85927"/>
                    <a:pt x="63500" y="79577"/>
                  </a:cubicBezTo>
                  <a:cubicBezTo>
                    <a:pt x="65929" y="72289"/>
                    <a:pt x="69771" y="60143"/>
                    <a:pt x="73025" y="54177"/>
                  </a:cubicBezTo>
                  <a:cubicBezTo>
                    <a:pt x="76679" y="47477"/>
                    <a:pt x="85725" y="35127"/>
                    <a:pt x="85725" y="35127"/>
                  </a:cubicBezTo>
                  <a:cubicBezTo>
                    <a:pt x="90655" y="-19101"/>
                    <a:pt x="86117" y="-3688"/>
                    <a:pt x="95250" y="35127"/>
                  </a:cubicBezTo>
                  <a:cubicBezTo>
                    <a:pt x="97579" y="45026"/>
                    <a:pt x="104072" y="60358"/>
                    <a:pt x="107950" y="70052"/>
                  </a:cubicBezTo>
                  <a:cubicBezTo>
                    <a:pt x="109008" y="89102"/>
                    <a:pt x="109316" y="108209"/>
                    <a:pt x="111125" y="127202"/>
                  </a:cubicBezTo>
                  <a:cubicBezTo>
                    <a:pt x="111442" y="130534"/>
                    <a:pt x="111933" y="134360"/>
                    <a:pt x="114300" y="136727"/>
                  </a:cubicBezTo>
                  <a:cubicBezTo>
                    <a:pt x="119696" y="142123"/>
                    <a:pt x="133350" y="149427"/>
                    <a:pt x="133350" y="149427"/>
                  </a:cubicBezTo>
                  <a:lnTo>
                    <a:pt x="152400" y="178002"/>
                  </a:lnTo>
                  <a:cubicBezTo>
                    <a:pt x="154517" y="181177"/>
                    <a:pt x="157543" y="183907"/>
                    <a:pt x="158750" y="187527"/>
                  </a:cubicBezTo>
                  <a:lnTo>
                    <a:pt x="161925" y="197052"/>
                  </a:lnTo>
                </a:path>
              </a:pathLst>
            </a:cu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31" name="Rectangle 30"/>
          <p:cNvSpPr/>
          <p:nvPr/>
        </p:nvSpPr>
        <p:spPr>
          <a:xfrm>
            <a:off x="730198" y="2149593"/>
            <a:ext cx="687439" cy="255588"/>
          </a:xfrm>
          <a:prstGeom prst="rect">
            <a:avLst/>
          </a:prstGeom>
          <a:solidFill>
            <a:srgbClr val="FFFF00"/>
          </a:solidFill>
        </p:spPr>
        <p:txBody>
          <a:bodyPr wrap="none" lIns="0" tIns="0" rIns="0" bIns="0" anchor="ctr" anchorCtr="1">
            <a:noAutofit/>
          </a:bodyPr>
          <a:lstStyle/>
          <a:p>
            <a:r>
              <a:rPr lang="en-US" dirty="0" smtClean="0">
                <a:solidFill>
                  <a:srgbClr val="442359"/>
                </a:solidFill>
                <a:latin typeface="Consolas" panose="020B0609020204030204" pitchFamily="49" charset="0"/>
                <a:cs typeface="Consolas" panose="020B0609020204030204" pitchFamily="49" charset="0"/>
              </a:rPr>
              <a:t>await</a:t>
            </a:r>
            <a:endParaRPr lang="en-US" dirty="0">
              <a:solidFill>
                <a:srgbClr val="442359"/>
              </a:solidFill>
              <a:latin typeface="Consolas" panose="020B0609020204030204" pitchFamily="49" charset="0"/>
              <a:cs typeface="Consolas" panose="020B0609020204030204" pitchFamily="49" charset="0"/>
            </a:endParaRPr>
          </a:p>
        </p:txBody>
      </p:sp>
      <p:sp>
        <p:nvSpPr>
          <p:cNvPr id="42" name="Freeform 41"/>
          <p:cNvSpPr/>
          <p:nvPr/>
        </p:nvSpPr>
        <p:spPr bwMode="auto">
          <a:xfrm>
            <a:off x="1417637" y="2525578"/>
            <a:ext cx="3052005" cy="90754"/>
          </a:xfrm>
          <a:custGeom>
            <a:avLst/>
            <a:gdLst>
              <a:gd name="connsiteX0" fmla="*/ 0 w 581025"/>
              <a:gd name="connsiteY0" fmla="*/ 57498 h 57498"/>
              <a:gd name="connsiteX1" fmla="*/ 128588 w 581025"/>
              <a:gd name="connsiteY1" fmla="*/ 47973 h 57498"/>
              <a:gd name="connsiteX2" fmla="*/ 328613 w 581025"/>
              <a:gd name="connsiteY2" fmla="*/ 43210 h 57498"/>
              <a:gd name="connsiteX3" fmla="*/ 342900 w 581025"/>
              <a:gd name="connsiteY3" fmla="*/ 38448 h 57498"/>
              <a:gd name="connsiteX4" fmla="*/ 357188 w 581025"/>
              <a:gd name="connsiteY4" fmla="*/ 28923 h 57498"/>
              <a:gd name="connsiteX5" fmla="*/ 400050 w 581025"/>
              <a:gd name="connsiteY5" fmla="*/ 24160 h 57498"/>
              <a:gd name="connsiteX6" fmla="*/ 523875 w 581025"/>
              <a:gd name="connsiteY6" fmla="*/ 19398 h 57498"/>
              <a:gd name="connsiteX7" fmla="*/ 538163 w 581025"/>
              <a:gd name="connsiteY7" fmla="*/ 14635 h 57498"/>
              <a:gd name="connsiteX8" fmla="*/ 566738 w 581025"/>
              <a:gd name="connsiteY8" fmla="*/ 348 h 57498"/>
              <a:gd name="connsiteX9" fmla="*/ 581025 w 581025"/>
              <a:gd name="connsiteY9" fmla="*/ 348 h 5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025" h="57498">
                <a:moveTo>
                  <a:pt x="0" y="57498"/>
                </a:moveTo>
                <a:cubicBezTo>
                  <a:pt x="57765" y="47869"/>
                  <a:pt x="31825" y="51045"/>
                  <a:pt x="128588" y="47973"/>
                </a:cubicBezTo>
                <a:lnTo>
                  <a:pt x="328613" y="43210"/>
                </a:lnTo>
                <a:cubicBezTo>
                  <a:pt x="333375" y="41623"/>
                  <a:pt x="338410" y="40693"/>
                  <a:pt x="342900" y="38448"/>
                </a:cubicBezTo>
                <a:cubicBezTo>
                  <a:pt x="348020" y="35888"/>
                  <a:pt x="351635" y="30311"/>
                  <a:pt x="357188" y="28923"/>
                </a:cubicBezTo>
                <a:cubicBezTo>
                  <a:pt x="371134" y="25436"/>
                  <a:pt x="385698" y="24980"/>
                  <a:pt x="400050" y="24160"/>
                </a:cubicBezTo>
                <a:cubicBezTo>
                  <a:pt x="441288" y="21804"/>
                  <a:pt x="482600" y="20985"/>
                  <a:pt x="523875" y="19398"/>
                </a:cubicBezTo>
                <a:cubicBezTo>
                  <a:pt x="528638" y="17810"/>
                  <a:pt x="533673" y="16880"/>
                  <a:pt x="538163" y="14635"/>
                </a:cubicBezTo>
                <a:cubicBezTo>
                  <a:pt x="554621" y="6406"/>
                  <a:pt x="548779" y="3341"/>
                  <a:pt x="566738" y="348"/>
                </a:cubicBezTo>
                <a:cubicBezTo>
                  <a:pt x="571436" y="-435"/>
                  <a:pt x="576263" y="348"/>
                  <a:pt x="581025" y="348"/>
                </a:cubicBezTo>
              </a:path>
            </a:pathLst>
          </a:cu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087976364"/>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500"/>
                            </p:stCondLst>
                            <p:childTnLst>
                              <p:par>
                                <p:cTn id="13" presetID="22" presetClass="entr" presetSubtype="4" fill="hold" nodeType="after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500"/>
                            </p:stCondLst>
                            <p:childTnLst>
                              <p:par>
                                <p:cTn id="17" presetID="22" presetClass="entr" presetSubtype="8" fill="hold" grpId="0" nodeType="afterEffect">
                                  <p:stCondLst>
                                    <p:cond delay="50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3500"/>
                            </p:stCondLst>
                            <p:childTnLst>
                              <p:par>
                                <p:cTn id="21" presetID="22" presetClass="entr" presetSubtype="8" fill="hold" grpId="0" nodeType="afterEffect">
                                  <p:stCondLst>
                                    <p:cond delay="50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void is only for event handlers</a:t>
            </a:r>
            <a:endParaRPr lang="en-US" dirty="0"/>
          </a:p>
        </p:txBody>
      </p:sp>
      <p:sp>
        <p:nvSpPr>
          <p:cNvPr id="7" name="Text Placeholder 2"/>
          <p:cNvSpPr txBox="1">
            <a:spLocks/>
          </p:cNvSpPr>
          <p:nvPr/>
        </p:nvSpPr>
        <p:spPr>
          <a:xfrm>
            <a:off x="274637" y="1214436"/>
            <a:ext cx="11887199" cy="5309146"/>
          </a:xfrm>
          <a:prstGeom prst="rect">
            <a:avLst/>
          </a:prstGeom>
          <a:no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solidFill>
                  <a:srgbClr val="008000"/>
                </a:solidFill>
                <a:highlight>
                  <a:srgbClr val="FFFFFF"/>
                </a:highlight>
                <a:latin typeface="Consolas" panose="020B0609020204030204" pitchFamily="49" charset="0"/>
              </a:rPr>
              <a:t>// Q. It sometimes shows </a:t>
            </a:r>
            <a:r>
              <a:rPr lang="en-US" sz="1800" dirty="0" err="1">
                <a:solidFill>
                  <a:srgbClr val="008000"/>
                </a:solidFill>
                <a:highlight>
                  <a:srgbClr val="FFFFFF"/>
                </a:highlight>
                <a:latin typeface="Consolas" panose="020B0609020204030204" pitchFamily="49" charset="0"/>
              </a:rPr>
              <a:t>PixelWidth</a:t>
            </a:r>
            <a:r>
              <a:rPr lang="en-US" sz="1800" dirty="0">
                <a:solidFill>
                  <a:srgbClr val="008000"/>
                </a:solidFill>
                <a:highlight>
                  <a:srgbClr val="FFFFFF"/>
                </a:highlight>
                <a:latin typeface="Consolas" panose="020B0609020204030204" pitchFamily="49" charset="0"/>
              </a:rPr>
              <a:t> and </a:t>
            </a:r>
            <a:r>
              <a:rPr lang="en-US" sz="1800" dirty="0" err="1">
                <a:solidFill>
                  <a:srgbClr val="008000"/>
                </a:solidFill>
                <a:highlight>
                  <a:srgbClr val="FFFFFF"/>
                </a:highlight>
                <a:latin typeface="Consolas" panose="020B0609020204030204" pitchFamily="49" charset="0"/>
              </a:rPr>
              <a:t>PixelHeight</a:t>
            </a:r>
            <a:r>
              <a:rPr lang="en-US" sz="1800" dirty="0">
                <a:solidFill>
                  <a:srgbClr val="008000"/>
                </a:solidFill>
                <a:highlight>
                  <a:srgbClr val="FFFFFF"/>
                </a:highlight>
                <a:latin typeface="Consolas" panose="020B0609020204030204" pitchFamily="49" charset="0"/>
              </a:rPr>
              <a:t> are both 0 ???</a:t>
            </a:r>
            <a:endParaRPr lang="en-US" sz="1800" dirty="0">
              <a:solidFill>
                <a:srgbClr val="000000"/>
              </a:solidFill>
              <a:highlight>
                <a:srgbClr val="FFFFFF"/>
              </a:highlight>
              <a:latin typeface="Consolas" panose="020B0609020204030204" pitchFamily="49" charset="0"/>
            </a:endParaRPr>
          </a:p>
          <a:p>
            <a:r>
              <a:rPr lang="en-US" sz="1800" dirty="0" err="1">
                <a:solidFill>
                  <a:srgbClr val="2B91AF"/>
                </a:solidFill>
                <a:highlight>
                  <a:srgbClr val="FFFFFF"/>
                </a:highlight>
                <a:latin typeface="Consolas" panose="020B0609020204030204" pitchFamily="49" charset="0"/>
              </a:rPr>
              <a:t>BitmapImage</a:t>
            </a:r>
            <a:r>
              <a:rPr lang="en-US" sz="1800" dirty="0">
                <a:solidFill>
                  <a:srgbClr val="2B91AF"/>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m_bmp</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endParaRPr lang="en-US" sz="1800" dirty="0" smtClean="0">
              <a:solidFill>
                <a:srgbClr val="000000"/>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protected</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override</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FF"/>
                </a:solidFill>
                <a:effectLst>
                  <a:glow rad="254000">
                    <a:srgbClr val="FFFF00"/>
                  </a:glow>
                </a:effectLst>
                <a:highlight>
                  <a:srgbClr val="FFFFFF"/>
                </a:highlight>
                <a:latin typeface="Consolas" panose="020B0609020204030204" pitchFamily="49" charset="0"/>
              </a:rPr>
              <a:t>async</a:t>
            </a:r>
            <a:r>
              <a:rPr lang="en-US" sz="1800" dirty="0" smtClean="0">
                <a:solidFill>
                  <a:srgbClr val="000000"/>
                </a:solidFill>
                <a:effectLst>
                  <a:glow rad="254000">
                    <a:srgbClr val="FFFF00"/>
                  </a:glow>
                </a:effectLst>
                <a:highlight>
                  <a:srgbClr val="FFFFFF"/>
                </a:highlight>
                <a:latin typeface="Consolas" panose="020B0609020204030204" pitchFamily="49" charset="0"/>
              </a:rPr>
              <a:t> </a:t>
            </a:r>
            <a:r>
              <a:rPr lang="en-US" sz="1800" dirty="0" smtClean="0">
                <a:solidFill>
                  <a:srgbClr val="0000FF"/>
                </a:solidFill>
                <a:effectLst>
                  <a:glow rad="254000">
                    <a:srgbClr val="FFFF00"/>
                  </a:glow>
                </a:effectLst>
                <a:highlight>
                  <a:srgbClr val="FFFFFF"/>
                </a:highlight>
                <a:latin typeface="Consolas" panose="020B0609020204030204" pitchFamily="49" charset="0"/>
              </a:rPr>
              <a:t>void</a:t>
            </a:r>
            <a:r>
              <a:rPr lang="en-US" sz="1800" dirty="0" smtClean="0">
                <a:solidFill>
                  <a:srgbClr val="000000"/>
                </a:solidFill>
                <a:effectLst>
                  <a:glow rad="254000">
                    <a:srgbClr val="FFFF00"/>
                  </a:glow>
                </a:effectLst>
                <a:highlight>
                  <a:srgbClr val="FFFFFF"/>
                </a:highlight>
                <a:latin typeface="Consolas" panose="020B0609020204030204" pitchFamily="49" charset="0"/>
              </a:rPr>
              <a:t> </a:t>
            </a:r>
            <a:r>
              <a:rPr lang="en-US" sz="1800" dirty="0" err="1" smtClean="0">
                <a:solidFill>
                  <a:srgbClr val="000000"/>
                </a:solidFill>
                <a:effectLst>
                  <a:glow rad="254000">
                    <a:srgbClr val="FFFF00"/>
                  </a:glow>
                </a:effectLst>
                <a:highlight>
                  <a:srgbClr val="FFFFFF"/>
                </a:highlight>
                <a:latin typeface="Consolas" panose="020B0609020204030204" pitchFamily="49" charset="0"/>
              </a:rPr>
              <a:t>OnNavigatedTo</a:t>
            </a:r>
            <a:r>
              <a:rPr lang="en-US" sz="1800" dirty="0" smtClean="0">
                <a:solidFill>
                  <a:srgbClr val="000000"/>
                </a:solidFill>
                <a:highlight>
                  <a:srgbClr val="FFFFFF"/>
                </a:highlight>
                <a:latin typeface="Consolas" panose="020B0609020204030204" pitchFamily="49" charset="0"/>
              </a:rPr>
              <a:t>(</a:t>
            </a:r>
            <a:r>
              <a:rPr lang="en-US" sz="1800" dirty="0" err="1" smtClean="0">
                <a:solidFill>
                  <a:srgbClr val="2B91AF"/>
                </a:solidFill>
                <a:highlight>
                  <a:srgbClr val="FFFFFF"/>
                </a:highlight>
                <a:latin typeface="Consolas" panose="020B0609020204030204" pitchFamily="49" charset="0"/>
              </a:rPr>
              <a:t>NavigationEventArgs</a:t>
            </a:r>
            <a:r>
              <a:rPr lang="en-US" sz="1800" dirty="0" smtClean="0">
                <a:solidFill>
                  <a:srgbClr val="000000"/>
                </a:solidFill>
                <a:highlight>
                  <a:srgbClr val="FFFFFF"/>
                </a:highlight>
                <a:latin typeface="Consolas" panose="020B0609020204030204" pitchFamily="49" charset="0"/>
              </a:rPr>
              <a:t> e) {</a:t>
            </a:r>
          </a:p>
          <a:p>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FF"/>
                </a:solidFill>
                <a:highlight>
                  <a:srgbClr val="FFFFFF"/>
                </a:highlight>
                <a:latin typeface="Consolas" panose="020B0609020204030204" pitchFamily="49" charset="0"/>
              </a:rPr>
              <a:t>base</a:t>
            </a:r>
            <a:r>
              <a:rPr lang="en-US" sz="1800" dirty="0" err="1" smtClean="0">
                <a:solidFill>
                  <a:srgbClr val="000000"/>
                </a:solidFill>
                <a:highlight>
                  <a:srgbClr val="FFFFFF"/>
                </a:highlight>
                <a:latin typeface="Consolas" panose="020B0609020204030204" pitchFamily="49" charset="0"/>
              </a:rPr>
              <a:t>.OnNavigatedTo</a:t>
            </a:r>
            <a:r>
              <a:rPr lang="en-US" sz="1800" dirty="0" smtClean="0">
                <a:solidFill>
                  <a:srgbClr val="000000"/>
                </a:solidFill>
                <a:highlight>
                  <a:srgbClr val="FFFFFF"/>
                </a:highlight>
                <a:latin typeface="Consolas" panose="020B0609020204030204" pitchFamily="49" charset="0"/>
              </a:rPr>
              <a:t>(e);</a:t>
            </a:r>
          </a:p>
          <a:p>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await </a:t>
            </a:r>
            <a:r>
              <a:rPr lang="en-US" sz="1800" dirty="0" err="1" smtClean="0">
                <a:solidFill>
                  <a:srgbClr val="000000"/>
                </a:solidFill>
                <a:highlight>
                  <a:srgbClr val="FFFFFF"/>
                </a:highlight>
                <a:latin typeface="Consolas" panose="020B0609020204030204" pitchFamily="49" charset="0"/>
              </a:rPr>
              <a:t>PlayIntroSoundAsync</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image1.Source = </a:t>
            </a:r>
            <a:r>
              <a:rPr lang="en-US" sz="1800" dirty="0" err="1" smtClean="0">
                <a:solidFill>
                  <a:srgbClr val="000000"/>
                </a:solidFill>
                <a:effectLst>
                  <a:glow rad="381000">
                    <a:srgbClr val="FFFF00"/>
                  </a:glow>
                </a:effectLst>
                <a:highlight>
                  <a:srgbClr val="FFFFFF"/>
                </a:highlight>
                <a:latin typeface="Consolas" panose="020B0609020204030204" pitchFamily="49" charset="0"/>
              </a:rPr>
              <a:t>m_bmp</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2B91AF"/>
                </a:solidFill>
                <a:highlight>
                  <a:srgbClr val="FFFFFF"/>
                </a:highlight>
                <a:latin typeface="Consolas" panose="020B0609020204030204" pitchFamily="49" charset="0"/>
              </a:rPr>
              <a:t>    </a:t>
            </a:r>
            <a:r>
              <a:rPr lang="en-US" sz="1800" dirty="0" err="1" smtClean="0">
                <a:solidFill>
                  <a:srgbClr val="2B91AF"/>
                </a:solidFill>
                <a:highlight>
                  <a:srgbClr val="FFFFFF"/>
                </a:highlight>
                <a:latin typeface="Consolas" panose="020B0609020204030204" pitchFamily="49" charset="0"/>
              </a:rPr>
              <a:t>Canvas</a:t>
            </a:r>
            <a:r>
              <a:rPr lang="en-US" sz="1800" dirty="0" err="1" smtClean="0">
                <a:solidFill>
                  <a:srgbClr val="000000"/>
                </a:solidFill>
                <a:highlight>
                  <a:srgbClr val="FFFFFF"/>
                </a:highlight>
                <a:latin typeface="Consolas" panose="020B0609020204030204" pitchFamily="49" charset="0"/>
              </a:rPr>
              <a:t>.SetLeft</a:t>
            </a:r>
            <a:r>
              <a:rPr lang="en-US" sz="1800" dirty="0" smtClean="0">
                <a:solidFill>
                  <a:srgbClr val="000000"/>
                </a:solidFill>
                <a:highlight>
                  <a:srgbClr val="FFFFFF"/>
                </a:highlight>
                <a:latin typeface="Consolas" panose="020B0609020204030204" pitchFamily="49" charset="0"/>
              </a:rPr>
              <a:t>(image1, </a:t>
            </a:r>
            <a:r>
              <a:rPr lang="en-US" sz="1800" dirty="0" err="1" smtClean="0">
                <a:solidFill>
                  <a:srgbClr val="2B91AF"/>
                </a:solidFill>
                <a:highlight>
                  <a:srgbClr val="FFFFFF"/>
                </a:highlight>
                <a:latin typeface="Consolas" panose="020B0609020204030204" pitchFamily="49" charset="0"/>
              </a:rPr>
              <a:t>Window</a:t>
            </a:r>
            <a:r>
              <a:rPr lang="en-US" sz="1800" dirty="0" err="1" smtClean="0">
                <a:solidFill>
                  <a:srgbClr val="000000"/>
                </a:solidFill>
                <a:highlight>
                  <a:srgbClr val="FFFFFF"/>
                </a:highlight>
                <a:latin typeface="Consolas" panose="020B0609020204030204" pitchFamily="49" charset="0"/>
              </a:rPr>
              <a:t>.Current.Bounds.Width</a:t>
            </a:r>
            <a:r>
              <a:rPr lang="en-US" sz="1800" dirty="0" smtClean="0">
                <a:solidFill>
                  <a:srgbClr val="000000"/>
                </a:solidFill>
                <a:highlight>
                  <a:srgbClr val="FFFFFF"/>
                </a:highlight>
                <a:latin typeface="Consolas" panose="020B0609020204030204" pitchFamily="49" charset="0"/>
              </a:rPr>
              <a:t> - </a:t>
            </a:r>
            <a:r>
              <a:rPr lang="en-US" sz="1800" dirty="0" err="1" smtClean="0">
                <a:solidFill>
                  <a:srgbClr val="000000"/>
                </a:solidFill>
                <a:highlight>
                  <a:srgbClr val="FFFFFF"/>
                </a:highlight>
                <a:latin typeface="Consolas" panose="020B0609020204030204" pitchFamily="49" charset="0"/>
              </a:rPr>
              <a:t>m_bmp.PixelWidth</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a:t>
            </a:r>
          </a:p>
          <a:p>
            <a:endParaRPr lang="en-US" sz="1800" dirty="0" smtClean="0">
              <a:solidFill>
                <a:srgbClr val="000000"/>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protected</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override</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FF"/>
                </a:solidFill>
                <a:effectLst>
                  <a:glow rad="254000">
                    <a:srgbClr val="FFFF00"/>
                  </a:glow>
                </a:effectLst>
                <a:highlight>
                  <a:srgbClr val="FFFFFF"/>
                </a:highlight>
                <a:latin typeface="Consolas" panose="020B0609020204030204" pitchFamily="49" charset="0"/>
              </a:rPr>
              <a:t>async</a:t>
            </a:r>
            <a:r>
              <a:rPr lang="en-US" sz="1800" dirty="0" smtClean="0">
                <a:solidFill>
                  <a:srgbClr val="000000"/>
                </a:solidFill>
                <a:effectLst>
                  <a:glow rad="254000">
                    <a:srgbClr val="FFFF00"/>
                  </a:glow>
                </a:effectLst>
                <a:highlight>
                  <a:srgbClr val="FFFFFF"/>
                </a:highlight>
                <a:latin typeface="Consolas" panose="020B0609020204030204" pitchFamily="49" charset="0"/>
              </a:rPr>
              <a:t> </a:t>
            </a:r>
            <a:r>
              <a:rPr lang="en-US" sz="1800" dirty="0" smtClean="0">
                <a:solidFill>
                  <a:srgbClr val="0000FF"/>
                </a:solidFill>
                <a:effectLst>
                  <a:glow rad="254000">
                    <a:srgbClr val="FFFF00"/>
                  </a:glow>
                </a:effectLst>
                <a:highlight>
                  <a:srgbClr val="FFFFFF"/>
                </a:highlight>
                <a:latin typeface="Consolas" panose="020B0609020204030204" pitchFamily="49" charset="0"/>
              </a:rPr>
              <a:t>void</a:t>
            </a:r>
            <a:r>
              <a:rPr lang="en-US" sz="1800" dirty="0" smtClean="0">
                <a:solidFill>
                  <a:srgbClr val="000000"/>
                </a:solidFill>
                <a:effectLst>
                  <a:glow rad="254000">
                    <a:srgbClr val="FFFF00"/>
                  </a:glow>
                </a:effectLst>
                <a:highlight>
                  <a:srgbClr val="FFFFFF"/>
                </a:highlight>
                <a:latin typeface="Consolas" panose="020B0609020204030204" pitchFamily="49" charset="0"/>
              </a:rPr>
              <a:t> </a:t>
            </a:r>
            <a:r>
              <a:rPr lang="en-US" sz="1800" dirty="0" err="1" smtClean="0">
                <a:solidFill>
                  <a:srgbClr val="000000"/>
                </a:solidFill>
                <a:effectLst>
                  <a:glow rad="254000">
                    <a:srgbClr val="FFFF00"/>
                  </a:glow>
                </a:effectLst>
                <a:highlight>
                  <a:srgbClr val="FFFFFF"/>
                </a:highlight>
                <a:latin typeface="Consolas" panose="020B0609020204030204" pitchFamily="49" charset="0"/>
              </a:rPr>
              <a:t>LoadState</a:t>
            </a:r>
            <a:r>
              <a:rPr lang="en-US" sz="1800" dirty="0" smtClean="0">
                <a:solidFill>
                  <a:srgbClr val="000000"/>
                </a:solidFill>
                <a:highlight>
                  <a:srgbClr val="FFFFFF"/>
                </a:highlight>
                <a:latin typeface="Consolas" panose="020B0609020204030204" pitchFamily="49" charset="0"/>
              </a:rPr>
              <a:t>(</a:t>
            </a:r>
            <a:r>
              <a:rPr lang="en-US" sz="1800" dirty="0" smtClean="0">
                <a:solidFill>
                  <a:srgbClr val="2B91AF"/>
                </a:solidFill>
                <a:highlight>
                  <a:srgbClr val="FFFFFF"/>
                </a:highlight>
                <a:latin typeface="Consolas" panose="020B0609020204030204" pitchFamily="49" charset="0"/>
              </a:rPr>
              <a:t>Object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nav</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2B91AF"/>
                </a:solidFill>
                <a:highlight>
                  <a:srgbClr val="FFFFFF"/>
                </a:highlight>
                <a:latin typeface="Consolas" panose="020B0609020204030204" pitchFamily="49" charset="0"/>
              </a:rPr>
              <a:t>Dictionary</a:t>
            </a:r>
            <a:r>
              <a:rPr lang="en-US" sz="1800" dirty="0" smtClean="0">
                <a:solidFill>
                  <a:srgbClr val="000000"/>
                </a:solidFill>
                <a:highlight>
                  <a:srgbClr val="FFFFFF"/>
                </a:highlight>
                <a:latin typeface="Consolas" panose="020B0609020204030204" pitchFamily="49" charset="0"/>
              </a:rPr>
              <a:t>&lt;</a:t>
            </a:r>
            <a:r>
              <a:rPr lang="en-US" sz="1800" dirty="0" smtClean="0">
                <a:solidFill>
                  <a:srgbClr val="2B91AF"/>
                </a:solidFill>
                <a:highlight>
                  <a:srgbClr val="FFFFFF"/>
                </a:highlight>
                <a:latin typeface="Consolas" panose="020B0609020204030204" pitchFamily="49" charset="0"/>
              </a:rPr>
              <a:t>String</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2B91AF"/>
                </a:solidFill>
                <a:highlight>
                  <a:srgbClr val="FFFFFF"/>
                </a:highlight>
                <a:latin typeface="Consolas" panose="020B0609020204030204" pitchFamily="49" charset="0"/>
              </a:rPr>
              <a:t>Object</a:t>
            </a:r>
            <a:r>
              <a:rPr lang="en-US" sz="1800" dirty="0" smtClean="0">
                <a:solidFill>
                  <a:srgbClr val="000000"/>
                </a:solidFill>
                <a:highlight>
                  <a:srgbClr val="FFFFFF"/>
                </a:highlight>
                <a:latin typeface="Consolas" panose="020B0609020204030204" pitchFamily="49" charset="0"/>
              </a:rPr>
              <a:t>&gt; </a:t>
            </a:r>
            <a:r>
              <a:rPr lang="en-US" sz="1800" dirty="0" err="1" smtClean="0">
                <a:solidFill>
                  <a:srgbClr val="000000"/>
                </a:solidFill>
                <a:highlight>
                  <a:srgbClr val="FFFFFF"/>
                </a:highlight>
                <a:latin typeface="Consolas" panose="020B0609020204030204" pitchFamily="49" charset="0"/>
              </a:rPr>
              <a:t>pageState</a:t>
            </a:r>
            <a:r>
              <a:rPr lang="en-US" sz="1800" dirty="0" smtClean="0">
                <a:solidFill>
                  <a:srgbClr val="000000"/>
                </a:solidFill>
                <a:highlight>
                  <a:srgbClr val="FFFFFF"/>
                </a:highlight>
                <a:latin typeface="Consolas" panose="020B0609020204030204" pitchFamily="49" charset="0"/>
              </a:rPr>
              <a:t>) {</a:t>
            </a:r>
          </a:p>
          <a:p>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m_bmp</a:t>
            </a:r>
            <a:r>
              <a:rPr lang="en-US" sz="1800" dirty="0" smtClean="0">
                <a:solidFill>
                  <a:srgbClr val="000000"/>
                </a:solidFill>
                <a:highlight>
                  <a:srgbClr val="FFFFFF"/>
                </a:highlight>
                <a:latin typeface="Consolas" panose="020B0609020204030204" pitchFamily="49" charset="0"/>
              </a:rPr>
              <a:t> = </a:t>
            </a:r>
            <a:r>
              <a:rPr lang="en-US" sz="1800" dirty="0" smtClean="0">
                <a:solidFill>
                  <a:srgbClr val="0000FF"/>
                </a:solidFill>
                <a:highlight>
                  <a:srgbClr val="FFFFFF"/>
                </a:highlight>
                <a:latin typeface="Consolas" panose="020B0609020204030204" pitchFamily="49" charset="0"/>
              </a:rPr>
              <a:t>new</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2B91AF"/>
                </a:solidFill>
                <a:highlight>
                  <a:srgbClr val="FFFFFF"/>
                </a:highlight>
                <a:latin typeface="Consolas" panose="020B0609020204030204" pitchFamily="49" charset="0"/>
              </a:rPr>
              <a:t>BitmapImage</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FF"/>
                </a:solidFill>
                <a:highlight>
                  <a:srgbClr val="FFFFFF"/>
                </a:highlight>
                <a:latin typeface="Consolas" panose="020B0609020204030204" pitchFamily="49" charset="0"/>
              </a:rPr>
              <a:t>var</a:t>
            </a:r>
            <a:r>
              <a:rPr lang="en-US" sz="1800" dirty="0" smtClean="0">
                <a:solidFill>
                  <a:srgbClr val="000000"/>
                </a:solidFill>
                <a:highlight>
                  <a:srgbClr val="FFFFFF"/>
                </a:highlight>
                <a:latin typeface="Consolas" panose="020B0609020204030204" pitchFamily="49" charset="0"/>
              </a:rPr>
              <a:t> file = </a:t>
            </a:r>
            <a:r>
              <a:rPr lang="en-US" sz="1800" dirty="0" smtClean="0">
                <a:solidFill>
                  <a:srgbClr val="0000FF"/>
                </a:solidFill>
                <a:highlight>
                  <a:srgbClr val="FFFFFF"/>
                </a:highlight>
                <a:latin typeface="Consolas" panose="020B0609020204030204" pitchFamily="49" charset="0"/>
              </a:rPr>
              <a:t>await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2B91AF"/>
                </a:solidFill>
                <a:highlight>
                  <a:srgbClr val="FFFFFF"/>
                </a:highlight>
                <a:latin typeface="Consolas" panose="020B0609020204030204" pitchFamily="49" charset="0"/>
              </a:rPr>
              <a:t>StorageFile</a:t>
            </a:r>
            <a:r>
              <a:rPr lang="en-US" sz="1800" dirty="0" err="1" smtClean="0">
                <a:solidFill>
                  <a:srgbClr val="000000"/>
                </a:solidFill>
                <a:highlight>
                  <a:srgbClr val="FFFFFF"/>
                </a:highlight>
                <a:latin typeface="Consolas" panose="020B0609020204030204" pitchFamily="49" charset="0"/>
              </a:rPr>
              <a:t>.GetFileFromApplicationUriAsync</a:t>
            </a:r>
            <a:r>
              <a:rPr lang="en-US" sz="1800" dirty="0" smtClean="0">
                <a:solidFill>
                  <a:srgbClr val="000000"/>
                </a:solidFill>
                <a:highlight>
                  <a:srgbClr val="FFFFFF"/>
                </a:highlight>
                <a:latin typeface="Consolas" panose="020B0609020204030204" pitchFamily="49" charset="0"/>
              </a:rPr>
              <a:t>(</a:t>
            </a:r>
            <a:r>
              <a:rPr lang="en-US" sz="1800" dirty="0" smtClean="0">
                <a:solidFill>
                  <a:srgbClr val="A31515"/>
                </a:solidFill>
                <a:highlight>
                  <a:srgbClr val="FFFFFF"/>
                </a:highlight>
                <a:latin typeface="Consolas" panose="020B0609020204030204" pitchFamily="49" charset="0"/>
              </a:rPr>
              <a:t>"</a:t>
            </a:r>
            <a:r>
              <a:rPr lang="en-US" sz="1800" dirty="0" err="1" smtClean="0">
                <a:solidFill>
                  <a:srgbClr val="A31515"/>
                </a:solidFill>
                <a:highlight>
                  <a:srgbClr val="FFFFFF"/>
                </a:highlight>
                <a:latin typeface="Consolas" panose="020B0609020204030204" pitchFamily="49" charset="0"/>
              </a:rPr>
              <a:t>ms-appx</a:t>
            </a:r>
            <a:r>
              <a:rPr lang="en-US" sz="1800" dirty="0" smtClean="0">
                <a:solidFill>
                  <a:srgbClr val="A31515"/>
                </a:solidFill>
                <a:highlight>
                  <a:srgbClr val="FFFFFF"/>
                </a:highlight>
                <a:latin typeface="Consolas" panose="020B0609020204030204" pitchFamily="49" charset="0"/>
              </a:rPr>
              <a:t>:///pic.png"</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using</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FF"/>
                </a:solidFill>
                <a:highlight>
                  <a:srgbClr val="FFFFFF"/>
                </a:highlight>
                <a:latin typeface="Consolas" panose="020B0609020204030204" pitchFamily="49" charset="0"/>
              </a:rPr>
              <a:t>var</a:t>
            </a:r>
            <a:r>
              <a:rPr lang="en-US" sz="1800" dirty="0" smtClean="0">
                <a:solidFill>
                  <a:srgbClr val="000000"/>
                </a:solidFill>
                <a:highlight>
                  <a:srgbClr val="FFFFFF"/>
                </a:highlight>
                <a:latin typeface="Consolas" panose="020B0609020204030204" pitchFamily="49" charset="0"/>
              </a:rPr>
              <a:t> stream = </a:t>
            </a:r>
            <a:r>
              <a:rPr lang="en-US" sz="1800" dirty="0" smtClean="0">
                <a:solidFill>
                  <a:srgbClr val="0000FF"/>
                </a:solidFill>
                <a:highlight>
                  <a:srgbClr val="FFFFFF"/>
                </a:highlight>
                <a:latin typeface="Consolas" panose="020B0609020204030204" pitchFamily="49" charset="0"/>
              </a:rPr>
              <a:t>await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file.OpenReadAsync</a:t>
            </a:r>
            <a:r>
              <a:rPr lang="en-US" sz="1800" dirty="0" smtClean="0">
                <a:solidFill>
                  <a:srgbClr val="000000"/>
                </a:solidFill>
                <a:highlight>
                  <a:srgbClr val="FFFFFF"/>
                </a:highlight>
                <a:latin typeface="Consolas" panose="020B0609020204030204" pitchFamily="49" charset="0"/>
              </a:rPr>
              <a:t>()) {</a:t>
            </a:r>
          </a:p>
          <a:p>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await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effectLst>
                  <a:glow rad="381000">
                    <a:srgbClr val="FFFF00"/>
                  </a:glow>
                </a:effectLst>
                <a:highlight>
                  <a:srgbClr val="FFFFFF"/>
                </a:highlight>
                <a:latin typeface="Consolas" panose="020B0609020204030204" pitchFamily="49" charset="0"/>
              </a:rPr>
              <a:t>m_bmp.SetSourceAsync</a:t>
            </a:r>
            <a:r>
              <a:rPr lang="en-US" sz="1800" dirty="0" smtClean="0">
                <a:solidFill>
                  <a:srgbClr val="000000"/>
                </a:solidFill>
                <a:highlight>
                  <a:srgbClr val="FFFFFF"/>
                </a:highlight>
                <a:latin typeface="Consolas" panose="020B0609020204030204" pitchFamily="49" charset="0"/>
              </a:rPr>
              <a:t>(stream);</a:t>
            </a:r>
          </a:p>
          <a:p>
            <a:r>
              <a:rPr lang="en-US" sz="1800" dirty="0" smtClean="0">
                <a:solidFill>
                  <a:srgbClr val="000000"/>
                </a:solidFill>
                <a:highlight>
                  <a:srgbClr val="FFFFFF"/>
                </a:highlight>
                <a:latin typeface="Consolas" panose="020B0609020204030204" pitchFamily="49" charset="0"/>
              </a:rPr>
              <a:t>    }</a:t>
            </a:r>
          </a:p>
          <a:p>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p:txBody>
      </p:sp>
      <p:grpSp>
        <p:nvGrpSpPr>
          <p:cNvPr id="30" name="Group 29"/>
          <p:cNvGrpSpPr/>
          <p:nvPr/>
        </p:nvGrpSpPr>
        <p:grpSpPr>
          <a:xfrm>
            <a:off x="2179637" y="2022544"/>
            <a:ext cx="155448" cy="700405"/>
            <a:chOff x="2179637" y="1716316"/>
            <a:chExt cx="155448" cy="700405"/>
          </a:xfrm>
        </p:grpSpPr>
        <p:cxnSp>
          <p:nvCxnSpPr>
            <p:cNvPr id="9" name="Straight Arrow Connector 8"/>
            <p:cNvCxnSpPr/>
            <p:nvPr/>
          </p:nvCxnSpPr>
          <p:spPr>
            <a:xfrm flipH="1">
              <a:off x="2236763" y="1716316"/>
              <a:ext cx="20598" cy="492312"/>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 name="Oval 9"/>
            <p:cNvSpPr/>
            <p:nvPr/>
          </p:nvSpPr>
          <p:spPr bwMode="auto">
            <a:xfrm>
              <a:off x="2179637" y="2262733"/>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11" name="Straight Arrow Connector 10"/>
          <p:cNvCxnSpPr/>
          <p:nvPr/>
        </p:nvCxnSpPr>
        <p:spPr>
          <a:xfrm>
            <a:off x="2494485" y="5159594"/>
            <a:ext cx="0" cy="1004668"/>
          </a:xfrm>
          <a:prstGeom prst="straightConnector1">
            <a:avLst/>
          </a:prstGeom>
          <a:ln w="57150">
            <a:solidFill>
              <a:srgbClr val="FF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2263891" y="2799267"/>
            <a:ext cx="308318" cy="2305276"/>
            <a:chOff x="2263891" y="2493039"/>
            <a:chExt cx="308318" cy="2305276"/>
          </a:xfrm>
        </p:grpSpPr>
        <p:cxnSp>
          <p:nvCxnSpPr>
            <p:cNvPr id="12" name="Straight Arrow Connector 11"/>
            <p:cNvCxnSpPr/>
            <p:nvPr/>
          </p:nvCxnSpPr>
          <p:spPr>
            <a:xfrm>
              <a:off x="2263891" y="2493039"/>
              <a:ext cx="201013" cy="2094099"/>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Oval 13"/>
            <p:cNvSpPr/>
            <p:nvPr/>
          </p:nvSpPr>
          <p:spPr bwMode="auto">
            <a:xfrm>
              <a:off x="2416761" y="4644327"/>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32" name="Group 31"/>
          <p:cNvGrpSpPr/>
          <p:nvPr/>
        </p:nvGrpSpPr>
        <p:grpSpPr>
          <a:xfrm>
            <a:off x="1425808" y="2842169"/>
            <a:ext cx="919827" cy="2037944"/>
            <a:chOff x="1425808" y="2535941"/>
            <a:chExt cx="919827" cy="2037944"/>
          </a:xfrm>
        </p:grpSpPr>
        <p:cxnSp>
          <p:nvCxnSpPr>
            <p:cNvPr id="17" name="Straight Arrow Connector 16"/>
            <p:cNvCxnSpPr/>
            <p:nvPr/>
          </p:nvCxnSpPr>
          <p:spPr>
            <a:xfrm flipH="1" flipV="1">
              <a:off x="1547448" y="2715066"/>
              <a:ext cx="798187" cy="1858819"/>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0" name="Oval 19"/>
            <p:cNvSpPr/>
            <p:nvPr/>
          </p:nvSpPr>
          <p:spPr bwMode="auto">
            <a:xfrm>
              <a:off x="1425808" y="2535941"/>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22" name="Straight Arrow Connector 21"/>
          <p:cNvCxnSpPr/>
          <p:nvPr/>
        </p:nvCxnSpPr>
        <p:spPr>
          <a:xfrm flipH="1" flipV="1">
            <a:off x="385400" y="2155487"/>
            <a:ext cx="1049819" cy="661546"/>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472515" y="3063497"/>
            <a:ext cx="0" cy="1098807"/>
          </a:xfrm>
          <a:prstGeom prst="straightConnector1">
            <a:avLst/>
          </a:prstGeom>
          <a:ln w="57150">
            <a:solidFill>
              <a:srgbClr val="FF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693853" y="2757269"/>
            <a:ext cx="8591710" cy="3896451"/>
          </a:xfrm>
          <a:prstGeom prst="rect">
            <a:avLst/>
          </a:prstGeom>
          <a:solidFill>
            <a:schemeClr val="tx1"/>
          </a:solidFill>
          <a:ln>
            <a:solidFill>
              <a:schemeClr val="bg1"/>
            </a:solidFill>
          </a:ln>
          <a:effectLst>
            <a:outerShdw blurRad="50800" dist="152400" dir="2700000" algn="tl" rotWithShape="0">
              <a:prstClr val="black">
                <a:alpha val="40000"/>
              </a:prstClr>
            </a:outerShdw>
          </a:effectLst>
        </p:spPr>
        <p:txBody>
          <a:bodyPr wrap="square" lIns="182880" tIns="146304" rIns="182880" bIns="146304" rtlCol="0">
            <a:spAutoFit/>
          </a:bodyPr>
          <a:lstStyle/>
          <a:p>
            <a:pPr>
              <a:lnSpc>
                <a:spcPct val="90000"/>
              </a:lnSpc>
              <a:spcBef>
                <a:spcPct val="20000"/>
              </a:spcBef>
              <a:buSzPct val="90000"/>
            </a:pPr>
            <a:r>
              <a:rPr lang="en-US" dirty="0">
                <a:solidFill>
                  <a:srgbClr val="0000FF"/>
                </a:solidFill>
                <a:highlight>
                  <a:srgbClr val="FFFFFF"/>
                </a:highlight>
                <a:latin typeface="Consolas" panose="020B0609020204030204" pitchFamily="49" charset="0"/>
                <a:cs typeface="Segoe UI" pitchFamily="34" charset="0"/>
              </a:rPr>
              <a:t>class</a:t>
            </a:r>
            <a:r>
              <a:rPr lang="en-US" dirty="0">
                <a:solidFill>
                  <a:srgbClr val="000000"/>
                </a:solidFill>
                <a:highlight>
                  <a:srgbClr val="FFFFFF"/>
                </a:highlight>
                <a:latin typeface="Consolas" panose="020B0609020204030204" pitchFamily="49" charset="0"/>
                <a:cs typeface="Segoe UI" pitchFamily="34" charset="0"/>
              </a:rPr>
              <a:t> </a:t>
            </a:r>
            <a:r>
              <a:rPr lang="en-US" dirty="0" err="1">
                <a:solidFill>
                  <a:srgbClr val="2B91AF"/>
                </a:solidFill>
                <a:highlight>
                  <a:srgbClr val="FFFFFF"/>
                </a:highlight>
                <a:latin typeface="Consolas" panose="020B0609020204030204" pitchFamily="49" charset="0"/>
                <a:cs typeface="Segoe UI" pitchFamily="34" charset="0"/>
              </a:rPr>
              <a:t>LayoutAwarePage</a:t>
            </a:r>
            <a:r>
              <a:rPr lang="en-US" dirty="0">
                <a:solidFill>
                  <a:srgbClr val="000000"/>
                </a:solidFill>
                <a:highlight>
                  <a:srgbClr val="FFFFFF"/>
                </a:highlight>
                <a:latin typeface="Consolas" panose="020B0609020204030204" pitchFamily="49" charset="0"/>
                <a:cs typeface="Segoe UI" pitchFamily="34" charset="0"/>
              </a:rPr>
              <a:t> : </a:t>
            </a:r>
            <a:r>
              <a:rPr lang="en-US" dirty="0">
                <a:solidFill>
                  <a:srgbClr val="2B91AF"/>
                </a:solidFill>
                <a:highlight>
                  <a:srgbClr val="FFFFFF"/>
                </a:highlight>
                <a:latin typeface="Consolas" panose="020B0609020204030204" pitchFamily="49" charset="0"/>
                <a:cs typeface="Segoe UI" pitchFamily="34" charset="0"/>
              </a:rPr>
              <a:t>Page</a:t>
            </a:r>
            <a:endParaRPr lang="en-US" dirty="0">
              <a:solidFill>
                <a:srgbClr val="000000"/>
              </a:solidFill>
              <a:highlight>
                <a:srgbClr val="FFFFFF"/>
              </a:highlight>
              <a:latin typeface="Consolas" panose="020B0609020204030204" pitchFamily="49" charset="0"/>
              <a:cs typeface="Segoe UI" pitchFamily="34" charset="0"/>
            </a:endParaRPr>
          </a:p>
          <a:p>
            <a:pPr>
              <a:lnSpc>
                <a:spcPct val="90000"/>
              </a:lnSpc>
              <a:spcBef>
                <a:spcPct val="20000"/>
              </a:spcBef>
              <a:buSzPct val="90000"/>
            </a:pPr>
            <a:r>
              <a:rPr lang="en-US" dirty="0">
                <a:solidFill>
                  <a:srgbClr val="000000"/>
                </a:solidFill>
                <a:highlight>
                  <a:srgbClr val="FFFFFF"/>
                </a:highlight>
                <a:latin typeface="Consolas" panose="020B0609020204030204" pitchFamily="49" charset="0"/>
                <a:cs typeface="Segoe UI" pitchFamily="34" charset="0"/>
              </a:rPr>
              <a:t>{</a:t>
            </a:r>
          </a:p>
          <a:p>
            <a:pPr>
              <a:lnSpc>
                <a:spcPct val="90000"/>
              </a:lnSpc>
              <a:spcBef>
                <a:spcPct val="20000"/>
              </a:spcBef>
              <a:buSzPct val="90000"/>
            </a:pPr>
            <a:r>
              <a:rPr lang="en-US" dirty="0">
                <a:solidFill>
                  <a:srgbClr val="000000"/>
                </a:solidFill>
                <a:highlight>
                  <a:srgbClr val="FFFFFF"/>
                </a:highlight>
                <a:latin typeface="Consolas" panose="020B0609020204030204" pitchFamily="49" charset="0"/>
                <a:cs typeface="Segoe UI" pitchFamily="34" charset="0"/>
              </a:rPr>
              <a:t>    </a:t>
            </a:r>
            <a:r>
              <a:rPr lang="en-US" dirty="0">
                <a:solidFill>
                  <a:srgbClr val="0000FF"/>
                </a:solidFill>
                <a:highlight>
                  <a:srgbClr val="FFFFFF"/>
                </a:highlight>
                <a:latin typeface="Consolas" panose="020B0609020204030204" pitchFamily="49" charset="0"/>
                <a:cs typeface="Segoe UI" pitchFamily="34" charset="0"/>
              </a:rPr>
              <a:t>private</a:t>
            </a:r>
            <a:r>
              <a:rPr lang="en-US" dirty="0">
                <a:solidFill>
                  <a:srgbClr val="000000"/>
                </a:solidFill>
                <a:highlight>
                  <a:srgbClr val="FFFFFF"/>
                </a:highlight>
                <a:latin typeface="Consolas" panose="020B0609020204030204" pitchFamily="49" charset="0"/>
                <a:cs typeface="Segoe UI" pitchFamily="34" charset="0"/>
              </a:rPr>
              <a:t> </a:t>
            </a:r>
            <a:r>
              <a:rPr lang="en-US" dirty="0">
                <a:solidFill>
                  <a:srgbClr val="0000FF"/>
                </a:solidFill>
                <a:highlight>
                  <a:srgbClr val="FFFFFF"/>
                </a:highlight>
                <a:latin typeface="Consolas" panose="020B0609020204030204" pitchFamily="49" charset="0"/>
                <a:cs typeface="Segoe UI" pitchFamily="34" charset="0"/>
              </a:rPr>
              <a:t>string</a:t>
            </a:r>
            <a:r>
              <a:rPr lang="en-US" dirty="0">
                <a:solidFill>
                  <a:srgbClr val="000000"/>
                </a:solidFill>
                <a:highlight>
                  <a:srgbClr val="FFFFFF"/>
                </a:highlight>
                <a:latin typeface="Consolas" panose="020B0609020204030204" pitchFamily="49" charset="0"/>
                <a:cs typeface="Segoe UI" pitchFamily="34" charset="0"/>
              </a:rPr>
              <a:t> _</a:t>
            </a:r>
            <a:r>
              <a:rPr lang="en-US" dirty="0" err="1">
                <a:solidFill>
                  <a:srgbClr val="000000"/>
                </a:solidFill>
                <a:highlight>
                  <a:srgbClr val="FFFFFF"/>
                </a:highlight>
                <a:latin typeface="Consolas" panose="020B0609020204030204" pitchFamily="49" charset="0"/>
                <a:cs typeface="Segoe UI" pitchFamily="34" charset="0"/>
              </a:rPr>
              <a:t>pageKey</a:t>
            </a:r>
            <a:r>
              <a:rPr lang="en-US" dirty="0">
                <a:solidFill>
                  <a:srgbClr val="000000"/>
                </a:solidFill>
                <a:highlight>
                  <a:srgbClr val="FFFFFF"/>
                </a:highlight>
                <a:latin typeface="Consolas" panose="020B0609020204030204" pitchFamily="49" charset="0"/>
                <a:cs typeface="Segoe UI" pitchFamily="34" charset="0"/>
              </a:rPr>
              <a:t>;</a:t>
            </a:r>
          </a:p>
          <a:p>
            <a:pPr>
              <a:lnSpc>
                <a:spcPct val="90000"/>
              </a:lnSpc>
              <a:spcBef>
                <a:spcPct val="20000"/>
              </a:spcBef>
              <a:buSzPct val="90000"/>
            </a:pPr>
            <a:endParaRPr lang="en-US" dirty="0">
              <a:solidFill>
                <a:srgbClr val="000000"/>
              </a:solidFill>
              <a:highlight>
                <a:srgbClr val="FFFFFF"/>
              </a:highlight>
              <a:latin typeface="Consolas" panose="020B0609020204030204" pitchFamily="49" charset="0"/>
              <a:cs typeface="Segoe UI" pitchFamily="34" charset="0"/>
            </a:endParaRPr>
          </a:p>
          <a:p>
            <a:pPr>
              <a:lnSpc>
                <a:spcPct val="90000"/>
              </a:lnSpc>
              <a:spcBef>
                <a:spcPct val="20000"/>
              </a:spcBef>
              <a:buSzPct val="90000"/>
            </a:pPr>
            <a:r>
              <a:rPr lang="en-US" dirty="0">
                <a:solidFill>
                  <a:srgbClr val="000000"/>
                </a:solidFill>
                <a:highlight>
                  <a:srgbClr val="FFFFFF"/>
                </a:highlight>
                <a:latin typeface="Consolas" panose="020B0609020204030204" pitchFamily="49" charset="0"/>
                <a:cs typeface="Segoe UI" pitchFamily="34" charset="0"/>
              </a:rPr>
              <a:t>    </a:t>
            </a:r>
            <a:r>
              <a:rPr lang="en-US" dirty="0">
                <a:solidFill>
                  <a:srgbClr val="0000FF"/>
                </a:solidFill>
                <a:highlight>
                  <a:srgbClr val="FFFFFF"/>
                </a:highlight>
                <a:latin typeface="Consolas" panose="020B0609020204030204" pitchFamily="49" charset="0"/>
                <a:cs typeface="Segoe UI" pitchFamily="34" charset="0"/>
              </a:rPr>
              <a:t>protected</a:t>
            </a:r>
            <a:r>
              <a:rPr lang="en-US" dirty="0">
                <a:solidFill>
                  <a:srgbClr val="000000"/>
                </a:solidFill>
                <a:highlight>
                  <a:srgbClr val="FFFFFF"/>
                </a:highlight>
                <a:latin typeface="Consolas" panose="020B0609020204030204" pitchFamily="49" charset="0"/>
                <a:cs typeface="Segoe UI" pitchFamily="34" charset="0"/>
              </a:rPr>
              <a:t> </a:t>
            </a:r>
            <a:r>
              <a:rPr lang="en-US" dirty="0">
                <a:solidFill>
                  <a:srgbClr val="0000FF"/>
                </a:solidFill>
                <a:highlight>
                  <a:srgbClr val="FFFFFF"/>
                </a:highlight>
                <a:latin typeface="Consolas" panose="020B0609020204030204" pitchFamily="49" charset="0"/>
                <a:cs typeface="Segoe UI" pitchFamily="34" charset="0"/>
              </a:rPr>
              <a:t>override</a:t>
            </a:r>
            <a:r>
              <a:rPr lang="en-US" dirty="0">
                <a:solidFill>
                  <a:srgbClr val="000000"/>
                </a:solidFill>
                <a:highlight>
                  <a:srgbClr val="FFFFFF"/>
                </a:highlight>
                <a:latin typeface="Consolas" panose="020B0609020204030204" pitchFamily="49" charset="0"/>
                <a:cs typeface="Segoe UI" pitchFamily="34" charset="0"/>
              </a:rPr>
              <a:t> </a:t>
            </a:r>
            <a:r>
              <a:rPr lang="en-US" dirty="0" smtClean="0">
                <a:solidFill>
                  <a:srgbClr val="0000FF"/>
                </a:solidFill>
                <a:highlight>
                  <a:srgbClr val="FFFFFF"/>
                </a:highlight>
                <a:latin typeface="Consolas" panose="020B0609020204030204" pitchFamily="49" charset="0"/>
                <a:cs typeface="Segoe UI" pitchFamily="34" charset="0"/>
              </a:rPr>
              <a:t>void </a:t>
            </a:r>
            <a:r>
              <a:rPr lang="en-US" dirty="0" err="1" smtClean="0">
                <a:solidFill>
                  <a:srgbClr val="000000"/>
                </a:solidFill>
                <a:effectLst>
                  <a:glow rad="254000">
                    <a:srgbClr val="FFFF00"/>
                  </a:glow>
                </a:effectLst>
                <a:highlight>
                  <a:srgbClr val="FFFFFF"/>
                </a:highlight>
                <a:latin typeface="Consolas" panose="020B0609020204030204" pitchFamily="49" charset="0"/>
                <a:cs typeface="Segoe UI" pitchFamily="34" charset="0"/>
              </a:rPr>
              <a:t>OnNavigatedTo</a:t>
            </a:r>
            <a:r>
              <a:rPr lang="en-US" dirty="0" smtClean="0">
                <a:solidFill>
                  <a:srgbClr val="000000"/>
                </a:solidFill>
                <a:highlight>
                  <a:srgbClr val="FFFFFF"/>
                </a:highlight>
                <a:latin typeface="Consolas" panose="020B0609020204030204" pitchFamily="49" charset="0"/>
                <a:cs typeface="Segoe UI" pitchFamily="34" charset="0"/>
              </a:rPr>
              <a:t>(</a:t>
            </a:r>
            <a:r>
              <a:rPr lang="en-US" dirty="0" err="1" smtClean="0">
                <a:solidFill>
                  <a:srgbClr val="2B91AF"/>
                </a:solidFill>
                <a:highlight>
                  <a:srgbClr val="FFFFFF"/>
                </a:highlight>
                <a:latin typeface="Consolas" panose="020B0609020204030204" pitchFamily="49" charset="0"/>
                <a:cs typeface="Segoe UI" pitchFamily="34" charset="0"/>
              </a:rPr>
              <a:t>NavigationEventArgs</a:t>
            </a:r>
            <a:r>
              <a:rPr lang="en-US" dirty="0" smtClean="0">
                <a:solidFill>
                  <a:srgbClr val="000000"/>
                </a:solidFill>
                <a:highlight>
                  <a:srgbClr val="FFFFFF"/>
                </a:highlight>
                <a:latin typeface="Consolas" panose="020B0609020204030204" pitchFamily="49" charset="0"/>
                <a:cs typeface="Segoe UI" pitchFamily="34" charset="0"/>
              </a:rPr>
              <a:t> </a:t>
            </a:r>
            <a:r>
              <a:rPr lang="en-US" dirty="0">
                <a:solidFill>
                  <a:srgbClr val="000000"/>
                </a:solidFill>
                <a:highlight>
                  <a:srgbClr val="FFFFFF"/>
                </a:highlight>
                <a:latin typeface="Consolas" panose="020B0609020204030204" pitchFamily="49" charset="0"/>
                <a:cs typeface="Segoe UI" pitchFamily="34" charset="0"/>
              </a:rPr>
              <a:t>e)</a:t>
            </a:r>
          </a:p>
          <a:p>
            <a:pPr>
              <a:lnSpc>
                <a:spcPct val="90000"/>
              </a:lnSpc>
              <a:spcBef>
                <a:spcPct val="20000"/>
              </a:spcBef>
              <a:buSzPct val="90000"/>
            </a:pPr>
            <a:r>
              <a:rPr lang="en-US" dirty="0">
                <a:solidFill>
                  <a:srgbClr val="000000"/>
                </a:solidFill>
                <a:highlight>
                  <a:srgbClr val="FFFFFF"/>
                </a:highlight>
                <a:latin typeface="Consolas" panose="020B0609020204030204" pitchFamily="49" charset="0"/>
                <a:cs typeface="Segoe UI" pitchFamily="34" charset="0"/>
              </a:rPr>
              <a:t>    {</a:t>
            </a:r>
          </a:p>
          <a:p>
            <a:pPr>
              <a:lnSpc>
                <a:spcPct val="90000"/>
              </a:lnSpc>
              <a:spcBef>
                <a:spcPct val="20000"/>
              </a:spcBef>
              <a:buSzPct val="90000"/>
            </a:pPr>
            <a:r>
              <a:rPr lang="en-US" dirty="0">
                <a:solidFill>
                  <a:srgbClr val="000000"/>
                </a:solidFill>
                <a:highlight>
                  <a:srgbClr val="FFFFFF"/>
                </a:highlight>
                <a:latin typeface="Consolas" panose="020B0609020204030204" pitchFamily="49" charset="0"/>
                <a:cs typeface="Segoe UI" pitchFamily="34" charset="0"/>
              </a:rPr>
              <a:t>        </a:t>
            </a:r>
            <a:r>
              <a:rPr lang="en-US" dirty="0">
                <a:solidFill>
                  <a:srgbClr val="0000FF"/>
                </a:solidFill>
                <a:highlight>
                  <a:srgbClr val="FFFFFF"/>
                </a:highlight>
                <a:latin typeface="Consolas" panose="020B0609020204030204" pitchFamily="49" charset="0"/>
                <a:cs typeface="Segoe UI" pitchFamily="34" charset="0"/>
              </a:rPr>
              <a:t>if</a:t>
            </a:r>
            <a:r>
              <a:rPr lang="en-US" dirty="0">
                <a:solidFill>
                  <a:srgbClr val="000000"/>
                </a:solidFill>
                <a:highlight>
                  <a:srgbClr val="FFFFFF"/>
                </a:highlight>
                <a:latin typeface="Consolas" panose="020B0609020204030204" pitchFamily="49" charset="0"/>
                <a:cs typeface="Segoe UI" pitchFamily="34" charset="0"/>
              </a:rPr>
              <a:t> (</a:t>
            </a:r>
            <a:r>
              <a:rPr lang="en-US" dirty="0">
                <a:solidFill>
                  <a:srgbClr val="0000FF"/>
                </a:solidFill>
                <a:highlight>
                  <a:srgbClr val="FFFFFF"/>
                </a:highlight>
                <a:latin typeface="Consolas" panose="020B0609020204030204" pitchFamily="49" charset="0"/>
                <a:cs typeface="Segoe UI" pitchFamily="34" charset="0"/>
              </a:rPr>
              <a:t>this</a:t>
            </a:r>
            <a:r>
              <a:rPr lang="en-US" dirty="0">
                <a:solidFill>
                  <a:srgbClr val="000000"/>
                </a:solidFill>
                <a:highlight>
                  <a:srgbClr val="FFFFFF"/>
                </a:highlight>
                <a:latin typeface="Consolas" panose="020B0609020204030204" pitchFamily="49" charset="0"/>
                <a:cs typeface="Segoe UI" pitchFamily="34" charset="0"/>
              </a:rPr>
              <a:t>._</a:t>
            </a:r>
            <a:r>
              <a:rPr lang="en-US" dirty="0" err="1">
                <a:solidFill>
                  <a:srgbClr val="000000"/>
                </a:solidFill>
                <a:highlight>
                  <a:srgbClr val="FFFFFF"/>
                </a:highlight>
                <a:latin typeface="Consolas" panose="020B0609020204030204" pitchFamily="49" charset="0"/>
                <a:cs typeface="Segoe UI" pitchFamily="34" charset="0"/>
              </a:rPr>
              <a:t>pageKey</a:t>
            </a:r>
            <a:r>
              <a:rPr lang="en-US" dirty="0">
                <a:solidFill>
                  <a:srgbClr val="000000"/>
                </a:solidFill>
                <a:highlight>
                  <a:srgbClr val="FFFFFF"/>
                </a:highlight>
                <a:latin typeface="Consolas" panose="020B0609020204030204" pitchFamily="49" charset="0"/>
                <a:cs typeface="Segoe UI" pitchFamily="34" charset="0"/>
              </a:rPr>
              <a:t> != </a:t>
            </a:r>
            <a:r>
              <a:rPr lang="en-US" dirty="0">
                <a:solidFill>
                  <a:srgbClr val="0000FF"/>
                </a:solidFill>
                <a:highlight>
                  <a:srgbClr val="FFFFFF"/>
                </a:highlight>
                <a:latin typeface="Consolas" panose="020B0609020204030204" pitchFamily="49" charset="0"/>
                <a:cs typeface="Segoe UI" pitchFamily="34" charset="0"/>
              </a:rPr>
              <a:t>null</a:t>
            </a:r>
            <a:r>
              <a:rPr lang="en-US" dirty="0">
                <a:solidFill>
                  <a:srgbClr val="000000"/>
                </a:solidFill>
                <a:highlight>
                  <a:srgbClr val="FFFFFF"/>
                </a:highlight>
                <a:latin typeface="Consolas" panose="020B0609020204030204" pitchFamily="49" charset="0"/>
                <a:cs typeface="Segoe UI" pitchFamily="34" charset="0"/>
              </a:rPr>
              <a:t>) </a:t>
            </a:r>
            <a:r>
              <a:rPr lang="en-US" dirty="0">
                <a:solidFill>
                  <a:srgbClr val="0000FF"/>
                </a:solidFill>
                <a:highlight>
                  <a:srgbClr val="FFFFFF"/>
                </a:highlight>
                <a:latin typeface="Consolas" panose="020B0609020204030204" pitchFamily="49" charset="0"/>
                <a:cs typeface="Segoe UI" pitchFamily="34" charset="0"/>
              </a:rPr>
              <a:t>return</a:t>
            </a:r>
            <a:r>
              <a:rPr lang="en-US" dirty="0">
                <a:solidFill>
                  <a:srgbClr val="000000"/>
                </a:solidFill>
                <a:highlight>
                  <a:srgbClr val="FFFFFF"/>
                </a:highlight>
                <a:latin typeface="Consolas" panose="020B0609020204030204" pitchFamily="49" charset="0"/>
                <a:cs typeface="Segoe UI" pitchFamily="34" charset="0"/>
              </a:rPr>
              <a:t>;</a:t>
            </a:r>
          </a:p>
          <a:p>
            <a:pPr>
              <a:lnSpc>
                <a:spcPct val="90000"/>
              </a:lnSpc>
              <a:spcBef>
                <a:spcPct val="20000"/>
              </a:spcBef>
              <a:buSzPct val="90000"/>
            </a:pPr>
            <a:r>
              <a:rPr lang="en-US" dirty="0">
                <a:solidFill>
                  <a:srgbClr val="000000"/>
                </a:solidFill>
                <a:highlight>
                  <a:srgbClr val="FFFFFF"/>
                </a:highlight>
                <a:latin typeface="Consolas" panose="020B0609020204030204" pitchFamily="49" charset="0"/>
                <a:cs typeface="Segoe UI" pitchFamily="34" charset="0"/>
              </a:rPr>
              <a:t>        </a:t>
            </a:r>
            <a:r>
              <a:rPr lang="en-US" dirty="0">
                <a:solidFill>
                  <a:srgbClr val="0000FF"/>
                </a:solidFill>
                <a:highlight>
                  <a:srgbClr val="FFFFFF"/>
                </a:highlight>
                <a:latin typeface="Consolas" panose="020B0609020204030204" pitchFamily="49" charset="0"/>
                <a:cs typeface="Segoe UI" pitchFamily="34" charset="0"/>
              </a:rPr>
              <a:t>this</a:t>
            </a:r>
            <a:r>
              <a:rPr lang="en-US" dirty="0">
                <a:solidFill>
                  <a:srgbClr val="000000"/>
                </a:solidFill>
                <a:highlight>
                  <a:srgbClr val="FFFFFF"/>
                </a:highlight>
                <a:latin typeface="Consolas" panose="020B0609020204030204" pitchFamily="49" charset="0"/>
                <a:cs typeface="Segoe UI" pitchFamily="34" charset="0"/>
              </a:rPr>
              <a:t>._</a:t>
            </a:r>
            <a:r>
              <a:rPr lang="en-US" dirty="0" err="1">
                <a:solidFill>
                  <a:srgbClr val="000000"/>
                </a:solidFill>
                <a:highlight>
                  <a:srgbClr val="FFFFFF"/>
                </a:highlight>
                <a:latin typeface="Consolas" panose="020B0609020204030204" pitchFamily="49" charset="0"/>
                <a:cs typeface="Segoe UI" pitchFamily="34" charset="0"/>
              </a:rPr>
              <a:t>pageKey</a:t>
            </a:r>
            <a:r>
              <a:rPr lang="en-US" dirty="0">
                <a:solidFill>
                  <a:srgbClr val="000000"/>
                </a:solidFill>
                <a:highlight>
                  <a:srgbClr val="FFFFFF"/>
                </a:highlight>
                <a:latin typeface="Consolas" panose="020B0609020204030204" pitchFamily="49" charset="0"/>
                <a:cs typeface="Segoe UI" pitchFamily="34" charset="0"/>
              </a:rPr>
              <a:t> = </a:t>
            </a:r>
            <a:r>
              <a:rPr lang="en-US" dirty="0">
                <a:solidFill>
                  <a:srgbClr val="A31515"/>
                </a:solidFill>
                <a:highlight>
                  <a:srgbClr val="FFFFFF"/>
                </a:highlight>
                <a:latin typeface="Consolas" panose="020B0609020204030204" pitchFamily="49" charset="0"/>
                <a:cs typeface="Segoe UI" pitchFamily="34" charset="0"/>
              </a:rPr>
              <a:t>"Page-"</a:t>
            </a:r>
            <a:r>
              <a:rPr lang="en-US" dirty="0">
                <a:solidFill>
                  <a:srgbClr val="000000"/>
                </a:solidFill>
                <a:highlight>
                  <a:srgbClr val="FFFFFF"/>
                </a:highlight>
                <a:latin typeface="Consolas" panose="020B0609020204030204" pitchFamily="49" charset="0"/>
                <a:cs typeface="Segoe UI" pitchFamily="34" charset="0"/>
              </a:rPr>
              <a:t> + </a:t>
            </a:r>
            <a:r>
              <a:rPr lang="en-US" dirty="0" err="1">
                <a:solidFill>
                  <a:srgbClr val="0000FF"/>
                </a:solidFill>
                <a:highlight>
                  <a:srgbClr val="FFFFFF"/>
                </a:highlight>
                <a:latin typeface="Consolas" panose="020B0609020204030204" pitchFamily="49" charset="0"/>
                <a:cs typeface="Segoe UI" pitchFamily="34" charset="0"/>
              </a:rPr>
              <a:t>this</a:t>
            </a:r>
            <a:r>
              <a:rPr lang="en-US" dirty="0" err="1">
                <a:solidFill>
                  <a:srgbClr val="000000"/>
                </a:solidFill>
                <a:highlight>
                  <a:srgbClr val="FFFFFF"/>
                </a:highlight>
                <a:latin typeface="Consolas" panose="020B0609020204030204" pitchFamily="49" charset="0"/>
                <a:cs typeface="Segoe UI" pitchFamily="34" charset="0"/>
              </a:rPr>
              <a:t>.Frame.BackStackDepth</a:t>
            </a:r>
            <a:r>
              <a:rPr lang="en-US" dirty="0" smtClean="0">
                <a:solidFill>
                  <a:srgbClr val="000000"/>
                </a:solidFill>
                <a:highlight>
                  <a:srgbClr val="FFFFFF"/>
                </a:highlight>
                <a:latin typeface="Consolas" panose="020B0609020204030204" pitchFamily="49" charset="0"/>
                <a:cs typeface="Segoe UI" pitchFamily="34" charset="0"/>
              </a:rPr>
              <a:t>;</a:t>
            </a:r>
            <a:endParaRPr lang="en-US" dirty="0">
              <a:solidFill>
                <a:srgbClr val="000000"/>
              </a:solidFill>
              <a:highlight>
                <a:srgbClr val="FFFFFF"/>
              </a:highlight>
              <a:latin typeface="Consolas" panose="020B0609020204030204" pitchFamily="49" charset="0"/>
              <a:cs typeface="Segoe UI" pitchFamily="34" charset="0"/>
            </a:endParaRPr>
          </a:p>
          <a:p>
            <a:pPr>
              <a:lnSpc>
                <a:spcPct val="90000"/>
              </a:lnSpc>
              <a:spcBef>
                <a:spcPct val="20000"/>
              </a:spcBef>
              <a:buSzPct val="90000"/>
            </a:pPr>
            <a:r>
              <a:rPr lang="en-US" dirty="0" smtClean="0">
                <a:solidFill>
                  <a:srgbClr val="000000"/>
                </a:solidFill>
                <a:highlight>
                  <a:srgbClr val="FFFFFF"/>
                </a:highlight>
                <a:latin typeface="Consolas" panose="020B0609020204030204" pitchFamily="49" charset="0"/>
                <a:cs typeface="Segoe UI" pitchFamily="34" charset="0"/>
              </a:rPr>
              <a:t>        ...</a:t>
            </a:r>
            <a:endParaRPr lang="en-US" dirty="0">
              <a:solidFill>
                <a:srgbClr val="000000"/>
              </a:solidFill>
              <a:highlight>
                <a:srgbClr val="FFFFFF"/>
              </a:highlight>
              <a:latin typeface="Consolas" panose="020B0609020204030204" pitchFamily="49" charset="0"/>
              <a:cs typeface="Segoe UI" pitchFamily="34" charset="0"/>
            </a:endParaRPr>
          </a:p>
          <a:p>
            <a:pPr>
              <a:lnSpc>
                <a:spcPct val="90000"/>
              </a:lnSpc>
              <a:spcBef>
                <a:spcPct val="20000"/>
              </a:spcBef>
              <a:buSzPct val="90000"/>
            </a:pPr>
            <a:r>
              <a:rPr lang="en-US" dirty="0">
                <a:solidFill>
                  <a:srgbClr val="000000"/>
                </a:solidFill>
                <a:highlight>
                  <a:srgbClr val="FFFFFF"/>
                </a:highlight>
                <a:latin typeface="Consolas" panose="020B0609020204030204" pitchFamily="49" charset="0"/>
                <a:cs typeface="Segoe UI" pitchFamily="34" charset="0"/>
              </a:rPr>
              <a:t>        </a:t>
            </a:r>
            <a:r>
              <a:rPr lang="en-US" dirty="0" err="1">
                <a:solidFill>
                  <a:srgbClr val="0000FF"/>
                </a:solidFill>
                <a:highlight>
                  <a:srgbClr val="FFFFFF"/>
                </a:highlight>
                <a:latin typeface="Consolas" panose="020B0609020204030204" pitchFamily="49" charset="0"/>
                <a:cs typeface="Segoe UI" pitchFamily="34" charset="0"/>
              </a:rPr>
              <a:t>this</a:t>
            </a:r>
            <a:r>
              <a:rPr lang="en-US" dirty="0" err="1">
                <a:solidFill>
                  <a:srgbClr val="000000"/>
                </a:solidFill>
                <a:highlight>
                  <a:srgbClr val="FFFFFF"/>
                </a:highlight>
                <a:latin typeface="Consolas" panose="020B0609020204030204" pitchFamily="49" charset="0"/>
                <a:cs typeface="Segoe UI" pitchFamily="34" charset="0"/>
              </a:rPr>
              <a:t>.</a:t>
            </a:r>
            <a:r>
              <a:rPr lang="en-US" dirty="0" err="1">
                <a:solidFill>
                  <a:srgbClr val="000000"/>
                </a:solidFill>
                <a:effectLst>
                  <a:glow rad="254000">
                    <a:srgbClr val="FFFF00"/>
                  </a:glow>
                </a:effectLst>
                <a:highlight>
                  <a:srgbClr val="FFFFFF"/>
                </a:highlight>
                <a:latin typeface="Consolas" panose="020B0609020204030204" pitchFamily="49" charset="0"/>
                <a:cs typeface="Segoe UI" pitchFamily="34" charset="0"/>
              </a:rPr>
              <a:t>LoadState</a:t>
            </a:r>
            <a:r>
              <a:rPr lang="en-US" dirty="0">
                <a:solidFill>
                  <a:srgbClr val="000000"/>
                </a:solidFill>
                <a:highlight>
                  <a:srgbClr val="FFFFFF"/>
                </a:highlight>
                <a:latin typeface="Consolas" panose="020B0609020204030204" pitchFamily="49" charset="0"/>
                <a:cs typeface="Segoe UI" pitchFamily="34" charset="0"/>
              </a:rPr>
              <a:t>(</a:t>
            </a:r>
            <a:r>
              <a:rPr lang="en-US" dirty="0" err="1">
                <a:solidFill>
                  <a:srgbClr val="000000"/>
                </a:solidFill>
                <a:highlight>
                  <a:srgbClr val="FFFFFF"/>
                </a:highlight>
                <a:latin typeface="Consolas" panose="020B0609020204030204" pitchFamily="49" charset="0"/>
                <a:cs typeface="Segoe UI" pitchFamily="34" charset="0"/>
              </a:rPr>
              <a:t>e.Parameter</a:t>
            </a:r>
            <a:r>
              <a:rPr lang="en-US" dirty="0">
                <a:solidFill>
                  <a:srgbClr val="000000"/>
                </a:solidFill>
                <a:highlight>
                  <a:srgbClr val="FFFFFF"/>
                </a:highlight>
                <a:latin typeface="Consolas" panose="020B0609020204030204" pitchFamily="49" charset="0"/>
                <a:cs typeface="Segoe UI" pitchFamily="34" charset="0"/>
              </a:rPr>
              <a:t>, </a:t>
            </a:r>
            <a:r>
              <a:rPr lang="en-US" dirty="0">
                <a:solidFill>
                  <a:srgbClr val="0000FF"/>
                </a:solidFill>
                <a:highlight>
                  <a:srgbClr val="FFFFFF"/>
                </a:highlight>
                <a:latin typeface="Consolas" panose="020B0609020204030204" pitchFamily="49" charset="0"/>
                <a:cs typeface="Segoe UI" pitchFamily="34" charset="0"/>
              </a:rPr>
              <a:t>null</a:t>
            </a:r>
            <a:r>
              <a:rPr lang="en-US" dirty="0">
                <a:solidFill>
                  <a:srgbClr val="000000"/>
                </a:solidFill>
                <a:highlight>
                  <a:srgbClr val="FFFFFF"/>
                </a:highlight>
                <a:latin typeface="Consolas" panose="020B0609020204030204" pitchFamily="49" charset="0"/>
                <a:cs typeface="Segoe UI" pitchFamily="34" charset="0"/>
              </a:rPr>
              <a:t>);</a:t>
            </a:r>
          </a:p>
          <a:p>
            <a:pPr>
              <a:lnSpc>
                <a:spcPct val="90000"/>
              </a:lnSpc>
              <a:spcBef>
                <a:spcPct val="20000"/>
              </a:spcBef>
              <a:buSzPct val="90000"/>
            </a:pPr>
            <a:r>
              <a:rPr lang="en-US" dirty="0">
                <a:solidFill>
                  <a:srgbClr val="000000"/>
                </a:solidFill>
                <a:highlight>
                  <a:srgbClr val="FFFFFF"/>
                </a:highlight>
                <a:latin typeface="Consolas" panose="020B0609020204030204" pitchFamily="49" charset="0"/>
                <a:cs typeface="Segoe UI" pitchFamily="34" charset="0"/>
              </a:rPr>
              <a:t>    }</a:t>
            </a:r>
          </a:p>
          <a:p>
            <a:pPr>
              <a:lnSpc>
                <a:spcPct val="90000"/>
              </a:lnSpc>
              <a:spcBef>
                <a:spcPct val="20000"/>
              </a:spcBef>
              <a:buSzPct val="90000"/>
            </a:pPr>
            <a:r>
              <a:rPr lang="en-US" dirty="0" smtClean="0">
                <a:solidFill>
                  <a:srgbClr val="000000"/>
                </a:solidFill>
                <a:highlight>
                  <a:srgbClr val="FFFFFF"/>
                </a:highlight>
                <a:latin typeface="Consolas" panose="020B0609020204030204" pitchFamily="49" charset="0"/>
                <a:cs typeface="Segoe UI" pitchFamily="34" charset="0"/>
              </a:rPr>
              <a:t>}</a:t>
            </a:r>
            <a:endParaRPr lang="en-US" sz="24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5915143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 fill="hold"/>
                                        <p:tgtEl>
                                          <p:spTgt spid="16"/>
                                        </p:tgtEl>
                                        <p:attrNameLst>
                                          <p:attrName>ppt_x</p:attrName>
                                        </p:attrNameLst>
                                      </p:cBhvr>
                                      <p:tavLst>
                                        <p:tav tm="0">
                                          <p:val>
                                            <p:strVal val="1+#ppt_w/2"/>
                                          </p:val>
                                        </p:tav>
                                        <p:tav tm="100000">
                                          <p:val>
                                            <p:strVal val="#ppt_x"/>
                                          </p:val>
                                        </p:tav>
                                      </p:tavLst>
                                    </p:anim>
                                    <p:anim calcmode="lin" valueType="num">
                                      <p:cBhvr additive="base">
                                        <p:cTn id="8" dur="2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grpId="1" nodeType="clickEffect">
                                  <p:stCondLst>
                                    <p:cond delay="0"/>
                                  </p:stCondLst>
                                  <p:childTnLst>
                                    <p:anim calcmode="lin" valueType="num">
                                      <p:cBhvr additive="base">
                                        <p:cTn id="12" dur="500"/>
                                        <p:tgtEl>
                                          <p:spTgt spid="16"/>
                                        </p:tgtEl>
                                        <p:attrNameLst>
                                          <p:attrName>ppt_x</p:attrName>
                                        </p:attrNameLst>
                                      </p:cBhvr>
                                      <p:tavLst>
                                        <p:tav tm="0">
                                          <p:val>
                                            <p:strVal val="ppt_x"/>
                                          </p:val>
                                        </p:tav>
                                        <p:tav tm="100000">
                                          <p:val>
                                            <p:strVal val="1+ppt_w/2"/>
                                          </p:val>
                                        </p:tav>
                                      </p:tavLst>
                                    </p:anim>
                                    <p:anim calcmode="lin" valueType="num">
                                      <p:cBhvr additive="base">
                                        <p:cTn id="13" dur="500"/>
                                        <p:tgtEl>
                                          <p:spTgt spid="16"/>
                                        </p:tgtEl>
                                        <p:attrNameLst>
                                          <p:attrName>ppt_y</p:attrName>
                                        </p:attrNameLst>
                                      </p:cBhvr>
                                      <p:tavLst>
                                        <p:tav tm="0">
                                          <p:val>
                                            <p:strVal val="ppt_y"/>
                                          </p:val>
                                        </p:tav>
                                        <p:tav tm="100000">
                                          <p:val>
                                            <p:strVal val="ppt_y"/>
                                          </p:val>
                                        </p:tav>
                                      </p:tavLst>
                                    </p:anim>
                                    <p:set>
                                      <p:cBhvr>
                                        <p:cTn id="14" dur="1" fill="hold">
                                          <p:stCondLst>
                                            <p:cond delay="499"/>
                                          </p:stCondLst>
                                        </p:cTn>
                                        <p:tgtEl>
                                          <p:spTgt spid="16"/>
                                        </p:tgtEl>
                                        <p:attrNameLst>
                                          <p:attrName>style.visibility</p:attrName>
                                        </p:attrNameLst>
                                      </p:cBhvr>
                                      <p:to>
                                        <p:strVal val="hidden"/>
                                      </p:to>
                                    </p:se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up)">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childTnLst>
                          </p:cTn>
                        </p:par>
                        <p:par>
                          <p:cTn id="29" fill="hold">
                            <p:stCondLst>
                              <p:cond delay="500"/>
                            </p:stCondLst>
                            <p:childTnLst>
                              <p:par>
                                <p:cTn id="30" presetID="22" presetClass="entr" presetSubtype="2" fill="hold" nodeType="afterEffect">
                                  <p:stCondLst>
                                    <p:cond delay="500"/>
                                  </p:stCondLst>
                                  <p:childTnLst>
                                    <p:set>
                                      <p:cBhvr>
                                        <p:cTn id="31" dur="1" fill="hold">
                                          <p:stCondLst>
                                            <p:cond delay="0"/>
                                          </p:stCondLst>
                                        </p:cTn>
                                        <p:tgtEl>
                                          <p:spTgt spid="22"/>
                                        </p:tgtEl>
                                        <p:attrNameLst>
                                          <p:attrName>style.visibility</p:attrName>
                                        </p:attrNameLst>
                                      </p:cBhvr>
                                      <p:to>
                                        <p:strVal val="visible"/>
                                      </p:to>
                                    </p:set>
                                    <p:animEffect transition="in" filter="wipe(right)">
                                      <p:cBhvr>
                                        <p:cTn id="32" dur="3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par>
                                <p:cTn id="38" presetID="22" presetClass="entr" presetSubtype="1"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void is only for event handlers</a:t>
            </a:r>
            <a:endParaRPr lang="en-US" dirty="0"/>
          </a:p>
        </p:txBody>
      </p:sp>
      <p:sp>
        <p:nvSpPr>
          <p:cNvPr id="7" name="Text Placeholder 2"/>
          <p:cNvSpPr txBox="1">
            <a:spLocks/>
          </p:cNvSpPr>
          <p:nvPr/>
        </p:nvSpPr>
        <p:spPr>
          <a:xfrm>
            <a:off x="274637" y="1214436"/>
            <a:ext cx="11887199" cy="5918543"/>
          </a:xfrm>
          <a:prstGeom prst="rect">
            <a:avLst/>
          </a:prstGeom>
          <a:no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solidFill>
                  <a:srgbClr val="008000"/>
                </a:solidFill>
                <a:highlight>
                  <a:srgbClr val="FFFFFF"/>
                </a:highlight>
                <a:latin typeface="Consolas" panose="020B0609020204030204" pitchFamily="49" charset="0"/>
              </a:rPr>
              <a:t>// </a:t>
            </a:r>
            <a:r>
              <a:rPr lang="en-US" sz="1800" dirty="0" smtClean="0">
                <a:solidFill>
                  <a:srgbClr val="008000"/>
                </a:solidFill>
                <a:highlight>
                  <a:srgbClr val="FFFFFF"/>
                </a:highlight>
                <a:latin typeface="Consolas" panose="020B0609020204030204" pitchFamily="49" charset="0"/>
              </a:rPr>
              <a:t>A. Use a task</a:t>
            </a:r>
            <a:endParaRPr lang="en-US" sz="1800" dirty="0">
              <a:solidFill>
                <a:srgbClr val="000000"/>
              </a:solidFill>
              <a:highlight>
                <a:srgbClr val="FFFFFF"/>
              </a:highlight>
              <a:latin typeface="Consolas" panose="020B0609020204030204" pitchFamily="49" charset="0"/>
            </a:endParaRPr>
          </a:p>
          <a:p>
            <a:r>
              <a:rPr lang="en-US" sz="1800" dirty="0">
                <a:solidFill>
                  <a:srgbClr val="2B91AF"/>
                </a:solidFill>
                <a:highlight>
                  <a:srgbClr val="FFFFFF"/>
                </a:highlight>
                <a:latin typeface="Consolas" panose="020B0609020204030204" pitchFamily="49" charset="0"/>
              </a:rPr>
              <a:t>Task</a:t>
            </a:r>
            <a:r>
              <a:rPr lang="en-US" sz="1800" dirty="0">
                <a:solidFill>
                  <a:srgbClr val="000000"/>
                </a:solidFill>
                <a:highlight>
                  <a:srgbClr val="FFFFFF"/>
                </a:highlight>
                <a:latin typeface="Consolas" panose="020B0609020204030204" pitchFamily="49" charset="0"/>
              </a:rPr>
              <a:t>&lt;</a:t>
            </a:r>
            <a:r>
              <a:rPr lang="en-US" sz="1800" dirty="0" err="1">
                <a:solidFill>
                  <a:srgbClr val="2B91AF"/>
                </a:solidFill>
                <a:highlight>
                  <a:srgbClr val="FFFFFF"/>
                </a:highlight>
                <a:latin typeface="Consolas" panose="020B0609020204030204" pitchFamily="49" charset="0"/>
              </a:rPr>
              <a:t>BitmapImage</a:t>
            </a:r>
            <a:r>
              <a:rPr lang="en-US" sz="1800" dirty="0">
                <a:solidFill>
                  <a:srgbClr val="000000"/>
                </a:solidFill>
                <a:highlight>
                  <a:srgbClr val="FFFFFF"/>
                </a:highlight>
                <a:latin typeface="Consolas" panose="020B0609020204030204" pitchFamily="49" charset="0"/>
              </a:rPr>
              <a:t>&gt;</a:t>
            </a:r>
            <a:r>
              <a:rPr lang="en-US" sz="1800" dirty="0" smtClean="0">
                <a:solidFill>
                  <a:srgbClr val="2B91AF"/>
                </a:solidFill>
                <a:highlight>
                  <a:srgbClr val="FFFFFF"/>
                </a:highlight>
                <a:latin typeface="Consolas" panose="020B0609020204030204" pitchFamily="49" charset="0"/>
              </a:rPr>
              <a:t> </a:t>
            </a:r>
            <a:r>
              <a:rPr lang="en-US" sz="1800" dirty="0" err="1">
                <a:solidFill>
                  <a:srgbClr val="000000"/>
                </a:solidFill>
                <a:effectLst>
                  <a:glow rad="254000">
                    <a:srgbClr val="FFFF00"/>
                  </a:glow>
                </a:effectLst>
                <a:highlight>
                  <a:srgbClr val="FFFFFF"/>
                </a:highlight>
                <a:latin typeface="Consolas" panose="020B0609020204030204" pitchFamily="49" charset="0"/>
              </a:rPr>
              <a:t>m_bmpTask</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endParaRPr lang="en-US" sz="1800" dirty="0">
              <a:solidFill>
                <a:srgbClr val="0000FF"/>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protected</a:t>
            </a:r>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override</a:t>
            </a:r>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void</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OnNavigatedTo</a:t>
            </a:r>
            <a:r>
              <a:rPr lang="en-US" sz="1800" dirty="0">
                <a:solidFill>
                  <a:srgbClr val="000000"/>
                </a:solidFill>
                <a:highlight>
                  <a:srgbClr val="FFFFFF"/>
                </a:highlight>
                <a:latin typeface="Consolas" panose="020B0609020204030204" pitchFamily="49" charset="0"/>
              </a:rPr>
              <a:t>(</a:t>
            </a:r>
            <a:r>
              <a:rPr lang="en-US" sz="1800" dirty="0" err="1">
                <a:solidFill>
                  <a:srgbClr val="2B91AF"/>
                </a:solidFill>
                <a:highlight>
                  <a:srgbClr val="FFFFFF"/>
                </a:highlight>
                <a:latin typeface="Consolas" panose="020B0609020204030204" pitchFamily="49" charset="0"/>
              </a:rPr>
              <a:t>NavigationEventArgs</a:t>
            </a:r>
            <a:r>
              <a:rPr lang="en-US" sz="1800" dirty="0">
                <a:solidFill>
                  <a:srgbClr val="000000"/>
                </a:solidFill>
                <a:highlight>
                  <a:srgbClr val="FFFFFF"/>
                </a:highlight>
                <a:latin typeface="Consolas" panose="020B0609020204030204" pitchFamily="49" charset="0"/>
              </a:rPr>
              <a:t> e</a:t>
            </a:r>
            <a:r>
              <a:rPr lang="en-US" sz="1800" dirty="0" smtClean="0">
                <a:solidFill>
                  <a:srgbClr val="000000"/>
                </a:solidFill>
                <a:highlight>
                  <a:srgbClr val="FFFFFF"/>
                </a:highlight>
                <a:latin typeface="Consolas" panose="020B0609020204030204" pitchFamily="49" charset="0"/>
              </a:rPr>
              <a:t>) {</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base</a:t>
            </a:r>
            <a:r>
              <a:rPr lang="en-US" sz="1800" dirty="0" err="1">
                <a:solidFill>
                  <a:srgbClr val="000000"/>
                </a:solidFill>
                <a:highlight>
                  <a:srgbClr val="FFFFFF"/>
                </a:highlight>
                <a:latin typeface="Consolas" panose="020B0609020204030204" pitchFamily="49" charset="0"/>
              </a:rPr>
              <a:t>.OnNavigatedTo</a:t>
            </a:r>
            <a:r>
              <a:rPr lang="en-US" sz="1800" dirty="0">
                <a:solidFill>
                  <a:srgbClr val="000000"/>
                </a:solidFill>
                <a:highlight>
                  <a:srgbClr val="FFFFFF"/>
                </a:highlight>
                <a:latin typeface="Consolas" panose="020B0609020204030204" pitchFamily="49" charset="0"/>
              </a:rPr>
              <a:t>(e</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FF"/>
                </a:solidFill>
                <a:highlight>
                  <a:srgbClr val="FFFFFF"/>
                </a:highlight>
                <a:latin typeface="Consolas" panose="020B0609020204030204" pitchFamily="49" charset="0"/>
              </a:rPr>
              <a:t>    await </a:t>
            </a:r>
            <a:r>
              <a:rPr lang="en-US" sz="1800" dirty="0" err="1">
                <a:solidFill>
                  <a:srgbClr val="000000"/>
                </a:solidFill>
                <a:highlight>
                  <a:srgbClr val="FFFFFF"/>
                </a:highlight>
                <a:latin typeface="Consolas" panose="020B0609020204030204" pitchFamily="49" charset="0"/>
              </a:rPr>
              <a:t>PlayIntroSoundAsync</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FF"/>
                </a:solidFill>
                <a:highlight>
                  <a:srgbClr val="FFFFFF"/>
                </a:highlight>
                <a:latin typeface="Consolas" panose="020B0609020204030204" pitchFamily="49" charset="0"/>
              </a:rPr>
              <a:t>    </a:t>
            </a:r>
            <a:r>
              <a:rPr lang="en-US" sz="1800" dirty="0" err="1" smtClean="0">
                <a:solidFill>
                  <a:srgbClr val="0000FF"/>
                </a:solidFill>
                <a:highlight>
                  <a:srgbClr val="FFFFFF"/>
                </a:highlight>
                <a:latin typeface="Consolas" panose="020B0609020204030204" pitchFamily="49" charset="0"/>
              </a:rPr>
              <a:t>var</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bmp = </a:t>
            </a:r>
            <a:r>
              <a:rPr lang="en-US" sz="1800" dirty="0">
                <a:solidFill>
                  <a:srgbClr val="0000FF"/>
                </a:solidFill>
                <a:effectLst>
                  <a:glow rad="254000">
                    <a:srgbClr val="FFFF00"/>
                  </a:glow>
                </a:effectLst>
                <a:highlight>
                  <a:srgbClr val="FFFFFF"/>
                </a:highlight>
                <a:latin typeface="Consolas" panose="020B0609020204030204" pitchFamily="49" charset="0"/>
              </a:rPr>
              <a:t>await</a:t>
            </a:r>
            <a:r>
              <a:rPr lang="en-US" sz="1800" dirty="0">
                <a:solidFill>
                  <a:srgbClr val="000000"/>
                </a:solidFill>
                <a:effectLst>
                  <a:glow rad="254000">
                    <a:srgbClr val="FFFF00"/>
                  </a:glow>
                </a:effectLst>
                <a:highlight>
                  <a:srgbClr val="FFFFFF"/>
                </a:highlight>
                <a:latin typeface="Consolas" panose="020B0609020204030204" pitchFamily="49" charset="0"/>
              </a:rPr>
              <a:t> </a:t>
            </a:r>
            <a:r>
              <a:rPr lang="en-US" sz="1800" dirty="0" err="1">
                <a:solidFill>
                  <a:srgbClr val="000000"/>
                </a:solidFill>
                <a:effectLst>
                  <a:glow rad="254000">
                    <a:srgbClr val="FFFF00"/>
                  </a:glow>
                </a:effectLst>
                <a:highlight>
                  <a:srgbClr val="FFFFFF"/>
                </a:highlight>
                <a:latin typeface="Consolas" panose="020B0609020204030204" pitchFamily="49" charset="0"/>
              </a:rPr>
              <a:t>m_bmpTask</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image1.Source = bmp;</a:t>
            </a:r>
          </a:p>
          <a:p>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Canvas</a:t>
            </a:r>
            <a:r>
              <a:rPr lang="en-US" sz="1800" dirty="0" err="1">
                <a:solidFill>
                  <a:srgbClr val="000000"/>
                </a:solidFill>
                <a:highlight>
                  <a:srgbClr val="FFFFFF"/>
                </a:highlight>
                <a:latin typeface="Consolas" panose="020B0609020204030204" pitchFamily="49" charset="0"/>
              </a:rPr>
              <a:t>.SetLeft</a:t>
            </a:r>
            <a:r>
              <a:rPr lang="en-US" sz="1800" dirty="0">
                <a:solidFill>
                  <a:srgbClr val="000000"/>
                </a:solidFill>
                <a:highlight>
                  <a:srgbClr val="FFFFFF"/>
                </a:highlight>
                <a:latin typeface="Consolas" panose="020B0609020204030204" pitchFamily="49" charset="0"/>
              </a:rPr>
              <a:t>(image1, </a:t>
            </a:r>
            <a:r>
              <a:rPr lang="en-US" sz="1800" dirty="0" err="1">
                <a:solidFill>
                  <a:srgbClr val="2B91AF"/>
                </a:solidFill>
                <a:highlight>
                  <a:srgbClr val="FFFFFF"/>
                </a:highlight>
                <a:latin typeface="Consolas" panose="020B0609020204030204" pitchFamily="49" charset="0"/>
              </a:rPr>
              <a:t>Window</a:t>
            </a:r>
            <a:r>
              <a:rPr lang="en-US" sz="1800" dirty="0" err="1">
                <a:solidFill>
                  <a:srgbClr val="000000"/>
                </a:solidFill>
                <a:highlight>
                  <a:srgbClr val="FFFFFF"/>
                </a:highlight>
                <a:latin typeface="Consolas" panose="020B0609020204030204" pitchFamily="49" charset="0"/>
              </a:rPr>
              <a:t>.Current.Bounds.Width</a:t>
            </a:r>
            <a:r>
              <a:rPr lang="en-US" sz="1800" dirty="0">
                <a:solidFill>
                  <a:srgbClr val="000000"/>
                </a:solidFill>
                <a:highlight>
                  <a:srgbClr val="FFFFFF"/>
                </a:highlight>
                <a:latin typeface="Consolas" panose="020B0609020204030204" pitchFamily="49" charset="0"/>
              </a:rPr>
              <a:t> - </a:t>
            </a:r>
            <a:r>
              <a:rPr lang="en-US" sz="1800" dirty="0" err="1" smtClean="0">
                <a:solidFill>
                  <a:srgbClr val="000000"/>
                </a:solidFill>
                <a:highlight>
                  <a:srgbClr val="FFFFFF"/>
                </a:highlight>
                <a:latin typeface="Consolas" panose="020B0609020204030204" pitchFamily="49" charset="0"/>
              </a:rPr>
              <a:t>bmp.PixelWidth</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en-US" sz="1800" dirty="0">
                <a:solidFill>
                  <a:srgbClr val="0000FF"/>
                </a:solidFill>
                <a:highlight>
                  <a:srgbClr val="FFFFFF"/>
                </a:highlight>
                <a:latin typeface="Consolas" panose="020B0609020204030204" pitchFamily="49" charset="0"/>
              </a:rPr>
              <a:t>protected</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override</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void</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LoadState</a:t>
            </a:r>
            <a:r>
              <a:rPr lang="en-US" sz="1800" dirty="0">
                <a:solidFill>
                  <a:srgbClr val="000000"/>
                </a:solidFill>
                <a:highlight>
                  <a:srgbClr val="FFFFFF"/>
                </a:highlight>
                <a:latin typeface="Consolas" panose="020B0609020204030204" pitchFamily="49" charset="0"/>
              </a:rPr>
              <a:t>(</a:t>
            </a:r>
            <a:r>
              <a:rPr lang="en-US" sz="1800" dirty="0">
                <a:solidFill>
                  <a:srgbClr val="2B91AF"/>
                </a:solidFill>
                <a:highlight>
                  <a:srgbClr val="FFFFFF"/>
                </a:highlight>
                <a:latin typeface="Consolas" panose="020B0609020204030204" pitchFamily="49" charset="0"/>
              </a:rPr>
              <a:t>Object</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nav</a:t>
            </a:r>
            <a:r>
              <a:rPr lang="en-US" sz="1800" dirty="0" smtClean="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Dictionary</a:t>
            </a:r>
            <a:r>
              <a:rPr lang="en-US" sz="1800" dirty="0">
                <a:solidFill>
                  <a:srgbClr val="000000"/>
                </a:solidFill>
                <a:highlight>
                  <a:srgbClr val="FFFFFF"/>
                </a:highlight>
                <a:latin typeface="Consolas" panose="020B0609020204030204" pitchFamily="49" charset="0"/>
              </a:rPr>
              <a:t>&lt;</a:t>
            </a:r>
            <a:r>
              <a:rPr lang="en-US" sz="1800" dirty="0">
                <a:solidFill>
                  <a:srgbClr val="2B91AF"/>
                </a:solidFill>
                <a:highlight>
                  <a:srgbClr val="FFFFFF"/>
                </a:highlight>
                <a:latin typeface="Consolas" panose="020B0609020204030204" pitchFamily="49" charset="0"/>
              </a:rPr>
              <a:t>String</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Object</a:t>
            </a:r>
            <a:r>
              <a:rPr lang="en-US" sz="1800" dirty="0">
                <a:solidFill>
                  <a:srgbClr val="000000"/>
                </a:solidFill>
                <a:highlight>
                  <a:srgbClr val="FFFFFF"/>
                </a:highlight>
                <a:latin typeface="Consolas" panose="020B0609020204030204" pitchFamily="49" charset="0"/>
              </a:rPr>
              <a:t>&gt; </a:t>
            </a:r>
            <a:r>
              <a:rPr lang="en-US" sz="1800" dirty="0" err="1">
                <a:solidFill>
                  <a:srgbClr val="000000"/>
                </a:solidFill>
                <a:highlight>
                  <a:srgbClr val="FFFFFF"/>
                </a:highlight>
                <a:latin typeface="Consolas" panose="020B0609020204030204" pitchFamily="49" charset="0"/>
              </a:rPr>
              <a:t>pageState</a:t>
            </a:r>
            <a:r>
              <a:rPr lang="en-US" sz="1800" dirty="0" smtClean="0">
                <a:solidFill>
                  <a:srgbClr val="000000"/>
                </a:solidFill>
                <a:highlight>
                  <a:srgbClr val="FFFFFF"/>
                </a:highlight>
                <a:latin typeface="Consolas" panose="020B0609020204030204" pitchFamily="49" charset="0"/>
              </a:rPr>
              <a:t>) {</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effectLst>
                  <a:glow rad="254000">
                    <a:srgbClr val="FFFF00"/>
                  </a:glow>
                </a:effectLst>
                <a:highlight>
                  <a:srgbClr val="FFFFFF"/>
                </a:highlight>
                <a:latin typeface="Consolas" panose="020B0609020204030204" pitchFamily="49" charset="0"/>
              </a:rPr>
              <a:t>m_bmpTask</a:t>
            </a:r>
            <a:r>
              <a:rPr lang="en-US" sz="1800" dirty="0">
                <a:solidFill>
                  <a:srgbClr val="000000"/>
                </a:solidFill>
                <a:effectLst>
                  <a:glow rad="254000">
                    <a:srgbClr val="FFFF00"/>
                  </a:glow>
                </a:effectLst>
                <a:highlight>
                  <a:srgbClr val="FFFFFF"/>
                </a:highlight>
                <a:latin typeface="Consolas" panose="020B0609020204030204" pitchFamily="49" charset="0"/>
              </a:rPr>
              <a:t> = </a:t>
            </a:r>
            <a:r>
              <a:rPr lang="en-US" sz="1800" dirty="0" err="1">
                <a:solidFill>
                  <a:srgbClr val="000000"/>
                </a:solidFill>
                <a:effectLst>
                  <a:glow rad="254000">
                    <a:srgbClr val="FFFF00"/>
                  </a:glow>
                </a:effectLst>
                <a:highlight>
                  <a:srgbClr val="FFFFFF"/>
                </a:highlight>
                <a:latin typeface="Consolas" panose="020B0609020204030204" pitchFamily="49" charset="0"/>
              </a:rPr>
              <a:t>LoadBitmapAsync</a:t>
            </a:r>
            <a:r>
              <a:rPr lang="en-US" sz="1800" dirty="0">
                <a:solidFill>
                  <a:srgbClr val="000000"/>
                </a:solidFill>
                <a:effectLst>
                  <a:glow rad="254000">
                    <a:srgbClr val="FFFF00"/>
                  </a:glow>
                </a:effectLst>
                <a:highlight>
                  <a:srgbClr val="FFFFFF"/>
                </a:highlight>
                <a:latin typeface="Consolas" panose="020B0609020204030204" pitchFamily="49" charset="0"/>
              </a:rPr>
              <a:t>()</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en-US" sz="1800" dirty="0">
                <a:solidFill>
                  <a:srgbClr val="0000FF"/>
                </a:solidFill>
                <a:highlight>
                  <a:srgbClr val="FFFFFF"/>
                </a:highlight>
                <a:latin typeface="Consolas" panose="020B0609020204030204" pitchFamily="49" charset="0"/>
              </a:rPr>
              <a:t>private</a:t>
            </a:r>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Task</a:t>
            </a:r>
            <a:r>
              <a:rPr lang="en-US" sz="1800" dirty="0">
                <a:solidFill>
                  <a:srgbClr val="000000"/>
                </a:solidFill>
                <a:highlight>
                  <a:srgbClr val="FFFFFF"/>
                </a:highlight>
                <a:latin typeface="Consolas" panose="020B0609020204030204" pitchFamily="49" charset="0"/>
              </a:rPr>
              <a:t>&lt;</a:t>
            </a:r>
            <a:r>
              <a:rPr lang="en-US" sz="1800" dirty="0" err="1">
                <a:solidFill>
                  <a:srgbClr val="2B91AF"/>
                </a:solidFill>
                <a:highlight>
                  <a:srgbClr val="FFFFFF"/>
                </a:highlight>
                <a:latin typeface="Consolas" panose="020B0609020204030204" pitchFamily="49" charset="0"/>
              </a:rPr>
              <a:t>BitmapImage</a:t>
            </a:r>
            <a:r>
              <a:rPr lang="en-US" sz="1800" dirty="0">
                <a:solidFill>
                  <a:srgbClr val="000000"/>
                </a:solidFill>
                <a:highlight>
                  <a:srgbClr val="FFFFFF"/>
                </a:highlight>
                <a:latin typeface="Consolas" panose="020B0609020204030204" pitchFamily="49" charset="0"/>
              </a:rPr>
              <a:t>&gt; </a:t>
            </a:r>
            <a:r>
              <a:rPr lang="en-US" sz="1800" dirty="0" err="1">
                <a:solidFill>
                  <a:srgbClr val="000000"/>
                </a:solidFill>
                <a:highlight>
                  <a:srgbClr val="FFFFFF"/>
                </a:highlight>
                <a:latin typeface="Consolas" panose="020B0609020204030204" pitchFamily="49" charset="0"/>
              </a:rPr>
              <a:t>LoadBitmapAsync</a:t>
            </a:r>
            <a:r>
              <a:rPr lang="en-US" sz="1800" dirty="0" smtClean="0">
                <a:solidFill>
                  <a:srgbClr val="000000"/>
                </a:solidFill>
                <a:highlight>
                  <a:srgbClr val="FFFFFF"/>
                </a:highlight>
                <a:latin typeface="Consolas" panose="020B0609020204030204" pitchFamily="49" charset="0"/>
              </a:rPr>
              <a:t>() {</a:t>
            </a:r>
          </a:p>
          <a:p>
            <a:r>
              <a:rPr lang="en-US" sz="1800" dirty="0" smtClean="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bmp =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BitmapImage</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    return</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bmp;</a:t>
            </a:r>
          </a:p>
          <a:p>
            <a:r>
              <a:rPr lang="en-US" sz="1800" dirty="0">
                <a:solidFill>
                  <a:srgbClr val="000000"/>
                </a:solidFill>
                <a:highlight>
                  <a:srgbClr val="FFFFFF"/>
                </a:highlight>
                <a:latin typeface="Consolas" panose="020B0609020204030204" pitchFamily="49" charset="0"/>
              </a:rPr>
              <a:t>}</a:t>
            </a:r>
          </a:p>
        </p:txBody>
      </p:sp>
    </p:spTree>
    <p:extLst>
      <p:ext uri="{BB962C8B-B14F-4D97-AF65-F5344CB8AC3E}">
        <p14:creationId xmlns:p14="http://schemas.microsoft.com/office/powerpoint/2010/main" val="3838143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274638" y="1221157"/>
            <a:ext cx="11887199" cy="4298100"/>
          </a:xfrm>
          <a:prstGeom prst="rect">
            <a:avLst/>
          </a:prstGeom>
          <a:no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p>
          <a:p>
            <a:r>
              <a:rPr lang="en-US" sz="1800" dirty="0" smtClean="0">
                <a:solidFill>
                  <a:srgbClr val="008000"/>
                </a:solidFill>
                <a:highlight>
                  <a:srgbClr val="FFFFFF"/>
                </a:highlight>
                <a:latin typeface="Consolas" panose="020B0609020204030204" pitchFamily="49" charset="0"/>
              </a:rPr>
              <a:t>' In VB, the expression itself determines void- or Task-returning (not the context).</a:t>
            </a:r>
          </a:p>
          <a:p>
            <a:r>
              <a:rPr lang="en-US" sz="1800" dirty="0" smtClean="0">
                <a:solidFill>
                  <a:srgbClr val="0000FF"/>
                </a:solidFill>
                <a:highlight>
                  <a:srgbClr val="FFFFFF"/>
                </a:highlight>
                <a:latin typeface="Consolas" panose="020B0609020204030204" pitchFamily="49" charset="0"/>
              </a:rPr>
              <a:t>Dim</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void_returning</a:t>
            </a:r>
            <a:r>
              <a:rPr lang="en-US" sz="1800" dirty="0" smtClean="0">
                <a:solidFill>
                  <a:srgbClr val="000000"/>
                </a:solidFill>
                <a:highlight>
                  <a:srgbClr val="FFFFFF"/>
                </a:highlight>
                <a:latin typeface="Consolas" panose="020B0609020204030204" pitchFamily="49" charset="0"/>
              </a:rPr>
              <a:t> = </a:t>
            </a:r>
            <a:r>
              <a:rPr lang="en-US" sz="1800" dirty="0" err="1" smtClean="0">
                <a:solidFill>
                  <a:srgbClr val="0000FF"/>
                </a:solidFill>
                <a:highlight>
                  <a:srgbClr val="FFFFFF"/>
                </a:highlight>
                <a:latin typeface="Consolas" panose="020B0609020204030204" pitchFamily="49" charset="0"/>
              </a:rPr>
              <a:t>Async</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Sub</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Await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LoadAsync</a:t>
            </a:r>
            <a:r>
              <a:rPr lang="en-US" sz="1800" dirty="0" smtClean="0">
                <a:solidFill>
                  <a:srgbClr val="000000"/>
                </a:solidFill>
                <a:highlight>
                  <a:srgbClr val="FFFFFF"/>
                </a:highlight>
                <a:latin typeface="Consolas" panose="020B0609020204030204" pitchFamily="49" charset="0"/>
              </a:rPr>
              <a:t>() : </a:t>
            </a:r>
            <a:r>
              <a:rPr lang="en-US" sz="1800" dirty="0" err="1" smtClean="0">
                <a:solidFill>
                  <a:srgbClr val="000000"/>
                </a:solidFill>
                <a:highlight>
                  <a:srgbClr val="FFFFFF"/>
                </a:highlight>
                <a:latin typeface="Consolas" panose="020B0609020204030204" pitchFamily="49" charset="0"/>
              </a:rPr>
              <a:t>m_Result</a:t>
            </a:r>
            <a:r>
              <a:rPr lang="en-US" sz="1800" dirty="0" smtClean="0">
                <a:solidFill>
                  <a:srgbClr val="000000"/>
                </a:solidFill>
                <a:highlight>
                  <a:srgbClr val="FFFFFF"/>
                </a:highlight>
                <a:latin typeface="Consolas" panose="020B0609020204030204" pitchFamily="49" charset="0"/>
              </a:rPr>
              <a:t> = </a:t>
            </a:r>
            <a:r>
              <a:rPr lang="en-US" sz="1800" dirty="0" smtClean="0">
                <a:solidFill>
                  <a:srgbClr val="A31515"/>
                </a:solidFill>
                <a:highlight>
                  <a:srgbClr val="FFFFFF"/>
                </a:highlight>
                <a:latin typeface="Consolas" panose="020B0609020204030204" pitchFamily="49" charset="0"/>
              </a:rPr>
              <a:t>"done"</a:t>
            </a:r>
            <a:endParaRPr lang="en-US" sz="1800" dirty="0" smtClean="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End</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Sub</a:t>
            </a:r>
            <a:endParaRPr lang="en-US" sz="1800" dirty="0" smtClean="0">
              <a:solidFill>
                <a:srgbClr val="000000"/>
              </a:solidFill>
              <a:highlight>
                <a:srgbClr val="FFFFFF"/>
              </a:highlight>
              <a:latin typeface="Consolas" panose="020B0609020204030204" pitchFamily="49" charset="0"/>
            </a:endParaRPr>
          </a:p>
          <a:p>
            <a:endParaRPr lang="en-US" sz="1800" dirty="0" smtClean="0">
              <a:solidFill>
                <a:srgbClr val="000000"/>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Dim</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task_returning</a:t>
            </a:r>
            <a:r>
              <a:rPr lang="en-US" sz="1800" dirty="0" smtClean="0">
                <a:solidFill>
                  <a:srgbClr val="000000"/>
                </a:solidFill>
                <a:highlight>
                  <a:srgbClr val="FFFFFF"/>
                </a:highlight>
                <a:latin typeface="Consolas" panose="020B0609020204030204" pitchFamily="49" charset="0"/>
              </a:rPr>
              <a:t> = </a:t>
            </a:r>
            <a:r>
              <a:rPr lang="en-US" sz="1800" dirty="0" err="1" smtClean="0">
                <a:solidFill>
                  <a:srgbClr val="0000FF"/>
                </a:solidFill>
                <a:highlight>
                  <a:srgbClr val="FFFFFF"/>
                </a:highlight>
                <a:latin typeface="Consolas" panose="020B0609020204030204" pitchFamily="49" charset="0"/>
              </a:rPr>
              <a:t>Async</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Function</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Await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LoadAsync</a:t>
            </a:r>
            <a:r>
              <a:rPr lang="en-US" sz="1800" dirty="0" smtClean="0">
                <a:solidFill>
                  <a:srgbClr val="000000"/>
                </a:solidFill>
                <a:highlight>
                  <a:srgbClr val="FFFFFF"/>
                </a:highlight>
                <a:latin typeface="Consolas" panose="020B0609020204030204" pitchFamily="49" charset="0"/>
              </a:rPr>
              <a:t>() : </a:t>
            </a:r>
            <a:r>
              <a:rPr lang="en-US" sz="1800" dirty="0" err="1" smtClean="0">
                <a:solidFill>
                  <a:srgbClr val="000000"/>
                </a:solidFill>
                <a:highlight>
                  <a:srgbClr val="FFFFFF"/>
                </a:highlight>
                <a:latin typeface="Consolas" panose="020B0609020204030204" pitchFamily="49" charset="0"/>
              </a:rPr>
              <a:t>m_Result</a:t>
            </a:r>
            <a:r>
              <a:rPr lang="en-US" sz="1800" dirty="0" smtClean="0">
                <a:solidFill>
                  <a:srgbClr val="000000"/>
                </a:solidFill>
                <a:highlight>
                  <a:srgbClr val="FFFFFF"/>
                </a:highlight>
                <a:latin typeface="Consolas" panose="020B0609020204030204" pitchFamily="49" charset="0"/>
              </a:rPr>
              <a:t> = </a:t>
            </a:r>
            <a:r>
              <a:rPr lang="en-US" sz="1800" dirty="0" smtClean="0">
                <a:solidFill>
                  <a:srgbClr val="A31515"/>
                </a:solidFill>
                <a:highlight>
                  <a:srgbClr val="FFFFFF"/>
                </a:highlight>
                <a:latin typeface="Consolas" panose="020B0609020204030204" pitchFamily="49" charset="0"/>
              </a:rPr>
              <a:t>"done"</a:t>
            </a:r>
            <a:endParaRPr lang="en-US" sz="1800" dirty="0" smtClean="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End</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Function</a:t>
            </a:r>
            <a:endParaRPr lang="en-US" sz="1800" dirty="0" smtClean="0">
              <a:solidFill>
                <a:srgbClr val="2B91AF"/>
              </a:solidFill>
              <a:highlight>
                <a:srgbClr val="FFFFFF"/>
              </a:highlight>
              <a:latin typeface="Consolas" panose="020B0609020204030204" pitchFamily="49" charset="0"/>
            </a:endParaRPr>
          </a:p>
          <a:p>
            <a:endParaRPr lang="en-US" sz="1800" dirty="0" smtClean="0">
              <a:solidFill>
                <a:srgbClr val="2B91AF"/>
              </a:solidFill>
              <a:highlight>
                <a:srgbClr val="FFFFFF"/>
              </a:highlight>
              <a:latin typeface="Consolas" panose="020B0609020204030204" pitchFamily="49" charset="0"/>
            </a:endParaRPr>
          </a:p>
          <a:p>
            <a:endParaRPr lang="en-US" sz="1800" dirty="0" smtClean="0">
              <a:solidFill>
                <a:srgbClr val="2B91AF"/>
              </a:solidFill>
              <a:highlight>
                <a:srgbClr val="FFFFFF"/>
              </a:highlight>
              <a:latin typeface="Consolas" panose="020B0609020204030204" pitchFamily="49" charset="0"/>
            </a:endParaRPr>
          </a:p>
          <a:p>
            <a:r>
              <a:rPr lang="en-US" sz="1800" dirty="0" smtClean="0">
                <a:solidFill>
                  <a:srgbClr val="008000"/>
                </a:solidFill>
                <a:highlight>
                  <a:srgbClr val="FFFFFF"/>
                </a:highlight>
                <a:latin typeface="Consolas" panose="020B0609020204030204" pitchFamily="49" charset="0"/>
              </a:rPr>
              <a:t>' If both overloads are offered, you must give it Task-returning.</a:t>
            </a:r>
          </a:p>
          <a:p>
            <a:r>
              <a:rPr lang="en-US" sz="1800" dirty="0" smtClean="0">
                <a:solidFill>
                  <a:srgbClr val="0000FF"/>
                </a:solidFill>
                <a:highlight>
                  <a:srgbClr val="FFFFFF"/>
                </a:highlight>
                <a:latin typeface="Consolas" panose="020B0609020204030204" pitchFamily="49" charset="0"/>
              </a:rPr>
              <a:t>Await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2B91AF"/>
                </a:solidFill>
                <a:highlight>
                  <a:srgbClr val="FFFFFF"/>
                </a:highlight>
                <a:latin typeface="Consolas" panose="020B0609020204030204" pitchFamily="49" charset="0"/>
              </a:rPr>
              <a:t>Task</a:t>
            </a:r>
            <a:r>
              <a:rPr lang="en-US" sz="1800" dirty="0" err="1" smtClean="0">
                <a:solidFill>
                  <a:srgbClr val="000000"/>
                </a:solidFill>
                <a:highlight>
                  <a:srgbClr val="FFFFFF"/>
                </a:highlight>
                <a:latin typeface="Consolas" panose="020B0609020204030204" pitchFamily="49" charset="0"/>
              </a:rPr>
              <a:t>.Run</a:t>
            </a:r>
            <a:r>
              <a:rPr lang="en-US" sz="1800" dirty="0" smtClean="0">
                <a:solidFill>
                  <a:srgbClr val="000000"/>
                </a:solidFill>
                <a:highlight>
                  <a:srgbClr val="FFFFFF"/>
                </a:highlight>
                <a:latin typeface="Consolas" panose="020B0609020204030204" pitchFamily="49" charset="0"/>
              </a:rPr>
              <a:t>(</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Function</a:t>
            </a:r>
            <a:r>
              <a:rPr lang="en-US" sz="1800" dirty="0" smtClean="0">
                <a:solidFill>
                  <a:srgbClr val="000000"/>
                </a:solidFill>
                <a:highlight>
                  <a:srgbClr val="FFFFFF"/>
                </a:highlight>
                <a:latin typeface="Consolas" panose="020B0609020204030204" pitchFamily="49" charset="0"/>
              </a:rPr>
              <a:t>() ... </a:t>
            </a:r>
            <a:r>
              <a:rPr lang="en-US" sz="1800" dirty="0" smtClean="0">
                <a:solidFill>
                  <a:srgbClr val="0000FF"/>
                </a:solidFill>
                <a:highlight>
                  <a:srgbClr val="FFFFFF"/>
                </a:highlight>
                <a:latin typeface="Consolas" panose="020B0609020204030204" pitchFamily="49" charset="0"/>
              </a:rPr>
              <a:t>End</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Function</a:t>
            </a:r>
            <a:r>
              <a:rPr lang="en-US" sz="1800" dirty="0" smtClean="0">
                <a:solidFill>
                  <a:srgbClr val="000000"/>
                </a:solidFill>
                <a:highlight>
                  <a:srgbClr val="FFFFFF"/>
                </a:highlight>
                <a:latin typeface="Consolas" panose="020B0609020204030204" pitchFamily="49" charset="0"/>
              </a:rPr>
              <a:t>)</a:t>
            </a:r>
            <a:endParaRPr lang="en-US" sz="1800" dirty="0" smtClean="0">
              <a:solidFill>
                <a:srgbClr val="008000"/>
              </a:solidFill>
              <a:highlight>
                <a:srgbClr val="FFFFFF"/>
              </a:highlight>
              <a:latin typeface="Consolas" panose="020B0609020204030204" pitchFamily="49" charset="0"/>
            </a:endParaRPr>
          </a:p>
        </p:txBody>
      </p:sp>
      <p:sp>
        <p:nvSpPr>
          <p:cNvPr id="3" name="Text Placeholder 2"/>
          <p:cNvSpPr>
            <a:spLocks noGrp="1"/>
          </p:cNvSpPr>
          <p:nvPr>
            <p:ph type="body" sz="quarter" idx="10"/>
          </p:nvPr>
        </p:nvSpPr>
        <p:spPr>
          <a:xfrm>
            <a:off x="274638" y="1221157"/>
            <a:ext cx="11887199" cy="2774606"/>
          </a:xfrm>
        </p:spPr>
        <p:txBody>
          <a:bodyPr/>
          <a:lstStyle/>
          <a:p>
            <a:endParaRPr lang="en-US" dirty="0" smtClean="0"/>
          </a:p>
          <a:p>
            <a:r>
              <a:rPr lang="en-US" sz="1800" dirty="0">
                <a:solidFill>
                  <a:srgbClr val="008000"/>
                </a:solidFill>
                <a:highlight>
                  <a:srgbClr val="FFFFFF"/>
                </a:highlight>
                <a:latin typeface="Consolas" panose="020B0609020204030204" pitchFamily="49" charset="0"/>
              </a:rPr>
              <a:t>// </a:t>
            </a:r>
            <a:r>
              <a:rPr lang="en-US" sz="1800" dirty="0" smtClean="0">
                <a:solidFill>
                  <a:srgbClr val="008000"/>
                </a:solidFill>
                <a:highlight>
                  <a:srgbClr val="FFFFFF"/>
                </a:highlight>
                <a:latin typeface="Consolas" panose="020B0609020204030204" pitchFamily="49" charset="0"/>
              </a:rPr>
              <a:t>In C#, the context determines whether </a:t>
            </a:r>
            <a:r>
              <a:rPr lang="en-US" sz="1800" dirty="0" err="1" smtClean="0">
                <a:solidFill>
                  <a:srgbClr val="008000"/>
                </a:solidFill>
                <a:highlight>
                  <a:srgbClr val="FFFFFF"/>
                </a:highlight>
                <a:latin typeface="Consolas" panose="020B0609020204030204" pitchFamily="49" charset="0"/>
              </a:rPr>
              <a:t>async</a:t>
            </a:r>
            <a:r>
              <a:rPr lang="en-US" sz="1800" dirty="0" smtClean="0">
                <a:solidFill>
                  <a:srgbClr val="008000"/>
                </a:solidFill>
                <a:highlight>
                  <a:srgbClr val="FFFFFF"/>
                </a:highlight>
                <a:latin typeface="Consolas" panose="020B0609020204030204" pitchFamily="49" charset="0"/>
              </a:rPr>
              <a:t> lambda is void- or Task-returning.</a:t>
            </a:r>
            <a:endParaRPr lang="en-US" sz="1800" dirty="0">
              <a:solidFill>
                <a:srgbClr val="008000"/>
              </a:solidFill>
              <a:highlight>
                <a:srgbClr val="FFFFFF"/>
              </a:highlight>
              <a:latin typeface="Consolas" panose="020B0609020204030204" pitchFamily="49" charset="0"/>
            </a:endParaRPr>
          </a:p>
          <a:p>
            <a:r>
              <a:rPr lang="en-US" sz="1800" dirty="0">
                <a:solidFill>
                  <a:srgbClr val="2B91AF"/>
                </a:solidFill>
                <a:highlight>
                  <a:srgbClr val="FFFFFF"/>
                </a:highlight>
                <a:latin typeface="Consolas" panose="020B0609020204030204" pitchFamily="49" charset="0"/>
              </a:rPr>
              <a:t>Action</a:t>
            </a:r>
            <a:r>
              <a:rPr lang="en-US" sz="1800" dirty="0">
                <a:solidFill>
                  <a:srgbClr val="000000"/>
                </a:solidFill>
                <a:highlight>
                  <a:srgbClr val="FFFFFF"/>
                </a:highlight>
                <a:latin typeface="Consolas" panose="020B0609020204030204" pitchFamily="49" charset="0"/>
              </a:rPr>
              <a:t> a1     = </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 =&gt; {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LoadAsync</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m_Result</a:t>
            </a:r>
            <a:r>
              <a:rPr lang="en-US" sz="1800" dirty="0" smtClean="0">
                <a:solidFill>
                  <a:srgbClr val="000000"/>
                </a:solidFill>
                <a:highlight>
                  <a:srgbClr val="FFFFFF"/>
                </a:highlight>
                <a:latin typeface="Consolas" panose="020B0609020204030204" pitchFamily="49" charset="0"/>
              </a:rPr>
              <a:t>=</a:t>
            </a:r>
            <a:r>
              <a:rPr lang="en-US" sz="1800" dirty="0" smtClean="0">
                <a:solidFill>
                  <a:srgbClr val="A31515"/>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done</a:t>
            </a:r>
            <a:r>
              <a:rPr lang="en-US" sz="1800" dirty="0" smtClean="0">
                <a:solidFill>
                  <a:srgbClr val="A31515"/>
                </a:solidFill>
                <a:highlight>
                  <a:srgbClr val="FFFFFF"/>
                </a:highlight>
                <a:latin typeface="Consolas" panose="020B0609020204030204" pitchFamily="49" charset="0"/>
              </a:rPr>
              <a:t>"</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a:t>
            </a:r>
          </a:p>
          <a:p>
            <a:r>
              <a:rPr lang="en-US" sz="1800" dirty="0" err="1">
                <a:solidFill>
                  <a:srgbClr val="2B91AF"/>
                </a:solidFill>
                <a:highlight>
                  <a:srgbClr val="FFFFFF"/>
                </a:highlight>
                <a:latin typeface="Consolas" panose="020B0609020204030204" pitchFamily="49" charset="0"/>
              </a:rPr>
              <a:t>Func</a:t>
            </a:r>
            <a:r>
              <a:rPr lang="en-US" sz="1800" dirty="0">
                <a:solidFill>
                  <a:srgbClr val="000000"/>
                </a:solidFill>
                <a:highlight>
                  <a:srgbClr val="FFFFFF"/>
                </a:highlight>
                <a:latin typeface="Consolas" panose="020B0609020204030204" pitchFamily="49" charset="0"/>
              </a:rPr>
              <a:t>&lt;</a:t>
            </a:r>
            <a:r>
              <a:rPr lang="en-US" sz="1800" dirty="0">
                <a:solidFill>
                  <a:srgbClr val="2B91AF"/>
                </a:solidFill>
                <a:highlight>
                  <a:srgbClr val="FFFFFF"/>
                </a:highlight>
                <a:latin typeface="Consolas" panose="020B0609020204030204" pitchFamily="49" charset="0"/>
              </a:rPr>
              <a:t>Task</a:t>
            </a:r>
            <a:r>
              <a:rPr lang="en-US" sz="1800" dirty="0">
                <a:solidFill>
                  <a:srgbClr val="000000"/>
                </a:solidFill>
                <a:highlight>
                  <a:srgbClr val="FFFFFF"/>
                </a:highlight>
                <a:latin typeface="Consolas" panose="020B0609020204030204" pitchFamily="49" charset="0"/>
              </a:rPr>
              <a:t>&gt; a2 = </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 =&gt; {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LoadAsync</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m_Result</a:t>
            </a:r>
            <a:r>
              <a:rPr lang="en-US" sz="1800" dirty="0" smtClean="0">
                <a:solidFill>
                  <a:srgbClr val="000000"/>
                </a:solidFill>
                <a:highlight>
                  <a:srgbClr val="FFFFFF"/>
                </a:highlight>
                <a:latin typeface="Consolas" panose="020B0609020204030204" pitchFamily="49" charset="0"/>
              </a:rPr>
              <a:t>=</a:t>
            </a:r>
            <a:r>
              <a:rPr lang="en-US" sz="1800" dirty="0" smtClean="0">
                <a:solidFill>
                  <a:srgbClr val="A31515"/>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done</a:t>
            </a:r>
            <a:r>
              <a:rPr lang="en-US" sz="1800" dirty="0" smtClean="0">
                <a:solidFill>
                  <a:srgbClr val="A31515"/>
                </a:solidFill>
                <a:highlight>
                  <a:srgbClr val="FFFFFF"/>
                </a:highlight>
                <a:latin typeface="Consolas" panose="020B0609020204030204" pitchFamily="49" charset="0"/>
              </a:rPr>
              <a:t>"</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a:t>
            </a:r>
          </a:p>
          <a:p>
            <a:endParaRPr lang="en-US" sz="1800" dirty="0" smtClean="0">
              <a:solidFill>
                <a:srgbClr val="2B91AF"/>
              </a:solidFill>
              <a:highlight>
                <a:srgbClr val="FFFFFF"/>
              </a:highlight>
              <a:latin typeface="Consolas" panose="020B0609020204030204" pitchFamily="49" charset="0"/>
            </a:endParaRPr>
          </a:p>
          <a:p>
            <a:endParaRPr lang="en-US" sz="1800" dirty="0">
              <a:solidFill>
                <a:srgbClr val="2B91AF"/>
              </a:solidFill>
              <a:highlight>
                <a:srgbClr val="FFFFFF"/>
              </a:highlight>
              <a:latin typeface="Consolas" panose="020B0609020204030204" pitchFamily="49" charset="0"/>
            </a:endParaRPr>
          </a:p>
          <a:p>
            <a:r>
              <a:rPr lang="en-US" sz="1800" dirty="0">
                <a:solidFill>
                  <a:srgbClr val="008000"/>
                </a:solidFill>
                <a:highlight>
                  <a:srgbClr val="FFFFFF"/>
                </a:highlight>
                <a:latin typeface="Consolas" panose="020B0609020204030204" pitchFamily="49" charset="0"/>
              </a:rPr>
              <a:t>// </a:t>
            </a:r>
            <a:r>
              <a:rPr lang="en-US" sz="1800" dirty="0" smtClean="0">
                <a:solidFill>
                  <a:srgbClr val="008000"/>
                </a:solidFill>
                <a:highlight>
                  <a:srgbClr val="FFFFFF"/>
                </a:highlight>
                <a:latin typeface="Consolas" panose="020B0609020204030204" pitchFamily="49" charset="0"/>
              </a:rPr>
              <a:t>Q. Which one will it pick?</a:t>
            </a:r>
            <a:endParaRPr lang="en-US" sz="1800" dirty="0">
              <a:solidFill>
                <a:srgbClr val="008000"/>
              </a:solidFill>
              <a:highlight>
                <a:srgbClr val="FFFFFF"/>
              </a:highlight>
              <a:latin typeface="Consolas" panose="020B0609020204030204" pitchFamily="49" charset="0"/>
            </a:endParaRPr>
          </a:p>
          <a:p>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Task</a:t>
            </a:r>
            <a:r>
              <a:rPr lang="en-US" sz="1800" dirty="0" err="1">
                <a:solidFill>
                  <a:srgbClr val="000000"/>
                </a:solidFill>
                <a:highlight>
                  <a:srgbClr val="FFFFFF"/>
                </a:highlight>
                <a:latin typeface="Consolas" panose="020B0609020204030204" pitchFamily="49" charset="0"/>
              </a:rPr>
              <a:t>.Run</a:t>
            </a:r>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 =&gt; {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LoadAsync</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m_Result</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"done"</a:t>
            </a:r>
            <a:r>
              <a:rPr lang="en-US" sz="1800" dirty="0">
                <a:solidFill>
                  <a:srgbClr val="000000"/>
                </a:solidFill>
                <a:highlight>
                  <a:srgbClr val="FFFFFF"/>
                </a:highlight>
                <a:latin typeface="Consolas" panose="020B0609020204030204" pitchFamily="49" charset="0"/>
              </a:rPr>
              <a:t>;</a:t>
            </a:r>
            <a:r>
              <a:rPr lang="en-US" sz="1800" dirty="0" smtClean="0">
                <a:solidFill>
                  <a:srgbClr val="000000"/>
                </a:solidFill>
                <a:highlight>
                  <a:srgbClr val="FFFFFF"/>
                </a:highlight>
                <a:latin typeface="Consolas" panose="020B0609020204030204" pitchFamily="49" charset="0"/>
              </a:rPr>
              <a:t> });</a:t>
            </a:r>
            <a:endParaRPr lang="en-US" sz="1800" dirty="0"/>
          </a:p>
        </p:txBody>
      </p:sp>
      <p:sp>
        <p:nvSpPr>
          <p:cNvPr id="2" name="Title 1"/>
          <p:cNvSpPr>
            <a:spLocks noGrp="1"/>
          </p:cNvSpPr>
          <p:nvPr>
            <p:ph type="title"/>
          </p:nvPr>
        </p:nvSpPr>
        <p:spPr/>
        <p:txBody>
          <a:bodyPr/>
          <a:lstStyle/>
          <a:p>
            <a:r>
              <a:rPr lang="en-US" dirty="0" err="1" smtClean="0"/>
              <a:t>Async</a:t>
            </a:r>
            <a:r>
              <a:rPr lang="en-US" dirty="0" smtClean="0"/>
              <a:t> void is only for event handlers</a:t>
            </a:r>
            <a:endParaRPr lang="en-US" dirty="0"/>
          </a:p>
        </p:txBody>
      </p:sp>
      <p:sp>
        <p:nvSpPr>
          <p:cNvPr id="4" name="Text Placeholder 2"/>
          <p:cNvSpPr txBox="1">
            <a:spLocks/>
          </p:cNvSpPr>
          <p:nvPr/>
        </p:nvSpPr>
        <p:spPr>
          <a:xfrm>
            <a:off x="274638" y="4442488"/>
            <a:ext cx="11887199" cy="2262158"/>
          </a:xfrm>
          <a:prstGeom prst="rect">
            <a:avLst/>
          </a:prstGeom>
          <a:no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solidFill>
                  <a:srgbClr val="008000"/>
                </a:solidFill>
                <a:highlight>
                  <a:srgbClr val="FFFFFF"/>
                </a:highlight>
                <a:latin typeface="Consolas" panose="020B0609020204030204" pitchFamily="49" charset="0"/>
              </a:rPr>
              <a:t>// A. If both overloads are offered, it will pick Task-returning. Good!</a:t>
            </a:r>
          </a:p>
          <a:p>
            <a:r>
              <a:rPr lang="en-US" sz="1800" dirty="0" smtClean="0">
                <a:solidFill>
                  <a:srgbClr val="0000FF"/>
                </a:solidFill>
                <a:highlight>
                  <a:srgbClr val="FFFFFF"/>
                </a:highlight>
                <a:latin typeface="Consolas" panose="020B0609020204030204" pitchFamily="49" charset="0"/>
              </a:rPr>
              <a:t>class </a:t>
            </a:r>
            <a:r>
              <a:rPr lang="en-US" sz="1800" dirty="0" smtClean="0">
                <a:solidFill>
                  <a:srgbClr val="2B91AF"/>
                </a:solidFill>
                <a:highlight>
                  <a:srgbClr val="FFFFFF"/>
                </a:highlight>
                <a:latin typeface="Consolas" panose="020B0609020204030204" pitchFamily="49" charset="0"/>
              </a:rPr>
              <a:t>Task</a:t>
            </a:r>
          </a:p>
          <a:p>
            <a:r>
              <a:rPr lang="en-US" sz="1800" dirty="0" smtClean="0">
                <a:solidFill>
                  <a:srgbClr val="000000"/>
                </a:solidFill>
                <a:highlight>
                  <a:srgbClr val="FFFFFF"/>
                </a:highlight>
                <a:latin typeface="Consolas" panose="020B0609020204030204" pitchFamily="49" charset="0"/>
              </a:rPr>
              <a:t>{</a:t>
            </a:r>
            <a:endParaRPr lang="en-US" sz="1800" dirty="0" smtClean="0">
              <a:solidFill>
                <a:srgbClr val="008000"/>
              </a:solidFill>
              <a:highlight>
                <a:srgbClr val="FFFFFF"/>
              </a:highlight>
              <a:latin typeface="Consolas" panose="020B0609020204030204" pitchFamily="49" charset="0"/>
            </a:endParaRPr>
          </a:p>
          <a:p>
            <a:r>
              <a:rPr lang="en-US" sz="1800" dirty="0" smtClean="0">
                <a:solidFill>
                  <a:srgbClr val="2B91AF"/>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static public </a:t>
            </a:r>
            <a:r>
              <a:rPr lang="en-US" sz="1800" dirty="0" smtClean="0">
                <a:solidFill>
                  <a:srgbClr val="2B91AF"/>
                </a:solidFill>
                <a:highlight>
                  <a:srgbClr val="FFFFFF"/>
                </a:highlight>
                <a:latin typeface="Consolas" panose="020B0609020204030204" pitchFamily="49" charset="0"/>
              </a:rPr>
              <a:t>Task</a:t>
            </a:r>
            <a:r>
              <a:rPr lang="en-US" sz="1800" dirty="0" smtClean="0">
                <a:solidFill>
                  <a:srgbClr val="000000"/>
                </a:solidFill>
                <a:highlight>
                  <a:srgbClr val="FFFFFF"/>
                </a:highlight>
                <a:latin typeface="Consolas" panose="020B0609020204030204" pitchFamily="49" charset="0"/>
              </a:rPr>
              <a:t> Run(</a:t>
            </a:r>
            <a:r>
              <a:rPr lang="en-US" sz="1800" dirty="0" smtClean="0">
                <a:solidFill>
                  <a:srgbClr val="2B91AF"/>
                </a:solidFill>
                <a:highlight>
                  <a:srgbClr val="FFFFFF"/>
                </a:highlight>
                <a:latin typeface="Consolas" panose="020B0609020204030204" pitchFamily="49" charset="0"/>
              </a:rPr>
              <a:t>Action</a:t>
            </a:r>
            <a:r>
              <a:rPr lang="en-US" sz="1800" dirty="0" smtClean="0">
                <a:solidFill>
                  <a:srgbClr val="000000"/>
                </a:solidFill>
                <a:highlight>
                  <a:srgbClr val="FFFFFF"/>
                </a:highlight>
                <a:latin typeface="Consolas" panose="020B0609020204030204" pitchFamily="49" charset="0"/>
              </a:rPr>
              <a:t> a)     {...}</a:t>
            </a:r>
          </a:p>
          <a:p>
            <a:r>
              <a:rPr lang="en-US" sz="1800" dirty="0" smtClean="0">
                <a:solidFill>
                  <a:srgbClr val="2B91AF"/>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static public </a:t>
            </a:r>
            <a:r>
              <a:rPr lang="en-US" sz="1800" dirty="0" smtClean="0">
                <a:solidFill>
                  <a:srgbClr val="2B91AF"/>
                </a:solidFill>
                <a:highlight>
                  <a:srgbClr val="FFFFFF"/>
                </a:highlight>
                <a:latin typeface="Consolas" panose="020B0609020204030204" pitchFamily="49" charset="0"/>
              </a:rPr>
              <a:t>Task</a:t>
            </a:r>
            <a:r>
              <a:rPr lang="en-US" sz="1800" dirty="0" smtClean="0">
                <a:solidFill>
                  <a:srgbClr val="000000"/>
                </a:solidFill>
                <a:highlight>
                  <a:srgbClr val="FFFFFF"/>
                </a:highlight>
                <a:latin typeface="Consolas" panose="020B0609020204030204" pitchFamily="49" charset="0"/>
              </a:rPr>
              <a:t> Run(</a:t>
            </a:r>
            <a:r>
              <a:rPr lang="en-US" sz="1800" dirty="0" err="1" smtClean="0">
                <a:solidFill>
                  <a:srgbClr val="2B91AF"/>
                </a:solidFill>
                <a:highlight>
                  <a:srgbClr val="FFFFFF"/>
                </a:highlight>
                <a:latin typeface="Consolas" panose="020B0609020204030204" pitchFamily="49" charset="0"/>
              </a:rPr>
              <a:t>Func</a:t>
            </a:r>
            <a:r>
              <a:rPr lang="en-US" sz="1800" dirty="0" smtClean="0">
                <a:solidFill>
                  <a:srgbClr val="000000"/>
                </a:solidFill>
                <a:highlight>
                  <a:srgbClr val="FFFFFF"/>
                </a:highlight>
                <a:latin typeface="Consolas" panose="020B0609020204030204" pitchFamily="49" charset="0"/>
              </a:rPr>
              <a:t>&lt;</a:t>
            </a:r>
            <a:r>
              <a:rPr lang="en-US" sz="1800" dirty="0" smtClean="0">
                <a:solidFill>
                  <a:srgbClr val="2B91AF"/>
                </a:solidFill>
                <a:highlight>
                  <a:srgbClr val="FFFFFF"/>
                </a:highlight>
                <a:latin typeface="Consolas" panose="020B0609020204030204" pitchFamily="49" charset="0"/>
              </a:rPr>
              <a:t>Task</a:t>
            </a:r>
            <a:r>
              <a:rPr lang="en-US" sz="1800" dirty="0" smtClean="0">
                <a:solidFill>
                  <a:srgbClr val="000000"/>
                </a:solidFill>
                <a:highlight>
                  <a:srgbClr val="FFFFFF"/>
                </a:highlight>
                <a:latin typeface="Consolas" panose="020B0609020204030204" pitchFamily="49" charset="0"/>
              </a:rPr>
              <a:t>&gt; a) {...}</a:t>
            </a:r>
          </a:p>
          <a:p>
            <a:r>
              <a:rPr lang="en-US" sz="1800" dirty="0">
                <a:solidFill>
                  <a:srgbClr val="000000"/>
                </a:solidFill>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a:t>
            </a:r>
            <a:endParaRPr lang="en-US" sz="1800" dirty="0" smtClean="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52545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void is only for event handlers</a:t>
            </a:r>
            <a:endParaRPr lang="en-US" dirty="0"/>
          </a:p>
        </p:txBody>
      </p:sp>
      <p:sp>
        <p:nvSpPr>
          <p:cNvPr id="3" name="Text Placeholder 2"/>
          <p:cNvSpPr>
            <a:spLocks noGrp="1"/>
          </p:cNvSpPr>
          <p:nvPr>
            <p:ph type="body" sz="quarter" idx="10"/>
          </p:nvPr>
        </p:nvSpPr>
        <p:spPr>
          <a:xfrm>
            <a:off x="274638" y="1221157"/>
            <a:ext cx="11887199" cy="5558445"/>
          </a:xfrm>
          <a:noFill/>
        </p:spPr>
        <p:txBody>
          <a:bodyPr/>
          <a:lstStyle/>
          <a:p>
            <a:r>
              <a:rPr lang="en-US" sz="1800" dirty="0" smtClean="0">
                <a:solidFill>
                  <a:srgbClr val="0000FF"/>
                </a:solidFill>
                <a:highlight>
                  <a:srgbClr val="FFFFFF"/>
                </a:highlight>
                <a:latin typeface="Consolas" panose="020B0609020204030204" pitchFamily="49" charset="0"/>
              </a:rPr>
              <a:t/>
            </a:r>
            <a:br>
              <a:rPr lang="en-US" sz="1800" dirty="0" smtClean="0">
                <a:solidFill>
                  <a:srgbClr val="0000FF"/>
                </a:solidFill>
                <a:highlight>
                  <a:srgbClr val="FFFFFF"/>
                </a:highlight>
                <a:latin typeface="Consolas" panose="020B0609020204030204" pitchFamily="49" charset="0"/>
              </a:rPr>
            </a:br>
            <a:r>
              <a:rPr lang="en-US" sz="1800" dirty="0" smtClean="0">
                <a:solidFill>
                  <a:srgbClr val="0000FF"/>
                </a:solidFill>
                <a:highlight>
                  <a:srgbClr val="FFFFFF"/>
                </a:highlight>
                <a:latin typeface="Consolas" panose="020B0609020204030204" pitchFamily="49" charset="0"/>
              </a:rPr>
              <a:t>try</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Dispatcher.RunAsync</a:t>
            </a:r>
            <a:r>
              <a:rPr lang="en-US" sz="1800" dirty="0" smtClean="0">
                <a:solidFill>
                  <a:srgbClr val="000000"/>
                </a:solidFill>
                <a:highlight>
                  <a:srgbClr val="FFFFFF"/>
                </a:highlight>
                <a:latin typeface="Consolas" panose="020B0609020204030204" pitchFamily="49" charset="0"/>
              </a:rPr>
              <a:t>(</a:t>
            </a:r>
            <a:r>
              <a:rPr lang="en-US" sz="1800" dirty="0" err="1" smtClean="0">
                <a:solidFill>
                  <a:srgbClr val="2B91AF"/>
                </a:solidFill>
                <a:highlight>
                  <a:srgbClr val="FFFFFF"/>
                </a:highlight>
                <a:latin typeface="Consolas" panose="020B0609020204030204" pitchFamily="49" charset="0"/>
              </a:rPr>
              <a:t>CoreDispatcherPriority</a:t>
            </a:r>
            <a:r>
              <a:rPr lang="en-US" sz="1800" dirty="0" err="1" smtClean="0">
                <a:solidFill>
                  <a:srgbClr val="000000"/>
                </a:solidFill>
                <a:highlight>
                  <a:srgbClr val="FFFFFF"/>
                </a:highlight>
                <a:latin typeface="Consolas" panose="020B0609020204030204" pitchFamily="49" charset="0"/>
              </a:rPr>
              <a:t>.Normal</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FF"/>
                </a:solidFill>
                <a:effectLst>
                  <a:glow rad="381000">
                    <a:srgbClr val="FFFF00"/>
                  </a:glow>
                </a:effectLst>
                <a:highlight>
                  <a:srgbClr val="FFFFFF"/>
                </a:highlight>
                <a:latin typeface="Consolas" panose="020B0609020204030204" pitchFamily="49" charset="0"/>
              </a:rPr>
              <a:t>async</a:t>
            </a:r>
            <a:r>
              <a:rPr lang="en-US" sz="1800" dirty="0" smtClean="0">
                <a:solidFill>
                  <a:srgbClr val="000000"/>
                </a:solidFill>
                <a:effectLst>
                  <a:glow rad="381000">
                    <a:srgbClr val="FFFF00"/>
                  </a:glow>
                </a:effectLst>
                <a:highlight>
                  <a:srgbClr val="FFFFFF"/>
                </a:highlight>
                <a:latin typeface="Consolas" panose="020B0609020204030204" pitchFamily="49" charset="0"/>
              </a:rPr>
              <a:t> </a:t>
            </a:r>
            <a:r>
              <a:rPr lang="en-US" sz="1800" dirty="0">
                <a:solidFill>
                  <a:srgbClr val="000000"/>
                </a:solidFill>
                <a:effectLst>
                  <a:glow rad="381000">
                    <a:srgbClr val="FFFF00"/>
                  </a:glow>
                </a:effectLst>
                <a:highlight>
                  <a:srgbClr val="FFFFFF"/>
                </a:highlight>
                <a:latin typeface="Consolas" panose="020B0609020204030204" pitchFamily="49" charset="0"/>
              </a:rPr>
              <a:t>() =&gt;</a:t>
            </a:r>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LoadAsync</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m_Result</a:t>
            </a:r>
            <a:r>
              <a:rPr lang="en-US" sz="1800" dirty="0">
                <a:solidFill>
                  <a:srgbClr val="000000"/>
                </a:solidFill>
                <a:highlight>
                  <a:srgbClr val="FFFFFF"/>
                </a:highlight>
                <a:latin typeface="Consolas" panose="020B0609020204030204" pitchFamily="49" charset="0"/>
              </a:rPr>
              <a:t> = </a:t>
            </a:r>
            <a:r>
              <a:rPr lang="en-US" sz="1800" dirty="0">
                <a:solidFill>
                  <a:srgbClr val="A31515"/>
                </a:solidFill>
                <a:highlight>
                  <a:srgbClr val="FFFFFF"/>
                </a:highlight>
                <a:latin typeface="Consolas" panose="020B0609020204030204" pitchFamily="49" charset="0"/>
              </a:rPr>
              <a:t>"done"</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throw</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Exception</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a:t>
            </a:r>
          </a:p>
          <a:p>
            <a:r>
              <a:rPr lang="en-US" sz="1800" dirty="0">
                <a:solidFill>
                  <a:srgbClr val="0000FF"/>
                </a:solidFill>
                <a:highlight>
                  <a:srgbClr val="FFFFFF"/>
                </a:highlight>
                <a:latin typeface="Consolas" panose="020B0609020204030204" pitchFamily="49" charset="0"/>
              </a:rPr>
              <a:t>catch</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Exception</a:t>
            </a:r>
            <a:r>
              <a:rPr lang="en-US" sz="1800" dirty="0">
                <a:solidFill>
                  <a:srgbClr val="000000"/>
                </a:solidFill>
                <a:highlight>
                  <a:srgbClr val="FFFFFF"/>
                </a:highlight>
                <a:latin typeface="Consolas" panose="020B0609020204030204" pitchFamily="49" charset="0"/>
              </a:rPr>
              <a:t> ex) {</a:t>
            </a:r>
          </a:p>
          <a:p>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FF"/>
                </a:solidFill>
                <a:highlight>
                  <a:srgbClr val="FFFFFF"/>
                </a:highlight>
                <a:latin typeface="Consolas" panose="020B0609020204030204" pitchFamily="49" charset="0"/>
              </a:rPr>
              <a:t>finally </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DebugPrint</a:t>
            </a:r>
            <a:r>
              <a:rPr lang="en-US" sz="1800" dirty="0" smtClean="0">
                <a:solidFill>
                  <a:srgbClr val="000000"/>
                </a:solidFill>
                <a:highlight>
                  <a:srgbClr val="FFFFFF"/>
                </a:highlight>
                <a:latin typeface="Consolas" panose="020B0609020204030204" pitchFamily="49" charset="0"/>
              </a:rPr>
              <a:t>(</a:t>
            </a:r>
            <a:r>
              <a:rPr lang="en-US" sz="1800" dirty="0" err="1" smtClean="0">
                <a:solidFill>
                  <a:srgbClr val="000000"/>
                </a:solidFill>
                <a:highlight>
                  <a:srgbClr val="FFFFFF"/>
                </a:highlight>
                <a:latin typeface="Consolas" panose="020B0609020204030204" pitchFamily="49" charset="0"/>
              </a:rPr>
              <a:t>m_Result</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endParaRPr lang="en-US" sz="1800" dirty="0" smtClean="0">
              <a:solidFill>
                <a:srgbClr val="000000"/>
              </a:solidFill>
              <a:highlight>
                <a:srgbClr val="FFFFFF"/>
              </a:highlight>
              <a:latin typeface="Consolas" panose="020B0609020204030204" pitchFamily="49" charset="0"/>
            </a:endParaRPr>
          </a:p>
          <a:p>
            <a:endParaRPr lang="en-US" sz="1800" dirty="0" smtClean="0">
              <a:solidFill>
                <a:srgbClr val="000000"/>
              </a:solidFill>
              <a:highlight>
                <a:srgbClr val="FFFFFF"/>
              </a:highlight>
              <a:latin typeface="Consolas" panose="020B0609020204030204" pitchFamily="49" charset="0"/>
            </a:endParaRPr>
          </a:p>
          <a:p>
            <a:endParaRPr lang="en-US" sz="1800" dirty="0">
              <a:solidFill>
                <a:srgbClr val="000000"/>
              </a:solidFill>
              <a:highlight>
                <a:srgbClr val="FFFFFF"/>
              </a:highlight>
              <a:latin typeface="Consolas" panose="020B0609020204030204" pitchFamily="49" charset="0"/>
            </a:endParaRPr>
          </a:p>
          <a:p>
            <a:r>
              <a:rPr lang="en-US" sz="1800" dirty="0">
                <a:solidFill>
                  <a:srgbClr val="008000"/>
                </a:solidFill>
                <a:highlight>
                  <a:srgbClr val="FFFFFF"/>
                </a:highlight>
                <a:latin typeface="Consolas" panose="020B0609020204030204" pitchFamily="49" charset="0"/>
              </a:rPr>
              <a:t>// </a:t>
            </a:r>
            <a:r>
              <a:rPr lang="en-US" sz="1800" dirty="0" err="1">
                <a:solidFill>
                  <a:srgbClr val="008000"/>
                </a:solidFill>
                <a:highlight>
                  <a:srgbClr val="FFFFFF"/>
                </a:highlight>
                <a:latin typeface="Consolas" panose="020B0609020204030204" pitchFamily="49" charset="0"/>
              </a:rPr>
              <a:t>IAsyncAction</a:t>
            </a:r>
            <a:r>
              <a:rPr lang="en-US" sz="1800" dirty="0">
                <a:solidFill>
                  <a:srgbClr val="008000"/>
                </a:solidFill>
                <a:highlight>
                  <a:srgbClr val="FFFFFF"/>
                </a:highlight>
                <a:latin typeface="Consolas" panose="020B0609020204030204" pitchFamily="49" charset="0"/>
              </a:rPr>
              <a:t> </a:t>
            </a:r>
            <a:r>
              <a:rPr lang="en-US" sz="1800" dirty="0" err="1" smtClean="0">
                <a:solidFill>
                  <a:srgbClr val="008000"/>
                </a:solidFill>
                <a:highlight>
                  <a:srgbClr val="FFFFFF"/>
                </a:highlight>
                <a:latin typeface="Consolas" panose="020B0609020204030204" pitchFamily="49" charset="0"/>
              </a:rPr>
              <a:t>RunAsync</a:t>
            </a:r>
            <a:r>
              <a:rPr lang="en-US" sz="1800" dirty="0" smtClean="0">
                <a:solidFill>
                  <a:srgbClr val="008000"/>
                </a:solidFill>
                <a:highlight>
                  <a:srgbClr val="FFFFFF"/>
                </a:highlight>
                <a:latin typeface="Consolas" panose="020B0609020204030204" pitchFamily="49" charset="0"/>
              </a:rPr>
              <a:t>(</a:t>
            </a:r>
            <a:r>
              <a:rPr lang="en-US" sz="1800" dirty="0" err="1" smtClean="0">
                <a:solidFill>
                  <a:srgbClr val="008000"/>
                </a:solidFill>
                <a:highlight>
                  <a:srgbClr val="FFFFFF"/>
                </a:highlight>
                <a:latin typeface="Consolas" panose="020B0609020204030204" pitchFamily="49" charset="0"/>
              </a:rPr>
              <a:t>CoreDispatcherPriority</a:t>
            </a:r>
            <a:r>
              <a:rPr lang="en-US" sz="1800" dirty="0" smtClean="0">
                <a:solidFill>
                  <a:srgbClr val="008000"/>
                </a:solidFill>
                <a:highlight>
                  <a:srgbClr val="FFFFFF"/>
                </a:highlight>
                <a:latin typeface="Consolas" panose="020B0609020204030204" pitchFamily="49" charset="0"/>
              </a:rPr>
              <a:t> </a:t>
            </a:r>
            <a:r>
              <a:rPr lang="en-US" sz="1800" dirty="0">
                <a:solidFill>
                  <a:srgbClr val="008000"/>
                </a:solidFill>
                <a:highlight>
                  <a:srgbClr val="FFFFFF"/>
                </a:highlight>
                <a:latin typeface="Consolas" panose="020B0609020204030204" pitchFamily="49" charset="0"/>
              </a:rPr>
              <a:t>priority, </a:t>
            </a:r>
            <a:r>
              <a:rPr lang="en-US" sz="1800" dirty="0" err="1">
                <a:solidFill>
                  <a:srgbClr val="008000"/>
                </a:solidFill>
                <a:effectLst>
                  <a:glow rad="381000">
                    <a:srgbClr val="FFFF00"/>
                  </a:glow>
                </a:effectLst>
                <a:highlight>
                  <a:srgbClr val="FFFFFF"/>
                </a:highlight>
                <a:latin typeface="Consolas" panose="020B0609020204030204" pitchFamily="49" charset="0"/>
              </a:rPr>
              <a:t>DispatchedHandler</a:t>
            </a:r>
            <a:r>
              <a:rPr lang="en-US" sz="1800" dirty="0">
                <a:solidFill>
                  <a:srgbClr val="008000"/>
                </a:solidFill>
                <a:highlight>
                  <a:srgbClr val="FFFFFF"/>
                </a:highlight>
                <a:latin typeface="Consolas" panose="020B0609020204030204" pitchFamily="49" charset="0"/>
              </a:rPr>
              <a:t> </a:t>
            </a:r>
            <a:r>
              <a:rPr lang="en-US" sz="1800" dirty="0" err="1">
                <a:solidFill>
                  <a:srgbClr val="008000"/>
                </a:solidFill>
                <a:highlight>
                  <a:srgbClr val="FFFFFF"/>
                </a:highlight>
                <a:latin typeface="Consolas" panose="020B0609020204030204" pitchFamily="49" charset="0"/>
              </a:rPr>
              <a:t>agileCallback</a:t>
            </a:r>
            <a:r>
              <a:rPr lang="en-US" sz="1800" dirty="0">
                <a:solidFill>
                  <a:srgbClr val="008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a:solidFill>
                  <a:srgbClr val="008000"/>
                </a:solidFill>
                <a:highlight>
                  <a:srgbClr val="FFFFFF"/>
                </a:highlight>
                <a:latin typeface="Consolas" panose="020B0609020204030204" pitchFamily="49" charset="0"/>
              </a:rPr>
              <a:t>// delegate </a:t>
            </a:r>
            <a:r>
              <a:rPr lang="en-US" sz="1800" dirty="0">
                <a:solidFill>
                  <a:srgbClr val="008000"/>
                </a:solidFill>
                <a:effectLst>
                  <a:glow rad="381000">
                    <a:srgbClr val="FFFF00"/>
                  </a:glow>
                </a:effectLst>
                <a:highlight>
                  <a:srgbClr val="FFFFFF"/>
                </a:highlight>
                <a:latin typeface="Consolas" panose="020B0609020204030204" pitchFamily="49" charset="0"/>
              </a:rPr>
              <a:t>void</a:t>
            </a:r>
            <a:r>
              <a:rPr lang="en-US" sz="1800" dirty="0">
                <a:solidFill>
                  <a:srgbClr val="008000"/>
                </a:solidFill>
                <a:highlight>
                  <a:srgbClr val="FFFFFF"/>
                </a:highlight>
                <a:latin typeface="Consolas" panose="020B0609020204030204" pitchFamily="49" charset="0"/>
              </a:rPr>
              <a:t> </a:t>
            </a:r>
            <a:r>
              <a:rPr lang="en-US" sz="1800" dirty="0" err="1">
                <a:solidFill>
                  <a:srgbClr val="008000"/>
                </a:solidFill>
                <a:highlight>
                  <a:srgbClr val="FFFFFF"/>
                </a:highlight>
                <a:latin typeface="Consolas" panose="020B0609020204030204" pitchFamily="49" charset="0"/>
              </a:rPr>
              <a:t>DispatchedHandler</a:t>
            </a:r>
            <a:r>
              <a:rPr lang="en-US" sz="1800" dirty="0" smtClean="0">
                <a:solidFill>
                  <a:srgbClr val="008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p:txBody>
      </p:sp>
      <p:cxnSp>
        <p:nvCxnSpPr>
          <p:cNvPr id="47" name="Straight Arrow Connector 46"/>
          <p:cNvCxnSpPr/>
          <p:nvPr/>
        </p:nvCxnSpPr>
        <p:spPr>
          <a:xfrm>
            <a:off x="1744720" y="2446646"/>
            <a:ext cx="2615" cy="669616"/>
          </a:xfrm>
          <a:prstGeom prst="straightConnector1">
            <a:avLst/>
          </a:prstGeom>
          <a:ln w="57150">
            <a:solidFill>
              <a:srgbClr val="FF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1059299" y="1920509"/>
            <a:ext cx="544293" cy="319884"/>
            <a:chOff x="1059299" y="1920509"/>
            <a:chExt cx="544293" cy="319884"/>
          </a:xfrm>
        </p:grpSpPr>
        <p:cxnSp>
          <p:nvCxnSpPr>
            <p:cNvPr id="39" name="Straight Arrow Connector 38"/>
            <p:cNvCxnSpPr/>
            <p:nvPr/>
          </p:nvCxnSpPr>
          <p:spPr>
            <a:xfrm flipH="1" flipV="1">
              <a:off x="1245245" y="2028071"/>
              <a:ext cx="358347" cy="212322"/>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Oval 23"/>
            <p:cNvSpPr/>
            <p:nvPr/>
          </p:nvSpPr>
          <p:spPr bwMode="auto">
            <a:xfrm>
              <a:off x="1059299" y="1920509"/>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26" name="Straight Arrow Connector 25"/>
          <p:cNvCxnSpPr/>
          <p:nvPr/>
        </p:nvCxnSpPr>
        <p:spPr>
          <a:xfrm>
            <a:off x="1137023" y="2134232"/>
            <a:ext cx="20532" cy="3191830"/>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1" name="Oval 20"/>
          <p:cNvSpPr/>
          <p:nvPr/>
        </p:nvSpPr>
        <p:spPr bwMode="auto">
          <a:xfrm>
            <a:off x="1669611" y="2240284"/>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05303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up)">
                                      <p:cBhvr>
                                        <p:cTn id="2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void is only for event handlers</a:t>
            </a:r>
            <a:endParaRPr lang="en-US" dirty="0"/>
          </a:p>
        </p:txBody>
      </p:sp>
      <p:sp>
        <p:nvSpPr>
          <p:cNvPr id="3" name="Text Placeholder 2"/>
          <p:cNvSpPr>
            <a:spLocks noGrp="1"/>
          </p:cNvSpPr>
          <p:nvPr>
            <p:ph type="body" sz="quarter" idx="11"/>
          </p:nvPr>
        </p:nvSpPr>
        <p:spPr>
          <a:xfrm>
            <a:off x="274639" y="1212849"/>
            <a:ext cx="11889564" cy="4462760"/>
          </a:xfrm>
        </p:spPr>
        <p:txBody>
          <a:bodyPr/>
          <a:lstStyle/>
          <a:p>
            <a:r>
              <a:rPr lang="en-US" dirty="0" smtClean="0">
                <a:solidFill>
                  <a:schemeClr val="accent1"/>
                </a:solidFill>
              </a:rPr>
              <a:t>Principles</a:t>
            </a:r>
          </a:p>
          <a:p>
            <a:r>
              <a:rPr lang="en-US" sz="2000" dirty="0" err="1" smtClean="0">
                <a:solidFill>
                  <a:schemeClr val="tx1"/>
                </a:solidFill>
              </a:rPr>
              <a:t>Async</a:t>
            </a:r>
            <a:r>
              <a:rPr lang="en-US" sz="2000" dirty="0" smtClean="0">
                <a:solidFill>
                  <a:schemeClr val="tx1"/>
                </a:solidFill>
              </a:rPr>
              <a:t> void is a “fire-and-forget” mechanism…</a:t>
            </a:r>
          </a:p>
          <a:p>
            <a:r>
              <a:rPr lang="en-US" sz="2000" dirty="0" smtClean="0">
                <a:solidFill>
                  <a:schemeClr val="tx1"/>
                </a:solidFill>
              </a:rPr>
              <a:t>The caller is </a:t>
            </a:r>
            <a:r>
              <a:rPr lang="en-US" sz="2000" i="1" dirty="0" smtClean="0">
                <a:solidFill>
                  <a:schemeClr val="tx1"/>
                </a:solidFill>
              </a:rPr>
              <a:t>unable</a:t>
            </a:r>
            <a:r>
              <a:rPr lang="en-US" sz="2000" dirty="0" smtClean="0">
                <a:solidFill>
                  <a:schemeClr val="tx1"/>
                </a:solidFill>
              </a:rPr>
              <a:t> to know when an </a:t>
            </a:r>
            <a:r>
              <a:rPr lang="en-US" sz="2000" dirty="0" err="1" smtClean="0">
                <a:solidFill>
                  <a:schemeClr val="tx1"/>
                </a:solidFill>
              </a:rPr>
              <a:t>async</a:t>
            </a:r>
            <a:r>
              <a:rPr lang="en-US" sz="2000" dirty="0" smtClean="0">
                <a:solidFill>
                  <a:schemeClr val="tx1"/>
                </a:solidFill>
              </a:rPr>
              <a:t> void has finished</a:t>
            </a:r>
          </a:p>
          <a:p>
            <a:r>
              <a:rPr lang="en-US" sz="2000" dirty="0" smtClean="0">
                <a:solidFill>
                  <a:schemeClr val="tx1"/>
                </a:solidFill>
              </a:rPr>
              <a:t>The caller is </a:t>
            </a:r>
            <a:r>
              <a:rPr lang="en-US" sz="2000" i="1" dirty="0" smtClean="0">
                <a:solidFill>
                  <a:schemeClr val="tx1"/>
                </a:solidFill>
              </a:rPr>
              <a:t>unable</a:t>
            </a:r>
            <a:r>
              <a:rPr lang="en-US" sz="2000" dirty="0" smtClean="0">
                <a:solidFill>
                  <a:schemeClr val="tx1"/>
                </a:solidFill>
              </a:rPr>
              <a:t> to catch exceptions thrown from an </a:t>
            </a:r>
            <a:r>
              <a:rPr lang="en-US" sz="2000" dirty="0" err="1" smtClean="0">
                <a:solidFill>
                  <a:schemeClr val="tx1"/>
                </a:solidFill>
              </a:rPr>
              <a:t>async</a:t>
            </a:r>
            <a:r>
              <a:rPr lang="en-US" sz="2000" dirty="0" smtClean="0">
                <a:solidFill>
                  <a:schemeClr val="tx1"/>
                </a:solidFill>
              </a:rPr>
              <a:t> void</a:t>
            </a:r>
          </a:p>
          <a:p>
            <a:r>
              <a:rPr lang="en-US" sz="2000" dirty="0">
                <a:solidFill>
                  <a:schemeClr val="tx1"/>
                </a:solidFill>
              </a:rPr>
              <a:t>	</a:t>
            </a:r>
            <a:r>
              <a:rPr lang="en-US" sz="2000" dirty="0" smtClean="0">
                <a:solidFill>
                  <a:schemeClr val="tx1"/>
                </a:solidFill>
              </a:rPr>
              <a:t>(instead they get posted to the UI message loop)</a:t>
            </a:r>
          </a:p>
          <a:p>
            <a:endParaRPr lang="en-US" sz="2000" dirty="0">
              <a:solidFill>
                <a:schemeClr val="tx1"/>
              </a:solidFill>
            </a:endParaRPr>
          </a:p>
          <a:p>
            <a:r>
              <a:rPr lang="en-US" dirty="0" smtClean="0">
                <a:solidFill>
                  <a:schemeClr val="accent1"/>
                </a:solidFill>
              </a:rPr>
              <a:t>Guidance</a:t>
            </a:r>
          </a:p>
          <a:p>
            <a:r>
              <a:rPr lang="en-US" sz="2000" dirty="0" smtClean="0">
                <a:solidFill>
                  <a:schemeClr val="tx1"/>
                </a:solidFill>
              </a:rPr>
              <a:t>Use </a:t>
            </a:r>
            <a:r>
              <a:rPr lang="en-US" sz="2000" dirty="0" err="1" smtClean="0">
                <a:solidFill>
                  <a:schemeClr val="tx1"/>
                </a:solidFill>
              </a:rPr>
              <a:t>async</a:t>
            </a:r>
            <a:r>
              <a:rPr lang="en-US" sz="2000" dirty="0" smtClean="0">
                <a:solidFill>
                  <a:schemeClr val="tx1"/>
                </a:solidFill>
              </a:rPr>
              <a:t> void methods </a:t>
            </a:r>
            <a:r>
              <a:rPr lang="en-US" sz="2000" i="1" dirty="0" smtClean="0">
                <a:solidFill>
                  <a:schemeClr val="tx1"/>
                </a:solidFill>
              </a:rPr>
              <a:t>only</a:t>
            </a:r>
            <a:r>
              <a:rPr lang="en-US" sz="2000" dirty="0" smtClean="0">
                <a:solidFill>
                  <a:schemeClr val="tx1"/>
                </a:solidFill>
              </a:rPr>
              <a:t> for top-level event handlers (and their like)</a:t>
            </a:r>
          </a:p>
          <a:p>
            <a:r>
              <a:rPr lang="en-US" sz="2000" dirty="0" smtClean="0">
                <a:solidFill>
                  <a:schemeClr val="tx1"/>
                </a:solidFill>
              </a:rPr>
              <a:t>Use </a:t>
            </a:r>
            <a:r>
              <a:rPr lang="en-US" sz="2000" dirty="0" err="1" smtClean="0">
                <a:solidFill>
                  <a:schemeClr val="tx1"/>
                </a:solidFill>
              </a:rPr>
              <a:t>async</a:t>
            </a:r>
            <a:r>
              <a:rPr lang="en-US" sz="2000" dirty="0" smtClean="0">
                <a:solidFill>
                  <a:schemeClr val="tx1"/>
                </a:solidFill>
              </a:rPr>
              <a:t> Task-returning methods everywhere else</a:t>
            </a:r>
          </a:p>
          <a:p>
            <a:r>
              <a:rPr lang="en-US" sz="2000" dirty="0" smtClean="0">
                <a:solidFill>
                  <a:schemeClr val="tx1"/>
                </a:solidFill>
              </a:rPr>
              <a:t>If you need fire-and-forget elsewhere, indicate it explicitly .e.g. “</a:t>
            </a:r>
            <a:r>
              <a:rPr lang="en-US" sz="2000" dirty="0" err="1" smtClean="0">
                <a:solidFill>
                  <a:schemeClr val="tx1"/>
                </a:solidFill>
              </a:rPr>
              <a:t>FredAsync</a:t>
            </a:r>
            <a:r>
              <a:rPr lang="en-US" sz="2000" dirty="0" smtClean="0">
                <a:solidFill>
                  <a:schemeClr val="tx1"/>
                </a:solidFill>
              </a:rPr>
              <a:t>().</a:t>
            </a:r>
            <a:r>
              <a:rPr lang="en-US" sz="2000" dirty="0" err="1" smtClean="0">
                <a:solidFill>
                  <a:schemeClr val="tx1"/>
                </a:solidFill>
              </a:rPr>
              <a:t>FireAndForget</a:t>
            </a:r>
            <a:r>
              <a:rPr lang="en-US" sz="2000" dirty="0" smtClean="0">
                <a:solidFill>
                  <a:schemeClr val="tx1"/>
                </a:solidFill>
              </a:rPr>
              <a:t>()”</a:t>
            </a:r>
          </a:p>
          <a:p>
            <a:r>
              <a:rPr lang="en-US" sz="2000" dirty="0" smtClean="0">
                <a:solidFill>
                  <a:schemeClr val="tx1"/>
                </a:solidFill>
              </a:rPr>
              <a:t>When you see an </a:t>
            </a:r>
            <a:r>
              <a:rPr lang="en-US" sz="2000" dirty="0" err="1" smtClean="0">
                <a:solidFill>
                  <a:schemeClr val="tx1"/>
                </a:solidFill>
              </a:rPr>
              <a:t>async</a:t>
            </a:r>
            <a:r>
              <a:rPr lang="en-US" sz="2000" dirty="0" smtClean="0">
                <a:solidFill>
                  <a:schemeClr val="tx1"/>
                </a:solidFill>
              </a:rPr>
              <a:t> lambda, verify it</a:t>
            </a:r>
          </a:p>
        </p:txBody>
      </p:sp>
    </p:spTree>
    <p:extLst>
      <p:ext uri="{BB962C8B-B14F-4D97-AF65-F5344CB8AC3E}">
        <p14:creationId xmlns:p14="http://schemas.microsoft.com/office/powerpoint/2010/main" val="405496812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7027"/>
          <a:stretch/>
        </p:blipFill>
        <p:spPr>
          <a:xfrm>
            <a:off x="-1134" y="1211263"/>
            <a:ext cx="12436475" cy="57912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838" t="4830" b="3393"/>
          <a:stretch/>
        </p:blipFill>
        <p:spPr>
          <a:xfrm>
            <a:off x="-30163" y="1211262"/>
            <a:ext cx="12388170" cy="5791200"/>
          </a:xfrm>
          <a:prstGeom prst="rect">
            <a:avLst/>
          </a:prstGeom>
        </p:spPr>
      </p:pic>
      <p:sp>
        <p:nvSpPr>
          <p:cNvPr id="7" name="Title 6"/>
          <p:cNvSpPr>
            <a:spLocks noGrp="1"/>
          </p:cNvSpPr>
          <p:nvPr>
            <p:ph type="title"/>
          </p:nvPr>
        </p:nvSpPr>
        <p:spPr/>
        <p:txBody>
          <a:bodyPr/>
          <a:lstStyle/>
          <a:p>
            <a:r>
              <a:rPr lang="en-US" dirty="0" err="1" smtClean="0">
                <a:gradFill>
                  <a:gsLst>
                    <a:gs pos="0">
                      <a:srgbClr val="FFFFFF"/>
                    </a:gs>
                    <a:gs pos="100000">
                      <a:srgbClr val="FFFFFF"/>
                    </a:gs>
                  </a:gsLst>
                  <a:lin ang="5400000" scaled="0"/>
                </a:gradFill>
              </a:rPr>
              <a:t>Threadpool</a:t>
            </a:r>
            <a:endParaRPr lang="en-US" dirty="0">
              <a:gradFill>
                <a:gsLst>
                  <a:gs pos="0">
                    <a:srgbClr val="FFFFFF"/>
                  </a:gs>
                  <a:gs pos="100000">
                    <a:srgbClr val="FFFFFF"/>
                  </a:gs>
                </a:gsLst>
                <a:lin ang="5400000" scaled="0"/>
              </a:gradFill>
            </a:endParaRPr>
          </a:p>
        </p:txBody>
      </p:sp>
      <p:sp>
        <p:nvSpPr>
          <p:cNvPr id="5" name="Rectangle 4"/>
          <p:cNvSpPr/>
          <p:nvPr/>
        </p:nvSpPr>
        <p:spPr bwMode="auto">
          <a:xfrm>
            <a:off x="6294437" y="2125662"/>
            <a:ext cx="5869766" cy="3352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User:</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“How to parallelize my code?”</a:t>
            </a:r>
            <a:br>
              <a:rPr lang="en-US" sz="2400" dirty="0" smtClean="0">
                <a:gradFill>
                  <a:gsLst>
                    <a:gs pos="0">
                      <a:srgbClr val="FFFFFF"/>
                    </a:gs>
                    <a:gs pos="100000">
                      <a:srgbClr val="FFFFFF"/>
                    </a:gs>
                  </a:gsLst>
                  <a:lin ang="5400000" scaled="0"/>
                </a:gradFill>
                <a:ea typeface="Segoe UI" pitchFamily="34" charset="0"/>
                <a:cs typeface="Segoe UI" pitchFamily="34" charset="0"/>
              </a:rPr>
            </a:b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Diagnosis &amp; Fix:</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User’s code was not CPU-bound:</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should use await, not </a:t>
            </a:r>
            <a:r>
              <a:rPr lang="en-US" sz="2400" dirty="0" err="1" smtClean="0">
                <a:gradFill>
                  <a:gsLst>
                    <a:gs pos="0">
                      <a:srgbClr val="FFFFFF"/>
                    </a:gs>
                    <a:gs pos="100000">
                      <a:srgbClr val="FFFFFF"/>
                    </a:gs>
                  </a:gsLst>
                  <a:lin ang="5400000" scaled="0"/>
                </a:gradFill>
                <a:ea typeface="Segoe UI" pitchFamily="34" charset="0"/>
                <a:cs typeface="Segoe UI" pitchFamily="34" charset="0"/>
              </a:rPr>
              <a:t>Parallel.For</a:t>
            </a:r>
            <a:r>
              <a:rPr lang="en-US" sz="2400" dirty="0" smtClean="0">
                <a:gradFill>
                  <a:gsLst>
                    <a:gs pos="0">
                      <a:srgbClr val="FFFFFF"/>
                    </a:gs>
                    <a:gs pos="100000">
                      <a:srgbClr val="FFFFFF"/>
                    </a:gs>
                  </a:gsLst>
                  <a:lin ang="5400000" scaled="0"/>
                </a:gradFill>
                <a:ea typeface="Segoe UI" pitchFamily="34" charset="0"/>
                <a:cs typeface="Segoe UI" pitchFamily="34" charset="0"/>
              </a:rPr>
              <a:t>.</a:t>
            </a:r>
          </a:p>
        </p:txBody>
      </p:sp>
    </p:spTree>
    <p:extLst>
      <p:ext uri="{BB962C8B-B14F-4D97-AF65-F5344CB8AC3E}">
        <p14:creationId xmlns:p14="http://schemas.microsoft.com/office/powerpoint/2010/main" val="1633898202"/>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21157"/>
            <a:ext cx="11887199" cy="4699748"/>
          </a:xfrm>
          <a:solidFill>
            <a:schemeClr val="tx1"/>
          </a:solidFill>
        </p:spPr>
        <p:txBody>
          <a:bodyPr/>
          <a:lstStyle/>
          <a:p>
            <a:endParaRPr lang="en-US" sz="1800" dirty="0" smtClean="0">
              <a:solidFill>
                <a:srgbClr val="0000FF"/>
              </a:solidFill>
              <a:highlight>
                <a:srgbClr val="FFFFFF"/>
              </a:highlight>
              <a:latin typeface="Consolas" panose="020B0609020204030204" pitchFamily="49" charset="0"/>
            </a:endParaRPr>
          </a:p>
          <a:p>
            <a:r>
              <a:rPr lang="en-US" sz="1800" dirty="0">
                <a:solidFill>
                  <a:srgbClr val="008000"/>
                </a:solidFill>
                <a:highlight>
                  <a:srgbClr val="FFFFFF"/>
                </a:highlight>
                <a:latin typeface="Consolas" panose="020B0609020204030204" pitchFamily="49" charset="0"/>
              </a:rPr>
              <a:t>// table1.DataSource = </a:t>
            </a:r>
            <a:r>
              <a:rPr lang="en-US" sz="1800" dirty="0" err="1">
                <a:solidFill>
                  <a:srgbClr val="008000"/>
                </a:solidFill>
                <a:highlight>
                  <a:srgbClr val="FFFFFF"/>
                </a:highlight>
                <a:latin typeface="Consolas" panose="020B0609020204030204" pitchFamily="49" charset="0"/>
              </a:rPr>
              <a:t>LoadHousesSequentially</a:t>
            </a:r>
            <a:r>
              <a:rPr lang="en-US" sz="1800" dirty="0">
                <a:solidFill>
                  <a:srgbClr val="008000"/>
                </a:solidFill>
                <a:highlight>
                  <a:srgbClr val="FFFFFF"/>
                </a:highlight>
                <a:latin typeface="Consolas" panose="020B0609020204030204" pitchFamily="49" charset="0"/>
              </a:rPr>
              <a:t>(1,5);</a:t>
            </a:r>
          </a:p>
          <a:p>
            <a:r>
              <a:rPr lang="en-US" sz="1800" dirty="0">
                <a:solidFill>
                  <a:srgbClr val="008000"/>
                </a:solidFill>
                <a:highlight>
                  <a:srgbClr val="FFFFFF"/>
                </a:highlight>
                <a:latin typeface="Consolas" panose="020B0609020204030204" pitchFamily="49" charset="0"/>
              </a:rPr>
              <a:t>// table1.DataBind();</a:t>
            </a:r>
          </a:p>
          <a:p>
            <a:endParaRPr lang="en-US" sz="1800" dirty="0" smtClean="0">
              <a:solidFill>
                <a:srgbClr val="0000FF"/>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public</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2B91AF"/>
                </a:solidFill>
                <a:highlight>
                  <a:srgbClr val="FFFFFF"/>
                </a:highlight>
                <a:latin typeface="Consolas" panose="020B0609020204030204" pitchFamily="49" charset="0"/>
              </a:rPr>
              <a:t>List</a:t>
            </a:r>
            <a:r>
              <a:rPr lang="en-US" sz="1800" dirty="0" smtClean="0">
                <a:solidFill>
                  <a:srgbClr val="000000"/>
                </a:solidFill>
                <a:highlight>
                  <a:srgbClr val="FFFFFF"/>
                </a:highlight>
                <a:latin typeface="Consolas" panose="020B0609020204030204" pitchFamily="49" charset="0"/>
              </a:rPr>
              <a:t>&lt;</a:t>
            </a:r>
            <a:r>
              <a:rPr lang="en-US" sz="1800" dirty="0" smtClean="0">
                <a:solidFill>
                  <a:srgbClr val="2B91AF"/>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&gt; </a:t>
            </a:r>
            <a:r>
              <a:rPr lang="en-US" sz="1800" dirty="0" err="1">
                <a:solidFill>
                  <a:srgbClr val="000000"/>
                </a:solidFill>
                <a:highlight>
                  <a:srgbClr val="FFFFFF"/>
                </a:highlight>
                <a:latin typeface="Consolas" panose="020B0609020204030204" pitchFamily="49" charset="0"/>
              </a:rPr>
              <a:t>LoadHousesSequentially</a:t>
            </a:r>
            <a:r>
              <a:rPr lang="en-US" sz="1800" dirty="0">
                <a:solidFill>
                  <a:srgbClr val="000000"/>
                </a:solidFill>
                <a:highlight>
                  <a:srgbClr val="FFFFFF"/>
                </a:highlight>
                <a:latin typeface="Consolas" panose="020B0609020204030204" pitchFamily="49" charset="0"/>
              </a:rPr>
              <a:t>(</a:t>
            </a:r>
            <a:r>
              <a:rPr lang="en-US" sz="1800" dirty="0" err="1">
                <a:solidFill>
                  <a:srgbClr val="0000FF"/>
                </a:solidFill>
                <a:highlight>
                  <a:srgbClr val="FFFFFF"/>
                </a:highlight>
                <a:latin typeface="Consolas" panose="020B0609020204030204" pitchFamily="49" charset="0"/>
              </a:rPr>
              <a:t>int</a:t>
            </a:r>
            <a:r>
              <a:rPr lang="en-US" sz="1800" dirty="0">
                <a:solidFill>
                  <a:srgbClr val="000000"/>
                </a:solidFill>
                <a:highlight>
                  <a:srgbClr val="FFFFFF"/>
                </a:highlight>
                <a:latin typeface="Consolas" panose="020B0609020204030204" pitchFamily="49" charset="0"/>
              </a:rPr>
              <a:t> first, </a:t>
            </a:r>
            <a:r>
              <a:rPr lang="en-US" sz="1800" dirty="0" err="1">
                <a:solidFill>
                  <a:srgbClr val="0000FF"/>
                </a:solidFill>
                <a:highlight>
                  <a:srgbClr val="FFFFFF"/>
                </a:highlight>
                <a:latin typeface="Consolas" panose="020B0609020204030204" pitchFamily="49" charset="0"/>
              </a:rPr>
              <a:t>int</a:t>
            </a:r>
            <a:r>
              <a:rPr lang="en-US" sz="1800" dirty="0">
                <a:solidFill>
                  <a:srgbClr val="000000"/>
                </a:solidFill>
                <a:highlight>
                  <a:srgbClr val="FFFFFF"/>
                </a:highlight>
                <a:latin typeface="Consolas" panose="020B0609020204030204" pitchFamily="49" charset="0"/>
              </a:rPr>
              <a:t> last)</a:t>
            </a:r>
          </a:p>
          <a:p>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loadedHouses</a:t>
            </a:r>
            <a:r>
              <a:rPr lang="en-US" sz="1800" dirty="0">
                <a:solidFill>
                  <a:srgbClr val="000000"/>
                </a:solidFill>
                <a:highlight>
                  <a:srgbClr val="FFFFFF"/>
                </a:highlight>
                <a:latin typeface="Consolas" panose="020B0609020204030204" pitchFamily="49" charset="0"/>
              </a:rPr>
              <a:t> =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List</a:t>
            </a:r>
            <a:r>
              <a:rPr lang="en-US" sz="1800" dirty="0">
                <a:solidFill>
                  <a:srgbClr val="000000"/>
                </a:solidFill>
                <a:highlight>
                  <a:srgbClr val="FFFFFF"/>
                </a:highlight>
                <a:latin typeface="Consolas" panose="020B0609020204030204" pitchFamily="49" charset="0"/>
              </a:rPr>
              <a:t>&lt;</a:t>
            </a:r>
            <a:r>
              <a:rPr lang="en-US" sz="1800" dirty="0">
                <a:solidFill>
                  <a:srgbClr val="2B91AF"/>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&gt;();</a:t>
            </a:r>
          </a:p>
          <a:p>
            <a:endParaRPr lang="en-US" sz="1800" dirty="0">
              <a:solidFill>
                <a:srgbClr val="000000"/>
              </a:solidFill>
              <a:highlight>
                <a:srgbClr val="FFFFFF"/>
              </a:highlight>
              <a:latin typeface="Consolas" panose="020B0609020204030204" pitchFamily="49" charset="0"/>
            </a:endParaRPr>
          </a:p>
          <a:p>
            <a:r>
              <a:rPr lang="nn-NO" sz="1800" dirty="0">
                <a:solidFill>
                  <a:srgbClr val="000000"/>
                </a:solidFill>
                <a:highlight>
                  <a:srgbClr val="FFFFFF"/>
                </a:highlight>
                <a:latin typeface="Consolas" panose="020B0609020204030204" pitchFamily="49" charset="0"/>
              </a:rPr>
              <a:t>    </a:t>
            </a:r>
            <a:r>
              <a:rPr lang="nn-NO" sz="1800" dirty="0">
                <a:solidFill>
                  <a:srgbClr val="0000FF"/>
                </a:solidFill>
                <a:highlight>
                  <a:srgbClr val="FFFFFF"/>
                </a:highlight>
                <a:latin typeface="Consolas" panose="020B0609020204030204" pitchFamily="49" charset="0"/>
              </a:rPr>
              <a:t>for</a:t>
            </a:r>
            <a:r>
              <a:rPr lang="nn-NO" sz="1800" dirty="0">
                <a:solidFill>
                  <a:srgbClr val="000000"/>
                </a:solidFill>
                <a:highlight>
                  <a:srgbClr val="FFFFFF"/>
                </a:highlight>
                <a:latin typeface="Consolas" panose="020B0609020204030204" pitchFamily="49" charset="0"/>
              </a:rPr>
              <a:t> (</a:t>
            </a:r>
            <a:r>
              <a:rPr lang="nn-NO" sz="1800" dirty="0">
                <a:solidFill>
                  <a:srgbClr val="0000FF"/>
                </a:solidFill>
                <a:highlight>
                  <a:srgbClr val="FFFFFF"/>
                </a:highlight>
                <a:latin typeface="Consolas" panose="020B0609020204030204" pitchFamily="49" charset="0"/>
              </a:rPr>
              <a:t>int</a:t>
            </a:r>
            <a:r>
              <a:rPr lang="nn-NO" sz="1800" dirty="0">
                <a:solidFill>
                  <a:srgbClr val="000000"/>
                </a:solidFill>
                <a:highlight>
                  <a:srgbClr val="FFFFFF"/>
                </a:highlight>
                <a:latin typeface="Consolas" panose="020B0609020204030204" pitchFamily="49" charset="0"/>
              </a:rPr>
              <a:t> i = first; i &lt;= last; i++) {</a:t>
            </a:r>
          </a:p>
          <a:p>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 = </a:t>
            </a:r>
            <a:r>
              <a:rPr lang="en-US" sz="1800" dirty="0" err="1">
                <a:solidFill>
                  <a:srgbClr val="2B91AF"/>
                </a:solidFill>
                <a:highlight>
                  <a:srgbClr val="FFFFFF"/>
                </a:highlight>
                <a:latin typeface="Consolas" panose="020B0609020204030204" pitchFamily="49" charset="0"/>
              </a:rPr>
              <a:t>House</a:t>
            </a:r>
            <a:r>
              <a:rPr lang="en-US" sz="1800" dirty="0" err="1">
                <a:solidFill>
                  <a:srgbClr val="000000"/>
                </a:solidFill>
                <a:highlight>
                  <a:srgbClr val="FFFFFF"/>
                </a:highlight>
                <a:latin typeface="Consolas" panose="020B0609020204030204" pitchFamily="49" charset="0"/>
              </a:rPr>
              <a:t>.Deserialize</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i</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loadedHouses.Add</a:t>
            </a:r>
            <a:r>
              <a:rPr lang="en-US" sz="1800" dirty="0">
                <a:solidFill>
                  <a:srgbClr val="000000"/>
                </a:solidFill>
                <a:highlight>
                  <a:srgbClr val="FFFFFF"/>
                </a:highlight>
                <a:latin typeface="Consolas" panose="020B0609020204030204" pitchFamily="49" charset="0"/>
              </a:rPr>
              <a:t>(house);</a:t>
            </a:r>
          </a:p>
          <a:p>
            <a:r>
              <a:rPr lang="en-US" sz="1800" dirty="0">
                <a:solidFill>
                  <a:srgbClr val="000000"/>
                </a:solidFill>
                <a:highlight>
                  <a:srgbClr val="FFFFFF"/>
                </a:highlight>
                <a:latin typeface="Consolas" panose="020B0609020204030204" pitchFamily="49" charset="0"/>
              </a:rPr>
              <a:t>    }</a:t>
            </a:r>
          </a:p>
          <a:p>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return</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loadedHouses</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p:txBody>
      </p:sp>
      <p:sp>
        <p:nvSpPr>
          <p:cNvPr id="2" name="Title 1"/>
          <p:cNvSpPr>
            <a:spLocks noGrp="1"/>
          </p:cNvSpPr>
          <p:nvPr>
            <p:ph type="title"/>
          </p:nvPr>
        </p:nvSpPr>
        <p:spPr/>
        <p:txBody>
          <a:bodyPr/>
          <a:lstStyle/>
          <a:p>
            <a:r>
              <a:rPr lang="en-US" dirty="0" err="1">
                <a:gradFill>
                  <a:gsLst>
                    <a:gs pos="0">
                      <a:srgbClr val="FFFFFF"/>
                    </a:gs>
                    <a:gs pos="100000">
                      <a:srgbClr val="FFFFFF"/>
                    </a:gs>
                  </a:gsLst>
                  <a:lin ang="5400000" scaled="0"/>
                </a:gradFill>
              </a:rPr>
              <a:t>Threadpool</a:t>
            </a:r>
            <a:endParaRPr lang="en-US" dirty="0"/>
          </a:p>
        </p:txBody>
      </p:sp>
      <p:grpSp>
        <p:nvGrpSpPr>
          <p:cNvPr id="6" name="Group 5"/>
          <p:cNvGrpSpPr/>
          <p:nvPr/>
        </p:nvGrpSpPr>
        <p:grpSpPr>
          <a:xfrm>
            <a:off x="3779837" y="1439862"/>
            <a:ext cx="2881271" cy="5334000"/>
            <a:chOff x="337349" y="1536132"/>
            <a:chExt cx="2881271" cy="5334000"/>
          </a:xfrm>
        </p:grpSpPr>
        <p:cxnSp>
          <p:nvCxnSpPr>
            <p:cNvPr id="7" name="Straight Arrow Connector 6"/>
            <p:cNvCxnSpPr/>
            <p:nvPr/>
          </p:nvCxnSpPr>
          <p:spPr>
            <a:xfrm>
              <a:off x="2609020" y="1688532"/>
              <a:ext cx="0" cy="4800600"/>
            </a:xfrm>
            <a:prstGeom prst="straightConnector1">
              <a:avLst/>
            </a:prstGeom>
            <a:ln w="5715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auto">
            <a:xfrm>
              <a:off x="1999420" y="1688532"/>
              <a:ext cx="1219200" cy="838200"/>
            </a:xfrm>
            <a:prstGeom prst="rect">
              <a:avLst/>
            </a:prstGeom>
            <a:solidFill>
              <a:schemeClr val="accent1">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work1</a:t>
              </a:r>
              <a:endParaRPr lang="en-US" sz="2000" dirty="0">
                <a:solidFill>
                  <a:srgbClr val="000000"/>
                </a:solidFill>
              </a:endParaRPr>
            </a:p>
          </p:txBody>
        </p:sp>
        <p:cxnSp>
          <p:nvCxnSpPr>
            <p:cNvPr id="9" name="Straight Arrow Connector 8"/>
            <p:cNvCxnSpPr/>
            <p:nvPr/>
          </p:nvCxnSpPr>
          <p:spPr>
            <a:xfrm>
              <a:off x="627820" y="1536132"/>
              <a:ext cx="1219200" cy="152400"/>
            </a:xfrm>
            <a:prstGeom prst="straightConnector1">
              <a:avLst/>
            </a:prstGeom>
            <a:ln w="5715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27820" y="6489132"/>
              <a:ext cx="1219201" cy="381000"/>
            </a:xfrm>
            <a:prstGeom prst="straightConnector1">
              <a:avLst/>
            </a:prstGeom>
            <a:ln w="5715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378021">
              <a:off x="337349" y="1656791"/>
              <a:ext cx="1397828" cy="338062"/>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request in</a:t>
              </a:r>
            </a:p>
          </p:txBody>
        </p:sp>
        <p:sp>
          <p:nvSpPr>
            <p:cNvPr id="12" name="TextBox 11"/>
            <p:cNvSpPr txBox="1"/>
            <p:nvPr/>
          </p:nvSpPr>
          <p:spPr>
            <a:xfrm rot="20584860">
              <a:off x="435480" y="6138022"/>
              <a:ext cx="1397828" cy="373989"/>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response out</a:t>
              </a:r>
              <a:br>
                <a:rPr lang="en-US" sz="2400" dirty="0" smtClean="0">
                  <a:solidFill>
                    <a:srgbClr val="000000"/>
                  </a:solidFill>
                </a:rPr>
              </a:br>
              <a:r>
                <a:rPr lang="en-US" sz="2400" dirty="0" smtClean="0">
                  <a:solidFill>
                    <a:srgbClr val="000000"/>
                  </a:solidFill>
                </a:rPr>
                <a:t>500ms</a:t>
              </a:r>
            </a:p>
          </p:txBody>
        </p:sp>
        <p:sp>
          <p:nvSpPr>
            <p:cNvPr id="13" name="Rectangle 12"/>
            <p:cNvSpPr/>
            <p:nvPr/>
          </p:nvSpPr>
          <p:spPr bwMode="auto">
            <a:xfrm>
              <a:off x="1999420" y="2679132"/>
              <a:ext cx="1219200" cy="838200"/>
            </a:xfrm>
            <a:prstGeom prst="rect">
              <a:avLst/>
            </a:prstGeom>
            <a:solidFill>
              <a:schemeClr val="accent1">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work2</a:t>
              </a:r>
              <a:endParaRPr lang="en-US" sz="2000" dirty="0">
                <a:solidFill>
                  <a:srgbClr val="000000"/>
                </a:solidFill>
              </a:endParaRPr>
            </a:p>
          </p:txBody>
        </p:sp>
        <p:sp>
          <p:nvSpPr>
            <p:cNvPr id="14" name="Rectangle 13"/>
            <p:cNvSpPr/>
            <p:nvPr/>
          </p:nvSpPr>
          <p:spPr bwMode="auto">
            <a:xfrm>
              <a:off x="1999420" y="3669522"/>
              <a:ext cx="1219200" cy="838200"/>
            </a:xfrm>
            <a:prstGeom prst="rect">
              <a:avLst/>
            </a:prstGeom>
            <a:solidFill>
              <a:schemeClr val="accent1">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work3</a:t>
              </a:r>
              <a:endParaRPr lang="en-US" sz="2000" dirty="0">
                <a:solidFill>
                  <a:srgbClr val="000000"/>
                </a:solidFill>
              </a:endParaRPr>
            </a:p>
          </p:txBody>
        </p:sp>
        <p:sp>
          <p:nvSpPr>
            <p:cNvPr id="15" name="Rectangle 14"/>
            <p:cNvSpPr/>
            <p:nvPr/>
          </p:nvSpPr>
          <p:spPr bwMode="auto">
            <a:xfrm>
              <a:off x="1973005" y="4659912"/>
              <a:ext cx="1219200" cy="838200"/>
            </a:xfrm>
            <a:prstGeom prst="rect">
              <a:avLst/>
            </a:prstGeom>
            <a:solidFill>
              <a:schemeClr val="accent1">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work4</a:t>
              </a:r>
              <a:endParaRPr lang="en-US" sz="2000" dirty="0">
                <a:solidFill>
                  <a:srgbClr val="000000"/>
                </a:solidFill>
              </a:endParaRPr>
            </a:p>
          </p:txBody>
        </p:sp>
        <p:sp>
          <p:nvSpPr>
            <p:cNvPr id="16" name="Rectangle 15"/>
            <p:cNvSpPr/>
            <p:nvPr/>
          </p:nvSpPr>
          <p:spPr bwMode="auto">
            <a:xfrm>
              <a:off x="1991560" y="5650932"/>
              <a:ext cx="1219200" cy="838200"/>
            </a:xfrm>
            <a:prstGeom prst="rect">
              <a:avLst/>
            </a:prstGeom>
            <a:solidFill>
              <a:schemeClr val="accent1">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work5</a:t>
              </a:r>
              <a:endParaRPr lang="en-US" sz="2000" dirty="0">
                <a:solidFill>
                  <a:srgbClr val="000000"/>
                </a:solidFill>
              </a:endParaRPr>
            </a:p>
          </p:txBody>
        </p:sp>
      </p:grpSp>
    </p:spTree>
    <p:extLst>
      <p:ext uri="{BB962C8B-B14F-4D97-AF65-F5344CB8AC3E}">
        <p14:creationId xmlns:p14="http://schemas.microsoft.com/office/powerpoint/2010/main" val="20695567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21157"/>
            <a:ext cx="11887199" cy="4699748"/>
          </a:xfrm>
          <a:solidFill>
            <a:schemeClr val="tx1"/>
          </a:solidFill>
        </p:spPr>
        <p:txBody>
          <a:bodyPr/>
          <a:lstStyle/>
          <a:p>
            <a:endParaRPr lang="en-US" sz="1800" dirty="0" smtClean="0">
              <a:solidFill>
                <a:srgbClr val="0000FF"/>
              </a:solidFill>
              <a:highlight>
                <a:srgbClr val="FFFFFF"/>
              </a:highlight>
              <a:latin typeface="Consolas" panose="020B0609020204030204" pitchFamily="49" charset="0"/>
            </a:endParaRPr>
          </a:p>
          <a:p>
            <a:r>
              <a:rPr lang="en-US" sz="1800" dirty="0">
                <a:solidFill>
                  <a:srgbClr val="008000"/>
                </a:solidFill>
                <a:highlight>
                  <a:srgbClr val="FFFFFF"/>
                </a:highlight>
                <a:latin typeface="Consolas" panose="020B0609020204030204" pitchFamily="49" charset="0"/>
              </a:rPr>
              <a:t>// table1.DataSource = </a:t>
            </a:r>
            <a:r>
              <a:rPr lang="en-US" sz="1800" dirty="0" err="1" smtClean="0">
                <a:solidFill>
                  <a:srgbClr val="008000"/>
                </a:solidFill>
                <a:highlight>
                  <a:srgbClr val="FFFFFF"/>
                </a:highlight>
                <a:latin typeface="Consolas" panose="020B0609020204030204" pitchFamily="49" charset="0"/>
              </a:rPr>
              <a:t>LoadHousesInParallel</a:t>
            </a:r>
            <a:r>
              <a:rPr lang="en-US" sz="1800" dirty="0" smtClean="0">
                <a:solidFill>
                  <a:srgbClr val="008000"/>
                </a:solidFill>
                <a:highlight>
                  <a:srgbClr val="FFFFFF"/>
                </a:highlight>
                <a:latin typeface="Consolas" panose="020B0609020204030204" pitchFamily="49" charset="0"/>
              </a:rPr>
              <a:t>(1,5</a:t>
            </a:r>
            <a:r>
              <a:rPr lang="en-US" sz="1800" dirty="0">
                <a:solidFill>
                  <a:srgbClr val="008000"/>
                </a:solidFill>
                <a:highlight>
                  <a:srgbClr val="FFFFFF"/>
                </a:highlight>
                <a:latin typeface="Consolas" panose="020B0609020204030204" pitchFamily="49" charset="0"/>
              </a:rPr>
              <a:t>);</a:t>
            </a:r>
          </a:p>
          <a:p>
            <a:r>
              <a:rPr lang="en-US" sz="1800" dirty="0">
                <a:solidFill>
                  <a:srgbClr val="008000"/>
                </a:solidFill>
                <a:highlight>
                  <a:srgbClr val="FFFFFF"/>
                </a:highlight>
                <a:latin typeface="Consolas" panose="020B0609020204030204" pitchFamily="49" charset="0"/>
              </a:rPr>
              <a:t>// table1.DataBind();</a:t>
            </a:r>
          </a:p>
          <a:p>
            <a:endParaRPr lang="en-US" sz="1800" dirty="0" smtClean="0">
              <a:solidFill>
                <a:srgbClr val="0000FF"/>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public</a:t>
            </a:r>
            <a:r>
              <a:rPr lang="en-US" sz="1800" dirty="0" smtClean="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List</a:t>
            </a:r>
            <a:r>
              <a:rPr lang="en-US" sz="1800" dirty="0">
                <a:solidFill>
                  <a:srgbClr val="000000"/>
                </a:solidFill>
                <a:highlight>
                  <a:srgbClr val="FFFFFF"/>
                </a:highlight>
                <a:latin typeface="Consolas" panose="020B0609020204030204" pitchFamily="49" charset="0"/>
              </a:rPr>
              <a:t>&lt;</a:t>
            </a:r>
            <a:r>
              <a:rPr lang="en-US" sz="1800" dirty="0">
                <a:solidFill>
                  <a:srgbClr val="2B91AF"/>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&gt; </a:t>
            </a:r>
            <a:r>
              <a:rPr lang="en-US" sz="1800" dirty="0" err="1">
                <a:solidFill>
                  <a:srgbClr val="000000"/>
                </a:solidFill>
                <a:highlight>
                  <a:srgbClr val="FFFFFF"/>
                </a:highlight>
                <a:latin typeface="Consolas" panose="020B0609020204030204" pitchFamily="49" charset="0"/>
              </a:rPr>
              <a:t>LoadHousesInParallel</a:t>
            </a:r>
            <a:r>
              <a:rPr lang="en-US" sz="1800" dirty="0">
                <a:solidFill>
                  <a:srgbClr val="000000"/>
                </a:solidFill>
                <a:highlight>
                  <a:srgbClr val="FFFFFF"/>
                </a:highlight>
                <a:latin typeface="Consolas" panose="020B0609020204030204" pitchFamily="49" charset="0"/>
              </a:rPr>
              <a:t>(</a:t>
            </a:r>
            <a:r>
              <a:rPr lang="en-US" sz="1800" dirty="0" err="1">
                <a:solidFill>
                  <a:srgbClr val="0000FF"/>
                </a:solidFill>
                <a:highlight>
                  <a:srgbClr val="FFFFFF"/>
                </a:highlight>
                <a:latin typeface="Consolas" panose="020B0609020204030204" pitchFamily="49" charset="0"/>
              </a:rPr>
              <a:t>int</a:t>
            </a:r>
            <a:r>
              <a:rPr lang="en-US" sz="1800" dirty="0">
                <a:solidFill>
                  <a:srgbClr val="000000"/>
                </a:solidFill>
                <a:highlight>
                  <a:srgbClr val="FFFFFF"/>
                </a:highlight>
                <a:latin typeface="Consolas" panose="020B0609020204030204" pitchFamily="49" charset="0"/>
              </a:rPr>
              <a:t> first, </a:t>
            </a:r>
            <a:r>
              <a:rPr lang="en-US" sz="1800" dirty="0" err="1">
                <a:solidFill>
                  <a:srgbClr val="0000FF"/>
                </a:solidFill>
                <a:highlight>
                  <a:srgbClr val="FFFFFF"/>
                </a:highlight>
                <a:latin typeface="Consolas" panose="020B0609020204030204" pitchFamily="49" charset="0"/>
              </a:rPr>
              <a:t>int</a:t>
            </a:r>
            <a:r>
              <a:rPr lang="en-US" sz="1800" dirty="0">
                <a:solidFill>
                  <a:srgbClr val="000000"/>
                </a:solidFill>
                <a:highlight>
                  <a:srgbClr val="FFFFFF"/>
                </a:highlight>
                <a:latin typeface="Consolas" panose="020B0609020204030204" pitchFamily="49" charset="0"/>
              </a:rPr>
              <a:t> last)</a:t>
            </a:r>
          </a:p>
          <a:p>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loadedHouses</a:t>
            </a:r>
            <a:r>
              <a:rPr lang="en-US" sz="1800" dirty="0">
                <a:solidFill>
                  <a:srgbClr val="000000"/>
                </a:solidFill>
                <a:highlight>
                  <a:srgbClr val="FFFFFF"/>
                </a:highlight>
                <a:latin typeface="Consolas" panose="020B0609020204030204" pitchFamily="49" charset="0"/>
              </a:rPr>
              <a:t> =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BlockingCollection</a:t>
            </a:r>
            <a:r>
              <a:rPr lang="en-US" sz="1800" dirty="0">
                <a:solidFill>
                  <a:srgbClr val="000000"/>
                </a:solidFill>
                <a:highlight>
                  <a:srgbClr val="FFFFFF"/>
                </a:highlight>
                <a:latin typeface="Consolas" panose="020B0609020204030204" pitchFamily="49" charset="0"/>
              </a:rPr>
              <a:t>&lt;</a:t>
            </a:r>
            <a:r>
              <a:rPr lang="en-US" sz="1800" dirty="0">
                <a:solidFill>
                  <a:srgbClr val="2B91AF"/>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&gt;();</a:t>
            </a:r>
          </a:p>
          <a:p>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err="1" smtClean="0">
                <a:solidFill>
                  <a:srgbClr val="2B91AF"/>
                </a:solidFill>
                <a:effectLst>
                  <a:glow rad="254000">
                    <a:srgbClr val="FFFF00"/>
                  </a:glow>
                </a:effectLst>
                <a:highlight>
                  <a:srgbClr val="FFFFFF"/>
                </a:highlight>
                <a:latin typeface="Consolas" panose="020B0609020204030204" pitchFamily="49" charset="0"/>
              </a:rPr>
              <a:t>Parallel</a:t>
            </a:r>
            <a:r>
              <a:rPr lang="en-US" sz="1800" dirty="0" err="1" smtClean="0">
                <a:solidFill>
                  <a:srgbClr val="000000"/>
                </a:solidFill>
                <a:effectLst>
                  <a:glow rad="254000">
                    <a:srgbClr val="FFFF00"/>
                  </a:glow>
                </a:effectLst>
                <a:highlight>
                  <a:srgbClr val="FFFFFF"/>
                </a:highlight>
                <a:latin typeface="Consolas" panose="020B0609020204030204" pitchFamily="49" charset="0"/>
              </a:rPr>
              <a:t>.For</a:t>
            </a:r>
            <a:r>
              <a:rPr lang="en-US" sz="1800" dirty="0" smtClean="0">
                <a:solidFill>
                  <a:srgbClr val="000000"/>
                </a:solidFill>
                <a:highlight>
                  <a:srgbClr val="FFFFFF"/>
                </a:highlight>
                <a:latin typeface="Consolas" panose="020B0609020204030204" pitchFamily="49" charset="0"/>
              </a:rPr>
              <a:t>(first, last+1, </a:t>
            </a:r>
            <a:r>
              <a:rPr lang="en-US" sz="1800" dirty="0" err="1">
                <a:solidFill>
                  <a:srgbClr val="000000"/>
                </a:solidFill>
                <a:highlight>
                  <a:srgbClr val="FFFFFF"/>
                </a:highlight>
                <a:latin typeface="Consolas" panose="020B0609020204030204" pitchFamily="49" charset="0"/>
              </a:rPr>
              <a:t>i</a:t>
            </a:r>
            <a:r>
              <a:rPr lang="en-US" sz="1800" dirty="0">
                <a:solidFill>
                  <a:srgbClr val="000000"/>
                </a:solidFill>
                <a:highlight>
                  <a:srgbClr val="FFFFFF"/>
                </a:highlight>
                <a:latin typeface="Consolas" panose="020B0609020204030204" pitchFamily="49" charset="0"/>
              </a:rPr>
              <a:t> =&gt; {</a:t>
            </a:r>
          </a:p>
          <a:p>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 = </a:t>
            </a:r>
            <a:r>
              <a:rPr lang="en-US" sz="1800" dirty="0" err="1">
                <a:solidFill>
                  <a:srgbClr val="2B91AF"/>
                </a:solidFill>
                <a:highlight>
                  <a:srgbClr val="FFFFFF"/>
                </a:highlight>
                <a:latin typeface="Consolas" panose="020B0609020204030204" pitchFamily="49" charset="0"/>
              </a:rPr>
              <a:t>House</a:t>
            </a:r>
            <a:r>
              <a:rPr lang="en-US" sz="1800" dirty="0" err="1">
                <a:solidFill>
                  <a:srgbClr val="000000"/>
                </a:solidFill>
                <a:highlight>
                  <a:srgbClr val="FFFFFF"/>
                </a:highlight>
                <a:latin typeface="Consolas" panose="020B0609020204030204" pitchFamily="49" charset="0"/>
              </a:rPr>
              <a:t>.Deserialize</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i</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loadedHouses.Add</a:t>
            </a:r>
            <a:r>
              <a:rPr lang="en-US" sz="1800" dirty="0">
                <a:solidFill>
                  <a:srgbClr val="000000"/>
                </a:solidFill>
                <a:highlight>
                  <a:srgbClr val="FFFFFF"/>
                </a:highlight>
                <a:latin typeface="Consolas" panose="020B0609020204030204" pitchFamily="49" charset="0"/>
              </a:rPr>
              <a:t>(house);</a:t>
            </a:r>
          </a:p>
          <a:p>
            <a:r>
              <a:rPr lang="en-US" sz="1800" dirty="0">
                <a:solidFill>
                  <a:srgbClr val="000000"/>
                </a:solidFill>
                <a:highlight>
                  <a:srgbClr val="FFFFFF"/>
                </a:highlight>
                <a:latin typeface="Consolas" panose="020B0609020204030204" pitchFamily="49" charset="0"/>
              </a:rPr>
              <a:t>    });</a:t>
            </a:r>
          </a:p>
          <a:p>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return</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loadedHouses.ToList</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a:t>
            </a:r>
          </a:p>
        </p:txBody>
      </p:sp>
      <p:sp>
        <p:nvSpPr>
          <p:cNvPr id="2" name="Title 1"/>
          <p:cNvSpPr>
            <a:spLocks noGrp="1"/>
          </p:cNvSpPr>
          <p:nvPr>
            <p:ph type="title"/>
          </p:nvPr>
        </p:nvSpPr>
        <p:spPr/>
        <p:txBody>
          <a:bodyPr/>
          <a:lstStyle/>
          <a:p>
            <a:r>
              <a:rPr lang="en-US" dirty="0" err="1">
                <a:gradFill>
                  <a:gsLst>
                    <a:gs pos="0">
                      <a:srgbClr val="FFFFFF"/>
                    </a:gs>
                    <a:gs pos="100000">
                      <a:srgbClr val="FFFFFF"/>
                    </a:gs>
                  </a:gsLst>
                  <a:lin ang="5400000" scaled="0"/>
                </a:gradFill>
              </a:rPr>
              <a:t>Threadpool</a:t>
            </a:r>
            <a:endParaRPr lang="en-US" dirty="0"/>
          </a:p>
        </p:txBody>
      </p:sp>
      <p:sp>
        <p:nvSpPr>
          <p:cNvPr id="7" name="Flowchart: Magnetic Disk 6"/>
          <p:cNvSpPr/>
          <p:nvPr/>
        </p:nvSpPr>
        <p:spPr bwMode="auto">
          <a:xfrm>
            <a:off x="1330923" y="2660210"/>
            <a:ext cx="2057400" cy="2628900"/>
          </a:xfrm>
          <a:prstGeom prst="flowChartMagneticDisk">
            <a:avLst/>
          </a:prstGeom>
          <a:solidFill>
            <a:srgbClr val="FFFF99"/>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rot="2315391">
            <a:off x="1423860" y="3630274"/>
            <a:ext cx="734157" cy="457200"/>
          </a:xfrm>
          <a:prstGeom prst="rect">
            <a:avLst/>
          </a:prstGeom>
          <a:solidFill>
            <a:schemeClr val="bg1">
              <a:lumMod val="40000"/>
              <a:lumOff val="60000"/>
            </a:schemeClr>
          </a:solidFill>
          <a:ln w="38100">
            <a:solidFill>
              <a:schemeClr val="bg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1</a:t>
            </a:r>
            <a:endParaRPr lang="en-US" sz="2000" dirty="0">
              <a:solidFill>
                <a:srgbClr val="000000"/>
              </a:solidFill>
            </a:endParaRPr>
          </a:p>
        </p:txBody>
      </p:sp>
      <p:sp>
        <p:nvSpPr>
          <p:cNvPr id="9" name="Rectangle 8"/>
          <p:cNvSpPr/>
          <p:nvPr/>
        </p:nvSpPr>
        <p:spPr bwMode="auto">
          <a:xfrm rot="20441060">
            <a:off x="2535664" y="3559784"/>
            <a:ext cx="734157" cy="457200"/>
          </a:xfrm>
          <a:prstGeom prst="rect">
            <a:avLst/>
          </a:prstGeom>
          <a:solidFill>
            <a:schemeClr val="bg1">
              <a:lumMod val="40000"/>
              <a:lumOff val="60000"/>
            </a:schemeClr>
          </a:solidFill>
          <a:ln w="38100">
            <a:solidFill>
              <a:schemeClr val="bg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2</a:t>
            </a:r>
            <a:endParaRPr lang="en-US" sz="2000" dirty="0">
              <a:solidFill>
                <a:srgbClr val="000000"/>
              </a:solidFill>
            </a:endParaRPr>
          </a:p>
        </p:txBody>
      </p:sp>
      <p:sp>
        <p:nvSpPr>
          <p:cNvPr id="10" name="Rectangle 9"/>
          <p:cNvSpPr/>
          <p:nvPr/>
        </p:nvSpPr>
        <p:spPr bwMode="auto">
          <a:xfrm>
            <a:off x="2581842" y="4565210"/>
            <a:ext cx="734157" cy="457200"/>
          </a:xfrm>
          <a:prstGeom prst="rect">
            <a:avLst/>
          </a:prstGeom>
          <a:solidFill>
            <a:schemeClr val="bg1">
              <a:lumMod val="40000"/>
              <a:lumOff val="60000"/>
            </a:schemeClr>
          </a:solidFill>
          <a:ln w="38100">
            <a:solidFill>
              <a:schemeClr val="bg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3</a:t>
            </a:r>
            <a:endParaRPr lang="en-US" sz="2000" dirty="0">
              <a:solidFill>
                <a:srgbClr val="000000"/>
              </a:solidFill>
            </a:endParaRPr>
          </a:p>
        </p:txBody>
      </p:sp>
      <p:sp>
        <p:nvSpPr>
          <p:cNvPr id="11" name="Rectangle 10"/>
          <p:cNvSpPr/>
          <p:nvPr/>
        </p:nvSpPr>
        <p:spPr bwMode="auto">
          <a:xfrm rot="18424794">
            <a:off x="2092922" y="4085488"/>
            <a:ext cx="734157" cy="457200"/>
          </a:xfrm>
          <a:prstGeom prst="rect">
            <a:avLst/>
          </a:prstGeom>
          <a:solidFill>
            <a:schemeClr val="bg1">
              <a:lumMod val="40000"/>
              <a:lumOff val="60000"/>
            </a:schemeClr>
          </a:solidFill>
          <a:ln w="38100">
            <a:solidFill>
              <a:schemeClr val="bg1">
                <a:lumMod val="40000"/>
                <a:lumOff val="60000"/>
              </a:schemeClr>
            </a:solid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4</a:t>
            </a:r>
            <a:endParaRPr lang="en-US" sz="2000" dirty="0">
              <a:solidFill>
                <a:srgbClr val="000000"/>
              </a:solidFill>
            </a:endParaRPr>
          </a:p>
        </p:txBody>
      </p:sp>
      <p:sp>
        <p:nvSpPr>
          <p:cNvPr id="12" name="Rectangle 11"/>
          <p:cNvSpPr/>
          <p:nvPr/>
        </p:nvSpPr>
        <p:spPr bwMode="auto">
          <a:xfrm rot="1365348">
            <a:off x="1565615" y="4595175"/>
            <a:ext cx="734156" cy="457199"/>
          </a:xfrm>
          <a:prstGeom prst="rect">
            <a:avLst/>
          </a:prstGeom>
          <a:solidFill>
            <a:schemeClr val="bg1">
              <a:lumMod val="40000"/>
              <a:lumOff val="60000"/>
            </a:schemeClr>
          </a:solidFill>
          <a:ln w="38100">
            <a:solidFill>
              <a:schemeClr val="bg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5</a:t>
            </a:r>
            <a:endParaRPr lang="en-US" sz="2000" dirty="0">
              <a:solidFill>
                <a:srgbClr val="000000"/>
              </a:solidFill>
            </a:endParaRPr>
          </a:p>
        </p:txBody>
      </p:sp>
      <p:cxnSp>
        <p:nvCxnSpPr>
          <p:cNvPr id="4" name="Straight Arrow Connector 3"/>
          <p:cNvCxnSpPr/>
          <p:nvPr/>
        </p:nvCxnSpPr>
        <p:spPr>
          <a:xfrm flipH="1">
            <a:off x="7220404" y="2296092"/>
            <a:ext cx="1552" cy="3514254"/>
          </a:xfrm>
          <a:prstGeom prst="straightConnector1">
            <a:avLst/>
          </a:prstGeom>
          <a:ln w="57150">
            <a:solidFill>
              <a:schemeClr val="accent5">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5789450" y="2278062"/>
            <a:ext cx="31860" cy="3508221"/>
          </a:xfrm>
          <a:prstGeom prst="straightConnector1">
            <a:avLst/>
          </a:prstGeom>
          <a:ln w="5715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4541837" y="5810346"/>
            <a:ext cx="3125137" cy="1041150"/>
            <a:chOff x="4541837" y="5810346"/>
            <a:chExt cx="3125137" cy="1041150"/>
          </a:xfrm>
        </p:grpSpPr>
        <p:sp>
          <p:nvSpPr>
            <p:cNvPr id="13" name="Right Brace 12"/>
            <p:cNvSpPr/>
            <p:nvPr/>
          </p:nvSpPr>
          <p:spPr>
            <a:xfrm rot="5400000">
              <a:off x="6267519" y="4800199"/>
              <a:ext cx="389308" cy="2409602"/>
            </a:xfrm>
            <a:prstGeom prst="rightBrace">
              <a:avLst>
                <a:gd name="adj1" fmla="val 50688"/>
                <a:gd name="adj2" fmla="val 50614"/>
              </a:avLst>
            </a:prstGeom>
            <a:ln w="38100">
              <a:solidFill>
                <a:srgbClr val="00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cxnSp>
          <p:nvCxnSpPr>
            <p:cNvPr id="14" name="Straight Arrow Connector 13"/>
            <p:cNvCxnSpPr/>
            <p:nvPr/>
          </p:nvCxnSpPr>
          <p:spPr>
            <a:xfrm flipH="1">
              <a:off x="6447183" y="6176558"/>
              <a:ext cx="12678" cy="589523"/>
            </a:xfrm>
            <a:prstGeom prst="straightConnector1">
              <a:avLst/>
            </a:prstGeom>
            <a:ln w="3810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541837" y="6233602"/>
              <a:ext cx="1834835" cy="617894"/>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response out</a:t>
              </a:r>
              <a:br>
                <a:rPr lang="en-US" sz="2400" dirty="0" smtClean="0">
                  <a:solidFill>
                    <a:srgbClr val="000000"/>
                  </a:solidFill>
                </a:rPr>
              </a:br>
              <a:r>
                <a:rPr lang="en-US" sz="2400" dirty="0" smtClean="0">
                  <a:solidFill>
                    <a:srgbClr val="000000"/>
                  </a:solidFill>
                </a:rPr>
                <a:t>300ms</a:t>
              </a:r>
            </a:p>
          </p:txBody>
        </p:sp>
      </p:grpSp>
      <p:sp>
        <p:nvSpPr>
          <p:cNvPr id="16" name="Rectangle 15"/>
          <p:cNvSpPr/>
          <p:nvPr/>
        </p:nvSpPr>
        <p:spPr bwMode="auto">
          <a:xfrm>
            <a:off x="5178267" y="2681087"/>
            <a:ext cx="1219200" cy="838200"/>
          </a:xfrm>
          <a:prstGeom prst="rect">
            <a:avLst/>
          </a:prstGeom>
          <a:solidFill>
            <a:schemeClr val="accent1">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work1</a:t>
            </a:r>
            <a:endParaRPr lang="en-US" sz="2000" dirty="0">
              <a:solidFill>
                <a:srgbClr val="000000"/>
              </a:solidFill>
            </a:endParaRPr>
          </a:p>
        </p:txBody>
      </p:sp>
      <p:sp>
        <p:nvSpPr>
          <p:cNvPr id="17" name="Rectangle 16"/>
          <p:cNvSpPr/>
          <p:nvPr/>
        </p:nvSpPr>
        <p:spPr bwMode="auto">
          <a:xfrm>
            <a:off x="6619081" y="2697162"/>
            <a:ext cx="1219200" cy="838200"/>
          </a:xfrm>
          <a:prstGeom prst="rect">
            <a:avLst/>
          </a:prstGeom>
          <a:solidFill>
            <a:schemeClr val="accent2">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work2</a:t>
            </a:r>
            <a:endParaRPr lang="en-US" sz="2000" dirty="0">
              <a:solidFill>
                <a:srgbClr val="000000"/>
              </a:solidFill>
            </a:endParaRPr>
          </a:p>
        </p:txBody>
      </p:sp>
      <p:sp>
        <p:nvSpPr>
          <p:cNvPr id="18" name="Rectangle 17"/>
          <p:cNvSpPr/>
          <p:nvPr/>
        </p:nvSpPr>
        <p:spPr bwMode="auto">
          <a:xfrm>
            <a:off x="5178267" y="3695089"/>
            <a:ext cx="1219200" cy="838200"/>
          </a:xfrm>
          <a:prstGeom prst="rect">
            <a:avLst/>
          </a:prstGeom>
          <a:solidFill>
            <a:schemeClr val="accent1">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work3</a:t>
            </a:r>
            <a:endParaRPr lang="en-US" sz="2000" dirty="0">
              <a:solidFill>
                <a:srgbClr val="000000"/>
              </a:solidFill>
            </a:endParaRPr>
          </a:p>
        </p:txBody>
      </p:sp>
      <p:sp>
        <p:nvSpPr>
          <p:cNvPr id="19" name="Rectangle 18"/>
          <p:cNvSpPr/>
          <p:nvPr/>
        </p:nvSpPr>
        <p:spPr bwMode="auto">
          <a:xfrm>
            <a:off x="6603303" y="3687552"/>
            <a:ext cx="1219200" cy="838200"/>
          </a:xfrm>
          <a:prstGeom prst="rect">
            <a:avLst/>
          </a:prstGeom>
          <a:solidFill>
            <a:schemeClr val="accent2">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work4</a:t>
            </a:r>
            <a:endParaRPr lang="en-US" sz="2000" dirty="0">
              <a:solidFill>
                <a:srgbClr val="000000"/>
              </a:solidFill>
            </a:endParaRPr>
          </a:p>
        </p:txBody>
      </p:sp>
      <p:sp>
        <p:nvSpPr>
          <p:cNvPr id="20" name="Rectangle 19"/>
          <p:cNvSpPr/>
          <p:nvPr/>
        </p:nvSpPr>
        <p:spPr bwMode="auto">
          <a:xfrm>
            <a:off x="5178267" y="4705759"/>
            <a:ext cx="1219200" cy="838200"/>
          </a:xfrm>
          <a:prstGeom prst="rect">
            <a:avLst/>
          </a:prstGeom>
          <a:solidFill>
            <a:schemeClr val="accent1">
              <a:lumMod val="20000"/>
              <a:lumOff val="80000"/>
            </a:schemeClr>
          </a:solid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work5</a:t>
            </a:r>
            <a:endParaRPr lang="en-US" sz="2000" dirty="0">
              <a:solidFill>
                <a:srgbClr val="000000"/>
              </a:solidFill>
            </a:endParaRPr>
          </a:p>
        </p:txBody>
      </p:sp>
      <p:grpSp>
        <p:nvGrpSpPr>
          <p:cNvPr id="23" name="Group 22"/>
          <p:cNvGrpSpPr/>
          <p:nvPr/>
        </p:nvGrpSpPr>
        <p:grpSpPr>
          <a:xfrm>
            <a:off x="3779837" y="1439862"/>
            <a:ext cx="3887137" cy="534400"/>
            <a:chOff x="3779837" y="1439862"/>
            <a:chExt cx="3887137" cy="534400"/>
          </a:xfrm>
        </p:grpSpPr>
        <p:sp>
          <p:nvSpPr>
            <p:cNvPr id="6" name="TextBox 5"/>
            <p:cNvSpPr txBox="1"/>
            <p:nvPr/>
          </p:nvSpPr>
          <p:spPr>
            <a:xfrm>
              <a:off x="5389568" y="1479236"/>
              <a:ext cx="2277406" cy="495026"/>
            </a:xfrm>
            <a:prstGeom prst="rect">
              <a:avLst/>
            </a:prstGeom>
            <a:noFill/>
            <a:ln>
              <a:solidFill>
                <a:srgbClr val="000000"/>
              </a:solidFill>
            </a:ln>
          </p:spPr>
          <p:txBody>
            <a:bodyPr wrap="none" lIns="0" tIns="0" rIns="0" bIns="0" rtlCol="0" anchor="ctr" anchorCtr="1">
              <a:noAutofit/>
            </a:bodyPr>
            <a:lstStyle/>
            <a:p>
              <a:pPr algn="ctr">
                <a:lnSpc>
                  <a:spcPct val="90000"/>
                </a:lnSpc>
                <a:spcAft>
                  <a:spcPts val="600"/>
                </a:spcAft>
              </a:pPr>
              <a:r>
                <a:rPr lang="en-US" sz="2400" dirty="0" err="1" smtClean="0">
                  <a:solidFill>
                    <a:srgbClr val="000000"/>
                  </a:solidFill>
                </a:rPr>
                <a:t>Parallel.For</a:t>
              </a:r>
              <a:endParaRPr lang="en-US" sz="2400" dirty="0" smtClean="0">
                <a:solidFill>
                  <a:srgbClr val="000000"/>
                </a:solidFill>
              </a:endParaRPr>
            </a:p>
          </p:txBody>
        </p:sp>
        <p:cxnSp>
          <p:nvCxnSpPr>
            <p:cNvPr id="21" name="Straight Arrow Connector 20"/>
            <p:cNvCxnSpPr/>
            <p:nvPr/>
          </p:nvCxnSpPr>
          <p:spPr>
            <a:xfrm>
              <a:off x="4070308" y="1439862"/>
              <a:ext cx="1219200" cy="152400"/>
            </a:xfrm>
            <a:prstGeom prst="straightConnector1">
              <a:avLst/>
            </a:prstGeom>
            <a:ln w="5715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378021">
              <a:off x="3779837" y="1560521"/>
              <a:ext cx="1397828" cy="338062"/>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request in</a:t>
              </a:r>
            </a:p>
          </p:txBody>
        </p:sp>
      </p:grpSp>
    </p:spTree>
    <p:extLst>
      <p:ext uri="{BB962C8B-B14F-4D97-AF65-F5344CB8AC3E}">
        <p14:creationId xmlns:p14="http://schemas.microsoft.com/office/powerpoint/2010/main" val="2602341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ntr" presetSubtype="1"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up)">
                                      <p:cBhvr>
                                        <p:cTn id="10" dur="500"/>
                                        <p:tgtEl>
                                          <p:spTgt spid="23"/>
                                        </p:tgtEl>
                                      </p:cBhvr>
                                    </p:animEffect>
                                  </p:childTnLst>
                                </p:cTn>
                              </p:par>
                            </p:childTnLst>
                          </p:cTn>
                        </p:par>
                        <p:par>
                          <p:cTn id="11" fill="hold">
                            <p:stCondLst>
                              <p:cond delay="500"/>
                            </p:stCondLst>
                            <p:childTnLst>
                              <p:par>
                                <p:cTn id="12" presetID="10" presetClass="entr" presetSubtype="0" fill="hold" grpId="1"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1500"/>
                                        <p:tgtEl>
                                          <p:spTgt spid="5"/>
                                        </p:tgtEl>
                                      </p:cBhvr>
                                    </p:animEffect>
                                  </p:childTnLst>
                                </p:cTn>
                              </p:par>
                              <p:par>
                                <p:cTn id="35" presetID="22" presetClass="entr" presetSubtype="1"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1500"/>
                                        <p:tgtEl>
                                          <p:spTgt spid="4"/>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par>
                                <p:cTn id="44" presetID="12" presetClass="exit" presetSubtype="2" fill="hold" grpId="0" nodeType="withEffect">
                                  <p:stCondLst>
                                    <p:cond delay="0"/>
                                  </p:stCondLst>
                                  <p:childTnLst>
                                    <p:anim calcmode="lin" valueType="num">
                                      <p:cBhvr additive="base">
                                        <p:cTn id="45" dur="500"/>
                                        <p:tgtEl>
                                          <p:spTgt spid="8"/>
                                        </p:tgtEl>
                                        <p:attrNameLst>
                                          <p:attrName>ppt_x</p:attrName>
                                        </p:attrNameLst>
                                      </p:cBhvr>
                                      <p:tavLst>
                                        <p:tav tm="0">
                                          <p:val>
                                            <p:strVal val="#ppt_x"/>
                                          </p:val>
                                        </p:tav>
                                        <p:tav tm="100000">
                                          <p:val>
                                            <p:strVal val="#ppt_x+#ppt_w*1.125000"/>
                                          </p:val>
                                        </p:tav>
                                      </p:tavLst>
                                    </p:anim>
                                    <p:animEffect transition="out" filter="wipe(right)">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par>
                                <p:cTn id="48" presetID="12" presetClass="exit" presetSubtype="2" fill="hold" grpId="0" nodeType="withEffect">
                                  <p:stCondLst>
                                    <p:cond delay="0"/>
                                  </p:stCondLst>
                                  <p:childTnLst>
                                    <p:anim calcmode="lin" valueType="num">
                                      <p:cBhvr additive="base">
                                        <p:cTn id="49" dur="500"/>
                                        <p:tgtEl>
                                          <p:spTgt spid="9"/>
                                        </p:tgtEl>
                                        <p:attrNameLst>
                                          <p:attrName>ppt_x</p:attrName>
                                        </p:attrNameLst>
                                      </p:cBhvr>
                                      <p:tavLst>
                                        <p:tav tm="0">
                                          <p:val>
                                            <p:strVal val="#ppt_x"/>
                                          </p:val>
                                        </p:tav>
                                        <p:tav tm="100000">
                                          <p:val>
                                            <p:strVal val="#ppt_x+#ppt_w*1.125000"/>
                                          </p:val>
                                        </p:tav>
                                      </p:tavLst>
                                    </p:anim>
                                    <p:animEffect transition="out" filter="wipe(right)">
                                      <p:cBhvr>
                                        <p:cTn id="50" dur="500"/>
                                        <p:tgtEl>
                                          <p:spTgt spid="9"/>
                                        </p:tgtEl>
                                      </p:cBhvr>
                                    </p:animEffect>
                                    <p:set>
                                      <p:cBhvr>
                                        <p:cTn id="51" dur="1" fill="hold">
                                          <p:stCondLst>
                                            <p:cond delay="499"/>
                                          </p:stCondLst>
                                        </p:cTn>
                                        <p:tgtEl>
                                          <p:spTgt spid="9"/>
                                        </p:tgtEl>
                                        <p:attrNameLst>
                                          <p:attrName>style.visibility</p:attrName>
                                        </p:attrNameLst>
                                      </p:cBhvr>
                                      <p:to>
                                        <p:strVal val="hidden"/>
                                      </p:to>
                                    </p:set>
                                  </p:childTnLst>
                                </p:cTn>
                              </p:par>
                              <p:par>
                                <p:cTn id="52" presetID="22" presetClass="entr" presetSubtype="1" fill="hold" grpId="0" nodeType="withEffect">
                                  <p:stCondLst>
                                    <p:cond delay="500"/>
                                  </p:stCondLst>
                                  <p:childTnLst>
                                    <p:set>
                                      <p:cBhvr>
                                        <p:cTn id="53" dur="1" fill="hold">
                                          <p:stCondLst>
                                            <p:cond delay="0"/>
                                          </p:stCondLst>
                                        </p:cTn>
                                        <p:tgtEl>
                                          <p:spTgt spid="18"/>
                                        </p:tgtEl>
                                        <p:attrNameLst>
                                          <p:attrName>style.visibility</p:attrName>
                                        </p:attrNameLst>
                                      </p:cBhvr>
                                      <p:to>
                                        <p:strVal val="visible"/>
                                      </p:to>
                                    </p:set>
                                    <p:animEffect transition="in" filter="wipe(up)">
                                      <p:cBhvr>
                                        <p:cTn id="54" dur="500"/>
                                        <p:tgtEl>
                                          <p:spTgt spid="18"/>
                                        </p:tgtEl>
                                      </p:cBhvr>
                                    </p:animEffect>
                                  </p:childTnLst>
                                </p:cTn>
                              </p:par>
                              <p:par>
                                <p:cTn id="55" presetID="22" presetClass="entr" presetSubtype="1" fill="hold" grpId="0" nodeType="withEffect">
                                  <p:stCondLst>
                                    <p:cond delay="50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par>
                                <p:cTn id="58" presetID="12" presetClass="exit" presetSubtype="2" fill="hold" grpId="0" nodeType="withEffect">
                                  <p:stCondLst>
                                    <p:cond delay="500"/>
                                  </p:stCondLst>
                                  <p:childTnLst>
                                    <p:anim calcmode="lin" valueType="num">
                                      <p:cBhvr additive="base">
                                        <p:cTn id="59" dur="500"/>
                                        <p:tgtEl>
                                          <p:spTgt spid="10"/>
                                        </p:tgtEl>
                                        <p:attrNameLst>
                                          <p:attrName>ppt_x</p:attrName>
                                        </p:attrNameLst>
                                      </p:cBhvr>
                                      <p:tavLst>
                                        <p:tav tm="0">
                                          <p:val>
                                            <p:strVal val="#ppt_x"/>
                                          </p:val>
                                        </p:tav>
                                        <p:tav tm="100000">
                                          <p:val>
                                            <p:strVal val="#ppt_x+#ppt_w*1.125000"/>
                                          </p:val>
                                        </p:tav>
                                      </p:tavLst>
                                    </p:anim>
                                    <p:animEffect transition="out" filter="wipe(right)">
                                      <p:cBhvr>
                                        <p:cTn id="60" dur="500"/>
                                        <p:tgtEl>
                                          <p:spTgt spid="10"/>
                                        </p:tgtEl>
                                      </p:cBhvr>
                                    </p:animEffect>
                                    <p:set>
                                      <p:cBhvr>
                                        <p:cTn id="61" dur="1" fill="hold">
                                          <p:stCondLst>
                                            <p:cond delay="499"/>
                                          </p:stCondLst>
                                        </p:cTn>
                                        <p:tgtEl>
                                          <p:spTgt spid="10"/>
                                        </p:tgtEl>
                                        <p:attrNameLst>
                                          <p:attrName>style.visibility</p:attrName>
                                        </p:attrNameLst>
                                      </p:cBhvr>
                                      <p:to>
                                        <p:strVal val="hidden"/>
                                      </p:to>
                                    </p:set>
                                  </p:childTnLst>
                                </p:cTn>
                              </p:par>
                              <p:par>
                                <p:cTn id="62" presetID="12" presetClass="exit" presetSubtype="2" fill="hold" grpId="0" nodeType="withEffect">
                                  <p:stCondLst>
                                    <p:cond delay="500"/>
                                  </p:stCondLst>
                                  <p:childTnLst>
                                    <p:anim calcmode="lin" valueType="num">
                                      <p:cBhvr additive="base">
                                        <p:cTn id="63" dur="500"/>
                                        <p:tgtEl>
                                          <p:spTgt spid="11"/>
                                        </p:tgtEl>
                                        <p:attrNameLst>
                                          <p:attrName>ppt_x</p:attrName>
                                        </p:attrNameLst>
                                      </p:cBhvr>
                                      <p:tavLst>
                                        <p:tav tm="0">
                                          <p:val>
                                            <p:strVal val="#ppt_x"/>
                                          </p:val>
                                        </p:tav>
                                        <p:tav tm="100000">
                                          <p:val>
                                            <p:strVal val="#ppt_x+#ppt_w*1.125000"/>
                                          </p:val>
                                        </p:tav>
                                      </p:tavLst>
                                    </p:anim>
                                    <p:animEffect transition="out" filter="wipe(right)">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22" presetClass="entr" presetSubtype="1" fill="hold" grpId="0" nodeType="withEffect">
                                  <p:stCondLst>
                                    <p:cond delay="1000"/>
                                  </p:stCondLst>
                                  <p:childTnLst>
                                    <p:set>
                                      <p:cBhvr>
                                        <p:cTn id="67" dur="1" fill="hold">
                                          <p:stCondLst>
                                            <p:cond delay="0"/>
                                          </p:stCondLst>
                                        </p:cTn>
                                        <p:tgtEl>
                                          <p:spTgt spid="20"/>
                                        </p:tgtEl>
                                        <p:attrNameLst>
                                          <p:attrName>style.visibility</p:attrName>
                                        </p:attrNameLst>
                                      </p:cBhvr>
                                      <p:to>
                                        <p:strVal val="visible"/>
                                      </p:to>
                                    </p:set>
                                    <p:animEffect transition="in" filter="wipe(up)">
                                      <p:cBhvr>
                                        <p:cTn id="68" dur="500"/>
                                        <p:tgtEl>
                                          <p:spTgt spid="20"/>
                                        </p:tgtEl>
                                      </p:cBhvr>
                                    </p:animEffect>
                                  </p:childTnLst>
                                </p:cTn>
                              </p:par>
                              <p:par>
                                <p:cTn id="69" presetID="12" presetClass="exit" presetSubtype="2" fill="hold" grpId="0" nodeType="withEffect">
                                  <p:stCondLst>
                                    <p:cond delay="1000"/>
                                  </p:stCondLst>
                                  <p:childTnLst>
                                    <p:anim calcmode="lin" valueType="num">
                                      <p:cBhvr additive="base">
                                        <p:cTn id="70" dur="500"/>
                                        <p:tgtEl>
                                          <p:spTgt spid="12"/>
                                        </p:tgtEl>
                                        <p:attrNameLst>
                                          <p:attrName>ppt_x</p:attrName>
                                        </p:attrNameLst>
                                      </p:cBhvr>
                                      <p:tavLst>
                                        <p:tav tm="0">
                                          <p:val>
                                            <p:strVal val="#ppt_x"/>
                                          </p:val>
                                        </p:tav>
                                        <p:tav tm="100000">
                                          <p:val>
                                            <p:strVal val="#ppt_x+#ppt_w*1.125000"/>
                                          </p:val>
                                        </p:tav>
                                      </p:tavLst>
                                    </p:anim>
                                    <p:animEffect transition="out" filter="wipe(right)">
                                      <p:cBhvr>
                                        <p:cTn id="71" dur="500"/>
                                        <p:tgtEl>
                                          <p:spTgt spid="12"/>
                                        </p:tgtEl>
                                      </p:cBhvr>
                                    </p:animEffect>
                                    <p:set>
                                      <p:cBhvr>
                                        <p:cTn id="72" dur="1" fill="hold">
                                          <p:stCondLst>
                                            <p:cond delay="499"/>
                                          </p:stCondLst>
                                        </p:cTn>
                                        <p:tgtEl>
                                          <p:spTgt spid="12"/>
                                        </p:tgtEl>
                                        <p:attrNameLst>
                                          <p:attrName>style.visibility</p:attrName>
                                        </p:attrNameLst>
                                      </p:cBhvr>
                                      <p:to>
                                        <p:strVal val="hidden"/>
                                      </p:to>
                                    </p:set>
                                  </p:childTnLst>
                                </p:cTn>
                              </p:par>
                            </p:childTnLst>
                          </p:cTn>
                        </p:par>
                        <p:par>
                          <p:cTn id="73" fill="hold">
                            <p:stCondLst>
                              <p:cond delay="1500"/>
                            </p:stCondLst>
                            <p:childTnLst>
                              <p:par>
                                <p:cTn id="74" presetID="22" presetClass="entr" presetSubtype="1" fill="hold"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up)">
                                      <p:cBhvr>
                                        <p:cTn id="7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6" grpId="0" animBg="1"/>
      <p:bldP spid="17"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2125663"/>
            <a:ext cx="11887200" cy="1831975"/>
          </a:xfrm>
        </p:spPr>
        <p:txBody>
          <a:bodyPr/>
          <a:lstStyle/>
          <a:p>
            <a:r>
              <a:rPr lang="en-US" sz="8800" dirty="0" smtClean="0"/>
              <a:t>Is it CPU-bound,</a:t>
            </a:r>
            <a:br>
              <a:rPr lang="en-US" sz="8800" dirty="0" smtClean="0"/>
            </a:br>
            <a:r>
              <a:rPr lang="en-US" sz="8800" dirty="0" smtClean="0"/>
              <a:t>or I/O-bound?</a:t>
            </a:r>
            <a:endParaRPr lang="en-US" sz="8800" dirty="0"/>
          </a:p>
        </p:txBody>
      </p:sp>
    </p:spTree>
    <p:extLst>
      <p:ext uri="{BB962C8B-B14F-4D97-AF65-F5344CB8AC3E}">
        <p14:creationId xmlns:p14="http://schemas.microsoft.com/office/powerpoint/2010/main" val="2764505471"/>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3086091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Straight Arrow Connector 56"/>
          <p:cNvCxnSpPr>
            <a:stCxn id="4" idx="0"/>
            <a:endCxn id="51" idx="2"/>
          </p:cNvCxnSpPr>
          <p:nvPr/>
        </p:nvCxnSpPr>
        <p:spPr>
          <a:xfrm>
            <a:off x="6099833" y="1592262"/>
            <a:ext cx="0" cy="4800600"/>
          </a:xfrm>
          <a:prstGeom prst="straightConnector1">
            <a:avLst/>
          </a:prstGeom>
          <a:ln w="5715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err="1">
                <a:gradFill>
                  <a:gsLst>
                    <a:gs pos="0">
                      <a:srgbClr val="FFFFFF"/>
                    </a:gs>
                    <a:gs pos="100000">
                      <a:srgbClr val="FFFFFF"/>
                    </a:gs>
                  </a:gsLst>
                  <a:lin ang="5400000" scaled="0"/>
                </a:gradFill>
              </a:rPr>
              <a:t>Threadpool</a:t>
            </a:r>
            <a:endParaRPr lang="en-US" dirty="0"/>
          </a:p>
        </p:txBody>
      </p:sp>
      <p:grpSp>
        <p:nvGrpSpPr>
          <p:cNvPr id="37" name="Group 36"/>
          <p:cNvGrpSpPr/>
          <p:nvPr/>
        </p:nvGrpSpPr>
        <p:grpSpPr>
          <a:xfrm>
            <a:off x="5490233" y="1592262"/>
            <a:ext cx="1219200" cy="838200"/>
            <a:chOff x="1646237" y="1973262"/>
            <a:chExt cx="1219200" cy="838200"/>
          </a:xfrm>
        </p:grpSpPr>
        <p:sp>
          <p:nvSpPr>
            <p:cNvPr id="5" name="Rectangle 4"/>
            <p:cNvSpPr/>
            <p:nvPr/>
          </p:nvSpPr>
          <p:spPr bwMode="auto">
            <a:xfrm>
              <a:off x="1646237" y="1973262"/>
              <a:ext cx="1219200" cy="838200"/>
            </a:xfrm>
            <a:prstGeom prst="rect">
              <a:avLst/>
            </a:prstGeom>
            <a:solidFill>
              <a:srgbClr val="C1E5FF">
                <a:alpha val="50196"/>
              </a:srgbClr>
            </a:solidFill>
            <a:ln w="38100">
              <a:solidFill>
                <a:schemeClr val="accent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TextBox 5"/>
            <p:cNvSpPr txBox="1"/>
            <p:nvPr/>
          </p:nvSpPr>
          <p:spPr>
            <a:xfrm>
              <a:off x="1646237" y="25828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end1</a:t>
              </a:r>
            </a:p>
          </p:txBody>
        </p:sp>
        <p:sp>
          <p:nvSpPr>
            <p:cNvPr id="4" name="TextBox 3"/>
            <p:cNvSpPr txBox="1"/>
            <p:nvPr/>
          </p:nvSpPr>
          <p:spPr>
            <a:xfrm>
              <a:off x="1646237" y="19732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start1</a:t>
              </a:r>
            </a:p>
          </p:txBody>
        </p:sp>
      </p:grpSp>
      <p:grpSp>
        <p:nvGrpSpPr>
          <p:cNvPr id="38" name="Group 37"/>
          <p:cNvGrpSpPr/>
          <p:nvPr/>
        </p:nvGrpSpPr>
        <p:grpSpPr>
          <a:xfrm>
            <a:off x="5490233" y="2582862"/>
            <a:ext cx="1219200" cy="838200"/>
            <a:chOff x="1646237" y="1973262"/>
            <a:chExt cx="1219200" cy="838200"/>
          </a:xfrm>
        </p:grpSpPr>
        <p:sp>
          <p:nvSpPr>
            <p:cNvPr id="39" name="Rectangle 38"/>
            <p:cNvSpPr/>
            <p:nvPr/>
          </p:nvSpPr>
          <p:spPr bwMode="auto">
            <a:xfrm>
              <a:off x="1646237" y="1973262"/>
              <a:ext cx="1219200" cy="838200"/>
            </a:xfrm>
            <a:prstGeom prst="rect">
              <a:avLst/>
            </a:prstGeom>
            <a:solidFill>
              <a:srgbClr val="C1E5FF">
                <a:alpha val="50196"/>
              </a:srgbClr>
            </a:solidFill>
            <a:ln w="38100">
              <a:solidFill>
                <a:schemeClr val="accent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0" name="TextBox 39"/>
            <p:cNvSpPr txBox="1"/>
            <p:nvPr/>
          </p:nvSpPr>
          <p:spPr>
            <a:xfrm>
              <a:off x="1646237" y="25828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end2</a:t>
              </a:r>
            </a:p>
          </p:txBody>
        </p:sp>
        <p:sp>
          <p:nvSpPr>
            <p:cNvPr id="41" name="TextBox 40"/>
            <p:cNvSpPr txBox="1"/>
            <p:nvPr/>
          </p:nvSpPr>
          <p:spPr>
            <a:xfrm>
              <a:off x="1646237" y="19732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start2</a:t>
              </a:r>
            </a:p>
          </p:txBody>
        </p:sp>
      </p:grpSp>
      <p:grpSp>
        <p:nvGrpSpPr>
          <p:cNvPr id="42" name="Group 41"/>
          <p:cNvGrpSpPr/>
          <p:nvPr/>
        </p:nvGrpSpPr>
        <p:grpSpPr>
          <a:xfrm>
            <a:off x="5490233" y="3573462"/>
            <a:ext cx="1219200" cy="838200"/>
            <a:chOff x="1646237" y="1973262"/>
            <a:chExt cx="1219200" cy="838200"/>
          </a:xfrm>
        </p:grpSpPr>
        <p:sp>
          <p:nvSpPr>
            <p:cNvPr id="43" name="Rectangle 42"/>
            <p:cNvSpPr/>
            <p:nvPr/>
          </p:nvSpPr>
          <p:spPr bwMode="auto">
            <a:xfrm>
              <a:off x="1646237" y="1973262"/>
              <a:ext cx="1219200" cy="838200"/>
            </a:xfrm>
            <a:prstGeom prst="rect">
              <a:avLst/>
            </a:prstGeom>
            <a:solidFill>
              <a:srgbClr val="C1E5FF">
                <a:alpha val="50196"/>
              </a:srgbClr>
            </a:solidFill>
            <a:ln w="38100">
              <a:solidFill>
                <a:schemeClr val="accent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4" name="TextBox 43"/>
            <p:cNvSpPr txBox="1"/>
            <p:nvPr/>
          </p:nvSpPr>
          <p:spPr>
            <a:xfrm>
              <a:off x="1646237" y="25828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end3</a:t>
              </a:r>
            </a:p>
          </p:txBody>
        </p:sp>
        <p:sp>
          <p:nvSpPr>
            <p:cNvPr id="45" name="TextBox 44"/>
            <p:cNvSpPr txBox="1"/>
            <p:nvPr/>
          </p:nvSpPr>
          <p:spPr>
            <a:xfrm>
              <a:off x="1646237" y="19732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start3</a:t>
              </a:r>
            </a:p>
          </p:txBody>
        </p:sp>
      </p:grpSp>
      <p:grpSp>
        <p:nvGrpSpPr>
          <p:cNvPr id="46" name="Group 45"/>
          <p:cNvGrpSpPr/>
          <p:nvPr/>
        </p:nvGrpSpPr>
        <p:grpSpPr>
          <a:xfrm>
            <a:off x="5490233" y="4564062"/>
            <a:ext cx="1219200" cy="838200"/>
            <a:chOff x="1646237" y="1973262"/>
            <a:chExt cx="1219200" cy="838200"/>
          </a:xfrm>
        </p:grpSpPr>
        <p:sp>
          <p:nvSpPr>
            <p:cNvPr id="47" name="Rectangle 46"/>
            <p:cNvSpPr/>
            <p:nvPr/>
          </p:nvSpPr>
          <p:spPr bwMode="auto">
            <a:xfrm>
              <a:off x="1646237" y="1973262"/>
              <a:ext cx="1219200" cy="838200"/>
            </a:xfrm>
            <a:prstGeom prst="rect">
              <a:avLst/>
            </a:prstGeom>
            <a:solidFill>
              <a:srgbClr val="C1E5FF">
                <a:alpha val="50196"/>
              </a:srgbClr>
            </a:solidFill>
            <a:ln w="38100">
              <a:solidFill>
                <a:schemeClr val="accent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8" name="TextBox 47"/>
            <p:cNvSpPr txBox="1"/>
            <p:nvPr/>
          </p:nvSpPr>
          <p:spPr>
            <a:xfrm>
              <a:off x="1646237" y="25828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end4</a:t>
              </a:r>
            </a:p>
          </p:txBody>
        </p:sp>
        <p:sp>
          <p:nvSpPr>
            <p:cNvPr id="49" name="TextBox 48"/>
            <p:cNvSpPr txBox="1"/>
            <p:nvPr/>
          </p:nvSpPr>
          <p:spPr>
            <a:xfrm>
              <a:off x="1646237" y="19732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start4</a:t>
              </a:r>
            </a:p>
          </p:txBody>
        </p:sp>
      </p:grpSp>
      <p:grpSp>
        <p:nvGrpSpPr>
          <p:cNvPr id="50" name="Group 49"/>
          <p:cNvGrpSpPr/>
          <p:nvPr/>
        </p:nvGrpSpPr>
        <p:grpSpPr>
          <a:xfrm>
            <a:off x="5490233" y="5554662"/>
            <a:ext cx="1219200" cy="838200"/>
            <a:chOff x="1646237" y="1973262"/>
            <a:chExt cx="1219200" cy="838200"/>
          </a:xfrm>
        </p:grpSpPr>
        <p:sp>
          <p:nvSpPr>
            <p:cNvPr id="51" name="Rectangle 50"/>
            <p:cNvSpPr/>
            <p:nvPr/>
          </p:nvSpPr>
          <p:spPr bwMode="auto">
            <a:xfrm>
              <a:off x="1646237" y="1973262"/>
              <a:ext cx="1219200" cy="838200"/>
            </a:xfrm>
            <a:prstGeom prst="rect">
              <a:avLst/>
            </a:prstGeom>
            <a:solidFill>
              <a:srgbClr val="C1E5FF">
                <a:alpha val="50196"/>
              </a:srgbClr>
            </a:solidFill>
            <a:ln w="38100">
              <a:solidFill>
                <a:schemeClr val="accent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2" name="TextBox 51"/>
            <p:cNvSpPr txBox="1"/>
            <p:nvPr/>
          </p:nvSpPr>
          <p:spPr>
            <a:xfrm>
              <a:off x="1646237" y="25828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end5</a:t>
              </a:r>
            </a:p>
          </p:txBody>
        </p:sp>
        <p:sp>
          <p:nvSpPr>
            <p:cNvPr id="53" name="TextBox 52"/>
            <p:cNvSpPr txBox="1"/>
            <p:nvPr/>
          </p:nvSpPr>
          <p:spPr>
            <a:xfrm>
              <a:off x="1646237" y="19732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start5</a:t>
              </a:r>
            </a:p>
          </p:txBody>
        </p:sp>
      </p:grpSp>
      <p:cxnSp>
        <p:nvCxnSpPr>
          <p:cNvPr id="60" name="Straight Arrow Connector 59"/>
          <p:cNvCxnSpPr/>
          <p:nvPr/>
        </p:nvCxnSpPr>
        <p:spPr>
          <a:xfrm flipH="1">
            <a:off x="4118633" y="6392862"/>
            <a:ext cx="1219201" cy="381000"/>
          </a:xfrm>
          <a:prstGeom prst="straightConnector1">
            <a:avLst/>
          </a:prstGeom>
          <a:ln w="5715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rot="20584860">
            <a:off x="3926293" y="6041752"/>
            <a:ext cx="1397828" cy="373989"/>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response out</a:t>
            </a:r>
            <a:br>
              <a:rPr lang="en-US" sz="2400" dirty="0" smtClean="0">
                <a:solidFill>
                  <a:srgbClr val="000000"/>
                </a:solidFill>
              </a:rPr>
            </a:br>
            <a:r>
              <a:rPr lang="en-US" sz="2400" dirty="0" smtClean="0">
                <a:solidFill>
                  <a:srgbClr val="000000"/>
                </a:solidFill>
              </a:rPr>
              <a:t>500ms</a:t>
            </a:r>
          </a:p>
        </p:txBody>
      </p:sp>
      <p:grpSp>
        <p:nvGrpSpPr>
          <p:cNvPr id="126" name="Group 125"/>
          <p:cNvGrpSpPr/>
          <p:nvPr/>
        </p:nvGrpSpPr>
        <p:grpSpPr>
          <a:xfrm>
            <a:off x="3779837" y="1439862"/>
            <a:ext cx="1509671" cy="458721"/>
            <a:chOff x="3779837" y="1439862"/>
            <a:chExt cx="1509671" cy="458721"/>
          </a:xfrm>
        </p:grpSpPr>
        <p:cxnSp>
          <p:nvCxnSpPr>
            <p:cNvPr id="128" name="Straight Arrow Connector 127"/>
            <p:cNvCxnSpPr/>
            <p:nvPr/>
          </p:nvCxnSpPr>
          <p:spPr>
            <a:xfrm>
              <a:off x="4070308" y="1439862"/>
              <a:ext cx="1219200" cy="152400"/>
            </a:xfrm>
            <a:prstGeom prst="straightConnector1">
              <a:avLst/>
            </a:prstGeom>
            <a:ln w="5715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rot="378021">
              <a:off x="3779837" y="1560521"/>
              <a:ext cx="1397828" cy="338062"/>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request in</a:t>
              </a:r>
            </a:p>
          </p:txBody>
        </p:sp>
      </p:grpSp>
    </p:spTree>
    <p:extLst>
      <p:ext uri="{BB962C8B-B14F-4D97-AF65-F5344CB8AC3E}">
        <p14:creationId xmlns:p14="http://schemas.microsoft.com/office/powerpoint/2010/main" val="66823183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lowchart: Magnetic Disk 100"/>
          <p:cNvSpPr/>
          <p:nvPr/>
        </p:nvSpPr>
        <p:spPr bwMode="auto">
          <a:xfrm>
            <a:off x="1330923" y="2660210"/>
            <a:ext cx="2057400" cy="2628900"/>
          </a:xfrm>
          <a:prstGeom prst="flowChartMagneticDisk">
            <a:avLst/>
          </a:prstGeom>
          <a:solidFill>
            <a:srgbClr val="FFFF99"/>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12" name="Straight Arrow Connector 111"/>
          <p:cNvCxnSpPr/>
          <p:nvPr/>
        </p:nvCxnSpPr>
        <p:spPr>
          <a:xfrm>
            <a:off x="7269743" y="2372292"/>
            <a:ext cx="8308" cy="2514600"/>
          </a:xfrm>
          <a:prstGeom prst="straightConnector1">
            <a:avLst/>
          </a:prstGeom>
          <a:ln w="57150">
            <a:solidFill>
              <a:schemeClr val="accent5">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5837237" y="2354262"/>
            <a:ext cx="8308" cy="2514600"/>
          </a:xfrm>
          <a:prstGeom prst="straightConnector1">
            <a:avLst/>
          </a:prstGeom>
          <a:ln w="5715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err="1">
                <a:gradFill>
                  <a:gsLst>
                    <a:gs pos="0">
                      <a:srgbClr val="FFFFFF"/>
                    </a:gs>
                    <a:gs pos="100000">
                      <a:srgbClr val="FFFFFF"/>
                    </a:gs>
                  </a:gsLst>
                  <a:lin ang="5400000" scaled="0"/>
                </a:gradFill>
              </a:rPr>
              <a:t>Threadpool</a:t>
            </a:r>
            <a:endParaRPr lang="en-US" dirty="0"/>
          </a:p>
        </p:txBody>
      </p:sp>
      <p:grpSp>
        <p:nvGrpSpPr>
          <p:cNvPr id="69" name="Group 68"/>
          <p:cNvGrpSpPr>
            <a:grpSpLocks noChangeAspect="1"/>
          </p:cNvGrpSpPr>
          <p:nvPr/>
        </p:nvGrpSpPr>
        <p:grpSpPr>
          <a:xfrm rot="2315391">
            <a:off x="1413598" y="3627368"/>
            <a:ext cx="734157" cy="457200"/>
            <a:chOff x="1646237" y="1973262"/>
            <a:chExt cx="1219200" cy="838200"/>
          </a:xfrm>
        </p:grpSpPr>
        <p:sp>
          <p:nvSpPr>
            <p:cNvPr id="70" name="Rectangle 69"/>
            <p:cNvSpPr/>
            <p:nvPr/>
          </p:nvSpPr>
          <p:spPr bwMode="auto">
            <a:xfrm>
              <a:off x="1646237" y="1973262"/>
              <a:ext cx="1219200" cy="838200"/>
            </a:xfrm>
            <a:prstGeom prst="rect">
              <a:avLst/>
            </a:prstGeom>
            <a:solidFill>
              <a:schemeClr val="tx1">
                <a:lumMod val="85000"/>
              </a:schemeClr>
            </a:solidFill>
            <a:ln w="38100">
              <a:solidFill>
                <a:schemeClr val="bg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1</a:t>
              </a:r>
              <a:endParaRPr lang="en-US" sz="2000" dirty="0">
                <a:solidFill>
                  <a:srgbClr val="000000"/>
                </a:solidFill>
              </a:endParaRPr>
            </a:p>
          </p:txBody>
        </p:sp>
        <p:sp>
          <p:nvSpPr>
            <p:cNvPr id="71" name="TextBox 70"/>
            <p:cNvSpPr txBox="1"/>
            <p:nvPr/>
          </p:nvSpPr>
          <p:spPr>
            <a:xfrm>
              <a:off x="1646237" y="2582862"/>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end1</a:t>
              </a:r>
            </a:p>
          </p:txBody>
        </p:sp>
        <p:sp>
          <p:nvSpPr>
            <p:cNvPr id="72" name="TextBox 71"/>
            <p:cNvSpPr txBox="1"/>
            <p:nvPr/>
          </p:nvSpPr>
          <p:spPr>
            <a:xfrm>
              <a:off x="1646237" y="1973262"/>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start1</a:t>
              </a:r>
            </a:p>
          </p:txBody>
        </p:sp>
      </p:grpSp>
      <p:grpSp>
        <p:nvGrpSpPr>
          <p:cNvPr id="73" name="Group 72"/>
          <p:cNvGrpSpPr>
            <a:grpSpLocks noChangeAspect="1"/>
          </p:cNvGrpSpPr>
          <p:nvPr/>
        </p:nvGrpSpPr>
        <p:grpSpPr>
          <a:xfrm rot="20441060">
            <a:off x="2525402" y="3556878"/>
            <a:ext cx="734157" cy="457200"/>
            <a:chOff x="1646237" y="1973262"/>
            <a:chExt cx="1219200" cy="838200"/>
          </a:xfrm>
        </p:grpSpPr>
        <p:sp>
          <p:nvSpPr>
            <p:cNvPr id="74" name="Rectangle 73"/>
            <p:cNvSpPr/>
            <p:nvPr/>
          </p:nvSpPr>
          <p:spPr bwMode="auto">
            <a:xfrm>
              <a:off x="1646237" y="1973262"/>
              <a:ext cx="1219200" cy="838200"/>
            </a:xfrm>
            <a:prstGeom prst="rect">
              <a:avLst/>
            </a:prstGeom>
            <a:solidFill>
              <a:schemeClr val="tx1">
                <a:lumMod val="85000"/>
              </a:schemeClr>
            </a:solidFill>
            <a:ln w="38100">
              <a:solidFill>
                <a:schemeClr val="bg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2</a:t>
              </a:r>
              <a:endParaRPr lang="en-US" sz="2000" dirty="0">
                <a:solidFill>
                  <a:srgbClr val="000000"/>
                </a:solidFill>
              </a:endParaRPr>
            </a:p>
          </p:txBody>
        </p:sp>
        <p:sp>
          <p:nvSpPr>
            <p:cNvPr id="75" name="TextBox 74"/>
            <p:cNvSpPr txBox="1"/>
            <p:nvPr/>
          </p:nvSpPr>
          <p:spPr>
            <a:xfrm>
              <a:off x="1646237" y="2582862"/>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end2</a:t>
              </a:r>
            </a:p>
          </p:txBody>
        </p:sp>
        <p:sp>
          <p:nvSpPr>
            <p:cNvPr id="76" name="TextBox 75"/>
            <p:cNvSpPr txBox="1"/>
            <p:nvPr/>
          </p:nvSpPr>
          <p:spPr>
            <a:xfrm>
              <a:off x="1646237" y="1973262"/>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start2</a:t>
              </a:r>
            </a:p>
          </p:txBody>
        </p:sp>
      </p:grpSp>
      <p:grpSp>
        <p:nvGrpSpPr>
          <p:cNvPr id="77" name="Group 76"/>
          <p:cNvGrpSpPr>
            <a:grpSpLocks noChangeAspect="1"/>
          </p:cNvGrpSpPr>
          <p:nvPr/>
        </p:nvGrpSpPr>
        <p:grpSpPr>
          <a:xfrm>
            <a:off x="2571580" y="4562304"/>
            <a:ext cx="734157" cy="457200"/>
            <a:chOff x="1646237" y="1973262"/>
            <a:chExt cx="1219200" cy="838200"/>
          </a:xfrm>
        </p:grpSpPr>
        <p:sp>
          <p:nvSpPr>
            <p:cNvPr id="78" name="Rectangle 77"/>
            <p:cNvSpPr/>
            <p:nvPr/>
          </p:nvSpPr>
          <p:spPr bwMode="auto">
            <a:xfrm>
              <a:off x="1646237" y="1973262"/>
              <a:ext cx="1219200" cy="838200"/>
            </a:xfrm>
            <a:prstGeom prst="rect">
              <a:avLst/>
            </a:prstGeom>
            <a:solidFill>
              <a:schemeClr val="tx1">
                <a:lumMod val="85000"/>
              </a:schemeClr>
            </a:solidFill>
            <a:ln w="38100">
              <a:solidFill>
                <a:schemeClr val="bg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3</a:t>
              </a:r>
              <a:endParaRPr lang="en-US" sz="2000" dirty="0">
                <a:solidFill>
                  <a:srgbClr val="000000"/>
                </a:solidFill>
              </a:endParaRPr>
            </a:p>
          </p:txBody>
        </p:sp>
        <p:sp>
          <p:nvSpPr>
            <p:cNvPr id="79" name="TextBox 78"/>
            <p:cNvSpPr txBox="1"/>
            <p:nvPr/>
          </p:nvSpPr>
          <p:spPr>
            <a:xfrm>
              <a:off x="1646237" y="2582862"/>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end3</a:t>
              </a:r>
            </a:p>
          </p:txBody>
        </p:sp>
        <p:sp>
          <p:nvSpPr>
            <p:cNvPr id="80" name="TextBox 79"/>
            <p:cNvSpPr txBox="1"/>
            <p:nvPr/>
          </p:nvSpPr>
          <p:spPr>
            <a:xfrm>
              <a:off x="1646237" y="1973262"/>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start3</a:t>
              </a:r>
            </a:p>
          </p:txBody>
        </p:sp>
      </p:grpSp>
      <p:grpSp>
        <p:nvGrpSpPr>
          <p:cNvPr id="81" name="Group 80"/>
          <p:cNvGrpSpPr>
            <a:grpSpLocks noChangeAspect="1"/>
          </p:cNvGrpSpPr>
          <p:nvPr/>
        </p:nvGrpSpPr>
        <p:grpSpPr>
          <a:xfrm rot="18424794">
            <a:off x="2082660" y="4082582"/>
            <a:ext cx="734157" cy="457200"/>
            <a:chOff x="1646237" y="1973262"/>
            <a:chExt cx="1219200" cy="838200"/>
          </a:xfrm>
          <a:effectLst>
            <a:outerShdw blurRad="50800" dist="38100" dir="2700000" algn="tl" rotWithShape="0">
              <a:prstClr val="black">
                <a:alpha val="40000"/>
              </a:prstClr>
            </a:outerShdw>
          </a:effectLst>
        </p:grpSpPr>
        <p:sp>
          <p:nvSpPr>
            <p:cNvPr id="82" name="Rectangle 81"/>
            <p:cNvSpPr/>
            <p:nvPr/>
          </p:nvSpPr>
          <p:spPr bwMode="auto">
            <a:xfrm>
              <a:off x="1646237" y="1973262"/>
              <a:ext cx="1219200" cy="838200"/>
            </a:xfrm>
            <a:prstGeom prst="rect">
              <a:avLst/>
            </a:prstGeom>
            <a:solidFill>
              <a:schemeClr val="tx1">
                <a:lumMod val="85000"/>
              </a:schemeClr>
            </a:solidFill>
            <a:ln w="38100">
              <a:solidFill>
                <a:schemeClr val="bg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4</a:t>
              </a:r>
              <a:endParaRPr lang="en-US" sz="2000" dirty="0">
                <a:solidFill>
                  <a:srgbClr val="000000"/>
                </a:solidFill>
              </a:endParaRPr>
            </a:p>
          </p:txBody>
        </p:sp>
        <p:sp>
          <p:nvSpPr>
            <p:cNvPr id="83" name="TextBox 82"/>
            <p:cNvSpPr txBox="1"/>
            <p:nvPr/>
          </p:nvSpPr>
          <p:spPr>
            <a:xfrm>
              <a:off x="1646237" y="2582862"/>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end4</a:t>
              </a:r>
            </a:p>
          </p:txBody>
        </p:sp>
        <p:sp>
          <p:nvSpPr>
            <p:cNvPr id="84" name="TextBox 83"/>
            <p:cNvSpPr txBox="1"/>
            <p:nvPr/>
          </p:nvSpPr>
          <p:spPr>
            <a:xfrm>
              <a:off x="1646237" y="1973262"/>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start4</a:t>
              </a:r>
            </a:p>
          </p:txBody>
        </p:sp>
      </p:grpSp>
      <p:grpSp>
        <p:nvGrpSpPr>
          <p:cNvPr id="85" name="Group 84"/>
          <p:cNvGrpSpPr>
            <a:grpSpLocks noChangeAspect="1"/>
          </p:cNvGrpSpPr>
          <p:nvPr/>
        </p:nvGrpSpPr>
        <p:grpSpPr>
          <a:xfrm rot="1365348">
            <a:off x="1555353" y="4592268"/>
            <a:ext cx="734157" cy="457200"/>
            <a:chOff x="1646236" y="1973260"/>
            <a:chExt cx="1219201" cy="838202"/>
          </a:xfrm>
        </p:grpSpPr>
        <p:sp>
          <p:nvSpPr>
            <p:cNvPr id="86" name="Rectangle 85"/>
            <p:cNvSpPr/>
            <p:nvPr/>
          </p:nvSpPr>
          <p:spPr bwMode="auto">
            <a:xfrm>
              <a:off x="1646237" y="1973262"/>
              <a:ext cx="1219200" cy="838200"/>
            </a:xfrm>
            <a:prstGeom prst="rect">
              <a:avLst/>
            </a:prstGeom>
            <a:solidFill>
              <a:schemeClr val="tx1">
                <a:lumMod val="85000"/>
              </a:schemeClr>
            </a:solidFill>
            <a:ln w="38100">
              <a:solidFill>
                <a:schemeClr val="bg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000000"/>
                  </a:solidFill>
                </a:rPr>
                <a:t>5</a:t>
              </a:r>
              <a:endParaRPr lang="en-US" sz="2000" dirty="0">
                <a:solidFill>
                  <a:srgbClr val="000000"/>
                </a:solidFill>
              </a:endParaRPr>
            </a:p>
          </p:txBody>
        </p:sp>
        <p:sp>
          <p:nvSpPr>
            <p:cNvPr id="87" name="TextBox 86"/>
            <p:cNvSpPr txBox="1"/>
            <p:nvPr/>
          </p:nvSpPr>
          <p:spPr>
            <a:xfrm>
              <a:off x="1646237" y="2582862"/>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end5</a:t>
              </a:r>
            </a:p>
          </p:txBody>
        </p:sp>
        <p:sp>
          <p:nvSpPr>
            <p:cNvPr id="88" name="TextBox 87"/>
            <p:cNvSpPr txBox="1"/>
            <p:nvPr/>
          </p:nvSpPr>
          <p:spPr>
            <a:xfrm>
              <a:off x="1646236" y="1973260"/>
              <a:ext cx="1219200" cy="228600"/>
            </a:xfrm>
            <a:prstGeom prst="rect">
              <a:avLst/>
            </a:prstGeom>
            <a:solidFill>
              <a:schemeClr val="bg1">
                <a:lumMod val="40000"/>
                <a:lumOff val="60000"/>
              </a:schemeClr>
            </a:solidFill>
          </p:spPr>
          <p:txBody>
            <a:bodyPr wrap="none" lIns="0" tIns="0" rIns="0" bIns="0" rtlCol="0" anchor="ctr" anchorCtr="1">
              <a:normAutofit fontScale="62500" lnSpcReduction="20000"/>
            </a:bodyPr>
            <a:lstStyle/>
            <a:p>
              <a:pPr>
                <a:lnSpc>
                  <a:spcPct val="90000"/>
                </a:lnSpc>
                <a:spcAft>
                  <a:spcPts val="600"/>
                </a:spcAft>
              </a:pPr>
              <a:r>
                <a:rPr lang="en-US" dirty="0" smtClean="0">
                  <a:solidFill>
                    <a:srgbClr val="000000"/>
                  </a:solidFill>
                </a:rPr>
                <a:t>start5</a:t>
              </a:r>
            </a:p>
          </p:txBody>
        </p:sp>
      </p:grpSp>
      <p:grpSp>
        <p:nvGrpSpPr>
          <p:cNvPr id="89" name="Group 88"/>
          <p:cNvGrpSpPr/>
          <p:nvPr/>
        </p:nvGrpSpPr>
        <p:grpSpPr>
          <a:xfrm>
            <a:off x="5235945" y="2757287"/>
            <a:ext cx="1219200" cy="838200"/>
            <a:chOff x="1646237" y="1973262"/>
            <a:chExt cx="1219200" cy="838200"/>
          </a:xfrm>
        </p:grpSpPr>
        <p:sp>
          <p:nvSpPr>
            <p:cNvPr id="90" name="Rectangle 89"/>
            <p:cNvSpPr/>
            <p:nvPr/>
          </p:nvSpPr>
          <p:spPr bwMode="auto">
            <a:xfrm>
              <a:off x="1646237" y="1973262"/>
              <a:ext cx="1219200" cy="838200"/>
            </a:xfrm>
            <a:prstGeom prst="rect">
              <a:avLst/>
            </a:prstGeom>
            <a:solidFill>
              <a:srgbClr val="C1E5FF">
                <a:alpha val="50196"/>
              </a:srgbClr>
            </a:solidFill>
            <a:ln w="38100">
              <a:solidFill>
                <a:schemeClr val="accent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1" name="TextBox 90"/>
            <p:cNvSpPr txBox="1"/>
            <p:nvPr/>
          </p:nvSpPr>
          <p:spPr>
            <a:xfrm>
              <a:off x="1646237" y="25828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end1</a:t>
              </a:r>
            </a:p>
          </p:txBody>
        </p:sp>
        <p:sp>
          <p:nvSpPr>
            <p:cNvPr id="92" name="TextBox 91"/>
            <p:cNvSpPr txBox="1"/>
            <p:nvPr/>
          </p:nvSpPr>
          <p:spPr>
            <a:xfrm>
              <a:off x="1646237" y="19732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start1</a:t>
              </a:r>
            </a:p>
          </p:txBody>
        </p:sp>
      </p:grpSp>
      <p:grpSp>
        <p:nvGrpSpPr>
          <p:cNvPr id="93" name="Group 92"/>
          <p:cNvGrpSpPr/>
          <p:nvPr/>
        </p:nvGrpSpPr>
        <p:grpSpPr>
          <a:xfrm>
            <a:off x="6676759" y="2757287"/>
            <a:ext cx="1219200" cy="838200"/>
            <a:chOff x="1646237" y="1973262"/>
            <a:chExt cx="1219200" cy="838200"/>
          </a:xfrm>
        </p:grpSpPr>
        <p:sp>
          <p:nvSpPr>
            <p:cNvPr id="94" name="Rectangle 93"/>
            <p:cNvSpPr/>
            <p:nvPr/>
          </p:nvSpPr>
          <p:spPr bwMode="auto">
            <a:xfrm>
              <a:off x="1646237" y="1973262"/>
              <a:ext cx="1219200" cy="838200"/>
            </a:xfrm>
            <a:prstGeom prst="rect">
              <a:avLst/>
            </a:prstGeom>
            <a:solidFill>
              <a:schemeClr val="accent2">
                <a:lumMod val="20000"/>
                <a:lumOff val="80000"/>
                <a:alpha val="50196"/>
              </a:schemeClr>
            </a:solidFill>
            <a:ln w="38100">
              <a:solidFill>
                <a:schemeClr val="accent2">
                  <a:lumMod val="20000"/>
                  <a:lumOff val="8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5" name="TextBox 94"/>
            <p:cNvSpPr txBox="1"/>
            <p:nvPr/>
          </p:nvSpPr>
          <p:spPr>
            <a:xfrm>
              <a:off x="1646237" y="2582862"/>
              <a:ext cx="1219200" cy="228600"/>
            </a:xfrm>
            <a:prstGeom prst="rect">
              <a:avLst/>
            </a:prstGeom>
            <a:solidFill>
              <a:schemeClr val="accent2">
                <a:lumMod val="20000"/>
                <a:lumOff val="80000"/>
              </a:schemeClr>
            </a:solidFill>
            <a:ln>
              <a:solidFill>
                <a:schemeClr val="accent2">
                  <a:lumMod val="20000"/>
                  <a:lumOff val="80000"/>
                </a:schemeClr>
              </a:solidFill>
            </a:ln>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end2</a:t>
              </a:r>
            </a:p>
          </p:txBody>
        </p:sp>
        <p:sp>
          <p:nvSpPr>
            <p:cNvPr id="96" name="TextBox 95"/>
            <p:cNvSpPr txBox="1"/>
            <p:nvPr/>
          </p:nvSpPr>
          <p:spPr>
            <a:xfrm>
              <a:off x="1646237" y="1973262"/>
              <a:ext cx="1219200" cy="228600"/>
            </a:xfrm>
            <a:prstGeom prst="rect">
              <a:avLst/>
            </a:prstGeom>
            <a:solidFill>
              <a:schemeClr val="accent2">
                <a:lumMod val="20000"/>
                <a:lumOff val="80000"/>
              </a:schemeClr>
            </a:solidFill>
            <a:ln>
              <a:solidFill>
                <a:schemeClr val="accent2">
                  <a:lumMod val="20000"/>
                  <a:lumOff val="80000"/>
                </a:schemeClr>
              </a:solidFill>
            </a:ln>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start2</a:t>
              </a:r>
            </a:p>
          </p:txBody>
        </p:sp>
      </p:grpSp>
      <p:grpSp>
        <p:nvGrpSpPr>
          <p:cNvPr id="106" name="Group 105"/>
          <p:cNvGrpSpPr/>
          <p:nvPr/>
        </p:nvGrpSpPr>
        <p:grpSpPr>
          <a:xfrm>
            <a:off x="5227637" y="3774995"/>
            <a:ext cx="1219200" cy="838200"/>
            <a:chOff x="1646237" y="1973262"/>
            <a:chExt cx="1219200" cy="838200"/>
          </a:xfrm>
        </p:grpSpPr>
        <p:sp>
          <p:nvSpPr>
            <p:cNvPr id="107" name="Rectangle 106"/>
            <p:cNvSpPr/>
            <p:nvPr/>
          </p:nvSpPr>
          <p:spPr bwMode="auto">
            <a:xfrm>
              <a:off x="1646237" y="1973262"/>
              <a:ext cx="1219200" cy="838200"/>
            </a:xfrm>
            <a:prstGeom prst="rect">
              <a:avLst/>
            </a:prstGeom>
            <a:solidFill>
              <a:srgbClr val="C1E5FF">
                <a:alpha val="50196"/>
              </a:srgbClr>
            </a:solidFill>
            <a:ln w="38100">
              <a:solidFill>
                <a:schemeClr val="accent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8" name="TextBox 107"/>
            <p:cNvSpPr txBox="1"/>
            <p:nvPr/>
          </p:nvSpPr>
          <p:spPr>
            <a:xfrm>
              <a:off x="1646237" y="25828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end5</a:t>
              </a:r>
            </a:p>
          </p:txBody>
        </p:sp>
        <p:sp>
          <p:nvSpPr>
            <p:cNvPr id="109" name="TextBox 108"/>
            <p:cNvSpPr txBox="1"/>
            <p:nvPr/>
          </p:nvSpPr>
          <p:spPr>
            <a:xfrm>
              <a:off x="1646237" y="1973262"/>
              <a:ext cx="1219200" cy="228600"/>
            </a:xfrm>
            <a:prstGeom prst="rect">
              <a:avLst/>
            </a:prstGeom>
            <a:solidFill>
              <a:schemeClr val="accent1">
                <a:lumMod val="40000"/>
                <a:lumOff val="60000"/>
              </a:schemeClr>
            </a:solidFill>
            <a:ln>
              <a:solidFill>
                <a:schemeClr val="accent1">
                  <a:lumMod val="40000"/>
                  <a:lumOff val="60000"/>
                </a:schemeClr>
              </a:solidFill>
            </a:ln>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start5</a:t>
              </a:r>
            </a:p>
          </p:txBody>
        </p:sp>
      </p:grpSp>
      <p:grpSp>
        <p:nvGrpSpPr>
          <p:cNvPr id="9" name="Group 8"/>
          <p:cNvGrpSpPr/>
          <p:nvPr/>
        </p:nvGrpSpPr>
        <p:grpSpPr>
          <a:xfrm>
            <a:off x="5456376" y="5041332"/>
            <a:ext cx="4879166" cy="1377138"/>
            <a:chOff x="5456376" y="5041332"/>
            <a:chExt cx="4879166" cy="1377138"/>
          </a:xfrm>
        </p:grpSpPr>
        <p:sp>
          <p:nvSpPr>
            <p:cNvPr id="118" name="Right Brace 117"/>
            <p:cNvSpPr/>
            <p:nvPr/>
          </p:nvSpPr>
          <p:spPr>
            <a:xfrm rot="5400000">
              <a:off x="7701305" y="2796403"/>
              <a:ext cx="389308" cy="4879166"/>
            </a:xfrm>
            <a:prstGeom prst="rightBrace">
              <a:avLst>
                <a:gd name="adj1" fmla="val 50688"/>
                <a:gd name="adj2" fmla="val 50614"/>
              </a:avLst>
            </a:prstGeom>
            <a:ln w="38100">
              <a:solidFill>
                <a:srgbClr val="00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cxnSp>
          <p:nvCxnSpPr>
            <p:cNvPr id="119" name="Straight Arrow Connector 118"/>
            <p:cNvCxnSpPr/>
            <p:nvPr/>
          </p:nvCxnSpPr>
          <p:spPr>
            <a:xfrm flipH="1">
              <a:off x="7865978" y="5438218"/>
              <a:ext cx="2" cy="980252"/>
            </a:xfrm>
            <a:prstGeom prst="straightConnector1">
              <a:avLst/>
            </a:prstGeom>
            <a:ln w="3810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5869097" y="5750093"/>
              <a:ext cx="1834835" cy="617894"/>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response out</a:t>
              </a:r>
              <a:br>
                <a:rPr lang="en-US" sz="2400" dirty="0" smtClean="0">
                  <a:solidFill>
                    <a:srgbClr val="000000"/>
                  </a:solidFill>
                </a:rPr>
              </a:br>
              <a:r>
                <a:rPr lang="en-US" sz="2400" dirty="0" smtClean="0">
                  <a:solidFill>
                    <a:srgbClr val="000000"/>
                  </a:solidFill>
                </a:rPr>
                <a:t>~200ms</a:t>
              </a:r>
            </a:p>
          </p:txBody>
        </p:sp>
      </p:grpSp>
      <p:grpSp>
        <p:nvGrpSpPr>
          <p:cNvPr id="111" name="Group 110"/>
          <p:cNvGrpSpPr/>
          <p:nvPr/>
        </p:nvGrpSpPr>
        <p:grpSpPr>
          <a:xfrm>
            <a:off x="3779837" y="1439862"/>
            <a:ext cx="3887137" cy="534400"/>
            <a:chOff x="3779837" y="1439862"/>
            <a:chExt cx="3887137" cy="534400"/>
          </a:xfrm>
        </p:grpSpPr>
        <p:sp>
          <p:nvSpPr>
            <p:cNvPr id="114" name="TextBox 113"/>
            <p:cNvSpPr txBox="1"/>
            <p:nvPr/>
          </p:nvSpPr>
          <p:spPr>
            <a:xfrm>
              <a:off x="5389568" y="1479236"/>
              <a:ext cx="2277406" cy="495026"/>
            </a:xfrm>
            <a:prstGeom prst="rect">
              <a:avLst/>
            </a:prstGeom>
            <a:noFill/>
            <a:ln>
              <a:solidFill>
                <a:srgbClr val="000000"/>
              </a:solidFill>
            </a:ln>
          </p:spPr>
          <p:txBody>
            <a:bodyPr wrap="none" lIns="0" tIns="0" rIns="0" bIns="0" rtlCol="0" anchor="ctr" anchorCtr="1">
              <a:noAutofit/>
            </a:bodyPr>
            <a:lstStyle/>
            <a:p>
              <a:pPr algn="ctr">
                <a:lnSpc>
                  <a:spcPct val="90000"/>
                </a:lnSpc>
                <a:spcAft>
                  <a:spcPts val="600"/>
                </a:spcAft>
              </a:pPr>
              <a:r>
                <a:rPr lang="en-US" sz="2400" dirty="0" err="1" smtClean="0">
                  <a:solidFill>
                    <a:srgbClr val="000000"/>
                  </a:solidFill>
                </a:rPr>
                <a:t>Parallel.For</a:t>
              </a:r>
              <a:endParaRPr lang="en-US" sz="2400" dirty="0" smtClean="0">
                <a:solidFill>
                  <a:srgbClr val="000000"/>
                </a:solidFill>
              </a:endParaRPr>
            </a:p>
          </p:txBody>
        </p:sp>
        <p:cxnSp>
          <p:nvCxnSpPr>
            <p:cNvPr id="116" name="Straight Arrow Connector 115"/>
            <p:cNvCxnSpPr/>
            <p:nvPr/>
          </p:nvCxnSpPr>
          <p:spPr>
            <a:xfrm>
              <a:off x="4070308" y="1439862"/>
              <a:ext cx="1219200" cy="152400"/>
            </a:xfrm>
            <a:prstGeom prst="straightConnector1">
              <a:avLst/>
            </a:prstGeom>
            <a:ln w="5715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rot="378021">
              <a:off x="3779837" y="1560521"/>
              <a:ext cx="1397828" cy="338062"/>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request in</a:t>
              </a:r>
            </a:p>
          </p:txBody>
        </p:sp>
      </p:grpSp>
      <p:grpSp>
        <p:nvGrpSpPr>
          <p:cNvPr id="7" name="Group 6"/>
          <p:cNvGrpSpPr/>
          <p:nvPr/>
        </p:nvGrpSpPr>
        <p:grpSpPr>
          <a:xfrm>
            <a:off x="8117573" y="2699097"/>
            <a:ext cx="1219200" cy="2169765"/>
            <a:chOff x="8117573" y="2699097"/>
            <a:chExt cx="1219200" cy="2169765"/>
          </a:xfrm>
        </p:grpSpPr>
        <p:cxnSp>
          <p:nvCxnSpPr>
            <p:cNvPr id="113" name="Straight Arrow Connector 112"/>
            <p:cNvCxnSpPr/>
            <p:nvPr/>
          </p:nvCxnSpPr>
          <p:spPr>
            <a:xfrm>
              <a:off x="8710557" y="2843466"/>
              <a:ext cx="16616" cy="2025396"/>
            </a:xfrm>
            <a:prstGeom prst="straightConnector1">
              <a:avLst/>
            </a:prstGeom>
            <a:ln w="5715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97" name="Group 96"/>
            <p:cNvGrpSpPr/>
            <p:nvPr/>
          </p:nvGrpSpPr>
          <p:grpSpPr>
            <a:xfrm>
              <a:off x="8117573" y="3021906"/>
              <a:ext cx="1219200" cy="838200"/>
              <a:chOff x="1646237" y="1973262"/>
              <a:chExt cx="1219200" cy="838200"/>
            </a:xfrm>
          </p:grpSpPr>
          <p:sp>
            <p:nvSpPr>
              <p:cNvPr id="98" name="Rectangle 97"/>
              <p:cNvSpPr/>
              <p:nvPr/>
            </p:nvSpPr>
            <p:spPr bwMode="auto">
              <a:xfrm>
                <a:off x="1646237" y="1973262"/>
                <a:ext cx="1219200" cy="838200"/>
              </a:xfrm>
              <a:prstGeom prst="rect">
                <a:avLst/>
              </a:prstGeom>
              <a:solidFill>
                <a:srgbClr val="C1E5FF">
                  <a:alpha val="50196"/>
                </a:srgbClr>
              </a:solidFill>
              <a:ln w="38100">
                <a:solidFill>
                  <a:schemeClr val="accent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9" name="TextBox 98"/>
              <p:cNvSpPr txBox="1"/>
              <p:nvPr/>
            </p:nvSpPr>
            <p:spPr>
              <a:xfrm>
                <a:off x="1646237" y="2582862"/>
                <a:ext cx="1219200" cy="228600"/>
              </a:xfrm>
              <a:prstGeom prst="rect">
                <a:avLst/>
              </a:prstGeom>
              <a:solidFill>
                <a:schemeClr val="accent1">
                  <a:lumMod val="40000"/>
                  <a:lumOff val="60000"/>
                </a:schemeClr>
              </a:solidFill>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end3</a:t>
                </a:r>
              </a:p>
            </p:txBody>
          </p:sp>
          <p:sp>
            <p:nvSpPr>
              <p:cNvPr id="100" name="TextBox 99"/>
              <p:cNvSpPr txBox="1"/>
              <p:nvPr/>
            </p:nvSpPr>
            <p:spPr>
              <a:xfrm>
                <a:off x="1646237" y="1973262"/>
                <a:ext cx="1219200" cy="228600"/>
              </a:xfrm>
              <a:prstGeom prst="rect">
                <a:avLst/>
              </a:prstGeom>
              <a:solidFill>
                <a:schemeClr val="accent1">
                  <a:lumMod val="40000"/>
                  <a:lumOff val="60000"/>
                </a:schemeClr>
              </a:solidFill>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start3</a:t>
                </a:r>
              </a:p>
            </p:txBody>
          </p:sp>
        </p:grpSp>
        <p:sp>
          <p:nvSpPr>
            <p:cNvPr id="3" name="5-Point Star 2"/>
            <p:cNvSpPr/>
            <p:nvPr/>
          </p:nvSpPr>
          <p:spPr bwMode="auto">
            <a:xfrm>
              <a:off x="8552397" y="2699097"/>
              <a:ext cx="304800" cy="264619"/>
            </a:xfrm>
            <a:prstGeom prst="star5">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8" name="Group 7"/>
          <p:cNvGrpSpPr/>
          <p:nvPr/>
        </p:nvGrpSpPr>
        <p:grpSpPr>
          <a:xfrm>
            <a:off x="9541771" y="2932640"/>
            <a:ext cx="1219200" cy="1888228"/>
            <a:chOff x="9558387" y="3059637"/>
            <a:chExt cx="1219200" cy="1888228"/>
          </a:xfrm>
        </p:grpSpPr>
        <p:cxnSp>
          <p:nvCxnSpPr>
            <p:cNvPr id="115" name="Straight Arrow Connector 114"/>
            <p:cNvCxnSpPr/>
            <p:nvPr/>
          </p:nvCxnSpPr>
          <p:spPr>
            <a:xfrm>
              <a:off x="10150072" y="3250506"/>
              <a:ext cx="17915" cy="1697359"/>
            </a:xfrm>
            <a:prstGeom prst="straightConnector1">
              <a:avLst/>
            </a:prstGeom>
            <a:ln w="57150">
              <a:solidFill>
                <a:schemeClr val="accent5">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02" name="Group 101"/>
            <p:cNvGrpSpPr/>
            <p:nvPr/>
          </p:nvGrpSpPr>
          <p:grpSpPr>
            <a:xfrm>
              <a:off x="9558387" y="3376866"/>
              <a:ext cx="1219200" cy="838200"/>
              <a:chOff x="1646237" y="1973262"/>
              <a:chExt cx="1219200" cy="838200"/>
            </a:xfrm>
          </p:grpSpPr>
          <p:sp>
            <p:nvSpPr>
              <p:cNvPr id="103" name="Rectangle 102"/>
              <p:cNvSpPr/>
              <p:nvPr/>
            </p:nvSpPr>
            <p:spPr bwMode="auto">
              <a:xfrm>
                <a:off x="1646237" y="1973262"/>
                <a:ext cx="1219200" cy="838200"/>
              </a:xfrm>
              <a:prstGeom prst="rect">
                <a:avLst/>
              </a:prstGeom>
              <a:solidFill>
                <a:schemeClr val="accent2">
                  <a:lumMod val="20000"/>
                  <a:lumOff val="80000"/>
                  <a:alpha val="50196"/>
                </a:schemeClr>
              </a:solidFill>
              <a:ln w="38100">
                <a:solidFill>
                  <a:schemeClr val="accent2">
                    <a:lumMod val="20000"/>
                    <a:lumOff val="8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4" name="TextBox 103"/>
              <p:cNvSpPr txBox="1"/>
              <p:nvPr/>
            </p:nvSpPr>
            <p:spPr>
              <a:xfrm>
                <a:off x="1646237" y="2582862"/>
                <a:ext cx="1219200" cy="228600"/>
              </a:xfrm>
              <a:prstGeom prst="rect">
                <a:avLst/>
              </a:prstGeom>
              <a:solidFill>
                <a:schemeClr val="accent2">
                  <a:lumMod val="20000"/>
                  <a:lumOff val="80000"/>
                </a:schemeClr>
              </a:solidFill>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end4</a:t>
                </a:r>
              </a:p>
            </p:txBody>
          </p:sp>
          <p:sp>
            <p:nvSpPr>
              <p:cNvPr id="105" name="TextBox 104"/>
              <p:cNvSpPr txBox="1"/>
              <p:nvPr/>
            </p:nvSpPr>
            <p:spPr>
              <a:xfrm>
                <a:off x="1646237" y="1973262"/>
                <a:ext cx="1219200" cy="228600"/>
              </a:xfrm>
              <a:prstGeom prst="rect">
                <a:avLst/>
              </a:prstGeom>
              <a:solidFill>
                <a:schemeClr val="accent2">
                  <a:lumMod val="20000"/>
                  <a:lumOff val="80000"/>
                </a:schemeClr>
              </a:solidFill>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start4</a:t>
                </a:r>
              </a:p>
            </p:txBody>
          </p:sp>
        </p:grpSp>
        <p:sp>
          <p:nvSpPr>
            <p:cNvPr id="121" name="5-Point Star 120"/>
            <p:cNvSpPr/>
            <p:nvPr/>
          </p:nvSpPr>
          <p:spPr bwMode="auto">
            <a:xfrm>
              <a:off x="9987451" y="3059637"/>
              <a:ext cx="304800" cy="264619"/>
            </a:xfrm>
            <a:prstGeom prst="star5">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4081927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xit" presetSubtype="2" fill="hold" nodeType="withEffect">
                                  <p:stCondLst>
                                    <p:cond delay="0"/>
                                  </p:stCondLst>
                                  <p:childTnLst>
                                    <p:anim calcmode="lin" valueType="num">
                                      <p:cBhvr additive="base">
                                        <p:cTn id="6" dur="500"/>
                                        <p:tgtEl>
                                          <p:spTgt spid="69"/>
                                        </p:tgtEl>
                                        <p:attrNameLst>
                                          <p:attrName>ppt_x</p:attrName>
                                        </p:attrNameLst>
                                      </p:cBhvr>
                                      <p:tavLst>
                                        <p:tav tm="0">
                                          <p:val>
                                            <p:strVal val="#ppt_x"/>
                                          </p:val>
                                        </p:tav>
                                        <p:tav tm="100000">
                                          <p:val>
                                            <p:strVal val="#ppt_x+#ppt_w*1.125000"/>
                                          </p:val>
                                        </p:tav>
                                      </p:tavLst>
                                    </p:anim>
                                    <p:animEffect transition="out" filter="wipe(right)">
                                      <p:cBhvr>
                                        <p:cTn id="7" dur="500"/>
                                        <p:tgtEl>
                                          <p:spTgt spid="69"/>
                                        </p:tgtEl>
                                      </p:cBhvr>
                                    </p:animEffect>
                                    <p:set>
                                      <p:cBhvr>
                                        <p:cTn id="8" dur="1" fill="hold">
                                          <p:stCondLst>
                                            <p:cond delay="499"/>
                                          </p:stCondLst>
                                        </p:cTn>
                                        <p:tgtEl>
                                          <p:spTgt spid="69"/>
                                        </p:tgtEl>
                                        <p:attrNameLst>
                                          <p:attrName>style.visibility</p:attrName>
                                        </p:attrNameLst>
                                      </p:cBhvr>
                                      <p:to>
                                        <p:strVal val="hidden"/>
                                      </p:to>
                                    </p:set>
                                  </p:childTnLst>
                                </p:cTn>
                              </p:par>
                              <p:par>
                                <p:cTn id="9" presetID="12" presetClass="exit" presetSubtype="2" fill="hold" nodeType="withEffect">
                                  <p:stCondLst>
                                    <p:cond delay="0"/>
                                  </p:stCondLst>
                                  <p:childTnLst>
                                    <p:anim calcmode="lin" valueType="num">
                                      <p:cBhvr additive="base">
                                        <p:cTn id="10" dur="500"/>
                                        <p:tgtEl>
                                          <p:spTgt spid="73"/>
                                        </p:tgtEl>
                                        <p:attrNameLst>
                                          <p:attrName>ppt_x</p:attrName>
                                        </p:attrNameLst>
                                      </p:cBhvr>
                                      <p:tavLst>
                                        <p:tav tm="0">
                                          <p:val>
                                            <p:strVal val="#ppt_x"/>
                                          </p:val>
                                        </p:tav>
                                        <p:tav tm="100000">
                                          <p:val>
                                            <p:strVal val="#ppt_x+#ppt_w*1.125000"/>
                                          </p:val>
                                        </p:tav>
                                      </p:tavLst>
                                    </p:anim>
                                    <p:animEffect transition="out" filter="wipe(right)">
                                      <p:cBhvr>
                                        <p:cTn id="11" dur="500"/>
                                        <p:tgtEl>
                                          <p:spTgt spid="73"/>
                                        </p:tgtEl>
                                      </p:cBhvr>
                                    </p:animEffect>
                                    <p:set>
                                      <p:cBhvr>
                                        <p:cTn id="12" dur="1" fill="hold">
                                          <p:stCondLst>
                                            <p:cond delay="499"/>
                                          </p:stCondLst>
                                        </p:cTn>
                                        <p:tgtEl>
                                          <p:spTgt spid="73"/>
                                        </p:tgtEl>
                                        <p:attrNameLst>
                                          <p:attrName>style.visibility</p:attrName>
                                        </p:attrNameLst>
                                      </p:cBhvr>
                                      <p:to>
                                        <p:strVal val="hidden"/>
                                      </p:to>
                                    </p:set>
                                  </p:childTnLst>
                                </p:cTn>
                              </p:par>
                              <p:par>
                                <p:cTn id="13" presetID="22" presetClass="entr" presetSubtype="1" fill="hold" nodeType="with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wipe(up)">
                                      <p:cBhvr>
                                        <p:cTn id="15" dur="500"/>
                                        <p:tgtEl>
                                          <p:spTgt spid="89"/>
                                        </p:tgtEl>
                                      </p:cBhvr>
                                    </p:animEffect>
                                  </p:childTnLst>
                                </p:cTn>
                              </p:par>
                              <p:par>
                                <p:cTn id="16" presetID="22" presetClass="entr" presetSubtype="1" fill="hold" nodeType="withEffect">
                                  <p:stCondLst>
                                    <p:cond delay="0"/>
                                  </p:stCondLst>
                                  <p:childTnLst>
                                    <p:set>
                                      <p:cBhvr>
                                        <p:cTn id="17" dur="1" fill="hold">
                                          <p:stCondLst>
                                            <p:cond delay="0"/>
                                          </p:stCondLst>
                                        </p:cTn>
                                        <p:tgtEl>
                                          <p:spTgt spid="93"/>
                                        </p:tgtEl>
                                        <p:attrNameLst>
                                          <p:attrName>style.visibility</p:attrName>
                                        </p:attrNameLst>
                                      </p:cBhvr>
                                      <p:to>
                                        <p:strVal val="visible"/>
                                      </p:to>
                                    </p:set>
                                    <p:animEffect transition="in" filter="wipe(up)">
                                      <p:cBhvr>
                                        <p:cTn id="18" dur="500"/>
                                        <p:tgtEl>
                                          <p:spTgt spid="9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par>
                                <p:cTn id="24" presetID="12" presetClass="exit" presetSubtype="2" fill="hold" nodeType="withEffect">
                                  <p:stCondLst>
                                    <p:cond delay="0"/>
                                  </p:stCondLst>
                                  <p:childTnLst>
                                    <p:anim calcmode="lin" valueType="num">
                                      <p:cBhvr additive="base">
                                        <p:cTn id="25" dur="500"/>
                                        <p:tgtEl>
                                          <p:spTgt spid="77"/>
                                        </p:tgtEl>
                                        <p:attrNameLst>
                                          <p:attrName>ppt_x</p:attrName>
                                        </p:attrNameLst>
                                      </p:cBhvr>
                                      <p:tavLst>
                                        <p:tav tm="0">
                                          <p:val>
                                            <p:strVal val="#ppt_x"/>
                                          </p:val>
                                        </p:tav>
                                        <p:tav tm="100000">
                                          <p:val>
                                            <p:strVal val="#ppt_x+#ppt_w*1.125000"/>
                                          </p:val>
                                        </p:tav>
                                      </p:tavLst>
                                    </p:anim>
                                    <p:animEffect transition="out" filter="wipe(right)">
                                      <p:cBhvr>
                                        <p:cTn id="26" dur="500"/>
                                        <p:tgtEl>
                                          <p:spTgt spid="77"/>
                                        </p:tgtEl>
                                      </p:cBhvr>
                                    </p:animEffect>
                                    <p:set>
                                      <p:cBhvr>
                                        <p:cTn id="27" dur="1" fill="hold">
                                          <p:stCondLst>
                                            <p:cond delay="499"/>
                                          </p:stCondLst>
                                        </p:cTn>
                                        <p:tgtEl>
                                          <p:spTgt spid="7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12" presetClass="exit" presetSubtype="2" fill="hold" nodeType="withEffect">
                                  <p:stCondLst>
                                    <p:cond delay="0"/>
                                  </p:stCondLst>
                                  <p:childTnLst>
                                    <p:anim calcmode="lin" valueType="num">
                                      <p:cBhvr additive="base">
                                        <p:cTn id="34" dur="500"/>
                                        <p:tgtEl>
                                          <p:spTgt spid="81"/>
                                        </p:tgtEl>
                                        <p:attrNameLst>
                                          <p:attrName>ppt_x</p:attrName>
                                        </p:attrNameLst>
                                      </p:cBhvr>
                                      <p:tavLst>
                                        <p:tav tm="0">
                                          <p:val>
                                            <p:strVal val="#ppt_x"/>
                                          </p:val>
                                        </p:tav>
                                        <p:tav tm="100000">
                                          <p:val>
                                            <p:strVal val="#ppt_x+#ppt_w*1.125000"/>
                                          </p:val>
                                        </p:tav>
                                      </p:tavLst>
                                    </p:anim>
                                    <p:animEffect transition="out" filter="wipe(right)">
                                      <p:cBhvr>
                                        <p:cTn id="35" dur="500"/>
                                        <p:tgtEl>
                                          <p:spTgt spid="81"/>
                                        </p:tgtEl>
                                      </p:cBhvr>
                                    </p:animEffect>
                                    <p:set>
                                      <p:cBhvr>
                                        <p:cTn id="36" dur="1" fill="hold">
                                          <p:stCondLst>
                                            <p:cond delay="499"/>
                                          </p:stCondLst>
                                        </p:cTn>
                                        <p:tgtEl>
                                          <p:spTgt spid="8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106"/>
                                        </p:tgtEl>
                                        <p:attrNameLst>
                                          <p:attrName>style.visibility</p:attrName>
                                        </p:attrNameLst>
                                      </p:cBhvr>
                                      <p:to>
                                        <p:strVal val="visible"/>
                                      </p:to>
                                    </p:set>
                                    <p:animEffect transition="in" filter="wipe(up)">
                                      <p:cBhvr>
                                        <p:cTn id="41" dur="500"/>
                                        <p:tgtEl>
                                          <p:spTgt spid="106"/>
                                        </p:tgtEl>
                                      </p:cBhvr>
                                    </p:animEffect>
                                  </p:childTnLst>
                                </p:cTn>
                              </p:par>
                              <p:par>
                                <p:cTn id="42" presetID="12" presetClass="exit" presetSubtype="2" fill="hold" nodeType="withEffect">
                                  <p:stCondLst>
                                    <p:cond delay="0"/>
                                  </p:stCondLst>
                                  <p:childTnLst>
                                    <p:anim calcmode="lin" valueType="num">
                                      <p:cBhvr additive="base">
                                        <p:cTn id="43" dur="500"/>
                                        <p:tgtEl>
                                          <p:spTgt spid="85"/>
                                        </p:tgtEl>
                                        <p:attrNameLst>
                                          <p:attrName>ppt_x</p:attrName>
                                        </p:attrNameLst>
                                      </p:cBhvr>
                                      <p:tavLst>
                                        <p:tav tm="0">
                                          <p:val>
                                            <p:strVal val="#ppt_x"/>
                                          </p:val>
                                        </p:tav>
                                        <p:tav tm="100000">
                                          <p:val>
                                            <p:strVal val="#ppt_x+#ppt_w*1.125000"/>
                                          </p:val>
                                        </p:tav>
                                      </p:tavLst>
                                    </p:anim>
                                    <p:animEffect transition="out" filter="wipe(right)">
                                      <p:cBhvr>
                                        <p:cTn id="44" dur="500"/>
                                        <p:tgtEl>
                                          <p:spTgt spid="85"/>
                                        </p:tgtEl>
                                      </p:cBhvr>
                                    </p:animEffect>
                                    <p:set>
                                      <p:cBhvr>
                                        <p:cTn id="45" dur="1" fill="hold">
                                          <p:stCondLst>
                                            <p:cond delay="499"/>
                                          </p:stCondLst>
                                        </p:cTn>
                                        <p:tgtEl>
                                          <p:spTgt spid="85"/>
                                        </p:tgtEl>
                                        <p:attrNameLst>
                                          <p:attrName>style.visibility</p:attrName>
                                        </p:attrNameLst>
                                      </p:cBhvr>
                                      <p:to>
                                        <p:strVal val="hidden"/>
                                      </p:to>
                                    </p:set>
                                  </p:childTnLst>
                                </p:cTn>
                              </p:par>
                            </p:childTnLst>
                          </p:cTn>
                        </p:par>
                        <p:par>
                          <p:cTn id="46" fill="hold">
                            <p:stCondLst>
                              <p:cond delay="500"/>
                            </p:stCondLst>
                            <p:childTnLst>
                              <p:par>
                                <p:cTn id="47" presetID="22" presetClass="entr" presetSubtype="1"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0" name="Straight Arrow Connector 109"/>
          <p:cNvCxnSpPr/>
          <p:nvPr/>
        </p:nvCxnSpPr>
        <p:spPr>
          <a:xfrm>
            <a:off x="5973021" y="1820862"/>
            <a:ext cx="0" cy="1841369"/>
          </a:xfrm>
          <a:prstGeom prst="straightConnector1">
            <a:avLst/>
          </a:prstGeom>
          <a:ln w="5715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err="1">
                <a:gradFill>
                  <a:gsLst>
                    <a:gs pos="0">
                      <a:srgbClr val="FFFFFF"/>
                    </a:gs>
                    <a:gs pos="100000">
                      <a:srgbClr val="FFFFFF"/>
                    </a:gs>
                  </a:gsLst>
                  <a:lin ang="5400000" scaled="0"/>
                </a:gradFill>
              </a:rPr>
              <a:t>Threadpool</a:t>
            </a:r>
            <a:endParaRPr lang="en-US" dirty="0"/>
          </a:p>
        </p:txBody>
      </p:sp>
      <p:sp>
        <p:nvSpPr>
          <p:cNvPr id="91" name="TextBox 90"/>
          <p:cNvSpPr txBox="1"/>
          <p:nvPr/>
        </p:nvSpPr>
        <p:spPr>
          <a:xfrm>
            <a:off x="5363421" y="4373562"/>
            <a:ext cx="1219200" cy="228600"/>
          </a:xfrm>
          <a:prstGeom prst="rect">
            <a:avLst/>
          </a:prstGeom>
          <a:solidFill>
            <a:schemeClr val="tx2">
              <a:lumMod val="90000"/>
            </a:schemeClr>
          </a:solidFill>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end2</a:t>
            </a:r>
          </a:p>
        </p:txBody>
      </p:sp>
      <p:sp>
        <p:nvSpPr>
          <p:cNvPr id="92" name="TextBox 91"/>
          <p:cNvSpPr txBox="1"/>
          <p:nvPr/>
        </p:nvSpPr>
        <p:spPr>
          <a:xfrm>
            <a:off x="5371729" y="2041847"/>
            <a:ext cx="1219200" cy="228600"/>
          </a:xfrm>
          <a:prstGeom prst="rect">
            <a:avLst/>
          </a:prstGeom>
          <a:solidFill>
            <a:schemeClr val="tx2">
              <a:lumMod val="90000"/>
            </a:schemeClr>
          </a:solidFill>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start1</a:t>
            </a:r>
          </a:p>
        </p:txBody>
      </p:sp>
      <p:grpSp>
        <p:nvGrpSpPr>
          <p:cNvPr id="12" name="Group 11"/>
          <p:cNvGrpSpPr/>
          <p:nvPr/>
        </p:nvGrpSpPr>
        <p:grpSpPr>
          <a:xfrm>
            <a:off x="3779837" y="1439862"/>
            <a:ext cx="1509671" cy="458721"/>
            <a:chOff x="3779837" y="1439862"/>
            <a:chExt cx="1509671" cy="458721"/>
          </a:xfrm>
        </p:grpSpPr>
        <p:cxnSp>
          <p:nvCxnSpPr>
            <p:cNvPr id="116" name="Straight Arrow Connector 115"/>
            <p:cNvCxnSpPr/>
            <p:nvPr/>
          </p:nvCxnSpPr>
          <p:spPr>
            <a:xfrm>
              <a:off x="4070308" y="1439862"/>
              <a:ext cx="1219200" cy="152400"/>
            </a:xfrm>
            <a:prstGeom prst="straightConnector1">
              <a:avLst/>
            </a:prstGeom>
            <a:ln w="5715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rot="378021">
              <a:off x="3779837" y="1560521"/>
              <a:ext cx="1397828" cy="338062"/>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request in</a:t>
              </a:r>
            </a:p>
          </p:txBody>
        </p:sp>
      </p:grpSp>
      <p:sp>
        <p:nvSpPr>
          <p:cNvPr id="60" name="TextBox 59"/>
          <p:cNvSpPr txBox="1"/>
          <p:nvPr/>
        </p:nvSpPr>
        <p:spPr>
          <a:xfrm>
            <a:off x="5380037" y="2328039"/>
            <a:ext cx="1219200" cy="228600"/>
          </a:xfrm>
          <a:prstGeom prst="rect">
            <a:avLst/>
          </a:prstGeom>
          <a:solidFill>
            <a:schemeClr val="tx2">
              <a:lumMod val="90000"/>
            </a:schemeClr>
          </a:solidFill>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start2</a:t>
            </a:r>
          </a:p>
        </p:txBody>
      </p:sp>
      <p:sp>
        <p:nvSpPr>
          <p:cNvPr id="61" name="TextBox 60"/>
          <p:cNvSpPr txBox="1"/>
          <p:nvPr/>
        </p:nvSpPr>
        <p:spPr>
          <a:xfrm>
            <a:off x="5371729" y="2610264"/>
            <a:ext cx="1219200" cy="228600"/>
          </a:xfrm>
          <a:prstGeom prst="rect">
            <a:avLst/>
          </a:prstGeom>
          <a:solidFill>
            <a:schemeClr val="tx2">
              <a:lumMod val="90000"/>
            </a:schemeClr>
          </a:solidFill>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start3</a:t>
            </a:r>
          </a:p>
        </p:txBody>
      </p:sp>
      <p:sp>
        <p:nvSpPr>
          <p:cNvPr id="62" name="TextBox 61"/>
          <p:cNvSpPr txBox="1"/>
          <p:nvPr/>
        </p:nvSpPr>
        <p:spPr>
          <a:xfrm>
            <a:off x="5371729" y="2892489"/>
            <a:ext cx="1219200" cy="228600"/>
          </a:xfrm>
          <a:prstGeom prst="rect">
            <a:avLst/>
          </a:prstGeom>
          <a:solidFill>
            <a:schemeClr val="tx2">
              <a:lumMod val="90000"/>
            </a:schemeClr>
          </a:solidFill>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start4</a:t>
            </a:r>
          </a:p>
        </p:txBody>
      </p:sp>
      <p:sp>
        <p:nvSpPr>
          <p:cNvPr id="63" name="TextBox 62"/>
          <p:cNvSpPr txBox="1"/>
          <p:nvPr/>
        </p:nvSpPr>
        <p:spPr>
          <a:xfrm>
            <a:off x="5371729" y="3174921"/>
            <a:ext cx="1219200" cy="228600"/>
          </a:xfrm>
          <a:prstGeom prst="rect">
            <a:avLst/>
          </a:prstGeom>
          <a:solidFill>
            <a:schemeClr val="tx2">
              <a:lumMod val="90000"/>
            </a:schemeClr>
          </a:solidFill>
        </p:spPr>
        <p:txBody>
          <a:bodyPr wrap="none" lIns="0" tIns="0" rIns="0" bIns="0" rtlCol="0" anchor="ctr" anchorCtr="1">
            <a:normAutofit lnSpcReduction="10000"/>
          </a:bodyPr>
          <a:lstStyle/>
          <a:p>
            <a:pPr>
              <a:lnSpc>
                <a:spcPct val="90000"/>
              </a:lnSpc>
              <a:spcAft>
                <a:spcPts val="600"/>
              </a:spcAft>
            </a:pPr>
            <a:r>
              <a:rPr lang="en-US" dirty="0" smtClean="0">
                <a:solidFill>
                  <a:srgbClr val="000000"/>
                </a:solidFill>
              </a:rPr>
              <a:t>start5</a:t>
            </a:r>
          </a:p>
        </p:txBody>
      </p:sp>
      <p:grpSp>
        <p:nvGrpSpPr>
          <p:cNvPr id="11" name="Group 10"/>
          <p:cNvGrpSpPr/>
          <p:nvPr/>
        </p:nvGrpSpPr>
        <p:grpSpPr>
          <a:xfrm>
            <a:off x="4070308" y="5910200"/>
            <a:ext cx="1902713" cy="943365"/>
            <a:chOff x="4070308" y="5885313"/>
            <a:chExt cx="1902713" cy="943365"/>
          </a:xfrm>
        </p:grpSpPr>
        <p:sp>
          <p:nvSpPr>
            <p:cNvPr id="120" name="TextBox 119"/>
            <p:cNvSpPr txBox="1"/>
            <p:nvPr/>
          </p:nvSpPr>
          <p:spPr>
            <a:xfrm>
              <a:off x="4070308" y="6208255"/>
              <a:ext cx="1834835" cy="617894"/>
            </a:xfrm>
            <a:prstGeom prst="rect">
              <a:avLst/>
            </a:prstGeom>
            <a:noFill/>
          </p:spPr>
          <p:txBody>
            <a:bodyPr wrap="none" lIns="0" tIns="0" rIns="0" bIns="0" rtlCol="0" anchor="ctr" anchorCtr="1">
              <a:noAutofit/>
            </a:bodyPr>
            <a:lstStyle/>
            <a:p>
              <a:pPr algn="ctr">
                <a:lnSpc>
                  <a:spcPct val="90000"/>
                </a:lnSpc>
                <a:spcAft>
                  <a:spcPts val="600"/>
                </a:spcAft>
              </a:pPr>
              <a:r>
                <a:rPr lang="en-US" sz="2400" dirty="0" smtClean="0">
                  <a:solidFill>
                    <a:srgbClr val="000000"/>
                  </a:solidFill>
                </a:rPr>
                <a:t>response out</a:t>
              </a:r>
              <a:br>
                <a:rPr lang="en-US" sz="2400" dirty="0" smtClean="0">
                  <a:solidFill>
                    <a:srgbClr val="000000"/>
                  </a:solidFill>
                </a:rPr>
              </a:br>
              <a:r>
                <a:rPr lang="en-US" sz="2400" dirty="0" smtClean="0">
                  <a:solidFill>
                    <a:srgbClr val="000000"/>
                  </a:solidFill>
                </a:rPr>
                <a:t>~100ms</a:t>
              </a:r>
            </a:p>
          </p:txBody>
        </p:sp>
        <p:cxnSp>
          <p:nvCxnSpPr>
            <p:cNvPr id="66" name="Straight Arrow Connector 65"/>
            <p:cNvCxnSpPr>
              <a:stCxn id="125" idx="2"/>
            </p:cNvCxnSpPr>
            <p:nvPr/>
          </p:nvCxnSpPr>
          <p:spPr>
            <a:xfrm>
              <a:off x="5973021" y="5885313"/>
              <a:ext cx="0" cy="943365"/>
            </a:xfrm>
            <a:prstGeom prst="straightConnector1">
              <a:avLst/>
            </a:prstGeom>
            <a:ln w="57150">
              <a:solidFill>
                <a:schemeClr val="bg2">
                  <a:lumMod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22" name="TextBox 121"/>
          <p:cNvSpPr txBox="1"/>
          <p:nvPr/>
        </p:nvSpPr>
        <p:spPr>
          <a:xfrm>
            <a:off x="5363421" y="4655535"/>
            <a:ext cx="1219200" cy="228600"/>
          </a:xfrm>
          <a:prstGeom prst="rect">
            <a:avLst/>
          </a:prstGeom>
          <a:solidFill>
            <a:schemeClr val="tx2">
              <a:lumMod val="90000"/>
            </a:schemeClr>
          </a:solidFill>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end5</a:t>
            </a:r>
          </a:p>
        </p:txBody>
      </p:sp>
      <p:sp>
        <p:nvSpPr>
          <p:cNvPr id="123" name="TextBox 122"/>
          <p:cNvSpPr txBox="1"/>
          <p:nvPr/>
        </p:nvSpPr>
        <p:spPr>
          <a:xfrm>
            <a:off x="5363421" y="5112602"/>
            <a:ext cx="1219200" cy="228600"/>
          </a:xfrm>
          <a:prstGeom prst="rect">
            <a:avLst/>
          </a:prstGeom>
          <a:solidFill>
            <a:schemeClr val="tx2">
              <a:lumMod val="90000"/>
            </a:schemeClr>
          </a:solidFill>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end1</a:t>
            </a:r>
          </a:p>
        </p:txBody>
      </p:sp>
      <p:sp>
        <p:nvSpPr>
          <p:cNvPr id="124" name="TextBox 123"/>
          <p:cNvSpPr txBox="1"/>
          <p:nvPr/>
        </p:nvSpPr>
        <p:spPr>
          <a:xfrm>
            <a:off x="5363421" y="5390915"/>
            <a:ext cx="1219200" cy="228600"/>
          </a:xfrm>
          <a:prstGeom prst="rect">
            <a:avLst/>
          </a:prstGeom>
          <a:solidFill>
            <a:schemeClr val="tx2">
              <a:lumMod val="90000"/>
            </a:schemeClr>
          </a:solidFill>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end3</a:t>
            </a:r>
          </a:p>
        </p:txBody>
      </p:sp>
      <p:sp>
        <p:nvSpPr>
          <p:cNvPr id="125" name="TextBox 124"/>
          <p:cNvSpPr txBox="1"/>
          <p:nvPr/>
        </p:nvSpPr>
        <p:spPr>
          <a:xfrm>
            <a:off x="5363421" y="5656713"/>
            <a:ext cx="1219200" cy="228600"/>
          </a:xfrm>
          <a:prstGeom prst="rect">
            <a:avLst/>
          </a:prstGeom>
          <a:solidFill>
            <a:schemeClr val="tx2">
              <a:lumMod val="90000"/>
            </a:schemeClr>
          </a:solidFill>
        </p:spPr>
        <p:txBody>
          <a:bodyPr wrap="none" lIns="0" tIns="0" rIns="0" bIns="0" rtlCol="0" anchor="ctr" anchorCtr="1">
            <a:normAutofit fontScale="92500" lnSpcReduction="10000"/>
          </a:bodyPr>
          <a:lstStyle/>
          <a:p>
            <a:pPr>
              <a:lnSpc>
                <a:spcPct val="90000"/>
              </a:lnSpc>
              <a:spcAft>
                <a:spcPts val="600"/>
              </a:spcAft>
            </a:pPr>
            <a:r>
              <a:rPr lang="en-US" dirty="0" smtClean="0">
                <a:solidFill>
                  <a:srgbClr val="000000"/>
                </a:solidFill>
              </a:rPr>
              <a:t>end4</a:t>
            </a:r>
          </a:p>
        </p:txBody>
      </p:sp>
    </p:spTree>
    <p:extLst>
      <p:ext uri="{BB962C8B-B14F-4D97-AF65-F5344CB8AC3E}">
        <p14:creationId xmlns:p14="http://schemas.microsoft.com/office/powerpoint/2010/main" val="27046814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Effect transition="in" filter="wipe(up)">
                                      <p:cBhvr>
                                        <p:cTn id="11" dur="1000"/>
                                        <p:tgtEl>
                                          <p:spTgt spid="110"/>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92"/>
                                        </p:tgtEl>
                                        <p:attrNameLst>
                                          <p:attrName>style.visibility</p:attrName>
                                        </p:attrNameLst>
                                      </p:cBhvr>
                                      <p:to>
                                        <p:strVal val="visible"/>
                                      </p:to>
                                    </p:set>
                                    <p:animEffect transition="in" filter="wipe(up)">
                                      <p:cBhvr>
                                        <p:cTn id="14" dur="500"/>
                                        <p:tgtEl>
                                          <p:spTgt spid="92"/>
                                        </p:tgtEl>
                                      </p:cBhvr>
                                    </p:animEffect>
                                  </p:childTnLst>
                                </p:cTn>
                              </p:par>
                              <p:par>
                                <p:cTn id="15" presetID="22" presetClass="entr" presetSubtype="1" fill="hold" grpId="0" nodeType="withEffect">
                                  <p:stCondLst>
                                    <p:cond delay="10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500"/>
                                        <p:tgtEl>
                                          <p:spTgt spid="60"/>
                                        </p:tgtEl>
                                      </p:cBhvr>
                                    </p:animEffect>
                                  </p:childTnLst>
                                </p:cTn>
                              </p:par>
                              <p:par>
                                <p:cTn id="18" presetID="22" presetClass="entr" presetSubtype="1" fill="hold" grpId="0" nodeType="withEffect">
                                  <p:stCondLst>
                                    <p:cond delay="200"/>
                                  </p:stCondLst>
                                  <p:childTnLst>
                                    <p:set>
                                      <p:cBhvr>
                                        <p:cTn id="19" dur="1" fill="hold">
                                          <p:stCondLst>
                                            <p:cond delay="0"/>
                                          </p:stCondLst>
                                        </p:cTn>
                                        <p:tgtEl>
                                          <p:spTgt spid="61"/>
                                        </p:tgtEl>
                                        <p:attrNameLst>
                                          <p:attrName>style.visibility</p:attrName>
                                        </p:attrNameLst>
                                      </p:cBhvr>
                                      <p:to>
                                        <p:strVal val="visible"/>
                                      </p:to>
                                    </p:set>
                                    <p:animEffect transition="in" filter="wipe(up)">
                                      <p:cBhvr>
                                        <p:cTn id="20" dur="500"/>
                                        <p:tgtEl>
                                          <p:spTgt spid="61"/>
                                        </p:tgtEl>
                                      </p:cBhvr>
                                    </p:animEffect>
                                  </p:childTnLst>
                                </p:cTn>
                              </p:par>
                              <p:par>
                                <p:cTn id="21" presetID="22" presetClass="entr" presetSubtype="1" fill="hold" grpId="0" nodeType="withEffect">
                                  <p:stCondLst>
                                    <p:cond delay="300"/>
                                  </p:stCondLst>
                                  <p:childTnLst>
                                    <p:set>
                                      <p:cBhvr>
                                        <p:cTn id="22" dur="1" fill="hold">
                                          <p:stCondLst>
                                            <p:cond delay="0"/>
                                          </p:stCondLst>
                                        </p:cTn>
                                        <p:tgtEl>
                                          <p:spTgt spid="62"/>
                                        </p:tgtEl>
                                        <p:attrNameLst>
                                          <p:attrName>style.visibility</p:attrName>
                                        </p:attrNameLst>
                                      </p:cBhvr>
                                      <p:to>
                                        <p:strVal val="visible"/>
                                      </p:to>
                                    </p:set>
                                    <p:animEffect transition="in" filter="wipe(up)">
                                      <p:cBhvr>
                                        <p:cTn id="23" dur="500"/>
                                        <p:tgtEl>
                                          <p:spTgt spid="62"/>
                                        </p:tgtEl>
                                      </p:cBhvr>
                                    </p:animEffect>
                                  </p:childTnLst>
                                </p:cTn>
                              </p:par>
                              <p:par>
                                <p:cTn id="24" presetID="22" presetClass="entr" presetSubtype="1" fill="hold" grpId="0" nodeType="withEffect">
                                  <p:stCondLst>
                                    <p:cond delay="400"/>
                                  </p:stCondLst>
                                  <p:childTnLst>
                                    <p:set>
                                      <p:cBhvr>
                                        <p:cTn id="25" dur="1" fill="hold">
                                          <p:stCondLst>
                                            <p:cond delay="0"/>
                                          </p:stCondLst>
                                        </p:cTn>
                                        <p:tgtEl>
                                          <p:spTgt spid="63"/>
                                        </p:tgtEl>
                                        <p:attrNameLst>
                                          <p:attrName>style.visibility</p:attrName>
                                        </p:attrNameLst>
                                      </p:cBhvr>
                                      <p:to>
                                        <p:strVal val="visible"/>
                                      </p:to>
                                    </p:set>
                                    <p:animEffect transition="in" filter="wipe(up)">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wipe(up)">
                                      <p:cBhvr>
                                        <p:cTn id="31" dur="500"/>
                                        <p:tgtEl>
                                          <p:spTgt spid="91"/>
                                        </p:tgtEl>
                                      </p:cBhvr>
                                    </p:animEffect>
                                  </p:childTnLst>
                                </p:cTn>
                              </p:par>
                              <p:par>
                                <p:cTn id="32" presetID="22" presetClass="entr" presetSubtype="1" fill="hold" grpId="0" nodeType="withEffect">
                                  <p:stCondLst>
                                    <p:cond delay="100"/>
                                  </p:stCondLst>
                                  <p:childTnLst>
                                    <p:set>
                                      <p:cBhvr>
                                        <p:cTn id="33" dur="1" fill="hold">
                                          <p:stCondLst>
                                            <p:cond delay="0"/>
                                          </p:stCondLst>
                                        </p:cTn>
                                        <p:tgtEl>
                                          <p:spTgt spid="122"/>
                                        </p:tgtEl>
                                        <p:attrNameLst>
                                          <p:attrName>style.visibility</p:attrName>
                                        </p:attrNameLst>
                                      </p:cBhvr>
                                      <p:to>
                                        <p:strVal val="visible"/>
                                      </p:to>
                                    </p:set>
                                    <p:animEffect transition="in" filter="wipe(up)">
                                      <p:cBhvr>
                                        <p:cTn id="34" dur="500"/>
                                        <p:tgtEl>
                                          <p:spTgt spid="122"/>
                                        </p:tgtEl>
                                      </p:cBhvr>
                                    </p:animEffect>
                                  </p:childTnLst>
                                </p:cTn>
                              </p:par>
                              <p:par>
                                <p:cTn id="35" presetID="22" presetClass="entr" presetSubtype="1" fill="hold" grpId="0" nodeType="withEffect">
                                  <p:stCondLst>
                                    <p:cond delay="400"/>
                                  </p:stCondLst>
                                  <p:childTnLst>
                                    <p:set>
                                      <p:cBhvr>
                                        <p:cTn id="36" dur="1" fill="hold">
                                          <p:stCondLst>
                                            <p:cond delay="0"/>
                                          </p:stCondLst>
                                        </p:cTn>
                                        <p:tgtEl>
                                          <p:spTgt spid="123"/>
                                        </p:tgtEl>
                                        <p:attrNameLst>
                                          <p:attrName>style.visibility</p:attrName>
                                        </p:attrNameLst>
                                      </p:cBhvr>
                                      <p:to>
                                        <p:strVal val="visible"/>
                                      </p:to>
                                    </p:set>
                                    <p:animEffect transition="in" filter="wipe(up)">
                                      <p:cBhvr>
                                        <p:cTn id="37" dur="500"/>
                                        <p:tgtEl>
                                          <p:spTgt spid="123"/>
                                        </p:tgtEl>
                                      </p:cBhvr>
                                    </p:animEffect>
                                  </p:childTnLst>
                                </p:cTn>
                              </p:par>
                              <p:par>
                                <p:cTn id="38" presetID="22" presetClass="entr" presetSubtype="1" fill="hold" grpId="0" nodeType="withEffect">
                                  <p:stCondLst>
                                    <p:cond delay="500"/>
                                  </p:stCondLst>
                                  <p:childTnLst>
                                    <p:set>
                                      <p:cBhvr>
                                        <p:cTn id="39" dur="1" fill="hold">
                                          <p:stCondLst>
                                            <p:cond delay="0"/>
                                          </p:stCondLst>
                                        </p:cTn>
                                        <p:tgtEl>
                                          <p:spTgt spid="124"/>
                                        </p:tgtEl>
                                        <p:attrNameLst>
                                          <p:attrName>style.visibility</p:attrName>
                                        </p:attrNameLst>
                                      </p:cBhvr>
                                      <p:to>
                                        <p:strVal val="visible"/>
                                      </p:to>
                                    </p:set>
                                    <p:animEffect transition="in" filter="wipe(up)">
                                      <p:cBhvr>
                                        <p:cTn id="40" dur="500"/>
                                        <p:tgtEl>
                                          <p:spTgt spid="124"/>
                                        </p:tgtEl>
                                      </p:cBhvr>
                                    </p:animEffect>
                                  </p:childTnLst>
                                </p:cTn>
                              </p:par>
                              <p:par>
                                <p:cTn id="41" presetID="22" presetClass="entr" presetSubtype="1" fill="hold" grpId="0" nodeType="withEffect">
                                  <p:stCondLst>
                                    <p:cond delay="500"/>
                                  </p:stCondLst>
                                  <p:childTnLst>
                                    <p:set>
                                      <p:cBhvr>
                                        <p:cTn id="42" dur="1" fill="hold">
                                          <p:stCondLst>
                                            <p:cond delay="0"/>
                                          </p:stCondLst>
                                        </p:cTn>
                                        <p:tgtEl>
                                          <p:spTgt spid="125"/>
                                        </p:tgtEl>
                                        <p:attrNameLst>
                                          <p:attrName>style.visibility</p:attrName>
                                        </p:attrNameLst>
                                      </p:cBhvr>
                                      <p:to>
                                        <p:strVal val="visible"/>
                                      </p:to>
                                    </p:set>
                                    <p:animEffect transition="in" filter="wipe(up)">
                                      <p:cBhvr>
                                        <p:cTn id="43" dur="500"/>
                                        <p:tgtEl>
                                          <p:spTgt spid="125"/>
                                        </p:tgtEl>
                                      </p:cBhvr>
                                    </p:animEffect>
                                  </p:childTnLst>
                                </p:cTn>
                              </p:par>
                            </p:childTnLst>
                          </p:cTn>
                        </p:par>
                        <p:par>
                          <p:cTn id="44" fill="hold">
                            <p:stCondLst>
                              <p:cond delay="1000"/>
                            </p:stCondLst>
                            <p:childTnLst>
                              <p:par>
                                <p:cTn id="45" presetID="22" presetClass="entr" presetSubtype="1"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60" grpId="0" animBg="1"/>
      <p:bldP spid="61" grpId="0" animBg="1"/>
      <p:bldP spid="62" grpId="0" animBg="1"/>
      <p:bldP spid="63" grpId="0" animBg="1"/>
      <p:bldP spid="122" grpId="0" animBg="1"/>
      <p:bldP spid="123" grpId="0" animBg="1"/>
      <p:bldP spid="124" grpId="0" animBg="1"/>
      <p:bldP spid="12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gradFill>
                  <a:gsLst>
                    <a:gs pos="0">
                      <a:srgbClr val="FFFFFF"/>
                    </a:gs>
                    <a:gs pos="100000">
                      <a:srgbClr val="FFFFFF"/>
                    </a:gs>
                  </a:gsLst>
                  <a:lin ang="5400000" scaled="0"/>
                </a:gradFill>
              </a:rPr>
              <a:t>Threadpool</a:t>
            </a:r>
            <a:endParaRPr lang="en-US" dirty="0"/>
          </a:p>
        </p:txBody>
      </p:sp>
      <p:sp>
        <p:nvSpPr>
          <p:cNvPr id="3" name="Text Placeholder 2"/>
          <p:cNvSpPr>
            <a:spLocks noGrp="1"/>
          </p:cNvSpPr>
          <p:nvPr>
            <p:ph type="body" sz="quarter" idx="10"/>
          </p:nvPr>
        </p:nvSpPr>
        <p:spPr>
          <a:xfrm>
            <a:off x="274638" y="1221157"/>
            <a:ext cx="11887199" cy="5309146"/>
          </a:xfrm>
        </p:spPr>
        <p:txBody>
          <a:bodyPr/>
          <a:lstStyle/>
          <a:p>
            <a:endParaRPr lang="en-US" sz="1800" dirty="0" smtClean="0">
              <a:solidFill>
                <a:srgbClr val="0000FF"/>
              </a:solidFill>
              <a:highlight>
                <a:srgbClr val="FFFFFF"/>
              </a:highlight>
              <a:latin typeface="Consolas" panose="020B0609020204030204" pitchFamily="49" charset="0"/>
            </a:endParaRPr>
          </a:p>
          <a:p>
            <a:r>
              <a:rPr lang="en-US" sz="1800" dirty="0">
                <a:solidFill>
                  <a:srgbClr val="008000"/>
                </a:solidFill>
                <a:highlight>
                  <a:srgbClr val="FFFFFF"/>
                </a:highlight>
                <a:latin typeface="Consolas" panose="020B0609020204030204" pitchFamily="49" charset="0"/>
              </a:rPr>
              <a:t>// table1.DataSource = </a:t>
            </a:r>
            <a:r>
              <a:rPr lang="en-US" sz="1800" dirty="0" smtClean="0">
                <a:solidFill>
                  <a:srgbClr val="008000"/>
                </a:solidFill>
                <a:highlight>
                  <a:srgbClr val="FFFFFF"/>
                </a:highlight>
                <a:latin typeface="Consolas" panose="020B0609020204030204" pitchFamily="49" charset="0"/>
              </a:rPr>
              <a:t>await </a:t>
            </a:r>
            <a:r>
              <a:rPr lang="en-US" sz="1800" dirty="0" err="1" smtClean="0">
                <a:solidFill>
                  <a:srgbClr val="008000"/>
                </a:solidFill>
                <a:highlight>
                  <a:srgbClr val="FFFFFF"/>
                </a:highlight>
                <a:latin typeface="Consolas" panose="020B0609020204030204" pitchFamily="49" charset="0"/>
              </a:rPr>
              <a:t>LoadHousesAsync</a:t>
            </a:r>
            <a:r>
              <a:rPr lang="en-US" sz="1800" dirty="0" smtClean="0">
                <a:solidFill>
                  <a:srgbClr val="008000"/>
                </a:solidFill>
                <a:highlight>
                  <a:srgbClr val="FFFFFF"/>
                </a:highlight>
                <a:latin typeface="Consolas" panose="020B0609020204030204" pitchFamily="49" charset="0"/>
              </a:rPr>
              <a:t>(1,5</a:t>
            </a:r>
            <a:r>
              <a:rPr lang="en-US" sz="1800" dirty="0">
                <a:solidFill>
                  <a:srgbClr val="008000"/>
                </a:solidFill>
                <a:highlight>
                  <a:srgbClr val="FFFFFF"/>
                </a:highlight>
                <a:latin typeface="Consolas" panose="020B0609020204030204" pitchFamily="49" charset="0"/>
              </a:rPr>
              <a:t>);</a:t>
            </a:r>
          </a:p>
          <a:p>
            <a:r>
              <a:rPr lang="en-US" sz="1800" dirty="0">
                <a:solidFill>
                  <a:srgbClr val="008000"/>
                </a:solidFill>
                <a:highlight>
                  <a:srgbClr val="FFFFFF"/>
                </a:highlight>
                <a:latin typeface="Consolas" panose="020B0609020204030204" pitchFamily="49" charset="0"/>
              </a:rPr>
              <a:t>// table1.DataBind();</a:t>
            </a:r>
          </a:p>
          <a:p>
            <a:endParaRPr lang="en-US" sz="1800" dirty="0" smtClean="0">
              <a:solidFill>
                <a:srgbClr val="0000FF"/>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public</a:t>
            </a:r>
            <a:r>
              <a:rPr lang="en-US" sz="1800" dirty="0" smtClean="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Task</a:t>
            </a:r>
            <a:r>
              <a:rPr lang="en-US" sz="1800" dirty="0">
                <a:solidFill>
                  <a:srgbClr val="000000"/>
                </a:solidFill>
                <a:highlight>
                  <a:srgbClr val="FFFFFF"/>
                </a:highlight>
                <a:latin typeface="Consolas" panose="020B0609020204030204" pitchFamily="49" charset="0"/>
              </a:rPr>
              <a:t>&lt;</a:t>
            </a:r>
            <a:r>
              <a:rPr lang="en-US" sz="1800" dirty="0">
                <a:solidFill>
                  <a:srgbClr val="2B91AF"/>
                </a:solidFill>
                <a:highlight>
                  <a:srgbClr val="FFFFFF"/>
                </a:highlight>
                <a:latin typeface="Consolas" panose="020B0609020204030204" pitchFamily="49" charset="0"/>
              </a:rPr>
              <a:t>List</a:t>
            </a:r>
            <a:r>
              <a:rPr lang="en-US" sz="1800" dirty="0">
                <a:solidFill>
                  <a:srgbClr val="000000"/>
                </a:solidFill>
                <a:highlight>
                  <a:srgbClr val="FFFFFF"/>
                </a:highlight>
                <a:latin typeface="Consolas" panose="020B0609020204030204" pitchFamily="49" charset="0"/>
              </a:rPr>
              <a:t>&lt;</a:t>
            </a:r>
            <a:r>
              <a:rPr lang="en-US" sz="1800" dirty="0">
                <a:solidFill>
                  <a:srgbClr val="2B91AF"/>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&gt;&gt; </a:t>
            </a:r>
            <a:r>
              <a:rPr lang="en-US" sz="1800" dirty="0" err="1">
                <a:solidFill>
                  <a:srgbClr val="000000"/>
                </a:solidFill>
                <a:highlight>
                  <a:srgbClr val="FFFFFF"/>
                </a:highlight>
                <a:latin typeface="Consolas" panose="020B0609020204030204" pitchFamily="49" charset="0"/>
              </a:rPr>
              <a:t>LoadHousesAsync</a:t>
            </a:r>
            <a:r>
              <a:rPr lang="en-US" sz="1800" dirty="0">
                <a:solidFill>
                  <a:srgbClr val="000000"/>
                </a:solidFill>
                <a:highlight>
                  <a:srgbClr val="FFFFFF"/>
                </a:highlight>
                <a:latin typeface="Consolas" panose="020B0609020204030204" pitchFamily="49" charset="0"/>
              </a:rPr>
              <a:t>(</a:t>
            </a:r>
            <a:r>
              <a:rPr lang="en-US" sz="1800" dirty="0" err="1">
                <a:solidFill>
                  <a:srgbClr val="0000FF"/>
                </a:solidFill>
                <a:highlight>
                  <a:srgbClr val="FFFFFF"/>
                </a:highlight>
                <a:latin typeface="Consolas" panose="020B0609020204030204" pitchFamily="49" charset="0"/>
              </a:rPr>
              <a:t>int</a:t>
            </a:r>
            <a:r>
              <a:rPr lang="en-US" sz="1800" dirty="0">
                <a:solidFill>
                  <a:srgbClr val="000000"/>
                </a:solidFill>
                <a:highlight>
                  <a:srgbClr val="FFFFFF"/>
                </a:highlight>
                <a:latin typeface="Consolas" panose="020B0609020204030204" pitchFamily="49" charset="0"/>
              </a:rPr>
              <a:t> first, </a:t>
            </a:r>
            <a:r>
              <a:rPr lang="en-US" sz="1800" dirty="0" err="1">
                <a:solidFill>
                  <a:srgbClr val="0000FF"/>
                </a:solidFill>
                <a:highlight>
                  <a:srgbClr val="FFFFFF"/>
                </a:highlight>
                <a:latin typeface="Consolas" panose="020B0609020204030204" pitchFamily="49" charset="0"/>
              </a:rPr>
              <a:t>int</a:t>
            </a:r>
            <a:r>
              <a:rPr lang="en-US" sz="1800" dirty="0">
                <a:solidFill>
                  <a:srgbClr val="000000"/>
                </a:solidFill>
                <a:highlight>
                  <a:srgbClr val="FFFFFF"/>
                </a:highlight>
                <a:latin typeface="Consolas" panose="020B0609020204030204" pitchFamily="49" charset="0"/>
              </a:rPr>
              <a:t> last)</a:t>
            </a:r>
          </a:p>
          <a:p>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tasks =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List</a:t>
            </a:r>
            <a:r>
              <a:rPr lang="en-US" sz="1800" dirty="0">
                <a:solidFill>
                  <a:srgbClr val="000000"/>
                </a:solidFill>
                <a:highlight>
                  <a:srgbClr val="FFFFFF"/>
                </a:highlight>
                <a:latin typeface="Consolas" panose="020B0609020204030204" pitchFamily="49" charset="0"/>
              </a:rPr>
              <a:t>&lt;</a:t>
            </a:r>
            <a:r>
              <a:rPr lang="en-US" sz="1800" dirty="0">
                <a:solidFill>
                  <a:srgbClr val="2B91AF"/>
                </a:solidFill>
                <a:highlight>
                  <a:srgbClr val="FFFFFF"/>
                </a:highlight>
                <a:latin typeface="Consolas" panose="020B0609020204030204" pitchFamily="49" charset="0"/>
              </a:rPr>
              <a:t>Task</a:t>
            </a:r>
            <a:r>
              <a:rPr lang="en-US" sz="1800" dirty="0">
                <a:solidFill>
                  <a:srgbClr val="000000"/>
                </a:solidFill>
                <a:highlight>
                  <a:srgbClr val="FFFFFF"/>
                </a:highlight>
                <a:latin typeface="Consolas" panose="020B0609020204030204" pitchFamily="49" charset="0"/>
              </a:rPr>
              <a:t>&lt;</a:t>
            </a:r>
            <a:r>
              <a:rPr lang="en-US" sz="1800" dirty="0">
                <a:solidFill>
                  <a:srgbClr val="2B91AF"/>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&gt;&gt;();</a:t>
            </a:r>
          </a:p>
          <a:p>
            <a:endParaRPr lang="en-US" sz="1800" dirty="0">
              <a:solidFill>
                <a:srgbClr val="000000"/>
              </a:solidFill>
              <a:highlight>
                <a:srgbClr val="FFFFFF"/>
              </a:highlight>
              <a:latin typeface="Consolas" panose="020B0609020204030204" pitchFamily="49" charset="0"/>
            </a:endParaRPr>
          </a:p>
          <a:p>
            <a:r>
              <a:rPr lang="nn-NO" sz="1800" dirty="0">
                <a:solidFill>
                  <a:srgbClr val="000000"/>
                </a:solidFill>
                <a:highlight>
                  <a:srgbClr val="FFFFFF"/>
                </a:highlight>
                <a:latin typeface="Consolas" panose="020B0609020204030204" pitchFamily="49" charset="0"/>
              </a:rPr>
              <a:t>    </a:t>
            </a:r>
            <a:r>
              <a:rPr lang="nn-NO" sz="1800" dirty="0">
                <a:solidFill>
                  <a:srgbClr val="0000FF"/>
                </a:solidFill>
                <a:highlight>
                  <a:srgbClr val="FFFFFF"/>
                </a:highlight>
                <a:latin typeface="Consolas" panose="020B0609020204030204" pitchFamily="49" charset="0"/>
              </a:rPr>
              <a:t>for</a:t>
            </a:r>
            <a:r>
              <a:rPr lang="nn-NO" sz="1800" dirty="0">
                <a:solidFill>
                  <a:srgbClr val="000000"/>
                </a:solidFill>
                <a:highlight>
                  <a:srgbClr val="FFFFFF"/>
                </a:highlight>
                <a:latin typeface="Consolas" panose="020B0609020204030204" pitchFamily="49" charset="0"/>
              </a:rPr>
              <a:t> (</a:t>
            </a:r>
            <a:r>
              <a:rPr lang="nn-NO" sz="1800" dirty="0">
                <a:solidFill>
                  <a:srgbClr val="0000FF"/>
                </a:solidFill>
                <a:highlight>
                  <a:srgbClr val="FFFFFF"/>
                </a:highlight>
                <a:latin typeface="Consolas" panose="020B0609020204030204" pitchFamily="49" charset="0"/>
              </a:rPr>
              <a:t>int</a:t>
            </a:r>
            <a:r>
              <a:rPr lang="nn-NO" sz="1800" dirty="0">
                <a:solidFill>
                  <a:srgbClr val="000000"/>
                </a:solidFill>
                <a:highlight>
                  <a:srgbClr val="FFFFFF"/>
                </a:highlight>
                <a:latin typeface="Consolas" panose="020B0609020204030204" pitchFamily="49" charset="0"/>
              </a:rPr>
              <a:t> i = first; i &lt;= last; i++)</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r>
              <a:rPr lang="en-US" sz="1800" dirty="0">
                <a:solidFill>
                  <a:srgbClr val="2B91AF"/>
                </a:solidFill>
                <a:effectLst>
                  <a:glow rad="254000">
                    <a:srgbClr val="FFFF00"/>
                  </a:glow>
                </a:effectLst>
                <a:highlight>
                  <a:srgbClr val="FFFFFF"/>
                </a:highlight>
                <a:latin typeface="Consolas" panose="020B0609020204030204" pitchFamily="49" charset="0"/>
              </a:rPr>
              <a:t>Task</a:t>
            </a:r>
            <a:r>
              <a:rPr lang="en-US" sz="1800" dirty="0">
                <a:solidFill>
                  <a:srgbClr val="000000"/>
                </a:solidFill>
                <a:effectLst>
                  <a:glow rad="254000">
                    <a:srgbClr val="FFFF00"/>
                  </a:glow>
                </a:effectLst>
                <a:highlight>
                  <a:srgbClr val="FFFFFF"/>
                </a:highlight>
                <a:latin typeface="Consolas" panose="020B0609020204030204" pitchFamily="49" charset="0"/>
              </a:rPr>
              <a:t>&lt;</a:t>
            </a:r>
            <a:r>
              <a:rPr lang="en-US" sz="1800" dirty="0">
                <a:solidFill>
                  <a:srgbClr val="2B91AF"/>
                </a:solidFill>
                <a:effectLst>
                  <a:glow rad="254000">
                    <a:srgbClr val="FFFF00"/>
                  </a:glow>
                </a:effectLst>
                <a:highlight>
                  <a:srgbClr val="FFFFFF"/>
                </a:highlight>
                <a:latin typeface="Consolas" panose="020B0609020204030204" pitchFamily="49" charset="0"/>
              </a:rPr>
              <a:t>House</a:t>
            </a:r>
            <a:r>
              <a:rPr lang="en-US" sz="1800" dirty="0">
                <a:solidFill>
                  <a:srgbClr val="000000"/>
                </a:solidFill>
                <a:effectLst>
                  <a:glow rad="254000">
                    <a:srgbClr val="FFFF00"/>
                  </a:glow>
                </a:effectLst>
                <a:highlight>
                  <a:srgbClr val="FFFFFF"/>
                </a:highlight>
                <a:latin typeface="Consolas" panose="020B0609020204030204" pitchFamily="49" charset="0"/>
              </a:rPr>
              <a:t>&gt; t = </a:t>
            </a:r>
            <a:r>
              <a:rPr lang="en-US" sz="1800" dirty="0" err="1">
                <a:solidFill>
                  <a:srgbClr val="2B91AF"/>
                </a:solidFill>
                <a:effectLst>
                  <a:glow rad="254000">
                    <a:srgbClr val="FFFF00"/>
                  </a:glow>
                </a:effectLst>
                <a:highlight>
                  <a:srgbClr val="FFFFFF"/>
                </a:highlight>
                <a:latin typeface="Consolas" panose="020B0609020204030204" pitchFamily="49" charset="0"/>
              </a:rPr>
              <a:t>House</a:t>
            </a:r>
            <a:r>
              <a:rPr lang="en-US" sz="1800" dirty="0" err="1">
                <a:solidFill>
                  <a:srgbClr val="000000"/>
                </a:solidFill>
                <a:effectLst>
                  <a:glow rad="254000">
                    <a:srgbClr val="FFFF00"/>
                  </a:glow>
                </a:effectLst>
                <a:highlight>
                  <a:srgbClr val="FFFFFF"/>
                </a:highlight>
                <a:latin typeface="Consolas" panose="020B0609020204030204" pitchFamily="49" charset="0"/>
              </a:rPr>
              <a:t>.LoadFromDatabaseAsync</a:t>
            </a:r>
            <a:r>
              <a:rPr lang="en-US" sz="1800" dirty="0">
                <a:solidFill>
                  <a:srgbClr val="000000"/>
                </a:solidFill>
                <a:effectLst>
                  <a:glow rad="254000">
                    <a:srgbClr val="FFFF00"/>
                  </a:glow>
                </a:effectLst>
                <a:highlight>
                  <a:srgbClr val="FFFFFF"/>
                </a:highlight>
                <a:latin typeface="Consolas" panose="020B0609020204030204" pitchFamily="49" charset="0"/>
              </a:rPr>
              <a:t>(</a:t>
            </a:r>
            <a:r>
              <a:rPr lang="en-US" sz="1800" dirty="0" err="1">
                <a:solidFill>
                  <a:srgbClr val="000000"/>
                </a:solidFill>
                <a:effectLst>
                  <a:glow rad="254000">
                    <a:srgbClr val="FFFF00"/>
                  </a:glow>
                </a:effectLst>
                <a:highlight>
                  <a:srgbClr val="FFFFFF"/>
                </a:highlight>
                <a:latin typeface="Consolas" panose="020B0609020204030204" pitchFamily="49" charset="0"/>
              </a:rPr>
              <a:t>i</a:t>
            </a:r>
            <a:r>
              <a:rPr lang="en-US" sz="1800" dirty="0">
                <a:solidFill>
                  <a:srgbClr val="000000"/>
                </a:solidFill>
                <a:effectLst>
                  <a:glow rad="254000">
                    <a:srgbClr val="FFFF00"/>
                  </a:glow>
                </a:effectLst>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tasks.Add</a:t>
            </a:r>
            <a:r>
              <a:rPr lang="en-US" sz="1800" dirty="0">
                <a:solidFill>
                  <a:srgbClr val="000000"/>
                </a:solidFill>
                <a:highlight>
                  <a:srgbClr val="FFFFFF"/>
                </a:highlight>
                <a:latin typeface="Consolas" panose="020B0609020204030204" pitchFamily="49" charset="0"/>
              </a:rPr>
              <a:t>(t);</a:t>
            </a:r>
          </a:p>
          <a:p>
            <a:r>
              <a:rPr lang="en-US" sz="1800" dirty="0">
                <a:solidFill>
                  <a:srgbClr val="000000"/>
                </a:solidFill>
                <a:highlight>
                  <a:srgbClr val="FFFFFF"/>
                </a:highlight>
                <a:latin typeface="Consolas" panose="020B0609020204030204" pitchFamily="49" charset="0"/>
              </a:rPr>
              <a:t>    }</a:t>
            </a:r>
          </a:p>
          <a:p>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House</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loadedHouses</a:t>
            </a:r>
            <a:r>
              <a:rPr lang="en-US" sz="1800" dirty="0">
                <a:solidFill>
                  <a:srgbClr val="000000"/>
                </a:solidFill>
                <a:highlight>
                  <a:srgbClr val="FFFFFF"/>
                </a:highlight>
                <a:latin typeface="Consolas" panose="020B0609020204030204" pitchFamily="49" charset="0"/>
              </a:rPr>
              <a:t> = </a:t>
            </a:r>
            <a:r>
              <a:rPr lang="en-US" sz="1800" dirty="0">
                <a:solidFill>
                  <a:srgbClr val="0000FF"/>
                </a:solidFill>
                <a:effectLst>
                  <a:glow rad="254000">
                    <a:srgbClr val="FFFF00"/>
                  </a:glow>
                </a:effectLst>
                <a:highlight>
                  <a:srgbClr val="FFFFFF"/>
                </a:highlight>
                <a:latin typeface="Consolas" panose="020B0609020204030204" pitchFamily="49" charset="0"/>
              </a:rPr>
              <a:t>await</a:t>
            </a:r>
            <a:r>
              <a:rPr lang="en-US" sz="1800" dirty="0">
                <a:solidFill>
                  <a:srgbClr val="000000"/>
                </a:solidFill>
                <a:effectLst>
                  <a:glow rad="254000">
                    <a:srgbClr val="FFFF00"/>
                  </a:glow>
                </a:effectLst>
                <a:highlight>
                  <a:srgbClr val="FFFFFF"/>
                </a:highlight>
                <a:latin typeface="Consolas" panose="020B0609020204030204" pitchFamily="49" charset="0"/>
              </a:rPr>
              <a:t> </a:t>
            </a:r>
            <a:r>
              <a:rPr lang="en-US" sz="1800" dirty="0" err="1">
                <a:solidFill>
                  <a:srgbClr val="2B91AF"/>
                </a:solidFill>
                <a:effectLst>
                  <a:glow rad="254000">
                    <a:srgbClr val="FFFF00"/>
                  </a:glow>
                </a:effectLst>
                <a:highlight>
                  <a:srgbClr val="FFFFFF"/>
                </a:highlight>
                <a:latin typeface="Consolas" panose="020B0609020204030204" pitchFamily="49" charset="0"/>
              </a:rPr>
              <a:t>Task</a:t>
            </a:r>
            <a:r>
              <a:rPr lang="en-US" sz="1800" dirty="0" err="1">
                <a:solidFill>
                  <a:srgbClr val="000000"/>
                </a:solidFill>
                <a:effectLst>
                  <a:glow rad="254000">
                    <a:srgbClr val="FFFF00"/>
                  </a:glow>
                </a:effectLst>
                <a:highlight>
                  <a:srgbClr val="FFFFFF"/>
                </a:highlight>
                <a:latin typeface="Consolas" panose="020B0609020204030204" pitchFamily="49" charset="0"/>
              </a:rPr>
              <a:t>.WhenAll</a:t>
            </a:r>
            <a:r>
              <a:rPr lang="en-US" sz="1800" dirty="0">
                <a:solidFill>
                  <a:srgbClr val="000000"/>
                </a:solidFill>
                <a:effectLst>
                  <a:glow rad="254000">
                    <a:srgbClr val="FFFF00"/>
                  </a:glow>
                </a:effectLst>
                <a:highlight>
                  <a:srgbClr val="FFFFFF"/>
                </a:highlight>
                <a:latin typeface="Consolas" panose="020B0609020204030204" pitchFamily="49" charset="0"/>
              </a:rPr>
              <a:t>(tasks);</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return</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loadedHouses.ToList</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a:t>
            </a:r>
          </a:p>
        </p:txBody>
      </p:sp>
    </p:spTree>
    <p:extLst>
      <p:ext uri="{BB962C8B-B14F-4D97-AF65-F5344CB8AC3E}">
        <p14:creationId xmlns:p14="http://schemas.microsoft.com/office/powerpoint/2010/main" val="945826619"/>
      </p:ext>
    </p:extLst>
  </p:cSld>
  <p:clrMapOvr>
    <a:masterClrMapping/>
  </p:clrMapOvr>
  <p:transition>
    <p:pull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gradFill>
                  <a:gsLst>
                    <a:gs pos="0">
                      <a:srgbClr val="FFFFFF"/>
                    </a:gs>
                    <a:gs pos="100000">
                      <a:srgbClr val="FFFFFF"/>
                    </a:gs>
                  </a:gsLst>
                  <a:lin ang="5400000" scaled="0"/>
                </a:gradFill>
              </a:rPr>
              <a:t>Threadpool</a:t>
            </a:r>
            <a:endParaRPr lang="en-US" dirty="0"/>
          </a:p>
        </p:txBody>
      </p:sp>
      <p:sp>
        <p:nvSpPr>
          <p:cNvPr id="3" name="Text Placeholder 2"/>
          <p:cNvSpPr>
            <a:spLocks noGrp="1"/>
          </p:cNvSpPr>
          <p:nvPr>
            <p:ph type="body" sz="quarter" idx="10"/>
          </p:nvPr>
        </p:nvSpPr>
        <p:spPr>
          <a:xfrm>
            <a:off x="274638" y="1221157"/>
            <a:ext cx="11887199" cy="4395049"/>
          </a:xfrm>
        </p:spPr>
        <p:txBody>
          <a:bodyPr/>
          <a:lstStyle/>
          <a:p>
            <a:endParaRPr lang="en-US" sz="1800" dirty="0" smtClean="0">
              <a:solidFill>
                <a:srgbClr val="008000"/>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cs typeface="Consolas" panose="020B0609020204030204" pitchFamily="49" charset="0"/>
              </a:rPr>
              <a:t>public</a:t>
            </a:r>
            <a:r>
              <a:rPr lang="en-US" sz="1800" dirty="0" smtClean="0">
                <a:solidFill>
                  <a:srgbClr val="000000"/>
                </a:solidFill>
                <a:highlight>
                  <a:srgbClr val="FFFFFF"/>
                </a:highlight>
                <a:latin typeface="Consolas" panose="020B0609020204030204" pitchFamily="49" charset="0"/>
                <a:cs typeface="Consolas" panose="020B0609020204030204" pitchFamily="49" charset="0"/>
              </a:rPr>
              <a:t> </a:t>
            </a:r>
            <a:r>
              <a:rPr lang="en-US" sz="1800" dirty="0" err="1">
                <a:solidFill>
                  <a:srgbClr val="0000FF"/>
                </a:solidFill>
                <a:highlight>
                  <a:srgbClr val="FFFFFF"/>
                </a:highlight>
                <a:latin typeface="Consolas" panose="020B0609020204030204" pitchFamily="49" charset="0"/>
                <a:cs typeface="Consolas" panose="020B0609020204030204" pitchFamily="49" charset="0"/>
              </a:rPr>
              <a:t>async</a:t>
            </a:r>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a:solidFill>
                  <a:srgbClr val="2B91AF"/>
                </a:solidFill>
                <a:highlight>
                  <a:srgbClr val="FFFFFF"/>
                </a:highlight>
                <a:latin typeface="Consolas" panose="020B0609020204030204" pitchFamily="49" charset="0"/>
                <a:cs typeface="Consolas" panose="020B0609020204030204" pitchFamily="49" charset="0"/>
              </a:rPr>
              <a:t>Task</a:t>
            </a:r>
            <a:r>
              <a:rPr lang="en-US" sz="1800" dirty="0">
                <a:solidFill>
                  <a:srgbClr val="000000"/>
                </a:solidFill>
                <a:highlight>
                  <a:srgbClr val="FFFFFF"/>
                </a:highlight>
                <a:latin typeface="Consolas" panose="020B0609020204030204" pitchFamily="49" charset="0"/>
                <a:cs typeface="Consolas" panose="020B0609020204030204" pitchFamily="49" charset="0"/>
              </a:rPr>
              <a:t>&lt;</a:t>
            </a:r>
            <a:r>
              <a:rPr lang="en-US" sz="1800" dirty="0">
                <a:solidFill>
                  <a:srgbClr val="2B91AF"/>
                </a:solidFill>
                <a:highlight>
                  <a:srgbClr val="FFFFFF"/>
                </a:highlight>
                <a:latin typeface="Consolas" panose="020B0609020204030204" pitchFamily="49" charset="0"/>
                <a:cs typeface="Consolas" panose="020B0609020204030204" pitchFamily="49" charset="0"/>
              </a:rPr>
              <a:t>List</a:t>
            </a:r>
            <a:r>
              <a:rPr lang="en-US" sz="1800" dirty="0">
                <a:solidFill>
                  <a:srgbClr val="000000"/>
                </a:solidFill>
                <a:highlight>
                  <a:srgbClr val="FFFFFF"/>
                </a:highlight>
                <a:latin typeface="Consolas" panose="020B0609020204030204" pitchFamily="49" charset="0"/>
                <a:cs typeface="Consolas" panose="020B0609020204030204" pitchFamily="49" charset="0"/>
              </a:rPr>
              <a:t>&lt;</a:t>
            </a:r>
            <a:r>
              <a:rPr lang="en-US" sz="1800" dirty="0">
                <a:solidFill>
                  <a:srgbClr val="2B91AF"/>
                </a:solidFill>
                <a:highlight>
                  <a:srgbClr val="FFFFFF"/>
                </a:highlight>
                <a:latin typeface="Consolas" panose="020B0609020204030204" pitchFamily="49" charset="0"/>
                <a:cs typeface="Consolas" panose="020B0609020204030204" pitchFamily="49" charset="0"/>
              </a:rPr>
              <a:t>House</a:t>
            </a:r>
            <a:r>
              <a:rPr lang="en-US" sz="1800" dirty="0">
                <a:solidFill>
                  <a:srgbClr val="000000"/>
                </a:solidFill>
                <a:highlight>
                  <a:srgbClr val="FFFFFF"/>
                </a:highlight>
                <a:latin typeface="Consolas" panose="020B0609020204030204" pitchFamily="49" charset="0"/>
                <a:cs typeface="Consolas" panose="020B0609020204030204" pitchFamily="49" charset="0"/>
              </a:rPr>
              <a:t>&gt;&gt; </a:t>
            </a:r>
            <a:r>
              <a:rPr lang="en-US" sz="1800" dirty="0" err="1">
                <a:solidFill>
                  <a:srgbClr val="000000"/>
                </a:solidFill>
                <a:highlight>
                  <a:srgbClr val="FFFFFF"/>
                </a:highlight>
                <a:latin typeface="Consolas" panose="020B0609020204030204" pitchFamily="49" charset="0"/>
                <a:cs typeface="Consolas" panose="020B0609020204030204" pitchFamily="49" charset="0"/>
              </a:rPr>
              <a:t>LoadHousesAsync</a:t>
            </a:r>
            <a:r>
              <a:rPr lang="en-US" sz="1800" dirty="0">
                <a:solidFill>
                  <a:srgbClr val="000000"/>
                </a:solidFill>
                <a:highlight>
                  <a:srgbClr val="FFFFFF"/>
                </a:highlight>
                <a:latin typeface="Consolas" panose="020B0609020204030204" pitchFamily="49" charset="0"/>
                <a:cs typeface="Consolas" panose="020B0609020204030204" pitchFamily="49" charset="0"/>
              </a:rPr>
              <a:t>(</a:t>
            </a:r>
            <a:r>
              <a:rPr lang="en-US" sz="1800" dirty="0" err="1">
                <a:solidFill>
                  <a:srgbClr val="0000FF"/>
                </a:solidFill>
                <a:highlight>
                  <a:srgbClr val="FFFFFF"/>
                </a:highlight>
                <a:latin typeface="Consolas" panose="020B0609020204030204" pitchFamily="49" charset="0"/>
                <a:cs typeface="Consolas" panose="020B0609020204030204" pitchFamily="49" charset="0"/>
              </a:rPr>
              <a:t>int</a:t>
            </a:r>
            <a:r>
              <a:rPr lang="en-US" sz="1800" dirty="0">
                <a:solidFill>
                  <a:srgbClr val="000000"/>
                </a:solidFill>
                <a:highlight>
                  <a:srgbClr val="FFFFFF"/>
                </a:highlight>
                <a:latin typeface="Consolas" panose="020B0609020204030204" pitchFamily="49" charset="0"/>
                <a:cs typeface="Consolas" panose="020B0609020204030204" pitchFamily="49" charset="0"/>
              </a:rPr>
              <a:t> first, </a:t>
            </a:r>
            <a:r>
              <a:rPr lang="en-US" sz="1800" dirty="0" err="1">
                <a:solidFill>
                  <a:srgbClr val="0000FF"/>
                </a:solidFill>
                <a:highlight>
                  <a:srgbClr val="FFFFFF"/>
                </a:highlight>
                <a:latin typeface="Consolas" panose="020B0609020204030204" pitchFamily="49" charset="0"/>
                <a:cs typeface="Consolas" panose="020B0609020204030204" pitchFamily="49" charset="0"/>
              </a:rPr>
              <a:t>int</a:t>
            </a:r>
            <a:r>
              <a:rPr lang="en-US" sz="1800" dirty="0">
                <a:solidFill>
                  <a:srgbClr val="000000"/>
                </a:solidFill>
                <a:highlight>
                  <a:srgbClr val="FFFFFF"/>
                </a:highlight>
                <a:latin typeface="Consolas" panose="020B0609020204030204" pitchFamily="49" charset="0"/>
                <a:cs typeface="Consolas" panose="020B0609020204030204" pitchFamily="49" charset="0"/>
              </a:rPr>
              <a:t> last)</a:t>
            </a:r>
          </a:p>
          <a:p>
            <a:r>
              <a:rPr lang="en-US" sz="1800" dirty="0">
                <a:solidFill>
                  <a:srgbClr val="000000"/>
                </a:solidFill>
                <a:highlight>
                  <a:srgbClr val="FFFFFF"/>
                </a:highlight>
                <a:latin typeface="Consolas" panose="020B0609020204030204" pitchFamily="49" charset="0"/>
                <a:cs typeface="Consolas" panose="020B0609020204030204" pitchFamily="49" charset="0"/>
              </a:rPr>
              <a:t>{</a:t>
            </a:r>
          </a:p>
          <a:p>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err="1">
                <a:solidFill>
                  <a:srgbClr val="0000FF"/>
                </a:solidFill>
                <a:highlight>
                  <a:srgbClr val="FFFFFF"/>
                </a:highlight>
                <a:latin typeface="Consolas" panose="020B0609020204030204" pitchFamily="49" charset="0"/>
                <a:cs typeface="Consolas" panose="020B0609020204030204" pitchFamily="49" charset="0"/>
              </a:rPr>
              <a:t>var</a:t>
            </a:r>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err="1">
                <a:solidFill>
                  <a:srgbClr val="000000"/>
                </a:solidFill>
                <a:highlight>
                  <a:srgbClr val="FFFFFF"/>
                </a:highlight>
                <a:latin typeface="Consolas" panose="020B0609020204030204" pitchFamily="49" charset="0"/>
                <a:cs typeface="Consolas" panose="020B0609020204030204" pitchFamily="49" charset="0"/>
              </a:rPr>
              <a:t>loadedHouses</a:t>
            </a:r>
            <a:r>
              <a:rPr lang="en-US" sz="1800" dirty="0">
                <a:solidFill>
                  <a:srgbClr val="000000"/>
                </a:solidFill>
                <a:highlight>
                  <a:srgbClr val="FFFFFF"/>
                </a:highlight>
                <a:latin typeface="Consolas" panose="020B0609020204030204" pitchFamily="49" charset="0"/>
                <a:cs typeface="Consolas" panose="020B0609020204030204" pitchFamily="49" charset="0"/>
              </a:rPr>
              <a:t> = </a:t>
            </a:r>
            <a:r>
              <a:rPr lang="en-US" sz="1800" dirty="0">
                <a:solidFill>
                  <a:srgbClr val="0000FF"/>
                </a:solidFill>
                <a:highlight>
                  <a:srgbClr val="FFFFFF"/>
                </a:highlight>
                <a:latin typeface="Consolas" panose="020B0609020204030204" pitchFamily="49" charset="0"/>
                <a:cs typeface="Consolas" panose="020B0609020204030204" pitchFamily="49" charset="0"/>
              </a:rPr>
              <a:t>new</a:t>
            </a:r>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a:solidFill>
                  <a:srgbClr val="2B91AF"/>
                </a:solidFill>
                <a:highlight>
                  <a:srgbClr val="FFFFFF"/>
                </a:highlight>
                <a:latin typeface="Consolas" panose="020B0609020204030204" pitchFamily="49" charset="0"/>
                <a:cs typeface="Consolas" panose="020B0609020204030204" pitchFamily="49" charset="0"/>
              </a:rPr>
              <a:t>List</a:t>
            </a:r>
            <a:r>
              <a:rPr lang="en-US" sz="1800" dirty="0">
                <a:solidFill>
                  <a:srgbClr val="000000"/>
                </a:solidFill>
                <a:highlight>
                  <a:srgbClr val="FFFFFF"/>
                </a:highlight>
                <a:latin typeface="Consolas" panose="020B0609020204030204" pitchFamily="49" charset="0"/>
                <a:cs typeface="Consolas" panose="020B0609020204030204" pitchFamily="49" charset="0"/>
              </a:rPr>
              <a:t>&lt;</a:t>
            </a:r>
            <a:r>
              <a:rPr lang="en-US" sz="1800" dirty="0">
                <a:solidFill>
                  <a:srgbClr val="2B91AF"/>
                </a:solidFill>
                <a:highlight>
                  <a:srgbClr val="FFFFFF"/>
                </a:highlight>
                <a:latin typeface="Consolas" panose="020B0609020204030204" pitchFamily="49" charset="0"/>
                <a:cs typeface="Consolas" panose="020B0609020204030204" pitchFamily="49" charset="0"/>
              </a:rPr>
              <a:t>House</a:t>
            </a:r>
            <a:r>
              <a:rPr lang="en-US" sz="1800" dirty="0">
                <a:solidFill>
                  <a:srgbClr val="000000"/>
                </a:solidFill>
                <a:highlight>
                  <a:srgbClr val="FFFFFF"/>
                </a:highlight>
                <a:latin typeface="Consolas" panose="020B0609020204030204" pitchFamily="49" charset="0"/>
                <a:cs typeface="Consolas" panose="020B0609020204030204" pitchFamily="49" charset="0"/>
              </a:rPr>
              <a:t>&gt;();</a:t>
            </a:r>
          </a:p>
          <a:p>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err="1">
                <a:solidFill>
                  <a:srgbClr val="0000FF"/>
                </a:solidFill>
                <a:highlight>
                  <a:srgbClr val="FFFFFF"/>
                </a:highlight>
                <a:latin typeface="Consolas" panose="020B0609020204030204" pitchFamily="49" charset="0"/>
                <a:cs typeface="Consolas" panose="020B0609020204030204" pitchFamily="49" charset="0"/>
              </a:rPr>
              <a:t>var</a:t>
            </a:r>
            <a:r>
              <a:rPr lang="en-US" sz="1800" dirty="0">
                <a:solidFill>
                  <a:srgbClr val="000000"/>
                </a:solidFill>
                <a:highlight>
                  <a:srgbClr val="FFFFFF"/>
                </a:highlight>
                <a:latin typeface="Consolas" panose="020B0609020204030204" pitchFamily="49" charset="0"/>
                <a:cs typeface="Consolas" panose="020B0609020204030204" pitchFamily="49" charset="0"/>
              </a:rPr>
              <a:t> queue = </a:t>
            </a:r>
            <a:r>
              <a:rPr lang="en-US" sz="1800" dirty="0">
                <a:solidFill>
                  <a:srgbClr val="0000FF"/>
                </a:solidFill>
                <a:highlight>
                  <a:srgbClr val="FFFFFF"/>
                </a:highlight>
                <a:latin typeface="Consolas" panose="020B0609020204030204" pitchFamily="49" charset="0"/>
                <a:cs typeface="Consolas" panose="020B0609020204030204" pitchFamily="49" charset="0"/>
              </a:rPr>
              <a:t>new</a:t>
            </a:r>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a:solidFill>
                  <a:srgbClr val="2B91AF"/>
                </a:solidFill>
                <a:highlight>
                  <a:srgbClr val="FFFFFF"/>
                </a:highlight>
                <a:latin typeface="Consolas" panose="020B0609020204030204" pitchFamily="49" charset="0"/>
                <a:cs typeface="Consolas" panose="020B0609020204030204" pitchFamily="49" charset="0"/>
              </a:rPr>
              <a:t>Queue</a:t>
            </a:r>
            <a:r>
              <a:rPr lang="en-US" sz="1800" dirty="0">
                <a:solidFill>
                  <a:srgbClr val="000000"/>
                </a:solidFill>
                <a:highlight>
                  <a:srgbClr val="FFFFFF"/>
                </a:highlight>
                <a:latin typeface="Consolas" panose="020B0609020204030204" pitchFamily="49" charset="0"/>
                <a:cs typeface="Consolas" panose="020B0609020204030204" pitchFamily="49" charset="0"/>
              </a:rPr>
              <a:t>&lt;</a:t>
            </a:r>
            <a:r>
              <a:rPr lang="en-US" sz="1800" dirty="0" err="1">
                <a:solidFill>
                  <a:srgbClr val="0000FF"/>
                </a:solidFill>
                <a:highlight>
                  <a:srgbClr val="FFFFFF"/>
                </a:highlight>
                <a:latin typeface="Consolas" panose="020B0609020204030204" pitchFamily="49" charset="0"/>
                <a:cs typeface="Consolas" panose="020B0609020204030204" pitchFamily="49" charset="0"/>
              </a:rPr>
              <a:t>int</a:t>
            </a:r>
            <a:r>
              <a:rPr lang="en-US" sz="1800" dirty="0">
                <a:solidFill>
                  <a:srgbClr val="000000"/>
                </a:solidFill>
                <a:highlight>
                  <a:srgbClr val="FFFFFF"/>
                </a:highlight>
                <a:latin typeface="Consolas" panose="020B0609020204030204" pitchFamily="49" charset="0"/>
                <a:cs typeface="Consolas" panose="020B0609020204030204" pitchFamily="49" charset="0"/>
              </a:rPr>
              <a:t>&gt;(</a:t>
            </a:r>
            <a:r>
              <a:rPr lang="en-US" sz="1800" dirty="0" err="1">
                <a:solidFill>
                  <a:srgbClr val="2B91AF"/>
                </a:solidFill>
                <a:highlight>
                  <a:srgbClr val="FFFFFF"/>
                </a:highlight>
                <a:latin typeface="Consolas" panose="020B0609020204030204" pitchFamily="49" charset="0"/>
                <a:cs typeface="Consolas" panose="020B0609020204030204" pitchFamily="49" charset="0"/>
              </a:rPr>
              <a:t>Enumerable</a:t>
            </a:r>
            <a:r>
              <a:rPr lang="en-US" sz="1800" dirty="0" err="1">
                <a:solidFill>
                  <a:srgbClr val="000000"/>
                </a:solidFill>
                <a:highlight>
                  <a:srgbClr val="FFFFFF"/>
                </a:highlight>
                <a:latin typeface="Consolas" panose="020B0609020204030204" pitchFamily="49" charset="0"/>
                <a:cs typeface="Consolas" panose="020B0609020204030204" pitchFamily="49" charset="0"/>
              </a:rPr>
              <a:t>.Range</a:t>
            </a:r>
            <a:r>
              <a:rPr lang="en-US" sz="1800" dirty="0">
                <a:solidFill>
                  <a:srgbClr val="000000"/>
                </a:solidFill>
                <a:highlight>
                  <a:srgbClr val="FFFFFF"/>
                </a:highlight>
                <a:latin typeface="Consolas" panose="020B0609020204030204" pitchFamily="49" charset="0"/>
                <a:cs typeface="Consolas" panose="020B0609020204030204" pitchFamily="49" charset="0"/>
              </a:rPr>
              <a:t>(first, last </a:t>
            </a:r>
            <a:r>
              <a:rPr lang="en-US" sz="1800" dirty="0" smtClean="0">
                <a:solidFill>
                  <a:srgbClr val="000000"/>
                </a:solidFill>
                <a:highlight>
                  <a:srgbClr val="FFFFFF"/>
                </a:highlight>
                <a:latin typeface="Consolas" panose="020B0609020204030204" pitchFamily="49" charset="0"/>
                <a:cs typeface="Consolas" panose="020B0609020204030204" pitchFamily="49" charset="0"/>
              </a:rPr>
              <a:t>– first + 1));</a:t>
            </a:r>
            <a:endParaRPr lang="en-US" sz="1800" dirty="0">
              <a:solidFill>
                <a:srgbClr val="000000"/>
              </a:solidFill>
              <a:highlight>
                <a:srgbClr val="FFFFFF"/>
              </a:highlight>
              <a:latin typeface="Consolas" panose="020B0609020204030204" pitchFamily="49" charset="0"/>
              <a:cs typeface="Consolas" panose="020B0609020204030204" pitchFamily="49" charset="0"/>
            </a:endParaRPr>
          </a:p>
          <a:p>
            <a:endParaRPr lang="en-US" sz="1800" dirty="0" smtClean="0">
              <a:solidFill>
                <a:srgbClr val="000000"/>
              </a:solidFill>
              <a:highlight>
                <a:srgbClr val="FFFFFF"/>
              </a:highlight>
              <a:latin typeface="Consolas" panose="020B0609020204030204" pitchFamily="49" charset="0"/>
              <a:cs typeface="Consolas" panose="020B0609020204030204" pitchFamily="49" charset="0"/>
            </a:endParaRPr>
          </a:p>
          <a:p>
            <a:r>
              <a:rPr lang="en-US" sz="1800" dirty="0" smtClean="0">
                <a:solidFill>
                  <a:srgbClr val="008000"/>
                </a:solidFill>
                <a:highlight>
                  <a:srgbClr val="FFFFFF"/>
                </a:highlight>
                <a:latin typeface="Consolas" panose="020B0609020204030204" pitchFamily="49" charset="0"/>
                <a:cs typeface="Consolas" panose="020B0609020204030204" pitchFamily="49" charset="0"/>
              </a:rPr>
              <a:t>    // Throttle the rate of issuing requests...</a:t>
            </a:r>
            <a:endParaRPr lang="en-US" sz="1800" dirty="0">
              <a:solidFill>
                <a:srgbClr val="008000"/>
              </a:solidFill>
              <a:highlight>
                <a:srgbClr val="FFFFFF"/>
              </a:highlight>
              <a:latin typeface="Consolas" panose="020B0609020204030204" pitchFamily="49" charset="0"/>
              <a:cs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cs typeface="Consolas" panose="020B0609020204030204" pitchFamily="49" charset="0"/>
              </a:rPr>
              <a:t>    </a:t>
            </a:r>
            <a:r>
              <a:rPr lang="en-US" sz="1800" dirty="0" err="1">
                <a:solidFill>
                  <a:srgbClr val="0000FF"/>
                </a:solidFill>
                <a:highlight>
                  <a:srgbClr val="FFFFFF"/>
                </a:highlight>
                <a:latin typeface="Consolas" panose="020B0609020204030204" pitchFamily="49" charset="0"/>
                <a:cs typeface="Consolas" panose="020B0609020204030204" pitchFamily="49" charset="0"/>
              </a:rPr>
              <a:t>var</a:t>
            </a:r>
            <a:r>
              <a:rPr lang="en-US" sz="1800" dirty="0">
                <a:solidFill>
                  <a:srgbClr val="000000"/>
                </a:solidFill>
                <a:highlight>
                  <a:srgbClr val="FFFFFF"/>
                </a:highlight>
                <a:latin typeface="Consolas" panose="020B0609020204030204" pitchFamily="49" charset="0"/>
                <a:cs typeface="Consolas" panose="020B0609020204030204" pitchFamily="49" charset="0"/>
              </a:rPr>
              <a:t> worker1 = </a:t>
            </a:r>
            <a:r>
              <a:rPr lang="en-US" sz="1800" dirty="0" err="1">
                <a:solidFill>
                  <a:srgbClr val="000000"/>
                </a:solidFill>
                <a:highlight>
                  <a:srgbClr val="FFFFFF"/>
                </a:highlight>
                <a:latin typeface="Consolas" panose="020B0609020204030204" pitchFamily="49" charset="0"/>
                <a:cs typeface="Consolas" panose="020B0609020204030204" pitchFamily="49" charset="0"/>
              </a:rPr>
              <a:t>WorkerAsync</a:t>
            </a:r>
            <a:r>
              <a:rPr lang="en-US" sz="1800" dirty="0">
                <a:solidFill>
                  <a:srgbClr val="000000"/>
                </a:solidFill>
                <a:highlight>
                  <a:srgbClr val="FFFFFF"/>
                </a:highlight>
                <a:latin typeface="Consolas" panose="020B0609020204030204" pitchFamily="49" charset="0"/>
                <a:cs typeface="Consolas" panose="020B0609020204030204" pitchFamily="49" charset="0"/>
              </a:rPr>
              <a:t>(queue, </a:t>
            </a:r>
            <a:r>
              <a:rPr lang="en-US" sz="1800" dirty="0" err="1">
                <a:solidFill>
                  <a:srgbClr val="000000"/>
                </a:solidFill>
                <a:highlight>
                  <a:srgbClr val="FFFFFF"/>
                </a:highlight>
                <a:latin typeface="Consolas" panose="020B0609020204030204" pitchFamily="49" charset="0"/>
                <a:cs typeface="Consolas" panose="020B0609020204030204" pitchFamily="49" charset="0"/>
              </a:rPr>
              <a:t>loadedHouses</a:t>
            </a:r>
            <a:r>
              <a:rPr lang="en-US" sz="1800" dirty="0">
                <a:solidFill>
                  <a:srgbClr val="000000"/>
                </a:solidFill>
                <a:highlight>
                  <a:srgbClr val="FFFFFF"/>
                </a:highlight>
                <a:latin typeface="Consolas" panose="020B0609020204030204" pitchFamily="49" charset="0"/>
                <a:cs typeface="Consolas" panose="020B0609020204030204" pitchFamily="49" charset="0"/>
              </a:rPr>
              <a:t>);</a:t>
            </a:r>
          </a:p>
          <a:p>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err="1">
                <a:solidFill>
                  <a:srgbClr val="0000FF"/>
                </a:solidFill>
                <a:highlight>
                  <a:srgbClr val="FFFFFF"/>
                </a:highlight>
                <a:latin typeface="Consolas" panose="020B0609020204030204" pitchFamily="49" charset="0"/>
                <a:cs typeface="Consolas" panose="020B0609020204030204" pitchFamily="49" charset="0"/>
              </a:rPr>
              <a:t>var</a:t>
            </a:r>
            <a:r>
              <a:rPr lang="en-US" sz="1800" dirty="0">
                <a:solidFill>
                  <a:srgbClr val="000000"/>
                </a:solidFill>
                <a:highlight>
                  <a:srgbClr val="FFFFFF"/>
                </a:highlight>
                <a:latin typeface="Consolas" panose="020B0609020204030204" pitchFamily="49" charset="0"/>
                <a:cs typeface="Consolas" panose="020B0609020204030204" pitchFamily="49" charset="0"/>
              </a:rPr>
              <a:t> worker2 = </a:t>
            </a:r>
            <a:r>
              <a:rPr lang="en-US" sz="1800" dirty="0" err="1">
                <a:solidFill>
                  <a:srgbClr val="000000"/>
                </a:solidFill>
                <a:highlight>
                  <a:srgbClr val="FFFFFF"/>
                </a:highlight>
                <a:latin typeface="Consolas" panose="020B0609020204030204" pitchFamily="49" charset="0"/>
                <a:cs typeface="Consolas" panose="020B0609020204030204" pitchFamily="49" charset="0"/>
              </a:rPr>
              <a:t>WorkerAsync</a:t>
            </a:r>
            <a:r>
              <a:rPr lang="en-US" sz="1800" dirty="0">
                <a:solidFill>
                  <a:srgbClr val="000000"/>
                </a:solidFill>
                <a:highlight>
                  <a:srgbClr val="FFFFFF"/>
                </a:highlight>
                <a:latin typeface="Consolas" panose="020B0609020204030204" pitchFamily="49" charset="0"/>
                <a:cs typeface="Consolas" panose="020B0609020204030204" pitchFamily="49" charset="0"/>
              </a:rPr>
              <a:t>(queue, </a:t>
            </a:r>
            <a:r>
              <a:rPr lang="en-US" sz="1800" dirty="0" err="1">
                <a:solidFill>
                  <a:srgbClr val="000000"/>
                </a:solidFill>
                <a:highlight>
                  <a:srgbClr val="FFFFFF"/>
                </a:highlight>
                <a:latin typeface="Consolas" panose="020B0609020204030204" pitchFamily="49" charset="0"/>
                <a:cs typeface="Consolas" panose="020B0609020204030204" pitchFamily="49" charset="0"/>
              </a:rPr>
              <a:t>loadedHouses</a:t>
            </a:r>
            <a:r>
              <a:rPr lang="en-US" sz="1800" dirty="0">
                <a:solidFill>
                  <a:srgbClr val="000000"/>
                </a:solidFill>
                <a:highlight>
                  <a:srgbClr val="FFFFFF"/>
                </a:highlight>
                <a:latin typeface="Consolas" panose="020B0609020204030204" pitchFamily="49" charset="0"/>
                <a:cs typeface="Consolas" panose="020B0609020204030204" pitchFamily="49" charset="0"/>
              </a:rPr>
              <a:t>);</a:t>
            </a:r>
          </a:p>
          <a:p>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err="1">
                <a:solidFill>
                  <a:srgbClr val="0000FF"/>
                </a:solidFill>
                <a:highlight>
                  <a:srgbClr val="FFFFFF"/>
                </a:highlight>
                <a:latin typeface="Consolas" panose="020B0609020204030204" pitchFamily="49" charset="0"/>
                <a:cs typeface="Consolas" panose="020B0609020204030204" pitchFamily="49" charset="0"/>
              </a:rPr>
              <a:t>var</a:t>
            </a:r>
            <a:r>
              <a:rPr lang="en-US" sz="1800" dirty="0">
                <a:solidFill>
                  <a:srgbClr val="000000"/>
                </a:solidFill>
                <a:highlight>
                  <a:srgbClr val="FFFFFF"/>
                </a:highlight>
                <a:latin typeface="Consolas" panose="020B0609020204030204" pitchFamily="49" charset="0"/>
                <a:cs typeface="Consolas" panose="020B0609020204030204" pitchFamily="49" charset="0"/>
              </a:rPr>
              <a:t> worker3 = </a:t>
            </a:r>
            <a:r>
              <a:rPr lang="en-US" sz="1800" dirty="0" err="1">
                <a:solidFill>
                  <a:srgbClr val="000000"/>
                </a:solidFill>
                <a:highlight>
                  <a:srgbClr val="FFFFFF"/>
                </a:highlight>
                <a:latin typeface="Consolas" panose="020B0609020204030204" pitchFamily="49" charset="0"/>
                <a:cs typeface="Consolas" panose="020B0609020204030204" pitchFamily="49" charset="0"/>
              </a:rPr>
              <a:t>WorkerAsync</a:t>
            </a:r>
            <a:r>
              <a:rPr lang="en-US" sz="1800" dirty="0">
                <a:solidFill>
                  <a:srgbClr val="000000"/>
                </a:solidFill>
                <a:highlight>
                  <a:srgbClr val="FFFFFF"/>
                </a:highlight>
                <a:latin typeface="Consolas" panose="020B0609020204030204" pitchFamily="49" charset="0"/>
                <a:cs typeface="Consolas" panose="020B0609020204030204" pitchFamily="49" charset="0"/>
              </a:rPr>
              <a:t>(queue, </a:t>
            </a:r>
            <a:r>
              <a:rPr lang="en-US" sz="1800" dirty="0" err="1">
                <a:solidFill>
                  <a:srgbClr val="000000"/>
                </a:solidFill>
                <a:highlight>
                  <a:srgbClr val="FFFFFF"/>
                </a:highlight>
                <a:latin typeface="Consolas" panose="020B0609020204030204" pitchFamily="49" charset="0"/>
                <a:cs typeface="Consolas" panose="020B0609020204030204" pitchFamily="49" charset="0"/>
              </a:rPr>
              <a:t>loadedHouses</a:t>
            </a:r>
            <a:r>
              <a:rPr lang="en-US" sz="1800" dirty="0">
                <a:solidFill>
                  <a:srgbClr val="000000"/>
                </a:solidFill>
                <a:highlight>
                  <a:srgbClr val="FFFFFF"/>
                </a:highlight>
                <a:latin typeface="Consolas" panose="020B0609020204030204" pitchFamily="49" charset="0"/>
                <a:cs typeface="Consolas" panose="020B0609020204030204" pitchFamily="49" charset="0"/>
              </a:rPr>
              <a:t>);</a:t>
            </a:r>
          </a:p>
          <a:p>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a:solidFill>
                  <a:srgbClr val="0000FF"/>
                </a:solidFill>
                <a:highlight>
                  <a:srgbClr val="FFFFFF"/>
                </a:highlight>
                <a:latin typeface="Consolas" panose="020B0609020204030204" pitchFamily="49" charset="0"/>
                <a:cs typeface="Consolas" panose="020B0609020204030204" pitchFamily="49" charset="0"/>
              </a:rPr>
              <a:t>await</a:t>
            </a:r>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err="1">
                <a:solidFill>
                  <a:srgbClr val="2B91AF"/>
                </a:solidFill>
                <a:highlight>
                  <a:srgbClr val="FFFFFF"/>
                </a:highlight>
                <a:latin typeface="Consolas" panose="020B0609020204030204" pitchFamily="49" charset="0"/>
                <a:cs typeface="Consolas" panose="020B0609020204030204" pitchFamily="49" charset="0"/>
              </a:rPr>
              <a:t>Task</a:t>
            </a:r>
            <a:r>
              <a:rPr lang="en-US" sz="1800" dirty="0" err="1">
                <a:solidFill>
                  <a:srgbClr val="000000"/>
                </a:solidFill>
                <a:highlight>
                  <a:srgbClr val="FFFFFF"/>
                </a:highlight>
                <a:latin typeface="Consolas" panose="020B0609020204030204" pitchFamily="49" charset="0"/>
                <a:cs typeface="Consolas" panose="020B0609020204030204" pitchFamily="49" charset="0"/>
              </a:rPr>
              <a:t>.WhenAll</a:t>
            </a:r>
            <a:r>
              <a:rPr lang="en-US" sz="1800" dirty="0">
                <a:solidFill>
                  <a:srgbClr val="000000"/>
                </a:solidFill>
                <a:highlight>
                  <a:srgbClr val="FFFFFF"/>
                </a:highlight>
                <a:latin typeface="Consolas" panose="020B0609020204030204" pitchFamily="49" charset="0"/>
                <a:cs typeface="Consolas" panose="020B0609020204030204" pitchFamily="49" charset="0"/>
              </a:rPr>
              <a:t>(worker1, worker2, worker3);</a:t>
            </a:r>
          </a:p>
          <a:p>
            <a:endParaRPr lang="en-US" sz="1800" dirty="0">
              <a:solidFill>
                <a:srgbClr val="000000"/>
              </a:solidFill>
              <a:highlight>
                <a:srgbClr val="FFFFFF"/>
              </a:highlight>
              <a:latin typeface="Consolas" panose="020B0609020204030204" pitchFamily="49" charset="0"/>
              <a:cs typeface="Consolas" panose="020B0609020204030204" pitchFamily="49" charset="0"/>
            </a:endParaRPr>
          </a:p>
          <a:p>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a:solidFill>
                  <a:srgbClr val="0000FF"/>
                </a:solidFill>
                <a:highlight>
                  <a:srgbClr val="FFFFFF"/>
                </a:highlight>
                <a:latin typeface="Consolas" panose="020B0609020204030204" pitchFamily="49" charset="0"/>
                <a:cs typeface="Consolas" panose="020B0609020204030204" pitchFamily="49" charset="0"/>
              </a:rPr>
              <a:t>return</a:t>
            </a:r>
            <a:r>
              <a:rPr lang="en-US" sz="1800" dirty="0">
                <a:solidFill>
                  <a:srgbClr val="000000"/>
                </a:solidFill>
                <a:highlight>
                  <a:srgbClr val="FFFFFF"/>
                </a:highlight>
                <a:latin typeface="Consolas" panose="020B0609020204030204" pitchFamily="49" charset="0"/>
                <a:cs typeface="Consolas" panose="020B0609020204030204" pitchFamily="49" charset="0"/>
              </a:rPr>
              <a:t> </a:t>
            </a:r>
            <a:r>
              <a:rPr lang="en-US" sz="1800" dirty="0" err="1">
                <a:solidFill>
                  <a:srgbClr val="000000"/>
                </a:solidFill>
                <a:highlight>
                  <a:srgbClr val="FFFFFF"/>
                </a:highlight>
                <a:latin typeface="Consolas" panose="020B0609020204030204" pitchFamily="49" charset="0"/>
                <a:cs typeface="Consolas" panose="020B0609020204030204" pitchFamily="49" charset="0"/>
              </a:rPr>
              <a:t>loadedHouses</a:t>
            </a:r>
            <a:r>
              <a:rPr lang="en-US" sz="1800" dirty="0">
                <a:solidFill>
                  <a:srgbClr val="000000"/>
                </a:solidFill>
                <a:highlight>
                  <a:srgbClr val="FFFFFF"/>
                </a:highlight>
                <a:latin typeface="Consolas" panose="020B0609020204030204" pitchFamily="49" charset="0"/>
                <a:cs typeface="Consolas" panose="020B0609020204030204" pitchFamily="49" charset="0"/>
              </a:rPr>
              <a:t>;</a:t>
            </a:r>
          </a:p>
          <a:p>
            <a:r>
              <a:rPr lang="en-US" sz="1800" dirty="0">
                <a:solidFill>
                  <a:srgbClr val="000000"/>
                </a:solidFill>
                <a:highlight>
                  <a:srgbClr val="FFFFFF"/>
                </a:highlight>
                <a:latin typeface="Consolas" panose="020B0609020204030204" pitchFamily="49" charset="0"/>
                <a:cs typeface="Consolas" panose="020B0609020204030204" pitchFamily="49" charset="0"/>
              </a:rPr>
              <a:t>}</a:t>
            </a:r>
          </a:p>
        </p:txBody>
      </p:sp>
      <p:sp>
        <p:nvSpPr>
          <p:cNvPr id="4" name="Text Placeholder 2"/>
          <p:cNvSpPr txBox="1">
            <a:spLocks/>
          </p:cNvSpPr>
          <p:nvPr/>
        </p:nvSpPr>
        <p:spPr>
          <a:xfrm>
            <a:off x="4732967" y="4640262"/>
            <a:ext cx="7428870" cy="2259273"/>
          </a:xfrm>
          <a:prstGeom prst="rect">
            <a:avLst/>
          </a:prstGeom>
          <a:solidFill>
            <a:srgbClr val="FFFFCC"/>
          </a:solidFill>
          <a:ln>
            <a:solidFill>
              <a:schemeClr val="bg1"/>
            </a:solidFill>
          </a:ln>
          <a:effectLst>
            <a:outerShdw blurRad="50800" dist="38100" dir="2700000" algn="tl" rotWithShape="0">
              <a:prstClr val="black">
                <a:alpha val="40000"/>
              </a:prstClr>
            </a:outerShdw>
          </a:effectLst>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7000"/>
              </a:lnSpc>
              <a:spcBef>
                <a:spcPts val="0"/>
              </a:spcBef>
            </a:pPr>
            <a:r>
              <a:rPr lang="en-US" sz="1400" dirty="0">
                <a:solidFill>
                  <a:srgbClr val="0000FF"/>
                </a:solidFill>
                <a:latin typeface="Consolas" panose="020B0609020204030204" pitchFamily="49" charset="0"/>
                <a:ea typeface="Calibri" panose="020F0502020204030204" pitchFamily="34" charset="0"/>
                <a:cs typeface="Times New Roman" panose="02020603050405020304" pitchFamily="18" charset="0"/>
              </a:rPr>
              <a:t>private</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err="1">
                <a:solidFill>
                  <a:srgbClr val="0000FF"/>
                </a:solidFill>
                <a:latin typeface="Consolas" panose="020B0609020204030204" pitchFamily="49" charset="0"/>
                <a:ea typeface="Calibri" panose="020F0502020204030204" pitchFamily="34" charset="0"/>
                <a:cs typeface="Times New Roman" panose="02020603050405020304" pitchFamily="18" charset="0"/>
              </a:rPr>
              <a:t>async</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a:solidFill>
                  <a:srgbClr val="2B91AF"/>
                </a:solidFill>
                <a:latin typeface="Consolas" panose="020B0609020204030204" pitchFamily="49" charset="0"/>
                <a:ea typeface="Calibri" panose="020F0502020204030204" pitchFamily="34" charset="0"/>
                <a:cs typeface="Times New Roman" panose="02020603050405020304" pitchFamily="18" charset="0"/>
              </a:rPr>
              <a:t>Task</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err="1">
                <a:solidFill>
                  <a:srgbClr val="000000"/>
                </a:solidFill>
                <a:latin typeface="Consolas" panose="020B0609020204030204" pitchFamily="49" charset="0"/>
                <a:ea typeface="Calibri" panose="020F0502020204030204" pitchFamily="34" charset="0"/>
                <a:cs typeface="Times New Roman" panose="02020603050405020304" pitchFamily="18" charset="0"/>
              </a:rPr>
              <a:t>WorkerAsync</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a:t>
            </a:r>
            <a:r>
              <a:rPr lang="en-US" sz="1400" dirty="0">
                <a:solidFill>
                  <a:srgbClr val="2B91AF"/>
                </a:solidFill>
                <a:latin typeface="Consolas" panose="020B0609020204030204" pitchFamily="49" charset="0"/>
                <a:ea typeface="Calibri" panose="020F0502020204030204" pitchFamily="34" charset="0"/>
                <a:cs typeface="Times New Roman" panose="02020603050405020304" pitchFamily="18" charset="0"/>
              </a:rPr>
              <a:t>Queue</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&lt;</a:t>
            </a:r>
            <a:r>
              <a:rPr lang="en-US" sz="1400" dirty="0" err="1">
                <a:solidFill>
                  <a:srgbClr val="0000FF"/>
                </a:solidFill>
                <a:latin typeface="Consolas" panose="020B0609020204030204" pitchFamily="49" charset="0"/>
                <a:ea typeface="Calibri" panose="020F0502020204030204" pitchFamily="34" charset="0"/>
                <a:cs typeface="Times New Roman" panose="02020603050405020304" pitchFamily="18" charset="0"/>
              </a:rPr>
              <a:t>int</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&gt; queue, </a:t>
            </a:r>
            <a:r>
              <a:rPr lang="en-US" sz="1400" dirty="0">
                <a:solidFill>
                  <a:srgbClr val="2B91AF"/>
                </a:solidFill>
                <a:latin typeface="Consolas" panose="020B0609020204030204" pitchFamily="49" charset="0"/>
                <a:ea typeface="Calibri" panose="020F0502020204030204" pitchFamily="34" charset="0"/>
                <a:cs typeface="Times New Roman" panose="02020603050405020304" pitchFamily="18" charset="0"/>
              </a:rPr>
              <a:t>List</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&lt;</a:t>
            </a:r>
            <a:r>
              <a:rPr lang="en-US" sz="1400" dirty="0">
                <a:solidFill>
                  <a:srgbClr val="2B91AF"/>
                </a:solidFill>
                <a:latin typeface="Consolas" panose="020B0609020204030204" pitchFamily="49" charset="0"/>
                <a:ea typeface="Calibri" panose="020F0502020204030204" pitchFamily="34" charset="0"/>
                <a:cs typeface="Times New Roman" panose="02020603050405020304" pitchFamily="18" charset="0"/>
              </a:rPr>
              <a:t>House</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&gt; results)</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pP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pP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a:solidFill>
                  <a:srgbClr val="0000FF"/>
                </a:solidFill>
                <a:latin typeface="Consolas" panose="020B0609020204030204" pitchFamily="49" charset="0"/>
                <a:ea typeface="Calibri" panose="020F0502020204030204" pitchFamily="34" charset="0"/>
                <a:cs typeface="Times New Roman" panose="02020603050405020304" pitchFamily="18" charset="0"/>
              </a:rPr>
              <a:t>while</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err="1">
                <a:solidFill>
                  <a:srgbClr val="000000"/>
                </a:solidFill>
                <a:latin typeface="Consolas" panose="020B0609020204030204" pitchFamily="49" charset="0"/>
                <a:ea typeface="Calibri" panose="020F0502020204030204" pitchFamily="34" charset="0"/>
                <a:cs typeface="Times New Roman" panose="02020603050405020304" pitchFamily="18" charset="0"/>
              </a:rPr>
              <a:t>queue.Count</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&gt; 0)</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pP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pP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err="1">
                <a:solidFill>
                  <a:srgbClr val="0000FF"/>
                </a:solidFill>
                <a:latin typeface="Consolas" panose="020B0609020204030204" pitchFamily="49" charset="0"/>
                <a:ea typeface="Calibri" panose="020F0502020204030204" pitchFamily="34" charset="0"/>
                <a:cs typeface="Times New Roman" panose="02020603050405020304" pitchFamily="18" charset="0"/>
              </a:rPr>
              <a:t>int</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err="1">
                <a:solidFill>
                  <a:srgbClr val="000000"/>
                </a:solidFill>
                <a:latin typeface="Consolas" panose="020B0609020204030204" pitchFamily="49" charset="0"/>
                <a:ea typeface="Calibri" panose="020F0502020204030204" pitchFamily="34" charset="0"/>
                <a:cs typeface="Times New Roman" panose="02020603050405020304" pitchFamily="18" charset="0"/>
              </a:rPr>
              <a:t>i</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 </a:t>
            </a:r>
            <a:r>
              <a:rPr lang="en-US" sz="1400" dirty="0" err="1">
                <a:solidFill>
                  <a:srgbClr val="000000"/>
                </a:solidFill>
                <a:latin typeface="Consolas" panose="020B0609020204030204" pitchFamily="49" charset="0"/>
                <a:ea typeface="Calibri" panose="020F0502020204030204" pitchFamily="34" charset="0"/>
                <a:cs typeface="Times New Roman" panose="02020603050405020304" pitchFamily="18" charset="0"/>
              </a:rPr>
              <a:t>queue.Dequeue</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pP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err="1">
                <a:solidFill>
                  <a:srgbClr val="0000FF"/>
                </a:solidFill>
                <a:latin typeface="Consolas" panose="020B0609020204030204" pitchFamily="49" charset="0"/>
                <a:ea typeface="Calibri" panose="020F0502020204030204" pitchFamily="34" charset="0"/>
                <a:cs typeface="Times New Roman" panose="02020603050405020304" pitchFamily="18" charset="0"/>
              </a:rPr>
              <a:t>var</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house = </a:t>
            </a:r>
            <a:r>
              <a:rPr lang="en-US" sz="1400" dirty="0">
                <a:solidFill>
                  <a:srgbClr val="0000FF"/>
                </a:solidFill>
                <a:latin typeface="Consolas" panose="020B0609020204030204" pitchFamily="49" charset="0"/>
                <a:ea typeface="Calibri" panose="020F0502020204030204" pitchFamily="34" charset="0"/>
                <a:cs typeface="Times New Roman" panose="02020603050405020304" pitchFamily="18" charset="0"/>
              </a:rPr>
              <a:t>await</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err="1">
                <a:solidFill>
                  <a:srgbClr val="2B91AF"/>
                </a:solidFill>
                <a:latin typeface="Consolas" panose="020B0609020204030204" pitchFamily="49" charset="0"/>
                <a:ea typeface="Calibri" panose="020F0502020204030204" pitchFamily="34" charset="0"/>
                <a:cs typeface="Times New Roman" panose="02020603050405020304" pitchFamily="18" charset="0"/>
              </a:rPr>
              <a:t>House</a:t>
            </a:r>
            <a:r>
              <a:rPr lang="en-US" sz="1400" dirty="0" err="1">
                <a:solidFill>
                  <a:srgbClr val="000000"/>
                </a:solidFill>
                <a:latin typeface="Consolas" panose="020B0609020204030204" pitchFamily="49" charset="0"/>
                <a:ea typeface="Calibri" panose="020F0502020204030204" pitchFamily="34" charset="0"/>
                <a:cs typeface="Times New Roman" panose="02020603050405020304" pitchFamily="18" charset="0"/>
              </a:rPr>
              <a:t>.LoadFromDatabaseAsync</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a:t>
            </a:r>
            <a:r>
              <a:rPr lang="en-US" sz="1400" dirty="0" err="1">
                <a:solidFill>
                  <a:srgbClr val="000000"/>
                </a:solidFill>
                <a:latin typeface="Consolas" panose="020B0609020204030204" pitchFamily="49" charset="0"/>
                <a:ea typeface="Calibri" panose="020F0502020204030204" pitchFamily="34" charset="0"/>
                <a:cs typeface="Times New Roman" panose="02020603050405020304" pitchFamily="18" charset="0"/>
              </a:rPr>
              <a:t>i</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pP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r>
              <a:rPr lang="en-US" sz="1400" dirty="0" err="1">
                <a:solidFill>
                  <a:srgbClr val="000000"/>
                </a:solidFill>
                <a:latin typeface="Consolas" panose="020B0609020204030204" pitchFamily="49" charset="0"/>
                <a:ea typeface="Calibri" panose="020F0502020204030204" pitchFamily="34" charset="0"/>
                <a:cs typeface="Times New Roman" panose="02020603050405020304" pitchFamily="18" charset="0"/>
              </a:rPr>
              <a:t>results.Add</a:t>
            </a: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(house);</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pP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800"/>
              </a:spcAft>
            </a:pPr>
            <a:r>
              <a:rPr lang="en-US" sz="1400" dirty="0">
                <a:solidFill>
                  <a:srgbClr val="000000"/>
                </a:solidFill>
                <a:latin typeface="Consolas" panose="020B0609020204030204" pitchFamily="49" charset="0"/>
                <a:ea typeface="Calibri" panose="020F0502020204030204" pitchFamily="34" charset="0"/>
                <a:cs typeface="Times New Roman" panose="02020603050405020304" pitchFamily="18" charset="0"/>
              </a:rPr>
              <a:t>}</a:t>
            </a:r>
            <a:endParaRPr lang="en-US" sz="105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5890567"/>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err="1">
                <a:gradFill>
                  <a:gsLst>
                    <a:gs pos="0">
                      <a:srgbClr val="FFFFFF"/>
                    </a:gs>
                    <a:gs pos="100000">
                      <a:srgbClr val="FFFFFF"/>
                    </a:gs>
                  </a:gsLst>
                  <a:lin ang="5400000" scaled="0"/>
                </a:gradFill>
              </a:rPr>
              <a:t>Threadpool</a:t>
            </a:r>
            <a:endParaRPr lang="en-US" dirty="0"/>
          </a:p>
        </p:txBody>
      </p:sp>
      <p:sp>
        <p:nvSpPr>
          <p:cNvPr id="6" name="Text Placeholder 5"/>
          <p:cNvSpPr>
            <a:spLocks noGrp="1"/>
          </p:cNvSpPr>
          <p:nvPr>
            <p:ph type="body" sz="quarter" idx="4294967295"/>
          </p:nvPr>
        </p:nvSpPr>
        <p:spPr>
          <a:xfrm>
            <a:off x="274638" y="1212850"/>
            <a:ext cx="11887200" cy="4739759"/>
          </a:xfrm>
        </p:spPr>
        <p:txBody>
          <a:bodyPr/>
          <a:lstStyle/>
          <a:p>
            <a:pPr marL="0" indent="0">
              <a:buNone/>
            </a:pPr>
            <a:r>
              <a:rPr lang="en-US" dirty="0" smtClean="0">
                <a:solidFill>
                  <a:schemeClr val="accent1"/>
                </a:solidFill>
              </a:rPr>
              <a:t>Principles</a:t>
            </a:r>
          </a:p>
          <a:p>
            <a:pPr marL="342900" lvl="1" indent="0">
              <a:buNone/>
            </a:pPr>
            <a:r>
              <a:rPr lang="en-US" dirty="0" smtClean="0"/>
              <a:t>CPU-bound work means things like: LINQ-over-objects, or big iterations, or computational inner loops</a:t>
            </a:r>
          </a:p>
          <a:p>
            <a:pPr marL="342900" lvl="1" indent="0">
              <a:buNone/>
            </a:pPr>
            <a:r>
              <a:rPr lang="en-US" dirty="0" err="1" smtClean="0"/>
              <a:t>Parallel.ForEach</a:t>
            </a:r>
            <a:r>
              <a:rPr lang="en-US" dirty="0" smtClean="0"/>
              <a:t> and </a:t>
            </a:r>
            <a:r>
              <a:rPr lang="en-US" dirty="0" err="1" smtClean="0"/>
              <a:t>Task.Run</a:t>
            </a:r>
            <a:r>
              <a:rPr lang="en-US" dirty="0" smtClean="0"/>
              <a:t> are a good way to put CPU-bound work onto the thread pool</a:t>
            </a:r>
          </a:p>
          <a:p>
            <a:pPr marL="342900" lvl="1" indent="0">
              <a:buNone/>
            </a:pPr>
            <a:r>
              <a:rPr lang="en-US" dirty="0" smtClean="0"/>
              <a:t>Thread pool </a:t>
            </a:r>
            <a:r>
              <a:rPr lang="en-US" dirty="0"/>
              <a:t>will gradually feel out how many threads are needed to </a:t>
            </a:r>
            <a:r>
              <a:rPr lang="en-US" dirty="0" smtClean="0"/>
              <a:t>make best progress</a:t>
            </a:r>
          </a:p>
          <a:p>
            <a:pPr marL="342900" lvl="1" indent="0">
              <a:buNone/>
            </a:pPr>
            <a:r>
              <a:rPr lang="en-US" dirty="0" smtClean="0"/>
              <a:t>Use of threads will </a:t>
            </a:r>
            <a:r>
              <a:rPr lang="en-US" i="1" dirty="0" smtClean="0"/>
              <a:t>never</a:t>
            </a:r>
            <a:r>
              <a:rPr lang="en-US" dirty="0" smtClean="0"/>
              <a:t> increase throughput on a machine that’s under load</a:t>
            </a:r>
            <a:endParaRPr lang="en-US" dirty="0"/>
          </a:p>
          <a:p>
            <a:pPr marL="0" indent="0">
              <a:buNone/>
            </a:pPr>
            <a:r>
              <a:rPr lang="en-US" dirty="0" smtClean="0">
                <a:solidFill>
                  <a:schemeClr val="accent1"/>
                </a:solidFill>
              </a:rPr>
              <a:t>Guidance</a:t>
            </a:r>
          </a:p>
          <a:p>
            <a:pPr marL="342900" lvl="1" indent="0">
              <a:buNone/>
            </a:pPr>
            <a:r>
              <a:rPr lang="en-US" dirty="0"/>
              <a:t>For IO-bound “work”, use await rather than background </a:t>
            </a:r>
            <a:r>
              <a:rPr lang="en-US" dirty="0" smtClean="0"/>
              <a:t>threads</a:t>
            </a:r>
            <a:endParaRPr lang="en-US" dirty="0"/>
          </a:p>
          <a:p>
            <a:pPr marL="342900" lvl="1" indent="0">
              <a:buNone/>
            </a:pPr>
            <a:r>
              <a:rPr lang="en-US" dirty="0" smtClean="0"/>
              <a:t>For CPU-bound work, consider using background threads via </a:t>
            </a:r>
            <a:r>
              <a:rPr lang="en-US" dirty="0" err="1" smtClean="0"/>
              <a:t>Parallel.ForEach</a:t>
            </a:r>
            <a:r>
              <a:rPr lang="en-US" dirty="0" smtClean="0"/>
              <a:t> or </a:t>
            </a:r>
            <a:r>
              <a:rPr lang="en-US" dirty="0" err="1" smtClean="0"/>
              <a:t>Task.Run</a:t>
            </a:r>
            <a:r>
              <a:rPr lang="en-US" dirty="0" smtClean="0"/>
              <a:t>,</a:t>
            </a:r>
          </a:p>
          <a:p>
            <a:pPr marL="342900" lvl="1" indent="0">
              <a:buNone/>
            </a:pPr>
            <a:r>
              <a:rPr lang="en-US" dirty="0" smtClean="0"/>
              <a:t>    unless you're writing a library, or scalable server-side code</a:t>
            </a:r>
          </a:p>
        </p:txBody>
      </p:sp>
    </p:spTree>
    <p:extLst>
      <p:ext uri="{BB962C8B-B14F-4D97-AF65-F5344CB8AC3E}">
        <p14:creationId xmlns:p14="http://schemas.microsoft.com/office/powerpoint/2010/main" val="201957900"/>
      </p:ext>
    </p:extLst>
  </p:cSld>
  <p:clrMapOvr>
    <a:masterClrMapping/>
  </p:clrMapOvr>
  <p:transition>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7308"/>
          <a:stretch/>
        </p:blipFill>
        <p:spPr>
          <a:xfrm>
            <a:off x="0" y="1211261"/>
            <a:ext cx="12436475" cy="5763806"/>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3529" b="3401"/>
          <a:stretch/>
        </p:blipFill>
        <p:spPr>
          <a:xfrm>
            <a:off x="-8394" y="1211261"/>
            <a:ext cx="12444867" cy="5791201"/>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r="9048"/>
          <a:stretch/>
        </p:blipFill>
        <p:spPr>
          <a:xfrm>
            <a:off x="4198938" y="2058987"/>
            <a:ext cx="876300" cy="4366565"/>
          </a:xfrm>
          <a:prstGeom prst="rect">
            <a:avLst/>
          </a:prstGeom>
        </p:spPr>
      </p:pic>
      <p:sp>
        <p:nvSpPr>
          <p:cNvPr id="7" name="Title 6"/>
          <p:cNvSpPr>
            <a:spLocks noGrp="1"/>
          </p:cNvSpPr>
          <p:nvPr>
            <p:ph type="title"/>
          </p:nvPr>
        </p:nvSpPr>
        <p:spPr/>
        <p:txBody>
          <a:bodyPr/>
          <a:lstStyle/>
          <a:p>
            <a:r>
              <a:rPr lang="en-US" dirty="0" err="1" smtClean="0">
                <a:gradFill>
                  <a:gsLst>
                    <a:gs pos="0">
                      <a:srgbClr val="FFFFFF"/>
                    </a:gs>
                    <a:gs pos="100000">
                      <a:srgbClr val="FFFFFF"/>
                    </a:gs>
                  </a:gsLst>
                  <a:lin ang="5400000" scaled="0"/>
                </a:gradFill>
              </a:rPr>
              <a:t>Async</a:t>
            </a:r>
            <a:r>
              <a:rPr lang="en-US" dirty="0" smtClean="0">
                <a:gradFill>
                  <a:gsLst>
                    <a:gs pos="0">
                      <a:srgbClr val="FFFFFF"/>
                    </a:gs>
                    <a:gs pos="100000">
                      <a:srgbClr val="FFFFFF"/>
                    </a:gs>
                  </a:gsLst>
                  <a:lin ang="5400000" scaled="0"/>
                </a:gradFill>
              </a:rPr>
              <a:t> over events</a:t>
            </a:r>
            <a:endParaRPr lang="en-US" dirty="0">
              <a:gradFill>
                <a:gsLst>
                  <a:gs pos="0">
                    <a:srgbClr val="FFFFFF"/>
                  </a:gs>
                  <a:gs pos="100000">
                    <a:srgbClr val="FFFFFF"/>
                  </a:gs>
                </a:gsLst>
                <a:lin ang="5400000" scaled="0"/>
              </a:gradFill>
            </a:endParaRPr>
          </a:p>
        </p:txBody>
      </p:sp>
      <p:sp>
        <p:nvSpPr>
          <p:cNvPr id="5" name="Rectangle 4"/>
          <p:cNvSpPr/>
          <p:nvPr/>
        </p:nvSpPr>
        <p:spPr bwMode="auto">
          <a:xfrm>
            <a:off x="6423991" y="2125662"/>
            <a:ext cx="5740212" cy="3352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User:</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“My UI code looks like spaghetti”</a:t>
            </a:r>
            <a:br>
              <a:rPr lang="en-US" sz="2400" dirty="0" smtClean="0">
                <a:gradFill>
                  <a:gsLst>
                    <a:gs pos="0">
                      <a:srgbClr val="FFFFFF"/>
                    </a:gs>
                    <a:gs pos="100000">
                      <a:srgbClr val="FFFFFF"/>
                    </a:gs>
                  </a:gsLst>
                  <a:lin ang="5400000" scaled="0"/>
                </a:gradFill>
                <a:ea typeface="Segoe UI" pitchFamily="34" charset="0"/>
                <a:cs typeface="Segoe UI" pitchFamily="34" charset="0"/>
              </a:rPr>
            </a:b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Diagnosis &amp; Fix:</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Events are the problem</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Consider wrapping them as Tasks</a:t>
            </a:r>
            <a:endPar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44885272"/>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2" presetClass="entr" presetSubtype="2" fill="hold" nodeType="after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072" y="1212849"/>
            <a:ext cx="10840643" cy="5781676"/>
          </a:xfrm>
          <a:prstGeom prst="rect">
            <a:avLst/>
          </a:prstGeom>
        </p:spPr>
      </p:pic>
      <p:sp>
        <p:nvSpPr>
          <p:cNvPr id="4" name="Rectangle 3"/>
          <p:cNvSpPr/>
          <p:nvPr/>
        </p:nvSpPr>
        <p:spPr bwMode="auto">
          <a:xfrm>
            <a:off x="-30163" y="1211262"/>
            <a:ext cx="12496800" cy="5791200"/>
          </a:xfrm>
          <a:prstGeom prst="rect">
            <a:avLst/>
          </a:prstGeom>
          <a:blipFill dpi="0" rotWithShape="1">
            <a:blip r:embed="rId4"/>
            <a:srcRect/>
            <a:stretch>
              <a:fillRect l="-1238" t="-42107" b="-21050"/>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30163" y="1211262"/>
            <a:ext cx="12420600" cy="5791199"/>
          </a:xfrm>
          <a:prstGeom prst="rect">
            <a:avLst/>
          </a:prstGeom>
          <a:blipFill dpi="0" rotWithShape="1">
            <a:blip r:embed="rId5"/>
            <a:srcRect/>
            <a:stretch>
              <a:fillRect l="-1246" t="-42242" r="-614" b="-20915"/>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err="1" smtClean="0"/>
              <a:t>Async</a:t>
            </a:r>
            <a:r>
              <a:rPr lang="en-US" dirty="0" smtClean="0"/>
              <a:t> over events</a:t>
            </a:r>
            <a:endParaRPr lang="en-US" dirty="0"/>
          </a:p>
        </p:txBody>
      </p:sp>
    </p:spTree>
    <p:extLst>
      <p:ext uri="{BB962C8B-B14F-4D97-AF65-F5344CB8AC3E}">
        <p14:creationId xmlns:p14="http://schemas.microsoft.com/office/powerpoint/2010/main" val="25720026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0" presetClass="exit" presetSubtype="0" fill="hold" grpId="1" nodeType="with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over events</a:t>
            </a:r>
            <a:endParaRPr lang="en-US" dirty="0"/>
          </a:p>
        </p:txBody>
      </p:sp>
      <p:sp>
        <p:nvSpPr>
          <p:cNvPr id="3" name="Text Placeholder 2"/>
          <p:cNvSpPr>
            <a:spLocks noGrp="1"/>
          </p:cNvSpPr>
          <p:nvPr>
            <p:ph type="body" sz="quarter" idx="10"/>
          </p:nvPr>
        </p:nvSpPr>
        <p:spPr>
          <a:xfrm>
            <a:off x="274638" y="1221157"/>
            <a:ext cx="11887199" cy="5613845"/>
          </a:xfrm>
        </p:spPr>
        <p:txBody>
          <a:bodyPr/>
          <a:lstStyle/>
          <a:p>
            <a:r>
              <a:rPr lang="en-US" sz="1800" dirty="0" smtClean="0">
                <a:solidFill>
                  <a:srgbClr val="0000FF"/>
                </a:solidFill>
                <a:highlight>
                  <a:srgbClr val="FFFFFF"/>
                </a:highlight>
                <a:latin typeface="Consolas" panose="020B0609020204030204" pitchFamily="49" charset="0"/>
              </a:rPr>
              <a:t>Protected</a:t>
            </a:r>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Overrides</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Sub</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OnPointerPressed</a:t>
            </a:r>
            <a:r>
              <a:rPr lang="en-US" sz="1800" dirty="0">
                <a:solidFill>
                  <a:srgbClr val="000000"/>
                </a:solidFill>
                <a:highlight>
                  <a:srgbClr val="FFFFFF"/>
                </a:highlight>
                <a:latin typeface="Consolas" panose="020B0609020204030204" pitchFamily="49" charset="0"/>
              </a:rPr>
              <a:t>(e </a:t>
            </a:r>
            <a:r>
              <a:rPr lang="en-US" sz="1800" dirty="0">
                <a:solidFill>
                  <a:srgbClr val="0000FF"/>
                </a:solidFill>
                <a:highlight>
                  <a:srgbClr val="FFFFFF"/>
                </a:highlight>
                <a:latin typeface="Consolas" panose="020B0609020204030204" pitchFamily="49" charset="0"/>
              </a:rPr>
              <a:t>As</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PointerRoutedEventArgs</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Dim</a:t>
            </a:r>
            <a:r>
              <a:rPr lang="en-US" sz="1800" dirty="0">
                <a:solidFill>
                  <a:srgbClr val="000000"/>
                </a:solidFill>
                <a:highlight>
                  <a:srgbClr val="FFFFFF"/>
                </a:highlight>
                <a:latin typeface="Consolas" panose="020B0609020204030204" pitchFamily="49" charset="0"/>
              </a:rPr>
              <a:t> apple = </a:t>
            </a:r>
            <a:r>
              <a:rPr lang="en-US" sz="1800" dirty="0" err="1">
                <a:solidFill>
                  <a:srgbClr val="0000FF"/>
                </a:solidFill>
                <a:highlight>
                  <a:srgbClr val="FFFFFF"/>
                </a:highlight>
                <a:latin typeface="Consolas" panose="020B0609020204030204" pitchFamily="49" charset="0"/>
              </a:rPr>
              <a:t>CType</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e.OriginalSource</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Image</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AddHandler</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apple.PointerReleased</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effectLst>
                  <a:glow rad="381000">
                    <a:srgbClr val="FFFF00"/>
                  </a:glow>
                </a:effectLst>
                <a:highlight>
                  <a:srgbClr val="FFFFFF"/>
                </a:highlight>
                <a:latin typeface="Consolas" panose="020B0609020204030204" pitchFamily="49" charset="0"/>
              </a:rPr>
              <a:t>Sub</a:t>
            </a:r>
            <a:r>
              <a:rPr lang="en-US" sz="1800" dirty="0">
                <a:solidFill>
                  <a:srgbClr val="000000"/>
                </a:solidFill>
                <a:effectLst>
                  <a:glow rad="381000">
                    <a:srgbClr val="FFFF00"/>
                  </a:glow>
                </a:effectLst>
                <a:highlight>
                  <a:srgbClr val="FFFFFF"/>
                </a:highlight>
                <a:latin typeface="Consolas" panose="020B0609020204030204" pitchFamily="49" charset="0"/>
              </a:rPr>
              <a:t>(s, e2)</a:t>
            </a: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Dim</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endpt</a:t>
            </a:r>
            <a:r>
              <a:rPr lang="en-US" sz="1800" dirty="0">
                <a:solidFill>
                  <a:srgbClr val="000000"/>
                </a:solidFill>
                <a:highlight>
                  <a:srgbClr val="FFFFFF"/>
                </a:highlight>
                <a:latin typeface="Consolas" panose="020B0609020204030204" pitchFamily="49" charset="0"/>
              </a:rPr>
              <a:t> = e2.GetCurrentPoint(</a:t>
            </a:r>
            <a:r>
              <a:rPr lang="en-US" sz="1800" dirty="0">
                <a:solidFill>
                  <a:srgbClr val="0000FF"/>
                </a:solidFill>
                <a:highlight>
                  <a:srgbClr val="FFFFFF"/>
                </a:highlight>
                <a:latin typeface="Consolas" panose="020B0609020204030204" pitchFamily="49" charset="0"/>
              </a:rPr>
              <a:t>Nothing</a:t>
            </a:r>
            <a:r>
              <a:rPr lang="en-US" sz="1800" dirty="0">
                <a:solidFill>
                  <a:srgbClr val="000000"/>
                </a:solidFill>
                <a:highlight>
                  <a:srgbClr val="FFFFFF"/>
                </a:highlight>
                <a:latin typeface="Consolas" panose="020B0609020204030204" pitchFamily="49" charset="0"/>
              </a:rPr>
              <a:t>).Position</a:t>
            </a: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If</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Not</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BasketCatchmentArea</a:t>
            </a:r>
            <a:r>
              <a:rPr lang="en-US" sz="1800" dirty="0" err="1">
                <a:solidFill>
                  <a:srgbClr val="000000"/>
                </a:solidFill>
                <a:highlight>
                  <a:srgbClr val="FFFFFF"/>
                </a:highlight>
                <a:latin typeface="Consolas" panose="020B0609020204030204" pitchFamily="49" charset="0"/>
              </a:rPr>
              <a:t>.Bounds.Contains</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endpt</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Then</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Return</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Canvas</a:t>
            </a:r>
            <a:r>
              <a:rPr lang="en-US" sz="1800" dirty="0" err="1">
                <a:solidFill>
                  <a:srgbClr val="000000"/>
                </a:solidFill>
                <a:highlight>
                  <a:srgbClr val="FFFFFF"/>
                </a:highlight>
                <a:latin typeface="Consolas" panose="020B0609020204030204" pitchFamily="49" charset="0"/>
              </a:rPr>
              <a:t>.SetZIndex</a:t>
            </a:r>
            <a:r>
              <a:rPr lang="en-US" sz="1800" dirty="0">
                <a:solidFill>
                  <a:srgbClr val="000000"/>
                </a:solidFill>
                <a:highlight>
                  <a:srgbClr val="FFFFFF"/>
                </a:highlight>
                <a:latin typeface="Consolas" panose="020B0609020204030204" pitchFamily="49" charset="0"/>
              </a:rPr>
              <a:t>(apple, 1) </a:t>
            </a:r>
            <a:r>
              <a:rPr lang="en-US" sz="1800" dirty="0">
                <a:solidFill>
                  <a:srgbClr val="008000"/>
                </a:solidFill>
                <a:highlight>
                  <a:srgbClr val="FFFFFF"/>
                </a:highlight>
                <a:latin typeface="Consolas" panose="020B0609020204030204" pitchFamily="49" charset="0"/>
              </a:rPr>
              <a:t>' mark apple as no longer free</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If</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FreeApples.Count</a:t>
            </a:r>
            <a:r>
              <a:rPr lang="en-US" sz="1800" dirty="0">
                <a:solidFill>
                  <a:srgbClr val="000000"/>
                </a:solidFill>
                <a:highlight>
                  <a:srgbClr val="FFFFFF"/>
                </a:highlight>
                <a:latin typeface="Consolas" panose="020B0609020204030204" pitchFamily="49" charset="0"/>
              </a:rPr>
              <a:t> &gt; 0 </a:t>
            </a:r>
            <a:r>
              <a:rPr lang="en-US" sz="1800" dirty="0">
                <a:solidFill>
                  <a:srgbClr val="0000FF"/>
                </a:solidFill>
                <a:highlight>
                  <a:srgbClr val="FFFFFF"/>
                </a:highlight>
                <a:latin typeface="Consolas" panose="020B0609020204030204" pitchFamily="49" charset="0"/>
              </a:rPr>
              <a:t>Then</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m_ActionAfterAnimation</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effectLst>
                  <a:glow rad="381000">
                    <a:srgbClr val="FFFF00"/>
                  </a:glow>
                </a:effectLst>
                <a:highlight>
                  <a:srgbClr val="FFFFFF"/>
                </a:highlight>
                <a:latin typeface="Consolas" panose="020B0609020204030204" pitchFamily="49" charset="0"/>
              </a:rPr>
              <a:t>Sub</a:t>
            </a:r>
            <a:r>
              <a:rPr lang="en-US" sz="1800" dirty="0">
                <a:solidFill>
                  <a:srgbClr val="000000"/>
                </a:solidFill>
                <a:effectLst>
                  <a:glow rad="381000">
                    <a:srgbClr val="FFFF00"/>
                  </a:glow>
                </a:effectLst>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WhooshSound.Stop</a:t>
            </a:r>
            <a:r>
              <a:rPr lang="en-US" sz="1800" dirty="0" smtClean="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ShowVictoryWindow</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FF"/>
                </a:solidFill>
                <a:highlight>
                  <a:srgbClr val="FFFFFF"/>
                </a:highlight>
                <a:latin typeface="Consolas" panose="020B0609020204030204" pitchFamily="49" charset="0"/>
              </a:rPr>
              <a:t>                                             </a:t>
            </a:r>
            <a:r>
              <a:rPr lang="en-US" sz="1800" dirty="0" err="1" smtClean="0">
                <a:solidFill>
                  <a:srgbClr val="0000FF"/>
                </a:solidFill>
                <a:highlight>
                  <a:srgbClr val="FFFFFF"/>
                </a:highlight>
                <a:latin typeface="Consolas" panose="020B0609020204030204" pitchFamily="49" charset="0"/>
              </a:rPr>
              <a:t>AddHandler</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btnOk.Click</a:t>
            </a:r>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effectLst>
                  <a:glow rad="381000">
                    <a:srgbClr val="FFFF00"/>
                  </a:glow>
                </a:effectLst>
                <a:highlight>
                  <a:srgbClr val="FFFFFF"/>
                </a:highlight>
                <a:latin typeface="Consolas" panose="020B0609020204030204" pitchFamily="49" charset="0"/>
              </a:rPr>
              <a:t>Sub</a:t>
            </a:r>
            <a:r>
              <a:rPr lang="en-US" sz="1800" dirty="0" smtClean="0">
                <a:solidFill>
                  <a:srgbClr val="000000"/>
                </a:solidFill>
                <a:effectLst>
                  <a:glow rad="381000">
                    <a:srgbClr val="FFFF00"/>
                  </a:glow>
                </a:effectLst>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p>
          <a:p>
            <a:r>
              <a:rPr lang="en-US" sz="1800" dirty="0" smtClean="0">
                <a:solidFill>
                  <a:srgbClr val="000000"/>
                </a:solidFill>
                <a:effectLst>
                  <a:glow rad="254000">
                    <a:srgbClr val="FFFF00"/>
                  </a:glow>
                </a:effectLst>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End</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Sub</a:t>
            </a: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End</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Sub</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End</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If</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WhooshSound.Play</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AnimateThenDoAction</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AppleIntoBasketStoryboard</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223029549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over events</a:t>
            </a:r>
            <a:endParaRPr lang="en-US" dirty="0"/>
          </a:p>
        </p:txBody>
      </p:sp>
      <p:sp>
        <p:nvSpPr>
          <p:cNvPr id="3" name="Rectangle 2"/>
          <p:cNvSpPr/>
          <p:nvPr/>
        </p:nvSpPr>
        <p:spPr bwMode="auto">
          <a:xfrm>
            <a:off x="0" y="1212849"/>
            <a:ext cx="12436475" cy="5791200"/>
          </a:xfrm>
          <a:prstGeom prst="rect">
            <a:avLst/>
          </a:prstGeom>
          <a:blipFill dpi="0" rotWithShape="1">
            <a:blip r:embed="rId3"/>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0" y="1212849"/>
            <a:ext cx="12436475" cy="5791200"/>
          </a:xfrm>
          <a:prstGeom prst="rect">
            <a:avLst/>
          </a:prstGeom>
          <a:blipFill dpi="0" rotWithShape="1">
            <a:blip r:embed="rId4"/>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0" y="1212849"/>
            <a:ext cx="12436475" cy="5791200"/>
          </a:xfrm>
          <a:prstGeom prst="rect">
            <a:avLst/>
          </a:prstGeom>
          <a:blipFill dpi="0" rotWithShape="1">
            <a:blip r:embed="rId5"/>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0" y="1212849"/>
            <a:ext cx="12436475" cy="5791200"/>
          </a:xfrm>
          <a:prstGeom prst="rect">
            <a:avLst/>
          </a:prstGeom>
          <a:blipFill dpi="0" rotWithShape="1">
            <a:blip r:embed="rId6"/>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0" y="1212849"/>
            <a:ext cx="12436475" cy="5791200"/>
          </a:xfrm>
          <a:prstGeom prst="rect">
            <a:avLst/>
          </a:prstGeom>
          <a:blipFill dpi="0" rotWithShape="1">
            <a:blip r:embed="rId7"/>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0" y="1212849"/>
            <a:ext cx="12436475" cy="5791200"/>
          </a:xfrm>
          <a:prstGeom prst="rect">
            <a:avLst/>
          </a:prstGeom>
          <a:blipFill dpi="0" rotWithShape="1">
            <a:blip r:embed="rId8"/>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0" y="1212849"/>
            <a:ext cx="12436475" cy="5791200"/>
          </a:xfrm>
          <a:prstGeom prst="rect">
            <a:avLst/>
          </a:prstGeom>
          <a:blipFill dpi="0" rotWithShape="1">
            <a:blip r:embed="rId9"/>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0" y="1212849"/>
            <a:ext cx="12436475" cy="5791200"/>
          </a:xfrm>
          <a:prstGeom prst="rect">
            <a:avLst/>
          </a:prstGeom>
          <a:blipFill dpi="0" rotWithShape="1">
            <a:blip r:embed="rId10"/>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0" y="1212849"/>
            <a:ext cx="12436475" cy="5791200"/>
          </a:xfrm>
          <a:prstGeom prst="rect">
            <a:avLst/>
          </a:prstGeom>
          <a:blipFill dpi="0" rotWithShape="1">
            <a:blip r:embed="rId11"/>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0" y="1212849"/>
            <a:ext cx="12436475" cy="5791200"/>
          </a:xfrm>
          <a:prstGeom prst="rect">
            <a:avLst/>
          </a:prstGeom>
          <a:blipFill dpi="0" rotWithShape="1">
            <a:blip r:embed="rId12"/>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0" y="1212849"/>
            <a:ext cx="12436475" cy="5791200"/>
          </a:xfrm>
          <a:prstGeom prst="rect">
            <a:avLst/>
          </a:prstGeom>
          <a:blipFill dpi="0" rotWithShape="1">
            <a:blip r:embed="rId13"/>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0" y="1212849"/>
            <a:ext cx="12436475" cy="5791200"/>
          </a:xfrm>
          <a:prstGeom prst="rect">
            <a:avLst/>
          </a:prstGeom>
          <a:blipFill dpi="0" rotWithShape="1">
            <a:blip r:embed="rId14"/>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Rectangle 17"/>
          <p:cNvSpPr/>
          <p:nvPr/>
        </p:nvSpPr>
        <p:spPr bwMode="auto">
          <a:xfrm>
            <a:off x="0" y="1212849"/>
            <a:ext cx="12436475" cy="5791200"/>
          </a:xfrm>
          <a:prstGeom prst="rect">
            <a:avLst/>
          </a:prstGeom>
          <a:blipFill dpi="0" rotWithShape="1">
            <a:blip r:embed="rId15"/>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Rectangle 18"/>
          <p:cNvSpPr/>
          <p:nvPr/>
        </p:nvSpPr>
        <p:spPr bwMode="auto">
          <a:xfrm>
            <a:off x="0" y="1212849"/>
            <a:ext cx="12436475" cy="5791200"/>
          </a:xfrm>
          <a:prstGeom prst="rect">
            <a:avLst/>
          </a:prstGeom>
          <a:blipFill dpi="0" rotWithShape="1">
            <a:blip r:embed="rId16"/>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Rectangle 19"/>
          <p:cNvSpPr/>
          <p:nvPr/>
        </p:nvSpPr>
        <p:spPr bwMode="auto">
          <a:xfrm>
            <a:off x="0" y="1212849"/>
            <a:ext cx="12436475" cy="5791200"/>
          </a:xfrm>
          <a:prstGeom prst="rect">
            <a:avLst/>
          </a:prstGeom>
          <a:blipFill dpi="0" rotWithShape="1">
            <a:blip r:embed="rId17"/>
            <a:srcRect/>
            <a:stretch>
              <a:fillRect l="-5488" t="-9204" r="-3658" b="-10532"/>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815424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500"/>
                            </p:stCondLst>
                            <p:childTnLst>
                              <p:par>
                                <p:cTn id="9" presetID="10" presetClass="entr" presetSubtype="0" fill="hold" grpId="0" nodeType="after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10" presetClass="entr" presetSubtype="0" fill="hold" grpId="0" nodeType="afterEffect">
                                  <p:stCondLst>
                                    <p:cond delay="10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000"/>
                            </p:stCondLst>
                            <p:childTnLst>
                              <p:par>
                                <p:cTn id="22" presetID="10" presetClass="entr" presetSubtype="0" fill="hold" grpId="0" nodeType="afterEffect">
                                  <p:stCondLst>
                                    <p:cond delay="10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3500"/>
                            </p:stCondLst>
                            <p:childTnLst>
                              <p:par>
                                <p:cTn id="26" presetID="10" presetClass="entr" presetSubtype="0" fill="hold" grpId="0" nodeType="afterEffect">
                                  <p:stCondLst>
                                    <p:cond delay="1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5000"/>
                            </p:stCondLst>
                            <p:childTnLst>
                              <p:par>
                                <p:cTn id="30" presetID="10" presetClass="entr" presetSubtype="0" fill="hold" grpId="0" nodeType="afterEffect">
                                  <p:stCondLst>
                                    <p:cond delay="10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6500"/>
                            </p:stCondLst>
                            <p:childTnLst>
                              <p:par>
                                <p:cTn id="34" presetID="10" presetClass="entr" presetSubtype="0" fill="hold" grpId="0" nodeType="afterEffect">
                                  <p:stCondLst>
                                    <p:cond delay="10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8000"/>
                            </p:stCondLst>
                            <p:childTnLst>
                              <p:par>
                                <p:cTn id="38" presetID="10" presetClass="entr" presetSubtype="0" fill="hold" grpId="0" nodeType="afterEffect">
                                  <p:stCondLst>
                                    <p:cond delay="10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9500"/>
                            </p:stCondLst>
                            <p:childTnLst>
                              <p:par>
                                <p:cTn id="42" presetID="10" presetClass="entr" presetSubtype="0" fill="hold" grpId="0" nodeType="afterEffect">
                                  <p:stCondLst>
                                    <p:cond delay="100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11000"/>
                            </p:stCondLst>
                            <p:childTnLst>
                              <p:par>
                                <p:cTn id="46" presetID="10" presetClass="entr" presetSubtype="0" fill="hold" grpId="0" nodeType="afterEffect">
                                  <p:stCondLst>
                                    <p:cond delay="10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12500"/>
                            </p:stCondLst>
                            <p:childTnLst>
                              <p:par>
                                <p:cTn id="50" presetID="10" presetClass="entr" presetSubtype="0" fill="hold" grpId="0" nodeType="afterEffect">
                                  <p:stCondLst>
                                    <p:cond delay="10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par>
                          <p:cTn id="53" fill="hold">
                            <p:stCondLst>
                              <p:cond delay="14000"/>
                            </p:stCondLst>
                            <p:childTnLst>
                              <p:par>
                                <p:cTn id="54" presetID="10" presetClass="entr" presetSubtype="0" fill="hold" grpId="0" nodeType="afterEffect">
                                  <p:stCondLst>
                                    <p:cond delay="100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par>
                          <p:cTn id="57" fill="hold">
                            <p:stCondLst>
                              <p:cond delay="15500"/>
                            </p:stCondLst>
                            <p:childTnLst>
                              <p:par>
                                <p:cTn id="58" presetID="10" presetClass="entr" presetSubtype="0" fill="hold" grpId="0" nodeType="afterEffect">
                                  <p:stCondLst>
                                    <p:cond delay="10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err="1" smtClean="0"/>
              <a:t>Async</a:t>
            </a:r>
            <a:r>
              <a:rPr lang="en-US" sz="4400" dirty="0" smtClean="0"/>
              <a:t> Best Practices for C# and Visual Basic</a:t>
            </a:r>
            <a:endParaRPr lang="en-US" sz="4400" dirty="0"/>
          </a:p>
        </p:txBody>
      </p:sp>
      <p:sp>
        <p:nvSpPr>
          <p:cNvPr id="3" name="Text Placeholder 2"/>
          <p:cNvSpPr>
            <a:spLocks noGrp="1"/>
          </p:cNvSpPr>
          <p:nvPr>
            <p:ph type="body" sz="quarter" idx="14"/>
          </p:nvPr>
        </p:nvSpPr>
        <p:spPr/>
        <p:txBody>
          <a:bodyPr/>
          <a:lstStyle/>
          <a:p>
            <a:r>
              <a:rPr lang="en-US" dirty="0" smtClean="0"/>
              <a:t>Kevin Pilch-Bisson</a:t>
            </a:r>
          </a:p>
          <a:p>
            <a:r>
              <a:rPr lang="en-US" dirty="0" smtClean="0"/>
              <a:t>kevinpi@microsoft.com</a:t>
            </a:r>
          </a:p>
          <a:p>
            <a:r>
              <a:rPr lang="en-US" dirty="0" smtClean="0"/>
              <a:t>@Pilchie</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DEV-B315</a:t>
            </a:r>
            <a:endParaRPr lang="en-US" dirty="0"/>
          </a:p>
        </p:txBody>
      </p:sp>
    </p:spTree>
    <p:extLst>
      <p:ext uri="{BB962C8B-B14F-4D97-AF65-F5344CB8AC3E}">
        <p14:creationId xmlns:p14="http://schemas.microsoft.com/office/powerpoint/2010/main" val="2716867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2125663"/>
            <a:ext cx="11887200" cy="1831975"/>
          </a:xfrm>
        </p:spPr>
        <p:txBody>
          <a:bodyPr/>
          <a:lstStyle/>
          <a:p>
            <a:r>
              <a:rPr lang="en-US" sz="8800" dirty="0" smtClean="0"/>
              <a:t>The problem is events</a:t>
            </a:r>
            <a:br>
              <a:rPr lang="en-US" sz="8800" dirty="0" smtClean="0"/>
            </a:br>
            <a:r>
              <a:rPr lang="en-US" sz="4000" dirty="0"/>
              <a:t/>
            </a:r>
            <a:br>
              <a:rPr lang="en-US" sz="4000" dirty="0"/>
            </a:br>
            <a:r>
              <a:rPr lang="en-US" sz="8800" dirty="0" smtClean="0"/>
              <a:t>They’re not going away</a:t>
            </a:r>
            <a:endParaRPr lang="en-US" sz="8800" dirty="0"/>
          </a:p>
        </p:txBody>
      </p:sp>
    </p:spTree>
    <p:extLst>
      <p:ext uri="{BB962C8B-B14F-4D97-AF65-F5344CB8AC3E}">
        <p14:creationId xmlns:p14="http://schemas.microsoft.com/office/powerpoint/2010/main" val="1502872540"/>
      </p:ext>
    </p:extLst>
  </p:cSld>
  <p:clrMapOvr>
    <a:masterClrMapping/>
  </p:clrMapOvr>
  <mc:AlternateContent xmlns:mc="http://schemas.openxmlformats.org/markup-compatibility/2006" xmlns:p15="http://schemas.microsoft.com/office/powerpoint/2012/main">
    <mc:Choice Requires="p15">
      <p:transition spd="slow">
        <p15:prstTrans prst="fracture"/>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over events</a:t>
            </a:r>
            <a:endParaRPr lang="en-US" dirty="0"/>
          </a:p>
        </p:txBody>
      </p:sp>
      <p:sp>
        <p:nvSpPr>
          <p:cNvPr id="6" name="Rectangle 5"/>
          <p:cNvSpPr/>
          <p:nvPr/>
        </p:nvSpPr>
        <p:spPr bwMode="auto">
          <a:xfrm>
            <a:off x="-11113" y="1211262"/>
            <a:ext cx="12447588" cy="5791200"/>
          </a:xfrm>
          <a:prstGeom prst="rect">
            <a:avLst/>
          </a:prstGeom>
          <a:blipFill dpi="0" rotWithShape="1">
            <a:blip r:embed="rId3"/>
            <a:srcRect/>
            <a:stretch>
              <a:fillRect t="-26042" b="-14474"/>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3161017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over events</a:t>
            </a:r>
            <a:endParaRPr lang="en-US" dirty="0"/>
          </a:p>
        </p:txBody>
      </p:sp>
      <p:sp>
        <p:nvSpPr>
          <p:cNvPr id="7" name="Text Placeholder 2"/>
          <p:cNvSpPr txBox="1">
            <a:spLocks/>
          </p:cNvSpPr>
          <p:nvPr/>
        </p:nvSpPr>
        <p:spPr>
          <a:xfrm>
            <a:off x="274637" y="1214437"/>
            <a:ext cx="11887199" cy="5635626"/>
          </a:xfrm>
          <a:prstGeom prst="rect">
            <a:avLst/>
          </a:prstGeom>
          <a:noFill/>
        </p:spPr>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800" dirty="0" smtClean="0">
              <a:solidFill>
                <a:srgbClr val="000000"/>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Protected</a:t>
            </a:r>
            <a:r>
              <a:rPr lang="en-US" sz="1800" dirty="0" smtClean="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Sub</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OnPointerPressed</a:t>
            </a:r>
            <a:r>
              <a:rPr lang="en-US" sz="1800" dirty="0">
                <a:solidFill>
                  <a:srgbClr val="000000"/>
                </a:solidFill>
                <a:highlight>
                  <a:srgbClr val="FFFFFF"/>
                </a:highlight>
                <a:latin typeface="Consolas" panose="020B0609020204030204" pitchFamily="49" charset="0"/>
              </a:rPr>
              <a:t>(e </a:t>
            </a:r>
            <a:r>
              <a:rPr lang="en-US" sz="1800" dirty="0">
                <a:solidFill>
                  <a:srgbClr val="0000FF"/>
                </a:solidFill>
                <a:highlight>
                  <a:srgbClr val="FFFFFF"/>
                </a:highlight>
                <a:latin typeface="Consolas" panose="020B0609020204030204" pitchFamily="49" charset="0"/>
              </a:rPr>
              <a:t>As</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PointerRoutedEventArgs</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8000"/>
                </a:solidFill>
                <a:highlight>
                  <a:srgbClr val="FFFFFF"/>
                </a:highlight>
                <a:latin typeface="Consolas" panose="020B0609020204030204" pitchFamily="49" charset="0"/>
              </a:rPr>
              <a:t>   ' Let </a:t>
            </a:r>
            <a:r>
              <a:rPr lang="en-US" sz="1800" dirty="0">
                <a:solidFill>
                  <a:srgbClr val="008000"/>
                </a:solidFill>
                <a:highlight>
                  <a:srgbClr val="FFFFFF"/>
                </a:highlight>
                <a:latin typeface="Consolas" panose="020B0609020204030204" pitchFamily="49" charset="0"/>
              </a:rPr>
              <a:t>user </a:t>
            </a:r>
            <a:r>
              <a:rPr lang="en-US" sz="1800" dirty="0" smtClean="0">
                <a:solidFill>
                  <a:srgbClr val="008000"/>
                </a:solidFill>
                <a:highlight>
                  <a:srgbClr val="FFFFFF"/>
                </a:highlight>
                <a:latin typeface="Consolas" panose="020B0609020204030204" pitchFamily="49" charset="0"/>
              </a:rPr>
              <a:t>drag the apple</a:t>
            </a:r>
            <a:endParaRPr lang="en-US" sz="1800" dirty="0" smtClean="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Dim</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apple = </a:t>
            </a:r>
            <a:r>
              <a:rPr lang="en-US" sz="1800" dirty="0" err="1" smtClean="0">
                <a:solidFill>
                  <a:srgbClr val="0000FF"/>
                </a:solidFill>
                <a:highlight>
                  <a:srgbClr val="FFFFFF"/>
                </a:highlight>
                <a:latin typeface="Consolas" panose="020B0609020204030204" pitchFamily="49" charset="0"/>
              </a:rPr>
              <a:t>CType</a:t>
            </a:r>
            <a:r>
              <a:rPr lang="en-US" sz="1800" dirty="0" smtClean="0">
                <a:solidFill>
                  <a:srgbClr val="000000"/>
                </a:solidFill>
                <a:highlight>
                  <a:srgbClr val="FFFFFF"/>
                </a:highlight>
                <a:latin typeface="Consolas" panose="020B0609020204030204" pitchFamily="49" charset="0"/>
              </a:rPr>
              <a:t>(</a:t>
            </a:r>
            <a:r>
              <a:rPr lang="en-US" sz="1800" dirty="0" err="1" smtClean="0">
                <a:solidFill>
                  <a:srgbClr val="000000"/>
                </a:solidFill>
                <a:highlight>
                  <a:srgbClr val="FFFFFF"/>
                </a:highlight>
                <a:latin typeface="Consolas" panose="020B0609020204030204" pitchFamily="49" charset="0"/>
              </a:rPr>
              <a:t>e.OriginalSource</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Image</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FF"/>
                </a:solidFill>
                <a:highlight>
                  <a:srgbClr val="FFFFFF"/>
                </a:highlight>
                <a:latin typeface="Consolas" panose="020B0609020204030204" pitchFamily="49" charset="0"/>
              </a:rPr>
              <a:t>    Dim</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endpt</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00"/>
                </a:solidFill>
                <a:effectLst>
                  <a:glow rad="381000">
                    <a:srgbClr val="FFFF00"/>
                  </a:glow>
                </a:effectLst>
                <a:highlight>
                  <a:srgbClr val="FFFFFF"/>
                </a:highlight>
                <a:latin typeface="Consolas" panose="020B0609020204030204" pitchFamily="49" charset="0"/>
              </a:rPr>
              <a:t>DragAsync</a:t>
            </a:r>
            <a:r>
              <a:rPr lang="en-US" sz="1800" dirty="0" smtClean="0">
                <a:solidFill>
                  <a:srgbClr val="000000"/>
                </a:solidFill>
                <a:highlight>
                  <a:srgbClr val="FFFFFF"/>
                </a:highlight>
                <a:latin typeface="Consolas" panose="020B0609020204030204" pitchFamily="49" charset="0"/>
              </a:rPr>
              <a:t>(apple)</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    If</a:t>
            </a:r>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Not</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BasketCatchmentArea</a:t>
            </a:r>
            <a:r>
              <a:rPr lang="en-US" sz="1800" dirty="0" err="1">
                <a:solidFill>
                  <a:srgbClr val="000000"/>
                </a:solidFill>
                <a:highlight>
                  <a:srgbClr val="FFFFFF"/>
                </a:highlight>
                <a:latin typeface="Consolas" panose="020B0609020204030204" pitchFamily="49" charset="0"/>
              </a:rPr>
              <a:t>.Bounds.Contains</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endpt</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Then</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Return</a:t>
            </a:r>
            <a:endParaRPr lang="en-US" sz="1800" dirty="0">
              <a:solidFill>
                <a:srgbClr val="000000"/>
              </a:solidFill>
              <a:highlight>
                <a:srgbClr val="FFFFFF"/>
              </a:highlight>
              <a:latin typeface="Consolas" panose="020B0609020204030204" pitchFamily="49" charset="0"/>
            </a:endParaRPr>
          </a:p>
          <a:p>
            <a:endParaRPr lang="en-US" sz="1800" dirty="0" smtClean="0">
              <a:solidFill>
                <a:srgbClr val="0000FF"/>
              </a:solidFill>
              <a:highlight>
                <a:srgbClr val="FFFFFF"/>
              </a:highlight>
              <a:latin typeface="Consolas" panose="020B0609020204030204" pitchFamily="49" charset="0"/>
            </a:endParaRPr>
          </a:p>
          <a:p>
            <a:r>
              <a:rPr lang="en-US" sz="1800" dirty="0" smtClean="0">
                <a:solidFill>
                  <a:srgbClr val="008000"/>
                </a:solidFill>
                <a:highlight>
                  <a:srgbClr val="FFFFFF"/>
                </a:highlight>
                <a:latin typeface="Consolas" panose="020B0609020204030204" pitchFamily="49" charset="0"/>
              </a:rPr>
              <a:t>    </a:t>
            </a:r>
            <a:r>
              <a:rPr lang="en-US" sz="1800" dirty="0">
                <a:solidFill>
                  <a:srgbClr val="008000"/>
                </a:solidFill>
                <a:highlight>
                  <a:srgbClr val="FFFFFF"/>
                </a:highlight>
                <a:latin typeface="Consolas" panose="020B0609020204030204" pitchFamily="49" charset="0"/>
              </a:rPr>
              <a:t>' </a:t>
            </a:r>
            <a:r>
              <a:rPr lang="en-US" sz="1800" dirty="0" smtClean="0">
                <a:solidFill>
                  <a:srgbClr val="008000"/>
                </a:solidFill>
                <a:highlight>
                  <a:srgbClr val="FFFFFF"/>
                </a:highlight>
                <a:latin typeface="Consolas" panose="020B0609020204030204" pitchFamily="49" charset="0"/>
              </a:rPr>
              <a:t>Animate and sound for apple to whoosh into basket</a:t>
            </a:r>
          </a:p>
          <a:p>
            <a:r>
              <a:rPr lang="en-US" sz="1800" dirty="0" smtClean="0">
                <a:solidFill>
                  <a:srgbClr val="0000FF"/>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Dim</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animateTask</a:t>
            </a:r>
            <a:r>
              <a:rPr lang="en-US" sz="1800" dirty="0">
                <a:solidFill>
                  <a:srgbClr val="000000"/>
                </a:solidFill>
                <a:highlight>
                  <a:srgbClr val="FFFFFF"/>
                </a:highlight>
                <a:latin typeface="Consolas" panose="020B0609020204030204" pitchFamily="49" charset="0"/>
              </a:rPr>
              <a:t> = </a:t>
            </a:r>
            <a:r>
              <a:rPr lang="en-US" sz="1800" dirty="0" err="1" smtClean="0">
                <a:solidFill>
                  <a:srgbClr val="000000"/>
                </a:solidFill>
                <a:highlight>
                  <a:srgbClr val="FFFFFF"/>
                </a:highlight>
                <a:latin typeface="Consolas" panose="020B0609020204030204" pitchFamily="49" charset="0"/>
              </a:rPr>
              <a:t>AppleStoryboard.</a:t>
            </a:r>
            <a:r>
              <a:rPr lang="en-US" sz="1800" dirty="0" err="1" smtClean="0">
                <a:solidFill>
                  <a:srgbClr val="000000"/>
                </a:solidFill>
                <a:effectLst>
                  <a:glow rad="381000">
                    <a:srgbClr val="FFFF00"/>
                  </a:glow>
                </a:effectLst>
                <a:highlight>
                  <a:srgbClr val="FFFFFF"/>
                </a:highlight>
                <a:latin typeface="Consolas" panose="020B0609020204030204" pitchFamily="49" charset="0"/>
              </a:rPr>
              <a:t>PlayAsync</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FF"/>
                </a:solidFill>
                <a:highlight>
                  <a:srgbClr val="FFFFFF"/>
                </a:highlight>
                <a:latin typeface="Consolas" panose="020B0609020204030204" pitchFamily="49" charset="0"/>
              </a:rPr>
              <a:t>    Dim</a:t>
            </a:r>
            <a:r>
              <a:rPr lang="en-US" sz="1800" dirty="0" smtClean="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soundTask</a:t>
            </a:r>
            <a:r>
              <a:rPr lang="en-US" sz="1800" dirty="0">
                <a:solidFill>
                  <a:srgbClr val="000000"/>
                </a:solidFill>
                <a:highlight>
                  <a:srgbClr val="FFFFFF"/>
                </a:highlight>
                <a:latin typeface="Consolas" panose="020B0609020204030204" pitchFamily="49" charset="0"/>
              </a:rPr>
              <a:t> = </a:t>
            </a:r>
            <a:r>
              <a:rPr lang="en-US" sz="1800" dirty="0" err="1" smtClean="0">
                <a:solidFill>
                  <a:srgbClr val="000000"/>
                </a:solidFill>
                <a:highlight>
                  <a:srgbClr val="FFFFFF"/>
                </a:highlight>
                <a:latin typeface="Consolas" panose="020B0609020204030204" pitchFamily="49" charset="0"/>
              </a:rPr>
              <a:t>WhooshSound.PlayAsync</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    Await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2B91AF"/>
                </a:solidFill>
                <a:effectLst>
                  <a:glow rad="381000">
                    <a:srgbClr val="FFFF00"/>
                  </a:glow>
                </a:effectLst>
                <a:highlight>
                  <a:srgbClr val="FFFFFF"/>
                </a:highlight>
                <a:latin typeface="Consolas" panose="020B0609020204030204" pitchFamily="49" charset="0"/>
              </a:rPr>
              <a:t>Task</a:t>
            </a:r>
            <a:r>
              <a:rPr lang="en-US" sz="1800" dirty="0" err="1" smtClean="0">
                <a:solidFill>
                  <a:srgbClr val="000000"/>
                </a:solidFill>
                <a:effectLst>
                  <a:glow rad="381000">
                    <a:srgbClr val="FFFF00"/>
                  </a:glow>
                </a:effectLst>
                <a:highlight>
                  <a:srgbClr val="FFFFFF"/>
                </a:highlight>
                <a:latin typeface="Consolas" panose="020B0609020204030204" pitchFamily="49" charset="0"/>
              </a:rPr>
              <a:t>.WhenAll</a:t>
            </a:r>
            <a:r>
              <a:rPr lang="en-US" sz="1800" dirty="0" smtClean="0">
                <a:solidFill>
                  <a:srgbClr val="000000"/>
                </a:solidFill>
                <a:highlight>
                  <a:srgbClr val="FFFFFF"/>
                </a:highlight>
                <a:latin typeface="Consolas" panose="020B0609020204030204" pitchFamily="49" charset="0"/>
              </a:rPr>
              <a:t>(</a:t>
            </a:r>
            <a:r>
              <a:rPr lang="en-US" sz="1800" dirty="0" err="1" smtClean="0">
                <a:solidFill>
                  <a:srgbClr val="000000"/>
                </a:solidFill>
                <a:highlight>
                  <a:srgbClr val="FFFFFF"/>
                </a:highlight>
                <a:latin typeface="Consolas" panose="020B0609020204030204" pitchFamily="49" charset="0"/>
              </a:rPr>
              <a:t>animateTask</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soundTask</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FF"/>
                </a:solidFill>
                <a:highlight>
                  <a:srgbClr val="FFFFFF"/>
                </a:highlight>
                <a:latin typeface="Consolas" panose="020B0609020204030204" pitchFamily="49" charset="0"/>
              </a:rPr>
              <a:t>    If</a:t>
            </a:r>
            <a:r>
              <a:rPr lang="en-US" sz="1800" dirty="0" smtClean="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FreeApples.Count</a:t>
            </a:r>
            <a:r>
              <a:rPr lang="en-US" sz="1800" dirty="0">
                <a:solidFill>
                  <a:srgbClr val="000000"/>
                </a:solidFill>
                <a:highlight>
                  <a:srgbClr val="FFFFFF"/>
                </a:highlight>
                <a:latin typeface="Consolas" panose="020B0609020204030204" pitchFamily="49" charset="0"/>
              </a:rPr>
              <a:t> = 0 </a:t>
            </a:r>
            <a:r>
              <a:rPr lang="en-US" sz="1800" dirty="0" smtClean="0">
                <a:solidFill>
                  <a:srgbClr val="0000FF"/>
                </a:solidFill>
                <a:highlight>
                  <a:srgbClr val="FFFFFF"/>
                </a:highlight>
                <a:latin typeface="Consolas" panose="020B0609020204030204" pitchFamily="49" charset="0"/>
              </a:rPr>
              <a:t>Then </a:t>
            </a:r>
            <a:r>
              <a:rPr lang="en-US" sz="1800" dirty="0">
                <a:solidFill>
                  <a:srgbClr val="0000FF"/>
                </a:solidFill>
                <a:highlight>
                  <a:srgbClr val="FFFFFF"/>
                </a:highlight>
                <a:latin typeface="Consolas" panose="020B0609020204030204" pitchFamily="49" charset="0"/>
              </a:rPr>
              <a:t>Return </a:t>
            </a:r>
            <a:endParaRPr lang="en-US" sz="1800" dirty="0" smtClean="0">
              <a:solidFill>
                <a:srgbClr val="0000FF"/>
              </a:solidFill>
              <a:highlight>
                <a:srgbClr val="FFFFFF"/>
              </a:highlight>
              <a:latin typeface="Consolas" panose="020B0609020204030204" pitchFamily="49" charset="0"/>
            </a:endParaRPr>
          </a:p>
          <a:p>
            <a:endParaRPr lang="en-US" sz="1800" dirty="0" smtClean="0">
              <a:solidFill>
                <a:srgbClr val="0000FF"/>
              </a:solidFill>
              <a:highlight>
                <a:srgbClr val="FFFFFF"/>
              </a:highlight>
              <a:latin typeface="Consolas" panose="020B0609020204030204" pitchFamily="49" charset="0"/>
            </a:endParaRPr>
          </a:p>
          <a:p>
            <a:r>
              <a:rPr lang="en-US" sz="1800" dirty="0" smtClean="0">
                <a:solidFill>
                  <a:srgbClr val="008000"/>
                </a:solidFill>
                <a:highlight>
                  <a:srgbClr val="FFFFFF"/>
                </a:highlight>
                <a:latin typeface="Consolas" panose="020B0609020204030204" pitchFamily="49" charset="0"/>
              </a:rPr>
              <a:t>    </a:t>
            </a:r>
            <a:r>
              <a:rPr lang="en-US" sz="1800" dirty="0">
                <a:solidFill>
                  <a:srgbClr val="008000"/>
                </a:solidFill>
                <a:highlight>
                  <a:srgbClr val="FFFFFF"/>
                </a:highlight>
                <a:latin typeface="Consolas" panose="020B0609020204030204" pitchFamily="49" charset="0"/>
              </a:rPr>
              <a:t>' </a:t>
            </a:r>
            <a:r>
              <a:rPr lang="en-US" sz="1800" dirty="0" smtClean="0">
                <a:solidFill>
                  <a:srgbClr val="008000"/>
                </a:solidFill>
                <a:highlight>
                  <a:srgbClr val="FFFFFF"/>
                </a:highlight>
                <a:latin typeface="Consolas" panose="020B0609020204030204" pitchFamily="49" charset="0"/>
              </a:rPr>
              <a:t>Show victory screen, and wait for user to click button</a:t>
            </a:r>
          </a:p>
          <a:p>
            <a:r>
              <a:rPr lang="en-US" sz="1800" dirty="0" smtClean="0">
                <a:solidFill>
                  <a:srgbClr val="0000FF"/>
                </a:solidFill>
                <a:highlight>
                  <a:srgbClr val="FFFFFF"/>
                </a:highlight>
                <a:latin typeface="Consolas" panose="020B0609020204030204" pitchFamily="49" charset="0"/>
              </a:rPr>
              <a:t>    Await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StartVictoryScreenAsync</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FF"/>
                </a:solidFill>
                <a:highlight>
                  <a:srgbClr val="FFFFFF"/>
                </a:highlight>
                <a:latin typeface="Consolas" panose="020B0609020204030204" pitchFamily="49" charset="0"/>
              </a:rPr>
              <a:t>    Await</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effectLst>
                  <a:glow rad="381000">
                    <a:srgbClr val="FFFF00"/>
                  </a:glow>
                </a:effectLst>
                <a:highlight>
                  <a:srgbClr val="FFFFFF"/>
                </a:highlight>
                <a:latin typeface="Consolas" panose="020B0609020204030204" pitchFamily="49" charset="0"/>
              </a:rPr>
              <a:t>btnPlayAgain.WhenClicked</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OnStart</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FF"/>
                </a:solidFill>
                <a:highlight>
                  <a:srgbClr val="FFFFFF"/>
                </a:highlight>
                <a:latin typeface="Consolas" panose="020B0609020204030204" pitchFamily="49" charset="0"/>
              </a:rPr>
              <a:t>End</a:t>
            </a:r>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Sub</a:t>
            </a:r>
            <a:endParaRPr lang="en-US" sz="18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1109954478"/>
      </p:ext>
    </p:extLst>
  </p:cSld>
  <p:clrMapOvr>
    <a:masterClrMapping/>
  </p:clrMapOvr>
  <p:transition>
    <p:pull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txBox="1">
            <a:spLocks/>
          </p:cNvSpPr>
          <p:nvPr/>
        </p:nvSpPr>
        <p:spPr>
          <a:xfrm>
            <a:off x="274637" y="1214436"/>
            <a:ext cx="11887199" cy="5309146"/>
          </a:xfrm>
          <a:prstGeom prst="rect">
            <a:avLst/>
          </a:prstGeom>
          <a:no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800" dirty="0" smtClean="0">
              <a:solidFill>
                <a:srgbClr val="008000"/>
              </a:solidFill>
              <a:highlight>
                <a:srgbClr val="FFFFFF"/>
              </a:highlight>
              <a:latin typeface="Consolas" panose="020B0609020204030204" pitchFamily="49" charset="0"/>
            </a:endParaRPr>
          </a:p>
          <a:p>
            <a:r>
              <a:rPr lang="en-US" sz="1800" dirty="0" smtClean="0">
                <a:solidFill>
                  <a:srgbClr val="008000"/>
                </a:solidFill>
                <a:highlight>
                  <a:srgbClr val="FFFFFF"/>
                </a:highlight>
                <a:latin typeface="Consolas" panose="020B0609020204030204" pitchFamily="49" charset="0"/>
              </a:rPr>
              <a:t>// </a:t>
            </a:r>
            <a:r>
              <a:rPr lang="en-US" sz="1800" dirty="0">
                <a:solidFill>
                  <a:srgbClr val="008000"/>
                </a:solidFill>
                <a:highlight>
                  <a:srgbClr val="FFFFFF"/>
                </a:highlight>
                <a:latin typeface="Consolas" panose="020B0609020204030204" pitchFamily="49" charset="0"/>
              </a:rPr>
              <a:t>Usage: await storyboard1.PlayAsync();</a:t>
            </a:r>
            <a:endParaRPr lang="en-US" sz="1800" dirty="0">
              <a:solidFill>
                <a:srgbClr val="000000"/>
              </a:solidFill>
              <a:highlight>
                <a:srgbClr val="FFFFFF"/>
              </a:highlight>
              <a:latin typeface="Consolas" panose="020B0609020204030204" pitchFamily="49" charset="0"/>
            </a:endParaRPr>
          </a:p>
          <a:p>
            <a:endParaRPr lang="en-US" sz="1800" dirty="0">
              <a:solidFill>
                <a:srgbClr val="000000"/>
              </a:solidFill>
              <a:highlight>
                <a:srgbClr val="FFFFFF"/>
              </a:highlight>
              <a:latin typeface="Consolas" panose="020B0609020204030204" pitchFamily="49" charset="0"/>
            </a:endParaRPr>
          </a:p>
          <a:p>
            <a:r>
              <a:rPr lang="en-US" sz="1800" dirty="0">
                <a:solidFill>
                  <a:srgbClr val="0000FF"/>
                </a:solidFill>
                <a:highlight>
                  <a:srgbClr val="FFFFFF"/>
                </a:highlight>
                <a:latin typeface="Consolas" panose="020B0609020204030204" pitchFamily="49" charset="0"/>
              </a:rPr>
              <a:t>public</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static</a:t>
            </a:r>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Task</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PlayAsync</a:t>
            </a:r>
            <a:r>
              <a:rPr lang="en-US" sz="1800" dirty="0">
                <a:solidFill>
                  <a:srgbClr val="000000"/>
                </a:solidFill>
                <a:highlight>
                  <a:srgbClr val="FFFFFF"/>
                </a:highlight>
                <a:latin typeface="Consolas" panose="020B0609020204030204" pitchFamily="49" charset="0"/>
              </a:rPr>
              <a:t>(</a:t>
            </a:r>
            <a:r>
              <a:rPr lang="en-US" sz="1800" dirty="0">
                <a:solidFill>
                  <a:srgbClr val="0000FF"/>
                </a:solidFill>
                <a:highlight>
                  <a:srgbClr val="FFFFFF"/>
                </a:highlight>
                <a:latin typeface="Consolas" panose="020B0609020204030204" pitchFamily="49" charset="0"/>
              </a:rPr>
              <a:t>this</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Storyboard</a:t>
            </a:r>
            <a:r>
              <a:rPr lang="en-US" sz="1800" dirty="0">
                <a:solidFill>
                  <a:srgbClr val="000000"/>
                </a:solidFill>
                <a:highlight>
                  <a:srgbClr val="FFFFFF"/>
                </a:highlight>
                <a:latin typeface="Consolas" panose="020B0609020204030204" pitchFamily="49" charset="0"/>
              </a:rPr>
              <a:t> storyboard)</a:t>
            </a:r>
          </a:p>
          <a:p>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tcs</a:t>
            </a:r>
            <a:r>
              <a:rPr lang="en-US" sz="1800" dirty="0">
                <a:solidFill>
                  <a:srgbClr val="000000"/>
                </a:solidFill>
                <a:highlight>
                  <a:srgbClr val="FFFFFF"/>
                </a:highlight>
                <a:latin typeface="Consolas" panose="020B0609020204030204" pitchFamily="49" charset="0"/>
              </a:rPr>
              <a:t> =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TaskCompletionSource</a:t>
            </a:r>
            <a:r>
              <a:rPr lang="en-US" sz="1800" dirty="0">
                <a:solidFill>
                  <a:srgbClr val="000000"/>
                </a:solidFill>
                <a:highlight>
                  <a:srgbClr val="FFFFFF"/>
                </a:highlight>
                <a:latin typeface="Consolas" panose="020B0609020204030204" pitchFamily="49" charset="0"/>
              </a:rPr>
              <a:t>&lt;</a:t>
            </a:r>
            <a:r>
              <a:rPr lang="en-US" sz="1800" dirty="0">
                <a:solidFill>
                  <a:srgbClr val="0000FF"/>
                </a:solidFill>
                <a:highlight>
                  <a:srgbClr val="FFFFFF"/>
                </a:highlight>
                <a:latin typeface="Consolas" panose="020B0609020204030204" pitchFamily="49" charset="0"/>
              </a:rPr>
              <a:t>object</a:t>
            </a:r>
            <a:r>
              <a:rPr lang="en-US" sz="1800" dirty="0">
                <a:solidFill>
                  <a:srgbClr val="000000"/>
                </a:solidFill>
                <a:highlight>
                  <a:srgbClr val="FFFFFF"/>
                </a:highlight>
                <a:latin typeface="Consolas" panose="020B0609020204030204" pitchFamily="49" charset="0"/>
              </a:rPr>
              <a:t>&gt;();</a:t>
            </a:r>
          </a:p>
          <a:p>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EventHandler</a:t>
            </a:r>
            <a:r>
              <a:rPr lang="en-US" sz="1800" dirty="0">
                <a:solidFill>
                  <a:srgbClr val="000000"/>
                </a:solidFill>
                <a:highlight>
                  <a:srgbClr val="FFFFFF"/>
                </a:highlight>
                <a:latin typeface="Consolas" panose="020B0609020204030204" pitchFamily="49" charset="0"/>
              </a:rPr>
              <a:t>&lt;</a:t>
            </a:r>
            <a:r>
              <a:rPr lang="en-US" sz="1800" dirty="0">
                <a:solidFill>
                  <a:srgbClr val="0000FF"/>
                </a:solidFill>
                <a:highlight>
                  <a:srgbClr val="FFFFFF"/>
                </a:highlight>
                <a:latin typeface="Consolas" panose="020B0609020204030204" pitchFamily="49" charset="0"/>
              </a:rPr>
              <a:t>object</a:t>
            </a:r>
            <a:r>
              <a:rPr lang="en-US" sz="1800" dirty="0">
                <a:solidFill>
                  <a:srgbClr val="000000"/>
                </a:solidFill>
                <a:highlight>
                  <a:srgbClr val="FFFFFF"/>
                </a:highlight>
                <a:latin typeface="Consolas" panose="020B0609020204030204" pitchFamily="49" charset="0"/>
              </a:rPr>
              <a:t>&gt; lambda = (</a:t>
            </a:r>
            <a:r>
              <a:rPr lang="en-US" sz="1800" dirty="0" err="1">
                <a:solidFill>
                  <a:srgbClr val="000000"/>
                </a:solidFill>
                <a:highlight>
                  <a:srgbClr val="FFFFFF"/>
                </a:highlight>
                <a:latin typeface="Consolas" panose="020B0609020204030204" pitchFamily="49" charset="0"/>
              </a:rPr>
              <a:t>s,e</a:t>
            </a:r>
            <a:r>
              <a:rPr lang="en-US" sz="1800" dirty="0">
                <a:solidFill>
                  <a:srgbClr val="000000"/>
                </a:solidFill>
                <a:highlight>
                  <a:srgbClr val="FFFFFF"/>
                </a:highlight>
                <a:latin typeface="Consolas" panose="020B0609020204030204" pitchFamily="49" charset="0"/>
              </a:rPr>
              <a:t>) =&gt; </a:t>
            </a:r>
            <a:r>
              <a:rPr lang="en-US" sz="1800" dirty="0" err="1">
                <a:solidFill>
                  <a:srgbClr val="000000"/>
                </a:solidFill>
                <a:highlight>
                  <a:srgbClr val="FFFFFF"/>
                </a:highlight>
                <a:latin typeface="Consolas" panose="020B0609020204030204" pitchFamily="49" charset="0"/>
              </a:rPr>
              <a:t>tcs.TrySetResult</a:t>
            </a:r>
            <a:r>
              <a:rPr lang="en-US" sz="1800" dirty="0">
                <a:solidFill>
                  <a:srgbClr val="000000"/>
                </a:solidFill>
                <a:highlight>
                  <a:srgbClr val="FFFFFF"/>
                </a:highlight>
                <a:latin typeface="Consolas" panose="020B0609020204030204" pitchFamily="49" charset="0"/>
              </a:rPr>
              <a:t>(</a:t>
            </a:r>
            <a:r>
              <a:rPr lang="en-US" sz="1800" dirty="0">
                <a:solidFill>
                  <a:srgbClr val="0000FF"/>
                </a:solidFill>
                <a:highlight>
                  <a:srgbClr val="FFFFFF"/>
                </a:highlight>
                <a:latin typeface="Consolas" panose="020B0609020204030204" pitchFamily="49" charset="0"/>
              </a:rPr>
              <a:t>null</a:t>
            </a:r>
            <a:r>
              <a:rPr lang="en-US"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try</a:t>
            </a:r>
            <a:r>
              <a:rPr lang="en-US" sz="1800" dirty="0">
                <a:solidFill>
                  <a:srgbClr val="000000"/>
                </a:solidFill>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storyboard.Completed</a:t>
            </a:r>
            <a:r>
              <a:rPr lang="en-US" sz="1800" dirty="0">
                <a:solidFill>
                  <a:srgbClr val="000000"/>
                </a:solidFill>
                <a:highlight>
                  <a:srgbClr val="FFFFFF"/>
                </a:highlight>
                <a:latin typeface="Consolas" panose="020B0609020204030204" pitchFamily="49" charset="0"/>
              </a:rPr>
              <a:t> += lambda</a:t>
            </a:r>
            <a:r>
              <a:rPr lang="en-US" sz="1800" dirty="0" smtClean="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storyboard.Begin</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tcs.Task</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finally</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storyboard.Completed</a:t>
            </a:r>
            <a:r>
              <a:rPr lang="en-US" sz="1800" dirty="0">
                <a:solidFill>
                  <a:srgbClr val="000000"/>
                </a:solidFill>
                <a:highlight>
                  <a:srgbClr val="FFFFFF"/>
                </a:highlight>
                <a:latin typeface="Consolas" panose="020B0609020204030204" pitchFamily="49" charset="0"/>
              </a:rPr>
              <a:t> -= lambda;</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a:t>
            </a:r>
          </a:p>
        </p:txBody>
      </p:sp>
      <p:sp>
        <p:nvSpPr>
          <p:cNvPr id="21" name="Text Placeholder 2"/>
          <p:cNvSpPr txBox="1">
            <a:spLocks/>
          </p:cNvSpPr>
          <p:nvPr/>
        </p:nvSpPr>
        <p:spPr>
          <a:xfrm>
            <a:off x="274637" y="1211262"/>
            <a:ext cx="11887199" cy="5004447"/>
          </a:xfrm>
          <a:prstGeom prst="rect">
            <a:avLst/>
          </a:prstGeom>
          <a:solidFill>
            <a:schemeClr val="tx1"/>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800" dirty="0" smtClean="0">
              <a:solidFill>
                <a:srgbClr val="000000"/>
              </a:solidFill>
              <a:highlight>
                <a:srgbClr val="FFFFFF"/>
              </a:highlight>
              <a:latin typeface="Consolas" panose="020B0609020204030204" pitchFamily="49" charset="0"/>
            </a:endParaRPr>
          </a:p>
          <a:p>
            <a:r>
              <a:rPr lang="en-US" sz="1800" dirty="0">
                <a:solidFill>
                  <a:srgbClr val="008000"/>
                </a:solidFill>
                <a:highlight>
                  <a:srgbClr val="FFFFFF"/>
                </a:highlight>
                <a:latin typeface="Consolas" panose="020B0609020204030204" pitchFamily="49" charset="0"/>
              </a:rPr>
              <a:t>' </a:t>
            </a:r>
            <a:r>
              <a:rPr lang="en-US" sz="1800" dirty="0" smtClean="0">
                <a:solidFill>
                  <a:srgbClr val="008000"/>
                </a:solidFill>
                <a:highlight>
                  <a:srgbClr val="FFFFFF"/>
                </a:highlight>
                <a:latin typeface="Consolas" panose="020B0609020204030204" pitchFamily="49" charset="0"/>
              </a:rPr>
              <a:t> Usage: </a:t>
            </a:r>
            <a:r>
              <a:rPr lang="en-US" sz="1800" dirty="0">
                <a:solidFill>
                  <a:srgbClr val="008000"/>
                </a:solidFill>
                <a:highlight>
                  <a:srgbClr val="FFFFFF"/>
                </a:highlight>
                <a:latin typeface="Consolas" panose="020B0609020204030204" pitchFamily="49" charset="0"/>
              </a:rPr>
              <a:t>Await storyboard1.PlayAsync()</a:t>
            </a:r>
            <a:endParaRPr lang="en-US" sz="1800" dirty="0">
              <a:solidFill>
                <a:srgbClr val="000000"/>
              </a:solidFill>
              <a:highlight>
                <a:srgbClr val="FFFFFF"/>
              </a:highlight>
              <a:latin typeface="Consolas" panose="020B0609020204030204" pitchFamily="49" charset="0"/>
            </a:endParaRPr>
          </a:p>
          <a:p>
            <a:endParaRPr lang="en-US" sz="1800" dirty="0" smtClean="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&lt;</a:t>
            </a:r>
            <a:r>
              <a:rPr lang="en-US" sz="1800" dirty="0" smtClean="0">
                <a:solidFill>
                  <a:srgbClr val="2B91AF"/>
                </a:solidFill>
                <a:highlight>
                  <a:srgbClr val="FFFFFF"/>
                </a:highlight>
                <a:latin typeface="Consolas" panose="020B0609020204030204" pitchFamily="49" charset="0"/>
              </a:rPr>
              <a:t>Extension</a:t>
            </a:r>
            <a:r>
              <a:rPr lang="en-US" sz="1800" dirty="0" smtClean="0">
                <a:solidFill>
                  <a:srgbClr val="000000"/>
                </a:solidFill>
                <a:highlight>
                  <a:srgbClr val="FFFFFF"/>
                </a:highlight>
                <a:latin typeface="Consolas" panose="020B0609020204030204" pitchFamily="49" charset="0"/>
              </a:rPr>
              <a:t>&gt; </a:t>
            </a:r>
            <a:r>
              <a:rPr lang="en-US" sz="1800" dirty="0" err="1" smtClean="0">
                <a:solidFill>
                  <a:srgbClr val="0000FF"/>
                </a:solidFill>
                <a:highlight>
                  <a:srgbClr val="FFFFFF"/>
                </a:highlight>
                <a:latin typeface="Consolas" panose="020B0609020204030204" pitchFamily="49" charset="0"/>
              </a:rPr>
              <a:t>Async</a:t>
            </a:r>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Function</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PlayAsync</a:t>
            </a:r>
            <a:r>
              <a:rPr lang="en-US" sz="1800" dirty="0" smtClean="0">
                <a:solidFill>
                  <a:srgbClr val="000000"/>
                </a:solidFill>
                <a:highlight>
                  <a:srgbClr val="FFFFFF"/>
                </a:highlight>
                <a:latin typeface="Consolas" panose="020B0609020204030204" pitchFamily="49" charset="0"/>
              </a:rPr>
              <a:t>(</a:t>
            </a:r>
            <a:r>
              <a:rPr lang="en-US" sz="1800" dirty="0" err="1" smtClean="0">
                <a:solidFill>
                  <a:srgbClr val="000000"/>
                </a:solidFill>
                <a:highlight>
                  <a:srgbClr val="FFFFFF"/>
                </a:highlight>
                <a:latin typeface="Consolas" panose="020B0609020204030204" pitchFamily="49" charset="0"/>
              </a:rPr>
              <a:t>sb</a:t>
            </a:r>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As</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Animation.</a:t>
            </a:r>
            <a:r>
              <a:rPr lang="en-US" sz="1800" dirty="0" err="1">
                <a:solidFill>
                  <a:srgbClr val="2B91AF"/>
                </a:solidFill>
                <a:highlight>
                  <a:srgbClr val="FFFFFF"/>
                </a:highlight>
                <a:latin typeface="Consolas" panose="020B0609020204030204" pitchFamily="49" charset="0"/>
              </a:rPr>
              <a:t>Storyboard</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As</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Task</a:t>
            </a:r>
            <a:endParaRPr lang="en-US" sz="1800" dirty="0">
              <a:solidFill>
                <a:srgbClr val="000000"/>
              </a:solidFill>
              <a:highlight>
                <a:srgbClr val="FFFFFF"/>
              </a:highlight>
              <a:latin typeface="Consolas" panose="020B0609020204030204" pitchFamily="49" charset="0"/>
            </a:endParaRPr>
          </a:p>
          <a:p>
            <a:endParaRPr lang="en-US" sz="1800" dirty="0" smtClean="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Dim</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tcs</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As</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TaskCompletionSource</a:t>
            </a:r>
            <a:r>
              <a:rPr lang="en-US" sz="1800" dirty="0">
                <a:solidFill>
                  <a:srgbClr val="000000"/>
                </a:solidFill>
                <a:highlight>
                  <a:srgbClr val="FFFFFF"/>
                </a:highlight>
                <a:latin typeface="Consolas" panose="020B0609020204030204" pitchFamily="49" charset="0"/>
              </a:rPr>
              <a:t>(</a:t>
            </a:r>
            <a:r>
              <a:rPr lang="en-US" sz="1800" dirty="0">
                <a:solidFill>
                  <a:srgbClr val="0000FF"/>
                </a:solidFill>
                <a:highlight>
                  <a:srgbClr val="FFFFFF"/>
                </a:highlight>
                <a:latin typeface="Consolas" panose="020B0609020204030204" pitchFamily="49" charset="0"/>
              </a:rPr>
              <a:t>Of</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Object</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Dim</a:t>
            </a:r>
            <a:r>
              <a:rPr lang="en-US" sz="1800" dirty="0">
                <a:solidFill>
                  <a:srgbClr val="000000"/>
                </a:solidFill>
                <a:highlight>
                  <a:srgbClr val="FFFFFF"/>
                </a:highlight>
                <a:latin typeface="Consolas" panose="020B0609020204030204" pitchFamily="49" charset="0"/>
              </a:rPr>
              <a:t> lambda </a:t>
            </a:r>
            <a:r>
              <a:rPr lang="en-US" sz="1800" dirty="0">
                <a:solidFill>
                  <a:srgbClr val="0000FF"/>
                </a:solidFill>
                <a:highlight>
                  <a:srgbClr val="FFFFFF"/>
                </a:highlight>
                <a:latin typeface="Consolas" panose="020B0609020204030204" pitchFamily="49" charset="0"/>
              </a:rPr>
              <a:t>As</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EventHandler</a:t>
            </a:r>
            <a:r>
              <a:rPr lang="en-US" sz="1800" dirty="0">
                <a:solidFill>
                  <a:srgbClr val="000000"/>
                </a:solidFill>
                <a:highlight>
                  <a:srgbClr val="FFFFFF"/>
                </a:highlight>
                <a:latin typeface="Consolas" panose="020B0609020204030204" pitchFamily="49" charset="0"/>
              </a:rPr>
              <a:t>(</a:t>
            </a:r>
            <a:r>
              <a:rPr lang="en-US" sz="1800" dirty="0">
                <a:solidFill>
                  <a:srgbClr val="0000FF"/>
                </a:solidFill>
                <a:highlight>
                  <a:srgbClr val="FFFFFF"/>
                </a:highlight>
                <a:latin typeface="Consolas" panose="020B0609020204030204" pitchFamily="49" charset="0"/>
              </a:rPr>
              <a:t>Of</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Object</a:t>
            </a:r>
            <a:r>
              <a:rPr lang="en-US" sz="1800" dirty="0">
                <a:solidFill>
                  <a:srgbClr val="000000"/>
                </a:solidFill>
                <a:highlight>
                  <a:srgbClr val="FFFFFF"/>
                </a:highlight>
                <a:latin typeface="Consolas" panose="020B0609020204030204" pitchFamily="49" charset="0"/>
              </a:rPr>
              <a:t>) = </a:t>
            </a:r>
            <a:r>
              <a:rPr lang="en-US" sz="1800" dirty="0">
                <a:solidFill>
                  <a:srgbClr val="0000FF"/>
                </a:solidFill>
                <a:highlight>
                  <a:srgbClr val="FFFFFF"/>
                </a:highlight>
                <a:latin typeface="Consolas" panose="020B0609020204030204" pitchFamily="49" charset="0"/>
              </a:rPr>
              <a:t>Sub</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tcs.TrySetResult</a:t>
            </a:r>
            <a:r>
              <a:rPr lang="en-US" sz="1800" dirty="0">
                <a:solidFill>
                  <a:srgbClr val="000000"/>
                </a:solidFill>
                <a:highlight>
                  <a:srgbClr val="FFFFFF"/>
                </a:highlight>
                <a:latin typeface="Consolas" panose="020B0609020204030204" pitchFamily="49" charset="0"/>
              </a:rPr>
              <a:t>(</a:t>
            </a:r>
            <a:r>
              <a:rPr lang="en-US" sz="1800" dirty="0">
                <a:solidFill>
                  <a:srgbClr val="0000FF"/>
                </a:solidFill>
                <a:highlight>
                  <a:srgbClr val="FFFFFF"/>
                </a:highlight>
                <a:latin typeface="Consolas" panose="020B0609020204030204" pitchFamily="49" charset="0"/>
              </a:rPr>
              <a:t>Nothing</a:t>
            </a:r>
            <a:r>
              <a:rPr lang="en-US"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Try</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AddHandler</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sb.Completed</a:t>
            </a:r>
            <a:r>
              <a:rPr lang="en-US" sz="1800" dirty="0">
                <a:solidFill>
                  <a:srgbClr val="000000"/>
                </a:solidFill>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lambda</a:t>
            </a:r>
          </a:p>
          <a:p>
            <a:r>
              <a:rPr lang="en-US" sz="1800" dirty="0">
                <a:solidFill>
                  <a:srgbClr val="000000"/>
                </a:solidFill>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highlight>
                  <a:srgbClr val="FFFFFF"/>
                </a:highlight>
                <a:latin typeface="Consolas" panose="020B0609020204030204" pitchFamily="49" charset="0"/>
              </a:rPr>
              <a:t>sb.Begin</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tcs.Task</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Finally</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RemoveHandler</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sb.Completed</a:t>
            </a:r>
            <a:r>
              <a:rPr lang="en-US" sz="1800" dirty="0">
                <a:solidFill>
                  <a:srgbClr val="000000"/>
                </a:solidFill>
                <a:highlight>
                  <a:srgbClr val="FFFFFF"/>
                </a:highlight>
                <a:latin typeface="Consolas" panose="020B0609020204030204" pitchFamily="49" charset="0"/>
              </a:rPr>
              <a:t>, lambda</a:t>
            </a: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End</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Try</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FF"/>
                </a:solidFill>
                <a:highlight>
                  <a:srgbClr val="FFFFFF"/>
                </a:highlight>
                <a:latin typeface="Consolas" panose="020B0609020204030204" pitchFamily="49" charset="0"/>
              </a:rPr>
              <a:t>End</a:t>
            </a:r>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Function</a:t>
            </a:r>
          </a:p>
        </p:txBody>
      </p:sp>
      <p:sp>
        <p:nvSpPr>
          <p:cNvPr id="2" name="Title 1"/>
          <p:cNvSpPr>
            <a:spLocks noGrp="1"/>
          </p:cNvSpPr>
          <p:nvPr>
            <p:ph type="title"/>
          </p:nvPr>
        </p:nvSpPr>
        <p:spPr/>
        <p:txBody>
          <a:bodyPr/>
          <a:lstStyle/>
          <a:p>
            <a:r>
              <a:rPr lang="en-US" dirty="0" err="1" smtClean="0"/>
              <a:t>Async</a:t>
            </a:r>
            <a:r>
              <a:rPr lang="en-US" dirty="0" smtClean="0"/>
              <a:t> over events</a:t>
            </a:r>
            <a:endParaRPr lang="en-US" dirty="0"/>
          </a:p>
        </p:txBody>
      </p:sp>
      <p:grpSp>
        <p:nvGrpSpPr>
          <p:cNvPr id="35" name="Group 34"/>
          <p:cNvGrpSpPr/>
          <p:nvPr/>
        </p:nvGrpSpPr>
        <p:grpSpPr>
          <a:xfrm>
            <a:off x="2357133" y="1973262"/>
            <a:ext cx="155448" cy="2549733"/>
            <a:chOff x="2357133" y="1403209"/>
            <a:chExt cx="155448" cy="2549733"/>
          </a:xfrm>
        </p:grpSpPr>
        <p:cxnSp>
          <p:nvCxnSpPr>
            <p:cNvPr id="9" name="Straight Arrow Connector 8"/>
            <p:cNvCxnSpPr/>
            <p:nvPr/>
          </p:nvCxnSpPr>
          <p:spPr>
            <a:xfrm flipH="1">
              <a:off x="2416252" y="1403209"/>
              <a:ext cx="18605" cy="2298544"/>
            </a:xfrm>
            <a:prstGeom prst="straightConnector1">
              <a:avLst/>
            </a:prstGeom>
            <a:ln w="57150">
              <a:solidFill>
                <a:srgbClr val="FF0000">
                  <a:alpha val="60000"/>
                </a:srgb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 name="Oval 9"/>
            <p:cNvSpPr/>
            <p:nvPr/>
          </p:nvSpPr>
          <p:spPr bwMode="auto">
            <a:xfrm>
              <a:off x="2357133" y="3798954"/>
              <a:ext cx="155448" cy="153988"/>
            </a:xfrm>
            <a:prstGeom prst="ellipse">
              <a:avLst/>
            </a:prstGeom>
            <a:solidFill>
              <a:srgbClr val="FF00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22" name="Straight Arrow Connector 21"/>
          <p:cNvCxnSpPr/>
          <p:nvPr/>
        </p:nvCxnSpPr>
        <p:spPr>
          <a:xfrm flipH="1" flipV="1">
            <a:off x="329084" y="3407612"/>
            <a:ext cx="1966587" cy="1247201"/>
          </a:xfrm>
          <a:prstGeom prst="straightConnector1">
            <a:avLst/>
          </a:prstGeom>
          <a:ln w="57150">
            <a:solidFill>
              <a:srgbClr val="FF0000">
                <a:alpha val="60000"/>
              </a:srgb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bwMode="auto">
          <a:xfrm>
            <a:off x="2357133" y="4654813"/>
            <a:ext cx="155448" cy="153988"/>
          </a:xfrm>
          <a:prstGeom prst="ellipse">
            <a:avLst/>
          </a:prstGeom>
          <a:solidFill>
            <a:srgbClr val="FF00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37" name="Group 36"/>
          <p:cNvGrpSpPr/>
          <p:nvPr/>
        </p:nvGrpSpPr>
        <p:grpSpPr>
          <a:xfrm>
            <a:off x="6991605" y="2438400"/>
            <a:ext cx="2012695" cy="863671"/>
            <a:chOff x="8389938" y="1868047"/>
            <a:chExt cx="2012695" cy="863671"/>
          </a:xfrm>
        </p:grpSpPr>
        <p:cxnSp>
          <p:nvCxnSpPr>
            <p:cNvPr id="11" name="Straight Arrow Connector 10"/>
            <p:cNvCxnSpPr/>
            <p:nvPr/>
          </p:nvCxnSpPr>
          <p:spPr>
            <a:xfrm flipH="1">
              <a:off x="8637333" y="1868047"/>
              <a:ext cx="1765300" cy="736600"/>
            </a:xfrm>
            <a:prstGeom prst="straightConnector1">
              <a:avLst/>
            </a:prstGeom>
            <a:ln w="57150">
              <a:solidFill>
                <a:srgbClr val="FF0000">
                  <a:alpha val="60000"/>
                </a:srgb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bwMode="auto">
            <a:xfrm>
              <a:off x="8389938" y="2577730"/>
              <a:ext cx="155448" cy="153988"/>
            </a:xfrm>
            <a:prstGeom prst="ellipse">
              <a:avLst/>
            </a:prstGeom>
            <a:solidFill>
              <a:srgbClr val="FF00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33" name="Straight Arrow Connector 32"/>
          <p:cNvCxnSpPr/>
          <p:nvPr/>
        </p:nvCxnSpPr>
        <p:spPr>
          <a:xfrm flipH="1">
            <a:off x="2588455" y="3302071"/>
            <a:ext cx="4315582" cy="1403884"/>
          </a:xfrm>
          <a:prstGeom prst="straightConnector1">
            <a:avLst/>
          </a:prstGeom>
          <a:ln w="57150">
            <a:solidFill>
              <a:srgbClr val="FF0000">
                <a:alpha val="60000"/>
              </a:srgb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347424" y="4846593"/>
            <a:ext cx="155448" cy="1852657"/>
            <a:chOff x="2347424" y="4276540"/>
            <a:chExt cx="155448" cy="1852657"/>
          </a:xfrm>
        </p:grpSpPr>
        <p:cxnSp>
          <p:nvCxnSpPr>
            <p:cNvPr id="20" name="Straight Arrow Connector 19"/>
            <p:cNvCxnSpPr/>
            <p:nvPr/>
          </p:nvCxnSpPr>
          <p:spPr>
            <a:xfrm>
              <a:off x="2434860" y="4276540"/>
              <a:ext cx="3540" cy="1579607"/>
            </a:xfrm>
            <a:prstGeom prst="straightConnector1">
              <a:avLst/>
            </a:prstGeom>
            <a:ln w="57150">
              <a:solidFill>
                <a:srgbClr val="FF0000">
                  <a:alpha val="60000"/>
                </a:srgb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2347424" y="5975209"/>
              <a:ext cx="155448" cy="153988"/>
            </a:xfrm>
            <a:prstGeom prst="ellipse">
              <a:avLst/>
            </a:prstGeom>
            <a:solidFill>
              <a:srgbClr val="FF00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8338472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right)">
                                      <p:cBhvr>
                                        <p:cTn id="29" dur="500"/>
                                        <p:tgtEl>
                                          <p:spTgt spid="3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1" grpId="0" animBg="1"/>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over events</a:t>
            </a:r>
            <a:endParaRPr lang="en-US" dirty="0"/>
          </a:p>
        </p:txBody>
      </p:sp>
      <p:sp>
        <p:nvSpPr>
          <p:cNvPr id="7" name="Text Placeholder 2"/>
          <p:cNvSpPr txBox="1">
            <a:spLocks/>
          </p:cNvSpPr>
          <p:nvPr/>
        </p:nvSpPr>
        <p:spPr>
          <a:xfrm>
            <a:off x="274637" y="1214436"/>
            <a:ext cx="11887199" cy="5309146"/>
          </a:xfrm>
          <a:prstGeom prst="rect">
            <a:avLst/>
          </a:prstGeom>
          <a:no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800" dirty="0" smtClean="0">
              <a:solidFill>
                <a:srgbClr val="008000"/>
              </a:solidFill>
              <a:highlight>
                <a:srgbClr val="FFFFFF"/>
              </a:highlight>
              <a:latin typeface="Consolas" panose="020B0609020204030204" pitchFamily="49" charset="0"/>
            </a:endParaRPr>
          </a:p>
          <a:p>
            <a:r>
              <a:rPr lang="en-US" sz="1800" dirty="0" smtClean="0">
                <a:solidFill>
                  <a:srgbClr val="008000"/>
                </a:solidFill>
                <a:highlight>
                  <a:srgbClr val="FFFFFF"/>
                </a:highlight>
                <a:latin typeface="Consolas" panose="020B0609020204030204" pitchFamily="49" charset="0"/>
              </a:rPr>
              <a:t>// </a:t>
            </a:r>
            <a:r>
              <a:rPr lang="en-US" sz="1800" dirty="0">
                <a:solidFill>
                  <a:srgbClr val="008000"/>
                </a:solidFill>
                <a:highlight>
                  <a:srgbClr val="FFFFFF"/>
                </a:highlight>
                <a:latin typeface="Consolas" panose="020B0609020204030204" pitchFamily="49" charset="0"/>
              </a:rPr>
              <a:t>Usage: await button1.WhenClicked();</a:t>
            </a:r>
            <a:endParaRPr lang="en-US" sz="1800" dirty="0">
              <a:solidFill>
                <a:srgbClr val="000000"/>
              </a:solidFill>
              <a:highlight>
                <a:srgbClr val="FFFFFF"/>
              </a:highlight>
              <a:latin typeface="Consolas" panose="020B0609020204030204" pitchFamily="49" charset="0"/>
            </a:endParaRPr>
          </a:p>
          <a:p>
            <a:endParaRPr lang="en-US" sz="1800" dirty="0">
              <a:solidFill>
                <a:srgbClr val="000000"/>
              </a:solidFill>
              <a:highlight>
                <a:srgbClr val="FFFFFF"/>
              </a:highlight>
              <a:latin typeface="Consolas" panose="020B0609020204030204" pitchFamily="49" charset="0"/>
            </a:endParaRPr>
          </a:p>
          <a:p>
            <a:r>
              <a:rPr lang="en-US" sz="1800" dirty="0">
                <a:solidFill>
                  <a:srgbClr val="0000FF"/>
                </a:solidFill>
                <a:highlight>
                  <a:srgbClr val="FFFFFF"/>
                </a:highlight>
                <a:latin typeface="Consolas" panose="020B0609020204030204" pitchFamily="49" charset="0"/>
              </a:rPr>
              <a:t>public</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static</a:t>
            </a:r>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async</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Task</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WhenClicked</a:t>
            </a:r>
            <a:r>
              <a:rPr lang="en-US" sz="1800" dirty="0">
                <a:solidFill>
                  <a:srgbClr val="000000"/>
                </a:solidFill>
                <a:highlight>
                  <a:srgbClr val="FFFFFF"/>
                </a:highlight>
                <a:latin typeface="Consolas" panose="020B0609020204030204" pitchFamily="49" charset="0"/>
              </a:rPr>
              <a:t>(</a:t>
            </a:r>
            <a:r>
              <a:rPr lang="en-US" sz="1800" dirty="0">
                <a:solidFill>
                  <a:srgbClr val="0000FF"/>
                </a:solidFill>
                <a:highlight>
                  <a:srgbClr val="FFFFFF"/>
                </a:highlight>
                <a:latin typeface="Consolas" panose="020B0609020204030204" pitchFamily="49" charset="0"/>
              </a:rPr>
              <a:t>this</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Button</a:t>
            </a:r>
            <a:r>
              <a:rPr lang="en-US" sz="1800" dirty="0">
                <a:solidFill>
                  <a:srgbClr val="000000"/>
                </a:solidFill>
                <a:highlight>
                  <a:srgbClr val="FFFFFF"/>
                </a:highlight>
                <a:latin typeface="Consolas" panose="020B0609020204030204" pitchFamily="49" charset="0"/>
              </a:rPr>
              <a:t> button)</a:t>
            </a:r>
          </a:p>
          <a:p>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tcs</a:t>
            </a:r>
            <a:r>
              <a:rPr lang="en-US" sz="1800" dirty="0">
                <a:solidFill>
                  <a:srgbClr val="000000"/>
                </a:solidFill>
                <a:highlight>
                  <a:srgbClr val="FFFFFF"/>
                </a:highlight>
                <a:latin typeface="Consolas" panose="020B0609020204030204" pitchFamily="49" charset="0"/>
              </a:rPr>
              <a:t> =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TaskCompletionSource</a:t>
            </a:r>
            <a:r>
              <a:rPr lang="en-US" sz="1800" dirty="0">
                <a:solidFill>
                  <a:srgbClr val="000000"/>
                </a:solidFill>
                <a:highlight>
                  <a:srgbClr val="FFFFFF"/>
                </a:highlight>
                <a:latin typeface="Consolas" panose="020B0609020204030204" pitchFamily="49" charset="0"/>
              </a:rPr>
              <a:t>&lt;</a:t>
            </a:r>
            <a:r>
              <a:rPr lang="en-US" sz="1800" dirty="0">
                <a:solidFill>
                  <a:srgbClr val="0000FF"/>
                </a:solidFill>
                <a:highlight>
                  <a:srgbClr val="FFFFFF"/>
                </a:highlight>
                <a:latin typeface="Consolas" panose="020B0609020204030204" pitchFamily="49" charset="0"/>
              </a:rPr>
              <a:t>object</a:t>
            </a:r>
            <a:r>
              <a:rPr lang="en-US" sz="1800" dirty="0">
                <a:solidFill>
                  <a:srgbClr val="000000"/>
                </a:solidFill>
                <a:highlight>
                  <a:srgbClr val="FFFFFF"/>
                </a:highlight>
                <a:latin typeface="Consolas" panose="020B0609020204030204" pitchFamily="49" charset="0"/>
              </a:rPr>
              <a:t>&gt;();</a:t>
            </a:r>
          </a:p>
          <a:p>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RoutedEventHandler</a:t>
            </a:r>
            <a:r>
              <a:rPr lang="en-US" sz="1800" dirty="0">
                <a:solidFill>
                  <a:srgbClr val="000000"/>
                </a:solidFill>
                <a:highlight>
                  <a:srgbClr val="FFFFFF"/>
                </a:highlight>
                <a:latin typeface="Consolas" panose="020B0609020204030204" pitchFamily="49" charset="0"/>
              </a:rPr>
              <a:t> lambda = (</a:t>
            </a:r>
            <a:r>
              <a:rPr lang="en-US" sz="1800" dirty="0" err="1">
                <a:solidFill>
                  <a:srgbClr val="000000"/>
                </a:solidFill>
                <a:highlight>
                  <a:srgbClr val="FFFFFF"/>
                </a:highlight>
                <a:latin typeface="Consolas" panose="020B0609020204030204" pitchFamily="49" charset="0"/>
              </a:rPr>
              <a:t>s,e</a:t>
            </a:r>
            <a:r>
              <a:rPr lang="en-US" sz="1800" dirty="0">
                <a:solidFill>
                  <a:srgbClr val="000000"/>
                </a:solidFill>
                <a:highlight>
                  <a:srgbClr val="FFFFFF"/>
                </a:highlight>
                <a:latin typeface="Consolas" panose="020B0609020204030204" pitchFamily="49" charset="0"/>
              </a:rPr>
              <a:t>) =&gt; </a:t>
            </a:r>
            <a:r>
              <a:rPr lang="en-US" sz="1800" dirty="0" err="1">
                <a:solidFill>
                  <a:srgbClr val="000000"/>
                </a:solidFill>
                <a:highlight>
                  <a:srgbClr val="FFFFFF"/>
                </a:highlight>
                <a:latin typeface="Consolas" panose="020B0609020204030204" pitchFamily="49" charset="0"/>
              </a:rPr>
              <a:t>tcs.TrySetResult</a:t>
            </a:r>
            <a:r>
              <a:rPr lang="en-US" sz="1800" dirty="0">
                <a:solidFill>
                  <a:srgbClr val="000000"/>
                </a:solidFill>
                <a:highlight>
                  <a:srgbClr val="FFFFFF"/>
                </a:highlight>
                <a:latin typeface="Consolas" panose="020B0609020204030204" pitchFamily="49" charset="0"/>
              </a:rPr>
              <a:t>(</a:t>
            </a:r>
            <a:r>
              <a:rPr lang="en-US" sz="1800" dirty="0">
                <a:solidFill>
                  <a:srgbClr val="0000FF"/>
                </a:solidFill>
                <a:highlight>
                  <a:srgbClr val="FFFFFF"/>
                </a:highlight>
                <a:latin typeface="Consolas" panose="020B0609020204030204" pitchFamily="49" charset="0"/>
              </a:rPr>
              <a:t>null</a:t>
            </a:r>
            <a:r>
              <a:rPr lang="en-US"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try</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button.Click</a:t>
            </a:r>
            <a:r>
              <a:rPr lang="en-US" sz="1800" dirty="0">
                <a:solidFill>
                  <a:srgbClr val="000000"/>
                </a:solidFill>
                <a:highlight>
                  <a:srgbClr val="FFFFFF"/>
                </a:highlight>
                <a:latin typeface="Consolas" panose="020B0609020204030204" pitchFamily="49" charset="0"/>
              </a:rPr>
              <a:t> += lambda</a:t>
            </a:r>
            <a:r>
              <a:rPr lang="en-US" sz="1800" dirty="0" smtClean="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tcs.Task</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finally</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button.Click</a:t>
            </a:r>
            <a:r>
              <a:rPr lang="en-US" sz="1800" dirty="0">
                <a:solidFill>
                  <a:srgbClr val="000000"/>
                </a:solidFill>
                <a:highlight>
                  <a:srgbClr val="FFFFFF"/>
                </a:highlight>
                <a:latin typeface="Consolas" panose="020B0609020204030204" pitchFamily="49" charset="0"/>
              </a:rPr>
              <a:t> -= lambda;</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a:t>
            </a:r>
          </a:p>
        </p:txBody>
      </p:sp>
      <p:grpSp>
        <p:nvGrpSpPr>
          <p:cNvPr id="16" name="Group 15"/>
          <p:cNvGrpSpPr/>
          <p:nvPr/>
        </p:nvGrpSpPr>
        <p:grpSpPr>
          <a:xfrm>
            <a:off x="2357133" y="1665165"/>
            <a:ext cx="155448" cy="2549733"/>
            <a:chOff x="2357133" y="1403209"/>
            <a:chExt cx="155448" cy="2549733"/>
          </a:xfrm>
        </p:grpSpPr>
        <p:cxnSp>
          <p:nvCxnSpPr>
            <p:cNvPr id="17" name="Straight Arrow Connector 16"/>
            <p:cNvCxnSpPr/>
            <p:nvPr/>
          </p:nvCxnSpPr>
          <p:spPr>
            <a:xfrm flipH="1">
              <a:off x="2416252" y="1403209"/>
              <a:ext cx="18605" cy="2298544"/>
            </a:xfrm>
            <a:prstGeom prst="straightConnector1">
              <a:avLst/>
            </a:prstGeom>
            <a:ln w="57150">
              <a:solidFill>
                <a:srgbClr val="FF0000">
                  <a:alpha val="60000"/>
                </a:srgb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Oval 17"/>
            <p:cNvSpPr/>
            <p:nvPr/>
          </p:nvSpPr>
          <p:spPr bwMode="auto">
            <a:xfrm>
              <a:off x="2357133" y="3798954"/>
              <a:ext cx="155448" cy="153988"/>
            </a:xfrm>
            <a:prstGeom prst="ellipse">
              <a:avLst/>
            </a:prstGeom>
            <a:solidFill>
              <a:srgbClr val="FF00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19" name="Straight Arrow Connector 18"/>
          <p:cNvCxnSpPr/>
          <p:nvPr/>
        </p:nvCxnSpPr>
        <p:spPr>
          <a:xfrm flipH="1" flipV="1">
            <a:off x="329084" y="3407612"/>
            <a:ext cx="1966587" cy="1247201"/>
          </a:xfrm>
          <a:prstGeom prst="straightConnector1">
            <a:avLst/>
          </a:prstGeom>
          <a:ln w="57150">
            <a:solidFill>
              <a:srgbClr val="FF0000">
                <a:alpha val="60000"/>
              </a:srgb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0" name="Oval 19"/>
          <p:cNvSpPr/>
          <p:nvPr/>
        </p:nvSpPr>
        <p:spPr bwMode="auto">
          <a:xfrm>
            <a:off x="2357133" y="4654813"/>
            <a:ext cx="155448" cy="153988"/>
          </a:xfrm>
          <a:prstGeom prst="ellipse">
            <a:avLst/>
          </a:prstGeom>
          <a:solidFill>
            <a:srgbClr val="FF00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1" name="Group 20"/>
          <p:cNvGrpSpPr/>
          <p:nvPr/>
        </p:nvGrpSpPr>
        <p:grpSpPr>
          <a:xfrm>
            <a:off x="6991605" y="2438400"/>
            <a:ext cx="2012695" cy="863671"/>
            <a:chOff x="8389938" y="1868047"/>
            <a:chExt cx="2012695" cy="863671"/>
          </a:xfrm>
        </p:grpSpPr>
        <p:cxnSp>
          <p:nvCxnSpPr>
            <p:cNvPr id="22" name="Straight Arrow Connector 21"/>
            <p:cNvCxnSpPr/>
            <p:nvPr/>
          </p:nvCxnSpPr>
          <p:spPr>
            <a:xfrm flipH="1">
              <a:off x="8637333" y="1868047"/>
              <a:ext cx="1765300" cy="736600"/>
            </a:xfrm>
            <a:prstGeom prst="straightConnector1">
              <a:avLst/>
            </a:prstGeom>
            <a:ln w="57150">
              <a:solidFill>
                <a:srgbClr val="FF0000">
                  <a:alpha val="60000"/>
                </a:srgb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bwMode="auto">
            <a:xfrm>
              <a:off x="8389938" y="2577730"/>
              <a:ext cx="155448" cy="153988"/>
            </a:xfrm>
            <a:prstGeom prst="ellipse">
              <a:avLst/>
            </a:prstGeom>
            <a:solidFill>
              <a:srgbClr val="FF00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24" name="Straight Arrow Connector 23"/>
          <p:cNvCxnSpPr/>
          <p:nvPr/>
        </p:nvCxnSpPr>
        <p:spPr>
          <a:xfrm flipH="1">
            <a:off x="2588455" y="3302071"/>
            <a:ext cx="4315582" cy="1403884"/>
          </a:xfrm>
          <a:prstGeom prst="straightConnector1">
            <a:avLst/>
          </a:prstGeom>
          <a:ln w="57150">
            <a:solidFill>
              <a:srgbClr val="FF0000">
                <a:alpha val="60000"/>
              </a:srgb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2347424" y="4846593"/>
            <a:ext cx="155448" cy="1852657"/>
            <a:chOff x="2347424" y="4276540"/>
            <a:chExt cx="155448" cy="1852657"/>
          </a:xfrm>
        </p:grpSpPr>
        <p:cxnSp>
          <p:nvCxnSpPr>
            <p:cNvPr id="26" name="Straight Arrow Connector 25"/>
            <p:cNvCxnSpPr/>
            <p:nvPr/>
          </p:nvCxnSpPr>
          <p:spPr>
            <a:xfrm>
              <a:off x="2434860" y="4276540"/>
              <a:ext cx="3540" cy="1579607"/>
            </a:xfrm>
            <a:prstGeom prst="straightConnector1">
              <a:avLst/>
            </a:prstGeom>
            <a:ln w="57150">
              <a:solidFill>
                <a:srgbClr val="FF0000">
                  <a:alpha val="60000"/>
                </a:srgb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bwMode="auto">
            <a:xfrm>
              <a:off x="2347424" y="5975209"/>
              <a:ext cx="155448" cy="153988"/>
            </a:xfrm>
            <a:prstGeom prst="ellipse">
              <a:avLst/>
            </a:prstGeom>
            <a:solidFill>
              <a:srgbClr val="FF00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025366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right)">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right)">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err="1" smtClean="0"/>
              <a:t>Async</a:t>
            </a:r>
            <a:r>
              <a:rPr lang="en-US" dirty="0" smtClean="0"/>
              <a:t> over events</a:t>
            </a:r>
            <a:endParaRPr lang="en-US" dirty="0"/>
          </a:p>
        </p:txBody>
      </p:sp>
      <p:sp>
        <p:nvSpPr>
          <p:cNvPr id="6" name="Text Placeholder 5"/>
          <p:cNvSpPr>
            <a:spLocks noGrp="1"/>
          </p:cNvSpPr>
          <p:nvPr>
            <p:ph type="body" sz="quarter" idx="4294967295"/>
          </p:nvPr>
        </p:nvSpPr>
        <p:spPr>
          <a:xfrm>
            <a:off x="274638" y="1212850"/>
            <a:ext cx="11887200" cy="3785652"/>
          </a:xfrm>
        </p:spPr>
        <p:txBody>
          <a:bodyPr/>
          <a:lstStyle/>
          <a:p>
            <a:pPr marL="0" indent="0">
              <a:buNone/>
            </a:pPr>
            <a:endParaRPr lang="en-US" dirty="0" smtClean="0"/>
          </a:p>
          <a:p>
            <a:pPr marL="0" indent="0">
              <a:buNone/>
            </a:pPr>
            <a:r>
              <a:rPr lang="en-US" dirty="0" smtClean="0">
                <a:solidFill>
                  <a:schemeClr val="accent1"/>
                </a:solidFill>
              </a:rPr>
              <a:t>Principles</a:t>
            </a:r>
          </a:p>
          <a:p>
            <a:pPr marL="342900" lvl="1" indent="0">
              <a:buNone/>
            </a:pPr>
            <a:r>
              <a:rPr lang="en-US" dirty="0" smtClean="0"/>
              <a:t>Callback-based programming, as with events, is hard</a:t>
            </a:r>
          </a:p>
          <a:p>
            <a:pPr lvl="1"/>
            <a:endParaRPr lang="en-US" dirty="0" smtClean="0"/>
          </a:p>
          <a:p>
            <a:pPr marL="0" indent="0">
              <a:buNone/>
            </a:pPr>
            <a:r>
              <a:rPr lang="en-US" dirty="0" smtClean="0">
                <a:solidFill>
                  <a:schemeClr val="accent1"/>
                </a:solidFill>
              </a:rPr>
              <a:t>Guidance</a:t>
            </a:r>
          </a:p>
          <a:p>
            <a:pPr marL="342900" lvl="1" indent="0">
              <a:buNone/>
            </a:pPr>
            <a:r>
              <a:rPr lang="en-US" dirty="0" smtClean="0"/>
              <a:t>If the event-handlers are largely independent, then leave them as events</a:t>
            </a:r>
          </a:p>
          <a:p>
            <a:pPr marL="342900" lvl="1" indent="0">
              <a:buNone/>
            </a:pPr>
            <a:r>
              <a:rPr lang="en-US" dirty="0" smtClean="0"/>
              <a:t>But if they look </a:t>
            </a:r>
            <a:r>
              <a:rPr lang="en-US" dirty="0"/>
              <a:t>like a state-machine, then await is sometimes </a:t>
            </a:r>
            <a:r>
              <a:rPr lang="en-US" dirty="0" smtClean="0"/>
              <a:t>easier</a:t>
            </a:r>
          </a:p>
          <a:p>
            <a:pPr marL="342900" lvl="1" indent="0">
              <a:buNone/>
            </a:pPr>
            <a:r>
              <a:rPr lang="en-US" dirty="0" smtClean="0"/>
              <a:t>To turn events into </a:t>
            </a:r>
            <a:r>
              <a:rPr lang="en-US" dirty="0" err="1" smtClean="0"/>
              <a:t>awaitable</a:t>
            </a:r>
            <a:r>
              <a:rPr lang="en-US" dirty="0" smtClean="0"/>
              <a:t> Tasks, use </a:t>
            </a:r>
            <a:r>
              <a:rPr lang="en-US" dirty="0" err="1" smtClean="0"/>
              <a:t>TaskCompletionSource</a:t>
            </a:r>
            <a:endParaRPr lang="en-US" dirty="0"/>
          </a:p>
        </p:txBody>
      </p:sp>
    </p:spTree>
    <p:extLst>
      <p:ext uri="{BB962C8B-B14F-4D97-AF65-F5344CB8AC3E}">
        <p14:creationId xmlns:p14="http://schemas.microsoft.com/office/powerpoint/2010/main" val="2106900925"/>
      </p:ext>
    </p:extLst>
  </p:cSld>
  <p:clrMapOvr>
    <a:masterClrMapping/>
  </p:clrMapOvr>
  <p:transition>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13496"/>
          <a:stretch/>
        </p:blipFill>
        <p:spPr>
          <a:xfrm flipH="1">
            <a:off x="-2" y="1211261"/>
            <a:ext cx="12436475" cy="5792787"/>
          </a:xfrm>
          <a:prstGeom prst="rect">
            <a:avLst/>
          </a:prstGeom>
        </p:spPr>
      </p:pic>
      <p:sp>
        <p:nvSpPr>
          <p:cNvPr id="7" name="Title 6"/>
          <p:cNvSpPr>
            <a:spLocks noGrp="1"/>
          </p:cNvSpPr>
          <p:nvPr>
            <p:ph type="title"/>
          </p:nvPr>
        </p:nvSpPr>
        <p:spPr/>
        <p:txBody>
          <a:bodyPr/>
          <a:lstStyle/>
          <a:p>
            <a:r>
              <a:rPr lang="en-US" dirty="0" smtClean="0">
                <a:gradFill>
                  <a:gsLst>
                    <a:gs pos="0">
                      <a:srgbClr val="FFFFFF"/>
                    </a:gs>
                    <a:gs pos="100000">
                      <a:srgbClr val="FFFFFF"/>
                    </a:gs>
                  </a:gsLst>
                  <a:lin ang="5400000" scaled="0"/>
                </a:gradFill>
              </a:rPr>
              <a:t>Library methods shouldn’t lie</a:t>
            </a:r>
            <a:endParaRPr lang="en-US" dirty="0">
              <a:gradFill>
                <a:gsLst>
                  <a:gs pos="0">
                    <a:srgbClr val="FFFFFF"/>
                  </a:gs>
                  <a:gs pos="100000">
                    <a:srgbClr val="FFFFFF"/>
                  </a:gs>
                </a:gsLst>
                <a:lin ang="5400000" scaled="0"/>
              </a:gradFill>
            </a:endParaRPr>
          </a:p>
        </p:txBody>
      </p:sp>
      <p:sp>
        <p:nvSpPr>
          <p:cNvPr id="5" name="Rectangle 4"/>
          <p:cNvSpPr/>
          <p:nvPr/>
        </p:nvSpPr>
        <p:spPr bwMode="auto">
          <a:xfrm>
            <a:off x="7336753" y="2134150"/>
            <a:ext cx="4800600" cy="3352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Library methods shouldn’t lie…</a:t>
            </a:r>
          </a:p>
          <a:p>
            <a:pPr defTabSz="932472" fontAlgn="base">
              <a:lnSpc>
                <a:spcPct val="90000"/>
              </a:lnSpc>
              <a:spcBef>
                <a:spcPct val="0"/>
              </a:spcBef>
              <a:spcAft>
                <a:spcPts val="120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Only expose an </a:t>
            </a:r>
            <a:r>
              <a:rPr lang="en-US" sz="2400" dirty="0" err="1" smtClean="0">
                <a:gradFill>
                  <a:gsLst>
                    <a:gs pos="0">
                      <a:srgbClr val="FFFFFF"/>
                    </a:gs>
                    <a:gs pos="100000">
                      <a:srgbClr val="FFFFFF"/>
                    </a:gs>
                  </a:gsLst>
                  <a:lin ang="5400000" scaled="0"/>
                </a:gradFill>
                <a:ea typeface="Segoe UI" pitchFamily="34" charset="0"/>
                <a:cs typeface="Segoe UI" pitchFamily="34" charset="0"/>
              </a:rPr>
              <a:t>async</a:t>
            </a:r>
            <a:r>
              <a:rPr lang="en-US" sz="2400" dirty="0" smtClean="0">
                <a:gradFill>
                  <a:gsLst>
                    <a:gs pos="0">
                      <a:srgbClr val="FFFFFF"/>
                    </a:gs>
                    <a:gs pos="100000">
                      <a:srgbClr val="FFFFFF"/>
                    </a:gs>
                  </a:gsLst>
                  <a:lin ang="5400000" scaled="0"/>
                </a:gradFill>
                <a:ea typeface="Segoe UI" pitchFamily="34" charset="0"/>
                <a:cs typeface="Segoe UI" pitchFamily="34" charset="0"/>
              </a:rPr>
              <a:t> API</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if your implementation is truly </a:t>
            </a:r>
            <a:r>
              <a:rPr lang="en-US" sz="2400" dirty="0" err="1" smtClean="0">
                <a:gradFill>
                  <a:gsLst>
                    <a:gs pos="0">
                      <a:srgbClr val="FFFFFF"/>
                    </a:gs>
                    <a:gs pos="100000">
                      <a:srgbClr val="FFFFFF"/>
                    </a:gs>
                  </a:gsLst>
                  <a:lin ang="5400000" scaled="0"/>
                </a:gradFill>
                <a:ea typeface="Segoe UI" pitchFamily="34" charset="0"/>
                <a:cs typeface="Segoe UI" pitchFamily="34" charset="0"/>
              </a:rPr>
              <a:t>async</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Don’t “fake it” through internal use of </a:t>
            </a:r>
            <a:r>
              <a:rPr lang="en-US" sz="2400" dirty="0" err="1" smtClean="0">
                <a:gradFill>
                  <a:gsLst>
                    <a:gs pos="0">
                      <a:srgbClr val="FFFFFF"/>
                    </a:gs>
                    <a:gs pos="100000">
                      <a:srgbClr val="FFFFFF"/>
                    </a:gs>
                  </a:gsLst>
                  <a:lin ang="5400000" scaled="0"/>
                </a:gradFill>
                <a:ea typeface="Segoe UI" pitchFamily="34" charset="0"/>
                <a:cs typeface="Segoe UI" pitchFamily="34" charset="0"/>
              </a:rPr>
              <a:t>Task.Run</a:t>
            </a: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72796683"/>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Library methods shouldn’t lie</a:t>
            </a:r>
            <a:endParaRPr lang="en-US" dirty="0"/>
          </a:p>
        </p:txBody>
      </p:sp>
      <p:sp>
        <p:nvSpPr>
          <p:cNvPr id="4" name="Text Placeholder 3"/>
          <p:cNvSpPr>
            <a:spLocks noGrp="1"/>
          </p:cNvSpPr>
          <p:nvPr>
            <p:ph type="body" sz="quarter" idx="10"/>
          </p:nvPr>
        </p:nvSpPr>
        <p:spPr>
          <a:xfrm>
            <a:off x="503237" y="1963711"/>
            <a:ext cx="8839200" cy="461665"/>
          </a:xfrm>
        </p:spPr>
        <p:txBody>
          <a:bodyPr/>
          <a:lstStyle/>
          <a:p>
            <a:pPr lvl="0"/>
            <a:r>
              <a:rPr lang="en-US" sz="2000" b="1" dirty="0" smtClean="0">
                <a:solidFill>
                  <a:schemeClr val="accent2"/>
                </a:solidFill>
                <a:latin typeface="Consolas" panose="020B0609020204030204" pitchFamily="49" charset="0"/>
                <a:cs typeface="Consolas" panose="020B0609020204030204" pitchFamily="49" charset="0"/>
              </a:rPr>
              <a:t>Foo();</a:t>
            </a:r>
          </a:p>
        </p:txBody>
      </p:sp>
      <p:sp>
        <p:nvSpPr>
          <p:cNvPr id="2" name="Text Placeholder 1"/>
          <p:cNvSpPr>
            <a:spLocks noGrp="1"/>
          </p:cNvSpPr>
          <p:nvPr>
            <p:ph type="body" sz="quarter" idx="11"/>
          </p:nvPr>
        </p:nvSpPr>
        <p:spPr>
          <a:xfrm>
            <a:off x="503238" y="4459823"/>
            <a:ext cx="3581400" cy="1107996"/>
          </a:xfrm>
        </p:spPr>
        <p:txBody>
          <a:bodyPr/>
          <a:lstStyle/>
          <a:p>
            <a:pPr lvl="0">
              <a:lnSpc>
                <a:spcPct val="100000"/>
              </a:lnSpc>
              <a:spcBef>
                <a:spcPts val="0"/>
              </a:spcBef>
              <a:buClrTx/>
              <a:buSzTx/>
            </a:pPr>
            <a:r>
              <a:rPr lang="en-US" sz="2000" b="1" dirty="0" err="1" smtClean="0">
                <a:solidFill>
                  <a:srgbClr val="00FFFF"/>
                </a:solidFill>
                <a:latin typeface="Consolas" panose="020B0609020204030204" pitchFamily="49" charset="0"/>
                <a:cs typeface="Consolas" panose="020B0609020204030204" pitchFamily="49" charset="0"/>
              </a:rPr>
              <a:t>var</a:t>
            </a:r>
            <a:r>
              <a:rPr lang="en-US" sz="2000" b="1" dirty="0" smtClean="0">
                <a:solidFill>
                  <a:srgbClr val="00FFFF"/>
                </a:solidFill>
                <a:latin typeface="Consolas" panose="020B0609020204030204" pitchFamily="49" charset="0"/>
                <a:cs typeface="Consolas" panose="020B0609020204030204" pitchFamily="49" charset="0"/>
              </a:rPr>
              <a:t> task = </a:t>
            </a:r>
            <a:r>
              <a:rPr lang="en-US" sz="2000" b="1" dirty="0" err="1" smtClean="0">
                <a:solidFill>
                  <a:srgbClr val="00FFFF"/>
                </a:solidFill>
                <a:latin typeface="Consolas" panose="020B0609020204030204" pitchFamily="49" charset="0"/>
                <a:cs typeface="Consolas" panose="020B0609020204030204" pitchFamily="49" charset="0"/>
              </a:rPr>
              <a:t>FooAsync</a:t>
            </a:r>
            <a:r>
              <a:rPr lang="en-US" sz="2000" b="1" dirty="0" smtClean="0">
                <a:solidFill>
                  <a:srgbClr val="00FFFF"/>
                </a:solidFill>
                <a:latin typeface="Consolas" panose="020B0609020204030204" pitchFamily="49" charset="0"/>
                <a:cs typeface="Consolas" panose="020B0609020204030204" pitchFamily="49" charset="0"/>
              </a:rPr>
              <a:t>();</a:t>
            </a:r>
          </a:p>
          <a:p>
            <a:pPr lvl="0">
              <a:lnSpc>
                <a:spcPct val="100000"/>
              </a:lnSpc>
              <a:spcBef>
                <a:spcPts val="0"/>
              </a:spcBef>
              <a:buClrTx/>
              <a:buSzTx/>
            </a:pPr>
            <a:r>
              <a:rPr lang="en-US" sz="2000" b="1" dirty="0" smtClean="0">
                <a:solidFill>
                  <a:srgbClr val="00FFFF"/>
                </a:solidFill>
                <a:latin typeface="Consolas" panose="020B0609020204030204" pitchFamily="49" charset="0"/>
                <a:cs typeface="Consolas" panose="020B0609020204030204" pitchFamily="49" charset="0"/>
              </a:rPr>
              <a:t>...</a:t>
            </a:r>
          </a:p>
          <a:p>
            <a:pPr lvl="0">
              <a:lnSpc>
                <a:spcPct val="100000"/>
              </a:lnSpc>
              <a:spcBef>
                <a:spcPts val="0"/>
              </a:spcBef>
              <a:buClrTx/>
              <a:buSzTx/>
            </a:pPr>
            <a:r>
              <a:rPr lang="en-US" sz="2000" b="1" dirty="0" smtClean="0">
                <a:solidFill>
                  <a:srgbClr val="00FFFF"/>
                </a:solidFill>
                <a:latin typeface="Consolas" panose="020B0609020204030204" pitchFamily="49" charset="0"/>
                <a:cs typeface="Consolas" panose="020B0609020204030204" pitchFamily="49" charset="0"/>
              </a:rPr>
              <a:t>await task;</a:t>
            </a:r>
            <a:endParaRPr lang="en-US" sz="2000" b="1" dirty="0">
              <a:solidFill>
                <a:srgbClr val="00FFFF"/>
              </a:solidFill>
              <a:latin typeface="Consolas" panose="020B0609020204030204" pitchFamily="49" charset="0"/>
              <a:cs typeface="Consolas" panose="020B0609020204030204" pitchFamily="49" charset="0"/>
            </a:endParaRPr>
          </a:p>
        </p:txBody>
      </p:sp>
      <p:sp>
        <p:nvSpPr>
          <p:cNvPr id="11" name="Text Placeholder 3"/>
          <p:cNvSpPr txBox="1">
            <a:spLocks/>
          </p:cNvSpPr>
          <p:nvPr/>
        </p:nvSpPr>
        <p:spPr>
          <a:xfrm>
            <a:off x="4313237" y="1973024"/>
            <a:ext cx="7010400" cy="1600438"/>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ts val="1224"/>
              </a:spcBef>
              <a:spcAft>
                <a:spcPts val="0"/>
              </a:spcAft>
              <a:buClr>
                <a:schemeClr val="tx1"/>
              </a:buClr>
              <a:buSzPct val="90000"/>
              <a:buFont typeface="Wingdings" pitchFamily="2" charset="2"/>
              <a:buNone/>
              <a:tabLst/>
              <a:defRPr sz="3600" kern="1200" spc="0" baseline="0">
                <a:gradFill>
                  <a:gsLst>
                    <a:gs pos="1250">
                      <a:schemeClr val="tx1"/>
                    </a:gs>
                    <a:gs pos="100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2317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603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sz="2000" dirty="0" smtClean="0">
                <a:gradFill>
                  <a:gsLst>
                    <a:gs pos="1250">
                      <a:srgbClr val="FFFFFF"/>
                    </a:gs>
                    <a:gs pos="100000">
                      <a:srgbClr val="FFFFFF"/>
                    </a:gs>
                  </a:gsLst>
                  <a:lin ang="5400000" scaled="0"/>
                </a:gradFill>
                <a:latin typeface="Segoe UI"/>
              </a:rPr>
              <a:t>This method’s signature is </a:t>
            </a:r>
            <a:r>
              <a:rPr lang="en-US" sz="2000" b="1" i="1" dirty="0" smtClean="0">
                <a:solidFill>
                  <a:srgbClr val="DC3C00"/>
                </a:solidFill>
                <a:latin typeface="Segoe UI"/>
              </a:rPr>
              <a:t>synchronous</a:t>
            </a:r>
            <a:r>
              <a:rPr lang="en-US" sz="2000" i="1" dirty="0" smtClean="0">
                <a:gradFill>
                  <a:gsLst>
                    <a:gs pos="1250">
                      <a:srgbClr val="FFFFFF"/>
                    </a:gs>
                    <a:gs pos="100000">
                      <a:srgbClr val="FFFFFF"/>
                    </a:gs>
                  </a:gsLst>
                  <a:lin ang="5400000" scaled="0"/>
                </a:gradFill>
                <a:latin typeface="Segoe UI"/>
              </a:rPr>
              <a:t>:</a:t>
            </a:r>
          </a:p>
          <a:p>
            <a:pPr>
              <a:buClr>
                <a:srgbClr val="FFFFFF"/>
              </a:buClr>
            </a:pPr>
            <a:r>
              <a:rPr lang="en-US" sz="2000" dirty="0" smtClean="0">
                <a:gradFill>
                  <a:gsLst>
                    <a:gs pos="1250">
                      <a:srgbClr val="FFFFFF"/>
                    </a:gs>
                    <a:gs pos="100000">
                      <a:srgbClr val="FFFFFF"/>
                    </a:gs>
                  </a:gsLst>
                  <a:lin ang="5400000" scaled="0"/>
                </a:gradFill>
                <a:latin typeface="Segoe UI"/>
              </a:rPr>
              <a:t>I expect it will </a:t>
            </a:r>
            <a:r>
              <a:rPr lang="en-US" sz="2000" b="1" dirty="0" smtClean="0">
                <a:solidFill>
                  <a:srgbClr val="DC3C00"/>
                </a:solidFill>
                <a:latin typeface="Segoe UI"/>
              </a:rPr>
              <a:t>perform</a:t>
            </a:r>
            <a:r>
              <a:rPr lang="en-US" sz="2000" b="1" dirty="0" smtClean="0">
                <a:solidFill>
                  <a:srgbClr val="FFFF00"/>
                </a:solidFill>
                <a:latin typeface="Segoe UI"/>
              </a:rPr>
              <a:t> </a:t>
            </a:r>
            <a:r>
              <a:rPr lang="en-US" sz="2000" dirty="0" smtClean="0">
                <a:gradFill>
                  <a:gsLst>
                    <a:gs pos="1250">
                      <a:srgbClr val="FFFFFF"/>
                    </a:gs>
                    <a:gs pos="100000">
                      <a:srgbClr val="FFFFFF"/>
                    </a:gs>
                  </a:gsLst>
                  <a:lin ang="5400000" scaled="0"/>
                </a:gradFill>
                <a:latin typeface="Segoe UI"/>
              </a:rPr>
              <a:t>something here and now. I’ll regain control to execute something else </a:t>
            </a:r>
            <a:r>
              <a:rPr lang="en-US" sz="2000" b="1" dirty="0" smtClean="0">
                <a:solidFill>
                  <a:srgbClr val="DC3C00"/>
                </a:solidFill>
                <a:latin typeface="Segoe UI"/>
              </a:rPr>
              <a:t>when it’s done</a:t>
            </a:r>
            <a:endParaRPr lang="en-US" sz="2000" dirty="0" smtClean="0">
              <a:solidFill>
                <a:srgbClr val="DC3C00"/>
              </a:solidFill>
              <a:latin typeface="Segoe UI"/>
            </a:endParaRPr>
          </a:p>
          <a:p>
            <a:pPr>
              <a:buClr>
                <a:srgbClr val="FFFFFF"/>
              </a:buClr>
            </a:pPr>
            <a:r>
              <a:rPr lang="en-US" sz="2000" dirty="0" smtClean="0">
                <a:gradFill>
                  <a:gsLst>
                    <a:gs pos="1250">
                      <a:srgbClr val="FFFFFF"/>
                    </a:gs>
                    <a:gs pos="100000">
                      <a:srgbClr val="FFFFFF"/>
                    </a:gs>
                  </a:gsLst>
                  <a:lin ang="5400000" scaled="0"/>
                </a:gradFill>
                <a:latin typeface="Segoe UI"/>
              </a:rPr>
              <a:t>It will probably be using the CPU flat-out while it runs</a:t>
            </a:r>
            <a:endParaRPr lang="en-US" sz="2000" dirty="0">
              <a:gradFill>
                <a:gsLst>
                  <a:gs pos="1250">
                    <a:srgbClr val="FFFFFF"/>
                  </a:gs>
                  <a:gs pos="100000">
                    <a:srgbClr val="FFFFFF"/>
                  </a:gs>
                </a:gsLst>
                <a:lin ang="5400000" scaled="0"/>
              </a:gradFill>
              <a:latin typeface="Segoe UI"/>
            </a:endParaRPr>
          </a:p>
        </p:txBody>
      </p:sp>
      <p:sp>
        <p:nvSpPr>
          <p:cNvPr id="12" name="Text Placeholder 3"/>
          <p:cNvSpPr txBox="1">
            <a:spLocks/>
          </p:cNvSpPr>
          <p:nvPr/>
        </p:nvSpPr>
        <p:spPr>
          <a:xfrm>
            <a:off x="4313237" y="4459823"/>
            <a:ext cx="7239000" cy="230832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ts val="1224"/>
              </a:spcBef>
              <a:spcAft>
                <a:spcPts val="0"/>
              </a:spcAft>
              <a:buClr>
                <a:schemeClr val="tx1"/>
              </a:buClr>
              <a:buSzPct val="90000"/>
              <a:buFont typeface="Wingdings" pitchFamily="2" charset="2"/>
              <a:buNone/>
              <a:tabLst/>
              <a:defRPr sz="3600" kern="1200" spc="0" baseline="0">
                <a:gradFill>
                  <a:gsLst>
                    <a:gs pos="1250">
                      <a:schemeClr val="tx1"/>
                    </a:gs>
                    <a:gs pos="100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2317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603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sz="2000" dirty="0" smtClean="0">
                <a:gradFill>
                  <a:gsLst>
                    <a:gs pos="1250">
                      <a:srgbClr val="FFFFFF"/>
                    </a:gs>
                    <a:gs pos="100000">
                      <a:srgbClr val="FFFFFF"/>
                    </a:gs>
                  </a:gsLst>
                  <a:lin ang="5400000" scaled="0"/>
                </a:gradFill>
                <a:latin typeface="Segoe UI"/>
              </a:rPr>
              <a:t>This method’s signature is </a:t>
            </a:r>
            <a:r>
              <a:rPr lang="en-US" sz="2000" b="1" i="1" dirty="0" smtClean="0">
                <a:solidFill>
                  <a:srgbClr val="00FFFF"/>
                </a:solidFill>
                <a:latin typeface="Segoe UI"/>
              </a:rPr>
              <a:t>asynchronous</a:t>
            </a:r>
            <a:r>
              <a:rPr lang="en-US" sz="2000" i="1" dirty="0" smtClean="0">
                <a:gradFill>
                  <a:gsLst>
                    <a:gs pos="1250">
                      <a:srgbClr val="FFFFFF"/>
                    </a:gs>
                    <a:gs pos="100000">
                      <a:srgbClr val="FFFFFF"/>
                    </a:gs>
                  </a:gsLst>
                  <a:lin ang="5400000" scaled="0"/>
                </a:gradFill>
                <a:latin typeface="Segoe UI"/>
              </a:rPr>
              <a:t>:</a:t>
            </a:r>
          </a:p>
          <a:p>
            <a:pPr>
              <a:buClr>
                <a:srgbClr val="FFFFFF"/>
              </a:buClr>
            </a:pPr>
            <a:r>
              <a:rPr lang="en-US" sz="2000" dirty="0" smtClean="0">
                <a:gradFill>
                  <a:gsLst>
                    <a:gs pos="1250">
                      <a:srgbClr val="FFFFFF"/>
                    </a:gs>
                    <a:gs pos="100000">
                      <a:srgbClr val="FFFFFF"/>
                    </a:gs>
                  </a:gsLst>
                  <a:lin ang="5400000" scaled="0"/>
                </a:gradFill>
                <a:latin typeface="Segoe UI"/>
              </a:rPr>
              <a:t>I expect it will </a:t>
            </a:r>
            <a:r>
              <a:rPr lang="en-US" sz="2000" b="1" dirty="0" smtClean="0">
                <a:solidFill>
                  <a:srgbClr val="00FFFF"/>
                </a:solidFill>
                <a:latin typeface="Segoe UI"/>
              </a:rPr>
              <a:t>initiate</a:t>
            </a:r>
            <a:r>
              <a:rPr lang="en-US" sz="2000" b="1" dirty="0" smtClean="0">
                <a:gradFill>
                  <a:gsLst>
                    <a:gs pos="1250">
                      <a:srgbClr val="FFFFFF"/>
                    </a:gs>
                    <a:gs pos="100000">
                      <a:srgbClr val="FFFFFF"/>
                    </a:gs>
                  </a:gsLst>
                  <a:lin ang="5400000" scaled="0"/>
                </a:gradFill>
                <a:latin typeface="Segoe UI"/>
              </a:rPr>
              <a:t> </a:t>
            </a:r>
            <a:r>
              <a:rPr lang="en-US" sz="2000" dirty="0" smtClean="0">
                <a:gradFill>
                  <a:gsLst>
                    <a:gs pos="1250">
                      <a:srgbClr val="FFFFFF"/>
                    </a:gs>
                    <a:gs pos="100000">
                      <a:srgbClr val="FFFFFF"/>
                    </a:gs>
                  </a:gsLst>
                  <a:lin ang="5400000" scaled="0"/>
                </a:gradFill>
                <a:latin typeface="Segoe UI"/>
              </a:rPr>
              <a:t>something here and now. I’ll regain control to execute something else </a:t>
            </a:r>
            <a:r>
              <a:rPr lang="en-US" sz="2000" b="1" dirty="0" smtClean="0">
                <a:solidFill>
                  <a:srgbClr val="00FFFF"/>
                </a:solidFill>
                <a:latin typeface="Segoe UI"/>
              </a:rPr>
              <a:t>immediately</a:t>
            </a:r>
            <a:endParaRPr lang="en-US" sz="2000" dirty="0" smtClean="0">
              <a:gradFill>
                <a:gsLst>
                  <a:gs pos="1250">
                    <a:srgbClr val="FFFFFF"/>
                  </a:gs>
                  <a:gs pos="100000">
                    <a:srgbClr val="FFFFFF"/>
                  </a:gs>
                </a:gsLst>
                <a:lin ang="5400000" scaled="0"/>
              </a:gradFill>
              <a:latin typeface="Segoe UI"/>
            </a:endParaRPr>
          </a:p>
          <a:p>
            <a:pPr>
              <a:buClr>
                <a:srgbClr val="FFFFFF"/>
              </a:buClr>
            </a:pPr>
            <a:r>
              <a:rPr lang="en-US" sz="2000" dirty="0" smtClean="0">
                <a:gradFill>
                  <a:gsLst>
                    <a:gs pos="1250">
                      <a:srgbClr val="FFFFFF"/>
                    </a:gs>
                    <a:gs pos="100000">
                      <a:srgbClr val="FFFFFF"/>
                    </a:gs>
                  </a:gsLst>
                  <a:lin ang="5400000" scaled="0"/>
                </a:gradFill>
                <a:latin typeface="Segoe UI"/>
              </a:rPr>
              <a:t>It probably won’t take significant </a:t>
            </a:r>
            <a:r>
              <a:rPr lang="en-US" sz="2000" dirty="0" err="1" smtClean="0">
                <a:gradFill>
                  <a:gsLst>
                    <a:gs pos="1250">
                      <a:srgbClr val="FFFFFF"/>
                    </a:gs>
                    <a:gs pos="100000">
                      <a:srgbClr val="FFFFFF"/>
                    </a:gs>
                  </a:gsLst>
                  <a:lin ang="5400000" scaled="0"/>
                </a:gradFill>
                <a:latin typeface="Segoe UI"/>
              </a:rPr>
              <a:t>threadpool</a:t>
            </a:r>
            <a:r>
              <a:rPr lang="en-US" sz="2000" dirty="0" smtClean="0">
                <a:gradFill>
                  <a:gsLst>
                    <a:gs pos="1250">
                      <a:srgbClr val="FFFFFF"/>
                    </a:gs>
                    <a:gs pos="100000">
                      <a:srgbClr val="FFFFFF"/>
                    </a:gs>
                  </a:gsLst>
                  <a:lin ang="5400000" scaled="0"/>
                </a:gradFill>
                <a:latin typeface="Segoe UI"/>
              </a:rPr>
              <a:t> or</a:t>
            </a:r>
            <a:br>
              <a:rPr lang="en-US" sz="2000" dirty="0" smtClean="0">
                <a:gradFill>
                  <a:gsLst>
                    <a:gs pos="1250">
                      <a:srgbClr val="FFFFFF"/>
                    </a:gs>
                    <a:gs pos="100000">
                      <a:srgbClr val="FFFFFF"/>
                    </a:gs>
                  </a:gsLst>
                  <a:lin ang="5400000" scaled="0"/>
                </a:gradFill>
                <a:latin typeface="Segoe UI"/>
              </a:rPr>
            </a:br>
            <a:r>
              <a:rPr lang="en-US" sz="2000" dirty="0" smtClean="0">
                <a:gradFill>
                  <a:gsLst>
                    <a:gs pos="1250">
                      <a:srgbClr val="FFFFFF"/>
                    </a:gs>
                    <a:gs pos="100000">
                      <a:srgbClr val="FFFFFF"/>
                    </a:gs>
                  </a:gsLst>
                  <a:lin ang="5400000" scaled="0"/>
                </a:gradFill>
                <a:latin typeface="Segoe UI"/>
              </a:rPr>
              <a:t>CPU resources ***</a:t>
            </a:r>
          </a:p>
          <a:p>
            <a:pPr>
              <a:buClr>
                <a:srgbClr val="FFFFFF"/>
              </a:buClr>
            </a:pPr>
            <a:r>
              <a:rPr lang="en-US" sz="2000" dirty="0" smtClean="0">
                <a:gradFill>
                  <a:gsLst>
                    <a:gs pos="1250">
                      <a:srgbClr val="FFFFFF"/>
                    </a:gs>
                    <a:gs pos="100000">
                      <a:srgbClr val="FFFFFF"/>
                    </a:gs>
                  </a:gsLst>
                  <a:lin ang="5400000" scaled="0"/>
                </a:gradFill>
                <a:latin typeface="Segoe UI"/>
              </a:rPr>
              <a:t>I could even kick off two </a:t>
            </a:r>
            <a:r>
              <a:rPr lang="en-US" sz="2000" dirty="0" err="1" smtClean="0">
                <a:gradFill>
                  <a:gsLst>
                    <a:gs pos="1250">
                      <a:srgbClr val="FFFFFF"/>
                    </a:gs>
                    <a:gs pos="100000">
                      <a:srgbClr val="FFFFFF"/>
                    </a:gs>
                  </a:gsLst>
                  <a:lin ang="5400000" scaled="0"/>
                </a:gradFill>
                <a:latin typeface="Segoe UI"/>
              </a:rPr>
              <a:t>FooAsyncs</a:t>
            </a:r>
            <a:r>
              <a:rPr lang="en-US" sz="2000" dirty="0" smtClean="0">
                <a:gradFill>
                  <a:gsLst>
                    <a:gs pos="1250">
                      <a:srgbClr val="FFFFFF"/>
                    </a:gs>
                    <a:gs pos="100000">
                      <a:srgbClr val="FFFFFF"/>
                    </a:gs>
                  </a:gsLst>
                  <a:lin ang="5400000" scaled="0"/>
                </a:gradFill>
                <a:latin typeface="Segoe UI"/>
              </a:rPr>
              <a:t>() to run them in parallel</a:t>
            </a:r>
            <a:endParaRPr lang="en-US" sz="2000" dirty="0">
              <a:gradFill>
                <a:gsLst>
                  <a:gs pos="1250">
                    <a:srgbClr val="FFFFFF"/>
                  </a:gs>
                  <a:gs pos="100000">
                    <a:srgbClr val="FFFFFF"/>
                  </a:gs>
                </a:gsLst>
                <a:lin ang="5400000" scaled="0"/>
              </a:gradFill>
              <a:latin typeface="Segoe UI"/>
            </a:endParaRPr>
          </a:p>
        </p:txBody>
      </p:sp>
    </p:spTree>
    <p:extLst>
      <p:ext uri="{BB962C8B-B14F-4D97-AF65-F5344CB8AC3E}">
        <p14:creationId xmlns:p14="http://schemas.microsoft.com/office/powerpoint/2010/main" val="3091030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503237" y="4615543"/>
            <a:ext cx="5563179" cy="1754326"/>
          </a:xfrm>
          <a:prstGeom prst="rect">
            <a:avLst/>
          </a:prstGeom>
          <a:solidFill>
            <a:schemeClr val="tx1"/>
          </a:solidFill>
        </p:spPr>
        <p:txBody>
          <a:bodyPr wrap="square">
            <a:spAutoFit/>
          </a:bodyPr>
          <a:lstStyle/>
          <a:p>
            <a:r>
              <a:rPr lang="en-US" dirty="0" smtClean="0">
                <a:solidFill>
                  <a:srgbClr val="0000FF"/>
                </a:solidFill>
                <a:highlight>
                  <a:srgbClr val="FFFFFF"/>
                </a:highlight>
                <a:latin typeface="Consolas" panose="020B0609020204030204" pitchFamily="49" charset="0"/>
              </a:rPr>
              <a:t>public</a:t>
            </a:r>
            <a:r>
              <a:rPr lang="en-US" dirty="0" smtClean="0">
                <a:solidFill>
                  <a:srgbClr val="000000"/>
                </a:solidFill>
                <a:highlight>
                  <a:srgbClr val="FFFFFF"/>
                </a:highlight>
                <a:latin typeface="Consolas" panose="020B0609020204030204" pitchFamily="49" charset="0"/>
              </a:rPr>
              <a:t> </a:t>
            </a:r>
            <a:r>
              <a:rPr lang="en-US" dirty="0" smtClean="0">
                <a:solidFill>
                  <a:srgbClr val="0000FF"/>
                </a:solidFill>
                <a:highlight>
                  <a:srgbClr val="FFFFFF"/>
                </a:highlight>
                <a:latin typeface="Consolas" panose="020B0609020204030204" pitchFamily="49" charset="0"/>
              </a:rPr>
              <a:t>static void</a:t>
            </a:r>
            <a:r>
              <a:rPr lang="en-US" dirty="0" smtClean="0">
                <a:solidFill>
                  <a:srgbClr val="000000"/>
                </a:solidFill>
                <a:highlight>
                  <a:srgbClr val="FFFFFF"/>
                </a:highlight>
                <a:latin typeface="Consolas" panose="020B0609020204030204" pitchFamily="49" charset="0"/>
              </a:rPr>
              <a:t> PausePrint2() {</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smtClean="0">
                <a:solidFill>
                  <a:srgbClr val="2B91AF"/>
                </a:solidFill>
                <a:highlight>
                  <a:srgbClr val="FFFFFF"/>
                </a:highlight>
                <a:latin typeface="Consolas" panose="020B0609020204030204" pitchFamily="49" charset="0"/>
              </a:rPr>
              <a:t>Task</a:t>
            </a:r>
            <a:r>
              <a:rPr lang="en-US" dirty="0" smtClean="0">
                <a:solidFill>
                  <a:srgbClr val="000000"/>
                </a:solidFill>
                <a:highlight>
                  <a:srgbClr val="FFFFFF"/>
                </a:highlight>
                <a:latin typeface="Consolas" panose="020B0609020204030204" pitchFamily="49" charset="0"/>
              </a:rPr>
              <a:t> t = </a:t>
            </a:r>
            <a:r>
              <a:rPr lang="en-US" dirty="0" err="1" smtClean="0">
                <a:solidFill>
                  <a:srgbClr val="000000"/>
                </a:solidFill>
                <a:highlight>
                  <a:srgbClr val="FFFFFF"/>
                </a:highlight>
                <a:latin typeface="Consolas" panose="020B0609020204030204" pitchFamily="49" charset="0"/>
              </a:rPr>
              <a:t>PausePrintAsync</a:t>
            </a:r>
            <a:r>
              <a:rPr lang="en-US" dirty="0" smtClean="0">
                <a:solidFill>
                  <a:srgbClr val="000000"/>
                </a:solidFill>
                <a:highlight>
                  <a:srgbClr val="FFFFFF"/>
                </a:highlight>
                <a:latin typeface="Consolas" panose="020B0609020204030204" pitchFamily="49" charset="0"/>
              </a:rPr>
              <a:t>();</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err="1" smtClean="0">
                <a:solidFill>
                  <a:srgbClr val="000000"/>
                </a:solidFill>
                <a:highlight>
                  <a:srgbClr val="FFFFFF"/>
                </a:highlight>
                <a:latin typeface="Consolas" panose="020B0609020204030204" pitchFamily="49" charset="0"/>
              </a:rPr>
              <a:t>t.Wait</a:t>
            </a:r>
            <a:r>
              <a:rPr lang="en-US" dirty="0" smtClean="0">
                <a:solidFill>
                  <a:srgbClr val="000000"/>
                </a:solidFill>
                <a:highlight>
                  <a:srgbClr val="FFFFFF"/>
                </a:highlight>
                <a:latin typeface="Consolas" panose="020B0609020204030204" pitchFamily="49" charset="0"/>
              </a:rPr>
              <a:t>();</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a:t>
            </a:r>
          </a:p>
          <a:p>
            <a:r>
              <a:rPr lang="en-US" dirty="0" smtClean="0">
                <a:solidFill>
                  <a:srgbClr val="00B050"/>
                </a:solidFill>
                <a:highlight>
                  <a:srgbClr val="FFFFFF"/>
                </a:highlight>
                <a:latin typeface="Consolas" panose="020B0609020204030204" pitchFamily="49" charset="0"/>
              </a:rPr>
              <a:t>// “I’m not allowed an </a:t>
            </a:r>
            <a:r>
              <a:rPr lang="en-US" dirty="0" err="1" smtClean="0">
                <a:solidFill>
                  <a:srgbClr val="00B050"/>
                </a:solidFill>
                <a:highlight>
                  <a:srgbClr val="FFFFFF"/>
                </a:highlight>
                <a:latin typeface="Consolas" panose="020B0609020204030204" pitchFamily="49" charset="0"/>
              </a:rPr>
              <a:t>async</a:t>
            </a:r>
            <a:r>
              <a:rPr lang="en-US" dirty="0" smtClean="0">
                <a:solidFill>
                  <a:srgbClr val="00B050"/>
                </a:solidFill>
                <a:highlight>
                  <a:srgbClr val="FFFFFF"/>
                </a:highlight>
                <a:latin typeface="Consolas" panose="020B0609020204030204" pitchFamily="49" charset="0"/>
              </a:rPr>
              <a:t> signature,</a:t>
            </a:r>
            <a:br>
              <a:rPr lang="en-US" dirty="0" smtClean="0">
                <a:solidFill>
                  <a:srgbClr val="00B050"/>
                </a:solidFill>
                <a:highlight>
                  <a:srgbClr val="FFFFFF"/>
                </a:highlight>
                <a:latin typeface="Consolas" panose="020B0609020204030204" pitchFamily="49" charset="0"/>
              </a:rPr>
            </a:br>
            <a:r>
              <a:rPr lang="en-US" dirty="0" smtClean="0">
                <a:solidFill>
                  <a:srgbClr val="00B050"/>
                </a:solidFill>
                <a:highlight>
                  <a:srgbClr val="FFFFFF"/>
                </a:highlight>
                <a:latin typeface="Consolas" panose="020B0609020204030204" pitchFamily="49" charset="0"/>
              </a:rPr>
              <a:t>// but my underlying library is </a:t>
            </a:r>
            <a:r>
              <a:rPr lang="en-US" dirty="0" err="1" smtClean="0">
                <a:solidFill>
                  <a:srgbClr val="00B050"/>
                </a:solidFill>
                <a:highlight>
                  <a:srgbClr val="FFFFFF"/>
                </a:highlight>
                <a:latin typeface="Consolas" panose="020B0609020204030204" pitchFamily="49" charset="0"/>
              </a:rPr>
              <a:t>async</a:t>
            </a:r>
            <a:r>
              <a:rPr lang="en-US" dirty="0" smtClean="0">
                <a:solidFill>
                  <a:srgbClr val="00B050"/>
                </a:solidFill>
                <a:highlight>
                  <a:srgbClr val="FFFFFF"/>
                </a:highlight>
                <a:latin typeface="Consolas" panose="020B0609020204030204" pitchFamily="49" charset="0"/>
              </a:rPr>
              <a:t>”</a:t>
            </a:r>
            <a:endParaRPr lang="en-US" dirty="0">
              <a:solidFill>
                <a:srgbClr val="00B050"/>
              </a:solidFill>
              <a:highlight>
                <a:srgbClr val="FFFFFF"/>
              </a:highlight>
              <a:latin typeface="Consolas" panose="020B0609020204030204" pitchFamily="49" charset="0"/>
            </a:endParaRPr>
          </a:p>
        </p:txBody>
      </p:sp>
      <p:sp>
        <p:nvSpPr>
          <p:cNvPr id="17" name="Rectangle 16"/>
          <p:cNvSpPr/>
          <p:nvPr/>
        </p:nvSpPr>
        <p:spPr>
          <a:xfrm>
            <a:off x="6218237" y="2506662"/>
            <a:ext cx="6094815" cy="1754326"/>
          </a:xfrm>
          <a:prstGeom prst="rect">
            <a:avLst/>
          </a:prstGeom>
          <a:solidFill>
            <a:schemeClr val="tx1"/>
          </a:solidFill>
        </p:spPr>
        <p:txBody>
          <a:bodyPr wrap="square">
            <a:spAutoFit/>
          </a:bodyPr>
          <a:lstStyle/>
          <a:p>
            <a:r>
              <a:rPr lang="en-US" dirty="0" smtClean="0">
                <a:solidFill>
                  <a:srgbClr val="0000FF"/>
                </a:solidFill>
                <a:highlight>
                  <a:srgbClr val="FFFFFF"/>
                </a:highlight>
                <a:latin typeface="Consolas" panose="020B0609020204030204" pitchFamily="49" charset="0"/>
              </a:rPr>
              <a:t>public</a:t>
            </a:r>
            <a:r>
              <a:rPr lang="en-US" dirty="0" smtClean="0">
                <a:solidFill>
                  <a:srgbClr val="000000"/>
                </a:solidFill>
                <a:highlight>
                  <a:srgbClr val="FFFFFF"/>
                </a:highlight>
                <a:latin typeface="Consolas" panose="020B0609020204030204" pitchFamily="49" charset="0"/>
              </a:rPr>
              <a:t> </a:t>
            </a:r>
            <a:r>
              <a:rPr lang="en-US" dirty="0" smtClean="0">
                <a:solidFill>
                  <a:srgbClr val="0000FF"/>
                </a:solidFill>
                <a:highlight>
                  <a:srgbClr val="FFFFFF"/>
                </a:highlight>
                <a:latin typeface="Consolas" panose="020B0609020204030204" pitchFamily="49" charset="0"/>
              </a:rPr>
              <a:t>static </a:t>
            </a:r>
            <a:r>
              <a:rPr lang="en-US" dirty="0">
                <a:solidFill>
                  <a:srgbClr val="2B91AF"/>
                </a:solidFill>
                <a:highlight>
                  <a:srgbClr val="FFFFFF"/>
                </a:highlight>
                <a:latin typeface="Consolas" panose="020B0609020204030204" pitchFamily="49" charset="0"/>
              </a:rPr>
              <a:t>Task</a:t>
            </a:r>
            <a:r>
              <a:rPr lang="en-US" dirty="0">
                <a:solidFill>
                  <a:srgbClr val="000000"/>
                </a:solidFill>
                <a:highlight>
                  <a:srgbClr val="FFFFFF"/>
                </a:highlight>
                <a:latin typeface="Consolas" panose="020B0609020204030204" pitchFamily="49" charset="0"/>
              </a:rPr>
              <a:t> </a:t>
            </a:r>
            <a:r>
              <a:rPr lang="en-US" dirty="0" smtClean="0">
                <a:solidFill>
                  <a:srgbClr val="000000"/>
                </a:solidFill>
                <a:highlight>
                  <a:srgbClr val="FFFFFF"/>
                </a:highlight>
                <a:latin typeface="Consolas" panose="020B0609020204030204" pitchFamily="49" charset="0"/>
              </a:rPr>
              <a:t>PausePrint2Async()</a:t>
            </a:r>
            <a:r>
              <a:rPr lang="en-US" dirty="0">
                <a:solidFill>
                  <a:srgbClr val="000000"/>
                </a:solidFill>
                <a:highlight>
                  <a:srgbClr val="FFFFFF"/>
                </a:highlight>
                <a:latin typeface="Consolas" panose="020B0609020204030204" pitchFamily="49" charset="0"/>
              </a:rPr>
              <a:t> </a:t>
            </a:r>
            <a:r>
              <a:rPr lang="en-US" dirty="0" smtClean="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r>
            <a:br>
              <a:rPr lang="en-US" dirty="0">
                <a:solidFill>
                  <a:srgbClr val="000000"/>
                </a:solidFill>
                <a:highlight>
                  <a:srgbClr val="FFFFFF"/>
                </a:highlight>
                <a:latin typeface="Consolas" panose="020B0609020204030204" pitchFamily="49" charset="0"/>
              </a:rPr>
            </a:br>
            <a:r>
              <a:rPr lang="en-US" dirty="0" smtClean="0">
                <a:solidFill>
                  <a:srgbClr val="0000FF"/>
                </a:solidFill>
                <a:highlight>
                  <a:srgbClr val="FFFFFF"/>
                </a:highlight>
                <a:latin typeface="Consolas" panose="020B0609020204030204" pitchFamily="49" charset="0"/>
              </a:rPr>
              <a:t>    return </a:t>
            </a:r>
            <a:r>
              <a:rPr lang="en-US" dirty="0" err="1" smtClean="0">
                <a:solidFill>
                  <a:srgbClr val="2B91AF"/>
                </a:solidFill>
                <a:highlight>
                  <a:srgbClr val="FFFFFF"/>
                </a:highlight>
                <a:latin typeface="Consolas" panose="020B0609020204030204" pitchFamily="49" charset="0"/>
              </a:rPr>
              <a:t>Task</a:t>
            </a:r>
            <a:r>
              <a:rPr lang="en-US" dirty="0" err="1" smtClean="0">
                <a:solidFill>
                  <a:srgbClr val="000000"/>
                </a:solidFill>
                <a:highlight>
                  <a:srgbClr val="FFFFFF"/>
                </a:highlight>
                <a:latin typeface="Consolas" panose="020B0609020204030204" pitchFamily="49" charset="0"/>
              </a:rPr>
              <a:t>.Run</a:t>
            </a:r>
            <a:r>
              <a:rPr lang="en-US" dirty="0" smtClean="0">
                <a:solidFill>
                  <a:srgbClr val="000000"/>
                </a:solidFill>
                <a:highlight>
                  <a:srgbClr val="FFFFFF"/>
                </a:highlight>
                <a:latin typeface="Consolas" panose="020B0609020204030204" pitchFamily="49" charset="0"/>
              </a:rPr>
              <a:t>(() =&gt; </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err="1" smtClean="0">
                <a:solidFill>
                  <a:srgbClr val="000000"/>
                </a:solidFill>
                <a:highlight>
                  <a:srgbClr val="FFFFFF"/>
                </a:highlight>
                <a:latin typeface="Consolas" panose="020B0609020204030204" pitchFamily="49" charset="0"/>
              </a:rPr>
              <a:t>PausePrint</a:t>
            </a:r>
            <a:r>
              <a:rPr lang="en-US" dirty="0" smtClean="0">
                <a:solidFill>
                  <a:srgbClr val="000000"/>
                </a:solidFill>
                <a:highlight>
                  <a:srgbClr val="FFFFFF"/>
                </a:highlight>
                <a:latin typeface="Consolas" panose="020B0609020204030204" pitchFamily="49" charset="0"/>
              </a:rPr>
              <a:t>());</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a:t>
            </a:r>
          </a:p>
          <a:p>
            <a:r>
              <a:rPr lang="en-US" dirty="0" smtClean="0">
                <a:solidFill>
                  <a:srgbClr val="00B050"/>
                </a:solidFill>
                <a:highlight>
                  <a:srgbClr val="FFFFFF"/>
                </a:highlight>
                <a:latin typeface="Consolas" panose="020B0609020204030204" pitchFamily="49" charset="0"/>
              </a:rPr>
              <a:t>// “I want to offer an </a:t>
            </a:r>
            <a:r>
              <a:rPr lang="en-US" dirty="0" err="1" smtClean="0">
                <a:solidFill>
                  <a:srgbClr val="00B050"/>
                </a:solidFill>
                <a:highlight>
                  <a:srgbClr val="FFFFFF"/>
                </a:highlight>
                <a:latin typeface="Consolas" panose="020B0609020204030204" pitchFamily="49" charset="0"/>
              </a:rPr>
              <a:t>async</a:t>
            </a:r>
            <a:r>
              <a:rPr lang="en-US" dirty="0" smtClean="0">
                <a:solidFill>
                  <a:srgbClr val="00B050"/>
                </a:solidFill>
                <a:highlight>
                  <a:srgbClr val="FFFFFF"/>
                </a:highlight>
                <a:latin typeface="Consolas" panose="020B0609020204030204" pitchFamily="49" charset="0"/>
              </a:rPr>
              <a:t> signature,</a:t>
            </a:r>
            <a:br>
              <a:rPr lang="en-US" dirty="0" smtClean="0">
                <a:solidFill>
                  <a:srgbClr val="00B050"/>
                </a:solidFill>
                <a:highlight>
                  <a:srgbClr val="FFFFFF"/>
                </a:highlight>
                <a:latin typeface="Consolas" panose="020B0609020204030204" pitchFamily="49" charset="0"/>
              </a:rPr>
            </a:br>
            <a:r>
              <a:rPr lang="en-US" dirty="0" smtClean="0">
                <a:solidFill>
                  <a:srgbClr val="00B050"/>
                </a:solidFill>
                <a:highlight>
                  <a:srgbClr val="FFFFFF"/>
                </a:highlight>
                <a:latin typeface="Consolas" panose="020B0609020204030204" pitchFamily="49" charset="0"/>
              </a:rPr>
              <a:t>// but my underlying library is synchronous”</a:t>
            </a:r>
          </a:p>
        </p:txBody>
      </p:sp>
      <p:sp>
        <p:nvSpPr>
          <p:cNvPr id="10" name="Rectangle 9"/>
          <p:cNvSpPr/>
          <p:nvPr/>
        </p:nvSpPr>
        <p:spPr>
          <a:xfrm>
            <a:off x="6218237" y="4596079"/>
            <a:ext cx="6094817" cy="2308324"/>
          </a:xfrm>
          <a:prstGeom prst="rect">
            <a:avLst/>
          </a:prstGeom>
        </p:spPr>
        <p:txBody>
          <a:bodyPr wrap="square">
            <a:spAutoFit/>
          </a:bodyPr>
          <a:lstStyle/>
          <a:p>
            <a:r>
              <a:rPr lang="en-US" dirty="0" smtClean="0">
                <a:solidFill>
                  <a:srgbClr val="0000FF"/>
                </a:solidFill>
                <a:highlight>
                  <a:srgbClr val="FFFFFF"/>
                </a:highlight>
                <a:latin typeface="Consolas" panose="020B0609020204030204" pitchFamily="49" charset="0"/>
              </a:rPr>
              <a:t>public</a:t>
            </a:r>
            <a:r>
              <a:rPr lang="en-US" dirty="0" smtClean="0">
                <a:solidFill>
                  <a:srgbClr val="000000"/>
                </a:solidFill>
                <a:highlight>
                  <a:srgbClr val="FFFFFF"/>
                </a:highlight>
                <a:latin typeface="Consolas" panose="020B0609020204030204" pitchFamily="49" charset="0"/>
              </a:rPr>
              <a:t> </a:t>
            </a:r>
            <a:r>
              <a:rPr lang="en-US" dirty="0" smtClean="0">
                <a:solidFill>
                  <a:srgbClr val="0000FF"/>
                </a:solidFill>
                <a:highlight>
                  <a:srgbClr val="FFFFFF"/>
                </a:highlight>
                <a:latin typeface="Consolas" panose="020B0609020204030204" pitchFamily="49" charset="0"/>
              </a:rPr>
              <a:t>static </a:t>
            </a:r>
            <a:r>
              <a:rPr lang="en-US" dirty="0">
                <a:solidFill>
                  <a:srgbClr val="2B91AF"/>
                </a:solidFill>
                <a:highlight>
                  <a:srgbClr val="FFFFFF"/>
                </a:highlight>
                <a:latin typeface="Consolas" panose="020B0609020204030204" pitchFamily="49" charset="0"/>
              </a:rPr>
              <a:t>Task</a:t>
            </a:r>
            <a:r>
              <a:rPr lang="en-US" dirty="0">
                <a:solidFill>
                  <a:srgbClr val="000000"/>
                </a:solidFill>
                <a:highlight>
                  <a:srgbClr val="FFFFFF"/>
                </a:highlight>
                <a:latin typeface="Consolas" panose="020B0609020204030204" pitchFamily="49" charset="0"/>
              </a:rPr>
              <a:t> </a:t>
            </a:r>
            <a:r>
              <a:rPr lang="en-US" dirty="0" err="1" smtClean="0">
                <a:solidFill>
                  <a:srgbClr val="000000"/>
                </a:solidFill>
                <a:highlight>
                  <a:srgbClr val="FFFFFF"/>
                </a:highlight>
                <a:latin typeface="Consolas" panose="020B0609020204030204" pitchFamily="49" charset="0"/>
              </a:rPr>
              <a:t>PausePrintAsync</a:t>
            </a:r>
            <a:r>
              <a:rPr lang="en-US" dirty="0" smtClean="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t>
            </a:r>
            <a:r>
              <a:rPr lang="en-US" dirty="0" smtClean="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r>
            <a:br>
              <a:rPr lang="en-US" dirty="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err="1">
                <a:solidFill>
                  <a:srgbClr val="0000FF"/>
                </a:solidFill>
                <a:highlight>
                  <a:srgbClr val="FFFFFF"/>
                </a:highlight>
                <a:latin typeface="Consolas" panose="020B0609020204030204" pitchFamily="49" charset="0"/>
              </a:rPr>
              <a:t>var</a:t>
            </a:r>
            <a:r>
              <a:rPr lang="en-US" dirty="0" smtClean="0">
                <a:solidFill>
                  <a:srgbClr val="000000"/>
                </a:solidFill>
                <a:highlight>
                  <a:srgbClr val="FFFFFF"/>
                </a:highlight>
                <a:latin typeface="Consolas" panose="020B0609020204030204" pitchFamily="49" charset="0"/>
              </a:rPr>
              <a:t> </a:t>
            </a:r>
            <a:r>
              <a:rPr lang="en-US" dirty="0" err="1" smtClean="0">
                <a:solidFill>
                  <a:srgbClr val="000000"/>
                </a:solidFill>
                <a:highlight>
                  <a:srgbClr val="FFFFFF"/>
                </a:highlight>
                <a:latin typeface="Consolas" panose="020B0609020204030204" pitchFamily="49" charset="0"/>
              </a:rPr>
              <a:t>tcs</a:t>
            </a:r>
            <a:r>
              <a:rPr lang="en-US" dirty="0" smtClean="0">
                <a:solidFill>
                  <a:srgbClr val="000000"/>
                </a:solidFill>
                <a:highlight>
                  <a:srgbClr val="FFFFFF"/>
                </a:highlight>
                <a:latin typeface="Consolas" panose="020B0609020204030204" pitchFamily="49" charset="0"/>
              </a:rPr>
              <a:t> = </a:t>
            </a:r>
            <a:r>
              <a:rPr lang="en-US" dirty="0">
                <a:solidFill>
                  <a:srgbClr val="0000FF"/>
                </a:solidFill>
                <a:highlight>
                  <a:srgbClr val="FFFFFF"/>
                </a:highlight>
                <a:latin typeface="Consolas" panose="020B0609020204030204" pitchFamily="49" charset="0"/>
              </a:rPr>
              <a:t>new</a:t>
            </a:r>
            <a:r>
              <a:rPr lang="en-US" dirty="0" smtClean="0">
                <a:solidFill>
                  <a:srgbClr val="000000"/>
                </a:solidFill>
                <a:highlight>
                  <a:srgbClr val="FFFFFF"/>
                </a:highlight>
                <a:latin typeface="Consolas" panose="020B0609020204030204" pitchFamily="49" charset="0"/>
              </a:rPr>
              <a:t> </a:t>
            </a:r>
            <a:r>
              <a:rPr lang="en-US" dirty="0" err="1" smtClean="0">
                <a:solidFill>
                  <a:srgbClr val="2B91AF"/>
                </a:solidFill>
                <a:highlight>
                  <a:srgbClr val="FFFFFF"/>
                </a:highlight>
                <a:latin typeface="Consolas" panose="020B0609020204030204" pitchFamily="49" charset="0"/>
              </a:rPr>
              <a:t>TaskCompletionSource</a:t>
            </a:r>
            <a:r>
              <a:rPr lang="en-US" dirty="0" smtClean="0">
                <a:solidFill>
                  <a:srgbClr val="000000"/>
                </a:solidFill>
                <a:highlight>
                  <a:srgbClr val="FFFFFF"/>
                </a:highlight>
                <a:latin typeface="Consolas" panose="020B0609020204030204" pitchFamily="49" charset="0"/>
              </a:rPr>
              <a:t>&lt;</a:t>
            </a:r>
            <a:r>
              <a:rPr lang="en-US" dirty="0" err="1" smtClean="0">
                <a:solidFill>
                  <a:srgbClr val="0000FF"/>
                </a:solidFill>
                <a:highlight>
                  <a:srgbClr val="FFFFFF"/>
                </a:highlight>
                <a:latin typeface="Consolas" panose="020B0609020204030204" pitchFamily="49" charset="0"/>
              </a:rPr>
              <a:t>bool</a:t>
            </a:r>
            <a:r>
              <a:rPr lang="en-US" dirty="0" smtClean="0">
                <a:solidFill>
                  <a:srgbClr val="000000"/>
                </a:solidFill>
                <a:highlight>
                  <a:srgbClr val="FFFFFF"/>
                </a:highlight>
                <a:latin typeface="Consolas" panose="020B0609020204030204" pitchFamily="49" charset="0"/>
              </a:rPr>
              <a:t>&gt;();</a:t>
            </a:r>
            <a:br>
              <a:rPr lang="en-US" dirty="0" smtClean="0">
                <a:solidFill>
                  <a:srgbClr val="000000"/>
                </a:solidFill>
                <a:highlight>
                  <a:srgbClr val="FFFFFF"/>
                </a:highlight>
                <a:latin typeface="Consolas" panose="020B0609020204030204" pitchFamily="49" charset="0"/>
              </a:rPr>
            </a:br>
            <a:r>
              <a:rPr lang="en-US" dirty="0" smtClean="0">
                <a:solidFill>
                  <a:srgbClr val="0000FF"/>
                </a:solidFill>
                <a:highlight>
                  <a:srgbClr val="FFFFFF"/>
                </a:highlight>
                <a:latin typeface="Consolas" panose="020B0609020204030204" pitchFamily="49" charset="0"/>
              </a:rPr>
              <a:t>    new</a:t>
            </a:r>
            <a:r>
              <a:rPr lang="en-US" dirty="0" smtClean="0">
                <a:solidFill>
                  <a:srgbClr val="000000"/>
                </a:solidFill>
                <a:highlight>
                  <a:srgbClr val="FFFFFF"/>
                </a:highlight>
                <a:latin typeface="Consolas" panose="020B0609020204030204" pitchFamily="49" charset="0"/>
              </a:rPr>
              <a:t> </a:t>
            </a:r>
            <a:r>
              <a:rPr lang="en-US" dirty="0">
                <a:solidFill>
                  <a:srgbClr val="2B91AF"/>
                </a:solidFill>
                <a:highlight>
                  <a:srgbClr val="FFFFFF"/>
                </a:highlight>
                <a:latin typeface="Consolas" panose="020B0609020204030204" pitchFamily="49" charset="0"/>
              </a:rPr>
              <a:t>Timer</a:t>
            </a:r>
            <a:r>
              <a:rPr lang="en-US" dirty="0" smtClean="0">
                <a:solidFill>
                  <a:srgbClr val="000000"/>
                </a:solidFill>
                <a:highlight>
                  <a:srgbClr val="FFFFFF"/>
                </a:highlight>
                <a:latin typeface="Consolas" panose="020B0609020204030204" pitchFamily="49" charset="0"/>
              </a:rPr>
              <a:t>(_ =&gt; {</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Console</a:t>
            </a:r>
            <a:r>
              <a:rPr lang="en-US" dirty="0" err="1" smtClean="0">
                <a:solidFill>
                  <a:srgbClr val="000000"/>
                </a:solidFill>
                <a:highlight>
                  <a:srgbClr val="FFFFFF"/>
                </a:highlight>
                <a:latin typeface="Consolas" panose="020B0609020204030204" pitchFamily="49" charset="0"/>
              </a:rPr>
              <a:t>.WriteLine</a:t>
            </a:r>
            <a:r>
              <a:rPr lang="en-US" dirty="0" smtClean="0">
                <a:solidFill>
                  <a:srgbClr val="000000"/>
                </a:solidFill>
                <a:highlight>
                  <a:srgbClr val="FFFFFF"/>
                </a:highlight>
                <a:latin typeface="Consolas" panose="020B0609020204030204" pitchFamily="49" charset="0"/>
              </a:rPr>
              <a:t>(</a:t>
            </a:r>
            <a:r>
              <a:rPr lang="en-US" dirty="0" smtClean="0">
                <a:solidFill>
                  <a:srgbClr val="002050">
                    <a:lumMod val="75000"/>
                  </a:srgbClr>
                </a:solidFill>
                <a:highlight>
                  <a:srgbClr val="FFFFFF"/>
                </a:highlight>
                <a:latin typeface="Consolas" panose="020B0609020204030204" pitchFamily="49" charset="0"/>
              </a:rPr>
              <a:t>"Hello"</a:t>
            </a:r>
            <a:r>
              <a:rPr lang="en-US" dirty="0" smtClean="0">
                <a:solidFill>
                  <a:srgbClr val="000000"/>
                </a:solidFill>
                <a:highlight>
                  <a:srgbClr val="FFFFFF"/>
                </a:highlight>
                <a:latin typeface="Consolas" panose="020B0609020204030204" pitchFamily="49" charset="0"/>
              </a:rPr>
              <a:t>);</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err="1" smtClean="0">
                <a:solidFill>
                  <a:srgbClr val="000000"/>
                </a:solidFill>
                <a:highlight>
                  <a:srgbClr val="FFFFFF"/>
                </a:highlight>
                <a:latin typeface="Consolas" panose="020B0609020204030204" pitchFamily="49" charset="0"/>
              </a:rPr>
              <a:t>tcs.SetResult</a:t>
            </a:r>
            <a:r>
              <a:rPr lang="en-US" dirty="0" smtClean="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true</a:t>
            </a:r>
            <a:r>
              <a:rPr lang="en-US" dirty="0" smtClean="0">
                <a:solidFill>
                  <a:srgbClr val="000000"/>
                </a:solidFill>
                <a:highlight>
                  <a:srgbClr val="FFFFFF"/>
                </a:highlight>
                <a:latin typeface="Consolas" panose="020B0609020204030204" pitchFamily="49" charset="0"/>
              </a:rPr>
              <a:t>);</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}).Change(10000, </a:t>
            </a:r>
            <a:r>
              <a:rPr lang="en-US" dirty="0" err="1">
                <a:solidFill>
                  <a:srgbClr val="2B91AF"/>
                </a:solidFill>
                <a:highlight>
                  <a:srgbClr val="FFFFFF"/>
                </a:highlight>
                <a:latin typeface="Consolas" panose="020B0609020204030204" pitchFamily="49" charset="0"/>
              </a:rPr>
              <a:t>Timeout</a:t>
            </a:r>
            <a:r>
              <a:rPr lang="en-US" dirty="0" err="1" smtClean="0">
                <a:solidFill>
                  <a:srgbClr val="000000"/>
                </a:solidFill>
                <a:highlight>
                  <a:srgbClr val="FFFFFF"/>
                </a:highlight>
                <a:latin typeface="Consolas" panose="020B0609020204030204" pitchFamily="49" charset="0"/>
              </a:rPr>
              <a:t>.Infinite</a:t>
            </a:r>
            <a:r>
              <a:rPr lang="en-US" dirty="0" smtClean="0">
                <a:solidFill>
                  <a:srgbClr val="000000"/>
                </a:solidFill>
                <a:highlight>
                  <a:srgbClr val="FFFFFF"/>
                </a:highlight>
                <a:latin typeface="Consolas" panose="020B0609020204030204" pitchFamily="49" charset="0"/>
              </a:rPr>
              <a:t>);</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return</a:t>
            </a:r>
            <a:r>
              <a:rPr lang="en-US" dirty="0" smtClean="0">
                <a:solidFill>
                  <a:srgbClr val="000000"/>
                </a:solidFill>
                <a:highlight>
                  <a:srgbClr val="FFFFFF"/>
                </a:highlight>
                <a:latin typeface="Consolas" panose="020B0609020204030204" pitchFamily="49" charset="0"/>
              </a:rPr>
              <a:t> </a:t>
            </a:r>
            <a:r>
              <a:rPr lang="en-US" dirty="0" err="1" smtClean="0">
                <a:solidFill>
                  <a:srgbClr val="000000"/>
                </a:solidFill>
                <a:highlight>
                  <a:srgbClr val="FFFFFF"/>
                </a:highlight>
                <a:latin typeface="Consolas" panose="020B0609020204030204" pitchFamily="49" charset="0"/>
              </a:rPr>
              <a:t>tcs.Task</a:t>
            </a:r>
            <a:r>
              <a:rPr lang="en-US" dirty="0" smtClean="0">
                <a:solidFill>
                  <a:srgbClr val="000000"/>
                </a:solidFill>
                <a:highlight>
                  <a:srgbClr val="FFFFFF"/>
                </a:highlight>
                <a:latin typeface="Consolas" panose="020B0609020204030204" pitchFamily="49" charset="0"/>
              </a:rPr>
              <a:t>;</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a:t>
            </a:r>
          </a:p>
        </p:txBody>
      </p:sp>
      <p:sp>
        <p:nvSpPr>
          <p:cNvPr id="11" name="Rectangle 10"/>
          <p:cNvSpPr/>
          <p:nvPr/>
        </p:nvSpPr>
        <p:spPr>
          <a:xfrm>
            <a:off x="6218236" y="4607429"/>
            <a:ext cx="6094817" cy="2391004"/>
          </a:xfrm>
          <a:prstGeom prst="rect">
            <a:avLst/>
          </a:prstGeom>
          <a:solidFill>
            <a:schemeClr val="tx1"/>
          </a:solidFill>
        </p:spPr>
        <p:txBody>
          <a:bodyPr wrap="square">
            <a:noAutofit/>
          </a:bodyPr>
          <a:lstStyle/>
          <a:p>
            <a:r>
              <a:rPr lang="en-US" dirty="0" smtClean="0">
                <a:solidFill>
                  <a:srgbClr val="0000FF"/>
                </a:solidFill>
                <a:highlight>
                  <a:srgbClr val="FFFFFF"/>
                </a:highlight>
                <a:latin typeface="Consolas" panose="020B0609020204030204" pitchFamily="49" charset="0"/>
              </a:rPr>
              <a:t>public</a:t>
            </a:r>
            <a:r>
              <a:rPr lang="en-US" dirty="0" smtClean="0">
                <a:solidFill>
                  <a:srgbClr val="000000"/>
                </a:solidFill>
                <a:highlight>
                  <a:srgbClr val="FFFFFF"/>
                </a:highlight>
                <a:latin typeface="Consolas" panose="020B0609020204030204" pitchFamily="49" charset="0"/>
              </a:rPr>
              <a:t> </a:t>
            </a:r>
            <a:r>
              <a:rPr lang="en-US" dirty="0" smtClean="0">
                <a:solidFill>
                  <a:srgbClr val="0000FF"/>
                </a:solidFill>
                <a:highlight>
                  <a:srgbClr val="FFFFFF"/>
                </a:highlight>
                <a:latin typeface="Consolas" panose="020B0609020204030204" pitchFamily="49" charset="0"/>
              </a:rPr>
              <a:t>static </a:t>
            </a:r>
            <a:r>
              <a:rPr lang="en-US" dirty="0" err="1" smtClean="0">
                <a:solidFill>
                  <a:srgbClr val="0000FF"/>
                </a:solidFill>
                <a:highlight>
                  <a:srgbClr val="FFFFFF"/>
                </a:highlight>
                <a:latin typeface="Consolas" panose="020B0609020204030204" pitchFamily="49" charset="0"/>
              </a:rPr>
              <a:t>async</a:t>
            </a:r>
            <a:r>
              <a:rPr lang="en-US" dirty="0" smtClean="0">
                <a:solidFill>
                  <a:srgbClr val="0000FF"/>
                </a:solidFill>
                <a:highlight>
                  <a:srgbClr val="FFFFFF"/>
                </a:highlight>
                <a:latin typeface="Consolas" panose="020B0609020204030204" pitchFamily="49" charset="0"/>
              </a:rPr>
              <a:t> </a:t>
            </a:r>
            <a:r>
              <a:rPr lang="en-US" dirty="0">
                <a:solidFill>
                  <a:srgbClr val="2B91AF"/>
                </a:solidFill>
                <a:highlight>
                  <a:srgbClr val="FFFFFF"/>
                </a:highlight>
                <a:latin typeface="Consolas" panose="020B0609020204030204" pitchFamily="49" charset="0"/>
              </a:rPr>
              <a:t>Task</a:t>
            </a:r>
            <a:r>
              <a:rPr lang="en-US" dirty="0">
                <a:solidFill>
                  <a:srgbClr val="000000"/>
                </a:solidFill>
                <a:highlight>
                  <a:srgbClr val="FFFFFF"/>
                </a:highlight>
                <a:latin typeface="Consolas" panose="020B0609020204030204" pitchFamily="49" charset="0"/>
              </a:rPr>
              <a:t> </a:t>
            </a:r>
            <a:r>
              <a:rPr lang="en-US" dirty="0" err="1" smtClean="0">
                <a:solidFill>
                  <a:srgbClr val="000000"/>
                </a:solidFill>
                <a:highlight>
                  <a:srgbClr val="FFFFFF"/>
                </a:highlight>
                <a:latin typeface="Consolas" panose="020B0609020204030204" pitchFamily="49" charset="0"/>
              </a:rPr>
              <a:t>PausePrintAsync</a:t>
            </a:r>
            <a:r>
              <a:rPr lang="en-US" dirty="0" smtClean="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t>
            </a:r>
            <a:r>
              <a:rPr lang="en-US" dirty="0" smtClean="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r>
            <a:br>
              <a:rPr lang="en-US" dirty="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await</a:t>
            </a:r>
            <a:r>
              <a:rPr lang="en-US" dirty="0" smtClean="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Task</a:t>
            </a:r>
            <a:r>
              <a:rPr lang="en-US" dirty="0" err="1" smtClean="0">
                <a:solidFill>
                  <a:srgbClr val="000000"/>
                </a:solidFill>
                <a:highlight>
                  <a:srgbClr val="FFFFFF"/>
                </a:highlight>
                <a:latin typeface="Consolas" panose="020B0609020204030204" pitchFamily="49" charset="0"/>
              </a:rPr>
              <a:t>.Delay</a:t>
            </a:r>
            <a:r>
              <a:rPr lang="en-US" dirty="0" smtClean="0">
                <a:solidFill>
                  <a:srgbClr val="000000"/>
                </a:solidFill>
                <a:highlight>
                  <a:srgbClr val="FFFFFF"/>
                </a:highlight>
                <a:latin typeface="Consolas" panose="020B0609020204030204" pitchFamily="49" charset="0"/>
              </a:rPr>
              <a:t>(10000);</a:t>
            </a:r>
            <a:br>
              <a:rPr lang="en-US" dirty="0" smtClean="0">
                <a:solidFill>
                  <a:srgbClr val="000000"/>
                </a:solidFill>
                <a:highlight>
                  <a:srgbClr val="FFFFFF"/>
                </a:highlight>
                <a:latin typeface="Consolas" panose="020B0609020204030204" pitchFamily="49" charset="0"/>
              </a:rPr>
            </a:br>
            <a:r>
              <a:rPr lang="en-US" dirty="0" smtClean="0">
                <a:solidFill>
                  <a:srgbClr val="2B91AF"/>
                </a:solidFill>
                <a:highlight>
                  <a:srgbClr val="FFFFFF"/>
                </a:highlight>
                <a:latin typeface="Consolas" panose="020B0609020204030204" pitchFamily="49" charset="0"/>
              </a:rPr>
              <a:t>    </a:t>
            </a:r>
            <a:r>
              <a:rPr lang="en-US" dirty="0" err="1" smtClean="0">
                <a:solidFill>
                  <a:srgbClr val="2B91AF"/>
                </a:solidFill>
                <a:highlight>
                  <a:srgbClr val="FFFFFF"/>
                </a:highlight>
                <a:latin typeface="Consolas" panose="020B0609020204030204" pitchFamily="49" charset="0"/>
              </a:rPr>
              <a:t>Console</a:t>
            </a:r>
            <a:r>
              <a:rPr lang="en-US" dirty="0" err="1" smtClean="0">
                <a:solidFill>
                  <a:srgbClr val="000000"/>
                </a:solidFill>
                <a:highlight>
                  <a:srgbClr val="FFFFFF"/>
                </a:highlight>
                <a:latin typeface="Consolas" panose="020B0609020204030204" pitchFamily="49" charset="0"/>
              </a:rPr>
              <a:t>.WriteLine</a:t>
            </a:r>
            <a:r>
              <a:rPr lang="en-US" dirty="0" smtClean="0">
                <a:solidFill>
                  <a:srgbClr val="000000"/>
                </a:solidFill>
                <a:highlight>
                  <a:srgbClr val="FFFFFF"/>
                </a:highlight>
                <a:latin typeface="Consolas" panose="020B0609020204030204" pitchFamily="49" charset="0"/>
              </a:rPr>
              <a:t>(</a:t>
            </a:r>
            <a:r>
              <a:rPr lang="en-US" dirty="0" smtClean="0">
                <a:solidFill>
                  <a:srgbClr val="002050">
                    <a:lumMod val="75000"/>
                  </a:srgbClr>
                </a:solidFill>
                <a:highlight>
                  <a:srgbClr val="FFFFFF"/>
                </a:highlight>
                <a:latin typeface="Consolas" panose="020B0609020204030204" pitchFamily="49" charset="0"/>
              </a:rPr>
              <a:t>"Hello"</a:t>
            </a:r>
            <a:r>
              <a:rPr lang="en-US" dirty="0" smtClean="0">
                <a:solidFill>
                  <a:srgbClr val="000000"/>
                </a:solidFill>
                <a:highlight>
                  <a:srgbClr val="FFFFFF"/>
                </a:highlight>
                <a:latin typeface="Consolas" panose="020B0609020204030204" pitchFamily="49" charset="0"/>
              </a:rPr>
              <a:t>);</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a:t>
            </a:r>
          </a:p>
        </p:txBody>
      </p:sp>
      <p:sp>
        <p:nvSpPr>
          <p:cNvPr id="2" name="Title 1"/>
          <p:cNvSpPr>
            <a:spLocks noGrp="1"/>
          </p:cNvSpPr>
          <p:nvPr>
            <p:ph type="title"/>
          </p:nvPr>
        </p:nvSpPr>
        <p:spPr>
          <a:xfrm>
            <a:off x="274639" y="295274"/>
            <a:ext cx="12161836" cy="917575"/>
          </a:xfrm>
        </p:spPr>
        <p:txBody>
          <a:bodyPr/>
          <a:lstStyle/>
          <a:p>
            <a:r>
              <a:rPr lang="en-US" dirty="0"/>
              <a:t>Library methods shouldn’t lie</a:t>
            </a:r>
          </a:p>
        </p:txBody>
      </p:sp>
      <p:sp>
        <p:nvSpPr>
          <p:cNvPr id="3" name="Text Placeholder 2"/>
          <p:cNvSpPr>
            <a:spLocks noGrp="1"/>
          </p:cNvSpPr>
          <p:nvPr>
            <p:ph type="body" sz="quarter" idx="10"/>
          </p:nvPr>
        </p:nvSpPr>
        <p:spPr>
          <a:xfrm>
            <a:off x="274638" y="1221157"/>
            <a:ext cx="11887199" cy="641714"/>
          </a:xfrm>
        </p:spPr>
        <p:txBody>
          <a:bodyPr/>
          <a:lstStyle/>
          <a:p>
            <a:r>
              <a:rPr lang="en-US" dirty="0" smtClean="0">
                <a:latin typeface="+mn-lt"/>
              </a:rPr>
              <a:t>“Pause for 10 seconds, then print 'Hello'.”</a:t>
            </a:r>
            <a:endParaRPr lang="en-US" dirty="0">
              <a:latin typeface="+mn-lt"/>
            </a:endParaRPr>
          </a:p>
        </p:txBody>
      </p:sp>
      <p:sp>
        <p:nvSpPr>
          <p:cNvPr id="4" name="Text Placeholder 3"/>
          <p:cNvSpPr txBox="1">
            <a:spLocks/>
          </p:cNvSpPr>
          <p:nvPr/>
        </p:nvSpPr>
        <p:spPr>
          <a:xfrm>
            <a:off x="427616" y="1829793"/>
            <a:ext cx="5257799" cy="6832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dirty="0" smtClean="0">
                <a:solidFill>
                  <a:srgbClr val="DC3C00"/>
                </a:solidFill>
                <a:latin typeface="Segoe UI Light" panose="020B0502040204020203" pitchFamily="34" charset="0"/>
                <a:cs typeface="Segoe UI Light" panose="020B0502040204020203" pitchFamily="34" charset="0"/>
              </a:rPr>
              <a:t>Synchronous</a:t>
            </a:r>
          </a:p>
        </p:txBody>
      </p:sp>
      <p:sp>
        <p:nvSpPr>
          <p:cNvPr id="5" name="Text Placeholder 3"/>
          <p:cNvSpPr txBox="1">
            <a:spLocks/>
          </p:cNvSpPr>
          <p:nvPr/>
        </p:nvSpPr>
        <p:spPr>
          <a:xfrm>
            <a:off x="6113640" y="1835302"/>
            <a:ext cx="5287961" cy="6832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dirty="0" smtClean="0">
                <a:solidFill>
                  <a:srgbClr val="7FBA00"/>
                </a:solidFill>
                <a:latin typeface="Segoe UI Light" panose="020B0502040204020203" pitchFamily="34" charset="0"/>
                <a:cs typeface="Segoe UI Light" panose="020B0502040204020203" pitchFamily="34" charset="0"/>
              </a:rPr>
              <a:t>Asynchronous</a:t>
            </a:r>
            <a:endParaRPr lang="en-US" sz="2000" dirty="0">
              <a:solidFill>
                <a:srgbClr val="7FBA00"/>
              </a:solidFill>
            </a:endParaRPr>
          </a:p>
        </p:txBody>
      </p:sp>
      <p:sp>
        <p:nvSpPr>
          <p:cNvPr id="6" name="Rectangle 5"/>
          <p:cNvSpPr/>
          <p:nvPr/>
        </p:nvSpPr>
        <p:spPr>
          <a:xfrm>
            <a:off x="503237" y="2513057"/>
            <a:ext cx="5563178" cy="1754326"/>
          </a:xfrm>
          <a:prstGeom prst="rect">
            <a:avLst/>
          </a:prstGeom>
        </p:spPr>
        <p:txBody>
          <a:bodyPr wrap="square">
            <a:spAutoFit/>
          </a:bodyPr>
          <a:lstStyle/>
          <a:p>
            <a:r>
              <a:rPr lang="en-US" dirty="0" smtClean="0">
                <a:solidFill>
                  <a:srgbClr val="0000FF"/>
                </a:solidFill>
                <a:highlight>
                  <a:srgbClr val="FFFFFF"/>
                </a:highlight>
                <a:latin typeface="Consolas" panose="020B0609020204030204" pitchFamily="49" charset="0"/>
              </a:rPr>
              <a:t>public</a:t>
            </a:r>
            <a:r>
              <a:rPr lang="en-US" dirty="0" smtClean="0">
                <a:solidFill>
                  <a:srgbClr val="000000"/>
                </a:solidFill>
                <a:highlight>
                  <a:srgbClr val="FFFFFF"/>
                </a:highlight>
                <a:latin typeface="Consolas" panose="020B0609020204030204" pitchFamily="49" charset="0"/>
              </a:rPr>
              <a:t> </a:t>
            </a:r>
            <a:r>
              <a:rPr lang="en-US" dirty="0" smtClean="0">
                <a:solidFill>
                  <a:srgbClr val="0000FF"/>
                </a:solidFill>
                <a:highlight>
                  <a:srgbClr val="FFFFFF"/>
                </a:highlight>
                <a:latin typeface="Consolas" panose="020B0609020204030204" pitchFamily="49" charset="0"/>
              </a:rPr>
              <a:t>static void</a:t>
            </a:r>
            <a:r>
              <a:rPr lang="en-US" dirty="0" smtClean="0">
                <a:solidFill>
                  <a:srgbClr val="000000"/>
                </a:solidFill>
                <a:highlight>
                  <a:srgbClr val="FFFFFF"/>
                </a:highlight>
                <a:latin typeface="Consolas" panose="020B0609020204030204" pitchFamily="49" charset="0"/>
              </a:rPr>
              <a:t> </a:t>
            </a:r>
            <a:r>
              <a:rPr lang="en-US" dirty="0" err="1" smtClean="0">
                <a:solidFill>
                  <a:srgbClr val="000000"/>
                </a:solidFill>
                <a:highlight>
                  <a:srgbClr val="FFFFFF"/>
                </a:highlight>
                <a:latin typeface="Consolas" panose="020B0609020204030204" pitchFamily="49" charset="0"/>
              </a:rPr>
              <a:t>PausePrint</a:t>
            </a:r>
            <a:r>
              <a:rPr lang="en-US" dirty="0" smtClean="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t>
            </a:r>
            <a:r>
              <a:rPr lang="en-US" dirty="0" smtClean="0">
                <a:solidFill>
                  <a:srgbClr val="000000"/>
                </a:solidFill>
                <a:highlight>
                  <a:srgbClr val="FFFFFF"/>
                </a:highlight>
                <a:latin typeface="Consolas" panose="020B0609020204030204" pitchFamily="49" charset="0"/>
              </a:rPr>
              <a:t>{</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err="1">
                <a:solidFill>
                  <a:srgbClr val="0000FF"/>
                </a:solidFill>
                <a:highlight>
                  <a:srgbClr val="FFFFFF"/>
                </a:highlight>
                <a:latin typeface="Consolas" panose="020B0609020204030204" pitchFamily="49" charset="0"/>
              </a:rPr>
              <a:t>var</a:t>
            </a:r>
            <a:r>
              <a:rPr lang="en-US" dirty="0" smtClean="0">
                <a:solidFill>
                  <a:srgbClr val="000000"/>
                </a:solidFill>
                <a:highlight>
                  <a:srgbClr val="FFFFFF"/>
                </a:highlight>
                <a:latin typeface="Consolas" panose="020B0609020204030204" pitchFamily="49" charset="0"/>
              </a:rPr>
              <a:t> end = </a:t>
            </a:r>
            <a:r>
              <a:rPr lang="en-US" dirty="0" err="1">
                <a:solidFill>
                  <a:srgbClr val="2B91AF"/>
                </a:solidFill>
                <a:highlight>
                  <a:srgbClr val="FFFFFF"/>
                </a:highlight>
                <a:latin typeface="Consolas" panose="020B0609020204030204" pitchFamily="49" charset="0"/>
              </a:rPr>
              <a:t>DateTime</a:t>
            </a:r>
            <a:r>
              <a:rPr lang="en-US" dirty="0" err="1" smtClean="0">
                <a:solidFill>
                  <a:srgbClr val="000000"/>
                </a:solidFill>
                <a:highlight>
                  <a:srgbClr val="FFFFFF"/>
                </a:highlight>
                <a:latin typeface="Consolas" panose="020B0609020204030204" pitchFamily="49" charset="0"/>
              </a:rPr>
              <a:t>.Now</a:t>
            </a:r>
            <a:r>
              <a:rPr lang="en-US" dirty="0" smtClean="0">
                <a:solidFill>
                  <a:srgbClr val="000000"/>
                </a:solidFill>
                <a:highlight>
                  <a:srgbClr val="FFFFFF"/>
                </a:highlight>
                <a:latin typeface="Consolas" panose="020B0609020204030204" pitchFamily="49" charset="0"/>
              </a:rPr>
              <a:t> + </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TimeSpan</a:t>
            </a:r>
            <a:r>
              <a:rPr lang="en-US" dirty="0" err="1" smtClean="0">
                <a:solidFill>
                  <a:srgbClr val="000000"/>
                </a:solidFill>
                <a:highlight>
                  <a:srgbClr val="FFFFFF"/>
                </a:highlight>
                <a:latin typeface="Consolas" panose="020B0609020204030204" pitchFamily="49" charset="0"/>
              </a:rPr>
              <a:t>.FromSeconds</a:t>
            </a:r>
            <a:r>
              <a:rPr lang="en-US" dirty="0" smtClean="0">
                <a:solidFill>
                  <a:srgbClr val="000000"/>
                </a:solidFill>
                <a:highlight>
                  <a:srgbClr val="FFFFFF"/>
                </a:highlight>
                <a:latin typeface="Consolas" panose="020B0609020204030204" pitchFamily="49" charset="0"/>
              </a:rPr>
              <a:t>(10);</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smtClean="0">
                <a:solidFill>
                  <a:srgbClr val="0000FF"/>
                </a:solidFill>
                <a:highlight>
                  <a:srgbClr val="FFFFFF"/>
                </a:highlight>
                <a:latin typeface="Consolas" panose="020B0609020204030204" pitchFamily="49" charset="0"/>
              </a:rPr>
              <a:t>while </a:t>
            </a:r>
            <a:r>
              <a:rPr lang="en-US" dirty="0" smtClean="0">
                <a:solidFill>
                  <a:srgbClr val="000000"/>
                </a:solidFill>
                <a:highlight>
                  <a:srgbClr val="FFFFFF"/>
                </a:highlight>
                <a:latin typeface="Consolas" panose="020B0609020204030204" pitchFamily="49" charset="0"/>
              </a:rPr>
              <a:t>(</a:t>
            </a:r>
            <a:r>
              <a:rPr lang="en-US" dirty="0" err="1">
                <a:solidFill>
                  <a:srgbClr val="2B91AF"/>
                </a:solidFill>
                <a:highlight>
                  <a:srgbClr val="FFFFFF"/>
                </a:highlight>
                <a:latin typeface="Consolas" panose="020B0609020204030204" pitchFamily="49" charset="0"/>
              </a:rPr>
              <a:t>DateTime</a:t>
            </a:r>
            <a:r>
              <a:rPr lang="en-US" dirty="0" err="1" smtClean="0">
                <a:solidFill>
                  <a:srgbClr val="000000"/>
                </a:solidFill>
                <a:highlight>
                  <a:srgbClr val="FFFFFF"/>
                </a:highlight>
                <a:latin typeface="Consolas" panose="020B0609020204030204" pitchFamily="49" charset="0"/>
              </a:rPr>
              <a:t>.Now</a:t>
            </a:r>
            <a:r>
              <a:rPr lang="en-US" dirty="0" smtClean="0">
                <a:solidFill>
                  <a:srgbClr val="000000"/>
                </a:solidFill>
                <a:highlight>
                  <a:srgbClr val="FFFFFF"/>
                </a:highlight>
                <a:latin typeface="Consolas" panose="020B0609020204030204" pitchFamily="49" charset="0"/>
              </a:rPr>
              <a:t> &lt; end) { }</a:t>
            </a:r>
            <a:br>
              <a:rPr lang="en-US" dirty="0" smtClean="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Console</a:t>
            </a:r>
            <a:r>
              <a:rPr lang="en-US" dirty="0" err="1">
                <a:solidFill>
                  <a:srgbClr val="000000"/>
                </a:solidFill>
                <a:highlight>
                  <a:srgbClr val="FFFFFF"/>
                </a:highlight>
                <a:latin typeface="Consolas" panose="020B0609020204030204" pitchFamily="49" charset="0"/>
              </a:rPr>
              <a:t>.WriteLine</a:t>
            </a:r>
            <a:r>
              <a:rPr lang="en-US" dirty="0" smtClean="0">
                <a:solidFill>
                  <a:srgbClr val="000000"/>
                </a:solidFill>
                <a:highlight>
                  <a:srgbClr val="FFFFFF"/>
                </a:highlight>
                <a:latin typeface="Consolas" panose="020B0609020204030204" pitchFamily="49" charset="0"/>
              </a:rPr>
              <a:t>(</a:t>
            </a:r>
            <a:r>
              <a:rPr lang="en-US" dirty="0" smtClean="0">
                <a:solidFill>
                  <a:srgbClr val="002050">
                    <a:lumMod val="75000"/>
                  </a:srgbClr>
                </a:solidFill>
                <a:highlight>
                  <a:srgbClr val="FFFFFF"/>
                </a:highlight>
                <a:latin typeface="Consolas" panose="020B0609020204030204" pitchFamily="49" charset="0"/>
              </a:rPr>
              <a:t>"Hello"</a:t>
            </a:r>
            <a:r>
              <a:rPr lang="en-US" dirty="0" smtClean="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r>
            <a:br>
              <a:rPr lang="en-US" dirty="0">
                <a:solidFill>
                  <a:srgbClr val="000000"/>
                </a:solidFill>
                <a:highlight>
                  <a:srgbClr val="FFFFFF"/>
                </a:highlight>
                <a:latin typeface="Consolas" panose="020B0609020204030204" pitchFamily="49" charset="0"/>
              </a:rPr>
            </a:br>
            <a:r>
              <a:rPr lang="en-US" dirty="0" smtClean="0">
                <a:solidFill>
                  <a:srgbClr val="000000"/>
                </a:solidFill>
                <a:highlight>
                  <a:srgbClr val="FFFFFF"/>
                </a:highlight>
                <a:latin typeface="Consolas" panose="020B0609020204030204" pitchFamily="49" charset="0"/>
              </a:rPr>
              <a:t>}</a:t>
            </a:r>
            <a:endParaRPr lang="en-US" dirty="0">
              <a:solidFill>
                <a:srgbClr val="000000"/>
              </a:solidFill>
              <a:highlight>
                <a:srgbClr val="FFFFFF"/>
              </a:highlight>
              <a:latin typeface="Consolas" panose="020B0609020204030204" pitchFamily="49" charset="0"/>
            </a:endParaRPr>
          </a:p>
        </p:txBody>
      </p:sp>
      <p:cxnSp>
        <p:nvCxnSpPr>
          <p:cNvPr id="27" name="Straight Connector 26"/>
          <p:cNvCxnSpPr/>
          <p:nvPr/>
        </p:nvCxnSpPr>
        <p:spPr>
          <a:xfrm>
            <a:off x="350838" y="4500755"/>
            <a:ext cx="11734800" cy="0"/>
          </a:xfrm>
          <a:prstGeom prst="line">
            <a:avLst/>
          </a:prstGeom>
          <a:ln>
            <a:solidFill>
              <a:schemeClr val="tx1">
                <a:lumMod val="85000"/>
              </a:schemeClr>
            </a:solidFill>
            <a:prstDash val="solid"/>
            <a:headEnd type="none"/>
            <a:tailEnd type="none"/>
          </a:ln>
        </p:spPr>
        <p:style>
          <a:lnRef idx="1">
            <a:schemeClr val="accent3"/>
          </a:lnRef>
          <a:fillRef idx="0">
            <a:schemeClr val="accent3"/>
          </a:fillRef>
          <a:effectRef idx="0">
            <a:schemeClr val="accent3"/>
          </a:effectRef>
          <a:fontRef idx="minor">
            <a:schemeClr val="tx1"/>
          </a:fontRef>
        </p:style>
      </p:cxnSp>
      <p:sp>
        <p:nvSpPr>
          <p:cNvPr id="23" name="Left Arrow 22"/>
          <p:cNvSpPr/>
          <p:nvPr/>
        </p:nvSpPr>
        <p:spPr bwMode="auto">
          <a:xfrm>
            <a:off x="9471047" y="2780817"/>
            <a:ext cx="2965428" cy="792645"/>
          </a:xfrm>
          <a:prstGeom prst="leftArrow">
            <a:avLst>
              <a:gd name="adj1" fmla="val 76587"/>
              <a:gd name="adj2" fmla="val 64083"/>
            </a:avLst>
          </a:prstGeom>
          <a:solidFill>
            <a:srgbClr val="E47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USING A THREAD.</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Looks </a:t>
            </a:r>
            <a:r>
              <a:rPr lang="en-US" sz="2000" dirty="0" err="1" smtClean="0">
                <a:gradFill>
                  <a:gsLst>
                    <a:gs pos="0">
                      <a:srgbClr val="FFFFFF"/>
                    </a:gs>
                    <a:gs pos="100000">
                      <a:srgbClr val="FFFFFF"/>
                    </a:gs>
                  </a:gsLst>
                  <a:lin ang="5400000" scaled="0"/>
                </a:gradFill>
              </a:rPr>
              <a:t>async</a:t>
            </a:r>
            <a:r>
              <a:rPr lang="en-US" sz="2000" dirty="0" smtClean="0">
                <a:gradFill>
                  <a:gsLst>
                    <a:gs pos="0">
                      <a:srgbClr val="FFFFFF"/>
                    </a:gs>
                    <a:gs pos="100000">
                      <a:srgbClr val="FFFFFF"/>
                    </a:gs>
                  </a:gsLst>
                  <a:lin ang="5400000" scaled="0"/>
                </a:gradFill>
              </a:rPr>
              <a:t>, but isn’t</a:t>
            </a:r>
            <a:endParaRPr lang="en-US" sz="2000" dirty="0">
              <a:gradFill>
                <a:gsLst>
                  <a:gs pos="0">
                    <a:srgbClr val="FFFFFF"/>
                  </a:gs>
                  <a:gs pos="100000">
                    <a:srgbClr val="FFFFFF"/>
                  </a:gs>
                </a:gsLst>
                <a:lin ang="5400000" scaled="0"/>
              </a:gradFill>
            </a:endParaRPr>
          </a:p>
        </p:txBody>
      </p:sp>
      <p:sp>
        <p:nvSpPr>
          <p:cNvPr id="15" name="Left Arrow 14"/>
          <p:cNvSpPr/>
          <p:nvPr/>
        </p:nvSpPr>
        <p:spPr bwMode="auto">
          <a:xfrm>
            <a:off x="10189029" y="4995821"/>
            <a:ext cx="2275846" cy="548635"/>
          </a:xfrm>
          <a:prstGeom prst="leftArrow">
            <a:avLst>
              <a:gd name="adj1" fmla="val 55744"/>
              <a:gd name="adj2" fmla="val 78941"/>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TRUE ASYNC.</a:t>
            </a:r>
          </a:p>
        </p:txBody>
      </p:sp>
      <p:sp>
        <p:nvSpPr>
          <p:cNvPr id="24" name="Left Arrow 23"/>
          <p:cNvSpPr/>
          <p:nvPr/>
        </p:nvSpPr>
        <p:spPr bwMode="auto">
          <a:xfrm>
            <a:off x="2469469" y="5097462"/>
            <a:ext cx="2975833" cy="715663"/>
          </a:xfrm>
          <a:prstGeom prst="leftArrow">
            <a:avLst>
              <a:gd name="adj1" fmla="val 76587"/>
              <a:gd name="adj2" fmla="val 62664"/>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BLOCKING.</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Looks sync, but isn’t</a:t>
            </a:r>
            <a:endParaRPr lang="en-US" sz="2000" dirty="0">
              <a:gradFill>
                <a:gsLst>
                  <a:gs pos="0">
                    <a:srgbClr val="FFFFFF"/>
                  </a:gs>
                  <a:gs pos="100000">
                    <a:srgbClr val="FFFFFF"/>
                  </a:gs>
                </a:gsLst>
                <a:lin ang="5400000" scaled="0"/>
              </a:gradFill>
            </a:endParaRPr>
          </a:p>
        </p:txBody>
      </p:sp>
      <p:sp>
        <p:nvSpPr>
          <p:cNvPr id="7" name="TextBox 6"/>
          <p:cNvSpPr txBox="1"/>
          <p:nvPr/>
        </p:nvSpPr>
        <p:spPr>
          <a:xfrm>
            <a:off x="5431704" y="2820047"/>
            <a:ext cx="7010401" cy="1369606"/>
          </a:xfrm>
          <a:prstGeom prst="rect">
            <a:avLst/>
          </a:prstGeom>
          <a:solidFill>
            <a:schemeClr val="tx1">
              <a:lumMod val="85000"/>
            </a:schemeClr>
          </a:solidFill>
        </p:spPr>
        <p:txBody>
          <a:bodyPr wrap="square" lIns="182880" tIns="146304" rIns="182880" bIns="146304" rtlCol="0">
            <a:spAutoFit/>
          </a:bodyPr>
          <a:lstStyle/>
          <a:p>
            <a:pPr>
              <a:lnSpc>
                <a:spcPct val="90000"/>
              </a:lnSpc>
              <a:spcAft>
                <a:spcPts val="600"/>
              </a:spcAft>
            </a:pPr>
            <a:r>
              <a:rPr lang="en-US" sz="2800" i="1" dirty="0" smtClean="0">
                <a:solidFill>
                  <a:sysClr val="windowText" lastClr="000000"/>
                </a:solidFill>
              </a:rPr>
              <a:t>“Should I expose async wrappers for synchronous methods?” </a:t>
            </a:r>
            <a:r>
              <a:rPr lang="en-US" sz="2800" dirty="0" smtClean="0">
                <a:solidFill>
                  <a:sysClr val="windowText" lastClr="000000"/>
                </a:solidFill>
              </a:rPr>
              <a:t>– generally no!</a:t>
            </a:r>
          </a:p>
          <a:p>
            <a:pPr>
              <a:lnSpc>
                <a:spcPct val="90000"/>
              </a:lnSpc>
              <a:spcAft>
                <a:spcPts val="600"/>
              </a:spcAft>
            </a:pPr>
            <a:r>
              <a:rPr lang="en-US" sz="1600" dirty="0" smtClean="0">
                <a:solidFill>
                  <a:srgbClr val="68217A">
                    <a:lumMod val="40000"/>
                    <a:lumOff val="60000"/>
                  </a:srgbClr>
                </a:solidFill>
                <a:hlinkClick r:id="rId3"/>
              </a:rPr>
              <a:t>http</a:t>
            </a:r>
            <a:r>
              <a:rPr lang="en-US" sz="1600" dirty="0">
                <a:solidFill>
                  <a:srgbClr val="68217A">
                    <a:lumMod val="40000"/>
                    <a:lumOff val="60000"/>
                  </a:srgbClr>
                </a:solidFill>
                <a:hlinkClick r:id="rId3"/>
              </a:rPr>
              <a:t>://blogs.msdn.com/b/pfxteam/archive/2012/03/24/10287244.aspx</a:t>
            </a:r>
            <a:endParaRPr lang="en-US" sz="1600" dirty="0" smtClean="0">
              <a:solidFill>
                <a:srgbClr val="68217A">
                  <a:lumMod val="40000"/>
                  <a:lumOff val="60000"/>
                </a:srgbClr>
              </a:solidFill>
            </a:endParaRPr>
          </a:p>
        </p:txBody>
      </p:sp>
      <p:sp>
        <p:nvSpPr>
          <p:cNvPr id="18" name="TextBox 17"/>
          <p:cNvSpPr txBox="1"/>
          <p:nvPr/>
        </p:nvSpPr>
        <p:spPr>
          <a:xfrm>
            <a:off x="0" y="5224559"/>
            <a:ext cx="7010401" cy="1757404"/>
          </a:xfrm>
          <a:prstGeom prst="rect">
            <a:avLst/>
          </a:prstGeom>
          <a:solidFill>
            <a:schemeClr val="tx1">
              <a:lumMod val="85000"/>
            </a:schemeClr>
          </a:solidFill>
        </p:spPr>
        <p:txBody>
          <a:bodyPr wrap="square" lIns="182880" tIns="146304" rIns="182880" bIns="146304" rtlCol="0">
            <a:spAutoFit/>
          </a:bodyPr>
          <a:lstStyle/>
          <a:p>
            <a:pPr>
              <a:lnSpc>
                <a:spcPct val="90000"/>
              </a:lnSpc>
              <a:spcAft>
                <a:spcPts val="600"/>
              </a:spcAft>
            </a:pPr>
            <a:r>
              <a:rPr lang="en-US" sz="2800" i="1" dirty="0" smtClean="0">
                <a:solidFill>
                  <a:sysClr val="windowText" lastClr="000000"/>
                </a:solidFill>
              </a:rPr>
              <a:t>“How can I expose sync wrappers for async methods?” </a:t>
            </a:r>
            <a:r>
              <a:rPr lang="en-US" sz="2800" dirty="0" smtClean="0">
                <a:solidFill>
                  <a:sysClr val="windowText" lastClr="000000"/>
                </a:solidFill>
              </a:rPr>
              <a:t>– if you absolutely have to, you can use a nested message-loop…</a:t>
            </a:r>
          </a:p>
          <a:p>
            <a:pPr>
              <a:lnSpc>
                <a:spcPct val="90000"/>
              </a:lnSpc>
              <a:spcAft>
                <a:spcPts val="600"/>
              </a:spcAft>
            </a:pPr>
            <a:r>
              <a:rPr lang="en-US" sz="1600" dirty="0">
                <a:gradFill>
                  <a:gsLst>
                    <a:gs pos="2917">
                      <a:srgbClr val="FFFFFF"/>
                    </a:gs>
                    <a:gs pos="30000">
                      <a:srgbClr val="FFFFFF"/>
                    </a:gs>
                  </a:gsLst>
                  <a:lin ang="5400000" scaled="0"/>
                </a:gradFill>
                <a:hlinkClick r:id="rId4"/>
              </a:rPr>
              <a:t>http://blogs.msdn.com/b/pfxteam/archive/2012/04/13/10293638.aspx</a:t>
            </a:r>
            <a:endParaRPr lang="en-US" sz="16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2797269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right)">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right)">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right)">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additive="base">
                                        <p:cTn id="56" dur="500" fill="hold"/>
                                        <p:tgtEl>
                                          <p:spTgt spid="7"/>
                                        </p:tgtEl>
                                        <p:attrNameLst>
                                          <p:attrName>ppt_x</p:attrName>
                                        </p:attrNameLst>
                                      </p:cBhvr>
                                      <p:tavLst>
                                        <p:tav tm="0">
                                          <p:val>
                                            <p:strVal val="1+#ppt_w/2"/>
                                          </p:val>
                                        </p:tav>
                                        <p:tav tm="100000">
                                          <p:val>
                                            <p:strVal val="#ppt_x"/>
                                          </p:val>
                                        </p:tav>
                                      </p:tavLst>
                                    </p:anim>
                                    <p:anim calcmode="lin" valueType="num">
                                      <p:cBhvr additive="base">
                                        <p:cTn id="57" dur="500" fill="hold"/>
                                        <p:tgtEl>
                                          <p:spTgt spid="7"/>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0-#ppt_w/2"/>
                                          </p:val>
                                        </p:tav>
                                        <p:tav tm="100000">
                                          <p:val>
                                            <p:strVal val="#ppt_x"/>
                                          </p:val>
                                        </p:tav>
                                      </p:tavLst>
                                    </p:anim>
                                    <p:anim calcmode="lin" valueType="num">
                                      <p:cBhvr additive="base">
                                        <p:cTn id="6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0" grpId="0"/>
      <p:bldP spid="11" grpId="0" animBg="1"/>
      <p:bldP spid="4" grpId="0"/>
      <p:bldP spid="5" grpId="0"/>
      <p:bldP spid="6" grpId="0"/>
      <p:bldP spid="23" grpId="0" animBg="1"/>
      <p:bldP spid="15" grpId="0" animBg="1"/>
      <p:bldP spid="24" grpId="0" animBg="1"/>
      <p:bldP spid="7" grpId="0" animBg="1"/>
      <p:bldP spid="1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dangers of </a:t>
            </a:r>
            <a:endParaRPr lang="en-US" dirty="0"/>
          </a:p>
        </p:txBody>
      </p:sp>
      <p:sp>
        <p:nvSpPr>
          <p:cNvPr id="3" name="Text Placeholder 2"/>
          <p:cNvSpPr>
            <a:spLocks noGrp="1"/>
          </p:cNvSpPr>
          <p:nvPr>
            <p:ph type="body" sz="quarter" idx="4294967295"/>
          </p:nvPr>
        </p:nvSpPr>
        <p:spPr>
          <a:xfrm>
            <a:off x="274638" y="1212850"/>
            <a:ext cx="11887200" cy="5816977"/>
          </a:xfrm>
        </p:spPr>
        <p:txBody>
          <a:bodyPr/>
          <a:lstStyle/>
          <a:p>
            <a:pPr marL="0" indent="0">
              <a:buNone/>
            </a:pPr>
            <a:r>
              <a:rPr lang="en-US" dirty="0" smtClean="0">
                <a:solidFill>
                  <a:schemeClr val="tx1"/>
                </a:solidFill>
              </a:rPr>
              <a:t>The </a:t>
            </a:r>
            <a:r>
              <a:rPr lang="en-US" dirty="0" err="1" smtClean="0">
                <a:solidFill>
                  <a:schemeClr val="tx1"/>
                </a:solidFill>
              </a:rPr>
              <a:t>threadpool</a:t>
            </a:r>
            <a:r>
              <a:rPr lang="en-US" dirty="0" smtClean="0">
                <a:solidFill>
                  <a:schemeClr val="tx1"/>
                </a:solidFill>
              </a:rPr>
              <a:t> is an app-global resource</a:t>
            </a:r>
          </a:p>
          <a:p>
            <a:pPr marL="342900" lvl="1" indent="0">
              <a:buNone/>
            </a:pPr>
            <a:r>
              <a:rPr lang="en-US" sz="2000" dirty="0" smtClean="0"/>
              <a:t>The number of threads available to service work items varies greatly over the life of an app</a:t>
            </a:r>
          </a:p>
          <a:p>
            <a:pPr marL="342900" lvl="1" indent="0">
              <a:buNone/>
            </a:pPr>
            <a:r>
              <a:rPr lang="en-US" sz="2000" dirty="0" smtClean="0"/>
              <a:t>The thread pool adds and removes threads using a hill climbing algorithm that adjusts slowly</a:t>
            </a:r>
          </a:p>
          <a:p>
            <a:pPr marL="342900" lvl="1" indent="0">
              <a:buNone/>
            </a:pPr>
            <a:endParaRPr lang="en-US" sz="2000" dirty="0"/>
          </a:p>
          <a:p>
            <a:pPr marL="0" indent="0">
              <a:buNone/>
            </a:pPr>
            <a:r>
              <a:rPr lang="en-US" dirty="0" smtClean="0">
                <a:solidFill>
                  <a:schemeClr val="tx1"/>
                </a:solidFill>
              </a:rPr>
              <a:t>In a server app, spinning up threads hurts scalability</a:t>
            </a:r>
          </a:p>
          <a:p>
            <a:pPr marL="342900" lvl="1" indent="0">
              <a:buNone/>
            </a:pPr>
            <a:r>
              <a:rPr lang="en-US" sz="2000" dirty="0" smtClean="0"/>
              <a:t>A high-traffic server app may choose to optimize for scalability over latency</a:t>
            </a:r>
          </a:p>
          <a:p>
            <a:pPr marL="342900" lvl="1" indent="0">
              <a:buNone/>
            </a:pPr>
            <a:r>
              <a:rPr lang="en-US" sz="2000" dirty="0" smtClean="0"/>
              <a:t>An API that launches new threads unexpectedly can cause hard-to-diagnose scalability bottlenecks</a:t>
            </a:r>
          </a:p>
          <a:p>
            <a:pPr marL="342900" lvl="1" indent="0">
              <a:buNone/>
            </a:pPr>
            <a:endParaRPr lang="en-US" sz="2000" dirty="0"/>
          </a:p>
          <a:p>
            <a:pPr marL="0" indent="0">
              <a:buNone/>
            </a:pPr>
            <a:r>
              <a:rPr lang="en-US" dirty="0" smtClean="0">
                <a:solidFill>
                  <a:schemeClr val="tx1"/>
                </a:solidFill>
              </a:rPr>
              <a:t>The app is in the best position to manage its threads</a:t>
            </a:r>
          </a:p>
          <a:p>
            <a:pPr marL="342900" lvl="1" indent="0">
              <a:buNone/>
            </a:pPr>
            <a:r>
              <a:rPr lang="en-US" sz="2000" dirty="0" smtClean="0"/>
              <a:t>Provide </a:t>
            </a:r>
            <a:r>
              <a:rPr lang="en-US" sz="2000" b="1" dirty="0" smtClean="0">
                <a:solidFill>
                  <a:schemeClr val="accent2"/>
                </a:solidFill>
              </a:rPr>
              <a:t>synchronous</a:t>
            </a:r>
            <a:r>
              <a:rPr lang="en-US" sz="2000" dirty="0" smtClean="0">
                <a:solidFill>
                  <a:schemeClr val="accent2"/>
                </a:solidFill>
              </a:rPr>
              <a:t> </a:t>
            </a:r>
            <a:r>
              <a:rPr lang="en-US" sz="2000" dirty="0" smtClean="0"/>
              <a:t>methods when you do CPU-work that </a:t>
            </a:r>
            <a:r>
              <a:rPr lang="en-US" sz="2000" b="1" dirty="0" smtClean="0">
                <a:solidFill>
                  <a:schemeClr val="accent2"/>
                </a:solidFill>
              </a:rPr>
              <a:t>blocks the current thread</a:t>
            </a:r>
          </a:p>
          <a:p>
            <a:pPr marL="342900" lvl="1" indent="0">
              <a:buNone/>
            </a:pPr>
            <a:r>
              <a:rPr lang="en-US" sz="2000" dirty="0" smtClean="0"/>
              <a:t>Provide </a:t>
            </a:r>
            <a:r>
              <a:rPr lang="en-US" sz="2000" b="1" dirty="0" smtClean="0">
                <a:solidFill>
                  <a:srgbClr val="00FFFF"/>
                </a:solidFill>
              </a:rPr>
              <a:t>asynchronous</a:t>
            </a:r>
            <a:r>
              <a:rPr lang="en-US" sz="2000" dirty="0" smtClean="0">
                <a:solidFill>
                  <a:srgbClr val="00FFFF"/>
                </a:solidFill>
              </a:rPr>
              <a:t> </a:t>
            </a:r>
            <a:r>
              <a:rPr lang="en-US" sz="2000" dirty="0" smtClean="0"/>
              <a:t>methods when you can do so </a:t>
            </a:r>
            <a:r>
              <a:rPr lang="en-US" sz="2000" b="1" dirty="0" smtClean="0">
                <a:solidFill>
                  <a:srgbClr val="00FFFF"/>
                </a:solidFill>
              </a:rPr>
              <a:t>without spawning new threads</a:t>
            </a:r>
          </a:p>
          <a:p>
            <a:pPr marL="342900" lvl="1" indent="0">
              <a:buNone/>
            </a:pPr>
            <a:r>
              <a:rPr lang="en-US" sz="2000" dirty="0" smtClean="0"/>
              <a:t>Let the app that called you use its domain knowledge to manage its threading strategy (e.g. </a:t>
            </a:r>
            <a:r>
              <a:rPr lang="en-US" sz="2000" dirty="0" err="1" smtClean="0"/>
              <a:t>Task.Run</a:t>
            </a:r>
            <a:r>
              <a:rPr lang="en-US" sz="2000" dirty="0" smtClean="0"/>
              <a:t>)</a:t>
            </a:r>
            <a:endParaRPr lang="en-US" sz="2000" dirty="0"/>
          </a:p>
        </p:txBody>
      </p:sp>
      <p:sp>
        <p:nvSpPr>
          <p:cNvPr id="4" name="Left Arrow 3"/>
          <p:cNvSpPr/>
          <p:nvPr/>
        </p:nvSpPr>
        <p:spPr bwMode="auto">
          <a:xfrm>
            <a:off x="4465637" y="68262"/>
            <a:ext cx="6400800" cy="1295401"/>
          </a:xfrm>
          <a:prstGeom prst="leftArrow">
            <a:avLst>
              <a:gd name="adj1" fmla="val 67264"/>
              <a:gd name="adj2" fmla="val 66496"/>
            </a:avLst>
          </a:prstGeom>
          <a:solidFill>
            <a:srgbClr val="E47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rPr>
              <a:t> LIBRARIES THAT USE TASK.RUN</a:t>
            </a:r>
          </a:p>
          <a:p>
            <a:pPr defTabSz="932472" fontAlgn="base">
              <a:spcBef>
                <a:spcPct val="0"/>
              </a:spcBef>
              <a:spcAft>
                <a:spcPct val="0"/>
              </a:spcAft>
            </a:pPr>
            <a:r>
              <a:rPr lang="en-US" sz="2000" dirty="0" smtClean="0">
                <a:gradFill>
                  <a:gsLst>
                    <a:gs pos="0">
                      <a:srgbClr val="FFFFFF"/>
                    </a:gs>
                    <a:gs pos="100000">
                      <a:srgbClr val="FFFFFF"/>
                    </a:gs>
                  </a:gsLst>
                  <a:lin ang="5400000" scaled="0"/>
                </a:gradFill>
              </a:rPr>
              <a:t> (looks </a:t>
            </a:r>
            <a:r>
              <a:rPr lang="en-US" sz="2000" dirty="0" err="1" smtClean="0">
                <a:gradFill>
                  <a:gsLst>
                    <a:gs pos="0">
                      <a:srgbClr val="FFFFFF"/>
                    </a:gs>
                    <a:gs pos="100000">
                      <a:srgbClr val="FFFFFF"/>
                    </a:gs>
                  </a:gsLst>
                  <a:lin ang="5400000" scaled="0"/>
                </a:gradFill>
              </a:rPr>
              <a:t>async</a:t>
            </a:r>
            <a:r>
              <a:rPr lang="en-US" sz="2000" dirty="0" smtClean="0">
                <a:gradFill>
                  <a:gsLst>
                    <a:gs pos="0">
                      <a:srgbClr val="FFFFFF"/>
                    </a:gs>
                    <a:gs pos="100000">
                      <a:srgbClr val="FFFFFF"/>
                    </a:gs>
                  </a:gsLst>
                  <a:lin ang="5400000" scaled="0"/>
                </a:gradFill>
              </a:rPr>
              <a:t>, but it wraps a sync implementation)</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2769959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Takeaways</a:t>
            </a:r>
            <a:endParaRPr lang="en-US" dirty="0"/>
          </a:p>
        </p:txBody>
      </p:sp>
      <p:sp>
        <p:nvSpPr>
          <p:cNvPr id="2" name="Text Placeholder 1"/>
          <p:cNvSpPr>
            <a:spLocks noGrp="1"/>
          </p:cNvSpPr>
          <p:nvPr>
            <p:ph type="body" sz="quarter" idx="11"/>
          </p:nvPr>
        </p:nvSpPr>
        <p:spPr>
          <a:xfrm>
            <a:off x="274639" y="1212849"/>
            <a:ext cx="11889564" cy="5539978"/>
          </a:xfrm>
        </p:spPr>
        <p:txBody>
          <a:bodyPr/>
          <a:lstStyle/>
          <a:p>
            <a:pPr>
              <a:spcBef>
                <a:spcPts val="3600"/>
              </a:spcBef>
            </a:pPr>
            <a:endParaRPr lang="en-US" sz="2000" dirty="0" smtClean="0"/>
          </a:p>
          <a:p>
            <a:pPr>
              <a:spcBef>
                <a:spcPts val="3600"/>
              </a:spcBef>
            </a:pPr>
            <a:r>
              <a:rPr lang="en-US" dirty="0" err="1" smtClean="0"/>
              <a:t>Async</a:t>
            </a:r>
            <a:r>
              <a:rPr lang="en-US" dirty="0" smtClean="0"/>
              <a:t> void is only for top-level event handlers</a:t>
            </a:r>
          </a:p>
          <a:p>
            <a:pPr>
              <a:spcBef>
                <a:spcPts val="3600"/>
              </a:spcBef>
            </a:pPr>
            <a:r>
              <a:rPr lang="en-US" dirty="0" smtClean="0"/>
              <a:t>The </a:t>
            </a:r>
            <a:r>
              <a:rPr lang="en-US" dirty="0" err="1" smtClean="0"/>
              <a:t>threadpool</a:t>
            </a:r>
            <a:r>
              <a:rPr lang="en-US" dirty="0" smtClean="0"/>
              <a:t> is for CPU bound code, not IO-bound</a:t>
            </a:r>
          </a:p>
          <a:p>
            <a:pPr>
              <a:spcBef>
                <a:spcPts val="3600"/>
              </a:spcBef>
            </a:pPr>
            <a:r>
              <a:rPr lang="en-US" dirty="0" smtClean="0"/>
              <a:t>Wrap Tasks around events with </a:t>
            </a:r>
            <a:r>
              <a:rPr lang="en-US" dirty="0" err="1" smtClean="0"/>
              <a:t>TaskCompletionSource</a:t>
            </a:r>
            <a:endParaRPr lang="en-US" dirty="0" smtClean="0"/>
          </a:p>
          <a:p>
            <a:pPr>
              <a:spcBef>
                <a:spcPts val="3600"/>
              </a:spcBef>
            </a:pPr>
            <a:r>
              <a:rPr lang="en-US" dirty="0" smtClean="0"/>
              <a:t>Libraries shouldn’t lie</a:t>
            </a:r>
          </a:p>
          <a:p>
            <a:pPr>
              <a:spcBef>
                <a:spcPts val="3600"/>
              </a:spcBef>
            </a:pPr>
            <a:r>
              <a:rPr lang="en-US" dirty="0" smtClean="0"/>
              <a:t>Libraries should be chunky, not chatty</a:t>
            </a:r>
            <a:endParaRPr lang="en-US" dirty="0"/>
          </a:p>
        </p:txBody>
      </p:sp>
    </p:spTree>
    <p:extLst>
      <p:ext uri="{BB962C8B-B14F-4D97-AF65-F5344CB8AC3E}">
        <p14:creationId xmlns:p14="http://schemas.microsoft.com/office/powerpoint/2010/main" val="2405172086"/>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Turn Arrow 3"/>
          <p:cNvSpPr/>
          <p:nvPr/>
        </p:nvSpPr>
        <p:spPr>
          <a:xfrm rot="10800000">
            <a:off x="532087" y="3188322"/>
            <a:ext cx="816240" cy="2768668"/>
          </a:xfrm>
          <a:prstGeom prst="uturnArrow">
            <a:avLst>
              <a:gd name="adj1" fmla="val 14706"/>
              <a:gd name="adj2" fmla="val 13603"/>
              <a:gd name="adj3" fmla="val 27942"/>
              <a:gd name="adj4" fmla="val 46875"/>
              <a:gd name="adj5" fmla="val 51875"/>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559"/>
            <a:endParaRPr lang="en-GB" sz="1836">
              <a:solidFill>
                <a:srgbClr val="FFFFFF"/>
              </a:solidFill>
            </a:endParaRPr>
          </a:p>
        </p:txBody>
      </p:sp>
      <p:sp>
        <p:nvSpPr>
          <p:cNvPr id="15" name="TextBox 14"/>
          <p:cNvSpPr txBox="1"/>
          <p:nvPr/>
        </p:nvSpPr>
        <p:spPr>
          <a:xfrm>
            <a:off x="5687595" y="3186339"/>
            <a:ext cx="6199296" cy="1204725"/>
          </a:xfrm>
          <a:prstGeom prst="rect">
            <a:avLst/>
          </a:prstGeom>
          <a:solidFill>
            <a:srgbClr val="002060"/>
          </a:solidFill>
        </p:spPr>
        <p:txBody>
          <a:bodyPr wrap="none" lIns="93260" tIns="93260" rIns="93260" bIns="93260" rtlCol="0">
            <a:noAutofit/>
          </a:bodyPr>
          <a:lstStyle/>
          <a:p>
            <a:pPr defTabSz="932559">
              <a:lnSpc>
                <a:spcPct val="115000"/>
              </a:lnSpc>
            </a:pPr>
            <a:r>
              <a:rPr lang="en-US" sz="2040" b="1" dirty="0" err="1">
                <a:solidFill>
                  <a:srgbClr val="569CD6"/>
                </a:solidFill>
                <a:latin typeface="Consolas"/>
                <a:ea typeface="Calibri"/>
                <a:cs typeface="Times New Roman"/>
              </a:rPr>
              <a:t>async</a:t>
            </a:r>
            <a:r>
              <a:rPr lang="en-US" sz="2040" b="1" dirty="0">
                <a:solidFill>
                  <a:srgbClr val="569CD6"/>
                </a:solidFill>
                <a:latin typeface="Consolas"/>
                <a:ea typeface="Calibri"/>
                <a:cs typeface="Times New Roman"/>
              </a:rPr>
              <a:t> </a:t>
            </a:r>
            <a:r>
              <a:rPr lang="en-US" sz="2040" b="1" dirty="0">
                <a:solidFill>
                  <a:srgbClr val="4EC9B0"/>
                </a:solidFill>
                <a:latin typeface="Consolas"/>
                <a:ea typeface="Calibri"/>
                <a:cs typeface="Times New Roman"/>
              </a:rPr>
              <a:t>Task</a:t>
            </a:r>
            <a:r>
              <a:rPr lang="en-US" sz="2040" dirty="0">
                <a:solidFill>
                  <a:srgbClr val="C8C8C8"/>
                </a:solidFill>
                <a:latin typeface="Consolas"/>
                <a:ea typeface="Calibri"/>
                <a:cs typeface="Times New Roman"/>
              </a:rPr>
              <a:t> </a:t>
            </a:r>
            <a:r>
              <a:rPr lang="en-US" sz="2040" b="1" dirty="0" err="1" smtClean="0">
                <a:solidFill>
                  <a:srgbClr val="C8C8C8"/>
                </a:solidFill>
                <a:latin typeface="Consolas"/>
                <a:ea typeface="Calibri"/>
                <a:cs typeface="Times New Roman"/>
              </a:rPr>
              <a:t>LoadAsync</a:t>
            </a:r>
            <a:r>
              <a:rPr lang="en-US" sz="2040" dirty="0">
                <a:solidFill>
                  <a:srgbClr val="C8C8C8"/>
                </a:solidFill>
                <a:latin typeface="Consolas"/>
                <a:ea typeface="Calibri"/>
                <a:cs typeface="Times New Roman"/>
              </a:rPr>
              <a:t>() {</a:t>
            </a:r>
            <a:endParaRPr lang="en-US" sz="2856" dirty="0">
              <a:solidFill>
                <a:srgbClr val="FFFFFF"/>
              </a:solidFill>
              <a:latin typeface="Calibri"/>
              <a:ea typeface="Calibri"/>
              <a:cs typeface="Times New Roman"/>
            </a:endParaRPr>
          </a:p>
          <a:p>
            <a:pPr defTabSz="932559">
              <a:lnSpc>
                <a:spcPct val="115000"/>
              </a:lnSpc>
            </a:pPr>
            <a:r>
              <a:rPr lang="en-US" sz="2040" dirty="0">
                <a:solidFill>
                  <a:srgbClr val="C8C8C8"/>
                </a:solidFill>
                <a:latin typeface="Consolas"/>
                <a:ea typeface="Calibri"/>
                <a:cs typeface="Times New Roman"/>
              </a:rPr>
              <a:t>  </a:t>
            </a:r>
            <a:r>
              <a:rPr lang="en-US" sz="2040" b="1" dirty="0">
                <a:solidFill>
                  <a:srgbClr val="569CD6"/>
                </a:solidFill>
                <a:latin typeface="Consolas"/>
                <a:ea typeface="Calibri"/>
                <a:cs typeface="Times New Roman"/>
              </a:rPr>
              <a:t>await </a:t>
            </a:r>
            <a:r>
              <a:rPr lang="en-US" sz="2040" b="1" dirty="0" err="1">
                <a:solidFill>
                  <a:srgbClr val="C8C8C8"/>
                </a:solidFill>
                <a:latin typeface="Consolas"/>
                <a:ea typeface="Calibri"/>
                <a:cs typeface="Times New Roman"/>
              </a:rPr>
              <a:t>IO</a:t>
            </a:r>
            <a:r>
              <a:rPr lang="en-US" sz="2040" dirty="0" err="1">
                <a:solidFill>
                  <a:srgbClr val="C8C8C8"/>
                </a:solidFill>
                <a:latin typeface="Consolas"/>
                <a:ea typeface="Calibri"/>
                <a:cs typeface="Times New Roman"/>
              </a:rPr>
              <a:t>.</a:t>
            </a:r>
            <a:r>
              <a:rPr lang="en-US" sz="2040" b="1" dirty="0" err="1">
                <a:solidFill>
                  <a:srgbClr val="4EC9B0"/>
                </a:solidFill>
                <a:latin typeface="Consolas"/>
                <a:ea typeface="Calibri"/>
                <a:cs typeface="Times New Roman"/>
              </a:rPr>
              <a:t>Network</a:t>
            </a:r>
            <a:r>
              <a:rPr lang="en-US" sz="2040" dirty="0" err="1">
                <a:solidFill>
                  <a:srgbClr val="C8C8C8"/>
                </a:solidFill>
                <a:latin typeface="Consolas"/>
                <a:ea typeface="Calibri"/>
                <a:cs typeface="Times New Roman"/>
              </a:rPr>
              <a:t>.</a:t>
            </a:r>
            <a:r>
              <a:rPr lang="en-US" sz="2040" b="1" dirty="0" err="1">
                <a:solidFill>
                  <a:srgbClr val="C8C8C8"/>
                </a:solidFill>
                <a:latin typeface="Consolas"/>
                <a:ea typeface="Calibri"/>
                <a:cs typeface="Times New Roman"/>
              </a:rPr>
              <a:t>DownloadAsync</a:t>
            </a:r>
            <a:r>
              <a:rPr lang="en-US" sz="2040" dirty="0">
                <a:solidFill>
                  <a:srgbClr val="C8C8C8"/>
                </a:solidFill>
                <a:latin typeface="Consolas"/>
                <a:ea typeface="Calibri"/>
                <a:cs typeface="Times New Roman"/>
              </a:rPr>
              <a:t>(</a:t>
            </a:r>
            <a:r>
              <a:rPr lang="en-US" sz="2040" b="1" dirty="0">
                <a:solidFill>
                  <a:srgbClr val="C8C8C8"/>
                </a:solidFill>
                <a:latin typeface="Consolas"/>
                <a:ea typeface="Calibri"/>
                <a:cs typeface="Times New Roman"/>
              </a:rPr>
              <a:t>path</a:t>
            </a:r>
            <a:r>
              <a:rPr lang="en-US" sz="2040" dirty="0">
                <a:solidFill>
                  <a:srgbClr val="C8C8C8"/>
                </a:solidFill>
                <a:latin typeface="Consolas"/>
                <a:ea typeface="Calibri"/>
                <a:cs typeface="Times New Roman"/>
              </a:rPr>
              <a:t>);</a:t>
            </a:r>
            <a:br>
              <a:rPr lang="en-US" sz="2040" dirty="0">
                <a:solidFill>
                  <a:srgbClr val="C8C8C8"/>
                </a:solidFill>
                <a:latin typeface="Consolas"/>
                <a:ea typeface="Calibri"/>
                <a:cs typeface="Times New Roman"/>
              </a:rPr>
            </a:br>
            <a:r>
              <a:rPr lang="en-US" sz="2040" dirty="0">
                <a:solidFill>
                  <a:srgbClr val="C8C8C8"/>
                </a:solidFill>
                <a:latin typeface="Consolas"/>
                <a:ea typeface="Calibri"/>
                <a:cs typeface="Times New Roman"/>
              </a:rPr>
              <a:t>}</a:t>
            </a:r>
            <a:endParaRPr lang="en-US" sz="2856" dirty="0">
              <a:solidFill>
                <a:srgbClr val="FFFFFF"/>
              </a:solidFill>
              <a:latin typeface="Calibri"/>
              <a:ea typeface="Calibri"/>
              <a:cs typeface="Times New Roman"/>
            </a:endParaRPr>
          </a:p>
        </p:txBody>
      </p:sp>
      <p:sp>
        <p:nvSpPr>
          <p:cNvPr id="9" name="TextBox 8"/>
          <p:cNvSpPr txBox="1"/>
          <p:nvPr/>
        </p:nvSpPr>
        <p:spPr>
          <a:xfrm>
            <a:off x="1520937" y="2175102"/>
            <a:ext cx="4051979" cy="1900105"/>
          </a:xfrm>
          <a:prstGeom prst="rect">
            <a:avLst/>
          </a:prstGeom>
          <a:solidFill>
            <a:srgbClr val="002060"/>
          </a:solidFill>
        </p:spPr>
        <p:txBody>
          <a:bodyPr wrap="none" lIns="93260" tIns="93260" rIns="93260" bIns="93260" rtlCol="0">
            <a:noAutofit/>
          </a:bodyPr>
          <a:lstStyle/>
          <a:p>
            <a:pPr defTabSz="932559">
              <a:lnSpc>
                <a:spcPct val="115000"/>
              </a:lnSpc>
            </a:pPr>
            <a:r>
              <a:rPr lang="en-US" sz="2040" b="1" dirty="0" smtClean="0">
                <a:solidFill>
                  <a:srgbClr val="569CD6"/>
                </a:solidFill>
                <a:latin typeface="Consolas"/>
                <a:ea typeface="Calibri"/>
                <a:cs typeface="Times New Roman"/>
              </a:rPr>
              <a:t>void</a:t>
            </a:r>
            <a:r>
              <a:rPr lang="en-US" sz="2040" dirty="0" smtClean="0">
                <a:solidFill>
                  <a:srgbClr val="C8C8C8"/>
                </a:solidFill>
                <a:latin typeface="Consolas"/>
                <a:ea typeface="Calibri"/>
                <a:cs typeface="Times New Roman"/>
              </a:rPr>
              <a:t> </a:t>
            </a:r>
            <a:r>
              <a:rPr lang="en-US" sz="2040" b="1" dirty="0">
                <a:solidFill>
                  <a:srgbClr val="C8C8C8"/>
                </a:solidFill>
                <a:latin typeface="Consolas"/>
                <a:ea typeface="Calibri"/>
                <a:cs typeface="Times New Roman"/>
              </a:rPr>
              <a:t>Button1_Click(){</a:t>
            </a:r>
            <a:br>
              <a:rPr lang="en-US" sz="2040" b="1" dirty="0">
                <a:solidFill>
                  <a:srgbClr val="C8C8C8"/>
                </a:solidFill>
                <a:latin typeface="Consolas"/>
                <a:ea typeface="Calibri"/>
                <a:cs typeface="Times New Roman"/>
              </a:rPr>
            </a:br>
            <a:r>
              <a:rPr lang="en-US" sz="2040" dirty="0">
                <a:solidFill>
                  <a:srgbClr val="C8C8C8"/>
                </a:solidFill>
                <a:latin typeface="Consolas"/>
                <a:ea typeface="Calibri"/>
                <a:cs typeface="Times New Roman"/>
              </a:rPr>
              <a:t>  </a:t>
            </a:r>
            <a:r>
              <a:rPr lang="en-US" sz="2040" b="1" dirty="0" err="1" smtClean="0">
                <a:solidFill>
                  <a:srgbClr val="569CD6"/>
                </a:solidFill>
                <a:latin typeface="Consolas"/>
                <a:ea typeface="Calibri"/>
                <a:cs typeface="Times New Roman"/>
              </a:rPr>
              <a:t>var</a:t>
            </a:r>
            <a:r>
              <a:rPr lang="en-US" sz="2040" b="1" dirty="0" smtClean="0">
                <a:solidFill>
                  <a:srgbClr val="569CD6"/>
                </a:solidFill>
                <a:latin typeface="Consolas"/>
                <a:ea typeface="Calibri"/>
                <a:cs typeface="Times New Roman"/>
              </a:rPr>
              <a:t> </a:t>
            </a:r>
            <a:r>
              <a:rPr lang="en-US" sz="2040" b="1" dirty="0" smtClean="0">
                <a:solidFill>
                  <a:srgbClr val="C8C8C8"/>
                </a:solidFill>
                <a:latin typeface="Consolas"/>
                <a:ea typeface="Calibri"/>
                <a:cs typeface="Times New Roman"/>
              </a:rPr>
              <a:t>t = </a:t>
            </a:r>
            <a:r>
              <a:rPr lang="en-US" sz="2040" b="1" dirty="0" err="1" smtClean="0">
                <a:solidFill>
                  <a:srgbClr val="C8C8C8"/>
                </a:solidFill>
                <a:latin typeface="Consolas"/>
                <a:ea typeface="Calibri"/>
                <a:cs typeface="Times New Roman"/>
              </a:rPr>
              <a:t>LoadAsync</a:t>
            </a:r>
            <a:r>
              <a:rPr lang="en-US" sz="2040" dirty="0" smtClean="0">
                <a:solidFill>
                  <a:srgbClr val="C8C8C8"/>
                </a:solidFill>
                <a:latin typeface="Consolas"/>
                <a:ea typeface="Calibri"/>
                <a:cs typeface="Times New Roman"/>
              </a:rPr>
              <a:t>();</a:t>
            </a:r>
            <a:endParaRPr lang="en-US" sz="2856" dirty="0">
              <a:solidFill>
                <a:srgbClr val="FFFFFF"/>
              </a:solidFill>
              <a:latin typeface="Calibri"/>
              <a:ea typeface="Calibri"/>
              <a:cs typeface="Times New Roman"/>
            </a:endParaRPr>
          </a:p>
          <a:p>
            <a:pPr defTabSz="932559">
              <a:lnSpc>
                <a:spcPct val="115000"/>
              </a:lnSpc>
            </a:pPr>
            <a:r>
              <a:rPr lang="en-US" sz="2040" b="1" dirty="0">
                <a:solidFill>
                  <a:srgbClr val="C8C8C8"/>
                </a:solidFill>
                <a:latin typeface="Consolas"/>
                <a:ea typeface="Calibri"/>
                <a:cs typeface="Times New Roman"/>
              </a:rPr>
              <a:t>  </a:t>
            </a:r>
            <a:r>
              <a:rPr lang="en-US" sz="2040" b="1" dirty="0" err="1" smtClean="0">
                <a:solidFill>
                  <a:srgbClr val="C8C8C8"/>
                </a:solidFill>
                <a:latin typeface="Consolas"/>
                <a:ea typeface="Calibri"/>
                <a:cs typeface="Times New Roman"/>
              </a:rPr>
              <a:t>t.Wait</a:t>
            </a:r>
            <a:r>
              <a:rPr lang="en-US" sz="2040" b="1" dirty="0" smtClean="0">
                <a:solidFill>
                  <a:srgbClr val="C8C8C8"/>
                </a:solidFill>
                <a:latin typeface="Consolas"/>
                <a:ea typeface="Calibri"/>
                <a:cs typeface="Times New Roman"/>
              </a:rPr>
              <a:t>();</a:t>
            </a:r>
          </a:p>
          <a:p>
            <a:pPr defTabSz="932559">
              <a:lnSpc>
                <a:spcPct val="115000"/>
              </a:lnSpc>
            </a:pPr>
            <a:r>
              <a:rPr lang="en-US" sz="2040" b="1" dirty="0">
                <a:solidFill>
                  <a:srgbClr val="C8C8C8"/>
                </a:solidFill>
                <a:latin typeface="Consolas"/>
                <a:ea typeface="Calibri"/>
                <a:cs typeface="Times New Roman"/>
              </a:rPr>
              <a:t> </a:t>
            </a:r>
            <a:r>
              <a:rPr lang="en-US" sz="2040" b="1" dirty="0" smtClean="0">
                <a:solidFill>
                  <a:srgbClr val="C8C8C8"/>
                </a:solidFill>
                <a:latin typeface="Consolas"/>
                <a:ea typeface="Calibri"/>
                <a:cs typeface="Times New Roman"/>
              </a:rPr>
              <a:t> </a:t>
            </a:r>
            <a:r>
              <a:rPr lang="en-US" sz="2040" b="1" dirty="0" err="1" smtClean="0">
                <a:solidFill>
                  <a:srgbClr val="C8C8C8"/>
                </a:solidFill>
                <a:latin typeface="Consolas"/>
                <a:ea typeface="Calibri"/>
                <a:cs typeface="Times New Roman"/>
              </a:rPr>
              <a:t>UpdateView</a:t>
            </a:r>
            <a:r>
              <a:rPr lang="en-US" sz="2040" dirty="0">
                <a:solidFill>
                  <a:srgbClr val="C8C8C8"/>
                </a:solidFill>
                <a:latin typeface="Consolas"/>
                <a:ea typeface="Calibri"/>
                <a:cs typeface="Times New Roman"/>
              </a:rPr>
              <a:t>();</a:t>
            </a:r>
            <a:br>
              <a:rPr lang="en-US" sz="2040" dirty="0">
                <a:solidFill>
                  <a:srgbClr val="C8C8C8"/>
                </a:solidFill>
                <a:latin typeface="Consolas"/>
                <a:ea typeface="Calibri"/>
                <a:cs typeface="Times New Roman"/>
              </a:rPr>
            </a:br>
            <a:r>
              <a:rPr lang="en-US" sz="2040" dirty="0">
                <a:solidFill>
                  <a:srgbClr val="C8C8C8"/>
                </a:solidFill>
                <a:latin typeface="Consolas"/>
                <a:ea typeface="Calibri"/>
                <a:cs typeface="Times New Roman"/>
              </a:rPr>
              <a:t>}</a:t>
            </a:r>
            <a:endParaRPr lang="en-US" sz="2856" dirty="0">
              <a:solidFill>
                <a:srgbClr val="FFFFFF"/>
              </a:solidFill>
              <a:latin typeface="Calibri"/>
              <a:ea typeface="Calibri"/>
              <a:cs typeface="Times New Roman"/>
            </a:endParaRPr>
          </a:p>
        </p:txBody>
      </p:sp>
      <p:sp>
        <p:nvSpPr>
          <p:cNvPr id="8" name="Explosion 1 7"/>
          <p:cNvSpPr/>
          <p:nvPr/>
        </p:nvSpPr>
        <p:spPr>
          <a:xfrm>
            <a:off x="1520936" y="1429449"/>
            <a:ext cx="1566310" cy="838915"/>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32559"/>
            <a:r>
              <a:rPr lang="en-US" sz="1836" dirty="0">
                <a:solidFill>
                  <a:srgbClr val="FFFFFF"/>
                </a:solidFill>
              </a:rPr>
              <a:t>Click</a:t>
            </a:r>
            <a:endParaRPr lang="en-GB" sz="1836" dirty="0">
              <a:solidFill>
                <a:srgbClr val="FFFFFF"/>
              </a:solidFill>
            </a:endParaRPr>
          </a:p>
        </p:txBody>
      </p:sp>
      <p:sp>
        <p:nvSpPr>
          <p:cNvPr id="2" name="Title 1"/>
          <p:cNvSpPr>
            <a:spLocks noGrp="1"/>
          </p:cNvSpPr>
          <p:nvPr>
            <p:ph type="title"/>
          </p:nvPr>
        </p:nvSpPr>
        <p:spPr/>
        <p:txBody>
          <a:bodyPr/>
          <a:lstStyle/>
          <a:p>
            <a:r>
              <a:rPr lang="en-US" dirty="0" smtClean="0"/>
              <a:t>The dangers of </a:t>
            </a:r>
            <a:endParaRPr lang="en-US" dirty="0"/>
          </a:p>
        </p:txBody>
      </p:sp>
      <p:sp>
        <p:nvSpPr>
          <p:cNvPr id="3" name="U-Turn Arrow 2"/>
          <p:cNvSpPr/>
          <p:nvPr/>
        </p:nvSpPr>
        <p:spPr>
          <a:xfrm>
            <a:off x="578242" y="1585410"/>
            <a:ext cx="816240" cy="2768668"/>
          </a:xfrm>
          <a:prstGeom prst="uturnArrow">
            <a:avLst>
              <a:gd name="adj1" fmla="val 14706"/>
              <a:gd name="adj2" fmla="val 13603"/>
              <a:gd name="adj3" fmla="val 27942"/>
              <a:gd name="adj4" fmla="val 46875"/>
              <a:gd name="adj5" fmla="val 51875"/>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559"/>
            <a:endParaRPr lang="en-GB" sz="1836">
              <a:solidFill>
                <a:srgbClr val="FFFFFF"/>
              </a:solidFill>
            </a:endParaRPr>
          </a:p>
        </p:txBody>
      </p:sp>
      <p:sp>
        <p:nvSpPr>
          <p:cNvPr id="5" name="TextBox 4"/>
          <p:cNvSpPr txBox="1"/>
          <p:nvPr/>
        </p:nvSpPr>
        <p:spPr>
          <a:xfrm rot="16200000">
            <a:off x="-963859" y="3564023"/>
            <a:ext cx="3808130" cy="414353"/>
          </a:xfrm>
          <a:prstGeom prst="rect">
            <a:avLst/>
          </a:prstGeom>
          <a:noFill/>
        </p:spPr>
        <p:txBody>
          <a:bodyPr wrap="square" rtlCol="0" anchor="ctr">
            <a:spAutoFit/>
          </a:bodyPr>
          <a:lstStyle/>
          <a:p>
            <a:pPr algn="ctr" defTabSz="932559"/>
            <a:r>
              <a:rPr lang="en-US" sz="2040" dirty="0">
                <a:solidFill>
                  <a:srgbClr val="FFFFFF"/>
                </a:solidFill>
              </a:rPr>
              <a:t>Message</a:t>
            </a:r>
            <a:r>
              <a:rPr lang="en-US" sz="1836" dirty="0">
                <a:solidFill>
                  <a:srgbClr val="FFFFFF"/>
                </a:solidFill>
              </a:rPr>
              <a:t> pump</a:t>
            </a:r>
            <a:endParaRPr lang="en-GB" sz="1836" dirty="0">
              <a:solidFill>
                <a:srgbClr val="FFFFFF"/>
              </a:solidFill>
            </a:endParaRPr>
          </a:p>
        </p:txBody>
      </p:sp>
      <p:sp>
        <p:nvSpPr>
          <p:cNvPr id="13" name="Bent Arrow 12"/>
          <p:cNvSpPr/>
          <p:nvPr/>
        </p:nvSpPr>
        <p:spPr bwMode="auto">
          <a:xfrm rot="5400000">
            <a:off x="1564430" y="1699408"/>
            <a:ext cx="520245" cy="788401"/>
          </a:xfrm>
          <a:prstGeom prst="ben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Bent Arrow 13"/>
          <p:cNvSpPr/>
          <p:nvPr/>
        </p:nvSpPr>
        <p:spPr bwMode="auto">
          <a:xfrm rot="5400000">
            <a:off x="5603401" y="2587335"/>
            <a:ext cx="648900" cy="936722"/>
          </a:xfrm>
          <a:prstGeom prst="bentArrow">
            <a:avLst>
              <a:gd name="adj1" fmla="val 18014"/>
              <a:gd name="adj2" fmla="val 25000"/>
              <a:gd name="adj3" fmla="val 25000"/>
              <a:gd name="adj4" fmla="val 4375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Rounded Rectangle 10"/>
          <p:cNvSpPr/>
          <p:nvPr/>
        </p:nvSpPr>
        <p:spPr bwMode="auto">
          <a:xfrm>
            <a:off x="6396212" y="3996933"/>
            <a:ext cx="1798075" cy="820061"/>
          </a:xfrm>
          <a:prstGeom prst="roundRect">
            <a:avLst/>
          </a:prstGeom>
          <a:solidFill>
            <a:srgbClr val="0070C0">
              <a:alpha val="80000"/>
            </a:srgb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defTabSz="932559">
              <a:lnSpc>
                <a:spcPct val="115000"/>
              </a:lnSpc>
            </a:pPr>
            <a:r>
              <a:rPr lang="en-US" sz="2448" b="1" dirty="0">
                <a:solidFill>
                  <a:srgbClr val="4EC9B0"/>
                </a:solidFill>
                <a:latin typeface="Segoe UI Light"/>
                <a:ea typeface="Calibri"/>
                <a:cs typeface="Consolas" pitchFamily="49" charset="0"/>
              </a:rPr>
              <a:t>Task ...</a:t>
            </a:r>
            <a:r>
              <a:rPr lang="en-US" sz="2040" b="1" dirty="0">
                <a:solidFill>
                  <a:srgbClr val="4EC9B0"/>
                </a:solidFill>
                <a:ea typeface="Calibri"/>
                <a:cs typeface="Consolas" pitchFamily="49" charset="0"/>
              </a:rPr>
              <a:t/>
            </a:r>
            <a:br>
              <a:rPr lang="en-US" sz="2040" b="1" dirty="0">
                <a:solidFill>
                  <a:srgbClr val="4EC9B0"/>
                </a:solidFill>
                <a:ea typeface="Calibri"/>
                <a:cs typeface="Consolas" pitchFamily="49" charset="0"/>
              </a:rPr>
            </a:br>
            <a:r>
              <a:rPr lang="en-US" sz="1836" dirty="0" err="1">
                <a:solidFill>
                  <a:srgbClr val="FFFFFF">
                    <a:lumMod val="65000"/>
                  </a:srgbClr>
                </a:solidFill>
                <a:ea typeface="Calibri"/>
                <a:cs typeface="Consolas" pitchFamily="49" charset="0"/>
              </a:rPr>
              <a:t>DownloadAsync</a:t>
            </a:r>
            <a:endParaRPr lang="en-US" sz="3672" dirty="0">
              <a:solidFill>
                <a:srgbClr val="FFFFFF">
                  <a:lumMod val="65000"/>
                </a:srgbClr>
              </a:solidFill>
              <a:ea typeface="Calibri"/>
              <a:cs typeface="Consolas" pitchFamily="49" charset="0"/>
            </a:endParaRPr>
          </a:p>
        </p:txBody>
      </p:sp>
      <p:sp>
        <p:nvSpPr>
          <p:cNvPr id="10" name="12-Point Star 9"/>
          <p:cNvSpPr/>
          <p:nvPr/>
        </p:nvSpPr>
        <p:spPr bwMode="auto">
          <a:xfrm>
            <a:off x="6167937" y="3810412"/>
            <a:ext cx="373041" cy="373041"/>
          </a:xfrm>
          <a:prstGeom prst="star12">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Notched Right Arrow 11"/>
          <p:cNvSpPr/>
          <p:nvPr/>
        </p:nvSpPr>
        <p:spPr bwMode="auto">
          <a:xfrm rot="11694119">
            <a:off x="2644454" y="3243565"/>
            <a:ext cx="3414382" cy="312500"/>
          </a:xfrm>
          <a:prstGeom prst="notchedRightArrow">
            <a:avLst>
              <a:gd name="adj1" fmla="val 40328"/>
              <a:gd name="adj2" fmla="val 50000"/>
            </a:avLst>
          </a:prstGeom>
          <a:gradFill flip="none" rotWithShape="1">
            <a:gsLst>
              <a:gs pos="0">
                <a:srgbClr val="000000"/>
              </a:gs>
              <a:gs pos="39999">
                <a:srgbClr val="0A128C"/>
              </a:gs>
              <a:gs pos="70000">
                <a:srgbClr val="181CC7"/>
              </a:gs>
              <a:gs pos="88000">
                <a:srgbClr val="7005D4"/>
              </a:gs>
              <a:gs pos="100000">
                <a:srgbClr val="8C3D91"/>
              </a:gs>
            </a:gsLst>
            <a:path path="circle">
              <a:fillToRect t="100000" r="100000"/>
            </a:path>
            <a:tileRect l="-100000" b="-100000"/>
          </a:gradFill>
          <a:ln>
            <a:solidFill>
              <a:srgbClr val="00B0F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Rounded Rectangle 20"/>
          <p:cNvSpPr/>
          <p:nvPr/>
        </p:nvSpPr>
        <p:spPr bwMode="auto">
          <a:xfrm>
            <a:off x="2473878" y="1936875"/>
            <a:ext cx="2099346" cy="820061"/>
          </a:xfrm>
          <a:prstGeom prst="roundRect">
            <a:avLst/>
          </a:prstGeom>
          <a:solidFill>
            <a:srgbClr val="0070C0">
              <a:alpha val="85000"/>
            </a:srgb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defTabSz="932559">
              <a:lnSpc>
                <a:spcPct val="115000"/>
              </a:lnSpc>
            </a:pPr>
            <a:r>
              <a:rPr lang="en-US" sz="2448" b="1" dirty="0">
                <a:solidFill>
                  <a:srgbClr val="4EC9B0"/>
                </a:solidFill>
                <a:latin typeface="Segoe UI Light"/>
                <a:ea typeface="Calibri"/>
                <a:cs typeface="Consolas" pitchFamily="49" charset="0"/>
              </a:rPr>
              <a:t>Task ...</a:t>
            </a:r>
            <a:r>
              <a:rPr lang="en-US" sz="2040" b="1" dirty="0">
                <a:solidFill>
                  <a:srgbClr val="4EC9B0"/>
                </a:solidFill>
                <a:ea typeface="Calibri"/>
                <a:cs typeface="Consolas" pitchFamily="49" charset="0"/>
              </a:rPr>
              <a:t/>
            </a:r>
            <a:br>
              <a:rPr lang="en-US" sz="2040" b="1" dirty="0">
                <a:solidFill>
                  <a:srgbClr val="4EC9B0"/>
                </a:solidFill>
                <a:ea typeface="Calibri"/>
                <a:cs typeface="Consolas" pitchFamily="49" charset="0"/>
              </a:rPr>
            </a:br>
            <a:r>
              <a:rPr lang="en-US" sz="1836" dirty="0" err="1" smtClean="0">
                <a:solidFill>
                  <a:srgbClr val="FFFFFF">
                    <a:lumMod val="65000"/>
                  </a:srgbClr>
                </a:solidFill>
                <a:ea typeface="Calibri"/>
                <a:cs typeface="Consolas" pitchFamily="49" charset="0"/>
              </a:rPr>
              <a:t>LoadAsync</a:t>
            </a:r>
            <a:endParaRPr lang="en-US" sz="3672" dirty="0">
              <a:solidFill>
                <a:srgbClr val="FFFFFF">
                  <a:lumMod val="65000"/>
                </a:srgbClr>
              </a:solidFill>
              <a:ea typeface="Calibri"/>
              <a:cs typeface="Consolas" pitchFamily="49" charset="0"/>
            </a:endParaRPr>
          </a:p>
        </p:txBody>
      </p:sp>
      <p:sp>
        <p:nvSpPr>
          <p:cNvPr id="22" name="12-Point Star 21"/>
          <p:cNvSpPr/>
          <p:nvPr/>
        </p:nvSpPr>
        <p:spPr bwMode="auto">
          <a:xfrm>
            <a:off x="2117570" y="2783223"/>
            <a:ext cx="373041" cy="373041"/>
          </a:xfrm>
          <a:prstGeom prst="star12">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24" name="Explosion 1 23"/>
          <p:cNvSpPr/>
          <p:nvPr/>
        </p:nvSpPr>
        <p:spPr>
          <a:xfrm>
            <a:off x="6512093" y="4006610"/>
            <a:ext cx="1566310" cy="838915"/>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nchor="ctr"/>
          <a:lstStyle/>
          <a:p>
            <a:pPr algn="ctr" defTabSz="932559"/>
            <a:r>
              <a:rPr lang="en-US" sz="1836" dirty="0">
                <a:solidFill>
                  <a:srgbClr val="FFFFFF"/>
                </a:solidFill>
              </a:rPr>
              <a:t>Download</a:t>
            </a:r>
            <a:endParaRPr lang="en-GB" sz="1836" dirty="0">
              <a:solidFill>
                <a:srgbClr val="FFFFFF"/>
              </a:solidFill>
            </a:endParaRPr>
          </a:p>
        </p:txBody>
      </p:sp>
      <p:sp>
        <p:nvSpPr>
          <p:cNvPr id="26" name="Notched Right Arrow 25"/>
          <p:cNvSpPr/>
          <p:nvPr/>
        </p:nvSpPr>
        <p:spPr bwMode="auto">
          <a:xfrm rot="20868419">
            <a:off x="2584121" y="4625769"/>
            <a:ext cx="3856387" cy="322637"/>
          </a:xfrm>
          <a:prstGeom prst="notchedRightArrow">
            <a:avLst>
              <a:gd name="adj1" fmla="val 40328"/>
              <a:gd name="adj2" fmla="val 50000"/>
            </a:avLst>
          </a:prstGeom>
          <a:gradFill flip="none" rotWithShape="1">
            <a:gsLst>
              <a:gs pos="0">
                <a:srgbClr val="000000"/>
              </a:gs>
              <a:gs pos="39999">
                <a:srgbClr val="0A128C"/>
              </a:gs>
              <a:gs pos="70000">
                <a:srgbClr val="181CC7"/>
              </a:gs>
              <a:gs pos="88000">
                <a:srgbClr val="7005D4"/>
              </a:gs>
              <a:gs pos="100000">
                <a:srgbClr val="8C3D91"/>
              </a:gs>
            </a:gsLst>
            <a:path path="circle">
              <a:fillToRect t="100000" r="100000"/>
            </a:path>
            <a:tileRect l="-100000" b="-100000"/>
          </a:gradFill>
          <a:ln>
            <a:solidFill>
              <a:srgbClr val="00B0F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Octagon 5"/>
          <p:cNvSpPr/>
          <p:nvPr/>
        </p:nvSpPr>
        <p:spPr>
          <a:xfrm>
            <a:off x="1194715" y="1773873"/>
            <a:ext cx="186521" cy="186521"/>
          </a:xfrm>
          <a:prstGeom prst="octagon">
            <a:avLst/>
          </a:prstGeom>
        </p:spPr>
        <p:style>
          <a:lnRef idx="1">
            <a:schemeClr val="accent5"/>
          </a:lnRef>
          <a:fillRef idx="3">
            <a:schemeClr val="accent5"/>
          </a:fillRef>
          <a:effectRef idx="2">
            <a:schemeClr val="accent5"/>
          </a:effectRef>
          <a:fontRef idx="minor">
            <a:schemeClr val="lt1"/>
          </a:fontRef>
        </p:style>
        <p:txBody>
          <a:bodyPr rtlCol="0" anchor="ctr"/>
          <a:lstStyle/>
          <a:p>
            <a:pPr algn="ctr" defTabSz="932559"/>
            <a:endParaRPr lang="en-GB" sz="1836">
              <a:solidFill>
                <a:srgbClr val="FFFFFF"/>
              </a:solidFill>
            </a:endParaRPr>
          </a:p>
        </p:txBody>
      </p:sp>
      <p:sp>
        <p:nvSpPr>
          <p:cNvPr id="32" name="Left Arrow 31"/>
          <p:cNvSpPr/>
          <p:nvPr/>
        </p:nvSpPr>
        <p:spPr bwMode="auto">
          <a:xfrm>
            <a:off x="4770437" y="144981"/>
            <a:ext cx="6781800" cy="1294881"/>
          </a:xfrm>
          <a:prstGeom prst="leftArrow">
            <a:avLst>
              <a:gd name="adj1" fmla="val 59063"/>
              <a:gd name="adj2" fmla="val 51171"/>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rPr>
              <a:t> BLOCKING</a:t>
            </a:r>
          </a:p>
          <a:p>
            <a:pPr defTabSz="932472" fontAlgn="base">
              <a:spcBef>
                <a:spcPct val="0"/>
              </a:spcBef>
              <a:spcAft>
                <a:spcPct val="0"/>
              </a:spcAft>
            </a:pPr>
            <a:r>
              <a:rPr lang="en-US" sz="2000" dirty="0" smtClean="0">
                <a:gradFill>
                  <a:gsLst>
                    <a:gs pos="0">
                      <a:srgbClr val="FFFFFF"/>
                    </a:gs>
                    <a:gs pos="100000">
                      <a:srgbClr val="FFFFFF"/>
                    </a:gs>
                  </a:gsLst>
                  <a:lin ang="5400000" scaled="0"/>
                </a:gradFill>
              </a:rPr>
              <a:t> (looks sync, but it wraps an </a:t>
            </a:r>
            <a:r>
              <a:rPr lang="en-US" sz="2000" dirty="0" err="1" smtClean="0">
                <a:gradFill>
                  <a:gsLst>
                    <a:gs pos="0">
                      <a:srgbClr val="FFFFFF"/>
                    </a:gs>
                    <a:gs pos="100000">
                      <a:srgbClr val="FFFFFF"/>
                    </a:gs>
                  </a:gsLst>
                  <a:lin ang="5400000" scaled="0"/>
                </a:gradFill>
              </a:rPr>
              <a:t>async</a:t>
            </a:r>
            <a:r>
              <a:rPr lang="en-US" sz="2000" dirty="0" smtClean="0">
                <a:gradFill>
                  <a:gsLst>
                    <a:gs pos="0">
                      <a:srgbClr val="FFFFFF"/>
                    </a:gs>
                    <a:gs pos="100000">
                      <a:srgbClr val="FFFFFF"/>
                    </a:gs>
                  </a:gsLst>
                  <a:lin ang="5400000" scaled="0"/>
                </a:gradFill>
              </a:rPr>
              <a:t>/await method)</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36152942"/>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250"/>
                            </p:stCondLst>
                            <p:childTnLst>
                              <p:par>
                                <p:cTn id="11" presetID="1"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0" presetClass="path" presetSubtype="0" fill="hold" grpId="0" nodeType="withEffect">
                                  <p:stCondLst>
                                    <p:cond delay="0"/>
                                  </p:stCondLst>
                                  <p:childTnLst>
                                    <p:animMotion origin="layout" path="M -7.08333E-6 2.96296E-6 L 0.05624 0.00185 L 0.06562 0.01667 L 0.06666 0.04259 L 0.06718 0.13611 " pathEditMode="relative" ptsTypes="AAAAA">
                                      <p:cBhvr>
                                        <p:cTn id="14" dur="500" fill="hold"/>
                                        <p:tgtEl>
                                          <p:spTgt spid="6"/>
                                        </p:tgtEl>
                                        <p:attrNameLst>
                                          <p:attrName>ppt_x</p:attrName>
                                          <p:attrName>ppt_y</p:attrName>
                                        </p:attrNameLst>
                                      </p:cBhvr>
                                    </p:animMotion>
                                  </p:childTnLst>
                                </p:cTn>
                              </p:par>
                              <p:par>
                                <p:cTn id="15" presetID="10" presetClass="exit" presetSubtype="0" fill="hold" grpId="1" nodeType="withEffect">
                                  <p:stCondLst>
                                    <p:cond delay="75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 presetClass="entr" presetSubtype="0" fill="hold" grpId="0" nodeType="withEffect">
                                  <p:stCondLst>
                                    <p:cond delay="750"/>
                                  </p:stCondLst>
                                  <p:childTnLst>
                                    <p:set>
                                      <p:cBhvr>
                                        <p:cTn id="19" dur="1" fill="hold">
                                          <p:stCondLst>
                                            <p:cond delay="0"/>
                                          </p:stCondLst>
                                        </p:cTn>
                                        <p:tgtEl>
                                          <p:spTgt spid="14"/>
                                        </p:tgtEl>
                                        <p:attrNameLst>
                                          <p:attrName>style.visibility</p:attrName>
                                        </p:attrNameLst>
                                      </p:cBhvr>
                                      <p:to>
                                        <p:strVal val="visible"/>
                                      </p:to>
                                    </p:set>
                                  </p:childTnLst>
                                </p:cTn>
                              </p:par>
                              <p:par>
                                <p:cTn id="20" presetID="0" presetClass="path" presetSubtype="0" fill="hold" grpId="1" nodeType="withEffect">
                                  <p:stCondLst>
                                    <p:cond delay="750"/>
                                  </p:stCondLst>
                                  <p:childTnLst>
                                    <p:animMotion origin="layout" path="M 0.11792 0.13681 L 0.38502 0.13311 L 0.39948 0.14699 L 0.40078 0.18704 L 0.40078 0.25811 " pathEditMode="relative" rAng="0" ptsTypes="AAAAA">
                                      <p:cBhvr>
                                        <p:cTn id="21" dur="1000" fill="hold"/>
                                        <p:tgtEl>
                                          <p:spTgt spid="6"/>
                                        </p:tgtEl>
                                        <p:attrNameLst>
                                          <p:attrName>ppt_x</p:attrName>
                                          <p:attrName>ppt_y</p:attrName>
                                        </p:attrNameLst>
                                      </p:cBhvr>
                                      <p:rCtr x="14137" y="5880"/>
                                    </p:animMotion>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250" fill="hold"/>
                                        <p:tgtEl>
                                          <p:spTgt spid="11"/>
                                        </p:tgtEl>
                                        <p:attrNameLst>
                                          <p:attrName>ppt_w</p:attrName>
                                        </p:attrNameLst>
                                      </p:cBhvr>
                                      <p:tavLst>
                                        <p:tav tm="0">
                                          <p:val>
                                            <p:fltVal val="0"/>
                                          </p:val>
                                        </p:tav>
                                        <p:tav tm="100000">
                                          <p:val>
                                            <p:strVal val="#ppt_w"/>
                                          </p:val>
                                        </p:tav>
                                      </p:tavLst>
                                    </p:anim>
                                    <p:anim calcmode="lin" valueType="num">
                                      <p:cBhvr>
                                        <p:cTn id="31" dur="250" fill="hold"/>
                                        <p:tgtEl>
                                          <p:spTgt spid="11"/>
                                        </p:tgtEl>
                                        <p:attrNameLst>
                                          <p:attrName>ppt_h</p:attrName>
                                        </p:attrNameLst>
                                      </p:cBhvr>
                                      <p:tavLst>
                                        <p:tav tm="0">
                                          <p:val>
                                            <p:fltVal val="0"/>
                                          </p:val>
                                        </p:tav>
                                        <p:tav tm="100000">
                                          <p:val>
                                            <p:strVal val="#ppt_h"/>
                                          </p:val>
                                        </p:tav>
                                      </p:tavLst>
                                    </p:anim>
                                    <p:animEffect transition="in" filter="fade">
                                      <p:cBhvr>
                                        <p:cTn id="32" dur="25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250"/>
                                        <p:tgtEl>
                                          <p:spTgt spid="12"/>
                                        </p:tgtEl>
                                      </p:cBhvr>
                                    </p:animEffect>
                                  </p:childTnLst>
                                </p:cTn>
                              </p:par>
                              <p:par>
                                <p:cTn id="38" presetID="0" presetClass="path" presetSubtype="0" fill="hold" grpId="2" nodeType="withEffect">
                                  <p:stCondLst>
                                    <p:cond delay="0"/>
                                  </p:stCondLst>
                                  <p:childTnLst>
                                    <p:animMotion origin="layout" path="M 0.40078 0.28033 L 0.38945 0.29051 L 0.18215 0.19375 L 0.12899 0.16482 L 0.09355 0.14815 " pathEditMode="relative" rAng="0" ptsTypes="AAAAA">
                                      <p:cBhvr>
                                        <p:cTn id="39" dur="1000" fill="hold"/>
                                        <p:tgtEl>
                                          <p:spTgt spid="6"/>
                                        </p:tgtEl>
                                        <p:attrNameLst>
                                          <p:attrName>ppt_x</p:attrName>
                                          <p:attrName>ppt_y</p:attrName>
                                        </p:attrNameLst>
                                      </p:cBhvr>
                                      <p:rCtr x="-15362" y="-6111"/>
                                    </p:animMotion>
                                  </p:childTnLst>
                                </p:cTn>
                              </p:par>
                              <p:par>
                                <p:cTn id="40" presetID="22" presetClass="exit" presetSubtype="4" fill="hold" grpId="1" nodeType="withEffect">
                                  <p:stCondLst>
                                    <p:cond delay="100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ppt_w</p:attrName>
                                        </p:attrNameLst>
                                      </p:cBhvr>
                                      <p:tavLst>
                                        <p:tav tm="0">
                                          <p:val>
                                            <p:fltVal val="0"/>
                                          </p:val>
                                        </p:tav>
                                        <p:tav tm="100000">
                                          <p:val>
                                            <p:strVal val="#ppt_w"/>
                                          </p:val>
                                        </p:tav>
                                      </p:tavLst>
                                    </p:anim>
                                    <p:anim calcmode="lin" valueType="num">
                                      <p:cBhvr>
                                        <p:cTn id="47" dur="250" fill="hold"/>
                                        <p:tgtEl>
                                          <p:spTgt spid="22"/>
                                        </p:tgtEl>
                                        <p:attrNameLst>
                                          <p:attrName>ppt_h</p:attrName>
                                        </p:attrNameLst>
                                      </p:cBhvr>
                                      <p:tavLst>
                                        <p:tav tm="0">
                                          <p:val>
                                            <p:fltVal val="0"/>
                                          </p:val>
                                        </p:tav>
                                        <p:tav tm="100000">
                                          <p:val>
                                            <p:strVal val="#ppt_h"/>
                                          </p:val>
                                        </p:tav>
                                      </p:tavLst>
                                    </p:anim>
                                    <p:animEffect transition="in" filter="fade">
                                      <p:cBhvr>
                                        <p:cTn id="48" dur="250"/>
                                        <p:tgtEl>
                                          <p:spTgt spid="2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250" fill="hold"/>
                                        <p:tgtEl>
                                          <p:spTgt spid="21"/>
                                        </p:tgtEl>
                                        <p:attrNameLst>
                                          <p:attrName>ppt_w</p:attrName>
                                        </p:attrNameLst>
                                      </p:cBhvr>
                                      <p:tavLst>
                                        <p:tav tm="0">
                                          <p:val>
                                            <p:fltVal val="0"/>
                                          </p:val>
                                        </p:tav>
                                        <p:tav tm="100000">
                                          <p:val>
                                            <p:strVal val="#ppt_w"/>
                                          </p:val>
                                        </p:tav>
                                      </p:tavLst>
                                    </p:anim>
                                    <p:anim calcmode="lin" valueType="num">
                                      <p:cBhvr>
                                        <p:cTn id="52" dur="250" fill="hold"/>
                                        <p:tgtEl>
                                          <p:spTgt spid="21"/>
                                        </p:tgtEl>
                                        <p:attrNameLst>
                                          <p:attrName>ppt_h</p:attrName>
                                        </p:attrNameLst>
                                      </p:cBhvr>
                                      <p:tavLst>
                                        <p:tav tm="0">
                                          <p:val>
                                            <p:fltVal val="0"/>
                                          </p:val>
                                        </p:tav>
                                        <p:tav tm="100000">
                                          <p:val>
                                            <p:strVal val="#ppt_h"/>
                                          </p:val>
                                        </p:tav>
                                      </p:tavLst>
                                    </p:anim>
                                    <p:animEffect transition="in" filter="fade">
                                      <p:cBhvr>
                                        <p:cTn id="53" dur="25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250" fill="hold"/>
                                        <p:tgtEl>
                                          <p:spTgt spid="24"/>
                                        </p:tgtEl>
                                        <p:attrNameLst>
                                          <p:attrName>ppt_w</p:attrName>
                                        </p:attrNameLst>
                                      </p:cBhvr>
                                      <p:tavLst>
                                        <p:tav tm="0">
                                          <p:val>
                                            <p:fltVal val="0"/>
                                          </p:val>
                                        </p:tav>
                                        <p:tav tm="100000">
                                          <p:val>
                                            <p:strVal val="#ppt_w"/>
                                          </p:val>
                                        </p:tav>
                                      </p:tavLst>
                                    </p:anim>
                                    <p:anim calcmode="lin" valueType="num">
                                      <p:cBhvr>
                                        <p:cTn id="59" dur="250" fill="hold"/>
                                        <p:tgtEl>
                                          <p:spTgt spid="24"/>
                                        </p:tgtEl>
                                        <p:attrNameLst>
                                          <p:attrName>ppt_h</p:attrName>
                                        </p:attrNameLst>
                                      </p:cBhvr>
                                      <p:tavLst>
                                        <p:tav tm="0">
                                          <p:val>
                                            <p:fltVal val="0"/>
                                          </p:val>
                                        </p:tav>
                                        <p:tav tm="100000">
                                          <p:val>
                                            <p:strVal val="#ppt_h"/>
                                          </p:val>
                                        </p:tav>
                                      </p:tavLst>
                                    </p:anim>
                                    <p:animEffect transition="in" filter="fade">
                                      <p:cBhvr>
                                        <p:cTn id="60" dur="250"/>
                                        <p:tgtEl>
                                          <p:spTgt spid="24"/>
                                        </p:tgtEl>
                                      </p:cBhvr>
                                    </p:animEffect>
                                  </p:childTnLst>
                                </p:cTn>
                              </p:par>
                            </p:childTnLst>
                          </p:cTn>
                        </p:par>
                        <p:par>
                          <p:cTn id="61" fill="hold">
                            <p:stCondLst>
                              <p:cond delay="250"/>
                            </p:stCondLst>
                            <p:childTnLst>
                              <p:par>
                                <p:cTn id="62" presetID="42" presetClass="path" presetSubtype="0" fill="hold" grpId="1" nodeType="afterEffect">
                                  <p:stCondLst>
                                    <p:cond delay="0"/>
                                  </p:stCondLst>
                                  <p:childTnLst>
                                    <p:animMotion origin="layout" path="M 4.17411E-6 -3.49069E-6 L -0.4081 0.17227 " pathEditMode="relative" rAng="0" ptsTypes="AA">
                                      <p:cBhvr>
                                        <p:cTn id="63" dur="500" fill="hold"/>
                                        <p:tgtEl>
                                          <p:spTgt spid="24"/>
                                        </p:tgtEl>
                                        <p:attrNameLst>
                                          <p:attrName>ppt_x</p:attrName>
                                          <p:attrName>ppt_y</p:attrName>
                                        </p:attrNameLst>
                                      </p:cBhvr>
                                      <p:rCtr x="-20411" y="8602"/>
                                    </p:animMotion>
                                  </p:childTnLst>
                                </p:cTn>
                              </p:par>
                              <p:par>
                                <p:cTn id="64" presetID="42" presetClass="path" presetSubtype="0" fill="hold" grpId="1" nodeType="withEffect">
                                  <p:stCondLst>
                                    <p:cond delay="0"/>
                                  </p:stCondLst>
                                  <p:childTnLst>
                                    <p:animMotion origin="layout" path="M 4.17411E-6 6.8089E-8 L -0.39903 0.16954 " pathEditMode="relative" rAng="0" ptsTypes="AA">
                                      <p:cBhvr>
                                        <p:cTn id="65" dur="500" fill="hold"/>
                                        <p:tgtEl>
                                          <p:spTgt spid="11"/>
                                        </p:tgtEl>
                                        <p:attrNameLst>
                                          <p:attrName>ppt_x</p:attrName>
                                          <p:attrName>ppt_y</p:attrName>
                                        </p:attrNameLst>
                                      </p:cBhvr>
                                      <p:rCtr x="-19951" y="8466"/>
                                    </p:animMotion>
                                  </p:childTnLst>
                                </p:cTn>
                              </p:par>
                              <p:par>
                                <p:cTn id="66" presetID="22" presetClass="entr" presetSubtype="2"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right)">
                                      <p:cBhvr>
                                        <p:cTn id="68" dur="500"/>
                                        <p:tgtEl>
                                          <p:spTgt spid="26"/>
                                        </p:tgtEl>
                                      </p:cBhvr>
                                    </p:animEffect>
                                  </p:childTnLst>
                                </p:cTn>
                              </p:par>
                              <p:par>
                                <p:cTn id="69" presetID="10" presetClass="exit" presetSubtype="0" fill="hold" grpId="2" nodeType="withEffect">
                                  <p:stCondLst>
                                    <p:cond delay="0"/>
                                  </p:stCondLst>
                                  <p:childTnLst>
                                    <p:animEffect transition="out" filter="fade">
                                      <p:cBhvr>
                                        <p:cTn id="70" dur="500"/>
                                        <p:tgtEl>
                                          <p:spTgt spid="11"/>
                                        </p:tgtEl>
                                      </p:cBhvr>
                                    </p:animEffect>
                                    <p:set>
                                      <p:cBhvr>
                                        <p:cTn id="7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3" grpId="0" animBg="1"/>
      <p:bldP spid="14" grpId="0" animBg="1"/>
      <p:bldP spid="11" grpId="0" animBg="1"/>
      <p:bldP spid="11" grpId="1" animBg="1"/>
      <p:bldP spid="11" grpId="2" animBg="1"/>
      <p:bldP spid="10" grpId="0" animBg="1"/>
      <p:bldP spid="12" grpId="0" animBg="1"/>
      <p:bldP spid="12" grpId="1" animBg="1"/>
      <p:bldP spid="21" grpId="0" animBg="1"/>
      <p:bldP spid="22" grpId="0" animBg="1"/>
      <p:bldP spid="24" grpId="0" animBg="1"/>
      <p:bldP spid="24" grpId="1" animBg="1"/>
      <p:bldP spid="26" grpId="0" animBg="1"/>
      <p:bldP spid="6" grpId="0" animBg="1"/>
      <p:bldP spid="6" grpId="1" animBg="1"/>
      <p:bldP spid="6" grpId="2"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Library methods shouldn’t lie</a:t>
            </a:r>
            <a:endParaRPr lang="en-US" dirty="0"/>
          </a:p>
        </p:txBody>
      </p:sp>
      <p:sp>
        <p:nvSpPr>
          <p:cNvPr id="6" name="Text Placeholder 5"/>
          <p:cNvSpPr>
            <a:spLocks noGrp="1"/>
          </p:cNvSpPr>
          <p:nvPr>
            <p:ph type="body" sz="quarter" idx="4294967295"/>
          </p:nvPr>
        </p:nvSpPr>
        <p:spPr>
          <a:xfrm>
            <a:off x="274293" y="1516062"/>
            <a:ext cx="11887200" cy="4462760"/>
          </a:xfrm>
        </p:spPr>
        <p:txBody>
          <a:bodyPr/>
          <a:lstStyle/>
          <a:p>
            <a:pPr marL="0" indent="0">
              <a:buNone/>
            </a:pPr>
            <a:r>
              <a:rPr lang="en-US" dirty="0" smtClean="0">
                <a:solidFill>
                  <a:schemeClr val="accent1"/>
                </a:solidFill>
              </a:rPr>
              <a:t>Principles</a:t>
            </a:r>
          </a:p>
          <a:p>
            <a:pPr marL="342900" lvl="1" indent="0">
              <a:buNone/>
            </a:pPr>
            <a:r>
              <a:rPr lang="en-US" i="1" dirty="0" smtClean="0"/>
              <a:t>The </a:t>
            </a:r>
            <a:r>
              <a:rPr lang="en-US" i="1" dirty="0" err="1" smtClean="0"/>
              <a:t>threadpool</a:t>
            </a:r>
            <a:r>
              <a:rPr lang="en-US" i="1" dirty="0" smtClean="0"/>
              <a:t> is an app-global resource</a:t>
            </a:r>
          </a:p>
          <a:p>
            <a:pPr marL="342900" lvl="1" indent="0">
              <a:buNone/>
            </a:pPr>
            <a:r>
              <a:rPr lang="en-US" dirty="0" smtClean="0"/>
              <a:t>Poor use of the </a:t>
            </a:r>
            <a:r>
              <a:rPr lang="en-US" dirty="0" err="1" smtClean="0"/>
              <a:t>threadpool</a:t>
            </a:r>
            <a:r>
              <a:rPr lang="en-US" dirty="0" smtClean="0"/>
              <a:t> hurts </a:t>
            </a:r>
            <a:r>
              <a:rPr lang="en-US" b="1" dirty="0" smtClean="0">
                <a:solidFill>
                  <a:schemeClr val="accent2"/>
                </a:solidFill>
              </a:rPr>
              <a:t>server scalability</a:t>
            </a:r>
          </a:p>
          <a:p>
            <a:pPr marL="342900" lvl="1" indent="0">
              <a:buNone/>
            </a:pPr>
            <a:endParaRPr lang="en-US" b="1" dirty="0">
              <a:solidFill>
                <a:srgbClr val="FFFF00"/>
              </a:solidFill>
            </a:endParaRPr>
          </a:p>
          <a:p>
            <a:pPr marL="0" indent="0">
              <a:buNone/>
            </a:pPr>
            <a:r>
              <a:rPr lang="en-US" dirty="0" smtClean="0">
                <a:solidFill>
                  <a:schemeClr val="accent1"/>
                </a:solidFill>
              </a:rPr>
              <a:t>Guidance</a:t>
            </a:r>
            <a:endParaRPr lang="en-US" dirty="0">
              <a:solidFill>
                <a:schemeClr val="accent1"/>
              </a:solidFill>
            </a:endParaRPr>
          </a:p>
          <a:p>
            <a:pPr marL="342900" lvl="1" indent="0">
              <a:buNone/>
            </a:pPr>
            <a:r>
              <a:rPr lang="en-US" dirty="0" smtClean="0"/>
              <a:t>Help </a:t>
            </a:r>
            <a:r>
              <a:rPr lang="en-US" dirty="0"/>
              <a:t>your callers understand how your method </a:t>
            </a:r>
            <a:r>
              <a:rPr lang="en-US" dirty="0" smtClean="0"/>
              <a:t>behaves</a:t>
            </a:r>
          </a:p>
          <a:p>
            <a:pPr marL="342900" lvl="1" indent="0">
              <a:buNone/>
            </a:pPr>
            <a:r>
              <a:rPr lang="en-US" dirty="0" smtClean="0"/>
              <a:t>Libraries </a:t>
            </a:r>
            <a:r>
              <a:rPr lang="en-US" dirty="0"/>
              <a:t>shouldn’t use the </a:t>
            </a:r>
            <a:r>
              <a:rPr lang="en-US" dirty="0" err="1"/>
              <a:t>threadpool</a:t>
            </a:r>
            <a:r>
              <a:rPr lang="en-US" dirty="0"/>
              <a:t> in </a:t>
            </a:r>
            <a:r>
              <a:rPr lang="en-US" dirty="0" smtClean="0"/>
              <a:t>secret</a:t>
            </a:r>
          </a:p>
          <a:p>
            <a:pPr marL="342900" lvl="1" indent="0">
              <a:buNone/>
            </a:pPr>
            <a:r>
              <a:rPr lang="en-US" dirty="0" smtClean="0"/>
              <a:t>Use </a:t>
            </a:r>
            <a:r>
              <a:rPr lang="en-US" dirty="0" err="1"/>
              <a:t>async</a:t>
            </a:r>
            <a:r>
              <a:rPr lang="en-US" dirty="0"/>
              <a:t> signature only for truly </a:t>
            </a:r>
            <a:r>
              <a:rPr lang="en-US" dirty="0" err="1"/>
              <a:t>async</a:t>
            </a:r>
            <a:r>
              <a:rPr lang="en-US" dirty="0"/>
              <a:t> </a:t>
            </a:r>
            <a:r>
              <a:rPr lang="en-US" dirty="0" smtClean="0"/>
              <a:t>methods</a:t>
            </a:r>
            <a:endParaRPr lang="en-US" dirty="0"/>
          </a:p>
        </p:txBody>
      </p:sp>
    </p:spTree>
    <p:extLst>
      <p:ext uri="{BB962C8B-B14F-4D97-AF65-F5344CB8AC3E}">
        <p14:creationId xmlns:p14="http://schemas.microsoft.com/office/powerpoint/2010/main" val="1298251342"/>
      </p:ext>
    </p:extLst>
  </p:cSld>
  <p:clrMapOvr>
    <a:masterClrMapping/>
  </p:clrMapOvr>
  <p:transition>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3496"/>
          <a:stretch/>
        </p:blipFill>
        <p:spPr>
          <a:xfrm flipH="1">
            <a:off x="-2" y="1211261"/>
            <a:ext cx="12436475" cy="5792787"/>
          </a:xfrm>
          <a:prstGeom prst="rect">
            <a:avLst/>
          </a:prstGeom>
        </p:spPr>
      </p:pic>
      <p:sp>
        <p:nvSpPr>
          <p:cNvPr id="7" name="Title 6"/>
          <p:cNvSpPr>
            <a:spLocks noGrp="1"/>
          </p:cNvSpPr>
          <p:nvPr>
            <p:ph type="title"/>
          </p:nvPr>
        </p:nvSpPr>
        <p:spPr/>
        <p:txBody>
          <a:bodyPr/>
          <a:lstStyle/>
          <a:p>
            <a:r>
              <a:rPr lang="en-US" dirty="0" smtClean="0">
                <a:gradFill>
                  <a:gsLst>
                    <a:gs pos="0">
                      <a:srgbClr val="FFFFFF"/>
                    </a:gs>
                    <a:gs pos="100000">
                      <a:srgbClr val="FFFFFF"/>
                    </a:gs>
                  </a:gsLst>
                  <a:lin ang="5400000" scaled="0"/>
                </a:gradFill>
              </a:rPr>
              <a:t>Libraries should expose chunky </a:t>
            </a:r>
            <a:r>
              <a:rPr lang="en-US" dirty="0" err="1" smtClean="0">
                <a:gradFill>
                  <a:gsLst>
                    <a:gs pos="0">
                      <a:srgbClr val="FFFFFF"/>
                    </a:gs>
                    <a:gs pos="100000">
                      <a:srgbClr val="FFFFFF"/>
                    </a:gs>
                  </a:gsLst>
                  <a:lin ang="5400000" scaled="0"/>
                </a:gradFill>
              </a:rPr>
              <a:t>async</a:t>
            </a:r>
            <a:r>
              <a:rPr lang="en-US" dirty="0" smtClean="0">
                <a:gradFill>
                  <a:gsLst>
                    <a:gs pos="0">
                      <a:srgbClr val="FFFFFF"/>
                    </a:gs>
                    <a:gs pos="100000">
                      <a:srgbClr val="FFFFFF"/>
                    </a:gs>
                  </a:gsLst>
                  <a:lin ang="5400000" scaled="0"/>
                </a:gradFill>
              </a:rPr>
              <a:t> APIs</a:t>
            </a:r>
            <a:endParaRPr lang="en-US" dirty="0">
              <a:gradFill>
                <a:gsLst>
                  <a:gs pos="0">
                    <a:srgbClr val="FFFFFF"/>
                  </a:gs>
                  <a:gs pos="100000">
                    <a:srgbClr val="FFFFFF"/>
                  </a:gs>
                </a:gsLst>
                <a:lin ang="5400000" scaled="0"/>
              </a:gradFill>
            </a:endParaRPr>
          </a:p>
        </p:txBody>
      </p:sp>
      <p:sp>
        <p:nvSpPr>
          <p:cNvPr id="5" name="Rectangle 4"/>
          <p:cNvSpPr/>
          <p:nvPr/>
        </p:nvSpPr>
        <p:spPr bwMode="auto">
          <a:xfrm>
            <a:off x="7363603" y="2128836"/>
            <a:ext cx="4800600" cy="3352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2400" dirty="0" err="1" smtClean="0">
                <a:gradFill>
                  <a:gsLst>
                    <a:gs pos="0">
                      <a:srgbClr val="FFFFFF"/>
                    </a:gs>
                    <a:gs pos="100000">
                      <a:srgbClr val="FFFFFF"/>
                    </a:gs>
                  </a:gsLst>
                  <a:lin ang="5400000" scaled="0"/>
                </a:gradFill>
                <a:ea typeface="Segoe UI" pitchFamily="34" charset="0"/>
                <a:cs typeface="Segoe UI" pitchFamily="34" charset="0"/>
              </a:rPr>
              <a:t>Async</a:t>
            </a:r>
            <a:r>
              <a:rPr lang="en-US" sz="2400" dirty="0" smtClean="0">
                <a:gradFill>
                  <a:gsLst>
                    <a:gs pos="0">
                      <a:srgbClr val="FFFFFF"/>
                    </a:gs>
                    <a:gs pos="100000">
                      <a:srgbClr val="FFFFFF"/>
                    </a:gs>
                  </a:gsLst>
                  <a:lin ang="5400000" scaled="0"/>
                </a:gradFill>
                <a:ea typeface="Segoe UI" pitchFamily="34" charset="0"/>
                <a:cs typeface="Segoe UI" pitchFamily="34" charset="0"/>
              </a:rPr>
              <a:t> </a:t>
            </a:r>
            <a:r>
              <a:rPr lang="en-US" sz="2400" dirty="0" err="1" smtClean="0">
                <a:gradFill>
                  <a:gsLst>
                    <a:gs pos="0">
                      <a:srgbClr val="FFFFFF"/>
                    </a:gs>
                    <a:gs pos="100000">
                      <a:srgbClr val="FFFFFF"/>
                    </a:gs>
                  </a:gsLst>
                  <a:lin ang="5400000" scaled="0"/>
                </a:gradFill>
                <a:ea typeface="Segoe UI" pitchFamily="34" charset="0"/>
                <a:cs typeface="Segoe UI" pitchFamily="34" charset="0"/>
              </a:rPr>
              <a:t>perf</a:t>
            </a:r>
            <a:r>
              <a:rPr lang="en-US" sz="2400" dirty="0" smtClean="0">
                <a:gradFill>
                  <a:gsLst>
                    <a:gs pos="0">
                      <a:srgbClr val="FFFFFF"/>
                    </a:gs>
                    <a:gs pos="100000">
                      <a:srgbClr val="FFFFFF"/>
                    </a:gs>
                  </a:gsLst>
                  <a:lin ang="5400000" scaled="0"/>
                </a:gradFill>
                <a:ea typeface="Segoe UI" pitchFamily="34" charset="0"/>
                <a:cs typeface="Segoe UI" pitchFamily="34" charset="0"/>
              </a:rPr>
              <a:t> overhead is fine, unless you have a chatty API.</a:t>
            </a:r>
          </a:p>
          <a:p>
            <a:pPr defTabSz="932472" fontAlgn="base">
              <a:lnSpc>
                <a:spcPct val="90000"/>
              </a:lnSpc>
              <a:spcBef>
                <a:spcPct val="0"/>
              </a:spcBef>
              <a:spcAft>
                <a:spcPts val="120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Don't await 10 million times</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in an inner loop.</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But if you have to, then optimize using fast-path and caching.</a:t>
            </a:r>
          </a:p>
        </p:txBody>
      </p:sp>
    </p:spTree>
    <p:extLst>
      <p:ext uri="{BB962C8B-B14F-4D97-AF65-F5344CB8AC3E}">
        <p14:creationId xmlns:p14="http://schemas.microsoft.com/office/powerpoint/2010/main" val="3237154443"/>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gradFill>
                  <a:gsLst>
                    <a:gs pos="0">
                      <a:srgbClr val="FFFFFF"/>
                    </a:gs>
                    <a:gs pos="100000">
                      <a:srgbClr val="FFFFFF"/>
                    </a:gs>
                  </a:gsLst>
                  <a:lin ang="5400000" scaled="0"/>
                </a:gradFill>
              </a:rPr>
              <a:t>Libraries </a:t>
            </a:r>
            <a:r>
              <a:rPr lang="en-US" dirty="0">
                <a:gradFill>
                  <a:gsLst>
                    <a:gs pos="0">
                      <a:srgbClr val="FFFFFF"/>
                    </a:gs>
                    <a:gs pos="100000">
                      <a:srgbClr val="FFFFFF"/>
                    </a:gs>
                  </a:gsLst>
                  <a:lin ang="5400000" scaled="0"/>
                </a:gradFill>
              </a:rPr>
              <a:t>should expose chunky </a:t>
            </a:r>
            <a:r>
              <a:rPr lang="en-US" dirty="0" err="1">
                <a:gradFill>
                  <a:gsLst>
                    <a:gs pos="0">
                      <a:srgbClr val="FFFFFF"/>
                    </a:gs>
                    <a:gs pos="100000">
                      <a:srgbClr val="FFFFFF"/>
                    </a:gs>
                  </a:gsLst>
                  <a:lin ang="5400000" scaled="0"/>
                </a:gradFill>
              </a:rPr>
              <a:t>async</a:t>
            </a:r>
            <a:r>
              <a:rPr lang="en-US" dirty="0">
                <a:gradFill>
                  <a:gsLst>
                    <a:gs pos="0">
                      <a:srgbClr val="FFFFFF"/>
                    </a:gs>
                    <a:gs pos="100000">
                      <a:srgbClr val="FFFFFF"/>
                    </a:gs>
                  </a:gsLst>
                  <a:lin ang="5400000" scaled="0"/>
                </a:gradFill>
              </a:rPr>
              <a:t> APIs</a:t>
            </a:r>
            <a:endParaRPr lang="en-US" dirty="0"/>
          </a:p>
        </p:txBody>
      </p:sp>
      <p:sp>
        <p:nvSpPr>
          <p:cNvPr id="3" name="Content Placeholder 2"/>
          <p:cNvSpPr>
            <a:spLocks noGrp="1"/>
          </p:cNvSpPr>
          <p:nvPr>
            <p:ph type="body" sz="quarter" idx="4294967295"/>
          </p:nvPr>
        </p:nvSpPr>
        <p:spPr/>
        <p:txBody>
          <a:bodyPr>
            <a:normAutofit/>
          </a:bodyPr>
          <a:lstStyle/>
          <a:p>
            <a:pPr marL="0" indent="0">
              <a:buNone/>
            </a:pPr>
            <a:r>
              <a:rPr lang="en-US" dirty="0" smtClean="0">
                <a:solidFill>
                  <a:schemeClr val="tx1"/>
                </a:solidFill>
              </a:rPr>
              <a:t>We all know sync methods are “cheap”</a:t>
            </a:r>
          </a:p>
          <a:p>
            <a:pPr marL="0" lvl="1" indent="0">
              <a:buNone/>
            </a:pPr>
            <a:r>
              <a:rPr lang="en-US" dirty="0"/>
              <a:t>Years of optimizations around sync methods</a:t>
            </a:r>
          </a:p>
          <a:p>
            <a:pPr marL="0" lvl="1" indent="0">
              <a:buNone/>
            </a:pPr>
            <a:r>
              <a:rPr lang="en-US" dirty="0"/>
              <a:t>Enables refactoring at will</a:t>
            </a:r>
          </a:p>
          <a:p>
            <a:endParaRPr lang="en-US" dirty="0" smtClean="0"/>
          </a:p>
          <a:p>
            <a:endParaRPr lang="en-US" dirty="0" smtClean="0"/>
          </a:p>
          <a:p>
            <a:endParaRPr lang="en-US" dirty="0"/>
          </a:p>
          <a:p>
            <a:endParaRPr lang="en-US" dirty="0" smtClean="0"/>
          </a:p>
          <a:p>
            <a:endParaRPr lang="en-US" dirty="0"/>
          </a:p>
        </p:txBody>
      </p:sp>
      <p:sp>
        <p:nvSpPr>
          <p:cNvPr id="9" name="TextBox 8"/>
          <p:cNvSpPr txBox="1"/>
          <p:nvPr/>
        </p:nvSpPr>
        <p:spPr>
          <a:xfrm>
            <a:off x="1029391" y="3123545"/>
            <a:ext cx="9116414" cy="751552"/>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28" dirty="0">
                <a:solidFill>
                  <a:srgbClr val="0000FF"/>
                </a:solidFill>
                <a:latin typeface="Consolas"/>
              </a:rPr>
              <a:t>public static void</a:t>
            </a:r>
            <a:r>
              <a:rPr lang="en-US" sz="1428" dirty="0">
                <a:solidFill>
                  <a:srgbClr val="000000"/>
                </a:solidFill>
                <a:latin typeface="Consolas" pitchFamily="49" charset="0"/>
                <a:cs typeface="Consolas" pitchFamily="49" charset="0"/>
              </a:rPr>
              <a:t> </a:t>
            </a:r>
            <a:r>
              <a:rPr lang="en-US" sz="1428" dirty="0" err="1">
                <a:solidFill>
                  <a:srgbClr val="000000"/>
                </a:solidFill>
                <a:latin typeface="Consolas" pitchFamily="49" charset="0"/>
                <a:cs typeface="Consolas" pitchFamily="49" charset="0"/>
              </a:rPr>
              <a:t>SimpleBody</a:t>
            </a:r>
            <a:r>
              <a:rPr lang="en-US" sz="1428" dirty="0">
                <a:solidFill>
                  <a:srgbClr val="000000"/>
                </a:solidFill>
                <a:latin typeface="Consolas" pitchFamily="49" charset="0"/>
                <a:cs typeface="Consolas" pitchFamily="49" charset="0"/>
              </a:rPr>
              <a:t>() {</a:t>
            </a:r>
          </a:p>
          <a:p>
            <a:r>
              <a:rPr lang="en-US" sz="1428" dirty="0">
                <a:solidFill>
                  <a:srgbClr val="000000"/>
                </a:solidFill>
                <a:latin typeface="Consolas" pitchFamily="49" charset="0"/>
                <a:cs typeface="Consolas" pitchFamily="49" charset="0"/>
              </a:rPr>
              <a:t>  </a:t>
            </a:r>
            <a:r>
              <a:rPr lang="en-US" sz="1428" dirty="0" err="1">
                <a:solidFill>
                  <a:srgbClr val="2B91AF"/>
                </a:solidFill>
                <a:latin typeface="Consolas"/>
              </a:rPr>
              <a:t>Console</a:t>
            </a:r>
            <a:r>
              <a:rPr lang="en-US" sz="1428" dirty="0" err="1">
                <a:solidFill>
                  <a:srgbClr val="000000"/>
                </a:solidFill>
                <a:latin typeface="Consolas" pitchFamily="49" charset="0"/>
                <a:cs typeface="Consolas" pitchFamily="49" charset="0"/>
              </a:rPr>
              <a:t>.WriteLine</a:t>
            </a:r>
            <a:r>
              <a:rPr lang="en-US" sz="1428" dirty="0">
                <a:solidFill>
                  <a:srgbClr val="000000"/>
                </a:solidFill>
                <a:latin typeface="Consolas" pitchFamily="49" charset="0"/>
                <a:cs typeface="Consolas" pitchFamily="49" charset="0"/>
              </a:rPr>
              <a:t>(</a:t>
            </a:r>
            <a:r>
              <a:rPr lang="en-US" sz="1428" dirty="0">
                <a:solidFill>
                  <a:srgbClr val="A31515"/>
                </a:solidFill>
                <a:latin typeface="Consolas"/>
              </a:rPr>
              <a:t>"Hello, </a:t>
            </a:r>
            <a:r>
              <a:rPr lang="en-US" sz="1428" dirty="0" err="1">
                <a:solidFill>
                  <a:srgbClr val="A31515"/>
                </a:solidFill>
                <a:latin typeface="Consolas"/>
              </a:rPr>
              <a:t>Async</a:t>
            </a:r>
            <a:r>
              <a:rPr lang="en-US" sz="1428" dirty="0">
                <a:solidFill>
                  <a:srgbClr val="A31515"/>
                </a:solidFill>
                <a:latin typeface="Consolas"/>
              </a:rPr>
              <a:t> World!"</a:t>
            </a:r>
            <a:r>
              <a:rPr lang="en-US" sz="1428" dirty="0">
                <a:solidFill>
                  <a:srgbClr val="000000"/>
                </a:solidFill>
                <a:latin typeface="Consolas" pitchFamily="49" charset="0"/>
                <a:cs typeface="Consolas" pitchFamily="49" charset="0"/>
              </a:rPr>
              <a:t>);</a:t>
            </a:r>
          </a:p>
          <a:p>
            <a:r>
              <a:rPr lang="en-US" sz="1428" dirty="0">
                <a:solidFill>
                  <a:srgbClr val="000000"/>
                </a:solidFill>
                <a:latin typeface="Consolas" pitchFamily="49" charset="0"/>
                <a:cs typeface="Consolas" pitchFamily="49" charset="0"/>
              </a:rPr>
              <a:t>}</a:t>
            </a:r>
          </a:p>
        </p:txBody>
      </p:sp>
      <p:sp>
        <p:nvSpPr>
          <p:cNvPr id="10" name="TextBox 9"/>
          <p:cNvSpPr txBox="1"/>
          <p:nvPr/>
        </p:nvSpPr>
        <p:spPr>
          <a:xfrm>
            <a:off x="1029391" y="4138055"/>
            <a:ext cx="9116414" cy="1630511"/>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28" dirty="0">
                <a:solidFill>
                  <a:srgbClr val="0000FF"/>
                </a:solidFill>
                <a:latin typeface="Consolas"/>
              </a:rPr>
              <a:t>.method public </a:t>
            </a:r>
            <a:r>
              <a:rPr lang="en-US" sz="1428" dirty="0" err="1">
                <a:solidFill>
                  <a:srgbClr val="0000FF"/>
                </a:solidFill>
                <a:latin typeface="Consolas"/>
              </a:rPr>
              <a:t>hidebysig</a:t>
            </a:r>
            <a:r>
              <a:rPr lang="en-US" sz="1428" dirty="0">
                <a:solidFill>
                  <a:srgbClr val="0000FF"/>
                </a:solidFill>
                <a:latin typeface="Consolas"/>
              </a:rPr>
              <a:t> static void </a:t>
            </a:r>
            <a:r>
              <a:rPr lang="en-US" sz="1428" dirty="0" err="1">
                <a:solidFill>
                  <a:srgbClr val="000000"/>
                </a:solidFill>
                <a:latin typeface="Consolas" pitchFamily="49" charset="0"/>
                <a:cs typeface="Consolas" pitchFamily="49" charset="0"/>
              </a:rPr>
              <a:t>SimpleBody</a:t>
            </a:r>
            <a:r>
              <a:rPr lang="en-US" sz="1428" dirty="0">
                <a:solidFill>
                  <a:srgbClr val="000000"/>
                </a:solidFill>
                <a:latin typeface="Consolas" pitchFamily="49" charset="0"/>
                <a:cs typeface="Consolas" pitchFamily="49" charset="0"/>
              </a:rPr>
              <a:t>() </a:t>
            </a:r>
            <a:r>
              <a:rPr lang="en-US" sz="1428" dirty="0" err="1">
                <a:solidFill>
                  <a:srgbClr val="0000FF"/>
                </a:solidFill>
                <a:latin typeface="Consolas"/>
              </a:rPr>
              <a:t>cil</a:t>
            </a:r>
            <a:r>
              <a:rPr lang="en-US" sz="1428" dirty="0">
                <a:solidFill>
                  <a:srgbClr val="0000FF"/>
                </a:solidFill>
                <a:latin typeface="Consolas"/>
              </a:rPr>
              <a:t> managed</a:t>
            </a:r>
          </a:p>
          <a:p>
            <a:r>
              <a:rPr lang="en-US" sz="1428" dirty="0">
                <a:solidFill>
                  <a:srgbClr val="000000"/>
                </a:solidFill>
                <a:latin typeface="Consolas" pitchFamily="49" charset="0"/>
                <a:cs typeface="Consolas" pitchFamily="49" charset="0"/>
              </a:rPr>
              <a:t>{</a:t>
            </a:r>
          </a:p>
          <a:p>
            <a:r>
              <a:rPr lang="en-US" sz="1428" dirty="0">
                <a:solidFill>
                  <a:srgbClr val="000000"/>
                </a:solidFill>
                <a:latin typeface="Consolas" pitchFamily="49" charset="0"/>
                <a:cs typeface="Consolas" pitchFamily="49" charset="0"/>
              </a:rPr>
              <a:t>    </a:t>
            </a:r>
            <a:r>
              <a:rPr lang="en-US" sz="1428" dirty="0">
                <a:solidFill>
                  <a:srgbClr val="0000FF"/>
                </a:solidFill>
                <a:latin typeface="Consolas"/>
              </a:rPr>
              <a:t>.</a:t>
            </a:r>
            <a:r>
              <a:rPr lang="en-US" sz="1428" dirty="0" err="1">
                <a:solidFill>
                  <a:srgbClr val="0000FF"/>
                </a:solidFill>
                <a:latin typeface="Consolas"/>
              </a:rPr>
              <a:t>maxstack</a:t>
            </a:r>
            <a:r>
              <a:rPr lang="en-US" sz="1428" dirty="0">
                <a:solidFill>
                  <a:srgbClr val="0000FF"/>
                </a:solidFill>
                <a:latin typeface="Consolas"/>
              </a:rPr>
              <a:t> </a:t>
            </a:r>
            <a:r>
              <a:rPr lang="en-US" sz="1428" dirty="0">
                <a:solidFill>
                  <a:srgbClr val="A31515"/>
                </a:solidFill>
                <a:latin typeface="Consolas"/>
              </a:rPr>
              <a:t>8</a:t>
            </a:r>
          </a:p>
          <a:p>
            <a:r>
              <a:rPr lang="en-US" sz="1428" dirty="0">
                <a:solidFill>
                  <a:srgbClr val="000000"/>
                </a:solidFill>
                <a:latin typeface="Consolas" pitchFamily="49" charset="0"/>
                <a:cs typeface="Consolas" pitchFamily="49" charset="0"/>
              </a:rPr>
              <a:t>    L_0000: </a:t>
            </a:r>
            <a:r>
              <a:rPr lang="en-US" sz="1428" dirty="0" err="1">
                <a:solidFill>
                  <a:srgbClr val="0000FF"/>
                </a:solidFill>
                <a:latin typeface="Consolas"/>
              </a:rPr>
              <a:t>ldstr</a:t>
            </a:r>
            <a:r>
              <a:rPr lang="en-US" sz="1428" dirty="0">
                <a:solidFill>
                  <a:srgbClr val="0000FF"/>
                </a:solidFill>
                <a:latin typeface="Consolas"/>
              </a:rPr>
              <a:t> </a:t>
            </a:r>
            <a:r>
              <a:rPr lang="en-US" sz="1428" dirty="0">
                <a:solidFill>
                  <a:srgbClr val="A31515"/>
                </a:solidFill>
                <a:latin typeface="Consolas"/>
              </a:rPr>
              <a:t>"Hello, </a:t>
            </a:r>
            <a:r>
              <a:rPr lang="en-US" sz="1428" dirty="0" err="1">
                <a:solidFill>
                  <a:srgbClr val="A31515"/>
                </a:solidFill>
                <a:latin typeface="Consolas"/>
              </a:rPr>
              <a:t>Async</a:t>
            </a:r>
            <a:r>
              <a:rPr lang="en-US" sz="1428" dirty="0">
                <a:solidFill>
                  <a:srgbClr val="A31515"/>
                </a:solidFill>
                <a:latin typeface="Consolas"/>
              </a:rPr>
              <a:t> World!"</a:t>
            </a:r>
          </a:p>
          <a:p>
            <a:r>
              <a:rPr lang="en-US" sz="1428" dirty="0">
                <a:solidFill>
                  <a:srgbClr val="000000"/>
                </a:solidFill>
                <a:latin typeface="Consolas" pitchFamily="49" charset="0"/>
                <a:cs typeface="Consolas" pitchFamily="49" charset="0"/>
              </a:rPr>
              <a:t>    L_0005: </a:t>
            </a:r>
            <a:r>
              <a:rPr lang="en-US" sz="1428" dirty="0">
                <a:solidFill>
                  <a:srgbClr val="0000FF"/>
                </a:solidFill>
                <a:latin typeface="Consolas"/>
              </a:rPr>
              <a:t>call void </a:t>
            </a:r>
            <a:r>
              <a:rPr lang="en-US" sz="1428" dirty="0">
                <a:solidFill>
                  <a:srgbClr val="000000"/>
                </a:solidFill>
                <a:latin typeface="Consolas" pitchFamily="49" charset="0"/>
                <a:cs typeface="Consolas" pitchFamily="49" charset="0"/>
              </a:rPr>
              <a:t>[</a:t>
            </a:r>
            <a:r>
              <a:rPr lang="en-US" sz="1428" dirty="0" err="1">
                <a:solidFill>
                  <a:srgbClr val="000000"/>
                </a:solidFill>
                <a:latin typeface="Consolas" pitchFamily="49" charset="0"/>
                <a:cs typeface="Consolas" pitchFamily="49" charset="0"/>
              </a:rPr>
              <a:t>mscorlib</a:t>
            </a:r>
            <a:r>
              <a:rPr lang="en-US" sz="1428" dirty="0">
                <a:solidFill>
                  <a:srgbClr val="000000"/>
                </a:solidFill>
                <a:latin typeface="Consolas" pitchFamily="49" charset="0"/>
                <a:cs typeface="Consolas" pitchFamily="49" charset="0"/>
              </a:rPr>
              <a:t>]</a:t>
            </a:r>
            <a:r>
              <a:rPr lang="en-US" sz="1428" dirty="0" err="1">
                <a:solidFill>
                  <a:srgbClr val="000000"/>
                </a:solidFill>
                <a:latin typeface="Consolas" pitchFamily="49" charset="0"/>
                <a:cs typeface="Consolas" pitchFamily="49" charset="0"/>
              </a:rPr>
              <a:t>System.</a:t>
            </a:r>
            <a:r>
              <a:rPr lang="en-US" sz="1428" dirty="0" err="1">
                <a:solidFill>
                  <a:srgbClr val="2B91AF"/>
                </a:solidFill>
                <a:latin typeface="Consolas"/>
              </a:rPr>
              <a:t>Console</a:t>
            </a:r>
            <a:r>
              <a:rPr lang="en-US" sz="1428" dirty="0">
                <a:solidFill>
                  <a:srgbClr val="000000"/>
                </a:solidFill>
                <a:latin typeface="Consolas" pitchFamily="49" charset="0"/>
                <a:cs typeface="Consolas" pitchFamily="49" charset="0"/>
              </a:rPr>
              <a:t>::</a:t>
            </a:r>
            <a:r>
              <a:rPr lang="en-US" sz="1428" dirty="0" err="1">
                <a:solidFill>
                  <a:srgbClr val="000000"/>
                </a:solidFill>
                <a:latin typeface="Consolas" pitchFamily="49" charset="0"/>
                <a:cs typeface="Consolas" pitchFamily="49" charset="0"/>
              </a:rPr>
              <a:t>WriteLine</a:t>
            </a:r>
            <a:r>
              <a:rPr lang="en-US" sz="1428" dirty="0">
                <a:solidFill>
                  <a:srgbClr val="000000"/>
                </a:solidFill>
                <a:latin typeface="Consolas" pitchFamily="49" charset="0"/>
                <a:cs typeface="Consolas" pitchFamily="49" charset="0"/>
              </a:rPr>
              <a:t>(</a:t>
            </a:r>
            <a:r>
              <a:rPr lang="en-US" sz="1428" dirty="0">
                <a:solidFill>
                  <a:srgbClr val="0000FF"/>
                </a:solidFill>
                <a:latin typeface="Consolas"/>
              </a:rPr>
              <a:t>string</a:t>
            </a:r>
            <a:r>
              <a:rPr lang="en-US" sz="1428" dirty="0">
                <a:solidFill>
                  <a:srgbClr val="000000"/>
                </a:solidFill>
                <a:latin typeface="Consolas" pitchFamily="49" charset="0"/>
                <a:cs typeface="Consolas" pitchFamily="49" charset="0"/>
              </a:rPr>
              <a:t>)</a:t>
            </a:r>
          </a:p>
          <a:p>
            <a:r>
              <a:rPr lang="en-US" sz="1428" dirty="0">
                <a:solidFill>
                  <a:srgbClr val="000000"/>
                </a:solidFill>
                <a:latin typeface="Consolas" pitchFamily="49" charset="0"/>
                <a:cs typeface="Consolas" pitchFamily="49" charset="0"/>
              </a:rPr>
              <a:t>    L_000a: </a:t>
            </a:r>
            <a:r>
              <a:rPr lang="en-US" sz="1428" dirty="0">
                <a:solidFill>
                  <a:srgbClr val="0000FF"/>
                </a:solidFill>
                <a:latin typeface="Consolas"/>
              </a:rPr>
              <a:t>ret</a:t>
            </a:r>
            <a:r>
              <a:rPr lang="en-US" sz="1428" dirty="0">
                <a:solidFill>
                  <a:srgbClr val="000000"/>
                </a:solidFill>
                <a:latin typeface="Consolas" pitchFamily="49" charset="0"/>
                <a:cs typeface="Consolas" pitchFamily="49" charset="0"/>
              </a:rPr>
              <a:t> </a:t>
            </a:r>
          </a:p>
          <a:p>
            <a:r>
              <a:rPr lang="en-US" sz="1428" dirty="0">
                <a:solidFill>
                  <a:srgbClr val="000000"/>
                </a:solidFill>
                <a:latin typeface="Consolas" pitchFamily="49" charset="0"/>
                <a:cs typeface="Consolas" pitchFamily="49" charset="0"/>
              </a:rPr>
              <a:t>}</a:t>
            </a:r>
          </a:p>
        </p:txBody>
      </p:sp>
    </p:spTree>
    <p:extLst>
      <p:ext uri="{BB962C8B-B14F-4D97-AF65-F5344CB8AC3E}">
        <p14:creationId xmlns:p14="http://schemas.microsoft.com/office/powerpoint/2010/main" val="37145110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gradFill>
                  <a:gsLst>
                    <a:gs pos="0">
                      <a:srgbClr val="FFFFFF"/>
                    </a:gs>
                    <a:gs pos="100000">
                      <a:srgbClr val="FFFFFF"/>
                    </a:gs>
                  </a:gsLst>
                  <a:lin ang="5400000" scaled="0"/>
                </a:gradFill>
              </a:rPr>
              <a:t>Libraries </a:t>
            </a:r>
            <a:r>
              <a:rPr lang="en-US" dirty="0">
                <a:gradFill>
                  <a:gsLst>
                    <a:gs pos="0">
                      <a:srgbClr val="FFFFFF"/>
                    </a:gs>
                    <a:gs pos="100000">
                      <a:srgbClr val="FFFFFF"/>
                    </a:gs>
                  </a:gsLst>
                  <a:lin ang="5400000" scaled="0"/>
                </a:gradFill>
              </a:rPr>
              <a:t>should expose chunky </a:t>
            </a:r>
            <a:r>
              <a:rPr lang="en-US" dirty="0" err="1">
                <a:gradFill>
                  <a:gsLst>
                    <a:gs pos="0">
                      <a:srgbClr val="FFFFFF"/>
                    </a:gs>
                    <a:gs pos="100000">
                      <a:srgbClr val="FFFFFF"/>
                    </a:gs>
                  </a:gsLst>
                  <a:lin ang="5400000" scaled="0"/>
                </a:gradFill>
              </a:rPr>
              <a:t>async</a:t>
            </a:r>
            <a:r>
              <a:rPr lang="en-US" dirty="0">
                <a:gradFill>
                  <a:gsLst>
                    <a:gs pos="0">
                      <a:srgbClr val="FFFFFF"/>
                    </a:gs>
                    <a:gs pos="100000">
                      <a:srgbClr val="FFFFFF"/>
                    </a:gs>
                  </a:gsLst>
                  <a:lin ang="5400000" scaled="0"/>
                </a:gradFill>
              </a:rPr>
              <a:t> APIs</a:t>
            </a:r>
            <a:endParaRPr lang="en-US" dirty="0"/>
          </a:p>
        </p:txBody>
      </p:sp>
      <p:sp>
        <p:nvSpPr>
          <p:cNvPr id="3" name="Content Placeholder 2"/>
          <p:cNvSpPr>
            <a:spLocks noGrp="1"/>
          </p:cNvSpPr>
          <p:nvPr>
            <p:ph type="body" sz="quarter" idx="4294967295"/>
          </p:nvPr>
        </p:nvSpPr>
        <p:spPr/>
        <p:txBody>
          <a:bodyPr>
            <a:normAutofit/>
          </a:bodyPr>
          <a:lstStyle/>
          <a:p>
            <a:r>
              <a:rPr lang="en-US" dirty="0">
                <a:solidFill>
                  <a:schemeClr val="tx2"/>
                </a:solidFill>
              </a:rPr>
              <a:t>Not so for asynchronous methods</a:t>
            </a:r>
          </a:p>
          <a:p>
            <a:pPr lvl="1"/>
            <a:endParaRPr lang="en-US" dirty="0" smtClean="0"/>
          </a:p>
          <a:p>
            <a:endParaRPr lang="en-US" dirty="0"/>
          </a:p>
          <a:p>
            <a:endParaRPr lang="en-US" dirty="0" smtClean="0"/>
          </a:p>
          <a:p>
            <a:endParaRPr lang="en-US" dirty="0" smtClean="0"/>
          </a:p>
          <a:p>
            <a:endParaRPr lang="en-US" dirty="0" smtClean="0"/>
          </a:p>
        </p:txBody>
      </p:sp>
      <p:sp>
        <p:nvSpPr>
          <p:cNvPr id="4" name="TextBox 3"/>
          <p:cNvSpPr txBox="1"/>
          <p:nvPr/>
        </p:nvSpPr>
        <p:spPr>
          <a:xfrm>
            <a:off x="1029390" y="2047673"/>
            <a:ext cx="11218193" cy="751552"/>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28" dirty="0">
                <a:solidFill>
                  <a:srgbClr val="0000FF"/>
                </a:solidFill>
                <a:latin typeface="Consolas"/>
              </a:rPr>
              <a:t>public static </a:t>
            </a:r>
            <a:r>
              <a:rPr lang="en-US" sz="1428" b="1" dirty="0" err="1">
                <a:solidFill>
                  <a:srgbClr val="0000FF"/>
                </a:solidFill>
                <a:latin typeface="Consolas"/>
              </a:rPr>
              <a:t>async</a:t>
            </a:r>
            <a:r>
              <a:rPr lang="en-US" sz="1428" b="1" dirty="0">
                <a:solidFill>
                  <a:srgbClr val="0000FF"/>
                </a:solidFill>
                <a:latin typeface="Consolas"/>
              </a:rPr>
              <a:t> </a:t>
            </a:r>
            <a:r>
              <a:rPr lang="en-US" sz="1428" b="1" dirty="0">
                <a:solidFill>
                  <a:srgbClr val="2B91AF"/>
                </a:solidFill>
                <a:latin typeface="Consolas"/>
              </a:rPr>
              <a:t>Task</a:t>
            </a:r>
            <a:r>
              <a:rPr lang="en-US" sz="1428" dirty="0">
                <a:solidFill>
                  <a:srgbClr val="2B91AF"/>
                </a:solidFill>
                <a:latin typeface="Consolas"/>
              </a:rPr>
              <a:t> </a:t>
            </a:r>
            <a:r>
              <a:rPr lang="en-US" sz="1428" dirty="0" err="1">
                <a:solidFill>
                  <a:srgbClr val="000000"/>
                </a:solidFill>
                <a:latin typeface="Consolas" pitchFamily="49" charset="0"/>
                <a:cs typeface="Consolas" pitchFamily="49" charset="0"/>
              </a:rPr>
              <a:t>SimpleBody</a:t>
            </a:r>
            <a:r>
              <a:rPr lang="en-US" sz="1428" dirty="0">
                <a:solidFill>
                  <a:srgbClr val="000000"/>
                </a:solidFill>
                <a:latin typeface="Consolas" pitchFamily="49" charset="0"/>
                <a:cs typeface="Consolas" pitchFamily="49" charset="0"/>
              </a:rPr>
              <a:t>() {</a:t>
            </a:r>
          </a:p>
          <a:p>
            <a:r>
              <a:rPr lang="en-US" sz="1428" dirty="0">
                <a:solidFill>
                  <a:srgbClr val="000000"/>
                </a:solidFill>
                <a:latin typeface="Consolas" pitchFamily="49" charset="0"/>
                <a:cs typeface="Consolas" pitchFamily="49" charset="0"/>
              </a:rPr>
              <a:t>  </a:t>
            </a:r>
            <a:r>
              <a:rPr lang="en-US" sz="1428" dirty="0" err="1">
                <a:solidFill>
                  <a:srgbClr val="2B91AF"/>
                </a:solidFill>
                <a:latin typeface="Consolas"/>
              </a:rPr>
              <a:t>Console</a:t>
            </a:r>
            <a:r>
              <a:rPr lang="en-US" sz="1428" dirty="0" err="1">
                <a:solidFill>
                  <a:srgbClr val="000000"/>
                </a:solidFill>
                <a:latin typeface="Consolas" pitchFamily="49" charset="0"/>
                <a:cs typeface="Consolas" pitchFamily="49" charset="0"/>
              </a:rPr>
              <a:t>.WriteLine</a:t>
            </a:r>
            <a:r>
              <a:rPr lang="en-US" sz="1428" dirty="0">
                <a:solidFill>
                  <a:srgbClr val="000000"/>
                </a:solidFill>
                <a:latin typeface="Consolas" pitchFamily="49" charset="0"/>
                <a:cs typeface="Consolas" pitchFamily="49" charset="0"/>
              </a:rPr>
              <a:t>(</a:t>
            </a:r>
            <a:r>
              <a:rPr lang="en-US" sz="1428" dirty="0">
                <a:solidFill>
                  <a:srgbClr val="A31515"/>
                </a:solidFill>
                <a:latin typeface="Consolas"/>
              </a:rPr>
              <a:t>"Hello, </a:t>
            </a:r>
            <a:r>
              <a:rPr lang="en-US" sz="1428" dirty="0" err="1">
                <a:solidFill>
                  <a:srgbClr val="A31515"/>
                </a:solidFill>
                <a:latin typeface="Consolas"/>
              </a:rPr>
              <a:t>Async</a:t>
            </a:r>
            <a:r>
              <a:rPr lang="en-US" sz="1428" dirty="0">
                <a:solidFill>
                  <a:srgbClr val="A31515"/>
                </a:solidFill>
                <a:latin typeface="Consolas"/>
              </a:rPr>
              <a:t> World!"</a:t>
            </a:r>
            <a:r>
              <a:rPr lang="en-US" sz="1428" dirty="0">
                <a:solidFill>
                  <a:srgbClr val="000000"/>
                </a:solidFill>
                <a:latin typeface="Consolas" pitchFamily="49" charset="0"/>
                <a:cs typeface="Consolas" pitchFamily="49" charset="0"/>
              </a:rPr>
              <a:t>);</a:t>
            </a:r>
          </a:p>
          <a:p>
            <a:r>
              <a:rPr lang="en-US" sz="1428" dirty="0">
                <a:solidFill>
                  <a:srgbClr val="000000"/>
                </a:solidFill>
                <a:latin typeface="Consolas" pitchFamily="49" charset="0"/>
                <a:cs typeface="Consolas" pitchFamily="49" charset="0"/>
              </a:rPr>
              <a:t>}</a:t>
            </a:r>
          </a:p>
        </p:txBody>
      </p:sp>
      <p:sp>
        <p:nvSpPr>
          <p:cNvPr id="5" name="TextBox 4"/>
          <p:cNvSpPr txBox="1"/>
          <p:nvPr/>
        </p:nvSpPr>
        <p:spPr>
          <a:xfrm>
            <a:off x="1029390" y="2943404"/>
            <a:ext cx="11218193" cy="2857390"/>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noAutofit/>
          </a:bodyPr>
          <a:lstStyle/>
          <a:p>
            <a:r>
              <a:rPr lang="en-US" sz="1020" dirty="0">
                <a:solidFill>
                  <a:srgbClr val="0000FF"/>
                </a:solidFill>
                <a:latin typeface="Consolas"/>
              </a:rPr>
              <a:t>.method public </a:t>
            </a:r>
            <a:r>
              <a:rPr lang="en-US" sz="1020" dirty="0" err="1">
                <a:solidFill>
                  <a:srgbClr val="0000FF"/>
                </a:solidFill>
                <a:latin typeface="Consolas"/>
              </a:rPr>
              <a:t>hidebysig</a:t>
            </a:r>
            <a:r>
              <a:rPr lang="en-US" sz="1020" dirty="0">
                <a:solidFill>
                  <a:srgbClr val="0000FF"/>
                </a:solidFill>
                <a:latin typeface="Consolas"/>
              </a:rPr>
              <a:t> static class </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System.Threading.Tasks.</a:t>
            </a:r>
            <a:r>
              <a:rPr lang="en-US" sz="1020" dirty="0" err="1">
                <a:solidFill>
                  <a:srgbClr val="2B91AF"/>
                </a:solidFill>
                <a:latin typeface="Consolas"/>
              </a:rPr>
              <a:t>Task</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SimpleBody</a:t>
            </a:r>
            <a:r>
              <a:rPr lang="en-US" sz="1020" dirty="0">
                <a:solidFill>
                  <a:srgbClr val="000000"/>
                </a:solidFill>
                <a:latin typeface="Consolas" pitchFamily="49" charset="0"/>
                <a:cs typeface="Consolas" pitchFamily="49" charset="0"/>
              </a:rPr>
              <a:t>() </a:t>
            </a:r>
            <a:r>
              <a:rPr lang="en-US" sz="1020" dirty="0" err="1">
                <a:solidFill>
                  <a:srgbClr val="0000FF"/>
                </a:solidFill>
                <a:latin typeface="Consolas"/>
              </a:rPr>
              <a:t>cil</a:t>
            </a:r>
            <a:r>
              <a:rPr lang="en-US" sz="1020" dirty="0">
                <a:solidFill>
                  <a:srgbClr val="0000FF"/>
                </a:solidFill>
                <a:latin typeface="Consolas"/>
              </a:rPr>
              <a:t> managed</a:t>
            </a:r>
          </a:p>
          <a:p>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.custom instance void </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System.Diagnostics.</a:t>
            </a:r>
            <a:r>
              <a:rPr lang="en-US" sz="1020" dirty="0" err="1">
                <a:solidFill>
                  <a:srgbClr val="2B91AF"/>
                </a:solidFill>
                <a:latin typeface="Consolas"/>
              </a:rPr>
              <a:t>DebuggerStepThroughAttribute</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ctor</a:t>
            </a:r>
            <a:r>
              <a:rPr lang="en-US" sz="1020" dirty="0">
                <a:solidFill>
                  <a:srgbClr val="000000"/>
                </a:solidFill>
                <a:latin typeface="Consolas" pitchFamily="49" charset="0"/>
                <a:cs typeface="Consolas" pitchFamily="49" charset="0"/>
              </a:rPr>
              <a:t>() = ( 01 00 00 00 ) </a:t>
            </a:r>
          </a:p>
          <a:p>
            <a:r>
              <a:rPr lang="en-US" sz="1020" dirty="0">
                <a:solidFill>
                  <a:srgbClr val="000000"/>
                </a:solidFill>
                <a:latin typeface="Consolas" pitchFamily="49" charset="0"/>
                <a:cs typeface="Consolas" pitchFamily="49" charset="0"/>
              </a:rPr>
              <a:t>  </a:t>
            </a:r>
            <a:r>
              <a:rPr lang="en-US" sz="1020" dirty="0">
                <a:solidFill>
                  <a:srgbClr val="008000"/>
                </a:solidFill>
                <a:latin typeface="Consolas"/>
              </a:rPr>
              <a:t>// Code size       32 (0x20)</a:t>
            </a:r>
          </a:p>
          <a:p>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a:t>
            </a:r>
            <a:r>
              <a:rPr lang="en-US" sz="1020" dirty="0" err="1">
                <a:solidFill>
                  <a:srgbClr val="0000FF"/>
                </a:solidFill>
                <a:latin typeface="Consolas"/>
              </a:rPr>
              <a:t>maxstack</a:t>
            </a:r>
            <a:r>
              <a:rPr lang="en-US" sz="1020" dirty="0">
                <a:solidFill>
                  <a:srgbClr val="0000FF"/>
                </a:solidFill>
                <a:latin typeface="Consolas"/>
              </a:rPr>
              <a:t>  </a:t>
            </a:r>
            <a:r>
              <a:rPr lang="en-US" sz="1020" dirty="0">
                <a:solidFill>
                  <a:srgbClr val="A31515"/>
                </a:solidFill>
                <a:latin typeface="Consolas"/>
              </a:rPr>
              <a:t>2</a:t>
            </a:r>
          </a:p>
          <a:p>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.locals </a:t>
            </a:r>
            <a:r>
              <a:rPr lang="en-US" sz="1020" dirty="0" err="1">
                <a:solidFill>
                  <a:srgbClr val="0000FF"/>
                </a:solidFill>
                <a:latin typeface="Consolas"/>
              </a:rPr>
              <a:t>init</a:t>
            </a:r>
            <a:r>
              <a:rPr lang="en-US" sz="1020" dirty="0">
                <a:solidFill>
                  <a:srgbClr val="0000FF"/>
                </a:solidFill>
                <a:latin typeface="Consolas"/>
              </a:rPr>
              <a:t> </a:t>
            </a:r>
            <a:r>
              <a:rPr lang="en-US" sz="1020" dirty="0">
                <a:solidFill>
                  <a:srgbClr val="000000"/>
                </a:solidFill>
                <a:latin typeface="Consolas" pitchFamily="49" charset="0"/>
                <a:cs typeface="Consolas" pitchFamily="49" charset="0"/>
              </a:rPr>
              <a:t>([0] </a:t>
            </a:r>
            <a:r>
              <a:rPr lang="en-US" sz="1020" dirty="0" err="1">
                <a:solidFill>
                  <a:srgbClr val="0000FF"/>
                </a:solidFill>
                <a:latin typeface="Consolas"/>
              </a:rPr>
              <a:t>valuetype</a:t>
            </a:r>
            <a:r>
              <a:rPr lang="en-US" sz="1020" dirty="0">
                <a:solidFill>
                  <a:srgbClr val="000000"/>
                </a:solidFill>
                <a:latin typeface="Consolas" pitchFamily="49" charset="0"/>
                <a:cs typeface="Consolas" pitchFamily="49" charset="0"/>
              </a:rPr>
              <a:t> </a:t>
            </a:r>
            <a:r>
              <a:rPr lang="en-US" sz="1020" dirty="0">
                <a:solidFill>
                  <a:srgbClr val="2B91AF"/>
                </a:solidFill>
                <a:latin typeface="Consolas"/>
              </a:rPr>
              <a:t>Program/'&lt;</a:t>
            </a:r>
            <a:r>
              <a:rPr lang="en-US" sz="1020" dirty="0" err="1">
                <a:solidFill>
                  <a:srgbClr val="2B91AF"/>
                </a:solidFill>
                <a:latin typeface="Consolas"/>
              </a:rPr>
              <a:t>SimpleBody</a:t>
            </a:r>
            <a:r>
              <a:rPr lang="en-US" sz="1020" dirty="0">
                <a:solidFill>
                  <a:srgbClr val="2B91AF"/>
                </a:solidFill>
                <a:latin typeface="Consolas"/>
              </a:rPr>
              <a:t>&gt;d__0'</a:t>
            </a:r>
            <a:r>
              <a:rPr lang="en-US" sz="1020" dirty="0">
                <a:solidFill>
                  <a:srgbClr val="000000"/>
                </a:solidFill>
                <a:latin typeface="Consolas" pitchFamily="49" charset="0"/>
                <a:cs typeface="Consolas" pitchFamily="49" charset="0"/>
              </a:rPr>
              <a:t> V_0)</a:t>
            </a:r>
          </a:p>
          <a:p>
            <a:r>
              <a:rPr lang="en-US" sz="1020" dirty="0">
                <a:solidFill>
                  <a:srgbClr val="000000"/>
                </a:solidFill>
                <a:latin typeface="Consolas" pitchFamily="49" charset="0"/>
                <a:cs typeface="Consolas" pitchFamily="49" charset="0"/>
              </a:rPr>
              <a:t>  IL_0000:  </a:t>
            </a:r>
            <a:r>
              <a:rPr lang="en-US" sz="1020" dirty="0" err="1">
                <a:solidFill>
                  <a:srgbClr val="0000FF"/>
                </a:solidFill>
                <a:latin typeface="Consolas"/>
              </a:rPr>
              <a:t>ldloca.s</a:t>
            </a:r>
            <a:r>
              <a:rPr lang="en-US" sz="1020" dirty="0">
                <a:solidFill>
                  <a:srgbClr val="0000FF"/>
                </a:solidFill>
                <a:latin typeface="Consolas"/>
              </a:rPr>
              <a:t>  </a:t>
            </a:r>
            <a:r>
              <a:rPr lang="en-US" sz="1020" dirty="0">
                <a:solidFill>
                  <a:srgbClr val="000000"/>
                </a:solidFill>
                <a:latin typeface="Consolas" pitchFamily="49" charset="0"/>
                <a:cs typeface="Consolas" pitchFamily="49" charset="0"/>
              </a:rPr>
              <a:t> V_0</a:t>
            </a:r>
          </a:p>
          <a:p>
            <a:r>
              <a:rPr lang="en-US" sz="1020" dirty="0">
                <a:solidFill>
                  <a:srgbClr val="000000"/>
                </a:solidFill>
                <a:latin typeface="Consolas" pitchFamily="49" charset="0"/>
                <a:cs typeface="Consolas" pitchFamily="49" charset="0"/>
              </a:rPr>
              <a:t>  IL_0002:  </a:t>
            </a:r>
            <a:r>
              <a:rPr lang="en-US" sz="1020" dirty="0">
                <a:solidFill>
                  <a:srgbClr val="0000FF"/>
                </a:solidFill>
                <a:latin typeface="Consolas"/>
              </a:rPr>
              <a:t>call      </a:t>
            </a:r>
            <a:r>
              <a:rPr lang="en-US" sz="1020" dirty="0">
                <a:solidFill>
                  <a:srgbClr val="000000"/>
                </a:solidFill>
                <a:latin typeface="Consolas" pitchFamily="49" charset="0"/>
                <a:cs typeface="Consolas" pitchFamily="49" charset="0"/>
              </a:rPr>
              <a:t> </a:t>
            </a:r>
            <a:r>
              <a:rPr lang="en-US" sz="1020" dirty="0" err="1">
                <a:solidFill>
                  <a:srgbClr val="0000FF"/>
                </a:solidFill>
                <a:latin typeface="Consolas"/>
              </a:rPr>
              <a:t>valuetype</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System.Runtime.CompilerServices.</a:t>
            </a:r>
            <a:r>
              <a:rPr lang="en-US" sz="1020" dirty="0" err="1">
                <a:solidFill>
                  <a:srgbClr val="2B91AF"/>
                </a:solidFill>
                <a:latin typeface="Consolas"/>
              </a:rPr>
              <a:t>AsyncTaskMethodBuilder</a:t>
            </a:r>
            <a:r>
              <a:rPr lang="en-US" sz="1020" dirty="0">
                <a:solidFill>
                  <a:srgbClr val="000000"/>
                </a:solidFill>
                <a:latin typeface="Consolas" pitchFamily="49" charset="0"/>
                <a:cs typeface="Consolas" pitchFamily="49" charset="0"/>
              </a:rPr>
              <a:t> </a:t>
            </a:r>
          </a:p>
          <a:p>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System.Runtime.CompilerServices.</a:t>
            </a:r>
            <a:r>
              <a:rPr lang="en-US" sz="1020" dirty="0" err="1">
                <a:solidFill>
                  <a:srgbClr val="2B91AF"/>
                </a:solidFill>
                <a:latin typeface="Consolas"/>
              </a:rPr>
              <a:t>AsyncTaskMethodBuilder</a:t>
            </a:r>
            <a:r>
              <a:rPr lang="en-US" sz="1020" dirty="0">
                <a:solidFill>
                  <a:srgbClr val="000000"/>
                </a:solidFill>
                <a:latin typeface="Consolas" pitchFamily="49" charset="0"/>
                <a:cs typeface="Consolas" pitchFamily="49" charset="0"/>
              </a:rPr>
              <a:t>::Create()</a:t>
            </a:r>
          </a:p>
          <a:p>
            <a:r>
              <a:rPr lang="en-US" sz="1020" dirty="0">
                <a:solidFill>
                  <a:srgbClr val="000000"/>
                </a:solidFill>
                <a:latin typeface="Consolas" pitchFamily="49" charset="0"/>
                <a:cs typeface="Consolas" pitchFamily="49" charset="0"/>
              </a:rPr>
              <a:t>  IL_0007:  </a:t>
            </a:r>
            <a:r>
              <a:rPr lang="en-US" sz="1020" dirty="0" err="1">
                <a:solidFill>
                  <a:srgbClr val="0000FF"/>
                </a:solidFill>
                <a:latin typeface="Consolas"/>
              </a:rPr>
              <a:t>stfld</a:t>
            </a:r>
            <a:r>
              <a:rPr lang="en-US" sz="1020" dirty="0">
                <a:solidFill>
                  <a:srgbClr val="0000FF"/>
                </a:solidFill>
                <a:latin typeface="Consolas"/>
              </a:rPr>
              <a:t>  </a:t>
            </a:r>
            <a:r>
              <a:rPr lang="en-US" sz="1020" dirty="0">
                <a:solidFill>
                  <a:srgbClr val="000000"/>
                </a:solidFill>
                <a:latin typeface="Consolas" pitchFamily="49" charset="0"/>
                <a:cs typeface="Consolas" pitchFamily="49" charset="0"/>
              </a:rPr>
              <a:t>    </a:t>
            </a:r>
            <a:r>
              <a:rPr lang="en-US" sz="1020" dirty="0" err="1">
                <a:solidFill>
                  <a:srgbClr val="0000FF"/>
                </a:solidFill>
                <a:latin typeface="Consolas"/>
              </a:rPr>
              <a:t>valuetype</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System.Runtime.CompilerServices.</a:t>
            </a:r>
            <a:r>
              <a:rPr lang="en-US" sz="1020" dirty="0" err="1">
                <a:solidFill>
                  <a:srgbClr val="2B91AF"/>
                </a:solidFill>
                <a:latin typeface="Consolas"/>
              </a:rPr>
              <a:t>AsyncTaskMethodBuilder</a:t>
            </a:r>
            <a:r>
              <a:rPr lang="en-US" sz="1020" dirty="0">
                <a:solidFill>
                  <a:srgbClr val="000000"/>
                </a:solidFill>
                <a:latin typeface="Consolas" pitchFamily="49" charset="0"/>
                <a:cs typeface="Consolas" pitchFamily="49" charset="0"/>
              </a:rPr>
              <a:t> </a:t>
            </a:r>
            <a:r>
              <a:rPr lang="en-US" sz="1020" dirty="0">
                <a:solidFill>
                  <a:srgbClr val="2B91AF"/>
                </a:solidFill>
                <a:latin typeface="Consolas"/>
              </a:rPr>
              <a:t>Program/'&lt;</a:t>
            </a:r>
            <a:r>
              <a:rPr lang="en-US" sz="1020" dirty="0" err="1">
                <a:solidFill>
                  <a:srgbClr val="2B91AF"/>
                </a:solidFill>
                <a:latin typeface="Consolas"/>
              </a:rPr>
              <a:t>SimpleBody</a:t>
            </a:r>
            <a:r>
              <a:rPr lang="en-US" sz="1020" dirty="0">
                <a:solidFill>
                  <a:srgbClr val="2B91AF"/>
                </a:solidFill>
                <a:latin typeface="Consolas"/>
              </a:rPr>
              <a:t>&gt;d__0'</a:t>
            </a:r>
            <a:r>
              <a:rPr lang="en-US" sz="1020" dirty="0">
                <a:solidFill>
                  <a:srgbClr val="000000"/>
                </a:solidFill>
                <a:latin typeface="Consolas" pitchFamily="49" charset="0"/>
                <a:cs typeface="Consolas" pitchFamily="49" charset="0"/>
              </a:rPr>
              <a:t>::'&lt;&gt;</a:t>
            </a:r>
            <a:r>
              <a:rPr lang="en-US" sz="1020" dirty="0" err="1">
                <a:solidFill>
                  <a:srgbClr val="000000"/>
                </a:solidFill>
                <a:latin typeface="Consolas" pitchFamily="49" charset="0"/>
                <a:cs typeface="Consolas" pitchFamily="49" charset="0"/>
              </a:rPr>
              <a:t>t__builder</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IL_000c:  </a:t>
            </a:r>
            <a:r>
              <a:rPr lang="en-US" sz="1020" dirty="0" err="1">
                <a:solidFill>
                  <a:srgbClr val="0000FF"/>
                </a:solidFill>
                <a:latin typeface="Consolas"/>
              </a:rPr>
              <a:t>ldloca.s</a:t>
            </a:r>
            <a:r>
              <a:rPr lang="en-US" sz="1020" dirty="0">
                <a:solidFill>
                  <a:srgbClr val="0000FF"/>
                </a:solidFill>
                <a:latin typeface="Consolas"/>
              </a:rPr>
              <a:t> </a:t>
            </a:r>
            <a:r>
              <a:rPr lang="en-US" sz="1020" dirty="0">
                <a:solidFill>
                  <a:srgbClr val="000000"/>
                </a:solidFill>
                <a:latin typeface="Consolas" pitchFamily="49" charset="0"/>
                <a:cs typeface="Consolas" pitchFamily="49" charset="0"/>
              </a:rPr>
              <a:t>  V_0</a:t>
            </a:r>
          </a:p>
          <a:p>
            <a:r>
              <a:rPr lang="en-US" sz="1020" dirty="0">
                <a:solidFill>
                  <a:srgbClr val="000000"/>
                </a:solidFill>
                <a:latin typeface="Consolas" pitchFamily="49" charset="0"/>
                <a:cs typeface="Consolas" pitchFamily="49" charset="0"/>
              </a:rPr>
              <a:t>  IL_000e:  </a:t>
            </a:r>
            <a:r>
              <a:rPr lang="en-US" sz="1020" dirty="0">
                <a:solidFill>
                  <a:srgbClr val="0000FF"/>
                </a:solidFill>
                <a:latin typeface="Consolas"/>
              </a:rPr>
              <a:t>call  </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instance</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void</a:t>
            </a:r>
            <a:r>
              <a:rPr lang="en-US" sz="1020" dirty="0">
                <a:solidFill>
                  <a:srgbClr val="000000"/>
                </a:solidFill>
                <a:latin typeface="Consolas" pitchFamily="49" charset="0"/>
                <a:cs typeface="Consolas" pitchFamily="49" charset="0"/>
              </a:rPr>
              <a:t> </a:t>
            </a:r>
            <a:r>
              <a:rPr lang="en-US" sz="1020" dirty="0">
                <a:solidFill>
                  <a:srgbClr val="2B91AF"/>
                </a:solidFill>
                <a:latin typeface="Consolas"/>
              </a:rPr>
              <a:t>Program/'&lt;</a:t>
            </a:r>
            <a:r>
              <a:rPr lang="en-US" sz="1020" dirty="0" err="1">
                <a:solidFill>
                  <a:srgbClr val="2B91AF"/>
                </a:solidFill>
                <a:latin typeface="Consolas"/>
              </a:rPr>
              <a:t>SimpleBody</a:t>
            </a:r>
            <a:r>
              <a:rPr lang="en-US" sz="1020" dirty="0">
                <a:solidFill>
                  <a:srgbClr val="2B91AF"/>
                </a:solidFill>
                <a:latin typeface="Consolas"/>
              </a:rPr>
              <a:t>&gt;d__0'</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MoveNext</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IL_0013:  </a:t>
            </a:r>
            <a:r>
              <a:rPr lang="en-US" sz="1020" dirty="0" err="1">
                <a:solidFill>
                  <a:srgbClr val="0000FF"/>
                </a:solidFill>
                <a:latin typeface="Consolas"/>
              </a:rPr>
              <a:t>ldloca.s</a:t>
            </a:r>
            <a:r>
              <a:rPr lang="en-US" sz="1020" dirty="0">
                <a:solidFill>
                  <a:srgbClr val="000000"/>
                </a:solidFill>
                <a:latin typeface="Consolas" pitchFamily="49" charset="0"/>
                <a:cs typeface="Consolas" pitchFamily="49" charset="0"/>
              </a:rPr>
              <a:t>   V_0</a:t>
            </a:r>
          </a:p>
          <a:p>
            <a:r>
              <a:rPr lang="en-US" sz="1020" dirty="0">
                <a:solidFill>
                  <a:srgbClr val="000000"/>
                </a:solidFill>
                <a:latin typeface="Consolas" pitchFamily="49" charset="0"/>
                <a:cs typeface="Consolas" pitchFamily="49" charset="0"/>
              </a:rPr>
              <a:t>  IL_0015:  </a:t>
            </a:r>
            <a:r>
              <a:rPr lang="en-US" sz="1020" dirty="0" err="1">
                <a:solidFill>
                  <a:srgbClr val="0000FF"/>
                </a:solidFill>
                <a:latin typeface="Consolas"/>
              </a:rPr>
              <a:t>ldflda</a:t>
            </a:r>
            <a:r>
              <a:rPr lang="en-US" sz="1020" dirty="0">
                <a:solidFill>
                  <a:srgbClr val="000000"/>
                </a:solidFill>
                <a:latin typeface="Consolas" pitchFamily="49" charset="0"/>
                <a:cs typeface="Consolas" pitchFamily="49" charset="0"/>
              </a:rPr>
              <a:t>     </a:t>
            </a:r>
            <a:r>
              <a:rPr lang="en-US" sz="1020" dirty="0" err="1">
                <a:solidFill>
                  <a:srgbClr val="0000FF"/>
                </a:solidFill>
                <a:latin typeface="Consolas"/>
              </a:rPr>
              <a:t>valuetype</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System.Runtime.CompilerServices.</a:t>
            </a:r>
            <a:r>
              <a:rPr lang="en-US" sz="1020" dirty="0" err="1">
                <a:solidFill>
                  <a:srgbClr val="2B91AF"/>
                </a:solidFill>
                <a:latin typeface="Consolas"/>
              </a:rPr>
              <a:t>AsyncTaskMethodBuilder</a:t>
            </a:r>
            <a:r>
              <a:rPr lang="en-US" sz="1020" dirty="0">
                <a:solidFill>
                  <a:srgbClr val="000000"/>
                </a:solidFill>
                <a:latin typeface="Consolas" pitchFamily="49" charset="0"/>
                <a:cs typeface="Consolas" pitchFamily="49" charset="0"/>
              </a:rPr>
              <a:t> </a:t>
            </a:r>
            <a:r>
              <a:rPr lang="en-US" sz="1020" dirty="0">
                <a:solidFill>
                  <a:srgbClr val="2B91AF"/>
                </a:solidFill>
                <a:latin typeface="Consolas"/>
              </a:rPr>
              <a:t>Program/'&lt;</a:t>
            </a:r>
            <a:r>
              <a:rPr lang="en-US" sz="1020" dirty="0" err="1">
                <a:solidFill>
                  <a:srgbClr val="2B91AF"/>
                </a:solidFill>
                <a:latin typeface="Consolas"/>
              </a:rPr>
              <a:t>SimpleBody</a:t>
            </a:r>
            <a:r>
              <a:rPr lang="en-US" sz="1020" dirty="0">
                <a:solidFill>
                  <a:srgbClr val="2B91AF"/>
                </a:solidFill>
                <a:latin typeface="Consolas"/>
              </a:rPr>
              <a:t>&gt;d__0'</a:t>
            </a:r>
            <a:r>
              <a:rPr lang="en-US" sz="1020" dirty="0">
                <a:solidFill>
                  <a:srgbClr val="000000"/>
                </a:solidFill>
                <a:latin typeface="Consolas" pitchFamily="49" charset="0"/>
                <a:cs typeface="Consolas" pitchFamily="49" charset="0"/>
              </a:rPr>
              <a:t>::'&lt;&gt;</a:t>
            </a:r>
            <a:r>
              <a:rPr lang="en-US" sz="1020" dirty="0" err="1">
                <a:solidFill>
                  <a:srgbClr val="000000"/>
                </a:solidFill>
                <a:latin typeface="Consolas" pitchFamily="49" charset="0"/>
                <a:cs typeface="Consolas" pitchFamily="49" charset="0"/>
              </a:rPr>
              <a:t>t__builder</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IL_001a:  </a:t>
            </a:r>
            <a:r>
              <a:rPr lang="en-US" sz="1020" dirty="0">
                <a:solidFill>
                  <a:srgbClr val="0000FF"/>
                </a:solidFill>
                <a:latin typeface="Consolas"/>
              </a:rPr>
              <a:t>call </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instance class</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System.Threading.Tasks.</a:t>
            </a:r>
            <a:r>
              <a:rPr lang="en-US" sz="1020" dirty="0" err="1">
                <a:solidFill>
                  <a:srgbClr val="2B91AF"/>
                </a:solidFill>
                <a:latin typeface="Consolas"/>
              </a:rPr>
              <a:t>Task</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System.Runtime.CompilerServices.</a:t>
            </a:r>
            <a:r>
              <a:rPr lang="en-US" sz="1020" dirty="0" err="1">
                <a:solidFill>
                  <a:srgbClr val="2B91AF"/>
                </a:solidFill>
                <a:latin typeface="Consolas"/>
              </a:rPr>
              <a:t>AsyncTaskMethodBuilder</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get_Task</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IL_001f:  </a:t>
            </a:r>
            <a:r>
              <a:rPr lang="en-US" sz="1020" dirty="0">
                <a:solidFill>
                  <a:srgbClr val="0000FF"/>
                </a:solidFill>
                <a:latin typeface="Consolas"/>
              </a:rPr>
              <a:t>ret</a:t>
            </a:r>
          </a:p>
          <a:p>
            <a:r>
              <a:rPr lang="en-US" sz="1020" dirty="0">
                <a:solidFill>
                  <a:srgbClr val="000000"/>
                </a:solidFill>
                <a:latin typeface="Consolas" pitchFamily="49" charset="0"/>
                <a:cs typeface="Consolas" pitchFamily="49" charset="0"/>
              </a:rPr>
              <a:t>}</a:t>
            </a:r>
          </a:p>
        </p:txBody>
      </p:sp>
      <p:sp>
        <p:nvSpPr>
          <p:cNvPr id="9" name="Rectangle 8"/>
          <p:cNvSpPr/>
          <p:nvPr/>
        </p:nvSpPr>
        <p:spPr bwMode="auto">
          <a:xfrm>
            <a:off x="5683255" y="4621520"/>
            <a:ext cx="839085" cy="354389"/>
          </a:xfrm>
          <a:prstGeom prst="rect">
            <a:avLst/>
          </a:prstGeom>
          <a:solidFill>
            <a:srgbClr val="FFFF00">
              <a:alpha val="14000"/>
            </a:srgbClr>
          </a:solid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31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6" name="TextBox 5"/>
          <p:cNvSpPr txBox="1"/>
          <p:nvPr/>
        </p:nvSpPr>
        <p:spPr>
          <a:xfrm>
            <a:off x="3629940" y="363714"/>
            <a:ext cx="8617644" cy="6500247"/>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noAutofit/>
          </a:bodyPr>
          <a:lstStyle/>
          <a:p>
            <a:r>
              <a:rPr lang="en-US" sz="1020" dirty="0">
                <a:solidFill>
                  <a:srgbClr val="0000FF"/>
                </a:solidFill>
                <a:latin typeface="Consolas"/>
              </a:rPr>
              <a:t>.method public </a:t>
            </a:r>
            <a:r>
              <a:rPr lang="en-US" sz="1020" dirty="0" err="1">
                <a:solidFill>
                  <a:srgbClr val="0000FF"/>
                </a:solidFill>
                <a:latin typeface="Consolas"/>
              </a:rPr>
              <a:t>hidebysig</a:t>
            </a:r>
            <a:r>
              <a:rPr lang="en-US" sz="1020" dirty="0">
                <a:solidFill>
                  <a:srgbClr val="0000FF"/>
                </a:solidFill>
                <a:latin typeface="Consolas"/>
              </a:rPr>
              <a:t> instance void</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MoveNext</a:t>
            </a:r>
            <a:r>
              <a:rPr lang="en-US" sz="1020" dirty="0">
                <a:solidFill>
                  <a:srgbClr val="000000"/>
                </a:solidFill>
                <a:latin typeface="Consolas" pitchFamily="49" charset="0"/>
                <a:cs typeface="Consolas" pitchFamily="49" charset="0"/>
              </a:rPr>
              <a:t>() </a:t>
            </a:r>
            <a:r>
              <a:rPr lang="en-US" sz="1020" dirty="0" err="1">
                <a:solidFill>
                  <a:srgbClr val="0000FF"/>
                </a:solidFill>
                <a:latin typeface="Consolas"/>
              </a:rPr>
              <a:t>cil</a:t>
            </a:r>
            <a:r>
              <a:rPr lang="en-US" sz="1020" dirty="0">
                <a:solidFill>
                  <a:srgbClr val="0000FF"/>
                </a:solidFill>
                <a:latin typeface="Consolas"/>
              </a:rPr>
              <a:t> managed</a:t>
            </a:r>
          </a:p>
          <a:p>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a:t>
            </a:r>
            <a:r>
              <a:rPr lang="en-US" sz="1020" dirty="0">
                <a:solidFill>
                  <a:srgbClr val="008000"/>
                </a:solidFill>
                <a:latin typeface="Consolas"/>
              </a:rPr>
              <a:t>// Code size       66 (0x42)</a:t>
            </a:r>
          </a:p>
          <a:p>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a:t>
            </a:r>
            <a:r>
              <a:rPr lang="en-US" sz="1020" dirty="0" err="1">
                <a:solidFill>
                  <a:srgbClr val="0000FF"/>
                </a:solidFill>
                <a:latin typeface="Consolas"/>
              </a:rPr>
              <a:t>maxstack</a:t>
            </a:r>
            <a:r>
              <a:rPr lang="en-US" sz="1020" dirty="0">
                <a:solidFill>
                  <a:srgbClr val="000000"/>
                </a:solidFill>
                <a:latin typeface="Consolas" pitchFamily="49" charset="0"/>
                <a:cs typeface="Consolas" pitchFamily="49" charset="0"/>
              </a:rPr>
              <a:t>  2</a:t>
            </a:r>
          </a:p>
          <a:p>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.locals </a:t>
            </a:r>
            <a:r>
              <a:rPr lang="en-US" sz="1020" dirty="0" err="1">
                <a:solidFill>
                  <a:srgbClr val="0000FF"/>
                </a:solidFill>
                <a:latin typeface="Consolas"/>
              </a:rPr>
              <a:t>init</a:t>
            </a:r>
            <a:r>
              <a:rPr lang="en-US" sz="1020" dirty="0">
                <a:solidFill>
                  <a:srgbClr val="0000FF"/>
                </a:solidFill>
                <a:latin typeface="Consolas"/>
              </a:rPr>
              <a:t> </a:t>
            </a:r>
            <a:r>
              <a:rPr lang="en-US" sz="1020" dirty="0">
                <a:solidFill>
                  <a:srgbClr val="000000"/>
                </a:solidFill>
                <a:latin typeface="Consolas" pitchFamily="49" charset="0"/>
                <a:cs typeface="Consolas" pitchFamily="49" charset="0"/>
              </a:rPr>
              <a:t>([0] </a:t>
            </a:r>
            <a:r>
              <a:rPr lang="en-US" sz="1020" dirty="0" err="1">
                <a:solidFill>
                  <a:srgbClr val="0000FF"/>
                </a:solidFill>
                <a:latin typeface="Consolas"/>
              </a:rPr>
              <a:t>bool</a:t>
            </a:r>
            <a:r>
              <a:rPr lang="en-US" sz="1020" dirty="0">
                <a:solidFill>
                  <a:srgbClr val="000000"/>
                </a:solidFill>
                <a:latin typeface="Consolas" pitchFamily="49" charset="0"/>
                <a:cs typeface="Consolas" pitchFamily="49" charset="0"/>
              </a:rPr>
              <a:t> '&lt;&gt;t__</a:t>
            </a:r>
            <a:r>
              <a:rPr lang="en-US" sz="1020" dirty="0" err="1">
                <a:solidFill>
                  <a:srgbClr val="000000"/>
                </a:solidFill>
                <a:latin typeface="Consolas" pitchFamily="49" charset="0"/>
                <a:cs typeface="Consolas" pitchFamily="49" charset="0"/>
              </a:rPr>
              <a:t>doFinallyBodies</a:t>
            </a:r>
            <a:r>
              <a:rPr lang="en-US" sz="1020" dirty="0">
                <a:solidFill>
                  <a:srgbClr val="000000"/>
                </a:solidFill>
                <a:latin typeface="Consolas" pitchFamily="49" charset="0"/>
                <a:cs typeface="Consolas" pitchFamily="49" charset="0"/>
              </a:rPr>
              <a:t>', [1] class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a:t>
            </a:r>
            <a:r>
              <a:rPr lang="en-US" sz="1020" dirty="0" err="1">
                <a:solidFill>
                  <a:srgbClr val="2B91AF"/>
                </a:solidFill>
                <a:latin typeface="Consolas"/>
              </a:rPr>
              <a:t>Exception</a:t>
            </a:r>
            <a:r>
              <a:rPr lang="en-US" sz="1020" dirty="0">
                <a:solidFill>
                  <a:srgbClr val="000000"/>
                </a:solidFill>
                <a:latin typeface="Consolas" pitchFamily="49" charset="0"/>
                <a:cs typeface="Consolas" pitchFamily="49" charset="0"/>
              </a:rPr>
              <a:t> '&lt;&gt;</a:t>
            </a:r>
            <a:r>
              <a:rPr lang="en-US" sz="1020" dirty="0" err="1">
                <a:solidFill>
                  <a:srgbClr val="000000"/>
                </a:solidFill>
                <a:latin typeface="Consolas" pitchFamily="49" charset="0"/>
                <a:cs typeface="Consolas" pitchFamily="49" charset="0"/>
              </a:rPr>
              <a:t>t__ex</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.try</a:t>
            </a:r>
          </a:p>
          <a:p>
            <a:r>
              <a:rPr lang="en-US" sz="1020" dirty="0">
                <a:solidFill>
                  <a:srgbClr val="000000"/>
                </a:solidFill>
                <a:latin typeface="Consolas" pitchFamily="49" charset="0"/>
                <a:cs typeface="Consolas" pitchFamily="49" charset="0"/>
              </a:rPr>
              <a:t>  {</a:t>
            </a:r>
          </a:p>
          <a:p>
            <a:r>
              <a:rPr lang="en-US" sz="1020" dirty="0">
                <a:solidFill>
                  <a:srgbClr val="000000"/>
                </a:solidFill>
                <a:latin typeface="Consolas" pitchFamily="49" charset="0"/>
                <a:cs typeface="Consolas" pitchFamily="49" charset="0"/>
              </a:rPr>
              <a:t>    IL_0000:  </a:t>
            </a:r>
            <a:r>
              <a:rPr lang="en-US" sz="1020" dirty="0">
                <a:solidFill>
                  <a:srgbClr val="0000FF"/>
                </a:solidFill>
                <a:latin typeface="Consolas"/>
              </a:rPr>
              <a:t>ldc.i4.1</a:t>
            </a:r>
          </a:p>
          <a:p>
            <a:r>
              <a:rPr lang="en-US" sz="1020" dirty="0">
                <a:solidFill>
                  <a:srgbClr val="000000"/>
                </a:solidFill>
                <a:latin typeface="Consolas" pitchFamily="49" charset="0"/>
                <a:cs typeface="Consolas" pitchFamily="49" charset="0"/>
              </a:rPr>
              <a:t>    IL_0001:  </a:t>
            </a:r>
            <a:r>
              <a:rPr lang="en-US" sz="1020" dirty="0">
                <a:solidFill>
                  <a:srgbClr val="0000FF"/>
                </a:solidFill>
                <a:latin typeface="Consolas"/>
              </a:rPr>
              <a:t>stloc.0</a:t>
            </a:r>
          </a:p>
          <a:p>
            <a:r>
              <a:rPr lang="en-US" sz="1020" dirty="0">
                <a:solidFill>
                  <a:srgbClr val="000000"/>
                </a:solidFill>
                <a:latin typeface="Consolas" pitchFamily="49" charset="0"/>
                <a:cs typeface="Consolas" pitchFamily="49" charset="0"/>
              </a:rPr>
              <a:t>    IL_0002:  </a:t>
            </a:r>
            <a:r>
              <a:rPr lang="en-US" sz="1020" dirty="0">
                <a:solidFill>
                  <a:srgbClr val="0000FF"/>
                </a:solidFill>
                <a:latin typeface="Consolas"/>
              </a:rPr>
              <a:t>ldarg.0</a:t>
            </a:r>
          </a:p>
          <a:p>
            <a:r>
              <a:rPr lang="en-US" sz="1020" dirty="0">
                <a:solidFill>
                  <a:srgbClr val="000000"/>
                </a:solidFill>
                <a:latin typeface="Consolas" pitchFamily="49" charset="0"/>
                <a:cs typeface="Consolas" pitchFamily="49" charset="0"/>
              </a:rPr>
              <a:t>    IL_0003:  </a:t>
            </a:r>
            <a:r>
              <a:rPr lang="en-US" sz="1020" dirty="0" err="1">
                <a:solidFill>
                  <a:srgbClr val="0000FF"/>
                </a:solidFill>
                <a:latin typeface="Consolas"/>
              </a:rPr>
              <a:t>ldfld</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int32</a:t>
            </a:r>
            <a:r>
              <a:rPr lang="en-US" sz="1020" dirty="0">
                <a:solidFill>
                  <a:srgbClr val="000000"/>
                </a:solidFill>
                <a:latin typeface="Consolas" pitchFamily="49" charset="0"/>
                <a:cs typeface="Consolas" pitchFamily="49" charset="0"/>
              </a:rPr>
              <a:t> </a:t>
            </a:r>
            <a:r>
              <a:rPr lang="en-US" sz="1020" dirty="0">
                <a:solidFill>
                  <a:srgbClr val="2B91AF"/>
                </a:solidFill>
                <a:latin typeface="Consolas"/>
              </a:rPr>
              <a:t>Program/'&lt;</a:t>
            </a:r>
            <a:r>
              <a:rPr lang="en-US" sz="1020" dirty="0" err="1">
                <a:solidFill>
                  <a:srgbClr val="2B91AF"/>
                </a:solidFill>
                <a:latin typeface="Consolas"/>
              </a:rPr>
              <a:t>SimpleBody</a:t>
            </a:r>
            <a:r>
              <a:rPr lang="en-US" sz="1020" dirty="0">
                <a:solidFill>
                  <a:srgbClr val="2B91AF"/>
                </a:solidFill>
                <a:latin typeface="Consolas"/>
              </a:rPr>
              <a:t>&gt;d__0'</a:t>
            </a:r>
            <a:r>
              <a:rPr lang="en-US" sz="1020" dirty="0">
                <a:solidFill>
                  <a:srgbClr val="000000"/>
                </a:solidFill>
                <a:latin typeface="Consolas" pitchFamily="49" charset="0"/>
                <a:cs typeface="Consolas" pitchFamily="49" charset="0"/>
              </a:rPr>
              <a:t>::'&lt;&gt;1__state'</a:t>
            </a:r>
          </a:p>
          <a:p>
            <a:r>
              <a:rPr lang="en-US" sz="1020" dirty="0">
                <a:solidFill>
                  <a:srgbClr val="000000"/>
                </a:solidFill>
                <a:latin typeface="Consolas" pitchFamily="49" charset="0"/>
                <a:cs typeface="Consolas" pitchFamily="49" charset="0"/>
              </a:rPr>
              <a:t>    IL_0008:  </a:t>
            </a:r>
            <a:r>
              <a:rPr lang="en-US" sz="1020" dirty="0">
                <a:solidFill>
                  <a:srgbClr val="0000FF"/>
                </a:solidFill>
                <a:latin typeface="Consolas"/>
              </a:rPr>
              <a:t>ldc.i4.m1</a:t>
            </a:r>
          </a:p>
          <a:p>
            <a:r>
              <a:rPr lang="en-US" sz="1020" dirty="0">
                <a:solidFill>
                  <a:srgbClr val="000000"/>
                </a:solidFill>
                <a:latin typeface="Consolas" pitchFamily="49" charset="0"/>
                <a:cs typeface="Consolas" pitchFamily="49" charset="0"/>
              </a:rPr>
              <a:t>    IL_0009:  </a:t>
            </a:r>
            <a:r>
              <a:rPr lang="en-US" sz="1020" dirty="0" err="1">
                <a:solidFill>
                  <a:srgbClr val="0000FF"/>
                </a:solidFill>
                <a:latin typeface="Consolas"/>
              </a:rPr>
              <a:t>bne.un.s</a:t>
            </a:r>
            <a:r>
              <a:rPr lang="en-US" sz="1020" dirty="0">
                <a:solidFill>
                  <a:srgbClr val="000000"/>
                </a:solidFill>
                <a:latin typeface="Consolas" pitchFamily="49" charset="0"/>
                <a:cs typeface="Consolas" pitchFamily="49" charset="0"/>
              </a:rPr>
              <a:t>   IL_000d</a:t>
            </a:r>
          </a:p>
          <a:p>
            <a:r>
              <a:rPr lang="en-US" sz="1020" dirty="0">
                <a:solidFill>
                  <a:srgbClr val="000000"/>
                </a:solidFill>
                <a:latin typeface="Consolas" pitchFamily="49" charset="0"/>
                <a:cs typeface="Consolas" pitchFamily="49" charset="0"/>
              </a:rPr>
              <a:t>    IL_000b:  </a:t>
            </a:r>
            <a:r>
              <a:rPr lang="en-US" sz="1020" dirty="0" err="1">
                <a:solidFill>
                  <a:srgbClr val="0000FF"/>
                </a:solidFill>
                <a:latin typeface="Consolas"/>
              </a:rPr>
              <a:t>leave.s</a:t>
            </a:r>
            <a:r>
              <a:rPr lang="en-US" sz="1020" dirty="0">
                <a:solidFill>
                  <a:srgbClr val="000000"/>
                </a:solidFill>
                <a:latin typeface="Consolas" pitchFamily="49" charset="0"/>
                <a:cs typeface="Consolas" pitchFamily="49" charset="0"/>
              </a:rPr>
              <a:t>    IL_0041</a:t>
            </a:r>
          </a:p>
          <a:p>
            <a:r>
              <a:rPr lang="en-US" sz="1020" dirty="0">
                <a:solidFill>
                  <a:srgbClr val="000000"/>
                </a:solidFill>
                <a:latin typeface="Consolas" pitchFamily="49" charset="0"/>
                <a:cs typeface="Consolas" pitchFamily="49" charset="0"/>
              </a:rPr>
              <a:t>    IL_000d:  </a:t>
            </a:r>
            <a:r>
              <a:rPr lang="en-US" sz="1020" dirty="0" err="1">
                <a:solidFill>
                  <a:srgbClr val="0000FF"/>
                </a:solidFill>
                <a:latin typeface="Consolas"/>
              </a:rPr>
              <a:t>ldstr</a:t>
            </a:r>
            <a:r>
              <a:rPr lang="en-US" sz="1020" dirty="0">
                <a:solidFill>
                  <a:srgbClr val="000000"/>
                </a:solidFill>
                <a:latin typeface="Consolas" pitchFamily="49" charset="0"/>
                <a:cs typeface="Consolas" pitchFamily="49" charset="0"/>
              </a:rPr>
              <a:t>      </a:t>
            </a:r>
            <a:r>
              <a:rPr lang="en-US" sz="1020" dirty="0">
                <a:solidFill>
                  <a:srgbClr val="A31515"/>
                </a:solidFill>
                <a:latin typeface="Consolas"/>
              </a:rPr>
              <a:t>"Hello, </a:t>
            </a:r>
            <a:r>
              <a:rPr lang="en-US" sz="1020" dirty="0" err="1">
                <a:solidFill>
                  <a:srgbClr val="A31515"/>
                </a:solidFill>
                <a:latin typeface="Consolas"/>
              </a:rPr>
              <a:t>Async</a:t>
            </a:r>
            <a:r>
              <a:rPr lang="en-US" sz="1020" dirty="0">
                <a:solidFill>
                  <a:srgbClr val="A31515"/>
                </a:solidFill>
                <a:latin typeface="Consolas"/>
              </a:rPr>
              <a:t> World!"</a:t>
            </a:r>
          </a:p>
          <a:p>
            <a:r>
              <a:rPr lang="en-US" sz="1020" dirty="0">
                <a:solidFill>
                  <a:srgbClr val="000000"/>
                </a:solidFill>
                <a:latin typeface="Consolas" pitchFamily="49" charset="0"/>
                <a:cs typeface="Consolas" pitchFamily="49" charset="0"/>
              </a:rPr>
              <a:t>    IL_0012:  </a:t>
            </a:r>
            <a:r>
              <a:rPr lang="en-US" sz="1020" dirty="0">
                <a:solidFill>
                  <a:srgbClr val="0000FF"/>
                </a:solidFill>
                <a:latin typeface="Consolas"/>
              </a:rPr>
              <a:t>call</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void</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a:t>
            </a:r>
            <a:r>
              <a:rPr lang="en-US" sz="1020" dirty="0" err="1">
                <a:solidFill>
                  <a:srgbClr val="2B91AF"/>
                </a:solidFill>
                <a:latin typeface="Consolas"/>
              </a:rPr>
              <a:t>Console</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WriteLine</a:t>
            </a:r>
            <a:r>
              <a:rPr lang="en-US" sz="1020" dirty="0">
                <a:solidFill>
                  <a:srgbClr val="000000"/>
                </a:solidFill>
                <a:latin typeface="Consolas" pitchFamily="49" charset="0"/>
                <a:cs typeface="Consolas" pitchFamily="49" charset="0"/>
              </a:rPr>
              <a:t>(</a:t>
            </a:r>
            <a:r>
              <a:rPr lang="en-US" sz="1020" dirty="0">
                <a:solidFill>
                  <a:srgbClr val="0000FF"/>
                </a:solidFill>
                <a:latin typeface="Consolas"/>
              </a:rPr>
              <a:t>string</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IL_0017:  </a:t>
            </a:r>
            <a:r>
              <a:rPr lang="en-US" sz="1020" dirty="0" err="1">
                <a:solidFill>
                  <a:srgbClr val="0000FF"/>
                </a:solidFill>
                <a:latin typeface="Consolas"/>
              </a:rPr>
              <a:t>leave.s</a:t>
            </a:r>
            <a:r>
              <a:rPr lang="en-US" sz="1020" dirty="0">
                <a:solidFill>
                  <a:srgbClr val="000000"/>
                </a:solidFill>
                <a:latin typeface="Consolas" pitchFamily="49" charset="0"/>
                <a:cs typeface="Consolas" pitchFamily="49" charset="0"/>
              </a:rPr>
              <a:t>    IL_002f</a:t>
            </a:r>
          </a:p>
          <a:p>
            <a:r>
              <a:rPr lang="en-US" sz="1020" dirty="0">
                <a:solidFill>
                  <a:srgbClr val="000000"/>
                </a:solidFill>
                <a:latin typeface="Consolas" pitchFamily="49" charset="0"/>
                <a:cs typeface="Consolas" pitchFamily="49" charset="0"/>
              </a:rPr>
              <a:t>  }</a:t>
            </a:r>
          </a:p>
          <a:p>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catch</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a:t>
            </a:r>
            <a:r>
              <a:rPr lang="en-US" sz="1020" dirty="0" err="1">
                <a:solidFill>
                  <a:srgbClr val="2B91AF"/>
                </a:solidFill>
                <a:latin typeface="Consolas"/>
              </a:rPr>
              <a:t>Exception</a:t>
            </a:r>
            <a:r>
              <a:rPr lang="en-US" sz="1020" dirty="0">
                <a:solidFill>
                  <a:srgbClr val="000000"/>
                </a:solidFill>
                <a:latin typeface="Consolas" pitchFamily="49" charset="0"/>
                <a:cs typeface="Consolas" pitchFamily="49" charset="0"/>
              </a:rPr>
              <a:t> </a:t>
            </a:r>
          </a:p>
          <a:p>
            <a:r>
              <a:rPr lang="en-US" sz="1020" dirty="0">
                <a:solidFill>
                  <a:srgbClr val="000000"/>
                </a:solidFill>
                <a:latin typeface="Consolas" pitchFamily="49" charset="0"/>
                <a:cs typeface="Consolas" pitchFamily="49" charset="0"/>
              </a:rPr>
              <a:t>  {</a:t>
            </a:r>
          </a:p>
          <a:p>
            <a:r>
              <a:rPr lang="en-US" sz="1020" dirty="0">
                <a:solidFill>
                  <a:srgbClr val="000000"/>
                </a:solidFill>
                <a:latin typeface="Consolas" pitchFamily="49" charset="0"/>
                <a:cs typeface="Consolas" pitchFamily="49" charset="0"/>
              </a:rPr>
              <a:t>    IL_0019:  </a:t>
            </a:r>
            <a:r>
              <a:rPr lang="en-US" sz="1020" dirty="0">
                <a:solidFill>
                  <a:srgbClr val="0000FF"/>
                </a:solidFill>
                <a:latin typeface="Consolas"/>
              </a:rPr>
              <a:t>stloc.1</a:t>
            </a:r>
          </a:p>
          <a:p>
            <a:r>
              <a:rPr lang="en-US" sz="1020" dirty="0">
                <a:solidFill>
                  <a:srgbClr val="000000"/>
                </a:solidFill>
                <a:latin typeface="Consolas" pitchFamily="49" charset="0"/>
                <a:cs typeface="Consolas" pitchFamily="49" charset="0"/>
              </a:rPr>
              <a:t>    IL_001a:  </a:t>
            </a:r>
            <a:r>
              <a:rPr lang="en-US" sz="1020" dirty="0">
                <a:solidFill>
                  <a:srgbClr val="0000FF"/>
                </a:solidFill>
                <a:latin typeface="Consolas"/>
              </a:rPr>
              <a:t>ldarg.0</a:t>
            </a:r>
          </a:p>
          <a:p>
            <a:r>
              <a:rPr lang="en-US" sz="1020" dirty="0">
                <a:solidFill>
                  <a:srgbClr val="000000"/>
                </a:solidFill>
                <a:latin typeface="Consolas" pitchFamily="49" charset="0"/>
                <a:cs typeface="Consolas" pitchFamily="49" charset="0"/>
              </a:rPr>
              <a:t>    IL_001b:  </a:t>
            </a:r>
            <a:r>
              <a:rPr lang="en-US" sz="1020" dirty="0">
                <a:solidFill>
                  <a:srgbClr val="0000FF"/>
                </a:solidFill>
                <a:latin typeface="Consolas"/>
              </a:rPr>
              <a:t>ldc.i4.m1</a:t>
            </a:r>
          </a:p>
          <a:p>
            <a:r>
              <a:rPr lang="en-US" sz="1020" dirty="0">
                <a:solidFill>
                  <a:srgbClr val="000000"/>
                </a:solidFill>
                <a:latin typeface="Consolas" pitchFamily="49" charset="0"/>
                <a:cs typeface="Consolas" pitchFamily="49" charset="0"/>
              </a:rPr>
              <a:t>    IL_001c:  </a:t>
            </a:r>
            <a:r>
              <a:rPr lang="en-US" sz="1020" dirty="0" err="1">
                <a:solidFill>
                  <a:srgbClr val="0000FF"/>
                </a:solidFill>
                <a:latin typeface="Consolas"/>
              </a:rPr>
              <a:t>stfld</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int32</a:t>
            </a:r>
            <a:r>
              <a:rPr lang="en-US" sz="1020" dirty="0">
                <a:solidFill>
                  <a:srgbClr val="000000"/>
                </a:solidFill>
                <a:latin typeface="Consolas" pitchFamily="49" charset="0"/>
                <a:cs typeface="Consolas" pitchFamily="49" charset="0"/>
              </a:rPr>
              <a:t> </a:t>
            </a:r>
            <a:r>
              <a:rPr lang="en-US" sz="1020" dirty="0">
                <a:solidFill>
                  <a:srgbClr val="2B91AF"/>
                </a:solidFill>
                <a:latin typeface="Consolas"/>
              </a:rPr>
              <a:t>Program/'&lt;</a:t>
            </a:r>
            <a:r>
              <a:rPr lang="en-US" sz="1020" dirty="0" err="1">
                <a:solidFill>
                  <a:srgbClr val="2B91AF"/>
                </a:solidFill>
                <a:latin typeface="Consolas"/>
              </a:rPr>
              <a:t>SimpleBody</a:t>
            </a:r>
            <a:r>
              <a:rPr lang="en-US" sz="1020" dirty="0">
                <a:solidFill>
                  <a:srgbClr val="2B91AF"/>
                </a:solidFill>
                <a:latin typeface="Consolas"/>
              </a:rPr>
              <a:t>&gt;d__0'</a:t>
            </a:r>
            <a:r>
              <a:rPr lang="en-US" sz="1020" dirty="0">
                <a:solidFill>
                  <a:srgbClr val="000000"/>
                </a:solidFill>
                <a:latin typeface="Consolas" pitchFamily="49" charset="0"/>
                <a:cs typeface="Consolas" pitchFamily="49" charset="0"/>
              </a:rPr>
              <a:t>::'&lt;&gt;1__state'</a:t>
            </a:r>
          </a:p>
          <a:p>
            <a:r>
              <a:rPr lang="en-US" sz="1020" dirty="0">
                <a:solidFill>
                  <a:srgbClr val="000000"/>
                </a:solidFill>
                <a:latin typeface="Consolas" pitchFamily="49" charset="0"/>
                <a:cs typeface="Consolas" pitchFamily="49" charset="0"/>
              </a:rPr>
              <a:t>    IL_0021:  </a:t>
            </a:r>
            <a:r>
              <a:rPr lang="en-US" sz="1020" dirty="0">
                <a:solidFill>
                  <a:srgbClr val="0000FF"/>
                </a:solidFill>
                <a:latin typeface="Consolas"/>
              </a:rPr>
              <a:t>ldarg.0</a:t>
            </a:r>
          </a:p>
          <a:p>
            <a:r>
              <a:rPr lang="en-US" sz="1020" dirty="0">
                <a:solidFill>
                  <a:srgbClr val="000000"/>
                </a:solidFill>
                <a:latin typeface="Consolas" pitchFamily="49" charset="0"/>
                <a:cs typeface="Consolas" pitchFamily="49" charset="0"/>
              </a:rPr>
              <a:t>    IL_0022:  </a:t>
            </a:r>
            <a:r>
              <a:rPr lang="en-US" sz="1020" dirty="0" err="1">
                <a:solidFill>
                  <a:srgbClr val="0000FF"/>
                </a:solidFill>
                <a:latin typeface="Consolas"/>
              </a:rPr>
              <a:t>ldflda</a:t>
            </a:r>
            <a:r>
              <a:rPr lang="en-US" sz="1020" dirty="0">
                <a:solidFill>
                  <a:srgbClr val="000000"/>
                </a:solidFill>
                <a:latin typeface="Consolas" pitchFamily="49" charset="0"/>
                <a:cs typeface="Consolas" pitchFamily="49" charset="0"/>
              </a:rPr>
              <a:t>     </a:t>
            </a:r>
            <a:r>
              <a:rPr lang="en-US" sz="1020" dirty="0" err="1">
                <a:solidFill>
                  <a:srgbClr val="0000FF"/>
                </a:solidFill>
                <a:latin typeface="Consolas"/>
              </a:rPr>
              <a:t>valuetype</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System.Runtime.CompilerServices.</a:t>
            </a:r>
            <a:r>
              <a:rPr lang="en-US" sz="1020" dirty="0" err="1">
                <a:solidFill>
                  <a:srgbClr val="2B91AF"/>
                </a:solidFill>
                <a:latin typeface="Consolas"/>
              </a:rPr>
              <a:t>AsyncTaskMethodBuilder</a:t>
            </a:r>
            <a:r>
              <a:rPr lang="en-US" sz="1020" dirty="0">
                <a:solidFill>
                  <a:srgbClr val="000000"/>
                </a:solidFill>
                <a:latin typeface="Consolas" pitchFamily="49" charset="0"/>
                <a:cs typeface="Consolas" pitchFamily="49" charset="0"/>
              </a:rPr>
              <a:t> </a:t>
            </a:r>
          </a:p>
          <a:p>
            <a:r>
              <a:rPr lang="en-US" sz="1020" dirty="0">
                <a:solidFill>
                  <a:srgbClr val="000000"/>
                </a:solidFill>
                <a:latin typeface="Consolas" pitchFamily="49" charset="0"/>
                <a:cs typeface="Consolas" pitchFamily="49" charset="0"/>
              </a:rPr>
              <a:t>                             </a:t>
            </a:r>
            <a:r>
              <a:rPr lang="en-US" sz="1020" dirty="0">
                <a:solidFill>
                  <a:srgbClr val="2B91AF"/>
                </a:solidFill>
                <a:latin typeface="Consolas"/>
              </a:rPr>
              <a:t>Program/'&lt;</a:t>
            </a:r>
            <a:r>
              <a:rPr lang="en-US" sz="1020" dirty="0" err="1">
                <a:solidFill>
                  <a:srgbClr val="2B91AF"/>
                </a:solidFill>
                <a:latin typeface="Consolas"/>
              </a:rPr>
              <a:t>SimpleBody</a:t>
            </a:r>
            <a:r>
              <a:rPr lang="en-US" sz="1020" dirty="0">
                <a:solidFill>
                  <a:srgbClr val="2B91AF"/>
                </a:solidFill>
                <a:latin typeface="Consolas"/>
              </a:rPr>
              <a:t>&gt;d__0'</a:t>
            </a:r>
            <a:r>
              <a:rPr lang="en-US" sz="1020" dirty="0">
                <a:solidFill>
                  <a:srgbClr val="000000"/>
                </a:solidFill>
                <a:latin typeface="Consolas" pitchFamily="49" charset="0"/>
                <a:cs typeface="Consolas" pitchFamily="49" charset="0"/>
              </a:rPr>
              <a:t>::'&lt;&gt;</a:t>
            </a:r>
            <a:r>
              <a:rPr lang="en-US" sz="1020" dirty="0" err="1">
                <a:solidFill>
                  <a:srgbClr val="000000"/>
                </a:solidFill>
                <a:latin typeface="Consolas" pitchFamily="49" charset="0"/>
                <a:cs typeface="Consolas" pitchFamily="49" charset="0"/>
              </a:rPr>
              <a:t>t__builder</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IL_0027:  </a:t>
            </a:r>
            <a:r>
              <a:rPr lang="en-US" sz="1020" dirty="0">
                <a:solidFill>
                  <a:srgbClr val="0000FF"/>
                </a:solidFill>
                <a:latin typeface="Consolas"/>
              </a:rPr>
              <a:t>ldloc.1</a:t>
            </a:r>
          </a:p>
          <a:p>
            <a:r>
              <a:rPr lang="en-US" sz="1020" dirty="0">
                <a:solidFill>
                  <a:srgbClr val="000000"/>
                </a:solidFill>
                <a:latin typeface="Consolas" pitchFamily="49" charset="0"/>
                <a:cs typeface="Consolas" pitchFamily="49" charset="0"/>
              </a:rPr>
              <a:t>    IL_0028:  </a:t>
            </a:r>
            <a:r>
              <a:rPr lang="en-US" sz="1020" dirty="0">
                <a:solidFill>
                  <a:srgbClr val="0000FF"/>
                </a:solidFill>
                <a:latin typeface="Consolas"/>
              </a:rPr>
              <a:t>call</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instance void</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System.Runtime.CompilerServices.</a:t>
            </a:r>
            <a:r>
              <a:rPr lang="en-US" sz="1020" dirty="0" err="1">
                <a:solidFill>
                  <a:srgbClr val="2B91AF"/>
                </a:solidFill>
                <a:latin typeface="Consolas"/>
              </a:rPr>
              <a:t>AsyncTaskMethodBuilder</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SetException</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class</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a:t>
            </a:r>
            <a:r>
              <a:rPr lang="en-US" sz="1020" dirty="0" err="1">
                <a:solidFill>
                  <a:srgbClr val="2B91AF"/>
                </a:solidFill>
                <a:latin typeface="Consolas"/>
              </a:rPr>
              <a:t>Exception</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IL_002d:  </a:t>
            </a:r>
            <a:r>
              <a:rPr lang="en-US" sz="1020" dirty="0" err="1">
                <a:solidFill>
                  <a:srgbClr val="0000FF"/>
                </a:solidFill>
                <a:latin typeface="Consolas"/>
              </a:rPr>
              <a:t>leave.s</a:t>
            </a:r>
            <a:r>
              <a:rPr lang="en-US" sz="1020" dirty="0">
                <a:solidFill>
                  <a:srgbClr val="000000"/>
                </a:solidFill>
                <a:latin typeface="Consolas" pitchFamily="49" charset="0"/>
                <a:cs typeface="Consolas" pitchFamily="49" charset="0"/>
              </a:rPr>
              <a:t>    IL_0041</a:t>
            </a:r>
          </a:p>
          <a:p>
            <a:r>
              <a:rPr lang="en-US" sz="1020" dirty="0">
                <a:solidFill>
                  <a:srgbClr val="000000"/>
                </a:solidFill>
                <a:latin typeface="Consolas" pitchFamily="49" charset="0"/>
                <a:cs typeface="Consolas" pitchFamily="49" charset="0"/>
              </a:rPr>
              <a:t>  }</a:t>
            </a:r>
          </a:p>
          <a:p>
            <a:r>
              <a:rPr lang="en-US" sz="1020" dirty="0">
                <a:solidFill>
                  <a:srgbClr val="000000"/>
                </a:solidFill>
                <a:latin typeface="Consolas" pitchFamily="49" charset="0"/>
                <a:cs typeface="Consolas" pitchFamily="49" charset="0"/>
              </a:rPr>
              <a:t>  IL_002f:  </a:t>
            </a:r>
            <a:r>
              <a:rPr lang="en-US" sz="1020" dirty="0">
                <a:solidFill>
                  <a:srgbClr val="0000FF"/>
                </a:solidFill>
                <a:latin typeface="Consolas"/>
              </a:rPr>
              <a:t>ldarg.0</a:t>
            </a:r>
          </a:p>
          <a:p>
            <a:r>
              <a:rPr lang="en-US" sz="1020" dirty="0">
                <a:solidFill>
                  <a:srgbClr val="000000"/>
                </a:solidFill>
                <a:latin typeface="Consolas" pitchFamily="49" charset="0"/>
                <a:cs typeface="Consolas" pitchFamily="49" charset="0"/>
              </a:rPr>
              <a:t>  IL_0030:  </a:t>
            </a:r>
            <a:r>
              <a:rPr lang="en-US" sz="1020" dirty="0">
                <a:solidFill>
                  <a:srgbClr val="0000FF"/>
                </a:solidFill>
                <a:latin typeface="Consolas"/>
              </a:rPr>
              <a:t>ldc.i4.m1</a:t>
            </a:r>
          </a:p>
          <a:p>
            <a:r>
              <a:rPr lang="en-US" sz="1020" dirty="0">
                <a:solidFill>
                  <a:srgbClr val="000000"/>
                </a:solidFill>
                <a:latin typeface="Consolas" pitchFamily="49" charset="0"/>
                <a:cs typeface="Consolas" pitchFamily="49" charset="0"/>
              </a:rPr>
              <a:t>  IL_0031:  </a:t>
            </a:r>
            <a:r>
              <a:rPr lang="en-US" sz="1020" dirty="0" err="1">
                <a:solidFill>
                  <a:srgbClr val="0000FF"/>
                </a:solidFill>
                <a:latin typeface="Consolas"/>
              </a:rPr>
              <a:t>stfld</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int32</a:t>
            </a:r>
            <a:r>
              <a:rPr lang="en-US" sz="1020" dirty="0">
                <a:solidFill>
                  <a:srgbClr val="000000"/>
                </a:solidFill>
                <a:latin typeface="Consolas" pitchFamily="49" charset="0"/>
                <a:cs typeface="Consolas" pitchFamily="49" charset="0"/>
              </a:rPr>
              <a:t> </a:t>
            </a:r>
            <a:r>
              <a:rPr lang="en-US" sz="1020" dirty="0">
                <a:solidFill>
                  <a:srgbClr val="2B91AF"/>
                </a:solidFill>
                <a:latin typeface="Consolas"/>
              </a:rPr>
              <a:t>Program/'&lt;</a:t>
            </a:r>
            <a:r>
              <a:rPr lang="en-US" sz="1020" dirty="0" err="1">
                <a:solidFill>
                  <a:srgbClr val="2B91AF"/>
                </a:solidFill>
                <a:latin typeface="Consolas"/>
              </a:rPr>
              <a:t>SimpleBody</a:t>
            </a:r>
            <a:r>
              <a:rPr lang="en-US" sz="1020" dirty="0">
                <a:solidFill>
                  <a:srgbClr val="2B91AF"/>
                </a:solidFill>
                <a:latin typeface="Consolas"/>
              </a:rPr>
              <a:t>&gt;d__0'</a:t>
            </a:r>
            <a:r>
              <a:rPr lang="en-US" sz="1020" dirty="0">
                <a:solidFill>
                  <a:srgbClr val="000000"/>
                </a:solidFill>
                <a:latin typeface="Consolas" pitchFamily="49" charset="0"/>
                <a:cs typeface="Consolas" pitchFamily="49" charset="0"/>
              </a:rPr>
              <a:t>::'&lt;&gt;1__state'</a:t>
            </a:r>
          </a:p>
          <a:p>
            <a:r>
              <a:rPr lang="en-US" sz="1020" dirty="0">
                <a:solidFill>
                  <a:srgbClr val="000000"/>
                </a:solidFill>
                <a:latin typeface="Consolas" pitchFamily="49" charset="0"/>
                <a:cs typeface="Consolas" pitchFamily="49" charset="0"/>
              </a:rPr>
              <a:t>  IL_0036:  </a:t>
            </a:r>
            <a:r>
              <a:rPr lang="en-US" sz="1020" dirty="0">
                <a:solidFill>
                  <a:srgbClr val="0000FF"/>
                </a:solidFill>
                <a:latin typeface="Consolas"/>
              </a:rPr>
              <a:t>ldarg.0</a:t>
            </a:r>
          </a:p>
          <a:p>
            <a:r>
              <a:rPr lang="en-US" sz="1020" dirty="0">
                <a:solidFill>
                  <a:srgbClr val="000000"/>
                </a:solidFill>
                <a:latin typeface="Consolas" pitchFamily="49" charset="0"/>
                <a:cs typeface="Consolas" pitchFamily="49" charset="0"/>
              </a:rPr>
              <a:t>  IL_0037:  </a:t>
            </a:r>
            <a:r>
              <a:rPr lang="en-US" sz="1020" dirty="0" err="1">
                <a:solidFill>
                  <a:srgbClr val="0000FF"/>
                </a:solidFill>
                <a:latin typeface="Consolas"/>
              </a:rPr>
              <a:t>ldflda</a:t>
            </a:r>
            <a:r>
              <a:rPr lang="en-US" sz="1020" dirty="0">
                <a:solidFill>
                  <a:srgbClr val="000000"/>
                </a:solidFill>
                <a:latin typeface="Consolas" pitchFamily="49" charset="0"/>
                <a:cs typeface="Consolas" pitchFamily="49" charset="0"/>
              </a:rPr>
              <a:t>     </a:t>
            </a:r>
            <a:r>
              <a:rPr lang="en-US" sz="1020" dirty="0" err="1">
                <a:solidFill>
                  <a:srgbClr val="0000FF"/>
                </a:solidFill>
                <a:latin typeface="Consolas"/>
              </a:rPr>
              <a:t>valuetype</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System.Runtime.CompilerServices.</a:t>
            </a:r>
            <a:r>
              <a:rPr lang="en-US" sz="1020" dirty="0" err="1">
                <a:solidFill>
                  <a:srgbClr val="2B91AF"/>
                </a:solidFill>
                <a:latin typeface="Consolas"/>
              </a:rPr>
              <a:t>AsyncTaskMethodBuilder</a:t>
            </a:r>
            <a:r>
              <a:rPr lang="en-US" sz="1020" dirty="0">
                <a:solidFill>
                  <a:srgbClr val="000000"/>
                </a:solidFill>
                <a:latin typeface="Consolas" pitchFamily="49" charset="0"/>
                <a:cs typeface="Consolas" pitchFamily="49" charset="0"/>
              </a:rPr>
              <a:t> </a:t>
            </a:r>
          </a:p>
          <a:p>
            <a:r>
              <a:rPr lang="en-US" sz="1020" dirty="0">
                <a:solidFill>
                  <a:srgbClr val="000000"/>
                </a:solidFill>
                <a:latin typeface="Consolas" pitchFamily="49" charset="0"/>
                <a:cs typeface="Consolas" pitchFamily="49" charset="0"/>
              </a:rPr>
              <a:t>                           </a:t>
            </a:r>
            <a:r>
              <a:rPr lang="en-US" sz="1020" dirty="0">
                <a:solidFill>
                  <a:srgbClr val="2B91AF"/>
                </a:solidFill>
                <a:latin typeface="Consolas"/>
              </a:rPr>
              <a:t>Program/'&lt;</a:t>
            </a:r>
            <a:r>
              <a:rPr lang="en-US" sz="1020" dirty="0" err="1">
                <a:solidFill>
                  <a:srgbClr val="2B91AF"/>
                </a:solidFill>
                <a:latin typeface="Consolas"/>
              </a:rPr>
              <a:t>SimpleBody</a:t>
            </a:r>
            <a:r>
              <a:rPr lang="en-US" sz="1020" dirty="0">
                <a:solidFill>
                  <a:srgbClr val="2B91AF"/>
                </a:solidFill>
                <a:latin typeface="Consolas"/>
              </a:rPr>
              <a:t>&gt;d__0'</a:t>
            </a:r>
            <a:r>
              <a:rPr lang="en-US" sz="1020" dirty="0">
                <a:solidFill>
                  <a:srgbClr val="000000"/>
                </a:solidFill>
                <a:latin typeface="Consolas" pitchFamily="49" charset="0"/>
                <a:cs typeface="Consolas" pitchFamily="49" charset="0"/>
              </a:rPr>
              <a:t>::'&lt;&gt;</a:t>
            </a:r>
            <a:r>
              <a:rPr lang="en-US" sz="1020" dirty="0" err="1">
                <a:solidFill>
                  <a:srgbClr val="000000"/>
                </a:solidFill>
                <a:latin typeface="Consolas" pitchFamily="49" charset="0"/>
                <a:cs typeface="Consolas" pitchFamily="49" charset="0"/>
              </a:rPr>
              <a:t>t__builder</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IL_003c:  </a:t>
            </a:r>
            <a:r>
              <a:rPr lang="en-US" sz="1020" dirty="0">
                <a:solidFill>
                  <a:srgbClr val="0000FF"/>
                </a:solidFill>
                <a:latin typeface="Consolas"/>
              </a:rPr>
              <a:t>call</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instance</a:t>
            </a:r>
            <a:r>
              <a:rPr lang="en-US" sz="1020" dirty="0">
                <a:solidFill>
                  <a:srgbClr val="000000"/>
                </a:solidFill>
                <a:latin typeface="Consolas" pitchFamily="49" charset="0"/>
                <a:cs typeface="Consolas" pitchFamily="49" charset="0"/>
              </a:rPr>
              <a:t> </a:t>
            </a:r>
            <a:r>
              <a:rPr lang="en-US" sz="1020" dirty="0">
                <a:solidFill>
                  <a:srgbClr val="0000FF"/>
                </a:solidFill>
                <a:latin typeface="Consolas"/>
              </a:rPr>
              <a:t>void</a:t>
            </a:r>
            <a:r>
              <a:rPr lang="en-US" sz="1020" dirty="0">
                <a:solidFill>
                  <a:srgbClr val="000000"/>
                </a:solidFill>
                <a:latin typeface="Consolas" pitchFamily="49" charset="0"/>
                <a:cs typeface="Consolas" pitchFamily="49" charset="0"/>
              </a:rPr>
              <a:t> [</a:t>
            </a:r>
            <a:r>
              <a:rPr lang="en-US" sz="1020" dirty="0" err="1">
                <a:solidFill>
                  <a:srgbClr val="000000"/>
                </a:solidFill>
                <a:latin typeface="Consolas" pitchFamily="49" charset="0"/>
                <a:cs typeface="Consolas" pitchFamily="49" charset="0"/>
              </a:rPr>
              <a:t>mscorlib</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System.Runtime.CompilerServices.</a:t>
            </a:r>
            <a:r>
              <a:rPr lang="en-US" sz="1020" dirty="0" err="1">
                <a:solidFill>
                  <a:srgbClr val="2B91AF"/>
                </a:solidFill>
                <a:latin typeface="Consolas"/>
              </a:rPr>
              <a:t>AsyncTaskMethodBuilder</a:t>
            </a:r>
            <a:r>
              <a:rPr lang="en-US" sz="1020" dirty="0">
                <a:solidFill>
                  <a:srgbClr val="000000"/>
                </a:solidFill>
                <a:latin typeface="Consolas" pitchFamily="49" charset="0"/>
                <a:cs typeface="Consolas" pitchFamily="49" charset="0"/>
              </a:rPr>
              <a:t>::</a:t>
            </a:r>
            <a:r>
              <a:rPr lang="en-US" sz="1020" dirty="0" err="1">
                <a:solidFill>
                  <a:srgbClr val="000000"/>
                </a:solidFill>
                <a:latin typeface="Consolas" pitchFamily="49" charset="0"/>
                <a:cs typeface="Consolas" pitchFamily="49" charset="0"/>
              </a:rPr>
              <a:t>SetResult</a:t>
            </a:r>
            <a:r>
              <a:rPr lang="en-US" sz="1020" dirty="0">
                <a:solidFill>
                  <a:srgbClr val="000000"/>
                </a:solidFill>
                <a:latin typeface="Consolas" pitchFamily="49" charset="0"/>
                <a:cs typeface="Consolas" pitchFamily="49" charset="0"/>
              </a:rPr>
              <a:t>()</a:t>
            </a:r>
          </a:p>
          <a:p>
            <a:r>
              <a:rPr lang="en-US" sz="1020" dirty="0">
                <a:solidFill>
                  <a:srgbClr val="000000"/>
                </a:solidFill>
                <a:latin typeface="Consolas" pitchFamily="49" charset="0"/>
                <a:cs typeface="Consolas" pitchFamily="49" charset="0"/>
              </a:rPr>
              <a:t>  IL_0041:  </a:t>
            </a:r>
            <a:r>
              <a:rPr lang="en-US" sz="1020" dirty="0">
                <a:solidFill>
                  <a:srgbClr val="0000FF"/>
                </a:solidFill>
                <a:latin typeface="Consolas"/>
              </a:rPr>
              <a:t>ret</a:t>
            </a:r>
          </a:p>
          <a:p>
            <a:r>
              <a:rPr lang="en-US" sz="1020" dirty="0">
                <a:solidFill>
                  <a:srgbClr val="000000"/>
                </a:solidFill>
                <a:latin typeface="Consolas" pitchFamily="49" charset="0"/>
                <a:cs typeface="Consolas" pitchFamily="49" charset="0"/>
              </a:rPr>
              <a:t>}</a:t>
            </a:r>
          </a:p>
        </p:txBody>
      </p:sp>
      <p:sp>
        <p:nvSpPr>
          <p:cNvPr id="13" name="Rectangle 12"/>
          <p:cNvSpPr/>
          <p:nvPr/>
        </p:nvSpPr>
        <p:spPr bwMode="auto">
          <a:xfrm>
            <a:off x="3942428" y="2522566"/>
            <a:ext cx="5104157" cy="611417"/>
          </a:xfrm>
          <a:prstGeom prst="rect">
            <a:avLst/>
          </a:prstGeom>
          <a:solidFill>
            <a:schemeClr val="accent5">
              <a:alpha val="14000"/>
            </a:schemeClr>
          </a:solidFill>
          <a:ln w="5715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31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 name="TextBox 6"/>
          <p:cNvSpPr txBox="1"/>
          <p:nvPr/>
        </p:nvSpPr>
        <p:spPr>
          <a:xfrm>
            <a:off x="1944095" y="3976579"/>
            <a:ext cx="8991600" cy="226035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2880" tIns="146304" rIns="182880" bIns="146304" rtlCol="0">
            <a:noAutofit/>
          </a:bodyPr>
          <a:lstStyle/>
          <a:p>
            <a:pPr>
              <a:lnSpc>
                <a:spcPct val="90000"/>
              </a:lnSpc>
              <a:spcAft>
                <a:spcPts val="600"/>
              </a:spcAft>
            </a:pPr>
            <a:r>
              <a:rPr lang="en-US" sz="2800" dirty="0" smtClean="0">
                <a:gradFill>
                  <a:gsLst>
                    <a:gs pos="2917">
                      <a:srgbClr val="FFFFFF"/>
                    </a:gs>
                    <a:gs pos="30000">
                      <a:srgbClr val="FFFFFF"/>
                    </a:gs>
                  </a:gsLst>
                  <a:lin ang="5400000" scaled="0"/>
                </a:gradFill>
              </a:rPr>
              <a:t>The important mental model:</a:t>
            </a:r>
          </a:p>
          <a:p>
            <a:pPr>
              <a:lnSpc>
                <a:spcPct val="90000"/>
              </a:lnSpc>
              <a:spcAft>
                <a:spcPts val="600"/>
              </a:spcAft>
            </a:pPr>
            <a:endParaRPr lang="en-US" sz="2800" dirty="0">
              <a:gradFill>
                <a:gsLst>
                  <a:gs pos="2917">
                    <a:srgbClr val="FFFFFF"/>
                  </a:gs>
                  <a:gs pos="30000">
                    <a:srgbClr val="FFFFFF"/>
                  </a:gs>
                </a:gsLst>
                <a:lin ang="5400000" scaled="0"/>
              </a:gradFill>
            </a:endParaRPr>
          </a:p>
          <a:p>
            <a:pPr>
              <a:lnSpc>
                <a:spcPct val="90000"/>
              </a:lnSpc>
              <a:spcAft>
                <a:spcPts val="600"/>
              </a:spcAft>
            </a:pPr>
            <a:r>
              <a:rPr lang="en-US" sz="2800" dirty="0" smtClean="0">
                <a:gradFill>
                  <a:gsLst>
                    <a:gs pos="2917">
                      <a:srgbClr val="FFFFFF"/>
                    </a:gs>
                    <a:gs pos="30000">
                      <a:srgbClr val="FFFFFF"/>
                    </a:gs>
                  </a:gsLst>
                  <a:lin ang="5400000" scaled="0"/>
                </a:gradFill>
              </a:rPr>
              <a:t>* </a:t>
            </a:r>
            <a:r>
              <a:rPr lang="en-US" sz="2800" i="1" dirty="0" smtClean="0">
                <a:gradFill>
                  <a:gsLst>
                    <a:gs pos="2917">
                      <a:srgbClr val="FFFFFF"/>
                    </a:gs>
                    <a:gs pos="30000">
                      <a:srgbClr val="FFFFFF"/>
                    </a:gs>
                  </a:gsLst>
                  <a:lin ang="5400000" scaled="0"/>
                </a:gradFill>
              </a:rPr>
              <a:t>Allocation will eventually require garbage-collection</a:t>
            </a:r>
          </a:p>
          <a:p>
            <a:pPr>
              <a:lnSpc>
                <a:spcPct val="90000"/>
              </a:lnSpc>
              <a:spcAft>
                <a:spcPts val="600"/>
              </a:spcAft>
            </a:pPr>
            <a:r>
              <a:rPr lang="en-US" sz="2800" i="1" dirty="0" smtClean="0">
                <a:gradFill>
                  <a:gsLst>
                    <a:gs pos="2917">
                      <a:srgbClr val="FFFFFF"/>
                    </a:gs>
                    <a:gs pos="30000">
                      <a:srgbClr val="FFFFFF"/>
                    </a:gs>
                  </a:gsLst>
                  <a:lin ang="5400000" scaled="0"/>
                </a:gradFill>
              </a:rPr>
              <a:t>* Garbage-collection is what's costly.</a:t>
            </a:r>
            <a:endParaRPr lang="en-US" sz="28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7527746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52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anim calcmode="lin" valueType="num">
                                      <p:cBhvr>
                                        <p:cTn id="20" dur="500" fill="hold"/>
                                        <p:tgtEl>
                                          <p:spTgt spid="6"/>
                                        </p:tgtEl>
                                        <p:attrNameLst>
                                          <p:attrName>ppt_x</p:attrName>
                                        </p:attrNameLst>
                                      </p:cBhvr>
                                      <p:tavLst>
                                        <p:tav tm="0">
                                          <p:val>
                                            <p:fltVal val="0.5"/>
                                          </p:val>
                                        </p:tav>
                                        <p:tav tm="100000">
                                          <p:val>
                                            <p:strVal val="#ppt_x"/>
                                          </p:val>
                                        </p:tav>
                                      </p:tavLst>
                                    </p:anim>
                                    <p:anim calcmode="lin" valueType="num">
                                      <p:cBhvr>
                                        <p:cTn id="21"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6" grpId="0" animBg="1"/>
      <p:bldP spid="13"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gradFill>
                  <a:gsLst>
                    <a:gs pos="0">
                      <a:srgbClr val="FFFFFF"/>
                    </a:gs>
                    <a:gs pos="100000">
                      <a:srgbClr val="FFFFFF"/>
                    </a:gs>
                  </a:gsLst>
                  <a:lin ang="5400000" scaled="0"/>
                </a:gradFill>
              </a:rPr>
              <a:t>Fast Path</a:t>
            </a:r>
            <a:r>
              <a:rPr lang="en-US" dirty="0" smtClean="0">
                <a:gradFill>
                  <a:gsLst>
                    <a:gs pos="0">
                      <a:srgbClr val="FFFFFF"/>
                    </a:gs>
                    <a:gs pos="100000">
                      <a:srgbClr val="FFFFFF"/>
                    </a:gs>
                  </a:gsLst>
                  <a:lin ang="5400000" scaled="0"/>
                </a:gradFill>
              </a:rPr>
              <a:t> in awaits</a:t>
            </a:r>
            <a:endParaRPr lang="en-US" i="1" dirty="0"/>
          </a:p>
        </p:txBody>
      </p:sp>
      <p:sp>
        <p:nvSpPr>
          <p:cNvPr id="10" name="TextBox 9"/>
          <p:cNvSpPr txBox="1"/>
          <p:nvPr/>
        </p:nvSpPr>
        <p:spPr>
          <a:xfrm>
            <a:off x="1008843" y="3559214"/>
            <a:ext cx="6881711" cy="2862322"/>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solidFill>
                  <a:srgbClr val="0000FF"/>
                </a:solidFill>
                <a:latin typeface="Consolas"/>
              </a:rPr>
              <a:t>public static </a:t>
            </a:r>
            <a:r>
              <a:rPr lang="en-US" dirty="0" err="1">
                <a:solidFill>
                  <a:srgbClr val="0000FF"/>
                </a:solidFill>
                <a:latin typeface="Consolas"/>
              </a:rPr>
              <a:t>async</a:t>
            </a:r>
            <a:r>
              <a:rPr lang="en-US" b="1" dirty="0">
                <a:solidFill>
                  <a:srgbClr val="0000FF"/>
                </a:solidFill>
                <a:latin typeface="Consolas"/>
              </a:rPr>
              <a:t> </a:t>
            </a:r>
            <a:r>
              <a:rPr lang="en-US" dirty="0" smtClean="0">
                <a:solidFill>
                  <a:srgbClr val="2B91AF"/>
                </a:solidFill>
                <a:latin typeface="Consolas"/>
              </a:rPr>
              <a:t>Task</a:t>
            </a:r>
            <a:r>
              <a:rPr lang="en-US" dirty="0" smtClean="0">
                <a:solidFill>
                  <a:srgbClr val="000000"/>
                </a:solidFill>
                <a:latin typeface="Consolas" pitchFamily="49" charset="0"/>
                <a:cs typeface="Consolas" pitchFamily="49" charset="0"/>
              </a:rPr>
              <a:t>&lt;</a:t>
            </a:r>
            <a:r>
              <a:rPr lang="en-US" dirty="0" err="1" smtClean="0">
                <a:solidFill>
                  <a:srgbClr val="0000FF"/>
                </a:solidFill>
                <a:latin typeface="Consolas"/>
              </a:rPr>
              <a:t>int</a:t>
            </a:r>
            <a:r>
              <a:rPr lang="en-US" dirty="0" smtClean="0">
                <a:solidFill>
                  <a:srgbClr val="000000"/>
                </a:solidFill>
                <a:latin typeface="Consolas" pitchFamily="49" charset="0"/>
                <a:cs typeface="Consolas" pitchFamily="49" charset="0"/>
              </a:rPr>
              <a:t>&gt; </a:t>
            </a:r>
            <a:r>
              <a:rPr lang="en-US" dirty="0" err="1" smtClean="0">
                <a:solidFill>
                  <a:srgbClr val="000000"/>
                </a:solidFill>
                <a:latin typeface="Consolas" pitchFamily="49" charset="0"/>
                <a:cs typeface="Consolas" pitchFamily="49" charset="0"/>
              </a:rPr>
              <a:t>GetNextIntAsync</a:t>
            </a:r>
            <a:r>
              <a:rPr lang="en-US" dirty="0" smtClean="0">
                <a:solidFill>
                  <a:srgbClr val="000000"/>
                </a:solidFill>
                <a:latin typeface="Consolas" pitchFamily="49" charset="0"/>
                <a:cs typeface="Consolas" pitchFamily="49" charset="0"/>
              </a:rPr>
              <a:t>()</a:t>
            </a:r>
          </a:p>
          <a:p>
            <a:r>
              <a:rPr lang="en-US" dirty="0" smtClean="0">
                <a:solidFill>
                  <a:srgbClr val="000000"/>
                </a:solidFill>
                <a:latin typeface="Consolas" pitchFamily="49" charset="0"/>
                <a:cs typeface="Consolas" pitchFamily="49" charset="0"/>
              </a:rPr>
              <a:t>{</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smtClean="0">
                <a:solidFill>
                  <a:srgbClr val="0000FF"/>
                </a:solidFill>
                <a:latin typeface="Consolas"/>
              </a:rPr>
              <a:t>if</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m_Count</a:t>
            </a:r>
            <a:r>
              <a:rPr lang="en-US" dirty="0" smtClean="0">
                <a:solidFill>
                  <a:srgbClr val="000000"/>
                </a:solidFill>
                <a:latin typeface="Consolas" pitchFamily="49" charset="0"/>
                <a:cs typeface="Consolas" pitchFamily="49" charset="0"/>
              </a:rPr>
              <a:t> == </a:t>
            </a:r>
            <a:r>
              <a:rPr lang="en-US" dirty="0" err="1" smtClean="0">
                <a:solidFill>
                  <a:srgbClr val="000000"/>
                </a:solidFill>
                <a:latin typeface="Consolas" pitchFamily="49" charset="0"/>
                <a:cs typeface="Consolas" pitchFamily="49" charset="0"/>
              </a:rPr>
              <a:t>m_Buf.Length</a:t>
            </a:r>
            <a:r>
              <a:rPr lang="en-US" dirty="0" smtClean="0">
                <a:solidFill>
                  <a:srgbClr val="000000"/>
                </a:solidFill>
                <a:latin typeface="Consolas" pitchFamily="49" charset="0"/>
                <a:cs typeface="Consolas" pitchFamily="49" charset="0"/>
              </a:rPr>
              <a:t>)</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m_Buf</a:t>
            </a:r>
            <a:r>
              <a:rPr lang="en-US" dirty="0" smtClean="0">
                <a:solidFill>
                  <a:srgbClr val="000000"/>
                </a:solidFill>
                <a:latin typeface="Consolas" pitchFamily="49" charset="0"/>
                <a:cs typeface="Consolas" pitchFamily="49" charset="0"/>
              </a:rPr>
              <a:t> = </a:t>
            </a:r>
            <a:r>
              <a:rPr lang="en-US" dirty="0" smtClean="0">
                <a:solidFill>
                  <a:srgbClr val="0000FF"/>
                </a:solidFill>
                <a:latin typeface="Consolas"/>
              </a:rPr>
              <a:t>await</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FetchNextBufferAsync</a:t>
            </a:r>
            <a:r>
              <a:rPr lang="en-US" dirty="0" smtClean="0">
                <a:solidFill>
                  <a:srgbClr val="000000"/>
                </a:solidFill>
                <a:latin typeface="Consolas" pitchFamily="49" charset="0"/>
                <a:cs typeface="Consolas" pitchFamily="49" charset="0"/>
              </a:rPr>
              <a:t>();</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m_Count</a:t>
            </a:r>
            <a:r>
              <a:rPr lang="en-US" dirty="0" smtClean="0">
                <a:solidFill>
                  <a:srgbClr val="000000"/>
                </a:solidFill>
                <a:latin typeface="Consolas" pitchFamily="49" charset="0"/>
                <a:cs typeface="Consolas" pitchFamily="49" charset="0"/>
              </a:rPr>
              <a:t> = 0;</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m_Count</a:t>
            </a:r>
            <a:r>
              <a:rPr lang="en-US" dirty="0" smtClean="0">
                <a:solidFill>
                  <a:srgbClr val="000000"/>
                </a:solidFill>
                <a:latin typeface="Consolas" pitchFamily="49" charset="0"/>
                <a:cs typeface="Consolas" pitchFamily="49" charset="0"/>
              </a:rPr>
              <a:t> += 1;</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smtClean="0">
                <a:solidFill>
                  <a:srgbClr val="0000FF"/>
                </a:solidFill>
                <a:latin typeface="Consolas"/>
              </a:rPr>
              <a:t>return</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m_Buf</a:t>
            </a:r>
            <a:r>
              <a:rPr lang="en-US" dirty="0" smtClean="0">
                <a:solidFill>
                  <a:srgbClr val="000000"/>
                </a:solidFill>
                <a:latin typeface="Consolas" pitchFamily="49" charset="0"/>
                <a:cs typeface="Consolas" pitchFamily="49" charset="0"/>
              </a:rPr>
              <a:t>[</a:t>
            </a:r>
            <a:r>
              <a:rPr lang="en-US" dirty="0" err="1" smtClean="0">
                <a:solidFill>
                  <a:srgbClr val="000000"/>
                </a:solidFill>
                <a:latin typeface="Consolas" pitchFamily="49" charset="0"/>
                <a:cs typeface="Consolas" pitchFamily="49" charset="0"/>
              </a:rPr>
              <a:t>m_Count</a:t>
            </a:r>
            <a:r>
              <a:rPr lang="en-US" dirty="0" smtClean="0">
                <a:solidFill>
                  <a:srgbClr val="000000"/>
                </a:solidFill>
                <a:latin typeface="Consolas" pitchFamily="49" charset="0"/>
                <a:cs typeface="Consolas" pitchFamily="49" charset="0"/>
              </a:rPr>
              <a:t> - 1];</a:t>
            </a:r>
          </a:p>
          <a:p>
            <a:r>
              <a:rPr lang="en-US" dirty="0" smtClean="0">
                <a:solidFill>
                  <a:srgbClr val="000000"/>
                </a:solidFill>
                <a:latin typeface="Consolas" pitchFamily="49" charset="0"/>
                <a:cs typeface="Consolas" pitchFamily="49" charset="0"/>
              </a:rPr>
              <a:t>}</a:t>
            </a:r>
            <a:endParaRPr lang="en-US" dirty="0">
              <a:solidFill>
                <a:srgbClr val="000000"/>
              </a:solidFill>
              <a:latin typeface="Consolas" pitchFamily="49" charset="0"/>
              <a:cs typeface="Consolas" pitchFamily="49" charset="0"/>
            </a:endParaRPr>
          </a:p>
        </p:txBody>
      </p:sp>
      <p:sp>
        <p:nvSpPr>
          <p:cNvPr id="5" name="Text Placeholder 4"/>
          <p:cNvSpPr>
            <a:spLocks noGrp="1"/>
          </p:cNvSpPr>
          <p:nvPr>
            <p:ph type="body" sz="quarter" idx="4294967295"/>
          </p:nvPr>
        </p:nvSpPr>
        <p:spPr>
          <a:xfrm>
            <a:off x="274320" y="1518913"/>
            <a:ext cx="11887200" cy="1735860"/>
          </a:xfrm>
        </p:spPr>
        <p:txBody>
          <a:bodyPr/>
          <a:lstStyle/>
          <a:p>
            <a:pPr marL="101600" indent="0">
              <a:buNone/>
            </a:pPr>
            <a:r>
              <a:rPr lang="en-US" dirty="0" smtClean="0"/>
              <a:t>Each </a:t>
            </a:r>
            <a:r>
              <a:rPr lang="en-US" dirty="0" err="1" smtClean="0"/>
              <a:t>async</a:t>
            </a:r>
            <a:r>
              <a:rPr lang="en-US" dirty="0" smtClean="0"/>
              <a:t> method involves allocations</a:t>
            </a:r>
          </a:p>
          <a:p>
            <a:pPr marL="342900" lvl="1" indent="0">
              <a:buNone/>
            </a:pPr>
            <a:r>
              <a:rPr lang="en-US" dirty="0" smtClean="0"/>
              <a:t>For “state machine” class holding the method’s local variables</a:t>
            </a:r>
          </a:p>
          <a:p>
            <a:pPr marL="342900" lvl="1" indent="0">
              <a:buNone/>
            </a:pPr>
            <a:r>
              <a:rPr lang="en-US" sz="2400" dirty="0" smtClean="0"/>
              <a:t>For a delegate</a:t>
            </a:r>
          </a:p>
          <a:p>
            <a:pPr marL="342900" lvl="1" indent="0">
              <a:buNone/>
            </a:pPr>
            <a:r>
              <a:rPr lang="en-US" sz="2400" dirty="0" smtClean="0"/>
              <a:t>For the returned Task object</a:t>
            </a:r>
            <a:endParaRPr lang="en-US" sz="2400" dirty="0"/>
          </a:p>
        </p:txBody>
      </p:sp>
      <p:cxnSp>
        <p:nvCxnSpPr>
          <p:cNvPr id="15" name="Straight Connector 14"/>
          <p:cNvCxnSpPr/>
          <p:nvPr/>
        </p:nvCxnSpPr>
        <p:spPr>
          <a:xfrm>
            <a:off x="655637" y="2354262"/>
            <a:ext cx="8527551" cy="10275"/>
          </a:xfrm>
          <a:prstGeom prst="line">
            <a:avLst/>
          </a:prstGeom>
          <a:ln w="76200">
            <a:solidFill>
              <a:srgbClr val="00B050">
                <a:alpha val="69804"/>
              </a:srgb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55637" y="2735262"/>
            <a:ext cx="2342509" cy="0"/>
          </a:xfrm>
          <a:prstGeom prst="line">
            <a:avLst/>
          </a:prstGeom>
          <a:ln w="76200">
            <a:solidFill>
              <a:srgbClr val="00B050">
                <a:alpha val="69804"/>
              </a:srgb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9" name="Rectangular Callout 18"/>
          <p:cNvSpPr/>
          <p:nvPr/>
        </p:nvSpPr>
        <p:spPr bwMode="auto">
          <a:xfrm>
            <a:off x="9656166" y="1521185"/>
            <a:ext cx="2505353" cy="1253448"/>
          </a:xfrm>
          <a:prstGeom prst="wedgeRectCallout">
            <a:avLst>
              <a:gd name="adj1" fmla="val -105419"/>
              <a:gd name="adj2" fmla="val 17352"/>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Avoided if the method skips its awaits</a:t>
            </a:r>
          </a:p>
        </p:txBody>
      </p:sp>
    </p:spTree>
    <p:extLst>
      <p:ext uri="{BB962C8B-B14F-4D97-AF65-F5344CB8AC3E}">
        <p14:creationId xmlns:p14="http://schemas.microsoft.com/office/powerpoint/2010/main" val="40172591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Fast Path </a:t>
            </a:r>
            <a:r>
              <a:rPr lang="en-US" dirty="0" smtClean="0"/>
              <a:t>in awaits</a:t>
            </a:r>
            <a:endParaRPr lang="en-US" dirty="0"/>
          </a:p>
        </p:txBody>
      </p:sp>
      <p:sp>
        <p:nvSpPr>
          <p:cNvPr id="10" name="TextBox 9"/>
          <p:cNvSpPr txBox="1"/>
          <p:nvPr/>
        </p:nvSpPr>
        <p:spPr>
          <a:xfrm>
            <a:off x="412943" y="2983862"/>
            <a:ext cx="4436460" cy="369332"/>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err="1" smtClean="0">
                <a:solidFill>
                  <a:srgbClr val="0000FF"/>
                </a:solidFill>
                <a:latin typeface="Consolas"/>
              </a:rPr>
              <a:t>var</a:t>
            </a:r>
            <a:r>
              <a:rPr lang="en-US" dirty="0" smtClean="0">
                <a:solidFill>
                  <a:srgbClr val="0000FF"/>
                </a:solidFill>
                <a:latin typeface="Consolas"/>
              </a:rPr>
              <a:t> </a:t>
            </a:r>
            <a:r>
              <a:rPr lang="en-US" dirty="0" smtClean="0">
                <a:solidFill>
                  <a:srgbClr val="000000"/>
                </a:solidFill>
                <a:latin typeface="Consolas" pitchFamily="49" charset="0"/>
                <a:cs typeface="Consolas" pitchFamily="49" charset="0"/>
              </a:rPr>
              <a:t>x = </a:t>
            </a:r>
            <a:r>
              <a:rPr lang="en-US" dirty="0">
                <a:solidFill>
                  <a:srgbClr val="0000FF"/>
                </a:solidFill>
                <a:latin typeface="Consolas"/>
              </a:rPr>
              <a:t>await</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GetNextIntAsync</a:t>
            </a:r>
            <a:r>
              <a:rPr lang="en-US" dirty="0" smtClean="0">
                <a:solidFill>
                  <a:srgbClr val="000000"/>
                </a:solidFill>
                <a:latin typeface="Consolas" pitchFamily="49" charset="0"/>
                <a:cs typeface="Consolas" pitchFamily="49" charset="0"/>
              </a:rPr>
              <a:t>();</a:t>
            </a:r>
            <a:endParaRPr lang="en-US" dirty="0" smtClean="0">
              <a:solidFill>
                <a:srgbClr val="0000FF"/>
              </a:solidFill>
              <a:latin typeface="Consolas"/>
            </a:endParaRPr>
          </a:p>
        </p:txBody>
      </p:sp>
      <p:sp>
        <p:nvSpPr>
          <p:cNvPr id="5" name="Text Placeholder 4"/>
          <p:cNvSpPr>
            <a:spLocks noGrp="1"/>
          </p:cNvSpPr>
          <p:nvPr>
            <p:ph type="body" sz="quarter" idx="4294967295"/>
          </p:nvPr>
        </p:nvSpPr>
        <p:spPr>
          <a:xfrm>
            <a:off x="274320" y="1518913"/>
            <a:ext cx="11887200" cy="923330"/>
          </a:xfrm>
        </p:spPr>
        <p:txBody>
          <a:bodyPr/>
          <a:lstStyle/>
          <a:p>
            <a:pPr marL="342900" lvl="1" indent="0">
              <a:buNone/>
            </a:pPr>
            <a:r>
              <a:rPr lang="en-US" sz="2400" dirty="0" smtClean="0"/>
              <a:t>If the awaited Task has already completed…</a:t>
            </a:r>
          </a:p>
          <a:p>
            <a:pPr marL="342900" lvl="1" indent="0">
              <a:buNone/>
            </a:pPr>
            <a:r>
              <a:rPr lang="en-US" dirty="0"/>
              <a:t>	</a:t>
            </a:r>
            <a:r>
              <a:rPr lang="en-US" sz="2400" dirty="0" smtClean="0"/>
              <a:t>then it skips all the await/resume work!</a:t>
            </a:r>
            <a:endParaRPr lang="en-US" sz="2400" dirty="0"/>
          </a:p>
        </p:txBody>
      </p:sp>
      <p:sp>
        <p:nvSpPr>
          <p:cNvPr id="11" name="TextBox 10"/>
          <p:cNvSpPr txBox="1"/>
          <p:nvPr/>
        </p:nvSpPr>
        <p:spPr>
          <a:xfrm>
            <a:off x="5061564" y="2983862"/>
            <a:ext cx="5557164" cy="1373966"/>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632" dirty="0" err="1">
                <a:solidFill>
                  <a:srgbClr val="0000FF"/>
                </a:solidFill>
                <a:latin typeface="Consolas"/>
              </a:rPr>
              <a:t>var</a:t>
            </a:r>
            <a:r>
              <a:rPr lang="en-US" sz="1632" dirty="0">
                <a:solidFill>
                  <a:srgbClr val="000000"/>
                </a:solidFill>
                <a:latin typeface="Consolas" pitchFamily="49" charset="0"/>
                <a:cs typeface="Consolas" pitchFamily="49" charset="0"/>
              </a:rPr>
              <a:t> $</a:t>
            </a:r>
            <a:r>
              <a:rPr lang="en-US" sz="1632" dirty="0" err="1">
                <a:solidFill>
                  <a:srgbClr val="000000"/>
                </a:solidFill>
                <a:latin typeface="Consolas" pitchFamily="49" charset="0"/>
                <a:cs typeface="Consolas" pitchFamily="49" charset="0"/>
              </a:rPr>
              <a:t>awaiter</a:t>
            </a:r>
            <a:r>
              <a:rPr lang="en-US" sz="1632" dirty="0">
                <a:solidFill>
                  <a:srgbClr val="000000"/>
                </a:solidFill>
                <a:latin typeface="Consolas" pitchFamily="49" charset="0"/>
                <a:cs typeface="Consolas" pitchFamily="49" charset="0"/>
              </a:rPr>
              <a:t> = </a:t>
            </a:r>
            <a:r>
              <a:rPr lang="en-US" sz="1632" dirty="0" err="1" smtClean="0">
                <a:solidFill>
                  <a:srgbClr val="000000"/>
                </a:solidFill>
                <a:latin typeface="Consolas" pitchFamily="49" charset="0"/>
                <a:cs typeface="Consolas" pitchFamily="49" charset="0"/>
              </a:rPr>
              <a:t>GetNextIntAsync</a:t>
            </a:r>
            <a:r>
              <a:rPr lang="en-US" sz="1632" dirty="0">
                <a:solidFill>
                  <a:srgbClr val="000000"/>
                </a:solidFill>
                <a:latin typeface="Consolas" pitchFamily="49" charset="0"/>
                <a:cs typeface="Consolas" pitchFamily="49" charset="0"/>
              </a:rPr>
              <a:t>().</a:t>
            </a:r>
            <a:r>
              <a:rPr lang="en-US" sz="1632" dirty="0" err="1">
                <a:solidFill>
                  <a:srgbClr val="000000"/>
                </a:solidFill>
                <a:latin typeface="Consolas" pitchFamily="49" charset="0"/>
                <a:cs typeface="Consolas" pitchFamily="49" charset="0"/>
              </a:rPr>
              <a:t>GetAwaiter</a:t>
            </a:r>
            <a:r>
              <a:rPr lang="en-US" sz="1632" dirty="0">
                <a:solidFill>
                  <a:srgbClr val="000000"/>
                </a:solidFill>
                <a:latin typeface="Consolas" pitchFamily="49" charset="0"/>
                <a:cs typeface="Consolas" pitchFamily="49" charset="0"/>
              </a:rPr>
              <a:t>();</a:t>
            </a:r>
          </a:p>
          <a:p>
            <a:r>
              <a:rPr lang="en-US" sz="1632" b="1" dirty="0">
                <a:solidFill>
                  <a:srgbClr val="0000FF"/>
                </a:solidFill>
                <a:latin typeface="Consolas"/>
              </a:rPr>
              <a:t>if </a:t>
            </a:r>
            <a:r>
              <a:rPr lang="en-US" sz="1632" b="1" dirty="0">
                <a:solidFill>
                  <a:srgbClr val="000000"/>
                </a:solidFill>
                <a:latin typeface="Consolas" pitchFamily="49" charset="0"/>
                <a:cs typeface="Consolas" pitchFamily="49" charset="0"/>
              </a:rPr>
              <a:t>(!$</a:t>
            </a:r>
            <a:r>
              <a:rPr lang="en-US" sz="1632" b="1" dirty="0" err="1">
                <a:solidFill>
                  <a:srgbClr val="000000"/>
                </a:solidFill>
                <a:latin typeface="Consolas" pitchFamily="49" charset="0"/>
                <a:cs typeface="Consolas" pitchFamily="49" charset="0"/>
              </a:rPr>
              <a:t>awaiter.IsCompleted</a:t>
            </a:r>
            <a:r>
              <a:rPr lang="en-US" sz="1632" b="1" dirty="0">
                <a:solidFill>
                  <a:srgbClr val="000000"/>
                </a:solidFill>
                <a:latin typeface="Consolas" pitchFamily="49" charset="0"/>
                <a:cs typeface="Consolas" pitchFamily="49" charset="0"/>
              </a:rPr>
              <a:t>) {</a:t>
            </a:r>
          </a:p>
          <a:p>
            <a:r>
              <a:rPr lang="en-US" sz="1632" dirty="0">
                <a:solidFill>
                  <a:srgbClr val="000000"/>
                </a:solidFill>
                <a:latin typeface="Consolas" pitchFamily="49" charset="0"/>
                <a:cs typeface="Consolas" pitchFamily="49" charset="0"/>
              </a:rPr>
              <a:t>    </a:t>
            </a:r>
            <a:r>
              <a:rPr lang="en-US" sz="1632" i="1" dirty="0" smtClean="0">
                <a:solidFill>
                  <a:srgbClr val="000000"/>
                </a:solidFill>
                <a:latin typeface="Consolas" pitchFamily="49" charset="0"/>
                <a:cs typeface="Consolas" pitchFamily="49" charset="0"/>
              </a:rPr>
              <a:t>DO THE AWAIT/RETURN AND RESUME</a:t>
            </a:r>
            <a:r>
              <a:rPr lang="en-US" sz="1632" dirty="0" smtClean="0">
                <a:solidFill>
                  <a:srgbClr val="000000"/>
                </a:solidFill>
                <a:latin typeface="Consolas" pitchFamily="49" charset="0"/>
                <a:cs typeface="Consolas" pitchFamily="49" charset="0"/>
              </a:rPr>
              <a:t>;</a:t>
            </a:r>
            <a:endParaRPr lang="en-US" sz="1632" dirty="0">
              <a:solidFill>
                <a:srgbClr val="000000"/>
              </a:solidFill>
              <a:latin typeface="Consolas" pitchFamily="49" charset="0"/>
              <a:cs typeface="Consolas" pitchFamily="49" charset="0"/>
            </a:endParaRPr>
          </a:p>
          <a:p>
            <a:r>
              <a:rPr lang="en-US" sz="1632" dirty="0" smtClean="0">
                <a:solidFill>
                  <a:srgbClr val="000000"/>
                </a:solidFill>
                <a:latin typeface="Consolas" pitchFamily="49" charset="0"/>
                <a:cs typeface="Consolas" pitchFamily="49" charset="0"/>
              </a:rPr>
              <a:t>}</a:t>
            </a:r>
            <a:endParaRPr lang="en-US" sz="1632" dirty="0">
              <a:solidFill>
                <a:srgbClr val="000000"/>
              </a:solidFill>
              <a:latin typeface="Consolas" pitchFamily="49" charset="0"/>
              <a:cs typeface="Consolas" pitchFamily="49" charset="0"/>
            </a:endParaRPr>
          </a:p>
          <a:p>
            <a:r>
              <a:rPr lang="en-US" sz="1600" dirty="0" err="1">
                <a:solidFill>
                  <a:srgbClr val="0000FF"/>
                </a:solidFill>
                <a:latin typeface="Consolas"/>
              </a:rPr>
              <a:t>var</a:t>
            </a:r>
            <a:r>
              <a:rPr lang="en-US" sz="1600" dirty="0">
                <a:solidFill>
                  <a:srgbClr val="0000FF"/>
                </a:solidFill>
                <a:latin typeface="Consolas"/>
              </a:rPr>
              <a:t> </a:t>
            </a:r>
            <a:r>
              <a:rPr lang="en-US" sz="1632" dirty="0" smtClean="0">
                <a:solidFill>
                  <a:srgbClr val="000000"/>
                </a:solidFill>
                <a:latin typeface="Consolas" pitchFamily="49" charset="0"/>
                <a:cs typeface="Consolas" pitchFamily="49" charset="0"/>
              </a:rPr>
              <a:t>x = </a:t>
            </a:r>
            <a:r>
              <a:rPr lang="en-US" sz="1632" dirty="0">
                <a:solidFill>
                  <a:srgbClr val="000000"/>
                </a:solidFill>
                <a:latin typeface="Consolas" pitchFamily="49" charset="0"/>
                <a:cs typeface="Consolas" pitchFamily="49" charset="0"/>
              </a:rPr>
              <a:t>$</a:t>
            </a:r>
            <a:r>
              <a:rPr lang="en-US" sz="1632" dirty="0" err="1">
                <a:solidFill>
                  <a:srgbClr val="000000"/>
                </a:solidFill>
                <a:latin typeface="Consolas" pitchFamily="49" charset="0"/>
                <a:cs typeface="Consolas" pitchFamily="49" charset="0"/>
              </a:rPr>
              <a:t>awaiter.GetResult</a:t>
            </a:r>
            <a:r>
              <a:rPr lang="en-US" sz="1632" dirty="0">
                <a:solidFill>
                  <a:srgbClr val="000000"/>
                </a:solidFill>
                <a:latin typeface="Consolas" pitchFamily="49" charset="0"/>
                <a:cs typeface="Consolas" pitchFamily="49" charset="0"/>
              </a:rPr>
              <a:t>();</a:t>
            </a:r>
          </a:p>
        </p:txBody>
      </p:sp>
      <p:sp>
        <p:nvSpPr>
          <p:cNvPr id="13" name="Bent-Up Arrow 12"/>
          <p:cNvSpPr/>
          <p:nvPr/>
        </p:nvSpPr>
        <p:spPr bwMode="auto">
          <a:xfrm rot="5400000">
            <a:off x="4094499" y="3300071"/>
            <a:ext cx="751688" cy="1011339"/>
          </a:xfrm>
          <a:prstGeom prst="bentUpArrow">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312" fontAlgn="base">
              <a:spcBef>
                <a:spcPct val="0"/>
              </a:spcBef>
              <a:spcAft>
                <a:spcPct val="0"/>
              </a:spcAft>
            </a:pPr>
            <a:endParaRPr lang="en-US" sz="2856"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953018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4"/>
          <p:cNvSpPr>
            <a:spLocks noGrp="1"/>
          </p:cNvSpPr>
          <p:nvPr>
            <p:ph type="body" sz="quarter" idx="4294967295"/>
          </p:nvPr>
        </p:nvSpPr>
        <p:spPr>
          <a:xfrm>
            <a:off x="274320" y="1518913"/>
            <a:ext cx="11887200" cy="1735860"/>
          </a:xfrm>
        </p:spPr>
        <p:txBody>
          <a:bodyPr/>
          <a:lstStyle/>
          <a:p>
            <a:pPr marL="101600" indent="0">
              <a:buNone/>
            </a:pPr>
            <a:r>
              <a:rPr lang="en-US" dirty="0" smtClean="0"/>
              <a:t>Each </a:t>
            </a:r>
            <a:r>
              <a:rPr lang="en-US" dirty="0" err="1" smtClean="0"/>
              <a:t>async</a:t>
            </a:r>
            <a:r>
              <a:rPr lang="en-US" dirty="0" smtClean="0"/>
              <a:t> method involves allocations</a:t>
            </a:r>
          </a:p>
          <a:p>
            <a:pPr marL="342900" lvl="1" indent="0">
              <a:buNone/>
            </a:pPr>
            <a:r>
              <a:rPr lang="en-US" dirty="0" smtClean="0"/>
              <a:t>For “state machine” class holding the method’s local variables</a:t>
            </a:r>
          </a:p>
          <a:p>
            <a:pPr marL="342900" lvl="1" indent="0">
              <a:buNone/>
            </a:pPr>
            <a:r>
              <a:rPr lang="en-US" sz="2400" dirty="0" smtClean="0"/>
              <a:t>For a delegate</a:t>
            </a:r>
          </a:p>
          <a:p>
            <a:pPr marL="342900" lvl="1" indent="0">
              <a:buNone/>
            </a:pPr>
            <a:r>
              <a:rPr lang="en-US" sz="2400" dirty="0" smtClean="0"/>
              <a:t>For the returned Task object</a:t>
            </a:r>
            <a:endParaRPr lang="en-US" sz="2400" dirty="0"/>
          </a:p>
        </p:txBody>
      </p:sp>
      <p:sp>
        <p:nvSpPr>
          <p:cNvPr id="2" name="Title 1"/>
          <p:cNvSpPr>
            <a:spLocks noGrp="1"/>
          </p:cNvSpPr>
          <p:nvPr>
            <p:ph type="title"/>
          </p:nvPr>
        </p:nvSpPr>
        <p:spPr/>
        <p:txBody>
          <a:bodyPr/>
          <a:lstStyle/>
          <a:p>
            <a:r>
              <a:rPr lang="en-US" i="1" dirty="0">
                <a:gradFill>
                  <a:gsLst>
                    <a:gs pos="0">
                      <a:srgbClr val="FFFFFF"/>
                    </a:gs>
                    <a:gs pos="100000">
                      <a:srgbClr val="FFFFFF"/>
                    </a:gs>
                  </a:gsLst>
                  <a:lin ang="5400000" scaled="0"/>
                </a:gradFill>
              </a:rPr>
              <a:t>Fast Path</a:t>
            </a:r>
            <a:r>
              <a:rPr lang="en-US" dirty="0">
                <a:gradFill>
                  <a:gsLst>
                    <a:gs pos="0">
                      <a:srgbClr val="FFFFFF"/>
                    </a:gs>
                    <a:gs pos="100000">
                      <a:srgbClr val="FFFFFF"/>
                    </a:gs>
                  </a:gsLst>
                  <a:lin ang="5400000" scaled="0"/>
                </a:gradFill>
              </a:rPr>
              <a:t> in awaits</a:t>
            </a:r>
            <a:endParaRPr lang="en-US" dirty="0"/>
          </a:p>
        </p:txBody>
      </p:sp>
      <p:sp>
        <p:nvSpPr>
          <p:cNvPr id="10" name="TextBox 9"/>
          <p:cNvSpPr txBox="1"/>
          <p:nvPr/>
        </p:nvSpPr>
        <p:spPr>
          <a:xfrm>
            <a:off x="1008843" y="3559214"/>
            <a:ext cx="6881711" cy="2862322"/>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solidFill>
                  <a:srgbClr val="0000FF"/>
                </a:solidFill>
                <a:latin typeface="Consolas"/>
              </a:rPr>
              <a:t>public static </a:t>
            </a:r>
            <a:r>
              <a:rPr lang="en-US" dirty="0" err="1">
                <a:solidFill>
                  <a:srgbClr val="0000FF"/>
                </a:solidFill>
                <a:latin typeface="Consolas"/>
              </a:rPr>
              <a:t>async</a:t>
            </a:r>
            <a:r>
              <a:rPr lang="en-US" b="1" dirty="0">
                <a:solidFill>
                  <a:srgbClr val="0000FF"/>
                </a:solidFill>
                <a:latin typeface="Consolas"/>
              </a:rPr>
              <a:t> </a:t>
            </a:r>
            <a:r>
              <a:rPr lang="en-US" dirty="0" smtClean="0">
                <a:solidFill>
                  <a:srgbClr val="2B91AF"/>
                </a:solidFill>
                <a:latin typeface="Consolas"/>
              </a:rPr>
              <a:t>Task</a:t>
            </a:r>
            <a:r>
              <a:rPr lang="en-US" dirty="0" smtClean="0">
                <a:solidFill>
                  <a:srgbClr val="000000"/>
                </a:solidFill>
                <a:latin typeface="Consolas" pitchFamily="49" charset="0"/>
                <a:cs typeface="Consolas" pitchFamily="49" charset="0"/>
              </a:rPr>
              <a:t>&lt;</a:t>
            </a:r>
            <a:r>
              <a:rPr lang="en-US" dirty="0" err="1" smtClean="0">
                <a:solidFill>
                  <a:srgbClr val="0000FF"/>
                </a:solidFill>
                <a:latin typeface="Consolas"/>
              </a:rPr>
              <a:t>int</a:t>
            </a:r>
            <a:r>
              <a:rPr lang="en-US" dirty="0" smtClean="0">
                <a:solidFill>
                  <a:srgbClr val="000000"/>
                </a:solidFill>
                <a:latin typeface="Consolas" pitchFamily="49" charset="0"/>
                <a:cs typeface="Consolas" pitchFamily="49" charset="0"/>
              </a:rPr>
              <a:t>&gt; </a:t>
            </a:r>
            <a:r>
              <a:rPr lang="en-US" dirty="0" err="1" smtClean="0">
                <a:solidFill>
                  <a:srgbClr val="000000"/>
                </a:solidFill>
                <a:latin typeface="Consolas" pitchFamily="49" charset="0"/>
                <a:cs typeface="Consolas" pitchFamily="49" charset="0"/>
              </a:rPr>
              <a:t>GetNextIntAsync</a:t>
            </a:r>
            <a:r>
              <a:rPr lang="en-US" dirty="0" smtClean="0">
                <a:solidFill>
                  <a:srgbClr val="000000"/>
                </a:solidFill>
                <a:latin typeface="Consolas" pitchFamily="49" charset="0"/>
                <a:cs typeface="Consolas" pitchFamily="49" charset="0"/>
              </a:rPr>
              <a:t>()</a:t>
            </a:r>
          </a:p>
          <a:p>
            <a:r>
              <a:rPr lang="en-US" dirty="0" smtClean="0">
                <a:solidFill>
                  <a:srgbClr val="000000"/>
                </a:solidFill>
                <a:latin typeface="Consolas" pitchFamily="49" charset="0"/>
                <a:cs typeface="Consolas" pitchFamily="49" charset="0"/>
              </a:rPr>
              <a:t>{</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smtClean="0">
                <a:solidFill>
                  <a:srgbClr val="0000FF"/>
                </a:solidFill>
                <a:latin typeface="Consolas"/>
              </a:rPr>
              <a:t>if</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m_Count</a:t>
            </a:r>
            <a:r>
              <a:rPr lang="en-US" dirty="0" smtClean="0">
                <a:solidFill>
                  <a:srgbClr val="000000"/>
                </a:solidFill>
                <a:latin typeface="Consolas" pitchFamily="49" charset="0"/>
                <a:cs typeface="Consolas" pitchFamily="49" charset="0"/>
              </a:rPr>
              <a:t> == </a:t>
            </a:r>
            <a:r>
              <a:rPr lang="en-US" dirty="0" err="1" smtClean="0">
                <a:solidFill>
                  <a:srgbClr val="000000"/>
                </a:solidFill>
                <a:latin typeface="Consolas" pitchFamily="49" charset="0"/>
                <a:cs typeface="Consolas" pitchFamily="49" charset="0"/>
              </a:rPr>
              <a:t>m_Buf.Length</a:t>
            </a:r>
            <a:r>
              <a:rPr lang="en-US" dirty="0" smtClean="0">
                <a:solidFill>
                  <a:srgbClr val="000000"/>
                </a:solidFill>
                <a:latin typeface="Consolas" pitchFamily="49" charset="0"/>
                <a:cs typeface="Consolas" pitchFamily="49" charset="0"/>
              </a:rPr>
              <a:t>)</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m_Buf</a:t>
            </a:r>
            <a:r>
              <a:rPr lang="en-US" dirty="0" smtClean="0">
                <a:solidFill>
                  <a:srgbClr val="000000"/>
                </a:solidFill>
                <a:latin typeface="Consolas" pitchFamily="49" charset="0"/>
                <a:cs typeface="Consolas" pitchFamily="49" charset="0"/>
              </a:rPr>
              <a:t> = </a:t>
            </a:r>
            <a:r>
              <a:rPr lang="en-US" dirty="0" smtClean="0">
                <a:solidFill>
                  <a:srgbClr val="0000FF"/>
                </a:solidFill>
                <a:latin typeface="Consolas"/>
              </a:rPr>
              <a:t>await</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FetchNextBufferAsync</a:t>
            </a:r>
            <a:r>
              <a:rPr lang="en-US" dirty="0" smtClean="0">
                <a:solidFill>
                  <a:srgbClr val="000000"/>
                </a:solidFill>
                <a:latin typeface="Consolas" pitchFamily="49" charset="0"/>
                <a:cs typeface="Consolas" pitchFamily="49" charset="0"/>
              </a:rPr>
              <a:t>();</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m_Count</a:t>
            </a:r>
            <a:r>
              <a:rPr lang="en-US" dirty="0" smtClean="0">
                <a:solidFill>
                  <a:srgbClr val="000000"/>
                </a:solidFill>
                <a:latin typeface="Consolas" pitchFamily="49" charset="0"/>
                <a:cs typeface="Consolas" pitchFamily="49" charset="0"/>
              </a:rPr>
              <a:t> = 0;</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m_Count</a:t>
            </a:r>
            <a:r>
              <a:rPr lang="en-US" dirty="0" smtClean="0">
                <a:solidFill>
                  <a:srgbClr val="000000"/>
                </a:solidFill>
                <a:latin typeface="Consolas" pitchFamily="49" charset="0"/>
                <a:cs typeface="Consolas" pitchFamily="49" charset="0"/>
              </a:rPr>
              <a:t> += 1;</a:t>
            </a:r>
          </a:p>
          <a:p>
            <a:r>
              <a:rPr lang="en-US" dirty="0">
                <a:solidFill>
                  <a:srgbClr val="000000"/>
                </a:solidFill>
                <a:latin typeface="Consolas" pitchFamily="49" charset="0"/>
                <a:cs typeface="Consolas" pitchFamily="49" charset="0"/>
              </a:rPr>
              <a:t> </a:t>
            </a:r>
            <a:r>
              <a:rPr lang="en-US" dirty="0" smtClean="0">
                <a:solidFill>
                  <a:srgbClr val="000000"/>
                </a:solidFill>
                <a:latin typeface="Consolas" pitchFamily="49" charset="0"/>
                <a:cs typeface="Consolas" pitchFamily="49" charset="0"/>
              </a:rPr>
              <a:t>   </a:t>
            </a:r>
            <a:r>
              <a:rPr lang="en-US" dirty="0" smtClean="0">
                <a:solidFill>
                  <a:srgbClr val="0000FF"/>
                </a:solidFill>
                <a:latin typeface="Consolas"/>
              </a:rPr>
              <a:t>return</a:t>
            </a:r>
            <a:r>
              <a:rPr lang="en-US" dirty="0" smtClean="0">
                <a:solidFill>
                  <a:srgbClr val="000000"/>
                </a:solidFill>
                <a:latin typeface="Consolas" pitchFamily="49" charset="0"/>
                <a:cs typeface="Consolas" pitchFamily="49" charset="0"/>
              </a:rPr>
              <a:t> </a:t>
            </a:r>
            <a:r>
              <a:rPr lang="en-US" dirty="0" err="1" smtClean="0">
                <a:solidFill>
                  <a:srgbClr val="000000"/>
                </a:solidFill>
                <a:latin typeface="Consolas" pitchFamily="49" charset="0"/>
                <a:cs typeface="Consolas" pitchFamily="49" charset="0"/>
              </a:rPr>
              <a:t>m_Buf</a:t>
            </a:r>
            <a:r>
              <a:rPr lang="en-US" dirty="0" smtClean="0">
                <a:solidFill>
                  <a:srgbClr val="000000"/>
                </a:solidFill>
                <a:latin typeface="Consolas" pitchFamily="49" charset="0"/>
                <a:cs typeface="Consolas" pitchFamily="49" charset="0"/>
              </a:rPr>
              <a:t>[</a:t>
            </a:r>
            <a:r>
              <a:rPr lang="en-US" dirty="0" err="1" smtClean="0">
                <a:solidFill>
                  <a:srgbClr val="000000"/>
                </a:solidFill>
                <a:latin typeface="Consolas" pitchFamily="49" charset="0"/>
                <a:cs typeface="Consolas" pitchFamily="49" charset="0"/>
              </a:rPr>
              <a:t>m_Count</a:t>
            </a:r>
            <a:r>
              <a:rPr lang="en-US" dirty="0" smtClean="0">
                <a:solidFill>
                  <a:srgbClr val="000000"/>
                </a:solidFill>
                <a:latin typeface="Consolas" pitchFamily="49" charset="0"/>
                <a:cs typeface="Consolas" pitchFamily="49" charset="0"/>
              </a:rPr>
              <a:t> - 1];</a:t>
            </a:r>
          </a:p>
          <a:p>
            <a:r>
              <a:rPr lang="en-US" dirty="0" smtClean="0">
                <a:solidFill>
                  <a:srgbClr val="000000"/>
                </a:solidFill>
                <a:latin typeface="Consolas" pitchFamily="49" charset="0"/>
                <a:cs typeface="Consolas" pitchFamily="49" charset="0"/>
              </a:rPr>
              <a:t>}</a:t>
            </a:r>
            <a:endParaRPr lang="en-US" dirty="0">
              <a:solidFill>
                <a:srgbClr val="000000"/>
              </a:solidFill>
              <a:latin typeface="Consolas" pitchFamily="49" charset="0"/>
              <a:cs typeface="Consolas" pitchFamily="49" charset="0"/>
            </a:endParaRPr>
          </a:p>
        </p:txBody>
      </p:sp>
      <p:cxnSp>
        <p:nvCxnSpPr>
          <p:cNvPr id="15" name="Straight Connector 14"/>
          <p:cNvCxnSpPr/>
          <p:nvPr/>
        </p:nvCxnSpPr>
        <p:spPr>
          <a:xfrm>
            <a:off x="731837" y="2420187"/>
            <a:ext cx="8527551" cy="10275"/>
          </a:xfrm>
          <a:prstGeom prst="line">
            <a:avLst/>
          </a:prstGeom>
          <a:ln w="76200">
            <a:solidFill>
              <a:srgbClr val="00B050">
                <a:alpha val="69804"/>
              </a:srgb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31837" y="2811462"/>
            <a:ext cx="2342509" cy="0"/>
          </a:xfrm>
          <a:prstGeom prst="line">
            <a:avLst/>
          </a:prstGeom>
          <a:ln w="76200">
            <a:solidFill>
              <a:srgbClr val="00B050">
                <a:alpha val="69804"/>
              </a:srgb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9" name="Rectangular Callout 18"/>
          <p:cNvSpPr/>
          <p:nvPr/>
        </p:nvSpPr>
        <p:spPr bwMode="auto">
          <a:xfrm>
            <a:off x="9656166" y="1592262"/>
            <a:ext cx="2505353" cy="1253448"/>
          </a:xfrm>
          <a:prstGeom prst="wedgeRectCallout">
            <a:avLst>
              <a:gd name="adj1" fmla="val -105419"/>
              <a:gd name="adj2" fmla="val 17352"/>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Avoided if the method skips its awaits</a:t>
            </a:r>
          </a:p>
        </p:txBody>
      </p:sp>
      <p:cxnSp>
        <p:nvCxnSpPr>
          <p:cNvPr id="20" name="Straight Connector 19"/>
          <p:cNvCxnSpPr/>
          <p:nvPr/>
        </p:nvCxnSpPr>
        <p:spPr>
          <a:xfrm>
            <a:off x="731837" y="3192462"/>
            <a:ext cx="6277511" cy="0"/>
          </a:xfrm>
          <a:prstGeom prst="line">
            <a:avLst/>
          </a:prstGeom>
          <a:ln w="76200">
            <a:solidFill>
              <a:schemeClr val="bg2">
                <a:lumMod val="50000"/>
                <a:lumOff val="50000"/>
                <a:alpha val="69804"/>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3" name="Rectangular Callout 22"/>
          <p:cNvSpPr/>
          <p:nvPr/>
        </p:nvSpPr>
        <p:spPr bwMode="auto">
          <a:xfrm>
            <a:off x="8541421" y="3149436"/>
            <a:ext cx="3620098" cy="2252165"/>
          </a:xfrm>
          <a:prstGeom prst="wedgeRectCallout">
            <a:avLst>
              <a:gd name="adj1" fmla="val -92740"/>
              <a:gd name="adj2" fmla="val -47999"/>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Avoided if the method took fast path,</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AND the returned value was “common” …</a:t>
            </a:r>
          </a:p>
          <a:p>
            <a:pP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400" i="1" dirty="0" smtClean="0">
                <a:gradFill>
                  <a:gsLst>
                    <a:gs pos="0">
                      <a:srgbClr val="FFFFFF"/>
                    </a:gs>
                    <a:gs pos="100000">
                      <a:srgbClr val="FFFFFF"/>
                    </a:gs>
                  </a:gsLst>
                  <a:lin ang="5400000" scaled="0"/>
                </a:gradFill>
                <a:ea typeface="Segoe UI" pitchFamily="34" charset="0"/>
                <a:cs typeface="Segoe UI" pitchFamily="34" charset="0"/>
              </a:rPr>
              <a:t>0, 1, true, false, null, “”</a:t>
            </a:r>
          </a:p>
        </p:txBody>
      </p:sp>
      <p:sp>
        <p:nvSpPr>
          <p:cNvPr id="26" name="TextBox 25"/>
          <p:cNvSpPr txBox="1"/>
          <p:nvPr/>
        </p:nvSpPr>
        <p:spPr>
          <a:xfrm>
            <a:off x="8541421" y="5497301"/>
            <a:ext cx="3620098" cy="960263"/>
          </a:xfrm>
          <a:prstGeom prst="rect">
            <a:avLst/>
          </a:prstGeom>
          <a:solidFill>
            <a:schemeClr val="bg2">
              <a:lumMod val="75000"/>
              <a:lumOff val="25000"/>
            </a:schemeClr>
          </a:solid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For other returns values, try caching yourself!</a:t>
            </a:r>
          </a:p>
        </p:txBody>
      </p:sp>
    </p:spTree>
    <p:extLst>
      <p:ext uri="{BB962C8B-B14F-4D97-AF65-F5344CB8AC3E}">
        <p14:creationId xmlns:p14="http://schemas.microsoft.com/office/powerpoint/2010/main" val="41212005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Libraries should expose chunky </a:t>
            </a:r>
            <a:r>
              <a:rPr lang="en-US" dirty="0" err="1" smtClean="0"/>
              <a:t>async</a:t>
            </a:r>
            <a:r>
              <a:rPr lang="en-US" dirty="0" smtClean="0"/>
              <a:t> APIs</a:t>
            </a:r>
            <a:endParaRPr lang="en-US" dirty="0"/>
          </a:p>
        </p:txBody>
      </p:sp>
      <p:sp>
        <p:nvSpPr>
          <p:cNvPr id="4" name="Text Placeholder 5"/>
          <p:cNvSpPr txBox="1">
            <a:spLocks/>
          </p:cNvSpPr>
          <p:nvPr/>
        </p:nvSpPr>
        <p:spPr>
          <a:xfrm>
            <a:off x="426693" y="1668462"/>
            <a:ext cx="11887200" cy="397339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gradFill>
                <a:gsLst>
                  <a:gs pos="1250">
                    <a:srgbClr val="68217A"/>
                  </a:gs>
                  <a:gs pos="99000">
                    <a:srgbClr val="68217A"/>
                  </a:gs>
                </a:gsLst>
                <a:lin ang="5400000" scaled="0"/>
              </a:gradFill>
            </a:endParaRPr>
          </a:p>
          <a:p>
            <a:r>
              <a:rPr lang="en-US" dirty="0" smtClean="0">
                <a:solidFill>
                  <a:srgbClr val="7FBA00"/>
                </a:solidFill>
              </a:rPr>
              <a:t>Principles</a:t>
            </a:r>
          </a:p>
          <a:p>
            <a:r>
              <a:rPr lang="en-US" sz="2000" i="1" dirty="0" smtClean="0">
                <a:solidFill>
                  <a:srgbClr val="FFFFFF"/>
                </a:solidFill>
                <a:latin typeface="Segoe UI"/>
              </a:rPr>
              <a:t>The heap is an app-global resource</a:t>
            </a:r>
          </a:p>
          <a:p>
            <a:r>
              <a:rPr lang="en-US" sz="2000" dirty="0" smtClean="0">
                <a:solidFill>
                  <a:srgbClr val="FFFFFF"/>
                </a:solidFill>
                <a:latin typeface="Segoe UI"/>
              </a:rPr>
              <a:t>Like all heap allocations, </a:t>
            </a:r>
            <a:r>
              <a:rPr lang="en-US" sz="2000" dirty="0" err="1" smtClean="0">
                <a:solidFill>
                  <a:srgbClr val="FFFFFF"/>
                </a:solidFill>
                <a:latin typeface="Segoe UI"/>
              </a:rPr>
              <a:t>async</a:t>
            </a:r>
            <a:r>
              <a:rPr lang="en-US" sz="2000" dirty="0" smtClean="0">
                <a:solidFill>
                  <a:srgbClr val="FFFFFF"/>
                </a:solidFill>
                <a:latin typeface="Segoe UI"/>
              </a:rPr>
              <a:t> allocations contribute to hurting </a:t>
            </a:r>
            <a:r>
              <a:rPr lang="en-US" sz="2000" b="1" dirty="0" smtClean="0">
                <a:solidFill>
                  <a:srgbClr val="DC3C00"/>
                </a:solidFill>
                <a:latin typeface="Segoe UI"/>
              </a:rPr>
              <a:t>GC </a:t>
            </a:r>
            <a:r>
              <a:rPr lang="en-US" sz="2000" b="1" dirty="0" err="1" smtClean="0">
                <a:solidFill>
                  <a:srgbClr val="DC3C00"/>
                </a:solidFill>
                <a:latin typeface="Segoe UI"/>
              </a:rPr>
              <a:t>perf</a:t>
            </a:r>
            <a:r>
              <a:rPr lang="en-US" sz="2000" dirty="0" smtClean="0">
                <a:solidFill>
                  <a:srgbClr val="DC3C00"/>
                </a:solidFill>
                <a:latin typeface="Segoe UI"/>
              </a:rPr>
              <a:t/>
            </a:r>
            <a:br>
              <a:rPr lang="en-US" sz="2000" dirty="0" smtClean="0">
                <a:solidFill>
                  <a:srgbClr val="DC3C00"/>
                </a:solidFill>
                <a:latin typeface="Segoe UI"/>
              </a:rPr>
            </a:br>
            <a:r>
              <a:rPr lang="en-US" sz="1800" dirty="0" smtClean="0">
                <a:solidFill>
                  <a:srgbClr val="FFFFFF"/>
                </a:solidFill>
                <a:latin typeface="Segoe UI"/>
              </a:rPr>
              <a:t> </a:t>
            </a:r>
          </a:p>
          <a:p>
            <a:r>
              <a:rPr lang="en-US" dirty="0" smtClean="0">
                <a:solidFill>
                  <a:srgbClr val="7FBA00"/>
                </a:solidFill>
              </a:rPr>
              <a:t>Guidance</a:t>
            </a:r>
          </a:p>
          <a:p>
            <a:pPr lvl="1"/>
            <a:r>
              <a:rPr lang="en-US" dirty="0" smtClean="0">
                <a:gradFill>
                  <a:gsLst>
                    <a:gs pos="1250">
                      <a:srgbClr val="FFFFFF"/>
                    </a:gs>
                    <a:gs pos="100000">
                      <a:srgbClr val="FFFFFF"/>
                    </a:gs>
                  </a:gsLst>
                  <a:lin ang="5400000" scaled="0"/>
                </a:gradFill>
              </a:rPr>
              <a:t>Libraries should expose chunky async APIs, not chatty</a:t>
            </a:r>
          </a:p>
          <a:p>
            <a:pPr lvl="1"/>
            <a:r>
              <a:rPr lang="en-US" dirty="0" smtClean="0">
                <a:gradFill>
                  <a:gsLst>
                    <a:gs pos="1250">
                      <a:srgbClr val="FFFFFF"/>
                    </a:gs>
                    <a:gs pos="100000">
                      <a:srgbClr val="FFFFFF"/>
                    </a:gs>
                  </a:gsLst>
                  <a:lin ang="5400000" scaled="0"/>
                </a:gradFill>
              </a:rPr>
              <a:t>If your library has to be chatty, and GC </a:t>
            </a:r>
            <a:r>
              <a:rPr lang="en-US" dirty="0" err="1" smtClean="0">
                <a:gradFill>
                  <a:gsLst>
                    <a:gs pos="1250">
                      <a:srgbClr val="FFFFFF"/>
                    </a:gs>
                    <a:gs pos="100000">
                      <a:srgbClr val="FFFFFF"/>
                    </a:gs>
                  </a:gsLst>
                  <a:lin ang="5400000" scaled="0"/>
                </a:gradFill>
              </a:rPr>
              <a:t>perf</a:t>
            </a:r>
            <a:r>
              <a:rPr lang="en-US" dirty="0" smtClean="0">
                <a:gradFill>
                  <a:gsLst>
                    <a:gs pos="1250">
                      <a:srgbClr val="FFFFFF"/>
                    </a:gs>
                    <a:gs pos="100000">
                      <a:srgbClr val="FFFFFF"/>
                    </a:gs>
                  </a:gsLst>
                  <a:lin ang="5400000" scaled="0"/>
                </a:gradFill>
              </a:rPr>
              <a:t> is a problem, and the heap has lots of </a:t>
            </a:r>
            <a:r>
              <a:rPr lang="en-US" dirty="0" err="1" smtClean="0">
                <a:gradFill>
                  <a:gsLst>
                    <a:gs pos="1250">
                      <a:srgbClr val="FFFFFF"/>
                    </a:gs>
                    <a:gs pos="100000">
                      <a:srgbClr val="FFFFFF"/>
                    </a:gs>
                  </a:gsLst>
                  <a:lin ang="5400000" scaled="0"/>
                </a:gradFill>
              </a:rPr>
              <a:t>async</a:t>
            </a:r>
            <a:r>
              <a:rPr lang="en-US" dirty="0" smtClean="0">
                <a:gradFill>
                  <a:gsLst>
                    <a:gs pos="1250">
                      <a:srgbClr val="FFFFFF"/>
                    </a:gs>
                    <a:gs pos="100000">
                      <a:srgbClr val="FFFFFF"/>
                    </a:gs>
                  </a:gsLst>
                  <a:lin ang="5400000" scaled="0"/>
                </a:gradFill>
              </a:rPr>
              <a:t> allocations, then optimize the fast-path</a:t>
            </a:r>
          </a:p>
        </p:txBody>
      </p:sp>
    </p:spTree>
    <p:extLst>
      <p:ext uri="{BB962C8B-B14F-4D97-AF65-F5344CB8AC3E}">
        <p14:creationId xmlns:p14="http://schemas.microsoft.com/office/powerpoint/2010/main" val="509364606"/>
      </p:ext>
    </p:extLst>
  </p:cSld>
  <p:clrMapOvr>
    <a:masterClrMapping/>
  </p:clrMapOvr>
  <p:transition>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3496"/>
          <a:stretch/>
        </p:blipFill>
        <p:spPr>
          <a:xfrm flipH="1">
            <a:off x="-2" y="1211261"/>
            <a:ext cx="12436475" cy="5792787"/>
          </a:xfrm>
          <a:prstGeom prst="rect">
            <a:avLst/>
          </a:prstGeom>
        </p:spPr>
      </p:pic>
      <p:sp>
        <p:nvSpPr>
          <p:cNvPr id="7" name="Title 6"/>
          <p:cNvSpPr>
            <a:spLocks noGrp="1"/>
          </p:cNvSpPr>
          <p:nvPr>
            <p:ph type="title"/>
          </p:nvPr>
        </p:nvSpPr>
        <p:spPr/>
        <p:txBody>
          <a:bodyPr/>
          <a:lstStyle/>
          <a:p>
            <a:r>
              <a:rPr lang="en-US" dirty="0" smtClean="0">
                <a:gradFill>
                  <a:gsLst>
                    <a:gs pos="0">
                      <a:srgbClr val="FFFFFF"/>
                    </a:gs>
                    <a:gs pos="100000">
                      <a:srgbClr val="FFFFFF"/>
                    </a:gs>
                  </a:gsLst>
                  <a:lin ang="5400000" scaled="0"/>
                </a:gradFill>
              </a:rPr>
              <a:t>Consider .</a:t>
            </a:r>
            <a:r>
              <a:rPr lang="en-US" dirty="0" err="1" smtClean="0">
                <a:gradFill>
                  <a:gsLst>
                    <a:gs pos="0">
                      <a:srgbClr val="FFFFFF"/>
                    </a:gs>
                    <a:gs pos="100000">
                      <a:srgbClr val="FFFFFF"/>
                    </a:gs>
                  </a:gsLst>
                  <a:lin ang="5400000" scaled="0"/>
                </a:gradFill>
              </a:rPr>
              <a:t>ConfigureAwait</a:t>
            </a:r>
            <a:r>
              <a:rPr lang="en-US" dirty="0" smtClean="0">
                <a:gradFill>
                  <a:gsLst>
                    <a:gs pos="0">
                      <a:srgbClr val="FFFFFF"/>
                    </a:gs>
                    <a:gs pos="100000">
                      <a:srgbClr val="FFFFFF"/>
                    </a:gs>
                  </a:gsLst>
                  <a:lin ang="5400000" scaled="0"/>
                </a:gradFill>
              </a:rPr>
              <a:t>(false) in libraries</a:t>
            </a:r>
            <a:endParaRPr lang="en-US" dirty="0">
              <a:gradFill>
                <a:gsLst>
                  <a:gs pos="0">
                    <a:srgbClr val="FFFFFF"/>
                  </a:gs>
                  <a:gs pos="100000">
                    <a:srgbClr val="FFFFFF"/>
                  </a:gs>
                </a:gsLst>
                <a:lin ang="5400000" scaled="0"/>
              </a:gradFill>
            </a:endParaRPr>
          </a:p>
        </p:txBody>
      </p:sp>
      <p:sp>
        <p:nvSpPr>
          <p:cNvPr id="5" name="Rectangle 4"/>
          <p:cNvSpPr/>
          <p:nvPr/>
        </p:nvSpPr>
        <p:spPr bwMode="auto">
          <a:xfrm>
            <a:off x="7353318" y="2128836"/>
            <a:ext cx="4800600" cy="3352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Library methods might be called from different contexts:</a:t>
            </a:r>
          </a:p>
          <a:p>
            <a:pPr defTabSz="932472" fontAlgn="base">
              <a:lnSpc>
                <a:spcPct val="90000"/>
              </a:lnSpc>
              <a:spcBef>
                <a:spcPct val="0"/>
              </a:spcBef>
              <a:spcAft>
                <a:spcPts val="120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Consider .</a:t>
            </a:r>
            <a:r>
              <a:rPr lang="en-US" sz="2400" dirty="0" err="1" smtClean="0">
                <a:gradFill>
                  <a:gsLst>
                    <a:gs pos="0">
                      <a:srgbClr val="FFFFFF"/>
                    </a:gs>
                    <a:gs pos="100000">
                      <a:srgbClr val="FFFFFF"/>
                    </a:gs>
                  </a:gsLst>
                  <a:lin ang="5400000" scaled="0"/>
                </a:gradFill>
                <a:ea typeface="Segoe UI" pitchFamily="34" charset="0"/>
                <a:cs typeface="Segoe UI" pitchFamily="34" charset="0"/>
              </a:rPr>
              <a:t>ConfigureAwait</a:t>
            </a:r>
            <a:r>
              <a:rPr lang="en-US" sz="2400" dirty="0" smtClean="0">
                <a:gradFill>
                  <a:gsLst>
                    <a:gs pos="0">
                      <a:srgbClr val="FFFFFF"/>
                    </a:gs>
                    <a:gs pos="100000">
                      <a:srgbClr val="FFFFFF"/>
                    </a:gs>
                  </a:gsLst>
                  <a:lin ang="5400000" scaled="0"/>
                </a:gradFill>
                <a:ea typeface="Segoe UI" pitchFamily="34" charset="0"/>
                <a:cs typeface="Segoe UI" pitchFamily="34" charset="0"/>
              </a:rPr>
              <a:t>(false).</a:t>
            </a: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94136912"/>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7058"/>
          <a:stretch/>
        </p:blipFill>
        <p:spPr>
          <a:xfrm>
            <a:off x="-8393" y="1211261"/>
            <a:ext cx="12444867" cy="5783263"/>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3529" b="3401"/>
          <a:stretch/>
        </p:blipFill>
        <p:spPr>
          <a:xfrm>
            <a:off x="-8394" y="1211261"/>
            <a:ext cx="12444867" cy="5791201"/>
          </a:xfrm>
          <a:prstGeom prst="rect">
            <a:avLst/>
          </a:prstGeom>
        </p:spPr>
      </p:pic>
      <p:sp>
        <p:nvSpPr>
          <p:cNvPr id="7" name="Title 6"/>
          <p:cNvSpPr>
            <a:spLocks noGrp="1"/>
          </p:cNvSpPr>
          <p:nvPr>
            <p:ph type="title"/>
          </p:nvPr>
        </p:nvSpPr>
        <p:spPr/>
        <p:txBody>
          <a:bodyPr/>
          <a:lstStyle/>
          <a:p>
            <a:r>
              <a:rPr lang="en-US" dirty="0" err="1" smtClean="0">
                <a:gradFill>
                  <a:gsLst>
                    <a:gs pos="0">
                      <a:srgbClr val="FFFFFF"/>
                    </a:gs>
                    <a:gs pos="100000">
                      <a:srgbClr val="FFFFFF"/>
                    </a:gs>
                  </a:gsLst>
                  <a:lin ang="5400000" scaled="0"/>
                </a:gradFill>
              </a:rPr>
              <a:t>Async</a:t>
            </a:r>
            <a:r>
              <a:rPr lang="en-US" dirty="0" smtClean="0">
                <a:gradFill>
                  <a:gsLst>
                    <a:gs pos="0">
                      <a:srgbClr val="FFFFFF"/>
                    </a:gs>
                    <a:gs pos="100000">
                      <a:srgbClr val="FFFFFF"/>
                    </a:gs>
                  </a:gsLst>
                  <a:lin ang="5400000" scaled="0"/>
                </a:gradFill>
              </a:rPr>
              <a:t> void is only for event handlers</a:t>
            </a:r>
            <a:endParaRPr lang="en-US" dirty="0">
              <a:gradFill>
                <a:gsLst>
                  <a:gs pos="0">
                    <a:srgbClr val="FFFFFF"/>
                  </a:gs>
                  <a:gs pos="100000">
                    <a:srgbClr val="FFFFFF"/>
                  </a:gs>
                </a:gsLst>
                <a:lin ang="5400000" scaled="0"/>
              </a:gradFill>
            </a:endParaRPr>
          </a:p>
        </p:txBody>
      </p:sp>
      <p:sp>
        <p:nvSpPr>
          <p:cNvPr id="5" name="Rectangle 4"/>
          <p:cNvSpPr/>
          <p:nvPr/>
        </p:nvSpPr>
        <p:spPr bwMode="auto">
          <a:xfrm>
            <a:off x="6423991" y="2125662"/>
            <a:ext cx="5740212" cy="3352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solidFill>
                  <a:srgbClr val="68217A"/>
                </a:solidFill>
                <a:latin typeface="Segoe UI Light"/>
                <a:ea typeface="Segoe UI" pitchFamily="34" charset="0"/>
                <a:cs typeface="Segoe UI" pitchFamily="34" charset="0"/>
              </a:rPr>
              <a:t>User:</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“It </a:t>
            </a:r>
            <a:r>
              <a:rPr lang="en-US" sz="2400" dirty="0">
                <a:gradFill>
                  <a:gsLst>
                    <a:gs pos="0">
                      <a:srgbClr val="FFFFFF"/>
                    </a:gs>
                    <a:gs pos="100000">
                      <a:srgbClr val="FFFFFF"/>
                    </a:gs>
                  </a:gsLst>
                  <a:lin ang="5400000" scaled="0"/>
                </a:gradFill>
                <a:ea typeface="Segoe UI" pitchFamily="34" charset="0"/>
                <a:cs typeface="Segoe UI" pitchFamily="34" charset="0"/>
              </a:rPr>
              <a:t>mostly works, but not 100% </a:t>
            </a:r>
            <a:r>
              <a:rPr lang="en-US" sz="2400" dirty="0" smtClean="0">
                <a:gradFill>
                  <a:gsLst>
                    <a:gs pos="0">
                      <a:srgbClr val="FFFFFF"/>
                    </a:gs>
                    <a:gs pos="100000">
                      <a:srgbClr val="FFFFFF"/>
                    </a:gs>
                  </a:gsLst>
                  <a:lin ang="5400000" scaled="0"/>
                </a:gradFill>
                <a:ea typeface="Segoe UI" pitchFamily="34" charset="0"/>
                <a:cs typeface="Segoe UI" pitchFamily="34" charset="0"/>
              </a:rPr>
              <a:t>reliably.”</a:t>
            </a:r>
            <a:br>
              <a:rPr lang="en-US" sz="2400" dirty="0" smtClean="0">
                <a:gradFill>
                  <a:gsLst>
                    <a:gs pos="0">
                      <a:srgbClr val="FFFFFF"/>
                    </a:gs>
                    <a:gs pos="100000">
                      <a:srgbClr val="FFFFFF"/>
                    </a:gs>
                  </a:gsLst>
                  <a:lin ang="5400000" scaled="0"/>
                </a:gradFill>
                <a:ea typeface="Segoe UI" pitchFamily="34" charset="0"/>
                <a:cs typeface="Segoe UI" pitchFamily="34" charset="0"/>
              </a:rPr>
            </a:b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r>
              <a:rPr lang="en-US" sz="4000" dirty="0" smtClean="0">
                <a:solidFill>
                  <a:srgbClr val="68217A"/>
                </a:solidFill>
                <a:latin typeface="Segoe UI Light"/>
                <a:ea typeface="Segoe UI" pitchFamily="34" charset="0"/>
                <a:cs typeface="Segoe UI" pitchFamily="34" charset="0"/>
              </a:rPr>
              <a:t>Diagnosis &amp; Fix:</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Probably was using </a:t>
            </a:r>
            <a:r>
              <a:rPr lang="en-US" sz="2400" dirty="0" err="1" smtClean="0">
                <a:gradFill>
                  <a:gsLst>
                    <a:gs pos="0">
                      <a:srgbClr val="FFFFFF"/>
                    </a:gs>
                    <a:gs pos="100000">
                      <a:srgbClr val="FFFFFF"/>
                    </a:gs>
                  </a:gsLst>
                  <a:lin ang="5400000" scaled="0"/>
                </a:gradFill>
                <a:ea typeface="Segoe UI" pitchFamily="34" charset="0"/>
                <a:cs typeface="Segoe UI" pitchFamily="34" charset="0"/>
              </a:rPr>
              <a:t>async</a:t>
            </a:r>
            <a:r>
              <a:rPr lang="en-US" sz="2400" dirty="0" smtClean="0">
                <a:gradFill>
                  <a:gsLst>
                    <a:gs pos="0">
                      <a:srgbClr val="FFFFFF"/>
                    </a:gs>
                    <a:gs pos="100000">
                      <a:srgbClr val="FFFFFF"/>
                    </a:gs>
                  </a:gsLst>
                  <a:lin ang="5400000" scaled="0"/>
                </a:gradFill>
                <a:ea typeface="Segoe UI" pitchFamily="34" charset="0"/>
                <a:cs typeface="Segoe UI" pitchFamily="34" charset="0"/>
              </a:rPr>
              <a:t> void.</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Should return Task not void.</a:t>
            </a:r>
            <a:endPar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r="9048"/>
          <a:stretch/>
        </p:blipFill>
        <p:spPr>
          <a:xfrm>
            <a:off x="4198938" y="2058987"/>
            <a:ext cx="876300" cy="4366565"/>
          </a:xfrm>
          <a:prstGeom prst="rect">
            <a:avLst/>
          </a:prstGeom>
        </p:spPr>
      </p:pic>
    </p:spTree>
    <p:extLst>
      <p:ext uri="{BB962C8B-B14F-4D97-AF65-F5344CB8AC3E}">
        <p14:creationId xmlns:p14="http://schemas.microsoft.com/office/powerpoint/2010/main" val="2801901647"/>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2"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ppt_x</p:attrName>
                                        </p:attrNameLst>
                                      </p:cBhvr>
                                      <p:tavLst>
                                        <p:tav tm="0">
                                          <p:val>
                                            <p:strVal val="#ppt_x+#ppt_w*1.125000"/>
                                          </p:val>
                                        </p:tav>
                                        <p:tav tm="100000">
                                          <p:val>
                                            <p:strVal val="#ppt_x"/>
                                          </p:val>
                                        </p:tav>
                                      </p:tavLst>
                                    </p:anim>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gradFill>
                  <a:gsLst>
                    <a:gs pos="0">
                      <a:srgbClr val="FFFFFF"/>
                    </a:gs>
                    <a:gs pos="100000">
                      <a:srgbClr val="FFFFFF"/>
                    </a:gs>
                  </a:gsLst>
                  <a:lin ang="5400000" scaled="0"/>
                </a:gradFill>
              </a:rPr>
              <a:t>Consider .</a:t>
            </a:r>
            <a:r>
              <a:rPr lang="en-US" dirty="0" err="1">
                <a:gradFill>
                  <a:gsLst>
                    <a:gs pos="0">
                      <a:srgbClr val="FFFFFF"/>
                    </a:gs>
                    <a:gs pos="100000">
                      <a:srgbClr val="FFFFFF"/>
                    </a:gs>
                  </a:gsLst>
                  <a:lin ang="5400000" scaled="0"/>
                </a:gradFill>
              </a:rPr>
              <a:t>ConfigureAwait</a:t>
            </a:r>
            <a:r>
              <a:rPr lang="en-US" dirty="0">
                <a:gradFill>
                  <a:gsLst>
                    <a:gs pos="0">
                      <a:srgbClr val="FFFFFF"/>
                    </a:gs>
                    <a:gs pos="100000">
                      <a:srgbClr val="FFFFFF"/>
                    </a:gs>
                  </a:gsLst>
                  <a:lin ang="5400000" scaled="0"/>
                </a:gradFill>
              </a:rPr>
              <a:t>(false) in libraries</a:t>
            </a:r>
            <a:endParaRPr lang="en-US" dirty="0"/>
          </a:p>
        </p:txBody>
      </p:sp>
      <p:sp>
        <p:nvSpPr>
          <p:cNvPr id="3" name="Content Placeholder 2"/>
          <p:cNvSpPr>
            <a:spLocks noGrp="1"/>
          </p:cNvSpPr>
          <p:nvPr>
            <p:ph type="body" sz="quarter" idx="4294967295"/>
          </p:nvPr>
        </p:nvSpPr>
        <p:spPr>
          <a:xfrm>
            <a:off x="274639" y="1516062"/>
            <a:ext cx="11887200" cy="5334000"/>
          </a:xfrm>
        </p:spPr>
        <p:txBody>
          <a:bodyPr>
            <a:noAutofit/>
          </a:bodyPr>
          <a:lstStyle/>
          <a:p>
            <a:pPr marL="0" indent="0">
              <a:buNone/>
            </a:pPr>
            <a:r>
              <a:rPr lang="en-US" dirty="0" smtClean="0">
                <a:solidFill>
                  <a:schemeClr val="accent1"/>
                </a:solidFill>
              </a:rPr>
              <a:t>Sync context represents a “target for work”</a:t>
            </a:r>
          </a:p>
          <a:p>
            <a:pPr marL="0" lvl="1" indent="0">
              <a:buNone/>
            </a:pPr>
            <a:r>
              <a:rPr lang="en-US" dirty="0" smtClean="0"/>
              <a:t>e.g. </a:t>
            </a:r>
            <a:r>
              <a:rPr lang="en-US" dirty="0" err="1" smtClean="0"/>
              <a:t>WindowsFormsSynchronizationContext</a:t>
            </a:r>
            <a:r>
              <a:rPr lang="en-US" dirty="0" smtClean="0"/>
              <a:t>, whose .Post() does </a:t>
            </a:r>
            <a:r>
              <a:rPr lang="en-US" dirty="0" err="1" smtClean="0"/>
              <a:t>Control.BeginInvoke</a:t>
            </a:r>
            <a:endParaRPr lang="en-US" dirty="0"/>
          </a:p>
          <a:p>
            <a:pPr marL="0" lvl="1" indent="0">
              <a:buNone/>
            </a:pPr>
            <a:r>
              <a:rPr lang="en-US" dirty="0" smtClean="0"/>
              <a:t>e.g. </a:t>
            </a:r>
            <a:r>
              <a:rPr lang="en-US" dirty="0" err="1" smtClean="0"/>
              <a:t>DispatcherSynchronizationContext</a:t>
            </a:r>
            <a:r>
              <a:rPr lang="en-US" dirty="0" smtClean="0"/>
              <a:t>, whose .Post() does </a:t>
            </a:r>
            <a:r>
              <a:rPr lang="en-US" dirty="0" err="1" smtClean="0"/>
              <a:t>Dispatcher.BeginInvoke</a:t>
            </a:r>
            <a:endParaRPr lang="en-US" dirty="0" smtClean="0"/>
          </a:p>
          <a:p>
            <a:pPr marL="0" lvl="1" indent="0">
              <a:buNone/>
            </a:pPr>
            <a:r>
              <a:rPr lang="en-US" dirty="0" smtClean="0"/>
              <a:t>e.g. </a:t>
            </a:r>
            <a:r>
              <a:rPr lang="en-US" dirty="0" err="1" smtClean="0"/>
              <a:t>AspNetSynchronizationContext</a:t>
            </a:r>
            <a:r>
              <a:rPr lang="en-US" dirty="0" smtClean="0"/>
              <a:t>, whose .Post() ensures one-at-a-time</a:t>
            </a:r>
            <a:endParaRPr lang="en-US" dirty="0"/>
          </a:p>
          <a:p>
            <a:pPr marL="0" indent="0">
              <a:buNone/>
            </a:pPr>
            <a:r>
              <a:rPr lang="en-US" dirty="0" smtClean="0">
                <a:solidFill>
                  <a:schemeClr val="accent1"/>
                </a:solidFill>
              </a:rPr>
              <a:t>“Await task” uses the sync context</a:t>
            </a:r>
            <a:endParaRPr lang="en-US" dirty="0">
              <a:solidFill>
                <a:schemeClr val="accent1"/>
              </a:solidFill>
            </a:endParaRPr>
          </a:p>
          <a:p>
            <a:pPr marL="0" lvl="1" indent="0">
              <a:buNone/>
            </a:pPr>
            <a:r>
              <a:rPr lang="en-US" dirty="0" smtClean="0"/>
              <a:t>1. It captures </a:t>
            </a:r>
            <a:r>
              <a:rPr lang="en-US" dirty="0"/>
              <a:t>the current </a:t>
            </a:r>
            <a:r>
              <a:rPr lang="en-US" dirty="0" err="1"/>
              <a:t>SyncContext</a:t>
            </a:r>
            <a:r>
              <a:rPr lang="en-US" dirty="0"/>
              <a:t> before </a:t>
            </a:r>
            <a:r>
              <a:rPr lang="en-US" dirty="0" smtClean="0"/>
              <a:t>awaiting</a:t>
            </a:r>
            <a:endParaRPr lang="en-US" dirty="0"/>
          </a:p>
          <a:p>
            <a:pPr marL="0" lvl="1" indent="0">
              <a:buNone/>
            </a:pPr>
            <a:r>
              <a:rPr lang="en-US" dirty="0" smtClean="0"/>
              <a:t>2. Upon task completion, it calls </a:t>
            </a:r>
            <a:r>
              <a:rPr lang="en-US" dirty="0" err="1" smtClean="0"/>
              <a:t>SyncContext.Post</a:t>
            </a:r>
            <a:r>
              <a:rPr lang="en-US" dirty="0"/>
              <a:t>() to resume </a:t>
            </a:r>
            <a:r>
              <a:rPr lang="en-US" b="1" dirty="0" smtClean="0">
                <a:solidFill>
                  <a:srgbClr val="00FFFF"/>
                </a:solidFill>
              </a:rPr>
              <a:t>“where you were before”</a:t>
            </a:r>
            <a:r>
              <a:rPr lang="en-US" dirty="0" smtClean="0"/>
              <a:t/>
            </a:r>
            <a:br>
              <a:rPr lang="en-US" dirty="0" smtClean="0"/>
            </a:br>
            <a:endParaRPr lang="en-US" dirty="0"/>
          </a:p>
          <a:p>
            <a:pPr marL="0" lvl="1" indent="0">
              <a:buNone/>
            </a:pPr>
            <a:r>
              <a:rPr lang="en-US" dirty="0" smtClean="0"/>
              <a:t>For app-level code, this is fine. </a:t>
            </a:r>
            <a:r>
              <a:rPr lang="en-US" b="1" dirty="0" smtClean="0">
                <a:solidFill>
                  <a:schemeClr val="accent2"/>
                </a:solidFill>
              </a:rPr>
              <a:t>But for library code, it’s </a:t>
            </a:r>
            <a:r>
              <a:rPr lang="en-US" b="1" dirty="0">
                <a:solidFill>
                  <a:schemeClr val="accent2"/>
                </a:solidFill>
              </a:rPr>
              <a:t>rarely </a:t>
            </a:r>
            <a:r>
              <a:rPr lang="en-US" b="1" dirty="0" smtClean="0">
                <a:solidFill>
                  <a:schemeClr val="accent2"/>
                </a:solidFill>
              </a:rPr>
              <a:t>needed!</a:t>
            </a:r>
          </a:p>
          <a:p>
            <a:pPr marL="0" lvl="1" indent="0">
              <a:buNone/>
            </a:pPr>
            <a:r>
              <a:rPr lang="en-US" dirty="0" smtClean="0">
                <a:solidFill>
                  <a:schemeClr val="tx1"/>
                </a:solidFill>
              </a:rPr>
              <a:t>You can use “await </a:t>
            </a:r>
            <a:r>
              <a:rPr lang="en-US" dirty="0" err="1" smtClean="0">
                <a:solidFill>
                  <a:schemeClr val="tx1"/>
                </a:solidFill>
              </a:rPr>
              <a:t>task.ConfigureAwait</a:t>
            </a:r>
            <a:r>
              <a:rPr lang="en-US" dirty="0" smtClean="0">
                <a:solidFill>
                  <a:schemeClr val="tx1"/>
                </a:solidFill>
              </a:rPr>
              <a:t>(false)”</a:t>
            </a:r>
          </a:p>
          <a:p>
            <a:pPr marL="0" lvl="1" indent="0">
              <a:buNone/>
            </a:pPr>
            <a:r>
              <a:rPr lang="en-US" dirty="0" smtClean="0">
                <a:solidFill>
                  <a:schemeClr val="tx1"/>
                </a:solidFill>
              </a:rPr>
              <a:t>This suppresses step 2; instead if possible it resumes </a:t>
            </a:r>
            <a:r>
              <a:rPr lang="en-US" b="1" dirty="0" smtClean="0">
                <a:solidFill>
                  <a:schemeClr val="accent2"/>
                </a:solidFill>
              </a:rPr>
              <a:t>“on the thread that completed the task”</a:t>
            </a:r>
          </a:p>
          <a:p>
            <a:pPr marL="466310" lvl="1" indent="-466310"/>
            <a:endParaRPr lang="en-US" dirty="0" smtClean="0">
              <a:solidFill>
                <a:schemeClr val="tx1"/>
              </a:solidFill>
            </a:endParaRPr>
          </a:p>
          <a:p>
            <a:pPr marL="466310" lvl="1" indent="-466310"/>
            <a:r>
              <a:rPr lang="en-US" dirty="0" smtClean="0">
                <a:solidFill>
                  <a:schemeClr val="tx1"/>
                </a:solidFill>
              </a:rPr>
              <a:t>Result: slightly better performance. Also can avoid deadlock if a badly-written user blocks.</a:t>
            </a:r>
            <a:endParaRPr lang="en-US" b="1" dirty="0" smtClean="0">
              <a:solidFill>
                <a:srgbClr val="00FFFF"/>
              </a:solidFill>
            </a:endParaRPr>
          </a:p>
        </p:txBody>
      </p:sp>
    </p:spTree>
    <p:extLst>
      <p:ext uri="{BB962C8B-B14F-4D97-AF65-F5344CB8AC3E}">
        <p14:creationId xmlns:p14="http://schemas.microsoft.com/office/powerpoint/2010/main" val="36654698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250"/>
                                        <p:tgtEl>
                                          <p:spTgt spid="3">
                                            <p:txEl>
                                              <p:pRg st="1" end="1"/>
                                            </p:txEl>
                                          </p:spTgt>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50"/>
                                        <p:tgtEl>
                                          <p:spTgt spid="3">
                                            <p:txEl>
                                              <p:pRg st="2" end="2"/>
                                            </p:txEl>
                                          </p:spTgt>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25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500"/>
                                        <p:tgtEl>
                                          <p:spTgt spid="3">
                                            <p:txEl>
                                              <p:pRg st="8" end="8"/>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animEffect transition="in" filter="fade">
                                      <p:cBhvr>
                                        <p:cTn id="5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Consider .</a:t>
            </a:r>
            <a:r>
              <a:rPr lang="en-US" dirty="0" err="1" smtClean="0"/>
              <a:t>ConfigureAwait</a:t>
            </a:r>
            <a:r>
              <a:rPr lang="en-US" dirty="0" smtClean="0"/>
              <a:t>(false) in libraries</a:t>
            </a:r>
            <a:endParaRPr lang="en-US" dirty="0"/>
          </a:p>
        </p:txBody>
      </p:sp>
      <p:sp>
        <p:nvSpPr>
          <p:cNvPr id="6" name="Text Placeholder 5"/>
          <p:cNvSpPr>
            <a:spLocks noGrp="1"/>
          </p:cNvSpPr>
          <p:nvPr>
            <p:ph type="body" sz="quarter" idx="4294967295"/>
          </p:nvPr>
        </p:nvSpPr>
        <p:spPr>
          <a:xfrm>
            <a:off x="274293" y="1516062"/>
            <a:ext cx="11887200" cy="3385542"/>
          </a:xfrm>
        </p:spPr>
        <p:txBody>
          <a:bodyPr/>
          <a:lstStyle/>
          <a:p>
            <a:endParaRPr lang="en-US" dirty="0" smtClean="0"/>
          </a:p>
          <a:p>
            <a:pPr marL="0" indent="0">
              <a:buNone/>
            </a:pPr>
            <a:r>
              <a:rPr lang="en-US" dirty="0" smtClean="0">
                <a:solidFill>
                  <a:schemeClr val="accent1"/>
                </a:solidFill>
              </a:rPr>
              <a:t>Principles</a:t>
            </a:r>
          </a:p>
          <a:p>
            <a:pPr marL="342900" lvl="1" indent="0">
              <a:buNone/>
            </a:pPr>
            <a:r>
              <a:rPr lang="en-US" i="1" dirty="0" smtClean="0"/>
              <a:t>The UI message-queue is an app-global resource</a:t>
            </a:r>
          </a:p>
          <a:p>
            <a:pPr marL="342900" lvl="1" indent="0">
              <a:buNone/>
            </a:pPr>
            <a:r>
              <a:rPr lang="en-US" dirty="0" smtClean="0"/>
              <a:t>To much use will hurt </a:t>
            </a:r>
            <a:r>
              <a:rPr lang="en-US" b="1" dirty="0" smtClean="0">
                <a:solidFill>
                  <a:schemeClr val="accent2"/>
                </a:solidFill>
              </a:rPr>
              <a:t>UI responsiveness</a:t>
            </a:r>
            <a:endParaRPr lang="en-US" dirty="0" smtClean="0">
              <a:solidFill>
                <a:schemeClr val="accent2"/>
              </a:solidFill>
            </a:endParaRPr>
          </a:p>
          <a:p>
            <a:pPr marL="342900" lvl="1" indent="0">
              <a:buNone/>
            </a:pPr>
            <a:endParaRPr lang="en-US" dirty="0" smtClean="0"/>
          </a:p>
          <a:p>
            <a:pPr marL="0" indent="0">
              <a:buNone/>
            </a:pPr>
            <a:r>
              <a:rPr lang="en-US" dirty="0" smtClean="0">
                <a:solidFill>
                  <a:schemeClr val="accent1"/>
                </a:solidFill>
              </a:rPr>
              <a:t>Guidance</a:t>
            </a:r>
            <a:endParaRPr lang="en-US" dirty="0">
              <a:solidFill>
                <a:schemeClr val="accent1"/>
              </a:solidFill>
            </a:endParaRPr>
          </a:p>
          <a:p>
            <a:pPr marL="342900" lvl="1" indent="0">
              <a:buNone/>
            </a:pPr>
            <a:r>
              <a:rPr lang="en-US" dirty="0"/>
              <a:t>If your method calls chatty </a:t>
            </a:r>
            <a:r>
              <a:rPr lang="en-US" dirty="0" err="1"/>
              <a:t>async</a:t>
            </a:r>
            <a:r>
              <a:rPr lang="en-US" dirty="0"/>
              <a:t> APIs, but doesn’t touch the UI, then use </a:t>
            </a:r>
            <a:r>
              <a:rPr lang="en-US" dirty="0" err="1"/>
              <a:t>ConfigureAwait</a:t>
            </a:r>
            <a:r>
              <a:rPr lang="en-US" dirty="0"/>
              <a:t>(false</a:t>
            </a:r>
            <a:r>
              <a:rPr lang="en-US" dirty="0" smtClean="0"/>
              <a:t>)</a:t>
            </a:r>
            <a:endParaRPr lang="en-US" i="1" dirty="0"/>
          </a:p>
        </p:txBody>
      </p:sp>
    </p:spTree>
    <p:extLst>
      <p:ext uri="{BB962C8B-B14F-4D97-AF65-F5344CB8AC3E}">
        <p14:creationId xmlns:p14="http://schemas.microsoft.com/office/powerpoint/2010/main" val="1133248635"/>
      </p:ext>
    </p:extLst>
  </p:cSld>
  <p:clrMapOvr>
    <a:masterClrMapping/>
  </p:clrMapOvr>
  <p:transition>
    <p:cove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3213187"/>
          </a:xfrm>
        </p:spPr>
        <p:txBody>
          <a:bodyPr/>
          <a:lstStyle/>
          <a:p>
            <a:pPr lvl="0">
              <a:spcBef>
                <a:spcPts val="2400"/>
              </a:spcBef>
            </a:pPr>
            <a:r>
              <a:rPr lang="en-US" sz="3800" dirty="0" smtClean="0">
                <a:gradFill>
                  <a:gsLst>
                    <a:gs pos="1250">
                      <a:schemeClr val="tx1"/>
                    </a:gs>
                    <a:gs pos="100000">
                      <a:schemeClr val="tx1"/>
                    </a:gs>
                  </a:gsLst>
                  <a:lin ang="5400000" scaled="0"/>
                </a:gradFill>
              </a:rPr>
              <a:t>Dev-B345: The Future of C# and Visual Basic</a:t>
            </a:r>
          </a:p>
          <a:p>
            <a:pPr lvl="0">
              <a:spcBef>
                <a:spcPts val="2400"/>
              </a:spcBef>
            </a:pPr>
            <a:r>
              <a:rPr lang="en-US" sz="3800" dirty="0" smtClean="0">
                <a:gradFill>
                  <a:gsLst>
                    <a:gs pos="1250">
                      <a:schemeClr val="tx1"/>
                    </a:gs>
                    <a:gs pos="100000">
                      <a:schemeClr val="tx1"/>
                    </a:gs>
                  </a:gsLst>
                  <a:lin ang="5400000" scaled="0"/>
                </a:gradFill>
              </a:rPr>
              <a:t>Dev-B324: C++ Scenarios for C# Developers</a:t>
            </a:r>
          </a:p>
          <a:p>
            <a:pPr lvl="0">
              <a:spcBef>
                <a:spcPts val="2400"/>
              </a:spcBef>
            </a:pPr>
            <a:r>
              <a:rPr lang="en-US" sz="3800" dirty="0" smtClean="0"/>
              <a:t>DEV-B223: </a:t>
            </a:r>
            <a:r>
              <a:rPr lang="en-US" sz="3800" dirty="0"/>
              <a:t>The Next Generation of Microsoft .NET </a:t>
            </a:r>
            <a:endParaRPr lang="en-US" sz="3800" dirty="0" smtClean="0"/>
          </a:p>
          <a:p>
            <a:pPr lvl="0">
              <a:spcBef>
                <a:spcPts val="2400"/>
              </a:spcBef>
            </a:pPr>
            <a:r>
              <a:rPr lang="en-US" sz="3800" dirty="0" smtClean="0">
                <a:gradFill>
                  <a:gsLst>
                    <a:gs pos="1250">
                      <a:schemeClr val="tx1"/>
                    </a:gs>
                    <a:gs pos="100000">
                      <a:schemeClr val="tx1"/>
                    </a:gs>
                  </a:gsLst>
                  <a:lin ang="5400000" scaled="0"/>
                </a:gradFill>
              </a:rPr>
              <a:t>Ask The Experts Table 44: Visual Studio</a:t>
            </a:r>
          </a:p>
        </p:txBody>
      </p:sp>
      <p:sp>
        <p:nvSpPr>
          <p:cNvPr id="2" name="Title 1"/>
          <p:cNvSpPr>
            <a:spLocks noGrp="1"/>
          </p:cNvSpPr>
          <p:nvPr>
            <p:ph type="title"/>
          </p:nvPr>
        </p:nvSpPr>
        <p:spPr/>
        <p:txBody>
          <a:bodyPr/>
          <a:lstStyle/>
          <a:p>
            <a:r>
              <a:rPr lang="en-US" dirty="0" smtClean="0"/>
              <a:t>Related content</a:t>
            </a:r>
            <a:endParaRPr lang="en-US" dirty="0"/>
          </a:p>
        </p:txBody>
      </p:sp>
    </p:spTree>
    <p:extLst>
      <p:ext uri="{BB962C8B-B14F-4D97-AF65-F5344CB8AC3E}">
        <p14:creationId xmlns:p14="http://schemas.microsoft.com/office/powerpoint/2010/main" val="351294533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30005E-6 L 2.26704E-6 3.30005E-6 " pathEditMode="relative" rAng="0" ptsTypes="AA">
                                      <p:cBhvr>
                                        <p:cTn id="9" dur="500" fill="hold"/>
                                        <p:tgtEl>
                                          <p:spTgt spid="8"/>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545485"/>
            <a:ext cx="11887200" cy="2521716"/>
          </a:xfrm>
        </p:spPr>
        <p:txBody>
          <a:bodyPr lIns="182880" tIns="146304" rIns="182880" bIns="146304"/>
          <a:lstStyle/>
          <a:p>
            <a:pPr marL="457200" indent="-457200">
              <a:spcBef>
                <a:spcPts val="2200"/>
              </a:spcBef>
              <a:buClr>
                <a:schemeClr val="tx2"/>
              </a:buClr>
            </a:pPr>
            <a:r>
              <a:rPr lang="en-US" dirty="0">
                <a:gradFill>
                  <a:gsLst>
                    <a:gs pos="0">
                      <a:schemeClr val="tx1"/>
                    </a:gs>
                    <a:gs pos="100000">
                      <a:schemeClr val="tx1"/>
                    </a:gs>
                  </a:gsLst>
                  <a:lin ang="5400000" scaled="0"/>
                </a:gradFill>
                <a:hlinkClick r:id="rId3"/>
              </a:rPr>
              <a:t>http://www.visualstudio.com</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4"/>
              </a:rPr>
              <a:t>http://blogs.msdn.com/b/developer-tools/</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5"/>
              </a:rPr>
              <a:t>http://msdn.microsoft.com/vstudio</a:t>
            </a:r>
            <a:r>
              <a:rPr lang="en-US" dirty="0">
                <a:gradFill>
                  <a:gsLst>
                    <a:gs pos="0">
                      <a:schemeClr val="tx1"/>
                    </a:gs>
                    <a:gs pos="100000">
                      <a:schemeClr val="tx1"/>
                    </a:gs>
                  </a:gsLst>
                  <a:lin ang="5400000" scaled="0"/>
                </a:gradFill>
              </a:rPr>
              <a:t> </a:t>
            </a:r>
          </a:p>
        </p:txBody>
      </p:sp>
      <p:sp>
        <p:nvSpPr>
          <p:cNvPr id="4" name="Title 3"/>
          <p:cNvSpPr>
            <a:spLocks noGrp="1"/>
          </p:cNvSpPr>
          <p:nvPr>
            <p:ph type="title"/>
          </p:nvPr>
        </p:nvSpPr>
        <p:spPr/>
        <p:txBody>
          <a:bodyPr/>
          <a:lstStyle/>
          <a:p>
            <a:r>
              <a:rPr lang="en-US" dirty="0" smtClean="0"/>
              <a:t>DEV Track Resources</a:t>
            </a:r>
            <a:endParaRPr lang="en-US" dirty="0"/>
          </a:p>
        </p:txBody>
      </p:sp>
      <p:grpSp>
        <p:nvGrpSpPr>
          <p:cNvPr id="3" name="Group 2"/>
          <p:cNvGrpSpPr/>
          <p:nvPr/>
        </p:nvGrpSpPr>
        <p:grpSpPr>
          <a:xfrm>
            <a:off x="8504238" y="4838317"/>
            <a:ext cx="3076577" cy="683264"/>
            <a:chOff x="8297184" y="4389321"/>
            <a:chExt cx="3076577" cy="683264"/>
          </a:xfrm>
        </p:grpSpPr>
        <p:sp>
          <p:nvSpPr>
            <p:cNvPr id="24" name="Oval 23"/>
            <p:cNvSpPr/>
            <p:nvPr/>
          </p:nvSpPr>
          <p:spPr bwMode="auto">
            <a:xfrm>
              <a:off x="8297184" y="4449964"/>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Content Placeholder 4"/>
            <p:cNvSpPr txBox="1">
              <a:spLocks/>
            </p:cNvSpPr>
            <p:nvPr/>
          </p:nvSpPr>
          <p:spPr>
            <a:xfrm>
              <a:off x="8859162" y="4389321"/>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dirty="0" err="1" smtClean="0"/>
                <a:t>visualstudio</a:t>
              </a:r>
              <a:endParaRPr lang="en-US" sz="3600" dirty="0" smtClean="0"/>
            </a:p>
          </p:txBody>
        </p:sp>
        <p:sp useBgFill="1">
          <p:nvSpPr>
            <p:cNvPr id="21" name="Freeform 6"/>
            <p:cNvSpPr>
              <a:spLocks noChangeAspect="1" noEditPoints="1"/>
            </p:cNvSpPr>
            <p:nvPr/>
          </p:nvSpPr>
          <p:spPr bwMode="auto">
            <a:xfrm>
              <a:off x="8428635" y="4624936"/>
              <a:ext cx="299076" cy="212035"/>
            </a:xfrm>
            <a:custGeom>
              <a:avLst/>
              <a:gdLst>
                <a:gd name="T0" fmla="*/ 1856 w 1885"/>
                <a:gd name="T1" fmla="*/ 243 h 1336"/>
                <a:gd name="T2" fmla="*/ 1629 w 1885"/>
                <a:gd name="T3" fmla="*/ 24 h 1336"/>
                <a:gd name="T4" fmla="*/ 942 w 1885"/>
                <a:gd name="T5" fmla="*/ 0 h 1336"/>
                <a:gd name="T6" fmla="*/ 943 w 1885"/>
                <a:gd name="T7" fmla="*/ 0 h 1336"/>
                <a:gd name="T8" fmla="*/ 256 w 1885"/>
                <a:gd name="T9" fmla="*/ 24 h 1336"/>
                <a:gd name="T10" fmla="*/ 29 w 1885"/>
                <a:gd name="T11" fmla="*/ 243 h 1336"/>
                <a:gd name="T12" fmla="*/ 0 w 1885"/>
                <a:gd name="T13" fmla="*/ 657 h 1336"/>
                <a:gd name="T14" fmla="*/ 0 w 1885"/>
                <a:gd name="T15" fmla="*/ 679 h 1336"/>
                <a:gd name="T16" fmla="*/ 29 w 1885"/>
                <a:gd name="T17" fmla="*/ 1093 h 1336"/>
                <a:gd name="T18" fmla="*/ 256 w 1885"/>
                <a:gd name="T19" fmla="*/ 1312 h 1336"/>
                <a:gd name="T20" fmla="*/ 943 w 1885"/>
                <a:gd name="T21" fmla="*/ 1336 h 1336"/>
                <a:gd name="T22" fmla="*/ 942 w 1885"/>
                <a:gd name="T23" fmla="*/ 1336 h 1336"/>
                <a:gd name="T24" fmla="*/ 1629 w 1885"/>
                <a:gd name="T25" fmla="*/ 1312 h 1336"/>
                <a:gd name="T26" fmla="*/ 1856 w 1885"/>
                <a:gd name="T27" fmla="*/ 1093 h 1336"/>
                <a:gd name="T28" fmla="*/ 1885 w 1885"/>
                <a:gd name="T29" fmla="*/ 679 h 1336"/>
                <a:gd name="T30" fmla="*/ 1885 w 1885"/>
                <a:gd name="T31" fmla="*/ 657 h 1336"/>
                <a:gd name="T32" fmla="*/ 1856 w 1885"/>
                <a:gd name="T33" fmla="*/ 243 h 1336"/>
                <a:gd name="T34" fmla="*/ 747 w 1885"/>
                <a:gd name="T35" fmla="*/ 933 h 1336"/>
                <a:gd name="T36" fmla="*/ 747 w 1885"/>
                <a:gd name="T37" fmla="*/ 397 h 1336"/>
                <a:gd name="T38" fmla="*/ 1247 w 1885"/>
                <a:gd name="T39" fmla="*/ 659 h 1336"/>
                <a:gd name="T40" fmla="*/ 747 w 1885"/>
                <a:gd name="T41" fmla="*/ 933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85" h="1336">
                  <a:moveTo>
                    <a:pt x="1856" y="243"/>
                  </a:moveTo>
                  <a:cubicBezTo>
                    <a:pt x="1820" y="99"/>
                    <a:pt x="1753" y="44"/>
                    <a:pt x="1629" y="24"/>
                  </a:cubicBezTo>
                  <a:cubicBezTo>
                    <a:pt x="1557" y="13"/>
                    <a:pt x="1214" y="0"/>
                    <a:pt x="942" y="0"/>
                  </a:cubicBezTo>
                  <a:cubicBezTo>
                    <a:pt x="943" y="0"/>
                    <a:pt x="943" y="0"/>
                    <a:pt x="943" y="0"/>
                  </a:cubicBezTo>
                  <a:cubicBezTo>
                    <a:pt x="671" y="0"/>
                    <a:pt x="328" y="14"/>
                    <a:pt x="256" y="24"/>
                  </a:cubicBezTo>
                  <a:cubicBezTo>
                    <a:pt x="132" y="44"/>
                    <a:pt x="65" y="99"/>
                    <a:pt x="29" y="243"/>
                  </a:cubicBezTo>
                  <a:cubicBezTo>
                    <a:pt x="17" y="291"/>
                    <a:pt x="0" y="556"/>
                    <a:pt x="0" y="657"/>
                  </a:cubicBezTo>
                  <a:cubicBezTo>
                    <a:pt x="0" y="679"/>
                    <a:pt x="0" y="679"/>
                    <a:pt x="0" y="679"/>
                  </a:cubicBezTo>
                  <a:cubicBezTo>
                    <a:pt x="0" y="780"/>
                    <a:pt x="17" y="1045"/>
                    <a:pt x="29" y="1093"/>
                  </a:cubicBezTo>
                  <a:cubicBezTo>
                    <a:pt x="65" y="1237"/>
                    <a:pt x="132" y="1292"/>
                    <a:pt x="256" y="1312"/>
                  </a:cubicBezTo>
                  <a:cubicBezTo>
                    <a:pt x="328" y="1323"/>
                    <a:pt x="671" y="1336"/>
                    <a:pt x="943" y="1336"/>
                  </a:cubicBezTo>
                  <a:cubicBezTo>
                    <a:pt x="942" y="1336"/>
                    <a:pt x="942" y="1336"/>
                    <a:pt x="942" y="1336"/>
                  </a:cubicBezTo>
                  <a:cubicBezTo>
                    <a:pt x="1214" y="1336"/>
                    <a:pt x="1557" y="1323"/>
                    <a:pt x="1629" y="1312"/>
                  </a:cubicBezTo>
                  <a:cubicBezTo>
                    <a:pt x="1753" y="1292"/>
                    <a:pt x="1820" y="1237"/>
                    <a:pt x="1856" y="1093"/>
                  </a:cubicBezTo>
                  <a:cubicBezTo>
                    <a:pt x="1868" y="1045"/>
                    <a:pt x="1885" y="780"/>
                    <a:pt x="1885" y="679"/>
                  </a:cubicBezTo>
                  <a:cubicBezTo>
                    <a:pt x="1885" y="657"/>
                    <a:pt x="1885" y="657"/>
                    <a:pt x="1885" y="657"/>
                  </a:cubicBezTo>
                  <a:cubicBezTo>
                    <a:pt x="1885" y="556"/>
                    <a:pt x="1868" y="291"/>
                    <a:pt x="1856" y="243"/>
                  </a:cubicBezTo>
                  <a:close/>
                  <a:moveTo>
                    <a:pt x="747" y="933"/>
                  </a:moveTo>
                  <a:cubicBezTo>
                    <a:pt x="747" y="397"/>
                    <a:pt x="747" y="397"/>
                    <a:pt x="747" y="397"/>
                  </a:cubicBezTo>
                  <a:cubicBezTo>
                    <a:pt x="1247" y="659"/>
                    <a:pt x="1247" y="659"/>
                    <a:pt x="1247" y="659"/>
                  </a:cubicBezTo>
                  <a:lnTo>
                    <a:pt x="747" y="933"/>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 name="Group 13"/>
          <p:cNvGrpSpPr/>
          <p:nvPr/>
        </p:nvGrpSpPr>
        <p:grpSpPr>
          <a:xfrm>
            <a:off x="4292682" y="4838317"/>
            <a:ext cx="3503651" cy="683264"/>
            <a:chOff x="4085628" y="4215696"/>
            <a:chExt cx="3503651" cy="683264"/>
          </a:xfrm>
        </p:grpSpPr>
        <p:sp>
          <p:nvSpPr>
            <p:cNvPr id="23" name="Oval 22"/>
            <p:cNvSpPr/>
            <p:nvPr/>
          </p:nvSpPr>
          <p:spPr bwMode="auto">
            <a:xfrm>
              <a:off x="408562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Content Placeholder 4"/>
            <p:cNvSpPr txBox="1">
              <a:spLocks/>
            </p:cNvSpPr>
            <p:nvPr/>
          </p:nvSpPr>
          <p:spPr>
            <a:xfrm>
              <a:off x="4647606" y="4215696"/>
              <a:ext cx="2941673"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dirty="0" smtClean="0"/>
                <a:t>@</a:t>
              </a:r>
              <a:r>
                <a:rPr lang="en-US" sz="3600" dirty="0" err="1" smtClean="0"/>
                <a:t>visualstudio</a:t>
              </a:r>
              <a:endParaRPr lang="en-US" sz="3600" dirty="0" smtClean="0"/>
            </a:p>
          </p:txBody>
        </p:sp>
        <p:sp useBgFill="1">
          <p:nvSpPr>
            <p:cNvPr id="12" name="Freeform 38"/>
            <p:cNvSpPr>
              <a:spLocks noChangeAspect="1"/>
            </p:cNvSpPr>
            <p:nvPr/>
          </p:nvSpPr>
          <p:spPr bwMode="auto">
            <a:xfrm>
              <a:off x="4187808" y="4422273"/>
              <a:ext cx="357619" cy="270110"/>
            </a:xfrm>
            <a:custGeom>
              <a:avLst/>
              <a:gdLst>
                <a:gd name="T0" fmla="*/ 544 w 1126"/>
                <a:gd name="T1" fmla="*/ 300 h 849"/>
                <a:gd name="T2" fmla="*/ 674 w 1126"/>
                <a:gd name="T3" fmla="*/ 61 h 849"/>
                <a:gd name="T4" fmla="*/ 710 w 1126"/>
                <a:gd name="T5" fmla="*/ 53 h 849"/>
                <a:gd name="T6" fmla="*/ 744 w 1126"/>
                <a:gd name="T7" fmla="*/ 29 h 849"/>
                <a:gd name="T8" fmla="*/ 759 w 1126"/>
                <a:gd name="T9" fmla="*/ 50 h 849"/>
                <a:gd name="T10" fmla="*/ 748 w 1126"/>
                <a:gd name="T11" fmla="*/ 88 h 849"/>
                <a:gd name="T12" fmla="*/ 985 w 1126"/>
                <a:gd name="T13" fmla="*/ 288 h 849"/>
                <a:gd name="T14" fmla="*/ 1003 w 1126"/>
                <a:gd name="T15" fmla="*/ 308 h 849"/>
                <a:gd name="T16" fmla="*/ 1121 w 1126"/>
                <a:gd name="T17" fmla="*/ 303 h 849"/>
                <a:gd name="T18" fmla="*/ 1023 w 1126"/>
                <a:gd name="T19" fmla="*/ 361 h 849"/>
                <a:gd name="T20" fmla="*/ 1022 w 1126"/>
                <a:gd name="T21" fmla="*/ 370 h 849"/>
                <a:gd name="T22" fmla="*/ 1126 w 1126"/>
                <a:gd name="T23" fmla="*/ 377 h 849"/>
                <a:gd name="T24" fmla="*/ 994 w 1126"/>
                <a:gd name="T25" fmla="*/ 429 h 849"/>
                <a:gd name="T26" fmla="*/ 773 w 1126"/>
                <a:gd name="T27" fmla="*/ 711 h 849"/>
                <a:gd name="T28" fmla="*/ 0 w 1126"/>
                <a:gd name="T29" fmla="*/ 579 h 849"/>
                <a:gd name="T30" fmla="*/ 416 w 1126"/>
                <a:gd name="T31" fmla="*/ 563 h 849"/>
                <a:gd name="T32" fmla="*/ 377 w 1126"/>
                <a:gd name="T33" fmla="*/ 466 h 849"/>
                <a:gd name="T34" fmla="*/ 251 w 1126"/>
                <a:gd name="T35" fmla="*/ 410 h 849"/>
                <a:gd name="T36" fmla="*/ 256 w 1126"/>
                <a:gd name="T37" fmla="*/ 384 h 849"/>
                <a:gd name="T38" fmla="*/ 316 w 1126"/>
                <a:gd name="T39" fmla="*/ 366 h 849"/>
                <a:gd name="T40" fmla="*/ 198 w 1126"/>
                <a:gd name="T41" fmla="*/ 268 h 849"/>
                <a:gd name="T42" fmla="*/ 208 w 1126"/>
                <a:gd name="T43" fmla="*/ 249 h 849"/>
                <a:gd name="T44" fmla="*/ 259 w 1126"/>
                <a:gd name="T45" fmla="*/ 243 h 849"/>
                <a:gd name="T46" fmla="*/ 170 w 1126"/>
                <a:gd name="T47" fmla="*/ 132 h 849"/>
                <a:gd name="T48" fmla="*/ 200 w 1126"/>
                <a:gd name="T49" fmla="*/ 113 h 849"/>
                <a:gd name="T50" fmla="*/ 544 w 1126"/>
                <a:gd name="T51" fmla="*/ 30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6" h="849">
                  <a:moveTo>
                    <a:pt x="544" y="300"/>
                  </a:moveTo>
                  <a:cubicBezTo>
                    <a:pt x="580" y="187"/>
                    <a:pt x="624" y="114"/>
                    <a:pt x="674" y="61"/>
                  </a:cubicBezTo>
                  <a:cubicBezTo>
                    <a:pt x="712" y="22"/>
                    <a:pt x="732" y="9"/>
                    <a:pt x="710" y="53"/>
                  </a:cubicBezTo>
                  <a:cubicBezTo>
                    <a:pt x="719" y="45"/>
                    <a:pt x="733" y="34"/>
                    <a:pt x="744" y="29"/>
                  </a:cubicBezTo>
                  <a:cubicBezTo>
                    <a:pt x="806" y="0"/>
                    <a:pt x="801" y="24"/>
                    <a:pt x="759" y="50"/>
                  </a:cubicBezTo>
                  <a:cubicBezTo>
                    <a:pt x="874" y="9"/>
                    <a:pt x="870" y="61"/>
                    <a:pt x="748" y="88"/>
                  </a:cubicBezTo>
                  <a:cubicBezTo>
                    <a:pt x="848" y="90"/>
                    <a:pt x="954" y="153"/>
                    <a:pt x="985" y="288"/>
                  </a:cubicBezTo>
                  <a:cubicBezTo>
                    <a:pt x="989" y="307"/>
                    <a:pt x="984" y="305"/>
                    <a:pt x="1003" y="308"/>
                  </a:cubicBezTo>
                  <a:cubicBezTo>
                    <a:pt x="1044" y="316"/>
                    <a:pt x="1083" y="315"/>
                    <a:pt x="1121" y="303"/>
                  </a:cubicBezTo>
                  <a:cubicBezTo>
                    <a:pt x="1117" y="331"/>
                    <a:pt x="1080" y="349"/>
                    <a:pt x="1023" y="361"/>
                  </a:cubicBezTo>
                  <a:cubicBezTo>
                    <a:pt x="1001" y="366"/>
                    <a:pt x="997" y="364"/>
                    <a:pt x="1022" y="370"/>
                  </a:cubicBezTo>
                  <a:cubicBezTo>
                    <a:pt x="1054" y="377"/>
                    <a:pt x="1089" y="379"/>
                    <a:pt x="1126" y="377"/>
                  </a:cubicBezTo>
                  <a:cubicBezTo>
                    <a:pt x="1097" y="411"/>
                    <a:pt x="1051" y="428"/>
                    <a:pt x="994" y="429"/>
                  </a:cubicBezTo>
                  <a:cubicBezTo>
                    <a:pt x="958" y="559"/>
                    <a:pt x="877" y="653"/>
                    <a:pt x="773" y="711"/>
                  </a:cubicBezTo>
                  <a:cubicBezTo>
                    <a:pt x="530" y="849"/>
                    <a:pt x="177" y="829"/>
                    <a:pt x="0" y="579"/>
                  </a:cubicBezTo>
                  <a:cubicBezTo>
                    <a:pt x="116" y="670"/>
                    <a:pt x="288" y="690"/>
                    <a:pt x="416" y="563"/>
                  </a:cubicBezTo>
                  <a:cubicBezTo>
                    <a:pt x="332" y="563"/>
                    <a:pt x="311" y="500"/>
                    <a:pt x="377" y="466"/>
                  </a:cubicBezTo>
                  <a:cubicBezTo>
                    <a:pt x="314" y="465"/>
                    <a:pt x="274" y="446"/>
                    <a:pt x="251" y="410"/>
                  </a:cubicBezTo>
                  <a:cubicBezTo>
                    <a:pt x="242" y="396"/>
                    <a:pt x="242" y="395"/>
                    <a:pt x="256" y="384"/>
                  </a:cubicBezTo>
                  <a:cubicBezTo>
                    <a:pt x="272" y="373"/>
                    <a:pt x="294" y="368"/>
                    <a:pt x="316" y="366"/>
                  </a:cubicBezTo>
                  <a:cubicBezTo>
                    <a:pt x="251" y="347"/>
                    <a:pt x="212" y="313"/>
                    <a:pt x="198" y="268"/>
                  </a:cubicBezTo>
                  <a:cubicBezTo>
                    <a:pt x="193" y="252"/>
                    <a:pt x="192" y="253"/>
                    <a:pt x="208" y="249"/>
                  </a:cubicBezTo>
                  <a:cubicBezTo>
                    <a:pt x="223" y="246"/>
                    <a:pt x="242" y="243"/>
                    <a:pt x="259" y="243"/>
                  </a:cubicBezTo>
                  <a:cubicBezTo>
                    <a:pt x="208" y="212"/>
                    <a:pt x="178" y="174"/>
                    <a:pt x="170" y="132"/>
                  </a:cubicBezTo>
                  <a:cubicBezTo>
                    <a:pt x="163" y="92"/>
                    <a:pt x="170" y="102"/>
                    <a:pt x="200" y="113"/>
                  </a:cubicBezTo>
                  <a:cubicBezTo>
                    <a:pt x="333" y="164"/>
                    <a:pt x="465" y="219"/>
                    <a:pt x="544" y="300"/>
                  </a:cubicBezTo>
                  <a:close/>
                </a:path>
              </a:pathLst>
            </a:custGeom>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5"/>
          <p:cNvGrpSpPr/>
          <p:nvPr/>
        </p:nvGrpSpPr>
        <p:grpSpPr>
          <a:xfrm>
            <a:off x="473162" y="4838317"/>
            <a:ext cx="3111615" cy="683264"/>
            <a:chOff x="266108" y="4215696"/>
            <a:chExt cx="3111615" cy="683264"/>
          </a:xfrm>
        </p:grpSpPr>
        <p:sp>
          <p:nvSpPr>
            <p:cNvPr id="10" name="Content Placeholder 4"/>
            <p:cNvSpPr txBox="1">
              <a:spLocks/>
            </p:cNvSpPr>
            <p:nvPr/>
          </p:nvSpPr>
          <p:spPr>
            <a:xfrm>
              <a:off x="863124" y="4215696"/>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dirty="0" err="1" smtClean="0"/>
                <a:t>visualstudio</a:t>
              </a:r>
              <a:endParaRPr lang="en-US" sz="3600" dirty="0" smtClean="0"/>
            </a:p>
          </p:txBody>
        </p:sp>
        <p:grpSp>
          <p:nvGrpSpPr>
            <p:cNvPr id="13" name="Group 12"/>
            <p:cNvGrpSpPr/>
            <p:nvPr/>
          </p:nvGrpSpPr>
          <p:grpSpPr>
            <a:xfrm>
              <a:off x="266108" y="4276339"/>
              <a:ext cx="561978" cy="561978"/>
              <a:chOff x="266108" y="4276339"/>
              <a:chExt cx="561978" cy="561978"/>
            </a:xfrm>
          </p:grpSpPr>
          <p:sp>
            <p:nvSpPr>
              <p:cNvPr id="19" name="Oval 18"/>
              <p:cNvSpPr/>
              <p:nvPr/>
            </p:nvSpPr>
            <p:spPr bwMode="auto">
              <a:xfrm>
                <a:off x="26610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9" name="Freeform 5"/>
              <p:cNvSpPr>
                <a:spLocks/>
              </p:cNvSpPr>
              <p:nvPr/>
            </p:nvSpPr>
            <p:spPr bwMode="auto">
              <a:xfrm>
                <a:off x="535461" y="4395075"/>
                <a:ext cx="174625" cy="352425"/>
              </a:xfrm>
              <a:custGeom>
                <a:avLst/>
                <a:gdLst>
                  <a:gd name="T0" fmla="*/ 43 w 44"/>
                  <a:gd name="T1" fmla="*/ 49 h 91"/>
                  <a:gd name="T2" fmla="*/ 27 w 44"/>
                  <a:gd name="T3" fmla="*/ 49 h 91"/>
                  <a:gd name="T4" fmla="*/ 27 w 44"/>
                  <a:gd name="T5" fmla="*/ 91 h 91"/>
                  <a:gd name="T6" fmla="*/ 11 w 44"/>
                  <a:gd name="T7" fmla="*/ 91 h 91"/>
                  <a:gd name="T8" fmla="*/ 11 w 44"/>
                  <a:gd name="T9" fmla="*/ 49 h 91"/>
                  <a:gd name="T10" fmla="*/ 0 w 44"/>
                  <a:gd name="T11" fmla="*/ 49 h 91"/>
                  <a:gd name="T12" fmla="*/ 0 w 44"/>
                  <a:gd name="T13" fmla="*/ 33 h 91"/>
                  <a:gd name="T14" fmla="*/ 11 w 44"/>
                  <a:gd name="T15" fmla="*/ 33 h 91"/>
                  <a:gd name="T16" fmla="*/ 11 w 44"/>
                  <a:gd name="T17" fmla="*/ 20 h 91"/>
                  <a:gd name="T18" fmla="*/ 33 w 44"/>
                  <a:gd name="T19" fmla="*/ 0 h 91"/>
                  <a:gd name="T20" fmla="*/ 44 w 44"/>
                  <a:gd name="T21" fmla="*/ 1 h 91"/>
                  <a:gd name="T22" fmla="*/ 43 w 44"/>
                  <a:gd name="T23" fmla="*/ 15 h 91"/>
                  <a:gd name="T24" fmla="*/ 33 w 44"/>
                  <a:gd name="T25" fmla="*/ 15 h 91"/>
                  <a:gd name="T26" fmla="*/ 27 w 44"/>
                  <a:gd name="T27" fmla="*/ 22 h 91"/>
                  <a:gd name="T28" fmla="*/ 27 w 44"/>
                  <a:gd name="T29" fmla="*/ 23 h 91"/>
                  <a:gd name="T30" fmla="*/ 27 w 44"/>
                  <a:gd name="T31" fmla="*/ 33 h 91"/>
                  <a:gd name="T32" fmla="*/ 44 w 44"/>
                  <a:gd name="T33" fmla="*/ 33 h 91"/>
                  <a:gd name="T34" fmla="*/ 43 w 44"/>
                  <a:gd name="T35" fmla="*/ 49 h 91"/>
                  <a:gd name="T36" fmla="*/ 43 w 44"/>
                  <a:gd name="T37" fmla="*/ 4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91">
                    <a:moveTo>
                      <a:pt x="43" y="49"/>
                    </a:moveTo>
                    <a:cubicBezTo>
                      <a:pt x="27" y="49"/>
                      <a:pt x="27" y="49"/>
                      <a:pt x="27" y="49"/>
                    </a:cubicBezTo>
                    <a:cubicBezTo>
                      <a:pt x="27" y="91"/>
                      <a:pt x="27" y="91"/>
                      <a:pt x="27" y="91"/>
                    </a:cubicBezTo>
                    <a:cubicBezTo>
                      <a:pt x="11" y="91"/>
                      <a:pt x="11" y="91"/>
                      <a:pt x="11" y="91"/>
                    </a:cubicBezTo>
                    <a:cubicBezTo>
                      <a:pt x="11" y="49"/>
                      <a:pt x="11" y="49"/>
                      <a:pt x="11" y="49"/>
                    </a:cubicBezTo>
                    <a:cubicBezTo>
                      <a:pt x="0" y="49"/>
                      <a:pt x="0" y="49"/>
                      <a:pt x="0" y="49"/>
                    </a:cubicBezTo>
                    <a:cubicBezTo>
                      <a:pt x="0" y="33"/>
                      <a:pt x="0" y="33"/>
                      <a:pt x="0" y="33"/>
                    </a:cubicBezTo>
                    <a:cubicBezTo>
                      <a:pt x="11" y="33"/>
                      <a:pt x="11" y="33"/>
                      <a:pt x="11" y="33"/>
                    </a:cubicBezTo>
                    <a:cubicBezTo>
                      <a:pt x="11" y="33"/>
                      <a:pt x="11" y="27"/>
                      <a:pt x="11" y="20"/>
                    </a:cubicBezTo>
                    <a:cubicBezTo>
                      <a:pt x="11" y="10"/>
                      <a:pt x="18" y="0"/>
                      <a:pt x="33" y="0"/>
                    </a:cubicBezTo>
                    <a:cubicBezTo>
                      <a:pt x="39" y="0"/>
                      <a:pt x="44" y="1"/>
                      <a:pt x="44" y="1"/>
                    </a:cubicBezTo>
                    <a:cubicBezTo>
                      <a:pt x="43" y="15"/>
                      <a:pt x="43" y="15"/>
                      <a:pt x="43" y="15"/>
                    </a:cubicBezTo>
                    <a:cubicBezTo>
                      <a:pt x="43" y="15"/>
                      <a:pt x="39" y="15"/>
                      <a:pt x="33" y="15"/>
                    </a:cubicBezTo>
                    <a:cubicBezTo>
                      <a:pt x="28" y="15"/>
                      <a:pt x="27" y="18"/>
                      <a:pt x="27" y="22"/>
                    </a:cubicBezTo>
                    <a:cubicBezTo>
                      <a:pt x="27" y="22"/>
                      <a:pt x="27" y="23"/>
                      <a:pt x="27" y="23"/>
                    </a:cubicBezTo>
                    <a:cubicBezTo>
                      <a:pt x="27" y="24"/>
                      <a:pt x="27" y="27"/>
                      <a:pt x="27" y="33"/>
                    </a:cubicBezTo>
                    <a:cubicBezTo>
                      <a:pt x="44" y="33"/>
                      <a:pt x="44" y="33"/>
                      <a:pt x="44" y="33"/>
                    </a:cubicBezTo>
                    <a:cubicBezTo>
                      <a:pt x="43" y="49"/>
                      <a:pt x="43" y="49"/>
                      <a:pt x="43" y="49"/>
                    </a:cubicBezTo>
                    <a:cubicBezTo>
                      <a:pt x="43" y="49"/>
                      <a:pt x="43" y="49"/>
                      <a:pt x="43" y="49"/>
                    </a:cubicBezTo>
                    <a:close/>
                  </a:path>
                </a:pathLst>
              </a:custGeom>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4026715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childTnLst>
                                </p:cTn>
                              </p:par>
                              <p:par>
                                <p:cTn id="8" presetID="63" presetClass="path" presetSubtype="0" decel="100000" fill="hold" grpId="1" nodeType="withEffect">
                                  <p:stCondLst>
                                    <p:cond delay="0"/>
                                  </p:stCondLst>
                                  <p:childTnLst>
                                    <p:animMotion origin="layout" path="M -0.02413 -9.94099E-7 L 0 -9.94099E-7 " pathEditMode="relative" rAng="0" ptsTypes="AA">
                                      <p:cBhvr>
                                        <p:cTn id="9" dur="1000" fill="hold"/>
                                        <p:tgtEl>
                                          <p:spTgt spid="5"/>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600"/>
                                        <p:tgtEl>
                                          <p:spTgt spid="16"/>
                                        </p:tgtEl>
                                      </p:cBhvr>
                                    </p:animEffect>
                                  </p:childTnLst>
                                </p:cTn>
                              </p:par>
                              <p:par>
                                <p:cTn id="13" presetID="63" presetClass="path" presetSubtype="0" decel="100000" fill="hold" nodeType="withEffect">
                                  <p:stCondLst>
                                    <p:cond delay="100"/>
                                  </p:stCondLst>
                                  <p:childTnLst>
                                    <p:animMotion origin="layout" path="M -0.02413 -1.02587E-6 L 4.94766E-6 -1.02587E-6 " pathEditMode="relative" rAng="0" ptsTypes="AA">
                                      <p:cBhvr>
                                        <p:cTn id="14" dur="1000" fill="hold"/>
                                        <p:tgtEl>
                                          <p:spTgt spid="16"/>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600"/>
                                        <p:tgtEl>
                                          <p:spTgt spid="14"/>
                                        </p:tgtEl>
                                      </p:cBhvr>
                                    </p:animEffect>
                                  </p:childTnLst>
                                </p:cTn>
                              </p:par>
                              <p:par>
                                <p:cTn id="18" presetID="63" presetClass="path" presetSubtype="0" decel="100000" fill="hold" nodeType="withEffect">
                                  <p:stCondLst>
                                    <p:cond delay="200"/>
                                  </p:stCondLst>
                                  <p:childTnLst>
                                    <p:animMotion origin="layout" path="M -0.02413 -1.02587E-6 L 1.35818E-6 -1.02587E-6 " pathEditMode="relative" rAng="0" ptsTypes="AA">
                                      <p:cBhvr>
                                        <p:cTn id="19" dur="1000" fill="hold"/>
                                        <p:tgtEl>
                                          <p:spTgt spid="14"/>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600"/>
                                        <p:tgtEl>
                                          <p:spTgt spid="3"/>
                                        </p:tgtEl>
                                      </p:cBhvr>
                                    </p:animEffect>
                                  </p:childTnLst>
                                </p:cTn>
                              </p:par>
                              <p:par>
                                <p:cTn id="23" presetID="63" presetClass="path" presetSubtype="0" decel="100000" fill="hold" nodeType="withEffect">
                                  <p:stCondLst>
                                    <p:cond delay="300"/>
                                  </p:stCondLst>
                                  <p:childTnLst>
                                    <p:animMotion origin="layout" path="M -0.02413 -1.02587E-6 L 4.25581E-6 -1.02587E-6 " pathEditMode="relative" rAng="0" ptsTypes="AA">
                                      <p:cBhvr>
                                        <p:cTn id="24" dur="10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27103160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02299853"/>
      </p:ext>
    </p:extLst>
  </p:cSld>
  <p:clrMapOvr>
    <a:masterClrMapping/>
  </p:clrMapOvr>
  <p:transition spd="slow">
    <p:push/>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6538397"/>
      </p:ext>
    </p:extLst>
  </p:cSld>
  <p:clrMapOvr>
    <a:masterClrMapping/>
  </p:clrMapOvr>
  <p:transition spd="slow">
    <p:push/>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100269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goodness’ sake, stop using </a:t>
            </a:r>
            <a:r>
              <a:rPr lang="en-US" dirty="0" err="1"/>
              <a:t>async</a:t>
            </a:r>
            <a:r>
              <a:rPr lang="en-US" dirty="0"/>
              <a:t> void!</a:t>
            </a:r>
          </a:p>
        </p:txBody>
      </p:sp>
    </p:spTree>
    <p:extLst>
      <p:ext uri="{BB962C8B-B14F-4D97-AF65-F5344CB8AC3E}">
        <p14:creationId xmlns:p14="http://schemas.microsoft.com/office/powerpoint/2010/main" val="388250443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void is only for event handlers</a:t>
            </a:r>
            <a:endParaRPr lang="en-US" dirty="0"/>
          </a:p>
        </p:txBody>
      </p:sp>
      <p:sp>
        <p:nvSpPr>
          <p:cNvPr id="3" name="Text Placeholder 2"/>
          <p:cNvSpPr>
            <a:spLocks noGrp="1"/>
          </p:cNvSpPr>
          <p:nvPr>
            <p:ph type="body" sz="quarter" idx="10"/>
          </p:nvPr>
        </p:nvSpPr>
        <p:spPr>
          <a:xfrm>
            <a:off x="274638" y="1221157"/>
            <a:ext cx="11887199" cy="5558445"/>
          </a:xfrm>
          <a:noFill/>
        </p:spPr>
        <p:txBody>
          <a:bodyPr/>
          <a:lstStyle/>
          <a:p>
            <a:r>
              <a:rPr lang="en-US" sz="1800" dirty="0">
                <a:solidFill>
                  <a:srgbClr val="0000FF"/>
                </a:solidFill>
                <a:highlight>
                  <a:srgbClr val="FFFFFF"/>
                </a:highlight>
                <a:latin typeface="Consolas" panose="020B0609020204030204" pitchFamily="49" charset="0"/>
              </a:rPr>
              <a:t/>
            </a:r>
            <a:br>
              <a:rPr lang="en-US" sz="1800" dirty="0">
                <a:solidFill>
                  <a:srgbClr val="0000FF"/>
                </a:solidFill>
                <a:highlight>
                  <a:srgbClr val="FFFFFF"/>
                </a:highlight>
                <a:latin typeface="Consolas" panose="020B0609020204030204" pitchFamily="49" charset="0"/>
              </a:rPr>
            </a:br>
            <a:r>
              <a:rPr lang="en-US" sz="1800" dirty="0">
                <a:solidFill>
                  <a:srgbClr val="0000FF"/>
                </a:solidFill>
                <a:highlight>
                  <a:srgbClr val="FFFFFF"/>
                </a:highlight>
                <a:latin typeface="Consolas" panose="020B0609020204030204" pitchFamily="49" charset="0"/>
              </a:rPr>
              <a:t>private</a:t>
            </a:r>
            <a:r>
              <a:rPr lang="en-US" sz="1800" dirty="0">
                <a:solidFill>
                  <a:srgbClr val="000000"/>
                </a:solidFill>
                <a:highlight>
                  <a:srgbClr val="FFFFFF"/>
                </a:highlight>
                <a:latin typeface="Consolas" panose="020B0609020204030204" pitchFamily="49" charset="0"/>
              </a:rPr>
              <a:t> </a:t>
            </a:r>
            <a:r>
              <a:rPr lang="en-US" sz="1800" dirty="0" err="1" smtClean="0">
                <a:solidFill>
                  <a:srgbClr val="0000FF"/>
                </a:solidFill>
                <a:highlight>
                  <a:srgbClr val="FFFFFF"/>
                </a:highlight>
                <a:latin typeface="Consolas" panose="020B0609020204030204" pitchFamily="49" charset="0"/>
              </a:rPr>
              <a:t>async</a:t>
            </a:r>
            <a:r>
              <a:rPr lang="en-US" sz="1800" dirty="0" smtClean="0">
                <a:solidFill>
                  <a:srgbClr val="0000FF"/>
                </a:solidFill>
                <a:highlight>
                  <a:srgbClr val="FFFFFF"/>
                </a:highlight>
                <a:latin typeface="Consolas" panose="020B0609020204030204" pitchFamily="49" charset="0"/>
              </a:rPr>
              <a:t> void</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Button1_Click(</a:t>
            </a:r>
            <a:r>
              <a:rPr lang="en-US" sz="1800" dirty="0">
                <a:solidFill>
                  <a:srgbClr val="0000FF"/>
                </a:solidFill>
                <a:highlight>
                  <a:srgbClr val="FFFFFF"/>
                </a:highlight>
                <a:latin typeface="Consolas" panose="020B0609020204030204" pitchFamily="49" charset="0"/>
              </a:rPr>
              <a:t>object</a:t>
            </a:r>
            <a:r>
              <a:rPr lang="en-US" sz="1800" dirty="0">
                <a:solidFill>
                  <a:srgbClr val="000000"/>
                </a:solidFill>
                <a:highlight>
                  <a:srgbClr val="FFFFFF"/>
                </a:highlight>
                <a:latin typeface="Consolas" panose="020B0609020204030204" pitchFamily="49" charset="0"/>
              </a:rPr>
              <a:t> Sender, </a:t>
            </a:r>
            <a:r>
              <a:rPr lang="en-US" sz="1800" dirty="0" err="1">
                <a:solidFill>
                  <a:srgbClr val="2B91AF"/>
                </a:solidFill>
                <a:highlight>
                  <a:srgbClr val="FFFFFF"/>
                </a:highlight>
                <a:latin typeface="Consolas" panose="020B0609020204030204" pitchFamily="49" charset="0"/>
              </a:rPr>
              <a:t>EventArgs</a:t>
            </a:r>
            <a:r>
              <a:rPr lang="en-US" sz="1800" dirty="0">
                <a:solidFill>
                  <a:srgbClr val="000000"/>
                </a:solidFill>
                <a:highlight>
                  <a:srgbClr val="FFFFFF"/>
                </a:highlight>
                <a:latin typeface="Consolas" panose="020B0609020204030204" pitchFamily="49" charset="0"/>
              </a:rPr>
              <a:t> e) {</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try</a:t>
            </a:r>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SendData</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"https://secure.flickr.com/services/</a:t>
            </a:r>
            <a:r>
              <a:rPr lang="en-US" sz="1800" dirty="0" err="1">
                <a:solidFill>
                  <a:srgbClr val="A31515"/>
                </a:solidFill>
                <a:highlight>
                  <a:srgbClr val="FFFFFF"/>
                </a:highlight>
                <a:latin typeface="Consolas" panose="020B0609020204030204" pitchFamily="49" charset="0"/>
              </a:rPr>
              <a:t>oauth</a:t>
            </a:r>
            <a:r>
              <a:rPr lang="en-US" sz="1800" dirty="0">
                <a:solidFill>
                  <a:srgbClr val="A31515"/>
                </a:solidFill>
                <a:highlight>
                  <a:srgbClr val="FFFFFF"/>
                </a:highlight>
                <a:latin typeface="Consolas" panose="020B0609020204030204" pitchFamily="49" charset="0"/>
              </a:rPr>
              <a:t>/</a:t>
            </a:r>
            <a:r>
              <a:rPr lang="en-US" sz="1800" dirty="0" err="1">
                <a:solidFill>
                  <a:srgbClr val="A31515"/>
                </a:solidFill>
                <a:highlight>
                  <a:srgbClr val="FFFFFF"/>
                </a:highlight>
                <a:latin typeface="Consolas" panose="020B0609020204030204" pitchFamily="49" charset="0"/>
              </a:rPr>
              <a:t>request_token</a:t>
            </a:r>
            <a:r>
              <a:rPr lang="en-US" sz="1800" dirty="0">
                <a:solidFill>
                  <a:srgbClr val="A31515"/>
                </a:solidFill>
                <a:highlight>
                  <a:srgbClr val="FFFFFF"/>
                </a:highlight>
                <a:latin typeface="Consolas" panose="020B0609020204030204" pitchFamily="49" charset="0"/>
              </a:rPr>
              <a:t>"</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Task</a:t>
            </a:r>
            <a:r>
              <a:rPr lang="en-US" sz="1800" dirty="0" err="1">
                <a:solidFill>
                  <a:srgbClr val="000000"/>
                </a:solidFill>
                <a:highlight>
                  <a:srgbClr val="FFFFFF"/>
                </a:highlight>
                <a:latin typeface="Consolas" panose="020B0609020204030204" pitchFamily="49" charset="0"/>
              </a:rPr>
              <a:t>.Delay</a:t>
            </a:r>
            <a:r>
              <a:rPr lang="en-US" sz="1800" dirty="0">
                <a:solidFill>
                  <a:srgbClr val="000000"/>
                </a:solidFill>
                <a:highlight>
                  <a:srgbClr val="FFFFFF"/>
                </a:highlight>
                <a:latin typeface="Consolas" panose="020B0609020204030204" pitchFamily="49" charset="0"/>
              </a:rPr>
              <a:t>(2000</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DebugPrint</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"Received Data: "</a:t>
            </a:r>
            <a:r>
              <a:rPr lang="en-US" sz="1800" dirty="0">
                <a:solidFill>
                  <a:srgbClr val="000000"/>
                </a:solidFill>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00"/>
                </a:solidFill>
                <a:effectLst>
                  <a:glow rad="381000">
                    <a:srgbClr val="FFFF00"/>
                  </a:glow>
                </a:effectLst>
                <a:highlight>
                  <a:srgbClr val="FFFFFF"/>
                </a:highlight>
                <a:latin typeface="Consolas" panose="020B0609020204030204" pitchFamily="49" charset="0"/>
              </a:rPr>
              <a:t>m_GetResponse</a:t>
            </a:r>
            <a:r>
              <a:rPr lang="en-US" sz="1800" dirty="0" smtClean="0">
                <a:solidFill>
                  <a:srgbClr val="000000"/>
                </a:solidFill>
                <a:highlight>
                  <a:srgbClr val="FFFFFF"/>
                </a:highlight>
                <a:latin typeface="Consolas" panose="020B0609020204030204" pitchFamily="49" charset="0"/>
              </a:rPr>
              <a:t>); </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catch</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Exception</a:t>
            </a:r>
            <a:r>
              <a:rPr lang="en-US" sz="1800" dirty="0">
                <a:solidFill>
                  <a:srgbClr val="000000"/>
                </a:solidFill>
                <a:highlight>
                  <a:srgbClr val="FFFFFF"/>
                </a:highlight>
                <a:latin typeface="Consolas" panose="020B0609020204030204" pitchFamily="49" charset="0"/>
              </a:rPr>
              <a:t> ex) {</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rootPage.NotifyUser</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"Error posting data to server."</a:t>
            </a:r>
            <a:r>
              <a:rPr lang="en-US" sz="1800" dirty="0">
                <a:solidFill>
                  <a:srgbClr val="000000"/>
                </a:solidFill>
                <a:highlight>
                  <a:srgbClr val="FFFFFF"/>
                </a:highlight>
                <a:latin typeface="Consolas" panose="020B0609020204030204" pitchFamily="49" charset="0"/>
              </a:rPr>
              <a:t> + </a:t>
            </a:r>
            <a:r>
              <a:rPr lang="en-US" sz="1800" dirty="0" err="1">
                <a:solidFill>
                  <a:srgbClr val="000000"/>
                </a:solidFill>
                <a:highlight>
                  <a:srgbClr val="FFFFFF"/>
                </a:highlight>
                <a:latin typeface="Consolas" panose="020B0609020204030204" pitchFamily="49" charset="0"/>
              </a:rPr>
              <a:t>ex.Message</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nb-NO" sz="1800" dirty="0">
                <a:solidFill>
                  <a:srgbClr val="0000FF"/>
                </a:solidFill>
                <a:highlight>
                  <a:srgbClr val="FFFFFF"/>
                </a:highlight>
                <a:latin typeface="Consolas" panose="020B0609020204030204" pitchFamily="49" charset="0"/>
              </a:rPr>
              <a:t>private</a:t>
            </a:r>
            <a:r>
              <a:rPr lang="nb-NO" sz="1800" dirty="0">
                <a:solidFill>
                  <a:srgbClr val="000000"/>
                </a:solidFill>
                <a:highlight>
                  <a:srgbClr val="FFFFFF"/>
                </a:highlight>
                <a:latin typeface="Consolas" panose="020B0609020204030204" pitchFamily="49" charset="0"/>
              </a:rPr>
              <a:t> </a:t>
            </a:r>
            <a:r>
              <a:rPr lang="nb-NO" sz="1800" dirty="0">
                <a:solidFill>
                  <a:srgbClr val="0000FF"/>
                </a:solidFill>
                <a:highlight>
                  <a:srgbClr val="FFFFFF"/>
                </a:highlight>
                <a:latin typeface="Consolas" panose="020B0609020204030204" pitchFamily="49" charset="0"/>
              </a:rPr>
              <a:t>async</a:t>
            </a:r>
            <a:r>
              <a:rPr lang="nb-NO" sz="1800" dirty="0">
                <a:solidFill>
                  <a:srgbClr val="000000"/>
                </a:solidFill>
                <a:highlight>
                  <a:srgbClr val="FFFFFF"/>
                </a:highlight>
                <a:latin typeface="Consolas" panose="020B0609020204030204" pitchFamily="49" charset="0"/>
              </a:rPr>
              <a:t> </a:t>
            </a:r>
            <a:r>
              <a:rPr lang="nb-NO" sz="1800" dirty="0">
                <a:solidFill>
                  <a:srgbClr val="0000FF"/>
                </a:solidFill>
                <a:highlight>
                  <a:srgbClr val="FFFFFF"/>
                </a:highlight>
                <a:latin typeface="Consolas" panose="020B0609020204030204" pitchFamily="49" charset="0"/>
              </a:rPr>
              <a:t>void</a:t>
            </a:r>
            <a:r>
              <a:rPr lang="nb-NO" sz="1800" dirty="0">
                <a:solidFill>
                  <a:srgbClr val="000000"/>
                </a:solidFill>
                <a:highlight>
                  <a:srgbClr val="FFFFFF"/>
                </a:highlight>
                <a:latin typeface="Consolas" panose="020B0609020204030204" pitchFamily="49" charset="0"/>
              </a:rPr>
              <a:t> SendData(</a:t>
            </a:r>
            <a:r>
              <a:rPr lang="nb-NO" sz="1800" dirty="0">
                <a:solidFill>
                  <a:srgbClr val="0000FF"/>
                </a:solidFill>
                <a:highlight>
                  <a:srgbClr val="FFFFFF"/>
                </a:highlight>
                <a:latin typeface="Consolas" panose="020B0609020204030204" pitchFamily="49" charset="0"/>
              </a:rPr>
              <a:t>string</a:t>
            </a:r>
            <a:r>
              <a:rPr lang="nb-NO" sz="1800" dirty="0">
                <a:solidFill>
                  <a:srgbClr val="000000"/>
                </a:solidFill>
                <a:highlight>
                  <a:srgbClr val="FFFFFF"/>
                </a:highlight>
                <a:latin typeface="Consolas" panose="020B0609020204030204" pitchFamily="49" charset="0"/>
              </a:rPr>
              <a:t> Url) </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request = </a:t>
            </a:r>
            <a:r>
              <a:rPr lang="en-US" sz="1800" dirty="0" err="1">
                <a:solidFill>
                  <a:srgbClr val="2B91AF"/>
                </a:solidFill>
                <a:highlight>
                  <a:srgbClr val="FFFFFF"/>
                </a:highlight>
                <a:latin typeface="Consolas" panose="020B0609020204030204" pitchFamily="49" charset="0"/>
              </a:rPr>
              <a:t>WebRequest</a:t>
            </a:r>
            <a:r>
              <a:rPr lang="en-US" sz="1800" dirty="0" err="1">
                <a:solidFill>
                  <a:srgbClr val="000000"/>
                </a:solidFill>
                <a:highlight>
                  <a:srgbClr val="FFFFFF"/>
                </a:highlight>
                <a:latin typeface="Consolas" panose="020B0609020204030204" pitchFamily="49" charset="0"/>
              </a:rPr>
              <a:t>.Create</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Url</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smtClean="0">
                <a:solidFill>
                  <a:srgbClr val="0000FF"/>
                </a:solidFill>
                <a:highlight>
                  <a:srgbClr val="FFFFFF"/>
                </a:highlight>
                <a:latin typeface="Consolas" panose="020B0609020204030204" pitchFamily="49" charset="0"/>
              </a:rPr>
              <a:t>using </a:t>
            </a:r>
            <a:r>
              <a:rPr lang="en-US" sz="1800" dirty="0">
                <a:solidFill>
                  <a:srgbClr val="000000"/>
                </a:solidFill>
                <a:highlight>
                  <a:srgbClr val="FFFFFF"/>
                </a:highlight>
                <a:latin typeface="Consolas" panose="020B0609020204030204" pitchFamily="49" charset="0"/>
              </a:rPr>
              <a:t>(</a:t>
            </a:r>
            <a:r>
              <a:rPr lang="en-US" sz="1800" dirty="0" err="1" smtClean="0">
                <a:solidFill>
                  <a:srgbClr val="0000FF"/>
                </a:solidFill>
                <a:highlight>
                  <a:srgbClr val="FFFFFF"/>
                </a:highlight>
                <a:latin typeface="Consolas" panose="020B0609020204030204" pitchFamily="49" charset="0"/>
              </a:rPr>
              <a:t>var</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response =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request.GetResponseAsync</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using </a:t>
            </a:r>
            <a:r>
              <a:rPr lang="en-US" sz="1800" dirty="0" smtClean="0">
                <a:solidFill>
                  <a:srgbClr val="000000"/>
                </a:solidFill>
                <a:highlight>
                  <a:srgbClr val="FFFFFF"/>
                </a:highlight>
                <a:latin typeface="Consolas" panose="020B0609020204030204" pitchFamily="49" charset="0"/>
              </a:rPr>
              <a:t>(</a:t>
            </a:r>
            <a:r>
              <a:rPr lang="en-US" sz="1800" dirty="0" err="1" smtClean="0">
                <a:solidFill>
                  <a:srgbClr val="0000FF"/>
                </a:solidFill>
                <a:highlight>
                  <a:srgbClr val="FFFFFF"/>
                </a:highlight>
                <a:latin typeface="Consolas" panose="020B0609020204030204" pitchFamily="49" charset="0"/>
              </a:rPr>
              <a:t>var</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stream =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StreamReader</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response.GetResponseStream</a:t>
            </a:r>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err="1">
                <a:solidFill>
                  <a:srgbClr val="000000"/>
                </a:solidFill>
                <a:effectLst>
                  <a:glow rad="381000">
                    <a:srgbClr val="FFFF00"/>
                  </a:glow>
                </a:effectLst>
                <a:highlight>
                  <a:srgbClr val="FFFFFF"/>
                </a:highlight>
                <a:latin typeface="Consolas" panose="020B0609020204030204" pitchFamily="49" charset="0"/>
              </a:rPr>
              <a:t>m_GetResponse</a:t>
            </a:r>
            <a:r>
              <a:rPr lang="en-US" sz="1800" dirty="0">
                <a:solidFill>
                  <a:srgbClr val="000000"/>
                </a:solidFill>
                <a:effectLst>
                  <a:glow rad="381000">
                    <a:srgbClr val="FFFF00"/>
                  </a:glow>
                </a:effectLst>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stream.ReadToEnd</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p:txBody>
      </p:sp>
      <p:grpSp>
        <p:nvGrpSpPr>
          <p:cNvPr id="49" name="Group 48"/>
          <p:cNvGrpSpPr/>
          <p:nvPr/>
        </p:nvGrpSpPr>
        <p:grpSpPr>
          <a:xfrm>
            <a:off x="1880933" y="1439862"/>
            <a:ext cx="155448" cy="928346"/>
            <a:chOff x="1798637" y="1157543"/>
            <a:chExt cx="155448" cy="928346"/>
          </a:xfrm>
        </p:grpSpPr>
        <p:cxnSp>
          <p:nvCxnSpPr>
            <p:cNvPr id="7" name="Straight Arrow Connector 6"/>
            <p:cNvCxnSpPr/>
            <p:nvPr/>
          </p:nvCxnSpPr>
          <p:spPr>
            <a:xfrm>
              <a:off x="1876361" y="1157543"/>
              <a:ext cx="0" cy="742668"/>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1798637" y="1931901"/>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50" name="Group 49"/>
          <p:cNvGrpSpPr/>
          <p:nvPr/>
        </p:nvGrpSpPr>
        <p:grpSpPr>
          <a:xfrm>
            <a:off x="2036381" y="2441923"/>
            <a:ext cx="1975104" cy="3228627"/>
            <a:chOff x="1954085" y="2117579"/>
            <a:chExt cx="1975104" cy="3228627"/>
          </a:xfrm>
        </p:grpSpPr>
        <p:cxnSp>
          <p:nvCxnSpPr>
            <p:cNvPr id="25" name="Straight Arrow Connector 24"/>
            <p:cNvCxnSpPr/>
            <p:nvPr/>
          </p:nvCxnSpPr>
          <p:spPr>
            <a:xfrm>
              <a:off x="1954085" y="2117579"/>
              <a:ext cx="1811719" cy="3006377"/>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3" name="Oval 32"/>
            <p:cNvSpPr/>
            <p:nvPr/>
          </p:nvSpPr>
          <p:spPr bwMode="auto">
            <a:xfrm>
              <a:off x="3773741" y="5192218"/>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51" name="Group 50"/>
          <p:cNvGrpSpPr/>
          <p:nvPr/>
        </p:nvGrpSpPr>
        <p:grpSpPr>
          <a:xfrm>
            <a:off x="1565162" y="2531178"/>
            <a:ext cx="2079738" cy="2942522"/>
            <a:chOff x="1262189" y="2206833"/>
            <a:chExt cx="2079738" cy="2942522"/>
          </a:xfrm>
        </p:grpSpPr>
        <p:cxnSp>
          <p:nvCxnSpPr>
            <p:cNvPr id="29" name="Straight Arrow Connector 28"/>
            <p:cNvCxnSpPr/>
            <p:nvPr/>
          </p:nvCxnSpPr>
          <p:spPr>
            <a:xfrm flipH="1" flipV="1">
              <a:off x="1413065" y="2354263"/>
              <a:ext cx="1928862" cy="2795092"/>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Oval 34"/>
            <p:cNvSpPr/>
            <p:nvPr/>
          </p:nvSpPr>
          <p:spPr bwMode="auto">
            <a:xfrm>
              <a:off x="1262189" y="2206833"/>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39" name="Straight Arrow Connector 38"/>
          <p:cNvCxnSpPr/>
          <p:nvPr/>
        </p:nvCxnSpPr>
        <p:spPr>
          <a:xfrm flipH="1" flipV="1">
            <a:off x="355486" y="1897062"/>
            <a:ext cx="1110161" cy="634116"/>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1625833" y="2726551"/>
            <a:ext cx="17053" cy="1685111"/>
          </a:xfrm>
          <a:prstGeom prst="straightConnector1">
            <a:avLst/>
          </a:prstGeom>
          <a:ln w="57150">
            <a:solidFill>
              <a:srgbClr val="FF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a:off x="3943110" y="5716134"/>
            <a:ext cx="6401" cy="1079617"/>
          </a:xfrm>
          <a:prstGeom prst="straightConnector1">
            <a:avLst/>
          </a:prstGeom>
          <a:ln w="57150">
            <a:solidFill>
              <a:srgbClr val="FF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13067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up)">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down)">
                                      <p:cBhvr>
                                        <p:cTn id="17" dur="500"/>
                                        <p:tgtEl>
                                          <p:spTgt spid="51"/>
                                        </p:tgtEl>
                                      </p:cBhvr>
                                    </p:animEffect>
                                  </p:childTnLst>
                                </p:cTn>
                              </p:par>
                            </p:childTnLst>
                          </p:cTn>
                        </p:par>
                        <p:par>
                          <p:cTn id="18" fill="hold">
                            <p:stCondLst>
                              <p:cond delay="500"/>
                            </p:stCondLst>
                            <p:childTnLst>
                              <p:par>
                                <p:cTn id="19" presetID="22" presetClass="entr" presetSubtype="4" fill="hold" nodeType="afterEffect">
                                  <p:stCondLst>
                                    <p:cond delay="500"/>
                                  </p:stCondLst>
                                  <p:childTnLst>
                                    <p:set>
                                      <p:cBhvr>
                                        <p:cTn id="20" dur="1" fill="hold">
                                          <p:stCondLst>
                                            <p:cond delay="0"/>
                                          </p:stCondLst>
                                        </p:cTn>
                                        <p:tgtEl>
                                          <p:spTgt spid="39"/>
                                        </p:tgtEl>
                                        <p:attrNameLst>
                                          <p:attrName>style.visibility</p:attrName>
                                        </p:attrNameLst>
                                      </p:cBhvr>
                                      <p:to>
                                        <p:strVal val="visible"/>
                                      </p:to>
                                    </p:set>
                                    <p:animEffect transition="in" filter="wipe(down)">
                                      <p:cBhvr>
                                        <p:cTn id="21" dur="5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up)">
                                      <p:cBhvr>
                                        <p:cTn id="26" dur="500"/>
                                        <p:tgtEl>
                                          <p:spTgt spid="43"/>
                                        </p:tgtEl>
                                      </p:cBhvr>
                                    </p:animEffect>
                                  </p:childTnLst>
                                </p:cTn>
                              </p:par>
                              <p:par>
                                <p:cTn id="27" presetID="22" presetClass="entr" presetSubtype="1"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up)">
                                      <p:cBhvr>
                                        <p:cTn id="2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void is only for event handlers</a:t>
            </a:r>
            <a:endParaRPr lang="en-US" dirty="0"/>
          </a:p>
        </p:txBody>
      </p:sp>
      <p:sp>
        <p:nvSpPr>
          <p:cNvPr id="3" name="Text Placeholder 2"/>
          <p:cNvSpPr>
            <a:spLocks noGrp="1"/>
          </p:cNvSpPr>
          <p:nvPr>
            <p:ph type="body" sz="quarter" idx="10"/>
          </p:nvPr>
        </p:nvSpPr>
        <p:spPr>
          <a:xfrm>
            <a:off x="274638" y="1221157"/>
            <a:ext cx="11887199" cy="5558445"/>
          </a:xfrm>
          <a:noFill/>
        </p:spPr>
        <p:txBody>
          <a:bodyPr/>
          <a:lstStyle/>
          <a:p>
            <a:r>
              <a:rPr lang="en-US" sz="1800" dirty="0" smtClean="0">
                <a:solidFill>
                  <a:srgbClr val="0000FF"/>
                </a:solidFill>
                <a:highlight>
                  <a:srgbClr val="FFFFFF"/>
                </a:highlight>
                <a:latin typeface="Consolas" panose="020B0609020204030204" pitchFamily="49" charset="0"/>
              </a:rPr>
              <a:t/>
            </a:r>
            <a:br>
              <a:rPr lang="en-US" sz="1800" dirty="0" smtClean="0">
                <a:solidFill>
                  <a:srgbClr val="0000FF"/>
                </a:solidFill>
                <a:highlight>
                  <a:srgbClr val="FFFFFF"/>
                </a:highlight>
                <a:latin typeface="Consolas" panose="020B0609020204030204" pitchFamily="49" charset="0"/>
              </a:rPr>
            </a:br>
            <a:r>
              <a:rPr lang="en-US" sz="1800" dirty="0" smtClean="0">
                <a:solidFill>
                  <a:srgbClr val="0000FF"/>
                </a:solidFill>
                <a:highlight>
                  <a:srgbClr val="FFFFFF"/>
                </a:highlight>
                <a:latin typeface="Consolas" panose="020B0609020204030204" pitchFamily="49" charset="0"/>
              </a:rPr>
              <a:t>private</a:t>
            </a:r>
            <a:r>
              <a:rPr lang="en-US" sz="1800" dirty="0" smtClean="0">
                <a:solidFill>
                  <a:srgbClr val="000000"/>
                </a:solidFill>
                <a:highlight>
                  <a:srgbClr val="FFFFFF"/>
                </a:highlight>
                <a:latin typeface="Consolas" panose="020B0609020204030204" pitchFamily="49" charset="0"/>
              </a:rPr>
              <a:t> </a:t>
            </a:r>
            <a:r>
              <a:rPr lang="en-US" sz="1800" dirty="0" err="1" smtClean="0">
                <a:solidFill>
                  <a:srgbClr val="0000FF"/>
                </a:solidFill>
                <a:highlight>
                  <a:srgbClr val="FFFFFF"/>
                </a:highlight>
                <a:latin typeface="Consolas" panose="020B0609020204030204" pitchFamily="49" charset="0"/>
              </a:rPr>
              <a:t>async</a:t>
            </a:r>
            <a:r>
              <a:rPr lang="en-US" sz="1800" dirty="0" smtClean="0">
                <a:solidFill>
                  <a:srgbClr val="0000FF"/>
                </a:solidFill>
                <a:highlight>
                  <a:srgbClr val="FFFFFF"/>
                </a:highlight>
                <a:latin typeface="Consolas" panose="020B0609020204030204" pitchFamily="49" charset="0"/>
              </a:rPr>
              <a:t> void</a:t>
            </a:r>
            <a:r>
              <a:rPr lang="en-US" sz="1800" dirty="0" smtClean="0">
                <a:solidFill>
                  <a:srgbClr val="000000"/>
                </a:solidFill>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Button1_Click(</a:t>
            </a:r>
            <a:r>
              <a:rPr lang="en-US" sz="1800" dirty="0">
                <a:solidFill>
                  <a:srgbClr val="0000FF"/>
                </a:solidFill>
                <a:highlight>
                  <a:srgbClr val="FFFFFF"/>
                </a:highlight>
                <a:latin typeface="Consolas" panose="020B0609020204030204" pitchFamily="49" charset="0"/>
              </a:rPr>
              <a:t>object</a:t>
            </a:r>
            <a:r>
              <a:rPr lang="en-US" sz="1800" dirty="0">
                <a:solidFill>
                  <a:srgbClr val="000000"/>
                </a:solidFill>
                <a:highlight>
                  <a:srgbClr val="FFFFFF"/>
                </a:highlight>
                <a:latin typeface="Consolas" panose="020B0609020204030204" pitchFamily="49" charset="0"/>
              </a:rPr>
              <a:t> Sender, </a:t>
            </a:r>
            <a:r>
              <a:rPr lang="en-US" sz="1800" dirty="0" err="1">
                <a:solidFill>
                  <a:srgbClr val="2B91AF"/>
                </a:solidFill>
                <a:highlight>
                  <a:srgbClr val="FFFFFF"/>
                </a:highlight>
                <a:latin typeface="Consolas" panose="020B0609020204030204" pitchFamily="49" charset="0"/>
              </a:rPr>
              <a:t>EventArgs</a:t>
            </a:r>
            <a:r>
              <a:rPr lang="en-US" sz="1800" dirty="0">
                <a:solidFill>
                  <a:srgbClr val="000000"/>
                </a:solidFill>
                <a:highlight>
                  <a:srgbClr val="FFFFFF"/>
                </a:highlight>
                <a:latin typeface="Consolas" panose="020B0609020204030204" pitchFamily="49" charset="0"/>
              </a:rPr>
              <a:t> e</a:t>
            </a:r>
            <a:r>
              <a:rPr lang="en-US" sz="1800" dirty="0" smtClean="0">
                <a:solidFill>
                  <a:srgbClr val="000000"/>
                </a:solidFill>
                <a:highlight>
                  <a:srgbClr val="FFFFFF"/>
                </a:highlight>
                <a:latin typeface="Consolas" panose="020B0609020204030204" pitchFamily="49" charset="0"/>
              </a:rPr>
              <a:t>) {</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try</a:t>
            </a:r>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SendData</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"https://secure.flickr.com/services/</a:t>
            </a:r>
            <a:r>
              <a:rPr lang="en-US" sz="1800" dirty="0" err="1">
                <a:solidFill>
                  <a:srgbClr val="A31515"/>
                </a:solidFill>
                <a:highlight>
                  <a:srgbClr val="FFFFFF"/>
                </a:highlight>
                <a:latin typeface="Consolas" panose="020B0609020204030204" pitchFamily="49" charset="0"/>
              </a:rPr>
              <a:t>oauth</a:t>
            </a:r>
            <a:r>
              <a:rPr lang="en-US" sz="1800" dirty="0">
                <a:solidFill>
                  <a:srgbClr val="A31515"/>
                </a:solidFill>
                <a:highlight>
                  <a:srgbClr val="FFFFFF"/>
                </a:highlight>
                <a:latin typeface="Consolas" panose="020B0609020204030204" pitchFamily="49" charset="0"/>
              </a:rPr>
              <a:t>/</a:t>
            </a:r>
            <a:r>
              <a:rPr lang="en-US" sz="1800" dirty="0" err="1">
                <a:solidFill>
                  <a:srgbClr val="A31515"/>
                </a:solidFill>
                <a:highlight>
                  <a:srgbClr val="FFFFFF"/>
                </a:highlight>
                <a:latin typeface="Consolas" panose="020B0609020204030204" pitchFamily="49" charset="0"/>
              </a:rPr>
              <a:t>request_token</a:t>
            </a:r>
            <a:r>
              <a:rPr lang="en-US" sz="1800" dirty="0" smtClean="0">
                <a:solidFill>
                  <a:srgbClr val="A31515"/>
                </a:solidFill>
                <a:highlight>
                  <a:srgbClr val="FFFFFF"/>
                </a:highlight>
                <a:latin typeface="Consolas" panose="020B0609020204030204" pitchFamily="49" charset="0"/>
              </a:rPr>
              <a:t>"</a:t>
            </a:r>
            <a:r>
              <a:rPr lang="en-US" sz="1800" dirty="0" smtClean="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        </a:t>
            </a:r>
            <a:r>
              <a:rPr lang="en-US" sz="1800" dirty="0">
                <a:solidFill>
                  <a:srgbClr val="008000"/>
                </a:solidFill>
                <a:highlight>
                  <a:srgbClr val="FFFFFF"/>
                </a:highlight>
                <a:latin typeface="Consolas" panose="020B0609020204030204" pitchFamily="49" charset="0"/>
              </a:rPr>
              <a:t>// </a:t>
            </a:r>
            <a:r>
              <a:rPr lang="en-US" sz="1800" dirty="0" smtClean="0">
                <a:solidFill>
                  <a:srgbClr val="008000"/>
                </a:solidFill>
                <a:highlight>
                  <a:srgbClr val="FFFFFF"/>
                </a:highlight>
                <a:latin typeface="Consolas" panose="020B0609020204030204" pitchFamily="49" charset="0"/>
              </a:rPr>
              <a:t>await </a:t>
            </a:r>
            <a:r>
              <a:rPr lang="en-US" sz="1800" dirty="0" err="1" smtClean="0">
                <a:solidFill>
                  <a:srgbClr val="008000"/>
                </a:solidFill>
                <a:highlight>
                  <a:srgbClr val="FFFFFF"/>
                </a:highlight>
                <a:latin typeface="Consolas" panose="020B0609020204030204" pitchFamily="49" charset="0"/>
              </a:rPr>
              <a:t>Task.Delay</a:t>
            </a:r>
            <a:r>
              <a:rPr lang="en-US" sz="1800" dirty="0" smtClean="0">
                <a:solidFill>
                  <a:srgbClr val="008000"/>
                </a:solidFill>
                <a:highlight>
                  <a:srgbClr val="FFFFFF"/>
                </a:highlight>
                <a:latin typeface="Consolas" panose="020B0609020204030204" pitchFamily="49" charset="0"/>
              </a:rPr>
              <a:t>(2000);</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r>
              <a:rPr lang="en-US" sz="1800" dirty="0">
                <a:solidFill>
                  <a:srgbClr val="008000"/>
                </a:solidFill>
                <a:highlight>
                  <a:srgbClr val="FFFFFF"/>
                </a:highlight>
                <a:latin typeface="Consolas" panose="020B0609020204030204" pitchFamily="49" charset="0"/>
              </a:rPr>
              <a:t>// </a:t>
            </a:r>
            <a:r>
              <a:rPr lang="en-US" sz="1800" dirty="0" err="1" smtClean="0">
                <a:solidFill>
                  <a:srgbClr val="008000"/>
                </a:solidFill>
                <a:highlight>
                  <a:srgbClr val="FFFFFF"/>
                </a:highlight>
                <a:latin typeface="Consolas" panose="020B0609020204030204" pitchFamily="49" charset="0"/>
              </a:rPr>
              <a:t>DebugPrint</a:t>
            </a:r>
            <a:r>
              <a:rPr lang="en-US" sz="1800" dirty="0" smtClean="0">
                <a:solidFill>
                  <a:srgbClr val="008000"/>
                </a:solidFill>
                <a:highlight>
                  <a:srgbClr val="FFFFFF"/>
                </a:highlight>
                <a:latin typeface="Consolas" panose="020B0609020204030204" pitchFamily="49" charset="0"/>
              </a:rPr>
              <a:t>("Received Data: " + </a:t>
            </a:r>
            <a:r>
              <a:rPr lang="en-US" sz="1800" dirty="0" err="1" smtClean="0">
                <a:solidFill>
                  <a:srgbClr val="008000"/>
                </a:solidFill>
                <a:highlight>
                  <a:srgbClr val="FFFFFF"/>
                </a:highlight>
                <a:latin typeface="Consolas" panose="020B0609020204030204" pitchFamily="49" charset="0"/>
              </a:rPr>
              <a:t>m_GetResponse</a:t>
            </a:r>
            <a:r>
              <a:rPr lang="en-US" sz="1800" dirty="0" smtClean="0">
                <a:solidFill>
                  <a:srgbClr val="008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a:p>
            <a:r>
              <a:rPr lang="en-US" sz="1800" dirty="0" smtClean="0">
                <a:solidFill>
                  <a:srgbClr val="000000"/>
                </a:solidFill>
                <a:highlight>
                  <a:srgbClr val="FFFFFF"/>
                </a:highlight>
                <a:latin typeface="Consolas" panose="020B0609020204030204" pitchFamily="49" charset="0"/>
              </a:rPr>
              <a:t>    }</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catch</a:t>
            </a:r>
            <a:r>
              <a:rPr lang="en-US" sz="1800" dirty="0">
                <a:solidFill>
                  <a:srgbClr val="000000"/>
                </a:solidFill>
                <a:highlight>
                  <a:srgbClr val="FFFFFF"/>
                </a:highlight>
                <a:latin typeface="Consolas" panose="020B0609020204030204" pitchFamily="49" charset="0"/>
              </a:rPr>
              <a:t> (</a:t>
            </a:r>
            <a:r>
              <a:rPr lang="en-US" sz="1800" dirty="0">
                <a:solidFill>
                  <a:srgbClr val="2B91AF"/>
                </a:solidFill>
                <a:highlight>
                  <a:srgbClr val="FFFFFF"/>
                </a:highlight>
                <a:latin typeface="Consolas" panose="020B0609020204030204" pitchFamily="49" charset="0"/>
              </a:rPr>
              <a:t>Exception</a:t>
            </a:r>
            <a:r>
              <a:rPr lang="en-US" sz="1800" dirty="0">
                <a:solidFill>
                  <a:srgbClr val="000000"/>
                </a:solidFill>
                <a:highlight>
                  <a:srgbClr val="FFFFFF"/>
                </a:highlight>
                <a:latin typeface="Consolas" panose="020B0609020204030204" pitchFamily="49" charset="0"/>
              </a:rPr>
              <a:t> </a:t>
            </a:r>
            <a:r>
              <a:rPr lang="en-US" sz="1800" dirty="0" smtClean="0">
                <a:solidFill>
                  <a:srgbClr val="000000"/>
                </a:solidFill>
                <a:highlight>
                  <a:srgbClr val="FFFFFF"/>
                </a:highlight>
                <a:latin typeface="Consolas" panose="020B0609020204030204" pitchFamily="49" charset="0"/>
              </a:rPr>
              <a:t>ex) </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rootPage.NotifyUser</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"Error posting data to server."</a:t>
            </a:r>
            <a:r>
              <a:rPr lang="en-US" sz="1800" dirty="0">
                <a:solidFill>
                  <a:srgbClr val="000000"/>
                </a:solidFill>
                <a:highlight>
                  <a:srgbClr val="FFFFFF"/>
                </a:highlight>
                <a:latin typeface="Consolas" panose="020B0609020204030204" pitchFamily="49" charset="0"/>
              </a:rPr>
              <a:t> + </a:t>
            </a:r>
            <a:r>
              <a:rPr lang="en-US" sz="1800" dirty="0" err="1" smtClean="0">
                <a:solidFill>
                  <a:srgbClr val="000000"/>
                </a:solidFill>
                <a:highlight>
                  <a:srgbClr val="FFFFFF"/>
                </a:highlight>
                <a:latin typeface="Consolas" panose="020B0609020204030204" pitchFamily="49" charset="0"/>
              </a:rPr>
              <a:t>ex.Message</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nb-NO" sz="1800" dirty="0">
                <a:solidFill>
                  <a:srgbClr val="0000FF"/>
                </a:solidFill>
                <a:highlight>
                  <a:srgbClr val="FFFFFF"/>
                </a:highlight>
                <a:latin typeface="Consolas" panose="020B0609020204030204" pitchFamily="49" charset="0"/>
              </a:rPr>
              <a:t>private</a:t>
            </a:r>
            <a:r>
              <a:rPr lang="nb-NO" sz="1800" dirty="0">
                <a:solidFill>
                  <a:srgbClr val="000000"/>
                </a:solidFill>
                <a:highlight>
                  <a:srgbClr val="FFFFFF"/>
                </a:highlight>
                <a:latin typeface="Consolas" panose="020B0609020204030204" pitchFamily="49" charset="0"/>
              </a:rPr>
              <a:t> </a:t>
            </a:r>
            <a:r>
              <a:rPr lang="nb-NO" sz="1800" dirty="0">
                <a:solidFill>
                  <a:srgbClr val="0000FF"/>
                </a:solidFill>
                <a:highlight>
                  <a:srgbClr val="FFFFFF"/>
                </a:highlight>
                <a:latin typeface="Consolas" panose="020B0609020204030204" pitchFamily="49" charset="0"/>
              </a:rPr>
              <a:t>async</a:t>
            </a:r>
            <a:r>
              <a:rPr lang="nb-NO" sz="1800" dirty="0">
                <a:solidFill>
                  <a:srgbClr val="000000"/>
                </a:solidFill>
                <a:highlight>
                  <a:srgbClr val="FFFFFF"/>
                </a:highlight>
                <a:latin typeface="Consolas" panose="020B0609020204030204" pitchFamily="49" charset="0"/>
              </a:rPr>
              <a:t> </a:t>
            </a:r>
            <a:r>
              <a:rPr lang="nb-NO" sz="1800" dirty="0">
                <a:solidFill>
                  <a:srgbClr val="0000FF"/>
                </a:solidFill>
                <a:highlight>
                  <a:srgbClr val="FFFFFF"/>
                </a:highlight>
                <a:latin typeface="Consolas" panose="020B0609020204030204" pitchFamily="49" charset="0"/>
              </a:rPr>
              <a:t>void</a:t>
            </a:r>
            <a:r>
              <a:rPr lang="nb-NO" sz="1800" dirty="0">
                <a:solidFill>
                  <a:srgbClr val="000000"/>
                </a:solidFill>
                <a:highlight>
                  <a:srgbClr val="FFFFFF"/>
                </a:highlight>
                <a:latin typeface="Consolas" panose="020B0609020204030204" pitchFamily="49" charset="0"/>
              </a:rPr>
              <a:t> SendData(</a:t>
            </a:r>
            <a:r>
              <a:rPr lang="nb-NO" sz="1800" dirty="0">
                <a:solidFill>
                  <a:srgbClr val="0000FF"/>
                </a:solidFill>
                <a:highlight>
                  <a:srgbClr val="FFFFFF"/>
                </a:highlight>
                <a:latin typeface="Consolas" panose="020B0609020204030204" pitchFamily="49" charset="0"/>
              </a:rPr>
              <a:t>string</a:t>
            </a:r>
            <a:r>
              <a:rPr lang="nb-NO" sz="1800" dirty="0">
                <a:solidFill>
                  <a:srgbClr val="000000"/>
                </a:solidFill>
                <a:highlight>
                  <a:srgbClr val="FFFFFF"/>
                </a:highlight>
                <a:latin typeface="Consolas" panose="020B0609020204030204" pitchFamily="49" charset="0"/>
              </a:rPr>
              <a:t> Url) </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request = </a:t>
            </a:r>
            <a:r>
              <a:rPr lang="en-US" sz="1800" dirty="0" err="1">
                <a:solidFill>
                  <a:srgbClr val="2B91AF"/>
                </a:solidFill>
                <a:highlight>
                  <a:srgbClr val="FFFFFF"/>
                </a:highlight>
                <a:latin typeface="Consolas" panose="020B0609020204030204" pitchFamily="49" charset="0"/>
              </a:rPr>
              <a:t>WebRequest</a:t>
            </a:r>
            <a:r>
              <a:rPr lang="en-US" sz="1800" dirty="0" err="1">
                <a:solidFill>
                  <a:srgbClr val="000000"/>
                </a:solidFill>
                <a:highlight>
                  <a:srgbClr val="FFFFFF"/>
                </a:highlight>
                <a:latin typeface="Consolas" panose="020B0609020204030204" pitchFamily="49" charset="0"/>
              </a:rPr>
              <a:t>.Create</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Url</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using </a:t>
            </a:r>
            <a:r>
              <a:rPr lang="en-US" sz="1800" dirty="0">
                <a:solidFill>
                  <a:srgbClr val="000000"/>
                </a:solidFill>
                <a:highlight>
                  <a:srgbClr val="FFFFFF"/>
                </a:highlight>
                <a:latin typeface="Consolas" panose="020B0609020204030204" pitchFamily="49" charset="0"/>
              </a:rPr>
              <a:t>(</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response = </a:t>
            </a:r>
            <a:r>
              <a:rPr lang="en-US" sz="1800" dirty="0">
                <a:solidFill>
                  <a:srgbClr val="0000FF"/>
                </a:solidFill>
                <a:highlight>
                  <a:srgbClr val="FFFFFF"/>
                </a:highlight>
                <a:latin typeface="Consolas" panose="020B0609020204030204" pitchFamily="49" charset="0"/>
              </a:rPr>
              <a:t>await</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request.GetResponseAsync</a:t>
            </a:r>
            <a:r>
              <a:rPr lang="en-US" sz="1800" dirty="0" smtClean="0">
                <a:solidFill>
                  <a:srgbClr val="000000"/>
                </a:solidFill>
                <a:highlight>
                  <a:srgbClr val="FFFFFF"/>
                </a:highlight>
                <a:latin typeface="Consolas" panose="020B0609020204030204" pitchFamily="49" charset="0"/>
              </a:rPr>
              <a:t>()) </a:t>
            </a:r>
            <a:r>
              <a:rPr lang="en-US" sz="1800" dirty="0">
                <a:solidFill>
                  <a:srgbClr val="008000"/>
                </a:solidFill>
                <a:highlight>
                  <a:srgbClr val="FFFFFF"/>
                </a:highlight>
                <a:latin typeface="Consolas" panose="020B0609020204030204" pitchFamily="49" charset="0"/>
              </a:rPr>
              <a:t>// </a:t>
            </a:r>
            <a:r>
              <a:rPr lang="en-US" sz="1800" dirty="0" smtClean="0">
                <a:solidFill>
                  <a:srgbClr val="008000"/>
                </a:solidFill>
                <a:highlight>
                  <a:srgbClr val="FFFFFF"/>
                </a:highlight>
                <a:latin typeface="Consolas" panose="020B0609020204030204" pitchFamily="49" charset="0"/>
              </a:rPr>
              <a:t>exception on resumption</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using </a:t>
            </a:r>
            <a:r>
              <a:rPr lang="en-US" sz="1800" dirty="0">
                <a:solidFill>
                  <a:srgbClr val="000000"/>
                </a:solidFill>
                <a:highlight>
                  <a:srgbClr val="FFFFFF"/>
                </a:highlight>
                <a:latin typeface="Consolas" panose="020B0609020204030204" pitchFamily="49" charset="0"/>
              </a:rPr>
              <a:t>(</a:t>
            </a:r>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stream = </a:t>
            </a:r>
            <a:r>
              <a:rPr lang="en-US" sz="1800" dirty="0">
                <a:solidFill>
                  <a:srgbClr val="0000FF"/>
                </a:solidFill>
                <a:highlight>
                  <a:srgbClr val="FFFFFF"/>
                </a:highlight>
                <a:latin typeface="Consolas" panose="020B0609020204030204" pitchFamily="49" charset="0"/>
              </a:rPr>
              <a:t>new</a:t>
            </a:r>
            <a:r>
              <a:rPr lang="en-US" sz="1800" dirty="0">
                <a:solidFill>
                  <a:srgbClr val="000000"/>
                </a:solidFill>
                <a:highlight>
                  <a:srgbClr val="FFFFFF"/>
                </a:highlight>
                <a:latin typeface="Consolas" panose="020B0609020204030204" pitchFamily="49" charset="0"/>
              </a:rPr>
              <a:t> </a:t>
            </a:r>
            <a:r>
              <a:rPr lang="en-US" sz="1800" dirty="0" err="1">
                <a:solidFill>
                  <a:srgbClr val="2B91AF"/>
                </a:solidFill>
                <a:highlight>
                  <a:srgbClr val="FFFFFF"/>
                </a:highlight>
                <a:latin typeface="Consolas" panose="020B0609020204030204" pitchFamily="49" charset="0"/>
              </a:rPr>
              <a:t>StreamReader</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response.GetResponseStream</a:t>
            </a:r>
            <a:r>
              <a:rPr lang="en-US" sz="1800" dirty="0">
                <a:solidFill>
                  <a:srgbClr val="000000"/>
                </a:solidFill>
                <a:highlight>
                  <a:srgbClr val="FFFFFF"/>
                </a:highlight>
                <a:latin typeface="Consolas" panose="020B0609020204030204" pitchFamily="49" charset="0"/>
              </a:rPr>
              <a:t>()))</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effectLst>
                  <a:glow rad="381000">
                    <a:srgbClr val="FFFF00"/>
                  </a:glow>
                </a:effectLst>
                <a:highlight>
                  <a:srgbClr val="FFFFFF"/>
                </a:highlight>
                <a:latin typeface="Consolas" panose="020B0609020204030204" pitchFamily="49" charset="0"/>
              </a:rPr>
              <a:t>m_GetResponse</a:t>
            </a:r>
            <a:r>
              <a:rPr lang="en-US" sz="1800" dirty="0">
                <a:solidFill>
                  <a:srgbClr val="000000"/>
                </a:solidFill>
                <a:effectLst>
                  <a:glow rad="381000">
                    <a:srgbClr val="FFFF00"/>
                  </a:glow>
                </a:effectLst>
                <a:highlight>
                  <a:srgbClr val="FFFFFF"/>
                </a:highlight>
                <a:latin typeface="Consolas" panose="020B0609020204030204" pitchFamily="49" charset="0"/>
              </a:rPr>
              <a:t> </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stream.ReadToEnd</a:t>
            </a:r>
            <a:r>
              <a:rPr lang="en-US" sz="1800" dirty="0">
                <a:solidFill>
                  <a:srgbClr val="000000"/>
                </a:solidFill>
                <a:highlight>
                  <a:srgbClr val="FFFFFF"/>
                </a:highlight>
                <a:latin typeface="Consolas" panose="020B0609020204030204" pitchFamily="49" charset="0"/>
              </a:rPr>
              <a:t>();</a:t>
            </a:r>
          </a:p>
          <a:p>
            <a:r>
              <a:rPr lang="en-US" sz="1800" dirty="0" smtClean="0">
                <a:solidFill>
                  <a:srgbClr val="000000"/>
                </a:solidFill>
                <a:highlight>
                  <a:srgbClr val="FFFFFF"/>
                </a:highlight>
                <a:latin typeface="Consolas" panose="020B0609020204030204" pitchFamily="49" charset="0"/>
              </a:rPr>
              <a:t>}</a:t>
            </a:r>
            <a:endParaRPr lang="en-US" sz="1800" dirty="0">
              <a:solidFill>
                <a:srgbClr val="000000"/>
              </a:solidFill>
              <a:highlight>
                <a:srgbClr val="FFFFFF"/>
              </a:highlight>
              <a:latin typeface="Consolas" panose="020B0609020204030204" pitchFamily="49" charset="0"/>
            </a:endParaRPr>
          </a:p>
        </p:txBody>
      </p:sp>
      <p:grpSp>
        <p:nvGrpSpPr>
          <p:cNvPr id="14" name="Group 13"/>
          <p:cNvGrpSpPr/>
          <p:nvPr/>
        </p:nvGrpSpPr>
        <p:grpSpPr>
          <a:xfrm>
            <a:off x="1798637" y="1353794"/>
            <a:ext cx="155448" cy="1000468"/>
            <a:chOff x="1798637" y="1353794"/>
            <a:chExt cx="155448" cy="1000468"/>
          </a:xfrm>
        </p:grpSpPr>
        <p:cxnSp>
          <p:nvCxnSpPr>
            <p:cNvPr id="7" name="Straight Arrow Connector 6"/>
            <p:cNvCxnSpPr/>
            <p:nvPr/>
          </p:nvCxnSpPr>
          <p:spPr>
            <a:xfrm>
              <a:off x="1876361" y="1353794"/>
              <a:ext cx="0" cy="763785"/>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1798637" y="2200274"/>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5" name="Group 14"/>
          <p:cNvGrpSpPr/>
          <p:nvPr/>
        </p:nvGrpSpPr>
        <p:grpSpPr>
          <a:xfrm>
            <a:off x="1954085" y="2501691"/>
            <a:ext cx="2058152" cy="3168859"/>
            <a:chOff x="1954085" y="2501691"/>
            <a:chExt cx="2058152" cy="3168859"/>
          </a:xfrm>
        </p:grpSpPr>
        <p:cxnSp>
          <p:nvCxnSpPr>
            <p:cNvPr id="25" name="Straight Arrow Connector 24"/>
            <p:cNvCxnSpPr/>
            <p:nvPr/>
          </p:nvCxnSpPr>
          <p:spPr>
            <a:xfrm>
              <a:off x="1954085" y="2501691"/>
              <a:ext cx="1919415" cy="2984709"/>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3" name="Oval 32"/>
            <p:cNvSpPr/>
            <p:nvPr/>
          </p:nvSpPr>
          <p:spPr bwMode="auto">
            <a:xfrm>
              <a:off x="3856789" y="5516562"/>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6" name="Group 15"/>
          <p:cNvGrpSpPr/>
          <p:nvPr/>
        </p:nvGrpSpPr>
        <p:grpSpPr>
          <a:xfrm>
            <a:off x="1579867" y="2424696"/>
            <a:ext cx="2115833" cy="3087104"/>
            <a:chOff x="1579867" y="2424697"/>
            <a:chExt cx="2217372" cy="2522643"/>
          </a:xfrm>
        </p:grpSpPr>
        <p:cxnSp>
          <p:nvCxnSpPr>
            <p:cNvPr id="29" name="Straight Arrow Connector 28"/>
            <p:cNvCxnSpPr/>
            <p:nvPr/>
          </p:nvCxnSpPr>
          <p:spPr>
            <a:xfrm flipH="1" flipV="1">
              <a:off x="1735316" y="2586993"/>
              <a:ext cx="2061923" cy="2360347"/>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Oval 34"/>
            <p:cNvSpPr/>
            <p:nvPr/>
          </p:nvSpPr>
          <p:spPr bwMode="auto">
            <a:xfrm>
              <a:off x="1579867" y="2424697"/>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47" name="Straight Arrow Connector 46"/>
          <p:cNvCxnSpPr/>
          <p:nvPr/>
        </p:nvCxnSpPr>
        <p:spPr>
          <a:xfrm flipH="1">
            <a:off x="3937759" y="5709278"/>
            <a:ext cx="6212" cy="1034668"/>
          </a:xfrm>
          <a:prstGeom prst="straightConnector1">
            <a:avLst/>
          </a:prstGeom>
          <a:ln w="57150">
            <a:solidFill>
              <a:srgbClr val="FF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1565293" y="2738167"/>
            <a:ext cx="155448" cy="1675083"/>
            <a:chOff x="1502143" y="2655679"/>
            <a:chExt cx="155448" cy="1675083"/>
          </a:xfrm>
        </p:grpSpPr>
        <p:cxnSp>
          <p:nvCxnSpPr>
            <p:cNvPr id="39" name="Straight Arrow Connector 38"/>
            <p:cNvCxnSpPr/>
            <p:nvPr/>
          </p:nvCxnSpPr>
          <p:spPr>
            <a:xfrm flipH="1">
              <a:off x="1587157" y="2655679"/>
              <a:ext cx="2430" cy="1414562"/>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Oval 23"/>
            <p:cNvSpPr/>
            <p:nvPr/>
          </p:nvSpPr>
          <p:spPr bwMode="auto">
            <a:xfrm>
              <a:off x="1502143" y="4176774"/>
              <a:ext cx="155448" cy="153988"/>
            </a:xfrm>
            <a:prstGeom prst="ellipse">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26" name="Straight Arrow Connector 25"/>
          <p:cNvCxnSpPr/>
          <p:nvPr/>
        </p:nvCxnSpPr>
        <p:spPr>
          <a:xfrm flipH="1" flipV="1">
            <a:off x="274639" y="3218952"/>
            <a:ext cx="1212764" cy="1040310"/>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24940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par>
                          <p:cTn id="18" fill="hold">
                            <p:stCondLst>
                              <p:cond delay="500"/>
                            </p:stCondLst>
                            <p:childTnLst>
                              <p:par>
                                <p:cTn id="19" presetID="22" presetClass="entr" presetSubtype="1" fill="hold" nodeType="after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par>
                          <p:cTn id="22" fill="hold">
                            <p:stCondLst>
                              <p:cond delay="1500"/>
                            </p:stCondLst>
                            <p:childTnLst>
                              <p:par>
                                <p:cTn id="23" presetID="22" presetClass="entr" presetSubtype="2" fill="hold" nodeType="afterEffect">
                                  <p:stCondLst>
                                    <p:cond delay="500"/>
                                  </p:stCondLst>
                                  <p:childTnLst>
                                    <p:set>
                                      <p:cBhvr>
                                        <p:cTn id="24" dur="1" fill="hold">
                                          <p:stCondLst>
                                            <p:cond delay="0"/>
                                          </p:stCondLst>
                                        </p:cTn>
                                        <p:tgtEl>
                                          <p:spTgt spid="26"/>
                                        </p:tgtEl>
                                        <p:attrNameLst>
                                          <p:attrName>style.visibility</p:attrName>
                                        </p:attrNameLst>
                                      </p:cBhvr>
                                      <p:to>
                                        <p:strVal val="visible"/>
                                      </p:to>
                                    </p:set>
                                    <p:animEffect transition="in" filter="wipe(right)">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up)">
                                      <p:cBhvr>
                                        <p:cTn id="3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a:t>
            </a:r>
            <a:r>
              <a:rPr lang="en-US" dirty="0" smtClean="0"/>
              <a:t> void is only for event handlers</a:t>
            </a:r>
            <a:endParaRPr lang="en-US" dirty="0"/>
          </a:p>
        </p:txBody>
      </p:sp>
      <p:sp>
        <p:nvSpPr>
          <p:cNvPr id="3" name="Text Placeholder 2"/>
          <p:cNvSpPr>
            <a:spLocks noGrp="1"/>
          </p:cNvSpPr>
          <p:nvPr>
            <p:ph type="body" sz="quarter" idx="11"/>
          </p:nvPr>
        </p:nvSpPr>
        <p:spPr>
          <a:xfrm>
            <a:off x="274639" y="1212849"/>
            <a:ext cx="11889564" cy="5336846"/>
          </a:xfrm>
        </p:spPr>
        <p:txBody>
          <a:bodyPr/>
          <a:lstStyle/>
          <a:p>
            <a:r>
              <a:rPr lang="en-US" dirty="0" smtClean="0">
                <a:solidFill>
                  <a:schemeClr val="accent1"/>
                </a:solidFill>
              </a:rPr>
              <a:t>Principles</a:t>
            </a:r>
          </a:p>
          <a:p>
            <a:r>
              <a:rPr lang="en-US" sz="2400" dirty="0" err="1" smtClean="0">
                <a:solidFill>
                  <a:schemeClr val="tx1"/>
                </a:solidFill>
              </a:rPr>
              <a:t>Async</a:t>
            </a:r>
            <a:r>
              <a:rPr lang="en-US" sz="2400" dirty="0" smtClean="0">
                <a:solidFill>
                  <a:schemeClr val="tx1"/>
                </a:solidFill>
              </a:rPr>
              <a:t> void is a “fire-and-forget” mechanism…</a:t>
            </a:r>
          </a:p>
          <a:p>
            <a:r>
              <a:rPr lang="en-US" sz="2400" dirty="0" smtClean="0">
                <a:solidFill>
                  <a:schemeClr val="tx1"/>
                </a:solidFill>
              </a:rPr>
              <a:t>The caller is </a:t>
            </a:r>
            <a:r>
              <a:rPr lang="en-US" sz="2400" i="1" dirty="0" smtClean="0">
                <a:solidFill>
                  <a:schemeClr val="tx1"/>
                </a:solidFill>
              </a:rPr>
              <a:t>unable</a:t>
            </a:r>
            <a:r>
              <a:rPr lang="en-US" sz="2400" dirty="0" smtClean="0">
                <a:solidFill>
                  <a:schemeClr val="tx1"/>
                </a:solidFill>
              </a:rPr>
              <a:t> to know when an </a:t>
            </a:r>
            <a:r>
              <a:rPr lang="en-US" sz="2400" dirty="0" err="1" smtClean="0">
                <a:solidFill>
                  <a:schemeClr val="tx1"/>
                </a:solidFill>
              </a:rPr>
              <a:t>async</a:t>
            </a:r>
            <a:r>
              <a:rPr lang="en-US" sz="2400" dirty="0" smtClean="0">
                <a:solidFill>
                  <a:schemeClr val="tx1"/>
                </a:solidFill>
              </a:rPr>
              <a:t> void has finished</a:t>
            </a:r>
          </a:p>
          <a:p>
            <a:r>
              <a:rPr lang="en-US" sz="2400" dirty="0" smtClean="0">
                <a:solidFill>
                  <a:schemeClr val="tx1"/>
                </a:solidFill>
              </a:rPr>
              <a:t>The caller is </a:t>
            </a:r>
            <a:r>
              <a:rPr lang="en-US" sz="2400" i="1" dirty="0" smtClean="0">
                <a:solidFill>
                  <a:schemeClr val="tx1"/>
                </a:solidFill>
              </a:rPr>
              <a:t>unable</a:t>
            </a:r>
            <a:r>
              <a:rPr lang="en-US" sz="2400" dirty="0" smtClean="0">
                <a:solidFill>
                  <a:schemeClr val="tx1"/>
                </a:solidFill>
              </a:rPr>
              <a:t> to catch exceptions thrown from an </a:t>
            </a:r>
            <a:r>
              <a:rPr lang="en-US" sz="2400" dirty="0" err="1" smtClean="0">
                <a:solidFill>
                  <a:schemeClr val="tx1"/>
                </a:solidFill>
              </a:rPr>
              <a:t>async</a:t>
            </a:r>
            <a:r>
              <a:rPr lang="en-US" sz="2400" dirty="0" smtClean="0">
                <a:solidFill>
                  <a:schemeClr val="tx1"/>
                </a:solidFill>
              </a:rPr>
              <a:t> void</a:t>
            </a:r>
          </a:p>
          <a:p>
            <a:r>
              <a:rPr lang="en-US" sz="2400" dirty="0">
                <a:solidFill>
                  <a:schemeClr val="tx1"/>
                </a:solidFill>
              </a:rPr>
              <a:t>	</a:t>
            </a:r>
            <a:r>
              <a:rPr lang="en-US" sz="2400" dirty="0" smtClean="0">
                <a:solidFill>
                  <a:schemeClr val="tx1"/>
                </a:solidFill>
              </a:rPr>
              <a:t>(instead they get posted to the UI message loop)</a:t>
            </a:r>
          </a:p>
          <a:p>
            <a:endParaRPr lang="en-US" sz="2000" dirty="0">
              <a:solidFill>
                <a:schemeClr val="tx1"/>
              </a:solidFill>
            </a:endParaRPr>
          </a:p>
          <a:p>
            <a:r>
              <a:rPr lang="en-US" dirty="0" smtClean="0">
                <a:solidFill>
                  <a:schemeClr val="accent1"/>
                </a:solidFill>
              </a:rPr>
              <a:t>Guidance</a:t>
            </a:r>
          </a:p>
          <a:p>
            <a:r>
              <a:rPr lang="en-US" sz="2400" dirty="0" smtClean="0">
                <a:solidFill>
                  <a:schemeClr val="tx1"/>
                </a:solidFill>
              </a:rPr>
              <a:t>Use </a:t>
            </a:r>
            <a:r>
              <a:rPr lang="en-US" sz="2400" dirty="0" err="1" smtClean="0">
                <a:solidFill>
                  <a:schemeClr val="tx1"/>
                </a:solidFill>
              </a:rPr>
              <a:t>async</a:t>
            </a:r>
            <a:r>
              <a:rPr lang="en-US" sz="2400" dirty="0" smtClean="0">
                <a:solidFill>
                  <a:schemeClr val="tx1"/>
                </a:solidFill>
              </a:rPr>
              <a:t> void methods </a:t>
            </a:r>
            <a:r>
              <a:rPr lang="en-US" sz="2400" i="1" dirty="0" smtClean="0">
                <a:solidFill>
                  <a:schemeClr val="tx1"/>
                </a:solidFill>
              </a:rPr>
              <a:t>only</a:t>
            </a:r>
            <a:r>
              <a:rPr lang="en-US" sz="2400" dirty="0" smtClean="0">
                <a:solidFill>
                  <a:schemeClr val="tx1"/>
                </a:solidFill>
              </a:rPr>
              <a:t> for top-level event handlers (and their like)</a:t>
            </a:r>
          </a:p>
          <a:p>
            <a:r>
              <a:rPr lang="en-US" sz="2400" dirty="0" smtClean="0">
                <a:solidFill>
                  <a:schemeClr val="tx1"/>
                </a:solidFill>
              </a:rPr>
              <a:t>Use </a:t>
            </a:r>
            <a:r>
              <a:rPr lang="en-US" sz="2400" dirty="0" err="1" smtClean="0">
                <a:solidFill>
                  <a:schemeClr val="tx1"/>
                </a:solidFill>
              </a:rPr>
              <a:t>async</a:t>
            </a:r>
            <a:r>
              <a:rPr lang="en-US" sz="2400" dirty="0" smtClean="0">
                <a:solidFill>
                  <a:schemeClr val="tx1"/>
                </a:solidFill>
              </a:rPr>
              <a:t> Task-returning methods everywhere else</a:t>
            </a:r>
          </a:p>
          <a:p>
            <a:r>
              <a:rPr lang="en-US" sz="2400" dirty="0" smtClean="0">
                <a:solidFill>
                  <a:schemeClr val="tx1"/>
                </a:solidFill>
              </a:rPr>
              <a:t>If you need fire-and-forget elsewhere, indicate it explicitly .e.g. “</a:t>
            </a:r>
            <a:r>
              <a:rPr lang="en-US" sz="2400" dirty="0" err="1" smtClean="0">
                <a:solidFill>
                  <a:schemeClr val="tx1"/>
                </a:solidFill>
              </a:rPr>
              <a:t>FredAsync</a:t>
            </a:r>
            <a:r>
              <a:rPr lang="en-US" sz="2400" dirty="0" smtClean="0">
                <a:solidFill>
                  <a:schemeClr val="tx1"/>
                </a:solidFill>
              </a:rPr>
              <a:t>().</a:t>
            </a:r>
            <a:r>
              <a:rPr lang="en-US" sz="2400" dirty="0" err="1" smtClean="0">
                <a:solidFill>
                  <a:schemeClr val="tx1"/>
                </a:solidFill>
              </a:rPr>
              <a:t>FireAndForget</a:t>
            </a:r>
            <a:r>
              <a:rPr lang="en-US" sz="2400" dirty="0" smtClean="0">
                <a:solidFill>
                  <a:schemeClr val="tx1"/>
                </a:solidFill>
              </a:rPr>
              <a:t>()”</a:t>
            </a:r>
          </a:p>
          <a:p>
            <a:r>
              <a:rPr lang="en-US" sz="2400" dirty="0" smtClean="0">
                <a:solidFill>
                  <a:schemeClr val="tx1"/>
                </a:solidFill>
              </a:rPr>
              <a:t>When you see an </a:t>
            </a:r>
            <a:r>
              <a:rPr lang="en-US" sz="2400" dirty="0" err="1" smtClean="0">
                <a:solidFill>
                  <a:schemeClr val="tx1"/>
                </a:solidFill>
              </a:rPr>
              <a:t>async</a:t>
            </a:r>
            <a:r>
              <a:rPr lang="en-US" sz="2400" dirty="0" smtClean="0">
                <a:solidFill>
                  <a:schemeClr val="tx1"/>
                </a:solidFill>
              </a:rPr>
              <a:t> lambda, verify it</a:t>
            </a:r>
          </a:p>
        </p:txBody>
      </p:sp>
    </p:spTree>
    <p:extLst>
      <p:ext uri="{BB962C8B-B14F-4D97-AF65-F5344CB8AC3E}">
        <p14:creationId xmlns:p14="http://schemas.microsoft.com/office/powerpoint/2010/main" val="354342560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 Kevin Pilch-Bisson</External_x0020_Speaker>
    <Session_x0020_Code xmlns="e36bfbf9-5e42-489c-a259-4c54eb22cb57"> DEV-B315</Session_x0020_Code>
    <Presentation_x0020_Date xmlns="e36bfbf9-5e42-489c-a259-4c54eb22cb57">2014-10-30T00:00:00+01:00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e36bfbf9-5e42-489c-a259-4c54eb22cb57"/>
    <ds:schemaRef ds:uri="http://schemas.microsoft.com/sharepoint/v3"/>
    <ds:schemaRef ds:uri="http://purl.org/dc/elements/1.1/"/>
    <ds:schemaRef ds:uri="http://schemas.openxmlformats.org/package/2006/metadata/core-properties"/>
    <ds:schemaRef ds:uri="http://schemas.microsoft.com/office/infopath/2007/PartnerControls"/>
    <ds:schemaRef ds:uri="230e9df3-be65-4c73-a93b-d1236ebd677e"/>
    <ds:schemaRef ds:uri="http://purl.org/dc/term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4</TotalTime>
  <Words>9304</Words>
  <Application>Microsoft Office PowerPoint</Application>
  <PresentationFormat>Custom</PresentationFormat>
  <Paragraphs>977</Paragraphs>
  <Slides>57</Slides>
  <Notes>52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Calibri</vt:lpstr>
      <vt:lpstr>Consolas</vt:lpstr>
      <vt:lpstr>Segoe UI</vt:lpstr>
      <vt:lpstr>Segoe UI Light</vt:lpstr>
      <vt:lpstr>Times New Roman</vt:lpstr>
      <vt:lpstr>Wingdings</vt:lpstr>
      <vt:lpstr>TEE14 Speaker PPT Template</vt:lpstr>
      <vt:lpstr>PowerPoint Presentation</vt:lpstr>
      <vt:lpstr>PowerPoint Presentation</vt:lpstr>
      <vt:lpstr>Async Best Practices for C# and Visual Basic</vt:lpstr>
      <vt:lpstr>Key Takeaways</vt:lpstr>
      <vt:lpstr>Async void is only for event handlers</vt:lpstr>
      <vt:lpstr>For goodness’ sake, stop using async void!</vt:lpstr>
      <vt:lpstr>Async void is only for event handlers</vt:lpstr>
      <vt:lpstr>Async void is only for event handlers</vt:lpstr>
      <vt:lpstr>Async void is only for event handlers</vt:lpstr>
      <vt:lpstr>Async void is only for event handlers</vt:lpstr>
      <vt:lpstr>Async void is only for event handlers</vt:lpstr>
      <vt:lpstr>Async void is only for event handlers</vt:lpstr>
      <vt:lpstr>Async void is only for event handlers</vt:lpstr>
      <vt:lpstr>Async void is only for event handlers</vt:lpstr>
      <vt:lpstr>Async void is only for event handlers</vt:lpstr>
      <vt:lpstr>Threadpool</vt:lpstr>
      <vt:lpstr>Threadpool</vt:lpstr>
      <vt:lpstr>Threadpool</vt:lpstr>
      <vt:lpstr>Is it CPU-bound, or I/O-bound?</vt:lpstr>
      <vt:lpstr>Threadpool</vt:lpstr>
      <vt:lpstr>Threadpool</vt:lpstr>
      <vt:lpstr>Threadpool</vt:lpstr>
      <vt:lpstr>Threadpool</vt:lpstr>
      <vt:lpstr>Threadpool</vt:lpstr>
      <vt:lpstr>Threadpool</vt:lpstr>
      <vt:lpstr>Async over events</vt:lpstr>
      <vt:lpstr>Async over events</vt:lpstr>
      <vt:lpstr>Async over events</vt:lpstr>
      <vt:lpstr>Async over events</vt:lpstr>
      <vt:lpstr>The problem is events  They’re not going away</vt:lpstr>
      <vt:lpstr>Async over events</vt:lpstr>
      <vt:lpstr>Async over events</vt:lpstr>
      <vt:lpstr>Async over events</vt:lpstr>
      <vt:lpstr>Async over events</vt:lpstr>
      <vt:lpstr>Async over events</vt:lpstr>
      <vt:lpstr>Library methods shouldn’t lie</vt:lpstr>
      <vt:lpstr>Library methods shouldn’t lie</vt:lpstr>
      <vt:lpstr>Library methods shouldn’t lie</vt:lpstr>
      <vt:lpstr>The dangers of </vt:lpstr>
      <vt:lpstr>The dangers of </vt:lpstr>
      <vt:lpstr>Library methods shouldn’t lie</vt:lpstr>
      <vt:lpstr>Libraries should expose chunky async APIs</vt:lpstr>
      <vt:lpstr>Libraries should expose chunky async APIs</vt:lpstr>
      <vt:lpstr>Libraries should expose chunky async APIs</vt:lpstr>
      <vt:lpstr>Fast Path in awaits</vt:lpstr>
      <vt:lpstr>Fast Path in awaits</vt:lpstr>
      <vt:lpstr>Fast Path in awaits</vt:lpstr>
      <vt:lpstr>Libraries should expose chunky async APIs</vt:lpstr>
      <vt:lpstr>Consider .ConfigureAwait(false) in libraries</vt:lpstr>
      <vt:lpstr>Consider .ConfigureAwait(false) in libraries</vt:lpstr>
      <vt:lpstr>Consider .ConfigureAwait(false) in libraries</vt:lpstr>
      <vt:lpstr>Related content</vt:lpstr>
      <vt:lpstr>DEV Track Resources</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Async Best Practices for C# and Visual Basic</dc:title>
  <dc:subject>TechEd 2014</dc:subject>
  <dc:creator>Sylvia Tedjo</dc:creator>
  <cp:keywords/>
  <dc:description>Template: Jordan Cayabyab, Artitudes Design
Formatting: 
Audience Type:</dc:description>
  <cp:lastModifiedBy>Sylvia Tedjo</cp:lastModifiedBy>
  <cp:revision>4</cp:revision>
  <dcterms:created xsi:type="dcterms:W3CDTF">2014-10-26T11:24:38Z</dcterms:created>
  <dcterms:modified xsi:type="dcterms:W3CDTF">2014-10-30T13:18:26Z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