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2"/>
  </p:notesMasterIdLst>
  <p:handoutMasterIdLst>
    <p:handoutMasterId r:id="rId4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84" r:id="rId32"/>
    <p:sldId id="285" r:id="rId33"/>
    <p:sldId id="286" r:id="rId34"/>
    <p:sldId id="287" r:id="rId35"/>
    <p:sldId id="293" r:id="rId36"/>
    <p:sldId id="294" r:id="rId37"/>
    <p:sldId id="289" r:id="rId38"/>
    <p:sldId id="290" r:id="rId39"/>
    <p:sldId id="291" r:id="rId40"/>
    <p:sldId id="292"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0"/>
            <p14:sldId id="281"/>
            <p14:sldId id="282"/>
            <p14:sldId id="283"/>
            <p14:sldId id="284"/>
            <p14:sldId id="285"/>
            <p14:sldId id="286"/>
            <p14:sldId id="287"/>
            <p14:sldId id="293"/>
            <p14:sldId id="294"/>
            <p14:sldId id="289"/>
            <p14:sldId id="290"/>
            <p14:sldId id="291"/>
            <p14:sldId id="29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209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1448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6590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750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673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0963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8" name="Date Placeholder 7"/>
          <p:cNvSpPr>
            <a:spLocks noGrp="1"/>
          </p:cNvSpPr>
          <p:nvPr>
            <p:ph type="dt" idx="10"/>
          </p:nvPr>
        </p:nvSpPr>
        <p:spPr/>
        <p:txBody>
          <a:bodyPr/>
          <a:lstStyle/>
          <a:p>
            <a:fld id="{66E42A5E-31A5-4DB4-9CBA-94FD19E5048E}" type="datetime1">
              <a:rPr lang="en-US" smtClean="0">
                <a:solidFill>
                  <a:prstClr val="black"/>
                </a:solidFill>
              </a:rPr>
              <a:pPr/>
              <a:t>10/30/2014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230163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13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560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lvl="1"/>
            <a:endParaRPr lang="en-US" dirty="0"/>
          </a:p>
        </p:txBody>
      </p:sp>
      <p:sp>
        <p:nvSpPr>
          <p:cNvPr id="8" name="Date Placeholder 7"/>
          <p:cNvSpPr>
            <a:spLocks noGrp="1"/>
          </p:cNvSpPr>
          <p:nvPr>
            <p:ph type="dt" idx="10"/>
          </p:nvPr>
        </p:nvSpPr>
        <p:spPr/>
        <p:txBody>
          <a:bodyPr/>
          <a:lstStyle/>
          <a:p>
            <a:fld id="{66E42A5E-31A5-4DB4-9CBA-94FD19E5048E}" type="datetime1">
              <a:rPr lang="en-US" smtClean="0">
                <a:solidFill>
                  <a:prstClr val="black"/>
                </a:solidFill>
              </a:rPr>
              <a:pPr/>
              <a:t>10/30/2014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775458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3528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47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33938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lvl="1"/>
            <a:endParaRPr lang="en-US" dirty="0"/>
          </a:p>
        </p:txBody>
      </p:sp>
      <p:sp>
        <p:nvSpPr>
          <p:cNvPr id="8" name="Date Placeholder 7"/>
          <p:cNvSpPr>
            <a:spLocks noGrp="1"/>
          </p:cNvSpPr>
          <p:nvPr>
            <p:ph type="dt" idx="10"/>
          </p:nvPr>
        </p:nvSpPr>
        <p:spPr/>
        <p:txBody>
          <a:bodyPr/>
          <a:lstStyle/>
          <a:p>
            <a:fld id="{66E42A5E-31A5-4DB4-9CBA-94FD19E5048E}" type="datetime1">
              <a:rPr lang="en-US" smtClean="0">
                <a:solidFill>
                  <a:prstClr val="black"/>
                </a:solidFill>
              </a:rPr>
              <a:pPr/>
              <a:t>10/30/2014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66783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58502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363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850900"/>
            <a:ext cx="2995613" cy="1684338"/>
          </a:xfrm>
        </p:spPr>
      </p:sp>
      <p:sp>
        <p:nvSpPr>
          <p:cNvPr id="3" name="Notes Placeholder 2"/>
          <p:cNvSpPr>
            <a:spLocks noGrp="1"/>
          </p:cNvSpPr>
          <p:nvPr>
            <p:ph type="body" idx="1"/>
          </p:nvPr>
        </p:nvSpPr>
        <p:spPr/>
        <p:txBody>
          <a:bodyPr/>
          <a:lstStyle/>
          <a:p>
            <a:pPr lvl="1"/>
            <a:endParaRPr lang="en-US" dirty="0"/>
          </a:p>
        </p:txBody>
      </p:sp>
      <p:sp>
        <p:nvSpPr>
          <p:cNvPr id="8" name="Date Placeholder 7"/>
          <p:cNvSpPr>
            <a:spLocks noGrp="1"/>
          </p:cNvSpPr>
          <p:nvPr>
            <p:ph type="dt" idx="10"/>
          </p:nvPr>
        </p:nvSpPr>
        <p:spPr/>
        <p:txBody>
          <a:bodyPr/>
          <a:lstStyle/>
          <a:p>
            <a:fld id="{66E42A5E-31A5-4DB4-9CBA-94FD19E5048E}" type="datetime1">
              <a:rPr lang="en-US" smtClean="0">
                <a:solidFill>
                  <a:prstClr val="black"/>
                </a:solidFill>
              </a:rPr>
              <a:pPr/>
              <a:t>10/30/2014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2760"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39639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063296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31988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1780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731215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329951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5038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6630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0222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787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8362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5484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4869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9442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26642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4"/>
            <a:ext cx="11887200" cy="222830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391008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375589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 id="2147484285"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azure.microsoft.com/en-us/support/trust-center/"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aifeedback@microsoft.com" TargetMode="External"/><Relationship Id="rId2" Type="http://schemas.openxmlformats.org/officeDocument/2006/relationships/hyperlink" Target="http://visualstudio.uservoice.com/"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teeu2014.eventpoint.com/ScheduleBuilder"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aka.ms/TechEdDevOps" TargetMode="External"/><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mailto:MSDevOps@Microsoft.com" TargetMode="External"/><Relationship Id="rId5" Type="http://schemas.openxmlformats.org/officeDocument/2006/relationships/hyperlink" Target="http://aka.ms/devopstl" TargetMode="External"/><Relationship Id="rId4" Type="http://schemas.openxmlformats.org/officeDocument/2006/relationships/hyperlink" Target="http://aka.ms/teched-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1519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rot="16200000">
            <a:off x="-4828957" y="3013016"/>
            <a:ext cx="10724938" cy="1133642"/>
          </a:xfrm>
          <a:prstGeom prst="rect">
            <a:avLst/>
          </a:prstGeom>
        </p:spPr>
        <p:txBody>
          <a:bodyPr vert="horz" lIns="93260" tIns="46630" rIns="93260" bIns="4663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FFFF"/>
                </a:solidFill>
              </a:rPr>
              <a:t>Application Insights</a:t>
            </a:r>
          </a:p>
        </p:txBody>
      </p:sp>
      <p:sp>
        <p:nvSpPr>
          <p:cNvPr id="10" name="Rectangle 9"/>
          <p:cNvSpPr/>
          <p:nvPr/>
        </p:nvSpPr>
        <p:spPr bwMode="auto">
          <a:xfrm>
            <a:off x="1554848" y="296897"/>
            <a:ext cx="10424046" cy="2011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554848" y="2467815"/>
            <a:ext cx="10424046" cy="2011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554848" y="4638733"/>
            <a:ext cx="10424046" cy="20116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2012042" y="568431"/>
            <a:ext cx="3017487" cy="1514261"/>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solidFill>
                  <a:srgbClr val="505050"/>
                </a:solidFill>
              </a:rPr>
              <a:t>Identify &amp; Triage</a:t>
            </a:r>
          </a:p>
        </p:txBody>
      </p:sp>
      <p:sp>
        <p:nvSpPr>
          <p:cNvPr id="14" name="TextBox 13"/>
          <p:cNvSpPr txBox="1"/>
          <p:nvPr/>
        </p:nvSpPr>
        <p:spPr>
          <a:xfrm>
            <a:off x="7347823" y="2794448"/>
            <a:ext cx="4114756" cy="1514261"/>
          </a:xfrm>
          <a:prstGeom prst="rect">
            <a:avLst/>
          </a:prstGeom>
          <a:noFill/>
        </p:spPr>
        <p:txBody>
          <a:bodyPr wrap="square" lIns="182880" tIns="146304" rIns="182880" bIns="146304" rtlCol="0">
            <a:spAutoFit/>
          </a:bodyPr>
          <a:lstStyle/>
          <a:p>
            <a:pPr algn="r">
              <a:lnSpc>
                <a:spcPct val="90000"/>
              </a:lnSpc>
              <a:spcAft>
                <a:spcPts val="600"/>
              </a:spcAft>
            </a:pPr>
            <a:r>
              <a:rPr lang="en-US" sz="4400" dirty="0" smtClean="0">
                <a:solidFill>
                  <a:srgbClr val="505050"/>
                </a:solidFill>
              </a:rPr>
              <a:t>Diagnose &amp; Solve</a:t>
            </a:r>
          </a:p>
        </p:txBody>
      </p:sp>
      <p:sp>
        <p:nvSpPr>
          <p:cNvPr id="15" name="TextBox 14"/>
          <p:cNvSpPr txBox="1"/>
          <p:nvPr/>
        </p:nvSpPr>
        <p:spPr>
          <a:xfrm>
            <a:off x="2012042" y="4887430"/>
            <a:ext cx="4480512" cy="1514261"/>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solidFill>
                  <a:srgbClr val="505050"/>
                </a:solidFill>
              </a:rPr>
              <a:t>Learn &amp; Improve</a:t>
            </a:r>
          </a:p>
        </p:txBody>
      </p:sp>
      <p:pic>
        <p:nvPicPr>
          <p:cNvPr id="3" name="Picture 2"/>
          <p:cNvPicPr>
            <a:picLocks noChangeAspect="1"/>
          </p:cNvPicPr>
          <p:nvPr/>
        </p:nvPicPr>
        <p:blipFill>
          <a:blip r:embed="rId3"/>
          <a:stretch>
            <a:fillRect/>
          </a:stretch>
        </p:blipFill>
        <p:spPr>
          <a:xfrm>
            <a:off x="7101260" y="4638733"/>
            <a:ext cx="2006696" cy="1991170"/>
          </a:xfrm>
          <a:prstGeom prst="rect">
            <a:avLst/>
          </a:prstGeom>
        </p:spPr>
      </p:pic>
      <p:pic>
        <p:nvPicPr>
          <p:cNvPr id="5" name="Picture 4"/>
          <p:cNvPicPr>
            <a:picLocks noChangeAspect="1"/>
          </p:cNvPicPr>
          <p:nvPr/>
        </p:nvPicPr>
        <p:blipFill rotWithShape="1">
          <a:blip r:embed="rId4"/>
          <a:srcRect b="31271"/>
          <a:stretch/>
        </p:blipFill>
        <p:spPr>
          <a:xfrm>
            <a:off x="9234859" y="4636939"/>
            <a:ext cx="2490174" cy="1991170"/>
          </a:xfrm>
          <a:prstGeom prst="rect">
            <a:avLst/>
          </a:prstGeom>
        </p:spPr>
      </p:pic>
      <p:pic>
        <p:nvPicPr>
          <p:cNvPr id="6" name="Picture 5"/>
          <p:cNvPicPr>
            <a:picLocks noChangeAspect="1"/>
          </p:cNvPicPr>
          <p:nvPr/>
        </p:nvPicPr>
        <p:blipFill>
          <a:blip r:embed="rId5"/>
          <a:stretch>
            <a:fillRect/>
          </a:stretch>
        </p:blipFill>
        <p:spPr>
          <a:xfrm>
            <a:off x="1750414" y="2467815"/>
            <a:ext cx="1929238" cy="1999730"/>
          </a:xfrm>
          <a:prstGeom prst="rect">
            <a:avLst/>
          </a:prstGeom>
        </p:spPr>
      </p:pic>
      <p:pic>
        <p:nvPicPr>
          <p:cNvPr id="7" name="Picture 6"/>
          <p:cNvPicPr>
            <a:picLocks noChangeAspect="1"/>
          </p:cNvPicPr>
          <p:nvPr/>
        </p:nvPicPr>
        <p:blipFill>
          <a:blip r:embed="rId6"/>
          <a:stretch>
            <a:fillRect/>
          </a:stretch>
        </p:blipFill>
        <p:spPr>
          <a:xfrm>
            <a:off x="9605061" y="304855"/>
            <a:ext cx="1932937" cy="2003700"/>
          </a:xfrm>
          <a:prstGeom prst="rect">
            <a:avLst/>
          </a:prstGeom>
        </p:spPr>
      </p:pic>
      <p:pic>
        <p:nvPicPr>
          <p:cNvPr id="8" name="Picture 7"/>
          <p:cNvPicPr>
            <a:picLocks noChangeAspect="1"/>
          </p:cNvPicPr>
          <p:nvPr/>
        </p:nvPicPr>
        <p:blipFill>
          <a:blip r:embed="rId7"/>
          <a:stretch>
            <a:fillRect/>
          </a:stretch>
        </p:blipFill>
        <p:spPr>
          <a:xfrm>
            <a:off x="7208838" y="304855"/>
            <a:ext cx="1996125" cy="2003700"/>
          </a:xfrm>
          <a:prstGeom prst="rect">
            <a:avLst/>
          </a:prstGeom>
        </p:spPr>
      </p:pic>
      <p:pic>
        <p:nvPicPr>
          <p:cNvPr id="16" name="Picture 15"/>
          <p:cNvPicPr>
            <a:picLocks noChangeAspect="1"/>
          </p:cNvPicPr>
          <p:nvPr/>
        </p:nvPicPr>
        <p:blipFill>
          <a:blip r:embed="rId8"/>
          <a:stretch>
            <a:fillRect/>
          </a:stretch>
        </p:blipFill>
        <p:spPr>
          <a:xfrm>
            <a:off x="4006421" y="2458979"/>
            <a:ext cx="2135912" cy="1999730"/>
          </a:xfrm>
          <a:prstGeom prst="rect">
            <a:avLst/>
          </a:prstGeom>
        </p:spPr>
      </p:pic>
    </p:spTree>
    <p:extLst>
      <p:ext uri="{BB962C8B-B14F-4D97-AF65-F5344CB8AC3E}">
        <p14:creationId xmlns:p14="http://schemas.microsoft.com/office/powerpoint/2010/main" val="312387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sz="6000" dirty="0" smtClean="0"/>
              <a:t>Real User Monitoring</a:t>
            </a:r>
            <a:br>
              <a:rPr lang="en-US" sz="6000" dirty="0" smtClean="0"/>
            </a:br>
            <a:r>
              <a:rPr lang="en-US" sz="3600" dirty="0" smtClean="0"/>
              <a:t>The best data comes from real people</a:t>
            </a:r>
            <a:endParaRPr lang="en-US" sz="6000" dirty="0"/>
          </a:p>
        </p:txBody>
      </p:sp>
    </p:spTree>
    <p:extLst>
      <p:ext uri="{BB962C8B-B14F-4D97-AF65-F5344CB8AC3E}">
        <p14:creationId xmlns:p14="http://schemas.microsoft.com/office/powerpoint/2010/main" val="181042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“I love mankind… it’s people I can’t stand!”</a:t>
            </a:r>
            <a:endParaRPr lang="en-US" sz="5400" dirty="0"/>
          </a:p>
        </p:txBody>
      </p:sp>
      <p:sp>
        <p:nvSpPr>
          <p:cNvPr id="6" name="Text Placeholder 5"/>
          <p:cNvSpPr>
            <a:spLocks noGrp="1"/>
          </p:cNvSpPr>
          <p:nvPr>
            <p:ph type="body" sz="quarter" idx="10"/>
          </p:nvPr>
        </p:nvSpPr>
        <p:spPr>
          <a:xfrm>
            <a:off x="5761038" y="4106862"/>
            <a:ext cx="5486400" cy="1071062"/>
          </a:xfrm>
        </p:spPr>
        <p:txBody>
          <a:bodyPr/>
          <a:lstStyle/>
          <a:p>
            <a:r>
              <a:rPr lang="en-US" dirty="0" smtClean="0"/>
              <a:t>-Linus from Peanuts</a:t>
            </a:r>
          </a:p>
          <a:p>
            <a:r>
              <a:rPr lang="en-US" dirty="0"/>
              <a:t> </a:t>
            </a:r>
            <a:r>
              <a:rPr lang="en-US" dirty="0" smtClean="0"/>
              <a:t>by Charles Schulz</a:t>
            </a:r>
          </a:p>
        </p:txBody>
      </p:sp>
    </p:spTree>
    <p:extLst>
      <p:ext uri="{BB962C8B-B14F-4D97-AF65-F5344CB8AC3E}">
        <p14:creationId xmlns:p14="http://schemas.microsoft.com/office/powerpoint/2010/main" val="39856167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516062"/>
            <a:ext cx="11887200" cy="5181600"/>
          </a:xfrm>
        </p:spPr>
        <p:txBody>
          <a:bodyPr>
            <a:normAutofit/>
          </a:bodyPr>
          <a:lstStyle/>
          <a:p>
            <a:pPr>
              <a:spcBef>
                <a:spcPts val="1200"/>
              </a:spcBef>
            </a:pPr>
            <a:r>
              <a:rPr lang="en-US" dirty="0" smtClean="0"/>
              <a:t>Enabling you to efficiently build better applications</a:t>
            </a:r>
          </a:p>
          <a:p>
            <a:pPr>
              <a:spcBef>
                <a:spcPts val="1200"/>
              </a:spcBef>
            </a:pPr>
            <a:r>
              <a:rPr lang="en-US" dirty="0" smtClean="0"/>
              <a:t>Making analytics ambient with “zero effort” integration from </a:t>
            </a:r>
            <a:r>
              <a:rPr lang="en-US" dirty="0" err="1" smtClean="0"/>
              <a:t>dev</a:t>
            </a:r>
            <a:r>
              <a:rPr lang="en-US" dirty="0" smtClean="0"/>
              <a:t> to prod</a:t>
            </a:r>
          </a:p>
          <a:p>
            <a:pPr>
              <a:spcBef>
                <a:spcPts val="1200"/>
              </a:spcBef>
            </a:pPr>
            <a:r>
              <a:rPr lang="en-US" dirty="0" smtClean="0"/>
              <a:t>Providing </a:t>
            </a:r>
            <a:r>
              <a:rPr lang="en-US" dirty="0" err="1" smtClean="0"/>
              <a:t>dev</a:t>
            </a:r>
            <a:r>
              <a:rPr lang="en-US" dirty="0" smtClean="0"/>
              <a:t> team with 360° view of their app</a:t>
            </a:r>
          </a:p>
          <a:p>
            <a:pPr lvl="1">
              <a:spcBef>
                <a:spcPts val="1200"/>
              </a:spcBef>
            </a:pPr>
            <a:r>
              <a:rPr lang="en-US" dirty="0" smtClean="0"/>
              <a:t>‘Find-Fix-Release’ and ‘Build-Measure-Learn’ all in one place</a:t>
            </a:r>
          </a:p>
          <a:p>
            <a:pPr>
              <a:spcBef>
                <a:spcPts val="1200"/>
              </a:spcBef>
            </a:pPr>
            <a:r>
              <a:rPr lang="en-US" dirty="0" smtClean="0"/>
              <a:t>Making it easy to explore multi-dimensional data to form &amp; validate hypotheses</a:t>
            </a:r>
            <a:endParaRPr lang="en-US" dirty="0"/>
          </a:p>
        </p:txBody>
      </p:sp>
      <p:sp>
        <p:nvSpPr>
          <p:cNvPr id="2" name="Title 1"/>
          <p:cNvSpPr>
            <a:spLocks noGrp="1"/>
          </p:cNvSpPr>
          <p:nvPr>
            <p:ph type="title"/>
          </p:nvPr>
        </p:nvSpPr>
        <p:spPr/>
        <p:txBody>
          <a:bodyPr/>
          <a:lstStyle/>
          <a:p>
            <a:r>
              <a:rPr lang="en-US" smtClean="0"/>
              <a:t>What is Application Insights all about?</a:t>
            </a:r>
            <a:endParaRPr lang="en-US" dirty="0"/>
          </a:p>
        </p:txBody>
      </p:sp>
    </p:spTree>
    <p:extLst>
      <p:ext uri="{BB962C8B-B14F-4D97-AF65-F5344CB8AC3E}">
        <p14:creationId xmlns:p14="http://schemas.microsoft.com/office/powerpoint/2010/main" val="11124153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646878"/>
          </a:xfrm>
        </p:spPr>
        <p:txBody>
          <a:bodyPr/>
          <a:lstStyle/>
          <a:p>
            <a:r>
              <a:rPr lang="en-US" dirty="0" smtClean="0"/>
              <a:t>Typically passive monitoring</a:t>
            </a:r>
          </a:p>
          <a:p>
            <a:r>
              <a:rPr lang="en-US" dirty="0" smtClean="0"/>
              <a:t>Collect performance, usage, track and funnel data</a:t>
            </a:r>
          </a:p>
          <a:p>
            <a:r>
              <a:rPr lang="en-US" dirty="0" smtClean="0"/>
              <a:t>Understand and identify where your app is failing to meet its goals</a:t>
            </a:r>
            <a:endParaRPr lang="en-US" dirty="0"/>
          </a:p>
        </p:txBody>
      </p:sp>
      <p:sp>
        <p:nvSpPr>
          <p:cNvPr id="3" name="Title 2"/>
          <p:cNvSpPr>
            <a:spLocks noGrp="1"/>
          </p:cNvSpPr>
          <p:nvPr>
            <p:ph type="title"/>
          </p:nvPr>
        </p:nvSpPr>
        <p:spPr/>
        <p:txBody>
          <a:bodyPr/>
          <a:lstStyle/>
          <a:p>
            <a:r>
              <a:rPr lang="en-US" dirty="0" smtClean="0"/>
              <a:t>Real User Monitoring</a:t>
            </a:r>
            <a:endParaRPr lang="en-US" dirty="0"/>
          </a:p>
        </p:txBody>
      </p:sp>
    </p:spTree>
    <p:extLst>
      <p:ext uri="{BB962C8B-B14F-4D97-AF65-F5344CB8AC3E}">
        <p14:creationId xmlns:p14="http://schemas.microsoft.com/office/powerpoint/2010/main" val="4606594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a:t>
            </a:r>
            <a:br>
              <a:rPr lang="en-US" smtClean="0"/>
            </a:br>
            <a:endParaRPr lang="en-US" dirty="0"/>
          </a:p>
        </p:txBody>
      </p:sp>
      <p:sp>
        <p:nvSpPr>
          <p:cNvPr id="6" name="Text Placeholder 5"/>
          <p:cNvSpPr>
            <a:spLocks noGrp="1"/>
          </p:cNvSpPr>
          <p:nvPr>
            <p:ph type="body" sz="quarter" idx="12"/>
          </p:nvPr>
        </p:nvSpPr>
        <p:spPr/>
        <p:txBody>
          <a:bodyPr/>
          <a:lstStyle/>
          <a:p>
            <a:r>
              <a:rPr lang="en-US" dirty="0" smtClean="0"/>
              <a:t>Real User Monitoring in </a:t>
            </a:r>
          </a:p>
          <a:p>
            <a:r>
              <a:rPr lang="en-US" dirty="0" smtClean="0"/>
              <a:t>Application Insights (Preview)</a:t>
            </a:r>
            <a:endParaRPr lang="en-US" dirty="0"/>
          </a:p>
        </p:txBody>
      </p:sp>
    </p:spTree>
    <p:extLst>
      <p:ext uri="{BB962C8B-B14F-4D97-AF65-F5344CB8AC3E}">
        <p14:creationId xmlns:p14="http://schemas.microsoft.com/office/powerpoint/2010/main" val="4053243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sz="6000" dirty="0" smtClean="0"/>
              <a:t>Synthetic Monitoring</a:t>
            </a:r>
            <a:br>
              <a:rPr lang="en-US" sz="6000" dirty="0" smtClean="0"/>
            </a:br>
            <a:r>
              <a:rPr lang="en-US" sz="3600" dirty="0" smtClean="0"/>
              <a:t>The best data comes from real people</a:t>
            </a:r>
            <a:endParaRPr lang="en-US" sz="6000" dirty="0"/>
          </a:p>
        </p:txBody>
      </p:sp>
    </p:spTree>
    <p:extLst>
      <p:ext uri="{BB962C8B-B14F-4D97-AF65-F5344CB8AC3E}">
        <p14:creationId xmlns:p14="http://schemas.microsoft.com/office/powerpoint/2010/main" val="40943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“Any code that cannot be tested is inherently flawed.”</a:t>
            </a:r>
            <a:endParaRPr lang="en-US" sz="5400" dirty="0"/>
          </a:p>
        </p:txBody>
      </p:sp>
      <p:sp>
        <p:nvSpPr>
          <p:cNvPr id="6" name="Text Placeholder 5"/>
          <p:cNvSpPr>
            <a:spLocks noGrp="1"/>
          </p:cNvSpPr>
          <p:nvPr>
            <p:ph type="body" sz="quarter" idx="10"/>
          </p:nvPr>
        </p:nvSpPr>
        <p:spPr>
          <a:xfrm>
            <a:off x="5761038" y="4868847"/>
            <a:ext cx="5486400" cy="627864"/>
          </a:xfrm>
        </p:spPr>
        <p:txBody>
          <a:bodyPr/>
          <a:lstStyle/>
          <a:p>
            <a:r>
              <a:rPr lang="en-US" dirty="0" smtClean="0"/>
              <a:t>-Anonymous</a:t>
            </a:r>
            <a:endParaRPr lang="en-US" b="1" dirty="0"/>
          </a:p>
        </p:txBody>
      </p:sp>
    </p:spTree>
    <p:extLst>
      <p:ext uri="{BB962C8B-B14F-4D97-AF65-F5344CB8AC3E}">
        <p14:creationId xmlns:p14="http://schemas.microsoft.com/office/powerpoint/2010/main" val="38242245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65674"/>
          </a:xfrm>
        </p:spPr>
        <p:txBody>
          <a:bodyPr/>
          <a:lstStyle/>
          <a:p>
            <a:r>
              <a:rPr lang="en-US" dirty="0" smtClean="0"/>
              <a:t>Often the first line of defense to detect an outage or failure</a:t>
            </a:r>
          </a:p>
          <a:p>
            <a:pPr lvl="1"/>
            <a:r>
              <a:rPr lang="en-US" dirty="0" smtClean="0"/>
              <a:t>Always on, always watching…</a:t>
            </a:r>
          </a:p>
          <a:p>
            <a:r>
              <a:rPr lang="en-US" dirty="0" smtClean="0"/>
              <a:t>Outside-in monitoring of your web app</a:t>
            </a:r>
          </a:p>
          <a:p>
            <a:pPr lvl="1"/>
            <a:r>
              <a:rPr lang="en-US" dirty="0" smtClean="0"/>
              <a:t>External monitoring of your site from 8 points-of-presence around the world</a:t>
            </a:r>
          </a:p>
          <a:p>
            <a:r>
              <a:rPr lang="en-US" dirty="0" smtClean="0"/>
              <a:t>Simple or complex… you choose</a:t>
            </a:r>
          </a:p>
          <a:p>
            <a:pPr lvl="1"/>
            <a:r>
              <a:rPr lang="en-US" dirty="0" smtClean="0"/>
              <a:t>Simple HTTP “ping” tests or more complex Visual Studio </a:t>
            </a:r>
            <a:r>
              <a:rPr lang="en-US" dirty="0" err="1" smtClean="0"/>
              <a:t>Webtests</a:t>
            </a:r>
            <a:endParaRPr lang="en-US" dirty="0" smtClean="0"/>
          </a:p>
        </p:txBody>
      </p:sp>
      <p:sp>
        <p:nvSpPr>
          <p:cNvPr id="3" name="Title 2"/>
          <p:cNvSpPr>
            <a:spLocks noGrp="1"/>
          </p:cNvSpPr>
          <p:nvPr>
            <p:ph type="title"/>
          </p:nvPr>
        </p:nvSpPr>
        <p:spPr/>
        <p:txBody>
          <a:bodyPr/>
          <a:lstStyle/>
          <a:p>
            <a:r>
              <a:rPr lang="en-US" dirty="0" smtClean="0"/>
              <a:t>What is synthetic testing?</a:t>
            </a:r>
            <a:endParaRPr lang="en-US" dirty="0"/>
          </a:p>
        </p:txBody>
      </p:sp>
    </p:spTree>
    <p:extLst>
      <p:ext uri="{BB962C8B-B14F-4D97-AF65-F5344CB8AC3E}">
        <p14:creationId xmlns:p14="http://schemas.microsoft.com/office/powerpoint/2010/main" val="20232035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a:t>
            </a:r>
            <a:br>
              <a:rPr lang="en-US" smtClean="0"/>
            </a:br>
            <a:endParaRPr lang="en-US" dirty="0"/>
          </a:p>
        </p:txBody>
      </p:sp>
      <p:sp>
        <p:nvSpPr>
          <p:cNvPr id="6" name="Text Placeholder 5"/>
          <p:cNvSpPr>
            <a:spLocks noGrp="1"/>
          </p:cNvSpPr>
          <p:nvPr>
            <p:ph type="body" sz="quarter" idx="12"/>
          </p:nvPr>
        </p:nvSpPr>
        <p:spPr/>
        <p:txBody>
          <a:bodyPr/>
          <a:lstStyle/>
          <a:p>
            <a:r>
              <a:rPr lang="en-US" dirty="0" smtClean="0"/>
              <a:t>Synthetic Monitoring with</a:t>
            </a:r>
          </a:p>
          <a:p>
            <a:r>
              <a:rPr lang="en-US" dirty="0" smtClean="0"/>
              <a:t>Application Insights (Preview)</a:t>
            </a:r>
            <a:endParaRPr lang="en-US" dirty="0"/>
          </a:p>
        </p:txBody>
      </p:sp>
    </p:spTree>
    <p:extLst>
      <p:ext uri="{BB962C8B-B14F-4D97-AF65-F5344CB8AC3E}">
        <p14:creationId xmlns:p14="http://schemas.microsoft.com/office/powerpoint/2010/main" val="1343653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09" y="2125661"/>
            <a:ext cx="6021387" cy="2103119"/>
          </a:xfrm>
        </p:spPr>
        <p:txBody>
          <a:bodyPr/>
          <a:lstStyle/>
          <a:p>
            <a:r>
              <a:rPr lang="en-US" sz="3400" dirty="0" smtClean="0"/>
              <a:t>Make Data-Driven Improvements </a:t>
            </a:r>
            <a:br>
              <a:rPr lang="en-US" sz="3400" dirty="0" smtClean="0"/>
            </a:br>
            <a:r>
              <a:rPr lang="en-US" sz="3400" dirty="0" smtClean="0"/>
              <a:t>to your Application with </a:t>
            </a:r>
            <a:br>
              <a:rPr lang="en-US" sz="3400" dirty="0" smtClean="0"/>
            </a:br>
            <a:r>
              <a:rPr lang="en-US" sz="3400" dirty="0" smtClean="0"/>
              <a:t>Application Insights</a:t>
            </a:r>
            <a:endParaRPr lang="en-US" sz="3400" dirty="0"/>
          </a:p>
        </p:txBody>
      </p:sp>
      <p:sp>
        <p:nvSpPr>
          <p:cNvPr id="3" name="Text Placeholder 2"/>
          <p:cNvSpPr>
            <a:spLocks noGrp="1"/>
          </p:cNvSpPr>
          <p:nvPr>
            <p:ph type="body" sz="quarter" idx="14"/>
          </p:nvPr>
        </p:nvSpPr>
        <p:spPr>
          <a:xfrm>
            <a:off x="274638" y="4868862"/>
            <a:ext cx="6019799" cy="914398"/>
          </a:xfrm>
        </p:spPr>
        <p:txBody>
          <a:bodyPr/>
          <a:lstStyle/>
          <a:p>
            <a:r>
              <a:rPr lang="en-US" dirty="0" smtClean="0"/>
              <a:t>Peter Provost</a:t>
            </a:r>
            <a:endParaRPr lang="en-US" dirty="0"/>
          </a:p>
        </p:txBody>
      </p:sp>
      <p:sp>
        <p:nvSpPr>
          <p:cNvPr id="4" name="Text Placeholder 2"/>
          <p:cNvSpPr txBox="1">
            <a:spLocks/>
          </p:cNvSpPr>
          <p:nvPr/>
        </p:nvSpPr>
        <p:spPr bwMode="ltGray">
          <a:xfrm>
            <a:off x="273050" y="4091621"/>
            <a:ext cx="6400800" cy="6858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DEV-B340</a:t>
            </a:r>
            <a:endParaRPr lang="en-US" dirty="0"/>
          </a:p>
        </p:txBody>
      </p:sp>
    </p:spTree>
    <p:extLst>
      <p:ext uri="{BB962C8B-B14F-4D97-AF65-F5344CB8AC3E}">
        <p14:creationId xmlns:p14="http://schemas.microsoft.com/office/powerpoint/2010/main" val="292113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sz="6000" dirty="0" smtClean="0"/>
              <a:t>Custom Telemetry and Metrics</a:t>
            </a:r>
            <a:br>
              <a:rPr lang="en-US" sz="6000" dirty="0" smtClean="0"/>
            </a:br>
            <a:r>
              <a:rPr lang="en-US" sz="3600" dirty="0" smtClean="0"/>
              <a:t>Track and analyze the data you care about</a:t>
            </a:r>
            <a:endParaRPr lang="en-US" sz="6000" dirty="0"/>
          </a:p>
        </p:txBody>
      </p:sp>
    </p:spTree>
    <p:extLst>
      <p:ext uri="{BB962C8B-B14F-4D97-AF65-F5344CB8AC3E}">
        <p14:creationId xmlns:p14="http://schemas.microsoft.com/office/powerpoint/2010/main" val="14746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“You can have data without information, but you cannot have information without data</a:t>
            </a:r>
            <a:r>
              <a:rPr lang="en-US" sz="5400" dirty="0" smtClean="0"/>
              <a:t>.”</a:t>
            </a:r>
            <a:endParaRPr lang="en-US" sz="5400" dirty="0"/>
          </a:p>
        </p:txBody>
      </p:sp>
      <p:sp>
        <p:nvSpPr>
          <p:cNvPr id="6" name="Text Placeholder 5"/>
          <p:cNvSpPr>
            <a:spLocks noGrp="1"/>
          </p:cNvSpPr>
          <p:nvPr>
            <p:ph type="body" sz="quarter" idx="10"/>
          </p:nvPr>
        </p:nvSpPr>
        <p:spPr>
          <a:xfrm>
            <a:off x="5761038" y="4868847"/>
            <a:ext cx="5486400" cy="627864"/>
          </a:xfrm>
        </p:spPr>
        <p:txBody>
          <a:bodyPr/>
          <a:lstStyle/>
          <a:p>
            <a:r>
              <a:rPr lang="en-US" dirty="0"/>
              <a:t>-Daniel Keys Moran</a:t>
            </a:r>
            <a:endParaRPr lang="en-US" b="1" dirty="0"/>
          </a:p>
        </p:txBody>
      </p:sp>
    </p:spTree>
    <p:extLst>
      <p:ext uri="{BB962C8B-B14F-4D97-AF65-F5344CB8AC3E}">
        <p14:creationId xmlns:p14="http://schemas.microsoft.com/office/powerpoint/2010/main" val="16663509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742563"/>
          </a:xfrm>
        </p:spPr>
        <p:txBody>
          <a:bodyPr/>
          <a:lstStyle/>
          <a:p>
            <a:r>
              <a:rPr lang="en-US" dirty="0" smtClean="0"/>
              <a:t>To truly understand your business, you need to track your own custom metrics</a:t>
            </a:r>
          </a:p>
          <a:p>
            <a:pPr lvl="1"/>
            <a:r>
              <a:rPr lang="en-US" dirty="0" smtClean="0"/>
              <a:t>Passive and automatic tracking will get you started</a:t>
            </a:r>
          </a:p>
          <a:p>
            <a:pPr lvl="1"/>
            <a:r>
              <a:rPr lang="en-US" dirty="0" smtClean="0"/>
              <a:t>But won’t tell you anything about your real business goals</a:t>
            </a:r>
          </a:p>
          <a:p>
            <a:r>
              <a:rPr lang="en-US" dirty="0" smtClean="0"/>
              <a:t>Determining what to track is often harder than implementing it</a:t>
            </a:r>
          </a:p>
          <a:p>
            <a:pPr lvl="1"/>
            <a:r>
              <a:rPr lang="en-US" dirty="0" smtClean="0"/>
              <a:t>Tracking is easy… tracking the right thing takes thought and planning</a:t>
            </a:r>
            <a:endParaRPr lang="en-US" dirty="0"/>
          </a:p>
        </p:txBody>
      </p:sp>
      <p:sp>
        <p:nvSpPr>
          <p:cNvPr id="4" name="Title 3"/>
          <p:cNvSpPr>
            <a:spLocks noGrp="1"/>
          </p:cNvSpPr>
          <p:nvPr>
            <p:ph type="title"/>
          </p:nvPr>
        </p:nvSpPr>
        <p:spPr/>
        <p:txBody>
          <a:bodyPr/>
          <a:lstStyle/>
          <a:p>
            <a:r>
              <a:rPr lang="en-US" dirty="0" smtClean="0"/>
              <a:t>Custom telemetry and metrics</a:t>
            </a:r>
            <a:endParaRPr lang="en-US" dirty="0"/>
          </a:p>
        </p:txBody>
      </p:sp>
    </p:spTree>
    <p:extLst>
      <p:ext uri="{BB962C8B-B14F-4D97-AF65-F5344CB8AC3E}">
        <p14:creationId xmlns:p14="http://schemas.microsoft.com/office/powerpoint/2010/main" val="5200528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a:t>
            </a:r>
            <a:br>
              <a:rPr lang="en-US" smtClean="0"/>
            </a:br>
            <a:endParaRPr lang="en-US" dirty="0"/>
          </a:p>
        </p:txBody>
      </p:sp>
      <p:sp>
        <p:nvSpPr>
          <p:cNvPr id="6" name="Text Placeholder 5"/>
          <p:cNvSpPr>
            <a:spLocks noGrp="1"/>
          </p:cNvSpPr>
          <p:nvPr>
            <p:ph type="body" sz="quarter" idx="12"/>
          </p:nvPr>
        </p:nvSpPr>
        <p:spPr/>
        <p:txBody>
          <a:bodyPr/>
          <a:lstStyle/>
          <a:p>
            <a:r>
              <a:rPr lang="en-US" dirty="0" smtClean="0"/>
              <a:t>Custom Telemetry and Metrics with</a:t>
            </a:r>
          </a:p>
          <a:p>
            <a:r>
              <a:rPr lang="en-US" dirty="0" smtClean="0"/>
              <a:t>Application Insights (Preview)</a:t>
            </a:r>
            <a:endParaRPr lang="en-US" dirty="0"/>
          </a:p>
        </p:txBody>
      </p:sp>
    </p:spTree>
    <p:extLst>
      <p:ext uri="{BB962C8B-B14F-4D97-AF65-F5344CB8AC3E}">
        <p14:creationId xmlns:p14="http://schemas.microsoft.com/office/powerpoint/2010/main" val="4285988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sz="6000" dirty="0" smtClean="0"/>
              <a:t>Log Search</a:t>
            </a:r>
            <a:br>
              <a:rPr lang="en-US" sz="6000" dirty="0" smtClean="0"/>
            </a:br>
            <a:r>
              <a:rPr lang="en-US" sz="3600" dirty="0" smtClean="0">
                <a:gradFill>
                  <a:gsLst>
                    <a:gs pos="1250">
                      <a:schemeClr val="tx1"/>
                    </a:gs>
                    <a:gs pos="100000">
                      <a:schemeClr val="tx1"/>
                    </a:gs>
                  </a:gsLst>
                  <a:lin ang="5400000" scaled="0"/>
                </a:gradFill>
              </a:rPr>
              <a:t>Using the telemetry you already emit to help solve problems</a:t>
            </a:r>
            <a:endParaRPr lang="en-US" sz="6000" dirty="0"/>
          </a:p>
        </p:txBody>
      </p:sp>
    </p:spTree>
    <p:extLst>
      <p:ext uri="{BB962C8B-B14F-4D97-AF65-F5344CB8AC3E}">
        <p14:creationId xmlns:p14="http://schemas.microsoft.com/office/powerpoint/2010/main" val="97265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knows that debugging is twice as hard as writing a program in the first place.”</a:t>
            </a:r>
            <a:endParaRPr lang="en-US" dirty="0"/>
          </a:p>
        </p:txBody>
      </p:sp>
      <p:sp>
        <p:nvSpPr>
          <p:cNvPr id="6" name="Text Placeholder 5"/>
          <p:cNvSpPr>
            <a:spLocks noGrp="1"/>
          </p:cNvSpPr>
          <p:nvPr>
            <p:ph type="body" sz="quarter" idx="10"/>
          </p:nvPr>
        </p:nvSpPr>
        <p:spPr>
          <a:xfrm>
            <a:off x="5761038" y="5249862"/>
            <a:ext cx="5486400" cy="627864"/>
          </a:xfrm>
        </p:spPr>
        <p:txBody>
          <a:bodyPr/>
          <a:lstStyle/>
          <a:p>
            <a:r>
              <a:rPr lang="en-US" dirty="0"/>
              <a:t>-Brian W. Kernighan</a:t>
            </a:r>
          </a:p>
        </p:txBody>
      </p:sp>
    </p:spTree>
    <p:extLst>
      <p:ext uri="{BB962C8B-B14F-4D97-AF65-F5344CB8AC3E}">
        <p14:creationId xmlns:p14="http://schemas.microsoft.com/office/powerpoint/2010/main" val="15700810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678204"/>
          </a:xfrm>
        </p:spPr>
        <p:txBody>
          <a:bodyPr/>
          <a:lstStyle/>
          <a:p>
            <a:r>
              <a:rPr lang="en-US" dirty="0" smtClean="0"/>
              <a:t>All developers use logging</a:t>
            </a:r>
          </a:p>
          <a:p>
            <a:pPr lvl="1"/>
            <a:r>
              <a:rPr lang="en-US" dirty="0" smtClean="0"/>
              <a:t>It is the first way we learn to debug</a:t>
            </a:r>
          </a:p>
          <a:p>
            <a:pPr lvl="1"/>
            <a:r>
              <a:rPr lang="en-US" dirty="0" smtClean="0"/>
              <a:t>Aka “</a:t>
            </a:r>
            <a:r>
              <a:rPr lang="en-US" dirty="0" err="1" smtClean="0"/>
              <a:t>printf</a:t>
            </a:r>
            <a:r>
              <a:rPr lang="en-US" dirty="0" smtClean="0"/>
              <a:t>” debugging</a:t>
            </a:r>
          </a:p>
          <a:p>
            <a:r>
              <a:rPr lang="en-US" dirty="0" smtClean="0"/>
              <a:t>You’re probably using it already</a:t>
            </a:r>
          </a:p>
          <a:p>
            <a:pPr lvl="1"/>
            <a:r>
              <a:rPr lang="en-US" dirty="0" err="1" smtClean="0"/>
              <a:t>System.Trace</a:t>
            </a:r>
            <a:endParaRPr lang="en-US" dirty="0" smtClean="0"/>
          </a:p>
          <a:p>
            <a:pPr lvl="1"/>
            <a:r>
              <a:rPr lang="en-US" dirty="0" err="1" smtClean="0"/>
              <a:t>Nlog</a:t>
            </a:r>
            <a:endParaRPr lang="en-US" dirty="0" smtClean="0"/>
          </a:p>
          <a:p>
            <a:pPr lvl="1"/>
            <a:r>
              <a:rPr lang="en-US" dirty="0" smtClean="0"/>
              <a:t>Log4net</a:t>
            </a:r>
          </a:p>
          <a:p>
            <a:r>
              <a:rPr lang="en-US" dirty="0" smtClean="0"/>
              <a:t>Application Insights can ingest that telemetry right now!</a:t>
            </a:r>
            <a:endParaRPr lang="en-US" dirty="0"/>
          </a:p>
        </p:txBody>
      </p:sp>
      <p:sp>
        <p:nvSpPr>
          <p:cNvPr id="3" name="Title 2"/>
          <p:cNvSpPr>
            <a:spLocks noGrp="1"/>
          </p:cNvSpPr>
          <p:nvPr>
            <p:ph type="title"/>
          </p:nvPr>
        </p:nvSpPr>
        <p:spPr/>
        <p:txBody>
          <a:bodyPr/>
          <a:lstStyle/>
          <a:p>
            <a:r>
              <a:rPr lang="en-US" dirty="0" smtClean="0"/>
              <a:t>Logging and Log Search</a:t>
            </a:r>
            <a:endParaRPr lang="en-US" dirty="0"/>
          </a:p>
        </p:txBody>
      </p:sp>
    </p:spTree>
    <p:extLst>
      <p:ext uri="{BB962C8B-B14F-4D97-AF65-F5344CB8AC3E}">
        <p14:creationId xmlns:p14="http://schemas.microsoft.com/office/powerpoint/2010/main" val="14114527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a:t>
            </a:r>
            <a:br>
              <a:rPr lang="en-US" smtClean="0"/>
            </a:br>
            <a:endParaRPr lang="en-US" dirty="0"/>
          </a:p>
        </p:txBody>
      </p:sp>
      <p:sp>
        <p:nvSpPr>
          <p:cNvPr id="6" name="Text Placeholder 5"/>
          <p:cNvSpPr>
            <a:spLocks noGrp="1"/>
          </p:cNvSpPr>
          <p:nvPr>
            <p:ph type="body" sz="quarter" idx="12"/>
          </p:nvPr>
        </p:nvSpPr>
        <p:spPr/>
        <p:txBody>
          <a:bodyPr/>
          <a:lstStyle/>
          <a:p>
            <a:r>
              <a:rPr lang="en-US" dirty="0" smtClean="0"/>
              <a:t>Logging and Log Search in </a:t>
            </a:r>
          </a:p>
          <a:p>
            <a:r>
              <a:rPr lang="en-US" dirty="0" smtClean="0"/>
              <a:t>Application Insights (Preview)</a:t>
            </a:r>
            <a:endParaRPr lang="en-US" dirty="0"/>
          </a:p>
        </p:txBody>
      </p:sp>
    </p:spTree>
    <p:extLst>
      <p:ext uri="{BB962C8B-B14F-4D97-AF65-F5344CB8AC3E}">
        <p14:creationId xmlns:p14="http://schemas.microsoft.com/office/powerpoint/2010/main" val="3957656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Closing Thoughts…</a:t>
            </a:r>
            <a:endParaRPr lang="en-IN" dirty="0"/>
          </a:p>
        </p:txBody>
      </p:sp>
    </p:spTree>
    <p:extLst>
      <p:ext uri="{BB962C8B-B14F-4D97-AF65-F5344CB8AC3E}">
        <p14:creationId xmlns:p14="http://schemas.microsoft.com/office/powerpoint/2010/main" val="41497168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IN" b="1" dirty="0" smtClean="0"/>
              <a:t>Privacy</a:t>
            </a:r>
            <a:endParaRPr lang="en-IN" dirty="0"/>
          </a:p>
          <a:p>
            <a:pPr lvl="1"/>
            <a:r>
              <a:rPr lang="en-IN" dirty="0" smtClean="0"/>
              <a:t>Your data is for your eyes only; Application Insights will never make your data available to advertisers, partners or 3</a:t>
            </a:r>
            <a:r>
              <a:rPr lang="en-IN" baseline="30000" dirty="0" smtClean="0"/>
              <a:t>rd</a:t>
            </a:r>
            <a:r>
              <a:rPr lang="en-IN" dirty="0" smtClean="0"/>
              <a:t> parties</a:t>
            </a:r>
          </a:p>
          <a:p>
            <a:pPr lvl="0"/>
            <a:endParaRPr lang="en-IN" dirty="0" smtClean="0"/>
          </a:p>
          <a:p>
            <a:pPr lvl="0"/>
            <a:r>
              <a:rPr lang="en-IN" b="1" dirty="0" smtClean="0"/>
              <a:t>Security</a:t>
            </a:r>
          </a:p>
          <a:p>
            <a:pPr lvl="1"/>
            <a:r>
              <a:rPr lang="en-IN" dirty="0" smtClean="0"/>
              <a:t>With </a:t>
            </a:r>
            <a:r>
              <a:rPr lang="en-IN" dirty="0"/>
              <a:t>Application Insights you can be confident that your data is secure in Microsoft’s Azure data </a:t>
            </a:r>
            <a:r>
              <a:rPr lang="en-IN" dirty="0" smtClean="0"/>
              <a:t>centres</a:t>
            </a:r>
          </a:p>
          <a:p>
            <a:pPr marL="342900" lvl="1" indent="0">
              <a:buNone/>
            </a:pPr>
            <a:endParaRPr lang="en-IN" dirty="0"/>
          </a:p>
          <a:p>
            <a:pPr marL="0" indent="0">
              <a:buNone/>
            </a:pPr>
            <a:endParaRPr lang="en-IN" sz="2800" dirty="0" smtClean="0"/>
          </a:p>
          <a:p>
            <a:pPr marL="0" indent="0">
              <a:buNone/>
            </a:pPr>
            <a:r>
              <a:rPr lang="en-IN" sz="2800" dirty="0" smtClean="0"/>
              <a:t>Learn </a:t>
            </a:r>
            <a:r>
              <a:rPr lang="en-IN" sz="2800" dirty="0"/>
              <a:t>More at </a:t>
            </a:r>
            <a:r>
              <a:rPr lang="en-IN" sz="2800" dirty="0">
                <a:hlinkClick r:id="rId2"/>
              </a:rPr>
              <a:t>http://azure.microsoft.com/en-us/support/trust-center</a:t>
            </a:r>
            <a:r>
              <a:rPr lang="en-IN" sz="2800" dirty="0" smtClean="0">
                <a:hlinkClick r:id="rId2"/>
              </a:rPr>
              <a:t>/</a:t>
            </a:r>
            <a:endParaRPr lang="en-IN" sz="2800" dirty="0" smtClean="0"/>
          </a:p>
        </p:txBody>
      </p:sp>
      <p:sp>
        <p:nvSpPr>
          <p:cNvPr id="3" name="Title 2"/>
          <p:cNvSpPr>
            <a:spLocks noGrp="1"/>
          </p:cNvSpPr>
          <p:nvPr>
            <p:ph type="title"/>
          </p:nvPr>
        </p:nvSpPr>
        <p:spPr/>
        <p:txBody>
          <a:bodyPr/>
          <a:lstStyle/>
          <a:p>
            <a:r>
              <a:rPr lang="en-IN" dirty="0" smtClean="0"/>
              <a:t>Data Privacy &amp; Security</a:t>
            </a:r>
            <a:endParaRPr lang="en-IN" dirty="0"/>
          </a:p>
        </p:txBody>
      </p:sp>
    </p:spTree>
    <p:extLst>
      <p:ext uri="{BB962C8B-B14F-4D97-AF65-F5344CB8AC3E}">
        <p14:creationId xmlns:p14="http://schemas.microsoft.com/office/powerpoint/2010/main" val="41698540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Today we will cover</a:t>
            </a:r>
            <a:endParaRPr lang="en-IN" dirty="0"/>
          </a:p>
        </p:txBody>
      </p:sp>
      <p:sp>
        <p:nvSpPr>
          <p:cNvPr id="4" name="Text Placeholder 3"/>
          <p:cNvSpPr>
            <a:spLocks noGrp="1"/>
          </p:cNvSpPr>
          <p:nvPr>
            <p:ph type="body" sz="quarter" idx="11"/>
          </p:nvPr>
        </p:nvSpPr>
        <p:spPr>
          <a:xfrm>
            <a:off x="274639" y="1212849"/>
            <a:ext cx="11889564" cy="5139869"/>
          </a:xfrm>
        </p:spPr>
        <p:txBody>
          <a:bodyPr/>
          <a:lstStyle/>
          <a:p>
            <a:r>
              <a:rPr lang="en-US" dirty="0" smtClean="0"/>
              <a:t>Overview</a:t>
            </a:r>
          </a:p>
          <a:p>
            <a:pPr lvl="2"/>
            <a:r>
              <a:rPr lang="en-US" dirty="0" smtClean="0"/>
              <a:t>What is Application Insights all about?</a:t>
            </a:r>
          </a:p>
          <a:p>
            <a:r>
              <a:rPr lang="en-US" dirty="0" smtClean="0"/>
              <a:t>Real User Monitoring</a:t>
            </a:r>
          </a:p>
          <a:p>
            <a:pPr lvl="2"/>
            <a:r>
              <a:rPr lang="en-US" dirty="0" smtClean="0"/>
              <a:t>Collecting and analyzing performance and usage data from real users</a:t>
            </a:r>
          </a:p>
          <a:p>
            <a:r>
              <a:rPr lang="en-US" dirty="0" smtClean="0"/>
              <a:t>Synthetic Monitoring</a:t>
            </a:r>
          </a:p>
          <a:p>
            <a:pPr lvl="2"/>
            <a:r>
              <a:rPr lang="en-US" dirty="0" smtClean="0"/>
              <a:t>Outside-in observation of your application’s availability</a:t>
            </a:r>
          </a:p>
          <a:p>
            <a:r>
              <a:rPr lang="en-US" dirty="0" smtClean="0"/>
              <a:t>Custom telemetry and metrics</a:t>
            </a:r>
          </a:p>
          <a:p>
            <a:pPr lvl="2"/>
            <a:r>
              <a:rPr lang="en-US" dirty="0" smtClean="0"/>
              <a:t>Collect and analyze your custom business measures and KPIs</a:t>
            </a:r>
          </a:p>
          <a:p>
            <a:r>
              <a:rPr lang="en-US" dirty="0" smtClean="0"/>
              <a:t>Log search</a:t>
            </a:r>
          </a:p>
          <a:p>
            <a:pPr lvl="2"/>
            <a:r>
              <a:rPr lang="en-US" dirty="0" smtClean="0"/>
              <a:t>Logging directly to Application Insights from your app</a:t>
            </a:r>
            <a:endParaRPr lang="en-US" dirty="0"/>
          </a:p>
        </p:txBody>
      </p:sp>
    </p:spTree>
    <p:extLst>
      <p:ext uri="{BB962C8B-B14F-4D97-AF65-F5344CB8AC3E}">
        <p14:creationId xmlns:p14="http://schemas.microsoft.com/office/powerpoint/2010/main" val="338126473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745367"/>
          </a:xfrm>
        </p:spPr>
        <p:txBody>
          <a:bodyPr/>
          <a:lstStyle/>
          <a:p>
            <a:r>
              <a:rPr lang="en-US" sz="4800" dirty="0" smtClean="0"/>
              <a:t> Add Application Insights to your web app</a:t>
            </a:r>
          </a:p>
          <a:p>
            <a:r>
              <a:rPr lang="en-US" sz="4800" dirty="0" smtClean="0"/>
              <a:t> Help direct where we go next</a:t>
            </a:r>
          </a:p>
          <a:p>
            <a:pPr lvl="1"/>
            <a:r>
              <a:rPr lang="en-US" sz="3200" dirty="0" smtClean="0"/>
              <a:t> User Voice: </a:t>
            </a:r>
            <a:r>
              <a:rPr lang="en-US" sz="3200" dirty="0" smtClean="0">
                <a:hlinkClick r:id="rId2"/>
              </a:rPr>
              <a:t>visualstudio.uservoice.com</a:t>
            </a:r>
            <a:endParaRPr lang="en-US" sz="3200" dirty="0" smtClean="0"/>
          </a:p>
          <a:p>
            <a:pPr lvl="1"/>
            <a:r>
              <a:rPr lang="en-US" sz="3200" dirty="0" smtClean="0"/>
              <a:t> Email us: </a:t>
            </a:r>
            <a:r>
              <a:rPr lang="en-US" sz="3200" u="sng" dirty="0">
                <a:hlinkClick r:id="rId3"/>
              </a:rPr>
              <a:t>aifeedback@microsoft.com</a:t>
            </a:r>
            <a:endParaRPr lang="en-US" sz="3200" dirty="0"/>
          </a:p>
        </p:txBody>
      </p:sp>
      <p:sp>
        <p:nvSpPr>
          <p:cNvPr id="5" name="Title 4"/>
          <p:cNvSpPr>
            <a:spLocks noGrp="1"/>
          </p:cNvSpPr>
          <p:nvPr>
            <p:ph type="title"/>
          </p:nvPr>
        </p:nvSpPr>
        <p:spPr/>
        <p:txBody>
          <a:bodyPr/>
          <a:lstStyle/>
          <a:p>
            <a:r>
              <a:rPr lang="en-US" dirty="0" smtClean="0"/>
              <a:t>Try it today!!</a:t>
            </a:r>
            <a:endParaRPr lang="en-US" dirty="0"/>
          </a:p>
        </p:txBody>
      </p:sp>
      <p:grpSp>
        <p:nvGrpSpPr>
          <p:cNvPr id="8" name="Group 4"/>
          <p:cNvGrpSpPr>
            <a:grpSpLocks noChangeAspect="1"/>
          </p:cNvGrpSpPr>
          <p:nvPr/>
        </p:nvGrpSpPr>
        <p:grpSpPr bwMode="auto">
          <a:xfrm>
            <a:off x="8199438" y="3557588"/>
            <a:ext cx="3724275" cy="3052762"/>
            <a:chOff x="5165" y="2241"/>
            <a:chExt cx="2346" cy="1923"/>
          </a:xfrm>
        </p:grpSpPr>
        <p:sp>
          <p:nvSpPr>
            <p:cNvPr id="9" name="AutoShape 3"/>
            <p:cNvSpPr>
              <a:spLocks noChangeAspect="1" noChangeArrowheads="1" noTextEdit="1"/>
            </p:cNvSpPr>
            <p:nvPr/>
          </p:nvSpPr>
          <p:spPr bwMode="auto">
            <a:xfrm>
              <a:off x="5165" y="2241"/>
              <a:ext cx="2346" cy="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1"/>
            <p:cNvSpPr>
              <a:spLocks/>
            </p:cNvSpPr>
            <p:nvPr/>
          </p:nvSpPr>
          <p:spPr bwMode="auto">
            <a:xfrm>
              <a:off x="6673" y="3660"/>
              <a:ext cx="667" cy="500"/>
            </a:xfrm>
            <a:custGeom>
              <a:avLst/>
              <a:gdLst>
                <a:gd name="T0" fmla="*/ 663 w 667"/>
                <a:gd name="T1" fmla="*/ 0 h 500"/>
                <a:gd name="T2" fmla="*/ 663 w 667"/>
                <a:gd name="T3" fmla="*/ 0 h 500"/>
                <a:gd name="T4" fmla="*/ 667 w 667"/>
                <a:gd name="T5" fmla="*/ 77 h 500"/>
                <a:gd name="T6" fmla="*/ 667 w 667"/>
                <a:gd name="T7" fmla="*/ 142 h 500"/>
                <a:gd name="T8" fmla="*/ 663 w 667"/>
                <a:gd name="T9" fmla="*/ 223 h 500"/>
                <a:gd name="T10" fmla="*/ 655 w 667"/>
                <a:gd name="T11" fmla="*/ 305 h 500"/>
                <a:gd name="T12" fmla="*/ 647 w 667"/>
                <a:gd name="T13" fmla="*/ 345 h 500"/>
                <a:gd name="T14" fmla="*/ 635 w 667"/>
                <a:gd name="T15" fmla="*/ 382 h 500"/>
                <a:gd name="T16" fmla="*/ 623 w 667"/>
                <a:gd name="T17" fmla="*/ 419 h 500"/>
                <a:gd name="T18" fmla="*/ 606 w 667"/>
                <a:gd name="T19" fmla="*/ 447 h 500"/>
                <a:gd name="T20" fmla="*/ 586 w 667"/>
                <a:gd name="T21" fmla="*/ 471 h 500"/>
                <a:gd name="T22" fmla="*/ 566 w 667"/>
                <a:gd name="T23" fmla="*/ 492 h 500"/>
                <a:gd name="T24" fmla="*/ 566 w 667"/>
                <a:gd name="T25" fmla="*/ 492 h 500"/>
                <a:gd name="T26" fmla="*/ 553 w 667"/>
                <a:gd name="T27" fmla="*/ 496 h 500"/>
                <a:gd name="T28" fmla="*/ 541 w 667"/>
                <a:gd name="T29" fmla="*/ 500 h 500"/>
                <a:gd name="T30" fmla="*/ 509 w 667"/>
                <a:gd name="T31" fmla="*/ 500 h 500"/>
                <a:gd name="T32" fmla="*/ 472 w 667"/>
                <a:gd name="T33" fmla="*/ 492 h 500"/>
                <a:gd name="T34" fmla="*/ 431 w 667"/>
                <a:gd name="T35" fmla="*/ 480 h 500"/>
                <a:gd name="T36" fmla="*/ 391 w 667"/>
                <a:gd name="T37" fmla="*/ 455 h 500"/>
                <a:gd name="T38" fmla="*/ 346 w 667"/>
                <a:gd name="T39" fmla="*/ 431 h 500"/>
                <a:gd name="T40" fmla="*/ 301 w 667"/>
                <a:gd name="T41" fmla="*/ 398 h 500"/>
                <a:gd name="T42" fmla="*/ 257 w 667"/>
                <a:gd name="T43" fmla="*/ 366 h 500"/>
                <a:gd name="T44" fmla="*/ 175 w 667"/>
                <a:gd name="T45" fmla="*/ 297 h 500"/>
                <a:gd name="T46" fmla="*/ 102 w 667"/>
                <a:gd name="T47" fmla="*/ 228 h 500"/>
                <a:gd name="T48" fmla="*/ 45 w 667"/>
                <a:gd name="T49" fmla="*/ 167 h 500"/>
                <a:gd name="T50" fmla="*/ 17 w 667"/>
                <a:gd name="T51" fmla="*/ 130 h 500"/>
                <a:gd name="T52" fmla="*/ 17 w 667"/>
                <a:gd name="T53" fmla="*/ 130 h 500"/>
                <a:gd name="T54" fmla="*/ 4 w 667"/>
                <a:gd name="T55" fmla="*/ 106 h 500"/>
                <a:gd name="T56" fmla="*/ 0 w 667"/>
                <a:gd name="T57" fmla="*/ 81 h 500"/>
                <a:gd name="T58" fmla="*/ 4 w 667"/>
                <a:gd name="T59" fmla="*/ 65 h 500"/>
                <a:gd name="T60" fmla="*/ 9 w 667"/>
                <a:gd name="T61" fmla="*/ 45 h 500"/>
                <a:gd name="T62" fmla="*/ 25 w 667"/>
                <a:gd name="T63" fmla="*/ 20 h 500"/>
                <a:gd name="T64" fmla="*/ 33 w 667"/>
                <a:gd name="T65" fmla="*/ 12 h 500"/>
                <a:gd name="T66" fmla="*/ 419 w 667"/>
                <a:gd name="T67" fmla="*/ 297 h 500"/>
                <a:gd name="T68" fmla="*/ 419 w 667"/>
                <a:gd name="T69" fmla="*/ 297 h 500"/>
                <a:gd name="T70" fmla="*/ 403 w 667"/>
                <a:gd name="T71" fmla="*/ 268 h 500"/>
                <a:gd name="T72" fmla="*/ 374 w 667"/>
                <a:gd name="T73" fmla="*/ 195 h 500"/>
                <a:gd name="T74" fmla="*/ 366 w 667"/>
                <a:gd name="T75" fmla="*/ 154 h 500"/>
                <a:gd name="T76" fmla="*/ 358 w 667"/>
                <a:gd name="T77" fmla="*/ 114 h 500"/>
                <a:gd name="T78" fmla="*/ 358 w 667"/>
                <a:gd name="T79" fmla="*/ 97 h 500"/>
                <a:gd name="T80" fmla="*/ 358 w 667"/>
                <a:gd name="T81" fmla="*/ 81 h 500"/>
                <a:gd name="T82" fmla="*/ 366 w 667"/>
                <a:gd name="T83" fmla="*/ 69 h 500"/>
                <a:gd name="T84" fmla="*/ 374 w 667"/>
                <a:gd name="T85" fmla="*/ 61 h 500"/>
                <a:gd name="T86" fmla="*/ 374 w 667"/>
                <a:gd name="T87" fmla="*/ 61 h 500"/>
                <a:gd name="T88" fmla="*/ 383 w 667"/>
                <a:gd name="T89" fmla="*/ 53 h 500"/>
                <a:gd name="T90" fmla="*/ 399 w 667"/>
                <a:gd name="T91" fmla="*/ 45 h 500"/>
                <a:gd name="T92" fmla="*/ 440 w 667"/>
                <a:gd name="T93" fmla="*/ 32 h 500"/>
                <a:gd name="T94" fmla="*/ 488 w 667"/>
                <a:gd name="T95" fmla="*/ 20 h 500"/>
                <a:gd name="T96" fmla="*/ 537 w 667"/>
                <a:gd name="T97" fmla="*/ 12 h 500"/>
                <a:gd name="T98" fmla="*/ 627 w 667"/>
                <a:gd name="T99" fmla="*/ 4 h 500"/>
                <a:gd name="T100" fmla="*/ 663 w 667"/>
                <a:gd name="T101" fmla="*/ 0 h 500"/>
                <a:gd name="T102" fmla="*/ 663 w 667"/>
                <a:gd name="T103"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7" h="500">
                  <a:moveTo>
                    <a:pt x="663" y="0"/>
                  </a:moveTo>
                  <a:lnTo>
                    <a:pt x="663" y="0"/>
                  </a:lnTo>
                  <a:lnTo>
                    <a:pt x="667" y="77"/>
                  </a:lnTo>
                  <a:lnTo>
                    <a:pt x="667" y="142"/>
                  </a:lnTo>
                  <a:lnTo>
                    <a:pt x="663" y="223"/>
                  </a:lnTo>
                  <a:lnTo>
                    <a:pt x="655" y="305"/>
                  </a:lnTo>
                  <a:lnTo>
                    <a:pt x="647" y="345"/>
                  </a:lnTo>
                  <a:lnTo>
                    <a:pt x="635" y="382"/>
                  </a:lnTo>
                  <a:lnTo>
                    <a:pt x="623" y="419"/>
                  </a:lnTo>
                  <a:lnTo>
                    <a:pt x="606" y="447"/>
                  </a:lnTo>
                  <a:lnTo>
                    <a:pt x="586" y="471"/>
                  </a:lnTo>
                  <a:lnTo>
                    <a:pt x="566" y="492"/>
                  </a:lnTo>
                  <a:lnTo>
                    <a:pt x="566" y="492"/>
                  </a:lnTo>
                  <a:lnTo>
                    <a:pt x="553" y="496"/>
                  </a:lnTo>
                  <a:lnTo>
                    <a:pt x="541" y="500"/>
                  </a:lnTo>
                  <a:lnTo>
                    <a:pt x="509" y="500"/>
                  </a:lnTo>
                  <a:lnTo>
                    <a:pt x="472" y="492"/>
                  </a:lnTo>
                  <a:lnTo>
                    <a:pt x="431" y="480"/>
                  </a:lnTo>
                  <a:lnTo>
                    <a:pt x="391" y="455"/>
                  </a:lnTo>
                  <a:lnTo>
                    <a:pt x="346" y="431"/>
                  </a:lnTo>
                  <a:lnTo>
                    <a:pt x="301" y="398"/>
                  </a:lnTo>
                  <a:lnTo>
                    <a:pt x="257" y="366"/>
                  </a:lnTo>
                  <a:lnTo>
                    <a:pt x="175" y="297"/>
                  </a:lnTo>
                  <a:lnTo>
                    <a:pt x="102" y="228"/>
                  </a:lnTo>
                  <a:lnTo>
                    <a:pt x="45" y="167"/>
                  </a:lnTo>
                  <a:lnTo>
                    <a:pt x="17" y="130"/>
                  </a:lnTo>
                  <a:lnTo>
                    <a:pt x="17" y="130"/>
                  </a:lnTo>
                  <a:lnTo>
                    <a:pt x="4" y="106"/>
                  </a:lnTo>
                  <a:lnTo>
                    <a:pt x="0" y="81"/>
                  </a:lnTo>
                  <a:lnTo>
                    <a:pt x="4" y="65"/>
                  </a:lnTo>
                  <a:lnTo>
                    <a:pt x="9" y="45"/>
                  </a:lnTo>
                  <a:lnTo>
                    <a:pt x="25" y="20"/>
                  </a:lnTo>
                  <a:lnTo>
                    <a:pt x="33" y="12"/>
                  </a:lnTo>
                  <a:lnTo>
                    <a:pt x="419" y="297"/>
                  </a:lnTo>
                  <a:lnTo>
                    <a:pt x="419" y="297"/>
                  </a:lnTo>
                  <a:lnTo>
                    <a:pt x="403" y="268"/>
                  </a:lnTo>
                  <a:lnTo>
                    <a:pt x="374" y="195"/>
                  </a:lnTo>
                  <a:lnTo>
                    <a:pt x="366" y="154"/>
                  </a:lnTo>
                  <a:lnTo>
                    <a:pt x="358" y="114"/>
                  </a:lnTo>
                  <a:lnTo>
                    <a:pt x="358" y="97"/>
                  </a:lnTo>
                  <a:lnTo>
                    <a:pt x="358" y="81"/>
                  </a:lnTo>
                  <a:lnTo>
                    <a:pt x="366" y="69"/>
                  </a:lnTo>
                  <a:lnTo>
                    <a:pt x="374" y="61"/>
                  </a:lnTo>
                  <a:lnTo>
                    <a:pt x="374" y="61"/>
                  </a:lnTo>
                  <a:lnTo>
                    <a:pt x="383" y="53"/>
                  </a:lnTo>
                  <a:lnTo>
                    <a:pt x="399" y="45"/>
                  </a:lnTo>
                  <a:lnTo>
                    <a:pt x="440" y="32"/>
                  </a:lnTo>
                  <a:lnTo>
                    <a:pt x="488" y="20"/>
                  </a:lnTo>
                  <a:lnTo>
                    <a:pt x="537" y="12"/>
                  </a:lnTo>
                  <a:lnTo>
                    <a:pt x="627" y="4"/>
                  </a:lnTo>
                  <a:lnTo>
                    <a:pt x="663" y="0"/>
                  </a:lnTo>
                  <a:lnTo>
                    <a:pt x="6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2"/>
            <p:cNvSpPr>
              <a:spLocks/>
            </p:cNvSpPr>
            <p:nvPr/>
          </p:nvSpPr>
          <p:spPr bwMode="auto">
            <a:xfrm>
              <a:off x="6954" y="3481"/>
              <a:ext cx="431" cy="378"/>
            </a:xfrm>
            <a:custGeom>
              <a:avLst/>
              <a:gdLst>
                <a:gd name="T0" fmla="*/ 134 w 431"/>
                <a:gd name="T1" fmla="*/ 45 h 378"/>
                <a:gd name="T2" fmla="*/ 134 w 431"/>
                <a:gd name="T3" fmla="*/ 45 h 378"/>
                <a:gd name="T4" fmla="*/ 175 w 431"/>
                <a:gd name="T5" fmla="*/ 20 h 378"/>
                <a:gd name="T6" fmla="*/ 220 w 431"/>
                <a:gd name="T7" fmla="*/ 8 h 378"/>
                <a:gd name="T8" fmla="*/ 260 w 431"/>
                <a:gd name="T9" fmla="*/ 0 h 378"/>
                <a:gd name="T10" fmla="*/ 297 w 431"/>
                <a:gd name="T11" fmla="*/ 0 h 378"/>
                <a:gd name="T12" fmla="*/ 333 w 431"/>
                <a:gd name="T13" fmla="*/ 4 h 378"/>
                <a:gd name="T14" fmla="*/ 366 w 431"/>
                <a:gd name="T15" fmla="*/ 20 h 378"/>
                <a:gd name="T16" fmla="*/ 394 w 431"/>
                <a:gd name="T17" fmla="*/ 41 h 378"/>
                <a:gd name="T18" fmla="*/ 415 w 431"/>
                <a:gd name="T19" fmla="*/ 65 h 378"/>
                <a:gd name="T20" fmla="*/ 415 w 431"/>
                <a:gd name="T21" fmla="*/ 65 h 378"/>
                <a:gd name="T22" fmla="*/ 427 w 431"/>
                <a:gd name="T23" fmla="*/ 98 h 378"/>
                <a:gd name="T24" fmla="*/ 431 w 431"/>
                <a:gd name="T25" fmla="*/ 134 h 378"/>
                <a:gd name="T26" fmla="*/ 427 w 431"/>
                <a:gd name="T27" fmla="*/ 167 h 378"/>
                <a:gd name="T28" fmla="*/ 415 w 431"/>
                <a:gd name="T29" fmla="*/ 203 h 378"/>
                <a:gd name="T30" fmla="*/ 394 w 431"/>
                <a:gd name="T31" fmla="*/ 240 h 378"/>
                <a:gd name="T32" fmla="*/ 366 w 431"/>
                <a:gd name="T33" fmla="*/ 276 h 378"/>
                <a:gd name="T34" fmla="*/ 333 w 431"/>
                <a:gd name="T35" fmla="*/ 305 h 378"/>
                <a:gd name="T36" fmla="*/ 297 w 431"/>
                <a:gd name="T37" fmla="*/ 333 h 378"/>
                <a:gd name="T38" fmla="*/ 297 w 431"/>
                <a:gd name="T39" fmla="*/ 333 h 378"/>
                <a:gd name="T40" fmla="*/ 252 w 431"/>
                <a:gd name="T41" fmla="*/ 354 h 378"/>
                <a:gd name="T42" fmla="*/ 211 w 431"/>
                <a:gd name="T43" fmla="*/ 370 h 378"/>
                <a:gd name="T44" fmla="*/ 171 w 431"/>
                <a:gd name="T45" fmla="*/ 378 h 378"/>
                <a:gd name="T46" fmla="*/ 130 w 431"/>
                <a:gd name="T47" fmla="*/ 378 h 378"/>
                <a:gd name="T48" fmla="*/ 93 w 431"/>
                <a:gd name="T49" fmla="*/ 370 h 378"/>
                <a:gd name="T50" fmla="*/ 61 w 431"/>
                <a:gd name="T51" fmla="*/ 358 h 378"/>
                <a:gd name="T52" fmla="*/ 37 w 431"/>
                <a:gd name="T53" fmla="*/ 337 h 378"/>
                <a:gd name="T54" fmla="*/ 16 w 431"/>
                <a:gd name="T55" fmla="*/ 309 h 378"/>
                <a:gd name="T56" fmla="*/ 16 w 431"/>
                <a:gd name="T57" fmla="*/ 309 h 378"/>
                <a:gd name="T58" fmla="*/ 4 w 431"/>
                <a:gd name="T59" fmla="*/ 276 h 378"/>
                <a:gd name="T60" fmla="*/ 0 w 431"/>
                <a:gd name="T61" fmla="*/ 244 h 378"/>
                <a:gd name="T62" fmla="*/ 4 w 431"/>
                <a:gd name="T63" fmla="*/ 207 h 378"/>
                <a:gd name="T64" fmla="*/ 16 w 431"/>
                <a:gd name="T65" fmla="*/ 171 h 378"/>
                <a:gd name="T66" fmla="*/ 37 w 431"/>
                <a:gd name="T67" fmla="*/ 134 h 378"/>
                <a:gd name="T68" fmla="*/ 61 w 431"/>
                <a:gd name="T69" fmla="*/ 102 h 378"/>
                <a:gd name="T70" fmla="*/ 93 w 431"/>
                <a:gd name="T71" fmla="*/ 69 h 378"/>
                <a:gd name="T72" fmla="*/ 134 w 431"/>
                <a:gd name="T73" fmla="*/ 45 h 378"/>
                <a:gd name="T74" fmla="*/ 134 w 431"/>
                <a:gd name="T75" fmla="*/ 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378">
                  <a:moveTo>
                    <a:pt x="134" y="45"/>
                  </a:moveTo>
                  <a:lnTo>
                    <a:pt x="134" y="45"/>
                  </a:lnTo>
                  <a:lnTo>
                    <a:pt x="175" y="20"/>
                  </a:lnTo>
                  <a:lnTo>
                    <a:pt x="220" y="8"/>
                  </a:lnTo>
                  <a:lnTo>
                    <a:pt x="260" y="0"/>
                  </a:lnTo>
                  <a:lnTo>
                    <a:pt x="297" y="0"/>
                  </a:lnTo>
                  <a:lnTo>
                    <a:pt x="333" y="4"/>
                  </a:lnTo>
                  <a:lnTo>
                    <a:pt x="366" y="20"/>
                  </a:lnTo>
                  <a:lnTo>
                    <a:pt x="394" y="41"/>
                  </a:lnTo>
                  <a:lnTo>
                    <a:pt x="415" y="65"/>
                  </a:lnTo>
                  <a:lnTo>
                    <a:pt x="415" y="65"/>
                  </a:lnTo>
                  <a:lnTo>
                    <a:pt x="427" y="98"/>
                  </a:lnTo>
                  <a:lnTo>
                    <a:pt x="431" y="134"/>
                  </a:lnTo>
                  <a:lnTo>
                    <a:pt x="427" y="167"/>
                  </a:lnTo>
                  <a:lnTo>
                    <a:pt x="415" y="203"/>
                  </a:lnTo>
                  <a:lnTo>
                    <a:pt x="394" y="240"/>
                  </a:lnTo>
                  <a:lnTo>
                    <a:pt x="366" y="276"/>
                  </a:lnTo>
                  <a:lnTo>
                    <a:pt x="333" y="305"/>
                  </a:lnTo>
                  <a:lnTo>
                    <a:pt x="297" y="333"/>
                  </a:lnTo>
                  <a:lnTo>
                    <a:pt x="297" y="333"/>
                  </a:lnTo>
                  <a:lnTo>
                    <a:pt x="252" y="354"/>
                  </a:lnTo>
                  <a:lnTo>
                    <a:pt x="211" y="370"/>
                  </a:lnTo>
                  <a:lnTo>
                    <a:pt x="171" y="378"/>
                  </a:lnTo>
                  <a:lnTo>
                    <a:pt x="130" y="378"/>
                  </a:lnTo>
                  <a:lnTo>
                    <a:pt x="93" y="370"/>
                  </a:lnTo>
                  <a:lnTo>
                    <a:pt x="61" y="358"/>
                  </a:lnTo>
                  <a:lnTo>
                    <a:pt x="37" y="337"/>
                  </a:lnTo>
                  <a:lnTo>
                    <a:pt x="16" y="309"/>
                  </a:lnTo>
                  <a:lnTo>
                    <a:pt x="16" y="309"/>
                  </a:lnTo>
                  <a:lnTo>
                    <a:pt x="4" y="276"/>
                  </a:lnTo>
                  <a:lnTo>
                    <a:pt x="0" y="244"/>
                  </a:lnTo>
                  <a:lnTo>
                    <a:pt x="4" y="207"/>
                  </a:lnTo>
                  <a:lnTo>
                    <a:pt x="16" y="171"/>
                  </a:lnTo>
                  <a:lnTo>
                    <a:pt x="37" y="134"/>
                  </a:lnTo>
                  <a:lnTo>
                    <a:pt x="61" y="102"/>
                  </a:lnTo>
                  <a:lnTo>
                    <a:pt x="93" y="69"/>
                  </a:lnTo>
                  <a:lnTo>
                    <a:pt x="134" y="45"/>
                  </a:lnTo>
                  <a:lnTo>
                    <a:pt x="13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3"/>
            <p:cNvSpPr>
              <a:spLocks/>
            </p:cNvSpPr>
            <p:nvPr/>
          </p:nvSpPr>
          <p:spPr bwMode="auto">
            <a:xfrm>
              <a:off x="6958" y="3489"/>
              <a:ext cx="394" cy="329"/>
            </a:xfrm>
            <a:custGeom>
              <a:avLst/>
              <a:gdLst>
                <a:gd name="T0" fmla="*/ 122 w 394"/>
                <a:gd name="T1" fmla="*/ 41 h 329"/>
                <a:gd name="T2" fmla="*/ 122 w 394"/>
                <a:gd name="T3" fmla="*/ 41 h 329"/>
                <a:gd name="T4" fmla="*/ 159 w 394"/>
                <a:gd name="T5" fmla="*/ 20 h 329"/>
                <a:gd name="T6" fmla="*/ 199 w 394"/>
                <a:gd name="T7" fmla="*/ 8 h 329"/>
                <a:gd name="T8" fmla="*/ 236 w 394"/>
                <a:gd name="T9" fmla="*/ 0 h 329"/>
                <a:gd name="T10" fmla="*/ 272 w 394"/>
                <a:gd name="T11" fmla="*/ 0 h 329"/>
                <a:gd name="T12" fmla="*/ 305 w 394"/>
                <a:gd name="T13" fmla="*/ 8 h 329"/>
                <a:gd name="T14" fmla="*/ 333 w 394"/>
                <a:gd name="T15" fmla="*/ 20 h 329"/>
                <a:gd name="T16" fmla="*/ 358 w 394"/>
                <a:gd name="T17" fmla="*/ 37 h 329"/>
                <a:gd name="T18" fmla="*/ 378 w 394"/>
                <a:gd name="T19" fmla="*/ 61 h 329"/>
                <a:gd name="T20" fmla="*/ 378 w 394"/>
                <a:gd name="T21" fmla="*/ 61 h 329"/>
                <a:gd name="T22" fmla="*/ 390 w 394"/>
                <a:gd name="T23" fmla="*/ 85 h 329"/>
                <a:gd name="T24" fmla="*/ 394 w 394"/>
                <a:gd name="T25" fmla="*/ 118 h 329"/>
                <a:gd name="T26" fmla="*/ 390 w 394"/>
                <a:gd name="T27" fmla="*/ 151 h 329"/>
                <a:gd name="T28" fmla="*/ 378 w 394"/>
                <a:gd name="T29" fmla="*/ 179 h 329"/>
                <a:gd name="T30" fmla="*/ 358 w 394"/>
                <a:gd name="T31" fmla="*/ 212 h 329"/>
                <a:gd name="T32" fmla="*/ 333 w 394"/>
                <a:gd name="T33" fmla="*/ 240 h 329"/>
                <a:gd name="T34" fmla="*/ 305 w 394"/>
                <a:gd name="T35" fmla="*/ 268 h 329"/>
                <a:gd name="T36" fmla="*/ 268 w 394"/>
                <a:gd name="T37" fmla="*/ 293 h 329"/>
                <a:gd name="T38" fmla="*/ 268 w 394"/>
                <a:gd name="T39" fmla="*/ 293 h 329"/>
                <a:gd name="T40" fmla="*/ 232 w 394"/>
                <a:gd name="T41" fmla="*/ 313 h 329"/>
                <a:gd name="T42" fmla="*/ 195 w 394"/>
                <a:gd name="T43" fmla="*/ 325 h 329"/>
                <a:gd name="T44" fmla="*/ 155 w 394"/>
                <a:gd name="T45" fmla="*/ 329 h 329"/>
                <a:gd name="T46" fmla="*/ 118 w 394"/>
                <a:gd name="T47" fmla="*/ 329 h 329"/>
                <a:gd name="T48" fmla="*/ 85 w 394"/>
                <a:gd name="T49" fmla="*/ 325 h 329"/>
                <a:gd name="T50" fmla="*/ 57 w 394"/>
                <a:gd name="T51" fmla="*/ 313 h 329"/>
                <a:gd name="T52" fmla="*/ 33 w 394"/>
                <a:gd name="T53" fmla="*/ 297 h 329"/>
                <a:gd name="T54" fmla="*/ 12 w 394"/>
                <a:gd name="T55" fmla="*/ 273 h 329"/>
                <a:gd name="T56" fmla="*/ 12 w 394"/>
                <a:gd name="T57" fmla="*/ 273 h 329"/>
                <a:gd name="T58" fmla="*/ 4 w 394"/>
                <a:gd name="T59" fmla="*/ 244 h 329"/>
                <a:gd name="T60" fmla="*/ 0 w 394"/>
                <a:gd name="T61" fmla="*/ 216 h 329"/>
                <a:gd name="T62" fmla="*/ 4 w 394"/>
                <a:gd name="T63" fmla="*/ 183 h 329"/>
                <a:gd name="T64" fmla="*/ 16 w 394"/>
                <a:gd name="T65" fmla="*/ 151 h 329"/>
                <a:gd name="T66" fmla="*/ 33 w 394"/>
                <a:gd name="T67" fmla="*/ 118 h 329"/>
                <a:gd name="T68" fmla="*/ 57 w 394"/>
                <a:gd name="T69" fmla="*/ 90 h 329"/>
                <a:gd name="T70" fmla="*/ 85 w 394"/>
                <a:gd name="T71" fmla="*/ 61 h 329"/>
                <a:gd name="T72" fmla="*/ 122 w 394"/>
                <a:gd name="T73" fmla="*/ 41 h 329"/>
                <a:gd name="T74" fmla="*/ 122 w 394"/>
                <a:gd name="T75"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4" h="329">
                  <a:moveTo>
                    <a:pt x="122" y="41"/>
                  </a:moveTo>
                  <a:lnTo>
                    <a:pt x="122" y="41"/>
                  </a:lnTo>
                  <a:lnTo>
                    <a:pt x="159" y="20"/>
                  </a:lnTo>
                  <a:lnTo>
                    <a:pt x="199" y="8"/>
                  </a:lnTo>
                  <a:lnTo>
                    <a:pt x="236" y="0"/>
                  </a:lnTo>
                  <a:lnTo>
                    <a:pt x="272" y="0"/>
                  </a:lnTo>
                  <a:lnTo>
                    <a:pt x="305" y="8"/>
                  </a:lnTo>
                  <a:lnTo>
                    <a:pt x="333" y="20"/>
                  </a:lnTo>
                  <a:lnTo>
                    <a:pt x="358" y="37"/>
                  </a:lnTo>
                  <a:lnTo>
                    <a:pt x="378" y="61"/>
                  </a:lnTo>
                  <a:lnTo>
                    <a:pt x="378" y="61"/>
                  </a:lnTo>
                  <a:lnTo>
                    <a:pt x="390" y="85"/>
                  </a:lnTo>
                  <a:lnTo>
                    <a:pt x="394" y="118"/>
                  </a:lnTo>
                  <a:lnTo>
                    <a:pt x="390" y="151"/>
                  </a:lnTo>
                  <a:lnTo>
                    <a:pt x="378" y="179"/>
                  </a:lnTo>
                  <a:lnTo>
                    <a:pt x="358" y="212"/>
                  </a:lnTo>
                  <a:lnTo>
                    <a:pt x="333" y="240"/>
                  </a:lnTo>
                  <a:lnTo>
                    <a:pt x="305" y="268"/>
                  </a:lnTo>
                  <a:lnTo>
                    <a:pt x="268" y="293"/>
                  </a:lnTo>
                  <a:lnTo>
                    <a:pt x="268" y="293"/>
                  </a:lnTo>
                  <a:lnTo>
                    <a:pt x="232" y="313"/>
                  </a:lnTo>
                  <a:lnTo>
                    <a:pt x="195" y="325"/>
                  </a:lnTo>
                  <a:lnTo>
                    <a:pt x="155" y="329"/>
                  </a:lnTo>
                  <a:lnTo>
                    <a:pt x="118" y="329"/>
                  </a:lnTo>
                  <a:lnTo>
                    <a:pt x="85" y="325"/>
                  </a:lnTo>
                  <a:lnTo>
                    <a:pt x="57" y="313"/>
                  </a:lnTo>
                  <a:lnTo>
                    <a:pt x="33" y="297"/>
                  </a:lnTo>
                  <a:lnTo>
                    <a:pt x="12" y="273"/>
                  </a:lnTo>
                  <a:lnTo>
                    <a:pt x="12" y="273"/>
                  </a:lnTo>
                  <a:lnTo>
                    <a:pt x="4" y="244"/>
                  </a:lnTo>
                  <a:lnTo>
                    <a:pt x="0" y="216"/>
                  </a:lnTo>
                  <a:lnTo>
                    <a:pt x="4" y="183"/>
                  </a:lnTo>
                  <a:lnTo>
                    <a:pt x="16" y="151"/>
                  </a:lnTo>
                  <a:lnTo>
                    <a:pt x="33" y="118"/>
                  </a:lnTo>
                  <a:lnTo>
                    <a:pt x="57" y="90"/>
                  </a:lnTo>
                  <a:lnTo>
                    <a:pt x="85" y="61"/>
                  </a:lnTo>
                  <a:lnTo>
                    <a:pt x="122" y="41"/>
                  </a:lnTo>
                  <a:lnTo>
                    <a:pt x="122"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4"/>
            <p:cNvSpPr>
              <a:spLocks/>
            </p:cNvSpPr>
            <p:nvPr/>
          </p:nvSpPr>
          <p:spPr bwMode="auto">
            <a:xfrm>
              <a:off x="5275" y="2452"/>
              <a:ext cx="1585" cy="1562"/>
            </a:xfrm>
            <a:custGeom>
              <a:avLst/>
              <a:gdLst>
                <a:gd name="T0" fmla="*/ 707 w 1585"/>
                <a:gd name="T1" fmla="*/ 4 h 1562"/>
                <a:gd name="T2" fmla="*/ 866 w 1585"/>
                <a:gd name="T3" fmla="*/ 4 h 1562"/>
                <a:gd name="T4" fmla="*/ 1016 w 1585"/>
                <a:gd name="T5" fmla="*/ 33 h 1562"/>
                <a:gd name="T6" fmla="*/ 1159 w 1585"/>
                <a:gd name="T7" fmla="*/ 90 h 1562"/>
                <a:gd name="T8" fmla="*/ 1289 w 1585"/>
                <a:gd name="T9" fmla="*/ 171 h 1562"/>
                <a:gd name="T10" fmla="*/ 1394 w 1585"/>
                <a:gd name="T11" fmla="*/ 277 h 1562"/>
                <a:gd name="T12" fmla="*/ 1484 w 1585"/>
                <a:gd name="T13" fmla="*/ 399 h 1562"/>
                <a:gd name="T14" fmla="*/ 1545 w 1585"/>
                <a:gd name="T15" fmla="*/ 541 h 1562"/>
                <a:gd name="T16" fmla="*/ 1577 w 1585"/>
                <a:gd name="T17" fmla="*/ 696 h 1562"/>
                <a:gd name="T18" fmla="*/ 1585 w 1585"/>
                <a:gd name="T19" fmla="*/ 773 h 1562"/>
                <a:gd name="T20" fmla="*/ 1569 w 1585"/>
                <a:gd name="T21" fmla="*/ 927 h 1562"/>
                <a:gd name="T22" fmla="*/ 1524 w 1585"/>
                <a:gd name="T23" fmla="*/ 1074 h 1562"/>
                <a:gd name="T24" fmla="*/ 1451 w 1585"/>
                <a:gd name="T25" fmla="*/ 1208 h 1562"/>
                <a:gd name="T26" fmla="*/ 1358 w 1585"/>
                <a:gd name="T27" fmla="*/ 1326 h 1562"/>
                <a:gd name="T28" fmla="*/ 1240 w 1585"/>
                <a:gd name="T29" fmla="*/ 1423 h 1562"/>
                <a:gd name="T30" fmla="*/ 1106 w 1585"/>
                <a:gd name="T31" fmla="*/ 1497 h 1562"/>
                <a:gd name="T32" fmla="*/ 955 w 1585"/>
                <a:gd name="T33" fmla="*/ 1545 h 1562"/>
                <a:gd name="T34" fmla="*/ 878 w 1585"/>
                <a:gd name="T35" fmla="*/ 1558 h 1562"/>
                <a:gd name="T36" fmla="*/ 715 w 1585"/>
                <a:gd name="T37" fmla="*/ 1558 h 1562"/>
                <a:gd name="T38" fmla="*/ 565 w 1585"/>
                <a:gd name="T39" fmla="*/ 1529 h 1562"/>
                <a:gd name="T40" fmla="*/ 423 w 1585"/>
                <a:gd name="T41" fmla="*/ 1472 h 1562"/>
                <a:gd name="T42" fmla="*/ 293 w 1585"/>
                <a:gd name="T43" fmla="*/ 1391 h 1562"/>
                <a:gd name="T44" fmla="*/ 187 w 1585"/>
                <a:gd name="T45" fmla="*/ 1285 h 1562"/>
                <a:gd name="T46" fmla="*/ 97 w 1585"/>
                <a:gd name="T47" fmla="*/ 1163 h 1562"/>
                <a:gd name="T48" fmla="*/ 36 w 1585"/>
                <a:gd name="T49" fmla="*/ 1021 h 1562"/>
                <a:gd name="T50" fmla="*/ 4 w 1585"/>
                <a:gd name="T51" fmla="*/ 866 h 1562"/>
                <a:gd name="T52" fmla="*/ 0 w 1585"/>
                <a:gd name="T53" fmla="*/ 789 h 1562"/>
                <a:gd name="T54" fmla="*/ 12 w 1585"/>
                <a:gd name="T55" fmla="*/ 635 h 1562"/>
                <a:gd name="T56" fmla="*/ 57 w 1585"/>
                <a:gd name="T57" fmla="*/ 488 h 1562"/>
                <a:gd name="T58" fmla="*/ 130 w 1585"/>
                <a:gd name="T59" fmla="*/ 354 h 1562"/>
                <a:gd name="T60" fmla="*/ 223 w 1585"/>
                <a:gd name="T61" fmla="*/ 236 h 1562"/>
                <a:gd name="T62" fmla="*/ 341 w 1585"/>
                <a:gd name="T63" fmla="*/ 139 h 1562"/>
                <a:gd name="T64" fmla="*/ 475 w 1585"/>
                <a:gd name="T65" fmla="*/ 65 h 1562"/>
                <a:gd name="T66" fmla="*/ 626 w 1585"/>
                <a:gd name="T67" fmla="*/ 17 h 1562"/>
                <a:gd name="T68" fmla="*/ 707 w 1585"/>
                <a:gd name="T69" fmla="*/ 4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5" h="1562">
                  <a:moveTo>
                    <a:pt x="707" y="4"/>
                  </a:moveTo>
                  <a:lnTo>
                    <a:pt x="707" y="4"/>
                  </a:lnTo>
                  <a:lnTo>
                    <a:pt x="784" y="0"/>
                  </a:lnTo>
                  <a:lnTo>
                    <a:pt x="866" y="4"/>
                  </a:lnTo>
                  <a:lnTo>
                    <a:pt x="943" y="13"/>
                  </a:lnTo>
                  <a:lnTo>
                    <a:pt x="1016" y="33"/>
                  </a:lnTo>
                  <a:lnTo>
                    <a:pt x="1089" y="57"/>
                  </a:lnTo>
                  <a:lnTo>
                    <a:pt x="1159" y="90"/>
                  </a:lnTo>
                  <a:lnTo>
                    <a:pt x="1224" y="126"/>
                  </a:lnTo>
                  <a:lnTo>
                    <a:pt x="1289" y="171"/>
                  </a:lnTo>
                  <a:lnTo>
                    <a:pt x="1346" y="220"/>
                  </a:lnTo>
                  <a:lnTo>
                    <a:pt x="1394" y="277"/>
                  </a:lnTo>
                  <a:lnTo>
                    <a:pt x="1443" y="334"/>
                  </a:lnTo>
                  <a:lnTo>
                    <a:pt x="1484" y="399"/>
                  </a:lnTo>
                  <a:lnTo>
                    <a:pt x="1516" y="468"/>
                  </a:lnTo>
                  <a:lnTo>
                    <a:pt x="1545" y="541"/>
                  </a:lnTo>
                  <a:lnTo>
                    <a:pt x="1565" y="614"/>
                  </a:lnTo>
                  <a:lnTo>
                    <a:pt x="1577" y="696"/>
                  </a:lnTo>
                  <a:lnTo>
                    <a:pt x="1577" y="696"/>
                  </a:lnTo>
                  <a:lnTo>
                    <a:pt x="1585" y="773"/>
                  </a:lnTo>
                  <a:lnTo>
                    <a:pt x="1581" y="854"/>
                  </a:lnTo>
                  <a:lnTo>
                    <a:pt x="1569" y="927"/>
                  </a:lnTo>
                  <a:lnTo>
                    <a:pt x="1549" y="1005"/>
                  </a:lnTo>
                  <a:lnTo>
                    <a:pt x="1524" y="1074"/>
                  </a:lnTo>
                  <a:lnTo>
                    <a:pt x="1492" y="1143"/>
                  </a:lnTo>
                  <a:lnTo>
                    <a:pt x="1451" y="1208"/>
                  </a:lnTo>
                  <a:lnTo>
                    <a:pt x="1407" y="1269"/>
                  </a:lnTo>
                  <a:lnTo>
                    <a:pt x="1358" y="1326"/>
                  </a:lnTo>
                  <a:lnTo>
                    <a:pt x="1301" y="1375"/>
                  </a:lnTo>
                  <a:lnTo>
                    <a:pt x="1240" y="1423"/>
                  </a:lnTo>
                  <a:lnTo>
                    <a:pt x="1175" y="1464"/>
                  </a:lnTo>
                  <a:lnTo>
                    <a:pt x="1106" y="1497"/>
                  </a:lnTo>
                  <a:lnTo>
                    <a:pt x="1033" y="1525"/>
                  </a:lnTo>
                  <a:lnTo>
                    <a:pt x="955" y="1545"/>
                  </a:lnTo>
                  <a:lnTo>
                    <a:pt x="878" y="1558"/>
                  </a:lnTo>
                  <a:lnTo>
                    <a:pt x="878" y="1558"/>
                  </a:lnTo>
                  <a:lnTo>
                    <a:pt x="797" y="1562"/>
                  </a:lnTo>
                  <a:lnTo>
                    <a:pt x="715" y="1558"/>
                  </a:lnTo>
                  <a:lnTo>
                    <a:pt x="638" y="1549"/>
                  </a:lnTo>
                  <a:lnTo>
                    <a:pt x="565" y="1529"/>
                  </a:lnTo>
                  <a:lnTo>
                    <a:pt x="492" y="1505"/>
                  </a:lnTo>
                  <a:lnTo>
                    <a:pt x="423" y="1472"/>
                  </a:lnTo>
                  <a:lnTo>
                    <a:pt x="358" y="1436"/>
                  </a:lnTo>
                  <a:lnTo>
                    <a:pt x="293" y="1391"/>
                  </a:lnTo>
                  <a:lnTo>
                    <a:pt x="236" y="1342"/>
                  </a:lnTo>
                  <a:lnTo>
                    <a:pt x="187" y="1285"/>
                  </a:lnTo>
                  <a:lnTo>
                    <a:pt x="138" y="1228"/>
                  </a:lnTo>
                  <a:lnTo>
                    <a:pt x="97" y="1163"/>
                  </a:lnTo>
                  <a:lnTo>
                    <a:pt x="65" y="1094"/>
                  </a:lnTo>
                  <a:lnTo>
                    <a:pt x="36" y="1021"/>
                  </a:lnTo>
                  <a:lnTo>
                    <a:pt x="16" y="948"/>
                  </a:lnTo>
                  <a:lnTo>
                    <a:pt x="4" y="866"/>
                  </a:lnTo>
                  <a:lnTo>
                    <a:pt x="4" y="866"/>
                  </a:lnTo>
                  <a:lnTo>
                    <a:pt x="0" y="789"/>
                  </a:lnTo>
                  <a:lnTo>
                    <a:pt x="0" y="712"/>
                  </a:lnTo>
                  <a:lnTo>
                    <a:pt x="12" y="635"/>
                  </a:lnTo>
                  <a:lnTo>
                    <a:pt x="32" y="561"/>
                  </a:lnTo>
                  <a:lnTo>
                    <a:pt x="57" y="488"/>
                  </a:lnTo>
                  <a:lnTo>
                    <a:pt x="89" y="419"/>
                  </a:lnTo>
                  <a:lnTo>
                    <a:pt x="130" y="354"/>
                  </a:lnTo>
                  <a:lnTo>
                    <a:pt x="175" y="293"/>
                  </a:lnTo>
                  <a:lnTo>
                    <a:pt x="223" y="236"/>
                  </a:lnTo>
                  <a:lnTo>
                    <a:pt x="280" y="187"/>
                  </a:lnTo>
                  <a:lnTo>
                    <a:pt x="341" y="139"/>
                  </a:lnTo>
                  <a:lnTo>
                    <a:pt x="406" y="102"/>
                  </a:lnTo>
                  <a:lnTo>
                    <a:pt x="475" y="65"/>
                  </a:lnTo>
                  <a:lnTo>
                    <a:pt x="549" y="37"/>
                  </a:lnTo>
                  <a:lnTo>
                    <a:pt x="626" y="17"/>
                  </a:lnTo>
                  <a:lnTo>
                    <a:pt x="707" y="4"/>
                  </a:lnTo>
                  <a:lnTo>
                    <a:pt x="707" y="4"/>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5"/>
            <p:cNvSpPr>
              <a:spLocks/>
            </p:cNvSpPr>
            <p:nvPr/>
          </p:nvSpPr>
          <p:spPr bwMode="auto">
            <a:xfrm>
              <a:off x="5267" y="2448"/>
              <a:ext cx="1593" cy="1570"/>
            </a:xfrm>
            <a:custGeom>
              <a:avLst/>
              <a:gdLst>
                <a:gd name="T0" fmla="*/ 711 w 1593"/>
                <a:gd name="T1" fmla="*/ 4 h 1570"/>
                <a:gd name="T2" fmla="*/ 870 w 1593"/>
                <a:gd name="T3" fmla="*/ 0 h 1570"/>
                <a:gd name="T4" fmla="*/ 1024 w 1593"/>
                <a:gd name="T5" fmla="*/ 33 h 1570"/>
                <a:gd name="T6" fmla="*/ 1167 w 1593"/>
                <a:gd name="T7" fmla="*/ 90 h 1570"/>
                <a:gd name="T8" fmla="*/ 1293 w 1593"/>
                <a:gd name="T9" fmla="*/ 171 h 1570"/>
                <a:gd name="T10" fmla="*/ 1402 w 1593"/>
                <a:gd name="T11" fmla="*/ 277 h 1570"/>
                <a:gd name="T12" fmla="*/ 1492 w 1593"/>
                <a:gd name="T13" fmla="*/ 399 h 1570"/>
                <a:gd name="T14" fmla="*/ 1553 w 1593"/>
                <a:gd name="T15" fmla="*/ 541 h 1570"/>
                <a:gd name="T16" fmla="*/ 1589 w 1593"/>
                <a:gd name="T17" fmla="*/ 696 h 1570"/>
                <a:gd name="T18" fmla="*/ 1593 w 1593"/>
                <a:gd name="T19" fmla="*/ 777 h 1570"/>
                <a:gd name="T20" fmla="*/ 1577 w 1593"/>
                <a:gd name="T21" fmla="*/ 931 h 1570"/>
                <a:gd name="T22" fmla="*/ 1532 w 1593"/>
                <a:gd name="T23" fmla="*/ 1078 h 1570"/>
                <a:gd name="T24" fmla="*/ 1459 w 1593"/>
                <a:gd name="T25" fmla="*/ 1212 h 1570"/>
                <a:gd name="T26" fmla="*/ 1366 w 1593"/>
                <a:gd name="T27" fmla="*/ 1330 h 1570"/>
                <a:gd name="T28" fmla="*/ 1248 w 1593"/>
                <a:gd name="T29" fmla="*/ 1427 h 1570"/>
                <a:gd name="T30" fmla="*/ 1114 w 1593"/>
                <a:gd name="T31" fmla="*/ 1501 h 1570"/>
                <a:gd name="T32" fmla="*/ 963 w 1593"/>
                <a:gd name="T33" fmla="*/ 1549 h 1570"/>
                <a:gd name="T34" fmla="*/ 882 w 1593"/>
                <a:gd name="T35" fmla="*/ 1562 h 1570"/>
                <a:gd name="T36" fmla="*/ 719 w 1593"/>
                <a:gd name="T37" fmla="*/ 1566 h 1570"/>
                <a:gd name="T38" fmla="*/ 569 w 1593"/>
                <a:gd name="T39" fmla="*/ 1537 h 1570"/>
                <a:gd name="T40" fmla="*/ 427 w 1593"/>
                <a:gd name="T41" fmla="*/ 1480 h 1570"/>
                <a:gd name="T42" fmla="*/ 296 w 1593"/>
                <a:gd name="T43" fmla="*/ 1395 h 1570"/>
                <a:gd name="T44" fmla="*/ 187 w 1593"/>
                <a:gd name="T45" fmla="*/ 1293 h 1570"/>
                <a:gd name="T46" fmla="*/ 101 w 1593"/>
                <a:gd name="T47" fmla="*/ 1167 h 1570"/>
                <a:gd name="T48" fmla="*/ 36 w 1593"/>
                <a:gd name="T49" fmla="*/ 1025 h 1570"/>
                <a:gd name="T50" fmla="*/ 4 w 1593"/>
                <a:gd name="T51" fmla="*/ 870 h 1570"/>
                <a:gd name="T52" fmla="*/ 0 w 1593"/>
                <a:gd name="T53" fmla="*/ 789 h 1570"/>
                <a:gd name="T54" fmla="*/ 16 w 1593"/>
                <a:gd name="T55" fmla="*/ 635 h 1570"/>
                <a:gd name="T56" fmla="*/ 61 w 1593"/>
                <a:gd name="T57" fmla="*/ 488 h 1570"/>
                <a:gd name="T58" fmla="*/ 130 w 1593"/>
                <a:gd name="T59" fmla="*/ 354 h 1570"/>
                <a:gd name="T60" fmla="*/ 227 w 1593"/>
                <a:gd name="T61" fmla="*/ 236 h 1570"/>
                <a:gd name="T62" fmla="*/ 345 w 1593"/>
                <a:gd name="T63" fmla="*/ 139 h 1570"/>
                <a:gd name="T64" fmla="*/ 479 w 1593"/>
                <a:gd name="T65" fmla="*/ 65 h 1570"/>
                <a:gd name="T66" fmla="*/ 630 w 1593"/>
                <a:gd name="T67" fmla="*/ 17 h 1570"/>
                <a:gd name="T68" fmla="*/ 711 w 1593"/>
                <a:gd name="T69" fmla="*/ 4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3" h="1570">
                  <a:moveTo>
                    <a:pt x="711" y="4"/>
                  </a:moveTo>
                  <a:lnTo>
                    <a:pt x="711" y="4"/>
                  </a:lnTo>
                  <a:lnTo>
                    <a:pt x="792" y="0"/>
                  </a:lnTo>
                  <a:lnTo>
                    <a:pt x="870" y="0"/>
                  </a:lnTo>
                  <a:lnTo>
                    <a:pt x="947" y="13"/>
                  </a:lnTo>
                  <a:lnTo>
                    <a:pt x="1024" y="33"/>
                  </a:lnTo>
                  <a:lnTo>
                    <a:pt x="1097" y="57"/>
                  </a:lnTo>
                  <a:lnTo>
                    <a:pt x="1167" y="90"/>
                  </a:lnTo>
                  <a:lnTo>
                    <a:pt x="1232" y="126"/>
                  </a:lnTo>
                  <a:lnTo>
                    <a:pt x="1293" y="171"/>
                  </a:lnTo>
                  <a:lnTo>
                    <a:pt x="1354" y="220"/>
                  </a:lnTo>
                  <a:lnTo>
                    <a:pt x="1402" y="277"/>
                  </a:lnTo>
                  <a:lnTo>
                    <a:pt x="1451" y="334"/>
                  </a:lnTo>
                  <a:lnTo>
                    <a:pt x="1492" y="399"/>
                  </a:lnTo>
                  <a:lnTo>
                    <a:pt x="1528" y="468"/>
                  </a:lnTo>
                  <a:lnTo>
                    <a:pt x="1553" y="541"/>
                  </a:lnTo>
                  <a:lnTo>
                    <a:pt x="1573" y="618"/>
                  </a:lnTo>
                  <a:lnTo>
                    <a:pt x="1589" y="696"/>
                  </a:lnTo>
                  <a:lnTo>
                    <a:pt x="1589" y="696"/>
                  </a:lnTo>
                  <a:lnTo>
                    <a:pt x="1593" y="777"/>
                  </a:lnTo>
                  <a:lnTo>
                    <a:pt x="1589" y="854"/>
                  </a:lnTo>
                  <a:lnTo>
                    <a:pt x="1577" y="931"/>
                  </a:lnTo>
                  <a:lnTo>
                    <a:pt x="1557" y="1005"/>
                  </a:lnTo>
                  <a:lnTo>
                    <a:pt x="1532" y="1078"/>
                  </a:lnTo>
                  <a:lnTo>
                    <a:pt x="1500" y="1147"/>
                  </a:lnTo>
                  <a:lnTo>
                    <a:pt x="1459" y="1212"/>
                  </a:lnTo>
                  <a:lnTo>
                    <a:pt x="1415" y="1273"/>
                  </a:lnTo>
                  <a:lnTo>
                    <a:pt x="1366" y="1330"/>
                  </a:lnTo>
                  <a:lnTo>
                    <a:pt x="1309" y="1383"/>
                  </a:lnTo>
                  <a:lnTo>
                    <a:pt x="1248" y="1427"/>
                  </a:lnTo>
                  <a:lnTo>
                    <a:pt x="1183" y="1468"/>
                  </a:lnTo>
                  <a:lnTo>
                    <a:pt x="1114" y="1501"/>
                  </a:lnTo>
                  <a:lnTo>
                    <a:pt x="1041" y="1529"/>
                  </a:lnTo>
                  <a:lnTo>
                    <a:pt x="963" y="1549"/>
                  </a:lnTo>
                  <a:lnTo>
                    <a:pt x="882" y="1562"/>
                  </a:lnTo>
                  <a:lnTo>
                    <a:pt x="882" y="1562"/>
                  </a:lnTo>
                  <a:lnTo>
                    <a:pt x="801" y="1570"/>
                  </a:lnTo>
                  <a:lnTo>
                    <a:pt x="719" y="1566"/>
                  </a:lnTo>
                  <a:lnTo>
                    <a:pt x="642" y="1553"/>
                  </a:lnTo>
                  <a:lnTo>
                    <a:pt x="569" y="1537"/>
                  </a:lnTo>
                  <a:lnTo>
                    <a:pt x="496" y="1509"/>
                  </a:lnTo>
                  <a:lnTo>
                    <a:pt x="427" y="1480"/>
                  </a:lnTo>
                  <a:lnTo>
                    <a:pt x="357" y="1440"/>
                  </a:lnTo>
                  <a:lnTo>
                    <a:pt x="296" y="1395"/>
                  </a:lnTo>
                  <a:lnTo>
                    <a:pt x="240" y="1346"/>
                  </a:lnTo>
                  <a:lnTo>
                    <a:pt x="187" y="1293"/>
                  </a:lnTo>
                  <a:lnTo>
                    <a:pt x="142" y="1232"/>
                  </a:lnTo>
                  <a:lnTo>
                    <a:pt x="101" y="1167"/>
                  </a:lnTo>
                  <a:lnTo>
                    <a:pt x="65" y="1098"/>
                  </a:lnTo>
                  <a:lnTo>
                    <a:pt x="36" y="1025"/>
                  </a:lnTo>
                  <a:lnTo>
                    <a:pt x="16" y="952"/>
                  </a:lnTo>
                  <a:lnTo>
                    <a:pt x="4" y="870"/>
                  </a:lnTo>
                  <a:lnTo>
                    <a:pt x="4" y="870"/>
                  </a:lnTo>
                  <a:lnTo>
                    <a:pt x="0" y="789"/>
                  </a:lnTo>
                  <a:lnTo>
                    <a:pt x="4" y="712"/>
                  </a:lnTo>
                  <a:lnTo>
                    <a:pt x="16" y="635"/>
                  </a:lnTo>
                  <a:lnTo>
                    <a:pt x="32" y="561"/>
                  </a:lnTo>
                  <a:lnTo>
                    <a:pt x="61" y="488"/>
                  </a:lnTo>
                  <a:lnTo>
                    <a:pt x="93" y="419"/>
                  </a:lnTo>
                  <a:lnTo>
                    <a:pt x="130" y="354"/>
                  </a:lnTo>
                  <a:lnTo>
                    <a:pt x="174" y="293"/>
                  </a:lnTo>
                  <a:lnTo>
                    <a:pt x="227" y="236"/>
                  </a:lnTo>
                  <a:lnTo>
                    <a:pt x="284" y="187"/>
                  </a:lnTo>
                  <a:lnTo>
                    <a:pt x="345" y="139"/>
                  </a:lnTo>
                  <a:lnTo>
                    <a:pt x="410" y="98"/>
                  </a:lnTo>
                  <a:lnTo>
                    <a:pt x="479" y="65"/>
                  </a:lnTo>
                  <a:lnTo>
                    <a:pt x="553" y="37"/>
                  </a:lnTo>
                  <a:lnTo>
                    <a:pt x="630" y="17"/>
                  </a:lnTo>
                  <a:lnTo>
                    <a:pt x="711" y="4"/>
                  </a:lnTo>
                  <a:lnTo>
                    <a:pt x="711" y="4"/>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6"/>
            <p:cNvSpPr>
              <a:spLocks/>
            </p:cNvSpPr>
            <p:nvPr/>
          </p:nvSpPr>
          <p:spPr bwMode="auto">
            <a:xfrm>
              <a:off x="5259" y="2440"/>
              <a:ext cx="1601" cy="1578"/>
            </a:xfrm>
            <a:custGeom>
              <a:avLst/>
              <a:gdLst>
                <a:gd name="T0" fmla="*/ 715 w 1601"/>
                <a:gd name="T1" fmla="*/ 4 h 1578"/>
                <a:gd name="T2" fmla="*/ 878 w 1601"/>
                <a:gd name="T3" fmla="*/ 4 h 1578"/>
                <a:gd name="T4" fmla="*/ 1032 w 1601"/>
                <a:gd name="T5" fmla="*/ 33 h 1578"/>
                <a:gd name="T6" fmla="*/ 1175 w 1601"/>
                <a:gd name="T7" fmla="*/ 90 h 1578"/>
                <a:gd name="T8" fmla="*/ 1301 w 1601"/>
                <a:gd name="T9" fmla="*/ 175 h 1578"/>
                <a:gd name="T10" fmla="*/ 1410 w 1601"/>
                <a:gd name="T11" fmla="*/ 281 h 1578"/>
                <a:gd name="T12" fmla="*/ 1500 w 1601"/>
                <a:gd name="T13" fmla="*/ 403 h 1578"/>
                <a:gd name="T14" fmla="*/ 1565 w 1601"/>
                <a:gd name="T15" fmla="*/ 545 h 1578"/>
                <a:gd name="T16" fmla="*/ 1597 w 1601"/>
                <a:gd name="T17" fmla="*/ 704 h 1578"/>
                <a:gd name="T18" fmla="*/ 1601 w 1601"/>
                <a:gd name="T19" fmla="*/ 781 h 1578"/>
                <a:gd name="T20" fmla="*/ 1585 w 1601"/>
                <a:gd name="T21" fmla="*/ 939 h 1578"/>
                <a:gd name="T22" fmla="*/ 1540 w 1601"/>
                <a:gd name="T23" fmla="*/ 1086 h 1578"/>
                <a:gd name="T24" fmla="*/ 1467 w 1601"/>
                <a:gd name="T25" fmla="*/ 1220 h 1578"/>
                <a:gd name="T26" fmla="*/ 1374 w 1601"/>
                <a:gd name="T27" fmla="*/ 1338 h 1578"/>
                <a:gd name="T28" fmla="*/ 1256 w 1601"/>
                <a:gd name="T29" fmla="*/ 1435 h 1578"/>
                <a:gd name="T30" fmla="*/ 1118 w 1601"/>
                <a:gd name="T31" fmla="*/ 1513 h 1578"/>
                <a:gd name="T32" fmla="*/ 967 w 1601"/>
                <a:gd name="T33" fmla="*/ 1561 h 1578"/>
                <a:gd name="T34" fmla="*/ 886 w 1601"/>
                <a:gd name="T35" fmla="*/ 1574 h 1578"/>
                <a:gd name="T36" fmla="*/ 727 w 1601"/>
                <a:gd name="T37" fmla="*/ 1574 h 1578"/>
                <a:gd name="T38" fmla="*/ 573 w 1601"/>
                <a:gd name="T39" fmla="*/ 1545 h 1578"/>
                <a:gd name="T40" fmla="*/ 426 w 1601"/>
                <a:gd name="T41" fmla="*/ 1488 h 1578"/>
                <a:gd name="T42" fmla="*/ 300 w 1601"/>
                <a:gd name="T43" fmla="*/ 1407 h 1578"/>
                <a:gd name="T44" fmla="*/ 191 w 1601"/>
                <a:gd name="T45" fmla="*/ 1301 h 1578"/>
                <a:gd name="T46" fmla="*/ 101 w 1601"/>
                <a:gd name="T47" fmla="*/ 1175 h 1578"/>
                <a:gd name="T48" fmla="*/ 40 w 1601"/>
                <a:gd name="T49" fmla="*/ 1033 h 1578"/>
                <a:gd name="T50" fmla="*/ 4 w 1601"/>
                <a:gd name="T51" fmla="*/ 878 h 1578"/>
                <a:gd name="T52" fmla="*/ 0 w 1601"/>
                <a:gd name="T53" fmla="*/ 797 h 1578"/>
                <a:gd name="T54" fmla="*/ 16 w 1601"/>
                <a:gd name="T55" fmla="*/ 643 h 1578"/>
                <a:gd name="T56" fmla="*/ 61 w 1601"/>
                <a:gd name="T57" fmla="*/ 492 h 1578"/>
                <a:gd name="T58" fmla="*/ 134 w 1601"/>
                <a:gd name="T59" fmla="*/ 358 h 1578"/>
                <a:gd name="T60" fmla="*/ 227 w 1601"/>
                <a:gd name="T61" fmla="*/ 240 h 1578"/>
                <a:gd name="T62" fmla="*/ 345 w 1601"/>
                <a:gd name="T63" fmla="*/ 143 h 1578"/>
                <a:gd name="T64" fmla="*/ 483 w 1601"/>
                <a:gd name="T65" fmla="*/ 69 h 1578"/>
                <a:gd name="T66" fmla="*/ 634 w 1601"/>
                <a:gd name="T67" fmla="*/ 21 h 1578"/>
                <a:gd name="T68" fmla="*/ 715 w 1601"/>
                <a:gd name="T69" fmla="*/ 4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1" h="1578">
                  <a:moveTo>
                    <a:pt x="715" y="4"/>
                  </a:moveTo>
                  <a:lnTo>
                    <a:pt x="715" y="4"/>
                  </a:lnTo>
                  <a:lnTo>
                    <a:pt x="796" y="0"/>
                  </a:lnTo>
                  <a:lnTo>
                    <a:pt x="878" y="4"/>
                  </a:lnTo>
                  <a:lnTo>
                    <a:pt x="955" y="16"/>
                  </a:lnTo>
                  <a:lnTo>
                    <a:pt x="1032" y="33"/>
                  </a:lnTo>
                  <a:lnTo>
                    <a:pt x="1105" y="57"/>
                  </a:lnTo>
                  <a:lnTo>
                    <a:pt x="1175" y="90"/>
                  </a:lnTo>
                  <a:lnTo>
                    <a:pt x="1240" y="130"/>
                  </a:lnTo>
                  <a:lnTo>
                    <a:pt x="1301" y="175"/>
                  </a:lnTo>
                  <a:lnTo>
                    <a:pt x="1358" y="224"/>
                  </a:lnTo>
                  <a:lnTo>
                    <a:pt x="1410" y="281"/>
                  </a:lnTo>
                  <a:lnTo>
                    <a:pt x="1459" y="338"/>
                  </a:lnTo>
                  <a:lnTo>
                    <a:pt x="1500" y="403"/>
                  </a:lnTo>
                  <a:lnTo>
                    <a:pt x="1536" y="472"/>
                  </a:lnTo>
                  <a:lnTo>
                    <a:pt x="1565" y="545"/>
                  </a:lnTo>
                  <a:lnTo>
                    <a:pt x="1585" y="622"/>
                  </a:lnTo>
                  <a:lnTo>
                    <a:pt x="1597" y="704"/>
                  </a:lnTo>
                  <a:lnTo>
                    <a:pt x="1597" y="704"/>
                  </a:lnTo>
                  <a:lnTo>
                    <a:pt x="1601" y="781"/>
                  </a:lnTo>
                  <a:lnTo>
                    <a:pt x="1597" y="862"/>
                  </a:lnTo>
                  <a:lnTo>
                    <a:pt x="1585" y="939"/>
                  </a:lnTo>
                  <a:lnTo>
                    <a:pt x="1569" y="1013"/>
                  </a:lnTo>
                  <a:lnTo>
                    <a:pt x="1540" y="1086"/>
                  </a:lnTo>
                  <a:lnTo>
                    <a:pt x="1508" y="1155"/>
                  </a:lnTo>
                  <a:lnTo>
                    <a:pt x="1467" y="1220"/>
                  </a:lnTo>
                  <a:lnTo>
                    <a:pt x="1423" y="1281"/>
                  </a:lnTo>
                  <a:lnTo>
                    <a:pt x="1374" y="1338"/>
                  </a:lnTo>
                  <a:lnTo>
                    <a:pt x="1317" y="1391"/>
                  </a:lnTo>
                  <a:lnTo>
                    <a:pt x="1256" y="1435"/>
                  </a:lnTo>
                  <a:lnTo>
                    <a:pt x="1191" y="1476"/>
                  </a:lnTo>
                  <a:lnTo>
                    <a:pt x="1118" y="1513"/>
                  </a:lnTo>
                  <a:lnTo>
                    <a:pt x="1044" y="1541"/>
                  </a:lnTo>
                  <a:lnTo>
                    <a:pt x="967" y="1561"/>
                  </a:lnTo>
                  <a:lnTo>
                    <a:pt x="886" y="1574"/>
                  </a:lnTo>
                  <a:lnTo>
                    <a:pt x="886" y="1574"/>
                  </a:lnTo>
                  <a:lnTo>
                    <a:pt x="805" y="1578"/>
                  </a:lnTo>
                  <a:lnTo>
                    <a:pt x="727" y="1574"/>
                  </a:lnTo>
                  <a:lnTo>
                    <a:pt x="646" y="1565"/>
                  </a:lnTo>
                  <a:lnTo>
                    <a:pt x="573" y="1545"/>
                  </a:lnTo>
                  <a:lnTo>
                    <a:pt x="500" y="1521"/>
                  </a:lnTo>
                  <a:lnTo>
                    <a:pt x="426" y="1488"/>
                  </a:lnTo>
                  <a:lnTo>
                    <a:pt x="361" y="1452"/>
                  </a:lnTo>
                  <a:lnTo>
                    <a:pt x="300" y="1407"/>
                  </a:lnTo>
                  <a:lnTo>
                    <a:pt x="243" y="1354"/>
                  </a:lnTo>
                  <a:lnTo>
                    <a:pt x="191" y="1301"/>
                  </a:lnTo>
                  <a:lnTo>
                    <a:pt x="142" y="1240"/>
                  </a:lnTo>
                  <a:lnTo>
                    <a:pt x="101" y="1175"/>
                  </a:lnTo>
                  <a:lnTo>
                    <a:pt x="69" y="1106"/>
                  </a:lnTo>
                  <a:lnTo>
                    <a:pt x="40" y="1033"/>
                  </a:lnTo>
                  <a:lnTo>
                    <a:pt x="20" y="956"/>
                  </a:lnTo>
                  <a:lnTo>
                    <a:pt x="4" y="878"/>
                  </a:lnTo>
                  <a:lnTo>
                    <a:pt x="4" y="878"/>
                  </a:lnTo>
                  <a:lnTo>
                    <a:pt x="0" y="797"/>
                  </a:lnTo>
                  <a:lnTo>
                    <a:pt x="4" y="720"/>
                  </a:lnTo>
                  <a:lnTo>
                    <a:pt x="16" y="643"/>
                  </a:lnTo>
                  <a:lnTo>
                    <a:pt x="36" y="565"/>
                  </a:lnTo>
                  <a:lnTo>
                    <a:pt x="61" y="492"/>
                  </a:lnTo>
                  <a:lnTo>
                    <a:pt x="93" y="423"/>
                  </a:lnTo>
                  <a:lnTo>
                    <a:pt x="134" y="358"/>
                  </a:lnTo>
                  <a:lnTo>
                    <a:pt x="178" y="297"/>
                  </a:lnTo>
                  <a:lnTo>
                    <a:pt x="227" y="240"/>
                  </a:lnTo>
                  <a:lnTo>
                    <a:pt x="284" y="187"/>
                  </a:lnTo>
                  <a:lnTo>
                    <a:pt x="345" y="143"/>
                  </a:lnTo>
                  <a:lnTo>
                    <a:pt x="410" y="102"/>
                  </a:lnTo>
                  <a:lnTo>
                    <a:pt x="483" y="69"/>
                  </a:lnTo>
                  <a:lnTo>
                    <a:pt x="557" y="41"/>
                  </a:lnTo>
                  <a:lnTo>
                    <a:pt x="634" y="21"/>
                  </a:lnTo>
                  <a:lnTo>
                    <a:pt x="715" y="4"/>
                  </a:lnTo>
                  <a:lnTo>
                    <a:pt x="715" y="4"/>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7"/>
            <p:cNvSpPr>
              <a:spLocks/>
            </p:cNvSpPr>
            <p:nvPr/>
          </p:nvSpPr>
          <p:spPr bwMode="auto">
            <a:xfrm>
              <a:off x="5254" y="2436"/>
              <a:ext cx="1606" cy="1586"/>
            </a:xfrm>
            <a:custGeom>
              <a:avLst/>
              <a:gdLst>
                <a:gd name="T0" fmla="*/ 716 w 1606"/>
                <a:gd name="T1" fmla="*/ 4 h 1586"/>
                <a:gd name="T2" fmla="*/ 879 w 1606"/>
                <a:gd name="T3" fmla="*/ 4 h 1586"/>
                <a:gd name="T4" fmla="*/ 1033 w 1606"/>
                <a:gd name="T5" fmla="*/ 33 h 1586"/>
                <a:gd name="T6" fmla="*/ 1175 w 1606"/>
                <a:gd name="T7" fmla="*/ 90 h 1586"/>
                <a:gd name="T8" fmla="*/ 1306 w 1606"/>
                <a:gd name="T9" fmla="*/ 175 h 1586"/>
                <a:gd name="T10" fmla="*/ 1415 w 1606"/>
                <a:gd name="T11" fmla="*/ 281 h 1586"/>
                <a:gd name="T12" fmla="*/ 1505 w 1606"/>
                <a:gd name="T13" fmla="*/ 403 h 1586"/>
                <a:gd name="T14" fmla="*/ 1570 w 1606"/>
                <a:gd name="T15" fmla="*/ 549 h 1586"/>
                <a:gd name="T16" fmla="*/ 1602 w 1606"/>
                <a:gd name="T17" fmla="*/ 703 h 1586"/>
                <a:gd name="T18" fmla="*/ 1606 w 1606"/>
                <a:gd name="T19" fmla="*/ 785 h 1586"/>
                <a:gd name="T20" fmla="*/ 1590 w 1606"/>
                <a:gd name="T21" fmla="*/ 939 h 1586"/>
                <a:gd name="T22" fmla="*/ 1545 w 1606"/>
                <a:gd name="T23" fmla="*/ 1090 h 1586"/>
                <a:gd name="T24" fmla="*/ 1476 w 1606"/>
                <a:gd name="T25" fmla="*/ 1224 h 1586"/>
                <a:gd name="T26" fmla="*/ 1379 w 1606"/>
                <a:gd name="T27" fmla="*/ 1342 h 1586"/>
                <a:gd name="T28" fmla="*/ 1261 w 1606"/>
                <a:gd name="T29" fmla="*/ 1443 h 1586"/>
                <a:gd name="T30" fmla="*/ 1123 w 1606"/>
                <a:gd name="T31" fmla="*/ 1517 h 1586"/>
                <a:gd name="T32" fmla="*/ 972 w 1606"/>
                <a:gd name="T33" fmla="*/ 1565 h 1586"/>
                <a:gd name="T34" fmla="*/ 891 w 1606"/>
                <a:gd name="T35" fmla="*/ 1578 h 1586"/>
                <a:gd name="T36" fmla="*/ 728 w 1606"/>
                <a:gd name="T37" fmla="*/ 1582 h 1586"/>
                <a:gd name="T38" fmla="*/ 574 w 1606"/>
                <a:gd name="T39" fmla="*/ 1553 h 1586"/>
                <a:gd name="T40" fmla="*/ 427 w 1606"/>
                <a:gd name="T41" fmla="*/ 1492 h 1586"/>
                <a:gd name="T42" fmla="*/ 301 w 1606"/>
                <a:gd name="T43" fmla="*/ 1411 h 1586"/>
                <a:gd name="T44" fmla="*/ 187 w 1606"/>
                <a:gd name="T45" fmla="*/ 1305 h 1586"/>
                <a:gd name="T46" fmla="*/ 102 w 1606"/>
                <a:gd name="T47" fmla="*/ 1179 h 1586"/>
                <a:gd name="T48" fmla="*/ 37 w 1606"/>
                <a:gd name="T49" fmla="*/ 1037 h 1586"/>
                <a:gd name="T50" fmla="*/ 5 w 1606"/>
                <a:gd name="T51" fmla="*/ 878 h 1586"/>
                <a:gd name="T52" fmla="*/ 0 w 1606"/>
                <a:gd name="T53" fmla="*/ 801 h 1586"/>
                <a:gd name="T54" fmla="*/ 13 w 1606"/>
                <a:gd name="T55" fmla="*/ 643 h 1586"/>
                <a:gd name="T56" fmla="*/ 57 w 1606"/>
                <a:gd name="T57" fmla="*/ 496 h 1586"/>
                <a:gd name="T58" fmla="*/ 131 w 1606"/>
                <a:gd name="T59" fmla="*/ 358 h 1586"/>
                <a:gd name="T60" fmla="*/ 228 w 1606"/>
                <a:gd name="T61" fmla="*/ 240 h 1586"/>
                <a:gd name="T62" fmla="*/ 346 w 1606"/>
                <a:gd name="T63" fmla="*/ 142 h 1586"/>
                <a:gd name="T64" fmla="*/ 484 w 1606"/>
                <a:gd name="T65" fmla="*/ 65 h 1586"/>
                <a:gd name="T66" fmla="*/ 635 w 1606"/>
                <a:gd name="T67" fmla="*/ 16 h 1586"/>
                <a:gd name="T68" fmla="*/ 716 w 1606"/>
                <a:gd name="T69" fmla="*/ 4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6" h="1586">
                  <a:moveTo>
                    <a:pt x="716" y="4"/>
                  </a:moveTo>
                  <a:lnTo>
                    <a:pt x="716" y="4"/>
                  </a:lnTo>
                  <a:lnTo>
                    <a:pt x="797" y="0"/>
                  </a:lnTo>
                  <a:lnTo>
                    <a:pt x="879" y="4"/>
                  </a:lnTo>
                  <a:lnTo>
                    <a:pt x="956" y="12"/>
                  </a:lnTo>
                  <a:lnTo>
                    <a:pt x="1033" y="33"/>
                  </a:lnTo>
                  <a:lnTo>
                    <a:pt x="1106" y="57"/>
                  </a:lnTo>
                  <a:lnTo>
                    <a:pt x="1175" y="90"/>
                  </a:lnTo>
                  <a:lnTo>
                    <a:pt x="1245" y="130"/>
                  </a:lnTo>
                  <a:lnTo>
                    <a:pt x="1306" y="175"/>
                  </a:lnTo>
                  <a:lnTo>
                    <a:pt x="1363" y="224"/>
                  </a:lnTo>
                  <a:lnTo>
                    <a:pt x="1415" y="281"/>
                  </a:lnTo>
                  <a:lnTo>
                    <a:pt x="1464" y="338"/>
                  </a:lnTo>
                  <a:lnTo>
                    <a:pt x="1505" y="403"/>
                  </a:lnTo>
                  <a:lnTo>
                    <a:pt x="1541" y="476"/>
                  </a:lnTo>
                  <a:lnTo>
                    <a:pt x="1570" y="549"/>
                  </a:lnTo>
                  <a:lnTo>
                    <a:pt x="1590" y="622"/>
                  </a:lnTo>
                  <a:lnTo>
                    <a:pt x="1602" y="703"/>
                  </a:lnTo>
                  <a:lnTo>
                    <a:pt x="1602" y="703"/>
                  </a:lnTo>
                  <a:lnTo>
                    <a:pt x="1606" y="785"/>
                  </a:lnTo>
                  <a:lnTo>
                    <a:pt x="1602" y="862"/>
                  </a:lnTo>
                  <a:lnTo>
                    <a:pt x="1590" y="939"/>
                  </a:lnTo>
                  <a:lnTo>
                    <a:pt x="1574" y="1017"/>
                  </a:lnTo>
                  <a:lnTo>
                    <a:pt x="1545" y="1090"/>
                  </a:lnTo>
                  <a:lnTo>
                    <a:pt x="1513" y="1159"/>
                  </a:lnTo>
                  <a:lnTo>
                    <a:pt x="1476" y="1224"/>
                  </a:lnTo>
                  <a:lnTo>
                    <a:pt x="1428" y="1285"/>
                  </a:lnTo>
                  <a:lnTo>
                    <a:pt x="1379" y="1342"/>
                  </a:lnTo>
                  <a:lnTo>
                    <a:pt x="1322" y="1395"/>
                  </a:lnTo>
                  <a:lnTo>
                    <a:pt x="1261" y="1443"/>
                  </a:lnTo>
                  <a:lnTo>
                    <a:pt x="1192" y="1484"/>
                  </a:lnTo>
                  <a:lnTo>
                    <a:pt x="1123" y="1517"/>
                  </a:lnTo>
                  <a:lnTo>
                    <a:pt x="1049" y="1545"/>
                  </a:lnTo>
                  <a:lnTo>
                    <a:pt x="972" y="1565"/>
                  </a:lnTo>
                  <a:lnTo>
                    <a:pt x="891" y="1578"/>
                  </a:lnTo>
                  <a:lnTo>
                    <a:pt x="891" y="1578"/>
                  </a:lnTo>
                  <a:lnTo>
                    <a:pt x="810" y="1586"/>
                  </a:lnTo>
                  <a:lnTo>
                    <a:pt x="728" y="1582"/>
                  </a:lnTo>
                  <a:lnTo>
                    <a:pt x="647" y="1569"/>
                  </a:lnTo>
                  <a:lnTo>
                    <a:pt x="574" y="1553"/>
                  </a:lnTo>
                  <a:lnTo>
                    <a:pt x="501" y="1525"/>
                  </a:lnTo>
                  <a:lnTo>
                    <a:pt x="427" y="1492"/>
                  </a:lnTo>
                  <a:lnTo>
                    <a:pt x="362" y="1456"/>
                  </a:lnTo>
                  <a:lnTo>
                    <a:pt x="301" y="1411"/>
                  </a:lnTo>
                  <a:lnTo>
                    <a:pt x="240" y="1358"/>
                  </a:lnTo>
                  <a:lnTo>
                    <a:pt x="187" y="1305"/>
                  </a:lnTo>
                  <a:lnTo>
                    <a:pt x="143" y="1244"/>
                  </a:lnTo>
                  <a:lnTo>
                    <a:pt x="102" y="1179"/>
                  </a:lnTo>
                  <a:lnTo>
                    <a:pt x="66" y="1110"/>
                  </a:lnTo>
                  <a:lnTo>
                    <a:pt x="37" y="1037"/>
                  </a:lnTo>
                  <a:lnTo>
                    <a:pt x="17" y="960"/>
                  </a:lnTo>
                  <a:lnTo>
                    <a:pt x="5" y="878"/>
                  </a:lnTo>
                  <a:lnTo>
                    <a:pt x="5" y="878"/>
                  </a:lnTo>
                  <a:lnTo>
                    <a:pt x="0" y="801"/>
                  </a:lnTo>
                  <a:lnTo>
                    <a:pt x="0" y="720"/>
                  </a:lnTo>
                  <a:lnTo>
                    <a:pt x="13" y="643"/>
                  </a:lnTo>
                  <a:lnTo>
                    <a:pt x="33" y="565"/>
                  </a:lnTo>
                  <a:lnTo>
                    <a:pt x="57" y="496"/>
                  </a:lnTo>
                  <a:lnTo>
                    <a:pt x="90" y="427"/>
                  </a:lnTo>
                  <a:lnTo>
                    <a:pt x="131" y="358"/>
                  </a:lnTo>
                  <a:lnTo>
                    <a:pt x="175" y="297"/>
                  </a:lnTo>
                  <a:lnTo>
                    <a:pt x="228" y="240"/>
                  </a:lnTo>
                  <a:lnTo>
                    <a:pt x="285" y="187"/>
                  </a:lnTo>
                  <a:lnTo>
                    <a:pt x="346" y="142"/>
                  </a:lnTo>
                  <a:lnTo>
                    <a:pt x="411" y="102"/>
                  </a:lnTo>
                  <a:lnTo>
                    <a:pt x="484" y="65"/>
                  </a:lnTo>
                  <a:lnTo>
                    <a:pt x="557" y="37"/>
                  </a:lnTo>
                  <a:lnTo>
                    <a:pt x="635" y="16"/>
                  </a:lnTo>
                  <a:lnTo>
                    <a:pt x="716" y="4"/>
                  </a:lnTo>
                  <a:lnTo>
                    <a:pt x="716" y="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8"/>
            <p:cNvSpPr>
              <a:spLocks/>
            </p:cNvSpPr>
            <p:nvPr/>
          </p:nvSpPr>
          <p:spPr bwMode="auto">
            <a:xfrm>
              <a:off x="5246" y="2428"/>
              <a:ext cx="1614" cy="1594"/>
            </a:xfrm>
            <a:custGeom>
              <a:avLst/>
              <a:gdLst>
                <a:gd name="T0" fmla="*/ 720 w 1614"/>
                <a:gd name="T1" fmla="*/ 8 h 1594"/>
                <a:gd name="T2" fmla="*/ 883 w 1614"/>
                <a:gd name="T3" fmla="*/ 4 h 1594"/>
                <a:gd name="T4" fmla="*/ 1041 w 1614"/>
                <a:gd name="T5" fmla="*/ 37 h 1594"/>
                <a:gd name="T6" fmla="*/ 1183 w 1614"/>
                <a:gd name="T7" fmla="*/ 94 h 1594"/>
                <a:gd name="T8" fmla="*/ 1314 w 1614"/>
                <a:gd name="T9" fmla="*/ 175 h 1594"/>
                <a:gd name="T10" fmla="*/ 1423 w 1614"/>
                <a:gd name="T11" fmla="*/ 285 h 1594"/>
                <a:gd name="T12" fmla="*/ 1513 w 1614"/>
                <a:gd name="T13" fmla="*/ 411 h 1594"/>
                <a:gd name="T14" fmla="*/ 1578 w 1614"/>
                <a:gd name="T15" fmla="*/ 553 h 1594"/>
                <a:gd name="T16" fmla="*/ 1610 w 1614"/>
                <a:gd name="T17" fmla="*/ 707 h 1594"/>
                <a:gd name="T18" fmla="*/ 1614 w 1614"/>
                <a:gd name="T19" fmla="*/ 789 h 1594"/>
                <a:gd name="T20" fmla="*/ 1602 w 1614"/>
                <a:gd name="T21" fmla="*/ 947 h 1594"/>
                <a:gd name="T22" fmla="*/ 1553 w 1614"/>
                <a:gd name="T23" fmla="*/ 1098 h 1594"/>
                <a:gd name="T24" fmla="*/ 1484 w 1614"/>
                <a:gd name="T25" fmla="*/ 1232 h 1594"/>
                <a:gd name="T26" fmla="*/ 1387 w 1614"/>
                <a:gd name="T27" fmla="*/ 1350 h 1594"/>
                <a:gd name="T28" fmla="*/ 1269 w 1614"/>
                <a:gd name="T29" fmla="*/ 1451 h 1594"/>
                <a:gd name="T30" fmla="*/ 1131 w 1614"/>
                <a:gd name="T31" fmla="*/ 1529 h 1594"/>
                <a:gd name="T32" fmla="*/ 976 w 1614"/>
                <a:gd name="T33" fmla="*/ 1577 h 1594"/>
                <a:gd name="T34" fmla="*/ 895 w 1614"/>
                <a:gd name="T35" fmla="*/ 1590 h 1594"/>
                <a:gd name="T36" fmla="*/ 732 w 1614"/>
                <a:gd name="T37" fmla="*/ 1590 h 1594"/>
                <a:gd name="T38" fmla="*/ 578 w 1614"/>
                <a:gd name="T39" fmla="*/ 1561 h 1594"/>
                <a:gd name="T40" fmla="*/ 431 w 1614"/>
                <a:gd name="T41" fmla="*/ 1504 h 1594"/>
                <a:gd name="T42" fmla="*/ 301 w 1614"/>
                <a:gd name="T43" fmla="*/ 1419 h 1594"/>
                <a:gd name="T44" fmla="*/ 191 w 1614"/>
                <a:gd name="T45" fmla="*/ 1313 h 1594"/>
                <a:gd name="T46" fmla="*/ 102 w 1614"/>
                <a:gd name="T47" fmla="*/ 1187 h 1594"/>
                <a:gd name="T48" fmla="*/ 37 w 1614"/>
                <a:gd name="T49" fmla="*/ 1045 h 1594"/>
                <a:gd name="T50" fmla="*/ 4 w 1614"/>
                <a:gd name="T51" fmla="*/ 886 h 1594"/>
                <a:gd name="T52" fmla="*/ 0 w 1614"/>
                <a:gd name="T53" fmla="*/ 805 h 1594"/>
                <a:gd name="T54" fmla="*/ 17 w 1614"/>
                <a:gd name="T55" fmla="*/ 646 h 1594"/>
                <a:gd name="T56" fmla="*/ 61 w 1614"/>
                <a:gd name="T57" fmla="*/ 500 h 1594"/>
                <a:gd name="T58" fmla="*/ 134 w 1614"/>
                <a:gd name="T59" fmla="*/ 362 h 1594"/>
                <a:gd name="T60" fmla="*/ 232 w 1614"/>
                <a:gd name="T61" fmla="*/ 244 h 1594"/>
                <a:gd name="T62" fmla="*/ 350 w 1614"/>
                <a:gd name="T63" fmla="*/ 146 h 1594"/>
                <a:gd name="T64" fmla="*/ 484 w 1614"/>
                <a:gd name="T65" fmla="*/ 69 h 1594"/>
                <a:gd name="T66" fmla="*/ 639 w 1614"/>
                <a:gd name="T67" fmla="*/ 20 h 1594"/>
                <a:gd name="T68" fmla="*/ 720 w 1614"/>
                <a:gd name="T69" fmla="*/ 8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594">
                  <a:moveTo>
                    <a:pt x="720" y="8"/>
                  </a:moveTo>
                  <a:lnTo>
                    <a:pt x="720" y="8"/>
                  </a:lnTo>
                  <a:lnTo>
                    <a:pt x="801" y="0"/>
                  </a:lnTo>
                  <a:lnTo>
                    <a:pt x="883" y="4"/>
                  </a:lnTo>
                  <a:lnTo>
                    <a:pt x="964" y="16"/>
                  </a:lnTo>
                  <a:lnTo>
                    <a:pt x="1041" y="37"/>
                  </a:lnTo>
                  <a:lnTo>
                    <a:pt x="1114" y="61"/>
                  </a:lnTo>
                  <a:lnTo>
                    <a:pt x="1183" y="94"/>
                  </a:lnTo>
                  <a:lnTo>
                    <a:pt x="1253" y="130"/>
                  </a:lnTo>
                  <a:lnTo>
                    <a:pt x="1314" y="175"/>
                  </a:lnTo>
                  <a:lnTo>
                    <a:pt x="1371" y="228"/>
                  </a:lnTo>
                  <a:lnTo>
                    <a:pt x="1423" y="285"/>
                  </a:lnTo>
                  <a:lnTo>
                    <a:pt x="1472" y="342"/>
                  </a:lnTo>
                  <a:lnTo>
                    <a:pt x="1513" y="411"/>
                  </a:lnTo>
                  <a:lnTo>
                    <a:pt x="1549" y="480"/>
                  </a:lnTo>
                  <a:lnTo>
                    <a:pt x="1578" y="553"/>
                  </a:lnTo>
                  <a:lnTo>
                    <a:pt x="1598" y="630"/>
                  </a:lnTo>
                  <a:lnTo>
                    <a:pt x="1610" y="707"/>
                  </a:lnTo>
                  <a:lnTo>
                    <a:pt x="1610" y="707"/>
                  </a:lnTo>
                  <a:lnTo>
                    <a:pt x="1614" y="789"/>
                  </a:lnTo>
                  <a:lnTo>
                    <a:pt x="1610" y="870"/>
                  </a:lnTo>
                  <a:lnTo>
                    <a:pt x="1602" y="947"/>
                  </a:lnTo>
                  <a:lnTo>
                    <a:pt x="1582" y="1025"/>
                  </a:lnTo>
                  <a:lnTo>
                    <a:pt x="1553" y="1098"/>
                  </a:lnTo>
                  <a:lnTo>
                    <a:pt x="1521" y="1167"/>
                  </a:lnTo>
                  <a:lnTo>
                    <a:pt x="1484" y="1232"/>
                  </a:lnTo>
                  <a:lnTo>
                    <a:pt x="1436" y="1293"/>
                  </a:lnTo>
                  <a:lnTo>
                    <a:pt x="1387" y="1350"/>
                  </a:lnTo>
                  <a:lnTo>
                    <a:pt x="1330" y="1403"/>
                  </a:lnTo>
                  <a:lnTo>
                    <a:pt x="1269" y="1451"/>
                  </a:lnTo>
                  <a:lnTo>
                    <a:pt x="1200" y="1492"/>
                  </a:lnTo>
                  <a:lnTo>
                    <a:pt x="1131" y="1529"/>
                  </a:lnTo>
                  <a:lnTo>
                    <a:pt x="1053" y="1553"/>
                  </a:lnTo>
                  <a:lnTo>
                    <a:pt x="976" y="1577"/>
                  </a:lnTo>
                  <a:lnTo>
                    <a:pt x="895" y="1590"/>
                  </a:lnTo>
                  <a:lnTo>
                    <a:pt x="895" y="1590"/>
                  </a:lnTo>
                  <a:lnTo>
                    <a:pt x="813" y="1594"/>
                  </a:lnTo>
                  <a:lnTo>
                    <a:pt x="732" y="1590"/>
                  </a:lnTo>
                  <a:lnTo>
                    <a:pt x="651" y="1582"/>
                  </a:lnTo>
                  <a:lnTo>
                    <a:pt x="578" y="1561"/>
                  </a:lnTo>
                  <a:lnTo>
                    <a:pt x="500" y="1537"/>
                  </a:lnTo>
                  <a:lnTo>
                    <a:pt x="431" y="1504"/>
                  </a:lnTo>
                  <a:lnTo>
                    <a:pt x="366" y="1464"/>
                  </a:lnTo>
                  <a:lnTo>
                    <a:pt x="301" y="1419"/>
                  </a:lnTo>
                  <a:lnTo>
                    <a:pt x="244" y="1370"/>
                  </a:lnTo>
                  <a:lnTo>
                    <a:pt x="191" y="1313"/>
                  </a:lnTo>
                  <a:lnTo>
                    <a:pt x="143" y="1252"/>
                  </a:lnTo>
                  <a:lnTo>
                    <a:pt x="102" y="1187"/>
                  </a:lnTo>
                  <a:lnTo>
                    <a:pt x="65" y="1118"/>
                  </a:lnTo>
                  <a:lnTo>
                    <a:pt x="37" y="1045"/>
                  </a:lnTo>
                  <a:lnTo>
                    <a:pt x="17" y="968"/>
                  </a:lnTo>
                  <a:lnTo>
                    <a:pt x="4" y="886"/>
                  </a:lnTo>
                  <a:lnTo>
                    <a:pt x="4" y="886"/>
                  </a:lnTo>
                  <a:lnTo>
                    <a:pt x="0" y="805"/>
                  </a:lnTo>
                  <a:lnTo>
                    <a:pt x="4" y="724"/>
                  </a:lnTo>
                  <a:lnTo>
                    <a:pt x="17" y="646"/>
                  </a:lnTo>
                  <a:lnTo>
                    <a:pt x="33" y="573"/>
                  </a:lnTo>
                  <a:lnTo>
                    <a:pt x="61" y="500"/>
                  </a:lnTo>
                  <a:lnTo>
                    <a:pt x="94" y="431"/>
                  </a:lnTo>
                  <a:lnTo>
                    <a:pt x="134" y="362"/>
                  </a:lnTo>
                  <a:lnTo>
                    <a:pt x="179" y="301"/>
                  </a:lnTo>
                  <a:lnTo>
                    <a:pt x="232" y="244"/>
                  </a:lnTo>
                  <a:lnTo>
                    <a:pt x="285" y="191"/>
                  </a:lnTo>
                  <a:lnTo>
                    <a:pt x="350" y="146"/>
                  </a:lnTo>
                  <a:lnTo>
                    <a:pt x="415" y="102"/>
                  </a:lnTo>
                  <a:lnTo>
                    <a:pt x="484" y="69"/>
                  </a:lnTo>
                  <a:lnTo>
                    <a:pt x="561" y="41"/>
                  </a:lnTo>
                  <a:lnTo>
                    <a:pt x="639" y="20"/>
                  </a:lnTo>
                  <a:lnTo>
                    <a:pt x="720" y="8"/>
                  </a:lnTo>
                  <a:lnTo>
                    <a:pt x="720" y="8"/>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9"/>
            <p:cNvSpPr>
              <a:spLocks/>
            </p:cNvSpPr>
            <p:nvPr/>
          </p:nvSpPr>
          <p:spPr bwMode="auto">
            <a:xfrm>
              <a:off x="5238" y="2424"/>
              <a:ext cx="1627" cy="1602"/>
            </a:xfrm>
            <a:custGeom>
              <a:avLst/>
              <a:gdLst>
                <a:gd name="T0" fmla="*/ 724 w 1627"/>
                <a:gd name="T1" fmla="*/ 4 h 1602"/>
                <a:gd name="T2" fmla="*/ 891 w 1627"/>
                <a:gd name="T3" fmla="*/ 4 h 1602"/>
                <a:gd name="T4" fmla="*/ 1045 w 1627"/>
                <a:gd name="T5" fmla="*/ 32 h 1602"/>
                <a:gd name="T6" fmla="*/ 1191 w 1627"/>
                <a:gd name="T7" fmla="*/ 93 h 1602"/>
                <a:gd name="T8" fmla="*/ 1322 w 1627"/>
                <a:gd name="T9" fmla="*/ 175 h 1602"/>
                <a:gd name="T10" fmla="*/ 1431 w 1627"/>
                <a:gd name="T11" fmla="*/ 280 h 1602"/>
                <a:gd name="T12" fmla="*/ 1521 w 1627"/>
                <a:gd name="T13" fmla="*/ 411 h 1602"/>
                <a:gd name="T14" fmla="*/ 1586 w 1627"/>
                <a:gd name="T15" fmla="*/ 553 h 1602"/>
                <a:gd name="T16" fmla="*/ 1618 w 1627"/>
                <a:gd name="T17" fmla="*/ 711 h 1602"/>
                <a:gd name="T18" fmla="*/ 1627 w 1627"/>
                <a:gd name="T19" fmla="*/ 793 h 1602"/>
                <a:gd name="T20" fmla="*/ 1610 w 1627"/>
                <a:gd name="T21" fmla="*/ 951 h 1602"/>
                <a:gd name="T22" fmla="*/ 1566 w 1627"/>
                <a:gd name="T23" fmla="*/ 1102 h 1602"/>
                <a:gd name="T24" fmla="*/ 1492 w 1627"/>
                <a:gd name="T25" fmla="*/ 1236 h 1602"/>
                <a:gd name="T26" fmla="*/ 1395 w 1627"/>
                <a:gd name="T27" fmla="*/ 1358 h 1602"/>
                <a:gd name="T28" fmla="*/ 1273 w 1627"/>
                <a:gd name="T29" fmla="*/ 1455 h 1602"/>
                <a:gd name="T30" fmla="*/ 1135 w 1627"/>
                <a:gd name="T31" fmla="*/ 1533 h 1602"/>
                <a:gd name="T32" fmla="*/ 984 w 1627"/>
                <a:gd name="T33" fmla="*/ 1581 h 1602"/>
                <a:gd name="T34" fmla="*/ 899 w 1627"/>
                <a:gd name="T35" fmla="*/ 1594 h 1602"/>
                <a:gd name="T36" fmla="*/ 736 w 1627"/>
                <a:gd name="T37" fmla="*/ 1598 h 1602"/>
                <a:gd name="T38" fmla="*/ 582 w 1627"/>
                <a:gd name="T39" fmla="*/ 1565 h 1602"/>
                <a:gd name="T40" fmla="*/ 435 w 1627"/>
                <a:gd name="T41" fmla="*/ 1508 h 1602"/>
                <a:gd name="T42" fmla="*/ 305 w 1627"/>
                <a:gd name="T43" fmla="*/ 1423 h 1602"/>
                <a:gd name="T44" fmla="*/ 191 w 1627"/>
                <a:gd name="T45" fmla="*/ 1317 h 1602"/>
                <a:gd name="T46" fmla="*/ 102 w 1627"/>
                <a:gd name="T47" fmla="*/ 1191 h 1602"/>
                <a:gd name="T48" fmla="*/ 41 w 1627"/>
                <a:gd name="T49" fmla="*/ 1049 h 1602"/>
                <a:gd name="T50" fmla="*/ 4 w 1627"/>
                <a:gd name="T51" fmla="*/ 890 h 1602"/>
                <a:gd name="T52" fmla="*/ 0 w 1627"/>
                <a:gd name="T53" fmla="*/ 809 h 1602"/>
                <a:gd name="T54" fmla="*/ 16 w 1627"/>
                <a:gd name="T55" fmla="*/ 650 h 1602"/>
                <a:gd name="T56" fmla="*/ 61 w 1627"/>
                <a:gd name="T57" fmla="*/ 500 h 1602"/>
                <a:gd name="T58" fmla="*/ 134 w 1627"/>
                <a:gd name="T59" fmla="*/ 362 h 1602"/>
                <a:gd name="T60" fmla="*/ 232 w 1627"/>
                <a:gd name="T61" fmla="*/ 244 h 1602"/>
                <a:gd name="T62" fmla="*/ 350 w 1627"/>
                <a:gd name="T63" fmla="*/ 142 h 1602"/>
                <a:gd name="T64" fmla="*/ 488 w 1627"/>
                <a:gd name="T65" fmla="*/ 69 h 1602"/>
                <a:gd name="T66" fmla="*/ 643 w 1627"/>
                <a:gd name="T67" fmla="*/ 16 h 1602"/>
                <a:gd name="T68" fmla="*/ 724 w 1627"/>
                <a:gd name="T69" fmla="*/ 4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7" h="1602">
                  <a:moveTo>
                    <a:pt x="724" y="4"/>
                  </a:moveTo>
                  <a:lnTo>
                    <a:pt x="724" y="4"/>
                  </a:lnTo>
                  <a:lnTo>
                    <a:pt x="809" y="0"/>
                  </a:lnTo>
                  <a:lnTo>
                    <a:pt x="891" y="4"/>
                  </a:lnTo>
                  <a:lnTo>
                    <a:pt x="968" y="16"/>
                  </a:lnTo>
                  <a:lnTo>
                    <a:pt x="1045" y="32"/>
                  </a:lnTo>
                  <a:lnTo>
                    <a:pt x="1118" y="57"/>
                  </a:lnTo>
                  <a:lnTo>
                    <a:pt x="1191" y="93"/>
                  </a:lnTo>
                  <a:lnTo>
                    <a:pt x="1257" y="130"/>
                  </a:lnTo>
                  <a:lnTo>
                    <a:pt x="1322" y="175"/>
                  </a:lnTo>
                  <a:lnTo>
                    <a:pt x="1379" y="228"/>
                  </a:lnTo>
                  <a:lnTo>
                    <a:pt x="1431" y="280"/>
                  </a:lnTo>
                  <a:lnTo>
                    <a:pt x="1480" y="341"/>
                  </a:lnTo>
                  <a:lnTo>
                    <a:pt x="1521" y="411"/>
                  </a:lnTo>
                  <a:lnTo>
                    <a:pt x="1557" y="480"/>
                  </a:lnTo>
                  <a:lnTo>
                    <a:pt x="1586" y="553"/>
                  </a:lnTo>
                  <a:lnTo>
                    <a:pt x="1606" y="630"/>
                  </a:lnTo>
                  <a:lnTo>
                    <a:pt x="1618" y="711"/>
                  </a:lnTo>
                  <a:lnTo>
                    <a:pt x="1618" y="711"/>
                  </a:lnTo>
                  <a:lnTo>
                    <a:pt x="1627" y="793"/>
                  </a:lnTo>
                  <a:lnTo>
                    <a:pt x="1622" y="874"/>
                  </a:lnTo>
                  <a:lnTo>
                    <a:pt x="1610" y="951"/>
                  </a:lnTo>
                  <a:lnTo>
                    <a:pt x="1590" y="1029"/>
                  </a:lnTo>
                  <a:lnTo>
                    <a:pt x="1566" y="1102"/>
                  </a:lnTo>
                  <a:lnTo>
                    <a:pt x="1529" y="1171"/>
                  </a:lnTo>
                  <a:lnTo>
                    <a:pt x="1492" y="1236"/>
                  </a:lnTo>
                  <a:lnTo>
                    <a:pt x="1444" y="1297"/>
                  </a:lnTo>
                  <a:lnTo>
                    <a:pt x="1395" y="1358"/>
                  </a:lnTo>
                  <a:lnTo>
                    <a:pt x="1338" y="1411"/>
                  </a:lnTo>
                  <a:lnTo>
                    <a:pt x="1273" y="1455"/>
                  </a:lnTo>
                  <a:lnTo>
                    <a:pt x="1208" y="1496"/>
                  </a:lnTo>
                  <a:lnTo>
                    <a:pt x="1135" y="1533"/>
                  </a:lnTo>
                  <a:lnTo>
                    <a:pt x="1061" y="1561"/>
                  </a:lnTo>
                  <a:lnTo>
                    <a:pt x="984" y="1581"/>
                  </a:lnTo>
                  <a:lnTo>
                    <a:pt x="899" y="1594"/>
                  </a:lnTo>
                  <a:lnTo>
                    <a:pt x="899" y="1594"/>
                  </a:lnTo>
                  <a:lnTo>
                    <a:pt x="817" y="1602"/>
                  </a:lnTo>
                  <a:lnTo>
                    <a:pt x="736" y="1598"/>
                  </a:lnTo>
                  <a:lnTo>
                    <a:pt x="659" y="1586"/>
                  </a:lnTo>
                  <a:lnTo>
                    <a:pt x="582" y="1565"/>
                  </a:lnTo>
                  <a:lnTo>
                    <a:pt x="504" y="1541"/>
                  </a:lnTo>
                  <a:lnTo>
                    <a:pt x="435" y="1508"/>
                  </a:lnTo>
                  <a:lnTo>
                    <a:pt x="366" y="1468"/>
                  </a:lnTo>
                  <a:lnTo>
                    <a:pt x="305" y="1423"/>
                  </a:lnTo>
                  <a:lnTo>
                    <a:pt x="244" y="1374"/>
                  </a:lnTo>
                  <a:lnTo>
                    <a:pt x="191" y="1317"/>
                  </a:lnTo>
                  <a:lnTo>
                    <a:pt x="147" y="1256"/>
                  </a:lnTo>
                  <a:lnTo>
                    <a:pt x="102" y="1191"/>
                  </a:lnTo>
                  <a:lnTo>
                    <a:pt x="69" y="1122"/>
                  </a:lnTo>
                  <a:lnTo>
                    <a:pt x="41" y="1049"/>
                  </a:lnTo>
                  <a:lnTo>
                    <a:pt x="21" y="968"/>
                  </a:lnTo>
                  <a:lnTo>
                    <a:pt x="4" y="890"/>
                  </a:lnTo>
                  <a:lnTo>
                    <a:pt x="4" y="890"/>
                  </a:lnTo>
                  <a:lnTo>
                    <a:pt x="0" y="809"/>
                  </a:lnTo>
                  <a:lnTo>
                    <a:pt x="4" y="728"/>
                  </a:lnTo>
                  <a:lnTo>
                    <a:pt x="16" y="650"/>
                  </a:lnTo>
                  <a:lnTo>
                    <a:pt x="37" y="573"/>
                  </a:lnTo>
                  <a:lnTo>
                    <a:pt x="61" y="500"/>
                  </a:lnTo>
                  <a:lnTo>
                    <a:pt x="94" y="431"/>
                  </a:lnTo>
                  <a:lnTo>
                    <a:pt x="134" y="362"/>
                  </a:lnTo>
                  <a:lnTo>
                    <a:pt x="179" y="301"/>
                  </a:lnTo>
                  <a:lnTo>
                    <a:pt x="232" y="244"/>
                  </a:lnTo>
                  <a:lnTo>
                    <a:pt x="289" y="191"/>
                  </a:lnTo>
                  <a:lnTo>
                    <a:pt x="350" y="142"/>
                  </a:lnTo>
                  <a:lnTo>
                    <a:pt x="419" y="102"/>
                  </a:lnTo>
                  <a:lnTo>
                    <a:pt x="488" y="69"/>
                  </a:lnTo>
                  <a:lnTo>
                    <a:pt x="565" y="41"/>
                  </a:lnTo>
                  <a:lnTo>
                    <a:pt x="643" y="16"/>
                  </a:lnTo>
                  <a:lnTo>
                    <a:pt x="724" y="4"/>
                  </a:lnTo>
                  <a:lnTo>
                    <a:pt x="724" y="4"/>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0"/>
            <p:cNvSpPr>
              <a:spLocks/>
            </p:cNvSpPr>
            <p:nvPr/>
          </p:nvSpPr>
          <p:spPr bwMode="auto">
            <a:xfrm>
              <a:off x="5234" y="2420"/>
              <a:ext cx="1631" cy="1606"/>
            </a:xfrm>
            <a:custGeom>
              <a:avLst/>
              <a:gdLst>
                <a:gd name="T0" fmla="*/ 724 w 1631"/>
                <a:gd name="T1" fmla="*/ 4 h 1606"/>
                <a:gd name="T2" fmla="*/ 891 w 1631"/>
                <a:gd name="T3" fmla="*/ 0 h 1606"/>
                <a:gd name="T4" fmla="*/ 1049 w 1631"/>
                <a:gd name="T5" fmla="*/ 32 h 1606"/>
                <a:gd name="T6" fmla="*/ 1195 w 1631"/>
                <a:gd name="T7" fmla="*/ 89 h 1606"/>
                <a:gd name="T8" fmla="*/ 1326 w 1631"/>
                <a:gd name="T9" fmla="*/ 175 h 1606"/>
                <a:gd name="T10" fmla="*/ 1435 w 1631"/>
                <a:gd name="T11" fmla="*/ 280 h 1606"/>
                <a:gd name="T12" fmla="*/ 1525 w 1631"/>
                <a:gd name="T13" fmla="*/ 411 h 1606"/>
                <a:gd name="T14" fmla="*/ 1590 w 1631"/>
                <a:gd name="T15" fmla="*/ 553 h 1606"/>
                <a:gd name="T16" fmla="*/ 1626 w 1631"/>
                <a:gd name="T17" fmla="*/ 711 h 1606"/>
                <a:gd name="T18" fmla="*/ 1631 w 1631"/>
                <a:gd name="T19" fmla="*/ 793 h 1606"/>
                <a:gd name="T20" fmla="*/ 1614 w 1631"/>
                <a:gd name="T21" fmla="*/ 955 h 1606"/>
                <a:gd name="T22" fmla="*/ 1570 w 1631"/>
                <a:gd name="T23" fmla="*/ 1102 h 1606"/>
                <a:gd name="T24" fmla="*/ 1496 w 1631"/>
                <a:gd name="T25" fmla="*/ 1240 h 1606"/>
                <a:gd name="T26" fmla="*/ 1399 w 1631"/>
                <a:gd name="T27" fmla="*/ 1362 h 1606"/>
                <a:gd name="T28" fmla="*/ 1277 w 1631"/>
                <a:gd name="T29" fmla="*/ 1463 h 1606"/>
                <a:gd name="T30" fmla="*/ 1139 w 1631"/>
                <a:gd name="T31" fmla="*/ 1537 h 1606"/>
                <a:gd name="T32" fmla="*/ 984 w 1631"/>
                <a:gd name="T33" fmla="*/ 1590 h 1606"/>
                <a:gd name="T34" fmla="*/ 903 w 1631"/>
                <a:gd name="T35" fmla="*/ 1602 h 1606"/>
                <a:gd name="T36" fmla="*/ 736 w 1631"/>
                <a:gd name="T37" fmla="*/ 1602 h 1606"/>
                <a:gd name="T38" fmla="*/ 582 w 1631"/>
                <a:gd name="T39" fmla="*/ 1573 h 1606"/>
                <a:gd name="T40" fmla="*/ 435 w 1631"/>
                <a:gd name="T41" fmla="*/ 1512 h 1606"/>
                <a:gd name="T42" fmla="*/ 305 w 1631"/>
                <a:gd name="T43" fmla="*/ 1431 h 1606"/>
                <a:gd name="T44" fmla="*/ 191 w 1631"/>
                <a:gd name="T45" fmla="*/ 1321 h 1606"/>
                <a:gd name="T46" fmla="*/ 102 w 1631"/>
                <a:gd name="T47" fmla="*/ 1195 h 1606"/>
                <a:gd name="T48" fmla="*/ 37 w 1631"/>
                <a:gd name="T49" fmla="*/ 1049 h 1606"/>
                <a:gd name="T50" fmla="*/ 4 w 1631"/>
                <a:gd name="T51" fmla="*/ 890 h 1606"/>
                <a:gd name="T52" fmla="*/ 0 w 1631"/>
                <a:gd name="T53" fmla="*/ 809 h 1606"/>
                <a:gd name="T54" fmla="*/ 12 w 1631"/>
                <a:gd name="T55" fmla="*/ 650 h 1606"/>
                <a:gd name="T56" fmla="*/ 61 w 1631"/>
                <a:gd name="T57" fmla="*/ 500 h 1606"/>
                <a:gd name="T58" fmla="*/ 134 w 1631"/>
                <a:gd name="T59" fmla="*/ 362 h 1606"/>
                <a:gd name="T60" fmla="*/ 232 w 1631"/>
                <a:gd name="T61" fmla="*/ 244 h 1606"/>
                <a:gd name="T62" fmla="*/ 350 w 1631"/>
                <a:gd name="T63" fmla="*/ 142 h 1606"/>
                <a:gd name="T64" fmla="*/ 488 w 1631"/>
                <a:gd name="T65" fmla="*/ 65 h 1606"/>
                <a:gd name="T66" fmla="*/ 643 w 1631"/>
                <a:gd name="T67" fmla="*/ 16 h 1606"/>
                <a:gd name="T68" fmla="*/ 724 w 1631"/>
                <a:gd name="T69" fmla="*/ 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1" h="1606">
                  <a:moveTo>
                    <a:pt x="724" y="4"/>
                  </a:moveTo>
                  <a:lnTo>
                    <a:pt x="724" y="4"/>
                  </a:lnTo>
                  <a:lnTo>
                    <a:pt x="809" y="0"/>
                  </a:lnTo>
                  <a:lnTo>
                    <a:pt x="891" y="0"/>
                  </a:lnTo>
                  <a:lnTo>
                    <a:pt x="972" y="12"/>
                  </a:lnTo>
                  <a:lnTo>
                    <a:pt x="1049" y="32"/>
                  </a:lnTo>
                  <a:lnTo>
                    <a:pt x="1122" y="57"/>
                  </a:lnTo>
                  <a:lnTo>
                    <a:pt x="1195" y="89"/>
                  </a:lnTo>
                  <a:lnTo>
                    <a:pt x="1261" y="130"/>
                  </a:lnTo>
                  <a:lnTo>
                    <a:pt x="1326" y="175"/>
                  </a:lnTo>
                  <a:lnTo>
                    <a:pt x="1383" y="228"/>
                  </a:lnTo>
                  <a:lnTo>
                    <a:pt x="1435" y="280"/>
                  </a:lnTo>
                  <a:lnTo>
                    <a:pt x="1484" y="341"/>
                  </a:lnTo>
                  <a:lnTo>
                    <a:pt x="1525" y="411"/>
                  </a:lnTo>
                  <a:lnTo>
                    <a:pt x="1561" y="480"/>
                  </a:lnTo>
                  <a:lnTo>
                    <a:pt x="1590" y="553"/>
                  </a:lnTo>
                  <a:lnTo>
                    <a:pt x="1610" y="630"/>
                  </a:lnTo>
                  <a:lnTo>
                    <a:pt x="1626" y="711"/>
                  </a:lnTo>
                  <a:lnTo>
                    <a:pt x="1626" y="711"/>
                  </a:lnTo>
                  <a:lnTo>
                    <a:pt x="1631" y="793"/>
                  </a:lnTo>
                  <a:lnTo>
                    <a:pt x="1626" y="874"/>
                  </a:lnTo>
                  <a:lnTo>
                    <a:pt x="1614" y="955"/>
                  </a:lnTo>
                  <a:lnTo>
                    <a:pt x="1594" y="1028"/>
                  </a:lnTo>
                  <a:lnTo>
                    <a:pt x="1570" y="1102"/>
                  </a:lnTo>
                  <a:lnTo>
                    <a:pt x="1537" y="1175"/>
                  </a:lnTo>
                  <a:lnTo>
                    <a:pt x="1496" y="1240"/>
                  </a:lnTo>
                  <a:lnTo>
                    <a:pt x="1448" y="1305"/>
                  </a:lnTo>
                  <a:lnTo>
                    <a:pt x="1399" y="1362"/>
                  </a:lnTo>
                  <a:lnTo>
                    <a:pt x="1338" y="1415"/>
                  </a:lnTo>
                  <a:lnTo>
                    <a:pt x="1277" y="1463"/>
                  </a:lnTo>
                  <a:lnTo>
                    <a:pt x="1212" y="1504"/>
                  </a:lnTo>
                  <a:lnTo>
                    <a:pt x="1139" y="1537"/>
                  </a:lnTo>
                  <a:lnTo>
                    <a:pt x="1061" y="1565"/>
                  </a:lnTo>
                  <a:lnTo>
                    <a:pt x="984" y="1590"/>
                  </a:lnTo>
                  <a:lnTo>
                    <a:pt x="903" y="1602"/>
                  </a:lnTo>
                  <a:lnTo>
                    <a:pt x="903" y="1602"/>
                  </a:lnTo>
                  <a:lnTo>
                    <a:pt x="817" y="1606"/>
                  </a:lnTo>
                  <a:lnTo>
                    <a:pt x="736" y="1602"/>
                  </a:lnTo>
                  <a:lnTo>
                    <a:pt x="659" y="1590"/>
                  </a:lnTo>
                  <a:lnTo>
                    <a:pt x="582" y="1573"/>
                  </a:lnTo>
                  <a:lnTo>
                    <a:pt x="504" y="1545"/>
                  </a:lnTo>
                  <a:lnTo>
                    <a:pt x="435" y="1512"/>
                  </a:lnTo>
                  <a:lnTo>
                    <a:pt x="366" y="1476"/>
                  </a:lnTo>
                  <a:lnTo>
                    <a:pt x="305" y="1431"/>
                  </a:lnTo>
                  <a:lnTo>
                    <a:pt x="244" y="1378"/>
                  </a:lnTo>
                  <a:lnTo>
                    <a:pt x="191" y="1321"/>
                  </a:lnTo>
                  <a:lnTo>
                    <a:pt x="142" y="1260"/>
                  </a:lnTo>
                  <a:lnTo>
                    <a:pt x="102" y="1195"/>
                  </a:lnTo>
                  <a:lnTo>
                    <a:pt x="65" y="1126"/>
                  </a:lnTo>
                  <a:lnTo>
                    <a:pt x="37" y="1049"/>
                  </a:lnTo>
                  <a:lnTo>
                    <a:pt x="16" y="972"/>
                  </a:lnTo>
                  <a:lnTo>
                    <a:pt x="4" y="890"/>
                  </a:lnTo>
                  <a:lnTo>
                    <a:pt x="4" y="890"/>
                  </a:lnTo>
                  <a:lnTo>
                    <a:pt x="0" y="809"/>
                  </a:lnTo>
                  <a:lnTo>
                    <a:pt x="0" y="728"/>
                  </a:lnTo>
                  <a:lnTo>
                    <a:pt x="12" y="650"/>
                  </a:lnTo>
                  <a:lnTo>
                    <a:pt x="33" y="573"/>
                  </a:lnTo>
                  <a:lnTo>
                    <a:pt x="61" y="500"/>
                  </a:lnTo>
                  <a:lnTo>
                    <a:pt x="94" y="431"/>
                  </a:lnTo>
                  <a:lnTo>
                    <a:pt x="134" y="362"/>
                  </a:lnTo>
                  <a:lnTo>
                    <a:pt x="179" y="301"/>
                  </a:lnTo>
                  <a:lnTo>
                    <a:pt x="232" y="244"/>
                  </a:lnTo>
                  <a:lnTo>
                    <a:pt x="289" y="191"/>
                  </a:lnTo>
                  <a:lnTo>
                    <a:pt x="350" y="142"/>
                  </a:lnTo>
                  <a:lnTo>
                    <a:pt x="419" y="102"/>
                  </a:lnTo>
                  <a:lnTo>
                    <a:pt x="488" y="65"/>
                  </a:lnTo>
                  <a:lnTo>
                    <a:pt x="565" y="36"/>
                  </a:lnTo>
                  <a:lnTo>
                    <a:pt x="643" y="16"/>
                  </a:lnTo>
                  <a:lnTo>
                    <a:pt x="724" y="4"/>
                  </a:lnTo>
                  <a:lnTo>
                    <a:pt x="724" y="4"/>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1"/>
            <p:cNvSpPr>
              <a:spLocks/>
            </p:cNvSpPr>
            <p:nvPr/>
          </p:nvSpPr>
          <p:spPr bwMode="auto">
            <a:xfrm>
              <a:off x="5226" y="2412"/>
              <a:ext cx="1639" cy="1614"/>
            </a:xfrm>
            <a:custGeom>
              <a:avLst/>
              <a:gdLst>
                <a:gd name="T0" fmla="*/ 732 w 1639"/>
                <a:gd name="T1" fmla="*/ 4 h 1614"/>
                <a:gd name="T2" fmla="*/ 894 w 1639"/>
                <a:gd name="T3" fmla="*/ 4 h 1614"/>
                <a:gd name="T4" fmla="*/ 1053 w 1639"/>
                <a:gd name="T5" fmla="*/ 32 h 1614"/>
                <a:gd name="T6" fmla="*/ 1199 w 1639"/>
                <a:gd name="T7" fmla="*/ 93 h 1614"/>
                <a:gd name="T8" fmla="*/ 1334 w 1639"/>
                <a:gd name="T9" fmla="*/ 179 h 1614"/>
                <a:gd name="T10" fmla="*/ 1443 w 1639"/>
                <a:gd name="T11" fmla="*/ 284 h 1614"/>
                <a:gd name="T12" fmla="*/ 1537 w 1639"/>
                <a:gd name="T13" fmla="*/ 414 h 1614"/>
                <a:gd name="T14" fmla="*/ 1598 w 1639"/>
                <a:gd name="T15" fmla="*/ 561 h 1614"/>
                <a:gd name="T16" fmla="*/ 1634 w 1639"/>
                <a:gd name="T17" fmla="*/ 719 h 1614"/>
                <a:gd name="T18" fmla="*/ 1639 w 1639"/>
                <a:gd name="T19" fmla="*/ 801 h 1614"/>
                <a:gd name="T20" fmla="*/ 1622 w 1639"/>
                <a:gd name="T21" fmla="*/ 959 h 1614"/>
                <a:gd name="T22" fmla="*/ 1578 w 1639"/>
                <a:gd name="T23" fmla="*/ 1110 h 1614"/>
                <a:gd name="T24" fmla="*/ 1504 w 1639"/>
                <a:gd name="T25" fmla="*/ 1248 h 1614"/>
                <a:gd name="T26" fmla="*/ 1407 w 1639"/>
                <a:gd name="T27" fmla="*/ 1370 h 1614"/>
                <a:gd name="T28" fmla="*/ 1285 w 1639"/>
                <a:gd name="T29" fmla="*/ 1471 h 1614"/>
                <a:gd name="T30" fmla="*/ 1147 w 1639"/>
                <a:gd name="T31" fmla="*/ 1549 h 1614"/>
                <a:gd name="T32" fmla="*/ 988 w 1639"/>
                <a:gd name="T33" fmla="*/ 1598 h 1614"/>
                <a:gd name="T34" fmla="*/ 907 w 1639"/>
                <a:gd name="T35" fmla="*/ 1610 h 1614"/>
                <a:gd name="T36" fmla="*/ 740 w 1639"/>
                <a:gd name="T37" fmla="*/ 1614 h 1614"/>
                <a:gd name="T38" fmla="*/ 585 w 1639"/>
                <a:gd name="T39" fmla="*/ 1581 h 1614"/>
                <a:gd name="T40" fmla="*/ 439 w 1639"/>
                <a:gd name="T41" fmla="*/ 1524 h 1614"/>
                <a:gd name="T42" fmla="*/ 305 w 1639"/>
                <a:gd name="T43" fmla="*/ 1439 h 1614"/>
                <a:gd name="T44" fmla="*/ 191 w 1639"/>
                <a:gd name="T45" fmla="*/ 1329 h 1614"/>
                <a:gd name="T46" fmla="*/ 102 w 1639"/>
                <a:gd name="T47" fmla="*/ 1203 h 1614"/>
                <a:gd name="T48" fmla="*/ 37 w 1639"/>
                <a:gd name="T49" fmla="*/ 1057 h 1614"/>
                <a:gd name="T50" fmla="*/ 4 w 1639"/>
                <a:gd name="T51" fmla="*/ 898 h 1614"/>
                <a:gd name="T52" fmla="*/ 0 w 1639"/>
                <a:gd name="T53" fmla="*/ 817 h 1614"/>
                <a:gd name="T54" fmla="*/ 16 w 1639"/>
                <a:gd name="T55" fmla="*/ 654 h 1614"/>
                <a:gd name="T56" fmla="*/ 61 w 1639"/>
                <a:gd name="T57" fmla="*/ 504 h 1614"/>
                <a:gd name="T58" fmla="*/ 134 w 1639"/>
                <a:gd name="T59" fmla="*/ 366 h 1614"/>
                <a:gd name="T60" fmla="*/ 232 w 1639"/>
                <a:gd name="T61" fmla="*/ 248 h 1614"/>
                <a:gd name="T62" fmla="*/ 354 w 1639"/>
                <a:gd name="T63" fmla="*/ 146 h 1614"/>
                <a:gd name="T64" fmla="*/ 492 w 1639"/>
                <a:gd name="T65" fmla="*/ 69 h 1614"/>
                <a:gd name="T66" fmla="*/ 646 w 1639"/>
                <a:gd name="T67" fmla="*/ 20 h 1614"/>
                <a:gd name="T68" fmla="*/ 732 w 1639"/>
                <a:gd name="T69" fmla="*/ 4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9" h="1614">
                  <a:moveTo>
                    <a:pt x="732" y="4"/>
                  </a:moveTo>
                  <a:lnTo>
                    <a:pt x="732" y="4"/>
                  </a:lnTo>
                  <a:lnTo>
                    <a:pt x="813" y="0"/>
                  </a:lnTo>
                  <a:lnTo>
                    <a:pt x="894" y="4"/>
                  </a:lnTo>
                  <a:lnTo>
                    <a:pt x="976" y="16"/>
                  </a:lnTo>
                  <a:lnTo>
                    <a:pt x="1053" y="32"/>
                  </a:lnTo>
                  <a:lnTo>
                    <a:pt x="1130" y="61"/>
                  </a:lnTo>
                  <a:lnTo>
                    <a:pt x="1199" y="93"/>
                  </a:lnTo>
                  <a:lnTo>
                    <a:pt x="1269" y="134"/>
                  </a:lnTo>
                  <a:lnTo>
                    <a:pt x="1334" y="179"/>
                  </a:lnTo>
                  <a:lnTo>
                    <a:pt x="1391" y="227"/>
                  </a:lnTo>
                  <a:lnTo>
                    <a:pt x="1443" y="284"/>
                  </a:lnTo>
                  <a:lnTo>
                    <a:pt x="1492" y="345"/>
                  </a:lnTo>
                  <a:lnTo>
                    <a:pt x="1537" y="414"/>
                  </a:lnTo>
                  <a:lnTo>
                    <a:pt x="1569" y="484"/>
                  </a:lnTo>
                  <a:lnTo>
                    <a:pt x="1598" y="561"/>
                  </a:lnTo>
                  <a:lnTo>
                    <a:pt x="1622" y="638"/>
                  </a:lnTo>
                  <a:lnTo>
                    <a:pt x="1634" y="719"/>
                  </a:lnTo>
                  <a:lnTo>
                    <a:pt x="1634" y="719"/>
                  </a:lnTo>
                  <a:lnTo>
                    <a:pt x="1639" y="801"/>
                  </a:lnTo>
                  <a:lnTo>
                    <a:pt x="1634" y="882"/>
                  </a:lnTo>
                  <a:lnTo>
                    <a:pt x="1622" y="959"/>
                  </a:lnTo>
                  <a:lnTo>
                    <a:pt x="1602" y="1036"/>
                  </a:lnTo>
                  <a:lnTo>
                    <a:pt x="1578" y="1110"/>
                  </a:lnTo>
                  <a:lnTo>
                    <a:pt x="1545" y="1183"/>
                  </a:lnTo>
                  <a:lnTo>
                    <a:pt x="1504" y="1248"/>
                  </a:lnTo>
                  <a:lnTo>
                    <a:pt x="1456" y="1313"/>
                  </a:lnTo>
                  <a:lnTo>
                    <a:pt x="1407" y="1370"/>
                  </a:lnTo>
                  <a:lnTo>
                    <a:pt x="1346" y="1423"/>
                  </a:lnTo>
                  <a:lnTo>
                    <a:pt x="1285" y="1471"/>
                  </a:lnTo>
                  <a:lnTo>
                    <a:pt x="1216" y="1512"/>
                  </a:lnTo>
                  <a:lnTo>
                    <a:pt x="1147" y="1549"/>
                  </a:lnTo>
                  <a:lnTo>
                    <a:pt x="1069" y="1577"/>
                  </a:lnTo>
                  <a:lnTo>
                    <a:pt x="988" y="1598"/>
                  </a:lnTo>
                  <a:lnTo>
                    <a:pt x="907" y="1610"/>
                  </a:lnTo>
                  <a:lnTo>
                    <a:pt x="907" y="1610"/>
                  </a:lnTo>
                  <a:lnTo>
                    <a:pt x="825" y="1614"/>
                  </a:lnTo>
                  <a:lnTo>
                    <a:pt x="740" y="1614"/>
                  </a:lnTo>
                  <a:lnTo>
                    <a:pt x="663" y="1602"/>
                  </a:lnTo>
                  <a:lnTo>
                    <a:pt x="585" y="1581"/>
                  </a:lnTo>
                  <a:lnTo>
                    <a:pt x="508" y="1557"/>
                  </a:lnTo>
                  <a:lnTo>
                    <a:pt x="439" y="1524"/>
                  </a:lnTo>
                  <a:lnTo>
                    <a:pt x="370" y="1484"/>
                  </a:lnTo>
                  <a:lnTo>
                    <a:pt x="305" y="1439"/>
                  </a:lnTo>
                  <a:lnTo>
                    <a:pt x="248" y="1386"/>
                  </a:lnTo>
                  <a:lnTo>
                    <a:pt x="191" y="1329"/>
                  </a:lnTo>
                  <a:lnTo>
                    <a:pt x="146" y="1268"/>
                  </a:lnTo>
                  <a:lnTo>
                    <a:pt x="102" y="1203"/>
                  </a:lnTo>
                  <a:lnTo>
                    <a:pt x="69" y="1134"/>
                  </a:lnTo>
                  <a:lnTo>
                    <a:pt x="37" y="1057"/>
                  </a:lnTo>
                  <a:lnTo>
                    <a:pt x="16" y="980"/>
                  </a:lnTo>
                  <a:lnTo>
                    <a:pt x="4" y="898"/>
                  </a:lnTo>
                  <a:lnTo>
                    <a:pt x="4" y="898"/>
                  </a:lnTo>
                  <a:lnTo>
                    <a:pt x="0" y="817"/>
                  </a:lnTo>
                  <a:lnTo>
                    <a:pt x="4" y="736"/>
                  </a:lnTo>
                  <a:lnTo>
                    <a:pt x="16" y="654"/>
                  </a:lnTo>
                  <a:lnTo>
                    <a:pt x="33" y="581"/>
                  </a:lnTo>
                  <a:lnTo>
                    <a:pt x="61" y="504"/>
                  </a:lnTo>
                  <a:lnTo>
                    <a:pt x="94" y="435"/>
                  </a:lnTo>
                  <a:lnTo>
                    <a:pt x="134" y="366"/>
                  </a:lnTo>
                  <a:lnTo>
                    <a:pt x="179" y="305"/>
                  </a:lnTo>
                  <a:lnTo>
                    <a:pt x="232" y="248"/>
                  </a:lnTo>
                  <a:lnTo>
                    <a:pt x="289" y="195"/>
                  </a:lnTo>
                  <a:lnTo>
                    <a:pt x="354" y="146"/>
                  </a:lnTo>
                  <a:lnTo>
                    <a:pt x="419" y="105"/>
                  </a:lnTo>
                  <a:lnTo>
                    <a:pt x="492" y="69"/>
                  </a:lnTo>
                  <a:lnTo>
                    <a:pt x="569" y="40"/>
                  </a:lnTo>
                  <a:lnTo>
                    <a:pt x="646" y="20"/>
                  </a:lnTo>
                  <a:lnTo>
                    <a:pt x="732" y="4"/>
                  </a:lnTo>
                  <a:lnTo>
                    <a:pt x="732" y="4"/>
                  </a:lnTo>
                  <a:close/>
                </a:path>
              </a:pathLst>
            </a:custGeom>
            <a:solidFill>
              <a:srgbClr val="FFC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2"/>
            <p:cNvSpPr>
              <a:spLocks/>
            </p:cNvSpPr>
            <p:nvPr/>
          </p:nvSpPr>
          <p:spPr bwMode="auto">
            <a:xfrm>
              <a:off x="5218" y="2408"/>
              <a:ext cx="1647" cy="1622"/>
            </a:xfrm>
            <a:custGeom>
              <a:avLst/>
              <a:gdLst>
                <a:gd name="T0" fmla="*/ 736 w 1647"/>
                <a:gd name="T1" fmla="*/ 4 h 1622"/>
                <a:gd name="T2" fmla="*/ 902 w 1647"/>
                <a:gd name="T3" fmla="*/ 4 h 1622"/>
                <a:gd name="T4" fmla="*/ 1061 w 1647"/>
                <a:gd name="T5" fmla="*/ 32 h 1622"/>
                <a:gd name="T6" fmla="*/ 1207 w 1647"/>
                <a:gd name="T7" fmla="*/ 93 h 1622"/>
                <a:gd name="T8" fmla="*/ 1338 w 1647"/>
                <a:gd name="T9" fmla="*/ 179 h 1622"/>
                <a:gd name="T10" fmla="*/ 1451 w 1647"/>
                <a:gd name="T11" fmla="*/ 284 h 1622"/>
                <a:gd name="T12" fmla="*/ 1545 w 1647"/>
                <a:gd name="T13" fmla="*/ 414 h 1622"/>
                <a:gd name="T14" fmla="*/ 1606 w 1647"/>
                <a:gd name="T15" fmla="*/ 561 h 1622"/>
                <a:gd name="T16" fmla="*/ 1642 w 1647"/>
                <a:gd name="T17" fmla="*/ 719 h 1622"/>
                <a:gd name="T18" fmla="*/ 1647 w 1647"/>
                <a:gd name="T19" fmla="*/ 805 h 1622"/>
                <a:gd name="T20" fmla="*/ 1630 w 1647"/>
                <a:gd name="T21" fmla="*/ 963 h 1622"/>
                <a:gd name="T22" fmla="*/ 1586 w 1647"/>
                <a:gd name="T23" fmla="*/ 1114 h 1622"/>
                <a:gd name="T24" fmla="*/ 1512 w 1647"/>
                <a:gd name="T25" fmla="*/ 1252 h 1622"/>
                <a:gd name="T26" fmla="*/ 1411 w 1647"/>
                <a:gd name="T27" fmla="*/ 1374 h 1622"/>
                <a:gd name="T28" fmla="*/ 1293 w 1647"/>
                <a:gd name="T29" fmla="*/ 1475 h 1622"/>
                <a:gd name="T30" fmla="*/ 1150 w 1647"/>
                <a:gd name="T31" fmla="*/ 1553 h 1622"/>
                <a:gd name="T32" fmla="*/ 996 w 1647"/>
                <a:gd name="T33" fmla="*/ 1602 h 1622"/>
                <a:gd name="T34" fmla="*/ 915 w 1647"/>
                <a:gd name="T35" fmla="*/ 1618 h 1622"/>
                <a:gd name="T36" fmla="*/ 748 w 1647"/>
                <a:gd name="T37" fmla="*/ 1618 h 1622"/>
                <a:gd name="T38" fmla="*/ 589 w 1647"/>
                <a:gd name="T39" fmla="*/ 1589 h 1622"/>
                <a:gd name="T40" fmla="*/ 439 w 1647"/>
                <a:gd name="T41" fmla="*/ 1528 h 1622"/>
                <a:gd name="T42" fmla="*/ 309 w 1647"/>
                <a:gd name="T43" fmla="*/ 1443 h 1622"/>
                <a:gd name="T44" fmla="*/ 195 w 1647"/>
                <a:gd name="T45" fmla="*/ 1337 h 1622"/>
                <a:gd name="T46" fmla="*/ 106 w 1647"/>
                <a:gd name="T47" fmla="*/ 1207 h 1622"/>
                <a:gd name="T48" fmla="*/ 41 w 1647"/>
                <a:gd name="T49" fmla="*/ 1061 h 1622"/>
                <a:gd name="T50" fmla="*/ 4 w 1647"/>
                <a:gd name="T51" fmla="*/ 902 h 1622"/>
                <a:gd name="T52" fmla="*/ 0 w 1647"/>
                <a:gd name="T53" fmla="*/ 817 h 1622"/>
                <a:gd name="T54" fmla="*/ 16 w 1647"/>
                <a:gd name="T55" fmla="*/ 658 h 1622"/>
                <a:gd name="T56" fmla="*/ 61 w 1647"/>
                <a:gd name="T57" fmla="*/ 508 h 1622"/>
                <a:gd name="T58" fmla="*/ 138 w 1647"/>
                <a:gd name="T59" fmla="*/ 370 h 1622"/>
                <a:gd name="T60" fmla="*/ 236 w 1647"/>
                <a:gd name="T61" fmla="*/ 248 h 1622"/>
                <a:gd name="T62" fmla="*/ 358 w 1647"/>
                <a:gd name="T63" fmla="*/ 146 h 1622"/>
                <a:gd name="T64" fmla="*/ 496 w 1647"/>
                <a:gd name="T65" fmla="*/ 69 h 1622"/>
                <a:gd name="T66" fmla="*/ 650 w 1647"/>
                <a:gd name="T67" fmla="*/ 16 h 1622"/>
                <a:gd name="T68" fmla="*/ 736 w 1647"/>
                <a:gd name="T69" fmla="*/ 4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7" h="1622">
                  <a:moveTo>
                    <a:pt x="736" y="4"/>
                  </a:moveTo>
                  <a:lnTo>
                    <a:pt x="736" y="4"/>
                  </a:lnTo>
                  <a:lnTo>
                    <a:pt x="817" y="0"/>
                  </a:lnTo>
                  <a:lnTo>
                    <a:pt x="902" y="4"/>
                  </a:lnTo>
                  <a:lnTo>
                    <a:pt x="984" y="12"/>
                  </a:lnTo>
                  <a:lnTo>
                    <a:pt x="1061" y="32"/>
                  </a:lnTo>
                  <a:lnTo>
                    <a:pt x="1134" y="61"/>
                  </a:lnTo>
                  <a:lnTo>
                    <a:pt x="1207" y="93"/>
                  </a:lnTo>
                  <a:lnTo>
                    <a:pt x="1277" y="130"/>
                  </a:lnTo>
                  <a:lnTo>
                    <a:pt x="1338" y="179"/>
                  </a:lnTo>
                  <a:lnTo>
                    <a:pt x="1399" y="227"/>
                  </a:lnTo>
                  <a:lnTo>
                    <a:pt x="1451" y="284"/>
                  </a:lnTo>
                  <a:lnTo>
                    <a:pt x="1500" y="345"/>
                  </a:lnTo>
                  <a:lnTo>
                    <a:pt x="1545" y="414"/>
                  </a:lnTo>
                  <a:lnTo>
                    <a:pt x="1577" y="483"/>
                  </a:lnTo>
                  <a:lnTo>
                    <a:pt x="1606" y="561"/>
                  </a:lnTo>
                  <a:lnTo>
                    <a:pt x="1630" y="638"/>
                  </a:lnTo>
                  <a:lnTo>
                    <a:pt x="1642" y="719"/>
                  </a:lnTo>
                  <a:lnTo>
                    <a:pt x="1642" y="719"/>
                  </a:lnTo>
                  <a:lnTo>
                    <a:pt x="1647" y="805"/>
                  </a:lnTo>
                  <a:lnTo>
                    <a:pt x="1642" y="886"/>
                  </a:lnTo>
                  <a:lnTo>
                    <a:pt x="1630" y="963"/>
                  </a:lnTo>
                  <a:lnTo>
                    <a:pt x="1614" y="1040"/>
                  </a:lnTo>
                  <a:lnTo>
                    <a:pt x="1586" y="1114"/>
                  </a:lnTo>
                  <a:lnTo>
                    <a:pt x="1553" y="1187"/>
                  </a:lnTo>
                  <a:lnTo>
                    <a:pt x="1512" y="1252"/>
                  </a:lnTo>
                  <a:lnTo>
                    <a:pt x="1464" y="1317"/>
                  </a:lnTo>
                  <a:lnTo>
                    <a:pt x="1411" y="1374"/>
                  </a:lnTo>
                  <a:lnTo>
                    <a:pt x="1354" y="1427"/>
                  </a:lnTo>
                  <a:lnTo>
                    <a:pt x="1293" y="1475"/>
                  </a:lnTo>
                  <a:lnTo>
                    <a:pt x="1224" y="1516"/>
                  </a:lnTo>
                  <a:lnTo>
                    <a:pt x="1150" y="1553"/>
                  </a:lnTo>
                  <a:lnTo>
                    <a:pt x="1077" y="1581"/>
                  </a:lnTo>
                  <a:lnTo>
                    <a:pt x="996" y="1602"/>
                  </a:lnTo>
                  <a:lnTo>
                    <a:pt x="915" y="1618"/>
                  </a:lnTo>
                  <a:lnTo>
                    <a:pt x="915" y="1618"/>
                  </a:lnTo>
                  <a:lnTo>
                    <a:pt x="829" y="1622"/>
                  </a:lnTo>
                  <a:lnTo>
                    <a:pt x="748" y="1618"/>
                  </a:lnTo>
                  <a:lnTo>
                    <a:pt x="667" y="1606"/>
                  </a:lnTo>
                  <a:lnTo>
                    <a:pt x="589" y="1589"/>
                  </a:lnTo>
                  <a:lnTo>
                    <a:pt x="512" y="1561"/>
                  </a:lnTo>
                  <a:lnTo>
                    <a:pt x="439" y="1528"/>
                  </a:lnTo>
                  <a:lnTo>
                    <a:pt x="374" y="1488"/>
                  </a:lnTo>
                  <a:lnTo>
                    <a:pt x="309" y="1443"/>
                  </a:lnTo>
                  <a:lnTo>
                    <a:pt x="248" y="1394"/>
                  </a:lnTo>
                  <a:lnTo>
                    <a:pt x="195" y="1337"/>
                  </a:lnTo>
                  <a:lnTo>
                    <a:pt x="146" y="1272"/>
                  </a:lnTo>
                  <a:lnTo>
                    <a:pt x="106" y="1207"/>
                  </a:lnTo>
                  <a:lnTo>
                    <a:pt x="69" y="1134"/>
                  </a:lnTo>
                  <a:lnTo>
                    <a:pt x="41" y="1061"/>
                  </a:lnTo>
                  <a:lnTo>
                    <a:pt x="20" y="984"/>
                  </a:lnTo>
                  <a:lnTo>
                    <a:pt x="4" y="902"/>
                  </a:lnTo>
                  <a:lnTo>
                    <a:pt x="4" y="902"/>
                  </a:lnTo>
                  <a:lnTo>
                    <a:pt x="0" y="817"/>
                  </a:lnTo>
                  <a:lnTo>
                    <a:pt x="4" y="736"/>
                  </a:lnTo>
                  <a:lnTo>
                    <a:pt x="16" y="658"/>
                  </a:lnTo>
                  <a:lnTo>
                    <a:pt x="36" y="581"/>
                  </a:lnTo>
                  <a:lnTo>
                    <a:pt x="61" y="508"/>
                  </a:lnTo>
                  <a:lnTo>
                    <a:pt x="97" y="435"/>
                  </a:lnTo>
                  <a:lnTo>
                    <a:pt x="138" y="370"/>
                  </a:lnTo>
                  <a:lnTo>
                    <a:pt x="183" y="305"/>
                  </a:lnTo>
                  <a:lnTo>
                    <a:pt x="236" y="248"/>
                  </a:lnTo>
                  <a:lnTo>
                    <a:pt x="293" y="191"/>
                  </a:lnTo>
                  <a:lnTo>
                    <a:pt x="358" y="146"/>
                  </a:lnTo>
                  <a:lnTo>
                    <a:pt x="423" y="101"/>
                  </a:lnTo>
                  <a:lnTo>
                    <a:pt x="496" y="69"/>
                  </a:lnTo>
                  <a:lnTo>
                    <a:pt x="573" y="40"/>
                  </a:lnTo>
                  <a:lnTo>
                    <a:pt x="650" y="16"/>
                  </a:lnTo>
                  <a:lnTo>
                    <a:pt x="736" y="4"/>
                  </a:lnTo>
                  <a:lnTo>
                    <a:pt x="736" y="4"/>
                  </a:lnTo>
                  <a:close/>
                </a:path>
              </a:pathLst>
            </a:custGeom>
            <a:solidFill>
              <a:srgbClr val="FFC9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3"/>
            <p:cNvSpPr>
              <a:spLocks/>
            </p:cNvSpPr>
            <p:nvPr/>
          </p:nvSpPr>
          <p:spPr bwMode="auto">
            <a:xfrm>
              <a:off x="5210" y="2400"/>
              <a:ext cx="1655" cy="1630"/>
            </a:xfrm>
            <a:custGeom>
              <a:avLst/>
              <a:gdLst>
                <a:gd name="T0" fmla="*/ 740 w 1655"/>
                <a:gd name="T1" fmla="*/ 8 h 1630"/>
                <a:gd name="T2" fmla="*/ 906 w 1655"/>
                <a:gd name="T3" fmla="*/ 4 h 1630"/>
                <a:gd name="T4" fmla="*/ 1065 w 1655"/>
                <a:gd name="T5" fmla="*/ 36 h 1630"/>
                <a:gd name="T6" fmla="*/ 1215 w 1655"/>
                <a:gd name="T7" fmla="*/ 93 h 1630"/>
                <a:gd name="T8" fmla="*/ 1346 w 1655"/>
                <a:gd name="T9" fmla="*/ 178 h 1630"/>
                <a:gd name="T10" fmla="*/ 1459 w 1655"/>
                <a:gd name="T11" fmla="*/ 288 h 1630"/>
                <a:gd name="T12" fmla="*/ 1553 w 1655"/>
                <a:gd name="T13" fmla="*/ 418 h 1630"/>
                <a:gd name="T14" fmla="*/ 1618 w 1655"/>
                <a:gd name="T15" fmla="*/ 565 h 1630"/>
                <a:gd name="T16" fmla="*/ 1650 w 1655"/>
                <a:gd name="T17" fmla="*/ 727 h 1630"/>
                <a:gd name="T18" fmla="*/ 1655 w 1655"/>
                <a:gd name="T19" fmla="*/ 809 h 1630"/>
                <a:gd name="T20" fmla="*/ 1642 w 1655"/>
                <a:gd name="T21" fmla="*/ 971 h 1630"/>
                <a:gd name="T22" fmla="*/ 1594 w 1655"/>
                <a:gd name="T23" fmla="*/ 1122 h 1630"/>
                <a:gd name="T24" fmla="*/ 1520 w 1655"/>
                <a:gd name="T25" fmla="*/ 1260 h 1630"/>
                <a:gd name="T26" fmla="*/ 1419 w 1655"/>
                <a:gd name="T27" fmla="*/ 1382 h 1630"/>
                <a:gd name="T28" fmla="*/ 1301 w 1655"/>
                <a:gd name="T29" fmla="*/ 1483 h 1630"/>
                <a:gd name="T30" fmla="*/ 1158 w 1655"/>
                <a:gd name="T31" fmla="*/ 1565 h 1630"/>
                <a:gd name="T32" fmla="*/ 1000 w 1655"/>
                <a:gd name="T33" fmla="*/ 1614 h 1630"/>
                <a:gd name="T34" fmla="*/ 919 w 1655"/>
                <a:gd name="T35" fmla="*/ 1626 h 1630"/>
                <a:gd name="T36" fmla="*/ 752 w 1655"/>
                <a:gd name="T37" fmla="*/ 1630 h 1630"/>
                <a:gd name="T38" fmla="*/ 593 w 1655"/>
                <a:gd name="T39" fmla="*/ 1597 h 1630"/>
                <a:gd name="T40" fmla="*/ 443 w 1655"/>
                <a:gd name="T41" fmla="*/ 1540 h 1630"/>
                <a:gd name="T42" fmla="*/ 313 w 1655"/>
                <a:gd name="T43" fmla="*/ 1451 h 1630"/>
                <a:gd name="T44" fmla="*/ 199 w 1655"/>
                <a:gd name="T45" fmla="*/ 1345 h 1630"/>
                <a:gd name="T46" fmla="*/ 105 w 1655"/>
                <a:gd name="T47" fmla="*/ 1215 h 1630"/>
                <a:gd name="T48" fmla="*/ 40 w 1655"/>
                <a:gd name="T49" fmla="*/ 1069 h 1630"/>
                <a:gd name="T50" fmla="*/ 8 w 1655"/>
                <a:gd name="T51" fmla="*/ 906 h 1630"/>
                <a:gd name="T52" fmla="*/ 0 w 1655"/>
                <a:gd name="T53" fmla="*/ 825 h 1630"/>
                <a:gd name="T54" fmla="*/ 16 w 1655"/>
                <a:gd name="T55" fmla="*/ 662 h 1630"/>
                <a:gd name="T56" fmla="*/ 65 w 1655"/>
                <a:gd name="T57" fmla="*/ 512 h 1630"/>
                <a:gd name="T58" fmla="*/ 138 w 1655"/>
                <a:gd name="T59" fmla="*/ 374 h 1630"/>
                <a:gd name="T60" fmla="*/ 236 w 1655"/>
                <a:gd name="T61" fmla="*/ 248 h 1630"/>
                <a:gd name="T62" fmla="*/ 358 w 1655"/>
                <a:gd name="T63" fmla="*/ 146 h 1630"/>
                <a:gd name="T64" fmla="*/ 500 w 1655"/>
                <a:gd name="T65" fmla="*/ 69 h 1630"/>
                <a:gd name="T66" fmla="*/ 654 w 1655"/>
                <a:gd name="T67" fmla="*/ 20 h 1630"/>
                <a:gd name="T68" fmla="*/ 740 w 1655"/>
                <a:gd name="T69" fmla="*/ 8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30">
                  <a:moveTo>
                    <a:pt x="740" y="8"/>
                  </a:moveTo>
                  <a:lnTo>
                    <a:pt x="740" y="8"/>
                  </a:lnTo>
                  <a:lnTo>
                    <a:pt x="825" y="0"/>
                  </a:lnTo>
                  <a:lnTo>
                    <a:pt x="906" y="4"/>
                  </a:lnTo>
                  <a:lnTo>
                    <a:pt x="988" y="16"/>
                  </a:lnTo>
                  <a:lnTo>
                    <a:pt x="1065" y="36"/>
                  </a:lnTo>
                  <a:lnTo>
                    <a:pt x="1142" y="61"/>
                  </a:lnTo>
                  <a:lnTo>
                    <a:pt x="1215" y="93"/>
                  </a:lnTo>
                  <a:lnTo>
                    <a:pt x="1285" y="134"/>
                  </a:lnTo>
                  <a:lnTo>
                    <a:pt x="1346" y="178"/>
                  </a:lnTo>
                  <a:lnTo>
                    <a:pt x="1407" y="231"/>
                  </a:lnTo>
                  <a:lnTo>
                    <a:pt x="1459" y="288"/>
                  </a:lnTo>
                  <a:lnTo>
                    <a:pt x="1508" y="353"/>
                  </a:lnTo>
                  <a:lnTo>
                    <a:pt x="1553" y="418"/>
                  </a:lnTo>
                  <a:lnTo>
                    <a:pt x="1589" y="491"/>
                  </a:lnTo>
                  <a:lnTo>
                    <a:pt x="1618" y="565"/>
                  </a:lnTo>
                  <a:lnTo>
                    <a:pt x="1638" y="642"/>
                  </a:lnTo>
                  <a:lnTo>
                    <a:pt x="1650" y="727"/>
                  </a:lnTo>
                  <a:lnTo>
                    <a:pt x="1650" y="727"/>
                  </a:lnTo>
                  <a:lnTo>
                    <a:pt x="1655" y="809"/>
                  </a:lnTo>
                  <a:lnTo>
                    <a:pt x="1650" y="890"/>
                  </a:lnTo>
                  <a:lnTo>
                    <a:pt x="1642" y="971"/>
                  </a:lnTo>
                  <a:lnTo>
                    <a:pt x="1622" y="1048"/>
                  </a:lnTo>
                  <a:lnTo>
                    <a:pt x="1594" y="1122"/>
                  </a:lnTo>
                  <a:lnTo>
                    <a:pt x="1561" y="1195"/>
                  </a:lnTo>
                  <a:lnTo>
                    <a:pt x="1520" y="1260"/>
                  </a:lnTo>
                  <a:lnTo>
                    <a:pt x="1472" y="1325"/>
                  </a:lnTo>
                  <a:lnTo>
                    <a:pt x="1419" y="1382"/>
                  </a:lnTo>
                  <a:lnTo>
                    <a:pt x="1362" y="1439"/>
                  </a:lnTo>
                  <a:lnTo>
                    <a:pt x="1301" y="1483"/>
                  </a:lnTo>
                  <a:lnTo>
                    <a:pt x="1232" y="1528"/>
                  </a:lnTo>
                  <a:lnTo>
                    <a:pt x="1158" y="1565"/>
                  </a:lnTo>
                  <a:lnTo>
                    <a:pt x="1081" y="1593"/>
                  </a:lnTo>
                  <a:lnTo>
                    <a:pt x="1000" y="1614"/>
                  </a:lnTo>
                  <a:lnTo>
                    <a:pt x="919" y="1626"/>
                  </a:lnTo>
                  <a:lnTo>
                    <a:pt x="919" y="1626"/>
                  </a:lnTo>
                  <a:lnTo>
                    <a:pt x="833" y="1630"/>
                  </a:lnTo>
                  <a:lnTo>
                    <a:pt x="752" y="1630"/>
                  </a:lnTo>
                  <a:lnTo>
                    <a:pt x="671" y="1618"/>
                  </a:lnTo>
                  <a:lnTo>
                    <a:pt x="593" y="1597"/>
                  </a:lnTo>
                  <a:lnTo>
                    <a:pt x="516" y="1573"/>
                  </a:lnTo>
                  <a:lnTo>
                    <a:pt x="443" y="1540"/>
                  </a:lnTo>
                  <a:lnTo>
                    <a:pt x="374" y="1500"/>
                  </a:lnTo>
                  <a:lnTo>
                    <a:pt x="313" y="1451"/>
                  </a:lnTo>
                  <a:lnTo>
                    <a:pt x="252" y="1402"/>
                  </a:lnTo>
                  <a:lnTo>
                    <a:pt x="199" y="1345"/>
                  </a:lnTo>
                  <a:lnTo>
                    <a:pt x="150" y="1280"/>
                  </a:lnTo>
                  <a:lnTo>
                    <a:pt x="105" y="1215"/>
                  </a:lnTo>
                  <a:lnTo>
                    <a:pt x="69" y="1142"/>
                  </a:lnTo>
                  <a:lnTo>
                    <a:pt x="40" y="1069"/>
                  </a:lnTo>
                  <a:lnTo>
                    <a:pt x="20" y="987"/>
                  </a:lnTo>
                  <a:lnTo>
                    <a:pt x="8" y="906"/>
                  </a:lnTo>
                  <a:lnTo>
                    <a:pt x="8" y="906"/>
                  </a:lnTo>
                  <a:lnTo>
                    <a:pt x="0" y="825"/>
                  </a:lnTo>
                  <a:lnTo>
                    <a:pt x="4" y="744"/>
                  </a:lnTo>
                  <a:lnTo>
                    <a:pt x="16" y="662"/>
                  </a:lnTo>
                  <a:lnTo>
                    <a:pt x="36" y="585"/>
                  </a:lnTo>
                  <a:lnTo>
                    <a:pt x="65" y="512"/>
                  </a:lnTo>
                  <a:lnTo>
                    <a:pt x="97" y="439"/>
                  </a:lnTo>
                  <a:lnTo>
                    <a:pt x="138" y="374"/>
                  </a:lnTo>
                  <a:lnTo>
                    <a:pt x="183" y="309"/>
                  </a:lnTo>
                  <a:lnTo>
                    <a:pt x="236" y="248"/>
                  </a:lnTo>
                  <a:lnTo>
                    <a:pt x="297" y="195"/>
                  </a:lnTo>
                  <a:lnTo>
                    <a:pt x="358" y="146"/>
                  </a:lnTo>
                  <a:lnTo>
                    <a:pt x="427" y="105"/>
                  </a:lnTo>
                  <a:lnTo>
                    <a:pt x="500" y="69"/>
                  </a:lnTo>
                  <a:lnTo>
                    <a:pt x="577" y="40"/>
                  </a:lnTo>
                  <a:lnTo>
                    <a:pt x="654" y="20"/>
                  </a:lnTo>
                  <a:lnTo>
                    <a:pt x="740" y="8"/>
                  </a:lnTo>
                  <a:lnTo>
                    <a:pt x="740" y="8"/>
                  </a:lnTo>
                  <a:close/>
                </a:path>
              </a:pathLst>
            </a:custGeom>
            <a:solidFill>
              <a:srgbClr val="FFC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4"/>
            <p:cNvSpPr>
              <a:spLocks/>
            </p:cNvSpPr>
            <p:nvPr/>
          </p:nvSpPr>
          <p:spPr bwMode="auto">
            <a:xfrm>
              <a:off x="5206" y="2395"/>
              <a:ext cx="1663" cy="1639"/>
            </a:xfrm>
            <a:custGeom>
              <a:avLst/>
              <a:gdLst>
                <a:gd name="T0" fmla="*/ 740 w 1663"/>
                <a:gd name="T1" fmla="*/ 5 h 1639"/>
                <a:gd name="T2" fmla="*/ 906 w 1663"/>
                <a:gd name="T3" fmla="*/ 5 h 1639"/>
                <a:gd name="T4" fmla="*/ 1069 w 1663"/>
                <a:gd name="T5" fmla="*/ 33 h 1639"/>
                <a:gd name="T6" fmla="*/ 1215 w 1663"/>
                <a:gd name="T7" fmla="*/ 94 h 1639"/>
                <a:gd name="T8" fmla="*/ 1350 w 1663"/>
                <a:gd name="T9" fmla="*/ 179 h 1639"/>
                <a:gd name="T10" fmla="*/ 1463 w 1663"/>
                <a:gd name="T11" fmla="*/ 289 h 1639"/>
                <a:gd name="T12" fmla="*/ 1557 w 1663"/>
                <a:gd name="T13" fmla="*/ 419 h 1639"/>
                <a:gd name="T14" fmla="*/ 1622 w 1663"/>
                <a:gd name="T15" fmla="*/ 566 h 1639"/>
                <a:gd name="T16" fmla="*/ 1654 w 1663"/>
                <a:gd name="T17" fmla="*/ 728 h 1639"/>
                <a:gd name="T18" fmla="*/ 1663 w 1663"/>
                <a:gd name="T19" fmla="*/ 814 h 1639"/>
                <a:gd name="T20" fmla="*/ 1646 w 1663"/>
                <a:gd name="T21" fmla="*/ 972 h 1639"/>
                <a:gd name="T22" fmla="*/ 1598 w 1663"/>
                <a:gd name="T23" fmla="*/ 1127 h 1639"/>
                <a:gd name="T24" fmla="*/ 1524 w 1663"/>
                <a:gd name="T25" fmla="*/ 1265 h 1639"/>
                <a:gd name="T26" fmla="*/ 1423 w 1663"/>
                <a:gd name="T27" fmla="*/ 1391 h 1639"/>
                <a:gd name="T28" fmla="*/ 1301 w 1663"/>
                <a:gd name="T29" fmla="*/ 1493 h 1639"/>
                <a:gd name="T30" fmla="*/ 1162 w 1663"/>
                <a:gd name="T31" fmla="*/ 1570 h 1639"/>
                <a:gd name="T32" fmla="*/ 1004 w 1663"/>
                <a:gd name="T33" fmla="*/ 1619 h 1639"/>
                <a:gd name="T34" fmla="*/ 919 w 1663"/>
                <a:gd name="T35" fmla="*/ 1635 h 1639"/>
                <a:gd name="T36" fmla="*/ 752 w 1663"/>
                <a:gd name="T37" fmla="*/ 1635 h 1639"/>
                <a:gd name="T38" fmla="*/ 593 w 1663"/>
                <a:gd name="T39" fmla="*/ 1606 h 1639"/>
                <a:gd name="T40" fmla="*/ 443 w 1663"/>
                <a:gd name="T41" fmla="*/ 1545 h 1639"/>
                <a:gd name="T42" fmla="*/ 309 w 1663"/>
                <a:gd name="T43" fmla="*/ 1460 h 1639"/>
                <a:gd name="T44" fmla="*/ 195 w 1663"/>
                <a:gd name="T45" fmla="*/ 1350 h 1639"/>
                <a:gd name="T46" fmla="*/ 105 w 1663"/>
                <a:gd name="T47" fmla="*/ 1220 h 1639"/>
                <a:gd name="T48" fmla="*/ 40 w 1663"/>
                <a:gd name="T49" fmla="*/ 1074 h 1639"/>
                <a:gd name="T50" fmla="*/ 4 w 1663"/>
                <a:gd name="T51" fmla="*/ 911 h 1639"/>
                <a:gd name="T52" fmla="*/ 0 w 1663"/>
                <a:gd name="T53" fmla="*/ 826 h 1639"/>
                <a:gd name="T54" fmla="*/ 16 w 1663"/>
                <a:gd name="T55" fmla="*/ 663 h 1639"/>
                <a:gd name="T56" fmla="*/ 61 w 1663"/>
                <a:gd name="T57" fmla="*/ 513 h 1639"/>
                <a:gd name="T58" fmla="*/ 134 w 1663"/>
                <a:gd name="T59" fmla="*/ 375 h 1639"/>
                <a:gd name="T60" fmla="*/ 235 w 1663"/>
                <a:gd name="T61" fmla="*/ 248 h 1639"/>
                <a:gd name="T62" fmla="*/ 357 w 1663"/>
                <a:gd name="T63" fmla="*/ 147 h 1639"/>
                <a:gd name="T64" fmla="*/ 500 w 1663"/>
                <a:gd name="T65" fmla="*/ 70 h 1639"/>
                <a:gd name="T66" fmla="*/ 658 w 1663"/>
                <a:gd name="T67" fmla="*/ 21 h 1639"/>
                <a:gd name="T68" fmla="*/ 740 w 1663"/>
                <a:gd name="T69" fmla="*/ 5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3" h="1639">
                  <a:moveTo>
                    <a:pt x="740" y="5"/>
                  </a:moveTo>
                  <a:lnTo>
                    <a:pt x="740" y="5"/>
                  </a:lnTo>
                  <a:lnTo>
                    <a:pt x="825" y="0"/>
                  </a:lnTo>
                  <a:lnTo>
                    <a:pt x="906" y="5"/>
                  </a:lnTo>
                  <a:lnTo>
                    <a:pt x="988" y="17"/>
                  </a:lnTo>
                  <a:lnTo>
                    <a:pt x="1069" y="33"/>
                  </a:lnTo>
                  <a:lnTo>
                    <a:pt x="1146" y="61"/>
                  </a:lnTo>
                  <a:lnTo>
                    <a:pt x="1215" y="94"/>
                  </a:lnTo>
                  <a:lnTo>
                    <a:pt x="1284" y="135"/>
                  </a:lnTo>
                  <a:lnTo>
                    <a:pt x="1350" y="179"/>
                  </a:lnTo>
                  <a:lnTo>
                    <a:pt x="1411" y="232"/>
                  </a:lnTo>
                  <a:lnTo>
                    <a:pt x="1463" y="289"/>
                  </a:lnTo>
                  <a:lnTo>
                    <a:pt x="1512" y="354"/>
                  </a:lnTo>
                  <a:lnTo>
                    <a:pt x="1557" y="419"/>
                  </a:lnTo>
                  <a:lnTo>
                    <a:pt x="1593" y="492"/>
                  </a:lnTo>
                  <a:lnTo>
                    <a:pt x="1622" y="566"/>
                  </a:lnTo>
                  <a:lnTo>
                    <a:pt x="1642" y="647"/>
                  </a:lnTo>
                  <a:lnTo>
                    <a:pt x="1654" y="728"/>
                  </a:lnTo>
                  <a:lnTo>
                    <a:pt x="1654" y="728"/>
                  </a:lnTo>
                  <a:lnTo>
                    <a:pt x="1663" y="814"/>
                  </a:lnTo>
                  <a:lnTo>
                    <a:pt x="1659" y="895"/>
                  </a:lnTo>
                  <a:lnTo>
                    <a:pt x="1646" y="972"/>
                  </a:lnTo>
                  <a:lnTo>
                    <a:pt x="1626" y="1053"/>
                  </a:lnTo>
                  <a:lnTo>
                    <a:pt x="1598" y="1127"/>
                  </a:lnTo>
                  <a:lnTo>
                    <a:pt x="1565" y="1200"/>
                  </a:lnTo>
                  <a:lnTo>
                    <a:pt x="1524" y="1265"/>
                  </a:lnTo>
                  <a:lnTo>
                    <a:pt x="1476" y="1330"/>
                  </a:lnTo>
                  <a:lnTo>
                    <a:pt x="1423" y="1391"/>
                  </a:lnTo>
                  <a:lnTo>
                    <a:pt x="1366" y="1444"/>
                  </a:lnTo>
                  <a:lnTo>
                    <a:pt x="1301" y="1493"/>
                  </a:lnTo>
                  <a:lnTo>
                    <a:pt x="1232" y="1533"/>
                  </a:lnTo>
                  <a:lnTo>
                    <a:pt x="1162" y="1570"/>
                  </a:lnTo>
                  <a:lnTo>
                    <a:pt x="1085" y="1598"/>
                  </a:lnTo>
                  <a:lnTo>
                    <a:pt x="1004" y="1619"/>
                  </a:lnTo>
                  <a:lnTo>
                    <a:pt x="919" y="1635"/>
                  </a:lnTo>
                  <a:lnTo>
                    <a:pt x="919" y="1635"/>
                  </a:lnTo>
                  <a:lnTo>
                    <a:pt x="833" y="1639"/>
                  </a:lnTo>
                  <a:lnTo>
                    <a:pt x="752" y="1635"/>
                  </a:lnTo>
                  <a:lnTo>
                    <a:pt x="671" y="1623"/>
                  </a:lnTo>
                  <a:lnTo>
                    <a:pt x="593" y="1606"/>
                  </a:lnTo>
                  <a:lnTo>
                    <a:pt x="516" y="1578"/>
                  </a:lnTo>
                  <a:lnTo>
                    <a:pt x="443" y="1545"/>
                  </a:lnTo>
                  <a:lnTo>
                    <a:pt x="374" y="1505"/>
                  </a:lnTo>
                  <a:lnTo>
                    <a:pt x="309" y="1460"/>
                  </a:lnTo>
                  <a:lnTo>
                    <a:pt x="252" y="1407"/>
                  </a:lnTo>
                  <a:lnTo>
                    <a:pt x="195" y="1350"/>
                  </a:lnTo>
                  <a:lnTo>
                    <a:pt x="146" y="1285"/>
                  </a:lnTo>
                  <a:lnTo>
                    <a:pt x="105" y="1220"/>
                  </a:lnTo>
                  <a:lnTo>
                    <a:pt x="69" y="1147"/>
                  </a:lnTo>
                  <a:lnTo>
                    <a:pt x="40" y="1074"/>
                  </a:lnTo>
                  <a:lnTo>
                    <a:pt x="16" y="992"/>
                  </a:lnTo>
                  <a:lnTo>
                    <a:pt x="4" y="911"/>
                  </a:lnTo>
                  <a:lnTo>
                    <a:pt x="4" y="911"/>
                  </a:lnTo>
                  <a:lnTo>
                    <a:pt x="0" y="826"/>
                  </a:lnTo>
                  <a:lnTo>
                    <a:pt x="4" y="744"/>
                  </a:lnTo>
                  <a:lnTo>
                    <a:pt x="16" y="663"/>
                  </a:lnTo>
                  <a:lnTo>
                    <a:pt x="32" y="586"/>
                  </a:lnTo>
                  <a:lnTo>
                    <a:pt x="61" y="513"/>
                  </a:lnTo>
                  <a:lnTo>
                    <a:pt x="93" y="440"/>
                  </a:lnTo>
                  <a:lnTo>
                    <a:pt x="134" y="375"/>
                  </a:lnTo>
                  <a:lnTo>
                    <a:pt x="183" y="309"/>
                  </a:lnTo>
                  <a:lnTo>
                    <a:pt x="235" y="248"/>
                  </a:lnTo>
                  <a:lnTo>
                    <a:pt x="292" y="196"/>
                  </a:lnTo>
                  <a:lnTo>
                    <a:pt x="357" y="147"/>
                  </a:lnTo>
                  <a:lnTo>
                    <a:pt x="427" y="106"/>
                  </a:lnTo>
                  <a:lnTo>
                    <a:pt x="500" y="70"/>
                  </a:lnTo>
                  <a:lnTo>
                    <a:pt x="577" y="41"/>
                  </a:lnTo>
                  <a:lnTo>
                    <a:pt x="658" y="21"/>
                  </a:lnTo>
                  <a:lnTo>
                    <a:pt x="740" y="5"/>
                  </a:lnTo>
                  <a:lnTo>
                    <a:pt x="740" y="5"/>
                  </a:lnTo>
                  <a:close/>
                </a:path>
              </a:pathLst>
            </a:custGeom>
            <a:solidFill>
              <a:srgbClr val="FEB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5"/>
            <p:cNvSpPr>
              <a:spLocks/>
            </p:cNvSpPr>
            <p:nvPr/>
          </p:nvSpPr>
          <p:spPr bwMode="auto">
            <a:xfrm>
              <a:off x="5198" y="2391"/>
              <a:ext cx="1671" cy="1643"/>
            </a:xfrm>
            <a:custGeom>
              <a:avLst/>
              <a:gdLst>
                <a:gd name="T0" fmla="*/ 744 w 1671"/>
                <a:gd name="T1" fmla="*/ 4 h 1643"/>
                <a:gd name="T2" fmla="*/ 914 w 1671"/>
                <a:gd name="T3" fmla="*/ 4 h 1643"/>
                <a:gd name="T4" fmla="*/ 1073 w 1671"/>
                <a:gd name="T5" fmla="*/ 33 h 1643"/>
                <a:gd name="T6" fmla="*/ 1223 w 1671"/>
                <a:gd name="T7" fmla="*/ 94 h 1643"/>
                <a:gd name="T8" fmla="*/ 1358 w 1671"/>
                <a:gd name="T9" fmla="*/ 179 h 1643"/>
                <a:gd name="T10" fmla="*/ 1471 w 1671"/>
                <a:gd name="T11" fmla="*/ 289 h 1643"/>
                <a:gd name="T12" fmla="*/ 1565 w 1671"/>
                <a:gd name="T13" fmla="*/ 419 h 1643"/>
                <a:gd name="T14" fmla="*/ 1630 w 1671"/>
                <a:gd name="T15" fmla="*/ 570 h 1643"/>
                <a:gd name="T16" fmla="*/ 1667 w 1671"/>
                <a:gd name="T17" fmla="*/ 732 h 1643"/>
                <a:gd name="T18" fmla="*/ 1671 w 1671"/>
                <a:gd name="T19" fmla="*/ 814 h 1643"/>
                <a:gd name="T20" fmla="*/ 1654 w 1671"/>
                <a:gd name="T21" fmla="*/ 976 h 1643"/>
                <a:gd name="T22" fmla="*/ 1606 w 1671"/>
                <a:gd name="T23" fmla="*/ 1131 h 1643"/>
                <a:gd name="T24" fmla="*/ 1532 w 1671"/>
                <a:gd name="T25" fmla="*/ 1269 h 1643"/>
                <a:gd name="T26" fmla="*/ 1431 w 1671"/>
                <a:gd name="T27" fmla="*/ 1395 h 1643"/>
                <a:gd name="T28" fmla="*/ 1309 w 1671"/>
                <a:gd name="T29" fmla="*/ 1497 h 1643"/>
                <a:gd name="T30" fmla="*/ 1166 w 1671"/>
                <a:gd name="T31" fmla="*/ 1574 h 1643"/>
                <a:gd name="T32" fmla="*/ 1008 w 1671"/>
                <a:gd name="T33" fmla="*/ 1627 h 1643"/>
                <a:gd name="T34" fmla="*/ 927 w 1671"/>
                <a:gd name="T35" fmla="*/ 1639 h 1643"/>
                <a:gd name="T36" fmla="*/ 756 w 1671"/>
                <a:gd name="T37" fmla="*/ 1643 h 1643"/>
                <a:gd name="T38" fmla="*/ 597 w 1671"/>
                <a:gd name="T39" fmla="*/ 1610 h 1643"/>
                <a:gd name="T40" fmla="*/ 447 w 1671"/>
                <a:gd name="T41" fmla="*/ 1549 h 1643"/>
                <a:gd name="T42" fmla="*/ 313 w 1671"/>
                <a:gd name="T43" fmla="*/ 1464 h 1643"/>
                <a:gd name="T44" fmla="*/ 199 w 1671"/>
                <a:gd name="T45" fmla="*/ 1354 h 1643"/>
                <a:gd name="T46" fmla="*/ 105 w 1671"/>
                <a:gd name="T47" fmla="*/ 1224 h 1643"/>
                <a:gd name="T48" fmla="*/ 40 w 1671"/>
                <a:gd name="T49" fmla="*/ 1078 h 1643"/>
                <a:gd name="T50" fmla="*/ 4 w 1671"/>
                <a:gd name="T51" fmla="*/ 915 h 1643"/>
                <a:gd name="T52" fmla="*/ 0 w 1671"/>
                <a:gd name="T53" fmla="*/ 830 h 1643"/>
                <a:gd name="T54" fmla="*/ 16 w 1671"/>
                <a:gd name="T55" fmla="*/ 667 h 1643"/>
                <a:gd name="T56" fmla="*/ 61 w 1671"/>
                <a:gd name="T57" fmla="*/ 513 h 1643"/>
                <a:gd name="T58" fmla="*/ 138 w 1671"/>
                <a:gd name="T59" fmla="*/ 374 h 1643"/>
                <a:gd name="T60" fmla="*/ 239 w 1671"/>
                <a:gd name="T61" fmla="*/ 248 h 1643"/>
                <a:gd name="T62" fmla="*/ 361 w 1671"/>
                <a:gd name="T63" fmla="*/ 147 h 1643"/>
                <a:gd name="T64" fmla="*/ 504 w 1671"/>
                <a:gd name="T65" fmla="*/ 70 h 1643"/>
                <a:gd name="T66" fmla="*/ 662 w 1671"/>
                <a:gd name="T67" fmla="*/ 17 h 1643"/>
                <a:gd name="T68" fmla="*/ 744 w 1671"/>
                <a:gd name="T69" fmla="*/ 4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1" h="1643">
                  <a:moveTo>
                    <a:pt x="744" y="4"/>
                  </a:moveTo>
                  <a:lnTo>
                    <a:pt x="744" y="4"/>
                  </a:lnTo>
                  <a:lnTo>
                    <a:pt x="829" y="0"/>
                  </a:lnTo>
                  <a:lnTo>
                    <a:pt x="914" y="4"/>
                  </a:lnTo>
                  <a:lnTo>
                    <a:pt x="996" y="13"/>
                  </a:lnTo>
                  <a:lnTo>
                    <a:pt x="1073" y="33"/>
                  </a:lnTo>
                  <a:lnTo>
                    <a:pt x="1150" y="61"/>
                  </a:lnTo>
                  <a:lnTo>
                    <a:pt x="1223" y="94"/>
                  </a:lnTo>
                  <a:lnTo>
                    <a:pt x="1292" y="135"/>
                  </a:lnTo>
                  <a:lnTo>
                    <a:pt x="1358" y="179"/>
                  </a:lnTo>
                  <a:lnTo>
                    <a:pt x="1419" y="232"/>
                  </a:lnTo>
                  <a:lnTo>
                    <a:pt x="1471" y="289"/>
                  </a:lnTo>
                  <a:lnTo>
                    <a:pt x="1520" y="354"/>
                  </a:lnTo>
                  <a:lnTo>
                    <a:pt x="1565" y="419"/>
                  </a:lnTo>
                  <a:lnTo>
                    <a:pt x="1601" y="492"/>
                  </a:lnTo>
                  <a:lnTo>
                    <a:pt x="1630" y="570"/>
                  </a:lnTo>
                  <a:lnTo>
                    <a:pt x="1650" y="647"/>
                  </a:lnTo>
                  <a:lnTo>
                    <a:pt x="1667" y="732"/>
                  </a:lnTo>
                  <a:lnTo>
                    <a:pt x="1667" y="732"/>
                  </a:lnTo>
                  <a:lnTo>
                    <a:pt x="1671" y="814"/>
                  </a:lnTo>
                  <a:lnTo>
                    <a:pt x="1667" y="895"/>
                  </a:lnTo>
                  <a:lnTo>
                    <a:pt x="1654" y="976"/>
                  </a:lnTo>
                  <a:lnTo>
                    <a:pt x="1634" y="1053"/>
                  </a:lnTo>
                  <a:lnTo>
                    <a:pt x="1606" y="1131"/>
                  </a:lnTo>
                  <a:lnTo>
                    <a:pt x="1573" y="1204"/>
                  </a:lnTo>
                  <a:lnTo>
                    <a:pt x="1532" y="1269"/>
                  </a:lnTo>
                  <a:lnTo>
                    <a:pt x="1484" y="1334"/>
                  </a:lnTo>
                  <a:lnTo>
                    <a:pt x="1431" y="1395"/>
                  </a:lnTo>
                  <a:lnTo>
                    <a:pt x="1374" y="1448"/>
                  </a:lnTo>
                  <a:lnTo>
                    <a:pt x="1309" y="1497"/>
                  </a:lnTo>
                  <a:lnTo>
                    <a:pt x="1240" y="1541"/>
                  </a:lnTo>
                  <a:lnTo>
                    <a:pt x="1166" y="1574"/>
                  </a:lnTo>
                  <a:lnTo>
                    <a:pt x="1089" y="1602"/>
                  </a:lnTo>
                  <a:lnTo>
                    <a:pt x="1008" y="1627"/>
                  </a:lnTo>
                  <a:lnTo>
                    <a:pt x="927" y="1639"/>
                  </a:lnTo>
                  <a:lnTo>
                    <a:pt x="927" y="1639"/>
                  </a:lnTo>
                  <a:lnTo>
                    <a:pt x="841" y="1643"/>
                  </a:lnTo>
                  <a:lnTo>
                    <a:pt x="756" y="1643"/>
                  </a:lnTo>
                  <a:lnTo>
                    <a:pt x="674" y="1631"/>
                  </a:lnTo>
                  <a:lnTo>
                    <a:pt x="597" y="1610"/>
                  </a:lnTo>
                  <a:lnTo>
                    <a:pt x="520" y="1582"/>
                  </a:lnTo>
                  <a:lnTo>
                    <a:pt x="447" y="1549"/>
                  </a:lnTo>
                  <a:lnTo>
                    <a:pt x="378" y="1509"/>
                  </a:lnTo>
                  <a:lnTo>
                    <a:pt x="313" y="1464"/>
                  </a:lnTo>
                  <a:lnTo>
                    <a:pt x="252" y="1411"/>
                  </a:lnTo>
                  <a:lnTo>
                    <a:pt x="199" y="1354"/>
                  </a:lnTo>
                  <a:lnTo>
                    <a:pt x="150" y="1293"/>
                  </a:lnTo>
                  <a:lnTo>
                    <a:pt x="105" y="1224"/>
                  </a:lnTo>
                  <a:lnTo>
                    <a:pt x="69" y="1151"/>
                  </a:lnTo>
                  <a:lnTo>
                    <a:pt x="40" y="1078"/>
                  </a:lnTo>
                  <a:lnTo>
                    <a:pt x="20" y="996"/>
                  </a:lnTo>
                  <a:lnTo>
                    <a:pt x="4" y="915"/>
                  </a:lnTo>
                  <a:lnTo>
                    <a:pt x="4" y="915"/>
                  </a:lnTo>
                  <a:lnTo>
                    <a:pt x="0" y="830"/>
                  </a:lnTo>
                  <a:lnTo>
                    <a:pt x="4" y="748"/>
                  </a:lnTo>
                  <a:lnTo>
                    <a:pt x="16" y="667"/>
                  </a:lnTo>
                  <a:lnTo>
                    <a:pt x="36" y="590"/>
                  </a:lnTo>
                  <a:lnTo>
                    <a:pt x="61" y="513"/>
                  </a:lnTo>
                  <a:lnTo>
                    <a:pt x="97" y="440"/>
                  </a:lnTo>
                  <a:lnTo>
                    <a:pt x="138" y="374"/>
                  </a:lnTo>
                  <a:lnTo>
                    <a:pt x="187" y="309"/>
                  </a:lnTo>
                  <a:lnTo>
                    <a:pt x="239" y="248"/>
                  </a:lnTo>
                  <a:lnTo>
                    <a:pt x="296" y="196"/>
                  </a:lnTo>
                  <a:lnTo>
                    <a:pt x="361" y="147"/>
                  </a:lnTo>
                  <a:lnTo>
                    <a:pt x="431" y="106"/>
                  </a:lnTo>
                  <a:lnTo>
                    <a:pt x="504" y="70"/>
                  </a:lnTo>
                  <a:lnTo>
                    <a:pt x="581" y="41"/>
                  </a:lnTo>
                  <a:lnTo>
                    <a:pt x="662" y="17"/>
                  </a:lnTo>
                  <a:lnTo>
                    <a:pt x="744" y="4"/>
                  </a:lnTo>
                  <a:lnTo>
                    <a:pt x="744" y="4"/>
                  </a:lnTo>
                  <a:close/>
                </a:path>
              </a:pathLst>
            </a:custGeom>
            <a:solidFill>
              <a:srgbClr val="FDBA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6"/>
            <p:cNvSpPr>
              <a:spLocks/>
            </p:cNvSpPr>
            <p:nvPr/>
          </p:nvSpPr>
          <p:spPr bwMode="auto">
            <a:xfrm>
              <a:off x="5189" y="2383"/>
              <a:ext cx="1680" cy="1655"/>
            </a:xfrm>
            <a:custGeom>
              <a:avLst/>
              <a:gdLst>
                <a:gd name="T0" fmla="*/ 749 w 1680"/>
                <a:gd name="T1" fmla="*/ 8 h 1655"/>
                <a:gd name="T2" fmla="*/ 919 w 1680"/>
                <a:gd name="T3" fmla="*/ 4 h 1655"/>
                <a:gd name="T4" fmla="*/ 1082 w 1680"/>
                <a:gd name="T5" fmla="*/ 37 h 1655"/>
                <a:gd name="T6" fmla="*/ 1232 w 1680"/>
                <a:gd name="T7" fmla="*/ 98 h 1655"/>
                <a:gd name="T8" fmla="*/ 1367 w 1680"/>
                <a:gd name="T9" fmla="*/ 183 h 1655"/>
                <a:gd name="T10" fmla="*/ 1480 w 1680"/>
                <a:gd name="T11" fmla="*/ 293 h 1655"/>
                <a:gd name="T12" fmla="*/ 1574 w 1680"/>
                <a:gd name="T13" fmla="*/ 423 h 1655"/>
                <a:gd name="T14" fmla="*/ 1639 w 1680"/>
                <a:gd name="T15" fmla="*/ 574 h 1655"/>
                <a:gd name="T16" fmla="*/ 1676 w 1680"/>
                <a:gd name="T17" fmla="*/ 736 h 1655"/>
                <a:gd name="T18" fmla="*/ 1680 w 1680"/>
                <a:gd name="T19" fmla="*/ 822 h 1655"/>
                <a:gd name="T20" fmla="*/ 1663 w 1680"/>
                <a:gd name="T21" fmla="*/ 984 h 1655"/>
                <a:gd name="T22" fmla="*/ 1619 w 1680"/>
                <a:gd name="T23" fmla="*/ 1139 h 1655"/>
                <a:gd name="T24" fmla="*/ 1541 w 1680"/>
                <a:gd name="T25" fmla="*/ 1277 h 1655"/>
                <a:gd name="T26" fmla="*/ 1440 w 1680"/>
                <a:gd name="T27" fmla="*/ 1403 h 1655"/>
                <a:gd name="T28" fmla="*/ 1318 w 1680"/>
                <a:gd name="T29" fmla="*/ 1505 h 1655"/>
                <a:gd name="T30" fmla="*/ 1175 w 1680"/>
                <a:gd name="T31" fmla="*/ 1586 h 1655"/>
                <a:gd name="T32" fmla="*/ 1017 w 1680"/>
                <a:gd name="T33" fmla="*/ 1635 h 1655"/>
                <a:gd name="T34" fmla="*/ 931 w 1680"/>
                <a:gd name="T35" fmla="*/ 1651 h 1655"/>
                <a:gd name="T36" fmla="*/ 761 w 1680"/>
                <a:gd name="T37" fmla="*/ 1651 h 1655"/>
                <a:gd name="T38" fmla="*/ 602 w 1680"/>
                <a:gd name="T39" fmla="*/ 1618 h 1655"/>
                <a:gd name="T40" fmla="*/ 452 w 1680"/>
                <a:gd name="T41" fmla="*/ 1561 h 1655"/>
                <a:gd name="T42" fmla="*/ 318 w 1680"/>
                <a:gd name="T43" fmla="*/ 1472 h 1655"/>
                <a:gd name="T44" fmla="*/ 200 w 1680"/>
                <a:gd name="T45" fmla="*/ 1362 h 1655"/>
                <a:gd name="T46" fmla="*/ 106 w 1680"/>
                <a:gd name="T47" fmla="*/ 1232 h 1655"/>
                <a:gd name="T48" fmla="*/ 41 w 1680"/>
                <a:gd name="T49" fmla="*/ 1082 h 1655"/>
                <a:gd name="T50" fmla="*/ 9 w 1680"/>
                <a:gd name="T51" fmla="*/ 919 h 1655"/>
                <a:gd name="T52" fmla="*/ 0 w 1680"/>
                <a:gd name="T53" fmla="*/ 834 h 1655"/>
                <a:gd name="T54" fmla="*/ 17 w 1680"/>
                <a:gd name="T55" fmla="*/ 671 h 1655"/>
                <a:gd name="T56" fmla="*/ 65 w 1680"/>
                <a:gd name="T57" fmla="*/ 517 h 1655"/>
                <a:gd name="T58" fmla="*/ 139 w 1680"/>
                <a:gd name="T59" fmla="*/ 378 h 1655"/>
                <a:gd name="T60" fmla="*/ 240 w 1680"/>
                <a:gd name="T61" fmla="*/ 252 h 1655"/>
                <a:gd name="T62" fmla="*/ 366 w 1680"/>
                <a:gd name="T63" fmla="*/ 151 h 1655"/>
                <a:gd name="T64" fmla="*/ 509 w 1680"/>
                <a:gd name="T65" fmla="*/ 69 h 1655"/>
                <a:gd name="T66" fmla="*/ 667 w 1680"/>
                <a:gd name="T67" fmla="*/ 21 h 1655"/>
                <a:gd name="T68" fmla="*/ 749 w 1680"/>
                <a:gd name="T69" fmla="*/ 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0" h="1655">
                  <a:moveTo>
                    <a:pt x="749" y="8"/>
                  </a:moveTo>
                  <a:lnTo>
                    <a:pt x="749" y="8"/>
                  </a:lnTo>
                  <a:lnTo>
                    <a:pt x="834" y="0"/>
                  </a:lnTo>
                  <a:lnTo>
                    <a:pt x="919" y="4"/>
                  </a:lnTo>
                  <a:lnTo>
                    <a:pt x="1001" y="17"/>
                  </a:lnTo>
                  <a:lnTo>
                    <a:pt x="1082" y="37"/>
                  </a:lnTo>
                  <a:lnTo>
                    <a:pt x="1159" y="61"/>
                  </a:lnTo>
                  <a:lnTo>
                    <a:pt x="1232" y="98"/>
                  </a:lnTo>
                  <a:lnTo>
                    <a:pt x="1301" y="134"/>
                  </a:lnTo>
                  <a:lnTo>
                    <a:pt x="1367" y="183"/>
                  </a:lnTo>
                  <a:lnTo>
                    <a:pt x="1428" y="236"/>
                  </a:lnTo>
                  <a:lnTo>
                    <a:pt x="1480" y="293"/>
                  </a:lnTo>
                  <a:lnTo>
                    <a:pt x="1529" y="358"/>
                  </a:lnTo>
                  <a:lnTo>
                    <a:pt x="1574" y="423"/>
                  </a:lnTo>
                  <a:lnTo>
                    <a:pt x="1610" y="496"/>
                  </a:lnTo>
                  <a:lnTo>
                    <a:pt x="1639" y="574"/>
                  </a:lnTo>
                  <a:lnTo>
                    <a:pt x="1659" y="651"/>
                  </a:lnTo>
                  <a:lnTo>
                    <a:pt x="1676" y="736"/>
                  </a:lnTo>
                  <a:lnTo>
                    <a:pt x="1676" y="736"/>
                  </a:lnTo>
                  <a:lnTo>
                    <a:pt x="1680" y="822"/>
                  </a:lnTo>
                  <a:lnTo>
                    <a:pt x="1676" y="903"/>
                  </a:lnTo>
                  <a:lnTo>
                    <a:pt x="1663" y="984"/>
                  </a:lnTo>
                  <a:lnTo>
                    <a:pt x="1643" y="1061"/>
                  </a:lnTo>
                  <a:lnTo>
                    <a:pt x="1619" y="1139"/>
                  </a:lnTo>
                  <a:lnTo>
                    <a:pt x="1582" y="1212"/>
                  </a:lnTo>
                  <a:lnTo>
                    <a:pt x="1541" y="1277"/>
                  </a:lnTo>
                  <a:lnTo>
                    <a:pt x="1493" y="1342"/>
                  </a:lnTo>
                  <a:lnTo>
                    <a:pt x="1440" y="1403"/>
                  </a:lnTo>
                  <a:lnTo>
                    <a:pt x="1383" y="1456"/>
                  </a:lnTo>
                  <a:lnTo>
                    <a:pt x="1318" y="1505"/>
                  </a:lnTo>
                  <a:lnTo>
                    <a:pt x="1249" y="1549"/>
                  </a:lnTo>
                  <a:lnTo>
                    <a:pt x="1175" y="1586"/>
                  </a:lnTo>
                  <a:lnTo>
                    <a:pt x="1098" y="1614"/>
                  </a:lnTo>
                  <a:lnTo>
                    <a:pt x="1017" y="1635"/>
                  </a:lnTo>
                  <a:lnTo>
                    <a:pt x="931" y="1651"/>
                  </a:lnTo>
                  <a:lnTo>
                    <a:pt x="931" y="1651"/>
                  </a:lnTo>
                  <a:lnTo>
                    <a:pt x="846" y="1655"/>
                  </a:lnTo>
                  <a:lnTo>
                    <a:pt x="761" y="1651"/>
                  </a:lnTo>
                  <a:lnTo>
                    <a:pt x="679" y="1639"/>
                  </a:lnTo>
                  <a:lnTo>
                    <a:pt x="602" y="1618"/>
                  </a:lnTo>
                  <a:lnTo>
                    <a:pt x="525" y="1594"/>
                  </a:lnTo>
                  <a:lnTo>
                    <a:pt x="452" y="1561"/>
                  </a:lnTo>
                  <a:lnTo>
                    <a:pt x="383" y="1521"/>
                  </a:lnTo>
                  <a:lnTo>
                    <a:pt x="318" y="1472"/>
                  </a:lnTo>
                  <a:lnTo>
                    <a:pt x="257" y="1419"/>
                  </a:lnTo>
                  <a:lnTo>
                    <a:pt x="200" y="1362"/>
                  </a:lnTo>
                  <a:lnTo>
                    <a:pt x="151" y="1301"/>
                  </a:lnTo>
                  <a:lnTo>
                    <a:pt x="106" y="1232"/>
                  </a:lnTo>
                  <a:lnTo>
                    <a:pt x="70" y="1159"/>
                  </a:lnTo>
                  <a:lnTo>
                    <a:pt x="41" y="1082"/>
                  </a:lnTo>
                  <a:lnTo>
                    <a:pt x="21" y="1004"/>
                  </a:lnTo>
                  <a:lnTo>
                    <a:pt x="9" y="919"/>
                  </a:lnTo>
                  <a:lnTo>
                    <a:pt x="9" y="919"/>
                  </a:lnTo>
                  <a:lnTo>
                    <a:pt x="0" y="834"/>
                  </a:lnTo>
                  <a:lnTo>
                    <a:pt x="4" y="752"/>
                  </a:lnTo>
                  <a:lnTo>
                    <a:pt x="17" y="671"/>
                  </a:lnTo>
                  <a:lnTo>
                    <a:pt x="37" y="594"/>
                  </a:lnTo>
                  <a:lnTo>
                    <a:pt x="65" y="517"/>
                  </a:lnTo>
                  <a:lnTo>
                    <a:pt x="98" y="443"/>
                  </a:lnTo>
                  <a:lnTo>
                    <a:pt x="139" y="378"/>
                  </a:lnTo>
                  <a:lnTo>
                    <a:pt x="187" y="313"/>
                  </a:lnTo>
                  <a:lnTo>
                    <a:pt x="240" y="252"/>
                  </a:lnTo>
                  <a:lnTo>
                    <a:pt x="301" y="200"/>
                  </a:lnTo>
                  <a:lnTo>
                    <a:pt x="366" y="151"/>
                  </a:lnTo>
                  <a:lnTo>
                    <a:pt x="435" y="106"/>
                  </a:lnTo>
                  <a:lnTo>
                    <a:pt x="509" y="69"/>
                  </a:lnTo>
                  <a:lnTo>
                    <a:pt x="586" y="41"/>
                  </a:lnTo>
                  <a:lnTo>
                    <a:pt x="667" y="21"/>
                  </a:lnTo>
                  <a:lnTo>
                    <a:pt x="749" y="8"/>
                  </a:lnTo>
                  <a:lnTo>
                    <a:pt x="749" y="8"/>
                  </a:lnTo>
                  <a:close/>
                </a:path>
              </a:pathLst>
            </a:custGeom>
            <a:solidFill>
              <a:srgbClr val="FDB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7"/>
            <p:cNvSpPr>
              <a:spLocks/>
            </p:cNvSpPr>
            <p:nvPr/>
          </p:nvSpPr>
          <p:spPr bwMode="auto">
            <a:xfrm>
              <a:off x="5185" y="2379"/>
              <a:ext cx="1684" cy="1659"/>
            </a:xfrm>
            <a:custGeom>
              <a:avLst/>
              <a:gdLst>
                <a:gd name="T0" fmla="*/ 753 w 1684"/>
                <a:gd name="T1" fmla="*/ 4 h 1659"/>
                <a:gd name="T2" fmla="*/ 919 w 1684"/>
                <a:gd name="T3" fmla="*/ 4 h 1659"/>
                <a:gd name="T4" fmla="*/ 1082 w 1684"/>
                <a:gd name="T5" fmla="*/ 33 h 1659"/>
                <a:gd name="T6" fmla="*/ 1232 w 1684"/>
                <a:gd name="T7" fmla="*/ 94 h 1659"/>
                <a:gd name="T8" fmla="*/ 1371 w 1684"/>
                <a:gd name="T9" fmla="*/ 183 h 1659"/>
                <a:gd name="T10" fmla="*/ 1484 w 1684"/>
                <a:gd name="T11" fmla="*/ 293 h 1659"/>
                <a:gd name="T12" fmla="*/ 1578 w 1684"/>
                <a:gd name="T13" fmla="*/ 423 h 1659"/>
                <a:gd name="T14" fmla="*/ 1643 w 1684"/>
                <a:gd name="T15" fmla="*/ 573 h 1659"/>
                <a:gd name="T16" fmla="*/ 1680 w 1684"/>
                <a:gd name="T17" fmla="*/ 736 h 1659"/>
                <a:gd name="T18" fmla="*/ 1684 w 1684"/>
                <a:gd name="T19" fmla="*/ 821 h 1659"/>
                <a:gd name="T20" fmla="*/ 1667 w 1684"/>
                <a:gd name="T21" fmla="*/ 988 h 1659"/>
                <a:gd name="T22" fmla="*/ 1623 w 1684"/>
                <a:gd name="T23" fmla="*/ 1143 h 1659"/>
                <a:gd name="T24" fmla="*/ 1545 w 1684"/>
                <a:gd name="T25" fmla="*/ 1285 h 1659"/>
                <a:gd name="T26" fmla="*/ 1444 w 1684"/>
                <a:gd name="T27" fmla="*/ 1407 h 1659"/>
                <a:gd name="T28" fmla="*/ 1322 w 1684"/>
                <a:gd name="T29" fmla="*/ 1513 h 1659"/>
                <a:gd name="T30" fmla="*/ 1175 w 1684"/>
                <a:gd name="T31" fmla="*/ 1590 h 1659"/>
                <a:gd name="T32" fmla="*/ 1017 w 1684"/>
                <a:gd name="T33" fmla="*/ 1643 h 1659"/>
                <a:gd name="T34" fmla="*/ 931 w 1684"/>
                <a:gd name="T35" fmla="*/ 1655 h 1659"/>
                <a:gd name="T36" fmla="*/ 761 w 1684"/>
                <a:gd name="T37" fmla="*/ 1655 h 1659"/>
                <a:gd name="T38" fmla="*/ 602 w 1684"/>
                <a:gd name="T39" fmla="*/ 1626 h 1659"/>
                <a:gd name="T40" fmla="*/ 448 w 1684"/>
                <a:gd name="T41" fmla="*/ 1565 h 1659"/>
                <a:gd name="T42" fmla="*/ 313 w 1684"/>
                <a:gd name="T43" fmla="*/ 1480 h 1659"/>
                <a:gd name="T44" fmla="*/ 200 w 1684"/>
                <a:gd name="T45" fmla="*/ 1366 h 1659"/>
                <a:gd name="T46" fmla="*/ 106 w 1684"/>
                <a:gd name="T47" fmla="*/ 1236 h 1659"/>
                <a:gd name="T48" fmla="*/ 41 w 1684"/>
                <a:gd name="T49" fmla="*/ 1086 h 1659"/>
                <a:gd name="T50" fmla="*/ 4 w 1684"/>
                <a:gd name="T51" fmla="*/ 923 h 1659"/>
                <a:gd name="T52" fmla="*/ 0 w 1684"/>
                <a:gd name="T53" fmla="*/ 838 h 1659"/>
                <a:gd name="T54" fmla="*/ 17 w 1684"/>
                <a:gd name="T55" fmla="*/ 675 h 1659"/>
                <a:gd name="T56" fmla="*/ 61 w 1684"/>
                <a:gd name="T57" fmla="*/ 517 h 1659"/>
                <a:gd name="T58" fmla="*/ 139 w 1684"/>
                <a:gd name="T59" fmla="*/ 378 h 1659"/>
                <a:gd name="T60" fmla="*/ 240 w 1684"/>
                <a:gd name="T61" fmla="*/ 252 h 1659"/>
                <a:gd name="T62" fmla="*/ 362 w 1684"/>
                <a:gd name="T63" fmla="*/ 151 h 1659"/>
                <a:gd name="T64" fmla="*/ 504 w 1684"/>
                <a:gd name="T65" fmla="*/ 69 h 1659"/>
                <a:gd name="T66" fmla="*/ 667 w 1684"/>
                <a:gd name="T67" fmla="*/ 21 h 1659"/>
                <a:gd name="T68" fmla="*/ 753 w 1684"/>
                <a:gd name="T69" fmla="*/ 4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4" h="1659">
                  <a:moveTo>
                    <a:pt x="753" y="4"/>
                  </a:moveTo>
                  <a:lnTo>
                    <a:pt x="753" y="4"/>
                  </a:lnTo>
                  <a:lnTo>
                    <a:pt x="838" y="0"/>
                  </a:lnTo>
                  <a:lnTo>
                    <a:pt x="919" y="4"/>
                  </a:lnTo>
                  <a:lnTo>
                    <a:pt x="1005" y="16"/>
                  </a:lnTo>
                  <a:lnTo>
                    <a:pt x="1082" y="33"/>
                  </a:lnTo>
                  <a:lnTo>
                    <a:pt x="1159" y="61"/>
                  </a:lnTo>
                  <a:lnTo>
                    <a:pt x="1232" y="94"/>
                  </a:lnTo>
                  <a:lnTo>
                    <a:pt x="1305" y="134"/>
                  </a:lnTo>
                  <a:lnTo>
                    <a:pt x="1371" y="183"/>
                  </a:lnTo>
                  <a:lnTo>
                    <a:pt x="1432" y="236"/>
                  </a:lnTo>
                  <a:lnTo>
                    <a:pt x="1484" y="293"/>
                  </a:lnTo>
                  <a:lnTo>
                    <a:pt x="1533" y="358"/>
                  </a:lnTo>
                  <a:lnTo>
                    <a:pt x="1578" y="423"/>
                  </a:lnTo>
                  <a:lnTo>
                    <a:pt x="1614" y="496"/>
                  </a:lnTo>
                  <a:lnTo>
                    <a:pt x="1643" y="573"/>
                  </a:lnTo>
                  <a:lnTo>
                    <a:pt x="1667" y="655"/>
                  </a:lnTo>
                  <a:lnTo>
                    <a:pt x="1680" y="736"/>
                  </a:lnTo>
                  <a:lnTo>
                    <a:pt x="1680" y="736"/>
                  </a:lnTo>
                  <a:lnTo>
                    <a:pt x="1684" y="821"/>
                  </a:lnTo>
                  <a:lnTo>
                    <a:pt x="1680" y="907"/>
                  </a:lnTo>
                  <a:lnTo>
                    <a:pt x="1667" y="988"/>
                  </a:lnTo>
                  <a:lnTo>
                    <a:pt x="1647" y="1065"/>
                  </a:lnTo>
                  <a:lnTo>
                    <a:pt x="1623" y="1143"/>
                  </a:lnTo>
                  <a:lnTo>
                    <a:pt x="1586" y="1216"/>
                  </a:lnTo>
                  <a:lnTo>
                    <a:pt x="1545" y="1285"/>
                  </a:lnTo>
                  <a:lnTo>
                    <a:pt x="1497" y="1346"/>
                  </a:lnTo>
                  <a:lnTo>
                    <a:pt x="1444" y="1407"/>
                  </a:lnTo>
                  <a:lnTo>
                    <a:pt x="1387" y="1464"/>
                  </a:lnTo>
                  <a:lnTo>
                    <a:pt x="1322" y="1513"/>
                  </a:lnTo>
                  <a:lnTo>
                    <a:pt x="1253" y="1553"/>
                  </a:lnTo>
                  <a:lnTo>
                    <a:pt x="1175" y="1590"/>
                  </a:lnTo>
                  <a:lnTo>
                    <a:pt x="1098" y="1618"/>
                  </a:lnTo>
                  <a:lnTo>
                    <a:pt x="1017" y="1643"/>
                  </a:lnTo>
                  <a:lnTo>
                    <a:pt x="931" y="1655"/>
                  </a:lnTo>
                  <a:lnTo>
                    <a:pt x="931" y="1655"/>
                  </a:lnTo>
                  <a:lnTo>
                    <a:pt x="846" y="1659"/>
                  </a:lnTo>
                  <a:lnTo>
                    <a:pt x="761" y="1655"/>
                  </a:lnTo>
                  <a:lnTo>
                    <a:pt x="679" y="1647"/>
                  </a:lnTo>
                  <a:lnTo>
                    <a:pt x="602" y="1626"/>
                  </a:lnTo>
                  <a:lnTo>
                    <a:pt x="525" y="1598"/>
                  </a:lnTo>
                  <a:lnTo>
                    <a:pt x="448" y="1565"/>
                  </a:lnTo>
                  <a:lnTo>
                    <a:pt x="378" y="1525"/>
                  </a:lnTo>
                  <a:lnTo>
                    <a:pt x="313" y="1480"/>
                  </a:lnTo>
                  <a:lnTo>
                    <a:pt x="252" y="1427"/>
                  </a:lnTo>
                  <a:lnTo>
                    <a:pt x="200" y="1366"/>
                  </a:lnTo>
                  <a:lnTo>
                    <a:pt x="151" y="1305"/>
                  </a:lnTo>
                  <a:lnTo>
                    <a:pt x="106" y="1236"/>
                  </a:lnTo>
                  <a:lnTo>
                    <a:pt x="69" y="1163"/>
                  </a:lnTo>
                  <a:lnTo>
                    <a:pt x="41" y="1086"/>
                  </a:lnTo>
                  <a:lnTo>
                    <a:pt x="17" y="1004"/>
                  </a:lnTo>
                  <a:lnTo>
                    <a:pt x="4" y="923"/>
                  </a:lnTo>
                  <a:lnTo>
                    <a:pt x="4" y="923"/>
                  </a:lnTo>
                  <a:lnTo>
                    <a:pt x="0" y="838"/>
                  </a:lnTo>
                  <a:lnTo>
                    <a:pt x="4" y="756"/>
                  </a:lnTo>
                  <a:lnTo>
                    <a:pt x="17" y="675"/>
                  </a:lnTo>
                  <a:lnTo>
                    <a:pt x="33" y="594"/>
                  </a:lnTo>
                  <a:lnTo>
                    <a:pt x="61" y="517"/>
                  </a:lnTo>
                  <a:lnTo>
                    <a:pt x="98" y="447"/>
                  </a:lnTo>
                  <a:lnTo>
                    <a:pt x="139" y="378"/>
                  </a:lnTo>
                  <a:lnTo>
                    <a:pt x="187" y="313"/>
                  </a:lnTo>
                  <a:lnTo>
                    <a:pt x="240" y="252"/>
                  </a:lnTo>
                  <a:lnTo>
                    <a:pt x="297" y="199"/>
                  </a:lnTo>
                  <a:lnTo>
                    <a:pt x="362" y="151"/>
                  </a:lnTo>
                  <a:lnTo>
                    <a:pt x="431" y="106"/>
                  </a:lnTo>
                  <a:lnTo>
                    <a:pt x="504" y="69"/>
                  </a:lnTo>
                  <a:lnTo>
                    <a:pt x="586" y="41"/>
                  </a:lnTo>
                  <a:lnTo>
                    <a:pt x="667" y="21"/>
                  </a:lnTo>
                  <a:lnTo>
                    <a:pt x="753" y="4"/>
                  </a:lnTo>
                  <a:lnTo>
                    <a:pt x="753" y="4"/>
                  </a:lnTo>
                  <a:close/>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8"/>
            <p:cNvSpPr>
              <a:spLocks/>
            </p:cNvSpPr>
            <p:nvPr/>
          </p:nvSpPr>
          <p:spPr bwMode="auto">
            <a:xfrm>
              <a:off x="5177" y="2375"/>
              <a:ext cx="1692" cy="1667"/>
            </a:xfrm>
            <a:custGeom>
              <a:avLst/>
              <a:gdLst>
                <a:gd name="T0" fmla="*/ 756 w 1692"/>
                <a:gd name="T1" fmla="*/ 4 h 1667"/>
                <a:gd name="T2" fmla="*/ 927 w 1692"/>
                <a:gd name="T3" fmla="*/ 0 h 1667"/>
                <a:gd name="T4" fmla="*/ 1090 w 1692"/>
                <a:gd name="T5" fmla="*/ 33 h 1667"/>
                <a:gd name="T6" fmla="*/ 1240 w 1692"/>
                <a:gd name="T7" fmla="*/ 94 h 1667"/>
                <a:gd name="T8" fmla="*/ 1379 w 1692"/>
                <a:gd name="T9" fmla="*/ 179 h 1667"/>
                <a:gd name="T10" fmla="*/ 1492 w 1692"/>
                <a:gd name="T11" fmla="*/ 293 h 1667"/>
                <a:gd name="T12" fmla="*/ 1586 w 1692"/>
                <a:gd name="T13" fmla="*/ 423 h 1667"/>
                <a:gd name="T14" fmla="*/ 1651 w 1692"/>
                <a:gd name="T15" fmla="*/ 573 h 1667"/>
                <a:gd name="T16" fmla="*/ 1688 w 1692"/>
                <a:gd name="T17" fmla="*/ 740 h 1667"/>
                <a:gd name="T18" fmla="*/ 1692 w 1692"/>
                <a:gd name="T19" fmla="*/ 825 h 1667"/>
                <a:gd name="T20" fmla="*/ 1679 w 1692"/>
                <a:gd name="T21" fmla="*/ 988 h 1667"/>
                <a:gd name="T22" fmla="*/ 1631 w 1692"/>
                <a:gd name="T23" fmla="*/ 1147 h 1667"/>
                <a:gd name="T24" fmla="*/ 1553 w 1692"/>
                <a:gd name="T25" fmla="*/ 1289 h 1667"/>
                <a:gd name="T26" fmla="*/ 1452 w 1692"/>
                <a:gd name="T27" fmla="*/ 1411 h 1667"/>
                <a:gd name="T28" fmla="*/ 1330 w 1692"/>
                <a:gd name="T29" fmla="*/ 1517 h 1667"/>
                <a:gd name="T30" fmla="*/ 1183 w 1692"/>
                <a:gd name="T31" fmla="*/ 1598 h 1667"/>
                <a:gd name="T32" fmla="*/ 1025 w 1692"/>
                <a:gd name="T33" fmla="*/ 1647 h 1667"/>
                <a:gd name="T34" fmla="*/ 939 w 1692"/>
                <a:gd name="T35" fmla="*/ 1659 h 1667"/>
                <a:gd name="T36" fmla="*/ 769 w 1692"/>
                <a:gd name="T37" fmla="*/ 1663 h 1667"/>
                <a:gd name="T38" fmla="*/ 606 w 1692"/>
                <a:gd name="T39" fmla="*/ 1630 h 1667"/>
                <a:gd name="T40" fmla="*/ 452 w 1692"/>
                <a:gd name="T41" fmla="*/ 1569 h 1667"/>
                <a:gd name="T42" fmla="*/ 317 w 1692"/>
                <a:gd name="T43" fmla="*/ 1484 h 1667"/>
                <a:gd name="T44" fmla="*/ 199 w 1692"/>
                <a:gd name="T45" fmla="*/ 1370 h 1667"/>
                <a:gd name="T46" fmla="*/ 106 w 1692"/>
                <a:gd name="T47" fmla="*/ 1240 h 1667"/>
                <a:gd name="T48" fmla="*/ 41 w 1692"/>
                <a:gd name="T49" fmla="*/ 1090 h 1667"/>
                <a:gd name="T50" fmla="*/ 4 w 1692"/>
                <a:gd name="T51" fmla="*/ 923 h 1667"/>
                <a:gd name="T52" fmla="*/ 0 w 1692"/>
                <a:gd name="T53" fmla="*/ 842 h 1667"/>
                <a:gd name="T54" fmla="*/ 16 w 1692"/>
                <a:gd name="T55" fmla="*/ 675 h 1667"/>
                <a:gd name="T56" fmla="*/ 65 w 1692"/>
                <a:gd name="T57" fmla="*/ 521 h 1667"/>
                <a:gd name="T58" fmla="*/ 138 w 1692"/>
                <a:gd name="T59" fmla="*/ 378 h 1667"/>
                <a:gd name="T60" fmla="*/ 240 w 1692"/>
                <a:gd name="T61" fmla="*/ 252 h 1667"/>
                <a:gd name="T62" fmla="*/ 366 w 1692"/>
                <a:gd name="T63" fmla="*/ 147 h 1667"/>
                <a:gd name="T64" fmla="*/ 508 w 1692"/>
                <a:gd name="T65" fmla="*/ 69 h 1667"/>
                <a:gd name="T66" fmla="*/ 671 w 1692"/>
                <a:gd name="T67" fmla="*/ 16 h 1667"/>
                <a:gd name="T68" fmla="*/ 756 w 1692"/>
                <a:gd name="T69" fmla="*/ 4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2" h="1667">
                  <a:moveTo>
                    <a:pt x="756" y="4"/>
                  </a:moveTo>
                  <a:lnTo>
                    <a:pt x="756" y="4"/>
                  </a:lnTo>
                  <a:lnTo>
                    <a:pt x="842" y="0"/>
                  </a:lnTo>
                  <a:lnTo>
                    <a:pt x="927" y="0"/>
                  </a:lnTo>
                  <a:lnTo>
                    <a:pt x="1009" y="12"/>
                  </a:lnTo>
                  <a:lnTo>
                    <a:pt x="1090" y="33"/>
                  </a:lnTo>
                  <a:lnTo>
                    <a:pt x="1167" y="61"/>
                  </a:lnTo>
                  <a:lnTo>
                    <a:pt x="1240" y="94"/>
                  </a:lnTo>
                  <a:lnTo>
                    <a:pt x="1309" y="134"/>
                  </a:lnTo>
                  <a:lnTo>
                    <a:pt x="1379" y="179"/>
                  </a:lnTo>
                  <a:lnTo>
                    <a:pt x="1440" y="236"/>
                  </a:lnTo>
                  <a:lnTo>
                    <a:pt x="1492" y="293"/>
                  </a:lnTo>
                  <a:lnTo>
                    <a:pt x="1541" y="358"/>
                  </a:lnTo>
                  <a:lnTo>
                    <a:pt x="1586" y="423"/>
                  </a:lnTo>
                  <a:lnTo>
                    <a:pt x="1622" y="496"/>
                  </a:lnTo>
                  <a:lnTo>
                    <a:pt x="1651" y="573"/>
                  </a:lnTo>
                  <a:lnTo>
                    <a:pt x="1675" y="655"/>
                  </a:lnTo>
                  <a:lnTo>
                    <a:pt x="1688" y="740"/>
                  </a:lnTo>
                  <a:lnTo>
                    <a:pt x="1688" y="740"/>
                  </a:lnTo>
                  <a:lnTo>
                    <a:pt x="1692" y="825"/>
                  </a:lnTo>
                  <a:lnTo>
                    <a:pt x="1692" y="907"/>
                  </a:lnTo>
                  <a:lnTo>
                    <a:pt x="1679" y="988"/>
                  </a:lnTo>
                  <a:lnTo>
                    <a:pt x="1659" y="1069"/>
                  </a:lnTo>
                  <a:lnTo>
                    <a:pt x="1631" y="1147"/>
                  </a:lnTo>
                  <a:lnTo>
                    <a:pt x="1594" y="1220"/>
                  </a:lnTo>
                  <a:lnTo>
                    <a:pt x="1553" y="1289"/>
                  </a:lnTo>
                  <a:lnTo>
                    <a:pt x="1505" y="1354"/>
                  </a:lnTo>
                  <a:lnTo>
                    <a:pt x="1452" y="1411"/>
                  </a:lnTo>
                  <a:lnTo>
                    <a:pt x="1391" y="1468"/>
                  </a:lnTo>
                  <a:lnTo>
                    <a:pt x="1330" y="1517"/>
                  </a:lnTo>
                  <a:lnTo>
                    <a:pt x="1257" y="1561"/>
                  </a:lnTo>
                  <a:lnTo>
                    <a:pt x="1183" y="1598"/>
                  </a:lnTo>
                  <a:lnTo>
                    <a:pt x="1106" y="1626"/>
                  </a:lnTo>
                  <a:lnTo>
                    <a:pt x="1025" y="1647"/>
                  </a:lnTo>
                  <a:lnTo>
                    <a:pt x="939" y="1659"/>
                  </a:lnTo>
                  <a:lnTo>
                    <a:pt x="939" y="1659"/>
                  </a:lnTo>
                  <a:lnTo>
                    <a:pt x="850" y="1667"/>
                  </a:lnTo>
                  <a:lnTo>
                    <a:pt x="769" y="1663"/>
                  </a:lnTo>
                  <a:lnTo>
                    <a:pt x="683" y="1651"/>
                  </a:lnTo>
                  <a:lnTo>
                    <a:pt x="606" y="1630"/>
                  </a:lnTo>
                  <a:lnTo>
                    <a:pt x="525" y="1606"/>
                  </a:lnTo>
                  <a:lnTo>
                    <a:pt x="452" y="1569"/>
                  </a:lnTo>
                  <a:lnTo>
                    <a:pt x="382" y="1529"/>
                  </a:lnTo>
                  <a:lnTo>
                    <a:pt x="317" y="1484"/>
                  </a:lnTo>
                  <a:lnTo>
                    <a:pt x="256" y="1431"/>
                  </a:lnTo>
                  <a:lnTo>
                    <a:pt x="199" y="1370"/>
                  </a:lnTo>
                  <a:lnTo>
                    <a:pt x="151" y="1309"/>
                  </a:lnTo>
                  <a:lnTo>
                    <a:pt x="106" y="1240"/>
                  </a:lnTo>
                  <a:lnTo>
                    <a:pt x="69" y="1167"/>
                  </a:lnTo>
                  <a:lnTo>
                    <a:pt x="41" y="1090"/>
                  </a:lnTo>
                  <a:lnTo>
                    <a:pt x="21" y="1008"/>
                  </a:lnTo>
                  <a:lnTo>
                    <a:pt x="4" y="923"/>
                  </a:lnTo>
                  <a:lnTo>
                    <a:pt x="4" y="923"/>
                  </a:lnTo>
                  <a:lnTo>
                    <a:pt x="0" y="842"/>
                  </a:lnTo>
                  <a:lnTo>
                    <a:pt x="4" y="756"/>
                  </a:lnTo>
                  <a:lnTo>
                    <a:pt x="16" y="675"/>
                  </a:lnTo>
                  <a:lnTo>
                    <a:pt x="37" y="594"/>
                  </a:lnTo>
                  <a:lnTo>
                    <a:pt x="65" y="521"/>
                  </a:lnTo>
                  <a:lnTo>
                    <a:pt x="98" y="447"/>
                  </a:lnTo>
                  <a:lnTo>
                    <a:pt x="138" y="378"/>
                  </a:lnTo>
                  <a:lnTo>
                    <a:pt x="187" y="313"/>
                  </a:lnTo>
                  <a:lnTo>
                    <a:pt x="240" y="252"/>
                  </a:lnTo>
                  <a:lnTo>
                    <a:pt x="301" y="195"/>
                  </a:lnTo>
                  <a:lnTo>
                    <a:pt x="366" y="147"/>
                  </a:lnTo>
                  <a:lnTo>
                    <a:pt x="435" y="106"/>
                  </a:lnTo>
                  <a:lnTo>
                    <a:pt x="508" y="69"/>
                  </a:lnTo>
                  <a:lnTo>
                    <a:pt x="590" y="41"/>
                  </a:lnTo>
                  <a:lnTo>
                    <a:pt x="671" y="16"/>
                  </a:lnTo>
                  <a:lnTo>
                    <a:pt x="756" y="4"/>
                  </a:lnTo>
                  <a:lnTo>
                    <a:pt x="756" y="4"/>
                  </a:lnTo>
                  <a:close/>
                </a:path>
              </a:pathLst>
            </a:custGeom>
            <a:solidFill>
              <a:srgbClr val="FBA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9"/>
            <p:cNvSpPr>
              <a:spLocks/>
            </p:cNvSpPr>
            <p:nvPr/>
          </p:nvSpPr>
          <p:spPr bwMode="auto">
            <a:xfrm>
              <a:off x="5169" y="2367"/>
              <a:ext cx="1704" cy="1675"/>
            </a:xfrm>
            <a:custGeom>
              <a:avLst/>
              <a:gdLst>
                <a:gd name="T0" fmla="*/ 760 w 1704"/>
                <a:gd name="T1" fmla="*/ 4 h 1675"/>
                <a:gd name="T2" fmla="*/ 931 w 1704"/>
                <a:gd name="T3" fmla="*/ 4 h 1675"/>
                <a:gd name="T4" fmla="*/ 1098 w 1704"/>
                <a:gd name="T5" fmla="*/ 37 h 1675"/>
                <a:gd name="T6" fmla="*/ 1248 w 1704"/>
                <a:gd name="T7" fmla="*/ 98 h 1675"/>
                <a:gd name="T8" fmla="*/ 1382 w 1704"/>
                <a:gd name="T9" fmla="*/ 183 h 1675"/>
                <a:gd name="T10" fmla="*/ 1500 w 1704"/>
                <a:gd name="T11" fmla="*/ 297 h 1675"/>
                <a:gd name="T12" fmla="*/ 1594 w 1704"/>
                <a:gd name="T13" fmla="*/ 427 h 1675"/>
                <a:gd name="T14" fmla="*/ 1663 w 1704"/>
                <a:gd name="T15" fmla="*/ 581 h 1675"/>
                <a:gd name="T16" fmla="*/ 1696 w 1704"/>
                <a:gd name="T17" fmla="*/ 744 h 1675"/>
                <a:gd name="T18" fmla="*/ 1704 w 1704"/>
                <a:gd name="T19" fmla="*/ 829 h 1675"/>
                <a:gd name="T20" fmla="*/ 1687 w 1704"/>
                <a:gd name="T21" fmla="*/ 996 h 1675"/>
                <a:gd name="T22" fmla="*/ 1639 w 1704"/>
                <a:gd name="T23" fmla="*/ 1155 h 1675"/>
                <a:gd name="T24" fmla="*/ 1561 w 1704"/>
                <a:gd name="T25" fmla="*/ 1297 h 1675"/>
                <a:gd name="T26" fmla="*/ 1460 w 1704"/>
                <a:gd name="T27" fmla="*/ 1423 h 1675"/>
                <a:gd name="T28" fmla="*/ 1334 w 1704"/>
                <a:gd name="T29" fmla="*/ 1525 h 1675"/>
                <a:gd name="T30" fmla="*/ 1191 w 1704"/>
                <a:gd name="T31" fmla="*/ 1606 h 1675"/>
                <a:gd name="T32" fmla="*/ 1029 w 1704"/>
                <a:gd name="T33" fmla="*/ 1659 h 1675"/>
                <a:gd name="T34" fmla="*/ 943 w 1704"/>
                <a:gd name="T35" fmla="*/ 1671 h 1675"/>
                <a:gd name="T36" fmla="*/ 773 w 1704"/>
                <a:gd name="T37" fmla="*/ 1671 h 1675"/>
                <a:gd name="T38" fmla="*/ 610 w 1704"/>
                <a:gd name="T39" fmla="*/ 1643 h 1675"/>
                <a:gd name="T40" fmla="*/ 455 w 1704"/>
                <a:gd name="T41" fmla="*/ 1582 h 1675"/>
                <a:gd name="T42" fmla="*/ 321 w 1704"/>
                <a:gd name="T43" fmla="*/ 1492 h 1675"/>
                <a:gd name="T44" fmla="*/ 203 w 1704"/>
                <a:gd name="T45" fmla="*/ 1382 h 1675"/>
                <a:gd name="T46" fmla="*/ 110 w 1704"/>
                <a:gd name="T47" fmla="*/ 1248 h 1675"/>
                <a:gd name="T48" fmla="*/ 41 w 1704"/>
                <a:gd name="T49" fmla="*/ 1098 h 1675"/>
                <a:gd name="T50" fmla="*/ 8 w 1704"/>
                <a:gd name="T51" fmla="*/ 931 h 1675"/>
                <a:gd name="T52" fmla="*/ 0 w 1704"/>
                <a:gd name="T53" fmla="*/ 846 h 1675"/>
                <a:gd name="T54" fmla="*/ 16 w 1704"/>
                <a:gd name="T55" fmla="*/ 679 h 1675"/>
                <a:gd name="T56" fmla="*/ 65 w 1704"/>
                <a:gd name="T57" fmla="*/ 524 h 1675"/>
                <a:gd name="T58" fmla="*/ 142 w 1704"/>
                <a:gd name="T59" fmla="*/ 382 h 1675"/>
                <a:gd name="T60" fmla="*/ 244 w 1704"/>
                <a:gd name="T61" fmla="*/ 256 h 1675"/>
                <a:gd name="T62" fmla="*/ 370 w 1704"/>
                <a:gd name="T63" fmla="*/ 150 h 1675"/>
                <a:gd name="T64" fmla="*/ 512 w 1704"/>
                <a:gd name="T65" fmla="*/ 69 h 1675"/>
                <a:gd name="T66" fmla="*/ 675 w 1704"/>
                <a:gd name="T67" fmla="*/ 20 h 1675"/>
                <a:gd name="T68" fmla="*/ 760 w 1704"/>
                <a:gd name="T69" fmla="*/ 4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4" h="1675">
                  <a:moveTo>
                    <a:pt x="760" y="4"/>
                  </a:moveTo>
                  <a:lnTo>
                    <a:pt x="760" y="4"/>
                  </a:lnTo>
                  <a:lnTo>
                    <a:pt x="846" y="0"/>
                  </a:lnTo>
                  <a:lnTo>
                    <a:pt x="931" y="4"/>
                  </a:lnTo>
                  <a:lnTo>
                    <a:pt x="1017" y="16"/>
                  </a:lnTo>
                  <a:lnTo>
                    <a:pt x="1098" y="37"/>
                  </a:lnTo>
                  <a:lnTo>
                    <a:pt x="1175" y="61"/>
                  </a:lnTo>
                  <a:lnTo>
                    <a:pt x="1248" y="98"/>
                  </a:lnTo>
                  <a:lnTo>
                    <a:pt x="1317" y="138"/>
                  </a:lnTo>
                  <a:lnTo>
                    <a:pt x="1382" y="183"/>
                  </a:lnTo>
                  <a:lnTo>
                    <a:pt x="1443" y="236"/>
                  </a:lnTo>
                  <a:lnTo>
                    <a:pt x="1500" y="297"/>
                  </a:lnTo>
                  <a:lnTo>
                    <a:pt x="1553" y="362"/>
                  </a:lnTo>
                  <a:lnTo>
                    <a:pt x="1594" y="427"/>
                  </a:lnTo>
                  <a:lnTo>
                    <a:pt x="1630" y="504"/>
                  </a:lnTo>
                  <a:lnTo>
                    <a:pt x="1663" y="581"/>
                  </a:lnTo>
                  <a:lnTo>
                    <a:pt x="1683" y="663"/>
                  </a:lnTo>
                  <a:lnTo>
                    <a:pt x="1696" y="744"/>
                  </a:lnTo>
                  <a:lnTo>
                    <a:pt x="1696" y="744"/>
                  </a:lnTo>
                  <a:lnTo>
                    <a:pt x="1704" y="829"/>
                  </a:lnTo>
                  <a:lnTo>
                    <a:pt x="1700" y="915"/>
                  </a:lnTo>
                  <a:lnTo>
                    <a:pt x="1687" y="996"/>
                  </a:lnTo>
                  <a:lnTo>
                    <a:pt x="1667" y="1077"/>
                  </a:lnTo>
                  <a:lnTo>
                    <a:pt x="1639" y="1155"/>
                  </a:lnTo>
                  <a:lnTo>
                    <a:pt x="1602" y="1228"/>
                  </a:lnTo>
                  <a:lnTo>
                    <a:pt x="1561" y="1297"/>
                  </a:lnTo>
                  <a:lnTo>
                    <a:pt x="1513" y="1362"/>
                  </a:lnTo>
                  <a:lnTo>
                    <a:pt x="1460" y="1423"/>
                  </a:lnTo>
                  <a:lnTo>
                    <a:pt x="1399" y="1476"/>
                  </a:lnTo>
                  <a:lnTo>
                    <a:pt x="1334" y="1525"/>
                  </a:lnTo>
                  <a:lnTo>
                    <a:pt x="1265" y="1569"/>
                  </a:lnTo>
                  <a:lnTo>
                    <a:pt x="1191" y="1606"/>
                  </a:lnTo>
                  <a:lnTo>
                    <a:pt x="1110" y="1634"/>
                  </a:lnTo>
                  <a:lnTo>
                    <a:pt x="1029" y="1659"/>
                  </a:lnTo>
                  <a:lnTo>
                    <a:pt x="943" y="1671"/>
                  </a:lnTo>
                  <a:lnTo>
                    <a:pt x="943" y="1671"/>
                  </a:lnTo>
                  <a:lnTo>
                    <a:pt x="858" y="1675"/>
                  </a:lnTo>
                  <a:lnTo>
                    <a:pt x="773" y="1671"/>
                  </a:lnTo>
                  <a:lnTo>
                    <a:pt x="687" y="1663"/>
                  </a:lnTo>
                  <a:lnTo>
                    <a:pt x="610" y="1643"/>
                  </a:lnTo>
                  <a:lnTo>
                    <a:pt x="529" y="1614"/>
                  </a:lnTo>
                  <a:lnTo>
                    <a:pt x="455" y="1582"/>
                  </a:lnTo>
                  <a:lnTo>
                    <a:pt x="386" y="1541"/>
                  </a:lnTo>
                  <a:lnTo>
                    <a:pt x="321" y="1492"/>
                  </a:lnTo>
                  <a:lnTo>
                    <a:pt x="260" y="1439"/>
                  </a:lnTo>
                  <a:lnTo>
                    <a:pt x="203" y="1382"/>
                  </a:lnTo>
                  <a:lnTo>
                    <a:pt x="155" y="1317"/>
                  </a:lnTo>
                  <a:lnTo>
                    <a:pt x="110" y="1248"/>
                  </a:lnTo>
                  <a:lnTo>
                    <a:pt x="73" y="1175"/>
                  </a:lnTo>
                  <a:lnTo>
                    <a:pt x="41" y="1098"/>
                  </a:lnTo>
                  <a:lnTo>
                    <a:pt x="20" y="1016"/>
                  </a:lnTo>
                  <a:lnTo>
                    <a:pt x="8" y="931"/>
                  </a:lnTo>
                  <a:lnTo>
                    <a:pt x="8" y="931"/>
                  </a:lnTo>
                  <a:lnTo>
                    <a:pt x="0" y="846"/>
                  </a:lnTo>
                  <a:lnTo>
                    <a:pt x="4" y="760"/>
                  </a:lnTo>
                  <a:lnTo>
                    <a:pt x="16" y="679"/>
                  </a:lnTo>
                  <a:lnTo>
                    <a:pt x="37" y="602"/>
                  </a:lnTo>
                  <a:lnTo>
                    <a:pt x="65" y="524"/>
                  </a:lnTo>
                  <a:lnTo>
                    <a:pt x="102" y="451"/>
                  </a:lnTo>
                  <a:lnTo>
                    <a:pt x="142" y="382"/>
                  </a:lnTo>
                  <a:lnTo>
                    <a:pt x="191" y="317"/>
                  </a:lnTo>
                  <a:lnTo>
                    <a:pt x="244" y="256"/>
                  </a:lnTo>
                  <a:lnTo>
                    <a:pt x="305" y="199"/>
                  </a:lnTo>
                  <a:lnTo>
                    <a:pt x="370" y="150"/>
                  </a:lnTo>
                  <a:lnTo>
                    <a:pt x="439" y="106"/>
                  </a:lnTo>
                  <a:lnTo>
                    <a:pt x="512" y="69"/>
                  </a:lnTo>
                  <a:lnTo>
                    <a:pt x="594" y="41"/>
                  </a:lnTo>
                  <a:lnTo>
                    <a:pt x="675" y="20"/>
                  </a:lnTo>
                  <a:lnTo>
                    <a:pt x="760" y="4"/>
                  </a:lnTo>
                  <a:lnTo>
                    <a:pt x="760" y="4"/>
                  </a:lnTo>
                  <a:close/>
                </a:path>
              </a:pathLst>
            </a:custGeom>
            <a:solidFill>
              <a:srgbClr val="FAA6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30"/>
            <p:cNvSpPr>
              <a:spLocks/>
            </p:cNvSpPr>
            <p:nvPr/>
          </p:nvSpPr>
          <p:spPr bwMode="auto">
            <a:xfrm>
              <a:off x="5165" y="2363"/>
              <a:ext cx="1708" cy="1683"/>
            </a:xfrm>
            <a:custGeom>
              <a:avLst/>
              <a:gdLst>
                <a:gd name="T0" fmla="*/ 760 w 1708"/>
                <a:gd name="T1" fmla="*/ 4 h 1683"/>
                <a:gd name="T2" fmla="*/ 935 w 1708"/>
                <a:gd name="T3" fmla="*/ 4 h 1683"/>
                <a:gd name="T4" fmla="*/ 1098 w 1708"/>
                <a:gd name="T5" fmla="*/ 32 h 1683"/>
                <a:gd name="T6" fmla="*/ 1252 w 1708"/>
                <a:gd name="T7" fmla="*/ 93 h 1683"/>
                <a:gd name="T8" fmla="*/ 1386 w 1708"/>
                <a:gd name="T9" fmla="*/ 183 h 1683"/>
                <a:gd name="T10" fmla="*/ 1504 w 1708"/>
                <a:gd name="T11" fmla="*/ 297 h 1683"/>
                <a:gd name="T12" fmla="*/ 1598 w 1708"/>
                <a:gd name="T13" fmla="*/ 431 h 1683"/>
                <a:gd name="T14" fmla="*/ 1667 w 1708"/>
                <a:gd name="T15" fmla="*/ 581 h 1683"/>
                <a:gd name="T16" fmla="*/ 1704 w 1708"/>
                <a:gd name="T17" fmla="*/ 748 h 1683"/>
                <a:gd name="T18" fmla="*/ 1708 w 1708"/>
                <a:gd name="T19" fmla="*/ 833 h 1683"/>
                <a:gd name="T20" fmla="*/ 1691 w 1708"/>
                <a:gd name="T21" fmla="*/ 1000 h 1683"/>
                <a:gd name="T22" fmla="*/ 1643 w 1708"/>
                <a:gd name="T23" fmla="*/ 1155 h 1683"/>
                <a:gd name="T24" fmla="*/ 1565 w 1708"/>
                <a:gd name="T25" fmla="*/ 1301 h 1683"/>
                <a:gd name="T26" fmla="*/ 1464 w 1708"/>
                <a:gd name="T27" fmla="*/ 1427 h 1683"/>
                <a:gd name="T28" fmla="*/ 1338 w 1708"/>
                <a:gd name="T29" fmla="*/ 1533 h 1683"/>
                <a:gd name="T30" fmla="*/ 1191 w 1708"/>
                <a:gd name="T31" fmla="*/ 1610 h 1683"/>
                <a:gd name="T32" fmla="*/ 1033 w 1708"/>
                <a:gd name="T33" fmla="*/ 1663 h 1683"/>
                <a:gd name="T34" fmla="*/ 943 w 1708"/>
                <a:gd name="T35" fmla="*/ 1675 h 1683"/>
                <a:gd name="T36" fmla="*/ 773 w 1708"/>
                <a:gd name="T37" fmla="*/ 1679 h 1683"/>
                <a:gd name="T38" fmla="*/ 610 w 1708"/>
                <a:gd name="T39" fmla="*/ 1647 h 1683"/>
                <a:gd name="T40" fmla="*/ 455 w 1708"/>
                <a:gd name="T41" fmla="*/ 1586 h 1683"/>
                <a:gd name="T42" fmla="*/ 317 w 1708"/>
                <a:gd name="T43" fmla="*/ 1496 h 1683"/>
                <a:gd name="T44" fmla="*/ 199 w 1708"/>
                <a:gd name="T45" fmla="*/ 1386 h 1683"/>
                <a:gd name="T46" fmla="*/ 106 w 1708"/>
                <a:gd name="T47" fmla="*/ 1252 h 1683"/>
                <a:gd name="T48" fmla="*/ 41 w 1708"/>
                <a:gd name="T49" fmla="*/ 1102 h 1683"/>
                <a:gd name="T50" fmla="*/ 4 w 1708"/>
                <a:gd name="T51" fmla="*/ 935 h 1683"/>
                <a:gd name="T52" fmla="*/ 0 w 1708"/>
                <a:gd name="T53" fmla="*/ 850 h 1683"/>
                <a:gd name="T54" fmla="*/ 16 w 1708"/>
                <a:gd name="T55" fmla="*/ 683 h 1683"/>
                <a:gd name="T56" fmla="*/ 61 w 1708"/>
                <a:gd name="T57" fmla="*/ 524 h 1683"/>
                <a:gd name="T58" fmla="*/ 138 w 1708"/>
                <a:gd name="T59" fmla="*/ 382 h 1683"/>
                <a:gd name="T60" fmla="*/ 244 w 1708"/>
                <a:gd name="T61" fmla="*/ 256 h 1683"/>
                <a:gd name="T62" fmla="*/ 366 w 1708"/>
                <a:gd name="T63" fmla="*/ 150 h 1683"/>
                <a:gd name="T64" fmla="*/ 512 w 1708"/>
                <a:gd name="T65" fmla="*/ 69 h 1683"/>
                <a:gd name="T66" fmla="*/ 675 w 1708"/>
                <a:gd name="T67" fmla="*/ 16 h 1683"/>
                <a:gd name="T68" fmla="*/ 760 w 1708"/>
                <a:gd name="T69" fmla="*/ 4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8" h="1683">
                  <a:moveTo>
                    <a:pt x="760" y="4"/>
                  </a:moveTo>
                  <a:lnTo>
                    <a:pt x="760" y="4"/>
                  </a:lnTo>
                  <a:lnTo>
                    <a:pt x="850" y="0"/>
                  </a:lnTo>
                  <a:lnTo>
                    <a:pt x="935" y="4"/>
                  </a:lnTo>
                  <a:lnTo>
                    <a:pt x="1016" y="12"/>
                  </a:lnTo>
                  <a:lnTo>
                    <a:pt x="1098" y="32"/>
                  </a:lnTo>
                  <a:lnTo>
                    <a:pt x="1175" y="61"/>
                  </a:lnTo>
                  <a:lnTo>
                    <a:pt x="1252" y="93"/>
                  </a:lnTo>
                  <a:lnTo>
                    <a:pt x="1321" y="134"/>
                  </a:lnTo>
                  <a:lnTo>
                    <a:pt x="1386" y="183"/>
                  </a:lnTo>
                  <a:lnTo>
                    <a:pt x="1447" y="236"/>
                  </a:lnTo>
                  <a:lnTo>
                    <a:pt x="1504" y="297"/>
                  </a:lnTo>
                  <a:lnTo>
                    <a:pt x="1557" y="362"/>
                  </a:lnTo>
                  <a:lnTo>
                    <a:pt x="1598" y="431"/>
                  </a:lnTo>
                  <a:lnTo>
                    <a:pt x="1634" y="504"/>
                  </a:lnTo>
                  <a:lnTo>
                    <a:pt x="1667" y="581"/>
                  </a:lnTo>
                  <a:lnTo>
                    <a:pt x="1687" y="663"/>
                  </a:lnTo>
                  <a:lnTo>
                    <a:pt x="1704" y="748"/>
                  </a:lnTo>
                  <a:lnTo>
                    <a:pt x="1704" y="748"/>
                  </a:lnTo>
                  <a:lnTo>
                    <a:pt x="1708" y="833"/>
                  </a:lnTo>
                  <a:lnTo>
                    <a:pt x="1704" y="919"/>
                  </a:lnTo>
                  <a:lnTo>
                    <a:pt x="1691" y="1000"/>
                  </a:lnTo>
                  <a:lnTo>
                    <a:pt x="1671" y="1077"/>
                  </a:lnTo>
                  <a:lnTo>
                    <a:pt x="1643" y="1155"/>
                  </a:lnTo>
                  <a:lnTo>
                    <a:pt x="1610" y="1232"/>
                  </a:lnTo>
                  <a:lnTo>
                    <a:pt x="1565" y="1301"/>
                  </a:lnTo>
                  <a:lnTo>
                    <a:pt x="1517" y="1366"/>
                  </a:lnTo>
                  <a:lnTo>
                    <a:pt x="1464" y="1427"/>
                  </a:lnTo>
                  <a:lnTo>
                    <a:pt x="1403" y="1480"/>
                  </a:lnTo>
                  <a:lnTo>
                    <a:pt x="1338" y="1533"/>
                  </a:lnTo>
                  <a:lnTo>
                    <a:pt x="1269" y="1573"/>
                  </a:lnTo>
                  <a:lnTo>
                    <a:pt x="1191" y="1610"/>
                  </a:lnTo>
                  <a:lnTo>
                    <a:pt x="1114" y="1642"/>
                  </a:lnTo>
                  <a:lnTo>
                    <a:pt x="1033" y="1663"/>
                  </a:lnTo>
                  <a:lnTo>
                    <a:pt x="943" y="1675"/>
                  </a:lnTo>
                  <a:lnTo>
                    <a:pt x="943" y="1675"/>
                  </a:lnTo>
                  <a:lnTo>
                    <a:pt x="858" y="1683"/>
                  </a:lnTo>
                  <a:lnTo>
                    <a:pt x="773" y="1679"/>
                  </a:lnTo>
                  <a:lnTo>
                    <a:pt x="687" y="1667"/>
                  </a:lnTo>
                  <a:lnTo>
                    <a:pt x="610" y="1647"/>
                  </a:lnTo>
                  <a:lnTo>
                    <a:pt x="529" y="1622"/>
                  </a:lnTo>
                  <a:lnTo>
                    <a:pt x="455" y="1586"/>
                  </a:lnTo>
                  <a:lnTo>
                    <a:pt x="386" y="1545"/>
                  </a:lnTo>
                  <a:lnTo>
                    <a:pt x="317" y="1496"/>
                  </a:lnTo>
                  <a:lnTo>
                    <a:pt x="256" y="1443"/>
                  </a:lnTo>
                  <a:lnTo>
                    <a:pt x="199" y="1386"/>
                  </a:lnTo>
                  <a:lnTo>
                    <a:pt x="150" y="1321"/>
                  </a:lnTo>
                  <a:lnTo>
                    <a:pt x="106" y="1252"/>
                  </a:lnTo>
                  <a:lnTo>
                    <a:pt x="69" y="1179"/>
                  </a:lnTo>
                  <a:lnTo>
                    <a:pt x="41" y="1102"/>
                  </a:lnTo>
                  <a:lnTo>
                    <a:pt x="16" y="1020"/>
                  </a:lnTo>
                  <a:lnTo>
                    <a:pt x="4" y="935"/>
                  </a:lnTo>
                  <a:lnTo>
                    <a:pt x="4" y="935"/>
                  </a:lnTo>
                  <a:lnTo>
                    <a:pt x="0" y="850"/>
                  </a:lnTo>
                  <a:lnTo>
                    <a:pt x="4" y="764"/>
                  </a:lnTo>
                  <a:lnTo>
                    <a:pt x="16" y="683"/>
                  </a:lnTo>
                  <a:lnTo>
                    <a:pt x="37" y="602"/>
                  </a:lnTo>
                  <a:lnTo>
                    <a:pt x="61" y="524"/>
                  </a:lnTo>
                  <a:lnTo>
                    <a:pt x="98" y="451"/>
                  </a:lnTo>
                  <a:lnTo>
                    <a:pt x="138" y="382"/>
                  </a:lnTo>
                  <a:lnTo>
                    <a:pt x="187" y="317"/>
                  </a:lnTo>
                  <a:lnTo>
                    <a:pt x="244" y="256"/>
                  </a:lnTo>
                  <a:lnTo>
                    <a:pt x="301" y="199"/>
                  </a:lnTo>
                  <a:lnTo>
                    <a:pt x="366" y="150"/>
                  </a:lnTo>
                  <a:lnTo>
                    <a:pt x="439" y="106"/>
                  </a:lnTo>
                  <a:lnTo>
                    <a:pt x="512" y="69"/>
                  </a:lnTo>
                  <a:lnTo>
                    <a:pt x="594" y="41"/>
                  </a:lnTo>
                  <a:lnTo>
                    <a:pt x="675" y="16"/>
                  </a:lnTo>
                  <a:lnTo>
                    <a:pt x="760" y="4"/>
                  </a:lnTo>
                  <a:lnTo>
                    <a:pt x="760" y="4"/>
                  </a:lnTo>
                  <a:close/>
                </a:path>
              </a:pathLst>
            </a:custGeom>
            <a:solidFill>
              <a:srgbClr val="F68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31"/>
            <p:cNvSpPr>
              <a:spLocks/>
            </p:cNvSpPr>
            <p:nvPr/>
          </p:nvSpPr>
          <p:spPr bwMode="auto">
            <a:xfrm>
              <a:off x="5214" y="2387"/>
              <a:ext cx="1630" cy="1627"/>
            </a:xfrm>
            <a:custGeom>
              <a:avLst/>
              <a:gdLst>
                <a:gd name="T0" fmla="*/ 728 w 1630"/>
                <a:gd name="T1" fmla="*/ 8 h 1627"/>
                <a:gd name="T2" fmla="*/ 890 w 1630"/>
                <a:gd name="T3" fmla="*/ 4 h 1627"/>
                <a:gd name="T4" fmla="*/ 1049 w 1630"/>
                <a:gd name="T5" fmla="*/ 37 h 1627"/>
                <a:gd name="T6" fmla="*/ 1191 w 1630"/>
                <a:gd name="T7" fmla="*/ 94 h 1627"/>
                <a:gd name="T8" fmla="*/ 1325 w 1630"/>
                <a:gd name="T9" fmla="*/ 179 h 1627"/>
                <a:gd name="T10" fmla="*/ 1435 w 1630"/>
                <a:gd name="T11" fmla="*/ 289 h 1627"/>
                <a:gd name="T12" fmla="*/ 1524 w 1630"/>
                <a:gd name="T13" fmla="*/ 419 h 1627"/>
                <a:gd name="T14" fmla="*/ 1590 w 1630"/>
                <a:gd name="T15" fmla="*/ 565 h 1627"/>
                <a:gd name="T16" fmla="*/ 1622 w 1630"/>
                <a:gd name="T17" fmla="*/ 724 h 1627"/>
                <a:gd name="T18" fmla="*/ 1630 w 1630"/>
                <a:gd name="T19" fmla="*/ 809 h 1627"/>
                <a:gd name="T20" fmla="*/ 1614 w 1630"/>
                <a:gd name="T21" fmla="*/ 968 h 1627"/>
                <a:gd name="T22" fmla="*/ 1569 w 1630"/>
                <a:gd name="T23" fmla="*/ 1118 h 1627"/>
                <a:gd name="T24" fmla="*/ 1496 w 1630"/>
                <a:gd name="T25" fmla="*/ 1257 h 1627"/>
                <a:gd name="T26" fmla="*/ 1398 w 1630"/>
                <a:gd name="T27" fmla="*/ 1379 h 1627"/>
                <a:gd name="T28" fmla="*/ 1276 w 1630"/>
                <a:gd name="T29" fmla="*/ 1480 h 1627"/>
                <a:gd name="T30" fmla="*/ 1142 w 1630"/>
                <a:gd name="T31" fmla="*/ 1557 h 1627"/>
                <a:gd name="T32" fmla="*/ 988 w 1630"/>
                <a:gd name="T33" fmla="*/ 1606 h 1627"/>
                <a:gd name="T34" fmla="*/ 902 w 1630"/>
                <a:gd name="T35" fmla="*/ 1623 h 1627"/>
                <a:gd name="T36" fmla="*/ 740 w 1630"/>
                <a:gd name="T37" fmla="*/ 1623 h 1627"/>
                <a:gd name="T38" fmla="*/ 581 w 1630"/>
                <a:gd name="T39" fmla="*/ 1594 h 1627"/>
                <a:gd name="T40" fmla="*/ 439 w 1630"/>
                <a:gd name="T41" fmla="*/ 1533 h 1627"/>
                <a:gd name="T42" fmla="*/ 309 w 1630"/>
                <a:gd name="T43" fmla="*/ 1448 h 1627"/>
                <a:gd name="T44" fmla="*/ 195 w 1630"/>
                <a:gd name="T45" fmla="*/ 1338 h 1627"/>
                <a:gd name="T46" fmla="*/ 106 w 1630"/>
                <a:gd name="T47" fmla="*/ 1208 h 1627"/>
                <a:gd name="T48" fmla="*/ 40 w 1630"/>
                <a:gd name="T49" fmla="*/ 1066 h 1627"/>
                <a:gd name="T50" fmla="*/ 8 w 1630"/>
                <a:gd name="T51" fmla="*/ 903 h 1627"/>
                <a:gd name="T52" fmla="*/ 0 w 1630"/>
                <a:gd name="T53" fmla="*/ 822 h 1627"/>
                <a:gd name="T54" fmla="*/ 16 w 1630"/>
                <a:gd name="T55" fmla="*/ 659 h 1627"/>
                <a:gd name="T56" fmla="*/ 61 w 1630"/>
                <a:gd name="T57" fmla="*/ 509 h 1627"/>
                <a:gd name="T58" fmla="*/ 134 w 1630"/>
                <a:gd name="T59" fmla="*/ 370 h 1627"/>
                <a:gd name="T60" fmla="*/ 232 w 1630"/>
                <a:gd name="T61" fmla="*/ 248 h 1627"/>
                <a:gd name="T62" fmla="*/ 354 w 1630"/>
                <a:gd name="T63" fmla="*/ 147 h 1627"/>
                <a:gd name="T64" fmla="*/ 492 w 1630"/>
                <a:gd name="T65" fmla="*/ 69 h 1627"/>
                <a:gd name="T66" fmla="*/ 646 w 1630"/>
                <a:gd name="T67" fmla="*/ 21 h 1627"/>
                <a:gd name="T68" fmla="*/ 728 w 1630"/>
                <a:gd name="T69" fmla="*/ 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0" h="1627">
                  <a:moveTo>
                    <a:pt x="728" y="8"/>
                  </a:moveTo>
                  <a:lnTo>
                    <a:pt x="728" y="8"/>
                  </a:lnTo>
                  <a:lnTo>
                    <a:pt x="809" y="0"/>
                  </a:lnTo>
                  <a:lnTo>
                    <a:pt x="890" y="4"/>
                  </a:lnTo>
                  <a:lnTo>
                    <a:pt x="972" y="17"/>
                  </a:lnTo>
                  <a:lnTo>
                    <a:pt x="1049" y="37"/>
                  </a:lnTo>
                  <a:lnTo>
                    <a:pt x="1122" y="61"/>
                  </a:lnTo>
                  <a:lnTo>
                    <a:pt x="1191" y="94"/>
                  </a:lnTo>
                  <a:lnTo>
                    <a:pt x="1260" y="135"/>
                  </a:lnTo>
                  <a:lnTo>
                    <a:pt x="1325" y="179"/>
                  </a:lnTo>
                  <a:lnTo>
                    <a:pt x="1382" y="232"/>
                  </a:lnTo>
                  <a:lnTo>
                    <a:pt x="1435" y="289"/>
                  </a:lnTo>
                  <a:lnTo>
                    <a:pt x="1484" y="350"/>
                  </a:lnTo>
                  <a:lnTo>
                    <a:pt x="1524" y="419"/>
                  </a:lnTo>
                  <a:lnTo>
                    <a:pt x="1561" y="488"/>
                  </a:lnTo>
                  <a:lnTo>
                    <a:pt x="1590" y="565"/>
                  </a:lnTo>
                  <a:lnTo>
                    <a:pt x="1610" y="643"/>
                  </a:lnTo>
                  <a:lnTo>
                    <a:pt x="1622" y="724"/>
                  </a:lnTo>
                  <a:lnTo>
                    <a:pt x="1622" y="724"/>
                  </a:lnTo>
                  <a:lnTo>
                    <a:pt x="1630" y="809"/>
                  </a:lnTo>
                  <a:lnTo>
                    <a:pt x="1626" y="891"/>
                  </a:lnTo>
                  <a:lnTo>
                    <a:pt x="1614" y="968"/>
                  </a:lnTo>
                  <a:lnTo>
                    <a:pt x="1594" y="1045"/>
                  </a:lnTo>
                  <a:lnTo>
                    <a:pt x="1569" y="1118"/>
                  </a:lnTo>
                  <a:lnTo>
                    <a:pt x="1537" y="1192"/>
                  </a:lnTo>
                  <a:lnTo>
                    <a:pt x="1496" y="1257"/>
                  </a:lnTo>
                  <a:lnTo>
                    <a:pt x="1451" y="1322"/>
                  </a:lnTo>
                  <a:lnTo>
                    <a:pt x="1398" y="1379"/>
                  </a:lnTo>
                  <a:lnTo>
                    <a:pt x="1342" y="1431"/>
                  </a:lnTo>
                  <a:lnTo>
                    <a:pt x="1276" y="1480"/>
                  </a:lnTo>
                  <a:lnTo>
                    <a:pt x="1211" y="1521"/>
                  </a:lnTo>
                  <a:lnTo>
                    <a:pt x="1142" y="1557"/>
                  </a:lnTo>
                  <a:lnTo>
                    <a:pt x="1065" y="1586"/>
                  </a:lnTo>
                  <a:lnTo>
                    <a:pt x="988" y="1606"/>
                  </a:lnTo>
                  <a:lnTo>
                    <a:pt x="902" y="1623"/>
                  </a:lnTo>
                  <a:lnTo>
                    <a:pt x="902" y="1623"/>
                  </a:lnTo>
                  <a:lnTo>
                    <a:pt x="821" y="1627"/>
                  </a:lnTo>
                  <a:lnTo>
                    <a:pt x="740" y="1623"/>
                  </a:lnTo>
                  <a:lnTo>
                    <a:pt x="658" y="1610"/>
                  </a:lnTo>
                  <a:lnTo>
                    <a:pt x="581" y="1594"/>
                  </a:lnTo>
                  <a:lnTo>
                    <a:pt x="508" y="1566"/>
                  </a:lnTo>
                  <a:lnTo>
                    <a:pt x="439" y="1533"/>
                  </a:lnTo>
                  <a:lnTo>
                    <a:pt x="370" y="1492"/>
                  </a:lnTo>
                  <a:lnTo>
                    <a:pt x="309" y="1448"/>
                  </a:lnTo>
                  <a:lnTo>
                    <a:pt x="248" y="1395"/>
                  </a:lnTo>
                  <a:lnTo>
                    <a:pt x="195" y="1338"/>
                  </a:lnTo>
                  <a:lnTo>
                    <a:pt x="146" y="1277"/>
                  </a:lnTo>
                  <a:lnTo>
                    <a:pt x="106" y="1208"/>
                  </a:lnTo>
                  <a:lnTo>
                    <a:pt x="69" y="1139"/>
                  </a:lnTo>
                  <a:lnTo>
                    <a:pt x="40" y="1066"/>
                  </a:lnTo>
                  <a:lnTo>
                    <a:pt x="20" y="984"/>
                  </a:lnTo>
                  <a:lnTo>
                    <a:pt x="8" y="903"/>
                  </a:lnTo>
                  <a:lnTo>
                    <a:pt x="8" y="903"/>
                  </a:lnTo>
                  <a:lnTo>
                    <a:pt x="0" y="822"/>
                  </a:lnTo>
                  <a:lnTo>
                    <a:pt x="4" y="740"/>
                  </a:lnTo>
                  <a:lnTo>
                    <a:pt x="16" y="659"/>
                  </a:lnTo>
                  <a:lnTo>
                    <a:pt x="36" y="582"/>
                  </a:lnTo>
                  <a:lnTo>
                    <a:pt x="61" y="509"/>
                  </a:lnTo>
                  <a:lnTo>
                    <a:pt x="97" y="435"/>
                  </a:lnTo>
                  <a:lnTo>
                    <a:pt x="134" y="370"/>
                  </a:lnTo>
                  <a:lnTo>
                    <a:pt x="183" y="305"/>
                  </a:lnTo>
                  <a:lnTo>
                    <a:pt x="232" y="248"/>
                  </a:lnTo>
                  <a:lnTo>
                    <a:pt x="288" y="196"/>
                  </a:lnTo>
                  <a:lnTo>
                    <a:pt x="354" y="147"/>
                  </a:lnTo>
                  <a:lnTo>
                    <a:pt x="419" y="106"/>
                  </a:lnTo>
                  <a:lnTo>
                    <a:pt x="492" y="69"/>
                  </a:lnTo>
                  <a:lnTo>
                    <a:pt x="565" y="41"/>
                  </a:lnTo>
                  <a:lnTo>
                    <a:pt x="646" y="21"/>
                  </a:lnTo>
                  <a:lnTo>
                    <a:pt x="728" y="8"/>
                  </a:lnTo>
                  <a:lnTo>
                    <a:pt x="728" y="8"/>
                  </a:lnTo>
                  <a:close/>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2"/>
            <p:cNvSpPr>
              <a:spLocks/>
            </p:cNvSpPr>
            <p:nvPr/>
          </p:nvSpPr>
          <p:spPr bwMode="auto">
            <a:xfrm>
              <a:off x="5230" y="2395"/>
              <a:ext cx="1598" cy="1586"/>
            </a:xfrm>
            <a:custGeom>
              <a:avLst/>
              <a:gdLst>
                <a:gd name="T0" fmla="*/ 712 w 1598"/>
                <a:gd name="T1" fmla="*/ 5 h 1586"/>
                <a:gd name="T2" fmla="*/ 874 w 1598"/>
                <a:gd name="T3" fmla="*/ 5 h 1586"/>
                <a:gd name="T4" fmla="*/ 1029 w 1598"/>
                <a:gd name="T5" fmla="*/ 33 h 1586"/>
                <a:gd name="T6" fmla="*/ 1171 w 1598"/>
                <a:gd name="T7" fmla="*/ 94 h 1586"/>
                <a:gd name="T8" fmla="*/ 1301 w 1598"/>
                <a:gd name="T9" fmla="*/ 175 h 1586"/>
                <a:gd name="T10" fmla="*/ 1411 w 1598"/>
                <a:gd name="T11" fmla="*/ 281 h 1586"/>
                <a:gd name="T12" fmla="*/ 1496 w 1598"/>
                <a:gd name="T13" fmla="*/ 407 h 1586"/>
                <a:gd name="T14" fmla="*/ 1561 w 1598"/>
                <a:gd name="T15" fmla="*/ 549 h 1586"/>
                <a:gd name="T16" fmla="*/ 1594 w 1598"/>
                <a:gd name="T17" fmla="*/ 708 h 1586"/>
                <a:gd name="T18" fmla="*/ 1598 w 1598"/>
                <a:gd name="T19" fmla="*/ 789 h 1586"/>
                <a:gd name="T20" fmla="*/ 1586 w 1598"/>
                <a:gd name="T21" fmla="*/ 944 h 1586"/>
                <a:gd name="T22" fmla="*/ 1541 w 1598"/>
                <a:gd name="T23" fmla="*/ 1094 h 1586"/>
                <a:gd name="T24" fmla="*/ 1468 w 1598"/>
                <a:gd name="T25" fmla="*/ 1228 h 1586"/>
                <a:gd name="T26" fmla="*/ 1370 w 1598"/>
                <a:gd name="T27" fmla="*/ 1346 h 1586"/>
                <a:gd name="T28" fmla="*/ 1256 w 1598"/>
                <a:gd name="T29" fmla="*/ 1444 h 1586"/>
                <a:gd name="T30" fmla="*/ 1118 w 1598"/>
                <a:gd name="T31" fmla="*/ 1521 h 1586"/>
                <a:gd name="T32" fmla="*/ 968 w 1598"/>
                <a:gd name="T33" fmla="*/ 1570 h 1586"/>
                <a:gd name="T34" fmla="*/ 886 w 1598"/>
                <a:gd name="T35" fmla="*/ 1582 h 1586"/>
                <a:gd name="T36" fmla="*/ 724 w 1598"/>
                <a:gd name="T37" fmla="*/ 1586 h 1586"/>
                <a:gd name="T38" fmla="*/ 569 w 1598"/>
                <a:gd name="T39" fmla="*/ 1554 h 1586"/>
                <a:gd name="T40" fmla="*/ 427 w 1598"/>
                <a:gd name="T41" fmla="*/ 1497 h 1586"/>
                <a:gd name="T42" fmla="*/ 301 w 1598"/>
                <a:gd name="T43" fmla="*/ 1411 h 1586"/>
                <a:gd name="T44" fmla="*/ 191 w 1598"/>
                <a:gd name="T45" fmla="*/ 1306 h 1586"/>
                <a:gd name="T46" fmla="*/ 102 w 1598"/>
                <a:gd name="T47" fmla="*/ 1179 h 1586"/>
                <a:gd name="T48" fmla="*/ 41 w 1598"/>
                <a:gd name="T49" fmla="*/ 1037 h 1586"/>
                <a:gd name="T50" fmla="*/ 4 w 1598"/>
                <a:gd name="T51" fmla="*/ 883 h 1586"/>
                <a:gd name="T52" fmla="*/ 0 w 1598"/>
                <a:gd name="T53" fmla="*/ 801 h 1586"/>
                <a:gd name="T54" fmla="*/ 16 w 1598"/>
                <a:gd name="T55" fmla="*/ 643 h 1586"/>
                <a:gd name="T56" fmla="*/ 61 w 1598"/>
                <a:gd name="T57" fmla="*/ 496 h 1586"/>
                <a:gd name="T58" fmla="*/ 130 w 1598"/>
                <a:gd name="T59" fmla="*/ 362 h 1586"/>
                <a:gd name="T60" fmla="*/ 228 w 1598"/>
                <a:gd name="T61" fmla="*/ 240 h 1586"/>
                <a:gd name="T62" fmla="*/ 346 w 1598"/>
                <a:gd name="T63" fmla="*/ 143 h 1586"/>
                <a:gd name="T64" fmla="*/ 480 w 1598"/>
                <a:gd name="T65" fmla="*/ 66 h 1586"/>
                <a:gd name="T66" fmla="*/ 630 w 1598"/>
                <a:gd name="T67" fmla="*/ 21 h 1586"/>
                <a:gd name="T68" fmla="*/ 712 w 1598"/>
                <a:gd name="T69" fmla="*/ 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8" h="1586">
                  <a:moveTo>
                    <a:pt x="712" y="5"/>
                  </a:moveTo>
                  <a:lnTo>
                    <a:pt x="712" y="5"/>
                  </a:lnTo>
                  <a:lnTo>
                    <a:pt x="793" y="0"/>
                  </a:lnTo>
                  <a:lnTo>
                    <a:pt x="874" y="5"/>
                  </a:lnTo>
                  <a:lnTo>
                    <a:pt x="951" y="17"/>
                  </a:lnTo>
                  <a:lnTo>
                    <a:pt x="1029" y="33"/>
                  </a:lnTo>
                  <a:lnTo>
                    <a:pt x="1102" y="61"/>
                  </a:lnTo>
                  <a:lnTo>
                    <a:pt x="1171" y="94"/>
                  </a:lnTo>
                  <a:lnTo>
                    <a:pt x="1236" y="131"/>
                  </a:lnTo>
                  <a:lnTo>
                    <a:pt x="1301" y="175"/>
                  </a:lnTo>
                  <a:lnTo>
                    <a:pt x="1358" y="224"/>
                  </a:lnTo>
                  <a:lnTo>
                    <a:pt x="1411" y="281"/>
                  </a:lnTo>
                  <a:lnTo>
                    <a:pt x="1456" y="342"/>
                  </a:lnTo>
                  <a:lnTo>
                    <a:pt x="1496" y="407"/>
                  </a:lnTo>
                  <a:lnTo>
                    <a:pt x="1533" y="476"/>
                  </a:lnTo>
                  <a:lnTo>
                    <a:pt x="1561" y="549"/>
                  </a:lnTo>
                  <a:lnTo>
                    <a:pt x="1582" y="627"/>
                  </a:lnTo>
                  <a:lnTo>
                    <a:pt x="1594" y="708"/>
                  </a:lnTo>
                  <a:lnTo>
                    <a:pt x="1594" y="708"/>
                  </a:lnTo>
                  <a:lnTo>
                    <a:pt x="1598" y="789"/>
                  </a:lnTo>
                  <a:lnTo>
                    <a:pt x="1594" y="866"/>
                  </a:lnTo>
                  <a:lnTo>
                    <a:pt x="1586" y="944"/>
                  </a:lnTo>
                  <a:lnTo>
                    <a:pt x="1565" y="1021"/>
                  </a:lnTo>
                  <a:lnTo>
                    <a:pt x="1541" y="1094"/>
                  </a:lnTo>
                  <a:lnTo>
                    <a:pt x="1508" y="1163"/>
                  </a:lnTo>
                  <a:lnTo>
                    <a:pt x="1468" y="1228"/>
                  </a:lnTo>
                  <a:lnTo>
                    <a:pt x="1423" y="1289"/>
                  </a:lnTo>
                  <a:lnTo>
                    <a:pt x="1370" y="1346"/>
                  </a:lnTo>
                  <a:lnTo>
                    <a:pt x="1317" y="1399"/>
                  </a:lnTo>
                  <a:lnTo>
                    <a:pt x="1256" y="1444"/>
                  </a:lnTo>
                  <a:lnTo>
                    <a:pt x="1187" y="1488"/>
                  </a:lnTo>
                  <a:lnTo>
                    <a:pt x="1118" y="1521"/>
                  </a:lnTo>
                  <a:lnTo>
                    <a:pt x="1045" y="1549"/>
                  </a:lnTo>
                  <a:lnTo>
                    <a:pt x="968" y="1570"/>
                  </a:lnTo>
                  <a:lnTo>
                    <a:pt x="886" y="1582"/>
                  </a:lnTo>
                  <a:lnTo>
                    <a:pt x="886" y="1582"/>
                  </a:lnTo>
                  <a:lnTo>
                    <a:pt x="805" y="1586"/>
                  </a:lnTo>
                  <a:lnTo>
                    <a:pt x="724" y="1586"/>
                  </a:lnTo>
                  <a:lnTo>
                    <a:pt x="647" y="1574"/>
                  </a:lnTo>
                  <a:lnTo>
                    <a:pt x="569" y="1554"/>
                  </a:lnTo>
                  <a:lnTo>
                    <a:pt x="500" y="1529"/>
                  </a:lnTo>
                  <a:lnTo>
                    <a:pt x="427" y="1497"/>
                  </a:lnTo>
                  <a:lnTo>
                    <a:pt x="362" y="1456"/>
                  </a:lnTo>
                  <a:lnTo>
                    <a:pt x="301" y="1411"/>
                  </a:lnTo>
                  <a:lnTo>
                    <a:pt x="244" y="1362"/>
                  </a:lnTo>
                  <a:lnTo>
                    <a:pt x="191" y="1306"/>
                  </a:lnTo>
                  <a:lnTo>
                    <a:pt x="142" y="1245"/>
                  </a:lnTo>
                  <a:lnTo>
                    <a:pt x="102" y="1179"/>
                  </a:lnTo>
                  <a:lnTo>
                    <a:pt x="65" y="1110"/>
                  </a:lnTo>
                  <a:lnTo>
                    <a:pt x="41" y="1037"/>
                  </a:lnTo>
                  <a:lnTo>
                    <a:pt x="16" y="960"/>
                  </a:lnTo>
                  <a:lnTo>
                    <a:pt x="4" y="883"/>
                  </a:lnTo>
                  <a:lnTo>
                    <a:pt x="4" y="883"/>
                  </a:lnTo>
                  <a:lnTo>
                    <a:pt x="0" y="801"/>
                  </a:lnTo>
                  <a:lnTo>
                    <a:pt x="4" y="720"/>
                  </a:lnTo>
                  <a:lnTo>
                    <a:pt x="16" y="643"/>
                  </a:lnTo>
                  <a:lnTo>
                    <a:pt x="33" y="570"/>
                  </a:lnTo>
                  <a:lnTo>
                    <a:pt x="61" y="496"/>
                  </a:lnTo>
                  <a:lnTo>
                    <a:pt x="94" y="427"/>
                  </a:lnTo>
                  <a:lnTo>
                    <a:pt x="130" y="362"/>
                  </a:lnTo>
                  <a:lnTo>
                    <a:pt x="175" y="297"/>
                  </a:lnTo>
                  <a:lnTo>
                    <a:pt x="228" y="240"/>
                  </a:lnTo>
                  <a:lnTo>
                    <a:pt x="285" y="192"/>
                  </a:lnTo>
                  <a:lnTo>
                    <a:pt x="346" y="143"/>
                  </a:lnTo>
                  <a:lnTo>
                    <a:pt x="411" y="102"/>
                  </a:lnTo>
                  <a:lnTo>
                    <a:pt x="480" y="66"/>
                  </a:lnTo>
                  <a:lnTo>
                    <a:pt x="553" y="41"/>
                  </a:lnTo>
                  <a:lnTo>
                    <a:pt x="630" y="21"/>
                  </a:lnTo>
                  <a:lnTo>
                    <a:pt x="712" y="5"/>
                  </a:lnTo>
                  <a:lnTo>
                    <a:pt x="712" y="5"/>
                  </a:lnTo>
                  <a:close/>
                </a:path>
              </a:pathLst>
            </a:custGeom>
            <a:solidFill>
              <a:srgbClr val="FFC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3"/>
            <p:cNvSpPr>
              <a:spLocks/>
            </p:cNvSpPr>
            <p:nvPr/>
          </p:nvSpPr>
          <p:spPr bwMode="auto">
            <a:xfrm>
              <a:off x="5246" y="2404"/>
              <a:ext cx="1570" cy="1549"/>
            </a:xfrm>
            <a:custGeom>
              <a:avLst/>
              <a:gdLst>
                <a:gd name="T0" fmla="*/ 700 w 1570"/>
                <a:gd name="T1" fmla="*/ 4 h 1549"/>
                <a:gd name="T2" fmla="*/ 858 w 1570"/>
                <a:gd name="T3" fmla="*/ 4 h 1549"/>
                <a:gd name="T4" fmla="*/ 1009 w 1570"/>
                <a:gd name="T5" fmla="*/ 32 h 1549"/>
                <a:gd name="T6" fmla="*/ 1151 w 1570"/>
                <a:gd name="T7" fmla="*/ 89 h 1549"/>
                <a:gd name="T8" fmla="*/ 1277 w 1570"/>
                <a:gd name="T9" fmla="*/ 170 h 1549"/>
                <a:gd name="T10" fmla="*/ 1383 w 1570"/>
                <a:gd name="T11" fmla="*/ 272 h 1549"/>
                <a:gd name="T12" fmla="*/ 1472 w 1570"/>
                <a:gd name="T13" fmla="*/ 394 h 1549"/>
                <a:gd name="T14" fmla="*/ 1533 w 1570"/>
                <a:gd name="T15" fmla="*/ 536 h 1549"/>
                <a:gd name="T16" fmla="*/ 1566 w 1570"/>
                <a:gd name="T17" fmla="*/ 687 h 1549"/>
                <a:gd name="T18" fmla="*/ 1570 w 1570"/>
                <a:gd name="T19" fmla="*/ 768 h 1549"/>
                <a:gd name="T20" fmla="*/ 1553 w 1570"/>
                <a:gd name="T21" fmla="*/ 918 h 1549"/>
                <a:gd name="T22" fmla="*/ 1513 w 1570"/>
                <a:gd name="T23" fmla="*/ 1065 h 1549"/>
                <a:gd name="T24" fmla="*/ 1440 w 1570"/>
                <a:gd name="T25" fmla="*/ 1195 h 1549"/>
                <a:gd name="T26" fmla="*/ 1346 w 1570"/>
                <a:gd name="T27" fmla="*/ 1313 h 1549"/>
                <a:gd name="T28" fmla="*/ 1232 w 1570"/>
                <a:gd name="T29" fmla="*/ 1410 h 1549"/>
                <a:gd name="T30" fmla="*/ 1098 w 1570"/>
                <a:gd name="T31" fmla="*/ 1484 h 1549"/>
                <a:gd name="T32" fmla="*/ 948 w 1570"/>
                <a:gd name="T33" fmla="*/ 1532 h 1549"/>
                <a:gd name="T34" fmla="*/ 870 w 1570"/>
                <a:gd name="T35" fmla="*/ 1545 h 1549"/>
                <a:gd name="T36" fmla="*/ 712 w 1570"/>
                <a:gd name="T37" fmla="*/ 1545 h 1549"/>
                <a:gd name="T38" fmla="*/ 561 w 1570"/>
                <a:gd name="T39" fmla="*/ 1516 h 1549"/>
                <a:gd name="T40" fmla="*/ 419 w 1570"/>
                <a:gd name="T41" fmla="*/ 1459 h 1549"/>
                <a:gd name="T42" fmla="*/ 293 w 1570"/>
                <a:gd name="T43" fmla="*/ 1378 h 1549"/>
                <a:gd name="T44" fmla="*/ 183 w 1570"/>
                <a:gd name="T45" fmla="*/ 1276 h 1549"/>
                <a:gd name="T46" fmla="*/ 98 w 1570"/>
                <a:gd name="T47" fmla="*/ 1150 h 1549"/>
                <a:gd name="T48" fmla="*/ 37 w 1570"/>
                <a:gd name="T49" fmla="*/ 1012 h 1549"/>
                <a:gd name="T50" fmla="*/ 4 w 1570"/>
                <a:gd name="T51" fmla="*/ 857 h 1549"/>
                <a:gd name="T52" fmla="*/ 0 w 1570"/>
                <a:gd name="T53" fmla="*/ 780 h 1549"/>
                <a:gd name="T54" fmla="*/ 13 w 1570"/>
                <a:gd name="T55" fmla="*/ 626 h 1549"/>
                <a:gd name="T56" fmla="*/ 57 w 1570"/>
                <a:gd name="T57" fmla="*/ 483 h 1549"/>
                <a:gd name="T58" fmla="*/ 126 w 1570"/>
                <a:gd name="T59" fmla="*/ 349 h 1549"/>
                <a:gd name="T60" fmla="*/ 224 w 1570"/>
                <a:gd name="T61" fmla="*/ 235 h 1549"/>
                <a:gd name="T62" fmla="*/ 338 w 1570"/>
                <a:gd name="T63" fmla="*/ 138 h 1549"/>
                <a:gd name="T64" fmla="*/ 472 w 1570"/>
                <a:gd name="T65" fmla="*/ 65 h 1549"/>
                <a:gd name="T66" fmla="*/ 618 w 1570"/>
                <a:gd name="T67" fmla="*/ 16 h 1549"/>
                <a:gd name="T68" fmla="*/ 700 w 1570"/>
                <a:gd name="T69" fmla="*/ 4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0" h="1549">
                  <a:moveTo>
                    <a:pt x="700" y="4"/>
                  </a:moveTo>
                  <a:lnTo>
                    <a:pt x="700" y="4"/>
                  </a:lnTo>
                  <a:lnTo>
                    <a:pt x="781" y="0"/>
                  </a:lnTo>
                  <a:lnTo>
                    <a:pt x="858" y="4"/>
                  </a:lnTo>
                  <a:lnTo>
                    <a:pt x="935" y="12"/>
                  </a:lnTo>
                  <a:lnTo>
                    <a:pt x="1009" y="32"/>
                  </a:lnTo>
                  <a:lnTo>
                    <a:pt x="1082" y="57"/>
                  </a:lnTo>
                  <a:lnTo>
                    <a:pt x="1151" y="89"/>
                  </a:lnTo>
                  <a:lnTo>
                    <a:pt x="1216" y="126"/>
                  </a:lnTo>
                  <a:lnTo>
                    <a:pt x="1277" y="170"/>
                  </a:lnTo>
                  <a:lnTo>
                    <a:pt x="1334" y="219"/>
                  </a:lnTo>
                  <a:lnTo>
                    <a:pt x="1383" y="272"/>
                  </a:lnTo>
                  <a:lnTo>
                    <a:pt x="1431" y="333"/>
                  </a:lnTo>
                  <a:lnTo>
                    <a:pt x="1472" y="394"/>
                  </a:lnTo>
                  <a:lnTo>
                    <a:pt x="1505" y="463"/>
                  </a:lnTo>
                  <a:lnTo>
                    <a:pt x="1533" y="536"/>
                  </a:lnTo>
                  <a:lnTo>
                    <a:pt x="1553" y="609"/>
                  </a:lnTo>
                  <a:lnTo>
                    <a:pt x="1566" y="687"/>
                  </a:lnTo>
                  <a:lnTo>
                    <a:pt x="1566" y="687"/>
                  </a:lnTo>
                  <a:lnTo>
                    <a:pt x="1570" y="768"/>
                  </a:lnTo>
                  <a:lnTo>
                    <a:pt x="1566" y="845"/>
                  </a:lnTo>
                  <a:lnTo>
                    <a:pt x="1553" y="918"/>
                  </a:lnTo>
                  <a:lnTo>
                    <a:pt x="1537" y="996"/>
                  </a:lnTo>
                  <a:lnTo>
                    <a:pt x="1513" y="1065"/>
                  </a:lnTo>
                  <a:lnTo>
                    <a:pt x="1480" y="1134"/>
                  </a:lnTo>
                  <a:lnTo>
                    <a:pt x="1440" y="1195"/>
                  </a:lnTo>
                  <a:lnTo>
                    <a:pt x="1395" y="1256"/>
                  </a:lnTo>
                  <a:lnTo>
                    <a:pt x="1346" y="1313"/>
                  </a:lnTo>
                  <a:lnTo>
                    <a:pt x="1289" y="1366"/>
                  </a:lnTo>
                  <a:lnTo>
                    <a:pt x="1232" y="1410"/>
                  </a:lnTo>
                  <a:lnTo>
                    <a:pt x="1167" y="1451"/>
                  </a:lnTo>
                  <a:lnTo>
                    <a:pt x="1098" y="1484"/>
                  </a:lnTo>
                  <a:lnTo>
                    <a:pt x="1025" y="1512"/>
                  </a:lnTo>
                  <a:lnTo>
                    <a:pt x="948" y="1532"/>
                  </a:lnTo>
                  <a:lnTo>
                    <a:pt x="870" y="1545"/>
                  </a:lnTo>
                  <a:lnTo>
                    <a:pt x="870" y="1545"/>
                  </a:lnTo>
                  <a:lnTo>
                    <a:pt x="789" y="1549"/>
                  </a:lnTo>
                  <a:lnTo>
                    <a:pt x="712" y="1545"/>
                  </a:lnTo>
                  <a:lnTo>
                    <a:pt x="635" y="1532"/>
                  </a:lnTo>
                  <a:lnTo>
                    <a:pt x="561" y="1516"/>
                  </a:lnTo>
                  <a:lnTo>
                    <a:pt x="488" y="1492"/>
                  </a:lnTo>
                  <a:lnTo>
                    <a:pt x="419" y="1459"/>
                  </a:lnTo>
                  <a:lnTo>
                    <a:pt x="354" y="1423"/>
                  </a:lnTo>
                  <a:lnTo>
                    <a:pt x="293" y="1378"/>
                  </a:lnTo>
                  <a:lnTo>
                    <a:pt x="236" y="1329"/>
                  </a:lnTo>
                  <a:lnTo>
                    <a:pt x="183" y="1276"/>
                  </a:lnTo>
                  <a:lnTo>
                    <a:pt x="139" y="1215"/>
                  </a:lnTo>
                  <a:lnTo>
                    <a:pt x="98" y="1150"/>
                  </a:lnTo>
                  <a:lnTo>
                    <a:pt x="65" y="1085"/>
                  </a:lnTo>
                  <a:lnTo>
                    <a:pt x="37" y="1012"/>
                  </a:lnTo>
                  <a:lnTo>
                    <a:pt x="17" y="939"/>
                  </a:lnTo>
                  <a:lnTo>
                    <a:pt x="4" y="857"/>
                  </a:lnTo>
                  <a:lnTo>
                    <a:pt x="4" y="857"/>
                  </a:lnTo>
                  <a:lnTo>
                    <a:pt x="0" y="780"/>
                  </a:lnTo>
                  <a:lnTo>
                    <a:pt x="4" y="703"/>
                  </a:lnTo>
                  <a:lnTo>
                    <a:pt x="13" y="626"/>
                  </a:lnTo>
                  <a:lnTo>
                    <a:pt x="33" y="553"/>
                  </a:lnTo>
                  <a:lnTo>
                    <a:pt x="57" y="483"/>
                  </a:lnTo>
                  <a:lnTo>
                    <a:pt x="90" y="414"/>
                  </a:lnTo>
                  <a:lnTo>
                    <a:pt x="126" y="349"/>
                  </a:lnTo>
                  <a:lnTo>
                    <a:pt x="171" y="288"/>
                  </a:lnTo>
                  <a:lnTo>
                    <a:pt x="224" y="235"/>
                  </a:lnTo>
                  <a:lnTo>
                    <a:pt x="277" y="183"/>
                  </a:lnTo>
                  <a:lnTo>
                    <a:pt x="338" y="138"/>
                  </a:lnTo>
                  <a:lnTo>
                    <a:pt x="403" y="97"/>
                  </a:lnTo>
                  <a:lnTo>
                    <a:pt x="472" y="65"/>
                  </a:lnTo>
                  <a:lnTo>
                    <a:pt x="545" y="36"/>
                  </a:lnTo>
                  <a:lnTo>
                    <a:pt x="618" y="16"/>
                  </a:lnTo>
                  <a:lnTo>
                    <a:pt x="700" y="4"/>
                  </a:lnTo>
                  <a:lnTo>
                    <a:pt x="700" y="4"/>
                  </a:lnTo>
                  <a:close/>
                </a:path>
              </a:pathLst>
            </a:custGeom>
            <a:solidFill>
              <a:srgbClr val="FFC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4"/>
            <p:cNvSpPr>
              <a:spLocks/>
            </p:cNvSpPr>
            <p:nvPr/>
          </p:nvSpPr>
          <p:spPr bwMode="auto">
            <a:xfrm>
              <a:off x="5259" y="2412"/>
              <a:ext cx="1545" cy="1508"/>
            </a:xfrm>
            <a:custGeom>
              <a:avLst/>
              <a:gdLst>
                <a:gd name="T0" fmla="*/ 687 w 1545"/>
                <a:gd name="T1" fmla="*/ 4 h 1508"/>
                <a:gd name="T2" fmla="*/ 845 w 1545"/>
                <a:gd name="T3" fmla="*/ 0 h 1508"/>
                <a:gd name="T4" fmla="*/ 992 w 1545"/>
                <a:gd name="T5" fmla="*/ 28 h 1508"/>
                <a:gd name="T6" fmla="*/ 1130 w 1545"/>
                <a:gd name="T7" fmla="*/ 85 h 1508"/>
                <a:gd name="T8" fmla="*/ 1256 w 1545"/>
                <a:gd name="T9" fmla="*/ 162 h 1508"/>
                <a:gd name="T10" fmla="*/ 1362 w 1545"/>
                <a:gd name="T11" fmla="*/ 264 h 1508"/>
                <a:gd name="T12" fmla="*/ 1447 w 1545"/>
                <a:gd name="T13" fmla="*/ 386 h 1508"/>
                <a:gd name="T14" fmla="*/ 1508 w 1545"/>
                <a:gd name="T15" fmla="*/ 520 h 1508"/>
                <a:gd name="T16" fmla="*/ 1540 w 1545"/>
                <a:gd name="T17" fmla="*/ 671 h 1508"/>
                <a:gd name="T18" fmla="*/ 1545 w 1545"/>
                <a:gd name="T19" fmla="*/ 748 h 1508"/>
                <a:gd name="T20" fmla="*/ 1528 w 1545"/>
                <a:gd name="T21" fmla="*/ 898 h 1508"/>
                <a:gd name="T22" fmla="*/ 1484 w 1545"/>
                <a:gd name="T23" fmla="*/ 1036 h 1508"/>
                <a:gd name="T24" fmla="*/ 1414 w 1545"/>
                <a:gd name="T25" fmla="*/ 1167 h 1508"/>
                <a:gd name="T26" fmla="*/ 1325 w 1545"/>
                <a:gd name="T27" fmla="*/ 1280 h 1508"/>
                <a:gd name="T28" fmla="*/ 1211 w 1545"/>
                <a:gd name="T29" fmla="*/ 1374 h 1508"/>
                <a:gd name="T30" fmla="*/ 1081 w 1545"/>
                <a:gd name="T31" fmla="*/ 1447 h 1508"/>
                <a:gd name="T32" fmla="*/ 935 w 1545"/>
                <a:gd name="T33" fmla="*/ 1492 h 1508"/>
                <a:gd name="T34" fmla="*/ 853 w 1545"/>
                <a:gd name="T35" fmla="*/ 1504 h 1508"/>
                <a:gd name="T36" fmla="*/ 699 w 1545"/>
                <a:gd name="T37" fmla="*/ 1508 h 1508"/>
                <a:gd name="T38" fmla="*/ 552 w 1545"/>
                <a:gd name="T39" fmla="*/ 1480 h 1508"/>
                <a:gd name="T40" fmla="*/ 414 w 1545"/>
                <a:gd name="T41" fmla="*/ 1423 h 1508"/>
                <a:gd name="T42" fmla="*/ 288 w 1545"/>
                <a:gd name="T43" fmla="*/ 1345 h 1508"/>
                <a:gd name="T44" fmla="*/ 182 w 1545"/>
                <a:gd name="T45" fmla="*/ 1244 h 1508"/>
                <a:gd name="T46" fmla="*/ 97 w 1545"/>
                <a:gd name="T47" fmla="*/ 1122 h 1508"/>
                <a:gd name="T48" fmla="*/ 36 w 1545"/>
                <a:gd name="T49" fmla="*/ 988 h 1508"/>
                <a:gd name="T50" fmla="*/ 4 w 1545"/>
                <a:gd name="T51" fmla="*/ 837 h 1508"/>
                <a:gd name="T52" fmla="*/ 0 w 1545"/>
                <a:gd name="T53" fmla="*/ 760 h 1508"/>
                <a:gd name="T54" fmla="*/ 16 w 1545"/>
                <a:gd name="T55" fmla="*/ 610 h 1508"/>
                <a:gd name="T56" fmla="*/ 56 w 1545"/>
                <a:gd name="T57" fmla="*/ 471 h 1508"/>
                <a:gd name="T58" fmla="*/ 126 w 1545"/>
                <a:gd name="T59" fmla="*/ 341 h 1508"/>
                <a:gd name="T60" fmla="*/ 219 w 1545"/>
                <a:gd name="T61" fmla="*/ 227 h 1508"/>
                <a:gd name="T62" fmla="*/ 333 w 1545"/>
                <a:gd name="T63" fmla="*/ 134 h 1508"/>
                <a:gd name="T64" fmla="*/ 463 w 1545"/>
                <a:gd name="T65" fmla="*/ 61 h 1508"/>
                <a:gd name="T66" fmla="*/ 609 w 1545"/>
                <a:gd name="T67" fmla="*/ 16 h 1508"/>
                <a:gd name="T68" fmla="*/ 687 w 1545"/>
                <a:gd name="T69" fmla="*/ 4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5" h="1508">
                  <a:moveTo>
                    <a:pt x="687" y="4"/>
                  </a:moveTo>
                  <a:lnTo>
                    <a:pt x="687" y="4"/>
                  </a:lnTo>
                  <a:lnTo>
                    <a:pt x="768" y="0"/>
                  </a:lnTo>
                  <a:lnTo>
                    <a:pt x="845" y="0"/>
                  </a:lnTo>
                  <a:lnTo>
                    <a:pt x="918" y="12"/>
                  </a:lnTo>
                  <a:lnTo>
                    <a:pt x="992" y="28"/>
                  </a:lnTo>
                  <a:lnTo>
                    <a:pt x="1065" y="53"/>
                  </a:lnTo>
                  <a:lnTo>
                    <a:pt x="1130" y="85"/>
                  </a:lnTo>
                  <a:lnTo>
                    <a:pt x="1195" y="122"/>
                  </a:lnTo>
                  <a:lnTo>
                    <a:pt x="1256" y="162"/>
                  </a:lnTo>
                  <a:lnTo>
                    <a:pt x="1309" y="211"/>
                  </a:lnTo>
                  <a:lnTo>
                    <a:pt x="1362" y="264"/>
                  </a:lnTo>
                  <a:lnTo>
                    <a:pt x="1406" y="321"/>
                  </a:lnTo>
                  <a:lnTo>
                    <a:pt x="1447" y="386"/>
                  </a:lnTo>
                  <a:lnTo>
                    <a:pt x="1479" y="451"/>
                  </a:lnTo>
                  <a:lnTo>
                    <a:pt x="1508" y="520"/>
                  </a:lnTo>
                  <a:lnTo>
                    <a:pt x="1524" y="593"/>
                  </a:lnTo>
                  <a:lnTo>
                    <a:pt x="1540" y="671"/>
                  </a:lnTo>
                  <a:lnTo>
                    <a:pt x="1540" y="671"/>
                  </a:lnTo>
                  <a:lnTo>
                    <a:pt x="1545" y="748"/>
                  </a:lnTo>
                  <a:lnTo>
                    <a:pt x="1540" y="821"/>
                  </a:lnTo>
                  <a:lnTo>
                    <a:pt x="1528" y="898"/>
                  </a:lnTo>
                  <a:lnTo>
                    <a:pt x="1512" y="967"/>
                  </a:lnTo>
                  <a:lnTo>
                    <a:pt x="1484" y="1036"/>
                  </a:lnTo>
                  <a:lnTo>
                    <a:pt x="1455" y="1106"/>
                  </a:lnTo>
                  <a:lnTo>
                    <a:pt x="1414" y="1167"/>
                  </a:lnTo>
                  <a:lnTo>
                    <a:pt x="1374" y="1223"/>
                  </a:lnTo>
                  <a:lnTo>
                    <a:pt x="1325" y="1280"/>
                  </a:lnTo>
                  <a:lnTo>
                    <a:pt x="1268" y="1329"/>
                  </a:lnTo>
                  <a:lnTo>
                    <a:pt x="1211" y="1374"/>
                  </a:lnTo>
                  <a:lnTo>
                    <a:pt x="1146" y="1415"/>
                  </a:lnTo>
                  <a:lnTo>
                    <a:pt x="1081" y="1447"/>
                  </a:lnTo>
                  <a:lnTo>
                    <a:pt x="1008" y="1471"/>
                  </a:lnTo>
                  <a:lnTo>
                    <a:pt x="935" y="1492"/>
                  </a:lnTo>
                  <a:lnTo>
                    <a:pt x="853" y="1504"/>
                  </a:lnTo>
                  <a:lnTo>
                    <a:pt x="853" y="1504"/>
                  </a:lnTo>
                  <a:lnTo>
                    <a:pt x="776" y="1508"/>
                  </a:lnTo>
                  <a:lnTo>
                    <a:pt x="699" y="1508"/>
                  </a:lnTo>
                  <a:lnTo>
                    <a:pt x="626" y="1496"/>
                  </a:lnTo>
                  <a:lnTo>
                    <a:pt x="552" y="1480"/>
                  </a:lnTo>
                  <a:lnTo>
                    <a:pt x="479" y="1455"/>
                  </a:lnTo>
                  <a:lnTo>
                    <a:pt x="414" y="1423"/>
                  </a:lnTo>
                  <a:lnTo>
                    <a:pt x="349" y="1386"/>
                  </a:lnTo>
                  <a:lnTo>
                    <a:pt x="288" y="1345"/>
                  </a:lnTo>
                  <a:lnTo>
                    <a:pt x="235" y="1297"/>
                  </a:lnTo>
                  <a:lnTo>
                    <a:pt x="182" y="1244"/>
                  </a:lnTo>
                  <a:lnTo>
                    <a:pt x="138" y="1187"/>
                  </a:lnTo>
                  <a:lnTo>
                    <a:pt x="97" y="1122"/>
                  </a:lnTo>
                  <a:lnTo>
                    <a:pt x="65" y="1057"/>
                  </a:lnTo>
                  <a:lnTo>
                    <a:pt x="36" y="988"/>
                  </a:lnTo>
                  <a:lnTo>
                    <a:pt x="16" y="914"/>
                  </a:lnTo>
                  <a:lnTo>
                    <a:pt x="4" y="837"/>
                  </a:lnTo>
                  <a:lnTo>
                    <a:pt x="4" y="837"/>
                  </a:lnTo>
                  <a:lnTo>
                    <a:pt x="0" y="760"/>
                  </a:lnTo>
                  <a:lnTo>
                    <a:pt x="4" y="687"/>
                  </a:lnTo>
                  <a:lnTo>
                    <a:pt x="16" y="610"/>
                  </a:lnTo>
                  <a:lnTo>
                    <a:pt x="32" y="540"/>
                  </a:lnTo>
                  <a:lnTo>
                    <a:pt x="56" y="471"/>
                  </a:lnTo>
                  <a:lnTo>
                    <a:pt x="89" y="402"/>
                  </a:lnTo>
                  <a:lnTo>
                    <a:pt x="126" y="341"/>
                  </a:lnTo>
                  <a:lnTo>
                    <a:pt x="170" y="284"/>
                  </a:lnTo>
                  <a:lnTo>
                    <a:pt x="219" y="227"/>
                  </a:lnTo>
                  <a:lnTo>
                    <a:pt x="276" y="179"/>
                  </a:lnTo>
                  <a:lnTo>
                    <a:pt x="333" y="134"/>
                  </a:lnTo>
                  <a:lnTo>
                    <a:pt x="398" y="93"/>
                  </a:lnTo>
                  <a:lnTo>
                    <a:pt x="463" y="61"/>
                  </a:lnTo>
                  <a:lnTo>
                    <a:pt x="536" y="36"/>
                  </a:lnTo>
                  <a:lnTo>
                    <a:pt x="609" y="16"/>
                  </a:lnTo>
                  <a:lnTo>
                    <a:pt x="687" y="4"/>
                  </a:lnTo>
                  <a:lnTo>
                    <a:pt x="687" y="4"/>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5"/>
            <p:cNvSpPr>
              <a:spLocks/>
            </p:cNvSpPr>
            <p:nvPr/>
          </p:nvSpPr>
          <p:spPr bwMode="auto">
            <a:xfrm>
              <a:off x="5275" y="2416"/>
              <a:ext cx="1512" cy="1476"/>
            </a:xfrm>
            <a:custGeom>
              <a:avLst/>
              <a:gdLst>
                <a:gd name="T0" fmla="*/ 675 w 1512"/>
                <a:gd name="T1" fmla="*/ 4 h 1476"/>
                <a:gd name="T2" fmla="*/ 829 w 1512"/>
                <a:gd name="T3" fmla="*/ 4 h 1476"/>
                <a:gd name="T4" fmla="*/ 976 w 1512"/>
                <a:gd name="T5" fmla="*/ 32 h 1476"/>
                <a:gd name="T6" fmla="*/ 1110 w 1512"/>
                <a:gd name="T7" fmla="*/ 85 h 1476"/>
                <a:gd name="T8" fmla="*/ 1232 w 1512"/>
                <a:gd name="T9" fmla="*/ 162 h 1476"/>
                <a:gd name="T10" fmla="*/ 1333 w 1512"/>
                <a:gd name="T11" fmla="*/ 260 h 1476"/>
                <a:gd name="T12" fmla="*/ 1419 w 1512"/>
                <a:gd name="T13" fmla="*/ 378 h 1476"/>
                <a:gd name="T14" fmla="*/ 1476 w 1512"/>
                <a:gd name="T15" fmla="*/ 512 h 1476"/>
                <a:gd name="T16" fmla="*/ 1508 w 1512"/>
                <a:gd name="T17" fmla="*/ 654 h 1476"/>
                <a:gd name="T18" fmla="*/ 1512 w 1512"/>
                <a:gd name="T19" fmla="*/ 732 h 1476"/>
                <a:gd name="T20" fmla="*/ 1500 w 1512"/>
                <a:gd name="T21" fmla="*/ 878 h 1476"/>
                <a:gd name="T22" fmla="*/ 1455 w 1512"/>
                <a:gd name="T23" fmla="*/ 1016 h 1476"/>
                <a:gd name="T24" fmla="*/ 1390 w 1512"/>
                <a:gd name="T25" fmla="*/ 1138 h 1476"/>
                <a:gd name="T26" fmla="*/ 1297 w 1512"/>
                <a:gd name="T27" fmla="*/ 1252 h 1476"/>
                <a:gd name="T28" fmla="*/ 1187 w 1512"/>
                <a:gd name="T29" fmla="*/ 1341 h 1476"/>
                <a:gd name="T30" fmla="*/ 1057 w 1512"/>
                <a:gd name="T31" fmla="*/ 1415 h 1476"/>
                <a:gd name="T32" fmla="*/ 915 w 1512"/>
                <a:gd name="T33" fmla="*/ 1459 h 1476"/>
                <a:gd name="T34" fmla="*/ 837 w 1512"/>
                <a:gd name="T35" fmla="*/ 1472 h 1476"/>
                <a:gd name="T36" fmla="*/ 683 w 1512"/>
                <a:gd name="T37" fmla="*/ 1472 h 1476"/>
                <a:gd name="T38" fmla="*/ 541 w 1512"/>
                <a:gd name="T39" fmla="*/ 1443 h 1476"/>
                <a:gd name="T40" fmla="*/ 402 w 1512"/>
                <a:gd name="T41" fmla="*/ 1390 h 1476"/>
                <a:gd name="T42" fmla="*/ 280 w 1512"/>
                <a:gd name="T43" fmla="*/ 1313 h 1476"/>
                <a:gd name="T44" fmla="*/ 179 w 1512"/>
                <a:gd name="T45" fmla="*/ 1215 h 1476"/>
                <a:gd name="T46" fmla="*/ 93 w 1512"/>
                <a:gd name="T47" fmla="*/ 1098 h 1476"/>
                <a:gd name="T48" fmla="*/ 36 w 1512"/>
                <a:gd name="T49" fmla="*/ 967 h 1476"/>
                <a:gd name="T50" fmla="*/ 4 w 1512"/>
                <a:gd name="T51" fmla="*/ 821 h 1476"/>
                <a:gd name="T52" fmla="*/ 0 w 1512"/>
                <a:gd name="T53" fmla="*/ 744 h 1476"/>
                <a:gd name="T54" fmla="*/ 12 w 1512"/>
                <a:gd name="T55" fmla="*/ 597 h 1476"/>
                <a:gd name="T56" fmla="*/ 57 w 1512"/>
                <a:gd name="T57" fmla="*/ 463 h 1476"/>
                <a:gd name="T58" fmla="*/ 126 w 1512"/>
                <a:gd name="T59" fmla="*/ 337 h 1476"/>
                <a:gd name="T60" fmla="*/ 215 w 1512"/>
                <a:gd name="T61" fmla="*/ 227 h 1476"/>
                <a:gd name="T62" fmla="*/ 325 w 1512"/>
                <a:gd name="T63" fmla="*/ 134 h 1476"/>
                <a:gd name="T64" fmla="*/ 455 w 1512"/>
                <a:gd name="T65" fmla="*/ 65 h 1476"/>
                <a:gd name="T66" fmla="*/ 597 w 1512"/>
                <a:gd name="T67" fmla="*/ 16 h 1476"/>
                <a:gd name="T68" fmla="*/ 675 w 1512"/>
                <a:gd name="T69" fmla="*/ 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76">
                  <a:moveTo>
                    <a:pt x="675" y="4"/>
                  </a:moveTo>
                  <a:lnTo>
                    <a:pt x="675" y="4"/>
                  </a:lnTo>
                  <a:lnTo>
                    <a:pt x="752" y="0"/>
                  </a:lnTo>
                  <a:lnTo>
                    <a:pt x="829" y="4"/>
                  </a:lnTo>
                  <a:lnTo>
                    <a:pt x="902" y="16"/>
                  </a:lnTo>
                  <a:lnTo>
                    <a:pt x="976" y="32"/>
                  </a:lnTo>
                  <a:lnTo>
                    <a:pt x="1045" y="57"/>
                  </a:lnTo>
                  <a:lnTo>
                    <a:pt x="1110" y="85"/>
                  </a:lnTo>
                  <a:lnTo>
                    <a:pt x="1171" y="122"/>
                  </a:lnTo>
                  <a:lnTo>
                    <a:pt x="1232" y="162"/>
                  </a:lnTo>
                  <a:lnTo>
                    <a:pt x="1285" y="211"/>
                  </a:lnTo>
                  <a:lnTo>
                    <a:pt x="1333" y="260"/>
                  </a:lnTo>
                  <a:lnTo>
                    <a:pt x="1378" y="317"/>
                  </a:lnTo>
                  <a:lnTo>
                    <a:pt x="1419" y="378"/>
                  </a:lnTo>
                  <a:lnTo>
                    <a:pt x="1451" y="443"/>
                  </a:lnTo>
                  <a:lnTo>
                    <a:pt x="1476" y="512"/>
                  </a:lnTo>
                  <a:lnTo>
                    <a:pt x="1496" y="581"/>
                  </a:lnTo>
                  <a:lnTo>
                    <a:pt x="1508" y="654"/>
                  </a:lnTo>
                  <a:lnTo>
                    <a:pt x="1508" y="654"/>
                  </a:lnTo>
                  <a:lnTo>
                    <a:pt x="1512" y="732"/>
                  </a:lnTo>
                  <a:lnTo>
                    <a:pt x="1508" y="805"/>
                  </a:lnTo>
                  <a:lnTo>
                    <a:pt x="1500" y="878"/>
                  </a:lnTo>
                  <a:lnTo>
                    <a:pt x="1480" y="947"/>
                  </a:lnTo>
                  <a:lnTo>
                    <a:pt x="1455" y="1016"/>
                  </a:lnTo>
                  <a:lnTo>
                    <a:pt x="1427" y="1077"/>
                  </a:lnTo>
                  <a:lnTo>
                    <a:pt x="1390" y="1138"/>
                  </a:lnTo>
                  <a:lnTo>
                    <a:pt x="1346" y="1199"/>
                  </a:lnTo>
                  <a:lnTo>
                    <a:pt x="1297" y="1252"/>
                  </a:lnTo>
                  <a:lnTo>
                    <a:pt x="1244" y="1301"/>
                  </a:lnTo>
                  <a:lnTo>
                    <a:pt x="1187" y="1341"/>
                  </a:lnTo>
                  <a:lnTo>
                    <a:pt x="1122" y="1382"/>
                  </a:lnTo>
                  <a:lnTo>
                    <a:pt x="1057" y="1415"/>
                  </a:lnTo>
                  <a:lnTo>
                    <a:pt x="988" y="1439"/>
                  </a:lnTo>
                  <a:lnTo>
                    <a:pt x="915" y="1459"/>
                  </a:lnTo>
                  <a:lnTo>
                    <a:pt x="837" y="1472"/>
                  </a:lnTo>
                  <a:lnTo>
                    <a:pt x="837" y="1472"/>
                  </a:lnTo>
                  <a:lnTo>
                    <a:pt x="760" y="1476"/>
                  </a:lnTo>
                  <a:lnTo>
                    <a:pt x="683" y="1472"/>
                  </a:lnTo>
                  <a:lnTo>
                    <a:pt x="610" y="1463"/>
                  </a:lnTo>
                  <a:lnTo>
                    <a:pt x="541" y="1443"/>
                  </a:lnTo>
                  <a:lnTo>
                    <a:pt x="471" y="1423"/>
                  </a:lnTo>
                  <a:lnTo>
                    <a:pt x="402" y="1390"/>
                  </a:lnTo>
                  <a:lnTo>
                    <a:pt x="341" y="1354"/>
                  </a:lnTo>
                  <a:lnTo>
                    <a:pt x="280" y="1313"/>
                  </a:lnTo>
                  <a:lnTo>
                    <a:pt x="227" y="1268"/>
                  </a:lnTo>
                  <a:lnTo>
                    <a:pt x="179" y="1215"/>
                  </a:lnTo>
                  <a:lnTo>
                    <a:pt x="134" y="1158"/>
                  </a:lnTo>
                  <a:lnTo>
                    <a:pt x="93" y="1098"/>
                  </a:lnTo>
                  <a:lnTo>
                    <a:pt x="61" y="1032"/>
                  </a:lnTo>
                  <a:lnTo>
                    <a:pt x="36" y="967"/>
                  </a:lnTo>
                  <a:lnTo>
                    <a:pt x="16" y="894"/>
                  </a:lnTo>
                  <a:lnTo>
                    <a:pt x="4" y="821"/>
                  </a:lnTo>
                  <a:lnTo>
                    <a:pt x="4" y="821"/>
                  </a:lnTo>
                  <a:lnTo>
                    <a:pt x="0" y="744"/>
                  </a:lnTo>
                  <a:lnTo>
                    <a:pt x="4" y="671"/>
                  </a:lnTo>
                  <a:lnTo>
                    <a:pt x="12" y="597"/>
                  </a:lnTo>
                  <a:lnTo>
                    <a:pt x="32" y="528"/>
                  </a:lnTo>
                  <a:lnTo>
                    <a:pt x="57" y="463"/>
                  </a:lnTo>
                  <a:lnTo>
                    <a:pt x="85" y="398"/>
                  </a:lnTo>
                  <a:lnTo>
                    <a:pt x="126" y="337"/>
                  </a:lnTo>
                  <a:lnTo>
                    <a:pt x="166" y="280"/>
                  </a:lnTo>
                  <a:lnTo>
                    <a:pt x="215" y="227"/>
                  </a:lnTo>
                  <a:lnTo>
                    <a:pt x="268" y="179"/>
                  </a:lnTo>
                  <a:lnTo>
                    <a:pt x="325" y="134"/>
                  </a:lnTo>
                  <a:lnTo>
                    <a:pt x="390" y="97"/>
                  </a:lnTo>
                  <a:lnTo>
                    <a:pt x="455" y="65"/>
                  </a:lnTo>
                  <a:lnTo>
                    <a:pt x="524" y="36"/>
                  </a:lnTo>
                  <a:lnTo>
                    <a:pt x="597" y="16"/>
                  </a:lnTo>
                  <a:lnTo>
                    <a:pt x="675" y="4"/>
                  </a:lnTo>
                  <a:lnTo>
                    <a:pt x="675" y="4"/>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6"/>
            <p:cNvSpPr>
              <a:spLocks/>
            </p:cNvSpPr>
            <p:nvPr/>
          </p:nvSpPr>
          <p:spPr bwMode="auto">
            <a:xfrm>
              <a:off x="5287" y="2424"/>
              <a:ext cx="1488" cy="1435"/>
            </a:xfrm>
            <a:custGeom>
              <a:avLst/>
              <a:gdLst>
                <a:gd name="T0" fmla="*/ 667 w 1488"/>
                <a:gd name="T1" fmla="*/ 4 h 1435"/>
                <a:gd name="T2" fmla="*/ 817 w 1488"/>
                <a:gd name="T3" fmla="*/ 4 h 1435"/>
                <a:gd name="T4" fmla="*/ 960 w 1488"/>
                <a:gd name="T5" fmla="*/ 28 h 1435"/>
                <a:gd name="T6" fmla="*/ 1090 w 1488"/>
                <a:gd name="T7" fmla="*/ 81 h 1435"/>
                <a:gd name="T8" fmla="*/ 1212 w 1488"/>
                <a:gd name="T9" fmla="*/ 159 h 1435"/>
                <a:gd name="T10" fmla="*/ 1313 w 1488"/>
                <a:gd name="T11" fmla="*/ 252 h 1435"/>
                <a:gd name="T12" fmla="*/ 1395 w 1488"/>
                <a:gd name="T13" fmla="*/ 366 h 1435"/>
                <a:gd name="T14" fmla="*/ 1451 w 1488"/>
                <a:gd name="T15" fmla="*/ 496 h 1435"/>
                <a:gd name="T16" fmla="*/ 1484 w 1488"/>
                <a:gd name="T17" fmla="*/ 638 h 1435"/>
                <a:gd name="T18" fmla="*/ 1488 w 1488"/>
                <a:gd name="T19" fmla="*/ 711 h 1435"/>
                <a:gd name="T20" fmla="*/ 1472 w 1488"/>
                <a:gd name="T21" fmla="*/ 854 h 1435"/>
                <a:gd name="T22" fmla="*/ 1431 w 1488"/>
                <a:gd name="T23" fmla="*/ 988 h 1435"/>
                <a:gd name="T24" fmla="*/ 1366 w 1488"/>
                <a:gd name="T25" fmla="*/ 1110 h 1435"/>
                <a:gd name="T26" fmla="*/ 1277 w 1488"/>
                <a:gd name="T27" fmla="*/ 1220 h 1435"/>
                <a:gd name="T28" fmla="*/ 1167 w 1488"/>
                <a:gd name="T29" fmla="*/ 1309 h 1435"/>
                <a:gd name="T30" fmla="*/ 1041 w 1488"/>
                <a:gd name="T31" fmla="*/ 1374 h 1435"/>
                <a:gd name="T32" fmla="*/ 899 w 1488"/>
                <a:gd name="T33" fmla="*/ 1419 h 1435"/>
                <a:gd name="T34" fmla="*/ 825 w 1488"/>
                <a:gd name="T35" fmla="*/ 1431 h 1435"/>
                <a:gd name="T36" fmla="*/ 675 w 1488"/>
                <a:gd name="T37" fmla="*/ 1435 h 1435"/>
                <a:gd name="T38" fmla="*/ 533 w 1488"/>
                <a:gd name="T39" fmla="*/ 1407 h 1435"/>
                <a:gd name="T40" fmla="*/ 398 w 1488"/>
                <a:gd name="T41" fmla="*/ 1354 h 1435"/>
                <a:gd name="T42" fmla="*/ 281 w 1488"/>
                <a:gd name="T43" fmla="*/ 1281 h 1435"/>
                <a:gd name="T44" fmla="*/ 179 w 1488"/>
                <a:gd name="T45" fmla="*/ 1183 h 1435"/>
                <a:gd name="T46" fmla="*/ 93 w 1488"/>
                <a:gd name="T47" fmla="*/ 1069 h 1435"/>
                <a:gd name="T48" fmla="*/ 37 w 1488"/>
                <a:gd name="T49" fmla="*/ 939 h 1435"/>
                <a:gd name="T50" fmla="*/ 4 w 1488"/>
                <a:gd name="T51" fmla="*/ 797 h 1435"/>
                <a:gd name="T52" fmla="*/ 0 w 1488"/>
                <a:gd name="T53" fmla="*/ 724 h 1435"/>
                <a:gd name="T54" fmla="*/ 16 w 1488"/>
                <a:gd name="T55" fmla="*/ 581 h 1435"/>
                <a:gd name="T56" fmla="*/ 57 w 1488"/>
                <a:gd name="T57" fmla="*/ 451 h 1435"/>
                <a:gd name="T58" fmla="*/ 126 w 1488"/>
                <a:gd name="T59" fmla="*/ 325 h 1435"/>
                <a:gd name="T60" fmla="*/ 215 w 1488"/>
                <a:gd name="T61" fmla="*/ 219 h 1435"/>
                <a:gd name="T62" fmla="*/ 321 w 1488"/>
                <a:gd name="T63" fmla="*/ 130 h 1435"/>
                <a:gd name="T64" fmla="*/ 451 w 1488"/>
                <a:gd name="T65" fmla="*/ 61 h 1435"/>
                <a:gd name="T66" fmla="*/ 590 w 1488"/>
                <a:gd name="T67" fmla="*/ 16 h 1435"/>
                <a:gd name="T68" fmla="*/ 667 w 1488"/>
                <a:gd name="T69" fmla="*/ 4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1435">
                  <a:moveTo>
                    <a:pt x="667" y="4"/>
                  </a:moveTo>
                  <a:lnTo>
                    <a:pt x="667" y="4"/>
                  </a:lnTo>
                  <a:lnTo>
                    <a:pt x="740" y="0"/>
                  </a:lnTo>
                  <a:lnTo>
                    <a:pt x="817" y="4"/>
                  </a:lnTo>
                  <a:lnTo>
                    <a:pt x="886" y="12"/>
                  </a:lnTo>
                  <a:lnTo>
                    <a:pt x="960" y="28"/>
                  </a:lnTo>
                  <a:lnTo>
                    <a:pt x="1025" y="53"/>
                  </a:lnTo>
                  <a:lnTo>
                    <a:pt x="1090" y="81"/>
                  </a:lnTo>
                  <a:lnTo>
                    <a:pt x="1155" y="118"/>
                  </a:lnTo>
                  <a:lnTo>
                    <a:pt x="1212" y="159"/>
                  </a:lnTo>
                  <a:lnTo>
                    <a:pt x="1264" y="203"/>
                  </a:lnTo>
                  <a:lnTo>
                    <a:pt x="1313" y="252"/>
                  </a:lnTo>
                  <a:lnTo>
                    <a:pt x="1358" y="309"/>
                  </a:lnTo>
                  <a:lnTo>
                    <a:pt x="1395" y="366"/>
                  </a:lnTo>
                  <a:lnTo>
                    <a:pt x="1427" y="431"/>
                  </a:lnTo>
                  <a:lnTo>
                    <a:pt x="1451" y="496"/>
                  </a:lnTo>
                  <a:lnTo>
                    <a:pt x="1472" y="565"/>
                  </a:lnTo>
                  <a:lnTo>
                    <a:pt x="1484" y="638"/>
                  </a:lnTo>
                  <a:lnTo>
                    <a:pt x="1484" y="638"/>
                  </a:lnTo>
                  <a:lnTo>
                    <a:pt x="1488" y="711"/>
                  </a:lnTo>
                  <a:lnTo>
                    <a:pt x="1484" y="785"/>
                  </a:lnTo>
                  <a:lnTo>
                    <a:pt x="1472" y="854"/>
                  </a:lnTo>
                  <a:lnTo>
                    <a:pt x="1456" y="923"/>
                  </a:lnTo>
                  <a:lnTo>
                    <a:pt x="1431" y="988"/>
                  </a:lnTo>
                  <a:lnTo>
                    <a:pt x="1403" y="1049"/>
                  </a:lnTo>
                  <a:lnTo>
                    <a:pt x="1366" y="1110"/>
                  </a:lnTo>
                  <a:lnTo>
                    <a:pt x="1321" y="1167"/>
                  </a:lnTo>
                  <a:lnTo>
                    <a:pt x="1277" y="1220"/>
                  </a:lnTo>
                  <a:lnTo>
                    <a:pt x="1224" y="1264"/>
                  </a:lnTo>
                  <a:lnTo>
                    <a:pt x="1167" y="1309"/>
                  </a:lnTo>
                  <a:lnTo>
                    <a:pt x="1106" y="1346"/>
                  </a:lnTo>
                  <a:lnTo>
                    <a:pt x="1041" y="1374"/>
                  </a:lnTo>
                  <a:lnTo>
                    <a:pt x="972" y="1403"/>
                  </a:lnTo>
                  <a:lnTo>
                    <a:pt x="899" y="1419"/>
                  </a:lnTo>
                  <a:lnTo>
                    <a:pt x="825" y="1431"/>
                  </a:lnTo>
                  <a:lnTo>
                    <a:pt x="825" y="1431"/>
                  </a:lnTo>
                  <a:lnTo>
                    <a:pt x="748" y="1435"/>
                  </a:lnTo>
                  <a:lnTo>
                    <a:pt x="675" y="1435"/>
                  </a:lnTo>
                  <a:lnTo>
                    <a:pt x="602" y="1423"/>
                  </a:lnTo>
                  <a:lnTo>
                    <a:pt x="533" y="1407"/>
                  </a:lnTo>
                  <a:lnTo>
                    <a:pt x="463" y="1382"/>
                  </a:lnTo>
                  <a:lnTo>
                    <a:pt x="398" y="1354"/>
                  </a:lnTo>
                  <a:lnTo>
                    <a:pt x="337" y="1321"/>
                  </a:lnTo>
                  <a:lnTo>
                    <a:pt x="281" y="1281"/>
                  </a:lnTo>
                  <a:lnTo>
                    <a:pt x="228" y="1232"/>
                  </a:lnTo>
                  <a:lnTo>
                    <a:pt x="179" y="1183"/>
                  </a:lnTo>
                  <a:lnTo>
                    <a:pt x="134" y="1130"/>
                  </a:lnTo>
                  <a:lnTo>
                    <a:pt x="93" y="1069"/>
                  </a:lnTo>
                  <a:lnTo>
                    <a:pt x="65" y="1008"/>
                  </a:lnTo>
                  <a:lnTo>
                    <a:pt x="37" y="939"/>
                  </a:lnTo>
                  <a:lnTo>
                    <a:pt x="16" y="870"/>
                  </a:lnTo>
                  <a:lnTo>
                    <a:pt x="4" y="797"/>
                  </a:lnTo>
                  <a:lnTo>
                    <a:pt x="4" y="797"/>
                  </a:lnTo>
                  <a:lnTo>
                    <a:pt x="0" y="724"/>
                  </a:lnTo>
                  <a:lnTo>
                    <a:pt x="4" y="655"/>
                  </a:lnTo>
                  <a:lnTo>
                    <a:pt x="16" y="581"/>
                  </a:lnTo>
                  <a:lnTo>
                    <a:pt x="33" y="516"/>
                  </a:lnTo>
                  <a:lnTo>
                    <a:pt x="57" y="451"/>
                  </a:lnTo>
                  <a:lnTo>
                    <a:pt x="89" y="386"/>
                  </a:lnTo>
                  <a:lnTo>
                    <a:pt x="126" y="325"/>
                  </a:lnTo>
                  <a:lnTo>
                    <a:pt x="167" y="272"/>
                  </a:lnTo>
                  <a:lnTo>
                    <a:pt x="215" y="219"/>
                  </a:lnTo>
                  <a:lnTo>
                    <a:pt x="264" y="171"/>
                  </a:lnTo>
                  <a:lnTo>
                    <a:pt x="321" y="130"/>
                  </a:lnTo>
                  <a:lnTo>
                    <a:pt x="386" y="93"/>
                  </a:lnTo>
                  <a:lnTo>
                    <a:pt x="451" y="61"/>
                  </a:lnTo>
                  <a:lnTo>
                    <a:pt x="516" y="37"/>
                  </a:lnTo>
                  <a:lnTo>
                    <a:pt x="590" y="16"/>
                  </a:lnTo>
                  <a:lnTo>
                    <a:pt x="667" y="4"/>
                  </a:lnTo>
                  <a:lnTo>
                    <a:pt x="667" y="4"/>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7"/>
            <p:cNvSpPr>
              <a:spLocks/>
            </p:cNvSpPr>
            <p:nvPr/>
          </p:nvSpPr>
          <p:spPr bwMode="auto">
            <a:xfrm>
              <a:off x="5303" y="2432"/>
              <a:ext cx="1460" cy="1399"/>
            </a:xfrm>
            <a:custGeom>
              <a:avLst/>
              <a:gdLst>
                <a:gd name="T0" fmla="*/ 651 w 1460"/>
                <a:gd name="T1" fmla="*/ 4 h 1399"/>
                <a:gd name="T2" fmla="*/ 797 w 1460"/>
                <a:gd name="T3" fmla="*/ 4 h 1399"/>
                <a:gd name="T4" fmla="*/ 939 w 1460"/>
                <a:gd name="T5" fmla="*/ 29 h 1399"/>
                <a:gd name="T6" fmla="*/ 1070 w 1460"/>
                <a:gd name="T7" fmla="*/ 77 h 1399"/>
                <a:gd name="T8" fmla="*/ 1187 w 1460"/>
                <a:gd name="T9" fmla="*/ 151 h 1399"/>
                <a:gd name="T10" fmla="*/ 1285 w 1460"/>
                <a:gd name="T11" fmla="*/ 244 h 1399"/>
                <a:gd name="T12" fmla="*/ 1366 w 1460"/>
                <a:gd name="T13" fmla="*/ 358 h 1399"/>
                <a:gd name="T14" fmla="*/ 1423 w 1460"/>
                <a:gd name="T15" fmla="*/ 484 h 1399"/>
                <a:gd name="T16" fmla="*/ 1456 w 1460"/>
                <a:gd name="T17" fmla="*/ 622 h 1399"/>
                <a:gd name="T18" fmla="*/ 1460 w 1460"/>
                <a:gd name="T19" fmla="*/ 691 h 1399"/>
                <a:gd name="T20" fmla="*/ 1444 w 1460"/>
                <a:gd name="T21" fmla="*/ 829 h 1399"/>
                <a:gd name="T22" fmla="*/ 1403 w 1460"/>
                <a:gd name="T23" fmla="*/ 960 h 1399"/>
                <a:gd name="T24" fmla="*/ 1338 w 1460"/>
                <a:gd name="T25" fmla="*/ 1082 h 1399"/>
                <a:gd name="T26" fmla="*/ 1248 w 1460"/>
                <a:gd name="T27" fmla="*/ 1183 h 1399"/>
                <a:gd name="T28" fmla="*/ 1143 w 1460"/>
                <a:gd name="T29" fmla="*/ 1273 h 1399"/>
                <a:gd name="T30" fmla="*/ 1021 w 1460"/>
                <a:gd name="T31" fmla="*/ 1338 h 1399"/>
                <a:gd name="T32" fmla="*/ 883 w 1460"/>
                <a:gd name="T33" fmla="*/ 1382 h 1399"/>
                <a:gd name="T34" fmla="*/ 805 w 1460"/>
                <a:gd name="T35" fmla="*/ 1395 h 1399"/>
                <a:gd name="T36" fmla="*/ 659 w 1460"/>
                <a:gd name="T37" fmla="*/ 1395 h 1399"/>
                <a:gd name="T38" fmla="*/ 521 w 1460"/>
                <a:gd name="T39" fmla="*/ 1370 h 1399"/>
                <a:gd name="T40" fmla="*/ 391 w 1460"/>
                <a:gd name="T41" fmla="*/ 1317 h 1399"/>
                <a:gd name="T42" fmla="*/ 273 w 1460"/>
                <a:gd name="T43" fmla="*/ 1244 h 1399"/>
                <a:gd name="T44" fmla="*/ 171 w 1460"/>
                <a:gd name="T45" fmla="*/ 1151 h 1399"/>
                <a:gd name="T46" fmla="*/ 94 w 1460"/>
                <a:gd name="T47" fmla="*/ 1041 h 1399"/>
                <a:gd name="T48" fmla="*/ 37 w 1460"/>
                <a:gd name="T49" fmla="*/ 915 h 1399"/>
                <a:gd name="T50" fmla="*/ 4 w 1460"/>
                <a:gd name="T51" fmla="*/ 777 h 1399"/>
                <a:gd name="T52" fmla="*/ 0 w 1460"/>
                <a:gd name="T53" fmla="*/ 707 h 1399"/>
                <a:gd name="T54" fmla="*/ 12 w 1460"/>
                <a:gd name="T55" fmla="*/ 569 h 1399"/>
                <a:gd name="T56" fmla="*/ 57 w 1460"/>
                <a:gd name="T57" fmla="*/ 435 h 1399"/>
                <a:gd name="T58" fmla="*/ 122 w 1460"/>
                <a:gd name="T59" fmla="*/ 317 h 1399"/>
                <a:gd name="T60" fmla="*/ 208 w 1460"/>
                <a:gd name="T61" fmla="*/ 211 h 1399"/>
                <a:gd name="T62" fmla="*/ 317 w 1460"/>
                <a:gd name="T63" fmla="*/ 126 h 1399"/>
                <a:gd name="T64" fmla="*/ 439 w 1460"/>
                <a:gd name="T65" fmla="*/ 57 h 1399"/>
                <a:gd name="T66" fmla="*/ 578 w 1460"/>
                <a:gd name="T67" fmla="*/ 16 h 1399"/>
                <a:gd name="T68" fmla="*/ 651 w 1460"/>
                <a:gd name="T69" fmla="*/ 4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1399">
                  <a:moveTo>
                    <a:pt x="651" y="4"/>
                  </a:moveTo>
                  <a:lnTo>
                    <a:pt x="651" y="4"/>
                  </a:lnTo>
                  <a:lnTo>
                    <a:pt x="724" y="0"/>
                  </a:lnTo>
                  <a:lnTo>
                    <a:pt x="797" y="4"/>
                  </a:lnTo>
                  <a:lnTo>
                    <a:pt x="870" y="12"/>
                  </a:lnTo>
                  <a:lnTo>
                    <a:pt x="939" y="29"/>
                  </a:lnTo>
                  <a:lnTo>
                    <a:pt x="1005" y="49"/>
                  </a:lnTo>
                  <a:lnTo>
                    <a:pt x="1070" y="77"/>
                  </a:lnTo>
                  <a:lnTo>
                    <a:pt x="1131" y="114"/>
                  </a:lnTo>
                  <a:lnTo>
                    <a:pt x="1187" y="151"/>
                  </a:lnTo>
                  <a:lnTo>
                    <a:pt x="1240" y="195"/>
                  </a:lnTo>
                  <a:lnTo>
                    <a:pt x="1285" y="244"/>
                  </a:lnTo>
                  <a:lnTo>
                    <a:pt x="1330" y="297"/>
                  </a:lnTo>
                  <a:lnTo>
                    <a:pt x="1366" y="358"/>
                  </a:lnTo>
                  <a:lnTo>
                    <a:pt x="1399" y="419"/>
                  </a:lnTo>
                  <a:lnTo>
                    <a:pt x="1423" y="484"/>
                  </a:lnTo>
                  <a:lnTo>
                    <a:pt x="1444" y="549"/>
                  </a:lnTo>
                  <a:lnTo>
                    <a:pt x="1456" y="622"/>
                  </a:lnTo>
                  <a:lnTo>
                    <a:pt x="1456" y="622"/>
                  </a:lnTo>
                  <a:lnTo>
                    <a:pt x="1460" y="691"/>
                  </a:lnTo>
                  <a:lnTo>
                    <a:pt x="1456" y="760"/>
                  </a:lnTo>
                  <a:lnTo>
                    <a:pt x="1444" y="829"/>
                  </a:lnTo>
                  <a:lnTo>
                    <a:pt x="1427" y="894"/>
                  </a:lnTo>
                  <a:lnTo>
                    <a:pt x="1403" y="960"/>
                  </a:lnTo>
                  <a:lnTo>
                    <a:pt x="1374" y="1021"/>
                  </a:lnTo>
                  <a:lnTo>
                    <a:pt x="1338" y="1082"/>
                  </a:lnTo>
                  <a:lnTo>
                    <a:pt x="1297" y="1134"/>
                  </a:lnTo>
                  <a:lnTo>
                    <a:pt x="1248" y="1183"/>
                  </a:lnTo>
                  <a:lnTo>
                    <a:pt x="1200" y="1232"/>
                  </a:lnTo>
                  <a:lnTo>
                    <a:pt x="1143" y="1273"/>
                  </a:lnTo>
                  <a:lnTo>
                    <a:pt x="1082" y="1309"/>
                  </a:lnTo>
                  <a:lnTo>
                    <a:pt x="1021" y="1338"/>
                  </a:lnTo>
                  <a:lnTo>
                    <a:pt x="952" y="1362"/>
                  </a:lnTo>
                  <a:lnTo>
                    <a:pt x="883" y="1382"/>
                  </a:lnTo>
                  <a:lnTo>
                    <a:pt x="805" y="1395"/>
                  </a:lnTo>
                  <a:lnTo>
                    <a:pt x="805" y="1395"/>
                  </a:lnTo>
                  <a:lnTo>
                    <a:pt x="732" y="1399"/>
                  </a:lnTo>
                  <a:lnTo>
                    <a:pt x="659" y="1395"/>
                  </a:lnTo>
                  <a:lnTo>
                    <a:pt x="590" y="1386"/>
                  </a:lnTo>
                  <a:lnTo>
                    <a:pt x="521" y="1370"/>
                  </a:lnTo>
                  <a:lnTo>
                    <a:pt x="452" y="1346"/>
                  </a:lnTo>
                  <a:lnTo>
                    <a:pt x="391" y="1317"/>
                  </a:lnTo>
                  <a:lnTo>
                    <a:pt x="330" y="1285"/>
                  </a:lnTo>
                  <a:lnTo>
                    <a:pt x="273" y="1244"/>
                  </a:lnTo>
                  <a:lnTo>
                    <a:pt x="220" y="1199"/>
                  </a:lnTo>
                  <a:lnTo>
                    <a:pt x="171" y="1151"/>
                  </a:lnTo>
                  <a:lnTo>
                    <a:pt x="130" y="1098"/>
                  </a:lnTo>
                  <a:lnTo>
                    <a:pt x="94" y="1041"/>
                  </a:lnTo>
                  <a:lnTo>
                    <a:pt x="61" y="980"/>
                  </a:lnTo>
                  <a:lnTo>
                    <a:pt x="37" y="915"/>
                  </a:lnTo>
                  <a:lnTo>
                    <a:pt x="17" y="846"/>
                  </a:lnTo>
                  <a:lnTo>
                    <a:pt x="4" y="777"/>
                  </a:lnTo>
                  <a:lnTo>
                    <a:pt x="4" y="777"/>
                  </a:lnTo>
                  <a:lnTo>
                    <a:pt x="0" y="707"/>
                  </a:lnTo>
                  <a:lnTo>
                    <a:pt x="4" y="634"/>
                  </a:lnTo>
                  <a:lnTo>
                    <a:pt x="12" y="569"/>
                  </a:lnTo>
                  <a:lnTo>
                    <a:pt x="33" y="500"/>
                  </a:lnTo>
                  <a:lnTo>
                    <a:pt x="57" y="435"/>
                  </a:lnTo>
                  <a:lnTo>
                    <a:pt x="86" y="374"/>
                  </a:lnTo>
                  <a:lnTo>
                    <a:pt x="122" y="317"/>
                  </a:lnTo>
                  <a:lnTo>
                    <a:pt x="163" y="264"/>
                  </a:lnTo>
                  <a:lnTo>
                    <a:pt x="208" y="211"/>
                  </a:lnTo>
                  <a:lnTo>
                    <a:pt x="260" y="167"/>
                  </a:lnTo>
                  <a:lnTo>
                    <a:pt x="317" y="126"/>
                  </a:lnTo>
                  <a:lnTo>
                    <a:pt x="374" y="90"/>
                  </a:lnTo>
                  <a:lnTo>
                    <a:pt x="439" y="57"/>
                  </a:lnTo>
                  <a:lnTo>
                    <a:pt x="508" y="33"/>
                  </a:lnTo>
                  <a:lnTo>
                    <a:pt x="578" y="16"/>
                  </a:lnTo>
                  <a:lnTo>
                    <a:pt x="651" y="4"/>
                  </a:lnTo>
                  <a:lnTo>
                    <a:pt x="651" y="4"/>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8"/>
            <p:cNvSpPr>
              <a:spLocks/>
            </p:cNvSpPr>
            <p:nvPr/>
          </p:nvSpPr>
          <p:spPr bwMode="auto">
            <a:xfrm>
              <a:off x="5320" y="2440"/>
              <a:ext cx="1427" cy="1358"/>
            </a:xfrm>
            <a:custGeom>
              <a:avLst/>
              <a:gdLst>
                <a:gd name="T0" fmla="*/ 638 w 1427"/>
                <a:gd name="T1" fmla="*/ 4 h 1358"/>
                <a:gd name="T2" fmla="*/ 780 w 1427"/>
                <a:gd name="T3" fmla="*/ 0 h 1358"/>
                <a:gd name="T4" fmla="*/ 918 w 1427"/>
                <a:gd name="T5" fmla="*/ 25 h 1358"/>
                <a:gd name="T6" fmla="*/ 1048 w 1427"/>
                <a:gd name="T7" fmla="*/ 77 h 1358"/>
                <a:gd name="T8" fmla="*/ 1162 w 1427"/>
                <a:gd name="T9" fmla="*/ 147 h 1358"/>
                <a:gd name="T10" fmla="*/ 1260 w 1427"/>
                <a:gd name="T11" fmla="*/ 236 h 1358"/>
                <a:gd name="T12" fmla="*/ 1337 w 1427"/>
                <a:gd name="T13" fmla="*/ 346 h 1358"/>
                <a:gd name="T14" fmla="*/ 1394 w 1427"/>
                <a:gd name="T15" fmla="*/ 468 h 1358"/>
                <a:gd name="T16" fmla="*/ 1423 w 1427"/>
                <a:gd name="T17" fmla="*/ 602 h 1358"/>
                <a:gd name="T18" fmla="*/ 1427 w 1427"/>
                <a:gd name="T19" fmla="*/ 671 h 1358"/>
                <a:gd name="T20" fmla="*/ 1414 w 1427"/>
                <a:gd name="T21" fmla="*/ 805 h 1358"/>
                <a:gd name="T22" fmla="*/ 1374 w 1427"/>
                <a:gd name="T23" fmla="*/ 935 h 1358"/>
                <a:gd name="T24" fmla="*/ 1309 w 1427"/>
                <a:gd name="T25" fmla="*/ 1049 h 1358"/>
                <a:gd name="T26" fmla="*/ 1223 w 1427"/>
                <a:gd name="T27" fmla="*/ 1151 h 1358"/>
                <a:gd name="T28" fmla="*/ 1118 w 1427"/>
                <a:gd name="T29" fmla="*/ 1236 h 1358"/>
                <a:gd name="T30" fmla="*/ 996 w 1427"/>
                <a:gd name="T31" fmla="*/ 1301 h 1358"/>
                <a:gd name="T32" fmla="*/ 861 w 1427"/>
                <a:gd name="T33" fmla="*/ 1342 h 1358"/>
                <a:gd name="T34" fmla="*/ 788 w 1427"/>
                <a:gd name="T35" fmla="*/ 1354 h 1358"/>
                <a:gd name="T36" fmla="*/ 646 w 1427"/>
                <a:gd name="T37" fmla="*/ 1358 h 1358"/>
                <a:gd name="T38" fmla="*/ 508 w 1427"/>
                <a:gd name="T39" fmla="*/ 1330 h 1358"/>
                <a:gd name="T40" fmla="*/ 378 w 1427"/>
                <a:gd name="T41" fmla="*/ 1281 h 1358"/>
                <a:gd name="T42" fmla="*/ 264 w 1427"/>
                <a:gd name="T43" fmla="*/ 1212 h 1358"/>
                <a:gd name="T44" fmla="*/ 166 w 1427"/>
                <a:gd name="T45" fmla="*/ 1118 h 1358"/>
                <a:gd name="T46" fmla="*/ 89 w 1427"/>
                <a:gd name="T47" fmla="*/ 1013 h 1358"/>
                <a:gd name="T48" fmla="*/ 32 w 1427"/>
                <a:gd name="T49" fmla="*/ 891 h 1358"/>
                <a:gd name="T50" fmla="*/ 4 w 1427"/>
                <a:gd name="T51" fmla="*/ 756 h 1358"/>
                <a:gd name="T52" fmla="*/ 0 w 1427"/>
                <a:gd name="T53" fmla="*/ 687 h 1358"/>
                <a:gd name="T54" fmla="*/ 12 w 1427"/>
                <a:gd name="T55" fmla="*/ 553 h 1358"/>
                <a:gd name="T56" fmla="*/ 52 w 1427"/>
                <a:gd name="T57" fmla="*/ 423 h 1358"/>
                <a:gd name="T58" fmla="*/ 117 w 1427"/>
                <a:gd name="T59" fmla="*/ 309 h 1358"/>
                <a:gd name="T60" fmla="*/ 203 w 1427"/>
                <a:gd name="T61" fmla="*/ 208 h 1358"/>
                <a:gd name="T62" fmla="*/ 309 w 1427"/>
                <a:gd name="T63" fmla="*/ 122 h 1358"/>
                <a:gd name="T64" fmla="*/ 430 w 1427"/>
                <a:gd name="T65" fmla="*/ 57 h 1358"/>
                <a:gd name="T66" fmla="*/ 565 w 1427"/>
                <a:gd name="T67" fmla="*/ 12 h 1358"/>
                <a:gd name="T68" fmla="*/ 638 w 1427"/>
                <a:gd name="T69" fmla="*/ 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7" h="1358">
                  <a:moveTo>
                    <a:pt x="638" y="4"/>
                  </a:moveTo>
                  <a:lnTo>
                    <a:pt x="638" y="4"/>
                  </a:lnTo>
                  <a:lnTo>
                    <a:pt x="711" y="0"/>
                  </a:lnTo>
                  <a:lnTo>
                    <a:pt x="780" y="0"/>
                  </a:lnTo>
                  <a:lnTo>
                    <a:pt x="849" y="12"/>
                  </a:lnTo>
                  <a:lnTo>
                    <a:pt x="918" y="25"/>
                  </a:lnTo>
                  <a:lnTo>
                    <a:pt x="983" y="49"/>
                  </a:lnTo>
                  <a:lnTo>
                    <a:pt x="1048" y="77"/>
                  </a:lnTo>
                  <a:lnTo>
                    <a:pt x="1105" y="110"/>
                  </a:lnTo>
                  <a:lnTo>
                    <a:pt x="1162" y="147"/>
                  </a:lnTo>
                  <a:lnTo>
                    <a:pt x="1211" y="191"/>
                  </a:lnTo>
                  <a:lnTo>
                    <a:pt x="1260" y="236"/>
                  </a:lnTo>
                  <a:lnTo>
                    <a:pt x="1301" y="289"/>
                  </a:lnTo>
                  <a:lnTo>
                    <a:pt x="1337" y="346"/>
                  </a:lnTo>
                  <a:lnTo>
                    <a:pt x="1370" y="407"/>
                  </a:lnTo>
                  <a:lnTo>
                    <a:pt x="1394" y="468"/>
                  </a:lnTo>
                  <a:lnTo>
                    <a:pt x="1410" y="533"/>
                  </a:lnTo>
                  <a:lnTo>
                    <a:pt x="1423" y="602"/>
                  </a:lnTo>
                  <a:lnTo>
                    <a:pt x="1423" y="602"/>
                  </a:lnTo>
                  <a:lnTo>
                    <a:pt x="1427" y="671"/>
                  </a:lnTo>
                  <a:lnTo>
                    <a:pt x="1423" y="740"/>
                  </a:lnTo>
                  <a:lnTo>
                    <a:pt x="1414" y="805"/>
                  </a:lnTo>
                  <a:lnTo>
                    <a:pt x="1398" y="870"/>
                  </a:lnTo>
                  <a:lnTo>
                    <a:pt x="1374" y="935"/>
                  </a:lnTo>
                  <a:lnTo>
                    <a:pt x="1345" y="992"/>
                  </a:lnTo>
                  <a:lnTo>
                    <a:pt x="1309" y="1049"/>
                  </a:lnTo>
                  <a:lnTo>
                    <a:pt x="1268" y="1102"/>
                  </a:lnTo>
                  <a:lnTo>
                    <a:pt x="1223" y="1151"/>
                  </a:lnTo>
                  <a:lnTo>
                    <a:pt x="1175" y="1195"/>
                  </a:lnTo>
                  <a:lnTo>
                    <a:pt x="1118" y="1236"/>
                  </a:lnTo>
                  <a:lnTo>
                    <a:pt x="1061" y="1273"/>
                  </a:lnTo>
                  <a:lnTo>
                    <a:pt x="996" y="1301"/>
                  </a:lnTo>
                  <a:lnTo>
                    <a:pt x="931" y="1326"/>
                  </a:lnTo>
                  <a:lnTo>
                    <a:pt x="861" y="1342"/>
                  </a:lnTo>
                  <a:lnTo>
                    <a:pt x="788" y="1354"/>
                  </a:lnTo>
                  <a:lnTo>
                    <a:pt x="788" y="1354"/>
                  </a:lnTo>
                  <a:lnTo>
                    <a:pt x="715" y="1358"/>
                  </a:lnTo>
                  <a:lnTo>
                    <a:pt x="646" y="1358"/>
                  </a:lnTo>
                  <a:lnTo>
                    <a:pt x="573" y="1346"/>
                  </a:lnTo>
                  <a:lnTo>
                    <a:pt x="508" y="1330"/>
                  </a:lnTo>
                  <a:lnTo>
                    <a:pt x="443" y="1309"/>
                  </a:lnTo>
                  <a:lnTo>
                    <a:pt x="378" y="1281"/>
                  </a:lnTo>
                  <a:lnTo>
                    <a:pt x="321" y="1248"/>
                  </a:lnTo>
                  <a:lnTo>
                    <a:pt x="264" y="1212"/>
                  </a:lnTo>
                  <a:lnTo>
                    <a:pt x="215" y="1167"/>
                  </a:lnTo>
                  <a:lnTo>
                    <a:pt x="166" y="1118"/>
                  </a:lnTo>
                  <a:lnTo>
                    <a:pt x="126" y="1069"/>
                  </a:lnTo>
                  <a:lnTo>
                    <a:pt x="89" y="1013"/>
                  </a:lnTo>
                  <a:lnTo>
                    <a:pt x="56" y="952"/>
                  </a:lnTo>
                  <a:lnTo>
                    <a:pt x="32" y="891"/>
                  </a:lnTo>
                  <a:lnTo>
                    <a:pt x="12" y="826"/>
                  </a:lnTo>
                  <a:lnTo>
                    <a:pt x="4" y="756"/>
                  </a:lnTo>
                  <a:lnTo>
                    <a:pt x="4" y="756"/>
                  </a:lnTo>
                  <a:lnTo>
                    <a:pt x="0" y="687"/>
                  </a:lnTo>
                  <a:lnTo>
                    <a:pt x="0" y="618"/>
                  </a:lnTo>
                  <a:lnTo>
                    <a:pt x="12" y="553"/>
                  </a:lnTo>
                  <a:lnTo>
                    <a:pt x="28" y="488"/>
                  </a:lnTo>
                  <a:lnTo>
                    <a:pt x="52" y="423"/>
                  </a:lnTo>
                  <a:lnTo>
                    <a:pt x="81" y="366"/>
                  </a:lnTo>
                  <a:lnTo>
                    <a:pt x="117" y="309"/>
                  </a:lnTo>
                  <a:lnTo>
                    <a:pt x="158" y="256"/>
                  </a:lnTo>
                  <a:lnTo>
                    <a:pt x="203" y="208"/>
                  </a:lnTo>
                  <a:lnTo>
                    <a:pt x="252" y="163"/>
                  </a:lnTo>
                  <a:lnTo>
                    <a:pt x="309" y="122"/>
                  </a:lnTo>
                  <a:lnTo>
                    <a:pt x="365" y="86"/>
                  </a:lnTo>
                  <a:lnTo>
                    <a:pt x="430" y="57"/>
                  </a:lnTo>
                  <a:lnTo>
                    <a:pt x="496" y="33"/>
                  </a:lnTo>
                  <a:lnTo>
                    <a:pt x="565" y="12"/>
                  </a:lnTo>
                  <a:lnTo>
                    <a:pt x="638" y="4"/>
                  </a:lnTo>
                  <a:lnTo>
                    <a:pt x="638" y="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9"/>
            <p:cNvSpPr>
              <a:spLocks/>
            </p:cNvSpPr>
            <p:nvPr/>
          </p:nvSpPr>
          <p:spPr bwMode="auto">
            <a:xfrm>
              <a:off x="5332" y="2444"/>
              <a:ext cx="1402" cy="1326"/>
            </a:xfrm>
            <a:custGeom>
              <a:avLst/>
              <a:gdLst>
                <a:gd name="T0" fmla="*/ 626 w 1402"/>
                <a:gd name="T1" fmla="*/ 4 h 1326"/>
                <a:gd name="T2" fmla="*/ 768 w 1402"/>
                <a:gd name="T3" fmla="*/ 4 h 1326"/>
                <a:gd name="T4" fmla="*/ 902 w 1402"/>
                <a:gd name="T5" fmla="*/ 29 h 1326"/>
                <a:gd name="T6" fmla="*/ 1028 w 1402"/>
                <a:gd name="T7" fmla="*/ 78 h 1326"/>
                <a:gd name="T8" fmla="*/ 1142 w 1402"/>
                <a:gd name="T9" fmla="*/ 147 h 1326"/>
                <a:gd name="T10" fmla="*/ 1236 w 1402"/>
                <a:gd name="T11" fmla="*/ 232 h 1326"/>
                <a:gd name="T12" fmla="*/ 1313 w 1402"/>
                <a:gd name="T13" fmla="*/ 338 h 1326"/>
                <a:gd name="T14" fmla="*/ 1370 w 1402"/>
                <a:gd name="T15" fmla="*/ 456 h 1326"/>
                <a:gd name="T16" fmla="*/ 1398 w 1402"/>
                <a:gd name="T17" fmla="*/ 590 h 1326"/>
                <a:gd name="T18" fmla="*/ 1402 w 1402"/>
                <a:gd name="T19" fmla="*/ 655 h 1326"/>
                <a:gd name="T20" fmla="*/ 1390 w 1402"/>
                <a:gd name="T21" fmla="*/ 785 h 1326"/>
                <a:gd name="T22" fmla="*/ 1350 w 1402"/>
                <a:gd name="T23" fmla="*/ 911 h 1326"/>
                <a:gd name="T24" fmla="*/ 1285 w 1402"/>
                <a:gd name="T25" fmla="*/ 1025 h 1326"/>
                <a:gd name="T26" fmla="*/ 1203 w 1402"/>
                <a:gd name="T27" fmla="*/ 1122 h 1326"/>
                <a:gd name="T28" fmla="*/ 1097 w 1402"/>
                <a:gd name="T29" fmla="*/ 1204 h 1326"/>
                <a:gd name="T30" fmla="*/ 980 w 1402"/>
                <a:gd name="T31" fmla="*/ 1269 h 1326"/>
                <a:gd name="T32" fmla="*/ 845 w 1402"/>
                <a:gd name="T33" fmla="*/ 1309 h 1326"/>
                <a:gd name="T34" fmla="*/ 776 w 1402"/>
                <a:gd name="T35" fmla="*/ 1322 h 1326"/>
                <a:gd name="T36" fmla="*/ 634 w 1402"/>
                <a:gd name="T37" fmla="*/ 1322 h 1326"/>
                <a:gd name="T38" fmla="*/ 500 w 1402"/>
                <a:gd name="T39" fmla="*/ 1297 h 1326"/>
                <a:gd name="T40" fmla="*/ 374 w 1402"/>
                <a:gd name="T41" fmla="*/ 1248 h 1326"/>
                <a:gd name="T42" fmla="*/ 260 w 1402"/>
                <a:gd name="T43" fmla="*/ 1179 h 1326"/>
                <a:gd name="T44" fmla="*/ 166 w 1402"/>
                <a:gd name="T45" fmla="*/ 1094 h 1326"/>
                <a:gd name="T46" fmla="*/ 89 w 1402"/>
                <a:gd name="T47" fmla="*/ 988 h 1326"/>
                <a:gd name="T48" fmla="*/ 32 w 1402"/>
                <a:gd name="T49" fmla="*/ 870 h 1326"/>
                <a:gd name="T50" fmla="*/ 4 w 1402"/>
                <a:gd name="T51" fmla="*/ 736 h 1326"/>
                <a:gd name="T52" fmla="*/ 0 w 1402"/>
                <a:gd name="T53" fmla="*/ 671 h 1326"/>
                <a:gd name="T54" fmla="*/ 12 w 1402"/>
                <a:gd name="T55" fmla="*/ 541 h 1326"/>
                <a:gd name="T56" fmla="*/ 53 w 1402"/>
                <a:gd name="T57" fmla="*/ 415 h 1326"/>
                <a:gd name="T58" fmla="*/ 118 w 1402"/>
                <a:gd name="T59" fmla="*/ 305 h 1326"/>
                <a:gd name="T60" fmla="*/ 203 w 1402"/>
                <a:gd name="T61" fmla="*/ 204 h 1326"/>
                <a:gd name="T62" fmla="*/ 305 w 1402"/>
                <a:gd name="T63" fmla="*/ 122 h 1326"/>
                <a:gd name="T64" fmla="*/ 423 w 1402"/>
                <a:gd name="T65" fmla="*/ 57 h 1326"/>
                <a:gd name="T66" fmla="*/ 557 w 1402"/>
                <a:gd name="T67" fmla="*/ 17 h 1326"/>
                <a:gd name="T68" fmla="*/ 626 w 1402"/>
                <a:gd name="T69" fmla="*/ 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2" h="1326">
                  <a:moveTo>
                    <a:pt x="626" y="4"/>
                  </a:moveTo>
                  <a:lnTo>
                    <a:pt x="626" y="4"/>
                  </a:lnTo>
                  <a:lnTo>
                    <a:pt x="699" y="0"/>
                  </a:lnTo>
                  <a:lnTo>
                    <a:pt x="768" y="4"/>
                  </a:lnTo>
                  <a:lnTo>
                    <a:pt x="837" y="12"/>
                  </a:lnTo>
                  <a:lnTo>
                    <a:pt x="902" y="29"/>
                  </a:lnTo>
                  <a:lnTo>
                    <a:pt x="967" y="49"/>
                  </a:lnTo>
                  <a:lnTo>
                    <a:pt x="1028" y="78"/>
                  </a:lnTo>
                  <a:lnTo>
                    <a:pt x="1085" y="110"/>
                  </a:lnTo>
                  <a:lnTo>
                    <a:pt x="1142" y="147"/>
                  </a:lnTo>
                  <a:lnTo>
                    <a:pt x="1191" y="187"/>
                  </a:lnTo>
                  <a:lnTo>
                    <a:pt x="1236" y="232"/>
                  </a:lnTo>
                  <a:lnTo>
                    <a:pt x="1276" y="285"/>
                  </a:lnTo>
                  <a:lnTo>
                    <a:pt x="1313" y="338"/>
                  </a:lnTo>
                  <a:lnTo>
                    <a:pt x="1345" y="395"/>
                  </a:lnTo>
                  <a:lnTo>
                    <a:pt x="1370" y="456"/>
                  </a:lnTo>
                  <a:lnTo>
                    <a:pt x="1386" y="521"/>
                  </a:lnTo>
                  <a:lnTo>
                    <a:pt x="1398" y="590"/>
                  </a:lnTo>
                  <a:lnTo>
                    <a:pt x="1398" y="590"/>
                  </a:lnTo>
                  <a:lnTo>
                    <a:pt x="1402" y="655"/>
                  </a:lnTo>
                  <a:lnTo>
                    <a:pt x="1398" y="724"/>
                  </a:lnTo>
                  <a:lnTo>
                    <a:pt x="1390" y="785"/>
                  </a:lnTo>
                  <a:lnTo>
                    <a:pt x="1374" y="850"/>
                  </a:lnTo>
                  <a:lnTo>
                    <a:pt x="1350" y="911"/>
                  </a:lnTo>
                  <a:lnTo>
                    <a:pt x="1321" y="968"/>
                  </a:lnTo>
                  <a:lnTo>
                    <a:pt x="1285" y="1025"/>
                  </a:lnTo>
                  <a:lnTo>
                    <a:pt x="1248" y="1074"/>
                  </a:lnTo>
                  <a:lnTo>
                    <a:pt x="1203" y="1122"/>
                  </a:lnTo>
                  <a:lnTo>
                    <a:pt x="1150" y="1167"/>
                  </a:lnTo>
                  <a:lnTo>
                    <a:pt x="1097" y="1204"/>
                  </a:lnTo>
                  <a:lnTo>
                    <a:pt x="1041" y="1240"/>
                  </a:lnTo>
                  <a:lnTo>
                    <a:pt x="980" y="1269"/>
                  </a:lnTo>
                  <a:lnTo>
                    <a:pt x="915" y="1293"/>
                  </a:lnTo>
                  <a:lnTo>
                    <a:pt x="845" y="1309"/>
                  </a:lnTo>
                  <a:lnTo>
                    <a:pt x="776" y="1322"/>
                  </a:lnTo>
                  <a:lnTo>
                    <a:pt x="776" y="1322"/>
                  </a:lnTo>
                  <a:lnTo>
                    <a:pt x="703" y="1326"/>
                  </a:lnTo>
                  <a:lnTo>
                    <a:pt x="634" y="1322"/>
                  </a:lnTo>
                  <a:lnTo>
                    <a:pt x="565" y="1313"/>
                  </a:lnTo>
                  <a:lnTo>
                    <a:pt x="500" y="1297"/>
                  </a:lnTo>
                  <a:lnTo>
                    <a:pt x="435" y="1277"/>
                  </a:lnTo>
                  <a:lnTo>
                    <a:pt x="374" y="1248"/>
                  </a:lnTo>
                  <a:lnTo>
                    <a:pt x="317" y="1216"/>
                  </a:lnTo>
                  <a:lnTo>
                    <a:pt x="260" y="1179"/>
                  </a:lnTo>
                  <a:lnTo>
                    <a:pt x="211" y="1139"/>
                  </a:lnTo>
                  <a:lnTo>
                    <a:pt x="166" y="1094"/>
                  </a:lnTo>
                  <a:lnTo>
                    <a:pt x="126" y="1041"/>
                  </a:lnTo>
                  <a:lnTo>
                    <a:pt x="89" y="988"/>
                  </a:lnTo>
                  <a:lnTo>
                    <a:pt x="57" y="931"/>
                  </a:lnTo>
                  <a:lnTo>
                    <a:pt x="32" y="870"/>
                  </a:lnTo>
                  <a:lnTo>
                    <a:pt x="16" y="805"/>
                  </a:lnTo>
                  <a:lnTo>
                    <a:pt x="4" y="736"/>
                  </a:lnTo>
                  <a:lnTo>
                    <a:pt x="4" y="736"/>
                  </a:lnTo>
                  <a:lnTo>
                    <a:pt x="0" y="671"/>
                  </a:lnTo>
                  <a:lnTo>
                    <a:pt x="4" y="606"/>
                  </a:lnTo>
                  <a:lnTo>
                    <a:pt x="12" y="541"/>
                  </a:lnTo>
                  <a:lnTo>
                    <a:pt x="32" y="476"/>
                  </a:lnTo>
                  <a:lnTo>
                    <a:pt x="53" y="415"/>
                  </a:lnTo>
                  <a:lnTo>
                    <a:pt x="81" y="358"/>
                  </a:lnTo>
                  <a:lnTo>
                    <a:pt x="118" y="305"/>
                  </a:lnTo>
                  <a:lnTo>
                    <a:pt x="158" y="252"/>
                  </a:lnTo>
                  <a:lnTo>
                    <a:pt x="203" y="204"/>
                  </a:lnTo>
                  <a:lnTo>
                    <a:pt x="252" y="159"/>
                  </a:lnTo>
                  <a:lnTo>
                    <a:pt x="305" y="122"/>
                  </a:lnTo>
                  <a:lnTo>
                    <a:pt x="362" y="86"/>
                  </a:lnTo>
                  <a:lnTo>
                    <a:pt x="423" y="57"/>
                  </a:lnTo>
                  <a:lnTo>
                    <a:pt x="488" y="33"/>
                  </a:lnTo>
                  <a:lnTo>
                    <a:pt x="557" y="17"/>
                  </a:lnTo>
                  <a:lnTo>
                    <a:pt x="626" y="4"/>
                  </a:lnTo>
                  <a:lnTo>
                    <a:pt x="626" y="4"/>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40"/>
            <p:cNvSpPr>
              <a:spLocks/>
            </p:cNvSpPr>
            <p:nvPr/>
          </p:nvSpPr>
          <p:spPr bwMode="auto">
            <a:xfrm>
              <a:off x="5348" y="2452"/>
              <a:ext cx="1374" cy="1285"/>
            </a:xfrm>
            <a:custGeom>
              <a:avLst/>
              <a:gdLst>
                <a:gd name="T0" fmla="*/ 614 w 1374"/>
                <a:gd name="T1" fmla="*/ 4 h 1285"/>
                <a:gd name="T2" fmla="*/ 752 w 1374"/>
                <a:gd name="T3" fmla="*/ 4 h 1285"/>
                <a:gd name="T4" fmla="*/ 886 w 1374"/>
                <a:gd name="T5" fmla="*/ 25 h 1285"/>
                <a:gd name="T6" fmla="*/ 1008 w 1374"/>
                <a:gd name="T7" fmla="*/ 74 h 1285"/>
                <a:gd name="T8" fmla="*/ 1118 w 1374"/>
                <a:gd name="T9" fmla="*/ 139 h 1285"/>
                <a:gd name="T10" fmla="*/ 1212 w 1374"/>
                <a:gd name="T11" fmla="*/ 224 h 1285"/>
                <a:gd name="T12" fmla="*/ 1285 w 1374"/>
                <a:gd name="T13" fmla="*/ 330 h 1285"/>
                <a:gd name="T14" fmla="*/ 1342 w 1374"/>
                <a:gd name="T15" fmla="*/ 444 h 1285"/>
                <a:gd name="T16" fmla="*/ 1370 w 1374"/>
                <a:gd name="T17" fmla="*/ 570 h 1285"/>
                <a:gd name="T18" fmla="*/ 1374 w 1374"/>
                <a:gd name="T19" fmla="*/ 635 h 1285"/>
                <a:gd name="T20" fmla="*/ 1358 w 1374"/>
                <a:gd name="T21" fmla="*/ 765 h 1285"/>
                <a:gd name="T22" fmla="*/ 1321 w 1374"/>
                <a:gd name="T23" fmla="*/ 883 h 1285"/>
                <a:gd name="T24" fmla="*/ 1256 w 1374"/>
                <a:gd name="T25" fmla="*/ 992 h 1285"/>
                <a:gd name="T26" fmla="*/ 1175 w 1374"/>
                <a:gd name="T27" fmla="*/ 1090 h 1285"/>
                <a:gd name="T28" fmla="*/ 1073 w 1374"/>
                <a:gd name="T29" fmla="*/ 1171 h 1285"/>
                <a:gd name="T30" fmla="*/ 960 w 1374"/>
                <a:gd name="T31" fmla="*/ 1232 h 1285"/>
                <a:gd name="T32" fmla="*/ 825 w 1374"/>
                <a:gd name="T33" fmla="*/ 1273 h 1285"/>
                <a:gd name="T34" fmla="*/ 756 w 1374"/>
                <a:gd name="T35" fmla="*/ 1281 h 1285"/>
                <a:gd name="T36" fmla="*/ 618 w 1374"/>
                <a:gd name="T37" fmla="*/ 1285 h 1285"/>
                <a:gd name="T38" fmla="*/ 488 w 1374"/>
                <a:gd name="T39" fmla="*/ 1261 h 1285"/>
                <a:gd name="T40" fmla="*/ 366 w 1374"/>
                <a:gd name="T41" fmla="*/ 1212 h 1285"/>
                <a:gd name="T42" fmla="*/ 256 w 1374"/>
                <a:gd name="T43" fmla="*/ 1147 h 1285"/>
                <a:gd name="T44" fmla="*/ 159 w 1374"/>
                <a:gd name="T45" fmla="*/ 1062 h 1285"/>
                <a:gd name="T46" fmla="*/ 85 w 1374"/>
                <a:gd name="T47" fmla="*/ 960 h 1285"/>
                <a:gd name="T48" fmla="*/ 32 w 1374"/>
                <a:gd name="T49" fmla="*/ 842 h 1285"/>
                <a:gd name="T50" fmla="*/ 4 w 1374"/>
                <a:gd name="T51" fmla="*/ 716 h 1285"/>
                <a:gd name="T52" fmla="*/ 0 w 1374"/>
                <a:gd name="T53" fmla="*/ 651 h 1285"/>
                <a:gd name="T54" fmla="*/ 12 w 1374"/>
                <a:gd name="T55" fmla="*/ 525 h 1285"/>
                <a:gd name="T56" fmla="*/ 53 w 1374"/>
                <a:gd name="T57" fmla="*/ 403 h 1285"/>
                <a:gd name="T58" fmla="*/ 114 w 1374"/>
                <a:gd name="T59" fmla="*/ 293 h 1285"/>
                <a:gd name="T60" fmla="*/ 195 w 1374"/>
                <a:gd name="T61" fmla="*/ 196 h 1285"/>
                <a:gd name="T62" fmla="*/ 297 w 1374"/>
                <a:gd name="T63" fmla="*/ 118 h 1285"/>
                <a:gd name="T64" fmla="*/ 415 w 1374"/>
                <a:gd name="T65" fmla="*/ 53 h 1285"/>
                <a:gd name="T66" fmla="*/ 545 w 1374"/>
                <a:gd name="T67" fmla="*/ 17 h 1285"/>
                <a:gd name="T68" fmla="*/ 614 w 1374"/>
                <a:gd name="T69" fmla="*/ 4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4" h="1285">
                  <a:moveTo>
                    <a:pt x="614" y="4"/>
                  </a:moveTo>
                  <a:lnTo>
                    <a:pt x="614" y="4"/>
                  </a:lnTo>
                  <a:lnTo>
                    <a:pt x="683" y="0"/>
                  </a:lnTo>
                  <a:lnTo>
                    <a:pt x="752" y="4"/>
                  </a:lnTo>
                  <a:lnTo>
                    <a:pt x="821" y="13"/>
                  </a:lnTo>
                  <a:lnTo>
                    <a:pt x="886" y="25"/>
                  </a:lnTo>
                  <a:lnTo>
                    <a:pt x="947" y="45"/>
                  </a:lnTo>
                  <a:lnTo>
                    <a:pt x="1008" y="74"/>
                  </a:lnTo>
                  <a:lnTo>
                    <a:pt x="1065" y="106"/>
                  </a:lnTo>
                  <a:lnTo>
                    <a:pt x="1118" y="139"/>
                  </a:lnTo>
                  <a:lnTo>
                    <a:pt x="1167" y="179"/>
                  </a:lnTo>
                  <a:lnTo>
                    <a:pt x="1212" y="224"/>
                  </a:lnTo>
                  <a:lnTo>
                    <a:pt x="1252" y="277"/>
                  </a:lnTo>
                  <a:lnTo>
                    <a:pt x="1285" y="330"/>
                  </a:lnTo>
                  <a:lnTo>
                    <a:pt x="1317" y="383"/>
                  </a:lnTo>
                  <a:lnTo>
                    <a:pt x="1342" y="444"/>
                  </a:lnTo>
                  <a:lnTo>
                    <a:pt x="1358" y="505"/>
                  </a:lnTo>
                  <a:lnTo>
                    <a:pt x="1370" y="570"/>
                  </a:lnTo>
                  <a:lnTo>
                    <a:pt x="1370" y="570"/>
                  </a:lnTo>
                  <a:lnTo>
                    <a:pt x="1374" y="635"/>
                  </a:lnTo>
                  <a:lnTo>
                    <a:pt x="1370" y="700"/>
                  </a:lnTo>
                  <a:lnTo>
                    <a:pt x="1358" y="765"/>
                  </a:lnTo>
                  <a:lnTo>
                    <a:pt x="1342" y="826"/>
                  </a:lnTo>
                  <a:lnTo>
                    <a:pt x="1321" y="883"/>
                  </a:lnTo>
                  <a:lnTo>
                    <a:pt x="1293" y="940"/>
                  </a:lnTo>
                  <a:lnTo>
                    <a:pt x="1256" y="992"/>
                  </a:lnTo>
                  <a:lnTo>
                    <a:pt x="1220" y="1041"/>
                  </a:lnTo>
                  <a:lnTo>
                    <a:pt x="1175" y="1090"/>
                  </a:lnTo>
                  <a:lnTo>
                    <a:pt x="1126" y="1131"/>
                  </a:lnTo>
                  <a:lnTo>
                    <a:pt x="1073" y="1171"/>
                  </a:lnTo>
                  <a:lnTo>
                    <a:pt x="1016" y="1204"/>
                  </a:lnTo>
                  <a:lnTo>
                    <a:pt x="960" y="1232"/>
                  </a:lnTo>
                  <a:lnTo>
                    <a:pt x="894" y="1253"/>
                  </a:lnTo>
                  <a:lnTo>
                    <a:pt x="825" y="1273"/>
                  </a:lnTo>
                  <a:lnTo>
                    <a:pt x="756" y="1281"/>
                  </a:lnTo>
                  <a:lnTo>
                    <a:pt x="756" y="1281"/>
                  </a:lnTo>
                  <a:lnTo>
                    <a:pt x="687" y="1285"/>
                  </a:lnTo>
                  <a:lnTo>
                    <a:pt x="618" y="1285"/>
                  </a:lnTo>
                  <a:lnTo>
                    <a:pt x="553" y="1277"/>
                  </a:lnTo>
                  <a:lnTo>
                    <a:pt x="488" y="1261"/>
                  </a:lnTo>
                  <a:lnTo>
                    <a:pt x="423" y="1240"/>
                  </a:lnTo>
                  <a:lnTo>
                    <a:pt x="366" y="1212"/>
                  </a:lnTo>
                  <a:lnTo>
                    <a:pt x="309" y="1183"/>
                  </a:lnTo>
                  <a:lnTo>
                    <a:pt x="256" y="1147"/>
                  </a:lnTo>
                  <a:lnTo>
                    <a:pt x="203" y="1106"/>
                  </a:lnTo>
                  <a:lnTo>
                    <a:pt x="159" y="1062"/>
                  </a:lnTo>
                  <a:lnTo>
                    <a:pt x="122" y="1013"/>
                  </a:lnTo>
                  <a:lnTo>
                    <a:pt x="85" y="960"/>
                  </a:lnTo>
                  <a:lnTo>
                    <a:pt x="57" y="903"/>
                  </a:lnTo>
                  <a:lnTo>
                    <a:pt x="32" y="842"/>
                  </a:lnTo>
                  <a:lnTo>
                    <a:pt x="12" y="781"/>
                  </a:lnTo>
                  <a:lnTo>
                    <a:pt x="4" y="716"/>
                  </a:lnTo>
                  <a:lnTo>
                    <a:pt x="4" y="716"/>
                  </a:lnTo>
                  <a:lnTo>
                    <a:pt x="0" y="651"/>
                  </a:lnTo>
                  <a:lnTo>
                    <a:pt x="4" y="586"/>
                  </a:lnTo>
                  <a:lnTo>
                    <a:pt x="12" y="525"/>
                  </a:lnTo>
                  <a:lnTo>
                    <a:pt x="28" y="464"/>
                  </a:lnTo>
                  <a:lnTo>
                    <a:pt x="53" y="403"/>
                  </a:lnTo>
                  <a:lnTo>
                    <a:pt x="81" y="346"/>
                  </a:lnTo>
                  <a:lnTo>
                    <a:pt x="114" y="293"/>
                  </a:lnTo>
                  <a:lnTo>
                    <a:pt x="150" y="244"/>
                  </a:lnTo>
                  <a:lnTo>
                    <a:pt x="195" y="196"/>
                  </a:lnTo>
                  <a:lnTo>
                    <a:pt x="244" y="155"/>
                  </a:lnTo>
                  <a:lnTo>
                    <a:pt x="297" y="118"/>
                  </a:lnTo>
                  <a:lnTo>
                    <a:pt x="354" y="82"/>
                  </a:lnTo>
                  <a:lnTo>
                    <a:pt x="415" y="53"/>
                  </a:lnTo>
                  <a:lnTo>
                    <a:pt x="476" y="33"/>
                  </a:lnTo>
                  <a:lnTo>
                    <a:pt x="545" y="17"/>
                  </a:lnTo>
                  <a:lnTo>
                    <a:pt x="614" y="4"/>
                  </a:lnTo>
                  <a:lnTo>
                    <a:pt x="614" y="4"/>
                  </a:lnTo>
                  <a:close/>
                </a:path>
              </a:pathLst>
            </a:custGeom>
            <a:solidFill>
              <a:srgbClr val="FFD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41"/>
            <p:cNvSpPr>
              <a:spLocks/>
            </p:cNvSpPr>
            <p:nvPr/>
          </p:nvSpPr>
          <p:spPr bwMode="auto">
            <a:xfrm>
              <a:off x="5360" y="2461"/>
              <a:ext cx="1346" cy="1248"/>
            </a:xfrm>
            <a:custGeom>
              <a:avLst/>
              <a:gdLst>
                <a:gd name="T0" fmla="*/ 602 w 1346"/>
                <a:gd name="T1" fmla="*/ 4 h 1248"/>
                <a:gd name="T2" fmla="*/ 740 w 1346"/>
                <a:gd name="T3" fmla="*/ 0 h 1248"/>
                <a:gd name="T4" fmla="*/ 870 w 1346"/>
                <a:gd name="T5" fmla="*/ 24 h 1248"/>
                <a:gd name="T6" fmla="*/ 988 w 1346"/>
                <a:gd name="T7" fmla="*/ 69 h 1248"/>
                <a:gd name="T8" fmla="*/ 1098 w 1346"/>
                <a:gd name="T9" fmla="*/ 134 h 1248"/>
                <a:gd name="T10" fmla="*/ 1187 w 1346"/>
                <a:gd name="T11" fmla="*/ 219 h 1248"/>
                <a:gd name="T12" fmla="*/ 1265 w 1346"/>
                <a:gd name="T13" fmla="*/ 317 h 1248"/>
                <a:gd name="T14" fmla="*/ 1313 w 1346"/>
                <a:gd name="T15" fmla="*/ 426 h 1248"/>
                <a:gd name="T16" fmla="*/ 1342 w 1346"/>
                <a:gd name="T17" fmla="*/ 552 h 1248"/>
                <a:gd name="T18" fmla="*/ 1346 w 1346"/>
                <a:gd name="T19" fmla="*/ 613 h 1248"/>
                <a:gd name="T20" fmla="*/ 1334 w 1346"/>
                <a:gd name="T21" fmla="*/ 739 h 1248"/>
                <a:gd name="T22" fmla="*/ 1297 w 1346"/>
                <a:gd name="T23" fmla="*/ 853 h 1248"/>
                <a:gd name="T24" fmla="*/ 1236 w 1346"/>
                <a:gd name="T25" fmla="*/ 963 h 1248"/>
                <a:gd name="T26" fmla="*/ 1155 w 1346"/>
                <a:gd name="T27" fmla="*/ 1057 h 1248"/>
                <a:gd name="T28" fmla="*/ 1053 w 1346"/>
                <a:gd name="T29" fmla="*/ 1134 h 1248"/>
                <a:gd name="T30" fmla="*/ 939 w 1346"/>
                <a:gd name="T31" fmla="*/ 1195 h 1248"/>
                <a:gd name="T32" fmla="*/ 813 w 1346"/>
                <a:gd name="T33" fmla="*/ 1231 h 1248"/>
                <a:gd name="T34" fmla="*/ 744 w 1346"/>
                <a:gd name="T35" fmla="*/ 1244 h 1248"/>
                <a:gd name="T36" fmla="*/ 610 w 1346"/>
                <a:gd name="T37" fmla="*/ 1244 h 1248"/>
                <a:gd name="T38" fmla="*/ 480 w 1346"/>
                <a:gd name="T39" fmla="*/ 1223 h 1248"/>
                <a:gd name="T40" fmla="*/ 358 w 1346"/>
                <a:gd name="T41" fmla="*/ 1174 h 1248"/>
                <a:gd name="T42" fmla="*/ 252 w 1346"/>
                <a:gd name="T43" fmla="*/ 1109 h 1248"/>
                <a:gd name="T44" fmla="*/ 159 w 1346"/>
                <a:gd name="T45" fmla="*/ 1028 h 1248"/>
                <a:gd name="T46" fmla="*/ 86 w 1346"/>
                <a:gd name="T47" fmla="*/ 931 h 1248"/>
                <a:gd name="T48" fmla="*/ 33 w 1346"/>
                <a:gd name="T49" fmla="*/ 817 h 1248"/>
                <a:gd name="T50" fmla="*/ 4 w 1346"/>
                <a:gd name="T51" fmla="*/ 695 h 1248"/>
                <a:gd name="T52" fmla="*/ 0 w 1346"/>
                <a:gd name="T53" fmla="*/ 630 h 1248"/>
                <a:gd name="T54" fmla="*/ 16 w 1346"/>
                <a:gd name="T55" fmla="*/ 508 h 1248"/>
                <a:gd name="T56" fmla="*/ 53 w 1346"/>
                <a:gd name="T57" fmla="*/ 390 h 1248"/>
                <a:gd name="T58" fmla="*/ 114 w 1346"/>
                <a:gd name="T59" fmla="*/ 284 h 1248"/>
                <a:gd name="T60" fmla="*/ 195 w 1346"/>
                <a:gd name="T61" fmla="*/ 191 h 1248"/>
                <a:gd name="T62" fmla="*/ 293 w 1346"/>
                <a:gd name="T63" fmla="*/ 113 h 1248"/>
                <a:gd name="T64" fmla="*/ 407 w 1346"/>
                <a:gd name="T65" fmla="*/ 52 h 1248"/>
                <a:gd name="T66" fmla="*/ 537 w 1346"/>
                <a:gd name="T67" fmla="*/ 12 h 1248"/>
                <a:gd name="T68" fmla="*/ 602 w 1346"/>
                <a:gd name="T69" fmla="*/ 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1248">
                  <a:moveTo>
                    <a:pt x="602" y="4"/>
                  </a:moveTo>
                  <a:lnTo>
                    <a:pt x="602" y="4"/>
                  </a:lnTo>
                  <a:lnTo>
                    <a:pt x="671" y="0"/>
                  </a:lnTo>
                  <a:lnTo>
                    <a:pt x="740" y="0"/>
                  </a:lnTo>
                  <a:lnTo>
                    <a:pt x="805" y="8"/>
                  </a:lnTo>
                  <a:lnTo>
                    <a:pt x="870" y="24"/>
                  </a:lnTo>
                  <a:lnTo>
                    <a:pt x="931" y="44"/>
                  </a:lnTo>
                  <a:lnTo>
                    <a:pt x="988" y="69"/>
                  </a:lnTo>
                  <a:lnTo>
                    <a:pt x="1045" y="101"/>
                  </a:lnTo>
                  <a:lnTo>
                    <a:pt x="1098" y="134"/>
                  </a:lnTo>
                  <a:lnTo>
                    <a:pt x="1147" y="174"/>
                  </a:lnTo>
                  <a:lnTo>
                    <a:pt x="1187" y="219"/>
                  </a:lnTo>
                  <a:lnTo>
                    <a:pt x="1228" y="264"/>
                  </a:lnTo>
                  <a:lnTo>
                    <a:pt x="1265" y="317"/>
                  </a:lnTo>
                  <a:lnTo>
                    <a:pt x="1293" y="370"/>
                  </a:lnTo>
                  <a:lnTo>
                    <a:pt x="1313" y="426"/>
                  </a:lnTo>
                  <a:lnTo>
                    <a:pt x="1334" y="487"/>
                  </a:lnTo>
                  <a:lnTo>
                    <a:pt x="1342" y="552"/>
                  </a:lnTo>
                  <a:lnTo>
                    <a:pt x="1342" y="552"/>
                  </a:lnTo>
                  <a:lnTo>
                    <a:pt x="1346" y="613"/>
                  </a:lnTo>
                  <a:lnTo>
                    <a:pt x="1342" y="678"/>
                  </a:lnTo>
                  <a:lnTo>
                    <a:pt x="1334" y="739"/>
                  </a:lnTo>
                  <a:lnTo>
                    <a:pt x="1317" y="796"/>
                  </a:lnTo>
                  <a:lnTo>
                    <a:pt x="1297" y="853"/>
                  </a:lnTo>
                  <a:lnTo>
                    <a:pt x="1269" y="910"/>
                  </a:lnTo>
                  <a:lnTo>
                    <a:pt x="1236" y="963"/>
                  </a:lnTo>
                  <a:lnTo>
                    <a:pt x="1196" y="1012"/>
                  </a:lnTo>
                  <a:lnTo>
                    <a:pt x="1155" y="1057"/>
                  </a:lnTo>
                  <a:lnTo>
                    <a:pt x="1106" y="1097"/>
                  </a:lnTo>
                  <a:lnTo>
                    <a:pt x="1053" y="1134"/>
                  </a:lnTo>
                  <a:lnTo>
                    <a:pt x="1000" y="1166"/>
                  </a:lnTo>
                  <a:lnTo>
                    <a:pt x="939" y="1195"/>
                  </a:lnTo>
                  <a:lnTo>
                    <a:pt x="878" y="1215"/>
                  </a:lnTo>
                  <a:lnTo>
                    <a:pt x="813" y="1231"/>
                  </a:lnTo>
                  <a:lnTo>
                    <a:pt x="744" y="1244"/>
                  </a:lnTo>
                  <a:lnTo>
                    <a:pt x="744" y="1244"/>
                  </a:lnTo>
                  <a:lnTo>
                    <a:pt x="675" y="1248"/>
                  </a:lnTo>
                  <a:lnTo>
                    <a:pt x="610" y="1244"/>
                  </a:lnTo>
                  <a:lnTo>
                    <a:pt x="545" y="1235"/>
                  </a:lnTo>
                  <a:lnTo>
                    <a:pt x="480" y="1223"/>
                  </a:lnTo>
                  <a:lnTo>
                    <a:pt x="419" y="1203"/>
                  </a:lnTo>
                  <a:lnTo>
                    <a:pt x="358" y="1174"/>
                  </a:lnTo>
                  <a:lnTo>
                    <a:pt x="305" y="1146"/>
                  </a:lnTo>
                  <a:lnTo>
                    <a:pt x="252" y="1109"/>
                  </a:lnTo>
                  <a:lnTo>
                    <a:pt x="203" y="1073"/>
                  </a:lnTo>
                  <a:lnTo>
                    <a:pt x="159" y="1028"/>
                  </a:lnTo>
                  <a:lnTo>
                    <a:pt x="118" y="979"/>
                  </a:lnTo>
                  <a:lnTo>
                    <a:pt x="86" y="931"/>
                  </a:lnTo>
                  <a:lnTo>
                    <a:pt x="57" y="874"/>
                  </a:lnTo>
                  <a:lnTo>
                    <a:pt x="33" y="817"/>
                  </a:lnTo>
                  <a:lnTo>
                    <a:pt x="16" y="756"/>
                  </a:lnTo>
                  <a:lnTo>
                    <a:pt x="4" y="695"/>
                  </a:lnTo>
                  <a:lnTo>
                    <a:pt x="4" y="695"/>
                  </a:lnTo>
                  <a:lnTo>
                    <a:pt x="0" y="630"/>
                  </a:lnTo>
                  <a:lnTo>
                    <a:pt x="4" y="569"/>
                  </a:lnTo>
                  <a:lnTo>
                    <a:pt x="16" y="508"/>
                  </a:lnTo>
                  <a:lnTo>
                    <a:pt x="33" y="447"/>
                  </a:lnTo>
                  <a:lnTo>
                    <a:pt x="53" y="390"/>
                  </a:lnTo>
                  <a:lnTo>
                    <a:pt x="81" y="337"/>
                  </a:lnTo>
                  <a:lnTo>
                    <a:pt x="114" y="284"/>
                  </a:lnTo>
                  <a:lnTo>
                    <a:pt x="151" y="235"/>
                  </a:lnTo>
                  <a:lnTo>
                    <a:pt x="195" y="191"/>
                  </a:lnTo>
                  <a:lnTo>
                    <a:pt x="244" y="150"/>
                  </a:lnTo>
                  <a:lnTo>
                    <a:pt x="293" y="113"/>
                  </a:lnTo>
                  <a:lnTo>
                    <a:pt x="350" y="81"/>
                  </a:lnTo>
                  <a:lnTo>
                    <a:pt x="407" y="52"/>
                  </a:lnTo>
                  <a:lnTo>
                    <a:pt x="472" y="28"/>
                  </a:lnTo>
                  <a:lnTo>
                    <a:pt x="537" y="12"/>
                  </a:lnTo>
                  <a:lnTo>
                    <a:pt x="602" y="4"/>
                  </a:lnTo>
                  <a:lnTo>
                    <a:pt x="602" y="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2"/>
            <p:cNvSpPr>
              <a:spLocks/>
            </p:cNvSpPr>
            <p:nvPr/>
          </p:nvSpPr>
          <p:spPr bwMode="auto">
            <a:xfrm>
              <a:off x="5376" y="2465"/>
              <a:ext cx="1318" cy="1211"/>
            </a:xfrm>
            <a:custGeom>
              <a:avLst/>
              <a:gdLst>
                <a:gd name="T0" fmla="*/ 590 w 1318"/>
                <a:gd name="T1" fmla="*/ 4 h 1211"/>
                <a:gd name="T2" fmla="*/ 724 w 1318"/>
                <a:gd name="T3" fmla="*/ 4 h 1211"/>
                <a:gd name="T4" fmla="*/ 850 w 1318"/>
                <a:gd name="T5" fmla="*/ 24 h 1211"/>
                <a:gd name="T6" fmla="*/ 968 w 1318"/>
                <a:gd name="T7" fmla="*/ 69 h 1211"/>
                <a:gd name="T8" fmla="*/ 1074 w 1318"/>
                <a:gd name="T9" fmla="*/ 134 h 1211"/>
                <a:gd name="T10" fmla="*/ 1163 w 1318"/>
                <a:gd name="T11" fmla="*/ 215 h 1211"/>
                <a:gd name="T12" fmla="*/ 1236 w 1318"/>
                <a:gd name="T13" fmla="*/ 309 h 1211"/>
                <a:gd name="T14" fmla="*/ 1285 w 1318"/>
                <a:gd name="T15" fmla="*/ 418 h 1211"/>
                <a:gd name="T16" fmla="*/ 1314 w 1318"/>
                <a:gd name="T17" fmla="*/ 536 h 1211"/>
                <a:gd name="T18" fmla="*/ 1318 w 1318"/>
                <a:gd name="T19" fmla="*/ 597 h 1211"/>
                <a:gd name="T20" fmla="*/ 1306 w 1318"/>
                <a:gd name="T21" fmla="*/ 719 h 1211"/>
                <a:gd name="T22" fmla="*/ 1269 w 1318"/>
                <a:gd name="T23" fmla="*/ 833 h 1211"/>
                <a:gd name="T24" fmla="*/ 1208 w 1318"/>
                <a:gd name="T25" fmla="*/ 935 h 1211"/>
                <a:gd name="T26" fmla="*/ 1127 w 1318"/>
                <a:gd name="T27" fmla="*/ 1028 h 1211"/>
                <a:gd name="T28" fmla="*/ 1029 w 1318"/>
                <a:gd name="T29" fmla="*/ 1101 h 1211"/>
                <a:gd name="T30" fmla="*/ 919 w 1318"/>
                <a:gd name="T31" fmla="*/ 1162 h 1211"/>
                <a:gd name="T32" fmla="*/ 793 w 1318"/>
                <a:gd name="T33" fmla="*/ 1199 h 1211"/>
                <a:gd name="T34" fmla="*/ 728 w 1318"/>
                <a:gd name="T35" fmla="*/ 1207 h 1211"/>
                <a:gd name="T36" fmla="*/ 594 w 1318"/>
                <a:gd name="T37" fmla="*/ 1211 h 1211"/>
                <a:gd name="T38" fmla="*/ 468 w 1318"/>
                <a:gd name="T39" fmla="*/ 1187 h 1211"/>
                <a:gd name="T40" fmla="*/ 350 w 1318"/>
                <a:gd name="T41" fmla="*/ 1146 h 1211"/>
                <a:gd name="T42" fmla="*/ 244 w 1318"/>
                <a:gd name="T43" fmla="*/ 1081 h 1211"/>
                <a:gd name="T44" fmla="*/ 155 w 1318"/>
                <a:gd name="T45" fmla="*/ 1000 h 1211"/>
                <a:gd name="T46" fmla="*/ 82 w 1318"/>
                <a:gd name="T47" fmla="*/ 906 h 1211"/>
                <a:gd name="T48" fmla="*/ 33 w 1318"/>
                <a:gd name="T49" fmla="*/ 796 h 1211"/>
                <a:gd name="T50" fmla="*/ 4 w 1318"/>
                <a:gd name="T51" fmla="*/ 679 h 1211"/>
                <a:gd name="T52" fmla="*/ 0 w 1318"/>
                <a:gd name="T53" fmla="*/ 614 h 1211"/>
                <a:gd name="T54" fmla="*/ 13 w 1318"/>
                <a:gd name="T55" fmla="*/ 496 h 1211"/>
                <a:gd name="T56" fmla="*/ 49 w 1318"/>
                <a:gd name="T57" fmla="*/ 382 h 1211"/>
                <a:gd name="T58" fmla="*/ 110 w 1318"/>
                <a:gd name="T59" fmla="*/ 280 h 1211"/>
                <a:gd name="T60" fmla="*/ 192 w 1318"/>
                <a:gd name="T61" fmla="*/ 187 h 1211"/>
                <a:gd name="T62" fmla="*/ 285 w 1318"/>
                <a:gd name="T63" fmla="*/ 113 h 1211"/>
                <a:gd name="T64" fmla="*/ 399 w 1318"/>
                <a:gd name="T65" fmla="*/ 52 h 1211"/>
                <a:gd name="T66" fmla="*/ 525 w 1318"/>
                <a:gd name="T67" fmla="*/ 16 h 1211"/>
                <a:gd name="T68" fmla="*/ 590 w 1318"/>
                <a:gd name="T69" fmla="*/ 4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8" h="1211">
                  <a:moveTo>
                    <a:pt x="590" y="4"/>
                  </a:moveTo>
                  <a:lnTo>
                    <a:pt x="590" y="4"/>
                  </a:lnTo>
                  <a:lnTo>
                    <a:pt x="659" y="0"/>
                  </a:lnTo>
                  <a:lnTo>
                    <a:pt x="724" y="4"/>
                  </a:lnTo>
                  <a:lnTo>
                    <a:pt x="789" y="12"/>
                  </a:lnTo>
                  <a:lnTo>
                    <a:pt x="850" y="24"/>
                  </a:lnTo>
                  <a:lnTo>
                    <a:pt x="911" y="44"/>
                  </a:lnTo>
                  <a:lnTo>
                    <a:pt x="968" y="69"/>
                  </a:lnTo>
                  <a:lnTo>
                    <a:pt x="1021" y="97"/>
                  </a:lnTo>
                  <a:lnTo>
                    <a:pt x="1074" y="134"/>
                  </a:lnTo>
                  <a:lnTo>
                    <a:pt x="1119" y="170"/>
                  </a:lnTo>
                  <a:lnTo>
                    <a:pt x="1163" y="215"/>
                  </a:lnTo>
                  <a:lnTo>
                    <a:pt x="1200" y="260"/>
                  </a:lnTo>
                  <a:lnTo>
                    <a:pt x="1236" y="309"/>
                  </a:lnTo>
                  <a:lnTo>
                    <a:pt x="1265" y="361"/>
                  </a:lnTo>
                  <a:lnTo>
                    <a:pt x="1285" y="418"/>
                  </a:lnTo>
                  <a:lnTo>
                    <a:pt x="1301" y="475"/>
                  </a:lnTo>
                  <a:lnTo>
                    <a:pt x="1314" y="536"/>
                  </a:lnTo>
                  <a:lnTo>
                    <a:pt x="1314" y="536"/>
                  </a:lnTo>
                  <a:lnTo>
                    <a:pt x="1318" y="597"/>
                  </a:lnTo>
                  <a:lnTo>
                    <a:pt x="1314" y="658"/>
                  </a:lnTo>
                  <a:lnTo>
                    <a:pt x="1306" y="719"/>
                  </a:lnTo>
                  <a:lnTo>
                    <a:pt x="1289" y="776"/>
                  </a:lnTo>
                  <a:lnTo>
                    <a:pt x="1269" y="833"/>
                  </a:lnTo>
                  <a:lnTo>
                    <a:pt x="1241" y="886"/>
                  </a:lnTo>
                  <a:lnTo>
                    <a:pt x="1208" y="935"/>
                  </a:lnTo>
                  <a:lnTo>
                    <a:pt x="1171" y="983"/>
                  </a:lnTo>
                  <a:lnTo>
                    <a:pt x="1127" y="1028"/>
                  </a:lnTo>
                  <a:lnTo>
                    <a:pt x="1082" y="1065"/>
                  </a:lnTo>
                  <a:lnTo>
                    <a:pt x="1029" y="1101"/>
                  </a:lnTo>
                  <a:lnTo>
                    <a:pt x="976" y="1134"/>
                  </a:lnTo>
                  <a:lnTo>
                    <a:pt x="919" y="1162"/>
                  </a:lnTo>
                  <a:lnTo>
                    <a:pt x="858" y="1183"/>
                  </a:lnTo>
                  <a:lnTo>
                    <a:pt x="793" y="1199"/>
                  </a:lnTo>
                  <a:lnTo>
                    <a:pt x="728" y="1207"/>
                  </a:lnTo>
                  <a:lnTo>
                    <a:pt x="728" y="1207"/>
                  </a:lnTo>
                  <a:lnTo>
                    <a:pt x="659" y="1211"/>
                  </a:lnTo>
                  <a:lnTo>
                    <a:pt x="594" y="1211"/>
                  </a:lnTo>
                  <a:lnTo>
                    <a:pt x="529" y="1203"/>
                  </a:lnTo>
                  <a:lnTo>
                    <a:pt x="468" y="1187"/>
                  </a:lnTo>
                  <a:lnTo>
                    <a:pt x="407" y="1170"/>
                  </a:lnTo>
                  <a:lnTo>
                    <a:pt x="350" y="1146"/>
                  </a:lnTo>
                  <a:lnTo>
                    <a:pt x="297" y="1114"/>
                  </a:lnTo>
                  <a:lnTo>
                    <a:pt x="244" y="1081"/>
                  </a:lnTo>
                  <a:lnTo>
                    <a:pt x="196" y="1044"/>
                  </a:lnTo>
                  <a:lnTo>
                    <a:pt x="155" y="1000"/>
                  </a:lnTo>
                  <a:lnTo>
                    <a:pt x="114" y="955"/>
                  </a:lnTo>
                  <a:lnTo>
                    <a:pt x="82" y="906"/>
                  </a:lnTo>
                  <a:lnTo>
                    <a:pt x="53" y="853"/>
                  </a:lnTo>
                  <a:lnTo>
                    <a:pt x="33" y="796"/>
                  </a:lnTo>
                  <a:lnTo>
                    <a:pt x="13" y="740"/>
                  </a:lnTo>
                  <a:lnTo>
                    <a:pt x="4" y="679"/>
                  </a:lnTo>
                  <a:lnTo>
                    <a:pt x="4" y="679"/>
                  </a:lnTo>
                  <a:lnTo>
                    <a:pt x="0" y="614"/>
                  </a:lnTo>
                  <a:lnTo>
                    <a:pt x="4" y="553"/>
                  </a:lnTo>
                  <a:lnTo>
                    <a:pt x="13" y="496"/>
                  </a:lnTo>
                  <a:lnTo>
                    <a:pt x="29" y="439"/>
                  </a:lnTo>
                  <a:lnTo>
                    <a:pt x="49" y="382"/>
                  </a:lnTo>
                  <a:lnTo>
                    <a:pt x="78" y="329"/>
                  </a:lnTo>
                  <a:lnTo>
                    <a:pt x="110" y="280"/>
                  </a:lnTo>
                  <a:lnTo>
                    <a:pt x="147" y="231"/>
                  </a:lnTo>
                  <a:lnTo>
                    <a:pt x="192" y="187"/>
                  </a:lnTo>
                  <a:lnTo>
                    <a:pt x="236" y="146"/>
                  </a:lnTo>
                  <a:lnTo>
                    <a:pt x="285" y="113"/>
                  </a:lnTo>
                  <a:lnTo>
                    <a:pt x="342" y="81"/>
                  </a:lnTo>
                  <a:lnTo>
                    <a:pt x="399" y="52"/>
                  </a:lnTo>
                  <a:lnTo>
                    <a:pt x="460" y="32"/>
                  </a:lnTo>
                  <a:lnTo>
                    <a:pt x="525" y="16"/>
                  </a:lnTo>
                  <a:lnTo>
                    <a:pt x="590" y="4"/>
                  </a:lnTo>
                  <a:lnTo>
                    <a:pt x="590" y="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3"/>
            <p:cNvSpPr>
              <a:spLocks/>
            </p:cNvSpPr>
            <p:nvPr/>
          </p:nvSpPr>
          <p:spPr bwMode="auto">
            <a:xfrm>
              <a:off x="5393" y="2473"/>
              <a:ext cx="1289" cy="1175"/>
            </a:xfrm>
            <a:custGeom>
              <a:avLst/>
              <a:gdLst>
                <a:gd name="T0" fmla="*/ 577 w 1289"/>
                <a:gd name="T1" fmla="*/ 4 h 1175"/>
                <a:gd name="T2" fmla="*/ 707 w 1289"/>
                <a:gd name="T3" fmla="*/ 4 h 1175"/>
                <a:gd name="T4" fmla="*/ 829 w 1289"/>
                <a:gd name="T5" fmla="*/ 24 h 1175"/>
                <a:gd name="T6" fmla="*/ 943 w 1289"/>
                <a:gd name="T7" fmla="*/ 65 h 1175"/>
                <a:gd name="T8" fmla="*/ 1049 w 1289"/>
                <a:gd name="T9" fmla="*/ 126 h 1175"/>
                <a:gd name="T10" fmla="*/ 1138 w 1289"/>
                <a:gd name="T11" fmla="*/ 207 h 1175"/>
                <a:gd name="T12" fmla="*/ 1207 w 1289"/>
                <a:gd name="T13" fmla="*/ 297 h 1175"/>
                <a:gd name="T14" fmla="*/ 1256 w 1289"/>
                <a:gd name="T15" fmla="*/ 402 h 1175"/>
                <a:gd name="T16" fmla="*/ 1284 w 1289"/>
                <a:gd name="T17" fmla="*/ 520 h 1175"/>
                <a:gd name="T18" fmla="*/ 1289 w 1289"/>
                <a:gd name="T19" fmla="*/ 581 h 1175"/>
                <a:gd name="T20" fmla="*/ 1272 w 1289"/>
                <a:gd name="T21" fmla="*/ 695 h 1175"/>
                <a:gd name="T22" fmla="*/ 1236 w 1289"/>
                <a:gd name="T23" fmla="*/ 805 h 1175"/>
                <a:gd name="T24" fmla="*/ 1179 w 1289"/>
                <a:gd name="T25" fmla="*/ 906 h 1175"/>
                <a:gd name="T26" fmla="*/ 1102 w 1289"/>
                <a:gd name="T27" fmla="*/ 992 h 1175"/>
                <a:gd name="T28" fmla="*/ 1004 w 1289"/>
                <a:gd name="T29" fmla="*/ 1069 h 1175"/>
                <a:gd name="T30" fmla="*/ 898 w 1289"/>
                <a:gd name="T31" fmla="*/ 1122 h 1175"/>
                <a:gd name="T32" fmla="*/ 772 w 1289"/>
                <a:gd name="T33" fmla="*/ 1158 h 1175"/>
                <a:gd name="T34" fmla="*/ 707 w 1289"/>
                <a:gd name="T35" fmla="*/ 1171 h 1175"/>
                <a:gd name="T36" fmla="*/ 577 w 1289"/>
                <a:gd name="T37" fmla="*/ 1171 h 1175"/>
                <a:gd name="T38" fmla="*/ 455 w 1289"/>
                <a:gd name="T39" fmla="*/ 1150 h 1175"/>
                <a:gd name="T40" fmla="*/ 341 w 1289"/>
                <a:gd name="T41" fmla="*/ 1110 h 1175"/>
                <a:gd name="T42" fmla="*/ 236 w 1289"/>
                <a:gd name="T43" fmla="*/ 1049 h 1175"/>
                <a:gd name="T44" fmla="*/ 150 w 1289"/>
                <a:gd name="T45" fmla="*/ 967 h 1175"/>
                <a:gd name="T46" fmla="*/ 77 w 1289"/>
                <a:gd name="T47" fmla="*/ 878 h 1175"/>
                <a:gd name="T48" fmla="*/ 28 w 1289"/>
                <a:gd name="T49" fmla="*/ 772 h 1175"/>
                <a:gd name="T50" fmla="*/ 0 w 1289"/>
                <a:gd name="T51" fmla="*/ 654 h 1175"/>
                <a:gd name="T52" fmla="*/ 0 w 1289"/>
                <a:gd name="T53" fmla="*/ 597 h 1175"/>
                <a:gd name="T54" fmla="*/ 12 w 1289"/>
                <a:gd name="T55" fmla="*/ 479 h 1175"/>
                <a:gd name="T56" fmla="*/ 48 w 1289"/>
                <a:gd name="T57" fmla="*/ 370 h 1175"/>
                <a:gd name="T58" fmla="*/ 105 w 1289"/>
                <a:gd name="T59" fmla="*/ 268 h 1175"/>
                <a:gd name="T60" fmla="*/ 183 w 1289"/>
                <a:gd name="T61" fmla="*/ 183 h 1175"/>
                <a:gd name="T62" fmla="*/ 280 w 1289"/>
                <a:gd name="T63" fmla="*/ 105 h 1175"/>
                <a:gd name="T64" fmla="*/ 390 w 1289"/>
                <a:gd name="T65" fmla="*/ 53 h 1175"/>
                <a:gd name="T66" fmla="*/ 512 w 1289"/>
                <a:gd name="T67" fmla="*/ 16 h 1175"/>
                <a:gd name="T68" fmla="*/ 577 w 1289"/>
                <a:gd name="T69" fmla="*/ 4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9" h="1175">
                  <a:moveTo>
                    <a:pt x="577" y="4"/>
                  </a:moveTo>
                  <a:lnTo>
                    <a:pt x="577" y="4"/>
                  </a:lnTo>
                  <a:lnTo>
                    <a:pt x="642" y="0"/>
                  </a:lnTo>
                  <a:lnTo>
                    <a:pt x="707" y="4"/>
                  </a:lnTo>
                  <a:lnTo>
                    <a:pt x="768" y="12"/>
                  </a:lnTo>
                  <a:lnTo>
                    <a:pt x="829" y="24"/>
                  </a:lnTo>
                  <a:lnTo>
                    <a:pt x="890" y="44"/>
                  </a:lnTo>
                  <a:lnTo>
                    <a:pt x="943" y="65"/>
                  </a:lnTo>
                  <a:lnTo>
                    <a:pt x="1000" y="93"/>
                  </a:lnTo>
                  <a:lnTo>
                    <a:pt x="1049" y="126"/>
                  </a:lnTo>
                  <a:lnTo>
                    <a:pt x="1093" y="166"/>
                  </a:lnTo>
                  <a:lnTo>
                    <a:pt x="1138" y="207"/>
                  </a:lnTo>
                  <a:lnTo>
                    <a:pt x="1175" y="252"/>
                  </a:lnTo>
                  <a:lnTo>
                    <a:pt x="1207" y="297"/>
                  </a:lnTo>
                  <a:lnTo>
                    <a:pt x="1236" y="349"/>
                  </a:lnTo>
                  <a:lnTo>
                    <a:pt x="1256" y="402"/>
                  </a:lnTo>
                  <a:lnTo>
                    <a:pt x="1272" y="459"/>
                  </a:lnTo>
                  <a:lnTo>
                    <a:pt x="1284" y="520"/>
                  </a:lnTo>
                  <a:lnTo>
                    <a:pt x="1284" y="520"/>
                  </a:lnTo>
                  <a:lnTo>
                    <a:pt x="1289" y="581"/>
                  </a:lnTo>
                  <a:lnTo>
                    <a:pt x="1284" y="638"/>
                  </a:lnTo>
                  <a:lnTo>
                    <a:pt x="1272" y="695"/>
                  </a:lnTo>
                  <a:lnTo>
                    <a:pt x="1260" y="752"/>
                  </a:lnTo>
                  <a:lnTo>
                    <a:pt x="1236" y="805"/>
                  </a:lnTo>
                  <a:lnTo>
                    <a:pt x="1211" y="858"/>
                  </a:lnTo>
                  <a:lnTo>
                    <a:pt x="1179" y="906"/>
                  </a:lnTo>
                  <a:lnTo>
                    <a:pt x="1142" y="951"/>
                  </a:lnTo>
                  <a:lnTo>
                    <a:pt x="1102" y="992"/>
                  </a:lnTo>
                  <a:lnTo>
                    <a:pt x="1057" y="1032"/>
                  </a:lnTo>
                  <a:lnTo>
                    <a:pt x="1004" y="1069"/>
                  </a:lnTo>
                  <a:lnTo>
                    <a:pt x="951" y="1097"/>
                  </a:lnTo>
                  <a:lnTo>
                    <a:pt x="898" y="1122"/>
                  </a:lnTo>
                  <a:lnTo>
                    <a:pt x="837" y="1146"/>
                  </a:lnTo>
                  <a:lnTo>
                    <a:pt x="772" y="1158"/>
                  </a:lnTo>
                  <a:lnTo>
                    <a:pt x="707" y="1171"/>
                  </a:lnTo>
                  <a:lnTo>
                    <a:pt x="707" y="1171"/>
                  </a:lnTo>
                  <a:lnTo>
                    <a:pt x="642" y="1175"/>
                  </a:lnTo>
                  <a:lnTo>
                    <a:pt x="577" y="1171"/>
                  </a:lnTo>
                  <a:lnTo>
                    <a:pt x="516" y="1162"/>
                  </a:lnTo>
                  <a:lnTo>
                    <a:pt x="455" y="1150"/>
                  </a:lnTo>
                  <a:lnTo>
                    <a:pt x="394" y="1130"/>
                  </a:lnTo>
                  <a:lnTo>
                    <a:pt x="341" y="1110"/>
                  </a:lnTo>
                  <a:lnTo>
                    <a:pt x="288" y="1081"/>
                  </a:lnTo>
                  <a:lnTo>
                    <a:pt x="236" y="1049"/>
                  </a:lnTo>
                  <a:lnTo>
                    <a:pt x="191" y="1008"/>
                  </a:lnTo>
                  <a:lnTo>
                    <a:pt x="150" y="967"/>
                  </a:lnTo>
                  <a:lnTo>
                    <a:pt x="109" y="923"/>
                  </a:lnTo>
                  <a:lnTo>
                    <a:pt x="77" y="878"/>
                  </a:lnTo>
                  <a:lnTo>
                    <a:pt x="48" y="825"/>
                  </a:lnTo>
                  <a:lnTo>
                    <a:pt x="28" y="772"/>
                  </a:lnTo>
                  <a:lnTo>
                    <a:pt x="12" y="715"/>
                  </a:lnTo>
                  <a:lnTo>
                    <a:pt x="0" y="654"/>
                  </a:lnTo>
                  <a:lnTo>
                    <a:pt x="0" y="654"/>
                  </a:lnTo>
                  <a:lnTo>
                    <a:pt x="0" y="597"/>
                  </a:lnTo>
                  <a:lnTo>
                    <a:pt x="0" y="536"/>
                  </a:lnTo>
                  <a:lnTo>
                    <a:pt x="12" y="479"/>
                  </a:lnTo>
                  <a:lnTo>
                    <a:pt x="24" y="423"/>
                  </a:lnTo>
                  <a:lnTo>
                    <a:pt x="48" y="370"/>
                  </a:lnTo>
                  <a:lnTo>
                    <a:pt x="73" y="317"/>
                  </a:lnTo>
                  <a:lnTo>
                    <a:pt x="105" y="268"/>
                  </a:lnTo>
                  <a:lnTo>
                    <a:pt x="142" y="223"/>
                  </a:lnTo>
                  <a:lnTo>
                    <a:pt x="183" y="183"/>
                  </a:lnTo>
                  <a:lnTo>
                    <a:pt x="227" y="142"/>
                  </a:lnTo>
                  <a:lnTo>
                    <a:pt x="280" y="105"/>
                  </a:lnTo>
                  <a:lnTo>
                    <a:pt x="333" y="77"/>
                  </a:lnTo>
                  <a:lnTo>
                    <a:pt x="390" y="53"/>
                  </a:lnTo>
                  <a:lnTo>
                    <a:pt x="447" y="28"/>
                  </a:lnTo>
                  <a:lnTo>
                    <a:pt x="512" y="16"/>
                  </a:lnTo>
                  <a:lnTo>
                    <a:pt x="577" y="4"/>
                  </a:lnTo>
                  <a:lnTo>
                    <a:pt x="577" y="4"/>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4"/>
            <p:cNvSpPr>
              <a:spLocks/>
            </p:cNvSpPr>
            <p:nvPr/>
          </p:nvSpPr>
          <p:spPr bwMode="auto">
            <a:xfrm>
              <a:off x="5405" y="2481"/>
              <a:ext cx="1260" cy="1134"/>
            </a:xfrm>
            <a:custGeom>
              <a:avLst/>
              <a:gdLst>
                <a:gd name="T0" fmla="*/ 565 w 1260"/>
                <a:gd name="T1" fmla="*/ 4 h 1134"/>
                <a:gd name="T2" fmla="*/ 695 w 1260"/>
                <a:gd name="T3" fmla="*/ 0 h 1134"/>
                <a:gd name="T4" fmla="*/ 813 w 1260"/>
                <a:gd name="T5" fmla="*/ 24 h 1134"/>
                <a:gd name="T6" fmla="*/ 927 w 1260"/>
                <a:gd name="T7" fmla="*/ 65 h 1134"/>
                <a:gd name="T8" fmla="*/ 1029 w 1260"/>
                <a:gd name="T9" fmla="*/ 122 h 1134"/>
                <a:gd name="T10" fmla="*/ 1114 w 1260"/>
                <a:gd name="T11" fmla="*/ 199 h 1134"/>
                <a:gd name="T12" fmla="*/ 1183 w 1260"/>
                <a:gd name="T13" fmla="*/ 289 h 1134"/>
                <a:gd name="T14" fmla="*/ 1232 w 1260"/>
                <a:gd name="T15" fmla="*/ 390 h 1134"/>
                <a:gd name="T16" fmla="*/ 1256 w 1260"/>
                <a:gd name="T17" fmla="*/ 500 h 1134"/>
                <a:gd name="T18" fmla="*/ 1260 w 1260"/>
                <a:gd name="T19" fmla="*/ 561 h 1134"/>
                <a:gd name="T20" fmla="*/ 1248 w 1260"/>
                <a:gd name="T21" fmla="*/ 671 h 1134"/>
                <a:gd name="T22" fmla="*/ 1212 w 1260"/>
                <a:gd name="T23" fmla="*/ 776 h 1134"/>
                <a:gd name="T24" fmla="*/ 1155 w 1260"/>
                <a:gd name="T25" fmla="*/ 874 h 1134"/>
                <a:gd name="T26" fmla="*/ 1077 w 1260"/>
                <a:gd name="T27" fmla="*/ 959 h 1134"/>
                <a:gd name="T28" fmla="*/ 988 w 1260"/>
                <a:gd name="T29" fmla="*/ 1033 h 1134"/>
                <a:gd name="T30" fmla="*/ 878 w 1260"/>
                <a:gd name="T31" fmla="*/ 1085 h 1134"/>
                <a:gd name="T32" fmla="*/ 760 w 1260"/>
                <a:gd name="T33" fmla="*/ 1122 h 1134"/>
                <a:gd name="T34" fmla="*/ 695 w 1260"/>
                <a:gd name="T35" fmla="*/ 1130 h 1134"/>
                <a:gd name="T36" fmla="*/ 569 w 1260"/>
                <a:gd name="T37" fmla="*/ 1134 h 1134"/>
                <a:gd name="T38" fmla="*/ 447 w 1260"/>
                <a:gd name="T39" fmla="*/ 1114 h 1134"/>
                <a:gd name="T40" fmla="*/ 333 w 1260"/>
                <a:gd name="T41" fmla="*/ 1073 h 1134"/>
                <a:gd name="T42" fmla="*/ 236 w 1260"/>
                <a:gd name="T43" fmla="*/ 1012 h 1134"/>
                <a:gd name="T44" fmla="*/ 146 w 1260"/>
                <a:gd name="T45" fmla="*/ 939 h 1134"/>
                <a:gd name="T46" fmla="*/ 77 w 1260"/>
                <a:gd name="T47" fmla="*/ 850 h 1134"/>
                <a:gd name="T48" fmla="*/ 28 w 1260"/>
                <a:gd name="T49" fmla="*/ 744 h 1134"/>
                <a:gd name="T50" fmla="*/ 4 w 1260"/>
                <a:gd name="T51" fmla="*/ 634 h 1134"/>
                <a:gd name="T52" fmla="*/ 0 w 1260"/>
                <a:gd name="T53" fmla="*/ 577 h 1134"/>
                <a:gd name="T54" fmla="*/ 12 w 1260"/>
                <a:gd name="T55" fmla="*/ 463 h 1134"/>
                <a:gd name="T56" fmla="*/ 49 w 1260"/>
                <a:gd name="T57" fmla="*/ 358 h 1134"/>
                <a:gd name="T58" fmla="*/ 106 w 1260"/>
                <a:gd name="T59" fmla="*/ 260 h 1134"/>
                <a:gd name="T60" fmla="*/ 183 w 1260"/>
                <a:gd name="T61" fmla="*/ 175 h 1134"/>
                <a:gd name="T62" fmla="*/ 276 w 1260"/>
                <a:gd name="T63" fmla="*/ 102 h 1134"/>
                <a:gd name="T64" fmla="*/ 382 w 1260"/>
                <a:gd name="T65" fmla="*/ 49 h 1134"/>
                <a:gd name="T66" fmla="*/ 504 w 1260"/>
                <a:gd name="T67" fmla="*/ 12 h 1134"/>
                <a:gd name="T68" fmla="*/ 565 w 1260"/>
                <a:gd name="T69" fmla="*/ 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0" h="1134">
                  <a:moveTo>
                    <a:pt x="565" y="4"/>
                  </a:moveTo>
                  <a:lnTo>
                    <a:pt x="565" y="4"/>
                  </a:lnTo>
                  <a:lnTo>
                    <a:pt x="630" y="0"/>
                  </a:lnTo>
                  <a:lnTo>
                    <a:pt x="695" y="0"/>
                  </a:lnTo>
                  <a:lnTo>
                    <a:pt x="756" y="8"/>
                  </a:lnTo>
                  <a:lnTo>
                    <a:pt x="813" y="24"/>
                  </a:lnTo>
                  <a:lnTo>
                    <a:pt x="874" y="41"/>
                  </a:lnTo>
                  <a:lnTo>
                    <a:pt x="927" y="65"/>
                  </a:lnTo>
                  <a:lnTo>
                    <a:pt x="980" y="89"/>
                  </a:lnTo>
                  <a:lnTo>
                    <a:pt x="1029" y="122"/>
                  </a:lnTo>
                  <a:lnTo>
                    <a:pt x="1073" y="158"/>
                  </a:lnTo>
                  <a:lnTo>
                    <a:pt x="1114" y="199"/>
                  </a:lnTo>
                  <a:lnTo>
                    <a:pt x="1151" y="240"/>
                  </a:lnTo>
                  <a:lnTo>
                    <a:pt x="1183" y="289"/>
                  </a:lnTo>
                  <a:lnTo>
                    <a:pt x="1212" y="337"/>
                  </a:lnTo>
                  <a:lnTo>
                    <a:pt x="1232" y="390"/>
                  </a:lnTo>
                  <a:lnTo>
                    <a:pt x="1248" y="443"/>
                  </a:lnTo>
                  <a:lnTo>
                    <a:pt x="1256" y="500"/>
                  </a:lnTo>
                  <a:lnTo>
                    <a:pt x="1256" y="500"/>
                  </a:lnTo>
                  <a:lnTo>
                    <a:pt x="1260" y="561"/>
                  </a:lnTo>
                  <a:lnTo>
                    <a:pt x="1256" y="618"/>
                  </a:lnTo>
                  <a:lnTo>
                    <a:pt x="1248" y="671"/>
                  </a:lnTo>
                  <a:lnTo>
                    <a:pt x="1232" y="728"/>
                  </a:lnTo>
                  <a:lnTo>
                    <a:pt x="1212" y="776"/>
                  </a:lnTo>
                  <a:lnTo>
                    <a:pt x="1187" y="829"/>
                  </a:lnTo>
                  <a:lnTo>
                    <a:pt x="1155" y="874"/>
                  </a:lnTo>
                  <a:lnTo>
                    <a:pt x="1118" y="919"/>
                  </a:lnTo>
                  <a:lnTo>
                    <a:pt x="1077" y="959"/>
                  </a:lnTo>
                  <a:lnTo>
                    <a:pt x="1033" y="996"/>
                  </a:lnTo>
                  <a:lnTo>
                    <a:pt x="988" y="1033"/>
                  </a:lnTo>
                  <a:lnTo>
                    <a:pt x="935" y="1061"/>
                  </a:lnTo>
                  <a:lnTo>
                    <a:pt x="878" y="1085"/>
                  </a:lnTo>
                  <a:lnTo>
                    <a:pt x="821" y="1106"/>
                  </a:lnTo>
                  <a:lnTo>
                    <a:pt x="760" y="1122"/>
                  </a:lnTo>
                  <a:lnTo>
                    <a:pt x="695" y="1130"/>
                  </a:lnTo>
                  <a:lnTo>
                    <a:pt x="695" y="1130"/>
                  </a:lnTo>
                  <a:lnTo>
                    <a:pt x="630" y="1134"/>
                  </a:lnTo>
                  <a:lnTo>
                    <a:pt x="569" y="1134"/>
                  </a:lnTo>
                  <a:lnTo>
                    <a:pt x="508" y="1126"/>
                  </a:lnTo>
                  <a:lnTo>
                    <a:pt x="447" y="1114"/>
                  </a:lnTo>
                  <a:lnTo>
                    <a:pt x="390" y="1093"/>
                  </a:lnTo>
                  <a:lnTo>
                    <a:pt x="333" y="1073"/>
                  </a:lnTo>
                  <a:lnTo>
                    <a:pt x="284" y="1045"/>
                  </a:lnTo>
                  <a:lnTo>
                    <a:pt x="236" y="1012"/>
                  </a:lnTo>
                  <a:lnTo>
                    <a:pt x="187" y="976"/>
                  </a:lnTo>
                  <a:lnTo>
                    <a:pt x="146" y="939"/>
                  </a:lnTo>
                  <a:lnTo>
                    <a:pt x="110" y="894"/>
                  </a:lnTo>
                  <a:lnTo>
                    <a:pt x="77" y="850"/>
                  </a:lnTo>
                  <a:lnTo>
                    <a:pt x="53" y="797"/>
                  </a:lnTo>
                  <a:lnTo>
                    <a:pt x="28" y="744"/>
                  </a:lnTo>
                  <a:lnTo>
                    <a:pt x="12" y="691"/>
                  </a:lnTo>
                  <a:lnTo>
                    <a:pt x="4" y="634"/>
                  </a:lnTo>
                  <a:lnTo>
                    <a:pt x="4" y="634"/>
                  </a:lnTo>
                  <a:lnTo>
                    <a:pt x="0" y="577"/>
                  </a:lnTo>
                  <a:lnTo>
                    <a:pt x="4" y="520"/>
                  </a:lnTo>
                  <a:lnTo>
                    <a:pt x="12" y="463"/>
                  </a:lnTo>
                  <a:lnTo>
                    <a:pt x="28" y="410"/>
                  </a:lnTo>
                  <a:lnTo>
                    <a:pt x="49" y="358"/>
                  </a:lnTo>
                  <a:lnTo>
                    <a:pt x="73" y="309"/>
                  </a:lnTo>
                  <a:lnTo>
                    <a:pt x="106" y="260"/>
                  </a:lnTo>
                  <a:lnTo>
                    <a:pt x="142" y="215"/>
                  </a:lnTo>
                  <a:lnTo>
                    <a:pt x="183" y="175"/>
                  </a:lnTo>
                  <a:lnTo>
                    <a:pt x="228" y="138"/>
                  </a:lnTo>
                  <a:lnTo>
                    <a:pt x="276" y="102"/>
                  </a:lnTo>
                  <a:lnTo>
                    <a:pt x="329" y="73"/>
                  </a:lnTo>
                  <a:lnTo>
                    <a:pt x="382" y="49"/>
                  </a:lnTo>
                  <a:lnTo>
                    <a:pt x="443" y="28"/>
                  </a:lnTo>
                  <a:lnTo>
                    <a:pt x="504" y="12"/>
                  </a:lnTo>
                  <a:lnTo>
                    <a:pt x="565" y="4"/>
                  </a:lnTo>
                  <a:lnTo>
                    <a:pt x="565" y="4"/>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5"/>
            <p:cNvSpPr>
              <a:spLocks/>
            </p:cNvSpPr>
            <p:nvPr/>
          </p:nvSpPr>
          <p:spPr bwMode="auto">
            <a:xfrm>
              <a:off x="5421" y="2489"/>
              <a:ext cx="1232" cy="1098"/>
            </a:xfrm>
            <a:custGeom>
              <a:avLst/>
              <a:gdLst>
                <a:gd name="T0" fmla="*/ 553 w 1232"/>
                <a:gd name="T1" fmla="*/ 4 h 1098"/>
                <a:gd name="T2" fmla="*/ 675 w 1232"/>
                <a:gd name="T3" fmla="*/ 0 h 1098"/>
                <a:gd name="T4" fmla="*/ 797 w 1232"/>
                <a:gd name="T5" fmla="*/ 20 h 1098"/>
                <a:gd name="T6" fmla="*/ 907 w 1232"/>
                <a:gd name="T7" fmla="*/ 61 h 1098"/>
                <a:gd name="T8" fmla="*/ 1004 w 1232"/>
                <a:gd name="T9" fmla="*/ 118 h 1098"/>
                <a:gd name="T10" fmla="*/ 1090 w 1232"/>
                <a:gd name="T11" fmla="*/ 191 h 1098"/>
                <a:gd name="T12" fmla="*/ 1155 w 1232"/>
                <a:gd name="T13" fmla="*/ 276 h 1098"/>
                <a:gd name="T14" fmla="*/ 1204 w 1232"/>
                <a:gd name="T15" fmla="*/ 374 h 1098"/>
                <a:gd name="T16" fmla="*/ 1228 w 1232"/>
                <a:gd name="T17" fmla="*/ 484 h 1098"/>
                <a:gd name="T18" fmla="*/ 1232 w 1232"/>
                <a:gd name="T19" fmla="*/ 541 h 1098"/>
                <a:gd name="T20" fmla="*/ 1220 w 1232"/>
                <a:gd name="T21" fmla="*/ 646 h 1098"/>
                <a:gd name="T22" fmla="*/ 1183 w 1232"/>
                <a:gd name="T23" fmla="*/ 752 h 1098"/>
                <a:gd name="T24" fmla="*/ 1126 w 1232"/>
                <a:gd name="T25" fmla="*/ 846 h 1098"/>
                <a:gd name="T26" fmla="*/ 1053 w 1232"/>
                <a:gd name="T27" fmla="*/ 927 h 1098"/>
                <a:gd name="T28" fmla="*/ 964 w 1232"/>
                <a:gd name="T29" fmla="*/ 996 h 1098"/>
                <a:gd name="T30" fmla="*/ 858 w 1232"/>
                <a:gd name="T31" fmla="*/ 1049 h 1098"/>
                <a:gd name="T32" fmla="*/ 740 w 1232"/>
                <a:gd name="T33" fmla="*/ 1085 h 1098"/>
                <a:gd name="T34" fmla="*/ 679 w 1232"/>
                <a:gd name="T35" fmla="*/ 1094 h 1098"/>
                <a:gd name="T36" fmla="*/ 553 w 1232"/>
                <a:gd name="T37" fmla="*/ 1094 h 1098"/>
                <a:gd name="T38" fmla="*/ 435 w 1232"/>
                <a:gd name="T39" fmla="*/ 1073 h 1098"/>
                <a:gd name="T40" fmla="*/ 325 w 1232"/>
                <a:gd name="T41" fmla="*/ 1037 h 1098"/>
                <a:gd name="T42" fmla="*/ 228 w 1232"/>
                <a:gd name="T43" fmla="*/ 980 h 1098"/>
                <a:gd name="T44" fmla="*/ 142 w 1232"/>
                <a:gd name="T45" fmla="*/ 907 h 1098"/>
                <a:gd name="T46" fmla="*/ 73 w 1232"/>
                <a:gd name="T47" fmla="*/ 817 h 1098"/>
                <a:gd name="T48" fmla="*/ 29 w 1232"/>
                <a:gd name="T49" fmla="*/ 720 h 1098"/>
                <a:gd name="T50" fmla="*/ 4 w 1232"/>
                <a:gd name="T51" fmla="*/ 614 h 1098"/>
                <a:gd name="T52" fmla="*/ 0 w 1232"/>
                <a:gd name="T53" fmla="*/ 557 h 1098"/>
                <a:gd name="T54" fmla="*/ 12 w 1232"/>
                <a:gd name="T55" fmla="*/ 447 h 1098"/>
                <a:gd name="T56" fmla="*/ 45 w 1232"/>
                <a:gd name="T57" fmla="*/ 346 h 1098"/>
                <a:gd name="T58" fmla="*/ 102 w 1232"/>
                <a:gd name="T59" fmla="*/ 252 h 1098"/>
                <a:gd name="T60" fmla="*/ 179 w 1232"/>
                <a:gd name="T61" fmla="*/ 167 h 1098"/>
                <a:gd name="T62" fmla="*/ 268 w 1232"/>
                <a:gd name="T63" fmla="*/ 98 h 1098"/>
                <a:gd name="T64" fmla="*/ 374 w 1232"/>
                <a:gd name="T65" fmla="*/ 45 h 1098"/>
                <a:gd name="T66" fmla="*/ 488 w 1232"/>
                <a:gd name="T67" fmla="*/ 12 h 1098"/>
                <a:gd name="T68" fmla="*/ 553 w 1232"/>
                <a:gd name="T69" fmla="*/ 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32" h="1098">
                  <a:moveTo>
                    <a:pt x="553" y="4"/>
                  </a:moveTo>
                  <a:lnTo>
                    <a:pt x="553" y="4"/>
                  </a:lnTo>
                  <a:lnTo>
                    <a:pt x="614" y="0"/>
                  </a:lnTo>
                  <a:lnTo>
                    <a:pt x="675" y="0"/>
                  </a:lnTo>
                  <a:lnTo>
                    <a:pt x="736" y="8"/>
                  </a:lnTo>
                  <a:lnTo>
                    <a:pt x="797" y="20"/>
                  </a:lnTo>
                  <a:lnTo>
                    <a:pt x="850" y="37"/>
                  </a:lnTo>
                  <a:lnTo>
                    <a:pt x="907" y="61"/>
                  </a:lnTo>
                  <a:lnTo>
                    <a:pt x="956" y="85"/>
                  </a:lnTo>
                  <a:lnTo>
                    <a:pt x="1004" y="118"/>
                  </a:lnTo>
                  <a:lnTo>
                    <a:pt x="1049" y="150"/>
                  </a:lnTo>
                  <a:lnTo>
                    <a:pt x="1090" y="191"/>
                  </a:lnTo>
                  <a:lnTo>
                    <a:pt x="1122" y="232"/>
                  </a:lnTo>
                  <a:lnTo>
                    <a:pt x="1155" y="276"/>
                  </a:lnTo>
                  <a:lnTo>
                    <a:pt x="1183" y="325"/>
                  </a:lnTo>
                  <a:lnTo>
                    <a:pt x="1204" y="374"/>
                  </a:lnTo>
                  <a:lnTo>
                    <a:pt x="1220" y="427"/>
                  </a:lnTo>
                  <a:lnTo>
                    <a:pt x="1228" y="484"/>
                  </a:lnTo>
                  <a:lnTo>
                    <a:pt x="1228" y="484"/>
                  </a:lnTo>
                  <a:lnTo>
                    <a:pt x="1232" y="541"/>
                  </a:lnTo>
                  <a:lnTo>
                    <a:pt x="1228" y="594"/>
                  </a:lnTo>
                  <a:lnTo>
                    <a:pt x="1220" y="646"/>
                  </a:lnTo>
                  <a:lnTo>
                    <a:pt x="1204" y="699"/>
                  </a:lnTo>
                  <a:lnTo>
                    <a:pt x="1183" y="752"/>
                  </a:lnTo>
                  <a:lnTo>
                    <a:pt x="1159" y="801"/>
                  </a:lnTo>
                  <a:lnTo>
                    <a:pt x="1126" y="846"/>
                  </a:lnTo>
                  <a:lnTo>
                    <a:pt x="1094" y="886"/>
                  </a:lnTo>
                  <a:lnTo>
                    <a:pt x="1053" y="927"/>
                  </a:lnTo>
                  <a:lnTo>
                    <a:pt x="1008" y="964"/>
                  </a:lnTo>
                  <a:lnTo>
                    <a:pt x="964" y="996"/>
                  </a:lnTo>
                  <a:lnTo>
                    <a:pt x="911" y="1025"/>
                  </a:lnTo>
                  <a:lnTo>
                    <a:pt x="858" y="1049"/>
                  </a:lnTo>
                  <a:lnTo>
                    <a:pt x="801" y="1069"/>
                  </a:lnTo>
                  <a:lnTo>
                    <a:pt x="740" y="1085"/>
                  </a:lnTo>
                  <a:lnTo>
                    <a:pt x="679" y="1094"/>
                  </a:lnTo>
                  <a:lnTo>
                    <a:pt x="679" y="1094"/>
                  </a:lnTo>
                  <a:lnTo>
                    <a:pt x="614" y="1098"/>
                  </a:lnTo>
                  <a:lnTo>
                    <a:pt x="553" y="1094"/>
                  </a:lnTo>
                  <a:lnTo>
                    <a:pt x="492" y="1085"/>
                  </a:lnTo>
                  <a:lnTo>
                    <a:pt x="435" y="1073"/>
                  </a:lnTo>
                  <a:lnTo>
                    <a:pt x="378" y="1057"/>
                  </a:lnTo>
                  <a:lnTo>
                    <a:pt x="325" y="1037"/>
                  </a:lnTo>
                  <a:lnTo>
                    <a:pt x="273" y="1008"/>
                  </a:lnTo>
                  <a:lnTo>
                    <a:pt x="228" y="980"/>
                  </a:lnTo>
                  <a:lnTo>
                    <a:pt x="183" y="943"/>
                  </a:lnTo>
                  <a:lnTo>
                    <a:pt x="142" y="907"/>
                  </a:lnTo>
                  <a:lnTo>
                    <a:pt x="106" y="862"/>
                  </a:lnTo>
                  <a:lnTo>
                    <a:pt x="73" y="817"/>
                  </a:lnTo>
                  <a:lnTo>
                    <a:pt x="49" y="772"/>
                  </a:lnTo>
                  <a:lnTo>
                    <a:pt x="29" y="720"/>
                  </a:lnTo>
                  <a:lnTo>
                    <a:pt x="12" y="667"/>
                  </a:lnTo>
                  <a:lnTo>
                    <a:pt x="4" y="614"/>
                  </a:lnTo>
                  <a:lnTo>
                    <a:pt x="4" y="614"/>
                  </a:lnTo>
                  <a:lnTo>
                    <a:pt x="0" y="557"/>
                  </a:lnTo>
                  <a:lnTo>
                    <a:pt x="4" y="500"/>
                  </a:lnTo>
                  <a:lnTo>
                    <a:pt x="12" y="447"/>
                  </a:lnTo>
                  <a:lnTo>
                    <a:pt x="25" y="394"/>
                  </a:lnTo>
                  <a:lnTo>
                    <a:pt x="45" y="346"/>
                  </a:lnTo>
                  <a:lnTo>
                    <a:pt x="73" y="297"/>
                  </a:lnTo>
                  <a:lnTo>
                    <a:pt x="102" y="252"/>
                  </a:lnTo>
                  <a:lnTo>
                    <a:pt x="138" y="207"/>
                  </a:lnTo>
                  <a:lnTo>
                    <a:pt x="179" y="167"/>
                  </a:lnTo>
                  <a:lnTo>
                    <a:pt x="220" y="130"/>
                  </a:lnTo>
                  <a:lnTo>
                    <a:pt x="268" y="98"/>
                  </a:lnTo>
                  <a:lnTo>
                    <a:pt x="317" y="69"/>
                  </a:lnTo>
                  <a:lnTo>
                    <a:pt x="374" y="45"/>
                  </a:lnTo>
                  <a:lnTo>
                    <a:pt x="431" y="28"/>
                  </a:lnTo>
                  <a:lnTo>
                    <a:pt x="488" y="12"/>
                  </a:lnTo>
                  <a:lnTo>
                    <a:pt x="553" y="4"/>
                  </a:lnTo>
                  <a:lnTo>
                    <a:pt x="553" y="4"/>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6"/>
            <p:cNvSpPr>
              <a:spLocks/>
            </p:cNvSpPr>
            <p:nvPr/>
          </p:nvSpPr>
          <p:spPr bwMode="auto">
            <a:xfrm>
              <a:off x="5433" y="2493"/>
              <a:ext cx="1204" cy="1061"/>
            </a:xfrm>
            <a:custGeom>
              <a:avLst/>
              <a:gdLst>
                <a:gd name="T0" fmla="*/ 541 w 1204"/>
                <a:gd name="T1" fmla="*/ 4 h 1061"/>
                <a:gd name="T2" fmla="*/ 663 w 1204"/>
                <a:gd name="T3" fmla="*/ 4 h 1061"/>
                <a:gd name="T4" fmla="*/ 781 w 1204"/>
                <a:gd name="T5" fmla="*/ 24 h 1061"/>
                <a:gd name="T6" fmla="*/ 887 w 1204"/>
                <a:gd name="T7" fmla="*/ 61 h 1061"/>
                <a:gd name="T8" fmla="*/ 984 w 1204"/>
                <a:gd name="T9" fmla="*/ 114 h 1061"/>
                <a:gd name="T10" fmla="*/ 1066 w 1204"/>
                <a:gd name="T11" fmla="*/ 187 h 1061"/>
                <a:gd name="T12" fmla="*/ 1131 w 1204"/>
                <a:gd name="T13" fmla="*/ 268 h 1061"/>
                <a:gd name="T14" fmla="*/ 1179 w 1204"/>
                <a:gd name="T15" fmla="*/ 366 h 1061"/>
                <a:gd name="T16" fmla="*/ 1204 w 1204"/>
                <a:gd name="T17" fmla="*/ 468 h 1061"/>
                <a:gd name="T18" fmla="*/ 1204 w 1204"/>
                <a:gd name="T19" fmla="*/ 525 h 1061"/>
                <a:gd name="T20" fmla="*/ 1196 w 1204"/>
                <a:gd name="T21" fmla="*/ 630 h 1061"/>
                <a:gd name="T22" fmla="*/ 1159 w 1204"/>
                <a:gd name="T23" fmla="*/ 728 h 1061"/>
                <a:gd name="T24" fmla="*/ 1106 w 1204"/>
                <a:gd name="T25" fmla="*/ 817 h 1061"/>
                <a:gd name="T26" fmla="*/ 1033 w 1204"/>
                <a:gd name="T27" fmla="*/ 899 h 1061"/>
                <a:gd name="T28" fmla="*/ 944 w 1204"/>
                <a:gd name="T29" fmla="*/ 964 h 1061"/>
                <a:gd name="T30" fmla="*/ 842 w 1204"/>
                <a:gd name="T31" fmla="*/ 1016 h 1061"/>
                <a:gd name="T32" fmla="*/ 724 w 1204"/>
                <a:gd name="T33" fmla="*/ 1049 h 1061"/>
                <a:gd name="T34" fmla="*/ 663 w 1204"/>
                <a:gd name="T35" fmla="*/ 1057 h 1061"/>
                <a:gd name="T36" fmla="*/ 545 w 1204"/>
                <a:gd name="T37" fmla="*/ 1061 h 1061"/>
                <a:gd name="T38" fmla="*/ 427 w 1204"/>
                <a:gd name="T39" fmla="*/ 1041 h 1061"/>
                <a:gd name="T40" fmla="*/ 322 w 1204"/>
                <a:gd name="T41" fmla="*/ 1004 h 1061"/>
                <a:gd name="T42" fmla="*/ 224 w 1204"/>
                <a:gd name="T43" fmla="*/ 947 h 1061"/>
                <a:gd name="T44" fmla="*/ 143 w 1204"/>
                <a:gd name="T45" fmla="*/ 878 h 1061"/>
                <a:gd name="T46" fmla="*/ 78 w 1204"/>
                <a:gd name="T47" fmla="*/ 793 h 1061"/>
                <a:gd name="T48" fmla="*/ 29 w 1204"/>
                <a:gd name="T49" fmla="*/ 699 h 1061"/>
                <a:gd name="T50" fmla="*/ 4 w 1204"/>
                <a:gd name="T51" fmla="*/ 594 h 1061"/>
                <a:gd name="T52" fmla="*/ 0 w 1204"/>
                <a:gd name="T53" fmla="*/ 541 h 1061"/>
                <a:gd name="T54" fmla="*/ 13 w 1204"/>
                <a:gd name="T55" fmla="*/ 435 h 1061"/>
                <a:gd name="T56" fmla="*/ 49 w 1204"/>
                <a:gd name="T57" fmla="*/ 338 h 1061"/>
                <a:gd name="T58" fmla="*/ 102 w 1204"/>
                <a:gd name="T59" fmla="*/ 244 h 1061"/>
                <a:gd name="T60" fmla="*/ 175 w 1204"/>
                <a:gd name="T61" fmla="*/ 167 h 1061"/>
                <a:gd name="T62" fmla="*/ 265 w 1204"/>
                <a:gd name="T63" fmla="*/ 98 h 1061"/>
                <a:gd name="T64" fmla="*/ 366 w 1204"/>
                <a:gd name="T65" fmla="*/ 49 h 1061"/>
                <a:gd name="T66" fmla="*/ 480 w 1204"/>
                <a:gd name="T67" fmla="*/ 16 h 1061"/>
                <a:gd name="T68" fmla="*/ 541 w 1204"/>
                <a:gd name="T69" fmla="*/ 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4" h="1061">
                  <a:moveTo>
                    <a:pt x="541" y="4"/>
                  </a:moveTo>
                  <a:lnTo>
                    <a:pt x="541" y="4"/>
                  </a:lnTo>
                  <a:lnTo>
                    <a:pt x="602" y="0"/>
                  </a:lnTo>
                  <a:lnTo>
                    <a:pt x="663" y="4"/>
                  </a:lnTo>
                  <a:lnTo>
                    <a:pt x="724" y="12"/>
                  </a:lnTo>
                  <a:lnTo>
                    <a:pt x="781" y="24"/>
                  </a:lnTo>
                  <a:lnTo>
                    <a:pt x="834" y="41"/>
                  </a:lnTo>
                  <a:lnTo>
                    <a:pt x="887" y="61"/>
                  </a:lnTo>
                  <a:lnTo>
                    <a:pt x="935" y="85"/>
                  </a:lnTo>
                  <a:lnTo>
                    <a:pt x="984" y="114"/>
                  </a:lnTo>
                  <a:lnTo>
                    <a:pt x="1025" y="150"/>
                  </a:lnTo>
                  <a:lnTo>
                    <a:pt x="1066" y="187"/>
                  </a:lnTo>
                  <a:lnTo>
                    <a:pt x="1102" y="228"/>
                  </a:lnTo>
                  <a:lnTo>
                    <a:pt x="1131" y="268"/>
                  </a:lnTo>
                  <a:lnTo>
                    <a:pt x="1159" y="317"/>
                  </a:lnTo>
                  <a:lnTo>
                    <a:pt x="1179" y="366"/>
                  </a:lnTo>
                  <a:lnTo>
                    <a:pt x="1192" y="415"/>
                  </a:lnTo>
                  <a:lnTo>
                    <a:pt x="1204" y="468"/>
                  </a:lnTo>
                  <a:lnTo>
                    <a:pt x="1204" y="468"/>
                  </a:lnTo>
                  <a:lnTo>
                    <a:pt x="1204" y="525"/>
                  </a:lnTo>
                  <a:lnTo>
                    <a:pt x="1204" y="577"/>
                  </a:lnTo>
                  <a:lnTo>
                    <a:pt x="1196" y="630"/>
                  </a:lnTo>
                  <a:lnTo>
                    <a:pt x="1179" y="679"/>
                  </a:lnTo>
                  <a:lnTo>
                    <a:pt x="1159" y="728"/>
                  </a:lnTo>
                  <a:lnTo>
                    <a:pt x="1135" y="773"/>
                  </a:lnTo>
                  <a:lnTo>
                    <a:pt x="1106" y="817"/>
                  </a:lnTo>
                  <a:lnTo>
                    <a:pt x="1070" y="858"/>
                  </a:lnTo>
                  <a:lnTo>
                    <a:pt x="1033" y="899"/>
                  </a:lnTo>
                  <a:lnTo>
                    <a:pt x="988" y="935"/>
                  </a:lnTo>
                  <a:lnTo>
                    <a:pt x="944" y="964"/>
                  </a:lnTo>
                  <a:lnTo>
                    <a:pt x="895" y="992"/>
                  </a:lnTo>
                  <a:lnTo>
                    <a:pt x="842" y="1016"/>
                  </a:lnTo>
                  <a:lnTo>
                    <a:pt x="785" y="1037"/>
                  </a:lnTo>
                  <a:lnTo>
                    <a:pt x="724" y="1049"/>
                  </a:lnTo>
                  <a:lnTo>
                    <a:pt x="663" y="1057"/>
                  </a:lnTo>
                  <a:lnTo>
                    <a:pt x="663" y="1057"/>
                  </a:lnTo>
                  <a:lnTo>
                    <a:pt x="602" y="1061"/>
                  </a:lnTo>
                  <a:lnTo>
                    <a:pt x="545" y="1061"/>
                  </a:lnTo>
                  <a:lnTo>
                    <a:pt x="484" y="1053"/>
                  </a:lnTo>
                  <a:lnTo>
                    <a:pt x="427" y="1041"/>
                  </a:lnTo>
                  <a:lnTo>
                    <a:pt x="374" y="1025"/>
                  </a:lnTo>
                  <a:lnTo>
                    <a:pt x="322" y="1004"/>
                  </a:lnTo>
                  <a:lnTo>
                    <a:pt x="269" y="976"/>
                  </a:lnTo>
                  <a:lnTo>
                    <a:pt x="224" y="947"/>
                  </a:lnTo>
                  <a:lnTo>
                    <a:pt x="179" y="915"/>
                  </a:lnTo>
                  <a:lnTo>
                    <a:pt x="143" y="878"/>
                  </a:lnTo>
                  <a:lnTo>
                    <a:pt x="106" y="838"/>
                  </a:lnTo>
                  <a:lnTo>
                    <a:pt x="78" y="793"/>
                  </a:lnTo>
                  <a:lnTo>
                    <a:pt x="49" y="748"/>
                  </a:lnTo>
                  <a:lnTo>
                    <a:pt x="29" y="699"/>
                  </a:lnTo>
                  <a:lnTo>
                    <a:pt x="13" y="646"/>
                  </a:lnTo>
                  <a:lnTo>
                    <a:pt x="4" y="594"/>
                  </a:lnTo>
                  <a:lnTo>
                    <a:pt x="4" y="594"/>
                  </a:lnTo>
                  <a:lnTo>
                    <a:pt x="0" y="541"/>
                  </a:lnTo>
                  <a:lnTo>
                    <a:pt x="4" y="488"/>
                  </a:lnTo>
                  <a:lnTo>
                    <a:pt x="13" y="435"/>
                  </a:lnTo>
                  <a:lnTo>
                    <a:pt x="29" y="386"/>
                  </a:lnTo>
                  <a:lnTo>
                    <a:pt x="49" y="338"/>
                  </a:lnTo>
                  <a:lnTo>
                    <a:pt x="74" y="289"/>
                  </a:lnTo>
                  <a:lnTo>
                    <a:pt x="102" y="244"/>
                  </a:lnTo>
                  <a:lnTo>
                    <a:pt x="139" y="203"/>
                  </a:lnTo>
                  <a:lnTo>
                    <a:pt x="175" y="167"/>
                  </a:lnTo>
                  <a:lnTo>
                    <a:pt x="220" y="130"/>
                  </a:lnTo>
                  <a:lnTo>
                    <a:pt x="265" y="98"/>
                  </a:lnTo>
                  <a:lnTo>
                    <a:pt x="313" y="73"/>
                  </a:lnTo>
                  <a:lnTo>
                    <a:pt x="366" y="49"/>
                  </a:lnTo>
                  <a:lnTo>
                    <a:pt x="423" y="29"/>
                  </a:lnTo>
                  <a:lnTo>
                    <a:pt x="480" y="16"/>
                  </a:lnTo>
                  <a:lnTo>
                    <a:pt x="541" y="4"/>
                  </a:lnTo>
                  <a:lnTo>
                    <a:pt x="541" y="4"/>
                  </a:lnTo>
                  <a:close/>
                </a:path>
              </a:pathLst>
            </a:custGeom>
            <a:solidFill>
              <a:srgbClr val="FFE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7"/>
            <p:cNvSpPr>
              <a:spLocks/>
            </p:cNvSpPr>
            <p:nvPr/>
          </p:nvSpPr>
          <p:spPr bwMode="auto">
            <a:xfrm>
              <a:off x="5450" y="2501"/>
              <a:ext cx="1175" cy="1025"/>
            </a:xfrm>
            <a:custGeom>
              <a:avLst/>
              <a:gdLst>
                <a:gd name="T0" fmla="*/ 528 w 1175"/>
                <a:gd name="T1" fmla="*/ 4 h 1025"/>
                <a:gd name="T2" fmla="*/ 646 w 1175"/>
                <a:gd name="T3" fmla="*/ 4 h 1025"/>
                <a:gd name="T4" fmla="*/ 760 w 1175"/>
                <a:gd name="T5" fmla="*/ 21 h 1025"/>
                <a:gd name="T6" fmla="*/ 866 w 1175"/>
                <a:gd name="T7" fmla="*/ 57 h 1025"/>
                <a:gd name="T8" fmla="*/ 959 w 1175"/>
                <a:gd name="T9" fmla="*/ 110 h 1025"/>
                <a:gd name="T10" fmla="*/ 1040 w 1175"/>
                <a:gd name="T11" fmla="*/ 179 h 1025"/>
                <a:gd name="T12" fmla="*/ 1101 w 1175"/>
                <a:gd name="T13" fmla="*/ 260 h 1025"/>
                <a:gd name="T14" fmla="*/ 1150 w 1175"/>
                <a:gd name="T15" fmla="*/ 350 h 1025"/>
                <a:gd name="T16" fmla="*/ 1171 w 1175"/>
                <a:gd name="T17" fmla="*/ 451 h 1025"/>
                <a:gd name="T18" fmla="*/ 1175 w 1175"/>
                <a:gd name="T19" fmla="*/ 504 h 1025"/>
                <a:gd name="T20" fmla="*/ 1162 w 1175"/>
                <a:gd name="T21" fmla="*/ 606 h 1025"/>
                <a:gd name="T22" fmla="*/ 1130 w 1175"/>
                <a:gd name="T23" fmla="*/ 699 h 1025"/>
                <a:gd name="T24" fmla="*/ 1077 w 1175"/>
                <a:gd name="T25" fmla="*/ 789 h 1025"/>
                <a:gd name="T26" fmla="*/ 1004 w 1175"/>
                <a:gd name="T27" fmla="*/ 866 h 1025"/>
                <a:gd name="T28" fmla="*/ 918 w 1175"/>
                <a:gd name="T29" fmla="*/ 931 h 1025"/>
                <a:gd name="T30" fmla="*/ 817 w 1175"/>
                <a:gd name="T31" fmla="*/ 980 h 1025"/>
                <a:gd name="T32" fmla="*/ 707 w 1175"/>
                <a:gd name="T33" fmla="*/ 1013 h 1025"/>
                <a:gd name="T34" fmla="*/ 646 w 1175"/>
                <a:gd name="T35" fmla="*/ 1021 h 1025"/>
                <a:gd name="T36" fmla="*/ 528 w 1175"/>
                <a:gd name="T37" fmla="*/ 1021 h 1025"/>
                <a:gd name="T38" fmla="*/ 414 w 1175"/>
                <a:gd name="T39" fmla="*/ 1004 h 1025"/>
                <a:gd name="T40" fmla="*/ 309 w 1175"/>
                <a:gd name="T41" fmla="*/ 968 h 1025"/>
                <a:gd name="T42" fmla="*/ 215 w 1175"/>
                <a:gd name="T43" fmla="*/ 915 h 1025"/>
                <a:gd name="T44" fmla="*/ 134 w 1175"/>
                <a:gd name="T45" fmla="*/ 846 h 1025"/>
                <a:gd name="T46" fmla="*/ 73 w 1175"/>
                <a:gd name="T47" fmla="*/ 765 h 1025"/>
                <a:gd name="T48" fmla="*/ 28 w 1175"/>
                <a:gd name="T49" fmla="*/ 675 h 1025"/>
                <a:gd name="T50" fmla="*/ 4 w 1175"/>
                <a:gd name="T51" fmla="*/ 573 h 1025"/>
                <a:gd name="T52" fmla="*/ 0 w 1175"/>
                <a:gd name="T53" fmla="*/ 521 h 1025"/>
                <a:gd name="T54" fmla="*/ 12 w 1175"/>
                <a:gd name="T55" fmla="*/ 419 h 1025"/>
                <a:gd name="T56" fmla="*/ 44 w 1175"/>
                <a:gd name="T57" fmla="*/ 325 h 1025"/>
                <a:gd name="T58" fmla="*/ 97 w 1175"/>
                <a:gd name="T59" fmla="*/ 236 h 1025"/>
                <a:gd name="T60" fmla="*/ 170 w 1175"/>
                <a:gd name="T61" fmla="*/ 159 h 1025"/>
                <a:gd name="T62" fmla="*/ 256 w 1175"/>
                <a:gd name="T63" fmla="*/ 94 h 1025"/>
                <a:gd name="T64" fmla="*/ 357 w 1175"/>
                <a:gd name="T65" fmla="*/ 45 h 1025"/>
                <a:gd name="T66" fmla="*/ 467 w 1175"/>
                <a:gd name="T67" fmla="*/ 12 h 1025"/>
                <a:gd name="T68" fmla="*/ 528 w 1175"/>
                <a:gd name="T69" fmla="*/ 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5" h="1025">
                  <a:moveTo>
                    <a:pt x="528" y="4"/>
                  </a:moveTo>
                  <a:lnTo>
                    <a:pt x="528" y="4"/>
                  </a:lnTo>
                  <a:lnTo>
                    <a:pt x="589" y="0"/>
                  </a:lnTo>
                  <a:lnTo>
                    <a:pt x="646" y="4"/>
                  </a:lnTo>
                  <a:lnTo>
                    <a:pt x="703" y="8"/>
                  </a:lnTo>
                  <a:lnTo>
                    <a:pt x="760" y="21"/>
                  </a:lnTo>
                  <a:lnTo>
                    <a:pt x="813" y="37"/>
                  </a:lnTo>
                  <a:lnTo>
                    <a:pt x="866" y="57"/>
                  </a:lnTo>
                  <a:lnTo>
                    <a:pt x="914" y="82"/>
                  </a:lnTo>
                  <a:lnTo>
                    <a:pt x="959" y="110"/>
                  </a:lnTo>
                  <a:lnTo>
                    <a:pt x="1000" y="142"/>
                  </a:lnTo>
                  <a:lnTo>
                    <a:pt x="1040" y="179"/>
                  </a:lnTo>
                  <a:lnTo>
                    <a:pt x="1073" y="216"/>
                  </a:lnTo>
                  <a:lnTo>
                    <a:pt x="1101" y="260"/>
                  </a:lnTo>
                  <a:lnTo>
                    <a:pt x="1130" y="305"/>
                  </a:lnTo>
                  <a:lnTo>
                    <a:pt x="1150" y="350"/>
                  </a:lnTo>
                  <a:lnTo>
                    <a:pt x="1162" y="399"/>
                  </a:lnTo>
                  <a:lnTo>
                    <a:pt x="1171" y="451"/>
                  </a:lnTo>
                  <a:lnTo>
                    <a:pt x="1171" y="451"/>
                  </a:lnTo>
                  <a:lnTo>
                    <a:pt x="1175" y="504"/>
                  </a:lnTo>
                  <a:lnTo>
                    <a:pt x="1171" y="553"/>
                  </a:lnTo>
                  <a:lnTo>
                    <a:pt x="1162" y="606"/>
                  </a:lnTo>
                  <a:lnTo>
                    <a:pt x="1150" y="655"/>
                  </a:lnTo>
                  <a:lnTo>
                    <a:pt x="1130" y="699"/>
                  </a:lnTo>
                  <a:lnTo>
                    <a:pt x="1106" y="744"/>
                  </a:lnTo>
                  <a:lnTo>
                    <a:pt x="1077" y="789"/>
                  </a:lnTo>
                  <a:lnTo>
                    <a:pt x="1040" y="830"/>
                  </a:lnTo>
                  <a:lnTo>
                    <a:pt x="1004" y="866"/>
                  </a:lnTo>
                  <a:lnTo>
                    <a:pt x="963" y="899"/>
                  </a:lnTo>
                  <a:lnTo>
                    <a:pt x="918" y="931"/>
                  </a:lnTo>
                  <a:lnTo>
                    <a:pt x="870" y="956"/>
                  </a:lnTo>
                  <a:lnTo>
                    <a:pt x="817" y="980"/>
                  </a:lnTo>
                  <a:lnTo>
                    <a:pt x="764" y="996"/>
                  </a:lnTo>
                  <a:lnTo>
                    <a:pt x="707" y="1013"/>
                  </a:lnTo>
                  <a:lnTo>
                    <a:pt x="646" y="1021"/>
                  </a:lnTo>
                  <a:lnTo>
                    <a:pt x="646" y="1021"/>
                  </a:lnTo>
                  <a:lnTo>
                    <a:pt x="585" y="1025"/>
                  </a:lnTo>
                  <a:lnTo>
                    <a:pt x="528" y="1021"/>
                  </a:lnTo>
                  <a:lnTo>
                    <a:pt x="471" y="1017"/>
                  </a:lnTo>
                  <a:lnTo>
                    <a:pt x="414" y="1004"/>
                  </a:lnTo>
                  <a:lnTo>
                    <a:pt x="361" y="988"/>
                  </a:lnTo>
                  <a:lnTo>
                    <a:pt x="309" y="968"/>
                  </a:lnTo>
                  <a:lnTo>
                    <a:pt x="260" y="943"/>
                  </a:lnTo>
                  <a:lnTo>
                    <a:pt x="215" y="915"/>
                  </a:lnTo>
                  <a:lnTo>
                    <a:pt x="174" y="882"/>
                  </a:lnTo>
                  <a:lnTo>
                    <a:pt x="134" y="846"/>
                  </a:lnTo>
                  <a:lnTo>
                    <a:pt x="101" y="809"/>
                  </a:lnTo>
                  <a:lnTo>
                    <a:pt x="73" y="765"/>
                  </a:lnTo>
                  <a:lnTo>
                    <a:pt x="44" y="720"/>
                  </a:lnTo>
                  <a:lnTo>
                    <a:pt x="28" y="675"/>
                  </a:lnTo>
                  <a:lnTo>
                    <a:pt x="12" y="626"/>
                  </a:lnTo>
                  <a:lnTo>
                    <a:pt x="4" y="573"/>
                  </a:lnTo>
                  <a:lnTo>
                    <a:pt x="4" y="573"/>
                  </a:lnTo>
                  <a:lnTo>
                    <a:pt x="0" y="521"/>
                  </a:lnTo>
                  <a:lnTo>
                    <a:pt x="4" y="468"/>
                  </a:lnTo>
                  <a:lnTo>
                    <a:pt x="12" y="419"/>
                  </a:lnTo>
                  <a:lnTo>
                    <a:pt x="24" y="370"/>
                  </a:lnTo>
                  <a:lnTo>
                    <a:pt x="44" y="325"/>
                  </a:lnTo>
                  <a:lnTo>
                    <a:pt x="69" y="281"/>
                  </a:lnTo>
                  <a:lnTo>
                    <a:pt x="97" y="236"/>
                  </a:lnTo>
                  <a:lnTo>
                    <a:pt x="134" y="195"/>
                  </a:lnTo>
                  <a:lnTo>
                    <a:pt x="170" y="159"/>
                  </a:lnTo>
                  <a:lnTo>
                    <a:pt x="211" y="126"/>
                  </a:lnTo>
                  <a:lnTo>
                    <a:pt x="256" y="94"/>
                  </a:lnTo>
                  <a:lnTo>
                    <a:pt x="305" y="69"/>
                  </a:lnTo>
                  <a:lnTo>
                    <a:pt x="357" y="45"/>
                  </a:lnTo>
                  <a:lnTo>
                    <a:pt x="410" y="29"/>
                  </a:lnTo>
                  <a:lnTo>
                    <a:pt x="467" y="12"/>
                  </a:lnTo>
                  <a:lnTo>
                    <a:pt x="528" y="4"/>
                  </a:lnTo>
                  <a:lnTo>
                    <a:pt x="528" y="4"/>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8"/>
            <p:cNvSpPr>
              <a:spLocks/>
            </p:cNvSpPr>
            <p:nvPr/>
          </p:nvSpPr>
          <p:spPr bwMode="auto">
            <a:xfrm>
              <a:off x="6442" y="2347"/>
              <a:ext cx="845" cy="1439"/>
            </a:xfrm>
            <a:custGeom>
              <a:avLst/>
              <a:gdLst>
                <a:gd name="T0" fmla="*/ 447 w 845"/>
                <a:gd name="T1" fmla="*/ 1419 h 1439"/>
                <a:gd name="T2" fmla="*/ 349 w 845"/>
                <a:gd name="T3" fmla="*/ 1439 h 1439"/>
                <a:gd name="T4" fmla="*/ 248 w 845"/>
                <a:gd name="T5" fmla="*/ 1410 h 1439"/>
                <a:gd name="T6" fmla="*/ 138 w 845"/>
                <a:gd name="T7" fmla="*/ 1345 h 1439"/>
                <a:gd name="T8" fmla="*/ 65 w 845"/>
                <a:gd name="T9" fmla="*/ 1284 h 1439"/>
                <a:gd name="T10" fmla="*/ 40 w 845"/>
                <a:gd name="T11" fmla="*/ 1236 h 1439"/>
                <a:gd name="T12" fmla="*/ 44 w 845"/>
                <a:gd name="T13" fmla="*/ 1195 h 1439"/>
                <a:gd name="T14" fmla="*/ 48 w 845"/>
                <a:gd name="T15" fmla="*/ 1187 h 1439"/>
                <a:gd name="T16" fmla="*/ 20 w 845"/>
                <a:gd name="T17" fmla="*/ 1101 h 1439"/>
                <a:gd name="T18" fmla="*/ 20 w 845"/>
                <a:gd name="T19" fmla="*/ 1036 h 1439"/>
                <a:gd name="T20" fmla="*/ 20 w 845"/>
                <a:gd name="T21" fmla="*/ 1028 h 1439"/>
                <a:gd name="T22" fmla="*/ 0 w 845"/>
                <a:gd name="T23" fmla="*/ 996 h 1439"/>
                <a:gd name="T24" fmla="*/ 4 w 845"/>
                <a:gd name="T25" fmla="*/ 971 h 1439"/>
                <a:gd name="T26" fmla="*/ 61 w 845"/>
                <a:gd name="T27" fmla="*/ 894 h 1439"/>
                <a:gd name="T28" fmla="*/ 36 w 845"/>
                <a:gd name="T29" fmla="*/ 874 h 1439"/>
                <a:gd name="T30" fmla="*/ 24 w 845"/>
                <a:gd name="T31" fmla="*/ 833 h 1439"/>
                <a:gd name="T32" fmla="*/ 65 w 845"/>
                <a:gd name="T33" fmla="*/ 768 h 1439"/>
                <a:gd name="T34" fmla="*/ 150 w 845"/>
                <a:gd name="T35" fmla="*/ 719 h 1439"/>
                <a:gd name="T36" fmla="*/ 252 w 845"/>
                <a:gd name="T37" fmla="*/ 703 h 1439"/>
                <a:gd name="T38" fmla="*/ 305 w 845"/>
                <a:gd name="T39" fmla="*/ 707 h 1439"/>
                <a:gd name="T40" fmla="*/ 325 w 845"/>
                <a:gd name="T41" fmla="*/ 736 h 1439"/>
                <a:gd name="T42" fmla="*/ 337 w 845"/>
                <a:gd name="T43" fmla="*/ 744 h 1439"/>
                <a:gd name="T44" fmla="*/ 410 w 845"/>
                <a:gd name="T45" fmla="*/ 723 h 1439"/>
                <a:gd name="T46" fmla="*/ 459 w 845"/>
                <a:gd name="T47" fmla="*/ 687 h 1439"/>
                <a:gd name="T48" fmla="*/ 463 w 845"/>
                <a:gd name="T49" fmla="*/ 447 h 1439"/>
                <a:gd name="T50" fmla="*/ 479 w 845"/>
                <a:gd name="T51" fmla="*/ 191 h 1439"/>
                <a:gd name="T52" fmla="*/ 516 w 845"/>
                <a:gd name="T53" fmla="*/ 73 h 1439"/>
                <a:gd name="T54" fmla="*/ 549 w 845"/>
                <a:gd name="T55" fmla="*/ 24 h 1439"/>
                <a:gd name="T56" fmla="*/ 622 w 845"/>
                <a:gd name="T57" fmla="*/ 0 h 1439"/>
                <a:gd name="T58" fmla="*/ 687 w 845"/>
                <a:gd name="T59" fmla="*/ 24 h 1439"/>
                <a:gd name="T60" fmla="*/ 695 w 845"/>
                <a:gd name="T61" fmla="*/ 57 h 1439"/>
                <a:gd name="T62" fmla="*/ 679 w 845"/>
                <a:gd name="T63" fmla="*/ 81 h 1439"/>
                <a:gd name="T64" fmla="*/ 642 w 845"/>
                <a:gd name="T65" fmla="*/ 130 h 1439"/>
                <a:gd name="T66" fmla="*/ 634 w 845"/>
                <a:gd name="T67" fmla="*/ 191 h 1439"/>
                <a:gd name="T68" fmla="*/ 683 w 845"/>
                <a:gd name="T69" fmla="*/ 581 h 1439"/>
                <a:gd name="T70" fmla="*/ 719 w 845"/>
                <a:gd name="T71" fmla="*/ 764 h 1439"/>
                <a:gd name="T72" fmla="*/ 760 w 845"/>
                <a:gd name="T73" fmla="*/ 821 h 1439"/>
                <a:gd name="T74" fmla="*/ 829 w 845"/>
                <a:gd name="T75" fmla="*/ 975 h 1439"/>
                <a:gd name="T76" fmla="*/ 845 w 845"/>
                <a:gd name="T77" fmla="*/ 1134 h 1439"/>
                <a:gd name="T78" fmla="*/ 829 w 845"/>
                <a:gd name="T79" fmla="*/ 1211 h 1439"/>
                <a:gd name="T80" fmla="*/ 784 w 845"/>
                <a:gd name="T81" fmla="*/ 1280 h 1439"/>
                <a:gd name="T82" fmla="*/ 687 w 845"/>
                <a:gd name="T83" fmla="*/ 1333 h 1439"/>
                <a:gd name="T84" fmla="*/ 520 w 845"/>
                <a:gd name="T85" fmla="*/ 1382 h 1439"/>
                <a:gd name="T86" fmla="*/ 467 w 845"/>
                <a:gd name="T87" fmla="*/ 1406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1439">
                  <a:moveTo>
                    <a:pt x="467" y="1406"/>
                  </a:moveTo>
                  <a:lnTo>
                    <a:pt x="467" y="1406"/>
                  </a:lnTo>
                  <a:lnTo>
                    <a:pt x="447" y="1419"/>
                  </a:lnTo>
                  <a:lnTo>
                    <a:pt x="427" y="1431"/>
                  </a:lnTo>
                  <a:lnTo>
                    <a:pt x="386" y="1439"/>
                  </a:lnTo>
                  <a:lnTo>
                    <a:pt x="349" y="1439"/>
                  </a:lnTo>
                  <a:lnTo>
                    <a:pt x="313" y="1435"/>
                  </a:lnTo>
                  <a:lnTo>
                    <a:pt x="280" y="1423"/>
                  </a:lnTo>
                  <a:lnTo>
                    <a:pt x="248" y="1410"/>
                  </a:lnTo>
                  <a:lnTo>
                    <a:pt x="195" y="1382"/>
                  </a:lnTo>
                  <a:lnTo>
                    <a:pt x="195" y="1382"/>
                  </a:lnTo>
                  <a:lnTo>
                    <a:pt x="138" y="1345"/>
                  </a:lnTo>
                  <a:lnTo>
                    <a:pt x="81" y="1305"/>
                  </a:lnTo>
                  <a:lnTo>
                    <a:pt x="81" y="1305"/>
                  </a:lnTo>
                  <a:lnTo>
                    <a:pt x="65" y="1284"/>
                  </a:lnTo>
                  <a:lnTo>
                    <a:pt x="53" y="1268"/>
                  </a:lnTo>
                  <a:lnTo>
                    <a:pt x="44" y="1252"/>
                  </a:lnTo>
                  <a:lnTo>
                    <a:pt x="40" y="1236"/>
                  </a:lnTo>
                  <a:lnTo>
                    <a:pt x="40" y="1236"/>
                  </a:lnTo>
                  <a:lnTo>
                    <a:pt x="40" y="1211"/>
                  </a:lnTo>
                  <a:lnTo>
                    <a:pt x="44" y="1195"/>
                  </a:lnTo>
                  <a:lnTo>
                    <a:pt x="48" y="1191"/>
                  </a:lnTo>
                  <a:lnTo>
                    <a:pt x="48" y="1187"/>
                  </a:lnTo>
                  <a:lnTo>
                    <a:pt x="48" y="1187"/>
                  </a:lnTo>
                  <a:lnTo>
                    <a:pt x="40" y="1158"/>
                  </a:lnTo>
                  <a:lnTo>
                    <a:pt x="20" y="1101"/>
                  </a:lnTo>
                  <a:lnTo>
                    <a:pt x="20" y="1101"/>
                  </a:lnTo>
                  <a:lnTo>
                    <a:pt x="12" y="1073"/>
                  </a:lnTo>
                  <a:lnTo>
                    <a:pt x="16" y="1049"/>
                  </a:lnTo>
                  <a:lnTo>
                    <a:pt x="20" y="1036"/>
                  </a:lnTo>
                  <a:lnTo>
                    <a:pt x="24" y="1032"/>
                  </a:lnTo>
                  <a:lnTo>
                    <a:pt x="24" y="1032"/>
                  </a:lnTo>
                  <a:lnTo>
                    <a:pt x="20" y="1028"/>
                  </a:lnTo>
                  <a:lnTo>
                    <a:pt x="8" y="1016"/>
                  </a:lnTo>
                  <a:lnTo>
                    <a:pt x="0" y="1008"/>
                  </a:lnTo>
                  <a:lnTo>
                    <a:pt x="0" y="996"/>
                  </a:lnTo>
                  <a:lnTo>
                    <a:pt x="0" y="984"/>
                  </a:lnTo>
                  <a:lnTo>
                    <a:pt x="4" y="971"/>
                  </a:lnTo>
                  <a:lnTo>
                    <a:pt x="4" y="971"/>
                  </a:lnTo>
                  <a:lnTo>
                    <a:pt x="20" y="943"/>
                  </a:lnTo>
                  <a:lnTo>
                    <a:pt x="40" y="919"/>
                  </a:lnTo>
                  <a:lnTo>
                    <a:pt x="61" y="894"/>
                  </a:lnTo>
                  <a:lnTo>
                    <a:pt x="61" y="894"/>
                  </a:lnTo>
                  <a:lnTo>
                    <a:pt x="44" y="886"/>
                  </a:lnTo>
                  <a:lnTo>
                    <a:pt x="36" y="874"/>
                  </a:lnTo>
                  <a:lnTo>
                    <a:pt x="28" y="862"/>
                  </a:lnTo>
                  <a:lnTo>
                    <a:pt x="24" y="845"/>
                  </a:lnTo>
                  <a:lnTo>
                    <a:pt x="24" y="833"/>
                  </a:lnTo>
                  <a:lnTo>
                    <a:pt x="28" y="821"/>
                  </a:lnTo>
                  <a:lnTo>
                    <a:pt x="44" y="792"/>
                  </a:lnTo>
                  <a:lnTo>
                    <a:pt x="65" y="768"/>
                  </a:lnTo>
                  <a:lnTo>
                    <a:pt x="93" y="748"/>
                  </a:lnTo>
                  <a:lnTo>
                    <a:pt x="122" y="727"/>
                  </a:lnTo>
                  <a:lnTo>
                    <a:pt x="150" y="719"/>
                  </a:lnTo>
                  <a:lnTo>
                    <a:pt x="150" y="719"/>
                  </a:lnTo>
                  <a:lnTo>
                    <a:pt x="211" y="707"/>
                  </a:lnTo>
                  <a:lnTo>
                    <a:pt x="252" y="703"/>
                  </a:lnTo>
                  <a:lnTo>
                    <a:pt x="292" y="703"/>
                  </a:lnTo>
                  <a:lnTo>
                    <a:pt x="292" y="703"/>
                  </a:lnTo>
                  <a:lnTo>
                    <a:pt x="305" y="707"/>
                  </a:lnTo>
                  <a:lnTo>
                    <a:pt x="309" y="711"/>
                  </a:lnTo>
                  <a:lnTo>
                    <a:pt x="321" y="723"/>
                  </a:lnTo>
                  <a:lnTo>
                    <a:pt x="325" y="736"/>
                  </a:lnTo>
                  <a:lnTo>
                    <a:pt x="329" y="740"/>
                  </a:lnTo>
                  <a:lnTo>
                    <a:pt x="337" y="744"/>
                  </a:lnTo>
                  <a:lnTo>
                    <a:pt x="337" y="744"/>
                  </a:lnTo>
                  <a:lnTo>
                    <a:pt x="349" y="744"/>
                  </a:lnTo>
                  <a:lnTo>
                    <a:pt x="370" y="740"/>
                  </a:lnTo>
                  <a:lnTo>
                    <a:pt x="410" y="723"/>
                  </a:lnTo>
                  <a:lnTo>
                    <a:pt x="443" y="703"/>
                  </a:lnTo>
                  <a:lnTo>
                    <a:pt x="455" y="695"/>
                  </a:lnTo>
                  <a:lnTo>
                    <a:pt x="459" y="687"/>
                  </a:lnTo>
                  <a:lnTo>
                    <a:pt x="459" y="687"/>
                  </a:lnTo>
                  <a:lnTo>
                    <a:pt x="459" y="544"/>
                  </a:lnTo>
                  <a:lnTo>
                    <a:pt x="463" y="447"/>
                  </a:lnTo>
                  <a:lnTo>
                    <a:pt x="467" y="341"/>
                  </a:lnTo>
                  <a:lnTo>
                    <a:pt x="475" y="240"/>
                  </a:lnTo>
                  <a:lnTo>
                    <a:pt x="479" y="191"/>
                  </a:lnTo>
                  <a:lnTo>
                    <a:pt x="492" y="146"/>
                  </a:lnTo>
                  <a:lnTo>
                    <a:pt x="500" y="105"/>
                  </a:lnTo>
                  <a:lnTo>
                    <a:pt x="516" y="73"/>
                  </a:lnTo>
                  <a:lnTo>
                    <a:pt x="528" y="44"/>
                  </a:lnTo>
                  <a:lnTo>
                    <a:pt x="549" y="24"/>
                  </a:lnTo>
                  <a:lnTo>
                    <a:pt x="549" y="24"/>
                  </a:lnTo>
                  <a:lnTo>
                    <a:pt x="573" y="8"/>
                  </a:lnTo>
                  <a:lnTo>
                    <a:pt x="597" y="0"/>
                  </a:lnTo>
                  <a:lnTo>
                    <a:pt x="622" y="0"/>
                  </a:lnTo>
                  <a:lnTo>
                    <a:pt x="650" y="4"/>
                  </a:lnTo>
                  <a:lnTo>
                    <a:pt x="671" y="12"/>
                  </a:lnTo>
                  <a:lnTo>
                    <a:pt x="687" y="24"/>
                  </a:lnTo>
                  <a:lnTo>
                    <a:pt x="695" y="40"/>
                  </a:lnTo>
                  <a:lnTo>
                    <a:pt x="695" y="48"/>
                  </a:lnTo>
                  <a:lnTo>
                    <a:pt x="695" y="57"/>
                  </a:lnTo>
                  <a:lnTo>
                    <a:pt x="695" y="57"/>
                  </a:lnTo>
                  <a:lnTo>
                    <a:pt x="687" y="69"/>
                  </a:lnTo>
                  <a:lnTo>
                    <a:pt x="679" y="81"/>
                  </a:lnTo>
                  <a:lnTo>
                    <a:pt x="662" y="97"/>
                  </a:lnTo>
                  <a:lnTo>
                    <a:pt x="650" y="114"/>
                  </a:lnTo>
                  <a:lnTo>
                    <a:pt x="642" y="130"/>
                  </a:lnTo>
                  <a:lnTo>
                    <a:pt x="634" y="150"/>
                  </a:lnTo>
                  <a:lnTo>
                    <a:pt x="634" y="150"/>
                  </a:lnTo>
                  <a:lnTo>
                    <a:pt x="634" y="191"/>
                  </a:lnTo>
                  <a:lnTo>
                    <a:pt x="642" y="264"/>
                  </a:lnTo>
                  <a:lnTo>
                    <a:pt x="666" y="471"/>
                  </a:lnTo>
                  <a:lnTo>
                    <a:pt x="683" y="581"/>
                  </a:lnTo>
                  <a:lnTo>
                    <a:pt x="699" y="675"/>
                  </a:lnTo>
                  <a:lnTo>
                    <a:pt x="711" y="744"/>
                  </a:lnTo>
                  <a:lnTo>
                    <a:pt x="719" y="764"/>
                  </a:lnTo>
                  <a:lnTo>
                    <a:pt x="723" y="772"/>
                  </a:lnTo>
                  <a:lnTo>
                    <a:pt x="723" y="772"/>
                  </a:lnTo>
                  <a:lnTo>
                    <a:pt x="760" y="821"/>
                  </a:lnTo>
                  <a:lnTo>
                    <a:pt x="788" y="870"/>
                  </a:lnTo>
                  <a:lnTo>
                    <a:pt x="813" y="923"/>
                  </a:lnTo>
                  <a:lnTo>
                    <a:pt x="829" y="975"/>
                  </a:lnTo>
                  <a:lnTo>
                    <a:pt x="841" y="1028"/>
                  </a:lnTo>
                  <a:lnTo>
                    <a:pt x="845" y="1081"/>
                  </a:lnTo>
                  <a:lnTo>
                    <a:pt x="845" y="1134"/>
                  </a:lnTo>
                  <a:lnTo>
                    <a:pt x="841" y="1179"/>
                  </a:lnTo>
                  <a:lnTo>
                    <a:pt x="841" y="1179"/>
                  </a:lnTo>
                  <a:lnTo>
                    <a:pt x="829" y="1211"/>
                  </a:lnTo>
                  <a:lnTo>
                    <a:pt x="817" y="1240"/>
                  </a:lnTo>
                  <a:lnTo>
                    <a:pt x="801" y="1260"/>
                  </a:lnTo>
                  <a:lnTo>
                    <a:pt x="784" y="1280"/>
                  </a:lnTo>
                  <a:lnTo>
                    <a:pt x="764" y="1297"/>
                  </a:lnTo>
                  <a:lnTo>
                    <a:pt x="740" y="1309"/>
                  </a:lnTo>
                  <a:lnTo>
                    <a:pt x="687" y="1333"/>
                  </a:lnTo>
                  <a:lnTo>
                    <a:pt x="630" y="1349"/>
                  </a:lnTo>
                  <a:lnTo>
                    <a:pt x="573" y="1366"/>
                  </a:lnTo>
                  <a:lnTo>
                    <a:pt x="520" y="1382"/>
                  </a:lnTo>
                  <a:lnTo>
                    <a:pt x="492" y="1394"/>
                  </a:lnTo>
                  <a:lnTo>
                    <a:pt x="467" y="1406"/>
                  </a:lnTo>
                  <a:lnTo>
                    <a:pt x="467" y="1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9"/>
            <p:cNvSpPr>
              <a:spLocks/>
            </p:cNvSpPr>
            <p:nvPr/>
          </p:nvSpPr>
          <p:spPr bwMode="auto">
            <a:xfrm>
              <a:off x="6417" y="2314"/>
              <a:ext cx="895" cy="1496"/>
            </a:xfrm>
            <a:custGeom>
              <a:avLst/>
              <a:gdLst>
                <a:gd name="T0" fmla="*/ 504 w 895"/>
                <a:gd name="T1" fmla="*/ 29 h 1496"/>
                <a:gd name="T2" fmla="*/ 443 w 895"/>
                <a:gd name="T3" fmla="*/ 81 h 1496"/>
                <a:gd name="T4" fmla="*/ 395 w 895"/>
                <a:gd name="T5" fmla="*/ 163 h 1496"/>
                <a:gd name="T6" fmla="*/ 374 w 895"/>
                <a:gd name="T7" fmla="*/ 281 h 1496"/>
                <a:gd name="T8" fmla="*/ 382 w 895"/>
                <a:gd name="T9" fmla="*/ 350 h 1496"/>
                <a:gd name="T10" fmla="*/ 464 w 895"/>
                <a:gd name="T11" fmla="*/ 663 h 1496"/>
                <a:gd name="T12" fmla="*/ 464 w 895"/>
                <a:gd name="T13" fmla="*/ 716 h 1496"/>
                <a:gd name="T14" fmla="*/ 387 w 895"/>
                <a:gd name="T15" fmla="*/ 752 h 1496"/>
                <a:gd name="T16" fmla="*/ 370 w 895"/>
                <a:gd name="T17" fmla="*/ 756 h 1496"/>
                <a:gd name="T18" fmla="*/ 362 w 895"/>
                <a:gd name="T19" fmla="*/ 740 h 1496"/>
                <a:gd name="T20" fmla="*/ 321 w 895"/>
                <a:gd name="T21" fmla="*/ 716 h 1496"/>
                <a:gd name="T22" fmla="*/ 228 w 895"/>
                <a:gd name="T23" fmla="*/ 720 h 1496"/>
                <a:gd name="T24" fmla="*/ 147 w 895"/>
                <a:gd name="T25" fmla="*/ 736 h 1496"/>
                <a:gd name="T26" fmla="*/ 82 w 895"/>
                <a:gd name="T27" fmla="*/ 781 h 1496"/>
                <a:gd name="T28" fmla="*/ 33 w 895"/>
                <a:gd name="T29" fmla="*/ 842 h 1496"/>
                <a:gd name="T30" fmla="*/ 29 w 895"/>
                <a:gd name="T31" fmla="*/ 874 h 1496"/>
                <a:gd name="T32" fmla="*/ 33 w 895"/>
                <a:gd name="T33" fmla="*/ 903 h 1496"/>
                <a:gd name="T34" fmla="*/ 53 w 895"/>
                <a:gd name="T35" fmla="*/ 931 h 1496"/>
                <a:gd name="T36" fmla="*/ 8 w 895"/>
                <a:gd name="T37" fmla="*/ 996 h 1496"/>
                <a:gd name="T38" fmla="*/ 0 w 895"/>
                <a:gd name="T39" fmla="*/ 1025 h 1496"/>
                <a:gd name="T40" fmla="*/ 21 w 895"/>
                <a:gd name="T41" fmla="*/ 1073 h 1496"/>
                <a:gd name="T42" fmla="*/ 17 w 895"/>
                <a:gd name="T43" fmla="*/ 1106 h 1496"/>
                <a:gd name="T44" fmla="*/ 21 w 895"/>
                <a:gd name="T45" fmla="*/ 1139 h 1496"/>
                <a:gd name="T46" fmla="*/ 49 w 895"/>
                <a:gd name="T47" fmla="*/ 1216 h 1496"/>
                <a:gd name="T48" fmla="*/ 45 w 895"/>
                <a:gd name="T49" fmla="*/ 1256 h 1496"/>
                <a:gd name="T50" fmla="*/ 49 w 895"/>
                <a:gd name="T51" fmla="*/ 1289 h 1496"/>
                <a:gd name="T52" fmla="*/ 94 w 895"/>
                <a:gd name="T53" fmla="*/ 1354 h 1496"/>
                <a:gd name="T54" fmla="*/ 208 w 895"/>
                <a:gd name="T55" fmla="*/ 1431 h 1496"/>
                <a:gd name="T56" fmla="*/ 277 w 895"/>
                <a:gd name="T57" fmla="*/ 1468 h 1496"/>
                <a:gd name="T58" fmla="*/ 382 w 895"/>
                <a:gd name="T59" fmla="*/ 1496 h 1496"/>
                <a:gd name="T60" fmla="*/ 504 w 895"/>
                <a:gd name="T61" fmla="*/ 1460 h 1496"/>
                <a:gd name="T62" fmla="*/ 537 w 895"/>
                <a:gd name="T63" fmla="*/ 1443 h 1496"/>
                <a:gd name="T64" fmla="*/ 647 w 895"/>
                <a:gd name="T65" fmla="*/ 1407 h 1496"/>
                <a:gd name="T66" fmla="*/ 793 w 895"/>
                <a:gd name="T67" fmla="*/ 1350 h 1496"/>
                <a:gd name="T68" fmla="*/ 870 w 895"/>
                <a:gd name="T69" fmla="*/ 1260 h 1496"/>
                <a:gd name="T70" fmla="*/ 887 w 895"/>
                <a:gd name="T71" fmla="*/ 1216 h 1496"/>
                <a:gd name="T72" fmla="*/ 895 w 895"/>
                <a:gd name="T73" fmla="*/ 1139 h 1496"/>
                <a:gd name="T74" fmla="*/ 874 w 895"/>
                <a:gd name="T75" fmla="*/ 1004 h 1496"/>
                <a:gd name="T76" fmla="*/ 822 w 895"/>
                <a:gd name="T77" fmla="*/ 870 h 1496"/>
                <a:gd name="T78" fmla="*/ 765 w 895"/>
                <a:gd name="T79" fmla="*/ 793 h 1496"/>
                <a:gd name="T80" fmla="*/ 700 w 895"/>
                <a:gd name="T81" fmla="*/ 618 h 1496"/>
                <a:gd name="T82" fmla="*/ 683 w 895"/>
                <a:gd name="T83" fmla="*/ 537 h 1496"/>
                <a:gd name="T84" fmla="*/ 691 w 895"/>
                <a:gd name="T85" fmla="*/ 415 h 1496"/>
                <a:gd name="T86" fmla="*/ 757 w 895"/>
                <a:gd name="T87" fmla="*/ 264 h 1496"/>
                <a:gd name="T88" fmla="*/ 781 w 895"/>
                <a:gd name="T89" fmla="*/ 183 h 1496"/>
                <a:gd name="T90" fmla="*/ 765 w 895"/>
                <a:gd name="T91" fmla="*/ 98 h 1496"/>
                <a:gd name="T92" fmla="*/ 716 w 895"/>
                <a:gd name="T93" fmla="*/ 33 h 1496"/>
                <a:gd name="T94" fmla="*/ 655 w 895"/>
                <a:gd name="T95" fmla="*/ 4 h 1496"/>
                <a:gd name="T96" fmla="*/ 578 w 895"/>
                <a:gd name="T97" fmla="*/ 4 h 1496"/>
                <a:gd name="T98" fmla="*/ 529 w 895"/>
                <a:gd name="T99"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5" h="1496">
                  <a:moveTo>
                    <a:pt x="529" y="16"/>
                  </a:moveTo>
                  <a:lnTo>
                    <a:pt x="529" y="16"/>
                  </a:lnTo>
                  <a:lnTo>
                    <a:pt x="504" y="29"/>
                  </a:lnTo>
                  <a:lnTo>
                    <a:pt x="480" y="45"/>
                  </a:lnTo>
                  <a:lnTo>
                    <a:pt x="460" y="65"/>
                  </a:lnTo>
                  <a:lnTo>
                    <a:pt x="443" y="81"/>
                  </a:lnTo>
                  <a:lnTo>
                    <a:pt x="427" y="102"/>
                  </a:lnTo>
                  <a:lnTo>
                    <a:pt x="415" y="122"/>
                  </a:lnTo>
                  <a:lnTo>
                    <a:pt x="395" y="163"/>
                  </a:lnTo>
                  <a:lnTo>
                    <a:pt x="382" y="203"/>
                  </a:lnTo>
                  <a:lnTo>
                    <a:pt x="378" y="244"/>
                  </a:lnTo>
                  <a:lnTo>
                    <a:pt x="374" y="281"/>
                  </a:lnTo>
                  <a:lnTo>
                    <a:pt x="374" y="313"/>
                  </a:lnTo>
                  <a:lnTo>
                    <a:pt x="374" y="313"/>
                  </a:lnTo>
                  <a:lnTo>
                    <a:pt x="382" y="350"/>
                  </a:lnTo>
                  <a:lnTo>
                    <a:pt x="391" y="399"/>
                  </a:lnTo>
                  <a:lnTo>
                    <a:pt x="423" y="512"/>
                  </a:lnTo>
                  <a:lnTo>
                    <a:pt x="464" y="663"/>
                  </a:lnTo>
                  <a:lnTo>
                    <a:pt x="464" y="663"/>
                  </a:lnTo>
                  <a:lnTo>
                    <a:pt x="464" y="716"/>
                  </a:lnTo>
                  <a:lnTo>
                    <a:pt x="464" y="716"/>
                  </a:lnTo>
                  <a:lnTo>
                    <a:pt x="443" y="728"/>
                  </a:lnTo>
                  <a:lnTo>
                    <a:pt x="415" y="740"/>
                  </a:lnTo>
                  <a:lnTo>
                    <a:pt x="387" y="752"/>
                  </a:lnTo>
                  <a:lnTo>
                    <a:pt x="370" y="756"/>
                  </a:lnTo>
                  <a:lnTo>
                    <a:pt x="370" y="756"/>
                  </a:lnTo>
                  <a:lnTo>
                    <a:pt x="370" y="756"/>
                  </a:lnTo>
                  <a:lnTo>
                    <a:pt x="366" y="748"/>
                  </a:lnTo>
                  <a:lnTo>
                    <a:pt x="366" y="748"/>
                  </a:lnTo>
                  <a:lnTo>
                    <a:pt x="362" y="740"/>
                  </a:lnTo>
                  <a:lnTo>
                    <a:pt x="354" y="732"/>
                  </a:lnTo>
                  <a:lnTo>
                    <a:pt x="338" y="720"/>
                  </a:lnTo>
                  <a:lnTo>
                    <a:pt x="321" y="716"/>
                  </a:lnTo>
                  <a:lnTo>
                    <a:pt x="321" y="716"/>
                  </a:lnTo>
                  <a:lnTo>
                    <a:pt x="277" y="716"/>
                  </a:lnTo>
                  <a:lnTo>
                    <a:pt x="228" y="720"/>
                  </a:lnTo>
                  <a:lnTo>
                    <a:pt x="171" y="732"/>
                  </a:lnTo>
                  <a:lnTo>
                    <a:pt x="171" y="732"/>
                  </a:lnTo>
                  <a:lnTo>
                    <a:pt x="147" y="736"/>
                  </a:lnTo>
                  <a:lnTo>
                    <a:pt x="126" y="748"/>
                  </a:lnTo>
                  <a:lnTo>
                    <a:pt x="102" y="765"/>
                  </a:lnTo>
                  <a:lnTo>
                    <a:pt x="82" y="781"/>
                  </a:lnTo>
                  <a:lnTo>
                    <a:pt x="61" y="797"/>
                  </a:lnTo>
                  <a:lnTo>
                    <a:pt x="45" y="821"/>
                  </a:lnTo>
                  <a:lnTo>
                    <a:pt x="33" y="842"/>
                  </a:lnTo>
                  <a:lnTo>
                    <a:pt x="29" y="866"/>
                  </a:lnTo>
                  <a:lnTo>
                    <a:pt x="29" y="866"/>
                  </a:lnTo>
                  <a:lnTo>
                    <a:pt x="29" y="874"/>
                  </a:lnTo>
                  <a:lnTo>
                    <a:pt x="29" y="874"/>
                  </a:lnTo>
                  <a:lnTo>
                    <a:pt x="29" y="886"/>
                  </a:lnTo>
                  <a:lnTo>
                    <a:pt x="33" y="903"/>
                  </a:lnTo>
                  <a:lnTo>
                    <a:pt x="41" y="915"/>
                  </a:lnTo>
                  <a:lnTo>
                    <a:pt x="53" y="931"/>
                  </a:lnTo>
                  <a:lnTo>
                    <a:pt x="53" y="931"/>
                  </a:lnTo>
                  <a:lnTo>
                    <a:pt x="33" y="960"/>
                  </a:lnTo>
                  <a:lnTo>
                    <a:pt x="8" y="996"/>
                  </a:lnTo>
                  <a:lnTo>
                    <a:pt x="8" y="996"/>
                  </a:lnTo>
                  <a:lnTo>
                    <a:pt x="4" y="1008"/>
                  </a:lnTo>
                  <a:lnTo>
                    <a:pt x="0" y="1025"/>
                  </a:lnTo>
                  <a:lnTo>
                    <a:pt x="0" y="1025"/>
                  </a:lnTo>
                  <a:lnTo>
                    <a:pt x="4" y="1037"/>
                  </a:lnTo>
                  <a:lnTo>
                    <a:pt x="8" y="1053"/>
                  </a:lnTo>
                  <a:lnTo>
                    <a:pt x="21" y="1073"/>
                  </a:lnTo>
                  <a:lnTo>
                    <a:pt x="21" y="1073"/>
                  </a:lnTo>
                  <a:lnTo>
                    <a:pt x="21" y="1086"/>
                  </a:lnTo>
                  <a:lnTo>
                    <a:pt x="17" y="1106"/>
                  </a:lnTo>
                  <a:lnTo>
                    <a:pt x="17" y="1106"/>
                  </a:lnTo>
                  <a:lnTo>
                    <a:pt x="17" y="1122"/>
                  </a:lnTo>
                  <a:lnTo>
                    <a:pt x="21" y="1139"/>
                  </a:lnTo>
                  <a:lnTo>
                    <a:pt x="21" y="1139"/>
                  </a:lnTo>
                  <a:lnTo>
                    <a:pt x="49" y="1216"/>
                  </a:lnTo>
                  <a:lnTo>
                    <a:pt x="49" y="1216"/>
                  </a:lnTo>
                  <a:lnTo>
                    <a:pt x="45" y="1232"/>
                  </a:lnTo>
                  <a:lnTo>
                    <a:pt x="45" y="1256"/>
                  </a:lnTo>
                  <a:lnTo>
                    <a:pt x="45" y="1256"/>
                  </a:lnTo>
                  <a:lnTo>
                    <a:pt x="45" y="1273"/>
                  </a:lnTo>
                  <a:lnTo>
                    <a:pt x="45" y="1273"/>
                  </a:lnTo>
                  <a:lnTo>
                    <a:pt x="49" y="1289"/>
                  </a:lnTo>
                  <a:lnTo>
                    <a:pt x="57" y="1313"/>
                  </a:lnTo>
                  <a:lnTo>
                    <a:pt x="73" y="1334"/>
                  </a:lnTo>
                  <a:lnTo>
                    <a:pt x="94" y="1354"/>
                  </a:lnTo>
                  <a:lnTo>
                    <a:pt x="94" y="1354"/>
                  </a:lnTo>
                  <a:lnTo>
                    <a:pt x="147" y="1395"/>
                  </a:lnTo>
                  <a:lnTo>
                    <a:pt x="208" y="1431"/>
                  </a:lnTo>
                  <a:lnTo>
                    <a:pt x="224" y="1439"/>
                  </a:lnTo>
                  <a:lnTo>
                    <a:pt x="224" y="1439"/>
                  </a:lnTo>
                  <a:lnTo>
                    <a:pt x="277" y="1468"/>
                  </a:lnTo>
                  <a:lnTo>
                    <a:pt x="309" y="1484"/>
                  </a:lnTo>
                  <a:lnTo>
                    <a:pt x="346" y="1492"/>
                  </a:lnTo>
                  <a:lnTo>
                    <a:pt x="382" y="1496"/>
                  </a:lnTo>
                  <a:lnTo>
                    <a:pt x="419" y="1492"/>
                  </a:lnTo>
                  <a:lnTo>
                    <a:pt x="460" y="1480"/>
                  </a:lnTo>
                  <a:lnTo>
                    <a:pt x="504" y="1460"/>
                  </a:lnTo>
                  <a:lnTo>
                    <a:pt x="504" y="1460"/>
                  </a:lnTo>
                  <a:lnTo>
                    <a:pt x="504" y="1460"/>
                  </a:lnTo>
                  <a:lnTo>
                    <a:pt x="537" y="1443"/>
                  </a:lnTo>
                  <a:lnTo>
                    <a:pt x="570" y="1427"/>
                  </a:lnTo>
                  <a:lnTo>
                    <a:pt x="647" y="1407"/>
                  </a:lnTo>
                  <a:lnTo>
                    <a:pt x="647" y="1407"/>
                  </a:lnTo>
                  <a:lnTo>
                    <a:pt x="720" y="1387"/>
                  </a:lnTo>
                  <a:lnTo>
                    <a:pt x="757" y="1370"/>
                  </a:lnTo>
                  <a:lnTo>
                    <a:pt x="793" y="1350"/>
                  </a:lnTo>
                  <a:lnTo>
                    <a:pt x="826" y="1330"/>
                  </a:lnTo>
                  <a:lnTo>
                    <a:pt x="850" y="1297"/>
                  </a:lnTo>
                  <a:lnTo>
                    <a:pt x="870" y="1260"/>
                  </a:lnTo>
                  <a:lnTo>
                    <a:pt x="879" y="1240"/>
                  </a:lnTo>
                  <a:lnTo>
                    <a:pt x="887" y="1216"/>
                  </a:lnTo>
                  <a:lnTo>
                    <a:pt x="887" y="1216"/>
                  </a:lnTo>
                  <a:lnTo>
                    <a:pt x="891" y="1179"/>
                  </a:lnTo>
                  <a:lnTo>
                    <a:pt x="895" y="1139"/>
                  </a:lnTo>
                  <a:lnTo>
                    <a:pt x="895" y="1139"/>
                  </a:lnTo>
                  <a:lnTo>
                    <a:pt x="891" y="1094"/>
                  </a:lnTo>
                  <a:lnTo>
                    <a:pt x="887" y="1049"/>
                  </a:lnTo>
                  <a:lnTo>
                    <a:pt x="874" y="1004"/>
                  </a:lnTo>
                  <a:lnTo>
                    <a:pt x="862" y="960"/>
                  </a:lnTo>
                  <a:lnTo>
                    <a:pt x="846" y="915"/>
                  </a:lnTo>
                  <a:lnTo>
                    <a:pt x="822" y="870"/>
                  </a:lnTo>
                  <a:lnTo>
                    <a:pt x="797" y="830"/>
                  </a:lnTo>
                  <a:lnTo>
                    <a:pt x="765" y="793"/>
                  </a:lnTo>
                  <a:lnTo>
                    <a:pt x="765" y="793"/>
                  </a:lnTo>
                  <a:lnTo>
                    <a:pt x="757" y="765"/>
                  </a:lnTo>
                  <a:lnTo>
                    <a:pt x="728" y="699"/>
                  </a:lnTo>
                  <a:lnTo>
                    <a:pt x="700" y="618"/>
                  </a:lnTo>
                  <a:lnTo>
                    <a:pt x="691" y="573"/>
                  </a:lnTo>
                  <a:lnTo>
                    <a:pt x="683" y="537"/>
                  </a:lnTo>
                  <a:lnTo>
                    <a:pt x="683" y="537"/>
                  </a:lnTo>
                  <a:lnTo>
                    <a:pt x="679" y="492"/>
                  </a:lnTo>
                  <a:lnTo>
                    <a:pt x="683" y="451"/>
                  </a:lnTo>
                  <a:lnTo>
                    <a:pt x="691" y="415"/>
                  </a:lnTo>
                  <a:lnTo>
                    <a:pt x="700" y="378"/>
                  </a:lnTo>
                  <a:lnTo>
                    <a:pt x="728" y="317"/>
                  </a:lnTo>
                  <a:lnTo>
                    <a:pt x="757" y="264"/>
                  </a:lnTo>
                  <a:lnTo>
                    <a:pt x="765" y="236"/>
                  </a:lnTo>
                  <a:lnTo>
                    <a:pt x="777" y="212"/>
                  </a:lnTo>
                  <a:lnTo>
                    <a:pt x="781" y="183"/>
                  </a:lnTo>
                  <a:lnTo>
                    <a:pt x="781" y="159"/>
                  </a:lnTo>
                  <a:lnTo>
                    <a:pt x="777" y="130"/>
                  </a:lnTo>
                  <a:lnTo>
                    <a:pt x="765" y="98"/>
                  </a:lnTo>
                  <a:lnTo>
                    <a:pt x="744" y="65"/>
                  </a:lnTo>
                  <a:lnTo>
                    <a:pt x="716" y="33"/>
                  </a:lnTo>
                  <a:lnTo>
                    <a:pt x="716" y="33"/>
                  </a:lnTo>
                  <a:lnTo>
                    <a:pt x="700" y="21"/>
                  </a:lnTo>
                  <a:lnTo>
                    <a:pt x="679" y="12"/>
                  </a:lnTo>
                  <a:lnTo>
                    <a:pt x="655" y="4"/>
                  </a:lnTo>
                  <a:lnTo>
                    <a:pt x="630" y="0"/>
                  </a:lnTo>
                  <a:lnTo>
                    <a:pt x="602" y="0"/>
                  </a:lnTo>
                  <a:lnTo>
                    <a:pt x="578" y="4"/>
                  </a:lnTo>
                  <a:lnTo>
                    <a:pt x="553" y="8"/>
                  </a:lnTo>
                  <a:lnTo>
                    <a:pt x="529" y="16"/>
                  </a:lnTo>
                  <a:lnTo>
                    <a:pt x="5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50"/>
            <p:cNvSpPr>
              <a:spLocks/>
            </p:cNvSpPr>
            <p:nvPr/>
          </p:nvSpPr>
          <p:spPr bwMode="auto">
            <a:xfrm>
              <a:off x="6442" y="2343"/>
              <a:ext cx="845" cy="1443"/>
            </a:xfrm>
            <a:custGeom>
              <a:avLst/>
              <a:gdLst>
                <a:gd name="T0" fmla="*/ 642 w 845"/>
                <a:gd name="T1" fmla="*/ 561 h 1443"/>
                <a:gd name="T2" fmla="*/ 630 w 845"/>
                <a:gd name="T3" fmla="*/ 427 h 1443"/>
                <a:gd name="T4" fmla="*/ 638 w 845"/>
                <a:gd name="T5" fmla="*/ 366 h 1443"/>
                <a:gd name="T6" fmla="*/ 711 w 845"/>
                <a:gd name="T7" fmla="*/ 158 h 1443"/>
                <a:gd name="T8" fmla="*/ 703 w 845"/>
                <a:gd name="T9" fmla="*/ 89 h 1443"/>
                <a:gd name="T10" fmla="*/ 654 w 845"/>
                <a:gd name="T11" fmla="*/ 20 h 1443"/>
                <a:gd name="T12" fmla="*/ 618 w 845"/>
                <a:gd name="T13" fmla="*/ 8 h 1443"/>
                <a:gd name="T14" fmla="*/ 569 w 845"/>
                <a:gd name="T15" fmla="*/ 0 h 1443"/>
                <a:gd name="T16" fmla="*/ 496 w 845"/>
                <a:gd name="T17" fmla="*/ 28 h 1443"/>
                <a:gd name="T18" fmla="*/ 435 w 845"/>
                <a:gd name="T19" fmla="*/ 77 h 1443"/>
                <a:gd name="T20" fmla="*/ 402 w 845"/>
                <a:gd name="T21" fmla="*/ 130 h 1443"/>
                <a:gd name="T22" fmla="*/ 382 w 845"/>
                <a:gd name="T23" fmla="*/ 219 h 1443"/>
                <a:gd name="T24" fmla="*/ 390 w 845"/>
                <a:gd name="T25" fmla="*/ 357 h 1443"/>
                <a:gd name="T26" fmla="*/ 414 w 845"/>
                <a:gd name="T27" fmla="*/ 435 h 1443"/>
                <a:gd name="T28" fmla="*/ 455 w 845"/>
                <a:gd name="T29" fmla="*/ 630 h 1443"/>
                <a:gd name="T30" fmla="*/ 459 w 845"/>
                <a:gd name="T31" fmla="*/ 691 h 1443"/>
                <a:gd name="T32" fmla="*/ 410 w 845"/>
                <a:gd name="T33" fmla="*/ 727 h 1443"/>
                <a:gd name="T34" fmla="*/ 337 w 845"/>
                <a:gd name="T35" fmla="*/ 748 h 1443"/>
                <a:gd name="T36" fmla="*/ 325 w 845"/>
                <a:gd name="T37" fmla="*/ 740 h 1443"/>
                <a:gd name="T38" fmla="*/ 305 w 845"/>
                <a:gd name="T39" fmla="*/ 711 h 1443"/>
                <a:gd name="T40" fmla="*/ 252 w 845"/>
                <a:gd name="T41" fmla="*/ 707 h 1443"/>
                <a:gd name="T42" fmla="*/ 150 w 845"/>
                <a:gd name="T43" fmla="*/ 723 h 1443"/>
                <a:gd name="T44" fmla="*/ 65 w 845"/>
                <a:gd name="T45" fmla="*/ 772 h 1443"/>
                <a:gd name="T46" fmla="*/ 24 w 845"/>
                <a:gd name="T47" fmla="*/ 837 h 1443"/>
                <a:gd name="T48" fmla="*/ 36 w 845"/>
                <a:gd name="T49" fmla="*/ 878 h 1443"/>
                <a:gd name="T50" fmla="*/ 61 w 845"/>
                <a:gd name="T51" fmla="*/ 898 h 1443"/>
                <a:gd name="T52" fmla="*/ 4 w 845"/>
                <a:gd name="T53" fmla="*/ 975 h 1443"/>
                <a:gd name="T54" fmla="*/ 0 w 845"/>
                <a:gd name="T55" fmla="*/ 1000 h 1443"/>
                <a:gd name="T56" fmla="*/ 20 w 845"/>
                <a:gd name="T57" fmla="*/ 1032 h 1443"/>
                <a:gd name="T58" fmla="*/ 20 w 845"/>
                <a:gd name="T59" fmla="*/ 1040 h 1443"/>
                <a:gd name="T60" fmla="*/ 20 w 845"/>
                <a:gd name="T61" fmla="*/ 1105 h 1443"/>
                <a:gd name="T62" fmla="*/ 48 w 845"/>
                <a:gd name="T63" fmla="*/ 1191 h 1443"/>
                <a:gd name="T64" fmla="*/ 44 w 845"/>
                <a:gd name="T65" fmla="*/ 1199 h 1443"/>
                <a:gd name="T66" fmla="*/ 40 w 845"/>
                <a:gd name="T67" fmla="*/ 1240 h 1443"/>
                <a:gd name="T68" fmla="*/ 65 w 845"/>
                <a:gd name="T69" fmla="*/ 1288 h 1443"/>
                <a:gd name="T70" fmla="*/ 138 w 845"/>
                <a:gd name="T71" fmla="*/ 1349 h 1443"/>
                <a:gd name="T72" fmla="*/ 248 w 845"/>
                <a:gd name="T73" fmla="*/ 1414 h 1443"/>
                <a:gd name="T74" fmla="*/ 349 w 845"/>
                <a:gd name="T75" fmla="*/ 1443 h 1443"/>
                <a:gd name="T76" fmla="*/ 447 w 845"/>
                <a:gd name="T77" fmla="*/ 1423 h 1443"/>
                <a:gd name="T78" fmla="*/ 492 w 845"/>
                <a:gd name="T79" fmla="*/ 1398 h 1443"/>
                <a:gd name="T80" fmla="*/ 630 w 845"/>
                <a:gd name="T81" fmla="*/ 1353 h 1443"/>
                <a:gd name="T82" fmla="*/ 764 w 845"/>
                <a:gd name="T83" fmla="*/ 1301 h 1443"/>
                <a:gd name="T84" fmla="*/ 817 w 845"/>
                <a:gd name="T85" fmla="*/ 1244 h 1443"/>
                <a:gd name="T86" fmla="*/ 841 w 845"/>
                <a:gd name="T87" fmla="*/ 1183 h 1443"/>
                <a:gd name="T88" fmla="*/ 841 w 845"/>
                <a:gd name="T89" fmla="*/ 1032 h 1443"/>
                <a:gd name="T90" fmla="*/ 788 w 845"/>
                <a:gd name="T91" fmla="*/ 874 h 1443"/>
                <a:gd name="T92" fmla="*/ 723 w 845"/>
                <a:gd name="T93" fmla="*/ 776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5" h="1443">
                  <a:moveTo>
                    <a:pt x="723" y="776"/>
                  </a:moveTo>
                  <a:lnTo>
                    <a:pt x="642" y="561"/>
                  </a:lnTo>
                  <a:lnTo>
                    <a:pt x="642" y="561"/>
                  </a:lnTo>
                  <a:lnTo>
                    <a:pt x="634" y="524"/>
                  </a:lnTo>
                  <a:lnTo>
                    <a:pt x="630" y="488"/>
                  </a:lnTo>
                  <a:lnTo>
                    <a:pt x="630" y="427"/>
                  </a:lnTo>
                  <a:lnTo>
                    <a:pt x="634" y="382"/>
                  </a:lnTo>
                  <a:lnTo>
                    <a:pt x="638" y="366"/>
                  </a:lnTo>
                  <a:lnTo>
                    <a:pt x="638" y="366"/>
                  </a:lnTo>
                  <a:lnTo>
                    <a:pt x="707" y="187"/>
                  </a:lnTo>
                  <a:lnTo>
                    <a:pt x="707" y="187"/>
                  </a:lnTo>
                  <a:lnTo>
                    <a:pt x="711" y="158"/>
                  </a:lnTo>
                  <a:lnTo>
                    <a:pt x="711" y="130"/>
                  </a:lnTo>
                  <a:lnTo>
                    <a:pt x="707" y="109"/>
                  </a:lnTo>
                  <a:lnTo>
                    <a:pt x="703" y="89"/>
                  </a:lnTo>
                  <a:lnTo>
                    <a:pt x="691" y="57"/>
                  </a:lnTo>
                  <a:lnTo>
                    <a:pt x="675" y="36"/>
                  </a:lnTo>
                  <a:lnTo>
                    <a:pt x="654" y="20"/>
                  </a:lnTo>
                  <a:lnTo>
                    <a:pt x="638" y="12"/>
                  </a:lnTo>
                  <a:lnTo>
                    <a:pt x="618" y="8"/>
                  </a:lnTo>
                  <a:lnTo>
                    <a:pt x="618" y="8"/>
                  </a:lnTo>
                  <a:lnTo>
                    <a:pt x="601" y="0"/>
                  </a:lnTo>
                  <a:lnTo>
                    <a:pt x="585" y="0"/>
                  </a:lnTo>
                  <a:lnTo>
                    <a:pt x="569" y="0"/>
                  </a:lnTo>
                  <a:lnTo>
                    <a:pt x="553" y="0"/>
                  </a:lnTo>
                  <a:lnTo>
                    <a:pt x="524" y="12"/>
                  </a:lnTo>
                  <a:lnTo>
                    <a:pt x="496" y="28"/>
                  </a:lnTo>
                  <a:lnTo>
                    <a:pt x="471" y="44"/>
                  </a:lnTo>
                  <a:lnTo>
                    <a:pt x="451" y="61"/>
                  </a:lnTo>
                  <a:lnTo>
                    <a:pt x="435" y="77"/>
                  </a:lnTo>
                  <a:lnTo>
                    <a:pt x="435" y="77"/>
                  </a:lnTo>
                  <a:lnTo>
                    <a:pt x="414" y="105"/>
                  </a:lnTo>
                  <a:lnTo>
                    <a:pt x="402" y="130"/>
                  </a:lnTo>
                  <a:lnTo>
                    <a:pt x="390" y="162"/>
                  </a:lnTo>
                  <a:lnTo>
                    <a:pt x="386" y="191"/>
                  </a:lnTo>
                  <a:lnTo>
                    <a:pt x="382" y="219"/>
                  </a:lnTo>
                  <a:lnTo>
                    <a:pt x="378" y="248"/>
                  </a:lnTo>
                  <a:lnTo>
                    <a:pt x="382" y="305"/>
                  </a:lnTo>
                  <a:lnTo>
                    <a:pt x="390" y="357"/>
                  </a:lnTo>
                  <a:lnTo>
                    <a:pt x="402" y="398"/>
                  </a:lnTo>
                  <a:lnTo>
                    <a:pt x="414" y="435"/>
                  </a:lnTo>
                  <a:lnTo>
                    <a:pt x="414" y="435"/>
                  </a:lnTo>
                  <a:lnTo>
                    <a:pt x="431" y="496"/>
                  </a:lnTo>
                  <a:lnTo>
                    <a:pt x="443" y="548"/>
                  </a:lnTo>
                  <a:lnTo>
                    <a:pt x="455" y="630"/>
                  </a:lnTo>
                  <a:lnTo>
                    <a:pt x="459" y="679"/>
                  </a:lnTo>
                  <a:lnTo>
                    <a:pt x="459" y="691"/>
                  </a:lnTo>
                  <a:lnTo>
                    <a:pt x="459" y="691"/>
                  </a:lnTo>
                  <a:lnTo>
                    <a:pt x="455" y="699"/>
                  </a:lnTo>
                  <a:lnTo>
                    <a:pt x="443" y="707"/>
                  </a:lnTo>
                  <a:lnTo>
                    <a:pt x="410" y="727"/>
                  </a:lnTo>
                  <a:lnTo>
                    <a:pt x="370" y="744"/>
                  </a:lnTo>
                  <a:lnTo>
                    <a:pt x="349" y="748"/>
                  </a:lnTo>
                  <a:lnTo>
                    <a:pt x="337" y="748"/>
                  </a:lnTo>
                  <a:lnTo>
                    <a:pt x="337" y="748"/>
                  </a:lnTo>
                  <a:lnTo>
                    <a:pt x="329" y="744"/>
                  </a:lnTo>
                  <a:lnTo>
                    <a:pt x="325" y="740"/>
                  </a:lnTo>
                  <a:lnTo>
                    <a:pt x="321" y="727"/>
                  </a:lnTo>
                  <a:lnTo>
                    <a:pt x="309" y="715"/>
                  </a:lnTo>
                  <a:lnTo>
                    <a:pt x="305" y="711"/>
                  </a:lnTo>
                  <a:lnTo>
                    <a:pt x="292" y="707"/>
                  </a:lnTo>
                  <a:lnTo>
                    <a:pt x="292" y="707"/>
                  </a:lnTo>
                  <a:lnTo>
                    <a:pt x="252" y="707"/>
                  </a:lnTo>
                  <a:lnTo>
                    <a:pt x="211" y="711"/>
                  </a:lnTo>
                  <a:lnTo>
                    <a:pt x="150" y="723"/>
                  </a:lnTo>
                  <a:lnTo>
                    <a:pt x="150" y="723"/>
                  </a:lnTo>
                  <a:lnTo>
                    <a:pt x="122" y="731"/>
                  </a:lnTo>
                  <a:lnTo>
                    <a:pt x="93" y="752"/>
                  </a:lnTo>
                  <a:lnTo>
                    <a:pt x="65" y="772"/>
                  </a:lnTo>
                  <a:lnTo>
                    <a:pt x="44" y="796"/>
                  </a:lnTo>
                  <a:lnTo>
                    <a:pt x="28" y="825"/>
                  </a:lnTo>
                  <a:lnTo>
                    <a:pt x="24" y="837"/>
                  </a:lnTo>
                  <a:lnTo>
                    <a:pt x="24" y="849"/>
                  </a:lnTo>
                  <a:lnTo>
                    <a:pt x="28" y="866"/>
                  </a:lnTo>
                  <a:lnTo>
                    <a:pt x="36" y="878"/>
                  </a:lnTo>
                  <a:lnTo>
                    <a:pt x="44" y="890"/>
                  </a:lnTo>
                  <a:lnTo>
                    <a:pt x="61" y="898"/>
                  </a:lnTo>
                  <a:lnTo>
                    <a:pt x="61" y="898"/>
                  </a:lnTo>
                  <a:lnTo>
                    <a:pt x="40" y="923"/>
                  </a:lnTo>
                  <a:lnTo>
                    <a:pt x="20" y="947"/>
                  </a:lnTo>
                  <a:lnTo>
                    <a:pt x="4" y="975"/>
                  </a:lnTo>
                  <a:lnTo>
                    <a:pt x="4" y="975"/>
                  </a:lnTo>
                  <a:lnTo>
                    <a:pt x="0" y="988"/>
                  </a:lnTo>
                  <a:lnTo>
                    <a:pt x="0" y="1000"/>
                  </a:lnTo>
                  <a:lnTo>
                    <a:pt x="0" y="1012"/>
                  </a:lnTo>
                  <a:lnTo>
                    <a:pt x="8" y="1020"/>
                  </a:lnTo>
                  <a:lnTo>
                    <a:pt x="20" y="1032"/>
                  </a:lnTo>
                  <a:lnTo>
                    <a:pt x="24" y="1036"/>
                  </a:lnTo>
                  <a:lnTo>
                    <a:pt x="24" y="1036"/>
                  </a:lnTo>
                  <a:lnTo>
                    <a:pt x="20" y="1040"/>
                  </a:lnTo>
                  <a:lnTo>
                    <a:pt x="16" y="1053"/>
                  </a:lnTo>
                  <a:lnTo>
                    <a:pt x="12" y="1077"/>
                  </a:lnTo>
                  <a:lnTo>
                    <a:pt x="20" y="1105"/>
                  </a:lnTo>
                  <a:lnTo>
                    <a:pt x="20" y="1105"/>
                  </a:lnTo>
                  <a:lnTo>
                    <a:pt x="40" y="1162"/>
                  </a:lnTo>
                  <a:lnTo>
                    <a:pt x="48" y="1191"/>
                  </a:lnTo>
                  <a:lnTo>
                    <a:pt x="48" y="1191"/>
                  </a:lnTo>
                  <a:lnTo>
                    <a:pt x="48" y="1195"/>
                  </a:lnTo>
                  <a:lnTo>
                    <a:pt x="44" y="1199"/>
                  </a:lnTo>
                  <a:lnTo>
                    <a:pt x="40" y="1215"/>
                  </a:lnTo>
                  <a:lnTo>
                    <a:pt x="40" y="1240"/>
                  </a:lnTo>
                  <a:lnTo>
                    <a:pt x="40" y="1240"/>
                  </a:lnTo>
                  <a:lnTo>
                    <a:pt x="44" y="1256"/>
                  </a:lnTo>
                  <a:lnTo>
                    <a:pt x="53" y="1272"/>
                  </a:lnTo>
                  <a:lnTo>
                    <a:pt x="65" y="1288"/>
                  </a:lnTo>
                  <a:lnTo>
                    <a:pt x="81" y="1309"/>
                  </a:lnTo>
                  <a:lnTo>
                    <a:pt x="81" y="1309"/>
                  </a:lnTo>
                  <a:lnTo>
                    <a:pt x="138" y="1349"/>
                  </a:lnTo>
                  <a:lnTo>
                    <a:pt x="195" y="1386"/>
                  </a:lnTo>
                  <a:lnTo>
                    <a:pt x="195" y="1386"/>
                  </a:lnTo>
                  <a:lnTo>
                    <a:pt x="248" y="1414"/>
                  </a:lnTo>
                  <a:lnTo>
                    <a:pt x="280" y="1427"/>
                  </a:lnTo>
                  <a:lnTo>
                    <a:pt x="313" y="1439"/>
                  </a:lnTo>
                  <a:lnTo>
                    <a:pt x="349" y="1443"/>
                  </a:lnTo>
                  <a:lnTo>
                    <a:pt x="386" y="1443"/>
                  </a:lnTo>
                  <a:lnTo>
                    <a:pt x="427" y="1435"/>
                  </a:lnTo>
                  <a:lnTo>
                    <a:pt x="447" y="1423"/>
                  </a:lnTo>
                  <a:lnTo>
                    <a:pt x="467" y="1410"/>
                  </a:lnTo>
                  <a:lnTo>
                    <a:pt x="467" y="1410"/>
                  </a:lnTo>
                  <a:lnTo>
                    <a:pt x="492" y="1398"/>
                  </a:lnTo>
                  <a:lnTo>
                    <a:pt x="520" y="1386"/>
                  </a:lnTo>
                  <a:lnTo>
                    <a:pt x="573" y="1370"/>
                  </a:lnTo>
                  <a:lnTo>
                    <a:pt x="630" y="1353"/>
                  </a:lnTo>
                  <a:lnTo>
                    <a:pt x="687" y="1337"/>
                  </a:lnTo>
                  <a:lnTo>
                    <a:pt x="740" y="1313"/>
                  </a:lnTo>
                  <a:lnTo>
                    <a:pt x="764" y="1301"/>
                  </a:lnTo>
                  <a:lnTo>
                    <a:pt x="784" y="1284"/>
                  </a:lnTo>
                  <a:lnTo>
                    <a:pt x="801" y="1264"/>
                  </a:lnTo>
                  <a:lnTo>
                    <a:pt x="817" y="1244"/>
                  </a:lnTo>
                  <a:lnTo>
                    <a:pt x="829" y="1215"/>
                  </a:lnTo>
                  <a:lnTo>
                    <a:pt x="841" y="1183"/>
                  </a:lnTo>
                  <a:lnTo>
                    <a:pt x="841" y="1183"/>
                  </a:lnTo>
                  <a:lnTo>
                    <a:pt x="845" y="1138"/>
                  </a:lnTo>
                  <a:lnTo>
                    <a:pt x="845" y="1085"/>
                  </a:lnTo>
                  <a:lnTo>
                    <a:pt x="841" y="1032"/>
                  </a:lnTo>
                  <a:lnTo>
                    <a:pt x="829" y="979"/>
                  </a:lnTo>
                  <a:lnTo>
                    <a:pt x="813" y="927"/>
                  </a:lnTo>
                  <a:lnTo>
                    <a:pt x="788" y="874"/>
                  </a:lnTo>
                  <a:lnTo>
                    <a:pt x="760" y="825"/>
                  </a:lnTo>
                  <a:lnTo>
                    <a:pt x="723" y="776"/>
                  </a:lnTo>
                  <a:lnTo>
                    <a:pt x="723" y="7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51"/>
            <p:cNvSpPr>
              <a:spLocks/>
            </p:cNvSpPr>
            <p:nvPr/>
          </p:nvSpPr>
          <p:spPr bwMode="auto">
            <a:xfrm>
              <a:off x="6474" y="3501"/>
              <a:ext cx="220" cy="191"/>
            </a:xfrm>
            <a:custGeom>
              <a:avLst/>
              <a:gdLst>
                <a:gd name="T0" fmla="*/ 4 w 220"/>
                <a:gd name="T1" fmla="*/ 0 h 191"/>
                <a:gd name="T2" fmla="*/ 4 w 220"/>
                <a:gd name="T3" fmla="*/ 0 h 191"/>
                <a:gd name="T4" fmla="*/ 12 w 220"/>
                <a:gd name="T5" fmla="*/ 13 h 191"/>
                <a:gd name="T6" fmla="*/ 29 w 220"/>
                <a:gd name="T7" fmla="*/ 45 h 191"/>
                <a:gd name="T8" fmla="*/ 61 w 220"/>
                <a:gd name="T9" fmla="*/ 82 h 191"/>
                <a:gd name="T10" fmla="*/ 86 w 220"/>
                <a:gd name="T11" fmla="*/ 102 h 191"/>
                <a:gd name="T12" fmla="*/ 110 w 220"/>
                <a:gd name="T13" fmla="*/ 118 h 191"/>
                <a:gd name="T14" fmla="*/ 110 w 220"/>
                <a:gd name="T15" fmla="*/ 118 h 191"/>
                <a:gd name="T16" fmla="*/ 155 w 220"/>
                <a:gd name="T17" fmla="*/ 143 h 191"/>
                <a:gd name="T18" fmla="*/ 183 w 220"/>
                <a:gd name="T19" fmla="*/ 159 h 191"/>
                <a:gd name="T20" fmla="*/ 212 w 220"/>
                <a:gd name="T21" fmla="*/ 167 h 191"/>
                <a:gd name="T22" fmla="*/ 212 w 220"/>
                <a:gd name="T23" fmla="*/ 167 h 191"/>
                <a:gd name="T24" fmla="*/ 216 w 220"/>
                <a:gd name="T25" fmla="*/ 175 h 191"/>
                <a:gd name="T26" fmla="*/ 220 w 220"/>
                <a:gd name="T27" fmla="*/ 183 h 191"/>
                <a:gd name="T28" fmla="*/ 216 w 220"/>
                <a:gd name="T29" fmla="*/ 191 h 191"/>
                <a:gd name="T30" fmla="*/ 216 w 220"/>
                <a:gd name="T31" fmla="*/ 191 h 191"/>
                <a:gd name="T32" fmla="*/ 175 w 220"/>
                <a:gd name="T33" fmla="*/ 171 h 191"/>
                <a:gd name="T34" fmla="*/ 134 w 220"/>
                <a:gd name="T35" fmla="*/ 151 h 191"/>
                <a:gd name="T36" fmla="*/ 86 w 220"/>
                <a:gd name="T37" fmla="*/ 118 h 191"/>
                <a:gd name="T38" fmla="*/ 86 w 220"/>
                <a:gd name="T39" fmla="*/ 118 h 191"/>
                <a:gd name="T40" fmla="*/ 45 w 220"/>
                <a:gd name="T41" fmla="*/ 86 h 191"/>
                <a:gd name="T42" fmla="*/ 21 w 220"/>
                <a:gd name="T43" fmla="*/ 57 h 191"/>
                <a:gd name="T44" fmla="*/ 0 w 220"/>
                <a:gd name="T45" fmla="*/ 29 h 191"/>
                <a:gd name="T46" fmla="*/ 4 w 220"/>
                <a:gd name="T47" fmla="*/ 0 h 191"/>
                <a:gd name="T48" fmla="*/ 4 w 220"/>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0" h="191">
                  <a:moveTo>
                    <a:pt x="4" y="0"/>
                  </a:moveTo>
                  <a:lnTo>
                    <a:pt x="4" y="0"/>
                  </a:lnTo>
                  <a:lnTo>
                    <a:pt x="12" y="13"/>
                  </a:lnTo>
                  <a:lnTo>
                    <a:pt x="29" y="45"/>
                  </a:lnTo>
                  <a:lnTo>
                    <a:pt x="61" y="82"/>
                  </a:lnTo>
                  <a:lnTo>
                    <a:pt x="86" y="102"/>
                  </a:lnTo>
                  <a:lnTo>
                    <a:pt x="110" y="118"/>
                  </a:lnTo>
                  <a:lnTo>
                    <a:pt x="110" y="118"/>
                  </a:lnTo>
                  <a:lnTo>
                    <a:pt x="155" y="143"/>
                  </a:lnTo>
                  <a:lnTo>
                    <a:pt x="183" y="159"/>
                  </a:lnTo>
                  <a:lnTo>
                    <a:pt x="212" y="167"/>
                  </a:lnTo>
                  <a:lnTo>
                    <a:pt x="212" y="167"/>
                  </a:lnTo>
                  <a:lnTo>
                    <a:pt x="216" y="175"/>
                  </a:lnTo>
                  <a:lnTo>
                    <a:pt x="220" y="183"/>
                  </a:lnTo>
                  <a:lnTo>
                    <a:pt x="216" y="191"/>
                  </a:lnTo>
                  <a:lnTo>
                    <a:pt x="216" y="191"/>
                  </a:lnTo>
                  <a:lnTo>
                    <a:pt x="175" y="171"/>
                  </a:lnTo>
                  <a:lnTo>
                    <a:pt x="134" y="151"/>
                  </a:lnTo>
                  <a:lnTo>
                    <a:pt x="86" y="118"/>
                  </a:lnTo>
                  <a:lnTo>
                    <a:pt x="86" y="118"/>
                  </a:lnTo>
                  <a:lnTo>
                    <a:pt x="45" y="86"/>
                  </a:lnTo>
                  <a:lnTo>
                    <a:pt x="21" y="57"/>
                  </a:lnTo>
                  <a:lnTo>
                    <a:pt x="0" y="29"/>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2"/>
            <p:cNvSpPr>
              <a:spLocks/>
            </p:cNvSpPr>
            <p:nvPr/>
          </p:nvSpPr>
          <p:spPr bwMode="auto">
            <a:xfrm>
              <a:off x="6454" y="3371"/>
              <a:ext cx="199" cy="167"/>
            </a:xfrm>
            <a:custGeom>
              <a:avLst/>
              <a:gdLst>
                <a:gd name="T0" fmla="*/ 0 w 199"/>
                <a:gd name="T1" fmla="*/ 0 h 167"/>
                <a:gd name="T2" fmla="*/ 0 w 199"/>
                <a:gd name="T3" fmla="*/ 0 h 167"/>
                <a:gd name="T4" fmla="*/ 53 w 199"/>
                <a:gd name="T5" fmla="*/ 45 h 167"/>
                <a:gd name="T6" fmla="*/ 146 w 199"/>
                <a:gd name="T7" fmla="*/ 110 h 167"/>
                <a:gd name="T8" fmla="*/ 146 w 199"/>
                <a:gd name="T9" fmla="*/ 110 h 167"/>
                <a:gd name="T10" fmla="*/ 175 w 199"/>
                <a:gd name="T11" fmla="*/ 130 h 167"/>
                <a:gd name="T12" fmla="*/ 191 w 199"/>
                <a:gd name="T13" fmla="*/ 143 h 167"/>
                <a:gd name="T14" fmla="*/ 199 w 199"/>
                <a:gd name="T15" fmla="*/ 151 h 167"/>
                <a:gd name="T16" fmla="*/ 199 w 199"/>
                <a:gd name="T17" fmla="*/ 151 h 167"/>
                <a:gd name="T18" fmla="*/ 199 w 199"/>
                <a:gd name="T19" fmla="*/ 163 h 167"/>
                <a:gd name="T20" fmla="*/ 195 w 199"/>
                <a:gd name="T21" fmla="*/ 167 h 167"/>
                <a:gd name="T22" fmla="*/ 191 w 199"/>
                <a:gd name="T23" fmla="*/ 167 h 167"/>
                <a:gd name="T24" fmla="*/ 191 w 199"/>
                <a:gd name="T25" fmla="*/ 167 h 167"/>
                <a:gd name="T26" fmla="*/ 138 w 199"/>
                <a:gd name="T27" fmla="*/ 134 h 167"/>
                <a:gd name="T28" fmla="*/ 65 w 199"/>
                <a:gd name="T29" fmla="*/ 73 h 167"/>
                <a:gd name="T30" fmla="*/ 65 w 199"/>
                <a:gd name="T31" fmla="*/ 73 h 167"/>
                <a:gd name="T32" fmla="*/ 4 w 199"/>
                <a:gd name="T33" fmla="*/ 21 h 167"/>
                <a:gd name="T34" fmla="*/ 0 w 199"/>
                <a:gd name="T35" fmla="*/ 0 h 167"/>
                <a:gd name="T36" fmla="*/ 0 w 199"/>
                <a:gd name="T3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67">
                  <a:moveTo>
                    <a:pt x="0" y="0"/>
                  </a:moveTo>
                  <a:lnTo>
                    <a:pt x="0" y="0"/>
                  </a:lnTo>
                  <a:lnTo>
                    <a:pt x="53" y="45"/>
                  </a:lnTo>
                  <a:lnTo>
                    <a:pt x="146" y="110"/>
                  </a:lnTo>
                  <a:lnTo>
                    <a:pt x="146" y="110"/>
                  </a:lnTo>
                  <a:lnTo>
                    <a:pt x="175" y="130"/>
                  </a:lnTo>
                  <a:lnTo>
                    <a:pt x="191" y="143"/>
                  </a:lnTo>
                  <a:lnTo>
                    <a:pt x="199" y="151"/>
                  </a:lnTo>
                  <a:lnTo>
                    <a:pt x="199" y="151"/>
                  </a:lnTo>
                  <a:lnTo>
                    <a:pt x="199" y="163"/>
                  </a:lnTo>
                  <a:lnTo>
                    <a:pt x="195" y="167"/>
                  </a:lnTo>
                  <a:lnTo>
                    <a:pt x="191" y="167"/>
                  </a:lnTo>
                  <a:lnTo>
                    <a:pt x="191" y="167"/>
                  </a:lnTo>
                  <a:lnTo>
                    <a:pt x="138" y="134"/>
                  </a:lnTo>
                  <a:lnTo>
                    <a:pt x="65" y="73"/>
                  </a:lnTo>
                  <a:lnTo>
                    <a:pt x="65" y="73"/>
                  </a:lnTo>
                  <a:lnTo>
                    <a:pt x="4" y="2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53"/>
            <p:cNvSpPr>
              <a:spLocks/>
            </p:cNvSpPr>
            <p:nvPr/>
          </p:nvSpPr>
          <p:spPr bwMode="auto">
            <a:xfrm>
              <a:off x="6482" y="3225"/>
              <a:ext cx="151" cy="122"/>
            </a:xfrm>
            <a:custGeom>
              <a:avLst/>
              <a:gdLst>
                <a:gd name="T0" fmla="*/ 0 w 151"/>
                <a:gd name="T1" fmla="*/ 0 h 122"/>
                <a:gd name="T2" fmla="*/ 0 w 151"/>
                <a:gd name="T3" fmla="*/ 0 h 122"/>
                <a:gd name="T4" fmla="*/ 17 w 151"/>
                <a:gd name="T5" fmla="*/ 12 h 122"/>
                <a:gd name="T6" fmla="*/ 33 w 151"/>
                <a:gd name="T7" fmla="*/ 32 h 122"/>
                <a:gd name="T8" fmla="*/ 49 w 151"/>
                <a:gd name="T9" fmla="*/ 53 h 122"/>
                <a:gd name="T10" fmla="*/ 69 w 151"/>
                <a:gd name="T11" fmla="*/ 69 h 122"/>
                <a:gd name="T12" fmla="*/ 69 w 151"/>
                <a:gd name="T13" fmla="*/ 69 h 122"/>
                <a:gd name="T14" fmla="*/ 135 w 151"/>
                <a:gd name="T15" fmla="*/ 97 h 122"/>
                <a:gd name="T16" fmla="*/ 135 w 151"/>
                <a:gd name="T17" fmla="*/ 97 h 122"/>
                <a:gd name="T18" fmla="*/ 147 w 151"/>
                <a:gd name="T19" fmla="*/ 106 h 122"/>
                <a:gd name="T20" fmla="*/ 151 w 151"/>
                <a:gd name="T21" fmla="*/ 114 h 122"/>
                <a:gd name="T22" fmla="*/ 151 w 151"/>
                <a:gd name="T23" fmla="*/ 122 h 122"/>
                <a:gd name="T24" fmla="*/ 151 w 151"/>
                <a:gd name="T25" fmla="*/ 122 h 122"/>
                <a:gd name="T26" fmla="*/ 118 w 151"/>
                <a:gd name="T27" fmla="*/ 114 h 122"/>
                <a:gd name="T28" fmla="*/ 94 w 151"/>
                <a:gd name="T29" fmla="*/ 97 h 122"/>
                <a:gd name="T30" fmla="*/ 65 w 151"/>
                <a:gd name="T31" fmla="*/ 81 h 122"/>
                <a:gd name="T32" fmla="*/ 65 w 151"/>
                <a:gd name="T33" fmla="*/ 81 h 122"/>
                <a:gd name="T34" fmla="*/ 25 w 151"/>
                <a:gd name="T35" fmla="*/ 45 h 122"/>
                <a:gd name="T36" fmla="*/ 4 w 151"/>
                <a:gd name="T37" fmla="*/ 28 h 122"/>
                <a:gd name="T38" fmla="*/ 0 w 151"/>
                <a:gd name="T39" fmla="*/ 0 h 122"/>
                <a:gd name="T40" fmla="*/ 0 w 151"/>
                <a:gd name="T4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22">
                  <a:moveTo>
                    <a:pt x="0" y="0"/>
                  </a:moveTo>
                  <a:lnTo>
                    <a:pt x="0" y="0"/>
                  </a:lnTo>
                  <a:lnTo>
                    <a:pt x="17" y="12"/>
                  </a:lnTo>
                  <a:lnTo>
                    <a:pt x="33" y="32"/>
                  </a:lnTo>
                  <a:lnTo>
                    <a:pt x="49" y="53"/>
                  </a:lnTo>
                  <a:lnTo>
                    <a:pt x="69" y="69"/>
                  </a:lnTo>
                  <a:lnTo>
                    <a:pt x="69" y="69"/>
                  </a:lnTo>
                  <a:lnTo>
                    <a:pt x="135" y="97"/>
                  </a:lnTo>
                  <a:lnTo>
                    <a:pt x="135" y="97"/>
                  </a:lnTo>
                  <a:lnTo>
                    <a:pt x="147" y="106"/>
                  </a:lnTo>
                  <a:lnTo>
                    <a:pt x="151" y="114"/>
                  </a:lnTo>
                  <a:lnTo>
                    <a:pt x="151" y="122"/>
                  </a:lnTo>
                  <a:lnTo>
                    <a:pt x="151" y="122"/>
                  </a:lnTo>
                  <a:lnTo>
                    <a:pt x="118" y="114"/>
                  </a:lnTo>
                  <a:lnTo>
                    <a:pt x="94" y="97"/>
                  </a:lnTo>
                  <a:lnTo>
                    <a:pt x="65" y="81"/>
                  </a:lnTo>
                  <a:lnTo>
                    <a:pt x="65" y="81"/>
                  </a:lnTo>
                  <a:lnTo>
                    <a:pt x="25" y="45"/>
                  </a:lnTo>
                  <a:lnTo>
                    <a:pt x="4" y="2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4"/>
            <p:cNvSpPr>
              <a:spLocks/>
            </p:cNvSpPr>
            <p:nvPr/>
          </p:nvSpPr>
          <p:spPr bwMode="auto">
            <a:xfrm>
              <a:off x="6669" y="3087"/>
              <a:ext cx="179" cy="69"/>
            </a:xfrm>
            <a:custGeom>
              <a:avLst/>
              <a:gdLst>
                <a:gd name="T0" fmla="*/ 0 w 179"/>
                <a:gd name="T1" fmla="*/ 69 h 69"/>
                <a:gd name="T2" fmla="*/ 0 w 179"/>
                <a:gd name="T3" fmla="*/ 69 h 69"/>
                <a:gd name="T4" fmla="*/ 65 w 179"/>
                <a:gd name="T5" fmla="*/ 40 h 69"/>
                <a:gd name="T6" fmla="*/ 118 w 179"/>
                <a:gd name="T7" fmla="*/ 16 h 69"/>
                <a:gd name="T8" fmla="*/ 147 w 179"/>
                <a:gd name="T9" fmla="*/ 8 h 69"/>
                <a:gd name="T10" fmla="*/ 167 w 179"/>
                <a:gd name="T11" fmla="*/ 4 h 69"/>
                <a:gd name="T12" fmla="*/ 167 w 179"/>
                <a:gd name="T13" fmla="*/ 4 h 69"/>
                <a:gd name="T14" fmla="*/ 179 w 179"/>
                <a:gd name="T15" fmla="*/ 0 h 69"/>
                <a:gd name="T16" fmla="*/ 175 w 179"/>
                <a:gd name="T17" fmla="*/ 0 h 69"/>
                <a:gd name="T18" fmla="*/ 143 w 179"/>
                <a:gd name="T19" fmla="*/ 0 h 69"/>
                <a:gd name="T20" fmla="*/ 94 w 179"/>
                <a:gd name="T21" fmla="*/ 4 h 69"/>
                <a:gd name="T22" fmla="*/ 69 w 179"/>
                <a:gd name="T23" fmla="*/ 12 h 69"/>
                <a:gd name="T24" fmla="*/ 49 w 179"/>
                <a:gd name="T25" fmla="*/ 16 h 69"/>
                <a:gd name="T26" fmla="*/ 49 w 179"/>
                <a:gd name="T27" fmla="*/ 16 h 69"/>
                <a:gd name="T28" fmla="*/ 33 w 179"/>
                <a:gd name="T29" fmla="*/ 28 h 69"/>
                <a:gd name="T30" fmla="*/ 21 w 179"/>
                <a:gd name="T31" fmla="*/ 36 h 69"/>
                <a:gd name="T32" fmla="*/ 8 w 179"/>
                <a:gd name="T33" fmla="*/ 52 h 69"/>
                <a:gd name="T34" fmla="*/ 0 w 179"/>
                <a:gd name="T35" fmla="*/ 65 h 69"/>
                <a:gd name="T36" fmla="*/ 0 w 179"/>
                <a:gd name="T37" fmla="*/ 69 h 69"/>
                <a:gd name="T38" fmla="*/ 0 w 179"/>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69">
                  <a:moveTo>
                    <a:pt x="0" y="69"/>
                  </a:moveTo>
                  <a:lnTo>
                    <a:pt x="0" y="69"/>
                  </a:lnTo>
                  <a:lnTo>
                    <a:pt x="65" y="40"/>
                  </a:lnTo>
                  <a:lnTo>
                    <a:pt x="118" y="16"/>
                  </a:lnTo>
                  <a:lnTo>
                    <a:pt x="147" y="8"/>
                  </a:lnTo>
                  <a:lnTo>
                    <a:pt x="167" y="4"/>
                  </a:lnTo>
                  <a:lnTo>
                    <a:pt x="167" y="4"/>
                  </a:lnTo>
                  <a:lnTo>
                    <a:pt x="179" y="0"/>
                  </a:lnTo>
                  <a:lnTo>
                    <a:pt x="175" y="0"/>
                  </a:lnTo>
                  <a:lnTo>
                    <a:pt x="143" y="0"/>
                  </a:lnTo>
                  <a:lnTo>
                    <a:pt x="94" y="4"/>
                  </a:lnTo>
                  <a:lnTo>
                    <a:pt x="69" y="12"/>
                  </a:lnTo>
                  <a:lnTo>
                    <a:pt x="49" y="16"/>
                  </a:lnTo>
                  <a:lnTo>
                    <a:pt x="49" y="16"/>
                  </a:lnTo>
                  <a:lnTo>
                    <a:pt x="33" y="28"/>
                  </a:lnTo>
                  <a:lnTo>
                    <a:pt x="21" y="36"/>
                  </a:lnTo>
                  <a:lnTo>
                    <a:pt x="8" y="52"/>
                  </a:lnTo>
                  <a:lnTo>
                    <a:pt x="0" y="65"/>
                  </a:lnTo>
                  <a:lnTo>
                    <a:pt x="0" y="69"/>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5"/>
            <p:cNvSpPr>
              <a:spLocks/>
            </p:cNvSpPr>
            <p:nvPr/>
          </p:nvSpPr>
          <p:spPr bwMode="auto">
            <a:xfrm>
              <a:off x="6629" y="3074"/>
              <a:ext cx="89" cy="53"/>
            </a:xfrm>
            <a:custGeom>
              <a:avLst/>
              <a:gdLst>
                <a:gd name="T0" fmla="*/ 89 w 89"/>
                <a:gd name="T1" fmla="*/ 53 h 53"/>
                <a:gd name="T2" fmla="*/ 89 w 89"/>
                <a:gd name="T3" fmla="*/ 53 h 53"/>
                <a:gd name="T4" fmla="*/ 81 w 89"/>
                <a:gd name="T5" fmla="*/ 45 h 53"/>
                <a:gd name="T6" fmla="*/ 61 w 89"/>
                <a:gd name="T7" fmla="*/ 29 h 53"/>
                <a:gd name="T8" fmla="*/ 32 w 89"/>
                <a:gd name="T9" fmla="*/ 9 h 53"/>
                <a:gd name="T10" fmla="*/ 20 w 89"/>
                <a:gd name="T11" fmla="*/ 5 h 53"/>
                <a:gd name="T12" fmla="*/ 12 w 89"/>
                <a:gd name="T13" fmla="*/ 0 h 53"/>
                <a:gd name="T14" fmla="*/ 12 w 89"/>
                <a:gd name="T15" fmla="*/ 0 h 53"/>
                <a:gd name="T16" fmla="*/ 4 w 89"/>
                <a:gd name="T17" fmla="*/ 0 h 53"/>
                <a:gd name="T18" fmla="*/ 0 w 89"/>
                <a:gd name="T19" fmla="*/ 5 h 53"/>
                <a:gd name="T20" fmla="*/ 8 w 89"/>
                <a:gd name="T21" fmla="*/ 17 h 53"/>
                <a:gd name="T22" fmla="*/ 24 w 89"/>
                <a:gd name="T23" fmla="*/ 29 h 53"/>
                <a:gd name="T24" fmla="*/ 44 w 89"/>
                <a:gd name="T25" fmla="*/ 41 h 53"/>
                <a:gd name="T26" fmla="*/ 44 w 89"/>
                <a:gd name="T27" fmla="*/ 41 h 53"/>
                <a:gd name="T28" fmla="*/ 73 w 89"/>
                <a:gd name="T29" fmla="*/ 53 h 53"/>
                <a:gd name="T30" fmla="*/ 73 w 89"/>
                <a:gd name="T31" fmla="*/ 53 h 53"/>
                <a:gd name="T32" fmla="*/ 81 w 89"/>
                <a:gd name="T33" fmla="*/ 53 h 53"/>
                <a:gd name="T34" fmla="*/ 89 w 89"/>
                <a:gd name="T35" fmla="*/ 53 h 53"/>
                <a:gd name="T36" fmla="*/ 89 w 89"/>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53">
                  <a:moveTo>
                    <a:pt x="89" y="53"/>
                  </a:moveTo>
                  <a:lnTo>
                    <a:pt x="89" y="53"/>
                  </a:lnTo>
                  <a:lnTo>
                    <a:pt x="81" y="45"/>
                  </a:lnTo>
                  <a:lnTo>
                    <a:pt x="61" y="29"/>
                  </a:lnTo>
                  <a:lnTo>
                    <a:pt x="32" y="9"/>
                  </a:lnTo>
                  <a:lnTo>
                    <a:pt x="20" y="5"/>
                  </a:lnTo>
                  <a:lnTo>
                    <a:pt x="12" y="0"/>
                  </a:lnTo>
                  <a:lnTo>
                    <a:pt x="12" y="0"/>
                  </a:lnTo>
                  <a:lnTo>
                    <a:pt x="4" y="0"/>
                  </a:lnTo>
                  <a:lnTo>
                    <a:pt x="0" y="5"/>
                  </a:lnTo>
                  <a:lnTo>
                    <a:pt x="8" y="17"/>
                  </a:lnTo>
                  <a:lnTo>
                    <a:pt x="24" y="29"/>
                  </a:lnTo>
                  <a:lnTo>
                    <a:pt x="44" y="41"/>
                  </a:lnTo>
                  <a:lnTo>
                    <a:pt x="44" y="41"/>
                  </a:lnTo>
                  <a:lnTo>
                    <a:pt x="73" y="53"/>
                  </a:lnTo>
                  <a:lnTo>
                    <a:pt x="73" y="53"/>
                  </a:lnTo>
                  <a:lnTo>
                    <a:pt x="81" y="53"/>
                  </a:lnTo>
                  <a:lnTo>
                    <a:pt x="89" y="53"/>
                  </a:lnTo>
                  <a:lnTo>
                    <a:pt x="8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73"/>
            <p:cNvSpPr>
              <a:spLocks/>
            </p:cNvSpPr>
            <p:nvPr/>
          </p:nvSpPr>
          <p:spPr bwMode="auto">
            <a:xfrm>
              <a:off x="6897" y="3009"/>
              <a:ext cx="264" cy="98"/>
            </a:xfrm>
            <a:custGeom>
              <a:avLst/>
              <a:gdLst>
                <a:gd name="T0" fmla="*/ 69 w 264"/>
                <a:gd name="T1" fmla="*/ 25 h 98"/>
                <a:gd name="T2" fmla="*/ 69 w 264"/>
                <a:gd name="T3" fmla="*/ 25 h 98"/>
                <a:gd name="T4" fmla="*/ 53 w 264"/>
                <a:gd name="T5" fmla="*/ 21 h 98"/>
                <a:gd name="T6" fmla="*/ 37 w 264"/>
                <a:gd name="T7" fmla="*/ 13 h 98"/>
                <a:gd name="T8" fmla="*/ 4 w 264"/>
                <a:gd name="T9" fmla="*/ 0 h 98"/>
                <a:gd name="T10" fmla="*/ 4 w 264"/>
                <a:gd name="T11" fmla="*/ 0 h 98"/>
                <a:gd name="T12" fmla="*/ 4 w 264"/>
                <a:gd name="T13" fmla="*/ 13 h 98"/>
                <a:gd name="T14" fmla="*/ 4 w 264"/>
                <a:gd name="T15" fmla="*/ 21 h 98"/>
                <a:gd name="T16" fmla="*/ 0 w 264"/>
                <a:gd name="T17" fmla="*/ 29 h 98"/>
                <a:gd name="T18" fmla="*/ 0 w 264"/>
                <a:gd name="T19" fmla="*/ 41 h 98"/>
                <a:gd name="T20" fmla="*/ 0 w 264"/>
                <a:gd name="T21" fmla="*/ 41 h 98"/>
                <a:gd name="T22" fmla="*/ 45 w 264"/>
                <a:gd name="T23" fmla="*/ 61 h 98"/>
                <a:gd name="T24" fmla="*/ 61 w 264"/>
                <a:gd name="T25" fmla="*/ 70 h 98"/>
                <a:gd name="T26" fmla="*/ 77 w 264"/>
                <a:gd name="T27" fmla="*/ 74 h 98"/>
                <a:gd name="T28" fmla="*/ 77 w 264"/>
                <a:gd name="T29" fmla="*/ 74 h 98"/>
                <a:gd name="T30" fmla="*/ 106 w 264"/>
                <a:gd name="T31" fmla="*/ 78 h 98"/>
                <a:gd name="T32" fmla="*/ 150 w 264"/>
                <a:gd name="T33" fmla="*/ 90 h 98"/>
                <a:gd name="T34" fmla="*/ 175 w 264"/>
                <a:gd name="T35" fmla="*/ 94 h 98"/>
                <a:gd name="T36" fmla="*/ 203 w 264"/>
                <a:gd name="T37" fmla="*/ 98 h 98"/>
                <a:gd name="T38" fmla="*/ 232 w 264"/>
                <a:gd name="T39" fmla="*/ 98 h 98"/>
                <a:gd name="T40" fmla="*/ 264 w 264"/>
                <a:gd name="T41" fmla="*/ 94 h 98"/>
                <a:gd name="T42" fmla="*/ 240 w 264"/>
                <a:gd name="T43" fmla="*/ 33 h 98"/>
                <a:gd name="T44" fmla="*/ 240 w 264"/>
                <a:gd name="T45" fmla="*/ 33 h 98"/>
                <a:gd name="T46" fmla="*/ 211 w 264"/>
                <a:gd name="T47" fmla="*/ 37 h 98"/>
                <a:gd name="T48" fmla="*/ 187 w 264"/>
                <a:gd name="T49" fmla="*/ 37 h 98"/>
                <a:gd name="T50" fmla="*/ 138 w 264"/>
                <a:gd name="T51" fmla="*/ 33 h 98"/>
                <a:gd name="T52" fmla="*/ 69 w 264"/>
                <a:gd name="T53" fmla="*/ 25 h 98"/>
                <a:gd name="T54" fmla="*/ 69 w 264"/>
                <a:gd name="T55"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4" h="98">
                  <a:moveTo>
                    <a:pt x="69" y="25"/>
                  </a:moveTo>
                  <a:lnTo>
                    <a:pt x="69" y="25"/>
                  </a:lnTo>
                  <a:lnTo>
                    <a:pt x="53" y="21"/>
                  </a:lnTo>
                  <a:lnTo>
                    <a:pt x="37" y="13"/>
                  </a:lnTo>
                  <a:lnTo>
                    <a:pt x="4" y="0"/>
                  </a:lnTo>
                  <a:lnTo>
                    <a:pt x="4" y="0"/>
                  </a:lnTo>
                  <a:lnTo>
                    <a:pt x="4" y="13"/>
                  </a:lnTo>
                  <a:lnTo>
                    <a:pt x="4" y="21"/>
                  </a:lnTo>
                  <a:lnTo>
                    <a:pt x="0" y="29"/>
                  </a:lnTo>
                  <a:lnTo>
                    <a:pt x="0" y="41"/>
                  </a:lnTo>
                  <a:lnTo>
                    <a:pt x="0" y="41"/>
                  </a:lnTo>
                  <a:lnTo>
                    <a:pt x="45" y="61"/>
                  </a:lnTo>
                  <a:lnTo>
                    <a:pt x="61" y="70"/>
                  </a:lnTo>
                  <a:lnTo>
                    <a:pt x="77" y="74"/>
                  </a:lnTo>
                  <a:lnTo>
                    <a:pt x="77" y="74"/>
                  </a:lnTo>
                  <a:lnTo>
                    <a:pt x="106" y="78"/>
                  </a:lnTo>
                  <a:lnTo>
                    <a:pt x="150" y="90"/>
                  </a:lnTo>
                  <a:lnTo>
                    <a:pt x="175" y="94"/>
                  </a:lnTo>
                  <a:lnTo>
                    <a:pt x="203" y="98"/>
                  </a:lnTo>
                  <a:lnTo>
                    <a:pt x="232" y="98"/>
                  </a:lnTo>
                  <a:lnTo>
                    <a:pt x="264" y="94"/>
                  </a:lnTo>
                  <a:lnTo>
                    <a:pt x="240" y="33"/>
                  </a:lnTo>
                  <a:lnTo>
                    <a:pt x="240" y="33"/>
                  </a:lnTo>
                  <a:lnTo>
                    <a:pt x="211" y="37"/>
                  </a:lnTo>
                  <a:lnTo>
                    <a:pt x="187" y="37"/>
                  </a:lnTo>
                  <a:lnTo>
                    <a:pt x="138" y="33"/>
                  </a:lnTo>
                  <a:lnTo>
                    <a:pt x="69" y="25"/>
                  </a:lnTo>
                  <a:lnTo>
                    <a:pt x="6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91"/>
            <p:cNvSpPr>
              <a:spLocks noEditPoints="1"/>
            </p:cNvSpPr>
            <p:nvPr/>
          </p:nvSpPr>
          <p:spPr bwMode="auto">
            <a:xfrm>
              <a:off x="6417" y="2314"/>
              <a:ext cx="895" cy="1496"/>
            </a:xfrm>
            <a:custGeom>
              <a:avLst/>
              <a:gdLst>
                <a:gd name="T0" fmla="*/ 700 w 895"/>
                <a:gd name="T1" fmla="*/ 618 h 1496"/>
                <a:gd name="T2" fmla="*/ 683 w 895"/>
                <a:gd name="T3" fmla="*/ 439 h 1496"/>
                <a:gd name="T4" fmla="*/ 769 w 895"/>
                <a:gd name="T5" fmla="*/ 236 h 1496"/>
                <a:gd name="T6" fmla="*/ 777 w 895"/>
                <a:gd name="T7" fmla="*/ 110 h 1496"/>
                <a:gd name="T8" fmla="*/ 700 w 895"/>
                <a:gd name="T9" fmla="*/ 21 h 1496"/>
                <a:gd name="T10" fmla="*/ 578 w 895"/>
                <a:gd name="T11" fmla="*/ 4 h 1496"/>
                <a:gd name="T12" fmla="*/ 480 w 895"/>
                <a:gd name="T13" fmla="*/ 45 h 1496"/>
                <a:gd name="T14" fmla="*/ 395 w 895"/>
                <a:gd name="T15" fmla="*/ 163 h 1496"/>
                <a:gd name="T16" fmla="*/ 374 w 895"/>
                <a:gd name="T17" fmla="*/ 313 h 1496"/>
                <a:gd name="T18" fmla="*/ 464 w 895"/>
                <a:gd name="T19" fmla="*/ 663 h 1496"/>
                <a:gd name="T20" fmla="*/ 387 w 895"/>
                <a:gd name="T21" fmla="*/ 752 h 1496"/>
                <a:gd name="T22" fmla="*/ 362 w 895"/>
                <a:gd name="T23" fmla="*/ 740 h 1496"/>
                <a:gd name="T24" fmla="*/ 277 w 895"/>
                <a:gd name="T25" fmla="*/ 716 h 1496"/>
                <a:gd name="T26" fmla="*/ 126 w 895"/>
                <a:gd name="T27" fmla="*/ 748 h 1496"/>
                <a:gd name="T28" fmla="*/ 33 w 895"/>
                <a:gd name="T29" fmla="*/ 842 h 1496"/>
                <a:gd name="T30" fmla="*/ 29 w 895"/>
                <a:gd name="T31" fmla="*/ 886 h 1496"/>
                <a:gd name="T32" fmla="*/ 33 w 895"/>
                <a:gd name="T33" fmla="*/ 960 h 1496"/>
                <a:gd name="T34" fmla="*/ 0 w 895"/>
                <a:gd name="T35" fmla="*/ 1025 h 1496"/>
                <a:gd name="T36" fmla="*/ 21 w 895"/>
                <a:gd name="T37" fmla="*/ 1086 h 1496"/>
                <a:gd name="T38" fmla="*/ 21 w 895"/>
                <a:gd name="T39" fmla="*/ 1139 h 1496"/>
                <a:gd name="T40" fmla="*/ 45 w 895"/>
                <a:gd name="T41" fmla="*/ 1256 h 1496"/>
                <a:gd name="T42" fmla="*/ 73 w 895"/>
                <a:gd name="T43" fmla="*/ 1334 h 1496"/>
                <a:gd name="T44" fmla="*/ 224 w 895"/>
                <a:gd name="T45" fmla="*/ 1439 h 1496"/>
                <a:gd name="T46" fmla="*/ 382 w 895"/>
                <a:gd name="T47" fmla="*/ 1496 h 1496"/>
                <a:gd name="T48" fmla="*/ 537 w 895"/>
                <a:gd name="T49" fmla="*/ 1443 h 1496"/>
                <a:gd name="T50" fmla="*/ 757 w 895"/>
                <a:gd name="T51" fmla="*/ 1370 h 1496"/>
                <a:gd name="T52" fmla="*/ 879 w 895"/>
                <a:gd name="T53" fmla="*/ 1240 h 1496"/>
                <a:gd name="T54" fmla="*/ 895 w 895"/>
                <a:gd name="T55" fmla="*/ 1139 h 1496"/>
                <a:gd name="T56" fmla="*/ 846 w 895"/>
                <a:gd name="T57" fmla="*/ 915 h 1496"/>
                <a:gd name="T58" fmla="*/ 866 w 895"/>
                <a:gd name="T59" fmla="*/ 1212 h 1496"/>
                <a:gd name="T60" fmla="*/ 809 w 895"/>
                <a:gd name="T61" fmla="*/ 1313 h 1496"/>
                <a:gd name="T62" fmla="*/ 598 w 895"/>
                <a:gd name="T63" fmla="*/ 1399 h 1496"/>
                <a:gd name="T64" fmla="*/ 472 w 895"/>
                <a:gd name="T65" fmla="*/ 1452 h 1496"/>
                <a:gd name="T66" fmla="*/ 305 w 895"/>
                <a:gd name="T67" fmla="*/ 1456 h 1496"/>
                <a:gd name="T68" fmla="*/ 106 w 895"/>
                <a:gd name="T69" fmla="*/ 1338 h 1496"/>
                <a:gd name="T70" fmla="*/ 65 w 895"/>
                <a:gd name="T71" fmla="*/ 1269 h 1496"/>
                <a:gd name="T72" fmla="*/ 73 w 895"/>
                <a:gd name="T73" fmla="*/ 1220 h 1496"/>
                <a:gd name="T74" fmla="*/ 37 w 895"/>
                <a:gd name="T75" fmla="*/ 1106 h 1496"/>
                <a:gd name="T76" fmla="*/ 45 w 895"/>
                <a:gd name="T77" fmla="*/ 1061 h 1496"/>
                <a:gd name="T78" fmla="*/ 29 w 895"/>
                <a:gd name="T79" fmla="*/ 1004 h 1496"/>
                <a:gd name="T80" fmla="*/ 86 w 895"/>
                <a:gd name="T81" fmla="*/ 927 h 1496"/>
                <a:gd name="T82" fmla="*/ 49 w 895"/>
                <a:gd name="T83" fmla="*/ 866 h 1496"/>
                <a:gd name="T84" fmla="*/ 147 w 895"/>
                <a:gd name="T85" fmla="*/ 760 h 1496"/>
                <a:gd name="T86" fmla="*/ 317 w 895"/>
                <a:gd name="T87" fmla="*/ 736 h 1496"/>
                <a:gd name="T88" fmla="*/ 350 w 895"/>
                <a:gd name="T89" fmla="*/ 769 h 1496"/>
                <a:gd name="T90" fmla="*/ 395 w 895"/>
                <a:gd name="T91" fmla="*/ 773 h 1496"/>
                <a:gd name="T92" fmla="*/ 484 w 895"/>
                <a:gd name="T93" fmla="*/ 720 h 1496"/>
                <a:gd name="T94" fmla="*/ 439 w 895"/>
                <a:gd name="T95" fmla="*/ 464 h 1496"/>
                <a:gd name="T96" fmla="*/ 403 w 895"/>
                <a:gd name="T97" fmla="*/ 277 h 1496"/>
                <a:gd name="T98" fmla="*/ 439 w 895"/>
                <a:gd name="T99" fmla="*/ 134 h 1496"/>
                <a:gd name="T100" fmla="*/ 517 w 895"/>
                <a:gd name="T101" fmla="*/ 61 h 1496"/>
                <a:gd name="T102" fmla="*/ 643 w 895"/>
                <a:gd name="T103" fmla="*/ 37 h 1496"/>
                <a:gd name="T104" fmla="*/ 716 w 895"/>
                <a:gd name="T105" fmla="*/ 86 h 1496"/>
                <a:gd name="T106" fmla="*/ 732 w 895"/>
                <a:gd name="T107" fmla="*/ 216 h 1496"/>
                <a:gd name="T108" fmla="*/ 655 w 895"/>
                <a:gd name="T109" fmla="*/ 456 h 1496"/>
                <a:gd name="T110" fmla="*/ 748 w 895"/>
                <a:gd name="T111" fmla="*/ 805 h 1496"/>
                <a:gd name="T112" fmla="*/ 866 w 895"/>
                <a:gd name="T113" fmla="*/ 106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5" h="1496">
                  <a:moveTo>
                    <a:pt x="765" y="793"/>
                  </a:moveTo>
                  <a:lnTo>
                    <a:pt x="765" y="793"/>
                  </a:lnTo>
                  <a:lnTo>
                    <a:pt x="757" y="765"/>
                  </a:lnTo>
                  <a:lnTo>
                    <a:pt x="728" y="699"/>
                  </a:lnTo>
                  <a:lnTo>
                    <a:pt x="700" y="618"/>
                  </a:lnTo>
                  <a:lnTo>
                    <a:pt x="691" y="573"/>
                  </a:lnTo>
                  <a:lnTo>
                    <a:pt x="683" y="537"/>
                  </a:lnTo>
                  <a:lnTo>
                    <a:pt x="683" y="537"/>
                  </a:lnTo>
                  <a:lnTo>
                    <a:pt x="679" y="484"/>
                  </a:lnTo>
                  <a:lnTo>
                    <a:pt x="683" y="439"/>
                  </a:lnTo>
                  <a:lnTo>
                    <a:pt x="696" y="399"/>
                  </a:lnTo>
                  <a:lnTo>
                    <a:pt x="708" y="362"/>
                  </a:lnTo>
                  <a:lnTo>
                    <a:pt x="740" y="297"/>
                  </a:lnTo>
                  <a:lnTo>
                    <a:pt x="769" y="236"/>
                  </a:lnTo>
                  <a:lnTo>
                    <a:pt x="769" y="236"/>
                  </a:lnTo>
                  <a:lnTo>
                    <a:pt x="777" y="212"/>
                  </a:lnTo>
                  <a:lnTo>
                    <a:pt x="781" y="187"/>
                  </a:lnTo>
                  <a:lnTo>
                    <a:pt x="785" y="163"/>
                  </a:lnTo>
                  <a:lnTo>
                    <a:pt x="785" y="134"/>
                  </a:lnTo>
                  <a:lnTo>
                    <a:pt x="777" y="110"/>
                  </a:lnTo>
                  <a:lnTo>
                    <a:pt x="765" y="81"/>
                  </a:lnTo>
                  <a:lnTo>
                    <a:pt x="744" y="53"/>
                  </a:lnTo>
                  <a:lnTo>
                    <a:pt x="716" y="29"/>
                  </a:lnTo>
                  <a:lnTo>
                    <a:pt x="716" y="29"/>
                  </a:lnTo>
                  <a:lnTo>
                    <a:pt x="700" y="21"/>
                  </a:lnTo>
                  <a:lnTo>
                    <a:pt x="679" y="12"/>
                  </a:lnTo>
                  <a:lnTo>
                    <a:pt x="655" y="4"/>
                  </a:lnTo>
                  <a:lnTo>
                    <a:pt x="630" y="0"/>
                  </a:lnTo>
                  <a:lnTo>
                    <a:pt x="602" y="0"/>
                  </a:lnTo>
                  <a:lnTo>
                    <a:pt x="578" y="4"/>
                  </a:lnTo>
                  <a:lnTo>
                    <a:pt x="553" y="8"/>
                  </a:lnTo>
                  <a:lnTo>
                    <a:pt x="529" y="16"/>
                  </a:lnTo>
                  <a:lnTo>
                    <a:pt x="529" y="16"/>
                  </a:lnTo>
                  <a:lnTo>
                    <a:pt x="504" y="29"/>
                  </a:lnTo>
                  <a:lnTo>
                    <a:pt x="480" y="45"/>
                  </a:lnTo>
                  <a:lnTo>
                    <a:pt x="460" y="65"/>
                  </a:lnTo>
                  <a:lnTo>
                    <a:pt x="443" y="81"/>
                  </a:lnTo>
                  <a:lnTo>
                    <a:pt x="427" y="102"/>
                  </a:lnTo>
                  <a:lnTo>
                    <a:pt x="415" y="122"/>
                  </a:lnTo>
                  <a:lnTo>
                    <a:pt x="395" y="163"/>
                  </a:lnTo>
                  <a:lnTo>
                    <a:pt x="382" y="203"/>
                  </a:lnTo>
                  <a:lnTo>
                    <a:pt x="378" y="244"/>
                  </a:lnTo>
                  <a:lnTo>
                    <a:pt x="374" y="281"/>
                  </a:lnTo>
                  <a:lnTo>
                    <a:pt x="374" y="313"/>
                  </a:lnTo>
                  <a:lnTo>
                    <a:pt x="374" y="313"/>
                  </a:lnTo>
                  <a:lnTo>
                    <a:pt x="382" y="350"/>
                  </a:lnTo>
                  <a:lnTo>
                    <a:pt x="391" y="399"/>
                  </a:lnTo>
                  <a:lnTo>
                    <a:pt x="423" y="512"/>
                  </a:lnTo>
                  <a:lnTo>
                    <a:pt x="464" y="663"/>
                  </a:lnTo>
                  <a:lnTo>
                    <a:pt x="464" y="663"/>
                  </a:lnTo>
                  <a:lnTo>
                    <a:pt x="464" y="716"/>
                  </a:lnTo>
                  <a:lnTo>
                    <a:pt x="464" y="716"/>
                  </a:lnTo>
                  <a:lnTo>
                    <a:pt x="443" y="728"/>
                  </a:lnTo>
                  <a:lnTo>
                    <a:pt x="415" y="740"/>
                  </a:lnTo>
                  <a:lnTo>
                    <a:pt x="387" y="752"/>
                  </a:lnTo>
                  <a:lnTo>
                    <a:pt x="370" y="756"/>
                  </a:lnTo>
                  <a:lnTo>
                    <a:pt x="370" y="756"/>
                  </a:lnTo>
                  <a:lnTo>
                    <a:pt x="366" y="748"/>
                  </a:lnTo>
                  <a:lnTo>
                    <a:pt x="366" y="748"/>
                  </a:lnTo>
                  <a:lnTo>
                    <a:pt x="362" y="740"/>
                  </a:lnTo>
                  <a:lnTo>
                    <a:pt x="354" y="732"/>
                  </a:lnTo>
                  <a:lnTo>
                    <a:pt x="338" y="720"/>
                  </a:lnTo>
                  <a:lnTo>
                    <a:pt x="321" y="716"/>
                  </a:lnTo>
                  <a:lnTo>
                    <a:pt x="321" y="716"/>
                  </a:lnTo>
                  <a:lnTo>
                    <a:pt x="277" y="716"/>
                  </a:lnTo>
                  <a:lnTo>
                    <a:pt x="228" y="720"/>
                  </a:lnTo>
                  <a:lnTo>
                    <a:pt x="171" y="732"/>
                  </a:lnTo>
                  <a:lnTo>
                    <a:pt x="171" y="732"/>
                  </a:lnTo>
                  <a:lnTo>
                    <a:pt x="147" y="736"/>
                  </a:lnTo>
                  <a:lnTo>
                    <a:pt x="126" y="748"/>
                  </a:lnTo>
                  <a:lnTo>
                    <a:pt x="102" y="765"/>
                  </a:lnTo>
                  <a:lnTo>
                    <a:pt x="82" y="781"/>
                  </a:lnTo>
                  <a:lnTo>
                    <a:pt x="61" y="797"/>
                  </a:lnTo>
                  <a:lnTo>
                    <a:pt x="45" y="821"/>
                  </a:lnTo>
                  <a:lnTo>
                    <a:pt x="33" y="842"/>
                  </a:lnTo>
                  <a:lnTo>
                    <a:pt x="29" y="866"/>
                  </a:lnTo>
                  <a:lnTo>
                    <a:pt x="29" y="866"/>
                  </a:lnTo>
                  <a:lnTo>
                    <a:pt x="29" y="874"/>
                  </a:lnTo>
                  <a:lnTo>
                    <a:pt x="29" y="874"/>
                  </a:lnTo>
                  <a:lnTo>
                    <a:pt x="29" y="886"/>
                  </a:lnTo>
                  <a:lnTo>
                    <a:pt x="33" y="903"/>
                  </a:lnTo>
                  <a:lnTo>
                    <a:pt x="41" y="915"/>
                  </a:lnTo>
                  <a:lnTo>
                    <a:pt x="53" y="931"/>
                  </a:lnTo>
                  <a:lnTo>
                    <a:pt x="53" y="931"/>
                  </a:lnTo>
                  <a:lnTo>
                    <a:pt x="33" y="960"/>
                  </a:lnTo>
                  <a:lnTo>
                    <a:pt x="8" y="996"/>
                  </a:lnTo>
                  <a:lnTo>
                    <a:pt x="8" y="996"/>
                  </a:lnTo>
                  <a:lnTo>
                    <a:pt x="4" y="1008"/>
                  </a:lnTo>
                  <a:lnTo>
                    <a:pt x="0" y="1025"/>
                  </a:lnTo>
                  <a:lnTo>
                    <a:pt x="0" y="1025"/>
                  </a:lnTo>
                  <a:lnTo>
                    <a:pt x="4" y="1037"/>
                  </a:lnTo>
                  <a:lnTo>
                    <a:pt x="8" y="1053"/>
                  </a:lnTo>
                  <a:lnTo>
                    <a:pt x="21" y="1073"/>
                  </a:lnTo>
                  <a:lnTo>
                    <a:pt x="21" y="1073"/>
                  </a:lnTo>
                  <a:lnTo>
                    <a:pt x="21" y="1086"/>
                  </a:lnTo>
                  <a:lnTo>
                    <a:pt x="17" y="1106"/>
                  </a:lnTo>
                  <a:lnTo>
                    <a:pt x="17" y="1106"/>
                  </a:lnTo>
                  <a:lnTo>
                    <a:pt x="17" y="1122"/>
                  </a:lnTo>
                  <a:lnTo>
                    <a:pt x="21" y="1139"/>
                  </a:lnTo>
                  <a:lnTo>
                    <a:pt x="21" y="1139"/>
                  </a:lnTo>
                  <a:lnTo>
                    <a:pt x="49" y="1216"/>
                  </a:lnTo>
                  <a:lnTo>
                    <a:pt x="49" y="1216"/>
                  </a:lnTo>
                  <a:lnTo>
                    <a:pt x="45" y="1232"/>
                  </a:lnTo>
                  <a:lnTo>
                    <a:pt x="45" y="1256"/>
                  </a:lnTo>
                  <a:lnTo>
                    <a:pt x="45" y="1256"/>
                  </a:lnTo>
                  <a:lnTo>
                    <a:pt x="45" y="1273"/>
                  </a:lnTo>
                  <a:lnTo>
                    <a:pt x="45" y="1273"/>
                  </a:lnTo>
                  <a:lnTo>
                    <a:pt x="49" y="1289"/>
                  </a:lnTo>
                  <a:lnTo>
                    <a:pt x="57" y="1313"/>
                  </a:lnTo>
                  <a:lnTo>
                    <a:pt x="73" y="1334"/>
                  </a:lnTo>
                  <a:lnTo>
                    <a:pt x="94" y="1354"/>
                  </a:lnTo>
                  <a:lnTo>
                    <a:pt x="94" y="1354"/>
                  </a:lnTo>
                  <a:lnTo>
                    <a:pt x="147" y="1395"/>
                  </a:lnTo>
                  <a:lnTo>
                    <a:pt x="208" y="1431"/>
                  </a:lnTo>
                  <a:lnTo>
                    <a:pt x="224" y="1439"/>
                  </a:lnTo>
                  <a:lnTo>
                    <a:pt x="224" y="1439"/>
                  </a:lnTo>
                  <a:lnTo>
                    <a:pt x="277" y="1468"/>
                  </a:lnTo>
                  <a:lnTo>
                    <a:pt x="309" y="1484"/>
                  </a:lnTo>
                  <a:lnTo>
                    <a:pt x="346" y="1492"/>
                  </a:lnTo>
                  <a:lnTo>
                    <a:pt x="382" y="1496"/>
                  </a:lnTo>
                  <a:lnTo>
                    <a:pt x="419" y="1492"/>
                  </a:lnTo>
                  <a:lnTo>
                    <a:pt x="460" y="1480"/>
                  </a:lnTo>
                  <a:lnTo>
                    <a:pt x="504" y="1460"/>
                  </a:lnTo>
                  <a:lnTo>
                    <a:pt x="504" y="1460"/>
                  </a:lnTo>
                  <a:lnTo>
                    <a:pt x="537" y="1443"/>
                  </a:lnTo>
                  <a:lnTo>
                    <a:pt x="570" y="1427"/>
                  </a:lnTo>
                  <a:lnTo>
                    <a:pt x="647" y="1407"/>
                  </a:lnTo>
                  <a:lnTo>
                    <a:pt x="647" y="1407"/>
                  </a:lnTo>
                  <a:lnTo>
                    <a:pt x="720" y="1387"/>
                  </a:lnTo>
                  <a:lnTo>
                    <a:pt x="757" y="1370"/>
                  </a:lnTo>
                  <a:lnTo>
                    <a:pt x="793" y="1350"/>
                  </a:lnTo>
                  <a:lnTo>
                    <a:pt x="826" y="1330"/>
                  </a:lnTo>
                  <a:lnTo>
                    <a:pt x="850" y="1297"/>
                  </a:lnTo>
                  <a:lnTo>
                    <a:pt x="870" y="1260"/>
                  </a:lnTo>
                  <a:lnTo>
                    <a:pt x="879" y="1240"/>
                  </a:lnTo>
                  <a:lnTo>
                    <a:pt x="887" y="1216"/>
                  </a:lnTo>
                  <a:lnTo>
                    <a:pt x="887" y="1216"/>
                  </a:lnTo>
                  <a:lnTo>
                    <a:pt x="891" y="1179"/>
                  </a:lnTo>
                  <a:lnTo>
                    <a:pt x="895" y="1139"/>
                  </a:lnTo>
                  <a:lnTo>
                    <a:pt x="895" y="1139"/>
                  </a:lnTo>
                  <a:lnTo>
                    <a:pt x="891" y="1094"/>
                  </a:lnTo>
                  <a:lnTo>
                    <a:pt x="887" y="1049"/>
                  </a:lnTo>
                  <a:lnTo>
                    <a:pt x="874" y="1004"/>
                  </a:lnTo>
                  <a:lnTo>
                    <a:pt x="862" y="960"/>
                  </a:lnTo>
                  <a:lnTo>
                    <a:pt x="846" y="915"/>
                  </a:lnTo>
                  <a:lnTo>
                    <a:pt x="822" y="870"/>
                  </a:lnTo>
                  <a:lnTo>
                    <a:pt x="797" y="830"/>
                  </a:lnTo>
                  <a:lnTo>
                    <a:pt x="765" y="793"/>
                  </a:lnTo>
                  <a:lnTo>
                    <a:pt x="765" y="793"/>
                  </a:lnTo>
                  <a:close/>
                  <a:moveTo>
                    <a:pt x="866" y="1212"/>
                  </a:moveTo>
                  <a:lnTo>
                    <a:pt x="866" y="1212"/>
                  </a:lnTo>
                  <a:lnTo>
                    <a:pt x="854" y="1244"/>
                  </a:lnTo>
                  <a:lnTo>
                    <a:pt x="842" y="1273"/>
                  </a:lnTo>
                  <a:lnTo>
                    <a:pt x="826" y="1293"/>
                  </a:lnTo>
                  <a:lnTo>
                    <a:pt x="809" y="1313"/>
                  </a:lnTo>
                  <a:lnTo>
                    <a:pt x="789" y="1330"/>
                  </a:lnTo>
                  <a:lnTo>
                    <a:pt x="765" y="1342"/>
                  </a:lnTo>
                  <a:lnTo>
                    <a:pt x="712" y="1366"/>
                  </a:lnTo>
                  <a:lnTo>
                    <a:pt x="655" y="1382"/>
                  </a:lnTo>
                  <a:lnTo>
                    <a:pt x="598" y="1399"/>
                  </a:lnTo>
                  <a:lnTo>
                    <a:pt x="545" y="1415"/>
                  </a:lnTo>
                  <a:lnTo>
                    <a:pt x="517" y="1427"/>
                  </a:lnTo>
                  <a:lnTo>
                    <a:pt x="492" y="1439"/>
                  </a:lnTo>
                  <a:lnTo>
                    <a:pt x="492" y="1439"/>
                  </a:lnTo>
                  <a:lnTo>
                    <a:pt x="472" y="1452"/>
                  </a:lnTo>
                  <a:lnTo>
                    <a:pt x="452" y="1464"/>
                  </a:lnTo>
                  <a:lnTo>
                    <a:pt x="411" y="1472"/>
                  </a:lnTo>
                  <a:lnTo>
                    <a:pt x="374" y="1472"/>
                  </a:lnTo>
                  <a:lnTo>
                    <a:pt x="338" y="1468"/>
                  </a:lnTo>
                  <a:lnTo>
                    <a:pt x="305" y="1456"/>
                  </a:lnTo>
                  <a:lnTo>
                    <a:pt x="273" y="1443"/>
                  </a:lnTo>
                  <a:lnTo>
                    <a:pt x="220" y="1415"/>
                  </a:lnTo>
                  <a:lnTo>
                    <a:pt x="220" y="1415"/>
                  </a:lnTo>
                  <a:lnTo>
                    <a:pt x="163" y="1378"/>
                  </a:lnTo>
                  <a:lnTo>
                    <a:pt x="106" y="1338"/>
                  </a:lnTo>
                  <a:lnTo>
                    <a:pt x="106" y="1338"/>
                  </a:lnTo>
                  <a:lnTo>
                    <a:pt x="90" y="1317"/>
                  </a:lnTo>
                  <a:lnTo>
                    <a:pt x="78" y="1301"/>
                  </a:lnTo>
                  <a:lnTo>
                    <a:pt x="69" y="1285"/>
                  </a:lnTo>
                  <a:lnTo>
                    <a:pt x="65" y="1269"/>
                  </a:lnTo>
                  <a:lnTo>
                    <a:pt x="65" y="1269"/>
                  </a:lnTo>
                  <a:lnTo>
                    <a:pt x="65" y="1244"/>
                  </a:lnTo>
                  <a:lnTo>
                    <a:pt x="69" y="1228"/>
                  </a:lnTo>
                  <a:lnTo>
                    <a:pt x="73" y="1224"/>
                  </a:lnTo>
                  <a:lnTo>
                    <a:pt x="73" y="1220"/>
                  </a:lnTo>
                  <a:lnTo>
                    <a:pt x="73" y="1220"/>
                  </a:lnTo>
                  <a:lnTo>
                    <a:pt x="65" y="1191"/>
                  </a:lnTo>
                  <a:lnTo>
                    <a:pt x="45" y="1134"/>
                  </a:lnTo>
                  <a:lnTo>
                    <a:pt x="45" y="1134"/>
                  </a:lnTo>
                  <a:lnTo>
                    <a:pt x="37" y="1106"/>
                  </a:lnTo>
                  <a:lnTo>
                    <a:pt x="41" y="1082"/>
                  </a:lnTo>
                  <a:lnTo>
                    <a:pt x="45" y="1069"/>
                  </a:lnTo>
                  <a:lnTo>
                    <a:pt x="49" y="1065"/>
                  </a:lnTo>
                  <a:lnTo>
                    <a:pt x="49" y="1065"/>
                  </a:lnTo>
                  <a:lnTo>
                    <a:pt x="45" y="1061"/>
                  </a:lnTo>
                  <a:lnTo>
                    <a:pt x="33" y="1049"/>
                  </a:lnTo>
                  <a:lnTo>
                    <a:pt x="25" y="1041"/>
                  </a:lnTo>
                  <a:lnTo>
                    <a:pt x="25" y="1029"/>
                  </a:lnTo>
                  <a:lnTo>
                    <a:pt x="25" y="1017"/>
                  </a:lnTo>
                  <a:lnTo>
                    <a:pt x="29" y="1004"/>
                  </a:lnTo>
                  <a:lnTo>
                    <a:pt x="29" y="1004"/>
                  </a:lnTo>
                  <a:lnTo>
                    <a:pt x="45" y="976"/>
                  </a:lnTo>
                  <a:lnTo>
                    <a:pt x="65" y="952"/>
                  </a:lnTo>
                  <a:lnTo>
                    <a:pt x="86" y="927"/>
                  </a:lnTo>
                  <a:lnTo>
                    <a:pt x="86" y="927"/>
                  </a:lnTo>
                  <a:lnTo>
                    <a:pt x="69" y="919"/>
                  </a:lnTo>
                  <a:lnTo>
                    <a:pt x="61" y="907"/>
                  </a:lnTo>
                  <a:lnTo>
                    <a:pt x="53" y="895"/>
                  </a:lnTo>
                  <a:lnTo>
                    <a:pt x="49" y="878"/>
                  </a:lnTo>
                  <a:lnTo>
                    <a:pt x="49" y="866"/>
                  </a:lnTo>
                  <a:lnTo>
                    <a:pt x="53" y="854"/>
                  </a:lnTo>
                  <a:lnTo>
                    <a:pt x="69" y="825"/>
                  </a:lnTo>
                  <a:lnTo>
                    <a:pt x="90" y="801"/>
                  </a:lnTo>
                  <a:lnTo>
                    <a:pt x="118" y="781"/>
                  </a:lnTo>
                  <a:lnTo>
                    <a:pt x="147" y="760"/>
                  </a:lnTo>
                  <a:lnTo>
                    <a:pt x="175" y="752"/>
                  </a:lnTo>
                  <a:lnTo>
                    <a:pt x="175" y="752"/>
                  </a:lnTo>
                  <a:lnTo>
                    <a:pt x="236" y="740"/>
                  </a:lnTo>
                  <a:lnTo>
                    <a:pt x="277" y="736"/>
                  </a:lnTo>
                  <a:lnTo>
                    <a:pt x="317" y="736"/>
                  </a:lnTo>
                  <a:lnTo>
                    <a:pt x="317" y="736"/>
                  </a:lnTo>
                  <a:lnTo>
                    <a:pt x="330" y="740"/>
                  </a:lnTo>
                  <a:lnTo>
                    <a:pt x="334" y="744"/>
                  </a:lnTo>
                  <a:lnTo>
                    <a:pt x="346" y="756"/>
                  </a:lnTo>
                  <a:lnTo>
                    <a:pt x="350" y="769"/>
                  </a:lnTo>
                  <a:lnTo>
                    <a:pt x="354" y="773"/>
                  </a:lnTo>
                  <a:lnTo>
                    <a:pt x="362" y="777"/>
                  </a:lnTo>
                  <a:lnTo>
                    <a:pt x="362" y="777"/>
                  </a:lnTo>
                  <a:lnTo>
                    <a:pt x="374" y="777"/>
                  </a:lnTo>
                  <a:lnTo>
                    <a:pt x="395" y="773"/>
                  </a:lnTo>
                  <a:lnTo>
                    <a:pt x="435" y="756"/>
                  </a:lnTo>
                  <a:lnTo>
                    <a:pt x="468" y="736"/>
                  </a:lnTo>
                  <a:lnTo>
                    <a:pt x="480" y="728"/>
                  </a:lnTo>
                  <a:lnTo>
                    <a:pt x="484" y="720"/>
                  </a:lnTo>
                  <a:lnTo>
                    <a:pt x="484" y="720"/>
                  </a:lnTo>
                  <a:lnTo>
                    <a:pt x="484" y="708"/>
                  </a:lnTo>
                  <a:lnTo>
                    <a:pt x="480" y="659"/>
                  </a:lnTo>
                  <a:lnTo>
                    <a:pt x="468" y="577"/>
                  </a:lnTo>
                  <a:lnTo>
                    <a:pt x="456" y="525"/>
                  </a:lnTo>
                  <a:lnTo>
                    <a:pt x="439" y="464"/>
                  </a:lnTo>
                  <a:lnTo>
                    <a:pt x="439" y="464"/>
                  </a:lnTo>
                  <a:lnTo>
                    <a:pt x="427" y="427"/>
                  </a:lnTo>
                  <a:lnTo>
                    <a:pt x="415" y="386"/>
                  </a:lnTo>
                  <a:lnTo>
                    <a:pt x="407" y="334"/>
                  </a:lnTo>
                  <a:lnTo>
                    <a:pt x="403" y="277"/>
                  </a:lnTo>
                  <a:lnTo>
                    <a:pt x="407" y="248"/>
                  </a:lnTo>
                  <a:lnTo>
                    <a:pt x="411" y="220"/>
                  </a:lnTo>
                  <a:lnTo>
                    <a:pt x="415" y="191"/>
                  </a:lnTo>
                  <a:lnTo>
                    <a:pt x="427" y="159"/>
                  </a:lnTo>
                  <a:lnTo>
                    <a:pt x="439" y="134"/>
                  </a:lnTo>
                  <a:lnTo>
                    <a:pt x="460" y="106"/>
                  </a:lnTo>
                  <a:lnTo>
                    <a:pt x="460" y="106"/>
                  </a:lnTo>
                  <a:lnTo>
                    <a:pt x="476" y="90"/>
                  </a:lnTo>
                  <a:lnTo>
                    <a:pt x="492" y="77"/>
                  </a:lnTo>
                  <a:lnTo>
                    <a:pt x="517" y="61"/>
                  </a:lnTo>
                  <a:lnTo>
                    <a:pt x="545" y="45"/>
                  </a:lnTo>
                  <a:lnTo>
                    <a:pt x="574" y="33"/>
                  </a:lnTo>
                  <a:lnTo>
                    <a:pt x="610" y="29"/>
                  </a:lnTo>
                  <a:lnTo>
                    <a:pt x="626" y="33"/>
                  </a:lnTo>
                  <a:lnTo>
                    <a:pt x="643" y="37"/>
                  </a:lnTo>
                  <a:lnTo>
                    <a:pt x="643" y="37"/>
                  </a:lnTo>
                  <a:lnTo>
                    <a:pt x="663" y="41"/>
                  </a:lnTo>
                  <a:lnTo>
                    <a:pt x="679" y="49"/>
                  </a:lnTo>
                  <a:lnTo>
                    <a:pt x="700" y="65"/>
                  </a:lnTo>
                  <a:lnTo>
                    <a:pt x="716" y="86"/>
                  </a:lnTo>
                  <a:lnTo>
                    <a:pt x="728" y="118"/>
                  </a:lnTo>
                  <a:lnTo>
                    <a:pt x="732" y="138"/>
                  </a:lnTo>
                  <a:lnTo>
                    <a:pt x="736" y="159"/>
                  </a:lnTo>
                  <a:lnTo>
                    <a:pt x="736" y="187"/>
                  </a:lnTo>
                  <a:lnTo>
                    <a:pt x="732" y="216"/>
                  </a:lnTo>
                  <a:lnTo>
                    <a:pt x="732" y="216"/>
                  </a:lnTo>
                  <a:lnTo>
                    <a:pt x="663" y="395"/>
                  </a:lnTo>
                  <a:lnTo>
                    <a:pt x="663" y="395"/>
                  </a:lnTo>
                  <a:lnTo>
                    <a:pt x="659" y="411"/>
                  </a:lnTo>
                  <a:lnTo>
                    <a:pt x="655" y="456"/>
                  </a:lnTo>
                  <a:lnTo>
                    <a:pt x="655" y="517"/>
                  </a:lnTo>
                  <a:lnTo>
                    <a:pt x="659" y="553"/>
                  </a:lnTo>
                  <a:lnTo>
                    <a:pt x="667" y="590"/>
                  </a:lnTo>
                  <a:lnTo>
                    <a:pt x="748" y="805"/>
                  </a:lnTo>
                  <a:lnTo>
                    <a:pt x="748" y="805"/>
                  </a:lnTo>
                  <a:lnTo>
                    <a:pt x="785" y="854"/>
                  </a:lnTo>
                  <a:lnTo>
                    <a:pt x="813" y="903"/>
                  </a:lnTo>
                  <a:lnTo>
                    <a:pt x="838" y="956"/>
                  </a:lnTo>
                  <a:lnTo>
                    <a:pt x="854" y="1008"/>
                  </a:lnTo>
                  <a:lnTo>
                    <a:pt x="866" y="1061"/>
                  </a:lnTo>
                  <a:lnTo>
                    <a:pt x="870" y="1114"/>
                  </a:lnTo>
                  <a:lnTo>
                    <a:pt x="870" y="1167"/>
                  </a:lnTo>
                  <a:lnTo>
                    <a:pt x="866" y="1212"/>
                  </a:lnTo>
                  <a:lnTo>
                    <a:pt x="866" y="1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92"/>
            <p:cNvSpPr>
              <a:spLocks/>
            </p:cNvSpPr>
            <p:nvPr/>
          </p:nvSpPr>
          <p:spPr bwMode="auto">
            <a:xfrm>
              <a:off x="5559" y="2343"/>
              <a:ext cx="448" cy="650"/>
            </a:xfrm>
            <a:custGeom>
              <a:avLst/>
              <a:gdLst>
                <a:gd name="T0" fmla="*/ 159 w 448"/>
                <a:gd name="T1" fmla="*/ 650 h 650"/>
                <a:gd name="T2" fmla="*/ 159 w 448"/>
                <a:gd name="T3" fmla="*/ 650 h 650"/>
                <a:gd name="T4" fmla="*/ 187 w 448"/>
                <a:gd name="T5" fmla="*/ 634 h 650"/>
                <a:gd name="T6" fmla="*/ 216 w 448"/>
                <a:gd name="T7" fmla="*/ 622 h 650"/>
                <a:gd name="T8" fmla="*/ 244 w 448"/>
                <a:gd name="T9" fmla="*/ 614 h 650"/>
                <a:gd name="T10" fmla="*/ 269 w 448"/>
                <a:gd name="T11" fmla="*/ 609 h 650"/>
                <a:gd name="T12" fmla="*/ 297 w 448"/>
                <a:gd name="T13" fmla="*/ 609 h 650"/>
                <a:gd name="T14" fmla="*/ 322 w 448"/>
                <a:gd name="T15" fmla="*/ 609 h 650"/>
                <a:gd name="T16" fmla="*/ 366 w 448"/>
                <a:gd name="T17" fmla="*/ 618 h 650"/>
                <a:gd name="T18" fmla="*/ 366 w 448"/>
                <a:gd name="T19" fmla="*/ 618 h 650"/>
                <a:gd name="T20" fmla="*/ 391 w 448"/>
                <a:gd name="T21" fmla="*/ 585 h 650"/>
                <a:gd name="T22" fmla="*/ 407 w 448"/>
                <a:gd name="T23" fmla="*/ 553 h 650"/>
                <a:gd name="T24" fmla="*/ 423 w 448"/>
                <a:gd name="T25" fmla="*/ 516 h 650"/>
                <a:gd name="T26" fmla="*/ 435 w 448"/>
                <a:gd name="T27" fmla="*/ 475 h 650"/>
                <a:gd name="T28" fmla="*/ 444 w 448"/>
                <a:gd name="T29" fmla="*/ 431 h 650"/>
                <a:gd name="T30" fmla="*/ 448 w 448"/>
                <a:gd name="T31" fmla="*/ 386 h 650"/>
                <a:gd name="T32" fmla="*/ 448 w 448"/>
                <a:gd name="T33" fmla="*/ 337 h 650"/>
                <a:gd name="T34" fmla="*/ 444 w 448"/>
                <a:gd name="T35" fmla="*/ 288 h 650"/>
                <a:gd name="T36" fmla="*/ 444 w 448"/>
                <a:gd name="T37" fmla="*/ 288 h 650"/>
                <a:gd name="T38" fmla="*/ 427 w 448"/>
                <a:gd name="T39" fmla="*/ 219 h 650"/>
                <a:gd name="T40" fmla="*/ 407 w 448"/>
                <a:gd name="T41" fmla="*/ 162 h 650"/>
                <a:gd name="T42" fmla="*/ 379 w 448"/>
                <a:gd name="T43" fmla="*/ 109 h 650"/>
                <a:gd name="T44" fmla="*/ 342 w 448"/>
                <a:gd name="T45" fmla="*/ 65 h 650"/>
                <a:gd name="T46" fmla="*/ 326 w 448"/>
                <a:gd name="T47" fmla="*/ 44 h 650"/>
                <a:gd name="T48" fmla="*/ 305 w 448"/>
                <a:gd name="T49" fmla="*/ 32 h 650"/>
                <a:gd name="T50" fmla="*/ 285 w 448"/>
                <a:gd name="T51" fmla="*/ 20 h 650"/>
                <a:gd name="T52" fmla="*/ 265 w 448"/>
                <a:gd name="T53" fmla="*/ 8 h 650"/>
                <a:gd name="T54" fmla="*/ 240 w 448"/>
                <a:gd name="T55" fmla="*/ 0 h 650"/>
                <a:gd name="T56" fmla="*/ 220 w 448"/>
                <a:gd name="T57" fmla="*/ 0 h 650"/>
                <a:gd name="T58" fmla="*/ 196 w 448"/>
                <a:gd name="T59" fmla="*/ 0 h 650"/>
                <a:gd name="T60" fmla="*/ 175 w 448"/>
                <a:gd name="T61" fmla="*/ 0 h 650"/>
                <a:gd name="T62" fmla="*/ 175 w 448"/>
                <a:gd name="T63" fmla="*/ 0 h 650"/>
                <a:gd name="T64" fmla="*/ 151 w 448"/>
                <a:gd name="T65" fmla="*/ 8 h 650"/>
                <a:gd name="T66" fmla="*/ 130 w 448"/>
                <a:gd name="T67" fmla="*/ 20 h 650"/>
                <a:gd name="T68" fmla="*/ 110 w 448"/>
                <a:gd name="T69" fmla="*/ 32 h 650"/>
                <a:gd name="T70" fmla="*/ 94 w 448"/>
                <a:gd name="T71" fmla="*/ 48 h 650"/>
                <a:gd name="T72" fmla="*/ 78 w 448"/>
                <a:gd name="T73" fmla="*/ 65 h 650"/>
                <a:gd name="T74" fmla="*/ 61 w 448"/>
                <a:gd name="T75" fmla="*/ 85 h 650"/>
                <a:gd name="T76" fmla="*/ 33 w 448"/>
                <a:gd name="T77" fmla="*/ 134 h 650"/>
                <a:gd name="T78" fmla="*/ 17 w 448"/>
                <a:gd name="T79" fmla="*/ 191 h 650"/>
                <a:gd name="T80" fmla="*/ 4 w 448"/>
                <a:gd name="T81" fmla="*/ 252 h 650"/>
                <a:gd name="T82" fmla="*/ 0 w 448"/>
                <a:gd name="T83" fmla="*/ 317 h 650"/>
                <a:gd name="T84" fmla="*/ 4 w 448"/>
                <a:gd name="T85" fmla="*/ 386 h 650"/>
                <a:gd name="T86" fmla="*/ 4 w 448"/>
                <a:gd name="T87" fmla="*/ 386 h 650"/>
                <a:gd name="T88" fmla="*/ 17 w 448"/>
                <a:gd name="T89" fmla="*/ 431 h 650"/>
                <a:gd name="T90" fmla="*/ 29 w 448"/>
                <a:gd name="T91" fmla="*/ 475 h 650"/>
                <a:gd name="T92" fmla="*/ 41 w 448"/>
                <a:gd name="T93" fmla="*/ 512 h 650"/>
                <a:gd name="T94" fmla="*/ 61 w 448"/>
                <a:gd name="T95" fmla="*/ 548 h 650"/>
                <a:gd name="T96" fmla="*/ 82 w 448"/>
                <a:gd name="T97" fmla="*/ 581 h 650"/>
                <a:gd name="T98" fmla="*/ 106 w 448"/>
                <a:gd name="T99" fmla="*/ 609 h 650"/>
                <a:gd name="T100" fmla="*/ 130 w 448"/>
                <a:gd name="T101" fmla="*/ 634 h 650"/>
                <a:gd name="T102" fmla="*/ 159 w 448"/>
                <a:gd name="T103" fmla="*/ 650 h 650"/>
                <a:gd name="T104" fmla="*/ 159 w 448"/>
                <a:gd name="T105"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8" h="650">
                  <a:moveTo>
                    <a:pt x="159" y="650"/>
                  </a:moveTo>
                  <a:lnTo>
                    <a:pt x="159" y="650"/>
                  </a:lnTo>
                  <a:lnTo>
                    <a:pt x="187" y="634"/>
                  </a:lnTo>
                  <a:lnTo>
                    <a:pt x="216" y="622"/>
                  </a:lnTo>
                  <a:lnTo>
                    <a:pt x="244" y="614"/>
                  </a:lnTo>
                  <a:lnTo>
                    <a:pt x="269" y="609"/>
                  </a:lnTo>
                  <a:lnTo>
                    <a:pt x="297" y="609"/>
                  </a:lnTo>
                  <a:lnTo>
                    <a:pt x="322" y="609"/>
                  </a:lnTo>
                  <a:lnTo>
                    <a:pt x="366" y="618"/>
                  </a:lnTo>
                  <a:lnTo>
                    <a:pt x="366" y="618"/>
                  </a:lnTo>
                  <a:lnTo>
                    <a:pt x="391" y="585"/>
                  </a:lnTo>
                  <a:lnTo>
                    <a:pt x="407" y="553"/>
                  </a:lnTo>
                  <a:lnTo>
                    <a:pt x="423" y="516"/>
                  </a:lnTo>
                  <a:lnTo>
                    <a:pt x="435" y="475"/>
                  </a:lnTo>
                  <a:lnTo>
                    <a:pt x="444" y="431"/>
                  </a:lnTo>
                  <a:lnTo>
                    <a:pt x="448" y="386"/>
                  </a:lnTo>
                  <a:lnTo>
                    <a:pt x="448" y="337"/>
                  </a:lnTo>
                  <a:lnTo>
                    <a:pt x="444" y="288"/>
                  </a:lnTo>
                  <a:lnTo>
                    <a:pt x="444" y="288"/>
                  </a:lnTo>
                  <a:lnTo>
                    <a:pt x="427" y="219"/>
                  </a:lnTo>
                  <a:lnTo>
                    <a:pt x="407" y="162"/>
                  </a:lnTo>
                  <a:lnTo>
                    <a:pt x="379" y="109"/>
                  </a:lnTo>
                  <a:lnTo>
                    <a:pt x="342" y="65"/>
                  </a:lnTo>
                  <a:lnTo>
                    <a:pt x="326" y="44"/>
                  </a:lnTo>
                  <a:lnTo>
                    <a:pt x="305" y="32"/>
                  </a:lnTo>
                  <a:lnTo>
                    <a:pt x="285" y="20"/>
                  </a:lnTo>
                  <a:lnTo>
                    <a:pt x="265" y="8"/>
                  </a:lnTo>
                  <a:lnTo>
                    <a:pt x="240" y="0"/>
                  </a:lnTo>
                  <a:lnTo>
                    <a:pt x="220" y="0"/>
                  </a:lnTo>
                  <a:lnTo>
                    <a:pt x="196" y="0"/>
                  </a:lnTo>
                  <a:lnTo>
                    <a:pt x="175" y="0"/>
                  </a:lnTo>
                  <a:lnTo>
                    <a:pt x="175" y="0"/>
                  </a:lnTo>
                  <a:lnTo>
                    <a:pt x="151" y="8"/>
                  </a:lnTo>
                  <a:lnTo>
                    <a:pt x="130" y="20"/>
                  </a:lnTo>
                  <a:lnTo>
                    <a:pt x="110" y="32"/>
                  </a:lnTo>
                  <a:lnTo>
                    <a:pt x="94" y="48"/>
                  </a:lnTo>
                  <a:lnTo>
                    <a:pt x="78" y="65"/>
                  </a:lnTo>
                  <a:lnTo>
                    <a:pt x="61" y="85"/>
                  </a:lnTo>
                  <a:lnTo>
                    <a:pt x="33" y="134"/>
                  </a:lnTo>
                  <a:lnTo>
                    <a:pt x="17" y="191"/>
                  </a:lnTo>
                  <a:lnTo>
                    <a:pt x="4" y="252"/>
                  </a:lnTo>
                  <a:lnTo>
                    <a:pt x="0" y="317"/>
                  </a:lnTo>
                  <a:lnTo>
                    <a:pt x="4" y="386"/>
                  </a:lnTo>
                  <a:lnTo>
                    <a:pt x="4" y="386"/>
                  </a:lnTo>
                  <a:lnTo>
                    <a:pt x="17" y="431"/>
                  </a:lnTo>
                  <a:lnTo>
                    <a:pt x="29" y="475"/>
                  </a:lnTo>
                  <a:lnTo>
                    <a:pt x="41" y="512"/>
                  </a:lnTo>
                  <a:lnTo>
                    <a:pt x="61" y="548"/>
                  </a:lnTo>
                  <a:lnTo>
                    <a:pt x="82" y="581"/>
                  </a:lnTo>
                  <a:lnTo>
                    <a:pt x="106" y="609"/>
                  </a:lnTo>
                  <a:lnTo>
                    <a:pt x="130" y="634"/>
                  </a:lnTo>
                  <a:lnTo>
                    <a:pt x="159" y="650"/>
                  </a:lnTo>
                  <a:lnTo>
                    <a:pt x="159" y="650"/>
                  </a:lnTo>
                  <a:close/>
                </a:path>
              </a:pathLst>
            </a:custGeom>
            <a:solidFill>
              <a:srgbClr val="FFC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93"/>
            <p:cNvSpPr>
              <a:spLocks/>
            </p:cNvSpPr>
            <p:nvPr/>
          </p:nvSpPr>
          <p:spPr bwMode="auto">
            <a:xfrm>
              <a:off x="5572" y="2241"/>
              <a:ext cx="329" cy="358"/>
            </a:xfrm>
            <a:custGeom>
              <a:avLst/>
              <a:gdLst>
                <a:gd name="T0" fmla="*/ 12 w 329"/>
                <a:gd name="T1" fmla="*/ 358 h 358"/>
                <a:gd name="T2" fmla="*/ 12 w 329"/>
                <a:gd name="T3" fmla="*/ 358 h 358"/>
                <a:gd name="T4" fmla="*/ 0 w 329"/>
                <a:gd name="T5" fmla="*/ 301 h 358"/>
                <a:gd name="T6" fmla="*/ 0 w 329"/>
                <a:gd name="T7" fmla="*/ 248 h 358"/>
                <a:gd name="T8" fmla="*/ 0 w 329"/>
                <a:gd name="T9" fmla="*/ 191 h 358"/>
                <a:gd name="T10" fmla="*/ 4 w 329"/>
                <a:gd name="T11" fmla="*/ 130 h 358"/>
                <a:gd name="T12" fmla="*/ 12 w 329"/>
                <a:gd name="T13" fmla="*/ 102 h 358"/>
                <a:gd name="T14" fmla="*/ 20 w 329"/>
                <a:gd name="T15" fmla="*/ 77 h 358"/>
                <a:gd name="T16" fmla="*/ 32 w 329"/>
                <a:gd name="T17" fmla="*/ 53 h 358"/>
                <a:gd name="T18" fmla="*/ 48 w 329"/>
                <a:gd name="T19" fmla="*/ 33 h 358"/>
                <a:gd name="T20" fmla="*/ 69 w 329"/>
                <a:gd name="T21" fmla="*/ 16 h 358"/>
                <a:gd name="T22" fmla="*/ 89 w 329"/>
                <a:gd name="T23" fmla="*/ 4 h 358"/>
                <a:gd name="T24" fmla="*/ 89 w 329"/>
                <a:gd name="T25" fmla="*/ 4 h 358"/>
                <a:gd name="T26" fmla="*/ 105 w 329"/>
                <a:gd name="T27" fmla="*/ 0 h 358"/>
                <a:gd name="T28" fmla="*/ 117 w 329"/>
                <a:gd name="T29" fmla="*/ 0 h 358"/>
                <a:gd name="T30" fmla="*/ 142 w 329"/>
                <a:gd name="T31" fmla="*/ 4 h 358"/>
                <a:gd name="T32" fmla="*/ 162 w 329"/>
                <a:gd name="T33" fmla="*/ 16 h 358"/>
                <a:gd name="T34" fmla="*/ 183 w 329"/>
                <a:gd name="T35" fmla="*/ 28 h 358"/>
                <a:gd name="T36" fmla="*/ 219 w 329"/>
                <a:gd name="T37" fmla="*/ 57 h 358"/>
                <a:gd name="T38" fmla="*/ 231 w 329"/>
                <a:gd name="T39" fmla="*/ 65 h 358"/>
                <a:gd name="T40" fmla="*/ 239 w 329"/>
                <a:gd name="T41" fmla="*/ 65 h 358"/>
                <a:gd name="T42" fmla="*/ 248 w 329"/>
                <a:gd name="T43" fmla="*/ 61 h 358"/>
                <a:gd name="T44" fmla="*/ 248 w 329"/>
                <a:gd name="T45" fmla="*/ 61 h 358"/>
                <a:gd name="T46" fmla="*/ 260 w 329"/>
                <a:gd name="T47" fmla="*/ 57 h 358"/>
                <a:gd name="T48" fmla="*/ 272 w 329"/>
                <a:gd name="T49" fmla="*/ 57 h 358"/>
                <a:gd name="T50" fmla="*/ 284 w 329"/>
                <a:gd name="T51" fmla="*/ 57 h 358"/>
                <a:gd name="T52" fmla="*/ 296 w 329"/>
                <a:gd name="T53" fmla="*/ 61 h 358"/>
                <a:gd name="T54" fmla="*/ 317 w 329"/>
                <a:gd name="T55" fmla="*/ 73 h 358"/>
                <a:gd name="T56" fmla="*/ 329 w 329"/>
                <a:gd name="T57" fmla="*/ 89 h 358"/>
                <a:gd name="T58" fmla="*/ 329 w 329"/>
                <a:gd name="T59" fmla="*/ 98 h 358"/>
                <a:gd name="T60" fmla="*/ 329 w 329"/>
                <a:gd name="T61" fmla="*/ 106 h 358"/>
                <a:gd name="T62" fmla="*/ 325 w 329"/>
                <a:gd name="T63" fmla="*/ 114 h 358"/>
                <a:gd name="T64" fmla="*/ 321 w 329"/>
                <a:gd name="T65" fmla="*/ 122 h 358"/>
                <a:gd name="T66" fmla="*/ 313 w 329"/>
                <a:gd name="T67" fmla="*/ 126 h 358"/>
                <a:gd name="T68" fmla="*/ 296 w 329"/>
                <a:gd name="T69" fmla="*/ 130 h 358"/>
                <a:gd name="T70" fmla="*/ 280 w 329"/>
                <a:gd name="T71" fmla="*/ 130 h 358"/>
                <a:gd name="T72" fmla="*/ 260 w 329"/>
                <a:gd name="T73" fmla="*/ 130 h 358"/>
                <a:gd name="T74" fmla="*/ 260 w 329"/>
                <a:gd name="T75" fmla="*/ 130 h 358"/>
                <a:gd name="T76" fmla="*/ 231 w 329"/>
                <a:gd name="T77" fmla="*/ 122 h 358"/>
                <a:gd name="T78" fmla="*/ 203 w 329"/>
                <a:gd name="T79" fmla="*/ 106 h 358"/>
                <a:gd name="T80" fmla="*/ 174 w 329"/>
                <a:gd name="T81" fmla="*/ 89 h 358"/>
                <a:gd name="T82" fmla="*/ 146 w 329"/>
                <a:gd name="T83" fmla="*/ 77 h 358"/>
                <a:gd name="T84" fmla="*/ 130 w 329"/>
                <a:gd name="T85" fmla="*/ 73 h 358"/>
                <a:gd name="T86" fmla="*/ 117 w 329"/>
                <a:gd name="T87" fmla="*/ 73 h 358"/>
                <a:gd name="T88" fmla="*/ 105 w 329"/>
                <a:gd name="T89" fmla="*/ 77 h 358"/>
                <a:gd name="T90" fmla="*/ 89 w 329"/>
                <a:gd name="T91" fmla="*/ 85 h 358"/>
                <a:gd name="T92" fmla="*/ 77 w 329"/>
                <a:gd name="T93" fmla="*/ 98 h 358"/>
                <a:gd name="T94" fmla="*/ 65 w 329"/>
                <a:gd name="T95" fmla="*/ 118 h 358"/>
                <a:gd name="T96" fmla="*/ 52 w 329"/>
                <a:gd name="T97" fmla="*/ 138 h 358"/>
                <a:gd name="T98" fmla="*/ 36 w 329"/>
                <a:gd name="T99" fmla="*/ 171 h 358"/>
                <a:gd name="T100" fmla="*/ 36 w 329"/>
                <a:gd name="T101" fmla="*/ 171 h 358"/>
                <a:gd name="T102" fmla="*/ 28 w 329"/>
                <a:gd name="T103" fmla="*/ 203 h 358"/>
                <a:gd name="T104" fmla="*/ 20 w 329"/>
                <a:gd name="T105" fmla="*/ 236 h 358"/>
                <a:gd name="T106" fmla="*/ 12 w 329"/>
                <a:gd name="T107" fmla="*/ 297 h 358"/>
                <a:gd name="T108" fmla="*/ 12 w 329"/>
                <a:gd name="T109" fmla="*/ 337 h 358"/>
                <a:gd name="T110" fmla="*/ 12 w 329"/>
                <a:gd name="T111" fmla="*/ 354 h 358"/>
                <a:gd name="T112" fmla="*/ 12 w 329"/>
                <a:gd name="T11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358">
                  <a:moveTo>
                    <a:pt x="12" y="358"/>
                  </a:moveTo>
                  <a:lnTo>
                    <a:pt x="12" y="358"/>
                  </a:lnTo>
                  <a:lnTo>
                    <a:pt x="0" y="301"/>
                  </a:lnTo>
                  <a:lnTo>
                    <a:pt x="0" y="248"/>
                  </a:lnTo>
                  <a:lnTo>
                    <a:pt x="0" y="191"/>
                  </a:lnTo>
                  <a:lnTo>
                    <a:pt x="4" y="130"/>
                  </a:lnTo>
                  <a:lnTo>
                    <a:pt x="12" y="102"/>
                  </a:lnTo>
                  <a:lnTo>
                    <a:pt x="20" y="77"/>
                  </a:lnTo>
                  <a:lnTo>
                    <a:pt x="32" y="53"/>
                  </a:lnTo>
                  <a:lnTo>
                    <a:pt x="48" y="33"/>
                  </a:lnTo>
                  <a:lnTo>
                    <a:pt x="69" y="16"/>
                  </a:lnTo>
                  <a:lnTo>
                    <a:pt x="89" y="4"/>
                  </a:lnTo>
                  <a:lnTo>
                    <a:pt x="89" y="4"/>
                  </a:lnTo>
                  <a:lnTo>
                    <a:pt x="105" y="0"/>
                  </a:lnTo>
                  <a:lnTo>
                    <a:pt x="117" y="0"/>
                  </a:lnTo>
                  <a:lnTo>
                    <a:pt x="142" y="4"/>
                  </a:lnTo>
                  <a:lnTo>
                    <a:pt x="162" y="16"/>
                  </a:lnTo>
                  <a:lnTo>
                    <a:pt x="183" y="28"/>
                  </a:lnTo>
                  <a:lnTo>
                    <a:pt x="219" y="57"/>
                  </a:lnTo>
                  <a:lnTo>
                    <a:pt x="231" y="65"/>
                  </a:lnTo>
                  <a:lnTo>
                    <a:pt x="239" y="65"/>
                  </a:lnTo>
                  <a:lnTo>
                    <a:pt x="248" y="61"/>
                  </a:lnTo>
                  <a:lnTo>
                    <a:pt x="248" y="61"/>
                  </a:lnTo>
                  <a:lnTo>
                    <a:pt x="260" y="57"/>
                  </a:lnTo>
                  <a:lnTo>
                    <a:pt x="272" y="57"/>
                  </a:lnTo>
                  <a:lnTo>
                    <a:pt x="284" y="57"/>
                  </a:lnTo>
                  <a:lnTo>
                    <a:pt x="296" y="61"/>
                  </a:lnTo>
                  <a:lnTo>
                    <a:pt x="317" y="73"/>
                  </a:lnTo>
                  <a:lnTo>
                    <a:pt x="329" y="89"/>
                  </a:lnTo>
                  <a:lnTo>
                    <a:pt x="329" y="98"/>
                  </a:lnTo>
                  <a:lnTo>
                    <a:pt x="329" y="106"/>
                  </a:lnTo>
                  <a:lnTo>
                    <a:pt x="325" y="114"/>
                  </a:lnTo>
                  <a:lnTo>
                    <a:pt x="321" y="122"/>
                  </a:lnTo>
                  <a:lnTo>
                    <a:pt x="313" y="126"/>
                  </a:lnTo>
                  <a:lnTo>
                    <a:pt x="296" y="130"/>
                  </a:lnTo>
                  <a:lnTo>
                    <a:pt x="280" y="130"/>
                  </a:lnTo>
                  <a:lnTo>
                    <a:pt x="260" y="130"/>
                  </a:lnTo>
                  <a:lnTo>
                    <a:pt x="260" y="130"/>
                  </a:lnTo>
                  <a:lnTo>
                    <a:pt x="231" y="122"/>
                  </a:lnTo>
                  <a:lnTo>
                    <a:pt x="203" y="106"/>
                  </a:lnTo>
                  <a:lnTo>
                    <a:pt x="174" y="89"/>
                  </a:lnTo>
                  <a:lnTo>
                    <a:pt x="146" y="77"/>
                  </a:lnTo>
                  <a:lnTo>
                    <a:pt x="130" y="73"/>
                  </a:lnTo>
                  <a:lnTo>
                    <a:pt x="117" y="73"/>
                  </a:lnTo>
                  <a:lnTo>
                    <a:pt x="105" y="77"/>
                  </a:lnTo>
                  <a:lnTo>
                    <a:pt x="89" y="85"/>
                  </a:lnTo>
                  <a:lnTo>
                    <a:pt x="77" y="98"/>
                  </a:lnTo>
                  <a:lnTo>
                    <a:pt x="65" y="118"/>
                  </a:lnTo>
                  <a:lnTo>
                    <a:pt x="52" y="138"/>
                  </a:lnTo>
                  <a:lnTo>
                    <a:pt x="36" y="171"/>
                  </a:lnTo>
                  <a:lnTo>
                    <a:pt x="36" y="171"/>
                  </a:lnTo>
                  <a:lnTo>
                    <a:pt x="28" y="203"/>
                  </a:lnTo>
                  <a:lnTo>
                    <a:pt x="20" y="236"/>
                  </a:lnTo>
                  <a:lnTo>
                    <a:pt x="12" y="297"/>
                  </a:lnTo>
                  <a:lnTo>
                    <a:pt x="12" y="337"/>
                  </a:lnTo>
                  <a:lnTo>
                    <a:pt x="12" y="354"/>
                  </a:lnTo>
                  <a:lnTo>
                    <a:pt x="12" y="358"/>
                  </a:lnTo>
                  <a:close/>
                </a:path>
              </a:pathLst>
            </a:custGeom>
            <a:solidFill>
              <a:srgbClr val="EC6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94"/>
            <p:cNvSpPr>
              <a:spLocks/>
            </p:cNvSpPr>
            <p:nvPr/>
          </p:nvSpPr>
          <p:spPr bwMode="auto">
            <a:xfrm>
              <a:off x="5592" y="2408"/>
              <a:ext cx="382" cy="605"/>
            </a:xfrm>
            <a:custGeom>
              <a:avLst/>
              <a:gdLst>
                <a:gd name="T0" fmla="*/ 146 w 382"/>
                <a:gd name="T1" fmla="*/ 0 h 605"/>
                <a:gd name="T2" fmla="*/ 146 w 382"/>
                <a:gd name="T3" fmla="*/ 0 h 605"/>
                <a:gd name="T4" fmla="*/ 167 w 382"/>
                <a:gd name="T5" fmla="*/ 0 h 605"/>
                <a:gd name="T6" fmla="*/ 187 w 382"/>
                <a:gd name="T7" fmla="*/ 0 h 605"/>
                <a:gd name="T8" fmla="*/ 203 w 382"/>
                <a:gd name="T9" fmla="*/ 4 h 605"/>
                <a:gd name="T10" fmla="*/ 224 w 382"/>
                <a:gd name="T11" fmla="*/ 8 h 605"/>
                <a:gd name="T12" fmla="*/ 240 w 382"/>
                <a:gd name="T13" fmla="*/ 16 h 605"/>
                <a:gd name="T14" fmla="*/ 256 w 382"/>
                <a:gd name="T15" fmla="*/ 28 h 605"/>
                <a:gd name="T16" fmla="*/ 293 w 382"/>
                <a:gd name="T17" fmla="*/ 61 h 605"/>
                <a:gd name="T18" fmla="*/ 321 w 382"/>
                <a:gd name="T19" fmla="*/ 101 h 605"/>
                <a:gd name="T20" fmla="*/ 346 w 382"/>
                <a:gd name="T21" fmla="*/ 150 h 605"/>
                <a:gd name="T22" fmla="*/ 362 w 382"/>
                <a:gd name="T23" fmla="*/ 207 h 605"/>
                <a:gd name="T24" fmla="*/ 374 w 382"/>
                <a:gd name="T25" fmla="*/ 268 h 605"/>
                <a:gd name="T26" fmla="*/ 374 w 382"/>
                <a:gd name="T27" fmla="*/ 268 h 605"/>
                <a:gd name="T28" fmla="*/ 382 w 382"/>
                <a:gd name="T29" fmla="*/ 313 h 605"/>
                <a:gd name="T30" fmla="*/ 382 w 382"/>
                <a:gd name="T31" fmla="*/ 357 h 605"/>
                <a:gd name="T32" fmla="*/ 378 w 382"/>
                <a:gd name="T33" fmla="*/ 402 h 605"/>
                <a:gd name="T34" fmla="*/ 370 w 382"/>
                <a:gd name="T35" fmla="*/ 443 h 605"/>
                <a:gd name="T36" fmla="*/ 362 w 382"/>
                <a:gd name="T37" fmla="*/ 479 h 605"/>
                <a:gd name="T38" fmla="*/ 346 w 382"/>
                <a:gd name="T39" fmla="*/ 516 h 605"/>
                <a:gd name="T40" fmla="*/ 329 w 382"/>
                <a:gd name="T41" fmla="*/ 549 h 605"/>
                <a:gd name="T42" fmla="*/ 313 w 382"/>
                <a:gd name="T43" fmla="*/ 573 h 605"/>
                <a:gd name="T44" fmla="*/ 313 w 382"/>
                <a:gd name="T45" fmla="*/ 573 h 605"/>
                <a:gd name="T46" fmla="*/ 272 w 382"/>
                <a:gd name="T47" fmla="*/ 569 h 605"/>
                <a:gd name="T48" fmla="*/ 228 w 382"/>
                <a:gd name="T49" fmla="*/ 569 h 605"/>
                <a:gd name="T50" fmla="*/ 203 w 382"/>
                <a:gd name="T51" fmla="*/ 573 h 605"/>
                <a:gd name="T52" fmla="*/ 183 w 382"/>
                <a:gd name="T53" fmla="*/ 581 h 605"/>
                <a:gd name="T54" fmla="*/ 158 w 382"/>
                <a:gd name="T55" fmla="*/ 593 h 605"/>
                <a:gd name="T56" fmla="*/ 134 w 382"/>
                <a:gd name="T57" fmla="*/ 605 h 605"/>
                <a:gd name="T58" fmla="*/ 134 w 382"/>
                <a:gd name="T59" fmla="*/ 605 h 605"/>
                <a:gd name="T60" fmla="*/ 110 w 382"/>
                <a:gd name="T61" fmla="*/ 589 h 605"/>
                <a:gd name="T62" fmla="*/ 89 w 382"/>
                <a:gd name="T63" fmla="*/ 569 h 605"/>
                <a:gd name="T64" fmla="*/ 69 w 382"/>
                <a:gd name="T65" fmla="*/ 540 h 605"/>
                <a:gd name="T66" fmla="*/ 53 w 382"/>
                <a:gd name="T67" fmla="*/ 512 h 605"/>
                <a:gd name="T68" fmla="*/ 37 w 382"/>
                <a:gd name="T69" fmla="*/ 479 h 605"/>
                <a:gd name="T70" fmla="*/ 20 w 382"/>
                <a:gd name="T71" fmla="*/ 443 h 605"/>
                <a:gd name="T72" fmla="*/ 12 w 382"/>
                <a:gd name="T73" fmla="*/ 402 h 605"/>
                <a:gd name="T74" fmla="*/ 4 w 382"/>
                <a:gd name="T75" fmla="*/ 362 h 605"/>
                <a:gd name="T76" fmla="*/ 4 w 382"/>
                <a:gd name="T77" fmla="*/ 362 h 605"/>
                <a:gd name="T78" fmla="*/ 0 w 382"/>
                <a:gd name="T79" fmla="*/ 296 h 605"/>
                <a:gd name="T80" fmla="*/ 0 w 382"/>
                <a:gd name="T81" fmla="*/ 235 h 605"/>
                <a:gd name="T82" fmla="*/ 12 w 382"/>
                <a:gd name="T83" fmla="*/ 179 h 605"/>
                <a:gd name="T84" fmla="*/ 28 w 382"/>
                <a:gd name="T85" fmla="*/ 126 h 605"/>
                <a:gd name="T86" fmla="*/ 49 w 382"/>
                <a:gd name="T87" fmla="*/ 81 h 605"/>
                <a:gd name="T88" fmla="*/ 77 w 382"/>
                <a:gd name="T89" fmla="*/ 44 h 605"/>
                <a:gd name="T90" fmla="*/ 93 w 382"/>
                <a:gd name="T91" fmla="*/ 28 h 605"/>
                <a:gd name="T92" fmla="*/ 110 w 382"/>
                <a:gd name="T93" fmla="*/ 16 h 605"/>
                <a:gd name="T94" fmla="*/ 126 w 382"/>
                <a:gd name="T95" fmla="*/ 8 h 605"/>
                <a:gd name="T96" fmla="*/ 146 w 382"/>
                <a:gd name="T97" fmla="*/ 0 h 605"/>
                <a:gd name="T98" fmla="*/ 146 w 382"/>
                <a:gd name="T99"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605">
                  <a:moveTo>
                    <a:pt x="146" y="0"/>
                  </a:moveTo>
                  <a:lnTo>
                    <a:pt x="146" y="0"/>
                  </a:lnTo>
                  <a:lnTo>
                    <a:pt x="167" y="0"/>
                  </a:lnTo>
                  <a:lnTo>
                    <a:pt x="187" y="0"/>
                  </a:lnTo>
                  <a:lnTo>
                    <a:pt x="203" y="4"/>
                  </a:lnTo>
                  <a:lnTo>
                    <a:pt x="224" y="8"/>
                  </a:lnTo>
                  <a:lnTo>
                    <a:pt x="240" y="16"/>
                  </a:lnTo>
                  <a:lnTo>
                    <a:pt x="256" y="28"/>
                  </a:lnTo>
                  <a:lnTo>
                    <a:pt x="293" y="61"/>
                  </a:lnTo>
                  <a:lnTo>
                    <a:pt x="321" y="101"/>
                  </a:lnTo>
                  <a:lnTo>
                    <a:pt x="346" y="150"/>
                  </a:lnTo>
                  <a:lnTo>
                    <a:pt x="362" y="207"/>
                  </a:lnTo>
                  <a:lnTo>
                    <a:pt x="374" y="268"/>
                  </a:lnTo>
                  <a:lnTo>
                    <a:pt x="374" y="268"/>
                  </a:lnTo>
                  <a:lnTo>
                    <a:pt x="382" y="313"/>
                  </a:lnTo>
                  <a:lnTo>
                    <a:pt x="382" y="357"/>
                  </a:lnTo>
                  <a:lnTo>
                    <a:pt x="378" y="402"/>
                  </a:lnTo>
                  <a:lnTo>
                    <a:pt x="370" y="443"/>
                  </a:lnTo>
                  <a:lnTo>
                    <a:pt x="362" y="479"/>
                  </a:lnTo>
                  <a:lnTo>
                    <a:pt x="346" y="516"/>
                  </a:lnTo>
                  <a:lnTo>
                    <a:pt x="329" y="549"/>
                  </a:lnTo>
                  <a:lnTo>
                    <a:pt x="313" y="573"/>
                  </a:lnTo>
                  <a:lnTo>
                    <a:pt x="313" y="573"/>
                  </a:lnTo>
                  <a:lnTo>
                    <a:pt x="272" y="569"/>
                  </a:lnTo>
                  <a:lnTo>
                    <a:pt x="228" y="569"/>
                  </a:lnTo>
                  <a:lnTo>
                    <a:pt x="203" y="573"/>
                  </a:lnTo>
                  <a:lnTo>
                    <a:pt x="183" y="581"/>
                  </a:lnTo>
                  <a:lnTo>
                    <a:pt x="158" y="593"/>
                  </a:lnTo>
                  <a:lnTo>
                    <a:pt x="134" y="605"/>
                  </a:lnTo>
                  <a:lnTo>
                    <a:pt x="134" y="605"/>
                  </a:lnTo>
                  <a:lnTo>
                    <a:pt x="110" y="589"/>
                  </a:lnTo>
                  <a:lnTo>
                    <a:pt x="89" y="569"/>
                  </a:lnTo>
                  <a:lnTo>
                    <a:pt x="69" y="540"/>
                  </a:lnTo>
                  <a:lnTo>
                    <a:pt x="53" y="512"/>
                  </a:lnTo>
                  <a:lnTo>
                    <a:pt x="37" y="479"/>
                  </a:lnTo>
                  <a:lnTo>
                    <a:pt x="20" y="443"/>
                  </a:lnTo>
                  <a:lnTo>
                    <a:pt x="12" y="402"/>
                  </a:lnTo>
                  <a:lnTo>
                    <a:pt x="4" y="362"/>
                  </a:lnTo>
                  <a:lnTo>
                    <a:pt x="4" y="362"/>
                  </a:lnTo>
                  <a:lnTo>
                    <a:pt x="0" y="296"/>
                  </a:lnTo>
                  <a:lnTo>
                    <a:pt x="0" y="235"/>
                  </a:lnTo>
                  <a:lnTo>
                    <a:pt x="12" y="179"/>
                  </a:lnTo>
                  <a:lnTo>
                    <a:pt x="28" y="126"/>
                  </a:lnTo>
                  <a:lnTo>
                    <a:pt x="49" y="81"/>
                  </a:lnTo>
                  <a:lnTo>
                    <a:pt x="77" y="44"/>
                  </a:lnTo>
                  <a:lnTo>
                    <a:pt x="93" y="28"/>
                  </a:lnTo>
                  <a:lnTo>
                    <a:pt x="110" y="16"/>
                  </a:lnTo>
                  <a:lnTo>
                    <a:pt x="126" y="8"/>
                  </a:lnTo>
                  <a:lnTo>
                    <a:pt x="146" y="0"/>
                  </a:lnTo>
                  <a:lnTo>
                    <a:pt x="146" y="0"/>
                  </a:lnTo>
                  <a:close/>
                </a:path>
              </a:pathLst>
            </a:custGeom>
            <a:solidFill>
              <a:srgbClr val="F68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95"/>
            <p:cNvSpPr>
              <a:spLocks/>
            </p:cNvSpPr>
            <p:nvPr/>
          </p:nvSpPr>
          <p:spPr bwMode="auto">
            <a:xfrm>
              <a:off x="5612" y="2440"/>
              <a:ext cx="338" cy="557"/>
            </a:xfrm>
            <a:custGeom>
              <a:avLst/>
              <a:gdLst>
                <a:gd name="T0" fmla="*/ 138 w 338"/>
                <a:gd name="T1" fmla="*/ 0 h 557"/>
                <a:gd name="T2" fmla="*/ 138 w 338"/>
                <a:gd name="T3" fmla="*/ 0 h 557"/>
                <a:gd name="T4" fmla="*/ 155 w 338"/>
                <a:gd name="T5" fmla="*/ 0 h 557"/>
                <a:gd name="T6" fmla="*/ 175 w 338"/>
                <a:gd name="T7" fmla="*/ 4 h 557"/>
                <a:gd name="T8" fmla="*/ 191 w 338"/>
                <a:gd name="T9" fmla="*/ 8 h 557"/>
                <a:gd name="T10" fmla="*/ 208 w 338"/>
                <a:gd name="T11" fmla="*/ 16 h 557"/>
                <a:gd name="T12" fmla="*/ 236 w 338"/>
                <a:gd name="T13" fmla="*/ 37 h 557"/>
                <a:gd name="T14" fmla="*/ 265 w 338"/>
                <a:gd name="T15" fmla="*/ 69 h 557"/>
                <a:gd name="T16" fmla="*/ 289 w 338"/>
                <a:gd name="T17" fmla="*/ 110 h 557"/>
                <a:gd name="T18" fmla="*/ 309 w 338"/>
                <a:gd name="T19" fmla="*/ 155 h 557"/>
                <a:gd name="T20" fmla="*/ 326 w 338"/>
                <a:gd name="T21" fmla="*/ 208 h 557"/>
                <a:gd name="T22" fmla="*/ 334 w 338"/>
                <a:gd name="T23" fmla="*/ 264 h 557"/>
                <a:gd name="T24" fmla="*/ 334 w 338"/>
                <a:gd name="T25" fmla="*/ 264 h 557"/>
                <a:gd name="T26" fmla="*/ 338 w 338"/>
                <a:gd name="T27" fmla="*/ 309 h 557"/>
                <a:gd name="T28" fmla="*/ 334 w 338"/>
                <a:gd name="T29" fmla="*/ 350 h 557"/>
                <a:gd name="T30" fmla="*/ 330 w 338"/>
                <a:gd name="T31" fmla="*/ 386 h 557"/>
                <a:gd name="T32" fmla="*/ 321 w 338"/>
                <a:gd name="T33" fmla="*/ 427 h 557"/>
                <a:gd name="T34" fmla="*/ 309 w 338"/>
                <a:gd name="T35" fmla="*/ 460 h 557"/>
                <a:gd name="T36" fmla="*/ 297 w 338"/>
                <a:gd name="T37" fmla="*/ 488 h 557"/>
                <a:gd name="T38" fmla="*/ 281 w 338"/>
                <a:gd name="T39" fmla="*/ 517 h 557"/>
                <a:gd name="T40" fmla="*/ 260 w 338"/>
                <a:gd name="T41" fmla="*/ 537 h 557"/>
                <a:gd name="T42" fmla="*/ 260 w 338"/>
                <a:gd name="T43" fmla="*/ 537 h 557"/>
                <a:gd name="T44" fmla="*/ 232 w 338"/>
                <a:gd name="T45" fmla="*/ 537 h 557"/>
                <a:gd name="T46" fmla="*/ 204 w 338"/>
                <a:gd name="T47" fmla="*/ 537 h 557"/>
                <a:gd name="T48" fmla="*/ 171 w 338"/>
                <a:gd name="T49" fmla="*/ 545 h 557"/>
                <a:gd name="T50" fmla="*/ 143 w 338"/>
                <a:gd name="T51" fmla="*/ 557 h 557"/>
                <a:gd name="T52" fmla="*/ 143 w 338"/>
                <a:gd name="T53" fmla="*/ 557 h 557"/>
                <a:gd name="T54" fmla="*/ 118 w 338"/>
                <a:gd name="T55" fmla="*/ 541 h 557"/>
                <a:gd name="T56" fmla="*/ 94 w 338"/>
                <a:gd name="T57" fmla="*/ 521 h 557"/>
                <a:gd name="T58" fmla="*/ 69 w 338"/>
                <a:gd name="T59" fmla="*/ 496 h 557"/>
                <a:gd name="T60" fmla="*/ 53 w 338"/>
                <a:gd name="T61" fmla="*/ 464 h 557"/>
                <a:gd name="T62" fmla="*/ 33 w 338"/>
                <a:gd name="T63" fmla="*/ 431 h 557"/>
                <a:gd name="T64" fmla="*/ 21 w 338"/>
                <a:gd name="T65" fmla="*/ 391 h 557"/>
                <a:gd name="T66" fmla="*/ 8 w 338"/>
                <a:gd name="T67" fmla="*/ 350 h 557"/>
                <a:gd name="T68" fmla="*/ 4 w 338"/>
                <a:gd name="T69" fmla="*/ 305 h 557"/>
                <a:gd name="T70" fmla="*/ 4 w 338"/>
                <a:gd name="T71" fmla="*/ 305 h 557"/>
                <a:gd name="T72" fmla="*/ 0 w 338"/>
                <a:gd name="T73" fmla="*/ 248 h 557"/>
                <a:gd name="T74" fmla="*/ 4 w 338"/>
                <a:gd name="T75" fmla="*/ 191 h 557"/>
                <a:gd name="T76" fmla="*/ 17 w 338"/>
                <a:gd name="T77" fmla="*/ 143 h 557"/>
                <a:gd name="T78" fmla="*/ 33 w 338"/>
                <a:gd name="T79" fmla="*/ 98 h 557"/>
                <a:gd name="T80" fmla="*/ 53 w 338"/>
                <a:gd name="T81" fmla="*/ 61 h 557"/>
                <a:gd name="T82" fmla="*/ 77 w 338"/>
                <a:gd name="T83" fmla="*/ 33 h 557"/>
                <a:gd name="T84" fmla="*/ 90 w 338"/>
                <a:gd name="T85" fmla="*/ 21 h 557"/>
                <a:gd name="T86" fmla="*/ 106 w 338"/>
                <a:gd name="T87" fmla="*/ 12 h 557"/>
                <a:gd name="T88" fmla="*/ 122 w 338"/>
                <a:gd name="T89" fmla="*/ 4 h 557"/>
                <a:gd name="T90" fmla="*/ 138 w 338"/>
                <a:gd name="T91" fmla="*/ 0 h 557"/>
                <a:gd name="T92" fmla="*/ 138 w 338"/>
                <a:gd name="T93"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8" h="557">
                  <a:moveTo>
                    <a:pt x="138" y="0"/>
                  </a:moveTo>
                  <a:lnTo>
                    <a:pt x="138" y="0"/>
                  </a:lnTo>
                  <a:lnTo>
                    <a:pt x="155" y="0"/>
                  </a:lnTo>
                  <a:lnTo>
                    <a:pt x="175" y="4"/>
                  </a:lnTo>
                  <a:lnTo>
                    <a:pt x="191" y="8"/>
                  </a:lnTo>
                  <a:lnTo>
                    <a:pt x="208" y="16"/>
                  </a:lnTo>
                  <a:lnTo>
                    <a:pt x="236" y="37"/>
                  </a:lnTo>
                  <a:lnTo>
                    <a:pt x="265" y="69"/>
                  </a:lnTo>
                  <a:lnTo>
                    <a:pt x="289" y="110"/>
                  </a:lnTo>
                  <a:lnTo>
                    <a:pt x="309" y="155"/>
                  </a:lnTo>
                  <a:lnTo>
                    <a:pt x="326" y="208"/>
                  </a:lnTo>
                  <a:lnTo>
                    <a:pt x="334" y="264"/>
                  </a:lnTo>
                  <a:lnTo>
                    <a:pt x="334" y="264"/>
                  </a:lnTo>
                  <a:lnTo>
                    <a:pt x="338" y="309"/>
                  </a:lnTo>
                  <a:lnTo>
                    <a:pt x="334" y="350"/>
                  </a:lnTo>
                  <a:lnTo>
                    <a:pt x="330" y="386"/>
                  </a:lnTo>
                  <a:lnTo>
                    <a:pt x="321" y="427"/>
                  </a:lnTo>
                  <a:lnTo>
                    <a:pt x="309" y="460"/>
                  </a:lnTo>
                  <a:lnTo>
                    <a:pt x="297" y="488"/>
                  </a:lnTo>
                  <a:lnTo>
                    <a:pt x="281" y="517"/>
                  </a:lnTo>
                  <a:lnTo>
                    <a:pt x="260" y="537"/>
                  </a:lnTo>
                  <a:lnTo>
                    <a:pt x="260" y="537"/>
                  </a:lnTo>
                  <a:lnTo>
                    <a:pt x="232" y="537"/>
                  </a:lnTo>
                  <a:lnTo>
                    <a:pt x="204" y="537"/>
                  </a:lnTo>
                  <a:lnTo>
                    <a:pt x="171" y="545"/>
                  </a:lnTo>
                  <a:lnTo>
                    <a:pt x="143" y="557"/>
                  </a:lnTo>
                  <a:lnTo>
                    <a:pt x="143" y="557"/>
                  </a:lnTo>
                  <a:lnTo>
                    <a:pt x="118" y="541"/>
                  </a:lnTo>
                  <a:lnTo>
                    <a:pt x="94" y="521"/>
                  </a:lnTo>
                  <a:lnTo>
                    <a:pt x="69" y="496"/>
                  </a:lnTo>
                  <a:lnTo>
                    <a:pt x="53" y="464"/>
                  </a:lnTo>
                  <a:lnTo>
                    <a:pt x="33" y="431"/>
                  </a:lnTo>
                  <a:lnTo>
                    <a:pt x="21" y="391"/>
                  </a:lnTo>
                  <a:lnTo>
                    <a:pt x="8" y="350"/>
                  </a:lnTo>
                  <a:lnTo>
                    <a:pt x="4" y="305"/>
                  </a:lnTo>
                  <a:lnTo>
                    <a:pt x="4" y="305"/>
                  </a:lnTo>
                  <a:lnTo>
                    <a:pt x="0" y="248"/>
                  </a:lnTo>
                  <a:lnTo>
                    <a:pt x="4" y="191"/>
                  </a:lnTo>
                  <a:lnTo>
                    <a:pt x="17" y="143"/>
                  </a:lnTo>
                  <a:lnTo>
                    <a:pt x="33" y="98"/>
                  </a:lnTo>
                  <a:lnTo>
                    <a:pt x="53" y="61"/>
                  </a:lnTo>
                  <a:lnTo>
                    <a:pt x="77" y="33"/>
                  </a:lnTo>
                  <a:lnTo>
                    <a:pt x="90" y="21"/>
                  </a:lnTo>
                  <a:lnTo>
                    <a:pt x="106" y="12"/>
                  </a:lnTo>
                  <a:lnTo>
                    <a:pt x="122" y="4"/>
                  </a:lnTo>
                  <a:lnTo>
                    <a:pt x="138" y="0"/>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96"/>
            <p:cNvSpPr>
              <a:spLocks/>
            </p:cNvSpPr>
            <p:nvPr/>
          </p:nvSpPr>
          <p:spPr bwMode="auto">
            <a:xfrm>
              <a:off x="5612" y="2440"/>
              <a:ext cx="334" cy="342"/>
            </a:xfrm>
            <a:custGeom>
              <a:avLst/>
              <a:gdLst>
                <a:gd name="T0" fmla="*/ 147 w 334"/>
                <a:gd name="T1" fmla="*/ 49 h 342"/>
                <a:gd name="T2" fmla="*/ 147 w 334"/>
                <a:gd name="T3" fmla="*/ 49 h 342"/>
                <a:gd name="T4" fmla="*/ 130 w 334"/>
                <a:gd name="T5" fmla="*/ 53 h 342"/>
                <a:gd name="T6" fmla="*/ 114 w 334"/>
                <a:gd name="T7" fmla="*/ 61 h 342"/>
                <a:gd name="T8" fmla="*/ 98 w 334"/>
                <a:gd name="T9" fmla="*/ 69 h 342"/>
                <a:gd name="T10" fmla="*/ 86 w 334"/>
                <a:gd name="T11" fmla="*/ 77 h 342"/>
                <a:gd name="T12" fmla="*/ 61 w 334"/>
                <a:gd name="T13" fmla="*/ 106 h 342"/>
                <a:gd name="T14" fmla="*/ 41 w 334"/>
                <a:gd name="T15" fmla="*/ 143 h 342"/>
                <a:gd name="T16" fmla="*/ 25 w 334"/>
                <a:gd name="T17" fmla="*/ 187 h 342"/>
                <a:gd name="T18" fmla="*/ 12 w 334"/>
                <a:gd name="T19" fmla="*/ 232 h 342"/>
                <a:gd name="T20" fmla="*/ 8 w 334"/>
                <a:gd name="T21" fmla="*/ 285 h 342"/>
                <a:gd name="T22" fmla="*/ 8 w 334"/>
                <a:gd name="T23" fmla="*/ 342 h 342"/>
                <a:gd name="T24" fmla="*/ 8 w 334"/>
                <a:gd name="T25" fmla="*/ 342 h 342"/>
                <a:gd name="T26" fmla="*/ 4 w 334"/>
                <a:gd name="T27" fmla="*/ 305 h 342"/>
                <a:gd name="T28" fmla="*/ 4 w 334"/>
                <a:gd name="T29" fmla="*/ 305 h 342"/>
                <a:gd name="T30" fmla="*/ 0 w 334"/>
                <a:gd name="T31" fmla="*/ 248 h 342"/>
                <a:gd name="T32" fmla="*/ 4 w 334"/>
                <a:gd name="T33" fmla="*/ 191 h 342"/>
                <a:gd name="T34" fmla="*/ 17 w 334"/>
                <a:gd name="T35" fmla="*/ 143 h 342"/>
                <a:gd name="T36" fmla="*/ 33 w 334"/>
                <a:gd name="T37" fmla="*/ 98 h 342"/>
                <a:gd name="T38" fmla="*/ 53 w 334"/>
                <a:gd name="T39" fmla="*/ 61 h 342"/>
                <a:gd name="T40" fmla="*/ 77 w 334"/>
                <a:gd name="T41" fmla="*/ 33 h 342"/>
                <a:gd name="T42" fmla="*/ 90 w 334"/>
                <a:gd name="T43" fmla="*/ 21 h 342"/>
                <a:gd name="T44" fmla="*/ 106 w 334"/>
                <a:gd name="T45" fmla="*/ 12 h 342"/>
                <a:gd name="T46" fmla="*/ 122 w 334"/>
                <a:gd name="T47" fmla="*/ 4 h 342"/>
                <a:gd name="T48" fmla="*/ 138 w 334"/>
                <a:gd name="T49" fmla="*/ 0 h 342"/>
                <a:gd name="T50" fmla="*/ 138 w 334"/>
                <a:gd name="T51" fmla="*/ 0 h 342"/>
                <a:gd name="T52" fmla="*/ 155 w 334"/>
                <a:gd name="T53" fmla="*/ 0 h 342"/>
                <a:gd name="T54" fmla="*/ 175 w 334"/>
                <a:gd name="T55" fmla="*/ 4 h 342"/>
                <a:gd name="T56" fmla="*/ 191 w 334"/>
                <a:gd name="T57" fmla="*/ 8 h 342"/>
                <a:gd name="T58" fmla="*/ 208 w 334"/>
                <a:gd name="T59" fmla="*/ 16 h 342"/>
                <a:gd name="T60" fmla="*/ 236 w 334"/>
                <a:gd name="T61" fmla="*/ 37 h 342"/>
                <a:gd name="T62" fmla="*/ 265 w 334"/>
                <a:gd name="T63" fmla="*/ 69 h 342"/>
                <a:gd name="T64" fmla="*/ 289 w 334"/>
                <a:gd name="T65" fmla="*/ 110 h 342"/>
                <a:gd name="T66" fmla="*/ 309 w 334"/>
                <a:gd name="T67" fmla="*/ 155 h 342"/>
                <a:gd name="T68" fmla="*/ 326 w 334"/>
                <a:gd name="T69" fmla="*/ 208 h 342"/>
                <a:gd name="T70" fmla="*/ 334 w 334"/>
                <a:gd name="T71" fmla="*/ 264 h 342"/>
                <a:gd name="T72" fmla="*/ 334 w 334"/>
                <a:gd name="T73" fmla="*/ 264 h 342"/>
                <a:gd name="T74" fmla="*/ 334 w 334"/>
                <a:gd name="T75" fmla="*/ 277 h 342"/>
                <a:gd name="T76" fmla="*/ 334 w 334"/>
                <a:gd name="T77" fmla="*/ 277 h 342"/>
                <a:gd name="T78" fmla="*/ 321 w 334"/>
                <a:gd name="T79" fmla="*/ 228 h 342"/>
                <a:gd name="T80" fmla="*/ 305 w 334"/>
                <a:gd name="T81" fmla="*/ 183 h 342"/>
                <a:gd name="T82" fmla="*/ 285 w 334"/>
                <a:gd name="T83" fmla="*/ 143 h 342"/>
                <a:gd name="T84" fmla="*/ 260 w 334"/>
                <a:gd name="T85" fmla="*/ 110 h 342"/>
                <a:gd name="T86" fmla="*/ 236 w 334"/>
                <a:gd name="T87" fmla="*/ 82 h 342"/>
                <a:gd name="T88" fmla="*/ 208 w 334"/>
                <a:gd name="T89" fmla="*/ 61 h 342"/>
                <a:gd name="T90" fmla="*/ 175 w 334"/>
                <a:gd name="T91" fmla="*/ 53 h 342"/>
                <a:gd name="T92" fmla="*/ 163 w 334"/>
                <a:gd name="T93" fmla="*/ 49 h 342"/>
                <a:gd name="T94" fmla="*/ 147 w 334"/>
                <a:gd name="T95" fmla="*/ 49 h 342"/>
                <a:gd name="T96" fmla="*/ 147 w 334"/>
                <a:gd name="T97" fmla="*/ 4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42">
                  <a:moveTo>
                    <a:pt x="147" y="49"/>
                  </a:moveTo>
                  <a:lnTo>
                    <a:pt x="147" y="49"/>
                  </a:lnTo>
                  <a:lnTo>
                    <a:pt x="130" y="53"/>
                  </a:lnTo>
                  <a:lnTo>
                    <a:pt x="114" y="61"/>
                  </a:lnTo>
                  <a:lnTo>
                    <a:pt x="98" y="69"/>
                  </a:lnTo>
                  <a:lnTo>
                    <a:pt x="86" y="77"/>
                  </a:lnTo>
                  <a:lnTo>
                    <a:pt x="61" y="106"/>
                  </a:lnTo>
                  <a:lnTo>
                    <a:pt x="41" y="143"/>
                  </a:lnTo>
                  <a:lnTo>
                    <a:pt x="25" y="187"/>
                  </a:lnTo>
                  <a:lnTo>
                    <a:pt x="12" y="232"/>
                  </a:lnTo>
                  <a:lnTo>
                    <a:pt x="8" y="285"/>
                  </a:lnTo>
                  <a:lnTo>
                    <a:pt x="8" y="342"/>
                  </a:lnTo>
                  <a:lnTo>
                    <a:pt x="8" y="342"/>
                  </a:lnTo>
                  <a:lnTo>
                    <a:pt x="4" y="305"/>
                  </a:lnTo>
                  <a:lnTo>
                    <a:pt x="4" y="305"/>
                  </a:lnTo>
                  <a:lnTo>
                    <a:pt x="0" y="248"/>
                  </a:lnTo>
                  <a:lnTo>
                    <a:pt x="4" y="191"/>
                  </a:lnTo>
                  <a:lnTo>
                    <a:pt x="17" y="143"/>
                  </a:lnTo>
                  <a:lnTo>
                    <a:pt x="33" y="98"/>
                  </a:lnTo>
                  <a:lnTo>
                    <a:pt x="53" y="61"/>
                  </a:lnTo>
                  <a:lnTo>
                    <a:pt x="77" y="33"/>
                  </a:lnTo>
                  <a:lnTo>
                    <a:pt x="90" y="21"/>
                  </a:lnTo>
                  <a:lnTo>
                    <a:pt x="106" y="12"/>
                  </a:lnTo>
                  <a:lnTo>
                    <a:pt x="122" y="4"/>
                  </a:lnTo>
                  <a:lnTo>
                    <a:pt x="138" y="0"/>
                  </a:lnTo>
                  <a:lnTo>
                    <a:pt x="138" y="0"/>
                  </a:lnTo>
                  <a:lnTo>
                    <a:pt x="155" y="0"/>
                  </a:lnTo>
                  <a:lnTo>
                    <a:pt x="175" y="4"/>
                  </a:lnTo>
                  <a:lnTo>
                    <a:pt x="191" y="8"/>
                  </a:lnTo>
                  <a:lnTo>
                    <a:pt x="208" y="16"/>
                  </a:lnTo>
                  <a:lnTo>
                    <a:pt x="236" y="37"/>
                  </a:lnTo>
                  <a:lnTo>
                    <a:pt x="265" y="69"/>
                  </a:lnTo>
                  <a:lnTo>
                    <a:pt x="289" y="110"/>
                  </a:lnTo>
                  <a:lnTo>
                    <a:pt x="309" y="155"/>
                  </a:lnTo>
                  <a:lnTo>
                    <a:pt x="326" y="208"/>
                  </a:lnTo>
                  <a:lnTo>
                    <a:pt x="334" y="264"/>
                  </a:lnTo>
                  <a:lnTo>
                    <a:pt x="334" y="264"/>
                  </a:lnTo>
                  <a:lnTo>
                    <a:pt x="334" y="277"/>
                  </a:lnTo>
                  <a:lnTo>
                    <a:pt x="334" y="277"/>
                  </a:lnTo>
                  <a:lnTo>
                    <a:pt x="321" y="228"/>
                  </a:lnTo>
                  <a:lnTo>
                    <a:pt x="305" y="183"/>
                  </a:lnTo>
                  <a:lnTo>
                    <a:pt x="285" y="143"/>
                  </a:lnTo>
                  <a:lnTo>
                    <a:pt x="260" y="110"/>
                  </a:lnTo>
                  <a:lnTo>
                    <a:pt x="236" y="82"/>
                  </a:lnTo>
                  <a:lnTo>
                    <a:pt x="208" y="61"/>
                  </a:lnTo>
                  <a:lnTo>
                    <a:pt x="175" y="53"/>
                  </a:lnTo>
                  <a:lnTo>
                    <a:pt x="163" y="49"/>
                  </a:lnTo>
                  <a:lnTo>
                    <a:pt x="147" y="49"/>
                  </a:lnTo>
                  <a:lnTo>
                    <a:pt x="147" y="49"/>
                  </a:lnTo>
                  <a:close/>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7"/>
            <p:cNvSpPr>
              <a:spLocks/>
            </p:cNvSpPr>
            <p:nvPr/>
          </p:nvSpPr>
          <p:spPr bwMode="auto">
            <a:xfrm>
              <a:off x="5677" y="2578"/>
              <a:ext cx="220" cy="277"/>
            </a:xfrm>
            <a:custGeom>
              <a:avLst/>
              <a:gdLst>
                <a:gd name="T0" fmla="*/ 0 w 220"/>
                <a:gd name="T1" fmla="*/ 155 h 277"/>
                <a:gd name="T2" fmla="*/ 0 w 220"/>
                <a:gd name="T3" fmla="*/ 155 h 277"/>
                <a:gd name="T4" fmla="*/ 8 w 220"/>
                <a:gd name="T5" fmla="*/ 183 h 277"/>
                <a:gd name="T6" fmla="*/ 21 w 220"/>
                <a:gd name="T7" fmla="*/ 208 h 277"/>
                <a:gd name="T8" fmla="*/ 33 w 220"/>
                <a:gd name="T9" fmla="*/ 228 h 277"/>
                <a:gd name="T10" fmla="*/ 49 w 220"/>
                <a:gd name="T11" fmla="*/ 248 h 277"/>
                <a:gd name="T12" fmla="*/ 65 w 220"/>
                <a:gd name="T13" fmla="*/ 265 h 277"/>
                <a:gd name="T14" fmla="*/ 86 w 220"/>
                <a:gd name="T15" fmla="*/ 273 h 277"/>
                <a:gd name="T16" fmla="*/ 110 w 220"/>
                <a:gd name="T17" fmla="*/ 277 h 277"/>
                <a:gd name="T18" fmla="*/ 130 w 220"/>
                <a:gd name="T19" fmla="*/ 277 h 277"/>
                <a:gd name="T20" fmla="*/ 130 w 220"/>
                <a:gd name="T21" fmla="*/ 277 h 277"/>
                <a:gd name="T22" fmla="*/ 151 w 220"/>
                <a:gd name="T23" fmla="*/ 273 h 277"/>
                <a:gd name="T24" fmla="*/ 171 w 220"/>
                <a:gd name="T25" fmla="*/ 261 h 277"/>
                <a:gd name="T26" fmla="*/ 187 w 220"/>
                <a:gd name="T27" fmla="*/ 244 h 277"/>
                <a:gd name="T28" fmla="*/ 200 w 220"/>
                <a:gd name="T29" fmla="*/ 224 h 277"/>
                <a:gd name="T30" fmla="*/ 212 w 220"/>
                <a:gd name="T31" fmla="*/ 204 h 277"/>
                <a:gd name="T32" fmla="*/ 216 w 220"/>
                <a:gd name="T33" fmla="*/ 179 h 277"/>
                <a:gd name="T34" fmla="*/ 220 w 220"/>
                <a:gd name="T35" fmla="*/ 151 h 277"/>
                <a:gd name="T36" fmla="*/ 216 w 220"/>
                <a:gd name="T37" fmla="*/ 122 h 277"/>
                <a:gd name="T38" fmla="*/ 216 w 220"/>
                <a:gd name="T39" fmla="*/ 122 h 277"/>
                <a:gd name="T40" fmla="*/ 208 w 220"/>
                <a:gd name="T41" fmla="*/ 94 h 277"/>
                <a:gd name="T42" fmla="*/ 200 w 220"/>
                <a:gd name="T43" fmla="*/ 70 h 277"/>
                <a:gd name="T44" fmla="*/ 183 w 220"/>
                <a:gd name="T45" fmla="*/ 49 h 277"/>
                <a:gd name="T46" fmla="*/ 167 w 220"/>
                <a:gd name="T47" fmla="*/ 29 h 277"/>
                <a:gd name="T48" fmla="*/ 151 w 220"/>
                <a:gd name="T49" fmla="*/ 13 h 277"/>
                <a:gd name="T50" fmla="*/ 130 w 220"/>
                <a:gd name="T51" fmla="*/ 5 h 277"/>
                <a:gd name="T52" fmla="*/ 110 w 220"/>
                <a:gd name="T53" fmla="*/ 0 h 277"/>
                <a:gd name="T54" fmla="*/ 86 w 220"/>
                <a:gd name="T55" fmla="*/ 0 h 277"/>
                <a:gd name="T56" fmla="*/ 86 w 220"/>
                <a:gd name="T57" fmla="*/ 0 h 277"/>
                <a:gd name="T58" fmla="*/ 65 w 220"/>
                <a:gd name="T59" fmla="*/ 5 h 277"/>
                <a:gd name="T60" fmla="*/ 45 w 220"/>
                <a:gd name="T61" fmla="*/ 17 h 277"/>
                <a:gd name="T62" fmla="*/ 29 w 220"/>
                <a:gd name="T63" fmla="*/ 33 h 277"/>
                <a:gd name="T64" fmla="*/ 17 w 220"/>
                <a:gd name="T65" fmla="*/ 53 h 277"/>
                <a:gd name="T66" fmla="*/ 8 w 220"/>
                <a:gd name="T67" fmla="*/ 74 h 277"/>
                <a:gd name="T68" fmla="*/ 0 w 220"/>
                <a:gd name="T69" fmla="*/ 98 h 277"/>
                <a:gd name="T70" fmla="*/ 0 w 220"/>
                <a:gd name="T71" fmla="*/ 126 h 277"/>
                <a:gd name="T72" fmla="*/ 0 w 220"/>
                <a:gd name="T73" fmla="*/ 155 h 277"/>
                <a:gd name="T74" fmla="*/ 0 w 220"/>
                <a:gd name="T75" fmla="*/ 15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77">
                  <a:moveTo>
                    <a:pt x="0" y="155"/>
                  </a:moveTo>
                  <a:lnTo>
                    <a:pt x="0" y="155"/>
                  </a:lnTo>
                  <a:lnTo>
                    <a:pt x="8" y="183"/>
                  </a:lnTo>
                  <a:lnTo>
                    <a:pt x="21" y="208"/>
                  </a:lnTo>
                  <a:lnTo>
                    <a:pt x="33" y="228"/>
                  </a:lnTo>
                  <a:lnTo>
                    <a:pt x="49" y="248"/>
                  </a:lnTo>
                  <a:lnTo>
                    <a:pt x="65" y="265"/>
                  </a:lnTo>
                  <a:lnTo>
                    <a:pt x="86" y="273"/>
                  </a:lnTo>
                  <a:lnTo>
                    <a:pt x="110" y="277"/>
                  </a:lnTo>
                  <a:lnTo>
                    <a:pt x="130" y="277"/>
                  </a:lnTo>
                  <a:lnTo>
                    <a:pt x="130" y="277"/>
                  </a:lnTo>
                  <a:lnTo>
                    <a:pt x="151" y="273"/>
                  </a:lnTo>
                  <a:lnTo>
                    <a:pt x="171" y="261"/>
                  </a:lnTo>
                  <a:lnTo>
                    <a:pt x="187" y="244"/>
                  </a:lnTo>
                  <a:lnTo>
                    <a:pt x="200" y="224"/>
                  </a:lnTo>
                  <a:lnTo>
                    <a:pt x="212" y="204"/>
                  </a:lnTo>
                  <a:lnTo>
                    <a:pt x="216" y="179"/>
                  </a:lnTo>
                  <a:lnTo>
                    <a:pt x="220" y="151"/>
                  </a:lnTo>
                  <a:lnTo>
                    <a:pt x="216" y="122"/>
                  </a:lnTo>
                  <a:lnTo>
                    <a:pt x="216" y="122"/>
                  </a:lnTo>
                  <a:lnTo>
                    <a:pt x="208" y="94"/>
                  </a:lnTo>
                  <a:lnTo>
                    <a:pt x="200" y="70"/>
                  </a:lnTo>
                  <a:lnTo>
                    <a:pt x="183" y="49"/>
                  </a:lnTo>
                  <a:lnTo>
                    <a:pt x="167" y="29"/>
                  </a:lnTo>
                  <a:lnTo>
                    <a:pt x="151" y="13"/>
                  </a:lnTo>
                  <a:lnTo>
                    <a:pt x="130" y="5"/>
                  </a:lnTo>
                  <a:lnTo>
                    <a:pt x="110" y="0"/>
                  </a:lnTo>
                  <a:lnTo>
                    <a:pt x="86" y="0"/>
                  </a:lnTo>
                  <a:lnTo>
                    <a:pt x="86" y="0"/>
                  </a:lnTo>
                  <a:lnTo>
                    <a:pt x="65" y="5"/>
                  </a:lnTo>
                  <a:lnTo>
                    <a:pt x="45" y="17"/>
                  </a:lnTo>
                  <a:lnTo>
                    <a:pt x="29" y="33"/>
                  </a:lnTo>
                  <a:lnTo>
                    <a:pt x="17" y="53"/>
                  </a:lnTo>
                  <a:lnTo>
                    <a:pt x="8" y="74"/>
                  </a:lnTo>
                  <a:lnTo>
                    <a:pt x="0" y="98"/>
                  </a:lnTo>
                  <a:lnTo>
                    <a:pt x="0" y="126"/>
                  </a:lnTo>
                  <a:lnTo>
                    <a:pt x="0" y="155"/>
                  </a:lnTo>
                  <a:lnTo>
                    <a:pt x="0" y="155"/>
                  </a:lnTo>
                  <a:close/>
                </a:path>
              </a:pathLst>
            </a:custGeom>
            <a:solidFill>
              <a:srgbClr val="009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98"/>
            <p:cNvSpPr>
              <a:spLocks/>
            </p:cNvSpPr>
            <p:nvPr/>
          </p:nvSpPr>
          <p:spPr bwMode="auto">
            <a:xfrm>
              <a:off x="5702" y="2595"/>
              <a:ext cx="170" cy="244"/>
            </a:xfrm>
            <a:custGeom>
              <a:avLst/>
              <a:gdLst>
                <a:gd name="T0" fmla="*/ 0 w 170"/>
                <a:gd name="T1" fmla="*/ 134 h 244"/>
                <a:gd name="T2" fmla="*/ 0 w 170"/>
                <a:gd name="T3" fmla="*/ 134 h 244"/>
                <a:gd name="T4" fmla="*/ 4 w 170"/>
                <a:gd name="T5" fmla="*/ 158 h 244"/>
                <a:gd name="T6" fmla="*/ 12 w 170"/>
                <a:gd name="T7" fmla="*/ 183 h 244"/>
                <a:gd name="T8" fmla="*/ 24 w 170"/>
                <a:gd name="T9" fmla="*/ 203 h 244"/>
                <a:gd name="T10" fmla="*/ 36 w 170"/>
                <a:gd name="T11" fmla="*/ 219 h 244"/>
                <a:gd name="T12" fmla="*/ 53 w 170"/>
                <a:gd name="T13" fmla="*/ 231 h 244"/>
                <a:gd name="T14" fmla="*/ 69 w 170"/>
                <a:gd name="T15" fmla="*/ 240 h 244"/>
                <a:gd name="T16" fmla="*/ 85 w 170"/>
                <a:gd name="T17" fmla="*/ 244 h 244"/>
                <a:gd name="T18" fmla="*/ 101 w 170"/>
                <a:gd name="T19" fmla="*/ 244 h 244"/>
                <a:gd name="T20" fmla="*/ 101 w 170"/>
                <a:gd name="T21" fmla="*/ 244 h 244"/>
                <a:gd name="T22" fmla="*/ 118 w 170"/>
                <a:gd name="T23" fmla="*/ 240 h 244"/>
                <a:gd name="T24" fmla="*/ 134 w 170"/>
                <a:gd name="T25" fmla="*/ 227 h 244"/>
                <a:gd name="T26" fmla="*/ 146 w 170"/>
                <a:gd name="T27" fmla="*/ 215 h 244"/>
                <a:gd name="T28" fmla="*/ 158 w 170"/>
                <a:gd name="T29" fmla="*/ 199 h 244"/>
                <a:gd name="T30" fmla="*/ 166 w 170"/>
                <a:gd name="T31" fmla="*/ 179 h 244"/>
                <a:gd name="T32" fmla="*/ 170 w 170"/>
                <a:gd name="T33" fmla="*/ 154 h 244"/>
                <a:gd name="T34" fmla="*/ 170 w 170"/>
                <a:gd name="T35" fmla="*/ 134 h 244"/>
                <a:gd name="T36" fmla="*/ 170 w 170"/>
                <a:gd name="T37" fmla="*/ 105 h 244"/>
                <a:gd name="T38" fmla="*/ 170 w 170"/>
                <a:gd name="T39" fmla="*/ 105 h 244"/>
                <a:gd name="T40" fmla="*/ 166 w 170"/>
                <a:gd name="T41" fmla="*/ 81 h 244"/>
                <a:gd name="T42" fmla="*/ 158 w 170"/>
                <a:gd name="T43" fmla="*/ 61 h 244"/>
                <a:gd name="T44" fmla="*/ 146 w 170"/>
                <a:gd name="T45" fmla="*/ 40 h 244"/>
                <a:gd name="T46" fmla="*/ 134 w 170"/>
                <a:gd name="T47" fmla="*/ 24 h 244"/>
                <a:gd name="T48" fmla="*/ 118 w 170"/>
                <a:gd name="T49" fmla="*/ 12 h 244"/>
                <a:gd name="T50" fmla="*/ 101 w 170"/>
                <a:gd name="T51" fmla="*/ 4 h 244"/>
                <a:gd name="T52" fmla="*/ 85 w 170"/>
                <a:gd name="T53" fmla="*/ 0 h 244"/>
                <a:gd name="T54" fmla="*/ 69 w 170"/>
                <a:gd name="T55" fmla="*/ 0 h 244"/>
                <a:gd name="T56" fmla="*/ 69 w 170"/>
                <a:gd name="T57" fmla="*/ 0 h 244"/>
                <a:gd name="T58" fmla="*/ 53 w 170"/>
                <a:gd name="T59" fmla="*/ 4 h 244"/>
                <a:gd name="T60" fmla="*/ 36 w 170"/>
                <a:gd name="T61" fmla="*/ 16 h 244"/>
                <a:gd name="T62" fmla="*/ 24 w 170"/>
                <a:gd name="T63" fmla="*/ 28 h 244"/>
                <a:gd name="T64" fmla="*/ 12 w 170"/>
                <a:gd name="T65" fmla="*/ 44 h 244"/>
                <a:gd name="T66" fmla="*/ 4 w 170"/>
                <a:gd name="T67" fmla="*/ 65 h 244"/>
                <a:gd name="T68" fmla="*/ 0 w 170"/>
                <a:gd name="T69" fmla="*/ 85 h 244"/>
                <a:gd name="T70" fmla="*/ 0 w 170"/>
                <a:gd name="T71" fmla="*/ 109 h 244"/>
                <a:gd name="T72" fmla="*/ 0 w 170"/>
                <a:gd name="T73" fmla="*/ 134 h 244"/>
                <a:gd name="T74" fmla="*/ 0 w 170"/>
                <a:gd name="T75"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44">
                  <a:moveTo>
                    <a:pt x="0" y="134"/>
                  </a:moveTo>
                  <a:lnTo>
                    <a:pt x="0" y="134"/>
                  </a:lnTo>
                  <a:lnTo>
                    <a:pt x="4" y="158"/>
                  </a:lnTo>
                  <a:lnTo>
                    <a:pt x="12" y="183"/>
                  </a:lnTo>
                  <a:lnTo>
                    <a:pt x="24" y="203"/>
                  </a:lnTo>
                  <a:lnTo>
                    <a:pt x="36" y="219"/>
                  </a:lnTo>
                  <a:lnTo>
                    <a:pt x="53" y="231"/>
                  </a:lnTo>
                  <a:lnTo>
                    <a:pt x="69" y="240"/>
                  </a:lnTo>
                  <a:lnTo>
                    <a:pt x="85" y="244"/>
                  </a:lnTo>
                  <a:lnTo>
                    <a:pt x="101" y="244"/>
                  </a:lnTo>
                  <a:lnTo>
                    <a:pt x="101" y="244"/>
                  </a:lnTo>
                  <a:lnTo>
                    <a:pt x="118" y="240"/>
                  </a:lnTo>
                  <a:lnTo>
                    <a:pt x="134" y="227"/>
                  </a:lnTo>
                  <a:lnTo>
                    <a:pt x="146" y="215"/>
                  </a:lnTo>
                  <a:lnTo>
                    <a:pt x="158" y="199"/>
                  </a:lnTo>
                  <a:lnTo>
                    <a:pt x="166" y="179"/>
                  </a:lnTo>
                  <a:lnTo>
                    <a:pt x="170" y="154"/>
                  </a:lnTo>
                  <a:lnTo>
                    <a:pt x="170" y="134"/>
                  </a:lnTo>
                  <a:lnTo>
                    <a:pt x="170" y="105"/>
                  </a:lnTo>
                  <a:lnTo>
                    <a:pt x="170" y="105"/>
                  </a:lnTo>
                  <a:lnTo>
                    <a:pt x="166" y="81"/>
                  </a:lnTo>
                  <a:lnTo>
                    <a:pt x="158" y="61"/>
                  </a:lnTo>
                  <a:lnTo>
                    <a:pt x="146" y="40"/>
                  </a:lnTo>
                  <a:lnTo>
                    <a:pt x="134" y="24"/>
                  </a:lnTo>
                  <a:lnTo>
                    <a:pt x="118" y="12"/>
                  </a:lnTo>
                  <a:lnTo>
                    <a:pt x="101" y="4"/>
                  </a:lnTo>
                  <a:lnTo>
                    <a:pt x="85" y="0"/>
                  </a:lnTo>
                  <a:lnTo>
                    <a:pt x="69" y="0"/>
                  </a:lnTo>
                  <a:lnTo>
                    <a:pt x="69" y="0"/>
                  </a:lnTo>
                  <a:lnTo>
                    <a:pt x="53" y="4"/>
                  </a:lnTo>
                  <a:lnTo>
                    <a:pt x="36" y="16"/>
                  </a:lnTo>
                  <a:lnTo>
                    <a:pt x="24" y="28"/>
                  </a:lnTo>
                  <a:lnTo>
                    <a:pt x="12" y="44"/>
                  </a:lnTo>
                  <a:lnTo>
                    <a:pt x="4" y="65"/>
                  </a:lnTo>
                  <a:lnTo>
                    <a:pt x="0" y="85"/>
                  </a:lnTo>
                  <a:lnTo>
                    <a:pt x="0" y="109"/>
                  </a:lnTo>
                  <a:lnTo>
                    <a:pt x="0" y="134"/>
                  </a:lnTo>
                  <a:lnTo>
                    <a:pt x="0" y="134"/>
                  </a:lnTo>
                  <a:close/>
                </a:path>
              </a:pathLst>
            </a:custGeom>
            <a:solidFill>
              <a:srgbClr val="5CCB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99"/>
            <p:cNvSpPr>
              <a:spLocks/>
            </p:cNvSpPr>
            <p:nvPr/>
          </p:nvSpPr>
          <p:spPr bwMode="auto">
            <a:xfrm>
              <a:off x="5726" y="2643"/>
              <a:ext cx="130" cy="159"/>
            </a:xfrm>
            <a:custGeom>
              <a:avLst/>
              <a:gdLst>
                <a:gd name="T0" fmla="*/ 0 w 130"/>
                <a:gd name="T1" fmla="*/ 90 h 159"/>
                <a:gd name="T2" fmla="*/ 0 w 130"/>
                <a:gd name="T3" fmla="*/ 90 h 159"/>
                <a:gd name="T4" fmla="*/ 4 w 130"/>
                <a:gd name="T5" fmla="*/ 106 h 159"/>
                <a:gd name="T6" fmla="*/ 12 w 130"/>
                <a:gd name="T7" fmla="*/ 118 h 159"/>
                <a:gd name="T8" fmla="*/ 20 w 130"/>
                <a:gd name="T9" fmla="*/ 131 h 159"/>
                <a:gd name="T10" fmla="*/ 29 w 130"/>
                <a:gd name="T11" fmla="*/ 143 h 159"/>
                <a:gd name="T12" fmla="*/ 41 w 130"/>
                <a:gd name="T13" fmla="*/ 151 h 159"/>
                <a:gd name="T14" fmla="*/ 53 w 130"/>
                <a:gd name="T15" fmla="*/ 155 h 159"/>
                <a:gd name="T16" fmla="*/ 65 w 130"/>
                <a:gd name="T17" fmla="*/ 159 h 159"/>
                <a:gd name="T18" fmla="*/ 77 w 130"/>
                <a:gd name="T19" fmla="*/ 159 h 159"/>
                <a:gd name="T20" fmla="*/ 77 w 130"/>
                <a:gd name="T21" fmla="*/ 159 h 159"/>
                <a:gd name="T22" fmla="*/ 90 w 130"/>
                <a:gd name="T23" fmla="*/ 155 h 159"/>
                <a:gd name="T24" fmla="*/ 102 w 130"/>
                <a:gd name="T25" fmla="*/ 147 h 159"/>
                <a:gd name="T26" fmla="*/ 110 w 130"/>
                <a:gd name="T27" fmla="*/ 139 h 159"/>
                <a:gd name="T28" fmla="*/ 118 w 130"/>
                <a:gd name="T29" fmla="*/ 127 h 159"/>
                <a:gd name="T30" fmla="*/ 126 w 130"/>
                <a:gd name="T31" fmla="*/ 114 h 159"/>
                <a:gd name="T32" fmla="*/ 130 w 130"/>
                <a:gd name="T33" fmla="*/ 102 h 159"/>
                <a:gd name="T34" fmla="*/ 130 w 130"/>
                <a:gd name="T35" fmla="*/ 86 h 159"/>
                <a:gd name="T36" fmla="*/ 130 w 130"/>
                <a:gd name="T37" fmla="*/ 70 h 159"/>
                <a:gd name="T38" fmla="*/ 130 w 130"/>
                <a:gd name="T39" fmla="*/ 70 h 159"/>
                <a:gd name="T40" fmla="*/ 126 w 130"/>
                <a:gd name="T41" fmla="*/ 53 h 159"/>
                <a:gd name="T42" fmla="*/ 118 w 130"/>
                <a:gd name="T43" fmla="*/ 41 h 159"/>
                <a:gd name="T44" fmla="*/ 110 w 130"/>
                <a:gd name="T45" fmla="*/ 29 h 159"/>
                <a:gd name="T46" fmla="*/ 102 w 130"/>
                <a:gd name="T47" fmla="*/ 17 h 159"/>
                <a:gd name="T48" fmla="*/ 90 w 130"/>
                <a:gd name="T49" fmla="*/ 9 h 159"/>
                <a:gd name="T50" fmla="*/ 77 w 130"/>
                <a:gd name="T51" fmla="*/ 0 h 159"/>
                <a:gd name="T52" fmla="*/ 65 w 130"/>
                <a:gd name="T53" fmla="*/ 0 h 159"/>
                <a:gd name="T54" fmla="*/ 53 w 130"/>
                <a:gd name="T55" fmla="*/ 0 h 159"/>
                <a:gd name="T56" fmla="*/ 53 w 130"/>
                <a:gd name="T57" fmla="*/ 0 h 159"/>
                <a:gd name="T58" fmla="*/ 41 w 130"/>
                <a:gd name="T59" fmla="*/ 5 h 159"/>
                <a:gd name="T60" fmla="*/ 29 w 130"/>
                <a:gd name="T61" fmla="*/ 9 h 159"/>
                <a:gd name="T62" fmla="*/ 16 w 130"/>
                <a:gd name="T63" fmla="*/ 21 h 159"/>
                <a:gd name="T64" fmla="*/ 12 w 130"/>
                <a:gd name="T65" fmla="*/ 29 h 159"/>
                <a:gd name="T66" fmla="*/ 4 w 130"/>
                <a:gd name="T67" fmla="*/ 41 h 159"/>
                <a:gd name="T68" fmla="*/ 0 w 130"/>
                <a:gd name="T69" fmla="*/ 57 h 159"/>
                <a:gd name="T70" fmla="*/ 0 w 130"/>
                <a:gd name="T71" fmla="*/ 74 h 159"/>
                <a:gd name="T72" fmla="*/ 0 w 130"/>
                <a:gd name="T73" fmla="*/ 90 h 159"/>
                <a:gd name="T74" fmla="*/ 0 w 130"/>
                <a:gd name="T7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59">
                  <a:moveTo>
                    <a:pt x="0" y="90"/>
                  </a:moveTo>
                  <a:lnTo>
                    <a:pt x="0" y="90"/>
                  </a:lnTo>
                  <a:lnTo>
                    <a:pt x="4" y="106"/>
                  </a:lnTo>
                  <a:lnTo>
                    <a:pt x="12" y="118"/>
                  </a:lnTo>
                  <a:lnTo>
                    <a:pt x="20" y="131"/>
                  </a:lnTo>
                  <a:lnTo>
                    <a:pt x="29" y="143"/>
                  </a:lnTo>
                  <a:lnTo>
                    <a:pt x="41" y="151"/>
                  </a:lnTo>
                  <a:lnTo>
                    <a:pt x="53" y="155"/>
                  </a:lnTo>
                  <a:lnTo>
                    <a:pt x="65" y="159"/>
                  </a:lnTo>
                  <a:lnTo>
                    <a:pt x="77" y="159"/>
                  </a:lnTo>
                  <a:lnTo>
                    <a:pt x="77" y="159"/>
                  </a:lnTo>
                  <a:lnTo>
                    <a:pt x="90" y="155"/>
                  </a:lnTo>
                  <a:lnTo>
                    <a:pt x="102" y="147"/>
                  </a:lnTo>
                  <a:lnTo>
                    <a:pt x="110" y="139"/>
                  </a:lnTo>
                  <a:lnTo>
                    <a:pt x="118" y="127"/>
                  </a:lnTo>
                  <a:lnTo>
                    <a:pt x="126" y="114"/>
                  </a:lnTo>
                  <a:lnTo>
                    <a:pt x="130" y="102"/>
                  </a:lnTo>
                  <a:lnTo>
                    <a:pt x="130" y="86"/>
                  </a:lnTo>
                  <a:lnTo>
                    <a:pt x="130" y="70"/>
                  </a:lnTo>
                  <a:lnTo>
                    <a:pt x="130" y="70"/>
                  </a:lnTo>
                  <a:lnTo>
                    <a:pt x="126" y="53"/>
                  </a:lnTo>
                  <a:lnTo>
                    <a:pt x="118" y="41"/>
                  </a:lnTo>
                  <a:lnTo>
                    <a:pt x="110" y="29"/>
                  </a:lnTo>
                  <a:lnTo>
                    <a:pt x="102" y="17"/>
                  </a:lnTo>
                  <a:lnTo>
                    <a:pt x="90" y="9"/>
                  </a:lnTo>
                  <a:lnTo>
                    <a:pt x="77" y="0"/>
                  </a:lnTo>
                  <a:lnTo>
                    <a:pt x="65" y="0"/>
                  </a:lnTo>
                  <a:lnTo>
                    <a:pt x="53" y="0"/>
                  </a:lnTo>
                  <a:lnTo>
                    <a:pt x="53" y="0"/>
                  </a:lnTo>
                  <a:lnTo>
                    <a:pt x="41" y="5"/>
                  </a:lnTo>
                  <a:lnTo>
                    <a:pt x="29" y="9"/>
                  </a:lnTo>
                  <a:lnTo>
                    <a:pt x="16" y="21"/>
                  </a:lnTo>
                  <a:lnTo>
                    <a:pt x="12" y="29"/>
                  </a:lnTo>
                  <a:lnTo>
                    <a:pt x="4" y="41"/>
                  </a:lnTo>
                  <a:lnTo>
                    <a:pt x="0" y="57"/>
                  </a:lnTo>
                  <a:lnTo>
                    <a:pt x="0" y="74"/>
                  </a:lnTo>
                  <a:lnTo>
                    <a:pt x="0"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00"/>
            <p:cNvSpPr>
              <a:spLocks/>
            </p:cNvSpPr>
            <p:nvPr/>
          </p:nvSpPr>
          <p:spPr bwMode="auto">
            <a:xfrm>
              <a:off x="5665" y="2891"/>
              <a:ext cx="329" cy="163"/>
            </a:xfrm>
            <a:custGeom>
              <a:avLst/>
              <a:gdLst>
                <a:gd name="T0" fmla="*/ 0 w 329"/>
                <a:gd name="T1" fmla="*/ 66 h 163"/>
                <a:gd name="T2" fmla="*/ 0 w 329"/>
                <a:gd name="T3" fmla="*/ 66 h 163"/>
                <a:gd name="T4" fmla="*/ 0 w 329"/>
                <a:gd name="T5" fmla="*/ 61 h 163"/>
                <a:gd name="T6" fmla="*/ 12 w 329"/>
                <a:gd name="T7" fmla="*/ 49 h 163"/>
                <a:gd name="T8" fmla="*/ 41 w 329"/>
                <a:gd name="T9" fmla="*/ 33 h 163"/>
                <a:gd name="T10" fmla="*/ 98 w 329"/>
                <a:gd name="T11" fmla="*/ 17 h 163"/>
                <a:gd name="T12" fmla="*/ 98 w 329"/>
                <a:gd name="T13" fmla="*/ 17 h 163"/>
                <a:gd name="T14" fmla="*/ 159 w 329"/>
                <a:gd name="T15" fmla="*/ 5 h 163"/>
                <a:gd name="T16" fmla="*/ 199 w 329"/>
                <a:gd name="T17" fmla="*/ 0 h 163"/>
                <a:gd name="T18" fmla="*/ 224 w 329"/>
                <a:gd name="T19" fmla="*/ 9 h 163"/>
                <a:gd name="T20" fmla="*/ 248 w 329"/>
                <a:gd name="T21" fmla="*/ 13 h 163"/>
                <a:gd name="T22" fmla="*/ 248 w 329"/>
                <a:gd name="T23" fmla="*/ 13 h 163"/>
                <a:gd name="T24" fmla="*/ 281 w 329"/>
                <a:gd name="T25" fmla="*/ 25 h 163"/>
                <a:gd name="T26" fmla="*/ 305 w 329"/>
                <a:gd name="T27" fmla="*/ 37 h 163"/>
                <a:gd name="T28" fmla="*/ 329 w 329"/>
                <a:gd name="T29" fmla="*/ 49 h 163"/>
                <a:gd name="T30" fmla="*/ 329 w 329"/>
                <a:gd name="T31" fmla="*/ 49 h 163"/>
                <a:gd name="T32" fmla="*/ 321 w 329"/>
                <a:gd name="T33" fmla="*/ 66 h 163"/>
                <a:gd name="T34" fmla="*/ 297 w 329"/>
                <a:gd name="T35" fmla="*/ 98 h 163"/>
                <a:gd name="T36" fmla="*/ 281 w 329"/>
                <a:gd name="T37" fmla="*/ 118 h 163"/>
                <a:gd name="T38" fmla="*/ 256 w 329"/>
                <a:gd name="T39" fmla="*/ 135 h 163"/>
                <a:gd name="T40" fmla="*/ 232 w 329"/>
                <a:gd name="T41" fmla="*/ 147 h 163"/>
                <a:gd name="T42" fmla="*/ 203 w 329"/>
                <a:gd name="T43" fmla="*/ 155 h 163"/>
                <a:gd name="T44" fmla="*/ 203 w 329"/>
                <a:gd name="T45" fmla="*/ 155 h 163"/>
                <a:gd name="T46" fmla="*/ 159 w 329"/>
                <a:gd name="T47" fmla="*/ 163 h 163"/>
                <a:gd name="T48" fmla="*/ 134 w 329"/>
                <a:gd name="T49" fmla="*/ 163 h 163"/>
                <a:gd name="T50" fmla="*/ 114 w 329"/>
                <a:gd name="T51" fmla="*/ 159 h 163"/>
                <a:gd name="T52" fmla="*/ 85 w 329"/>
                <a:gd name="T53" fmla="*/ 147 h 163"/>
                <a:gd name="T54" fmla="*/ 85 w 329"/>
                <a:gd name="T55" fmla="*/ 147 h 163"/>
                <a:gd name="T56" fmla="*/ 57 w 329"/>
                <a:gd name="T57" fmla="*/ 131 h 163"/>
                <a:gd name="T58" fmla="*/ 37 w 329"/>
                <a:gd name="T59" fmla="*/ 114 h 163"/>
                <a:gd name="T60" fmla="*/ 24 w 329"/>
                <a:gd name="T61" fmla="*/ 98 h 163"/>
                <a:gd name="T62" fmla="*/ 0 w 329"/>
                <a:gd name="T63" fmla="*/ 6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163">
                  <a:moveTo>
                    <a:pt x="0" y="66"/>
                  </a:moveTo>
                  <a:lnTo>
                    <a:pt x="0" y="66"/>
                  </a:lnTo>
                  <a:lnTo>
                    <a:pt x="0" y="61"/>
                  </a:lnTo>
                  <a:lnTo>
                    <a:pt x="12" y="49"/>
                  </a:lnTo>
                  <a:lnTo>
                    <a:pt x="41" y="33"/>
                  </a:lnTo>
                  <a:lnTo>
                    <a:pt x="98" y="17"/>
                  </a:lnTo>
                  <a:lnTo>
                    <a:pt x="98" y="17"/>
                  </a:lnTo>
                  <a:lnTo>
                    <a:pt x="159" y="5"/>
                  </a:lnTo>
                  <a:lnTo>
                    <a:pt x="199" y="0"/>
                  </a:lnTo>
                  <a:lnTo>
                    <a:pt x="224" y="9"/>
                  </a:lnTo>
                  <a:lnTo>
                    <a:pt x="248" y="13"/>
                  </a:lnTo>
                  <a:lnTo>
                    <a:pt x="248" y="13"/>
                  </a:lnTo>
                  <a:lnTo>
                    <a:pt x="281" y="25"/>
                  </a:lnTo>
                  <a:lnTo>
                    <a:pt x="305" y="37"/>
                  </a:lnTo>
                  <a:lnTo>
                    <a:pt x="329" y="49"/>
                  </a:lnTo>
                  <a:lnTo>
                    <a:pt x="329" y="49"/>
                  </a:lnTo>
                  <a:lnTo>
                    <a:pt x="321" y="66"/>
                  </a:lnTo>
                  <a:lnTo>
                    <a:pt x="297" y="98"/>
                  </a:lnTo>
                  <a:lnTo>
                    <a:pt x="281" y="118"/>
                  </a:lnTo>
                  <a:lnTo>
                    <a:pt x="256" y="135"/>
                  </a:lnTo>
                  <a:lnTo>
                    <a:pt x="232" y="147"/>
                  </a:lnTo>
                  <a:lnTo>
                    <a:pt x="203" y="155"/>
                  </a:lnTo>
                  <a:lnTo>
                    <a:pt x="203" y="155"/>
                  </a:lnTo>
                  <a:lnTo>
                    <a:pt x="159" y="163"/>
                  </a:lnTo>
                  <a:lnTo>
                    <a:pt x="134" y="163"/>
                  </a:lnTo>
                  <a:lnTo>
                    <a:pt x="114" y="159"/>
                  </a:lnTo>
                  <a:lnTo>
                    <a:pt x="85" y="147"/>
                  </a:lnTo>
                  <a:lnTo>
                    <a:pt x="85" y="147"/>
                  </a:lnTo>
                  <a:lnTo>
                    <a:pt x="57" y="131"/>
                  </a:lnTo>
                  <a:lnTo>
                    <a:pt x="37" y="114"/>
                  </a:lnTo>
                  <a:lnTo>
                    <a:pt x="24" y="98"/>
                  </a:lnTo>
                  <a:lnTo>
                    <a:pt x="0" y="66"/>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01"/>
            <p:cNvSpPr>
              <a:spLocks/>
            </p:cNvSpPr>
            <p:nvPr/>
          </p:nvSpPr>
          <p:spPr bwMode="auto">
            <a:xfrm>
              <a:off x="5612" y="2887"/>
              <a:ext cx="387" cy="118"/>
            </a:xfrm>
            <a:custGeom>
              <a:avLst/>
              <a:gdLst>
                <a:gd name="T0" fmla="*/ 387 w 387"/>
                <a:gd name="T1" fmla="*/ 49 h 118"/>
                <a:gd name="T2" fmla="*/ 387 w 387"/>
                <a:gd name="T3" fmla="*/ 49 h 118"/>
                <a:gd name="T4" fmla="*/ 374 w 387"/>
                <a:gd name="T5" fmla="*/ 45 h 118"/>
                <a:gd name="T6" fmla="*/ 346 w 387"/>
                <a:gd name="T7" fmla="*/ 33 h 118"/>
                <a:gd name="T8" fmla="*/ 305 w 387"/>
                <a:gd name="T9" fmla="*/ 17 h 118"/>
                <a:gd name="T10" fmla="*/ 248 w 387"/>
                <a:gd name="T11" fmla="*/ 4 h 118"/>
                <a:gd name="T12" fmla="*/ 220 w 387"/>
                <a:gd name="T13" fmla="*/ 0 h 118"/>
                <a:gd name="T14" fmla="*/ 187 w 387"/>
                <a:gd name="T15" fmla="*/ 0 h 118"/>
                <a:gd name="T16" fmla="*/ 155 w 387"/>
                <a:gd name="T17" fmla="*/ 9 h 118"/>
                <a:gd name="T18" fmla="*/ 122 w 387"/>
                <a:gd name="T19" fmla="*/ 17 h 118"/>
                <a:gd name="T20" fmla="*/ 90 w 387"/>
                <a:gd name="T21" fmla="*/ 33 h 118"/>
                <a:gd name="T22" fmla="*/ 57 w 387"/>
                <a:gd name="T23" fmla="*/ 53 h 118"/>
                <a:gd name="T24" fmla="*/ 29 w 387"/>
                <a:gd name="T25" fmla="*/ 82 h 118"/>
                <a:gd name="T26" fmla="*/ 0 w 387"/>
                <a:gd name="T27" fmla="*/ 118 h 118"/>
                <a:gd name="T28" fmla="*/ 0 w 387"/>
                <a:gd name="T29" fmla="*/ 118 h 118"/>
                <a:gd name="T30" fmla="*/ 21 w 387"/>
                <a:gd name="T31" fmla="*/ 94 h 118"/>
                <a:gd name="T32" fmla="*/ 49 w 387"/>
                <a:gd name="T33" fmla="*/ 74 h 118"/>
                <a:gd name="T34" fmla="*/ 90 w 387"/>
                <a:gd name="T35" fmla="*/ 53 h 118"/>
                <a:gd name="T36" fmla="*/ 114 w 387"/>
                <a:gd name="T37" fmla="*/ 45 h 118"/>
                <a:gd name="T38" fmla="*/ 143 w 387"/>
                <a:gd name="T39" fmla="*/ 37 h 118"/>
                <a:gd name="T40" fmla="*/ 175 w 387"/>
                <a:gd name="T41" fmla="*/ 29 h 118"/>
                <a:gd name="T42" fmla="*/ 208 w 387"/>
                <a:gd name="T43" fmla="*/ 25 h 118"/>
                <a:gd name="T44" fmla="*/ 248 w 387"/>
                <a:gd name="T45" fmla="*/ 25 h 118"/>
                <a:gd name="T46" fmla="*/ 289 w 387"/>
                <a:gd name="T47" fmla="*/ 29 h 118"/>
                <a:gd name="T48" fmla="*/ 338 w 387"/>
                <a:gd name="T49" fmla="*/ 37 h 118"/>
                <a:gd name="T50" fmla="*/ 387 w 387"/>
                <a:gd name="T51" fmla="*/ 49 h 118"/>
                <a:gd name="T52" fmla="*/ 387 w 387"/>
                <a:gd name="T53" fmla="*/ 4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7" h="118">
                  <a:moveTo>
                    <a:pt x="387" y="49"/>
                  </a:moveTo>
                  <a:lnTo>
                    <a:pt x="387" y="49"/>
                  </a:lnTo>
                  <a:lnTo>
                    <a:pt x="374" y="45"/>
                  </a:lnTo>
                  <a:lnTo>
                    <a:pt x="346" y="33"/>
                  </a:lnTo>
                  <a:lnTo>
                    <a:pt x="305" y="17"/>
                  </a:lnTo>
                  <a:lnTo>
                    <a:pt x="248" y="4"/>
                  </a:lnTo>
                  <a:lnTo>
                    <a:pt x="220" y="0"/>
                  </a:lnTo>
                  <a:lnTo>
                    <a:pt x="187" y="0"/>
                  </a:lnTo>
                  <a:lnTo>
                    <a:pt x="155" y="9"/>
                  </a:lnTo>
                  <a:lnTo>
                    <a:pt x="122" y="17"/>
                  </a:lnTo>
                  <a:lnTo>
                    <a:pt x="90" y="33"/>
                  </a:lnTo>
                  <a:lnTo>
                    <a:pt x="57" y="53"/>
                  </a:lnTo>
                  <a:lnTo>
                    <a:pt x="29" y="82"/>
                  </a:lnTo>
                  <a:lnTo>
                    <a:pt x="0" y="118"/>
                  </a:lnTo>
                  <a:lnTo>
                    <a:pt x="0" y="118"/>
                  </a:lnTo>
                  <a:lnTo>
                    <a:pt x="21" y="94"/>
                  </a:lnTo>
                  <a:lnTo>
                    <a:pt x="49" y="74"/>
                  </a:lnTo>
                  <a:lnTo>
                    <a:pt x="90" y="53"/>
                  </a:lnTo>
                  <a:lnTo>
                    <a:pt x="114" y="45"/>
                  </a:lnTo>
                  <a:lnTo>
                    <a:pt x="143" y="37"/>
                  </a:lnTo>
                  <a:lnTo>
                    <a:pt x="175" y="29"/>
                  </a:lnTo>
                  <a:lnTo>
                    <a:pt x="208" y="25"/>
                  </a:lnTo>
                  <a:lnTo>
                    <a:pt x="248" y="25"/>
                  </a:lnTo>
                  <a:lnTo>
                    <a:pt x="289" y="29"/>
                  </a:lnTo>
                  <a:lnTo>
                    <a:pt x="338" y="37"/>
                  </a:lnTo>
                  <a:lnTo>
                    <a:pt x="387" y="49"/>
                  </a:lnTo>
                  <a:lnTo>
                    <a:pt x="387" y="49"/>
                  </a:lnTo>
                  <a:close/>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02"/>
            <p:cNvSpPr>
              <a:spLocks/>
            </p:cNvSpPr>
            <p:nvPr/>
          </p:nvSpPr>
          <p:spPr bwMode="auto">
            <a:xfrm>
              <a:off x="6084" y="2347"/>
              <a:ext cx="447" cy="654"/>
            </a:xfrm>
            <a:custGeom>
              <a:avLst/>
              <a:gdLst>
                <a:gd name="T0" fmla="*/ 289 w 447"/>
                <a:gd name="T1" fmla="*/ 654 h 654"/>
                <a:gd name="T2" fmla="*/ 289 w 447"/>
                <a:gd name="T3" fmla="*/ 654 h 654"/>
                <a:gd name="T4" fmla="*/ 260 w 447"/>
                <a:gd name="T5" fmla="*/ 638 h 654"/>
                <a:gd name="T6" fmla="*/ 232 w 447"/>
                <a:gd name="T7" fmla="*/ 626 h 654"/>
                <a:gd name="T8" fmla="*/ 203 w 447"/>
                <a:gd name="T9" fmla="*/ 618 h 654"/>
                <a:gd name="T10" fmla="*/ 179 w 447"/>
                <a:gd name="T11" fmla="*/ 614 h 654"/>
                <a:gd name="T12" fmla="*/ 150 w 447"/>
                <a:gd name="T13" fmla="*/ 610 h 654"/>
                <a:gd name="T14" fmla="*/ 126 w 447"/>
                <a:gd name="T15" fmla="*/ 614 h 654"/>
                <a:gd name="T16" fmla="*/ 81 w 447"/>
                <a:gd name="T17" fmla="*/ 618 h 654"/>
                <a:gd name="T18" fmla="*/ 81 w 447"/>
                <a:gd name="T19" fmla="*/ 618 h 654"/>
                <a:gd name="T20" fmla="*/ 57 w 447"/>
                <a:gd name="T21" fmla="*/ 589 h 654"/>
                <a:gd name="T22" fmla="*/ 41 w 447"/>
                <a:gd name="T23" fmla="*/ 553 h 654"/>
                <a:gd name="T24" fmla="*/ 24 w 447"/>
                <a:gd name="T25" fmla="*/ 516 h 654"/>
                <a:gd name="T26" fmla="*/ 12 w 447"/>
                <a:gd name="T27" fmla="*/ 475 h 654"/>
                <a:gd name="T28" fmla="*/ 4 w 447"/>
                <a:gd name="T29" fmla="*/ 431 h 654"/>
                <a:gd name="T30" fmla="*/ 0 w 447"/>
                <a:gd name="T31" fmla="*/ 386 h 654"/>
                <a:gd name="T32" fmla="*/ 0 w 447"/>
                <a:gd name="T33" fmla="*/ 337 h 654"/>
                <a:gd name="T34" fmla="*/ 4 w 447"/>
                <a:gd name="T35" fmla="*/ 288 h 654"/>
                <a:gd name="T36" fmla="*/ 4 w 447"/>
                <a:gd name="T37" fmla="*/ 288 h 654"/>
                <a:gd name="T38" fmla="*/ 20 w 447"/>
                <a:gd name="T39" fmla="*/ 223 h 654"/>
                <a:gd name="T40" fmla="*/ 41 w 447"/>
                <a:gd name="T41" fmla="*/ 162 h 654"/>
                <a:gd name="T42" fmla="*/ 69 w 447"/>
                <a:gd name="T43" fmla="*/ 109 h 654"/>
                <a:gd name="T44" fmla="*/ 106 w 447"/>
                <a:gd name="T45" fmla="*/ 65 h 654"/>
                <a:gd name="T46" fmla="*/ 122 w 447"/>
                <a:gd name="T47" fmla="*/ 48 h 654"/>
                <a:gd name="T48" fmla="*/ 142 w 447"/>
                <a:gd name="T49" fmla="*/ 32 h 654"/>
                <a:gd name="T50" fmla="*/ 163 w 447"/>
                <a:gd name="T51" fmla="*/ 20 h 654"/>
                <a:gd name="T52" fmla="*/ 183 w 447"/>
                <a:gd name="T53" fmla="*/ 12 h 654"/>
                <a:gd name="T54" fmla="*/ 207 w 447"/>
                <a:gd name="T55" fmla="*/ 4 h 654"/>
                <a:gd name="T56" fmla="*/ 228 w 447"/>
                <a:gd name="T57" fmla="*/ 0 h 654"/>
                <a:gd name="T58" fmla="*/ 252 w 447"/>
                <a:gd name="T59" fmla="*/ 0 h 654"/>
                <a:gd name="T60" fmla="*/ 272 w 447"/>
                <a:gd name="T61" fmla="*/ 4 h 654"/>
                <a:gd name="T62" fmla="*/ 272 w 447"/>
                <a:gd name="T63" fmla="*/ 4 h 654"/>
                <a:gd name="T64" fmla="*/ 297 w 447"/>
                <a:gd name="T65" fmla="*/ 12 h 654"/>
                <a:gd name="T66" fmla="*/ 317 w 447"/>
                <a:gd name="T67" fmla="*/ 20 h 654"/>
                <a:gd name="T68" fmla="*/ 337 w 447"/>
                <a:gd name="T69" fmla="*/ 32 h 654"/>
                <a:gd name="T70" fmla="*/ 354 w 447"/>
                <a:gd name="T71" fmla="*/ 48 h 654"/>
                <a:gd name="T72" fmla="*/ 370 w 447"/>
                <a:gd name="T73" fmla="*/ 69 h 654"/>
                <a:gd name="T74" fmla="*/ 386 w 447"/>
                <a:gd name="T75" fmla="*/ 89 h 654"/>
                <a:gd name="T76" fmla="*/ 415 w 447"/>
                <a:gd name="T77" fmla="*/ 138 h 654"/>
                <a:gd name="T78" fmla="*/ 431 w 447"/>
                <a:gd name="T79" fmla="*/ 195 h 654"/>
                <a:gd name="T80" fmla="*/ 443 w 447"/>
                <a:gd name="T81" fmla="*/ 256 h 654"/>
                <a:gd name="T82" fmla="*/ 447 w 447"/>
                <a:gd name="T83" fmla="*/ 321 h 654"/>
                <a:gd name="T84" fmla="*/ 443 w 447"/>
                <a:gd name="T85" fmla="*/ 390 h 654"/>
                <a:gd name="T86" fmla="*/ 443 w 447"/>
                <a:gd name="T87" fmla="*/ 390 h 654"/>
                <a:gd name="T88" fmla="*/ 431 w 447"/>
                <a:gd name="T89" fmla="*/ 435 h 654"/>
                <a:gd name="T90" fmla="*/ 419 w 447"/>
                <a:gd name="T91" fmla="*/ 475 h 654"/>
                <a:gd name="T92" fmla="*/ 406 w 447"/>
                <a:gd name="T93" fmla="*/ 516 h 654"/>
                <a:gd name="T94" fmla="*/ 386 w 447"/>
                <a:gd name="T95" fmla="*/ 553 h 654"/>
                <a:gd name="T96" fmla="*/ 366 w 447"/>
                <a:gd name="T97" fmla="*/ 581 h 654"/>
                <a:gd name="T98" fmla="*/ 341 w 447"/>
                <a:gd name="T99" fmla="*/ 610 h 654"/>
                <a:gd name="T100" fmla="*/ 317 w 447"/>
                <a:gd name="T101" fmla="*/ 634 h 654"/>
                <a:gd name="T102" fmla="*/ 289 w 447"/>
                <a:gd name="T103" fmla="*/ 654 h 654"/>
                <a:gd name="T104" fmla="*/ 289 w 447"/>
                <a:gd name="T105"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7" h="654">
                  <a:moveTo>
                    <a:pt x="289" y="654"/>
                  </a:moveTo>
                  <a:lnTo>
                    <a:pt x="289" y="654"/>
                  </a:lnTo>
                  <a:lnTo>
                    <a:pt x="260" y="638"/>
                  </a:lnTo>
                  <a:lnTo>
                    <a:pt x="232" y="626"/>
                  </a:lnTo>
                  <a:lnTo>
                    <a:pt x="203" y="618"/>
                  </a:lnTo>
                  <a:lnTo>
                    <a:pt x="179" y="614"/>
                  </a:lnTo>
                  <a:lnTo>
                    <a:pt x="150" y="610"/>
                  </a:lnTo>
                  <a:lnTo>
                    <a:pt x="126" y="614"/>
                  </a:lnTo>
                  <a:lnTo>
                    <a:pt x="81" y="618"/>
                  </a:lnTo>
                  <a:lnTo>
                    <a:pt x="81" y="618"/>
                  </a:lnTo>
                  <a:lnTo>
                    <a:pt x="57" y="589"/>
                  </a:lnTo>
                  <a:lnTo>
                    <a:pt x="41" y="553"/>
                  </a:lnTo>
                  <a:lnTo>
                    <a:pt x="24" y="516"/>
                  </a:lnTo>
                  <a:lnTo>
                    <a:pt x="12" y="475"/>
                  </a:lnTo>
                  <a:lnTo>
                    <a:pt x="4" y="431"/>
                  </a:lnTo>
                  <a:lnTo>
                    <a:pt x="0" y="386"/>
                  </a:lnTo>
                  <a:lnTo>
                    <a:pt x="0" y="337"/>
                  </a:lnTo>
                  <a:lnTo>
                    <a:pt x="4" y="288"/>
                  </a:lnTo>
                  <a:lnTo>
                    <a:pt x="4" y="288"/>
                  </a:lnTo>
                  <a:lnTo>
                    <a:pt x="20" y="223"/>
                  </a:lnTo>
                  <a:lnTo>
                    <a:pt x="41" y="162"/>
                  </a:lnTo>
                  <a:lnTo>
                    <a:pt x="69" y="109"/>
                  </a:lnTo>
                  <a:lnTo>
                    <a:pt x="106" y="65"/>
                  </a:lnTo>
                  <a:lnTo>
                    <a:pt x="122" y="48"/>
                  </a:lnTo>
                  <a:lnTo>
                    <a:pt x="142" y="32"/>
                  </a:lnTo>
                  <a:lnTo>
                    <a:pt x="163" y="20"/>
                  </a:lnTo>
                  <a:lnTo>
                    <a:pt x="183" y="12"/>
                  </a:lnTo>
                  <a:lnTo>
                    <a:pt x="207" y="4"/>
                  </a:lnTo>
                  <a:lnTo>
                    <a:pt x="228" y="0"/>
                  </a:lnTo>
                  <a:lnTo>
                    <a:pt x="252" y="0"/>
                  </a:lnTo>
                  <a:lnTo>
                    <a:pt x="272" y="4"/>
                  </a:lnTo>
                  <a:lnTo>
                    <a:pt x="272" y="4"/>
                  </a:lnTo>
                  <a:lnTo>
                    <a:pt x="297" y="12"/>
                  </a:lnTo>
                  <a:lnTo>
                    <a:pt x="317" y="20"/>
                  </a:lnTo>
                  <a:lnTo>
                    <a:pt x="337" y="32"/>
                  </a:lnTo>
                  <a:lnTo>
                    <a:pt x="354" y="48"/>
                  </a:lnTo>
                  <a:lnTo>
                    <a:pt x="370" y="69"/>
                  </a:lnTo>
                  <a:lnTo>
                    <a:pt x="386" y="89"/>
                  </a:lnTo>
                  <a:lnTo>
                    <a:pt x="415" y="138"/>
                  </a:lnTo>
                  <a:lnTo>
                    <a:pt x="431" y="195"/>
                  </a:lnTo>
                  <a:lnTo>
                    <a:pt x="443" y="256"/>
                  </a:lnTo>
                  <a:lnTo>
                    <a:pt x="447" y="321"/>
                  </a:lnTo>
                  <a:lnTo>
                    <a:pt x="443" y="390"/>
                  </a:lnTo>
                  <a:lnTo>
                    <a:pt x="443" y="390"/>
                  </a:lnTo>
                  <a:lnTo>
                    <a:pt x="431" y="435"/>
                  </a:lnTo>
                  <a:lnTo>
                    <a:pt x="419" y="475"/>
                  </a:lnTo>
                  <a:lnTo>
                    <a:pt x="406" y="516"/>
                  </a:lnTo>
                  <a:lnTo>
                    <a:pt x="386" y="553"/>
                  </a:lnTo>
                  <a:lnTo>
                    <a:pt x="366" y="581"/>
                  </a:lnTo>
                  <a:lnTo>
                    <a:pt x="341" y="610"/>
                  </a:lnTo>
                  <a:lnTo>
                    <a:pt x="317" y="634"/>
                  </a:lnTo>
                  <a:lnTo>
                    <a:pt x="289" y="654"/>
                  </a:lnTo>
                  <a:lnTo>
                    <a:pt x="289" y="654"/>
                  </a:lnTo>
                  <a:close/>
                </a:path>
              </a:pathLst>
            </a:custGeom>
            <a:solidFill>
              <a:srgbClr val="FFCD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03"/>
            <p:cNvSpPr>
              <a:spLocks/>
            </p:cNvSpPr>
            <p:nvPr/>
          </p:nvSpPr>
          <p:spPr bwMode="auto">
            <a:xfrm>
              <a:off x="6116" y="2412"/>
              <a:ext cx="383" cy="610"/>
            </a:xfrm>
            <a:custGeom>
              <a:avLst/>
              <a:gdLst>
                <a:gd name="T0" fmla="*/ 236 w 383"/>
                <a:gd name="T1" fmla="*/ 4 h 610"/>
                <a:gd name="T2" fmla="*/ 236 w 383"/>
                <a:gd name="T3" fmla="*/ 4 h 610"/>
                <a:gd name="T4" fmla="*/ 216 w 383"/>
                <a:gd name="T5" fmla="*/ 0 h 610"/>
                <a:gd name="T6" fmla="*/ 200 w 383"/>
                <a:gd name="T7" fmla="*/ 0 h 610"/>
                <a:gd name="T8" fmla="*/ 179 w 383"/>
                <a:gd name="T9" fmla="*/ 4 h 610"/>
                <a:gd name="T10" fmla="*/ 159 w 383"/>
                <a:gd name="T11" fmla="*/ 8 h 610"/>
                <a:gd name="T12" fmla="*/ 143 w 383"/>
                <a:gd name="T13" fmla="*/ 20 h 610"/>
                <a:gd name="T14" fmla="*/ 126 w 383"/>
                <a:gd name="T15" fmla="*/ 32 h 610"/>
                <a:gd name="T16" fmla="*/ 90 w 383"/>
                <a:gd name="T17" fmla="*/ 61 h 610"/>
                <a:gd name="T18" fmla="*/ 61 w 383"/>
                <a:gd name="T19" fmla="*/ 101 h 610"/>
                <a:gd name="T20" fmla="*/ 37 w 383"/>
                <a:gd name="T21" fmla="*/ 150 h 610"/>
                <a:gd name="T22" fmla="*/ 21 w 383"/>
                <a:gd name="T23" fmla="*/ 207 h 610"/>
                <a:gd name="T24" fmla="*/ 9 w 383"/>
                <a:gd name="T25" fmla="*/ 268 h 610"/>
                <a:gd name="T26" fmla="*/ 9 w 383"/>
                <a:gd name="T27" fmla="*/ 268 h 610"/>
                <a:gd name="T28" fmla="*/ 0 w 383"/>
                <a:gd name="T29" fmla="*/ 317 h 610"/>
                <a:gd name="T30" fmla="*/ 0 w 383"/>
                <a:gd name="T31" fmla="*/ 362 h 610"/>
                <a:gd name="T32" fmla="*/ 4 w 383"/>
                <a:gd name="T33" fmla="*/ 402 h 610"/>
                <a:gd name="T34" fmla="*/ 13 w 383"/>
                <a:gd name="T35" fmla="*/ 443 h 610"/>
                <a:gd name="T36" fmla="*/ 21 w 383"/>
                <a:gd name="T37" fmla="*/ 484 h 610"/>
                <a:gd name="T38" fmla="*/ 37 w 383"/>
                <a:gd name="T39" fmla="*/ 516 h 610"/>
                <a:gd name="T40" fmla="*/ 53 w 383"/>
                <a:gd name="T41" fmla="*/ 549 h 610"/>
                <a:gd name="T42" fmla="*/ 74 w 383"/>
                <a:gd name="T43" fmla="*/ 577 h 610"/>
                <a:gd name="T44" fmla="*/ 74 w 383"/>
                <a:gd name="T45" fmla="*/ 577 h 610"/>
                <a:gd name="T46" fmla="*/ 110 w 383"/>
                <a:gd name="T47" fmla="*/ 569 h 610"/>
                <a:gd name="T48" fmla="*/ 155 w 383"/>
                <a:gd name="T49" fmla="*/ 573 h 610"/>
                <a:gd name="T50" fmla="*/ 179 w 383"/>
                <a:gd name="T51" fmla="*/ 577 h 610"/>
                <a:gd name="T52" fmla="*/ 200 w 383"/>
                <a:gd name="T53" fmla="*/ 581 h 610"/>
                <a:gd name="T54" fmla="*/ 224 w 383"/>
                <a:gd name="T55" fmla="*/ 593 h 610"/>
                <a:gd name="T56" fmla="*/ 248 w 383"/>
                <a:gd name="T57" fmla="*/ 610 h 610"/>
                <a:gd name="T58" fmla="*/ 248 w 383"/>
                <a:gd name="T59" fmla="*/ 610 h 610"/>
                <a:gd name="T60" fmla="*/ 273 w 383"/>
                <a:gd name="T61" fmla="*/ 589 h 610"/>
                <a:gd name="T62" fmla="*/ 293 w 383"/>
                <a:gd name="T63" fmla="*/ 569 h 610"/>
                <a:gd name="T64" fmla="*/ 313 w 383"/>
                <a:gd name="T65" fmla="*/ 545 h 610"/>
                <a:gd name="T66" fmla="*/ 330 w 383"/>
                <a:gd name="T67" fmla="*/ 512 h 610"/>
                <a:gd name="T68" fmla="*/ 346 w 383"/>
                <a:gd name="T69" fmla="*/ 479 h 610"/>
                <a:gd name="T70" fmla="*/ 362 w 383"/>
                <a:gd name="T71" fmla="*/ 443 h 610"/>
                <a:gd name="T72" fmla="*/ 370 w 383"/>
                <a:gd name="T73" fmla="*/ 402 h 610"/>
                <a:gd name="T74" fmla="*/ 379 w 383"/>
                <a:gd name="T75" fmla="*/ 362 h 610"/>
                <a:gd name="T76" fmla="*/ 379 w 383"/>
                <a:gd name="T77" fmla="*/ 362 h 610"/>
                <a:gd name="T78" fmla="*/ 383 w 383"/>
                <a:gd name="T79" fmla="*/ 297 h 610"/>
                <a:gd name="T80" fmla="*/ 383 w 383"/>
                <a:gd name="T81" fmla="*/ 236 h 610"/>
                <a:gd name="T82" fmla="*/ 370 w 383"/>
                <a:gd name="T83" fmla="*/ 179 h 610"/>
                <a:gd name="T84" fmla="*/ 354 w 383"/>
                <a:gd name="T85" fmla="*/ 126 h 610"/>
                <a:gd name="T86" fmla="*/ 334 w 383"/>
                <a:gd name="T87" fmla="*/ 81 h 610"/>
                <a:gd name="T88" fmla="*/ 305 w 383"/>
                <a:gd name="T89" fmla="*/ 44 h 610"/>
                <a:gd name="T90" fmla="*/ 289 w 383"/>
                <a:gd name="T91" fmla="*/ 32 h 610"/>
                <a:gd name="T92" fmla="*/ 273 w 383"/>
                <a:gd name="T93" fmla="*/ 20 h 610"/>
                <a:gd name="T94" fmla="*/ 257 w 383"/>
                <a:gd name="T95" fmla="*/ 8 h 610"/>
                <a:gd name="T96" fmla="*/ 236 w 383"/>
                <a:gd name="T97" fmla="*/ 4 h 610"/>
                <a:gd name="T98" fmla="*/ 236 w 383"/>
                <a:gd name="T99" fmla="*/ 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3" h="610">
                  <a:moveTo>
                    <a:pt x="236" y="4"/>
                  </a:moveTo>
                  <a:lnTo>
                    <a:pt x="236" y="4"/>
                  </a:lnTo>
                  <a:lnTo>
                    <a:pt x="216" y="0"/>
                  </a:lnTo>
                  <a:lnTo>
                    <a:pt x="200" y="0"/>
                  </a:lnTo>
                  <a:lnTo>
                    <a:pt x="179" y="4"/>
                  </a:lnTo>
                  <a:lnTo>
                    <a:pt x="159" y="8"/>
                  </a:lnTo>
                  <a:lnTo>
                    <a:pt x="143" y="20"/>
                  </a:lnTo>
                  <a:lnTo>
                    <a:pt x="126" y="32"/>
                  </a:lnTo>
                  <a:lnTo>
                    <a:pt x="90" y="61"/>
                  </a:lnTo>
                  <a:lnTo>
                    <a:pt x="61" y="101"/>
                  </a:lnTo>
                  <a:lnTo>
                    <a:pt x="37" y="150"/>
                  </a:lnTo>
                  <a:lnTo>
                    <a:pt x="21" y="207"/>
                  </a:lnTo>
                  <a:lnTo>
                    <a:pt x="9" y="268"/>
                  </a:lnTo>
                  <a:lnTo>
                    <a:pt x="9" y="268"/>
                  </a:lnTo>
                  <a:lnTo>
                    <a:pt x="0" y="317"/>
                  </a:lnTo>
                  <a:lnTo>
                    <a:pt x="0" y="362"/>
                  </a:lnTo>
                  <a:lnTo>
                    <a:pt x="4" y="402"/>
                  </a:lnTo>
                  <a:lnTo>
                    <a:pt x="13" y="443"/>
                  </a:lnTo>
                  <a:lnTo>
                    <a:pt x="21" y="484"/>
                  </a:lnTo>
                  <a:lnTo>
                    <a:pt x="37" y="516"/>
                  </a:lnTo>
                  <a:lnTo>
                    <a:pt x="53" y="549"/>
                  </a:lnTo>
                  <a:lnTo>
                    <a:pt x="74" y="577"/>
                  </a:lnTo>
                  <a:lnTo>
                    <a:pt x="74" y="577"/>
                  </a:lnTo>
                  <a:lnTo>
                    <a:pt x="110" y="569"/>
                  </a:lnTo>
                  <a:lnTo>
                    <a:pt x="155" y="573"/>
                  </a:lnTo>
                  <a:lnTo>
                    <a:pt x="179" y="577"/>
                  </a:lnTo>
                  <a:lnTo>
                    <a:pt x="200" y="581"/>
                  </a:lnTo>
                  <a:lnTo>
                    <a:pt x="224" y="593"/>
                  </a:lnTo>
                  <a:lnTo>
                    <a:pt x="248" y="610"/>
                  </a:lnTo>
                  <a:lnTo>
                    <a:pt x="248" y="610"/>
                  </a:lnTo>
                  <a:lnTo>
                    <a:pt x="273" y="589"/>
                  </a:lnTo>
                  <a:lnTo>
                    <a:pt x="293" y="569"/>
                  </a:lnTo>
                  <a:lnTo>
                    <a:pt x="313" y="545"/>
                  </a:lnTo>
                  <a:lnTo>
                    <a:pt x="330" y="512"/>
                  </a:lnTo>
                  <a:lnTo>
                    <a:pt x="346" y="479"/>
                  </a:lnTo>
                  <a:lnTo>
                    <a:pt x="362" y="443"/>
                  </a:lnTo>
                  <a:lnTo>
                    <a:pt x="370" y="402"/>
                  </a:lnTo>
                  <a:lnTo>
                    <a:pt x="379" y="362"/>
                  </a:lnTo>
                  <a:lnTo>
                    <a:pt x="379" y="362"/>
                  </a:lnTo>
                  <a:lnTo>
                    <a:pt x="383" y="297"/>
                  </a:lnTo>
                  <a:lnTo>
                    <a:pt x="383" y="236"/>
                  </a:lnTo>
                  <a:lnTo>
                    <a:pt x="370" y="179"/>
                  </a:lnTo>
                  <a:lnTo>
                    <a:pt x="354" y="126"/>
                  </a:lnTo>
                  <a:lnTo>
                    <a:pt x="334" y="81"/>
                  </a:lnTo>
                  <a:lnTo>
                    <a:pt x="305" y="44"/>
                  </a:lnTo>
                  <a:lnTo>
                    <a:pt x="289" y="32"/>
                  </a:lnTo>
                  <a:lnTo>
                    <a:pt x="273" y="20"/>
                  </a:lnTo>
                  <a:lnTo>
                    <a:pt x="257" y="8"/>
                  </a:lnTo>
                  <a:lnTo>
                    <a:pt x="236" y="4"/>
                  </a:lnTo>
                  <a:lnTo>
                    <a:pt x="236" y="4"/>
                  </a:lnTo>
                  <a:close/>
                </a:path>
              </a:pathLst>
            </a:custGeom>
            <a:solidFill>
              <a:srgbClr val="F68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104"/>
            <p:cNvSpPr>
              <a:spLocks/>
            </p:cNvSpPr>
            <p:nvPr/>
          </p:nvSpPr>
          <p:spPr bwMode="auto">
            <a:xfrm>
              <a:off x="6141" y="2448"/>
              <a:ext cx="337" cy="557"/>
            </a:xfrm>
            <a:custGeom>
              <a:avLst/>
              <a:gdLst>
                <a:gd name="T0" fmla="*/ 199 w 337"/>
                <a:gd name="T1" fmla="*/ 0 h 557"/>
                <a:gd name="T2" fmla="*/ 199 w 337"/>
                <a:gd name="T3" fmla="*/ 0 h 557"/>
                <a:gd name="T4" fmla="*/ 183 w 337"/>
                <a:gd name="T5" fmla="*/ 0 h 557"/>
                <a:gd name="T6" fmla="*/ 167 w 337"/>
                <a:gd name="T7" fmla="*/ 0 h 557"/>
                <a:gd name="T8" fmla="*/ 146 w 337"/>
                <a:gd name="T9" fmla="*/ 4 h 557"/>
                <a:gd name="T10" fmla="*/ 130 w 337"/>
                <a:gd name="T11" fmla="*/ 13 h 557"/>
                <a:gd name="T12" fmla="*/ 101 w 337"/>
                <a:gd name="T13" fmla="*/ 37 h 557"/>
                <a:gd name="T14" fmla="*/ 73 w 337"/>
                <a:gd name="T15" fmla="*/ 69 h 557"/>
                <a:gd name="T16" fmla="*/ 49 w 337"/>
                <a:gd name="T17" fmla="*/ 106 h 557"/>
                <a:gd name="T18" fmla="*/ 28 w 337"/>
                <a:gd name="T19" fmla="*/ 155 h 557"/>
                <a:gd name="T20" fmla="*/ 12 w 337"/>
                <a:gd name="T21" fmla="*/ 204 h 557"/>
                <a:gd name="T22" fmla="*/ 4 w 337"/>
                <a:gd name="T23" fmla="*/ 261 h 557"/>
                <a:gd name="T24" fmla="*/ 4 w 337"/>
                <a:gd name="T25" fmla="*/ 261 h 557"/>
                <a:gd name="T26" fmla="*/ 0 w 337"/>
                <a:gd name="T27" fmla="*/ 305 h 557"/>
                <a:gd name="T28" fmla="*/ 4 w 337"/>
                <a:gd name="T29" fmla="*/ 346 h 557"/>
                <a:gd name="T30" fmla="*/ 8 w 337"/>
                <a:gd name="T31" fmla="*/ 387 h 557"/>
                <a:gd name="T32" fmla="*/ 16 w 337"/>
                <a:gd name="T33" fmla="*/ 423 h 557"/>
                <a:gd name="T34" fmla="*/ 28 w 337"/>
                <a:gd name="T35" fmla="*/ 456 h 557"/>
                <a:gd name="T36" fmla="*/ 40 w 337"/>
                <a:gd name="T37" fmla="*/ 488 h 557"/>
                <a:gd name="T38" fmla="*/ 57 w 337"/>
                <a:gd name="T39" fmla="*/ 513 h 557"/>
                <a:gd name="T40" fmla="*/ 77 w 337"/>
                <a:gd name="T41" fmla="*/ 533 h 557"/>
                <a:gd name="T42" fmla="*/ 77 w 337"/>
                <a:gd name="T43" fmla="*/ 533 h 557"/>
                <a:gd name="T44" fmla="*/ 106 w 337"/>
                <a:gd name="T45" fmla="*/ 533 h 557"/>
                <a:gd name="T46" fmla="*/ 134 w 337"/>
                <a:gd name="T47" fmla="*/ 537 h 557"/>
                <a:gd name="T48" fmla="*/ 167 w 337"/>
                <a:gd name="T49" fmla="*/ 541 h 557"/>
                <a:gd name="T50" fmla="*/ 195 w 337"/>
                <a:gd name="T51" fmla="*/ 557 h 557"/>
                <a:gd name="T52" fmla="*/ 195 w 337"/>
                <a:gd name="T53" fmla="*/ 557 h 557"/>
                <a:gd name="T54" fmla="*/ 223 w 337"/>
                <a:gd name="T55" fmla="*/ 541 h 557"/>
                <a:gd name="T56" fmla="*/ 244 w 337"/>
                <a:gd name="T57" fmla="*/ 521 h 557"/>
                <a:gd name="T58" fmla="*/ 268 w 337"/>
                <a:gd name="T59" fmla="*/ 492 h 557"/>
                <a:gd name="T60" fmla="*/ 284 w 337"/>
                <a:gd name="T61" fmla="*/ 464 h 557"/>
                <a:gd name="T62" fmla="*/ 305 w 337"/>
                <a:gd name="T63" fmla="*/ 427 h 557"/>
                <a:gd name="T64" fmla="*/ 317 w 337"/>
                <a:gd name="T65" fmla="*/ 391 h 557"/>
                <a:gd name="T66" fmla="*/ 329 w 337"/>
                <a:gd name="T67" fmla="*/ 346 h 557"/>
                <a:gd name="T68" fmla="*/ 333 w 337"/>
                <a:gd name="T69" fmla="*/ 301 h 557"/>
                <a:gd name="T70" fmla="*/ 333 w 337"/>
                <a:gd name="T71" fmla="*/ 301 h 557"/>
                <a:gd name="T72" fmla="*/ 337 w 337"/>
                <a:gd name="T73" fmla="*/ 244 h 557"/>
                <a:gd name="T74" fmla="*/ 333 w 337"/>
                <a:gd name="T75" fmla="*/ 191 h 557"/>
                <a:gd name="T76" fmla="*/ 321 w 337"/>
                <a:gd name="T77" fmla="*/ 143 h 557"/>
                <a:gd name="T78" fmla="*/ 305 w 337"/>
                <a:gd name="T79" fmla="*/ 98 h 557"/>
                <a:gd name="T80" fmla="*/ 284 w 337"/>
                <a:gd name="T81" fmla="*/ 57 h 557"/>
                <a:gd name="T82" fmla="*/ 260 w 337"/>
                <a:gd name="T83" fmla="*/ 29 h 557"/>
                <a:gd name="T84" fmla="*/ 248 w 337"/>
                <a:gd name="T85" fmla="*/ 17 h 557"/>
                <a:gd name="T86" fmla="*/ 232 w 337"/>
                <a:gd name="T87" fmla="*/ 8 h 557"/>
                <a:gd name="T88" fmla="*/ 215 w 337"/>
                <a:gd name="T89" fmla="*/ 4 h 557"/>
                <a:gd name="T90" fmla="*/ 199 w 337"/>
                <a:gd name="T91" fmla="*/ 0 h 557"/>
                <a:gd name="T92" fmla="*/ 199 w 337"/>
                <a:gd name="T93"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557">
                  <a:moveTo>
                    <a:pt x="199" y="0"/>
                  </a:moveTo>
                  <a:lnTo>
                    <a:pt x="199" y="0"/>
                  </a:lnTo>
                  <a:lnTo>
                    <a:pt x="183" y="0"/>
                  </a:lnTo>
                  <a:lnTo>
                    <a:pt x="167" y="0"/>
                  </a:lnTo>
                  <a:lnTo>
                    <a:pt x="146" y="4"/>
                  </a:lnTo>
                  <a:lnTo>
                    <a:pt x="130" y="13"/>
                  </a:lnTo>
                  <a:lnTo>
                    <a:pt x="101" y="37"/>
                  </a:lnTo>
                  <a:lnTo>
                    <a:pt x="73" y="69"/>
                  </a:lnTo>
                  <a:lnTo>
                    <a:pt x="49" y="106"/>
                  </a:lnTo>
                  <a:lnTo>
                    <a:pt x="28" y="155"/>
                  </a:lnTo>
                  <a:lnTo>
                    <a:pt x="12" y="204"/>
                  </a:lnTo>
                  <a:lnTo>
                    <a:pt x="4" y="261"/>
                  </a:lnTo>
                  <a:lnTo>
                    <a:pt x="4" y="261"/>
                  </a:lnTo>
                  <a:lnTo>
                    <a:pt x="0" y="305"/>
                  </a:lnTo>
                  <a:lnTo>
                    <a:pt x="4" y="346"/>
                  </a:lnTo>
                  <a:lnTo>
                    <a:pt x="8" y="387"/>
                  </a:lnTo>
                  <a:lnTo>
                    <a:pt x="16" y="423"/>
                  </a:lnTo>
                  <a:lnTo>
                    <a:pt x="28" y="456"/>
                  </a:lnTo>
                  <a:lnTo>
                    <a:pt x="40" y="488"/>
                  </a:lnTo>
                  <a:lnTo>
                    <a:pt x="57" y="513"/>
                  </a:lnTo>
                  <a:lnTo>
                    <a:pt x="77" y="533"/>
                  </a:lnTo>
                  <a:lnTo>
                    <a:pt x="77" y="533"/>
                  </a:lnTo>
                  <a:lnTo>
                    <a:pt x="106" y="533"/>
                  </a:lnTo>
                  <a:lnTo>
                    <a:pt x="134" y="537"/>
                  </a:lnTo>
                  <a:lnTo>
                    <a:pt x="167" y="541"/>
                  </a:lnTo>
                  <a:lnTo>
                    <a:pt x="195" y="557"/>
                  </a:lnTo>
                  <a:lnTo>
                    <a:pt x="195" y="557"/>
                  </a:lnTo>
                  <a:lnTo>
                    <a:pt x="223" y="541"/>
                  </a:lnTo>
                  <a:lnTo>
                    <a:pt x="244" y="521"/>
                  </a:lnTo>
                  <a:lnTo>
                    <a:pt x="268" y="492"/>
                  </a:lnTo>
                  <a:lnTo>
                    <a:pt x="284" y="464"/>
                  </a:lnTo>
                  <a:lnTo>
                    <a:pt x="305" y="427"/>
                  </a:lnTo>
                  <a:lnTo>
                    <a:pt x="317" y="391"/>
                  </a:lnTo>
                  <a:lnTo>
                    <a:pt x="329" y="346"/>
                  </a:lnTo>
                  <a:lnTo>
                    <a:pt x="333" y="301"/>
                  </a:lnTo>
                  <a:lnTo>
                    <a:pt x="333" y="301"/>
                  </a:lnTo>
                  <a:lnTo>
                    <a:pt x="337" y="244"/>
                  </a:lnTo>
                  <a:lnTo>
                    <a:pt x="333" y="191"/>
                  </a:lnTo>
                  <a:lnTo>
                    <a:pt x="321" y="143"/>
                  </a:lnTo>
                  <a:lnTo>
                    <a:pt x="305" y="98"/>
                  </a:lnTo>
                  <a:lnTo>
                    <a:pt x="284" y="57"/>
                  </a:lnTo>
                  <a:lnTo>
                    <a:pt x="260" y="29"/>
                  </a:lnTo>
                  <a:lnTo>
                    <a:pt x="248" y="17"/>
                  </a:lnTo>
                  <a:lnTo>
                    <a:pt x="232" y="8"/>
                  </a:lnTo>
                  <a:lnTo>
                    <a:pt x="215" y="4"/>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105"/>
            <p:cNvSpPr>
              <a:spLocks/>
            </p:cNvSpPr>
            <p:nvPr/>
          </p:nvSpPr>
          <p:spPr bwMode="auto">
            <a:xfrm>
              <a:off x="6287" y="2912"/>
              <a:ext cx="25" cy="24"/>
            </a:xfrm>
            <a:custGeom>
              <a:avLst/>
              <a:gdLst>
                <a:gd name="T0" fmla="*/ 25 w 25"/>
                <a:gd name="T1" fmla="*/ 16 h 24"/>
                <a:gd name="T2" fmla="*/ 25 w 25"/>
                <a:gd name="T3" fmla="*/ 16 h 24"/>
                <a:gd name="T4" fmla="*/ 16 w 25"/>
                <a:gd name="T5" fmla="*/ 20 h 24"/>
                <a:gd name="T6" fmla="*/ 8 w 25"/>
                <a:gd name="T7" fmla="*/ 24 h 24"/>
                <a:gd name="T8" fmla="*/ 8 w 25"/>
                <a:gd name="T9" fmla="*/ 24 h 24"/>
                <a:gd name="T10" fmla="*/ 0 w 25"/>
                <a:gd name="T11" fmla="*/ 16 h 24"/>
                <a:gd name="T12" fmla="*/ 0 w 25"/>
                <a:gd name="T13" fmla="*/ 8 h 24"/>
                <a:gd name="T14" fmla="*/ 0 w 25"/>
                <a:gd name="T15" fmla="*/ 8 h 24"/>
                <a:gd name="T16" fmla="*/ 4 w 25"/>
                <a:gd name="T17" fmla="*/ 0 h 24"/>
                <a:gd name="T18" fmla="*/ 16 w 25"/>
                <a:gd name="T19" fmla="*/ 0 h 24"/>
                <a:gd name="T20" fmla="*/ 16 w 25"/>
                <a:gd name="T21" fmla="*/ 0 h 24"/>
                <a:gd name="T22" fmla="*/ 21 w 25"/>
                <a:gd name="T23" fmla="*/ 4 h 24"/>
                <a:gd name="T24" fmla="*/ 25 w 25"/>
                <a:gd name="T25" fmla="*/ 16 h 24"/>
                <a:gd name="T26" fmla="*/ 25 w 25"/>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4">
                  <a:moveTo>
                    <a:pt x="25" y="16"/>
                  </a:moveTo>
                  <a:lnTo>
                    <a:pt x="25" y="16"/>
                  </a:lnTo>
                  <a:lnTo>
                    <a:pt x="16" y="20"/>
                  </a:lnTo>
                  <a:lnTo>
                    <a:pt x="8" y="24"/>
                  </a:lnTo>
                  <a:lnTo>
                    <a:pt x="8" y="24"/>
                  </a:lnTo>
                  <a:lnTo>
                    <a:pt x="0" y="16"/>
                  </a:lnTo>
                  <a:lnTo>
                    <a:pt x="0" y="8"/>
                  </a:lnTo>
                  <a:lnTo>
                    <a:pt x="0" y="8"/>
                  </a:lnTo>
                  <a:lnTo>
                    <a:pt x="4" y="0"/>
                  </a:lnTo>
                  <a:lnTo>
                    <a:pt x="16" y="0"/>
                  </a:lnTo>
                  <a:lnTo>
                    <a:pt x="16" y="0"/>
                  </a:lnTo>
                  <a:lnTo>
                    <a:pt x="21" y="4"/>
                  </a:lnTo>
                  <a:lnTo>
                    <a:pt x="25" y="16"/>
                  </a:lnTo>
                  <a:lnTo>
                    <a:pt x="2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106"/>
            <p:cNvSpPr>
              <a:spLocks/>
            </p:cNvSpPr>
            <p:nvPr/>
          </p:nvSpPr>
          <p:spPr bwMode="auto">
            <a:xfrm>
              <a:off x="6145" y="2448"/>
              <a:ext cx="333" cy="338"/>
            </a:xfrm>
            <a:custGeom>
              <a:avLst/>
              <a:gdLst>
                <a:gd name="T0" fmla="*/ 187 w 333"/>
                <a:gd name="T1" fmla="*/ 49 h 338"/>
                <a:gd name="T2" fmla="*/ 187 w 333"/>
                <a:gd name="T3" fmla="*/ 49 h 338"/>
                <a:gd name="T4" fmla="*/ 203 w 333"/>
                <a:gd name="T5" fmla="*/ 53 h 338"/>
                <a:gd name="T6" fmla="*/ 219 w 333"/>
                <a:gd name="T7" fmla="*/ 57 h 338"/>
                <a:gd name="T8" fmla="*/ 236 w 333"/>
                <a:gd name="T9" fmla="*/ 65 h 338"/>
                <a:gd name="T10" fmla="*/ 248 w 333"/>
                <a:gd name="T11" fmla="*/ 78 h 338"/>
                <a:gd name="T12" fmla="*/ 272 w 333"/>
                <a:gd name="T13" fmla="*/ 106 h 338"/>
                <a:gd name="T14" fmla="*/ 293 w 333"/>
                <a:gd name="T15" fmla="*/ 143 h 338"/>
                <a:gd name="T16" fmla="*/ 309 w 333"/>
                <a:gd name="T17" fmla="*/ 183 h 338"/>
                <a:gd name="T18" fmla="*/ 321 w 333"/>
                <a:gd name="T19" fmla="*/ 232 h 338"/>
                <a:gd name="T20" fmla="*/ 325 w 333"/>
                <a:gd name="T21" fmla="*/ 281 h 338"/>
                <a:gd name="T22" fmla="*/ 325 w 333"/>
                <a:gd name="T23" fmla="*/ 338 h 338"/>
                <a:gd name="T24" fmla="*/ 325 w 333"/>
                <a:gd name="T25" fmla="*/ 338 h 338"/>
                <a:gd name="T26" fmla="*/ 329 w 333"/>
                <a:gd name="T27" fmla="*/ 301 h 338"/>
                <a:gd name="T28" fmla="*/ 329 w 333"/>
                <a:gd name="T29" fmla="*/ 301 h 338"/>
                <a:gd name="T30" fmla="*/ 333 w 333"/>
                <a:gd name="T31" fmla="*/ 244 h 338"/>
                <a:gd name="T32" fmla="*/ 329 w 333"/>
                <a:gd name="T33" fmla="*/ 191 h 338"/>
                <a:gd name="T34" fmla="*/ 317 w 333"/>
                <a:gd name="T35" fmla="*/ 143 h 338"/>
                <a:gd name="T36" fmla="*/ 301 w 333"/>
                <a:gd name="T37" fmla="*/ 98 h 338"/>
                <a:gd name="T38" fmla="*/ 280 w 333"/>
                <a:gd name="T39" fmla="*/ 57 h 338"/>
                <a:gd name="T40" fmla="*/ 256 w 333"/>
                <a:gd name="T41" fmla="*/ 29 h 338"/>
                <a:gd name="T42" fmla="*/ 244 w 333"/>
                <a:gd name="T43" fmla="*/ 17 h 338"/>
                <a:gd name="T44" fmla="*/ 228 w 333"/>
                <a:gd name="T45" fmla="*/ 8 h 338"/>
                <a:gd name="T46" fmla="*/ 211 w 333"/>
                <a:gd name="T47" fmla="*/ 4 h 338"/>
                <a:gd name="T48" fmla="*/ 195 w 333"/>
                <a:gd name="T49" fmla="*/ 0 h 338"/>
                <a:gd name="T50" fmla="*/ 195 w 333"/>
                <a:gd name="T51" fmla="*/ 0 h 338"/>
                <a:gd name="T52" fmla="*/ 179 w 333"/>
                <a:gd name="T53" fmla="*/ 0 h 338"/>
                <a:gd name="T54" fmla="*/ 163 w 333"/>
                <a:gd name="T55" fmla="*/ 0 h 338"/>
                <a:gd name="T56" fmla="*/ 142 w 333"/>
                <a:gd name="T57" fmla="*/ 4 h 338"/>
                <a:gd name="T58" fmla="*/ 126 w 333"/>
                <a:gd name="T59" fmla="*/ 13 h 338"/>
                <a:gd name="T60" fmla="*/ 97 w 333"/>
                <a:gd name="T61" fmla="*/ 37 h 338"/>
                <a:gd name="T62" fmla="*/ 69 w 333"/>
                <a:gd name="T63" fmla="*/ 69 h 338"/>
                <a:gd name="T64" fmla="*/ 45 w 333"/>
                <a:gd name="T65" fmla="*/ 106 h 338"/>
                <a:gd name="T66" fmla="*/ 24 w 333"/>
                <a:gd name="T67" fmla="*/ 155 h 338"/>
                <a:gd name="T68" fmla="*/ 8 w 333"/>
                <a:gd name="T69" fmla="*/ 204 h 338"/>
                <a:gd name="T70" fmla="*/ 0 w 333"/>
                <a:gd name="T71" fmla="*/ 261 h 338"/>
                <a:gd name="T72" fmla="*/ 0 w 333"/>
                <a:gd name="T73" fmla="*/ 261 h 338"/>
                <a:gd name="T74" fmla="*/ 0 w 333"/>
                <a:gd name="T75" fmla="*/ 277 h 338"/>
                <a:gd name="T76" fmla="*/ 0 w 333"/>
                <a:gd name="T77" fmla="*/ 277 h 338"/>
                <a:gd name="T78" fmla="*/ 12 w 333"/>
                <a:gd name="T79" fmla="*/ 228 h 338"/>
                <a:gd name="T80" fmla="*/ 28 w 333"/>
                <a:gd name="T81" fmla="*/ 179 h 338"/>
                <a:gd name="T82" fmla="*/ 49 w 333"/>
                <a:gd name="T83" fmla="*/ 139 h 338"/>
                <a:gd name="T84" fmla="*/ 73 w 333"/>
                <a:gd name="T85" fmla="*/ 106 h 338"/>
                <a:gd name="T86" fmla="*/ 97 w 333"/>
                <a:gd name="T87" fmla="*/ 78 h 338"/>
                <a:gd name="T88" fmla="*/ 126 w 333"/>
                <a:gd name="T89" fmla="*/ 61 h 338"/>
                <a:gd name="T90" fmla="*/ 158 w 333"/>
                <a:gd name="T91" fmla="*/ 49 h 338"/>
                <a:gd name="T92" fmla="*/ 171 w 333"/>
                <a:gd name="T93" fmla="*/ 49 h 338"/>
                <a:gd name="T94" fmla="*/ 187 w 333"/>
                <a:gd name="T95" fmla="*/ 49 h 338"/>
                <a:gd name="T96" fmla="*/ 187 w 333"/>
                <a:gd name="T97" fmla="*/ 4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8">
                  <a:moveTo>
                    <a:pt x="187" y="49"/>
                  </a:moveTo>
                  <a:lnTo>
                    <a:pt x="187" y="49"/>
                  </a:lnTo>
                  <a:lnTo>
                    <a:pt x="203" y="53"/>
                  </a:lnTo>
                  <a:lnTo>
                    <a:pt x="219" y="57"/>
                  </a:lnTo>
                  <a:lnTo>
                    <a:pt x="236" y="65"/>
                  </a:lnTo>
                  <a:lnTo>
                    <a:pt x="248" y="78"/>
                  </a:lnTo>
                  <a:lnTo>
                    <a:pt x="272" y="106"/>
                  </a:lnTo>
                  <a:lnTo>
                    <a:pt x="293" y="143"/>
                  </a:lnTo>
                  <a:lnTo>
                    <a:pt x="309" y="183"/>
                  </a:lnTo>
                  <a:lnTo>
                    <a:pt x="321" y="232"/>
                  </a:lnTo>
                  <a:lnTo>
                    <a:pt x="325" y="281"/>
                  </a:lnTo>
                  <a:lnTo>
                    <a:pt x="325" y="338"/>
                  </a:lnTo>
                  <a:lnTo>
                    <a:pt x="325" y="338"/>
                  </a:lnTo>
                  <a:lnTo>
                    <a:pt x="329" y="301"/>
                  </a:lnTo>
                  <a:lnTo>
                    <a:pt x="329" y="301"/>
                  </a:lnTo>
                  <a:lnTo>
                    <a:pt x="333" y="244"/>
                  </a:lnTo>
                  <a:lnTo>
                    <a:pt x="329" y="191"/>
                  </a:lnTo>
                  <a:lnTo>
                    <a:pt x="317" y="143"/>
                  </a:lnTo>
                  <a:lnTo>
                    <a:pt x="301" y="98"/>
                  </a:lnTo>
                  <a:lnTo>
                    <a:pt x="280" y="57"/>
                  </a:lnTo>
                  <a:lnTo>
                    <a:pt x="256" y="29"/>
                  </a:lnTo>
                  <a:lnTo>
                    <a:pt x="244" y="17"/>
                  </a:lnTo>
                  <a:lnTo>
                    <a:pt x="228" y="8"/>
                  </a:lnTo>
                  <a:lnTo>
                    <a:pt x="211" y="4"/>
                  </a:lnTo>
                  <a:lnTo>
                    <a:pt x="195" y="0"/>
                  </a:lnTo>
                  <a:lnTo>
                    <a:pt x="195" y="0"/>
                  </a:lnTo>
                  <a:lnTo>
                    <a:pt x="179" y="0"/>
                  </a:lnTo>
                  <a:lnTo>
                    <a:pt x="163" y="0"/>
                  </a:lnTo>
                  <a:lnTo>
                    <a:pt x="142" y="4"/>
                  </a:lnTo>
                  <a:lnTo>
                    <a:pt x="126" y="13"/>
                  </a:lnTo>
                  <a:lnTo>
                    <a:pt x="97" y="37"/>
                  </a:lnTo>
                  <a:lnTo>
                    <a:pt x="69" y="69"/>
                  </a:lnTo>
                  <a:lnTo>
                    <a:pt x="45" y="106"/>
                  </a:lnTo>
                  <a:lnTo>
                    <a:pt x="24" y="155"/>
                  </a:lnTo>
                  <a:lnTo>
                    <a:pt x="8" y="204"/>
                  </a:lnTo>
                  <a:lnTo>
                    <a:pt x="0" y="261"/>
                  </a:lnTo>
                  <a:lnTo>
                    <a:pt x="0" y="261"/>
                  </a:lnTo>
                  <a:lnTo>
                    <a:pt x="0" y="277"/>
                  </a:lnTo>
                  <a:lnTo>
                    <a:pt x="0" y="277"/>
                  </a:lnTo>
                  <a:lnTo>
                    <a:pt x="12" y="228"/>
                  </a:lnTo>
                  <a:lnTo>
                    <a:pt x="28" y="179"/>
                  </a:lnTo>
                  <a:lnTo>
                    <a:pt x="49" y="139"/>
                  </a:lnTo>
                  <a:lnTo>
                    <a:pt x="73" y="106"/>
                  </a:lnTo>
                  <a:lnTo>
                    <a:pt x="97" y="78"/>
                  </a:lnTo>
                  <a:lnTo>
                    <a:pt x="126" y="61"/>
                  </a:lnTo>
                  <a:lnTo>
                    <a:pt x="158" y="49"/>
                  </a:lnTo>
                  <a:lnTo>
                    <a:pt x="171" y="49"/>
                  </a:lnTo>
                  <a:lnTo>
                    <a:pt x="187" y="49"/>
                  </a:lnTo>
                  <a:lnTo>
                    <a:pt x="187" y="49"/>
                  </a:lnTo>
                  <a:close/>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107"/>
            <p:cNvSpPr>
              <a:spLocks/>
            </p:cNvSpPr>
            <p:nvPr/>
          </p:nvSpPr>
          <p:spPr bwMode="auto">
            <a:xfrm>
              <a:off x="6096" y="2904"/>
              <a:ext cx="362" cy="175"/>
            </a:xfrm>
            <a:custGeom>
              <a:avLst/>
              <a:gdLst>
                <a:gd name="T0" fmla="*/ 362 w 362"/>
                <a:gd name="T1" fmla="*/ 118 h 175"/>
                <a:gd name="T2" fmla="*/ 362 w 362"/>
                <a:gd name="T3" fmla="*/ 118 h 175"/>
                <a:gd name="T4" fmla="*/ 358 w 362"/>
                <a:gd name="T5" fmla="*/ 105 h 175"/>
                <a:gd name="T6" fmla="*/ 350 w 362"/>
                <a:gd name="T7" fmla="*/ 85 h 175"/>
                <a:gd name="T8" fmla="*/ 338 w 362"/>
                <a:gd name="T9" fmla="*/ 69 h 175"/>
                <a:gd name="T10" fmla="*/ 321 w 362"/>
                <a:gd name="T11" fmla="*/ 48 h 175"/>
                <a:gd name="T12" fmla="*/ 301 w 362"/>
                <a:gd name="T13" fmla="*/ 28 h 175"/>
                <a:gd name="T14" fmla="*/ 268 w 362"/>
                <a:gd name="T15" fmla="*/ 16 h 175"/>
                <a:gd name="T16" fmla="*/ 232 w 362"/>
                <a:gd name="T17" fmla="*/ 8 h 175"/>
                <a:gd name="T18" fmla="*/ 232 w 362"/>
                <a:gd name="T19" fmla="*/ 8 h 175"/>
                <a:gd name="T20" fmla="*/ 130 w 362"/>
                <a:gd name="T21" fmla="*/ 0 h 175"/>
                <a:gd name="T22" fmla="*/ 106 w 362"/>
                <a:gd name="T23" fmla="*/ 4 h 175"/>
                <a:gd name="T24" fmla="*/ 81 w 362"/>
                <a:gd name="T25" fmla="*/ 8 h 175"/>
                <a:gd name="T26" fmla="*/ 81 w 362"/>
                <a:gd name="T27" fmla="*/ 8 h 175"/>
                <a:gd name="T28" fmla="*/ 49 w 362"/>
                <a:gd name="T29" fmla="*/ 16 h 175"/>
                <a:gd name="T30" fmla="*/ 24 w 362"/>
                <a:gd name="T31" fmla="*/ 28 h 175"/>
                <a:gd name="T32" fmla="*/ 0 w 362"/>
                <a:gd name="T33" fmla="*/ 44 h 175"/>
                <a:gd name="T34" fmla="*/ 0 w 362"/>
                <a:gd name="T35" fmla="*/ 44 h 175"/>
                <a:gd name="T36" fmla="*/ 8 w 362"/>
                <a:gd name="T37" fmla="*/ 61 h 175"/>
                <a:gd name="T38" fmla="*/ 33 w 362"/>
                <a:gd name="T39" fmla="*/ 97 h 175"/>
                <a:gd name="T40" fmla="*/ 53 w 362"/>
                <a:gd name="T41" fmla="*/ 118 h 175"/>
                <a:gd name="T42" fmla="*/ 73 w 362"/>
                <a:gd name="T43" fmla="*/ 138 h 175"/>
                <a:gd name="T44" fmla="*/ 98 w 362"/>
                <a:gd name="T45" fmla="*/ 150 h 175"/>
                <a:gd name="T46" fmla="*/ 126 w 362"/>
                <a:gd name="T47" fmla="*/ 162 h 175"/>
                <a:gd name="T48" fmla="*/ 126 w 362"/>
                <a:gd name="T49" fmla="*/ 162 h 175"/>
                <a:gd name="T50" fmla="*/ 175 w 362"/>
                <a:gd name="T51" fmla="*/ 170 h 175"/>
                <a:gd name="T52" fmla="*/ 212 w 362"/>
                <a:gd name="T53" fmla="*/ 175 h 175"/>
                <a:gd name="T54" fmla="*/ 244 w 362"/>
                <a:gd name="T55" fmla="*/ 175 h 175"/>
                <a:gd name="T56" fmla="*/ 277 w 362"/>
                <a:gd name="T57" fmla="*/ 162 h 175"/>
                <a:gd name="T58" fmla="*/ 277 w 362"/>
                <a:gd name="T59" fmla="*/ 162 h 175"/>
                <a:gd name="T60" fmla="*/ 338 w 362"/>
                <a:gd name="T61" fmla="*/ 134 h 175"/>
                <a:gd name="T62" fmla="*/ 362 w 362"/>
                <a:gd name="T63" fmla="*/ 118 h 175"/>
                <a:gd name="T64" fmla="*/ 362 w 362"/>
                <a:gd name="T65" fmla="*/ 11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175">
                  <a:moveTo>
                    <a:pt x="362" y="118"/>
                  </a:moveTo>
                  <a:lnTo>
                    <a:pt x="362" y="118"/>
                  </a:lnTo>
                  <a:lnTo>
                    <a:pt x="358" y="105"/>
                  </a:lnTo>
                  <a:lnTo>
                    <a:pt x="350" y="85"/>
                  </a:lnTo>
                  <a:lnTo>
                    <a:pt x="338" y="69"/>
                  </a:lnTo>
                  <a:lnTo>
                    <a:pt x="321" y="48"/>
                  </a:lnTo>
                  <a:lnTo>
                    <a:pt x="301" y="28"/>
                  </a:lnTo>
                  <a:lnTo>
                    <a:pt x="268" y="16"/>
                  </a:lnTo>
                  <a:lnTo>
                    <a:pt x="232" y="8"/>
                  </a:lnTo>
                  <a:lnTo>
                    <a:pt x="232" y="8"/>
                  </a:lnTo>
                  <a:lnTo>
                    <a:pt x="130" y="0"/>
                  </a:lnTo>
                  <a:lnTo>
                    <a:pt x="106" y="4"/>
                  </a:lnTo>
                  <a:lnTo>
                    <a:pt x="81" y="8"/>
                  </a:lnTo>
                  <a:lnTo>
                    <a:pt x="81" y="8"/>
                  </a:lnTo>
                  <a:lnTo>
                    <a:pt x="49" y="16"/>
                  </a:lnTo>
                  <a:lnTo>
                    <a:pt x="24" y="28"/>
                  </a:lnTo>
                  <a:lnTo>
                    <a:pt x="0" y="44"/>
                  </a:lnTo>
                  <a:lnTo>
                    <a:pt x="0" y="44"/>
                  </a:lnTo>
                  <a:lnTo>
                    <a:pt x="8" y="61"/>
                  </a:lnTo>
                  <a:lnTo>
                    <a:pt x="33" y="97"/>
                  </a:lnTo>
                  <a:lnTo>
                    <a:pt x="53" y="118"/>
                  </a:lnTo>
                  <a:lnTo>
                    <a:pt x="73" y="138"/>
                  </a:lnTo>
                  <a:lnTo>
                    <a:pt x="98" y="150"/>
                  </a:lnTo>
                  <a:lnTo>
                    <a:pt x="126" y="162"/>
                  </a:lnTo>
                  <a:lnTo>
                    <a:pt x="126" y="162"/>
                  </a:lnTo>
                  <a:lnTo>
                    <a:pt x="175" y="170"/>
                  </a:lnTo>
                  <a:lnTo>
                    <a:pt x="212" y="175"/>
                  </a:lnTo>
                  <a:lnTo>
                    <a:pt x="244" y="175"/>
                  </a:lnTo>
                  <a:lnTo>
                    <a:pt x="277" y="162"/>
                  </a:lnTo>
                  <a:lnTo>
                    <a:pt x="277" y="162"/>
                  </a:lnTo>
                  <a:lnTo>
                    <a:pt x="338" y="134"/>
                  </a:lnTo>
                  <a:lnTo>
                    <a:pt x="362" y="118"/>
                  </a:lnTo>
                  <a:lnTo>
                    <a:pt x="362" y="118"/>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108"/>
            <p:cNvSpPr>
              <a:spLocks/>
            </p:cNvSpPr>
            <p:nvPr/>
          </p:nvSpPr>
          <p:spPr bwMode="auto">
            <a:xfrm>
              <a:off x="5807" y="2660"/>
              <a:ext cx="41" cy="36"/>
            </a:xfrm>
            <a:custGeom>
              <a:avLst/>
              <a:gdLst>
                <a:gd name="T0" fmla="*/ 41 w 41"/>
                <a:gd name="T1" fmla="*/ 16 h 36"/>
                <a:gd name="T2" fmla="*/ 41 w 41"/>
                <a:gd name="T3" fmla="*/ 16 h 36"/>
                <a:gd name="T4" fmla="*/ 37 w 41"/>
                <a:gd name="T5" fmla="*/ 24 h 36"/>
                <a:gd name="T6" fmla="*/ 33 w 41"/>
                <a:gd name="T7" fmla="*/ 28 h 36"/>
                <a:gd name="T8" fmla="*/ 29 w 41"/>
                <a:gd name="T9" fmla="*/ 32 h 36"/>
                <a:gd name="T10" fmla="*/ 21 w 41"/>
                <a:gd name="T11" fmla="*/ 36 h 36"/>
                <a:gd name="T12" fmla="*/ 21 w 41"/>
                <a:gd name="T13" fmla="*/ 36 h 36"/>
                <a:gd name="T14" fmla="*/ 13 w 41"/>
                <a:gd name="T15" fmla="*/ 32 h 36"/>
                <a:gd name="T16" fmla="*/ 9 w 41"/>
                <a:gd name="T17" fmla="*/ 28 h 36"/>
                <a:gd name="T18" fmla="*/ 4 w 41"/>
                <a:gd name="T19" fmla="*/ 24 h 36"/>
                <a:gd name="T20" fmla="*/ 0 w 41"/>
                <a:gd name="T21" fmla="*/ 16 h 36"/>
                <a:gd name="T22" fmla="*/ 0 w 41"/>
                <a:gd name="T23" fmla="*/ 16 h 36"/>
                <a:gd name="T24" fmla="*/ 4 w 41"/>
                <a:gd name="T25" fmla="*/ 8 h 36"/>
                <a:gd name="T26" fmla="*/ 9 w 41"/>
                <a:gd name="T27" fmla="*/ 4 h 36"/>
                <a:gd name="T28" fmla="*/ 13 w 41"/>
                <a:gd name="T29" fmla="*/ 0 h 36"/>
                <a:gd name="T30" fmla="*/ 21 w 41"/>
                <a:gd name="T31" fmla="*/ 0 h 36"/>
                <a:gd name="T32" fmla="*/ 21 w 41"/>
                <a:gd name="T33" fmla="*/ 0 h 36"/>
                <a:gd name="T34" fmla="*/ 29 w 41"/>
                <a:gd name="T35" fmla="*/ 0 h 36"/>
                <a:gd name="T36" fmla="*/ 33 w 41"/>
                <a:gd name="T37" fmla="*/ 4 h 36"/>
                <a:gd name="T38" fmla="*/ 37 w 41"/>
                <a:gd name="T39" fmla="*/ 8 h 36"/>
                <a:gd name="T40" fmla="*/ 41 w 41"/>
                <a:gd name="T41" fmla="*/ 16 h 36"/>
                <a:gd name="T42" fmla="*/ 41 w 41"/>
                <a:gd name="T43"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6">
                  <a:moveTo>
                    <a:pt x="41" y="16"/>
                  </a:moveTo>
                  <a:lnTo>
                    <a:pt x="41" y="16"/>
                  </a:lnTo>
                  <a:lnTo>
                    <a:pt x="37" y="24"/>
                  </a:lnTo>
                  <a:lnTo>
                    <a:pt x="33" y="28"/>
                  </a:lnTo>
                  <a:lnTo>
                    <a:pt x="29" y="32"/>
                  </a:lnTo>
                  <a:lnTo>
                    <a:pt x="21" y="36"/>
                  </a:lnTo>
                  <a:lnTo>
                    <a:pt x="21" y="36"/>
                  </a:lnTo>
                  <a:lnTo>
                    <a:pt x="13" y="32"/>
                  </a:lnTo>
                  <a:lnTo>
                    <a:pt x="9" y="28"/>
                  </a:lnTo>
                  <a:lnTo>
                    <a:pt x="4" y="24"/>
                  </a:lnTo>
                  <a:lnTo>
                    <a:pt x="0" y="16"/>
                  </a:lnTo>
                  <a:lnTo>
                    <a:pt x="0" y="16"/>
                  </a:lnTo>
                  <a:lnTo>
                    <a:pt x="4" y="8"/>
                  </a:lnTo>
                  <a:lnTo>
                    <a:pt x="9" y="4"/>
                  </a:lnTo>
                  <a:lnTo>
                    <a:pt x="13" y="0"/>
                  </a:lnTo>
                  <a:lnTo>
                    <a:pt x="21" y="0"/>
                  </a:lnTo>
                  <a:lnTo>
                    <a:pt x="21" y="0"/>
                  </a:lnTo>
                  <a:lnTo>
                    <a:pt x="29" y="0"/>
                  </a:lnTo>
                  <a:lnTo>
                    <a:pt x="33" y="4"/>
                  </a:lnTo>
                  <a:lnTo>
                    <a:pt x="37" y="8"/>
                  </a:lnTo>
                  <a:lnTo>
                    <a:pt x="41" y="16"/>
                  </a:lnTo>
                  <a:lnTo>
                    <a:pt x="4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109"/>
            <p:cNvSpPr>
              <a:spLocks/>
            </p:cNvSpPr>
            <p:nvPr/>
          </p:nvSpPr>
          <p:spPr bwMode="auto">
            <a:xfrm>
              <a:off x="6198" y="2578"/>
              <a:ext cx="219" cy="277"/>
            </a:xfrm>
            <a:custGeom>
              <a:avLst/>
              <a:gdLst>
                <a:gd name="T0" fmla="*/ 219 w 219"/>
                <a:gd name="T1" fmla="*/ 155 h 277"/>
                <a:gd name="T2" fmla="*/ 219 w 219"/>
                <a:gd name="T3" fmla="*/ 155 h 277"/>
                <a:gd name="T4" fmla="*/ 211 w 219"/>
                <a:gd name="T5" fmla="*/ 183 h 277"/>
                <a:gd name="T6" fmla="*/ 199 w 219"/>
                <a:gd name="T7" fmla="*/ 208 h 277"/>
                <a:gd name="T8" fmla="*/ 187 w 219"/>
                <a:gd name="T9" fmla="*/ 228 h 277"/>
                <a:gd name="T10" fmla="*/ 170 w 219"/>
                <a:gd name="T11" fmla="*/ 248 h 277"/>
                <a:gd name="T12" fmla="*/ 154 w 219"/>
                <a:gd name="T13" fmla="*/ 265 h 277"/>
                <a:gd name="T14" fmla="*/ 134 w 219"/>
                <a:gd name="T15" fmla="*/ 273 h 277"/>
                <a:gd name="T16" fmla="*/ 110 w 219"/>
                <a:gd name="T17" fmla="*/ 277 h 277"/>
                <a:gd name="T18" fmla="*/ 89 w 219"/>
                <a:gd name="T19" fmla="*/ 277 h 277"/>
                <a:gd name="T20" fmla="*/ 89 w 219"/>
                <a:gd name="T21" fmla="*/ 277 h 277"/>
                <a:gd name="T22" fmla="*/ 69 w 219"/>
                <a:gd name="T23" fmla="*/ 273 h 277"/>
                <a:gd name="T24" fmla="*/ 49 w 219"/>
                <a:gd name="T25" fmla="*/ 261 h 277"/>
                <a:gd name="T26" fmla="*/ 32 w 219"/>
                <a:gd name="T27" fmla="*/ 244 h 277"/>
                <a:gd name="T28" fmla="*/ 20 w 219"/>
                <a:gd name="T29" fmla="*/ 224 h 277"/>
                <a:gd name="T30" fmla="*/ 8 w 219"/>
                <a:gd name="T31" fmla="*/ 204 h 277"/>
                <a:gd name="T32" fmla="*/ 4 w 219"/>
                <a:gd name="T33" fmla="*/ 179 h 277"/>
                <a:gd name="T34" fmla="*/ 0 w 219"/>
                <a:gd name="T35" fmla="*/ 151 h 277"/>
                <a:gd name="T36" fmla="*/ 4 w 219"/>
                <a:gd name="T37" fmla="*/ 122 h 277"/>
                <a:gd name="T38" fmla="*/ 4 w 219"/>
                <a:gd name="T39" fmla="*/ 122 h 277"/>
                <a:gd name="T40" fmla="*/ 12 w 219"/>
                <a:gd name="T41" fmla="*/ 94 h 277"/>
                <a:gd name="T42" fmla="*/ 20 w 219"/>
                <a:gd name="T43" fmla="*/ 70 h 277"/>
                <a:gd name="T44" fmla="*/ 36 w 219"/>
                <a:gd name="T45" fmla="*/ 49 h 277"/>
                <a:gd name="T46" fmla="*/ 53 w 219"/>
                <a:gd name="T47" fmla="*/ 29 h 277"/>
                <a:gd name="T48" fmla="*/ 69 w 219"/>
                <a:gd name="T49" fmla="*/ 13 h 277"/>
                <a:gd name="T50" fmla="*/ 89 w 219"/>
                <a:gd name="T51" fmla="*/ 5 h 277"/>
                <a:gd name="T52" fmla="*/ 110 w 219"/>
                <a:gd name="T53" fmla="*/ 0 h 277"/>
                <a:gd name="T54" fmla="*/ 134 w 219"/>
                <a:gd name="T55" fmla="*/ 0 h 277"/>
                <a:gd name="T56" fmla="*/ 134 w 219"/>
                <a:gd name="T57" fmla="*/ 0 h 277"/>
                <a:gd name="T58" fmla="*/ 154 w 219"/>
                <a:gd name="T59" fmla="*/ 5 h 277"/>
                <a:gd name="T60" fmla="*/ 175 w 219"/>
                <a:gd name="T61" fmla="*/ 17 h 277"/>
                <a:gd name="T62" fmla="*/ 191 w 219"/>
                <a:gd name="T63" fmla="*/ 33 h 277"/>
                <a:gd name="T64" fmla="*/ 203 w 219"/>
                <a:gd name="T65" fmla="*/ 53 h 277"/>
                <a:gd name="T66" fmla="*/ 211 w 219"/>
                <a:gd name="T67" fmla="*/ 74 h 277"/>
                <a:gd name="T68" fmla="*/ 219 w 219"/>
                <a:gd name="T69" fmla="*/ 98 h 277"/>
                <a:gd name="T70" fmla="*/ 219 w 219"/>
                <a:gd name="T71" fmla="*/ 126 h 277"/>
                <a:gd name="T72" fmla="*/ 219 w 219"/>
                <a:gd name="T73" fmla="*/ 155 h 277"/>
                <a:gd name="T74" fmla="*/ 219 w 219"/>
                <a:gd name="T75" fmla="*/ 15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277">
                  <a:moveTo>
                    <a:pt x="219" y="155"/>
                  </a:moveTo>
                  <a:lnTo>
                    <a:pt x="219" y="155"/>
                  </a:lnTo>
                  <a:lnTo>
                    <a:pt x="211" y="183"/>
                  </a:lnTo>
                  <a:lnTo>
                    <a:pt x="199" y="208"/>
                  </a:lnTo>
                  <a:lnTo>
                    <a:pt x="187" y="228"/>
                  </a:lnTo>
                  <a:lnTo>
                    <a:pt x="170" y="248"/>
                  </a:lnTo>
                  <a:lnTo>
                    <a:pt x="154" y="265"/>
                  </a:lnTo>
                  <a:lnTo>
                    <a:pt x="134" y="273"/>
                  </a:lnTo>
                  <a:lnTo>
                    <a:pt x="110" y="277"/>
                  </a:lnTo>
                  <a:lnTo>
                    <a:pt x="89" y="277"/>
                  </a:lnTo>
                  <a:lnTo>
                    <a:pt x="89" y="277"/>
                  </a:lnTo>
                  <a:lnTo>
                    <a:pt x="69" y="273"/>
                  </a:lnTo>
                  <a:lnTo>
                    <a:pt x="49" y="261"/>
                  </a:lnTo>
                  <a:lnTo>
                    <a:pt x="32" y="244"/>
                  </a:lnTo>
                  <a:lnTo>
                    <a:pt x="20" y="224"/>
                  </a:lnTo>
                  <a:lnTo>
                    <a:pt x="8" y="204"/>
                  </a:lnTo>
                  <a:lnTo>
                    <a:pt x="4" y="179"/>
                  </a:lnTo>
                  <a:lnTo>
                    <a:pt x="0" y="151"/>
                  </a:lnTo>
                  <a:lnTo>
                    <a:pt x="4" y="122"/>
                  </a:lnTo>
                  <a:lnTo>
                    <a:pt x="4" y="122"/>
                  </a:lnTo>
                  <a:lnTo>
                    <a:pt x="12" y="94"/>
                  </a:lnTo>
                  <a:lnTo>
                    <a:pt x="20" y="70"/>
                  </a:lnTo>
                  <a:lnTo>
                    <a:pt x="36" y="49"/>
                  </a:lnTo>
                  <a:lnTo>
                    <a:pt x="53" y="29"/>
                  </a:lnTo>
                  <a:lnTo>
                    <a:pt x="69" y="13"/>
                  </a:lnTo>
                  <a:lnTo>
                    <a:pt x="89" y="5"/>
                  </a:lnTo>
                  <a:lnTo>
                    <a:pt x="110" y="0"/>
                  </a:lnTo>
                  <a:lnTo>
                    <a:pt x="134" y="0"/>
                  </a:lnTo>
                  <a:lnTo>
                    <a:pt x="134" y="0"/>
                  </a:lnTo>
                  <a:lnTo>
                    <a:pt x="154" y="5"/>
                  </a:lnTo>
                  <a:lnTo>
                    <a:pt x="175" y="17"/>
                  </a:lnTo>
                  <a:lnTo>
                    <a:pt x="191" y="33"/>
                  </a:lnTo>
                  <a:lnTo>
                    <a:pt x="203" y="53"/>
                  </a:lnTo>
                  <a:lnTo>
                    <a:pt x="211" y="74"/>
                  </a:lnTo>
                  <a:lnTo>
                    <a:pt x="219" y="98"/>
                  </a:lnTo>
                  <a:lnTo>
                    <a:pt x="219" y="126"/>
                  </a:lnTo>
                  <a:lnTo>
                    <a:pt x="219" y="155"/>
                  </a:lnTo>
                  <a:lnTo>
                    <a:pt x="219" y="155"/>
                  </a:lnTo>
                  <a:close/>
                </a:path>
              </a:pathLst>
            </a:custGeom>
            <a:solidFill>
              <a:srgbClr val="0095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110"/>
            <p:cNvSpPr>
              <a:spLocks/>
            </p:cNvSpPr>
            <p:nvPr/>
          </p:nvSpPr>
          <p:spPr bwMode="auto">
            <a:xfrm>
              <a:off x="6222" y="2595"/>
              <a:ext cx="171" cy="244"/>
            </a:xfrm>
            <a:custGeom>
              <a:avLst/>
              <a:gdLst>
                <a:gd name="T0" fmla="*/ 171 w 171"/>
                <a:gd name="T1" fmla="*/ 134 h 244"/>
                <a:gd name="T2" fmla="*/ 171 w 171"/>
                <a:gd name="T3" fmla="*/ 134 h 244"/>
                <a:gd name="T4" fmla="*/ 167 w 171"/>
                <a:gd name="T5" fmla="*/ 158 h 244"/>
                <a:gd name="T6" fmla="*/ 159 w 171"/>
                <a:gd name="T7" fmla="*/ 183 h 244"/>
                <a:gd name="T8" fmla="*/ 146 w 171"/>
                <a:gd name="T9" fmla="*/ 203 h 244"/>
                <a:gd name="T10" fmla="*/ 134 w 171"/>
                <a:gd name="T11" fmla="*/ 219 h 244"/>
                <a:gd name="T12" fmla="*/ 118 w 171"/>
                <a:gd name="T13" fmla="*/ 231 h 244"/>
                <a:gd name="T14" fmla="*/ 102 w 171"/>
                <a:gd name="T15" fmla="*/ 240 h 244"/>
                <a:gd name="T16" fmla="*/ 86 w 171"/>
                <a:gd name="T17" fmla="*/ 244 h 244"/>
                <a:gd name="T18" fmla="*/ 69 w 171"/>
                <a:gd name="T19" fmla="*/ 244 h 244"/>
                <a:gd name="T20" fmla="*/ 69 w 171"/>
                <a:gd name="T21" fmla="*/ 244 h 244"/>
                <a:gd name="T22" fmla="*/ 53 w 171"/>
                <a:gd name="T23" fmla="*/ 240 h 244"/>
                <a:gd name="T24" fmla="*/ 37 w 171"/>
                <a:gd name="T25" fmla="*/ 227 h 244"/>
                <a:gd name="T26" fmla="*/ 25 w 171"/>
                <a:gd name="T27" fmla="*/ 215 h 244"/>
                <a:gd name="T28" fmla="*/ 12 w 171"/>
                <a:gd name="T29" fmla="*/ 199 h 244"/>
                <a:gd name="T30" fmla="*/ 4 w 171"/>
                <a:gd name="T31" fmla="*/ 179 h 244"/>
                <a:gd name="T32" fmla="*/ 0 w 171"/>
                <a:gd name="T33" fmla="*/ 154 h 244"/>
                <a:gd name="T34" fmla="*/ 0 w 171"/>
                <a:gd name="T35" fmla="*/ 134 h 244"/>
                <a:gd name="T36" fmla="*/ 0 w 171"/>
                <a:gd name="T37" fmla="*/ 105 h 244"/>
                <a:gd name="T38" fmla="*/ 0 w 171"/>
                <a:gd name="T39" fmla="*/ 105 h 244"/>
                <a:gd name="T40" fmla="*/ 4 w 171"/>
                <a:gd name="T41" fmla="*/ 81 h 244"/>
                <a:gd name="T42" fmla="*/ 12 w 171"/>
                <a:gd name="T43" fmla="*/ 61 h 244"/>
                <a:gd name="T44" fmla="*/ 25 w 171"/>
                <a:gd name="T45" fmla="*/ 40 h 244"/>
                <a:gd name="T46" fmla="*/ 37 w 171"/>
                <a:gd name="T47" fmla="*/ 24 h 244"/>
                <a:gd name="T48" fmla="*/ 53 w 171"/>
                <a:gd name="T49" fmla="*/ 12 h 244"/>
                <a:gd name="T50" fmla="*/ 69 w 171"/>
                <a:gd name="T51" fmla="*/ 4 h 244"/>
                <a:gd name="T52" fmla="*/ 86 w 171"/>
                <a:gd name="T53" fmla="*/ 0 h 244"/>
                <a:gd name="T54" fmla="*/ 102 w 171"/>
                <a:gd name="T55" fmla="*/ 0 h 244"/>
                <a:gd name="T56" fmla="*/ 102 w 171"/>
                <a:gd name="T57" fmla="*/ 0 h 244"/>
                <a:gd name="T58" fmla="*/ 118 w 171"/>
                <a:gd name="T59" fmla="*/ 4 h 244"/>
                <a:gd name="T60" fmla="*/ 134 w 171"/>
                <a:gd name="T61" fmla="*/ 16 h 244"/>
                <a:gd name="T62" fmla="*/ 146 w 171"/>
                <a:gd name="T63" fmla="*/ 28 h 244"/>
                <a:gd name="T64" fmla="*/ 159 w 171"/>
                <a:gd name="T65" fmla="*/ 44 h 244"/>
                <a:gd name="T66" fmla="*/ 167 w 171"/>
                <a:gd name="T67" fmla="*/ 65 h 244"/>
                <a:gd name="T68" fmla="*/ 171 w 171"/>
                <a:gd name="T69" fmla="*/ 85 h 244"/>
                <a:gd name="T70" fmla="*/ 171 w 171"/>
                <a:gd name="T71" fmla="*/ 109 h 244"/>
                <a:gd name="T72" fmla="*/ 171 w 171"/>
                <a:gd name="T73" fmla="*/ 134 h 244"/>
                <a:gd name="T74" fmla="*/ 171 w 171"/>
                <a:gd name="T75"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244">
                  <a:moveTo>
                    <a:pt x="171" y="134"/>
                  </a:moveTo>
                  <a:lnTo>
                    <a:pt x="171" y="134"/>
                  </a:lnTo>
                  <a:lnTo>
                    <a:pt x="167" y="158"/>
                  </a:lnTo>
                  <a:lnTo>
                    <a:pt x="159" y="183"/>
                  </a:lnTo>
                  <a:lnTo>
                    <a:pt x="146" y="203"/>
                  </a:lnTo>
                  <a:lnTo>
                    <a:pt x="134" y="219"/>
                  </a:lnTo>
                  <a:lnTo>
                    <a:pt x="118" y="231"/>
                  </a:lnTo>
                  <a:lnTo>
                    <a:pt x="102" y="240"/>
                  </a:lnTo>
                  <a:lnTo>
                    <a:pt x="86" y="244"/>
                  </a:lnTo>
                  <a:lnTo>
                    <a:pt x="69" y="244"/>
                  </a:lnTo>
                  <a:lnTo>
                    <a:pt x="69" y="244"/>
                  </a:lnTo>
                  <a:lnTo>
                    <a:pt x="53" y="240"/>
                  </a:lnTo>
                  <a:lnTo>
                    <a:pt x="37" y="227"/>
                  </a:lnTo>
                  <a:lnTo>
                    <a:pt x="25" y="215"/>
                  </a:lnTo>
                  <a:lnTo>
                    <a:pt x="12" y="199"/>
                  </a:lnTo>
                  <a:lnTo>
                    <a:pt x="4" y="179"/>
                  </a:lnTo>
                  <a:lnTo>
                    <a:pt x="0" y="154"/>
                  </a:lnTo>
                  <a:lnTo>
                    <a:pt x="0" y="134"/>
                  </a:lnTo>
                  <a:lnTo>
                    <a:pt x="0" y="105"/>
                  </a:lnTo>
                  <a:lnTo>
                    <a:pt x="0" y="105"/>
                  </a:lnTo>
                  <a:lnTo>
                    <a:pt x="4" y="81"/>
                  </a:lnTo>
                  <a:lnTo>
                    <a:pt x="12" y="61"/>
                  </a:lnTo>
                  <a:lnTo>
                    <a:pt x="25" y="40"/>
                  </a:lnTo>
                  <a:lnTo>
                    <a:pt x="37" y="24"/>
                  </a:lnTo>
                  <a:lnTo>
                    <a:pt x="53" y="12"/>
                  </a:lnTo>
                  <a:lnTo>
                    <a:pt x="69" y="4"/>
                  </a:lnTo>
                  <a:lnTo>
                    <a:pt x="86" y="0"/>
                  </a:lnTo>
                  <a:lnTo>
                    <a:pt x="102" y="0"/>
                  </a:lnTo>
                  <a:lnTo>
                    <a:pt x="102" y="0"/>
                  </a:lnTo>
                  <a:lnTo>
                    <a:pt x="118" y="4"/>
                  </a:lnTo>
                  <a:lnTo>
                    <a:pt x="134" y="16"/>
                  </a:lnTo>
                  <a:lnTo>
                    <a:pt x="146" y="28"/>
                  </a:lnTo>
                  <a:lnTo>
                    <a:pt x="159" y="44"/>
                  </a:lnTo>
                  <a:lnTo>
                    <a:pt x="167" y="65"/>
                  </a:lnTo>
                  <a:lnTo>
                    <a:pt x="171" y="85"/>
                  </a:lnTo>
                  <a:lnTo>
                    <a:pt x="171" y="109"/>
                  </a:lnTo>
                  <a:lnTo>
                    <a:pt x="171" y="134"/>
                  </a:lnTo>
                  <a:lnTo>
                    <a:pt x="171" y="134"/>
                  </a:lnTo>
                  <a:close/>
                </a:path>
              </a:pathLst>
            </a:custGeom>
            <a:solidFill>
              <a:srgbClr val="5CCB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111"/>
            <p:cNvSpPr>
              <a:spLocks/>
            </p:cNvSpPr>
            <p:nvPr/>
          </p:nvSpPr>
          <p:spPr bwMode="auto">
            <a:xfrm>
              <a:off x="6238" y="2643"/>
              <a:ext cx="130" cy="159"/>
            </a:xfrm>
            <a:custGeom>
              <a:avLst/>
              <a:gdLst>
                <a:gd name="T0" fmla="*/ 130 w 130"/>
                <a:gd name="T1" fmla="*/ 90 h 159"/>
                <a:gd name="T2" fmla="*/ 130 w 130"/>
                <a:gd name="T3" fmla="*/ 90 h 159"/>
                <a:gd name="T4" fmla="*/ 126 w 130"/>
                <a:gd name="T5" fmla="*/ 106 h 159"/>
                <a:gd name="T6" fmla="*/ 118 w 130"/>
                <a:gd name="T7" fmla="*/ 118 h 159"/>
                <a:gd name="T8" fmla="*/ 110 w 130"/>
                <a:gd name="T9" fmla="*/ 131 h 159"/>
                <a:gd name="T10" fmla="*/ 102 w 130"/>
                <a:gd name="T11" fmla="*/ 143 h 159"/>
                <a:gd name="T12" fmla="*/ 90 w 130"/>
                <a:gd name="T13" fmla="*/ 151 h 159"/>
                <a:gd name="T14" fmla="*/ 78 w 130"/>
                <a:gd name="T15" fmla="*/ 155 h 159"/>
                <a:gd name="T16" fmla="*/ 65 w 130"/>
                <a:gd name="T17" fmla="*/ 159 h 159"/>
                <a:gd name="T18" fmla="*/ 53 w 130"/>
                <a:gd name="T19" fmla="*/ 159 h 159"/>
                <a:gd name="T20" fmla="*/ 53 w 130"/>
                <a:gd name="T21" fmla="*/ 159 h 159"/>
                <a:gd name="T22" fmla="*/ 41 w 130"/>
                <a:gd name="T23" fmla="*/ 155 h 159"/>
                <a:gd name="T24" fmla="*/ 29 w 130"/>
                <a:gd name="T25" fmla="*/ 147 h 159"/>
                <a:gd name="T26" fmla="*/ 21 w 130"/>
                <a:gd name="T27" fmla="*/ 139 h 159"/>
                <a:gd name="T28" fmla="*/ 13 w 130"/>
                <a:gd name="T29" fmla="*/ 127 h 159"/>
                <a:gd name="T30" fmla="*/ 4 w 130"/>
                <a:gd name="T31" fmla="*/ 114 h 159"/>
                <a:gd name="T32" fmla="*/ 0 w 130"/>
                <a:gd name="T33" fmla="*/ 102 h 159"/>
                <a:gd name="T34" fmla="*/ 0 w 130"/>
                <a:gd name="T35" fmla="*/ 86 h 159"/>
                <a:gd name="T36" fmla="*/ 0 w 130"/>
                <a:gd name="T37" fmla="*/ 70 h 159"/>
                <a:gd name="T38" fmla="*/ 0 w 130"/>
                <a:gd name="T39" fmla="*/ 70 h 159"/>
                <a:gd name="T40" fmla="*/ 4 w 130"/>
                <a:gd name="T41" fmla="*/ 53 h 159"/>
                <a:gd name="T42" fmla="*/ 13 w 130"/>
                <a:gd name="T43" fmla="*/ 41 h 159"/>
                <a:gd name="T44" fmla="*/ 21 w 130"/>
                <a:gd name="T45" fmla="*/ 29 h 159"/>
                <a:gd name="T46" fmla="*/ 29 w 130"/>
                <a:gd name="T47" fmla="*/ 17 h 159"/>
                <a:gd name="T48" fmla="*/ 41 w 130"/>
                <a:gd name="T49" fmla="*/ 9 h 159"/>
                <a:gd name="T50" fmla="*/ 53 w 130"/>
                <a:gd name="T51" fmla="*/ 0 h 159"/>
                <a:gd name="T52" fmla="*/ 65 w 130"/>
                <a:gd name="T53" fmla="*/ 0 h 159"/>
                <a:gd name="T54" fmla="*/ 78 w 130"/>
                <a:gd name="T55" fmla="*/ 0 h 159"/>
                <a:gd name="T56" fmla="*/ 78 w 130"/>
                <a:gd name="T57" fmla="*/ 0 h 159"/>
                <a:gd name="T58" fmla="*/ 90 w 130"/>
                <a:gd name="T59" fmla="*/ 5 h 159"/>
                <a:gd name="T60" fmla="*/ 102 w 130"/>
                <a:gd name="T61" fmla="*/ 9 h 159"/>
                <a:gd name="T62" fmla="*/ 114 w 130"/>
                <a:gd name="T63" fmla="*/ 21 h 159"/>
                <a:gd name="T64" fmla="*/ 118 w 130"/>
                <a:gd name="T65" fmla="*/ 29 h 159"/>
                <a:gd name="T66" fmla="*/ 126 w 130"/>
                <a:gd name="T67" fmla="*/ 41 h 159"/>
                <a:gd name="T68" fmla="*/ 130 w 130"/>
                <a:gd name="T69" fmla="*/ 57 h 159"/>
                <a:gd name="T70" fmla="*/ 130 w 130"/>
                <a:gd name="T71" fmla="*/ 74 h 159"/>
                <a:gd name="T72" fmla="*/ 130 w 130"/>
                <a:gd name="T73" fmla="*/ 90 h 159"/>
                <a:gd name="T74" fmla="*/ 130 w 130"/>
                <a:gd name="T7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59">
                  <a:moveTo>
                    <a:pt x="130" y="90"/>
                  </a:moveTo>
                  <a:lnTo>
                    <a:pt x="130" y="90"/>
                  </a:lnTo>
                  <a:lnTo>
                    <a:pt x="126" y="106"/>
                  </a:lnTo>
                  <a:lnTo>
                    <a:pt x="118" y="118"/>
                  </a:lnTo>
                  <a:lnTo>
                    <a:pt x="110" y="131"/>
                  </a:lnTo>
                  <a:lnTo>
                    <a:pt x="102" y="143"/>
                  </a:lnTo>
                  <a:lnTo>
                    <a:pt x="90" y="151"/>
                  </a:lnTo>
                  <a:lnTo>
                    <a:pt x="78" y="155"/>
                  </a:lnTo>
                  <a:lnTo>
                    <a:pt x="65" y="159"/>
                  </a:lnTo>
                  <a:lnTo>
                    <a:pt x="53" y="159"/>
                  </a:lnTo>
                  <a:lnTo>
                    <a:pt x="53" y="159"/>
                  </a:lnTo>
                  <a:lnTo>
                    <a:pt x="41" y="155"/>
                  </a:lnTo>
                  <a:lnTo>
                    <a:pt x="29" y="147"/>
                  </a:lnTo>
                  <a:lnTo>
                    <a:pt x="21" y="139"/>
                  </a:lnTo>
                  <a:lnTo>
                    <a:pt x="13" y="127"/>
                  </a:lnTo>
                  <a:lnTo>
                    <a:pt x="4" y="114"/>
                  </a:lnTo>
                  <a:lnTo>
                    <a:pt x="0" y="102"/>
                  </a:lnTo>
                  <a:lnTo>
                    <a:pt x="0" y="86"/>
                  </a:lnTo>
                  <a:lnTo>
                    <a:pt x="0" y="70"/>
                  </a:lnTo>
                  <a:lnTo>
                    <a:pt x="0" y="70"/>
                  </a:lnTo>
                  <a:lnTo>
                    <a:pt x="4" y="53"/>
                  </a:lnTo>
                  <a:lnTo>
                    <a:pt x="13" y="41"/>
                  </a:lnTo>
                  <a:lnTo>
                    <a:pt x="21" y="29"/>
                  </a:lnTo>
                  <a:lnTo>
                    <a:pt x="29" y="17"/>
                  </a:lnTo>
                  <a:lnTo>
                    <a:pt x="41" y="9"/>
                  </a:lnTo>
                  <a:lnTo>
                    <a:pt x="53" y="0"/>
                  </a:lnTo>
                  <a:lnTo>
                    <a:pt x="65" y="0"/>
                  </a:lnTo>
                  <a:lnTo>
                    <a:pt x="78" y="0"/>
                  </a:lnTo>
                  <a:lnTo>
                    <a:pt x="78" y="0"/>
                  </a:lnTo>
                  <a:lnTo>
                    <a:pt x="90" y="5"/>
                  </a:lnTo>
                  <a:lnTo>
                    <a:pt x="102" y="9"/>
                  </a:lnTo>
                  <a:lnTo>
                    <a:pt x="114" y="21"/>
                  </a:lnTo>
                  <a:lnTo>
                    <a:pt x="118" y="29"/>
                  </a:lnTo>
                  <a:lnTo>
                    <a:pt x="126" y="41"/>
                  </a:lnTo>
                  <a:lnTo>
                    <a:pt x="130" y="57"/>
                  </a:lnTo>
                  <a:lnTo>
                    <a:pt x="130" y="74"/>
                  </a:lnTo>
                  <a:lnTo>
                    <a:pt x="130" y="90"/>
                  </a:lnTo>
                  <a:lnTo>
                    <a:pt x="13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112"/>
            <p:cNvSpPr>
              <a:spLocks/>
            </p:cNvSpPr>
            <p:nvPr/>
          </p:nvSpPr>
          <p:spPr bwMode="auto">
            <a:xfrm>
              <a:off x="6332" y="2664"/>
              <a:ext cx="36" cy="36"/>
            </a:xfrm>
            <a:custGeom>
              <a:avLst/>
              <a:gdLst>
                <a:gd name="T0" fmla="*/ 0 w 36"/>
                <a:gd name="T1" fmla="*/ 20 h 36"/>
                <a:gd name="T2" fmla="*/ 0 w 36"/>
                <a:gd name="T3" fmla="*/ 20 h 36"/>
                <a:gd name="T4" fmla="*/ 0 w 36"/>
                <a:gd name="T5" fmla="*/ 24 h 36"/>
                <a:gd name="T6" fmla="*/ 4 w 36"/>
                <a:gd name="T7" fmla="*/ 32 h 36"/>
                <a:gd name="T8" fmla="*/ 8 w 36"/>
                <a:gd name="T9" fmla="*/ 36 h 36"/>
                <a:gd name="T10" fmla="*/ 16 w 36"/>
                <a:gd name="T11" fmla="*/ 36 h 36"/>
                <a:gd name="T12" fmla="*/ 16 w 36"/>
                <a:gd name="T13" fmla="*/ 36 h 36"/>
                <a:gd name="T14" fmla="*/ 24 w 36"/>
                <a:gd name="T15" fmla="*/ 36 h 36"/>
                <a:gd name="T16" fmla="*/ 32 w 36"/>
                <a:gd name="T17" fmla="*/ 32 h 36"/>
                <a:gd name="T18" fmla="*/ 36 w 36"/>
                <a:gd name="T19" fmla="*/ 24 h 36"/>
                <a:gd name="T20" fmla="*/ 36 w 36"/>
                <a:gd name="T21" fmla="*/ 20 h 36"/>
                <a:gd name="T22" fmla="*/ 36 w 36"/>
                <a:gd name="T23" fmla="*/ 20 h 36"/>
                <a:gd name="T24" fmla="*/ 36 w 36"/>
                <a:gd name="T25" fmla="*/ 12 h 36"/>
                <a:gd name="T26" fmla="*/ 32 w 36"/>
                <a:gd name="T27" fmla="*/ 4 h 36"/>
                <a:gd name="T28" fmla="*/ 24 w 36"/>
                <a:gd name="T29" fmla="*/ 0 h 36"/>
                <a:gd name="T30" fmla="*/ 16 w 36"/>
                <a:gd name="T31" fmla="*/ 0 h 36"/>
                <a:gd name="T32" fmla="*/ 16 w 36"/>
                <a:gd name="T33" fmla="*/ 0 h 36"/>
                <a:gd name="T34" fmla="*/ 8 w 36"/>
                <a:gd name="T35" fmla="*/ 0 h 36"/>
                <a:gd name="T36" fmla="*/ 4 w 36"/>
                <a:gd name="T37" fmla="*/ 4 h 36"/>
                <a:gd name="T38" fmla="*/ 0 w 36"/>
                <a:gd name="T39" fmla="*/ 12 h 36"/>
                <a:gd name="T40" fmla="*/ 0 w 36"/>
                <a:gd name="T41" fmla="*/ 20 h 36"/>
                <a:gd name="T42" fmla="*/ 0 w 36"/>
                <a:gd name="T4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0"/>
                  </a:moveTo>
                  <a:lnTo>
                    <a:pt x="0" y="20"/>
                  </a:lnTo>
                  <a:lnTo>
                    <a:pt x="0" y="24"/>
                  </a:lnTo>
                  <a:lnTo>
                    <a:pt x="4" y="32"/>
                  </a:lnTo>
                  <a:lnTo>
                    <a:pt x="8" y="36"/>
                  </a:lnTo>
                  <a:lnTo>
                    <a:pt x="16" y="36"/>
                  </a:lnTo>
                  <a:lnTo>
                    <a:pt x="16" y="36"/>
                  </a:lnTo>
                  <a:lnTo>
                    <a:pt x="24" y="36"/>
                  </a:lnTo>
                  <a:lnTo>
                    <a:pt x="32" y="32"/>
                  </a:lnTo>
                  <a:lnTo>
                    <a:pt x="36" y="24"/>
                  </a:lnTo>
                  <a:lnTo>
                    <a:pt x="36" y="20"/>
                  </a:lnTo>
                  <a:lnTo>
                    <a:pt x="36" y="20"/>
                  </a:lnTo>
                  <a:lnTo>
                    <a:pt x="36" y="12"/>
                  </a:lnTo>
                  <a:lnTo>
                    <a:pt x="32" y="4"/>
                  </a:lnTo>
                  <a:lnTo>
                    <a:pt x="24" y="0"/>
                  </a:lnTo>
                  <a:lnTo>
                    <a:pt x="16" y="0"/>
                  </a:lnTo>
                  <a:lnTo>
                    <a:pt x="16" y="0"/>
                  </a:lnTo>
                  <a:lnTo>
                    <a:pt x="8" y="0"/>
                  </a:lnTo>
                  <a:lnTo>
                    <a:pt x="4" y="4"/>
                  </a:lnTo>
                  <a:lnTo>
                    <a:pt x="0" y="12"/>
                  </a:lnTo>
                  <a:lnTo>
                    <a:pt x="0"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113"/>
            <p:cNvSpPr>
              <a:spLocks/>
            </p:cNvSpPr>
            <p:nvPr/>
          </p:nvSpPr>
          <p:spPr bwMode="auto">
            <a:xfrm>
              <a:off x="6247" y="2335"/>
              <a:ext cx="231" cy="170"/>
            </a:xfrm>
            <a:custGeom>
              <a:avLst/>
              <a:gdLst>
                <a:gd name="T0" fmla="*/ 215 w 231"/>
                <a:gd name="T1" fmla="*/ 170 h 170"/>
                <a:gd name="T2" fmla="*/ 215 w 231"/>
                <a:gd name="T3" fmla="*/ 170 h 170"/>
                <a:gd name="T4" fmla="*/ 227 w 231"/>
                <a:gd name="T5" fmla="*/ 138 h 170"/>
                <a:gd name="T6" fmla="*/ 231 w 231"/>
                <a:gd name="T7" fmla="*/ 113 h 170"/>
                <a:gd name="T8" fmla="*/ 231 w 231"/>
                <a:gd name="T9" fmla="*/ 85 h 170"/>
                <a:gd name="T10" fmla="*/ 231 w 231"/>
                <a:gd name="T11" fmla="*/ 56 h 170"/>
                <a:gd name="T12" fmla="*/ 227 w 231"/>
                <a:gd name="T13" fmla="*/ 44 h 170"/>
                <a:gd name="T14" fmla="*/ 219 w 231"/>
                <a:gd name="T15" fmla="*/ 32 h 170"/>
                <a:gd name="T16" fmla="*/ 211 w 231"/>
                <a:gd name="T17" fmla="*/ 20 h 170"/>
                <a:gd name="T18" fmla="*/ 199 w 231"/>
                <a:gd name="T19" fmla="*/ 12 h 170"/>
                <a:gd name="T20" fmla="*/ 182 w 231"/>
                <a:gd name="T21" fmla="*/ 4 h 170"/>
                <a:gd name="T22" fmla="*/ 162 w 231"/>
                <a:gd name="T23" fmla="*/ 0 h 170"/>
                <a:gd name="T24" fmla="*/ 162 w 231"/>
                <a:gd name="T25" fmla="*/ 0 h 170"/>
                <a:gd name="T26" fmla="*/ 150 w 231"/>
                <a:gd name="T27" fmla="*/ 0 h 170"/>
                <a:gd name="T28" fmla="*/ 134 w 231"/>
                <a:gd name="T29" fmla="*/ 0 h 170"/>
                <a:gd name="T30" fmla="*/ 101 w 231"/>
                <a:gd name="T31" fmla="*/ 8 h 170"/>
                <a:gd name="T32" fmla="*/ 73 w 231"/>
                <a:gd name="T33" fmla="*/ 12 h 170"/>
                <a:gd name="T34" fmla="*/ 61 w 231"/>
                <a:gd name="T35" fmla="*/ 12 h 170"/>
                <a:gd name="T36" fmla="*/ 48 w 231"/>
                <a:gd name="T37" fmla="*/ 12 h 170"/>
                <a:gd name="T38" fmla="*/ 48 w 231"/>
                <a:gd name="T39" fmla="*/ 12 h 170"/>
                <a:gd name="T40" fmla="*/ 28 w 231"/>
                <a:gd name="T41" fmla="*/ 8 h 170"/>
                <a:gd name="T42" fmla="*/ 12 w 231"/>
                <a:gd name="T43" fmla="*/ 8 h 170"/>
                <a:gd name="T44" fmla="*/ 4 w 231"/>
                <a:gd name="T45" fmla="*/ 16 h 170"/>
                <a:gd name="T46" fmla="*/ 0 w 231"/>
                <a:gd name="T47" fmla="*/ 28 h 170"/>
                <a:gd name="T48" fmla="*/ 4 w 231"/>
                <a:gd name="T49" fmla="*/ 40 h 170"/>
                <a:gd name="T50" fmla="*/ 16 w 231"/>
                <a:gd name="T51" fmla="*/ 48 h 170"/>
                <a:gd name="T52" fmla="*/ 36 w 231"/>
                <a:gd name="T53" fmla="*/ 56 h 170"/>
                <a:gd name="T54" fmla="*/ 69 w 231"/>
                <a:gd name="T55" fmla="*/ 56 h 170"/>
                <a:gd name="T56" fmla="*/ 69 w 231"/>
                <a:gd name="T57" fmla="*/ 56 h 170"/>
                <a:gd name="T58" fmla="*/ 113 w 231"/>
                <a:gd name="T59" fmla="*/ 48 h 170"/>
                <a:gd name="T60" fmla="*/ 158 w 231"/>
                <a:gd name="T61" fmla="*/ 48 h 170"/>
                <a:gd name="T62" fmla="*/ 178 w 231"/>
                <a:gd name="T63" fmla="*/ 52 h 170"/>
                <a:gd name="T64" fmla="*/ 195 w 231"/>
                <a:gd name="T65" fmla="*/ 60 h 170"/>
                <a:gd name="T66" fmla="*/ 203 w 231"/>
                <a:gd name="T67" fmla="*/ 73 h 170"/>
                <a:gd name="T68" fmla="*/ 211 w 231"/>
                <a:gd name="T69" fmla="*/ 93 h 170"/>
                <a:gd name="T70" fmla="*/ 211 w 231"/>
                <a:gd name="T71" fmla="*/ 93 h 170"/>
                <a:gd name="T72" fmla="*/ 219 w 231"/>
                <a:gd name="T73" fmla="*/ 130 h 170"/>
                <a:gd name="T74" fmla="*/ 219 w 231"/>
                <a:gd name="T75" fmla="*/ 154 h 170"/>
                <a:gd name="T76" fmla="*/ 215 w 231"/>
                <a:gd name="T77" fmla="*/ 170 h 170"/>
                <a:gd name="T78" fmla="*/ 215 w 231"/>
                <a:gd name="T7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170">
                  <a:moveTo>
                    <a:pt x="215" y="170"/>
                  </a:moveTo>
                  <a:lnTo>
                    <a:pt x="215" y="170"/>
                  </a:lnTo>
                  <a:lnTo>
                    <a:pt x="227" y="138"/>
                  </a:lnTo>
                  <a:lnTo>
                    <a:pt x="231" y="113"/>
                  </a:lnTo>
                  <a:lnTo>
                    <a:pt x="231" y="85"/>
                  </a:lnTo>
                  <a:lnTo>
                    <a:pt x="231" y="56"/>
                  </a:lnTo>
                  <a:lnTo>
                    <a:pt x="227" y="44"/>
                  </a:lnTo>
                  <a:lnTo>
                    <a:pt x="219" y="32"/>
                  </a:lnTo>
                  <a:lnTo>
                    <a:pt x="211" y="20"/>
                  </a:lnTo>
                  <a:lnTo>
                    <a:pt x="199" y="12"/>
                  </a:lnTo>
                  <a:lnTo>
                    <a:pt x="182" y="4"/>
                  </a:lnTo>
                  <a:lnTo>
                    <a:pt x="162" y="0"/>
                  </a:lnTo>
                  <a:lnTo>
                    <a:pt x="162" y="0"/>
                  </a:lnTo>
                  <a:lnTo>
                    <a:pt x="150" y="0"/>
                  </a:lnTo>
                  <a:lnTo>
                    <a:pt x="134" y="0"/>
                  </a:lnTo>
                  <a:lnTo>
                    <a:pt x="101" y="8"/>
                  </a:lnTo>
                  <a:lnTo>
                    <a:pt x="73" y="12"/>
                  </a:lnTo>
                  <a:lnTo>
                    <a:pt x="61" y="12"/>
                  </a:lnTo>
                  <a:lnTo>
                    <a:pt x="48" y="12"/>
                  </a:lnTo>
                  <a:lnTo>
                    <a:pt x="48" y="12"/>
                  </a:lnTo>
                  <a:lnTo>
                    <a:pt x="28" y="8"/>
                  </a:lnTo>
                  <a:lnTo>
                    <a:pt x="12" y="8"/>
                  </a:lnTo>
                  <a:lnTo>
                    <a:pt x="4" y="16"/>
                  </a:lnTo>
                  <a:lnTo>
                    <a:pt x="0" y="28"/>
                  </a:lnTo>
                  <a:lnTo>
                    <a:pt x="4" y="40"/>
                  </a:lnTo>
                  <a:lnTo>
                    <a:pt x="16" y="48"/>
                  </a:lnTo>
                  <a:lnTo>
                    <a:pt x="36" y="56"/>
                  </a:lnTo>
                  <a:lnTo>
                    <a:pt x="69" y="56"/>
                  </a:lnTo>
                  <a:lnTo>
                    <a:pt x="69" y="56"/>
                  </a:lnTo>
                  <a:lnTo>
                    <a:pt x="113" y="48"/>
                  </a:lnTo>
                  <a:lnTo>
                    <a:pt x="158" y="48"/>
                  </a:lnTo>
                  <a:lnTo>
                    <a:pt x="178" y="52"/>
                  </a:lnTo>
                  <a:lnTo>
                    <a:pt x="195" y="60"/>
                  </a:lnTo>
                  <a:lnTo>
                    <a:pt x="203" y="73"/>
                  </a:lnTo>
                  <a:lnTo>
                    <a:pt x="211" y="93"/>
                  </a:lnTo>
                  <a:lnTo>
                    <a:pt x="211" y="93"/>
                  </a:lnTo>
                  <a:lnTo>
                    <a:pt x="219" y="130"/>
                  </a:lnTo>
                  <a:lnTo>
                    <a:pt x="219" y="154"/>
                  </a:lnTo>
                  <a:lnTo>
                    <a:pt x="215" y="170"/>
                  </a:lnTo>
                  <a:lnTo>
                    <a:pt x="215" y="170"/>
                  </a:lnTo>
                  <a:close/>
                </a:path>
              </a:pathLst>
            </a:custGeom>
            <a:solidFill>
              <a:srgbClr val="EC6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114"/>
            <p:cNvSpPr>
              <a:spLocks/>
            </p:cNvSpPr>
            <p:nvPr/>
          </p:nvSpPr>
          <p:spPr bwMode="auto">
            <a:xfrm>
              <a:off x="6092" y="2896"/>
              <a:ext cx="386" cy="113"/>
            </a:xfrm>
            <a:custGeom>
              <a:avLst/>
              <a:gdLst>
                <a:gd name="T0" fmla="*/ 0 w 386"/>
                <a:gd name="T1" fmla="*/ 48 h 113"/>
                <a:gd name="T2" fmla="*/ 0 w 386"/>
                <a:gd name="T3" fmla="*/ 48 h 113"/>
                <a:gd name="T4" fmla="*/ 12 w 386"/>
                <a:gd name="T5" fmla="*/ 40 h 113"/>
                <a:gd name="T6" fmla="*/ 41 w 386"/>
                <a:gd name="T7" fmla="*/ 28 h 113"/>
                <a:gd name="T8" fmla="*/ 85 w 386"/>
                <a:gd name="T9" fmla="*/ 12 h 113"/>
                <a:gd name="T10" fmla="*/ 138 w 386"/>
                <a:gd name="T11" fmla="*/ 0 h 113"/>
                <a:gd name="T12" fmla="*/ 167 w 386"/>
                <a:gd name="T13" fmla="*/ 0 h 113"/>
                <a:gd name="T14" fmla="*/ 199 w 386"/>
                <a:gd name="T15" fmla="*/ 0 h 113"/>
                <a:gd name="T16" fmla="*/ 232 w 386"/>
                <a:gd name="T17" fmla="*/ 4 h 113"/>
                <a:gd name="T18" fmla="*/ 264 w 386"/>
                <a:gd name="T19" fmla="*/ 12 h 113"/>
                <a:gd name="T20" fmla="*/ 297 w 386"/>
                <a:gd name="T21" fmla="*/ 28 h 113"/>
                <a:gd name="T22" fmla="*/ 329 w 386"/>
                <a:gd name="T23" fmla="*/ 48 h 113"/>
                <a:gd name="T24" fmla="*/ 358 w 386"/>
                <a:gd name="T25" fmla="*/ 77 h 113"/>
                <a:gd name="T26" fmla="*/ 386 w 386"/>
                <a:gd name="T27" fmla="*/ 113 h 113"/>
                <a:gd name="T28" fmla="*/ 386 w 386"/>
                <a:gd name="T29" fmla="*/ 113 h 113"/>
                <a:gd name="T30" fmla="*/ 358 w 386"/>
                <a:gd name="T31" fmla="*/ 93 h 113"/>
                <a:gd name="T32" fmla="*/ 321 w 386"/>
                <a:gd name="T33" fmla="*/ 73 h 113"/>
                <a:gd name="T34" fmla="*/ 272 w 386"/>
                <a:gd name="T35" fmla="*/ 52 h 113"/>
                <a:gd name="T36" fmla="*/ 216 w 386"/>
                <a:gd name="T37" fmla="*/ 36 h 113"/>
                <a:gd name="T38" fmla="*/ 183 w 386"/>
                <a:gd name="T39" fmla="*/ 28 h 113"/>
                <a:gd name="T40" fmla="*/ 150 w 386"/>
                <a:gd name="T41" fmla="*/ 28 h 113"/>
                <a:gd name="T42" fmla="*/ 114 w 386"/>
                <a:gd name="T43" fmla="*/ 24 h 113"/>
                <a:gd name="T44" fmla="*/ 77 w 386"/>
                <a:gd name="T45" fmla="*/ 28 h 113"/>
                <a:gd name="T46" fmla="*/ 41 w 386"/>
                <a:gd name="T47" fmla="*/ 36 h 113"/>
                <a:gd name="T48" fmla="*/ 0 w 386"/>
                <a:gd name="T49" fmla="*/ 48 h 113"/>
                <a:gd name="T50" fmla="*/ 0 w 386"/>
                <a:gd name="T51"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6" h="113">
                  <a:moveTo>
                    <a:pt x="0" y="48"/>
                  </a:moveTo>
                  <a:lnTo>
                    <a:pt x="0" y="48"/>
                  </a:lnTo>
                  <a:lnTo>
                    <a:pt x="12" y="40"/>
                  </a:lnTo>
                  <a:lnTo>
                    <a:pt x="41" y="28"/>
                  </a:lnTo>
                  <a:lnTo>
                    <a:pt x="85" y="12"/>
                  </a:lnTo>
                  <a:lnTo>
                    <a:pt x="138" y="0"/>
                  </a:lnTo>
                  <a:lnTo>
                    <a:pt x="167" y="0"/>
                  </a:lnTo>
                  <a:lnTo>
                    <a:pt x="199" y="0"/>
                  </a:lnTo>
                  <a:lnTo>
                    <a:pt x="232" y="4"/>
                  </a:lnTo>
                  <a:lnTo>
                    <a:pt x="264" y="12"/>
                  </a:lnTo>
                  <a:lnTo>
                    <a:pt x="297" y="28"/>
                  </a:lnTo>
                  <a:lnTo>
                    <a:pt x="329" y="48"/>
                  </a:lnTo>
                  <a:lnTo>
                    <a:pt x="358" y="77"/>
                  </a:lnTo>
                  <a:lnTo>
                    <a:pt x="386" y="113"/>
                  </a:lnTo>
                  <a:lnTo>
                    <a:pt x="386" y="113"/>
                  </a:lnTo>
                  <a:lnTo>
                    <a:pt x="358" y="93"/>
                  </a:lnTo>
                  <a:lnTo>
                    <a:pt x="321" y="73"/>
                  </a:lnTo>
                  <a:lnTo>
                    <a:pt x="272" y="52"/>
                  </a:lnTo>
                  <a:lnTo>
                    <a:pt x="216" y="36"/>
                  </a:lnTo>
                  <a:lnTo>
                    <a:pt x="183" y="28"/>
                  </a:lnTo>
                  <a:lnTo>
                    <a:pt x="150" y="28"/>
                  </a:lnTo>
                  <a:lnTo>
                    <a:pt x="114" y="24"/>
                  </a:lnTo>
                  <a:lnTo>
                    <a:pt x="77" y="28"/>
                  </a:lnTo>
                  <a:lnTo>
                    <a:pt x="41" y="36"/>
                  </a:lnTo>
                  <a:lnTo>
                    <a:pt x="0" y="48"/>
                  </a:lnTo>
                  <a:lnTo>
                    <a:pt x="0" y="48"/>
                  </a:lnTo>
                  <a:close/>
                </a:path>
              </a:pathLst>
            </a:custGeom>
            <a:solidFill>
              <a:srgbClr val="FCA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115"/>
            <p:cNvSpPr>
              <a:spLocks/>
            </p:cNvSpPr>
            <p:nvPr/>
          </p:nvSpPr>
          <p:spPr bwMode="auto">
            <a:xfrm>
              <a:off x="5714" y="3050"/>
              <a:ext cx="663" cy="342"/>
            </a:xfrm>
            <a:custGeom>
              <a:avLst/>
              <a:gdLst>
                <a:gd name="T0" fmla="*/ 329 w 663"/>
                <a:gd name="T1" fmla="*/ 293 h 342"/>
                <a:gd name="T2" fmla="*/ 264 w 663"/>
                <a:gd name="T3" fmla="*/ 285 h 342"/>
                <a:gd name="T4" fmla="*/ 203 w 663"/>
                <a:gd name="T5" fmla="*/ 268 h 342"/>
                <a:gd name="T6" fmla="*/ 150 w 663"/>
                <a:gd name="T7" fmla="*/ 240 h 342"/>
                <a:gd name="T8" fmla="*/ 102 w 663"/>
                <a:gd name="T9" fmla="*/ 207 h 342"/>
                <a:gd name="T10" fmla="*/ 61 w 663"/>
                <a:gd name="T11" fmla="*/ 163 h 342"/>
                <a:gd name="T12" fmla="*/ 28 w 663"/>
                <a:gd name="T13" fmla="*/ 114 h 342"/>
                <a:gd name="T14" fmla="*/ 8 w 663"/>
                <a:gd name="T15" fmla="*/ 61 h 342"/>
                <a:gd name="T16" fmla="*/ 0 w 663"/>
                <a:gd name="T17" fmla="*/ 0 h 342"/>
                <a:gd name="T18" fmla="*/ 0 w 663"/>
                <a:gd name="T19" fmla="*/ 12 h 342"/>
                <a:gd name="T20" fmla="*/ 0 w 663"/>
                <a:gd name="T21" fmla="*/ 45 h 342"/>
                <a:gd name="T22" fmla="*/ 12 w 663"/>
                <a:gd name="T23" fmla="*/ 106 h 342"/>
                <a:gd name="T24" fmla="*/ 36 w 663"/>
                <a:gd name="T25" fmla="*/ 163 h 342"/>
                <a:gd name="T26" fmla="*/ 73 w 663"/>
                <a:gd name="T27" fmla="*/ 216 h 342"/>
                <a:gd name="T28" fmla="*/ 118 w 663"/>
                <a:gd name="T29" fmla="*/ 260 h 342"/>
                <a:gd name="T30" fmla="*/ 171 w 663"/>
                <a:gd name="T31" fmla="*/ 301 h 342"/>
                <a:gd name="T32" fmla="*/ 232 w 663"/>
                <a:gd name="T33" fmla="*/ 325 h 342"/>
                <a:gd name="T34" fmla="*/ 297 w 663"/>
                <a:gd name="T35" fmla="*/ 342 h 342"/>
                <a:gd name="T36" fmla="*/ 329 w 663"/>
                <a:gd name="T37" fmla="*/ 342 h 342"/>
                <a:gd name="T38" fmla="*/ 394 w 663"/>
                <a:gd name="T39" fmla="*/ 337 h 342"/>
                <a:gd name="T40" fmla="*/ 459 w 663"/>
                <a:gd name="T41" fmla="*/ 317 h 342"/>
                <a:gd name="T42" fmla="*/ 516 w 663"/>
                <a:gd name="T43" fmla="*/ 285 h 342"/>
                <a:gd name="T44" fmla="*/ 565 w 663"/>
                <a:gd name="T45" fmla="*/ 244 h 342"/>
                <a:gd name="T46" fmla="*/ 606 w 663"/>
                <a:gd name="T47" fmla="*/ 191 h 342"/>
                <a:gd name="T48" fmla="*/ 634 w 663"/>
                <a:gd name="T49" fmla="*/ 138 h 342"/>
                <a:gd name="T50" fmla="*/ 654 w 663"/>
                <a:gd name="T51" fmla="*/ 77 h 342"/>
                <a:gd name="T52" fmla="*/ 663 w 663"/>
                <a:gd name="T53" fmla="*/ 16 h 342"/>
                <a:gd name="T54" fmla="*/ 663 w 663"/>
                <a:gd name="T55" fmla="*/ 4 h 342"/>
                <a:gd name="T56" fmla="*/ 659 w 663"/>
                <a:gd name="T57" fmla="*/ 33 h 342"/>
                <a:gd name="T58" fmla="*/ 642 w 663"/>
                <a:gd name="T59" fmla="*/ 89 h 342"/>
                <a:gd name="T60" fmla="*/ 618 w 663"/>
                <a:gd name="T61" fmla="*/ 142 h 342"/>
                <a:gd name="T62" fmla="*/ 581 w 663"/>
                <a:gd name="T63" fmla="*/ 187 h 342"/>
                <a:gd name="T64" fmla="*/ 537 w 663"/>
                <a:gd name="T65" fmla="*/ 228 h 342"/>
                <a:gd name="T66" fmla="*/ 484 w 663"/>
                <a:gd name="T67" fmla="*/ 256 h 342"/>
                <a:gd name="T68" fmla="*/ 427 w 663"/>
                <a:gd name="T69" fmla="*/ 281 h 342"/>
                <a:gd name="T70" fmla="*/ 366 w 663"/>
                <a:gd name="T71" fmla="*/ 289 h 342"/>
                <a:gd name="T72" fmla="*/ 329 w 663"/>
                <a:gd name="T73" fmla="*/ 29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 h="342">
                  <a:moveTo>
                    <a:pt x="329" y="293"/>
                  </a:moveTo>
                  <a:lnTo>
                    <a:pt x="329" y="293"/>
                  </a:lnTo>
                  <a:lnTo>
                    <a:pt x="297" y="289"/>
                  </a:lnTo>
                  <a:lnTo>
                    <a:pt x="264" y="285"/>
                  </a:lnTo>
                  <a:lnTo>
                    <a:pt x="236" y="276"/>
                  </a:lnTo>
                  <a:lnTo>
                    <a:pt x="203" y="268"/>
                  </a:lnTo>
                  <a:lnTo>
                    <a:pt x="175" y="256"/>
                  </a:lnTo>
                  <a:lnTo>
                    <a:pt x="150" y="240"/>
                  </a:lnTo>
                  <a:lnTo>
                    <a:pt x="126" y="224"/>
                  </a:lnTo>
                  <a:lnTo>
                    <a:pt x="102" y="207"/>
                  </a:lnTo>
                  <a:lnTo>
                    <a:pt x="81" y="187"/>
                  </a:lnTo>
                  <a:lnTo>
                    <a:pt x="61" y="163"/>
                  </a:lnTo>
                  <a:lnTo>
                    <a:pt x="45" y="138"/>
                  </a:lnTo>
                  <a:lnTo>
                    <a:pt x="28" y="114"/>
                  </a:lnTo>
                  <a:lnTo>
                    <a:pt x="16" y="85"/>
                  </a:lnTo>
                  <a:lnTo>
                    <a:pt x="8" y="61"/>
                  </a:lnTo>
                  <a:lnTo>
                    <a:pt x="0" y="29"/>
                  </a:lnTo>
                  <a:lnTo>
                    <a:pt x="0" y="0"/>
                  </a:lnTo>
                  <a:lnTo>
                    <a:pt x="0" y="0"/>
                  </a:lnTo>
                  <a:lnTo>
                    <a:pt x="0" y="12"/>
                  </a:lnTo>
                  <a:lnTo>
                    <a:pt x="0" y="12"/>
                  </a:lnTo>
                  <a:lnTo>
                    <a:pt x="0" y="45"/>
                  </a:lnTo>
                  <a:lnTo>
                    <a:pt x="4" y="73"/>
                  </a:lnTo>
                  <a:lnTo>
                    <a:pt x="12" y="106"/>
                  </a:lnTo>
                  <a:lnTo>
                    <a:pt x="24" y="134"/>
                  </a:lnTo>
                  <a:lnTo>
                    <a:pt x="36" y="163"/>
                  </a:lnTo>
                  <a:lnTo>
                    <a:pt x="53" y="191"/>
                  </a:lnTo>
                  <a:lnTo>
                    <a:pt x="73" y="216"/>
                  </a:lnTo>
                  <a:lnTo>
                    <a:pt x="93" y="240"/>
                  </a:lnTo>
                  <a:lnTo>
                    <a:pt x="118" y="260"/>
                  </a:lnTo>
                  <a:lnTo>
                    <a:pt x="142" y="281"/>
                  </a:lnTo>
                  <a:lnTo>
                    <a:pt x="171" y="301"/>
                  </a:lnTo>
                  <a:lnTo>
                    <a:pt x="199" y="313"/>
                  </a:lnTo>
                  <a:lnTo>
                    <a:pt x="232" y="325"/>
                  </a:lnTo>
                  <a:lnTo>
                    <a:pt x="260" y="333"/>
                  </a:lnTo>
                  <a:lnTo>
                    <a:pt x="297" y="342"/>
                  </a:lnTo>
                  <a:lnTo>
                    <a:pt x="329" y="342"/>
                  </a:lnTo>
                  <a:lnTo>
                    <a:pt x="329" y="342"/>
                  </a:lnTo>
                  <a:lnTo>
                    <a:pt x="362" y="342"/>
                  </a:lnTo>
                  <a:lnTo>
                    <a:pt x="394" y="337"/>
                  </a:lnTo>
                  <a:lnTo>
                    <a:pt x="427" y="325"/>
                  </a:lnTo>
                  <a:lnTo>
                    <a:pt x="459" y="317"/>
                  </a:lnTo>
                  <a:lnTo>
                    <a:pt x="488" y="301"/>
                  </a:lnTo>
                  <a:lnTo>
                    <a:pt x="516" y="285"/>
                  </a:lnTo>
                  <a:lnTo>
                    <a:pt x="541" y="264"/>
                  </a:lnTo>
                  <a:lnTo>
                    <a:pt x="565" y="244"/>
                  </a:lnTo>
                  <a:lnTo>
                    <a:pt x="585" y="220"/>
                  </a:lnTo>
                  <a:lnTo>
                    <a:pt x="606" y="191"/>
                  </a:lnTo>
                  <a:lnTo>
                    <a:pt x="622" y="167"/>
                  </a:lnTo>
                  <a:lnTo>
                    <a:pt x="634" y="138"/>
                  </a:lnTo>
                  <a:lnTo>
                    <a:pt x="646" y="110"/>
                  </a:lnTo>
                  <a:lnTo>
                    <a:pt x="654" y="77"/>
                  </a:lnTo>
                  <a:lnTo>
                    <a:pt x="659" y="49"/>
                  </a:lnTo>
                  <a:lnTo>
                    <a:pt x="663" y="16"/>
                  </a:lnTo>
                  <a:lnTo>
                    <a:pt x="663" y="16"/>
                  </a:lnTo>
                  <a:lnTo>
                    <a:pt x="663" y="4"/>
                  </a:lnTo>
                  <a:lnTo>
                    <a:pt x="663" y="4"/>
                  </a:lnTo>
                  <a:lnTo>
                    <a:pt x="659" y="33"/>
                  </a:lnTo>
                  <a:lnTo>
                    <a:pt x="654" y="61"/>
                  </a:lnTo>
                  <a:lnTo>
                    <a:pt x="642" y="89"/>
                  </a:lnTo>
                  <a:lnTo>
                    <a:pt x="634" y="118"/>
                  </a:lnTo>
                  <a:lnTo>
                    <a:pt x="618" y="142"/>
                  </a:lnTo>
                  <a:lnTo>
                    <a:pt x="602" y="167"/>
                  </a:lnTo>
                  <a:lnTo>
                    <a:pt x="581" y="187"/>
                  </a:lnTo>
                  <a:lnTo>
                    <a:pt x="561" y="207"/>
                  </a:lnTo>
                  <a:lnTo>
                    <a:pt x="537" y="228"/>
                  </a:lnTo>
                  <a:lnTo>
                    <a:pt x="512" y="244"/>
                  </a:lnTo>
                  <a:lnTo>
                    <a:pt x="484" y="256"/>
                  </a:lnTo>
                  <a:lnTo>
                    <a:pt x="455" y="268"/>
                  </a:lnTo>
                  <a:lnTo>
                    <a:pt x="427" y="281"/>
                  </a:lnTo>
                  <a:lnTo>
                    <a:pt x="398" y="285"/>
                  </a:lnTo>
                  <a:lnTo>
                    <a:pt x="366" y="289"/>
                  </a:lnTo>
                  <a:lnTo>
                    <a:pt x="329" y="293"/>
                  </a:lnTo>
                  <a:lnTo>
                    <a:pt x="329" y="293"/>
                  </a:lnTo>
                  <a:close/>
                </a:path>
              </a:pathLst>
            </a:custGeom>
            <a:solidFill>
              <a:srgbClr val="F68B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116"/>
            <p:cNvSpPr>
              <a:spLocks/>
            </p:cNvSpPr>
            <p:nvPr/>
          </p:nvSpPr>
          <p:spPr bwMode="auto">
            <a:xfrm>
              <a:off x="5962" y="3440"/>
              <a:ext cx="191" cy="61"/>
            </a:xfrm>
            <a:custGeom>
              <a:avLst/>
              <a:gdLst>
                <a:gd name="T0" fmla="*/ 0 w 191"/>
                <a:gd name="T1" fmla="*/ 8 h 61"/>
                <a:gd name="T2" fmla="*/ 0 w 191"/>
                <a:gd name="T3" fmla="*/ 8 h 61"/>
                <a:gd name="T4" fmla="*/ 16 w 191"/>
                <a:gd name="T5" fmla="*/ 29 h 61"/>
                <a:gd name="T6" fmla="*/ 32 w 191"/>
                <a:gd name="T7" fmla="*/ 41 h 61"/>
                <a:gd name="T8" fmla="*/ 57 w 191"/>
                <a:gd name="T9" fmla="*/ 53 h 61"/>
                <a:gd name="T10" fmla="*/ 85 w 191"/>
                <a:gd name="T11" fmla="*/ 61 h 61"/>
                <a:gd name="T12" fmla="*/ 102 w 191"/>
                <a:gd name="T13" fmla="*/ 61 h 61"/>
                <a:gd name="T14" fmla="*/ 118 w 191"/>
                <a:gd name="T15" fmla="*/ 57 h 61"/>
                <a:gd name="T16" fmla="*/ 138 w 191"/>
                <a:gd name="T17" fmla="*/ 49 h 61"/>
                <a:gd name="T18" fmla="*/ 154 w 191"/>
                <a:gd name="T19" fmla="*/ 41 h 61"/>
                <a:gd name="T20" fmla="*/ 171 w 191"/>
                <a:gd name="T21" fmla="*/ 25 h 61"/>
                <a:gd name="T22" fmla="*/ 191 w 191"/>
                <a:gd name="T23" fmla="*/ 0 h 61"/>
                <a:gd name="T24" fmla="*/ 191 w 191"/>
                <a:gd name="T25" fmla="*/ 0 h 61"/>
                <a:gd name="T26" fmla="*/ 175 w 191"/>
                <a:gd name="T27" fmla="*/ 13 h 61"/>
                <a:gd name="T28" fmla="*/ 154 w 191"/>
                <a:gd name="T29" fmla="*/ 21 h 61"/>
                <a:gd name="T30" fmla="*/ 130 w 191"/>
                <a:gd name="T31" fmla="*/ 29 h 61"/>
                <a:gd name="T32" fmla="*/ 102 w 191"/>
                <a:gd name="T33" fmla="*/ 37 h 61"/>
                <a:gd name="T34" fmla="*/ 69 w 191"/>
                <a:gd name="T35" fmla="*/ 37 h 61"/>
                <a:gd name="T36" fmla="*/ 37 w 191"/>
                <a:gd name="T37" fmla="*/ 29 h 61"/>
                <a:gd name="T38" fmla="*/ 16 w 191"/>
                <a:gd name="T39" fmla="*/ 21 h 61"/>
                <a:gd name="T40" fmla="*/ 0 w 191"/>
                <a:gd name="T41" fmla="*/ 8 h 61"/>
                <a:gd name="T42" fmla="*/ 0 w 191"/>
                <a:gd name="T43"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61">
                  <a:moveTo>
                    <a:pt x="0" y="8"/>
                  </a:moveTo>
                  <a:lnTo>
                    <a:pt x="0" y="8"/>
                  </a:lnTo>
                  <a:lnTo>
                    <a:pt x="16" y="29"/>
                  </a:lnTo>
                  <a:lnTo>
                    <a:pt x="32" y="41"/>
                  </a:lnTo>
                  <a:lnTo>
                    <a:pt x="57" y="53"/>
                  </a:lnTo>
                  <a:lnTo>
                    <a:pt x="85" y="61"/>
                  </a:lnTo>
                  <a:lnTo>
                    <a:pt x="102" y="61"/>
                  </a:lnTo>
                  <a:lnTo>
                    <a:pt x="118" y="57"/>
                  </a:lnTo>
                  <a:lnTo>
                    <a:pt x="138" y="49"/>
                  </a:lnTo>
                  <a:lnTo>
                    <a:pt x="154" y="41"/>
                  </a:lnTo>
                  <a:lnTo>
                    <a:pt x="171" y="25"/>
                  </a:lnTo>
                  <a:lnTo>
                    <a:pt x="191" y="0"/>
                  </a:lnTo>
                  <a:lnTo>
                    <a:pt x="191" y="0"/>
                  </a:lnTo>
                  <a:lnTo>
                    <a:pt x="175" y="13"/>
                  </a:lnTo>
                  <a:lnTo>
                    <a:pt x="154" y="21"/>
                  </a:lnTo>
                  <a:lnTo>
                    <a:pt x="130" y="29"/>
                  </a:lnTo>
                  <a:lnTo>
                    <a:pt x="102" y="37"/>
                  </a:lnTo>
                  <a:lnTo>
                    <a:pt x="69" y="37"/>
                  </a:lnTo>
                  <a:lnTo>
                    <a:pt x="37" y="29"/>
                  </a:lnTo>
                  <a:lnTo>
                    <a:pt x="16" y="21"/>
                  </a:lnTo>
                  <a:lnTo>
                    <a:pt x="0" y="8"/>
                  </a:lnTo>
                  <a:lnTo>
                    <a:pt x="0" y="8"/>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117"/>
            <p:cNvSpPr>
              <a:spLocks/>
            </p:cNvSpPr>
            <p:nvPr/>
          </p:nvSpPr>
          <p:spPr bwMode="auto">
            <a:xfrm>
              <a:off x="5649" y="2993"/>
              <a:ext cx="85" cy="98"/>
            </a:xfrm>
            <a:custGeom>
              <a:avLst/>
              <a:gdLst>
                <a:gd name="T0" fmla="*/ 0 w 85"/>
                <a:gd name="T1" fmla="*/ 98 h 98"/>
                <a:gd name="T2" fmla="*/ 0 w 85"/>
                <a:gd name="T3" fmla="*/ 98 h 98"/>
                <a:gd name="T4" fmla="*/ 0 w 85"/>
                <a:gd name="T5" fmla="*/ 73 h 98"/>
                <a:gd name="T6" fmla="*/ 0 w 85"/>
                <a:gd name="T7" fmla="*/ 53 h 98"/>
                <a:gd name="T8" fmla="*/ 4 w 85"/>
                <a:gd name="T9" fmla="*/ 29 h 98"/>
                <a:gd name="T10" fmla="*/ 12 w 85"/>
                <a:gd name="T11" fmla="*/ 8 h 98"/>
                <a:gd name="T12" fmla="*/ 20 w 85"/>
                <a:gd name="T13" fmla="*/ 4 h 98"/>
                <a:gd name="T14" fmla="*/ 28 w 85"/>
                <a:gd name="T15" fmla="*/ 0 h 98"/>
                <a:gd name="T16" fmla="*/ 40 w 85"/>
                <a:gd name="T17" fmla="*/ 0 h 98"/>
                <a:gd name="T18" fmla="*/ 53 w 85"/>
                <a:gd name="T19" fmla="*/ 4 h 98"/>
                <a:gd name="T20" fmla="*/ 69 w 85"/>
                <a:gd name="T21" fmla="*/ 12 h 98"/>
                <a:gd name="T22" fmla="*/ 85 w 85"/>
                <a:gd name="T23" fmla="*/ 25 h 98"/>
                <a:gd name="T24" fmla="*/ 85 w 85"/>
                <a:gd name="T25" fmla="*/ 25 h 98"/>
                <a:gd name="T26" fmla="*/ 73 w 85"/>
                <a:gd name="T27" fmla="*/ 20 h 98"/>
                <a:gd name="T28" fmla="*/ 61 w 85"/>
                <a:gd name="T29" fmla="*/ 16 h 98"/>
                <a:gd name="T30" fmla="*/ 45 w 85"/>
                <a:gd name="T31" fmla="*/ 16 h 98"/>
                <a:gd name="T32" fmla="*/ 28 w 85"/>
                <a:gd name="T33" fmla="*/ 25 h 98"/>
                <a:gd name="T34" fmla="*/ 16 w 85"/>
                <a:gd name="T35" fmla="*/ 37 h 98"/>
                <a:gd name="T36" fmla="*/ 8 w 85"/>
                <a:gd name="T37" fmla="*/ 61 h 98"/>
                <a:gd name="T38" fmla="*/ 0 w 85"/>
                <a:gd name="T39" fmla="*/ 98 h 98"/>
                <a:gd name="T40" fmla="*/ 0 w 85"/>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98">
                  <a:moveTo>
                    <a:pt x="0" y="98"/>
                  </a:moveTo>
                  <a:lnTo>
                    <a:pt x="0" y="98"/>
                  </a:lnTo>
                  <a:lnTo>
                    <a:pt x="0" y="73"/>
                  </a:lnTo>
                  <a:lnTo>
                    <a:pt x="0" y="53"/>
                  </a:lnTo>
                  <a:lnTo>
                    <a:pt x="4" y="29"/>
                  </a:lnTo>
                  <a:lnTo>
                    <a:pt x="12" y="8"/>
                  </a:lnTo>
                  <a:lnTo>
                    <a:pt x="20" y="4"/>
                  </a:lnTo>
                  <a:lnTo>
                    <a:pt x="28" y="0"/>
                  </a:lnTo>
                  <a:lnTo>
                    <a:pt x="40" y="0"/>
                  </a:lnTo>
                  <a:lnTo>
                    <a:pt x="53" y="4"/>
                  </a:lnTo>
                  <a:lnTo>
                    <a:pt x="69" y="12"/>
                  </a:lnTo>
                  <a:lnTo>
                    <a:pt x="85" y="25"/>
                  </a:lnTo>
                  <a:lnTo>
                    <a:pt x="85" y="25"/>
                  </a:lnTo>
                  <a:lnTo>
                    <a:pt x="73" y="20"/>
                  </a:lnTo>
                  <a:lnTo>
                    <a:pt x="61" y="16"/>
                  </a:lnTo>
                  <a:lnTo>
                    <a:pt x="45" y="16"/>
                  </a:lnTo>
                  <a:lnTo>
                    <a:pt x="28" y="25"/>
                  </a:lnTo>
                  <a:lnTo>
                    <a:pt x="16" y="37"/>
                  </a:lnTo>
                  <a:lnTo>
                    <a:pt x="8" y="61"/>
                  </a:lnTo>
                  <a:lnTo>
                    <a:pt x="0" y="98"/>
                  </a:lnTo>
                  <a:lnTo>
                    <a:pt x="0" y="98"/>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118"/>
            <p:cNvSpPr>
              <a:spLocks/>
            </p:cNvSpPr>
            <p:nvPr/>
          </p:nvSpPr>
          <p:spPr bwMode="auto">
            <a:xfrm>
              <a:off x="6332" y="2993"/>
              <a:ext cx="85" cy="98"/>
            </a:xfrm>
            <a:custGeom>
              <a:avLst/>
              <a:gdLst>
                <a:gd name="T0" fmla="*/ 85 w 85"/>
                <a:gd name="T1" fmla="*/ 98 h 98"/>
                <a:gd name="T2" fmla="*/ 85 w 85"/>
                <a:gd name="T3" fmla="*/ 98 h 98"/>
                <a:gd name="T4" fmla="*/ 85 w 85"/>
                <a:gd name="T5" fmla="*/ 73 h 98"/>
                <a:gd name="T6" fmla="*/ 85 w 85"/>
                <a:gd name="T7" fmla="*/ 53 h 98"/>
                <a:gd name="T8" fmla="*/ 81 w 85"/>
                <a:gd name="T9" fmla="*/ 29 h 98"/>
                <a:gd name="T10" fmla="*/ 73 w 85"/>
                <a:gd name="T11" fmla="*/ 8 h 98"/>
                <a:gd name="T12" fmla="*/ 65 w 85"/>
                <a:gd name="T13" fmla="*/ 4 h 98"/>
                <a:gd name="T14" fmla="*/ 57 w 85"/>
                <a:gd name="T15" fmla="*/ 0 h 98"/>
                <a:gd name="T16" fmla="*/ 49 w 85"/>
                <a:gd name="T17" fmla="*/ 0 h 98"/>
                <a:gd name="T18" fmla="*/ 32 w 85"/>
                <a:gd name="T19" fmla="*/ 4 h 98"/>
                <a:gd name="T20" fmla="*/ 20 w 85"/>
                <a:gd name="T21" fmla="*/ 12 h 98"/>
                <a:gd name="T22" fmla="*/ 0 w 85"/>
                <a:gd name="T23" fmla="*/ 25 h 98"/>
                <a:gd name="T24" fmla="*/ 0 w 85"/>
                <a:gd name="T25" fmla="*/ 25 h 98"/>
                <a:gd name="T26" fmla="*/ 12 w 85"/>
                <a:gd name="T27" fmla="*/ 20 h 98"/>
                <a:gd name="T28" fmla="*/ 28 w 85"/>
                <a:gd name="T29" fmla="*/ 16 h 98"/>
                <a:gd name="T30" fmla="*/ 41 w 85"/>
                <a:gd name="T31" fmla="*/ 16 h 98"/>
                <a:gd name="T32" fmla="*/ 57 w 85"/>
                <a:gd name="T33" fmla="*/ 25 h 98"/>
                <a:gd name="T34" fmla="*/ 69 w 85"/>
                <a:gd name="T35" fmla="*/ 37 h 98"/>
                <a:gd name="T36" fmla="*/ 81 w 85"/>
                <a:gd name="T37" fmla="*/ 61 h 98"/>
                <a:gd name="T38" fmla="*/ 85 w 85"/>
                <a:gd name="T39" fmla="*/ 98 h 98"/>
                <a:gd name="T40" fmla="*/ 85 w 85"/>
                <a:gd name="T4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98">
                  <a:moveTo>
                    <a:pt x="85" y="98"/>
                  </a:moveTo>
                  <a:lnTo>
                    <a:pt x="85" y="98"/>
                  </a:lnTo>
                  <a:lnTo>
                    <a:pt x="85" y="73"/>
                  </a:lnTo>
                  <a:lnTo>
                    <a:pt x="85" y="53"/>
                  </a:lnTo>
                  <a:lnTo>
                    <a:pt x="81" y="29"/>
                  </a:lnTo>
                  <a:lnTo>
                    <a:pt x="73" y="8"/>
                  </a:lnTo>
                  <a:lnTo>
                    <a:pt x="65" y="4"/>
                  </a:lnTo>
                  <a:lnTo>
                    <a:pt x="57" y="0"/>
                  </a:lnTo>
                  <a:lnTo>
                    <a:pt x="49" y="0"/>
                  </a:lnTo>
                  <a:lnTo>
                    <a:pt x="32" y="4"/>
                  </a:lnTo>
                  <a:lnTo>
                    <a:pt x="20" y="12"/>
                  </a:lnTo>
                  <a:lnTo>
                    <a:pt x="0" y="25"/>
                  </a:lnTo>
                  <a:lnTo>
                    <a:pt x="0" y="25"/>
                  </a:lnTo>
                  <a:lnTo>
                    <a:pt x="12" y="20"/>
                  </a:lnTo>
                  <a:lnTo>
                    <a:pt x="28" y="16"/>
                  </a:lnTo>
                  <a:lnTo>
                    <a:pt x="41" y="16"/>
                  </a:lnTo>
                  <a:lnTo>
                    <a:pt x="57" y="25"/>
                  </a:lnTo>
                  <a:lnTo>
                    <a:pt x="69" y="37"/>
                  </a:lnTo>
                  <a:lnTo>
                    <a:pt x="81" y="61"/>
                  </a:lnTo>
                  <a:lnTo>
                    <a:pt x="85" y="98"/>
                  </a:lnTo>
                  <a:lnTo>
                    <a:pt x="85" y="98"/>
                  </a:ln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8520036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11887200" cy="5109091"/>
          </a:xfrm>
        </p:spPr>
        <p:txBody>
          <a:bodyPr/>
          <a:lstStyle/>
          <a:p>
            <a:pPr lvl="0"/>
            <a:r>
              <a:rPr lang="en-US" dirty="0" smtClean="0"/>
              <a:t>Breakout Sessions</a:t>
            </a:r>
          </a:p>
          <a:p>
            <a:pPr lvl="1"/>
            <a:r>
              <a:rPr lang="en-US" dirty="0">
                <a:hlinkClick r:id="rId3"/>
              </a:rPr>
              <a:t>CDP-B215 Build, Deploy, Manage, and Monitor Your Cloud Applications Using the New Microsoft Azure </a:t>
            </a:r>
            <a:r>
              <a:rPr lang="en-US" dirty="0" smtClean="0">
                <a:hlinkClick r:id="rId3"/>
              </a:rPr>
              <a:t>Portal</a:t>
            </a:r>
            <a:endParaRPr lang="en-US" dirty="0" smtClean="0"/>
          </a:p>
          <a:p>
            <a:pPr lvl="1"/>
            <a:r>
              <a:rPr lang="en-US" dirty="0">
                <a:hlinkClick r:id="rId3"/>
              </a:rPr>
              <a:t>DEV-B206 Application Insights Overview: How to Keep Your Applications Available, Performing, and </a:t>
            </a:r>
            <a:r>
              <a:rPr lang="en-US" dirty="0" smtClean="0">
                <a:hlinkClick r:id="rId3"/>
              </a:rPr>
              <a:t>Succeeding</a:t>
            </a:r>
            <a:endParaRPr lang="en-US" dirty="0" smtClean="0"/>
          </a:p>
          <a:p>
            <a:pPr lvl="1"/>
            <a:r>
              <a:rPr lang="en-US" dirty="0">
                <a:hlinkClick r:id="rId3"/>
              </a:rPr>
              <a:t>DEV-B317 Make Data-Driven Improvements to Your Application with Application </a:t>
            </a:r>
            <a:r>
              <a:rPr lang="en-US" dirty="0" smtClean="0">
                <a:hlinkClick r:id="rId3"/>
              </a:rPr>
              <a:t>Insights</a:t>
            </a:r>
            <a:endParaRPr lang="en-US" dirty="0" smtClean="0"/>
          </a:p>
          <a:p>
            <a:pPr lvl="1"/>
            <a:r>
              <a:rPr lang="en-US" dirty="0">
                <a:hlinkClick r:id="rId3"/>
              </a:rPr>
              <a:t>DEV-B347 Discovering Performance and Scale Impediments in Your Web </a:t>
            </a:r>
            <a:r>
              <a:rPr lang="en-US" dirty="0" smtClean="0">
                <a:hlinkClick r:id="rId3"/>
              </a:rPr>
              <a:t>Applications</a:t>
            </a:r>
            <a:endParaRPr lang="en-US" dirty="0" smtClean="0"/>
          </a:p>
          <a:p>
            <a:r>
              <a:rPr lang="en-US" dirty="0" smtClean="0"/>
              <a:t>Find me later…</a:t>
            </a:r>
          </a:p>
          <a:p>
            <a:pPr lvl="1"/>
            <a:r>
              <a:rPr lang="en-US" dirty="0" smtClean="0"/>
              <a:t>At the “Developer Tools and Technologies” booth on Thursday from 12:45-4:00pm.</a:t>
            </a:r>
            <a:endParaRPr lang="en-US" dirty="0"/>
          </a:p>
        </p:txBody>
      </p:sp>
      <p:sp>
        <p:nvSpPr>
          <p:cNvPr id="2" name="Title 1"/>
          <p:cNvSpPr>
            <a:spLocks noGrp="1"/>
          </p:cNvSpPr>
          <p:nvPr>
            <p:ph type="title"/>
          </p:nvPr>
        </p:nvSpPr>
        <p:spPr/>
        <p:txBody>
          <a:bodyPr/>
          <a:lstStyle/>
          <a:p>
            <a:r>
              <a:rPr lang="en-US" smtClean="0"/>
              <a:t>Related content</a:t>
            </a:r>
            <a:endParaRPr lang="en-US" dirty="0"/>
          </a:p>
        </p:txBody>
      </p:sp>
    </p:spTree>
    <p:extLst>
      <p:ext uri="{BB962C8B-B14F-4D97-AF65-F5344CB8AC3E}">
        <p14:creationId xmlns:p14="http://schemas.microsoft.com/office/powerpoint/2010/main" val="34917171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11887200" cy="5412764"/>
          </a:xfrm>
        </p:spPr>
        <p:txBody>
          <a:bodyPr lIns="182880" tIns="146304" rIns="182880" bIns="146304"/>
          <a:lstStyle/>
          <a:p>
            <a:pPr marL="404813" indent="-404813">
              <a:spcBef>
                <a:spcPts val="2200"/>
              </a:spcBef>
            </a:pPr>
            <a:r>
              <a:rPr lang="en-US" sz="3200" dirty="0"/>
              <a:t>Connect with peers: </a:t>
            </a:r>
            <a:r>
              <a:rPr lang="en-US" sz="3200" dirty="0" err="1"/>
              <a:t>DevOps</a:t>
            </a:r>
            <a:r>
              <a:rPr lang="en-US" sz="3200" dirty="0"/>
              <a:t> </a:t>
            </a:r>
            <a:r>
              <a:rPr lang="en-US" sz="3200" dirty="0" smtClean="0"/>
              <a:t>meet up on Thurs </a:t>
            </a:r>
            <a:r>
              <a:rPr lang="en-US" sz="3200" dirty="0"/>
              <a:t>(30</a:t>
            </a:r>
            <a:r>
              <a:rPr lang="en-US" sz="3200" baseline="30000" dirty="0"/>
              <a:t>th</a:t>
            </a:r>
            <a:r>
              <a:rPr lang="en-US" sz="3200" dirty="0"/>
              <a:t>) 14:30–15:30 @ IT Community Experts </a:t>
            </a:r>
            <a:r>
              <a:rPr lang="en-US" sz="3200" dirty="0" smtClean="0"/>
              <a:t>in </a:t>
            </a:r>
            <a:r>
              <a:rPr lang="en-US" sz="3200" dirty="0"/>
              <a:t>the Resource Zone (Expo Hall 7)</a:t>
            </a:r>
          </a:p>
          <a:p>
            <a:pPr marL="404813" indent="-404813">
              <a:spcBef>
                <a:spcPts val="2200"/>
              </a:spcBef>
            </a:pPr>
            <a:r>
              <a:rPr lang="en-US" sz="3200" dirty="0" err="1"/>
              <a:t>DevOps</a:t>
            </a:r>
            <a:r>
              <a:rPr lang="en-US" sz="3200" dirty="0"/>
              <a:t> sessions @ TEE </a:t>
            </a:r>
            <a:r>
              <a:rPr lang="en-US" sz="3600" dirty="0" smtClean="0"/>
              <a:t/>
            </a:r>
            <a:br>
              <a:rPr lang="en-US" sz="3600" dirty="0" smtClean="0"/>
            </a:br>
            <a:r>
              <a:rPr lang="en-US" sz="2400" dirty="0" smtClean="0">
                <a:latin typeface="+mn-lt"/>
                <a:hlinkClick r:id="rId3"/>
              </a:rPr>
              <a:t>http://aka.ms/techeddevops</a:t>
            </a:r>
            <a:endParaRPr lang="en-US" sz="2400" dirty="0">
              <a:latin typeface="+mn-lt"/>
            </a:endParaRPr>
          </a:p>
          <a:p>
            <a:pPr marL="404813" indent="-404813">
              <a:spcBef>
                <a:spcPts val="2200"/>
              </a:spcBef>
            </a:pPr>
            <a:r>
              <a:rPr lang="en-US" sz="3200" dirty="0"/>
              <a:t>Resources for </a:t>
            </a:r>
            <a:r>
              <a:rPr lang="en-US" sz="3200" dirty="0" err="1"/>
              <a:t>Devs</a:t>
            </a:r>
            <a:r>
              <a:rPr lang="en-US" sz="3600" dirty="0" smtClean="0"/>
              <a:t/>
            </a:r>
            <a:br>
              <a:rPr lang="en-US" sz="3600" dirty="0" smtClean="0"/>
            </a:br>
            <a:r>
              <a:rPr lang="en-US" sz="2400" dirty="0">
                <a:latin typeface="+mn-lt"/>
                <a:hlinkClick r:id="rId4"/>
              </a:rPr>
              <a:t>http://aka.ms/teched-eu</a:t>
            </a:r>
            <a:endParaRPr lang="en-US" sz="2400" dirty="0">
              <a:latin typeface="+mn-lt"/>
            </a:endParaRPr>
          </a:p>
          <a:p>
            <a:pPr marL="404813" indent="-404813">
              <a:spcBef>
                <a:spcPts val="2200"/>
              </a:spcBef>
            </a:pPr>
            <a:r>
              <a:rPr lang="en-US" sz="3200" dirty="0"/>
              <a:t>Resources for IT Ops</a:t>
            </a:r>
            <a:br>
              <a:rPr lang="en-US" sz="3200" dirty="0"/>
            </a:br>
            <a:r>
              <a:rPr lang="en-US" sz="2400" dirty="0">
                <a:latin typeface="+mn-lt"/>
                <a:hlinkClick r:id="rId5"/>
              </a:rPr>
              <a:t>http://</a:t>
            </a:r>
            <a:r>
              <a:rPr lang="en-US" sz="2400" dirty="0" smtClean="0">
                <a:latin typeface="+mn-lt"/>
                <a:hlinkClick r:id="rId5"/>
              </a:rPr>
              <a:t>aka.ms/devopstl</a:t>
            </a:r>
            <a:endParaRPr lang="en-US" sz="2400" dirty="0">
              <a:latin typeface="+mn-lt"/>
            </a:endParaRPr>
          </a:p>
          <a:p>
            <a:pPr marL="404813" indent="-404813">
              <a:spcBef>
                <a:spcPts val="2200"/>
              </a:spcBef>
            </a:pPr>
            <a:r>
              <a:rPr lang="en-US" sz="3200" dirty="0"/>
              <a:t>Join the </a:t>
            </a:r>
            <a:r>
              <a:rPr lang="en-US" sz="3200" dirty="0" err="1"/>
              <a:t>DevOps</a:t>
            </a:r>
            <a:r>
              <a:rPr lang="en-US" sz="3200" dirty="0"/>
              <a:t> Insiders Group </a:t>
            </a:r>
            <a:br>
              <a:rPr lang="en-US" sz="3200" dirty="0"/>
            </a:br>
            <a:r>
              <a:rPr lang="en-US" sz="2400" dirty="0" smtClean="0">
                <a:latin typeface="+mn-lt"/>
                <a:hlinkClick r:id="rId6"/>
              </a:rPr>
              <a:t>msdevops@microsoft.com</a:t>
            </a:r>
            <a:endParaRPr lang="en-US" sz="2400" dirty="0">
              <a:latin typeface="+mn-lt"/>
            </a:endParaRPr>
          </a:p>
        </p:txBody>
      </p:sp>
      <p:sp>
        <p:nvSpPr>
          <p:cNvPr id="2" name="Title 1"/>
          <p:cNvSpPr>
            <a:spLocks noGrp="1"/>
          </p:cNvSpPr>
          <p:nvPr>
            <p:ph type="title"/>
          </p:nvPr>
        </p:nvSpPr>
        <p:spPr/>
        <p:txBody>
          <a:bodyPr/>
          <a:lstStyle/>
          <a:p>
            <a:r>
              <a:rPr lang="en-US" dirty="0" err="1" smtClean="0"/>
              <a:t>DevOps</a:t>
            </a:r>
            <a:r>
              <a:rPr lang="en-US" dirty="0" smtClean="0"/>
              <a:t> Resources</a:t>
            </a: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5239" y="4600723"/>
            <a:ext cx="3946600" cy="2096940"/>
          </a:xfrm>
          <a:prstGeom prst="rect">
            <a:avLst/>
          </a:prstGeom>
        </p:spPr>
      </p:pic>
    </p:spTree>
    <p:extLst>
      <p:ext uri="{BB962C8B-B14F-4D97-AF65-F5344CB8AC3E}">
        <p14:creationId xmlns:p14="http://schemas.microsoft.com/office/powerpoint/2010/main" val="34021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600"/>
                                        <p:tgtEl>
                                          <p:spTgt spid="8">
                                            <p:txEl>
                                              <p:pRg st="0" end="0"/>
                                            </p:txEl>
                                          </p:spTgt>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600"/>
                                        <p:tgtEl>
                                          <p:spTgt spid="8">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600"/>
                                        <p:tgtEl>
                                          <p:spTgt spid="8">
                                            <p:txEl>
                                              <p:pRg st="2" end="2"/>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600"/>
                                        <p:tgtEl>
                                          <p:spTgt spid="8">
                                            <p:txEl>
                                              <p:pRg st="3" end="3"/>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600"/>
                                        <p:tgtEl>
                                          <p:spTgt spid="8">
                                            <p:txEl>
                                              <p:pRg st="4" end="4"/>
                                            </p:txEl>
                                          </p:spTgt>
                                        </p:tgtEl>
                                      </p:cBhvr>
                                    </p:animEffect>
                                  </p:childTnLst>
                                </p:cTn>
                              </p:par>
                              <p:par>
                                <p:cTn id="20" presetID="63" presetClass="path" presetSubtype="0" decel="100000" fill="hold" grpId="1" nodeType="withEffect">
                                  <p:stCondLst>
                                    <p:cond delay="0"/>
                                  </p:stCondLst>
                                  <p:childTnLst>
                                    <p:animMotion origin="layout" path="M -0.02412 -2.37857E-6 L -3.73755E-6 -2.37857E-6 " pathEditMode="relative" rAng="0" ptsTypes="AA">
                                      <p:cBhvr>
                                        <p:cTn id="21" dur="1000" fill="hold"/>
                                        <p:tgtEl>
                                          <p:spTgt spid="8">
                                            <p:txEl>
                                              <p:pRg st="0" end="0"/>
                                            </p:txEl>
                                          </p:spTgt>
                                        </p:tgtEl>
                                        <p:attrNameLst>
                                          <p:attrName>ppt_x</p:attrName>
                                          <p:attrName>ppt_y</p:attrName>
                                        </p:attrNameLst>
                                      </p:cBhvr>
                                      <p:rCtr x="1200" y="0"/>
                                    </p:animMotion>
                                  </p:childTnLst>
                                </p:cTn>
                              </p:par>
                              <p:par>
                                <p:cTn id="22" presetID="63" presetClass="path" presetSubtype="0" decel="100000" fill="hold" grpId="1" nodeType="withEffect">
                                  <p:stCondLst>
                                    <p:cond delay="0"/>
                                  </p:stCondLst>
                                  <p:childTnLst>
                                    <p:animMotion origin="layout" path="M -0.02413 9.39628E-7 L 1.5854E-6 9.39628E-7 " pathEditMode="relative" rAng="0" ptsTypes="AA">
                                      <p:cBhvr>
                                        <p:cTn id="23" dur="1000" fill="hold"/>
                                        <p:tgtEl>
                                          <p:spTgt spid="8">
                                            <p:txEl>
                                              <p:pRg st="1" end="1"/>
                                            </p:txEl>
                                          </p:spTgt>
                                        </p:tgtEl>
                                        <p:attrNameLst>
                                          <p:attrName>ppt_x</p:attrName>
                                          <p:attrName>ppt_y</p:attrName>
                                        </p:attrNameLst>
                                      </p:cBhvr>
                                      <p:rCtr x="1200" y="0"/>
                                    </p:animMotion>
                                  </p:childTnLst>
                                </p:cTn>
                              </p:par>
                              <p:par>
                                <p:cTn id="24" presetID="63" presetClass="path" presetSubtype="0" decel="100000" fill="hold" grpId="1" nodeType="withEffect">
                                  <p:stCondLst>
                                    <p:cond delay="0"/>
                                  </p:stCondLst>
                                  <p:childTnLst>
                                    <p:animMotion origin="layout" path="M -0.02413 -4.79346E-6 L -2.88486E-7 -4.79346E-6 " pathEditMode="relative" rAng="0" ptsTypes="AA">
                                      <p:cBhvr>
                                        <p:cTn id="25" dur="1000" fill="hold"/>
                                        <p:tgtEl>
                                          <p:spTgt spid="8">
                                            <p:txEl>
                                              <p:pRg st="2" end="2"/>
                                            </p:txEl>
                                          </p:spTgt>
                                        </p:tgtEl>
                                        <p:attrNameLst>
                                          <p:attrName>ppt_x</p:attrName>
                                          <p:attrName>ppt_y</p:attrName>
                                        </p:attrNameLst>
                                      </p:cBhvr>
                                      <p:rCtr x="1200" y="0"/>
                                    </p:animMotion>
                                  </p:childTnLst>
                                </p:cTn>
                              </p:par>
                              <p:par>
                                <p:cTn id="26" presetID="63" presetClass="path" presetSubtype="0" decel="100000" fill="hold" grpId="1" nodeType="withEffect">
                                  <p:stCondLst>
                                    <p:cond delay="0"/>
                                  </p:stCondLst>
                                  <p:childTnLst>
                                    <p:animMotion origin="layout" path="M -0.02413 -5.26555E-7 L 4.86852E-6 -5.26555E-7 " pathEditMode="relative" rAng="0" ptsTypes="AA">
                                      <p:cBhvr>
                                        <p:cTn id="27" dur="1000" fill="hold"/>
                                        <p:tgtEl>
                                          <p:spTgt spid="8">
                                            <p:txEl>
                                              <p:pRg st="3" end="3"/>
                                            </p:txEl>
                                          </p:spTgt>
                                        </p:tgtEl>
                                        <p:attrNameLst>
                                          <p:attrName>ppt_x</p:attrName>
                                          <p:attrName>ppt_y</p:attrName>
                                        </p:attrNameLst>
                                      </p:cBhvr>
                                      <p:rCtr x="1200" y="0"/>
                                    </p:animMotion>
                                  </p:childTnLst>
                                </p:cTn>
                              </p:par>
                              <p:par>
                                <p:cTn id="28" presetID="63" presetClass="path" presetSubtype="0" decel="100000" fill="hold" grpId="1" nodeType="withEffect">
                                  <p:stCondLst>
                                    <p:cond delay="0"/>
                                  </p:stCondLst>
                                  <p:childTnLst>
                                    <p:animMotion origin="layout" path="M -0.02412 7.03586E-7 L -2.03472E-6 7.03586E-7 " pathEditMode="relative" rAng="0" ptsTypes="AA">
                                      <p:cBhvr>
                                        <p:cTn id="29" dur="1000" fill="hold"/>
                                        <p:tgtEl>
                                          <p:spTgt spid="8">
                                            <p:txEl>
                                              <p:pRg st="4" end="4"/>
                                            </p:txEl>
                                          </p:spTgt>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smtClean="0">
                  <a:gradFill>
                    <a:gsLst>
                      <a:gs pos="1250">
                        <a:srgbClr val="FFFFFF"/>
                      </a:gs>
                      <a:gs pos="100000">
                        <a:srgbClr val="FFFFFF"/>
                      </a:gs>
                    </a:gsLst>
                    <a:lin ang="5400000" scaled="0"/>
                  </a:gradFill>
                </a:rPr>
                <a:t>@</a:t>
              </a: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098766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171427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877441496"/>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65953"/>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88393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“The price of light is less than the </a:t>
            </a:r>
            <a:r>
              <a:rPr lang="en-US" sz="5400" dirty="0" smtClean="0"/>
              <a:t>cost of darkness”</a:t>
            </a:r>
            <a:endParaRPr lang="en-US" sz="5400" dirty="0"/>
          </a:p>
        </p:txBody>
      </p:sp>
      <p:sp>
        <p:nvSpPr>
          <p:cNvPr id="6" name="Text Placeholder 5"/>
          <p:cNvSpPr>
            <a:spLocks noGrp="1"/>
          </p:cNvSpPr>
          <p:nvPr>
            <p:ph type="body" sz="quarter" idx="10"/>
          </p:nvPr>
        </p:nvSpPr>
        <p:spPr>
          <a:xfrm>
            <a:off x="5761038" y="4106862"/>
            <a:ext cx="5486400" cy="627864"/>
          </a:xfrm>
        </p:spPr>
        <p:txBody>
          <a:bodyPr/>
          <a:lstStyle/>
          <a:p>
            <a:r>
              <a:rPr lang="en-US" dirty="0" smtClean="0"/>
              <a:t>-Arthur Nielsen</a:t>
            </a:r>
          </a:p>
        </p:txBody>
      </p:sp>
    </p:spTree>
    <p:extLst>
      <p:ext uri="{BB962C8B-B14F-4D97-AF65-F5344CB8AC3E}">
        <p14:creationId xmlns:p14="http://schemas.microsoft.com/office/powerpoint/2010/main" val="9383977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2850"/>
            <a:ext cx="11887200" cy="5484812"/>
          </a:xfrm>
        </p:spPr>
        <p:txBody>
          <a:bodyPr>
            <a:normAutofit/>
          </a:bodyPr>
          <a:lstStyle/>
          <a:p>
            <a:pPr marL="0" indent="0">
              <a:spcBef>
                <a:spcPts val="1200"/>
              </a:spcBef>
              <a:buNone/>
            </a:pPr>
            <a:r>
              <a:rPr lang="en-US" dirty="0" smtClean="0"/>
              <a:t>Competition is fierce</a:t>
            </a:r>
          </a:p>
          <a:p>
            <a:pPr marL="342900" lvl="1" indent="0">
              <a:spcBef>
                <a:spcPts val="1200"/>
              </a:spcBef>
              <a:buNone/>
            </a:pPr>
            <a:r>
              <a:rPr lang="en-US" dirty="0" smtClean="0"/>
              <a:t>User retention requires constant improvements to your apps and services</a:t>
            </a:r>
          </a:p>
          <a:p>
            <a:pPr marL="0" indent="0">
              <a:spcBef>
                <a:spcPts val="1200"/>
              </a:spcBef>
              <a:buNone/>
            </a:pPr>
            <a:r>
              <a:rPr lang="en-US" dirty="0" smtClean="0"/>
              <a:t>Constant evolution</a:t>
            </a:r>
          </a:p>
          <a:p>
            <a:pPr marL="342900" lvl="1" indent="0">
              <a:spcBef>
                <a:spcPts val="1200"/>
              </a:spcBef>
              <a:buNone/>
            </a:pPr>
            <a:r>
              <a:rPr lang="en-US" dirty="0" smtClean="0"/>
              <a:t>Web services &amp; mobile apps need to evolve rapidly to survive &amp; grow</a:t>
            </a:r>
          </a:p>
          <a:p>
            <a:pPr marL="0" indent="0">
              <a:spcBef>
                <a:spcPts val="1200"/>
              </a:spcBef>
              <a:buNone/>
            </a:pPr>
            <a:r>
              <a:rPr lang="en-US" dirty="0" smtClean="0"/>
              <a:t>Continuous delivery is here</a:t>
            </a:r>
          </a:p>
          <a:p>
            <a:pPr marL="342900" lvl="1" indent="0">
              <a:spcBef>
                <a:spcPts val="1200"/>
              </a:spcBef>
              <a:buNone/>
            </a:pPr>
            <a:r>
              <a:rPr lang="en-US" dirty="0" smtClean="0"/>
              <a:t>Most major services like Microsoft, Facebook, and others push update as often as every day</a:t>
            </a:r>
          </a:p>
          <a:p>
            <a:pPr marL="0" indent="0">
              <a:spcBef>
                <a:spcPts val="1200"/>
              </a:spcBef>
              <a:buNone/>
            </a:pPr>
            <a:r>
              <a:rPr lang="en-US" dirty="0" smtClean="0"/>
              <a:t>Success requires data-drive decision making</a:t>
            </a:r>
          </a:p>
          <a:p>
            <a:pPr marL="342900" lvl="1" indent="0">
              <a:spcBef>
                <a:spcPts val="1200"/>
              </a:spcBef>
              <a:buNone/>
            </a:pPr>
            <a:r>
              <a:rPr lang="en-US" dirty="0" smtClean="0"/>
              <a:t>Making effective choices about your backlog requires deep understanding of your users behaviors and habits</a:t>
            </a:r>
            <a:endParaRPr lang="en-US" dirty="0"/>
          </a:p>
        </p:txBody>
      </p:sp>
      <p:sp>
        <p:nvSpPr>
          <p:cNvPr id="2" name="Title 1"/>
          <p:cNvSpPr>
            <a:spLocks noGrp="1"/>
          </p:cNvSpPr>
          <p:nvPr>
            <p:ph type="title"/>
          </p:nvPr>
        </p:nvSpPr>
        <p:spPr/>
        <p:txBody>
          <a:bodyPr/>
          <a:lstStyle/>
          <a:p>
            <a:r>
              <a:rPr lang="en-US" smtClean="0"/>
              <a:t>Building successful apps is hard</a:t>
            </a:r>
            <a:endParaRPr lang="en-US" dirty="0"/>
          </a:p>
        </p:txBody>
      </p:sp>
    </p:spTree>
    <p:extLst>
      <p:ext uri="{BB962C8B-B14F-4D97-AF65-F5344CB8AC3E}">
        <p14:creationId xmlns:p14="http://schemas.microsoft.com/office/powerpoint/2010/main" val="10179229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279279" y="1397273"/>
            <a:ext cx="6125781" cy="4391054"/>
            <a:chOff x="2928419" y="1369709"/>
            <a:chExt cx="6007065" cy="4305956"/>
          </a:xfrm>
        </p:grpSpPr>
        <p:grpSp>
          <p:nvGrpSpPr>
            <p:cNvPr id="163" name="Group 2"/>
            <p:cNvGrpSpPr>
              <a:grpSpLocks noChangeAspect="1"/>
            </p:cNvGrpSpPr>
            <p:nvPr/>
          </p:nvGrpSpPr>
          <p:grpSpPr bwMode="auto">
            <a:xfrm>
              <a:off x="3209426" y="1999233"/>
              <a:ext cx="5587197" cy="3676432"/>
              <a:chOff x="1050" y="734"/>
              <a:chExt cx="5584" cy="3352"/>
            </a:xfrm>
            <a:solidFill>
              <a:schemeClr val="accent4"/>
            </a:solidFill>
            <a:effectLst>
              <a:outerShdw blurRad="63500" sx="102000" sy="102000" algn="ctr" rotWithShape="0">
                <a:prstClr val="black">
                  <a:alpha val="40000"/>
                </a:prstClr>
              </a:outerShdw>
            </a:effectLst>
          </p:grpSpPr>
          <p:sp>
            <p:nvSpPr>
              <p:cNvPr id="212" name="Freeform 239"/>
              <p:cNvSpPr>
                <a:spLocks noEditPoints="1"/>
              </p:cNvSpPr>
              <p:nvPr/>
            </p:nvSpPr>
            <p:spPr bwMode="auto">
              <a:xfrm>
                <a:off x="1050" y="734"/>
                <a:ext cx="5580" cy="3352"/>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13" name="Freeform 240"/>
              <p:cNvSpPr>
                <a:spLocks noEditPoints="1"/>
              </p:cNvSpPr>
              <p:nvPr/>
            </p:nvSpPr>
            <p:spPr bwMode="auto">
              <a:xfrm>
                <a:off x="1050" y="1614"/>
                <a:ext cx="1854" cy="1633"/>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14" name="Freeform 241"/>
              <p:cNvSpPr>
                <a:spLocks noEditPoints="1"/>
              </p:cNvSpPr>
              <p:nvPr/>
            </p:nvSpPr>
            <p:spPr bwMode="auto">
              <a:xfrm>
                <a:off x="4857" y="1622"/>
                <a:ext cx="1777" cy="1604"/>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grpSp>
        <p:grpSp>
          <p:nvGrpSpPr>
            <p:cNvPr id="164" name="Group 3"/>
            <p:cNvGrpSpPr/>
            <p:nvPr/>
          </p:nvGrpSpPr>
          <p:grpSpPr>
            <a:xfrm rot="10800000">
              <a:off x="3066564" y="3899949"/>
              <a:ext cx="380886" cy="198444"/>
              <a:chOff x="1473341" y="3774232"/>
              <a:chExt cx="480262" cy="292168"/>
            </a:xfrm>
          </p:grpSpPr>
          <p:sp>
            <p:nvSpPr>
              <p:cNvPr id="210" name="Isosceles Triangle 23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11" name="Isosceles Triangle 238"/>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5" name="Group 4"/>
            <p:cNvGrpSpPr/>
            <p:nvPr/>
          </p:nvGrpSpPr>
          <p:grpSpPr>
            <a:xfrm>
              <a:off x="8563267" y="3615748"/>
              <a:ext cx="372217" cy="191883"/>
              <a:chOff x="1473341" y="3774232"/>
              <a:chExt cx="480262" cy="292168"/>
            </a:xfrm>
          </p:grpSpPr>
          <p:sp>
            <p:nvSpPr>
              <p:cNvPr id="208" name="Isosceles Triangle 235"/>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9" name="Isosceles Triangle 236"/>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6" name="Group 8"/>
            <p:cNvGrpSpPr/>
            <p:nvPr/>
          </p:nvGrpSpPr>
          <p:grpSpPr>
            <a:xfrm rot="16200000">
              <a:off x="7728728" y="2915804"/>
              <a:ext cx="351453" cy="209987"/>
              <a:chOff x="1473341" y="3774232"/>
              <a:chExt cx="480262" cy="292168"/>
            </a:xfrm>
          </p:grpSpPr>
          <p:sp>
            <p:nvSpPr>
              <p:cNvPr id="206" name="Isosceles Triangle 233"/>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7" name="Isosceles Triangle 234"/>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7" name="Group 10"/>
            <p:cNvGrpSpPr/>
            <p:nvPr/>
          </p:nvGrpSpPr>
          <p:grpSpPr>
            <a:xfrm rot="5400000">
              <a:off x="4159611" y="4592881"/>
              <a:ext cx="320114" cy="197965"/>
              <a:chOff x="1473341" y="3774232"/>
              <a:chExt cx="480262" cy="292168"/>
            </a:xfrm>
          </p:grpSpPr>
          <p:sp>
            <p:nvSpPr>
              <p:cNvPr id="204" name="Isosceles Triangle 231"/>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5" name="Isosceles Triangle 232"/>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sp>
          <p:nvSpPr>
            <p:cNvPr id="171" name="TextBox 61"/>
            <p:cNvSpPr txBox="1"/>
            <p:nvPr/>
          </p:nvSpPr>
          <p:spPr>
            <a:xfrm>
              <a:off x="7353908" y="3666853"/>
              <a:ext cx="1212453" cy="31397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40" kern="0" dirty="0">
                  <a:solidFill>
                    <a:srgbClr val="FFFFFF"/>
                  </a:solidFill>
                  <a:latin typeface="Segoe UI Light"/>
                </a:rPr>
                <a:t>Production</a:t>
              </a:r>
            </a:p>
          </p:txBody>
        </p:sp>
        <p:sp>
          <p:nvSpPr>
            <p:cNvPr id="172" name="TextBox 62"/>
            <p:cNvSpPr txBox="1"/>
            <p:nvPr/>
          </p:nvSpPr>
          <p:spPr>
            <a:xfrm>
              <a:off x="2928419" y="3641227"/>
              <a:ext cx="2571021" cy="31397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40" kern="0" dirty="0">
                  <a:solidFill>
                    <a:srgbClr val="FFFFFF"/>
                  </a:solidFill>
                  <a:latin typeface="Segoe UI Light"/>
                </a:rPr>
                <a:t>Development </a:t>
              </a:r>
            </a:p>
          </p:txBody>
        </p:sp>
        <p:grpSp>
          <p:nvGrpSpPr>
            <p:cNvPr id="178" name="Group 13"/>
            <p:cNvGrpSpPr/>
            <p:nvPr/>
          </p:nvGrpSpPr>
          <p:grpSpPr>
            <a:xfrm>
              <a:off x="5058949" y="3599494"/>
              <a:ext cx="1912939" cy="458266"/>
              <a:chOff x="4662521" y="3822551"/>
              <a:chExt cx="2867552" cy="480263"/>
            </a:xfrm>
            <a:effectLst>
              <a:outerShdw blurRad="63500" sx="102000" sy="102000" algn="ctr" rotWithShape="0">
                <a:prstClr val="black">
                  <a:alpha val="40000"/>
                </a:prstClr>
              </a:outerShdw>
            </a:effectLst>
          </p:grpSpPr>
          <p:sp>
            <p:nvSpPr>
              <p:cNvPr id="187" name="Rectangle 224"/>
              <p:cNvSpPr/>
              <p:nvPr/>
            </p:nvSpPr>
            <p:spPr bwMode="auto">
              <a:xfrm>
                <a:off x="4953297" y="4002478"/>
                <a:ext cx="2286000" cy="12040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nvGrpSpPr>
              <p:cNvPr id="188" name="Group 225"/>
              <p:cNvGrpSpPr/>
              <p:nvPr/>
            </p:nvGrpSpPr>
            <p:grpSpPr>
              <a:xfrm rot="16200000">
                <a:off x="4568474" y="3916599"/>
                <a:ext cx="480262" cy="292168"/>
                <a:chOff x="1473341" y="3774232"/>
                <a:chExt cx="480262" cy="292168"/>
              </a:xfrm>
            </p:grpSpPr>
            <p:sp>
              <p:nvSpPr>
                <p:cNvPr id="192" name="Isosceles Triangle 229"/>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193" name="Isosceles Triangle 230"/>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89" name="Group 226"/>
              <p:cNvGrpSpPr/>
              <p:nvPr/>
            </p:nvGrpSpPr>
            <p:grpSpPr>
              <a:xfrm rot="5400000">
                <a:off x="7143858" y="3916598"/>
                <a:ext cx="480262" cy="292168"/>
                <a:chOff x="1473341" y="3774232"/>
                <a:chExt cx="480262" cy="292168"/>
              </a:xfrm>
            </p:grpSpPr>
            <p:sp>
              <p:nvSpPr>
                <p:cNvPr id="190" name="Isosceles Triangle 22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191" name="Isosceles Triangle 228"/>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sp>
          <p:nvSpPr>
            <p:cNvPr id="179" name="TextBox 93"/>
            <p:cNvSpPr txBox="1"/>
            <p:nvPr/>
          </p:nvSpPr>
          <p:spPr>
            <a:xfrm>
              <a:off x="5356004" y="3942238"/>
              <a:ext cx="1324269" cy="282553"/>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836" kern="0" dirty="0">
                  <a:solidFill>
                    <a:srgbClr val="FFFFFF"/>
                  </a:solidFill>
                  <a:latin typeface="Segoe UI Light"/>
                </a:rPr>
                <a:t>Collaboration</a:t>
              </a:r>
            </a:p>
          </p:txBody>
        </p:sp>
        <p:grpSp>
          <p:nvGrpSpPr>
            <p:cNvPr id="180" name="Group 15"/>
            <p:cNvGrpSpPr>
              <a:grpSpLocks noChangeAspect="1"/>
            </p:cNvGrpSpPr>
            <p:nvPr/>
          </p:nvGrpSpPr>
          <p:grpSpPr bwMode="auto">
            <a:xfrm>
              <a:off x="5591969" y="3107135"/>
              <a:ext cx="715432" cy="613687"/>
              <a:chOff x="7349" y="-2816"/>
              <a:chExt cx="661" cy="567"/>
            </a:xfrm>
            <a:solidFill>
              <a:schemeClr val="bg1">
                <a:lumMod val="50000"/>
              </a:schemeClr>
            </a:solidFill>
          </p:grpSpPr>
          <p:sp>
            <p:nvSpPr>
              <p:cNvPr id="181" name="Freeform 26"/>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2" name="Oval 27"/>
              <p:cNvSpPr>
                <a:spLocks noChangeArrowheads="1"/>
              </p:cNvSpPr>
              <p:nvPr/>
            </p:nvSpPr>
            <p:spPr bwMode="auto">
              <a:xfrm>
                <a:off x="7616" y="-2816"/>
                <a:ext cx="127" cy="12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3" name="Freeform 28"/>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4" name="Oval 29"/>
              <p:cNvSpPr>
                <a:spLocks noChangeArrowheads="1"/>
              </p:cNvSpPr>
              <p:nvPr/>
            </p:nvSpPr>
            <p:spPr bwMode="auto">
              <a:xfrm>
                <a:off x="7866"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5" name="Freeform 30"/>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6" name="Oval 223"/>
              <p:cNvSpPr>
                <a:spLocks noChangeArrowheads="1"/>
              </p:cNvSpPr>
              <p:nvPr/>
            </p:nvSpPr>
            <p:spPr bwMode="auto">
              <a:xfrm>
                <a:off x="7384"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grpSp>
        <p:sp>
          <p:nvSpPr>
            <p:cNvPr id="168" name="Rectangle 17"/>
            <p:cNvSpPr/>
            <p:nvPr/>
          </p:nvSpPr>
          <p:spPr bwMode="auto">
            <a:xfrm>
              <a:off x="4443602" y="1704040"/>
              <a:ext cx="1571816"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55" name="Rectangle 17"/>
            <p:cNvSpPr/>
            <p:nvPr/>
          </p:nvSpPr>
          <p:spPr bwMode="auto">
            <a:xfrm>
              <a:off x="4515071" y="1680941"/>
              <a:ext cx="1418203"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62" name="Freeform 12"/>
            <p:cNvSpPr>
              <a:spLocks/>
            </p:cNvSpPr>
            <p:nvPr/>
          </p:nvSpPr>
          <p:spPr bwMode="auto">
            <a:xfrm>
              <a:off x="4575962" y="1585159"/>
              <a:ext cx="1357312" cy="380796"/>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lnSpc>
                  <a:spcPct val="90000"/>
                </a:lnSpc>
                <a:defRPr/>
              </a:pPr>
              <a:r>
                <a:rPr lang="en-US" sz="1098" b="1" kern="0" dirty="0">
                  <a:solidFill>
                    <a:srgbClr val="FFFFFF"/>
                  </a:solidFill>
                </a:rPr>
                <a:t>BACKLOG</a:t>
              </a:r>
            </a:p>
          </p:txBody>
        </p:sp>
        <p:sp>
          <p:nvSpPr>
            <p:cNvPr id="263" name="Rectangle 13"/>
            <p:cNvSpPr>
              <a:spLocks noChangeArrowheads="1"/>
            </p:cNvSpPr>
            <p:nvPr/>
          </p:nvSpPr>
          <p:spPr bwMode="auto">
            <a:xfrm>
              <a:off x="4575962" y="2010401"/>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sp>
          <p:nvSpPr>
            <p:cNvPr id="264" name="Rectangle 14"/>
            <p:cNvSpPr>
              <a:spLocks noChangeArrowheads="1"/>
            </p:cNvSpPr>
            <p:nvPr/>
          </p:nvSpPr>
          <p:spPr bwMode="auto">
            <a:xfrm>
              <a:off x="4575962" y="2224224"/>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sp>
          <p:nvSpPr>
            <p:cNvPr id="265" name="Freeform 15"/>
            <p:cNvSpPr>
              <a:spLocks/>
            </p:cNvSpPr>
            <p:nvPr/>
          </p:nvSpPr>
          <p:spPr bwMode="auto">
            <a:xfrm>
              <a:off x="4575962" y="2438044"/>
              <a:ext cx="1357312" cy="168174"/>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grpSp>
          <p:nvGrpSpPr>
            <p:cNvPr id="169" name="Group 22"/>
            <p:cNvGrpSpPr/>
            <p:nvPr/>
          </p:nvGrpSpPr>
          <p:grpSpPr>
            <a:xfrm rot="16200000">
              <a:off x="5907860" y="1913418"/>
              <a:ext cx="329291" cy="275519"/>
              <a:chOff x="1473341" y="3774232"/>
              <a:chExt cx="480262" cy="292168"/>
            </a:xfrm>
          </p:grpSpPr>
          <p:sp>
            <p:nvSpPr>
              <p:cNvPr id="202" name="Isosceles Triangle 24"/>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3" name="Isosceles Triangle 25"/>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sp>
          <p:nvSpPr>
            <p:cNvPr id="266" name="TextBox 23"/>
            <p:cNvSpPr txBox="1"/>
            <p:nvPr/>
          </p:nvSpPr>
          <p:spPr>
            <a:xfrm>
              <a:off x="4667018" y="1369709"/>
              <a:ext cx="1091801" cy="184372"/>
            </a:xfrm>
            <a:prstGeom prst="rect">
              <a:avLst/>
            </a:prstGeom>
            <a:noFill/>
          </p:spPr>
          <p:txBody>
            <a:bodyPr wrap="none" lIns="0" tIns="0" rIns="0" bIns="0" rtlCol="0" anchor="ctr">
              <a:spAutoFit/>
            </a:bodyPr>
            <a:lstStyle/>
            <a:p>
              <a:pPr algn="ctr" defTabSz="932418">
                <a:defRPr/>
              </a:pPr>
              <a:r>
                <a:rPr lang="en-US" sz="1198" kern="0" dirty="0">
                  <a:solidFill>
                    <a:srgbClr val="FFFFFF"/>
                  </a:solidFill>
                </a:rPr>
                <a:t>REQUIREMENTS</a:t>
              </a:r>
            </a:p>
          </p:txBody>
        </p:sp>
      </p:grpSp>
      <p:sp>
        <p:nvSpPr>
          <p:cNvPr id="10" name="Title 9"/>
          <p:cNvSpPr txBox="1">
            <a:spLocks/>
          </p:cNvSpPr>
          <p:nvPr/>
        </p:nvSpPr>
        <p:spPr>
          <a:xfrm>
            <a:off x="239025" y="112687"/>
            <a:ext cx="11626540" cy="691570"/>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dirty="0" smtClean="0">
                <a:ln w="3175">
                  <a:noFill/>
                </a:ln>
                <a:solidFill>
                  <a:schemeClr val="tx2">
                    <a:alpha val="99000"/>
                  </a:schemeClr>
                </a:solidFill>
                <a:effectLst/>
                <a:latin typeface="+mj-lt"/>
                <a:ea typeface="+mn-ea"/>
                <a:cs typeface="Arial" charset="0"/>
              </a:defRPr>
            </a:lvl1pPr>
          </a:lstStyle>
          <a:p>
            <a:r>
              <a:rPr sz="4896">
                <a:solidFill>
                  <a:srgbClr val="FFFFFF"/>
                </a:solidFill>
              </a:rPr>
              <a:t>Modern Application Lifecycle</a:t>
            </a:r>
          </a:p>
        </p:txBody>
      </p:sp>
      <p:sp>
        <p:nvSpPr>
          <p:cNvPr id="267" name="Rectangle 1"/>
          <p:cNvSpPr/>
          <p:nvPr/>
        </p:nvSpPr>
        <p:spPr bwMode="auto">
          <a:xfrm>
            <a:off x="4263359" y="5341499"/>
            <a:ext cx="2343125" cy="508246"/>
          </a:xfrm>
          <a:custGeom>
            <a:avLst/>
            <a:gdLst>
              <a:gd name="connsiteX0" fmla="*/ 0 w 2930774"/>
              <a:gd name="connsiteY0" fmla="*/ 0 h 631311"/>
              <a:gd name="connsiteX1" fmla="*/ 2930774 w 2930774"/>
              <a:gd name="connsiteY1" fmla="*/ 0 h 631311"/>
              <a:gd name="connsiteX2" fmla="*/ 2930774 w 2930774"/>
              <a:gd name="connsiteY2" fmla="*/ 631311 h 631311"/>
              <a:gd name="connsiteX3" fmla="*/ 0 w 2930774"/>
              <a:gd name="connsiteY3" fmla="*/ 631311 h 631311"/>
              <a:gd name="connsiteX4" fmla="*/ 0 w 2930774"/>
              <a:gd name="connsiteY4" fmla="*/ 0 h 631311"/>
              <a:gd name="connsiteX0" fmla="*/ 0 w 3016118"/>
              <a:gd name="connsiteY0" fmla="*/ 0 h 631311"/>
              <a:gd name="connsiteX1" fmla="*/ 2930774 w 3016118"/>
              <a:gd name="connsiteY1" fmla="*/ 0 h 631311"/>
              <a:gd name="connsiteX2" fmla="*/ 3016118 w 3016118"/>
              <a:gd name="connsiteY2" fmla="*/ 631311 h 631311"/>
              <a:gd name="connsiteX3" fmla="*/ 0 w 3016118"/>
              <a:gd name="connsiteY3" fmla="*/ 631311 h 631311"/>
              <a:gd name="connsiteX4" fmla="*/ 0 w 3016118"/>
              <a:gd name="connsiteY4" fmla="*/ 0 h 631311"/>
              <a:gd name="connsiteX0" fmla="*/ 146304 w 3162422"/>
              <a:gd name="connsiteY0" fmla="*/ 0 h 631311"/>
              <a:gd name="connsiteX1" fmla="*/ 3077078 w 3162422"/>
              <a:gd name="connsiteY1" fmla="*/ 0 h 631311"/>
              <a:gd name="connsiteX2" fmla="*/ 3162422 w 3162422"/>
              <a:gd name="connsiteY2" fmla="*/ 631311 h 631311"/>
              <a:gd name="connsiteX3" fmla="*/ 0 w 3162422"/>
              <a:gd name="connsiteY3" fmla="*/ 631311 h 631311"/>
              <a:gd name="connsiteX4" fmla="*/ 146304 w 3162422"/>
              <a:gd name="connsiteY4" fmla="*/ 0 h 63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22" h="631311">
                <a:moveTo>
                  <a:pt x="146304" y="0"/>
                </a:moveTo>
                <a:lnTo>
                  <a:pt x="3077078" y="0"/>
                </a:lnTo>
                <a:lnTo>
                  <a:pt x="3162422" y="631311"/>
                </a:lnTo>
                <a:lnTo>
                  <a:pt x="0" y="631311"/>
                </a:lnTo>
                <a:lnTo>
                  <a:pt x="146304" y="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68" name="Freeform 141"/>
          <p:cNvSpPr>
            <a:spLocks noEditPoints="1"/>
          </p:cNvSpPr>
          <p:nvPr/>
        </p:nvSpPr>
        <p:spPr bwMode="auto">
          <a:xfrm>
            <a:off x="4404047" y="5442108"/>
            <a:ext cx="515482" cy="40632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69" name="Freeform 142"/>
          <p:cNvSpPr>
            <a:spLocks noEditPoints="1"/>
          </p:cNvSpPr>
          <p:nvPr/>
        </p:nvSpPr>
        <p:spPr bwMode="auto">
          <a:xfrm flipH="1">
            <a:off x="5962085" y="5379021"/>
            <a:ext cx="541428" cy="446830"/>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0" name="Freeform 143"/>
          <p:cNvSpPr>
            <a:spLocks noEditPoints="1"/>
          </p:cNvSpPr>
          <p:nvPr/>
        </p:nvSpPr>
        <p:spPr bwMode="auto">
          <a:xfrm>
            <a:off x="4980707"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1" name="Freeform 154"/>
          <p:cNvSpPr>
            <a:spLocks noEditPoints="1"/>
          </p:cNvSpPr>
          <p:nvPr/>
        </p:nvSpPr>
        <p:spPr bwMode="auto">
          <a:xfrm>
            <a:off x="5286776"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2" name="Freeform 158"/>
          <p:cNvSpPr>
            <a:spLocks noEditPoints="1"/>
          </p:cNvSpPr>
          <p:nvPr/>
        </p:nvSpPr>
        <p:spPr bwMode="auto">
          <a:xfrm>
            <a:off x="5592844"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70" name="TextBox 63"/>
          <p:cNvSpPr txBox="1"/>
          <p:nvPr/>
        </p:nvSpPr>
        <p:spPr>
          <a:xfrm>
            <a:off x="220571" y="1106139"/>
            <a:ext cx="851671" cy="847604"/>
          </a:xfrm>
          <a:prstGeom prst="rect">
            <a:avLst/>
          </a:prstGeom>
          <a:noFill/>
        </p:spPr>
        <p:txBody>
          <a:bodyPr wrap="square" lIns="0" tIns="0" rIns="0" bIns="0" rtlCol="0" anchor="t" anchorCtr="0">
            <a:spAutoFit/>
          </a:bodyPr>
          <a:lstStyle/>
          <a:p>
            <a:pPr defTabSz="932418">
              <a:lnSpc>
                <a:spcPct val="90000"/>
              </a:lnSpc>
            </a:pPr>
            <a:r>
              <a:rPr lang="en-US" sz="4080" spc="-153" dirty="0">
                <a:solidFill>
                  <a:srgbClr val="FFFFFF"/>
                </a:solidFill>
                <a:latin typeface="Segoe UI Light"/>
              </a:rPr>
              <a:t>Plan</a:t>
            </a:r>
          </a:p>
          <a:p>
            <a:pPr defTabSz="932418">
              <a:lnSpc>
                <a:spcPct val="90000"/>
              </a:lnSpc>
            </a:pPr>
            <a:endParaRPr lang="en-US" sz="2040" spc="-61" dirty="0">
              <a:solidFill>
                <a:srgbClr val="FFFFFF"/>
              </a:solidFill>
            </a:endParaRPr>
          </a:p>
        </p:txBody>
      </p:sp>
      <p:sp>
        <p:nvSpPr>
          <p:cNvPr id="71" name="TextBox 64"/>
          <p:cNvSpPr txBox="1"/>
          <p:nvPr/>
        </p:nvSpPr>
        <p:spPr>
          <a:xfrm>
            <a:off x="309158" y="6103747"/>
            <a:ext cx="3031654" cy="864478"/>
          </a:xfrm>
          <a:prstGeom prst="rect">
            <a:avLst/>
          </a:prstGeom>
          <a:noFill/>
        </p:spPr>
        <p:txBody>
          <a:bodyPr wrap="none" lIns="0" tIns="0" rIns="0" bIns="0" rtlCol="0" anchor="t" anchorCtr="0">
            <a:spAutoFit/>
          </a:bodyPr>
          <a:lstStyle/>
          <a:p>
            <a:pPr defTabSz="932418">
              <a:lnSpc>
                <a:spcPct val="90000"/>
              </a:lnSpc>
            </a:pPr>
            <a:r>
              <a:rPr lang="en-US" sz="4080" spc="-153" dirty="0">
                <a:solidFill>
                  <a:srgbClr val="FFFFFF"/>
                </a:solidFill>
                <a:latin typeface="Segoe UI Light"/>
              </a:rPr>
              <a:t>Develop + Test</a:t>
            </a:r>
          </a:p>
          <a:p>
            <a:pPr defTabSz="932418">
              <a:lnSpc>
                <a:spcPct val="90000"/>
              </a:lnSpc>
            </a:pPr>
            <a:endParaRPr lang="en-US" sz="2040" spc="-61" dirty="0">
              <a:solidFill>
                <a:srgbClr val="FFFFFF"/>
              </a:solidFill>
            </a:endParaRPr>
          </a:p>
        </p:txBody>
      </p:sp>
      <p:sp>
        <p:nvSpPr>
          <p:cNvPr id="73" name="TextBox 66"/>
          <p:cNvSpPr txBox="1"/>
          <p:nvPr/>
        </p:nvSpPr>
        <p:spPr>
          <a:xfrm>
            <a:off x="9082327" y="1056229"/>
            <a:ext cx="3289113" cy="847604"/>
          </a:xfrm>
          <a:prstGeom prst="rect">
            <a:avLst/>
          </a:prstGeom>
          <a:noFill/>
        </p:spPr>
        <p:txBody>
          <a:bodyPr wrap="square" lIns="0" tIns="0" rIns="0" bIns="0" rtlCol="0" anchor="t" anchorCtr="0">
            <a:spAutoFit/>
          </a:bodyPr>
          <a:lstStyle/>
          <a:p>
            <a:pPr defTabSz="932418">
              <a:lnSpc>
                <a:spcPct val="90000"/>
              </a:lnSpc>
            </a:pPr>
            <a:r>
              <a:rPr lang="en-US" sz="4080" spc="-153" dirty="0">
                <a:solidFill>
                  <a:srgbClr val="FFFFFF"/>
                </a:solidFill>
                <a:latin typeface="Segoe UI Light"/>
              </a:rPr>
              <a:t>Monitor + Learn</a:t>
            </a:r>
          </a:p>
          <a:p>
            <a:pPr defTabSz="932418">
              <a:lnSpc>
                <a:spcPct val="90000"/>
              </a:lnSpc>
            </a:pPr>
            <a:endParaRPr lang="en-US" sz="2040" spc="-61" dirty="0">
              <a:solidFill>
                <a:srgbClr val="FFFFFF"/>
              </a:solidFill>
            </a:endParaRPr>
          </a:p>
        </p:txBody>
      </p:sp>
      <p:sp>
        <p:nvSpPr>
          <p:cNvPr id="95" name="TextBox 65"/>
          <p:cNvSpPr txBox="1"/>
          <p:nvPr/>
        </p:nvSpPr>
        <p:spPr>
          <a:xfrm>
            <a:off x="6979570" y="6103747"/>
            <a:ext cx="1671013" cy="864478"/>
          </a:xfrm>
          <a:prstGeom prst="rect">
            <a:avLst/>
          </a:prstGeom>
          <a:noFill/>
        </p:spPr>
        <p:txBody>
          <a:bodyPr wrap="none" lIns="0" tIns="0" rIns="0" bIns="0" rtlCol="0" anchor="t" anchorCtr="0">
            <a:spAutoFit/>
          </a:bodyPr>
          <a:lstStyle/>
          <a:p>
            <a:pPr defTabSz="932418">
              <a:lnSpc>
                <a:spcPct val="90000"/>
              </a:lnSpc>
            </a:pPr>
            <a:r>
              <a:rPr lang="en-US" sz="4080" spc="-153" dirty="0">
                <a:solidFill>
                  <a:srgbClr val="FFFFFF"/>
                </a:solidFill>
                <a:latin typeface="Segoe UI Light"/>
              </a:rPr>
              <a:t>Release </a:t>
            </a:r>
          </a:p>
          <a:p>
            <a:pPr defTabSz="932418">
              <a:lnSpc>
                <a:spcPct val="90000"/>
              </a:lnSpc>
            </a:pPr>
            <a:endParaRPr lang="en-US" sz="2040" spc="-61" dirty="0">
              <a:solidFill>
                <a:srgbClr val="FFFFFF"/>
              </a:solidFill>
            </a:endParaRPr>
          </a:p>
        </p:txBody>
      </p:sp>
    </p:spTree>
    <p:extLst>
      <p:ext uri="{BB962C8B-B14F-4D97-AF65-F5344CB8AC3E}">
        <p14:creationId xmlns:p14="http://schemas.microsoft.com/office/powerpoint/2010/main" val="9602421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2279279" y="1397273"/>
            <a:ext cx="6125781" cy="4391054"/>
            <a:chOff x="2928419" y="1369709"/>
            <a:chExt cx="6007065" cy="4305956"/>
          </a:xfrm>
        </p:grpSpPr>
        <p:grpSp>
          <p:nvGrpSpPr>
            <p:cNvPr id="163" name="Group 2"/>
            <p:cNvGrpSpPr>
              <a:grpSpLocks noChangeAspect="1"/>
            </p:cNvGrpSpPr>
            <p:nvPr/>
          </p:nvGrpSpPr>
          <p:grpSpPr bwMode="auto">
            <a:xfrm>
              <a:off x="3209426" y="1999233"/>
              <a:ext cx="5587197" cy="3676432"/>
              <a:chOff x="1050" y="734"/>
              <a:chExt cx="5584" cy="3352"/>
            </a:xfrm>
            <a:solidFill>
              <a:schemeClr val="accent4"/>
            </a:solidFill>
            <a:effectLst>
              <a:outerShdw blurRad="63500" sx="102000" sy="102000" algn="ctr" rotWithShape="0">
                <a:prstClr val="black">
                  <a:alpha val="40000"/>
                </a:prstClr>
              </a:outerShdw>
            </a:effectLst>
          </p:grpSpPr>
          <p:sp>
            <p:nvSpPr>
              <p:cNvPr id="212" name="Freeform 239"/>
              <p:cNvSpPr>
                <a:spLocks noEditPoints="1"/>
              </p:cNvSpPr>
              <p:nvPr/>
            </p:nvSpPr>
            <p:spPr bwMode="auto">
              <a:xfrm>
                <a:off x="1050" y="734"/>
                <a:ext cx="5580" cy="3352"/>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13" name="Freeform 240"/>
              <p:cNvSpPr>
                <a:spLocks noEditPoints="1"/>
              </p:cNvSpPr>
              <p:nvPr/>
            </p:nvSpPr>
            <p:spPr bwMode="auto">
              <a:xfrm>
                <a:off x="1050" y="1614"/>
                <a:ext cx="1854" cy="1633"/>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14" name="Freeform 241"/>
              <p:cNvSpPr>
                <a:spLocks noEditPoints="1"/>
              </p:cNvSpPr>
              <p:nvPr/>
            </p:nvSpPr>
            <p:spPr bwMode="auto">
              <a:xfrm>
                <a:off x="4857" y="1622"/>
                <a:ext cx="1777" cy="1604"/>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grpSp>
        <p:grpSp>
          <p:nvGrpSpPr>
            <p:cNvPr id="164" name="Group 3"/>
            <p:cNvGrpSpPr/>
            <p:nvPr/>
          </p:nvGrpSpPr>
          <p:grpSpPr>
            <a:xfrm rot="10800000">
              <a:off x="3066564" y="3899949"/>
              <a:ext cx="380886" cy="198444"/>
              <a:chOff x="1473341" y="3774232"/>
              <a:chExt cx="480262" cy="292168"/>
            </a:xfrm>
          </p:grpSpPr>
          <p:sp>
            <p:nvSpPr>
              <p:cNvPr id="210" name="Isosceles Triangle 23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11" name="Isosceles Triangle 238"/>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5" name="Group 4"/>
            <p:cNvGrpSpPr/>
            <p:nvPr/>
          </p:nvGrpSpPr>
          <p:grpSpPr>
            <a:xfrm>
              <a:off x="8563267" y="3615748"/>
              <a:ext cx="372217" cy="191883"/>
              <a:chOff x="1473341" y="3774232"/>
              <a:chExt cx="480262" cy="292168"/>
            </a:xfrm>
          </p:grpSpPr>
          <p:sp>
            <p:nvSpPr>
              <p:cNvPr id="208" name="Isosceles Triangle 235"/>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9" name="Isosceles Triangle 236"/>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6" name="Group 8"/>
            <p:cNvGrpSpPr/>
            <p:nvPr/>
          </p:nvGrpSpPr>
          <p:grpSpPr>
            <a:xfrm rot="16200000">
              <a:off x="7728728" y="2915804"/>
              <a:ext cx="351453" cy="209987"/>
              <a:chOff x="1473341" y="3774232"/>
              <a:chExt cx="480262" cy="292168"/>
            </a:xfrm>
          </p:grpSpPr>
          <p:sp>
            <p:nvSpPr>
              <p:cNvPr id="206" name="Isosceles Triangle 233"/>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7" name="Isosceles Triangle 234"/>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67" name="Group 10"/>
            <p:cNvGrpSpPr/>
            <p:nvPr/>
          </p:nvGrpSpPr>
          <p:grpSpPr>
            <a:xfrm rot="5400000">
              <a:off x="4159611" y="4592881"/>
              <a:ext cx="320114" cy="197965"/>
              <a:chOff x="1473341" y="3774232"/>
              <a:chExt cx="480262" cy="292168"/>
            </a:xfrm>
          </p:grpSpPr>
          <p:sp>
            <p:nvSpPr>
              <p:cNvPr id="204" name="Isosceles Triangle 231"/>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5" name="Isosceles Triangle 232"/>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sp>
          <p:nvSpPr>
            <p:cNvPr id="171" name="TextBox 61"/>
            <p:cNvSpPr txBox="1"/>
            <p:nvPr/>
          </p:nvSpPr>
          <p:spPr>
            <a:xfrm>
              <a:off x="7353908" y="3666853"/>
              <a:ext cx="1212453" cy="31397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40" kern="0" dirty="0">
                  <a:solidFill>
                    <a:srgbClr val="FFFFFF"/>
                  </a:solidFill>
                  <a:latin typeface="Segoe UI Light"/>
                </a:rPr>
                <a:t>Production</a:t>
              </a:r>
            </a:p>
          </p:txBody>
        </p:sp>
        <p:sp>
          <p:nvSpPr>
            <p:cNvPr id="172" name="TextBox 62"/>
            <p:cNvSpPr txBox="1"/>
            <p:nvPr/>
          </p:nvSpPr>
          <p:spPr>
            <a:xfrm>
              <a:off x="2928419" y="3641227"/>
              <a:ext cx="2571021" cy="31397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40" kern="0" dirty="0">
                  <a:solidFill>
                    <a:srgbClr val="FFFFFF"/>
                  </a:solidFill>
                  <a:latin typeface="Segoe UI Light"/>
                </a:rPr>
                <a:t>Development </a:t>
              </a:r>
            </a:p>
          </p:txBody>
        </p:sp>
        <p:grpSp>
          <p:nvGrpSpPr>
            <p:cNvPr id="178" name="Group 13"/>
            <p:cNvGrpSpPr/>
            <p:nvPr/>
          </p:nvGrpSpPr>
          <p:grpSpPr>
            <a:xfrm>
              <a:off x="5058949" y="3599494"/>
              <a:ext cx="1912939" cy="458266"/>
              <a:chOff x="4662521" y="3822551"/>
              <a:chExt cx="2867552" cy="480263"/>
            </a:xfrm>
            <a:effectLst>
              <a:outerShdw blurRad="63500" sx="102000" sy="102000" algn="ctr" rotWithShape="0">
                <a:prstClr val="black">
                  <a:alpha val="40000"/>
                </a:prstClr>
              </a:outerShdw>
            </a:effectLst>
          </p:grpSpPr>
          <p:sp>
            <p:nvSpPr>
              <p:cNvPr id="187" name="Rectangle 224"/>
              <p:cNvSpPr/>
              <p:nvPr/>
            </p:nvSpPr>
            <p:spPr bwMode="auto">
              <a:xfrm>
                <a:off x="4953297" y="4002478"/>
                <a:ext cx="2286000" cy="12040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nvGrpSpPr>
              <p:cNvPr id="188" name="Group 225"/>
              <p:cNvGrpSpPr/>
              <p:nvPr/>
            </p:nvGrpSpPr>
            <p:grpSpPr>
              <a:xfrm rot="16200000">
                <a:off x="4568474" y="3916599"/>
                <a:ext cx="480262" cy="292168"/>
                <a:chOff x="1473341" y="3774232"/>
                <a:chExt cx="480262" cy="292168"/>
              </a:xfrm>
            </p:grpSpPr>
            <p:sp>
              <p:nvSpPr>
                <p:cNvPr id="192" name="Isosceles Triangle 229"/>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193" name="Isosceles Triangle 230"/>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nvGrpSpPr>
              <p:cNvPr id="189" name="Group 226"/>
              <p:cNvGrpSpPr/>
              <p:nvPr/>
            </p:nvGrpSpPr>
            <p:grpSpPr>
              <a:xfrm rot="5400000">
                <a:off x="7143858" y="3916598"/>
                <a:ext cx="480262" cy="292168"/>
                <a:chOff x="1473341" y="3774232"/>
                <a:chExt cx="480262" cy="292168"/>
              </a:xfrm>
            </p:grpSpPr>
            <p:sp>
              <p:nvSpPr>
                <p:cNvPr id="190" name="Isosceles Triangle 22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191" name="Isosceles Triangle 228"/>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grpSp>
        <p:sp>
          <p:nvSpPr>
            <p:cNvPr id="179" name="TextBox 93"/>
            <p:cNvSpPr txBox="1"/>
            <p:nvPr/>
          </p:nvSpPr>
          <p:spPr>
            <a:xfrm>
              <a:off x="5356004" y="3942238"/>
              <a:ext cx="1324269" cy="282553"/>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836" kern="0" dirty="0">
                  <a:solidFill>
                    <a:srgbClr val="FFFFFF"/>
                  </a:solidFill>
                  <a:latin typeface="Segoe UI Light"/>
                </a:rPr>
                <a:t>Collaboration</a:t>
              </a:r>
            </a:p>
          </p:txBody>
        </p:sp>
        <p:grpSp>
          <p:nvGrpSpPr>
            <p:cNvPr id="180" name="Group 15"/>
            <p:cNvGrpSpPr>
              <a:grpSpLocks noChangeAspect="1"/>
            </p:cNvGrpSpPr>
            <p:nvPr/>
          </p:nvGrpSpPr>
          <p:grpSpPr bwMode="auto">
            <a:xfrm>
              <a:off x="5591969" y="3107135"/>
              <a:ext cx="715432" cy="613687"/>
              <a:chOff x="7349" y="-2816"/>
              <a:chExt cx="661" cy="567"/>
            </a:xfrm>
            <a:solidFill>
              <a:schemeClr val="bg1">
                <a:lumMod val="50000"/>
              </a:schemeClr>
            </a:solidFill>
          </p:grpSpPr>
          <p:sp>
            <p:nvSpPr>
              <p:cNvPr id="181" name="Freeform 26"/>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2" name="Oval 27"/>
              <p:cNvSpPr>
                <a:spLocks noChangeArrowheads="1"/>
              </p:cNvSpPr>
              <p:nvPr/>
            </p:nvSpPr>
            <p:spPr bwMode="auto">
              <a:xfrm>
                <a:off x="7616" y="-2816"/>
                <a:ext cx="127" cy="12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3" name="Freeform 28"/>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4" name="Oval 29"/>
              <p:cNvSpPr>
                <a:spLocks noChangeArrowheads="1"/>
              </p:cNvSpPr>
              <p:nvPr/>
            </p:nvSpPr>
            <p:spPr bwMode="auto">
              <a:xfrm>
                <a:off x="7866"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5" name="Freeform 30"/>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sp>
            <p:nvSpPr>
              <p:cNvPr id="186" name="Oval 223"/>
              <p:cNvSpPr>
                <a:spLocks noChangeArrowheads="1"/>
              </p:cNvSpPr>
              <p:nvPr/>
            </p:nvSpPr>
            <p:spPr bwMode="auto">
              <a:xfrm>
                <a:off x="7384"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380"/>
                <a:endParaRPr lang="en-US" sz="1734" dirty="0">
                  <a:solidFill>
                    <a:srgbClr val="FFFFFF"/>
                  </a:solidFill>
                </a:endParaRPr>
              </a:p>
            </p:txBody>
          </p:sp>
        </p:grpSp>
        <p:sp>
          <p:nvSpPr>
            <p:cNvPr id="168" name="Rectangle 17"/>
            <p:cNvSpPr/>
            <p:nvPr/>
          </p:nvSpPr>
          <p:spPr bwMode="auto">
            <a:xfrm>
              <a:off x="4443602" y="1704040"/>
              <a:ext cx="1571816"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55" name="Rectangle 17"/>
            <p:cNvSpPr/>
            <p:nvPr/>
          </p:nvSpPr>
          <p:spPr bwMode="auto">
            <a:xfrm>
              <a:off x="4515071" y="1680941"/>
              <a:ext cx="1418203"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62" name="Freeform 12"/>
            <p:cNvSpPr>
              <a:spLocks/>
            </p:cNvSpPr>
            <p:nvPr/>
          </p:nvSpPr>
          <p:spPr bwMode="auto">
            <a:xfrm>
              <a:off x="4575962" y="1585159"/>
              <a:ext cx="1357312" cy="380796"/>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lnSpc>
                  <a:spcPct val="90000"/>
                </a:lnSpc>
                <a:defRPr/>
              </a:pPr>
              <a:r>
                <a:rPr lang="en-US" sz="1098" b="1" kern="0" dirty="0">
                  <a:solidFill>
                    <a:srgbClr val="FFFFFF"/>
                  </a:solidFill>
                </a:rPr>
                <a:t>BACKLOG</a:t>
              </a:r>
            </a:p>
          </p:txBody>
        </p:sp>
        <p:sp>
          <p:nvSpPr>
            <p:cNvPr id="263" name="Rectangle 13"/>
            <p:cNvSpPr>
              <a:spLocks noChangeArrowheads="1"/>
            </p:cNvSpPr>
            <p:nvPr/>
          </p:nvSpPr>
          <p:spPr bwMode="auto">
            <a:xfrm>
              <a:off x="4575962" y="2010401"/>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sp>
          <p:nvSpPr>
            <p:cNvPr id="264" name="Rectangle 14"/>
            <p:cNvSpPr>
              <a:spLocks noChangeArrowheads="1"/>
            </p:cNvSpPr>
            <p:nvPr/>
          </p:nvSpPr>
          <p:spPr bwMode="auto">
            <a:xfrm>
              <a:off x="4575962" y="2224224"/>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sp>
          <p:nvSpPr>
            <p:cNvPr id="265" name="Freeform 15"/>
            <p:cNvSpPr>
              <a:spLocks/>
            </p:cNvSpPr>
            <p:nvPr/>
          </p:nvSpPr>
          <p:spPr bwMode="auto">
            <a:xfrm>
              <a:off x="4575962" y="2438044"/>
              <a:ext cx="1357312" cy="168174"/>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14" tIns="0" rIns="91414" bIns="0" numCol="1" anchor="ctr" anchorCtr="0" compatLnSpc="1">
              <a:prstTxWarp prst="textNoShape">
                <a:avLst/>
              </a:prstTxWarp>
            </a:bodyPr>
            <a:lstStyle/>
            <a:p>
              <a:pPr algn="ctr" defTabSz="932418">
                <a:defRPr/>
              </a:pPr>
              <a:endParaRPr lang="en-US" sz="1598" kern="0" dirty="0">
                <a:solidFill>
                  <a:srgbClr val="FFFFFF"/>
                </a:solidFill>
              </a:endParaRPr>
            </a:p>
          </p:txBody>
        </p:sp>
        <p:grpSp>
          <p:nvGrpSpPr>
            <p:cNvPr id="169" name="Group 22"/>
            <p:cNvGrpSpPr/>
            <p:nvPr/>
          </p:nvGrpSpPr>
          <p:grpSpPr>
            <a:xfrm rot="16200000">
              <a:off x="5907860" y="1913418"/>
              <a:ext cx="329291" cy="275519"/>
              <a:chOff x="1473341" y="3774232"/>
              <a:chExt cx="480262" cy="292168"/>
            </a:xfrm>
          </p:grpSpPr>
          <p:sp>
            <p:nvSpPr>
              <p:cNvPr id="202" name="Isosceles Triangle 24"/>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03" name="Isosceles Triangle 25"/>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grpSp>
        <p:sp>
          <p:nvSpPr>
            <p:cNvPr id="266" name="TextBox 23"/>
            <p:cNvSpPr txBox="1"/>
            <p:nvPr/>
          </p:nvSpPr>
          <p:spPr>
            <a:xfrm>
              <a:off x="4667018" y="1369709"/>
              <a:ext cx="1091801" cy="184372"/>
            </a:xfrm>
            <a:prstGeom prst="rect">
              <a:avLst/>
            </a:prstGeom>
            <a:noFill/>
          </p:spPr>
          <p:txBody>
            <a:bodyPr wrap="none" lIns="0" tIns="0" rIns="0" bIns="0" rtlCol="0" anchor="ctr">
              <a:spAutoFit/>
            </a:bodyPr>
            <a:lstStyle/>
            <a:p>
              <a:pPr algn="ctr" defTabSz="932418">
                <a:defRPr/>
              </a:pPr>
              <a:r>
                <a:rPr lang="en-US" sz="1198" kern="0" dirty="0">
                  <a:solidFill>
                    <a:srgbClr val="FFFFFF"/>
                  </a:solidFill>
                </a:rPr>
                <a:t>REQUIREMENTS</a:t>
              </a:r>
            </a:p>
          </p:txBody>
        </p:sp>
      </p:grpSp>
      <p:sp>
        <p:nvSpPr>
          <p:cNvPr id="10" name="Title 9"/>
          <p:cNvSpPr txBox="1">
            <a:spLocks/>
          </p:cNvSpPr>
          <p:nvPr/>
        </p:nvSpPr>
        <p:spPr>
          <a:xfrm>
            <a:off x="239025" y="112687"/>
            <a:ext cx="11626540" cy="691570"/>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dirty="0" smtClean="0">
                <a:ln w="3175">
                  <a:noFill/>
                </a:ln>
                <a:solidFill>
                  <a:schemeClr val="tx2">
                    <a:alpha val="99000"/>
                  </a:schemeClr>
                </a:solidFill>
                <a:effectLst/>
                <a:latin typeface="+mj-lt"/>
                <a:ea typeface="+mn-ea"/>
                <a:cs typeface="Arial" charset="0"/>
              </a:defRPr>
            </a:lvl1pPr>
          </a:lstStyle>
          <a:p>
            <a:r>
              <a:rPr sz="4896">
                <a:solidFill>
                  <a:srgbClr val="FFFFFF"/>
                </a:solidFill>
              </a:rPr>
              <a:t>Existing impediments</a:t>
            </a:r>
          </a:p>
        </p:txBody>
      </p:sp>
      <p:sp>
        <p:nvSpPr>
          <p:cNvPr id="267" name="Rectangle 1"/>
          <p:cNvSpPr/>
          <p:nvPr/>
        </p:nvSpPr>
        <p:spPr bwMode="auto">
          <a:xfrm>
            <a:off x="4263359" y="5341499"/>
            <a:ext cx="2343125" cy="508246"/>
          </a:xfrm>
          <a:custGeom>
            <a:avLst/>
            <a:gdLst>
              <a:gd name="connsiteX0" fmla="*/ 0 w 2930774"/>
              <a:gd name="connsiteY0" fmla="*/ 0 h 631311"/>
              <a:gd name="connsiteX1" fmla="*/ 2930774 w 2930774"/>
              <a:gd name="connsiteY1" fmla="*/ 0 h 631311"/>
              <a:gd name="connsiteX2" fmla="*/ 2930774 w 2930774"/>
              <a:gd name="connsiteY2" fmla="*/ 631311 h 631311"/>
              <a:gd name="connsiteX3" fmla="*/ 0 w 2930774"/>
              <a:gd name="connsiteY3" fmla="*/ 631311 h 631311"/>
              <a:gd name="connsiteX4" fmla="*/ 0 w 2930774"/>
              <a:gd name="connsiteY4" fmla="*/ 0 h 631311"/>
              <a:gd name="connsiteX0" fmla="*/ 0 w 3016118"/>
              <a:gd name="connsiteY0" fmla="*/ 0 h 631311"/>
              <a:gd name="connsiteX1" fmla="*/ 2930774 w 3016118"/>
              <a:gd name="connsiteY1" fmla="*/ 0 h 631311"/>
              <a:gd name="connsiteX2" fmla="*/ 3016118 w 3016118"/>
              <a:gd name="connsiteY2" fmla="*/ 631311 h 631311"/>
              <a:gd name="connsiteX3" fmla="*/ 0 w 3016118"/>
              <a:gd name="connsiteY3" fmla="*/ 631311 h 631311"/>
              <a:gd name="connsiteX4" fmla="*/ 0 w 3016118"/>
              <a:gd name="connsiteY4" fmla="*/ 0 h 631311"/>
              <a:gd name="connsiteX0" fmla="*/ 146304 w 3162422"/>
              <a:gd name="connsiteY0" fmla="*/ 0 h 631311"/>
              <a:gd name="connsiteX1" fmla="*/ 3077078 w 3162422"/>
              <a:gd name="connsiteY1" fmla="*/ 0 h 631311"/>
              <a:gd name="connsiteX2" fmla="*/ 3162422 w 3162422"/>
              <a:gd name="connsiteY2" fmla="*/ 631311 h 631311"/>
              <a:gd name="connsiteX3" fmla="*/ 0 w 3162422"/>
              <a:gd name="connsiteY3" fmla="*/ 631311 h 631311"/>
              <a:gd name="connsiteX4" fmla="*/ 146304 w 3162422"/>
              <a:gd name="connsiteY4" fmla="*/ 0 h 63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22" h="631311">
                <a:moveTo>
                  <a:pt x="146304" y="0"/>
                </a:moveTo>
                <a:lnTo>
                  <a:pt x="3077078" y="0"/>
                </a:lnTo>
                <a:lnTo>
                  <a:pt x="3162422" y="631311"/>
                </a:lnTo>
                <a:lnTo>
                  <a:pt x="0" y="631311"/>
                </a:lnTo>
                <a:lnTo>
                  <a:pt x="146304" y="0"/>
                </a:lnTo>
                <a:close/>
              </a:path>
            </a:pathLst>
          </a:cu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94" tIns="149196" rIns="186494" bIns="14919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0846" fontAlgn="base">
              <a:lnSpc>
                <a:spcPct val="90000"/>
              </a:lnSpc>
              <a:spcBef>
                <a:spcPct val="0"/>
              </a:spcBef>
              <a:spcAft>
                <a:spcPct val="0"/>
              </a:spcAft>
            </a:pPr>
            <a:endParaRPr lang="en-US" sz="2448" dirty="0">
              <a:solidFill>
                <a:srgbClr val="FFFFFF"/>
              </a:solidFill>
              <a:ea typeface="Segoe UI" pitchFamily="34" charset="0"/>
              <a:cs typeface="Segoe UI" pitchFamily="34" charset="0"/>
            </a:endParaRPr>
          </a:p>
        </p:txBody>
      </p:sp>
      <p:sp>
        <p:nvSpPr>
          <p:cNvPr id="268" name="Freeform 141"/>
          <p:cNvSpPr>
            <a:spLocks noEditPoints="1"/>
          </p:cNvSpPr>
          <p:nvPr/>
        </p:nvSpPr>
        <p:spPr bwMode="auto">
          <a:xfrm>
            <a:off x="4404047" y="5442108"/>
            <a:ext cx="515482" cy="40632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69" name="Freeform 142"/>
          <p:cNvSpPr>
            <a:spLocks noEditPoints="1"/>
          </p:cNvSpPr>
          <p:nvPr/>
        </p:nvSpPr>
        <p:spPr bwMode="auto">
          <a:xfrm flipH="1">
            <a:off x="5962085" y="5379021"/>
            <a:ext cx="541428" cy="446830"/>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0" name="Freeform 143"/>
          <p:cNvSpPr>
            <a:spLocks noEditPoints="1"/>
          </p:cNvSpPr>
          <p:nvPr/>
        </p:nvSpPr>
        <p:spPr bwMode="auto">
          <a:xfrm>
            <a:off x="4980707"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1" name="Freeform 154"/>
          <p:cNvSpPr>
            <a:spLocks noEditPoints="1"/>
          </p:cNvSpPr>
          <p:nvPr/>
        </p:nvSpPr>
        <p:spPr bwMode="auto">
          <a:xfrm>
            <a:off x="5286776"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272" name="Freeform 158"/>
          <p:cNvSpPr>
            <a:spLocks noEditPoints="1"/>
          </p:cNvSpPr>
          <p:nvPr/>
        </p:nvSpPr>
        <p:spPr bwMode="auto">
          <a:xfrm>
            <a:off x="5592844" y="5346842"/>
            <a:ext cx="294769" cy="49310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dirty="0">
              <a:solidFill>
                <a:srgbClr val="FFFFFF"/>
              </a:solidFill>
            </a:endParaRPr>
          </a:p>
        </p:txBody>
      </p:sp>
      <p:sp>
        <p:nvSpPr>
          <p:cNvPr id="70" name="TextBox 63"/>
          <p:cNvSpPr txBox="1"/>
          <p:nvPr/>
        </p:nvSpPr>
        <p:spPr>
          <a:xfrm>
            <a:off x="220571" y="1106139"/>
            <a:ext cx="851671" cy="847604"/>
          </a:xfrm>
          <a:prstGeom prst="rect">
            <a:avLst/>
          </a:prstGeom>
          <a:noFill/>
        </p:spPr>
        <p:txBody>
          <a:bodyPr wrap="square" lIns="0" tIns="0" rIns="0" bIns="0" rtlCol="0" anchor="t" anchorCtr="0">
            <a:spAutoFit/>
          </a:bodyPr>
          <a:lstStyle/>
          <a:p>
            <a:pPr defTabSz="932418">
              <a:lnSpc>
                <a:spcPct val="90000"/>
              </a:lnSpc>
            </a:pPr>
            <a:r>
              <a:rPr lang="en-US" sz="4080" spc="-153" dirty="0">
                <a:solidFill>
                  <a:srgbClr val="FFFFFF"/>
                </a:solidFill>
                <a:latin typeface="Segoe UI Light"/>
              </a:rPr>
              <a:t>Plan</a:t>
            </a:r>
          </a:p>
          <a:p>
            <a:pPr defTabSz="932418">
              <a:lnSpc>
                <a:spcPct val="90000"/>
              </a:lnSpc>
            </a:pPr>
            <a:endParaRPr lang="en-US" sz="2040" spc="-61" dirty="0">
              <a:solidFill>
                <a:srgbClr val="FFFFFF"/>
              </a:solidFill>
            </a:endParaRPr>
          </a:p>
        </p:txBody>
      </p:sp>
      <p:sp>
        <p:nvSpPr>
          <p:cNvPr id="71" name="TextBox 64"/>
          <p:cNvSpPr txBox="1"/>
          <p:nvPr/>
        </p:nvSpPr>
        <p:spPr>
          <a:xfrm>
            <a:off x="309158" y="6103747"/>
            <a:ext cx="3031654" cy="864478"/>
          </a:xfrm>
          <a:prstGeom prst="rect">
            <a:avLst/>
          </a:prstGeom>
          <a:noFill/>
        </p:spPr>
        <p:txBody>
          <a:bodyPr wrap="none" lIns="0" tIns="0" rIns="0" bIns="0" rtlCol="0" anchor="t" anchorCtr="0">
            <a:spAutoFit/>
          </a:bodyPr>
          <a:lstStyle/>
          <a:p>
            <a:pPr defTabSz="932418">
              <a:lnSpc>
                <a:spcPct val="90000"/>
              </a:lnSpc>
            </a:pPr>
            <a:r>
              <a:rPr lang="en-US" sz="4080" spc="-153" dirty="0">
                <a:solidFill>
                  <a:srgbClr val="FFFFFF"/>
                </a:solidFill>
                <a:latin typeface="Segoe UI Light"/>
              </a:rPr>
              <a:t>Develop + Test</a:t>
            </a:r>
          </a:p>
          <a:p>
            <a:pPr defTabSz="932418">
              <a:lnSpc>
                <a:spcPct val="90000"/>
              </a:lnSpc>
            </a:pPr>
            <a:endParaRPr lang="en-US" sz="2040" spc="-61" dirty="0">
              <a:solidFill>
                <a:srgbClr val="FFFFFF"/>
              </a:solidFill>
            </a:endParaRPr>
          </a:p>
        </p:txBody>
      </p:sp>
      <p:sp>
        <p:nvSpPr>
          <p:cNvPr id="73" name="TextBox 66"/>
          <p:cNvSpPr txBox="1"/>
          <p:nvPr/>
        </p:nvSpPr>
        <p:spPr>
          <a:xfrm>
            <a:off x="9082327" y="1056229"/>
            <a:ext cx="3289113" cy="847604"/>
          </a:xfrm>
          <a:prstGeom prst="rect">
            <a:avLst/>
          </a:prstGeom>
          <a:noFill/>
        </p:spPr>
        <p:txBody>
          <a:bodyPr wrap="square" lIns="0" tIns="0" rIns="0" bIns="0" rtlCol="0" anchor="t" anchorCtr="0">
            <a:spAutoFit/>
          </a:bodyPr>
          <a:lstStyle/>
          <a:p>
            <a:pPr defTabSz="932418">
              <a:lnSpc>
                <a:spcPct val="90000"/>
              </a:lnSpc>
            </a:pPr>
            <a:r>
              <a:rPr lang="en-US" sz="4080" spc="-153" dirty="0">
                <a:solidFill>
                  <a:srgbClr val="FFFFFF"/>
                </a:solidFill>
                <a:latin typeface="Segoe UI Light"/>
              </a:rPr>
              <a:t>Monitor + Learn</a:t>
            </a:r>
          </a:p>
          <a:p>
            <a:pPr defTabSz="932418">
              <a:lnSpc>
                <a:spcPct val="90000"/>
              </a:lnSpc>
            </a:pPr>
            <a:endParaRPr lang="en-US" sz="2040" spc="-61" dirty="0">
              <a:solidFill>
                <a:srgbClr val="FFFFFF"/>
              </a:solidFill>
            </a:endParaRPr>
          </a:p>
        </p:txBody>
      </p:sp>
      <p:cxnSp>
        <p:nvCxnSpPr>
          <p:cNvPr id="58" name="Straight Connector 57"/>
          <p:cNvCxnSpPr/>
          <p:nvPr/>
        </p:nvCxnSpPr>
        <p:spPr>
          <a:xfrm>
            <a:off x="8142509" y="4448517"/>
            <a:ext cx="830130" cy="307759"/>
          </a:xfrm>
          <a:prstGeom prst="line">
            <a:avLst/>
          </a:prstGeom>
          <a:blipFill dpi="0" rotWithShape="0">
            <a:blip r:embed="rId3">
              <a:lum/>
            </a:blip>
            <a:srcRect/>
            <a:stretch>
              <a:fillRect l="-1974347" t="-1936861" r="-3165634" b="-911397"/>
            </a:stretch>
          </a:blipFill>
          <a:ln w="9525" cap="sq">
            <a:solidFill>
              <a:srgbClr val="FF0000"/>
            </a:solidFill>
            <a:miter lim="800000"/>
            <a:headEnd type="oval" w="lg" len="lg"/>
            <a:tailEnd type="none" w="sm" len="sm"/>
          </a:ln>
          <a:effectLst/>
        </p:spPr>
        <p:style>
          <a:lnRef idx="1">
            <a:schemeClr val="accent2"/>
          </a:lnRef>
          <a:fillRef idx="3">
            <a:schemeClr val="accent2"/>
          </a:fillRef>
          <a:effectRef idx="2">
            <a:schemeClr val="accent2"/>
          </a:effectRef>
          <a:fontRef idx="minor">
            <a:schemeClr val="lt1"/>
          </a:fontRef>
        </p:style>
      </p:cxnSp>
      <p:grpSp>
        <p:nvGrpSpPr>
          <p:cNvPr id="59" name="Group 58"/>
          <p:cNvGrpSpPr/>
          <p:nvPr/>
        </p:nvGrpSpPr>
        <p:grpSpPr>
          <a:xfrm>
            <a:off x="8976720" y="4557630"/>
            <a:ext cx="3045418" cy="586346"/>
            <a:chOff x="573285" y="2728526"/>
            <a:chExt cx="2335492" cy="586428"/>
          </a:xfrm>
        </p:grpSpPr>
        <p:sp>
          <p:nvSpPr>
            <p:cNvPr id="60" name="Multiply 59"/>
            <p:cNvSpPr/>
            <p:nvPr/>
          </p:nvSpPr>
          <p:spPr>
            <a:xfrm>
              <a:off x="573285" y="2783761"/>
              <a:ext cx="303060" cy="28489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1" name="Rectangle 60"/>
            <p:cNvSpPr/>
            <p:nvPr/>
          </p:nvSpPr>
          <p:spPr>
            <a:xfrm>
              <a:off x="947296" y="2728526"/>
              <a:ext cx="1961481" cy="586428"/>
            </a:xfrm>
            <a:prstGeom prst="rect">
              <a:avLst/>
            </a:prstGeom>
          </p:spPr>
          <p:txBody>
            <a:bodyPr wrap="square">
              <a:spAutoFit/>
            </a:bodyPr>
            <a:lstStyle/>
            <a:p>
              <a:pPr>
                <a:spcBef>
                  <a:spcPts val="98"/>
                </a:spcBef>
                <a:spcAft>
                  <a:spcPts val="196"/>
                </a:spcAft>
                <a:defRPr/>
              </a:pPr>
              <a:r>
                <a:rPr lang="en-US" sz="1568" kern="0" dirty="0">
                  <a:solidFill>
                    <a:srgbClr val="FFFFFF"/>
                  </a:solidFill>
                </a:rPr>
                <a:t>Quickly detect and triage application issues</a:t>
              </a:r>
            </a:p>
          </p:txBody>
        </p:sp>
      </p:grpSp>
      <p:cxnSp>
        <p:nvCxnSpPr>
          <p:cNvPr id="62" name="Straight Connector 61"/>
          <p:cNvCxnSpPr/>
          <p:nvPr/>
        </p:nvCxnSpPr>
        <p:spPr>
          <a:xfrm flipV="1">
            <a:off x="7679144" y="3023486"/>
            <a:ext cx="834920" cy="145549"/>
          </a:xfrm>
          <a:prstGeom prst="line">
            <a:avLst/>
          </a:prstGeom>
          <a:blipFill dpi="0" rotWithShape="0">
            <a:blip r:embed="rId3">
              <a:lum/>
            </a:blip>
            <a:srcRect/>
            <a:stretch>
              <a:fillRect l="-1974347" t="-1936861" r="-3165634" b="-911397"/>
            </a:stretch>
          </a:blipFill>
          <a:ln w="9525" cap="sq">
            <a:solidFill>
              <a:srgbClr val="FF0000"/>
            </a:solidFill>
            <a:miter lim="800000"/>
            <a:headEnd type="oval" w="lg" len="lg"/>
            <a:tailEnd type="none" w="sm" len="sm"/>
          </a:ln>
          <a:effectLst/>
        </p:spPr>
        <p:style>
          <a:lnRef idx="1">
            <a:schemeClr val="accent2"/>
          </a:lnRef>
          <a:fillRef idx="3">
            <a:schemeClr val="accent2"/>
          </a:fillRef>
          <a:effectRef idx="2">
            <a:schemeClr val="accent2"/>
          </a:effectRef>
          <a:fontRef idx="minor">
            <a:schemeClr val="lt1"/>
          </a:fontRef>
        </p:style>
      </p:cxnSp>
      <p:grpSp>
        <p:nvGrpSpPr>
          <p:cNvPr id="63" name="Group 110"/>
          <p:cNvGrpSpPr/>
          <p:nvPr/>
        </p:nvGrpSpPr>
        <p:grpSpPr>
          <a:xfrm>
            <a:off x="8577658" y="2713444"/>
            <a:ext cx="3182289" cy="595763"/>
            <a:chOff x="424873" y="1700738"/>
            <a:chExt cx="2675845" cy="584217"/>
          </a:xfrm>
        </p:grpSpPr>
        <p:sp>
          <p:nvSpPr>
            <p:cNvPr id="64" name="Multiply 111"/>
            <p:cNvSpPr/>
            <p:nvPr/>
          </p:nvSpPr>
          <p:spPr>
            <a:xfrm>
              <a:off x="424873" y="1724240"/>
              <a:ext cx="303060" cy="28489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32418"/>
              <a:endParaRPr lang="en-US" sz="1836" dirty="0">
                <a:solidFill>
                  <a:srgbClr val="FFFFFF"/>
                </a:solidFill>
              </a:endParaRPr>
            </a:p>
          </p:txBody>
        </p:sp>
        <p:sp>
          <p:nvSpPr>
            <p:cNvPr id="65" name="Rectangle 112"/>
            <p:cNvSpPr/>
            <p:nvPr/>
          </p:nvSpPr>
          <p:spPr>
            <a:xfrm>
              <a:off x="727933" y="1700738"/>
              <a:ext cx="2372785" cy="584217"/>
            </a:xfrm>
            <a:prstGeom prst="rect">
              <a:avLst/>
            </a:prstGeom>
          </p:spPr>
          <p:txBody>
            <a:bodyPr wrap="square">
              <a:spAutoFit/>
            </a:bodyPr>
            <a:lstStyle/>
            <a:p>
              <a:pPr defTabSz="932418">
                <a:spcBef>
                  <a:spcPts val="100"/>
                </a:spcBef>
                <a:spcAft>
                  <a:spcPts val="200"/>
                </a:spcAft>
                <a:defRPr/>
              </a:pPr>
              <a:r>
                <a:rPr lang="en-US" sz="1598" kern="0" dirty="0">
                  <a:solidFill>
                    <a:srgbClr val="FFFFFF"/>
                  </a:solidFill>
                </a:rPr>
                <a:t>Actionable and contextual info to resolve incidents</a:t>
              </a:r>
            </a:p>
          </p:txBody>
        </p:sp>
      </p:grpSp>
      <p:cxnSp>
        <p:nvCxnSpPr>
          <p:cNvPr id="66" name="Straight Connector 65"/>
          <p:cNvCxnSpPr/>
          <p:nvPr/>
        </p:nvCxnSpPr>
        <p:spPr>
          <a:xfrm flipV="1">
            <a:off x="6544270" y="2218653"/>
            <a:ext cx="1860789" cy="30608"/>
          </a:xfrm>
          <a:prstGeom prst="line">
            <a:avLst/>
          </a:prstGeom>
          <a:blipFill dpi="0" rotWithShape="0">
            <a:blip r:embed="rId3">
              <a:lum/>
            </a:blip>
            <a:srcRect/>
            <a:stretch>
              <a:fillRect l="-1974347" t="-1936861" r="-3165634" b="-911397"/>
            </a:stretch>
          </a:blipFill>
          <a:ln w="9525" cap="sq">
            <a:solidFill>
              <a:srgbClr val="FF0000"/>
            </a:solidFill>
            <a:miter lim="800000"/>
            <a:headEnd type="oval" w="lg" len="lg"/>
            <a:tailEnd type="none" w="sm" len="sm"/>
          </a:ln>
          <a:effectLst/>
        </p:spPr>
        <p:style>
          <a:lnRef idx="1">
            <a:schemeClr val="accent2"/>
          </a:lnRef>
          <a:fillRef idx="3">
            <a:schemeClr val="accent2"/>
          </a:fillRef>
          <a:effectRef idx="2">
            <a:schemeClr val="accent2"/>
          </a:effectRef>
          <a:fontRef idx="minor">
            <a:schemeClr val="lt1"/>
          </a:fontRef>
        </p:style>
      </p:cxnSp>
      <p:grpSp>
        <p:nvGrpSpPr>
          <p:cNvPr id="67" name="Group 68"/>
          <p:cNvGrpSpPr/>
          <p:nvPr/>
        </p:nvGrpSpPr>
        <p:grpSpPr>
          <a:xfrm>
            <a:off x="8448536" y="1854658"/>
            <a:ext cx="3360481" cy="584519"/>
            <a:chOff x="424873" y="1700738"/>
            <a:chExt cx="2955995" cy="573110"/>
          </a:xfrm>
        </p:grpSpPr>
        <p:sp>
          <p:nvSpPr>
            <p:cNvPr id="68" name="Multiply 73"/>
            <p:cNvSpPr/>
            <p:nvPr/>
          </p:nvSpPr>
          <p:spPr>
            <a:xfrm>
              <a:off x="424873" y="1724240"/>
              <a:ext cx="303060" cy="28489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dirty="0">
                <a:solidFill>
                  <a:srgbClr val="FFFFFF"/>
                </a:solidFill>
              </a:endParaRPr>
            </a:p>
          </p:txBody>
        </p:sp>
        <p:sp>
          <p:nvSpPr>
            <p:cNvPr id="69" name="Rectangle 74"/>
            <p:cNvSpPr/>
            <p:nvPr/>
          </p:nvSpPr>
          <p:spPr>
            <a:xfrm>
              <a:off x="727933" y="1700738"/>
              <a:ext cx="2652935" cy="573110"/>
            </a:xfrm>
            <a:prstGeom prst="rect">
              <a:avLst/>
            </a:prstGeom>
          </p:spPr>
          <p:txBody>
            <a:bodyPr wrap="square">
              <a:spAutoFit/>
            </a:bodyPr>
            <a:lstStyle/>
            <a:p>
              <a:pPr>
                <a:spcBef>
                  <a:spcPts val="100"/>
                </a:spcBef>
                <a:spcAft>
                  <a:spcPts val="200"/>
                </a:spcAft>
                <a:defRPr/>
              </a:pPr>
              <a:r>
                <a:rPr lang="en-US" sz="1599" kern="0" dirty="0">
                  <a:solidFill>
                    <a:srgbClr val="FFFFFF"/>
                  </a:solidFill>
                </a:rPr>
                <a:t>Prioritize and validate investments based on real data</a:t>
              </a:r>
            </a:p>
          </p:txBody>
        </p:sp>
      </p:grpSp>
      <p:sp>
        <p:nvSpPr>
          <p:cNvPr id="81" name="TextBox 65"/>
          <p:cNvSpPr txBox="1"/>
          <p:nvPr/>
        </p:nvSpPr>
        <p:spPr>
          <a:xfrm>
            <a:off x="6979570" y="6103747"/>
            <a:ext cx="1671013" cy="864478"/>
          </a:xfrm>
          <a:prstGeom prst="rect">
            <a:avLst/>
          </a:prstGeom>
          <a:noFill/>
        </p:spPr>
        <p:txBody>
          <a:bodyPr wrap="none" lIns="0" tIns="0" rIns="0" bIns="0" rtlCol="0" anchor="t" anchorCtr="0">
            <a:spAutoFit/>
          </a:bodyPr>
          <a:lstStyle/>
          <a:p>
            <a:pPr defTabSz="932418">
              <a:lnSpc>
                <a:spcPct val="90000"/>
              </a:lnSpc>
            </a:pPr>
            <a:r>
              <a:rPr lang="en-US" sz="4080" spc="-153" dirty="0">
                <a:solidFill>
                  <a:srgbClr val="FFFFFF"/>
                </a:solidFill>
                <a:latin typeface="Segoe UI Light"/>
              </a:rPr>
              <a:t>Release </a:t>
            </a:r>
          </a:p>
          <a:p>
            <a:pPr defTabSz="932418">
              <a:lnSpc>
                <a:spcPct val="90000"/>
              </a:lnSpc>
            </a:pPr>
            <a:endParaRPr lang="en-US" sz="2040" spc="-61" dirty="0">
              <a:solidFill>
                <a:srgbClr val="FFFFFF"/>
              </a:solidFill>
            </a:endParaRPr>
          </a:p>
        </p:txBody>
      </p:sp>
      <p:cxnSp>
        <p:nvCxnSpPr>
          <p:cNvPr id="82" name="Straight Connector 81"/>
          <p:cNvCxnSpPr>
            <a:stCxn id="187" idx="0"/>
            <a:endCxn id="85" idx="0"/>
          </p:cNvCxnSpPr>
          <p:nvPr/>
        </p:nvCxnSpPr>
        <p:spPr>
          <a:xfrm flipH="1">
            <a:off x="2265629" y="3846205"/>
            <a:ext cx="3161658" cy="1285435"/>
          </a:xfrm>
          <a:prstGeom prst="line">
            <a:avLst/>
          </a:prstGeom>
          <a:blipFill dpi="0" rotWithShape="0">
            <a:blip r:embed="rId3">
              <a:lum/>
            </a:blip>
            <a:srcRect/>
            <a:stretch>
              <a:fillRect l="-1974347" t="-1936861" r="-3165634" b="-911397"/>
            </a:stretch>
          </a:blipFill>
          <a:ln w="9525" cap="sq">
            <a:solidFill>
              <a:srgbClr val="FF0000"/>
            </a:solidFill>
            <a:miter lim="800000"/>
            <a:headEnd type="oval" w="lg" len="lg"/>
            <a:tailEnd type="none" w="sm" len="sm"/>
          </a:ln>
          <a:effectLst/>
        </p:spPr>
        <p:style>
          <a:lnRef idx="1">
            <a:schemeClr val="accent2"/>
          </a:lnRef>
          <a:fillRef idx="3">
            <a:schemeClr val="accent2"/>
          </a:fillRef>
          <a:effectRef idx="2">
            <a:schemeClr val="accent2"/>
          </a:effectRef>
          <a:fontRef idx="minor">
            <a:schemeClr val="lt1"/>
          </a:fontRef>
        </p:style>
      </p:cxnSp>
      <p:grpSp>
        <p:nvGrpSpPr>
          <p:cNvPr id="83" name="Group 82"/>
          <p:cNvGrpSpPr/>
          <p:nvPr/>
        </p:nvGrpSpPr>
        <p:grpSpPr>
          <a:xfrm>
            <a:off x="499070" y="5131644"/>
            <a:ext cx="3045418" cy="340258"/>
            <a:chOff x="573285" y="2728526"/>
            <a:chExt cx="2335492" cy="340306"/>
          </a:xfrm>
        </p:grpSpPr>
        <p:sp>
          <p:nvSpPr>
            <p:cNvPr id="84" name="Multiply 83"/>
            <p:cNvSpPr/>
            <p:nvPr/>
          </p:nvSpPr>
          <p:spPr>
            <a:xfrm>
              <a:off x="573285" y="2783761"/>
              <a:ext cx="303060" cy="284896"/>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5" name="Rectangle 84"/>
            <p:cNvSpPr/>
            <p:nvPr/>
          </p:nvSpPr>
          <p:spPr>
            <a:xfrm>
              <a:off x="947296" y="2728526"/>
              <a:ext cx="1961481" cy="340306"/>
            </a:xfrm>
            <a:prstGeom prst="rect">
              <a:avLst/>
            </a:prstGeom>
          </p:spPr>
          <p:txBody>
            <a:bodyPr wrap="square">
              <a:spAutoFit/>
            </a:bodyPr>
            <a:lstStyle/>
            <a:p>
              <a:pPr>
                <a:spcBef>
                  <a:spcPts val="98"/>
                </a:spcBef>
                <a:spcAft>
                  <a:spcPts val="196"/>
                </a:spcAft>
                <a:defRPr/>
              </a:pPr>
              <a:r>
                <a:rPr lang="en-US" sz="1568" kern="0" dirty="0">
                  <a:solidFill>
                    <a:srgbClr val="FFFFFF"/>
                  </a:solidFill>
                </a:rPr>
                <a:t>Tools and processes</a:t>
              </a:r>
            </a:p>
          </p:txBody>
        </p:sp>
      </p:grpSp>
      <p:sp>
        <p:nvSpPr>
          <p:cNvPr id="89" name="Rectangle 88"/>
          <p:cNvSpPr/>
          <p:nvPr/>
        </p:nvSpPr>
        <p:spPr>
          <a:xfrm>
            <a:off x="986770" y="5434726"/>
            <a:ext cx="2557718" cy="340258"/>
          </a:xfrm>
          <a:prstGeom prst="rect">
            <a:avLst/>
          </a:prstGeom>
        </p:spPr>
        <p:txBody>
          <a:bodyPr wrap="square">
            <a:spAutoFit/>
          </a:bodyPr>
          <a:lstStyle/>
          <a:p>
            <a:pPr>
              <a:spcBef>
                <a:spcPts val="98"/>
              </a:spcBef>
              <a:spcAft>
                <a:spcPts val="196"/>
              </a:spcAft>
              <a:defRPr/>
            </a:pPr>
            <a:r>
              <a:rPr lang="en-US" sz="1568" kern="0" dirty="0">
                <a:solidFill>
                  <a:srgbClr val="FFFFFF"/>
                </a:solidFill>
                <a:latin typeface="Segoe UI Semibold" panose="020B0702040204020203" pitchFamily="34" charset="0"/>
                <a:cs typeface="Segoe UI Semibold" panose="020B0702040204020203" pitchFamily="34" charset="0"/>
              </a:rPr>
              <a:t>Collaboration</a:t>
            </a:r>
          </a:p>
        </p:txBody>
      </p:sp>
      <p:sp>
        <p:nvSpPr>
          <p:cNvPr id="2" name="Oval 1"/>
          <p:cNvSpPr/>
          <p:nvPr/>
        </p:nvSpPr>
        <p:spPr bwMode="auto">
          <a:xfrm>
            <a:off x="7788250" y="1119677"/>
            <a:ext cx="4352414" cy="2914188"/>
          </a:xfrm>
          <a:prstGeom prst="ellipse">
            <a:avLst/>
          </a:prstGeom>
          <a:noFill/>
          <a:ln w="762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69314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344589" y="5302265"/>
            <a:ext cx="3642844" cy="958583"/>
          </a:xfrm>
          <a:prstGeom prst="rect">
            <a:avLst/>
          </a:prstGeom>
          <a:noFill/>
        </p:spPr>
        <p:txBody>
          <a:bodyPr wrap="square" rtlCol="0">
            <a:spAutoFit/>
          </a:bodyPr>
          <a:lstStyle/>
          <a:p>
            <a:pPr algn="ctr"/>
            <a:r>
              <a:rPr lang="en-US" sz="1836" dirty="0">
                <a:solidFill>
                  <a:srgbClr val="FFFFFF"/>
                </a:solidFill>
              </a:rPr>
              <a:t>1. </a:t>
            </a:r>
            <a:r>
              <a:rPr lang="en-US" sz="1836" u="sng" dirty="0">
                <a:solidFill>
                  <a:srgbClr val="FFFFFF"/>
                </a:solidFill>
              </a:rPr>
              <a:t>Telemetry is collected</a:t>
            </a:r>
            <a:r>
              <a:rPr lang="en-US" sz="1836" dirty="0">
                <a:solidFill>
                  <a:srgbClr val="FFFFFF"/>
                </a:solidFill>
              </a:rPr>
              <a:t> at each tier: Mobile applications, </a:t>
            </a:r>
            <a:r>
              <a:rPr lang="en-US" sz="1836" dirty="0" smtClean="0">
                <a:solidFill>
                  <a:srgbClr val="FFFFFF"/>
                </a:solidFill>
              </a:rPr>
              <a:t>server </a:t>
            </a:r>
            <a:r>
              <a:rPr lang="en-US" sz="1836" dirty="0">
                <a:solidFill>
                  <a:srgbClr val="FFFFFF"/>
                </a:solidFill>
              </a:rPr>
              <a:t>applications and </a:t>
            </a:r>
            <a:r>
              <a:rPr lang="en-US" sz="1836" dirty="0" smtClean="0">
                <a:solidFill>
                  <a:srgbClr val="FFFFFF"/>
                </a:solidFill>
              </a:rPr>
              <a:t>browser</a:t>
            </a:r>
            <a:endParaRPr lang="en-US" sz="1836" dirty="0">
              <a:solidFill>
                <a:prstClr val="black"/>
              </a:solidFill>
            </a:endParaRPr>
          </a:p>
        </p:txBody>
      </p:sp>
      <p:sp>
        <p:nvSpPr>
          <p:cNvPr id="62" name="TextBox 61"/>
          <p:cNvSpPr txBox="1"/>
          <p:nvPr/>
        </p:nvSpPr>
        <p:spPr>
          <a:xfrm>
            <a:off x="4414328" y="5321969"/>
            <a:ext cx="3642844" cy="958583"/>
          </a:xfrm>
          <a:prstGeom prst="rect">
            <a:avLst/>
          </a:prstGeom>
          <a:noFill/>
        </p:spPr>
        <p:txBody>
          <a:bodyPr wrap="square" rtlCol="0">
            <a:spAutoFit/>
          </a:bodyPr>
          <a:lstStyle/>
          <a:p>
            <a:pPr algn="ctr"/>
            <a:r>
              <a:rPr lang="en-US" sz="1836" dirty="0">
                <a:solidFill>
                  <a:srgbClr val="FFFFFF"/>
                </a:solidFill>
              </a:rPr>
              <a:t>2. Telemetry arrives to Application Insights service where it is </a:t>
            </a:r>
            <a:r>
              <a:rPr lang="en-US" sz="1836" u="sng" dirty="0">
                <a:solidFill>
                  <a:srgbClr val="FFFFFF"/>
                </a:solidFill>
              </a:rPr>
              <a:t>processed &amp; stored</a:t>
            </a:r>
            <a:endParaRPr lang="en-US" sz="1836" u="sng" dirty="0">
              <a:solidFill>
                <a:prstClr val="black"/>
              </a:solidFill>
            </a:endParaRPr>
          </a:p>
        </p:txBody>
      </p:sp>
      <p:sp>
        <p:nvSpPr>
          <p:cNvPr id="63" name="TextBox 62"/>
          <p:cNvSpPr txBox="1"/>
          <p:nvPr/>
        </p:nvSpPr>
        <p:spPr>
          <a:xfrm>
            <a:off x="8554124" y="5302265"/>
            <a:ext cx="3642844" cy="939873"/>
          </a:xfrm>
          <a:prstGeom prst="rect">
            <a:avLst/>
          </a:prstGeom>
          <a:noFill/>
        </p:spPr>
        <p:txBody>
          <a:bodyPr wrap="square" rtlCol="0">
            <a:spAutoFit/>
          </a:bodyPr>
          <a:lstStyle/>
          <a:p>
            <a:pPr algn="ctr"/>
            <a:r>
              <a:rPr lang="en-US" sz="1836" dirty="0">
                <a:solidFill>
                  <a:srgbClr val="FFFFFF"/>
                </a:solidFill>
              </a:rPr>
              <a:t>3. </a:t>
            </a:r>
            <a:r>
              <a:rPr lang="en-US" sz="1836" dirty="0" smtClean="0">
                <a:solidFill>
                  <a:srgbClr val="FFFFFF"/>
                </a:solidFill>
              </a:rPr>
              <a:t>Get </a:t>
            </a:r>
            <a:r>
              <a:rPr lang="en-US" sz="1836" u="sng" dirty="0" smtClean="0">
                <a:solidFill>
                  <a:srgbClr val="FFFFFF"/>
                </a:solidFill>
              </a:rPr>
              <a:t>360° </a:t>
            </a:r>
            <a:r>
              <a:rPr lang="en-US" sz="1836" u="sng" dirty="0">
                <a:solidFill>
                  <a:srgbClr val="FFFFFF"/>
                </a:solidFill>
              </a:rPr>
              <a:t>view</a:t>
            </a:r>
            <a:r>
              <a:rPr lang="en-US" sz="1836" dirty="0">
                <a:solidFill>
                  <a:srgbClr val="FFFFFF"/>
                </a:solidFill>
              </a:rPr>
              <a:t> of the </a:t>
            </a:r>
            <a:r>
              <a:rPr lang="en-US" sz="1836" dirty="0" smtClean="0">
                <a:solidFill>
                  <a:srgbClr val="FFFFFF"/>
                </a:solidFill>
              </a:rPr>
              <a:t>application covering availability, performance &amp; usage</a:t>
            </a:r>
            <a:endParaRPr lang="en-US" sz="1836" u="sng" dirty="0">
              <a:solidFill>
                <a:prstClr val="black"/>
              </a:solidFill>
            </a:endParaRPr>
          </a:p>
        </p:txBody>
      </p:sp>
      <p:sp>
        <p:nvSpPr>
          <p:cNvPr id="64" name="Rectangle 63"/>
          <p:cNvSpPr/>
          <p:nvPr/>
        </p:nvSpPr>
        <p:spPr>
          <a:xfrm>
            <a:off x="5294044" y="2426441"/>
            <a:ext cx="1905667" cy="1787490"/>
          </a:xfrm>
          <a:prstGeom prst="rect">
            <a:avLst/>
          </a:prstGeom>
          <a:solidFill>
            <a:srgbClr val="5F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p:nvSpPr>
          <p:cNvPr id="65" name="Right Brace 64"/>
          <p:cNvSpPr/>
          <p:nvPr/>
        </p:nvSpPr>
        <p:spPr>
          <a:xfrm>
            <a:off x="4133014" y="1405472"/>
            <a:ext cx="544019" cy="3651602"/>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36" dirty="0">
                <a:solidFill>
                  <a:prstClr val="black"/>
                </a:solidFill>
              </a:rPr>
              <a:t>     </a:t>
            </a:r>
          </a:p>
        </p:txBody>
      </p:sp>
      <p:sp>
        <p:nvSpPr>
          <p:cNvPr id="66" name="TextBox 65"/>
          <p:cNvSpPr txBox="1"/>
          <p:nvPr/>
        </p:nvSpPr>
        <p:spPr>
          <a:xfrm>
            <a:off x="5368825" y="2499328"/>
            <a:ext cx="1314798" cy="670445"/>
          </a:xfrm>
          <a:prstGeom prst="rect">
            <a:avLst/>
          </a:prstGeom>
          <a:noFill/>
        </p:spPr>
        <p:txBody>
          <a:bodyPr wrap="none" rtlCol="0">
            <a:spAutoFit/>
          </a:bodyPr>
          <a:lstStyle/>
          <a:p>
            <a:r>
              <a:rPr lang="en-US" sz="1836" dirty="0">
                <a:solidFill>
                  <a:prstClr val="white"/>
                </a:solidFill>
                <a:latin typeface="Segoe UI Light" panose="020B0502040204020203" pitchFamily="34" charset="0"/>
                <a:cs typeface="Segoe UI Light" panose="020B0502040204020203" pitchFamily="34" charset="0"/>
              </a:rPr>
              <a:t>Application</a:t>
            </a:r>
          </a:p>
          <a:p>
            <a:r>
              <a:rPr lang="en-US" sz="1836" dirty="0">
                <a:solidFill>
                  <a:prstClr val="white"/>
                </a:solidFill>
                <a:latin typeface="Segoe UI Light" panose="020B0502040204020203" pitchFamily="34" charset="0"/>
                <a:cs typeface="Segoe UI Light" panose="020B0502040204020203" pitchFamily="34" charset="0"/>
              </a:rPr>
              <a:t>Insights</a:t>
            </a:r>
          </a:p>
        </p:txBody>
      </p:sp>
      <p:sp>
        <p:nvSpPr>
          <p:cNvPr id="67" name="Right Brace 66"/>
          <p:cNvSpPr/>
          <p:nvPr/>
        </p:nvSpPr>
        <p:spPr>
          <a:xfrm>
            <a:off x="7626993" y="1405472"/>
            <a:ext cx="544019" cy="3651602"/>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836" dirty="0">
                <a:solidFill>
                  <a:prstClr val="black"/>
                </a:solidFill>
              </a:rPr>
              <a:t>     </a:t>
            </a:r>
          </a:p>
        </p:txBody>
      </p:sp>
      <p:grpSp>
        <p:nvGrpSpPr>
          <p:cNvPr id="13" name="Group 12"/>
          <p:cNvGrpSpPr/>
          <p:nvPr/>
        </p:nvGrpSpPr>
        <p:grpSpPr>
          <a:xfrm>
            <a:off x="933486" y="1466597"/>
            <a:ext cx="2676324" cy="3656980"/>
            <a:chOff x="5616880" y="1687268"/>
            <a:chExt cx="3384923" cy="4625224"/>
          </a:xfrm>
        </p:grpSpPr>
        <p:grpSp>
          <p:nvGrpSpPr>
            <p:cNvPr id="14" name="Group 13"/>
            <p:cNvGrpSpPr/>
            <p:nvPr/>
          </p:nvGrpSpPr>
          <p:grpSpPr>
            <a:xfrm>
              <a:off x="8066322" y="1687268"/>
              <a:ext cx="427821" cy="586452"/>
              <a:chOff x="2415396" y="1426234"/>
              <a:chExt cx="511834" cy="701615"/>
            </a:xfrm>
          </p:grpSpPr>
          <p:sp>
            <p:nvSpPr>
              <p:cNvPr id="102" name="Oval 101"/>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3" name="Oval 102"/>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7186428" y="1687268"/>
              <a:ext cx="427821" cy="586452"/>
              <a:chOff x="2415396" y="1426234"/>
              <a:chExt cx="511834" cy="701615"/>
            </a:xfrm>
          </p:grpSpPr>
          <p:sp>
            <p:nvSpPr>
              <p:cNvPr id="99" name="Oval 98"/>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Oval 99"/>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6599832" y="1687268"/>
              <a:ext cx="427821" cy="586452"/>
              <a:chOff x="2415396" y="1426234"/>
              <a:chExt cx="511834" cy="701615"/>
            </a:xfrm>
          </p:grpSpPr>
          <p:sp>
            <p:nvSpPr>
              <p:cNvPr id="96" name="Oval 95"/>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6122503" y="1687268"/>
              <a:ext cx="427821" cy="586452"/>
              <a:chOff x="2415396" y="1426234"/>
              <a:chExt cx="511834" cy="701615"/>
            </a:xfrm>
          </p:grpSpPr>
          <p:sp>
            <p:nvSpPr>
              <p:cNvPr id="93" name="Oval 92"/>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Oval 93"/>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5719937" y="1687268"/>
              <a:ext cx="427821" cy="586452"/>
              <a:chOff x="2415396" y="1426234"/>
              <a:chExt cx="511834" cy="701615"/>
            </a:xfrm>
          </p:grpSpPr>
          <p:sp>
            <p:nvSpPr>
              <p:cNvPr id="90" name="Oval 89"/>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1" name="Oval 90"/>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9" name="Group 18"/>
            <p:cNvGrpSpPr/>
            <p:nvPr/>
          </p:nvGrpSpPr>
          <p:grpSpPr>
            <a:xfrm>
              <a:off x="5832160" y="2465804"/>
              <a:ext cx="217381" cy="390095"/>
              <a:chOff x="1910016" y="2218909"/>
              <a:chExt cx="158771" cy="284918"/>
            </a:xfrm>
          </p:grpSpPr>
          <p:sp>
            <p:nvSpPr>
              <p:cNvPr id="86" name="Rounded Rectangle 85"/>
              <p:cNvSpPr/>
              <p:nvPr/>
            </p:nvSpPr>
            <p:spPr bwMode="auto">
              <a:xfrm>
                <a:off x="1910016"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920890"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Oval 87"/>
              <p:cNvSpPr/>
              <p:nvPr/>
            </p:nvSpPr>
            <p:spPr bwMode="auto">
              <a:xfrm>
                <a:off x="1975808"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9" name="Rounded Rectangle 88"/>
              <p:cNvSpPr/>
              <p:nvPr/>
            </p:nvSpPr>
            <p:spPr bwMode="auto">
              <a:xfrm>
                <a:off x="1960039"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p:cNvGrpSpPr/>
            <p:nvPr/>
          </p:nvGrpSpPr>
          <p:grpSpPr>
            <a:xfrm>
              <a:off x="6593208" y="2284782"/>
              <a:ext cx="443064" cy="571118"/>
              <a:chOff x="2602053" y="2221769"/>
              <a:chExt cx="323606" cy="417134"/>
            </a:xfrm>
          </p:grpSpPr>
          <p:sp>
            <p:nvSpPr>
              <p:cNvPr id="82" name="Rectangle 81"/>
              <p:cNvSpPr/>
              <p:nvPr/>
            </p:nvSpPr>
            <p:spPr bwMode="auto">
              <a:xfrm>
                <a:off x="2602053" y="2221769"/>
                <a:ext cx="323606" cy="4171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2616727" y="2312310"/>
                <a:ext cx="294258" cy="310425"/>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2618221" y="2266037"/>
                <a:ext cx="197249"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2834872" y="2266037"/>
                <a:ext cx="74373"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7149933" y="2145673"/>
              <a:ext cx="480485" cy="710227"/>
              <a:chOff x="3062835" y="2222143"/>
              <a:chExt cx="350938" cy="518737"/>
            </a:xfrm>
          </p:grpSpPr>
          <p:sp>
            <p:nvSpPr>
              <p:cNvPr id="79" name="Rounded Rectangle 78"/>
              <p:cNvSpPr/>
              <p:nvPr/>
            </p:nvSpPr>
            <p:spPr bwMode="auto">
              <a:xfrm>
                <a:off x="3062835" y="2222143"/>
                <a:ext cx="350938" cy="518737"/>
              </a:xfrm>
              <a:prstGeom prst="roundRect">
                <a:avLst>
                  <a:gd name="adj" fmla="val 1021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3085670" y="2265541"/>
                <a:ext cx="305269" cy="394163"/>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Oval 80"/>
              <p:cNvSpPr/>
              <p:nvPr/>
            </p:nvSpPr>
            <p:spPr bwMode="auto">
              <a:xfrm>
                <a:off x="3224710" y="2682978"/>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7767900" y="2248619"/>
              <a:ext cx="1000563" cy="607281"/>
              <a:chOff x="3541557" y="2219726"/>
              <a:chExt cx="730793" cy="443547"/>
            </a:xfrm>
          </p:grpSpPr>
          <p:sp>
            <p:nvSpPr>
              <p:cNvPr id="76" name="Rounded Rectangle 75"/>
              <p:cNvSpPr/>
              <p:nvPr/>
            </p:nvSpPr>
            <p:spPr bwMode="auto">
              <a:xfrm>
                <a:off x="3541557" y="2219726"/>
                <a:ext cx="730793" cy="443547"/>
              </a:xfrm>
              <a:prstGeom prst="roundRect">
                <a:avLst>
                  <a:gd name="adj" fmla="val 719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3590061" y="2268774"/>
                <a:ext cx="633785" cy="320126"/>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3877852" y="2605068"/>
                <a:ext cx="35569" cy="3556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6200220" y="2465804"/>
              <a:ext cx="217381" cy="390095"/>
              <a:chOff x="2209065" y="2218909"/>
              <a:chExt cx="158771" cy="284918"/>
            </a:xfrm>
          </p:grpSpPr>
          <p:sp>
            <p:nvSpPr>
              <p:cNvPr id="72" name="Rounded Rectangle 71"/>
              <p:cNvSpPr/>
              <p:nvPr/>
            </p:nvSpPr>
            <p:spPr bwMode="auto">
              <a:xfrm>
                <a:off x="2209065"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219939"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2274857"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Rounded Rectangle 74"/>
              <p:cNvSpPr/>
              <p:nvPr/>
            </p:nvSpPr>
            <p:spPr bwMode="auto">
              <a:xfrm>
                <a:off x="2259088"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6262727" y="3465451"/>
              <a:ext cx="948428" cy="346046"/>
              <a:chOff x="2968873" y="4306129"/>
              <a:chExt cx="732377" cy="267218"/>
            </a:xfrm>
          </p:grpSpPr>
          <p:sp>
            <p:nvSpPr>
              <p:cNvPr id="69" name="Rounded Rectangle 6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70" name="Straight Connector 6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Oval 7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5616880" y="4473407"/>
              <a:ext cx="716485" cy="832670"/>
              <a:chOff x="1958817" y="5311197"/>
              <a:chExt cx="744126" cy="864795"/>
            </a:xfrm>
          </p:grpSpPr>
          <p:sp>
            <p:nvSpPr>
              <p:cNvPr id="55" name="Rounded Rectangle 54"/>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Rounded Rectangle 55"/>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Rounded Rectangle 59"/>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Group 25"/>
            <p:cNvGrpSpPr/>
            <p:nvPr/>
          </p:nvGrpSpPr>
          <p:grpSpPr>
            <a:xfrm>
              <a:off x="7010349" y="4161316"/>
              <a:ext cx="948428" cy="346046"/>
              <a:chOff x="2968873" y="4306129"/>
              <a:chExt cx="732377" cy="267218"/>
            </a:xfrm>
          </p:grpSpPr>
          <p:sp>
            <p:nvSpPr>
              <p:cNvPr id="52" name="Rounded Rectangle 51"/>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3" name="Straight Connector 52"/>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7619949" y="4845678"/>
              <a:ext cx="948428" cy="346046"/>
              <a:chOff x="2968873" y="4306129"/>
              <a:chExt cx="732377" cy="267218"/>
            </a:xfrm>
          </p:grpSpPr>
          <p:sp>
            <p:nvSpPr>
              <p:cNvPr id="49" name="Rounded Rectangle 4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0" name="Straight Connector 4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 name="Group 27"/>
            <p:cNvGrpSpPr/>
            <p:nvPr/>
          </p:nvGrpSpPr>
          <p:grpSpPr>
            <a:xfrm>
              <a:off x="6843572" y="5627806"/>
              <a:ext cx="948428" cy="346046"/>
              <a:chOff x="2968873" y="4306129"/>
              <a:chExt cx="732377" cy="267218"/>
            </a:xfrm>
          </p:grpSpPr>
          <p:sp>
            <p:nvSpPr>
              <p:cNvPr id="46" name="Rounded Rectangle 45"/>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47" name="Straight Connector 46"/>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9" name="Group 28"/>
            <p:cNvGrpSpPr/>
            <p:nvPr/>
          </p:nvGrpSpPr>
          <p:grpSpPr>
            <a:xfrm>
              <a:off x="8285318" y="5479822"/>
              <a:ext cx="716485" cy="832670"/>
              <a:chOff x="1958817" y="5311197"/>
              <a:chExt cx="744126" cy="864795"/>
            </a:xfrm>
          </p:grpSpPr>
          <p:sp>
            <p:nvSpPr>
              <p:cNvPr id="42" name="Rounded Rectangle 41"/>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ounded Rectangle 42"/>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ounded Rectangle 43"/>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30" name="Straight Connector 29"/>
            <p:cNvCxnSpPr>
              <a:stCxn id="69" idx="2"/>
              <a:endCxn id="46" idx="0"/>
            </p:cNvCxnSpPr>
            <p:nvPr/>
          </p:nvCxnSpPr>
          <p:spPr>
            <a:xfrm>
              <a:off x="6736941" y="3811497"/>
              <a:ext cx="580845" cy="18163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9" idx="2"/>
              <a:endCxn id="52" idx="0"/>
            </p:cNvCxnSpPr>
            <p:nvPr/>
          </p:nvCxnSpPr>
          <p:spPr>
            <a:xfrm>
              <a:off x="6736941" y="3811497"/>
              <a:ext cx="747622" cy="3498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2" idx="2"/>
              <a:endCxn id="49" idx="0"/>
            </p:cNvCxnSpPr>
            <p:nvPr/>
          </p:nvCxnSpPr>
          <p:spPr>
            <a:xfrm>
              <a:off x="7484563" y="4507362"/>
              <a:ext cx="609600" cy="3383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9" idx="2"/>
              <a:endCxn id="42" idx="0"/>
            </p:cNvCxnSpPr>
            <p:nvPr/>
          </p:nvCxnSpPr>
          <p:spPr>
            <a:xfrm>
              <a:off x="8094163" y="5191724"/>
              <a:ext cx="549398" cy="2880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9" idx="2"/>
              <a:endCxn id="55" idx="0"/>
            </p:cNvCxnSpPr>
            <p:nvPr/>
          </p:nvCxnSpPr>
          <p:spPr>
            <a:xfrm flipH="1">
              <a:off x="5975123" y="3811497"/>
              <a:ext cx="761818" cy="66191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6" idx="2"/>
              <a:endCxn id="69" idx="0"/>
            </p:cNvCxnSpPr>
            <p:nvPr/>
          </p:nvCxnSpPr>
          <p:spPr>
            <a:xfrm>
              <a:off x="5940851" y="2855899"/>
              <a:ext cx="79609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2" idx="2"/>
              <a:endCxn id="69" idx="0"/>
            </p:cNvCxnSpPr>
            <p:nvPr/>
          </p:nvCxnSpPr>
          <p:spPr>
            <a:xfrm>
              <a:off x="6308911" y="2855899"/>
              <a:ext cx="42803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2" idx="2"/>
              <a:endCxn id="69" idx="0"/>
            </p:cNvCxnSpPr>
            <p:nvPr/>
          </p:nvCxnSpPr>
          <p:spPr>
            <a:xfrm flipH="1">
              <a:off x="6736941" y="2855900"/>
              <a:ext cx="77799"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9" idx="2"/>
              <a:endCxn id="69" idx="0"/>
            </p:cNvCxnSpPr>
            <p:nvPr/>
          </p:nvCxnSpPr>
          <p:spPr>
            <a:xfrm flipH="1">
              <a:off x="6736941" y="2855900"/>
              <a:ext cx="653235"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76" idx="2"/>
              <a:endCxn id="69" idx="0"/>
            </p:cNvCxnSpPr>
            <p:nvPr/>
          </p:nvCxnSpPr>
          <p:spPr>
            <a:xfrm flipH="1">
              <a:off x="6736941" y="2855900"/>
              <a:ext cx="1531241"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205404" y="3638474"/>
              <a:ext cx="515863"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Application Insights</a:t>
            </a:r>
            <a:endParaRPr lang="en-US" dirty="0"/>
          </a:p>
        </p:txBody>
      </p:sp>
      <p:pic>
        <p:nvPicPr>
          <p:cNvPr id="105" name="Picture 10" descr="Application Ins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33" y="3159052"/>
            <a:ext cx="932603" cy="736266"/>
          </a:xfrm>
          <a:prstGeom prst="rect">
            <a:avLst/>
          </a:prstGeom>
          <a:noFill/>
          <a:extLst>
            <a:ext uri="{909E8E84-426E-40DD-AFC4-6F175D3DCCD1}">
              <a14:hiddenFill xmlns:a14="http://schemas.microsoft.com/office/drawing/2010/main">
                <a:solidFill>
                  <a:srgbClr val="FFFFFF"/>
                </a:solidFill>
              </a14:hiddenFill>
            </a:ext>
          </a:extLst>
        </p:spPr>
      </p:pic>
      <p:sp>
        <p:nvSpPr>
          <p:cNvPr id="3" name="Can 2"/>
          <p:cNvSpPr/>
          <p:nvPr/>
        </p:nvSpPr>
        <p:spPr>
          <a:xfrm>
            <a:off x="2662677" y="2803978"/>
            <a:ext cx="419678" cy="4362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516" y="639993"/>
            <a:ext cx="2612075" cy="4465084"/>
          </a:xfrm>
          <a:prstGeom prst="rect">
            <a:avLst/>
          </a:prstGeom>
        </p:spPr>
      </p:pic>
    </p:spTree>
    <p:extLst>
      <p:ext uri="{BB962C8B-B14F-4D97-AF65-F5344CB8AC3E}">
        <p14:creationId xmlns:p14="http://schemas.microsoft.com/office/powerpoint/2010/main" val="29707417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4736403" y="2316309"/>
            <a:ext cx="900646" cy="1234594"/>
            <a:chOff x="2415396" y="1426234"/>
            <a:chExt cx="511834" cy="701615"/>
          </a:xfrm>
        </p:grpSpPr>
        <p:sp>
          <p:nvSpPr>
            <p:cNvPr id="124" name="Oval 123"/>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5" name="Oval 124"/>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 name="Title 2"/>
          <p:cNvSpPr>
            <a:spLocks noGrp="1"/>
          </p:cNvSpPr>
          <p:nvPr>
            <p:ph type="title"/>
          </p:nvPr>
        </p:nvSpPr>
        <p:spPr/>
        <p:txBody>
          <a:bodyPr/>
          <a:lstStyle/>
          <a:p>
            <a:r>
              <a:rPr lang="en-US" dirty="0" smtClean="0"/>
              <a:t>Telemetry for 360° view</a:t>
            </a:r>
            <a:endParaRPr lang="en-US" dirty="0"/>
          </a:p>
        </p:txBody>
      </p:sp>
      <p:sp>
        <p:nvSpPr>
          <p:cNvPr id="5" name="Rounded Rectangle 4"/>
          <p:cNvSpPr/>
          <p:nvPr/>
        </p:nvSpPr>
        <p:spPr bwMode="auto">
          <a:xfrm>
            <a:off x="3885124" y="5275265"/>
            <a:ext cx="2528642" cy="92260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895837" y="4744905"/>
            <a:ext cx="2507216" cy="3987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4404872" y="4630020"/>
            <a:ext cx="1512035"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latin typeface="Segoe UI Light"/>
              </a:rPr>
              <a:t>platform</a:t>
            </a:r>
          </a:p>
        </p:txBody>
      </p:sp>
      <p:sp>
        <p:nvSpPr>
          <p:cNvPr id="10" name="TextBox 9"/>
          <p:cNvSpPr txBox="1"/>
          <p:nvPr/>
        </p:nvSpPr>
        <p:spPr>
          <a:xfrm>
            <a:off x="4101009" y="5434222"/>
            <a:ext cx="2134349"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latin typeface="Segoe UI Light"/>
              </a:rPr>
              <a:t>infrastructure</a:t>
            </a:r>
          </a:p>
        </p:txBody>
      </p:sp>
      <p:sp>
        <p:nvSpPr>
          <p:cNvPr id="11" name="Rectangle 10"/>
          <p:cNvSpPr/>
          <p:nvPr/>
        </p:nvSpPr>
        <p:spPr bwMode="auto">
          <a:xfrm>
            <a:off x="3900245" y="3264904"/>
            <a:ext cx="2459910" cy="13380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4701969" y="3636595"/>
            <a:ext cx="894952" cy="647165"/>
          </a:xfrm>
          <a:prstGeom prst="rect">
            <a:avLst/>
          </a:prstGeom>
          <a:noFill/>
        </p:spPr>
        <p:txBody>
          <a:bodyPr wrap="none" lIns="186521" tIns="149217" rIns="186521" bIns="149217" rtlCol="0">
            <a:spAutoFit/>
          </a:bodyPr>
          <a:lstStyle/>
          <a:p>
            <a:pPr algn="ctr">
              <a:lnSpc>
                <a:spcPct val="90000"/>
              </a:lnSpc>
            </a:pPr>
            <a:r>
              <a:rPr lang="en-US" sz="2448" dirty="0">
                <a:solidFill>
                  <a:srgbClr val="FFFFFF"/>
                </a:solidFill>
                <a:latin typeface="Segoe UI Light"/>
              </a:rPr>
              <a:t>app</a:t>
            </a:r>
          </a:p>
        </p:txBody>
      </p:sp>
      <p:grpSp>
        <p:nvGrpSpPr>
          <p:cNvPr id="13" name="Group 12"/>
          <p:cNvGrpSpPr/>
          <p:nvPr/>
        </p:nvGrpSpPr>
        <p:grpSpPr>
          <a:xfrm>
            <a:off x="764536" y="2741377"/>
            <a:ext cx="2676324" cy="3656980"/>
            <a:chOff x="5616880" y="1687268"/>
            <a:chExt cx="3384923" cy="4625224"/>
          </a:xfrm>
        </p:grpSpPr>
        <p:grpSp>
          <p:nvGrpSpPr>
            <p:cNvPr id="14" name="Group 13"/>
            <p:cNvGrpSpPr/>
            <p:nvPr/>
          </p:nvGrpSpPr>
          <p:grpSpPr>
            <a:xfrm>
              <a:off x="8066322" y="1687268"/>
              <a:ext cx="427821" cy="586452"/>
              <a:chOff x="2415396" y="1426234"/>
              <a:chExt cx="511834" cy="701615"/>
            </a:xfrm>
          </p:grpSpPr>
          <p:sp>
            <p:nvSpPr>
              <p:cNvPr id="92" name="Oval 91"/>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3" name="Oval 92"/>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7186428" y="1687268"/>
              <a:ext cx="427821" cy="586452"/>
              <a:chOff x="2415396" y="1426234"/>
              <a:chExt cx="511834" cy="701615"/>
            </a:xfrm>
          </p:grpSpPr>
          <p:sp>
            <p:nvSpPr>
              <p:cNvPr id="89" name="Oval 88"/>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0" name="Oval 89"/>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6599832" y="1687268"/>
              <a:ext cx="427821" cy="586452"/>
              <a:chOff x="2415396" y="1426234"/>
              <a:chExt cx="511834" cy="701615"/>
            </a:xfrm>
          </p:grpSpPr>
          <p:sp>
            <p:nvSpPr>
              <p:cNvPr id="86" name="Oval 85"/>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Oval 86"/>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6122503" y="1687268"/>
              <a:ext cx="427821" cy="586452"/>
              <a:chOff x="2415396" y="1426234"/>
              <a:chExt cx="511834" cy="701615"/>
            </a:xfrm>
          </p:grpSpPr>
          <p:sp>
            <p:nvSpPr>
              <p:cNvPr id="83" name="Oval 82"/>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Oval 83"/>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5719937" y="1687268"/>
              <a:ext cx="427821" cy="586452"/>
              <a:chOff x="2415396" y="1426234"/>
              <a:chExt cx="511834" cy="701615"/>
            </a:xfrm>
          </p:grpSpPr>
          <p:sp>
            <p:nvSpPr>
              <p:cNvPr id="80" name="Oval 79"/>
              <p:cNvSpPr/>
              <p:nvPr/>
            </p:nvSpPr>
            <p:spPr bwMode="auto">
              <a:xfrm>
                <a:off x="2441926" y="1656271"/>
                <a:ext cx="460075" cy="460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Oval 80"/>
              <p:cNvSpPr/>
              <p:nvPr/>
            </p:nvSpPr>
            <p:spPr bwMode="auto">
              <a:xfrm>
                <a:off x="2534573" y="1426234"/>
                <a:ext cx="281164" cy="28116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2415396" y="1881026"/>
                <a:ext cx="511834" cy="2468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9" name="Group 18"/>
            <p:cNvGrpSpPr/>
            <p:nvPr/>
          </p:nvGrpSpPr>
          <p:grpSpPr>
            <a:xfrm>
              <a:off x="5832160" y="2465804"/>
              <a:ext cx="217381" cy="390095"/>
              <a:chOff x="1910016" y="2218909"/>
              <a:chExt cx="158771" cy="284918"/>
            </a:xfrm>
          </p:grpSpPr>
          <p:sp>
            <p:nvSpPr>
              <p:cNvPr id="76" name="Rounded Rectangle 75"/>
              <p:cNvSpPr/>
              <p:nvPr/>
            </p:nvSpPr>
            <p:spPr bwMode="auto">
              <a:xfrm>
                <a:off x="1910016"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1920890"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8" name="Oval 77"/>
              <p:cNvSpPr/>
              <p:nvPr/>
            </p:nvSpPr>
            <p:spPr bwMode="auto">
              <a:xfrm>
                <a:off x="1975808"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9" name="Rounded Rectangle 78"/>
              <p:cNvSpPr/>
              <p:nvPr/>
            </p:nvSpPr>
            <p:spPr bwMode="auto">
              <a:xfrm>
                <a:off x="1960039"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p:cNvGrpSpPr/>
            <p:nvPr/>
          </p:nvGrpSpPr>
          <p:grpSpPr>
            <a:xfrm>
              <a:off x="6593208" y="2284782"/>
              <a:ext cx="443064" cy="571118"/>
              <a:chOff x="2602053" y="2221769"/>
              <a:chExt cx="323606" cy="417134"/>
            </a:xfrm>
          </p:grpSpPr>
          <p:sp>
            <p:nvSpPr>
              <p:cNvPr id="72" name="Rectangle 71"/>
              <p:cNvSpPr/>
              <p:nvPr/>
            </p:nvSpPr>
            <p:spPr bwMode="auto">
              <a:xfrm>
                <a:off x="2602053" y="2221769"/>
                <a:ext cx="323606" cy="41713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616727" y="2312310"/>
                <a:ext cx="294258" cy="310425"/>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2618221" y="2266037"/>
                <a:ext cx="197249"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2834872" y="2266037"/>
                <a:ext cx="74373" cy="212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1" name="Group 20"/>
            <p:cNvGrpSpPr/>
            <p:nvPr/>
          </p:nvGrpSpPr>
          <p:grpSpPr>
            <a:xfrm>
              <a:off x="7149933" y="2145673"/>
              <a:ext cx="480485" cy="710227"/>
              <a:chOff x="3062835" y="2222143"/>
              <a:chExt cx="350938" cy="518737"/>
            </a:xfrm>
          </p:grpSpPr>
          <p:sp>
            <p:nvSpPr>
              <p:cNvPr id="69" name="Rounded Rectangle 68"/>
              <p:cNvSpPr/>
              <p:nvPr/>
            </p:nvSpPr>
            <p:spPr bwMode="auto">
              <a:xfrm>
                <a:off x="3062835" y="2222143"/>
                <a:ext cx="350938" cy="518737"/>
              </a:xfrm>
              <a:prstGeom prst="roundRect">
                <a:avLst>
                  <a:gd name="adj" fmla="val 1021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3085670" y="2265541"/>
                <a:ext cx="305269" cy="394163"/>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3224710" y="2682978"/>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7767900" y="2248619"/>
              <a:ext cx="1000563" cy="607281"/>
              <a:chOff x="3541557" y="2219726"/>
              <a:chExt cx="730793" cy="443547"/>
            </a:xfrm>
          </p:grpSpPr>
          <p:sp>
            <p:nvSpPr>
              <p:cNvPr id="66" name="Rounded Rectangle 65"/>
              <p:cNvSpPr/>
              <p:nvPr/>
            </p:nvSpPr>
            <p:spPr bwMode="auto">
              <a:xfrm>
                <a:off x="3541557" y="2219726"/>
                <a:ext cx="730793" cy="443547"/>
              </a:xfrm>
              <a:prstGeom prst="roundRect">
                <a:avLst>
                  <a:gd name="adj" fmla="val 719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3590061" y="2268774"/>
                <a:ext cx="633785" cy="320126"/>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3877852" y="2605068"/>
                <a:ext cx="35569" cy="3556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6200220" y="2465804"/>
              <a:ext cx="217381" cy="390095"/>
              <a:chOff x="2209065" y="2218909"/>
              <a:chExt cx="158771" cy="284918"/>
            </a:xfrm>
          </p:grpSpPr>
          <p:sp>
            <p:nvSpPr>
              <p:cNvPr id="62" name="Rounded Rectangle 61"/>
              <p:cNvSpPr/>
              <p:nvPr/>
            </p:nvSpPr>
            <p:spPr bwMode="auto">
              <a:xfrm>
                <a:off x="2209065" y="2218909"/>
                <a:ext cx="158771" cy="2849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2219939" y="2255883"/>
                <a:ext cx="138109" cy="203358"/>
              </a:xfrm>
              <a:prstGeom prst="rect">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4" name="Oval 63"/>
              <p:cNvSpPr/>
              <p:nvPr/>
            </p:nvSpPr>
            <p:spPr bwMode="auto">
              <a:xfrm>
                <a:off x="2274857" y="2467940"/>
                <a:ext cx="27187" cy="2718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Rounded Rectangle 64"/>
              <p:cNvSpPr/>
              <p:nvPr/>
            </p:nvSpPr>
            <p:spPr bwMode="auto">
              <a:xfrm>
                <a:off x="2259088" y="2234134"/>
                <a:ext cx="58724" cy="8645"/>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6262727" y="3465451"/>
              <a:ext cx="948428" cy="346046"/>
              <a:chOff x="2968873" y="4306129"/>
              <a:chExt cx="732377" cy="267218"/>
            </a:xfrm>
          </p:grpSpPr>
          <p:sp>
            <p:nvSpPr>
              <p:cNvPr id="59" name="Rounded Rectangle 5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0" name="Straight Connector 5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Oval 6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5616880" y="4473407"/>
              <a:ext cx="716485" cy="832670"/>
              <a:chOff x="1958817" y="5311197"/>
              <a:chExt cx="744126" cy="864795"/>
            </a:xfrm>
          </p:grpSpPr>
          <p:sp>
            <p:nvSpPr>
              <p:cNvPr id="55" name="Rounded Rectangle 54"/>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Rounded Rectangle 55"/>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Rounded Rectangle 56"/>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Oval 57"/>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Group 25"/>
            <p:cNvGrpSpPr/>
            <p:nvPr/>
          </p:nvGrpSpPr>
          <p:grpSpPr>
            <a:xfrm>
              <a:off x="7010349" y="4161316"/>
              <a:ext cx="948428" cy="346046"/>
              <a:chOff x="2968873" y="4306129"/>
              <a:chExt cx="732377" cy="267218"/>
            </a:xfrm>
          </p:grpSpPr>
          <p:sp>
            <p:nvSpPr>
              <p:cNvPr id="52" name="Rounded Rectangle 51"/>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3" name="Straight Connector 52"/>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7619949" y="4845678"/>
              <a:ext cx="948428" cy="346046"/>
              <a:chOff x="2968873" y="4306129"/>
              <a:chExt cx="732377" cy="267218"/>
            </a:xfrm>
          </p:grpSpPr>
          <p:sp>
            <p:nvSpPr>
              <p:cNvPr id="49" name="Rounded Rectangle 48"/>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0" name="Straight Connector 49"/>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8" name="Group 27"/>
            <p:cNvGrpSpPr/>
            <p:nvPr/>
          </p:nvGrpSpPr>
          <p:grpSpPr>
            <a:xfrm>
              <a:off x="6843572" y="5627806"/>
              <a:ext cx="948428" cy="346046"/>
              <a:chOff x="2968873" y="4306129"/>
              <a:chExt cx="732377" cy="267218"/>
            </a:xfrm>
          </p:grpSpPr>
          <p:sp>
            <p:nvSpPr>
              <p:cNvPr id="46" name="Rounded Rectangle 45"/>
              <p:cNvSpPr/>
              <p:nvPr/>
            </p:nvSpPr>
            <p:spPr bwMode="auto">
              <a:xfrm>
                <a:off x="2968873" y="4306129"/>
                <a:ext cx="732377" cy="26721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47" name="Straight Connector 46"/>
              <p:cNvCxnSpPr/>
              <p:nvPr/>
            </p:nvCxnSpPr>
            <p:spPr>
              <a:xfrm>
                <a:off x="3000761" y="4439738"/>
                <a:ext cx="668600" cy="133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3281533" y="4391529"/>
                <a:ext cx="97147" cy="9714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9" name="Group 28"/>
            <p:cNvGrpSpPr/>
            <p:nvPr/>
          </p:nvGrpSpPr>
          <p:grpSpPr>
            <a:xfrm>
              <a:off x="8285318" y="5479822"/>
              <a:ext cx="716485" cy="832670"/>
              <a:chOff x="1958817" y="5311197"/>
              <a:chExt cx="744126" cy="864795"/>
            </a:xfrm>
          </p:grpSpPr>
          <p:sp>
            <p:nvSpPr>
              <p:cNvPr id="42" name="Rounded Rectangle 41"/>
              <p:cNvSpPr/>
              <p:nvPr/>
            </p:nvSpPr>
            <p:spPr bwMode="auto">
              <a:xfrm>
                <a:off x="1958817" y="531119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ounded Rectangle 42"/>
              <p:cNvSpPr/>
              <p:nvPr/>
            </p:nvSpPr>
            <p:spPr bwMode="auto">
              <a:xfrm>
                <a:off x="1958817" y="5607841"/>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Rounded Rectangle 43"/>
              <p:cNvSpPr/>
              <p:nvPr/>
            </p:nvSpPr>
            <p:spPr bwMode="auto">
              <a:xfrm>
                <a:off x="1958817" y="5904487"/>
                <a:ext cx="744126" cy="27150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bwMode="auto">
              <a:xfrm>
                <a:off x="2000888" y="5361156"/>
                <a:ext cx="70994" cy="7099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30" name="Straight Connector 29"/>
            <p:cNvCxnSpPr>
              <a:stCxn id="59" idx="2"/>
              <a:endCxn id="46" idx="0"/>
            </p:cNvCxnSpPr>
            <p:nvPr/>
          </p:nvCxnSpPr>
          <p:spPr>
            <a:xfrm>
              <a:off x="6736941" y="3811497"/>
              <a:ext cx="580845" cy="18163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9" idx="2"/>
              <a:endCxn id="52" idx="0"/>
            </p:cNvCxnSpPr>
            <p:nvPr/>
          </p:nvCxnSpPr>
          <p:spPr>
            <a:xfrm>
              <a:off x="6736941" y="3811497"/>
              <a:ext cx="747622" cy="3498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2" idx="2"/>
              <a:endCxn id="49" idx="0"/>
            </p:cNvCxnSpPr>
            <p:nvPr/>
          </p:nvCxnSpPr>
          <p:spPr>
            <a:xfrm>
              <a:off x="7484563" y="4507362"/>
              <a:ext cx="609600" cy="3383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9" idx="2"/>
              <a:endCxn id="42" idx="0"/>
            </p:cNvCxnSpPr>
            <p:nvPr/>
          </p:nvCxnSpPr>
          <p:spPr>
            <a:xfrm>
              <a:off x="8094163" y="5191724"/>
              <a:ext cx="549398" cy="28809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9" idx="2"/>
              <a:endCxn id="55" idx="0"/>
            </p:cNvCxnSpPr>
            <p:nvPr/>
          </p:nvCxnSpPr>
          <p:spPr>
            <a:xfrm flipH="1">
              <a:off x="5975123" y="3811497"/>
              <a:ext cx="761818" cy="66191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6" idx="2"/>
              <a:endCxn id="59" idx="0"/>
            </p:cNvCxnSpPr>
            <p:nvPr/>
          </p:nvCxnSpPr>
          <p:spPr>
            <a:xfrm>
              <a:off x="5940851" y="2855899"/>
              <a:ext cx="79609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2" idx="2"/>
              <a:endCxn id="59" idx="0"/>
            </p:cNvCxnSpPr>
            <p:nvPr/>
          </p:nvCxnSpPr>
          <p:spPr>
            <a:xfrm>
              <a:off x="6308911" y="2855899"/>
              <a:ext cx="428030" cy="60955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2" idx="2"/>
              <a:endCxn id="59" idx="0"/>
            </p:cNvCxnSpPr>
            <p:nvPr/>
          </p:nvCxnSpPr>
          <p:spPr>
            <a:xfrm flipH="1">
              <a:off x="6736941" y="2855900"/>
              <a:ext cx="77799"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9" idx="2"/>
              <a:endCxn id="59" idx="0"/>
            </p:cNvCxnSpPr>
            <p:nvPr/>
          </p:nvCxnSpPr>
          <p:spPr>
            <a:xfrm flipH="1">
              <a:off x="6736941" y="2855900"/>
              <a:ext cx="653235"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6" idx="2"/>
              <a:endCxn id="59" idx="0"/>
            </p:cNvCxnSpPr>
            <p:nvPr/>
          </p:nvCxnSpPr>
          <p:spPr>
            <a:xfrm flipH="1">
              <a:off x="6736941" y="2855900"/>
              <a:ext cx="1531241" cy="6095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98" name="Left Brace 97"/>
          <p:cNvSpPr/>
          <p:nvPr/>
        </p:nvSpPr>
        <p:spPr>
          <a:xfrm>
            <a:off x="3237961" y="2883182"/>
            <a:ext cx="209498" cy="3770962"/>
          </a:xfrm>
          <a:prstGeom prst="leftBrace">
            <a:avLst>
              <a:gd name="adj1" fmla="val 8333"/>
              <a:gd name="adj2" fmla="val 66539"/>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000000"/>
              </a:solidFill>
            </a:endParaRPr>
          </a:p>
        </p:txBody>
      </p:sp>
      <p:sp>
        <p:nvSpPr>
          <p:cNvPr id="99" name="Oval 98"/>
          <p:cNvSpPr/>
          <p:nvPr/>
        </p:nvSpPr>
        <p:spPr bwMode="auto">
          <a:xfrm>
            <a:off x="6096593" y="3342729"/>
            <a:ext cx="635252" cy="635252"/>
          </a:xfrm>
          <a:prstGeom prst="ellipse">
            <a:avLst/>
          </a:prstGeom>
          <a:solidFill>
            <a:srgbClr val="A434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Oval 99"/>
          <p:cNvSpPr/>
          <p:nvPr/>
        </p:nvSpPr>
        <p:spPr bwMode="auto">
          <a:xfrm>
            <a:off x="6096593" y="4606471"/>
            <a:ext cx="635252" cy="635252"/>
          </a:xfrm>
          <a:prstGeom prst="ellipse">
            <a:avLst/>
          </a:prstGeom>
          <a:solidFill>
            <a:srgbClr val="A434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Oval 100"/>
          <p:cNvSpPr/>
          <p:nvPr/>
        </p:nvSpPr>
        <p:spPr bwMode="auto">
          <a:xfrm>
            <a:off x="6096593" y="5822910"/>
            <a:ext cx="635252" cy="635252"/>
          </a:xfrm>
          <a:prstGeom prst="ellipse">
            <a:avLst/>
          </a:prstGeom>
          <a:solidFill>
            <a:srgbClr val="A434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2" name="Oval 101"/>
          <p:cNvSpPr/>
          <p:nvPr/>
        </p:nvSpPr>
        <p:spPr bwMode="auto">
          <a:xfrm>
            <a:off x="6096593" y="1293754"/>
            <a:ext cx="635252" cy="635252"/>
          </a:xfrm>
          <a:prstGeom prst="ellipse">
            <a:avLst/>
          </a:prstGeom>
          <a:solidFill>
            <a:srgbClr val="A434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4" name="TextBox 103"/>
          <p:cNvSpPr txBox="1"/>
          <p:nvPr/>
        </p:nvSpPr>
        <p:spPr>
          <a:xfrm>
            <a:off x="6099170" y="1236103"/>
            <a:ext cx="635000" cy="820073"/>
          </a:xfrm>
          <a:prstGeom prst="rect">
            <a:avLst/>
          </a:prstGeom>
          <a:noFill/>
        </p:spPr>
        <p:txBody>
          <a:bodyPr wrap="none" lIns="186521" tIns="149217" rIns="186521" bIns="149217" rtlCol="0">
            <a:spAutoFit/>
          </a:bodyPr>
          <a:lstStyle/>
          <a:p>
            <a:pPr>
              <a:lnSpc>
                <a:spcPct val="90000"/>
              </a:lnSpc>
            </a:pPr>
            <a:r>
              <a:rPr lang="en-US" sz="3672" dirty="0">
                <a:solidFill>
                  <a:srgbClr val="FFFFFF"/>
                </a:solidFill>
              </a:rPr>
              <a:t>1</a:t>
            </a:r>
          </a:p>
        </p:txBody>
      </p:sp>
      <p:sp>
        <p:nvSpPr>
          <p:cNvPr id="105" name="TextBox 104"/>
          <p:cNvSpPr txBox="1"/>
          <p:nvPr/>
        </p:nvSpPr>
        <p:spPr>
          <a:xfrm>
            <a:off x="6119895" y="3271412"/>
            <a:ext cx="635000" cy="820073"/>
          </a:xfrm>
          <a:prstGeom prst="rect">
            <a:avLst/>
          </a:prstGeom>
          <a:noFill/>
        </p:spPr>
        <p:txBody>
          <a:bodyPr wrap="none" lIns="186521" tIns="149217" rIns="186521" bIns="149217" rtlCol="0">
            <a:spAutoFit/>
          </a:bodyPr>
          <a:lstStyle/>
          <a:p>
            <a:pPr>
              <a:lnSpc>
                <a:spcPct val="90000"/>
              </a:lnSpc>
            </a:pPr>
            <a:r>
              <a:rPr lang="en-US" sz="3672" dirty="0">
                <a:solidFill>
                  <a:srgbClr val="FFFFFF"/>
                </a:solidFill>
              </a:rPr>
              <a:t>3</a:t>
            </a:r>
          </a:p>
        </p:txBody>
      </p:sp>
      <p:sp>
        <p:nvSpPr>
          <p:cNvPr id="106" name="TextBox 105"/>
          <p:cNvSpPr txBox="1"/>
          <p:nvPr/>
        </p:nvSpPr>
        <p:spPr>
          <a:xfrm>
            <a:off x="6099170" y="4535304"/>
            <a:ext cx="635000" cy="820073"/>
          </a:xfrm>
          <a:prstGeom prst="rect">
            <a:avLst/>
          </a:prstGeom>
          <a:noFill/>
        </p:spPr>
        <p:txBody>
          <a:bodyPr wrap="none" lIns="186521" tIns="149217" rIns="186521" bIns="149217" rtlCol="0">
            <a:spAutoFit/>
          </a:bodyPr>
          <a:lstStyle/>
          <a:p>
            <a:pPr>
              <a:lnSpc>
                <a:spcPct val="90000"/>
              </a:lnSpc>
            </a:pPr>
            <a:r>
              <a:rPr lang="en-US" sz="3672" dirty="0">
                <a:solidFill>
                  <a:srgbClr val="FFFFFF"/>
                </a:solidFill>
              </a:rPr>
              <a:t>4</a:t>
            </a:r>
          </a:p>
        </p:txBody>
      </p:sp>
      <p:sp>
        <p:nvSpPr>
          <p:cNvPr id="107" name="TextBox 106"/>
          <p:cNvSpPr txBox="1"/>
          <p:nvPr/>
        </p:nvSpPr>
        <p:spPr>
          <a:xfrm>
            <a:off x="6099170" y="5758502"/>
            <a:ext cx="635000" cy="820073"/>
          </a:xfrm>
          <a:prstGeom prst="rect">
            <a:avLst/>
          </a:prstGeom>
          <a:noFill/>
        </p:spPr>
        <p:txBody>
          <a:bodyPr wrap="none" lIns="186521" tIns="149217" rIns="186521" bIns="149217" rtlCol="0">
            <a:spAutoFit/>
          </a:bodyPr>
          <a:lstStyle/>
          <a:p>
            <a:pPr>
              <a:lnSpc>
                <a:spcPct val="90000"/>
              </a:lnSpc>
            </a:pPr>
            <a:r>
              <a:rPr lang="en-US" sz="3672" dirty="0">
                <a:solidFill>
                  <a:srgbClr val="FFFFFF"/>
                </a:solidFill>
              </a:rPr>
              <a:t>5</a:t>
            </a:r>
          </a:p>
        </p:txBody>
      </p:sp>
      <p:sp>
        <p:nvSpPr>
          <p:cNvPr id="109" name="TextBox 108"/>
          <p:cNvSpPr txBox="1"/>
          <p:nvPr/>
        </p:nvSpPr>
        <p:spPr>
          <a:xfrm>
            <a:off x="6665617" y="1307721"/>
            <a:ext cx="3523045"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rPr>
              <a:t>Outside-in monitoring</a:t>
            </a:r>
            <a:endParaRPr lang="en-US" sz="2448" dirty="0">
              <a:gradFill>
                <a:gsLst>
                  <a:gs pos="2917">
                    <a:srgbClr val="000000"/>
                  </a:gs>
                  <a:gs pos="30000">
                    <a:srgbClr val="000000"/>
                  </a:gs>
                </a:gsLst>
                <a:lin ang="5400000" scaled="0"/>
              </a:gradFill>
            </a:endParaRPr>
          </a:p>
        </p:txBody>
      </p:sp>
      <p:sp>
        <p:nvSpPr>
          <p:cNvPr id="110" name="TextBox 109"/>
          <p:cNvSpPr txBox="1"/>
          <p:nvPr/>
        </p:nvSpPr>
        <p:spPr>
          <a:xfrm>
            <a:off x="6665616" y="3349786"/>
            <a:ext cx="5572705"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rPr>
              <a:t>Developer-emitted traces and events</a:t>
            </a:r>
            <a:endParaRPr lang="en-US" sz="2448" dirty="0">
              <a:gradFill>
                <a:gsLst>
                  <a:gs pos="2917">
                    <a:srgbClr val="000000"/>
                  </a:gs>
                  <a:gs pos="30000">
                    <a:srgbClr val="000000"/>
                  </a:gs>
                </a:gsLst>
                <a:lin ang="5400000" scaled="0"/>
              </a:gradFill>
            </a:endParaRPr>
          </a:p>
        </p:txBody>
      </p:sp>
      <p:sp>
        <p:nvSpPr>
          <p:cNvPr id="111" name="TextBox 110"/>
          <p:cNvSpPr txBox="1"/>
          <p:nvPr/>
        </p:nvSpPr>
        <p:spPr>
          <a:xfrm>
            <a:off x="6665616" y="4586648"/>
            <a:ext cx="4703780"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rPr>
              <a:t>Observed application behavior</a:t>
            </a:r>
            <a:endParaRPr lang="en-US" sz="2448" dirty="0">
              <a:gradFill>
                <a:gsLst>
                  <a:gs pos="2917">
                    <a:srgbClr val="000000"/>
                  </a:gs>
                  <a:gs pos="30000">
                    <a:srgbClr val="000000"/>
                  </a:gs>
                </a:gsLst>
                <a:lin ang="5400000" scaled="0"/>
              </a:gradFill>
            </a:endParaRPr>
          </a:p>
        </p:txBody>
      </p:sp>
      <p:sp>
        <p:nvSpPr>
          <p:cNvPr id="112" name="TextBox 111"/>
          <p:cNvSpPr txBox="1"/>
          <p:nvPr/>
        </p:nvSpPr>
        <p:spPr>
          <a:xfrm>
            <a:off x="6665617" y="5823361"/>
            <a:ext cx="4157784"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rPr>
              <a:t>Infrastructure performance</a:t>
            </a:r>
            <a:endParaRPr lang="en-US" sz="2448" dirty="0">
              <a:gradFill>
                <a:gsLst>
                  <a:gs pos="2917">
                    <a:srgbClr val="000000"/>
                  </a:gs>
                  <a:gs pos="30000">
                    <a:srgbClr val="000000"/>
                  </a:gs>
                </a:gsLst>
                <a:lin ang="5400000" scaled="0"/>
              </a:gradFill>
            </a:endParaRPr>
          </a:p>
        </p:txBody>
      </p:sp>
      <p:sp>
        <p:nvSpPr>
          <p:cNvPr id="114" name="TextBox 113"/>
          <p:cNvSpPr txBox="1"/>
          <p:nvPr/>
        </p:nvSpPr>
        <p:spPr>
          <a:xfrm>
            <a:off x="6665617" y="1645621"/>
            <a:ext cx="5083551" cy="809821"/>
          </a:xfrm>
          <a:prstGeom prst="rect">
            <a:avLst/>
          </a:prstGeom>
          <a:noFill/>
        </p:spPr>
        <p:txBody>
          <a:bodyPr wrap="none" lIns="186521" tIns="149217" rIns="186521" bIns="149217" rtlCol="0">
            <a:spAutoFit/>
          </a:bodyPr>
          <a:lstStyle/>
          <a:p>
            <a:pPr>
              <a:lnSpc>
                <a:spcPct val="90000"/>
              </a:lnSpc>
            </a:pPr>
            <a:r>
              <a:rPr lang="en-US" sz="1836" dirty="0">
                <a:solidFill>
                  <a:srgbClr val="FFFFFF"/>
                </a:solidFill>
              </a:rPr>
              <a:t>URL pings and web tests from 8 </a:t>
            </a:r>
            <a:r>
              <a:rPr lang="en-US" sz="1836" dirty="0" smtClean="0">
                <a:solidFill>
                  <a:srgbClr val="FFFFFF"/>
                </a:solidFill>
              </a:rPr>
              <a:t>global </a:t>
            </a:r>
            <a:r>
              <a:rPr lang="en-US" sz="1836" dirty="0">
                <a:solidFill>
                  <a:srgbClr val="FFFFFF"/>
                </a:solidFill>
              </a:rPr>
              <a:t>points</a:t>
            </a:r>
            <a:br>
              <a:rPr lang="en-US" sz="1836" dirty="0">
                <a:solidFill>
                  <a:srgbClr val="FFFFFF"/>
                </a:solidFill>
              </a:rPr>
            </a:br>
            <a:r>
              <a:rPr lang="en-US" sz="1836" dirty="0">
                <a:solidFill>
                  <a:srgbClr val="FFFFFF"/>
                </a:solidFill>
              </a:rPr>
              <a:t>of </a:t>
            </a:r>
            <a:r>
              <a:rPr lang="en-US" sz="1836" dirty="0" smtClean="0">
                <a:solidFill>
                  <a:srgbClr val="FFFFFF"/>
                </a:solidFill>
              </a:rPr>
              <a:t>presence</a:t>
            </a:r>
            <a:endParaRPr lang="en-US" sz="1836" dirty="0">
              <a:solidFill>
                <a:srgbClr val="000000">
                  <a:lumMod val="65000"/>
                  <a:lumOff val="35000"/>
                </a:srgbClr>
              </a:solidFill>
            </a:endParaRPr>
          </a:p>
        </p:txBody>
      </p:sp>
      <p:sp>
        <p:nvSpPr>
          <p:cNvPr id="115" name="TextBox 114"/>
          <p:cNvSpPr txBox="1"/>
          <p:nvPr/>
        </p:nvSpPr>
        <p:spPr>
          <a:xfrm>
            <a:off x="6686341" y="3701203"/>
            <a:ext cx="4907883" cy="819942"/>
          </a:xfrm>
          <a:prstGeom prst="rect">
            <a:avLst/>
          </a:prstGeom>
          <a:noFill/>
        </p:spPr>
        <p:txBody>
          <a:bodyPr wrap="none" lIns="186521" tIns="149217" rIns="186521" bIns="149217" rtlCol="0">
            <a:spAutoFit/>
          </a:bodyPr>
          <a:lstStyle/>
          <a:p>
            <a:pPr>
              <a:lnSpc>
                <a:spcPct val="90000"/>
              </a:lnSpc>
            </a:pPr>
            <a:r>
              <a:rPr lang="en-US" sz="1836" dirty="0">
                <a:solidFill>
                  <a:srgbClr val="FFFFFF"/>
                </a:solidFill>
              </a:rPr>
              <a:t>Whatever the developer would like to send</a:t>
            </a:r>
            <a:br>
              <a:rPr lang="en-US" sz="1836" dirty="0">
                <a:solidFill>
                  <a:srgbClr val="FFFFFF"/>
                </a:solidFill>
              </a:rPr>
            </a:br>
            <a:r>
              <a:rPr lang="en-US" sz="1836" dirty="0">
                <a:solidFill>
                  <a:srgbClr val="FFFFFF"/>
                </a:solidFill>
              </a:rPr>
              <a:t>to Application </a:t>
            </a:r>
            <a:r>
              <a:rPr lang="en-US" sz="1836" dirty="0" smtClean="0">
                <a:solidFill>
                  <a:srgbClr val="FFFFFF"/>
                </a:solidFill>
              </a:rPr>
              <a:t>Insights</a:t>
            </a:r>
            <a:endParaRPr lang="en-US" sz="1836" dirty="0">
              <a:solidFill>
                <a:srgbClr val="000000">
                  <a:lumMod val="65000"/>
                  <a:lumOff val="35000"/>
                </a:srgbClr>
              </a:solidFill>
            </a:endParaRPr>
          </a:p>
        </p:txBody>
      </p:sp>
      <p:sp>
        <p:nvSpPr>
          <p:cNvPr id="116" name="TextBox 115"/>
          <p:cNvSpPr txBox="1"/>
          <p:nvPr/>
        </p:nvSpPr>
        <p:spPr>
          <a:xfrm>
            <a:off x="6665616" y="4944823"/>
            <a:ext cx="5049270" cy="819942"/>
          </a:xfrm>
          <a:prstGeom prst="rect">
            <a:avLst/>
          </a:prstGeom>
          <a:noFill/>
        </p:spPr>
        <p:txBody>
          <a:bodyPr wrap="none" lIns="186521" tIns="149217" rIns="186521" bIns="149217" rtlCol="0">
            <a:spAutoFit/>
          </a:bodyPr>
          <a:lstStyle/>
          <a:p>
            <a:pPr>
              <a:lnSpc>
                <a:spcPct val="90000"/>
              </a:lnSpc>
            </a:pPr>
            <a:r>
              <a:rPr lang="en-US" sz="1836" dirty="0">
                <a:solidFill>
                  <a:srgbClr val="FFFFFF"/>
                </a:solidFill>
              </a:rPr>
              <a:t>No coding required – service dependencies,</a:t>
            </a:r>
            <a:br>
              <a:rPr lang="en-US" sz="1836" dirty="0">
                <a:solidFill>
                  <a:srgbClr val="FFFFFF"/>
                </a:solidFill>
              </a:rPr>
            </a:br>
            <a:r>
              <a:rPr lang="en-US" sz="1836" dirty="0">
                <a:solidFill>
                  <a:srgbClr val="FFFFFF"/>
                </a:solidFill>
              </a:rPr>
              <a:t>queries, response time, exceptions, logs, etc.</a:t>
            </a:r>
            <a:endParaRPr lang="en-US" sz="1836" dirty="0">
              <a:solidFill>
                <a:srgbClr val="000000">
                  <a:lumMod val="65000"/>
                  <a:lumOff val="35000"/>
                </a:srgbClr>
              </a:solidFill>
            </a:endParaRPr>
          </a:p>
        </p:txBody>
      </p:sp>
      <p:sp>
        <p:nvSpPr>
          <p:cNvPr id="117" name="TextBox 116"/>
          <p:cNvSpPr txBox="1"/>
          <p:nvPr/>
        </p:nvSpPr>
        <p:spPr>
          <a:xfrm>
            <a:off x="6665617" y="6127472"/>
            <a:ext cx="3566272" cy="555610"/>
          </a:xfrm>
          <a:prstGeom prst="rect">
            <a:avLst/>
          </a:prstGeom>
          <a:noFill/>
        </p:spPr>
        <p:txBody>
          <a:bodyPr wrap="none" lIns="186521" tIns="149217" rIns="186521" bIns="149217" rtlCol="0">
            <a:spAutoFit/>
          </a:bodyPr>
          <a:lstStyle/>
          <a:p>
            <a:pPr>
              <a:lnSpc>
                <a:spcPct val="90000"/>
              </a:lnSpc>
            </a:pPr>
            <a:r>
              <a:rPr lang="en-US" sz="1836" dirty="0">
                <a:solidFill>
                  <a:srgbClr val="FFFFFF"/>
                </a:solidFill>
              </a:rPr>
              <a:t>System performance </a:t>
            </a:r>
            <a:r>
              <a:rPr lang="en-US" sz="1836" dirty="0" smtClean="0">
                <a:solidFill>
                  <a:srgbClr val="FFFFFF"/>
                </a:solidFill>
              </a:rPr>
              <a:t>counters</a:t>
            </a:r>
            <a:endParaRPr lang="en-US" sz="1836" dirty="0">
              <a:solidFill>
                <a:srgbClr val="000000">
                  <a:lumMod val="65000"/>
                  <a:lumOff val="35000"/>
                </a:srgbClr>
              </a:solidFill>
            </a:endParaRPr>
          </a:p>
        </p:txBody>
      </p:sp>
      <p:sp>
        <p:nvSpPr>
          <p:cNvPr id="119" name="Oval 118"/>
          <p:cNvSpPr/>
          <p:nvPr/>
        </p:nvSpPr>
        <p:spPr bwMode="auto">
          <a:xfrm>
            <a:off x="6096593" y="2408943"/>
            <a:ext cx="635252" cy="635252"/>
          </a:xfrm>
          <a:prstGeom prst="ellipse">
            <a:avLst/>
          </a:prstGeom>
          <a:solidFill>
            <a:srgbClr val="A434B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0" name="TextBox 119"/>
          <p:cNvSpPr txBox="1"/>
          <p:nvPr/>
        </p:nvSpPr>
        <p:spPr>
          <a:xfrm>
            <a:off x="6099170" y="2344534"/>
            <a:ext cx="635000" cy="820073"/>
          </a:xfrm>
          <a:prstGeom prst="rect">
            <a:avLst/>
          </a:prstGeom>
          <a:noFill/>
        </p:spPr>
        <p:txBody>
          <a:bodyPr wrap="none" lIns="186521" tIns="149217" rIns="186521" bIns="149217" rtlCol="0">
            <a:spAutoFit/>
          </a:bodyPr>
          <a:lstStyle/>
          <a:p>
            <a:pPr>
              <a:lnSpc>
                <a:spcPct val="90000"/>
              </a:lnSpc>
            </a:pPr>
            <a:r>
              <a:rPr lang="en-US" sz="3672" dirty="0">
                <a:solidFill>
                  <a:srgbClr val="FFFFFF"/>
                </a:solidFill>
              </a:rPr>
              <a:t>2</a:t>
            </a:r>
          </a:p>
        </p:txBody>
      </p:sp>
      <p:sp>
        <p:nvSpPr>
          <p:cNvPr id="121" name="TextBox 120"/>
          <p:cNvSpPr txBox="1"/>
          <p:nvPr/>
        </p:nvSpPr>
        <p:spPr>
          <a:xfrm>
            <a:off x="6665617" y="2417332"/>
            <a:ext cx="3740815" cy="647165"/>
          </a:xfrm>
          <a:prstGeom prst="rect">
            <a:avLst/>
          </a:prstGeom>
          <a:noFill/>
        </p:spPr>
        <p:txBody>
          <a:bodyPr wrap="none" lIns="186521" tIns="149217" rIns="186521" bIns="149217" rtlCol="0">
            <a:spAutoFit/>
          </a:bodyPr>
          <a:lstStyle/>
          <a:p>
            <a:pPr>
              <a:lnSpc>
                <a:spcPct val="90000"/>
              </a:lnSpc>
            </a:pPr>
            <a:r>
              <a:rPr lang="en-US" sz="2448" dirty="0">
                <a:solidFill>
                  <a:srgbClr val="FFFFFF"/>
                </a:solidFill>
              </a:rPr>
              <a:t>Observed user behavior</a:t>
            </a:r>
            <a:endParaRPr lang="en-US" sz="2448" dirty="0">
              <a:gradFill>
                <a:gsLst>
                  <a:gs pos="2917">
                    <a:srgbClr val="000000"/>
                  </a:gs>
                  <a:gs pos="30000">
                    <a:srgbClr val="000000"/>
                  </a:gs>
                </a:gsLst>
                <a:lin ang="5400000" scaled="0"/>
              </a:gradFill>
            </a:endParaRPr>
          </a:p>
        </p:txBody>
      </p:sp>
      <p:sp>
        <p:nvSpPr>
          <p:cNvPr id="122" name="TextBox 121"/>
          <p:cNvSpPr txBox="1"/>
          <p:nvPr/>
        </p:nvSpPr>
        <p:spPr>
          <a:xfrm>
            <a:off x="6665617" y="2775506"/>
            <a:ext cx="4076496" cy="560645"/>
          </a:xfrm>
          <a:prstGeom prst="rect">
            <a:avLst/>
          </a:prstGeom>
          <a:noFill/>
        </p:spPr>
        <p:txBody>
          <a:bodyPr wrap="none" lIns="186521" tIns="149217" rIns="186521" bIns="149217" rtlCol="0">
            <a:spAutoFit/>
          </a:bodyPr>
          <a:lstStyle/>
          <a:p>
            <a:pPr>
              <a:lnSpc>
                <a:spcPct val="90000"/>
              </a:lnSpc>
            </a:pPr>
            <a:r>
              <a:rPr lang="en-US" sz="1836" dirty="0">
                <a:solidFill>
                  <a:srgbClr val="FFFFFF"/>
                </a:solidFill>
              </a:rPr>
              <a:t>How is the application being used?</a:t>
            </a:r>
            <a:endParaRPr lang="en-US" sz="1836" dirty="0">
              <a:solidFill>
                <a:srgbClr val="000000">
                  <a:lumMod val="65000"/>
                  <a:lumOff val="35000"/>
                </a:srgbClr>
              </a:solidFill>
            </a:endParaRPr>
          </a:p>
        </p:txBody>
      </p:sp>
      <p:grpSp>
        <p:nvGrpSpPr>
          <p:cNvPr id="118" name="Group 117"/>
          <p:cNvGrpSpPr/>
          <p:nvPr/>
        </p:nvGrpSpPr>
        <p:grpSpPr>
          <a:xfrm>
            <a:off x="2112689" y="4069397"/>
            <a:ext cx="936892" cy="432180"/>
            <a:chOff x="2189469" y="2803978"/>
            <a:chExt cx="892886" cy="436279"/>
          </a:xfrm>
        </p:grpSpPr>
        <p:sp>
          <p:nvSpPr>
            <p:cNvPr id="127" name="Can 126"/>
            <p:cNvSpPr/>
            <p:nvPr/>
          </p:nvSpPr>
          <p:spPr>
            <a:xfrm>
              <a:off x="2662677" y="2803978"/>
              <a:ext cx="419678" cy="4362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cxnSp>
          <p:nvCxnSpPr>
            <p:cNvPr id="128" name="Straight Arrow Connector 127"/>
            <p:cNvCxnSpPr/>
            <p:nvPr/>
          </p:nvCxnSpPr>
          <p:spPr>
            <a:xfrm>
              <a:off x="2189469" y="3009338"/>
              <a:ext cx="407872" cy="0"/>
            </a:xfrm>
            <a:prstGeom prst="straightConnector1">
              <a:avLst/>
            </a:prstGeom>
            <a:ln w="95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01265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Peter Provost</External_x0020_Speaker>
    <Session_x0020_Code xmlns="e36bfbf9-5e42-489c-a259-4c54eb22cb57">DEV-B340</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230e9df3-be65-4c73-a93b-d1236ebd677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e36bfbf9-5e42-489c-a259-4c54eb22cb57"/>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6</TotalTime>
  <Words>4300</Words>
  <Application>Microsoft Office PowerPoint</Application>
  <PresentationFormat>Custom</PresentationFormat>
  <Paragraphs>286</Paragraphs>
  <Slides>37</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Segoe UI</vt:lpstr>
      <vt:lpstr>Segoe UI Light</vt:lpstr>
      <vt:lpstr>Segoe UI Semibold</vt:lpstr>
      <vt:lpstr>Wingdings</vt:lpstr>
      <vt:lpstr>TEE14 Speaker PPT Template</vt:lpstr>
      <vt:lpstr>PowerPoint Presentation</vt:lpstr>
      <vt:lpstr>Make Data-Driven Improvements  to your Application with  Application Insights</vt:lpstr>
      <vt:lpstr>Today we will cover</vt:lpstr>
      <vt:lpstr>“The price of light is less than the cost of darkness”</vt:lpstr>
      <vt:lpstr>Building successful apps is hard</vt:lpstr>
      <vt:lpstr>PowerPoint Presentation</vt:lpstr>
      <vt:lpstr>PowerPoint Presentation</vt:lpstr>
      <vt:lpstr>Application Insights</vt:lpstr>
      <vt:lpstr>Telemetry for 360° view</vt:lpstr>
      <vt:lpstr>PowerPoint Presentation</vt:lpstr>
      <vt:lpstr>Real User Monitoring The best data comes from real people</vt:lpstr>
      <vt:lpstr>“I love mankind… it’s people I can’t stand!”</vt:lpstr>
      <vt:lpstr>What is Application Insights all about?</vt:lpstr>
      <vt:lpstr>Real User Monitoring</vt:lpstr>
      <vt:lpstr>Demo </vt:lpstr>
      <vt:lpstr>Synthetic Monitoring The best data comes from real people</vt:lpstr>
      <vt:lpstr>“Any code that cannot be tested is inherently flawed.”</vt:lpstr>
      <vt:lpstr>What is synthetic testing?</vt:lpstr>
      <vt:lpstr>Demo </vt:lpstr>
      <vt:lpstr>Custom Telemetry and Metrics Track and analyze the data you care about</vt:lpstr>
      <vt:lpstr>“You can have data without information, but you cannot have information without data.”</vt:lpstr>
      <vt:lpstr>Custom telemetry and metrics</vt:lpstr>
      <vt:lpstr>Demo </vt:lpstr>
      <vt:lpstr>Log Search Using the telemetry you already emit to help solve problems</vt:lpstr>
      <vt:lpstr>“Everyone knows that debugging is twice as hard as writing a program in the first place.”</vt:lpstr>
      <vt:lpstr>Logging and Log Search</vt:lpstr>
      <vt:lpstr>Demo </vt:lpstr>
      <vt:lpstr>Closing Thoughts…</vt:lpstr>
      <vt:lpstr>Data Privacy &amp; Security</vt:lpstr>
      <vt:lpstr>Try it today!!</vt:lpstr>
      <vt:lpstr>Related content</vt:lpstr>
      <vt:lpstr>DevOps Resources</vt:lpstr>
      <vt:lpstr>DEV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Data-Driven Improvementsto Your Application with Application Insights</dc:title>
  <dc:subject>TechEd 2014</dc:subject>
  <dc:creator>Shows</dc:creator>
  <cp:keywords/>
  <dc:description>Template: Jordan Cayabyab, Artitudes Design
Formatting: 
Audience Type:</dc:description>
  <cp:lastModifiedBy>Sylvia Tedjo</cp:lastModifiedBy>
  <cp:revision>5</cp:revision>
  <dcterms:created xsi:type="dcterms:W3CDTF">2014-10-28T12:28:57Z</dcterms:created>
  <dcterms:modified xsi:type="dcterms:W3CDTF">2014-10-30T11:03:02Z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