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1"/>
  </p:notesMasterIdLst>
  <p:handoutMasterIdLst>
    <p:handoutMasterId r:id="rId42"/>
  </p:handoutMasterIdLst>
  <p:sldIdLst>
    <p:sldId id="292"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1" r:id="rId34"/>
    <p:sldId id="322" r:id="rId35"/>
    <p:sldId id="323" r:id="rId36"/>
    <p:sldId id="291" r:id="rId37"/>
    <p:sldId id="324" r:id="rId38"/>
    <p:sldId id="325" r:id="rId39"/>
    <p:sldId id="290" r:id="rId4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4" id="{35FF1B32-12B8-492E-B6DA-DE5AF3A7929F}">
          <p14:sldIdLst>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291"/>
            <p14:sldId id="324"/>
            <p14:sldId id="325"/>
            <p14:sldId id="290"/>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0404"/>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10/31/2014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10/31/2014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566590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45532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68467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358124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5146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19</a:t>
            </a:fld>
            <a:endParaRPr lang="en-US" dirty="0">
              <a:solidFill>
                <a:prstClr val="black"/>
              </a:solidFill>
            </a:endParaRPr>
          </a:p>
        </p:txBody>
      </p:sp>
      <p:sp>
        <p:nvSpPr>
          <p:cNvPr id="10" name="Date Placeholder 9"/>
          <p:cNvSpPr>
            <a:spLocks noGrp="1"/>
          </p:cNvSpPr>
          <p:nvPr>
            <p:ph type="dt" idx="13"/>
          </p:nvPr>
        </p:nvSpPr>
        <p:spPr/>
        <p:txBody>
          <a:bodyPr/>
          <a:lstStyle/>
          <a:p>
            <a:fld id="{6B7CAF79-FCAC-4DA6-AA64-626B24F32BAD}" type="datetime1">
              <a:rPr lang="en-US" smtClean="0">
                <a:solidFill>
                  <a:prstClr val="black"/>
                </a:solidFill>
              </a:rPr>
              <a:pPr/>
              <a:t>10/31/2014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3456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4003351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571984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87204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23</a:t>
            </a:fld>
            <a:endParaRPr lang="en-US" dirty="0">
              <a:solidFill>
                <a:prstClr val="black"/>
              </a:solidFill>
            </a:endParaRPr>
          </a:p>
        </p:txBody>
      </p:sp>
      <p:sp>
        <p:nvSpPr>
          <p:cNvPr id="10" name="Date Placeholder 9"/>
          <p:cNvSpPr>
            <a:spLocks noGrp="1"/>
          </p:cNvSpPr>
          <p:nvPr>
            <p:ph type="dt" idx="13"/>
          </p:nvPr>
        </p:nvSpPr>
        <p:spPr/>
        <p:txBody>
          <a:bodyPr/>
          <a:lstStyle/>
          <a:p>
            <a:fld id="{6B7CAF79-FCAC-4DA6-AA64-626B24F32BAD}" type="datetime1">
              <a:rPr lang="en-US" smtClean="0">
                <a:solidFill>
                  <a:prstClr val="black"/>
                </a:solidFill>
              </a:rPr>
              <a:pPr/>
              <a:t>10/31/2014</a:t>
            </a:fld>
            <a:endParaRPr lang="en-US" dirty="0">
              <a:solidFill>
                <a:prstClr val="black"/>
              </a:solidFill>
            </a:endParaRPr>
          </a:p>
        </p:txBody>
      </p:sp>
      <p:sp>
        <p:nvSpPr>
          <p:cNvPr id="7" name="Footer Placeholder 6"/>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56307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28735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379375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3972532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0447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07326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28</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007124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5" name="Date Placeholder 4"/>
          <p:cNvSpPr>
            <a:spLocks noGrp="1"/>
          </p:cNvSpPr>
          <p:nvPr>
            <p:ph type="dt" idx="11"/>
          </p:nvPr>
        </p:nvSpPr>
        <p:spPr>
          <a:xfrm>
            <a:off x="3884613" y="0"/>
            <a:ext cx="2971800" cy="457200"/>
          </a:xfrm>
          <a:prstGeom prst="rect">
            <a:avLst/>
          </a:prstGeom>
        </p:spPr>
        <p:txBody>
          <a:bodyPr/>
          <a:lstStyle/>
          <a:p>
            <a:fld id="{DB01413E-F4C4-4520-85B8-B0DDAEB31533}" type="datetime1">
              <a:rPr lang="en-US" smtClean="0">
                <a:solidFill>
                  <a:prstClr val="black"/>
                </a:solidFill>
              </a:rPr>
              <a:pPr/>
              <a:t>10/31/2014</a:t>
            </a:fld>
            <a:endParaRPr lang="en-US">
              <a:solidFill>
                <a:prstClr val="black"/>
              </a:solidFill>
            </a:endParaRPr>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805535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5393580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228438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634194-65CC-47EB-B66E-BE9C153B76F0}" type="slidenum">
              <a:rPr lang="en-US" smtClean="0"/>
              <a:t>33</a:t>
            </a:fld>
            <a:endParaRPr lang="en-US"/>
          </a:p>
        </p:txBody>
      </p:sp>
    </p:spTree>
    <p:extLst>
      <p:ext uri="{BB962C8B-B14F-4D97-AF65-F5344CB8AC3E}">
        <p14:creationId xmlns:p14="http://schemas.microsoft.com/office/powerpoint/2010/main" val="2044144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520668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053403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10/31/2014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840540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83301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6</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7802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CB9AB204-7D86-4363-947A-E892579E27F0}"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57342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B192D058-1985-4467-845A-1C29607F2B73}"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0953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FC2E8B4-0AB8-487D-804C-069996F11949}"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66157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211D4B0C-B40C-4B38-86E4-2AFA7E194751}"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62864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0097E157-E0D5-46B4-9986-DBFE9E7E9A3F}" type="datetime1">
              <a:rPr lang="en-US" smtClean="0">
                <a:solidFill>
                  <a:prstClr val="black"/>
                </a:solidFill>
              </a:rPr>
              <a:pPr/>
              <a:t>10/31/2014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74462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1" hasCustomPrompt="1"/>
          </p:nvPr>
        </p:nvSpPr>
        <p:spPr>
          <a:xfrm>
            <a:off x="283148" y="1668463"/>
            <a:ext cx="2743200" cy="5029200"/>
          </a:xfrm>
        </p:spPr>
        <p:txBody>
          <a:bodyPr>
            <a:noAutofit/>
          </a:bodyPr>
          <a:lstStyle>
            <a:lvl1pPr marL="342900" indent="-342900">
              <a:buNone/>
              <a:defRPr kumimoji="0" lang="en-US" sz="2400" b="0" i="0" u="none" strike="noStrike" kern="1200" cap="none" spc="0" normalizeH="0" baseline="0" dirty="0" smtClean="0">
                <a:ln>
                  <a:noFill/>
                </a:ln>
                <a:gradFill>
                  <a:gsLst>
                    <a:gs pos="100000">
                      <a:srgbClr val="000000">
                        <a:lumMod val="75000"/>
                        <a:lumOff val="25000"/>
                      </a:srgbClr>
                    </a:gs>
                    <a:gs pos="0">
                      <a:srgbClr val="000000">
                        <a:lumMod val="75000"/>
                        <a:lumOff val="25000"/>
                      </a:srgbClr>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smtClean="0"/>
              <a:t>Click to edit</a:t>
            </a:r>
            <a:br>
              <a:rPr lang="en-US" dirty="0" smtClean="0"/>
            </a:br>
            <a:r>
              <a:rPr lang="en-US" dirty="0" smtClean="0"/>
              <a:t>Master text styles</a:t>
            </a:r>
          </a:p>
        </p:txBody>
      </p:sp>
    </p:spTree>
    <p:extLst>
      <p:ext uri="{BB962C8B-B14F-4D97-AF65-F5344CB8AC3E}">
        <p14:creationId xmlns:p14="http://schemas.microsoft.com/office/powerpoint/2010/main" val="110277854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6"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 id="2147484284" r:id="rId3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7"/>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34.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40.emf"/><Relationship Id="rId5" Type="http://schemas.openxmlformats.org/officeDocument/2006/relationships/image" Target="../media/image41.emf"/><Relationship Id="rId4" Type="http://schemas.openxmlformats.org/officeDocument/2006/relationships/image" Target="../media/image3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0.emf"/><Relationship Id="rId4" Type="http://schemas.openxmlformats.org/officeDocument/2006/relationships/image" Target="../media/image41.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40.emf"/><Relationship Id="rId4" Type="http://schemas.openxmlformats.org/officeDocument/2006/relationships/image" Target="../media/image41.emf"/></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openxmlformats.org/officeDocument/2006/relationships/image" Target="../media/image40.emf"/><Relationship Id="rId4" Type="http://schemas.openxmlformats.org/officeDocument/2006/relationships/image" Target="../media/image41.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0.xml.rels><?xml version="1.0" encoding="UTF-8" standalone="yes"?>
<Relationships xmlns="http://schemas.openxmlformats.org/package/2006/relationships"><Relationship Id="rId3" Type="http://schemas.openxmlformats.org/officeDocument/2006/relationships/hyperlink" Target="https://code.msdn.microsoft.com/Field-Engineer-501df99d" TargetMode="External"/><Relationship Id="rId2" Type="http://schemas.openxmlformats.org/officeDocument/2006/relationships/hyperlink" Target="http://azure.microsoft.com/en-us/documentation/services/mobile-services/"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mailto:mhade@microsoft.com"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www.visualstudio.com/" TargetMode="Externa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hyperlink" Target="http://msdn.microsoft.com/vstudio" TargetMode="External"/><Relationship Id="rId4" Type="http://schemas.openxmlformats.org/officeDocument/2006/relationships/hyperlink" Target="http://blogs.msdn.com/b/developer-tool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image" Target="../media/image46.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png"/><Relationship Id="rId18" Type="http://schemas.openxmlformats.org/officeDocument/2006/relationships/image" Target="../media/image31.png"/><Relationship Id="rId3" Type="http://schemas.openxmlformats.org/officeDocument/2006/relationships/image" Target="../media/image18.emf"/><Relationship Id="rId21" Type="http://schemas.openxmlformats.org/officeDocument/2006/relationships/image" Target="../media/image34.png"/><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0.emf"/><Relationship Id="rId2" Type="http://schemas.openxmlformats.org/officeDocument/2006/relationships/image" Target="../media/image17.png"/><Relationship Id="rId16" Type="http://schemas.openxmlformats.org/officeDocument/2006/relationships/image" Target="../media/image29.emf"/><Relationship Id="rId20" Type="http://schemas.openxmlformats.org/officeDocument/2006/relationships/image" Target="../media/image33.emf"/><Relationship Id="rId1" Type="http://schemas.openxmlformats.org/officeDocument/2006/relationships/slideLayout" Target="../slideLayouts/slideLayout19.xml"/><Relationship Id="rId6" Type="http://schemas.microsoft.com/office/2007/relationships/hdphoto" Target="../media/hdphoto1.wdp"/><Relationship Id="rId11" Type="http://schemas.openxmlformats.org/officeDocument/2006/relationships/image" Target="../media/image25.emf"/><Relationship Id="rId5" Type="http://schemas.openxmlformats.org/officeDocument/2006/relationships/image" Target="../media/image20.png"/><Relationship Id="rId15" Type="http://schemas.microsoft.com/office/2007/relationships/hdphoto" Target="../media/hdphoto2.wdp"/><Relationship Id="rId10" Type="http://schemas.openxmlformats.org/officeDocument/2006/relationships/image" Target="../media/image24.png"/><Relationship Id="rId19" Type="http://schemas.openxmlformats.org/officeDocument/2006/relationships/image" Target="../media/image32.emf"/><Relationship Id="rId4" Type="http://schemas.openxmlformats.org/officeDocument/2006/relationships/image" Target="../media/image19.png"/><Relationship Id="rId9" Type="http://schemas.openxmlformats.org/officeDocument/2006/relationships/image" Target="../media/image23.emf"/><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3531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Mobile Services</a:t>
            </a:r>
            <a:endParaRPr lang="en-US" sz="1800" dirty="0">
              <a:gradFill>
                <a:gsLst>
                  <a:gs pos="1250">
                    <a:schemeClr val="tx2"/>
                  </a:gs>
                  <a:gs pos="100000">
                    <a:schemeClr val="tx2"/>
                  </a:gs>
                </a:gsLst>
                <a:lin ang="5400000" scaled="0"/>
              </a:gradFill>
            </a:endParaRPr>
          </a:p>
        </p:txBody>
      </p:sp>
      <p:graphicFrame>
        <p:nvGraphicFramePr>
          <p:cNvPr id="6" name="Table 5"/>
          <p:cNvGraphicFramePr>
            <a:graphicFrameLocks noGrp="1"/>
          </p:cNvGraphicFramePr>
          <p:nvPr>
            <p:extLst/>
          </p:nvPr>
        </p:nvGraphicFramePr>
        <p:xfrm>
          <a:off x="239396" y="3055607"/>
          <a:ext cx="2678747" cy="3182632"/>
        </p:xfrm>
        <a:graphic>
          <a:graphicData uri="http://schemas.openxmlformats.org/drawingml/2006/table">
            <a:tbl>
              <a:tblPr firstRow="1" bandRow="1">
                <a:tableStyleId>{5C22544A-7EE6-4342-B048-85BDC9FD1C3A}</a:tableStyleId>
              </a:tblPr>
              <a:tblGrid>
                <a:gridCol w="2678747"/>
              </a:tblGrid>
              <a:tr h="508496">
                <a:tc>
                  <a:txBody>
                    <a:bodyPr/>
                    <a:lstStyle/>
                    <a:p>
                      <a:pPr defTabSz="932472" fontAlgn="base">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Data</a:t>
                      </a:r>
                      <a:r>
                        <a:rPr lang="en-US" sz="2800" b="1" kern="1200" baseline="0" dirty="0" smtClean="0">
                          <a:gradFill>
                            <a:gsLst>
                              <a:gs pos="0">
                                <a:srgbClr val="FFFFFF"/>
                              </a:gs>
                              <a:gs pos="100000">
                                <a:srgbClr val="FFFFFF"/>
                              </a:gs>
                            </a:gsLst>
                            <a:lin ang="5400000" scaled="0"/>
                          </a:gradFill>
                          <a:latin typeface="+mj-lt"/>
                          <a:ea typeface="Segoe UI" pitchFamily="34" charset="0"/>
                          <a:cs typeface="Segoe UI" pitchFamily="34" charset="0"/>
                        </a:rPr>
                        <a:t> </a:t>
                      </a:r>
                      <a:endPar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2615704">
                <a:tc>
                  <a:txBody>
                    <a:bodyPr/>
                    <a:lstStyle/>
                    <a:p>
                      <a:r>
                        <a:rPr lang="en-US" sz="1700" dirty="0" smtClean="0"/>
                        <a:t>Based on Web API</a:t>
                      </a:r>
                    </a:p>
                    <a:p>
                      <a:r>
                        <a:rPr lang="en-US" sz="1700" dirty="0" smtClean="0"/>
                        <a:t>Supports various data stores:</a:t>
                      </a:r>
                    </a:p>
                    <a:p>
                      <a:pPr marL="285750" indent="-285750">
                        <a:buFont typeface="Arial" panose="020B0604020202020204" pitchFamily="34" charset="0"/>
                        <a:buChar char="•"/>
                      </a:pPr>
                      <a:r>
                        <a:rPr lang="en-US" sz="1700" b="0" dirty="0" smtClean="0"/>
                        <a:t>Azure</a:t>
                      </a:r>
                      <a:r>
                        <a:rPr lang="en-US" sz="1700" b="0" baseline="0" dirty="0" smtClean="0"/>
                        <a:t> databases</a:t>
                      </a:r>
                    </a:p>
                    <a:p>
                      <a:pPr marL="285750" indent="-285750">
                        <a:buFont typeface="Arial" panose="020B0604020202020204" pitchFamily="34" charset="0"/>
                        <a:buChar char="•"/>
                      </a:pPr>
                      <a:r>
                        <a:rPr lang="en-US" sz="1700" baseline="0" dirty="0" smtClean="0"/>
                        <a:t>Table Storage</a:t>
                      </a:r>
                    </a:p>
                    <a:p>
                      <a:pPr marL="285750" indent="-285750">
                        <a:buFont typeface="Arial" panose="020B0604020202020204" pitchFamily="34" charset="0"/>
                        <a:buChar char="•"/>
                      </a:pPr>
                      <a:r>
                        <a:rPr lang="en-US" sz="1700" baseline="0" dirty="0" err="1" smtClean="0"/>
                        <a:t>MongoDB</a:t>
                      </a:r>
                      <a:endParaRPr lang="en-US" sz="1700" dirty="0" smtClean="0"/>
                    </a:p>
                    <a:p>
                      <a:endParaRPr lang="en-US" sz="1700" dirty="0" smtClean="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graphicFrame>
        <p:nvGraphicFramePr>
          <p:cNvPr id="4" name="Table 3"/>
          <p:cNvGraphicFramePr>
            <a:graphicFrameLocks noGrp="1"/>
          </p:cNvGraphicFramePr>
          <p:nvPr>
            <p:extLst/>
          </p:nvPr>
        </p:nvGraphicFramePr>
        <p:xfrm>
          <a:off x="9037637" y="1650365"/>
          <a:ext cx="2972391" cy="4902919"/>
        </p:xfrm>
        <a:graphic>
          <a:graphicData uri="http://schemas.openxmlformats.org/drawingml/2006/table">
            <a:tbl>
              <a:tblPr firstRow="1" bandRow="1">
                <a:tableStyleId>{5C22544A-7EE6-4342-B048-85BDC9FD1C3A}</a:tableStyleId>
              </a:tblPr>
              <a:tblGrid>
                <a:gridCol w="2972391"/>
              </a:tblGrid>
              <a:tr h="574759">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Tooling</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2956560">
                <a:tc>
                  <a:txBody>
                    <a:bodyPr/>
                    <a:lstStyle/>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dirty="0" smtClean="0"/>
                        <a:t>Client NuGet</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dirty="0" smtClean="0"/>
                        <a:t>Runtime available on NuGet</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i="0" dirty="0" smtClean="0"/>
                    </a:p>
                    <a:p>
                      <a:pPr marL="0" marR="0" indent="0" algn="l" defTabSz="932742"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i="0" dirty="0" smtClean="0"/>
                        <a:t>Visual Studio support:</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dirty="0" smtClean="0"/>
                        <a:t>Scaffolding</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dirty="0" smtClean="0"/>
                        <a:t>IntelliSense</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dirty="0" smtClean="0"/>
                        <a:t>Local F5</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dirty="0" smtClean="0"/>
                        <a:t>In-browser test client</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dirty="0" smtClean="0"/>
                        <a:t>Remote debugging</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dirty="0" smtClean="0"/>
                        <a:t>Publish via Web Deploy</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dirty="0" smtClean="0"/>
                        <a:t>Source control using TFS</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dirty="0" smtClean="0"/>
                        <a:t>View</a:t>
                      </a:r>
                      <a:r>
                        <a:rPr lang="en-US" sz="1700" i="0" baseline="0" dirty="0" smtClean="0"/>
                        <a:t> runtime logs</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baseline="0" dirty="0" smtClean="0"/>
                        <a:t>Send test messages</a:t>
                      </a:r>
                    </a:p>
                    <a:p>
                      <a:pPr marL="285750" marR="0" indent="-285750" algn="l" defTabSz="9327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i="0" baseline="0" dirty="0" smtClean="0"/>
                        <a:t>View registrations</a:t>
                      </a:r>
                      <a:endParaRPr lang="en-US" sz="1700" i="0" dirty="0" smtClean="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
        <p:nvSpPr>
          <p:cNvPr id="3" name="Rectangle 2"/>
          <p:cNvSpPr/>
          <p:nvPr/>
        </p:nvSpPr>
        <p:spPr bwMode="auto">
          <a:xfrm>
            <a:off x="8732837" y="1287462"/>
            <a:ext cx="3581400" cy="5638800"/>
          </a:xfrm>
          <a:prstGeom prst="rect">
            <a:avLst/>
          </a:prstGeom>
          <a:noFill/>
          <a:ln>
            <a:solidFill>
              <a:srgbClr val="FFFFFF"/>
            </a:solidFill>
            <a:prstDash val="lgDashDot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7" name="Table 6"/>
          <p:cNvGraphicFramePr>
            <a:graphicFrameLocks noGrp="1"/>
          </p:cNvGraphicFramePr>
          <p:nvPr>
            <p:extLst/>
          </p:nvPr>
        </p:nvGraphicFramePr>
        <p:xfrm>
          <a:off x="3076417" y="3055607"/>
          <a:ext cx="2678747" cy="3182632"/>
        </p:xfrm>
        <a:graphic>
          <a:graphicData uri="http://schemas.openxmlformats.org/drawingml/2006/table">
            <a:tbl>
              <a:tblPr firstRow="1" bandRow="1">
                <a:tableStyleId>{5C22544A-7EE6-4342-B048-85BDC9FD1C3A}</a:tableStyleId>
              </a:tblPr>
              <a:tblGrid>
                <a:gridCol w="2678747"/>
              </a:tblGrid>
              <a:tr h="508496">
                <a:tc>
                  <a:txBody>
                    <a:bodyPr/>
                    <a:lstStyle/>
                    <a:p>
                      <a:pPr marL="0" algn="l" defTabSz="932472" rtl="0" eaLnBrk="1" fontAlgn="base" latinLnBrk="0" hangingPunct="1">
                        <a:lnSpc>
                          <a:spcPct val="90000"/>
                        </a:lnSpc>
                        <a:spcBef>
                          <a:spcPct val="0"/>
                        </a:spcBef>
                        <a:spcAft>
                          <a:spcPct val="0"/>
                        </a:spcAft>
                      </a:pPr>
                      <a:r>
                        <a:rPr lang="en-US" sz="2800" b="1" kern="1200" dirty="0" err="1" smtClean="0">
                          <a:gradFill>
                            <a:gsLst>
                              <a:gs pos="0">
                                <a:srgbClr val="FFFFFF"/>
                              </a:gs>
                              <a:gs pos="100000">
                                <a:srgbClr val="FFFFFF"/>
                              </a:gs>
                            </a:gsLst>
                            <a:lin ang="5400000" scaled="0"/>
                          </a:gradFill>
                          <a:latin typeface="+mj-lt"/>
                          <a:ea typeface="Segoe UI" pitchFamily="34" charset="0"/>
                          <a:cs typeface="Segoe UI" pitchFamily="34" charset="0"/>
                        </a:rPr>
                        <a:t>Auth</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r>
              <a:tr h="2615704">
                <a:tc>
                  <a:txBody>
                    <a:bodyPr/>
                    <a:lstStyle/>
                    <a:p>
                      <a:pPr marL="285750" indent="-285750">
                        <a:buFont typeface="Arial" panose="020B0604020202020204" pitchFamily="34" charset="0"/>
                        <a:buChar char="•"/>
                      </a:pPr>
                      <a:r>
                        <a:rPr lang="en-US" sz="1700" b="0" dirty="0" smtClean="0">
                          <a:latin typeface="+mn-lt"/>
                        </a:rPr>
                        <a:t>Facebook</a:t>
                      </a:r>
                    </a:p>
                    <a:p>
                      <a:pPr marL="285750" indent="-285750">
                        <a:buFont typeface="Arial" panose="020B0604020202020204" pitchFamily="34" charset="0"/>
                        <a:buChar char="•"/>
                      </a:pPr>
                      <a:r>
                        <a:rPr lang="en-US" sz="1700" b="0" dirty="0" smtClean="0">
                          <a:latin typeface="+mn-lt"/>
                        </a:rPr>
                        <a:t>Twitter</a:t>
                      </a:r>
                    </a:p>
                    <a:p>
                      <a:pPr marL="285750" indent="-285750">
                        <a:buFont typeface="Arial" panose="020B0604020202020204" pitchFamily="34" charset="0"/>
                        <a:buChar char="•"/>
                      </a:pPr>
                      <a:r>
                        <a:rPr lang="en-US" sz="1700" b="0" dirty="0" smtClean="0">
                          <a:latin typeface="+mn-lt"/>
                        </a:rPr>
                        <a:t>Google</a:t>
                      </a:r>
                      <a:r>
                        <a:rPr lang="en-US" sz="1700" b="0" baseline="0" dirty="0" smtClean="0">
                          <a:latin typeface="+mn-lt"/>
                        </a:rPr>
                        <a:t> </a:t>
                      </a:r>
                    </a:p>
                    <a:p>
                      <a:pPr marL="285750" indent="-285750">
                        <a:buFont typeface="Arial" panose="020B0604020202020204" pitchFamily="34" charset="0"/>
                        <a:buChar char="•"/>
                      </a:pPr>
                      <a:r>
                        <a:rPr lang="en-US" sz="1700" b="0" baseline="0" dirty="0" smtClean="0">
                          <a:latin typeface="+mn-lt"/>
                        </a:rPr>
                        <a:t>Microsoft Account</a:t>
                      </a:r>
                    </a:p>
                    <a:p>
                      <a:pPr marL="285750" indent="-285750">
                        <a:buFont typeface="Arial" panose="020B0604020202020204" pitchFamily="34" charset="0"/>
                        <a:buChar char="•"/>
                      </a:pPr>
                      <a:r>
                        <a:rPr lang="en-US" sz="1700" b="0" baseline="0" dirty="0" smtClean="0">
                          <a:latin typeface="+mn-lt"/>
                        </a:rPr>
                        <a:t>AAD</a:t>
                      </a:r>
                      <a:endParaRPr lang="en-US" sz="1700" b="0" dirty="0" smtClean="0">
                        <a:latin typeface="+mn-lt"/>
                      </a:endParaRPr>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graphicFrame>
        <p:nvGraphicFramePr>
          <p:cNvPr id="8" name="Table 7"/>
          <p:cNvGraphicFramePr>
            <a:graphicFrameLocks noGrp="1"/>
          </p:cNvGraphicFramePr>
          <p:nvPr>
            <p:extLst/>
          </p:nvPr>
        </p:nvGraphicFramePr>
        <p:xfrm>
          <a:off x="5913437" y="3055607"/>
          <a:ext cx="2678747" cy="3184855"/>
        </p:xfrm>
        <a:graphic>
          <a:graphicData uri="http://schemas.openxmlformats.org/drawingml/2006/table">
            <a:tbl>
              <a:tblPr firstRow="1" bandRow="1">
                <a:tableStyleId>{5C22544A-7EE6-4342-B048-85BDC9FD1C3A}</a:tableStyleId>
              </a:tblPr>
              <a:tblGrid>
                <a:gridCol w="2678747"/>
              </a:tblGrid>
              <a:tr h="569151">
                <a:tc>
                  <a:txBody>
                    <a:bodyPr/>
                    <a:lstStyle/>
                    <a:p>
                      <a:pPr marL="0" algn="l" defTabSz="932472" rtl="0" eaLnBrk="1" fontAlgn="base" latinLnBrk="0" hangingPunct="1">
                        <a:lnSpc>
                          <a:spcPct val="90000"/>
                        </a:lnSpc>
                        <a:spcBef>
                          <a:spcPct val="0"/>
                        </a:spcBef>
                        <a:spcAft>
                          <a:spcPct val="0"/>
                        </a:spcAft>
                      </a:pPr>
                      <a:r>
                        <a:rPr lang="en-US" sz="2800" b="1" kern="1200" dirty="0" smtClean="0">
                          <a:gradFill>
                            <a:gsLst>
                              <a:gs pos="0">
                                <a:srgbClr val="FFFFFF"/>
                              </a:gs>
                              <a:gs pos="100000">
                                <a:srgbClr val="FFFFFF"/>
                              </a:gs>
                            </a:gsLst>
                            <a:lin ang="5400000" scaled="0"/>
                          </a:gradFill>
                          <a:latin typeface="+mj-lt"/>
                          <a:ea typeface="Segoe UI" pitchFamily="34" charset="0"/>
                          <a:cs typeface="Segoe UI" pitchFamily="34" charset="0"/>
                        </a:rPr>
                        <a:t>Push</a:t>
                      </a:r>
                      <a:endParaRPr lang="en-US" sz="2800" b="1" kern="1200" dirty="0">
                        <a:gradFill>
                          <a:gsLst>
                            <a:gs pos="0">
                              <a:srgbClr val="FFFFFF"/>
                            </a:gs>
                            <a:gs pos="100000">
                              <a:srgbClr val="FFFFFF"/>
                            </a:gs>
                          </a:gsLst>
                          <a:lin ang="5400000" scaled="0"/>
                        </a:gradFill>
                        <a:latin typeface="+mj-lt"/>
                        <a:ea typeface="Segoe UI" pitchFamily="34" charset="0"/>
                        <a:cs typeface="Segoe UI" pitchFamily="34" charset="0"/>
                      </a:endParaRP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r>
              <a:tr h="2615704">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1700" b="0" dirty="0" smtClean="0"/>
                        <a:t>Uses</a:t>
                      </a:r>
                      <a:r>
                        <a:rPr lang="en-US" sz="1700" b="0" baseline="0" dirty="0" smtClean="0"/>
                        <a:t> </a:t>
                      </a:r>
                      <a:r>
                        <a:rPr lang="en-US" sz="1700" b="1" baseline="0" dirty="0" smtClean="0"/>
                        <a:t>Notification Hubs </a:t>
                      </a:r>
                      <a:r>
                        <a:rPr lang="en-US" sz="1700" b="0" baseline="0" dirty="0" smtClean="0"/>
                        <a:t>integration for high-scale, cross-platform push</a:t>
                      </a:r>
                      <a:endParaRPr lang="en-US" sz="1700" b="0" dirty="0"/>
                    </a:p>
                  </a:txBody>
                  <a:tcPr marL="182880" marR="182880" marT="91440" marB="9144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r>
            </a:tbl>
          </a:graphicData>
        </a:graphic>
      </p:graphicFrame>
      <p:sp>
        <p:nvSpPr>
          <p:cNvPr id="5" name="TextBox 4"/>
          <p:cNvSpPr txBox="1"/>
          <p:nvPr/>
        </p:nvSpPr>
        <p:spPr>
          <a:xfrm>
            <a:off x="503237" y="1439862"/>
            <a:ext cx="7086600"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Web API for Mobile with minimal code for data, </a:t>
            </a:r>
            <a:r>
              <a:rPr lang="en-US" sz="2400" dirty="0" err="1" smtClean="0">
                <a:gradFill>
                  <a:gsLst>
                    <a:gs pos="2917">
                      <a:srgbClr val="FFFFFF"/>
                    </a:gs>
                    <a:gs pos="30000">
                      <a:srgbClr val="FFFFFF"/>
                    </a:gs>
                  </a:gsLst>
                  <a:lin ang="5400000" scaled="0"/>
                </a:gradFill>
              </a:rPr>
              <a:t>auth</a:t>
            </a:r>
            <a:r>
              <a:rPr lang="en-US" sz="2400" dirty="0" smtClean="0">
                <a:gradFill>
                  <a:gsLst>
                    <a:gs pos="2917">
                      <a:srgbClr val="FFFFFF"/>
                    </a:gs>
                    <a:gs pos="30000">
                      <a:srgbClr val="FFFFFF"/>
                    </a:gs>
                  </a:gsLst>
                  <a:lin ang="5400000" scaled="0"/>
                </a:gradFill>
              </a:rPr>
              <a:t>, and push notifications. </a:t>
            </a:r>
          </a:p>
        </p:txBody>
      </p:sp>
    </p:spTree>
    <p:extLst>
      <p:ext uri="{BB962C8B-B14F-4D97-AF65-F5344CB8AC3E}">
        <p14:creationId xmlns:p14="http://schemas.microsoft.com/office/powerpoint/2010/main" val="13560389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Demo App – Candidate Tracker</a:t>
            </a:r>
            <a:endParaRPr lang="en-US" dirty="0"/>
          </a:p>
        </p:txBody>
      </p:sp>
      <p:sp>
        <p:nvSpPr>
          <p:cNvPr id="6" name="Text Placeholder 5"/>
          <p:cNvSpPr>
            <a:spLocks noGrp="1"/>
          </p:cNvSpPr>
          <p:nvPr>
            <p:ph type="body" sz="quarter" idx="11"/>
          </p:nvPr>
        </p:nvSpPr>
        <p:spPr>
          <a:xfrm>
            <a:off x="274639" y="1212849"/>
            <a:ext cx="6934198" cy="4025717"/>
          </a:xfrm>
        </p:spPr>
        <p:txBody>
          <a:bodyPr/>
          <a:lstStyle/>
          <a:p>
            <a:r>
              <a:rPr lang="en-US" sz="3200" dirty="0" smtClean="0"/>
              <a:t>Recruiting app to store candidate information</a:t>
            </a:r>
          </a:p>
          <a:p>
            <a:r>
              <a:rPr lang="en-US" sz="3200" dirty="0" smtClean="0"/>
              <a:t>Recruiters must log in with their AD credentials</a:t>
            </a:r>
          </a:p>
          <a:p>
            <a:r>
              <a:rPr lang="en-US" sz="3200" dirty="0" smtClean="0"/>
              <a:t>Recruiters can upload resumes to blob storage</a:t>
            </a:r>
          </a:p>
          <a:p>
            <a:r>
              <a:rPr lang="en-US" sz="3200" dirty="0" smtClean="0"/>
              <a:t>Recruiters are sent notifications for candidates in their discipline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2637" y="1439862"/>
            <a:ext cx="4842934" cy="2895600"/>
          </a:xfrm>
          <a:prstGeom prst="rect">
            <a:avLst/>
          </a:prstGeom>
        </p:spPr>
      </p:pic>
    </p:spTree>
    <p:extLst>
      <p:ext uri="{BB962C8B-B14F-4D97-AF65-F5344CB8AC3E}">
        <p14:creationId xmlns:p14="http://schemas.microsoft.com/office/powerpoint/2010/main" val="1700456170"/>
      </p:ext>
    </p:extLst>
  </p:cSld>
  <p:clrMapOvr>
    <a:masterClrMapping/>
  </p:clrMapOvr>
  <p:transition spd="slow">
    <p:pu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Storing and accessing data with SQL</a:t>
            </a:r>
            <a:endParaRPr lang="en-US" dirty="0"/>
          </a:p>
        </p:txBody>
      </p:sp>
    </p:spTree>
    <p:extLst>
      <p:ext uri="{BB962C8B-B14F-4D97-AF65-F5344CB8AC3E}">
        <p14:creationId xmlns:p14="http://schemas.microsoft.com/office/powerpoint/2010/main" val="224245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Authentication</a:t>
            </a:r>
            <a:endParaRPr lang="en-US" dirty="0"/>
          </a:p>
        </p:txBody>
      </p:sp>
    </p:spTree>
    <p:extLst>
      <p:ext uri="{BB962C8B-B14F-4D97-AF65-F5344CB8AC3E}">
        <p14:creationId xmlns:p14="http://schemas.microsoft.com/office/powerpoint/2010/main" val="1663870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Azure Active Directory and Mobile Services</a:t>
            </a:r>
            <a:endParaRPr lang="en-US" dirty="0"/>
          </a:p>
        </p:txBody>
      </p:sp>
      <p:sp>
        <p:nvSpPr>
          <p:cNvPr id="30" name="Content Placeholder 2"/>
          <p:cNvSpPr txBox="1">
            <a:spLocks/>
          </p:cNvSpPr>
          <p:nvPr/>
        </p:nvSpPr>
        <p:spPr>
          <a:xfrm>
            <a:off x="559860" y="2398130"/>
            <a:ext cx="5627325" cy="4298890"/>
          </a:xfrm>
          <a:prstGeom prst="rect">
            <a:avLst/>
          </a:prstGeom>
        </p:spPr>
        <p:txBody>
          <a:bodyPr vert="horz" lIns="93247" tIns="46623" rIns="93247" bIns="46623"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32418">
              <a:buFont typeface="Arial" panose="020B0604020202020204" pitchFamily="34" charset="0"/>
              <a:buNone/>
              <a:defRPr/>
            </a:pPr>
            <a:r>
              <a:rPr lang="en-US" sz="2400" dirty="0">
                <a:solidFill>
                  <a:srgbClr val="FFFFFF"/>
                </a:solidFill>
                <a:latin typeface="Segoe UI Light"/>
              </a:rPr>
              <a:t>Extend line-of-business to mobile</a:t>
            </a:r>
          </a:p>
          <a:p>
            <a:pPr marL="0" indent="0" defTabSz="932418">
              <a:buFont typeface="Arial" panose="020B0604020202020204" pitchFamily="34" charset="0"/>
              <a:buNone/>
              <a:defRPr/>
            </a:pPr>
            <a:endParaRPr lang="en-US" sz="2400" dirty="0">
              <a:solidFill>
                <a:srgbClr val="FFFFFF"/>
              </a:solidFill>
              <a:latin typeface="Segoe UI Light"/>
            </a:endParaRPr>
          </a:p>
          <a:p>
            <a:pPr marL="0" indent="0" defTabSz="932418">
              <a:buFont typeface="Arial" panose="020B0604020202020204" pitchFamily="34" charset="0"/>
              <a:buNone/>
              <a:defRPr/>
            </a:pPr>
            <a:r>
              <a:rPr lang="en-US" sz="2400" dirty="0">
                <a:solidFill>
                  <a:srgbClr val="FFFFFF"/>
                </a:solidFill>
                <a:latin typeface="Segoe UI Light"/>
              </a:rPr>
              <a:t>Bring turn-key login experience with corporate credentials to mobile developers</a:t>
            </a:r>
          </a:p>
          <a:p>
            <a:pPr marL="0" indent="0" defTabSz="932418">
              <a:buFont typeface="Arial" panose="020B0604020202020204" pitchFamily="34" charset="0"/>
              <a:buNone/>
              <a:defRPr/>
            </a:pPr>
            <a:endParaRPr lang="en-US" sz="2400" dirty="0">
              <a:solidFill>
                <a:srgbClr val="FFFFFF"/>
              </a:solidFill>
              <a:latin typeface="Segoe UI Light"/>
            </a:endParaRPr>
          </a:p>
          <a:p>
            <a:pPr marL="0" indent="0" defTabSz="932418">
              <a:buFont typeface="Arial" panose="020B0604020202020204" pitchFamily="34" charset="0"/>
              <a:buNone/>
              <a:defRPr/>
            </a:pPr>
            <a:r>
              <a:rPr lang="en-US" sz="2400" dirty="0">
                <a:solidFill>
                  <a:srgbClr val="FFFFFF"/>
                </a:solidFill>
                <a:latin typeface="Segoe UI Light"/>
              </a:rPr>
              <a:t>Enable applications built around organizational structures</a:t>
            </a:r>
          </a:p>
          <a:p>
            <a:pPr marL="0" indent="0" defTabSz="932418">
              <a:buFont typeface="Arial" panose="020B0604020202020204" pitchFamily="34" charset="0"/>
              <a:buNone/>
              <a:defRPr/>
            </a:pPr>
            <a:endParaRPr lang="en-US" sz="2400" dirty="0">
              <a:solidFill>
                <a:srgbClr val="FFFFFF"/>
              </a:solidFill>
              <a:latin typeface="Segoe UI Light"/>
            </a:endParaRPr>
          </a:p>
        </p:txBody>
      </p:sp>
      <p:grpSp>
        <p:nvGrpSpPr>
          <p:cNvPr id="25" name="Group 24"/>
          <p:cNvGrpSpPr/>
          <p:nvPr/>
        </p:nvGrpSpPr>
        <p:grpSpPr>
          <a:xfrm>
            <a:off x="6386135" y="2607946"/>
            <a:ext cx="719499" cy="444521"/>
            <a:chOff x="1953088" y="2128285"/>
            <a:chExt cx="705655" cy="435968"/>
          </a:xfrm>
        </p:grpSpPr>
        <p:pic>
          <p:nvPicPr>
            <p:cNvPr id="43" name="Picture 42"/>
            <p:cNvPicPr>
              <a:picLocks noChangeAspect="1"/>
            </p:cNvPicPr>
            <p:nvPr/>
          </p:nvPicPr>
          <p:blipFill>
            <a:blip r:embed="rId2">
              <a:biLevel thresh="25000"/>
            </a:blip>
            <a:stretch>
              <a:fillRect/>
            </a:stretch>
          </p:blipFill>
          <p:spPr>
            <a:xfrm>
              <a:off x="1953088" y="2144420"/>
              <a:ext cx="397430" cy="419833"/>
            </a:xfrm>
            <a:prstGeom prst="rect">
              <a:avLst/>
            </a:prstGeom>
          </p:spPr>
        </p:pic>
        <p:pic>
          <p:nvPicPr>
            <p:cNvPr id="44" name="Picture 43"/>
            <p:cNvPicPr>
              <a:picLocks noChangeAspect="1"/>
            </p:cNvPicPr>
            <p:nvPr/>
          </p:nvPicPr>
          <p:blipFill>
            <a:blip r:embed="rId3">
              <a:biLevel thresh="25000"/>
            </a:blip>
            <a:stretch>
              <a:fillRect/>
            </a:stretch>
          </p:blipFill>
          <p:spPr>
            <a:xfrm>
              <a:off x="2352574" y="2128285"/>
              <a:ext cx="306169" cy="434898"/>
            </a:xfrm>
            <a:prstGeom prst="rect">
              <a:avLst/>
            </a:prstGeom>
          </p:spPr>
        </p:pic>
      </p:grpSp>
      <p:pic>
        <p:nvPicPr>
          <p:cNvPr id="26" name="Picture 25"/>
          <p:cNvPicPr>
            <a:picLocks noChangeAspect="1"/>
          </p:cNvPicPr>
          <p:nvPr/>
        </p:nvPicPr>
        <p:blipFill>
          <a:blip r:embed="rId4">
            <a:biLevel thresh="25000"/>
          </a:blip>
          <a:stretch>
            <a:fillRect/>
          </a:stretch>
        </p:blipFill>
        <p:spPr>
          <a:xfrm>
            <a:off x="11552325" y="2830206"/>
            <a:ext cx="581715" cy="909633"/>
          </a:xfrm>
          <a:prstGeom prst="rect">
            <a:avLst/>
          </a:prstGeom>
        </p:spPr>
      </p:pic>
      <p:pic>
        <p:nvPicPr>
          <p:cNvPr id="27" name="Picture 26"/>
          <p:cNvPicPr>
            <a:picLocks noChangeAspect="1"/>
          </p:cNvPicPr>
          <p:nvPr/>
        </p:nvPicPr>
        <p:blipFill>
          <a:blip r:embed="rId5"/>
          <a:stretch>
            <a:fillRect/>
          </a:stretch>
        </p:blipFill>
        <p:spPr>
          <a:xfrm>
            <a:off x="9430154" y="2527478"/>
            <a:ext cx="1408336" cy="1409424"/>
          </a:xfrm>
          <a:prstGeom prst="rect">
            <a:avLst/>
          </a:prstGeom>
          <a:noFill/>
          <a:ln>
            <a:noFill/>
          </a:ln>
        </p:spPr>
      </p:pic>
      <p:grpSp>
        <p:nvGrpSpPr>
          <p:cNvPr id="28" name="Group 27"/>
          <p:cNvGrpSpPr/>
          <p:nvPr/>
        </p:nvGrpSpPr>
        <p:grpSpPr>
          <a:xfrm>
            <a:off x="6386135" y="3101786"/>
            <a:ext cx="719499" cy="444521"/>
            <a:chOff x="1953088" y="2128285"/>
            <a:chExt cx="705655" cy="435968"/>
          </a:xfrm>
        </p:grpSpPr>
        <p:pic>
          <p:nvPicPr>
            <p:cNvPr id="41" name="Picture 40"/>
            <p:cNvPicPr>
              <a:picLocks noChangeAspect="1"/>
            </p:cNvPicPr>
            <p:nvPr/>
          </p:nvPicPr>
          <p:blipFill>
            <a:blip r:embed="rId2">
              <a:biLevel thresh="25000"/>
            </a:blip>
            <a:stretch>
              <a:fillRect/>
            </a:stretch>
          </p:blipFill>
          <p:spPr>
            <a:xfrm>
              <a:off x="1953088" y="2144420"/>
              <a:ext cx="397430" cy="419833"/>
            </a:xfrm>
            <a:prstGeom prst="rect">
              <a:avLst/>
            </a:prstGeom>
          </p:spPr>
        </p:pic>
        <p:pic>
          <p:nvPicPr>
            <p:cNvPr id="42" name="Picture 41"/>
            <p:cNvPicPr>
              <a:picLocks noChangeAspect="1"/>
            </p:cNvPicPr>
            <p:nvPr/>
          </p:nvPicPr>
          <p:blipFill>
            <a:blip r:embed="rId3">
              <a:biLevel thresh="25000"/>
            </a:blip>
            <a:stretch>
              <a:fillRect/>
            </a:stretch>
          </p:blipFill>
          <p:spPr>
            <a:xfrm>
              <a:off x="2352574" y="2128285"/>
              <a:ext cx="306169" cy="434898"/>
            </a:xfrm>
            <a:prstGeom prst="rect">
              <a:avLst/>
            </a:prstGeom>
          </p:spPr>
        </p:pic>
      </p:grpSp>
      <p:grpSp>
        <p:nvGrpSpPr>
          <p:cNvPr id="29" name="Group 28"/>
          <p:cNvGrpSpPr/>
          <p:nvPr/>
        </p:nvGrpSpPr>
        <p:grpSpPr>
          <a:xfrm>
            <a:off x="6377017" y="3595625"/>
            <a:ext cx="719499" cy="444521"/>
            <a:chOff x="1953088" y="2128285"/>
            <a:chExt cx="705655" cy="435968"/>
          </a:xfrm>
        </p:grpSpPr>
        <p:pic>
          <p:nvPicPr>
            <p:cNvPr id="37" name="Picture 36"/>
            <p:cNvPicPr>
              <a:picLocks noChangeAspect="1"/>
            </p:cNvPicPr>
            <p:nvPr/>
          </p:nvPicPr>
          <p:blipFill>
            <a:blip r:embed="rId2">
              <a:biLevel thresh="25000"/>
            </a:blip>
            <a:stretch>
              <a:fillRect/>
            </a:stretch>
          </p:blipFill>
          <p:spPr>
            <a:xfrm>
              <a:off x="1953088" y="2144420"/>
              <a:ext cx="397430" cy="419833"/>
            </a:xfrm>
            <a:prstGeom prst="rect">
              <a:avLst/>
            </a:prstGeom>
          </p:spPr>
        </p:pic>
        <p:pic>
          <p:nvPicPr>
            <p:cNvPr id="38" name="Picture 37"/>
            <p:cNvPicPr>
              <a:picLocks noChangeAspect="1"/>
            </p:cNvPicPr>
            <p:nvPr/>
          </p:nvPicPr>
          <p:blipFill>
            <a:blip r:embed="rId3">
              <a:biLevel thresh="25000"/>
            </a:blip>
            <a:stretch>
              <a:fillRect/>
            </a:stretch>
          </p:blipFill>
          <p:spPr>
            <a:xfrm>
              <a:off x="2352574" y="2128285"/>
              <a:ext cx="306169" cy="434898"/>
            </a:xfrm>
            <a:prstGeom prst="rect">
              <a:avLst/>
            </a:prstGeom>
          </p:spPr>
        </p:pic>
      </p:grpSp>
      <p:sp>
        <p:nvSpPr>
          <p:cNvPr id="31" name="Left-Right Arrow 30"/>
          <p:cNvSpPr/>
          <p:nvPr/>
        </p:nvSpPr>
        <p:spPr>
          <a:xfrm>
            <a:off x="7233899" y="2735801"/>
            <a:ext cx="448183" cy="205264"/>
          </a:xfrm>
          <a:prstGeom prst="leftRightArrow">
            <a:avLst/>
          </a:prstGeom>
          <a:solidFill>
            <a:schemeClr val="accent1"/>
          </a:solidFill>
          <a:ln w="12700" cap="flat" cmpd="sng" algn="ctr">
            <a:noFill/>
            <a:prstDash val="solid"/>
            <a:miter lim="800000"/>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239">
              <a:defRPr/>
            </a:pPr>
            <a:endParaRPr lang="en-US" sz="1836" kern="0">
              <a:solidFill>
                <a:srgbClr val="404040"/>
              </a:solidFill>
              <a:latin typeface="Calibri" panose="020F0502020204030204"/>
            </a:endParaRPr>
          </a:p>
        </p:txBody>
      </p:sp>
      <p:sp>
        <p:nvSpPr>
          <p:cNvPr id="32" name="Left-Right Arrow 31"/>
          <p:cNvSpPr/>
          <p:nvPr/>
        </p:nvSpPr>
        <p:spPr>
          <a:xfrm>
            <a:off x="7233899" y="3220870"/>
            <a:ext cx="448183" cy="205264"/>
          </a:xfrm>
          <a:prstGeom prst="leftRightArrow">
            <a:avLst/>
          </a:prstGeom>
          <a:solidFill>
            <a:schemeClr val="accent1"/>
          </a:solidFill>
          <a:ln w="12700" cap="flat" cmpd="sng" algn="ctr">
            <a:noFill/>
            <a:prstDash val="solid"/>
            <a:miter lim="800000"/>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239">
              <a:defRPr/>
            </a:pPr>
            <a:endParaRPr lang="en-US" sz="1836" kern="0">
              <a:solidFill>
                <a:srgbClr val="404040"/>
              </a:solidFill>
              <a:latin typeface="Calibri" panose="020F0502020204030204"/>
            </a:endParaRPr>
          </a:p>
        </p:txBody>
      </p:sp>
      <p:sp>
        <p:nvSpPr>
          <p:cNvPr id="33" name="Left-Right Arrow 32"/>
          <p:cNvSpPr/>
          <p:nvPr/>
        </p:nvSpPr>
        <p:spPr>
          <a:xfrm>
            <a:off x="7233899" y="3723451"/>
            <a:ext cx="448183" cy="205264"/>
          </a:xfrm>
          <a:prstGeom prst="leftRightArrow">
            <a:avLst/>
          </a:prstGeom>
          <a:solidFill>
            <a:schemeClr val="accent1"/>
          </a:solidFill>
          <a:ln w="12700" cap="flat" cmpd="sng" algn="ctr">
            <a:noFill/>
            <a:prstDash val="solid"/>
            <a:miter lim="800000"/>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239">
              <a:defRPr/>
            </a:pPr>
            <a:endParaRPr lang="en-US" sz="1836" kern="0">
              <a:solidFill>
                <a:srgbClr val="404040"/>
              </a:solidFill>
              <a:latin typeface="Calibri" panose="020F0502020204030204"/>
            </a:endParaRPr>
          </a:p>
        </p:txBody>
      </p:sp>
      <p:sp>
        <p:nvSpPr>
          <p:cNvPr id="34" name="Left-Right Arrow 33"/>
          <p:cNvSpPr/>
          <p:nvPr/>
        </p:nvSpPr>
        <p:spPr>
          <a:xfrm>
            <a:off x="8853460" y="3182392"/>
            <a:ext cx="448183" cy="205264"/>
          </a:xfrm>
          <a:prstGeom prst="leftRightArrow">
            <a:avLst/>
          </a:prstGeom>
          <a:solidFill>
            <a:schemeClr val="accent1"/>
          </a:solidFill>
          <a:ln w="12700" cap="flat" cmpd="sng" algn="ctr">
            <a:noFill/>
            <a:prstDash val="solid"/>
            <a:miter lim="800000"/>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239">
              <a:defRPr/>
            </a:pPr>
            <a:endParaRPr lang="en-US" sz="1836" kern="0">
              <a:solidFill>
                <a:srgbClr val="404040"/>
              </a:solidFill>
              <a:latin typeface="Calibri" panose="020F0502020204030204"/>
            </a:endParaRPr>
          </a:p>
        </p:txBody>
      </p:sp>
      <p:sp>
        <p:nvSpPr>
          <p:cNvPr id="35" name="Left-Right Arrow 34"/>
          <p:cNvSpPr/>
          <p:nvPr/>
        </p:nvSpPr>
        <p:spPr>
          <a:xfrm>
            <a:off x="10967001" y="3182392"/>
            <a:ext cx="448183" cy="205264"/>
          </a:xfrm>
          <a:prstGeom prst="leftRightArrow">
            <a:avLst/>
          </a:prstGeom>
          <a:solidFill>
            <a:schemeClr val="accent1"/>
          </a:solidFill>
          <a:ln w="12700" cap="flat" cmpd="sng" algn="ctr">
            <a:noFill/>
            <a:prstDash val="solid"/>
            <a:miter lim="800000"/>
          </a:ln>
          <a:effectLst/>
        </p:spPr>
        <p:txBody>
          <a:bodyPr rtlCol="0" anchor="ct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defTabSz="932239">
              <a:defRPr/>
            </a:pPr>
            <a:endParaRPr lang="en-US" sz="1836" kern="0">
              <a:solidFill>
                <a:srgbClr val="404040"/>
              </a:solidFill>
              <a:latin typeface="Calibri" panose="020F0502020204030204"/>
            </a:endParaRPr>
          </a:p>
        </p:txBody>
      </p:sp>
      <p:pic>
        <p:nvPicPr>
          <p:cNvPr id="36" name="Picture 3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60116" y="2545387"/>
            <a:ext cx="815555" cy="139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34235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Active Directory Authentication Library (ADAL)</a:t>
            </a:r>
            <a:endParaRPr lang="en-US" dirty="0"/>
          </a:p>
        </p:txBody>
      </p:sp>
      <p:sp>
        <p:nvSpPr>
          <p:cNvPr id="5" name="Content Placeholder 4"/>
          <p:cNvSpPr>
            <a:spLocks noGrp="1"/>
          </p:cNvSpPr>
          <p:nvPr>
            <p:ph idx="4294967295"/>
          </p:nvPr>
        </p:nvSpPr>
        <p:spPr>
          <a:xfrm>
            <a:off x="855768" y="1861968"/>
            <a:ext cx="10724938" cy="4001095"/>
          </a:xfrm>
          <a:prstGeom prst="rect">
            <a:avLst/>
          </a:prstGeom>
        </p:spPr>
        <p:txBody>
          <a:bodyPr/>
          <a:lstStyle/>
          <a:p>
            <a:pPr marL="0" indent="0">
              <a:buNone/>
            </a:pPr>
            <a:r>
              <a:rPr lang="en-US" dirty="0" smtClean="0">
                <a:solidFill>
                  <a:schemeClr val="tx1"/>
                </a:solidFill>
              </a:rPr>
              <a:t>Facilitates login to AAD-protected resources</a:t>
            </a:r>
          </a:p>
          <a:p>
            <a:endParaRPr lang="en-US" dirty="0" smtClean="0">
              <a:solidFill>
                <a:schemeClr val="tx1"/>
              </a:solidFill>
            </a:endParaRPr>
          </a:p>
          <a:p>
            <a:pPr marL="0" indent="0">
              <a:buNone/>
            </a:pPr>
            <a:r>
              <a:rPr lang="en-US" dirty="0" smtClean="0">
                <a:solidFill>
                  <a:schemeClr val="tx1"/>
                </a:solidFill>
              </a:rPr>
              <a:t>Provides single sign-on to multiple enterprise resources</a:t>
            </a:r>
            <a:endParaRPr lang="en-US" dirty="0">
              <a:solidFill>
                <a:schemeClr val="tx1"/>
              </a:solidFill>
            </a:endParaRPr>
          </a:p>
          <a:p>
            <a:endParaRPr lang="en-US" dirty="0" smtClean="0">
              <a:solidFill>
                <a:schemeClr val="tx1"/>
              </a:solidFill>
            </a:endParaRPr>
          </a:p>
          <a:p>
            <a:pPr marL="0" indent="0">
              <a:buNone/>
            </a:pPr>
            <a:r>
              <a:rPr lang="en-US" dirty="0" smtClean="0">
                <a:solidFill>
                  <a:schemeClr val="tx1"/>
                </a:solidFill>
              </a:rPr>
              <a:t>Available for Windows Store, iOS, and Android</a:t>
            </a:r>
            <a:endParaRPr lang="en-US" dirty="0">
              <a:solidFill>
                <a:schemeClr val="tx1"/>
              </a:solidFill>
            </a:endParaRPr>
          </a:p>
        </p:txBody>
      </p:sp>
    </p:spTree>
    <p:extLst>
      <p:ext uri="{BB962C8B-B14F-4D97-AF65-F5344CB8AC3E}">
        <p14:creationId xmlns:p14="http://schemas.microsoft.com/office/powerpoint/2010/main" val="17006031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AAD and Mobile Services </a:t>
            </a:r>
            <a:endParaRPr lang="en-US" dirty="0"/>
          </a:p>
        </p:txBody>
      </p:sp>
      <p:pic>
        <p:nvPicPr>
          <p:cNvPr id="4" name="Picture 3"/>
          <p:cNvPicPr>
            <a:picLocks noChangeAspect="1"/>
          </p:cNvPicPr>
          <p:nvPr/>
        </p:nvPicPr>
        <p:blipFill>
          <a:blip r:embed="rId3">
            <a:biLevel thresh="25000"/>
          </a:blip>
          <a:stretch>
            <a:fillRect/>
          </a:stretch>
        </p:blipFill>
        <p:spPr>
          <a:xfrm>
            <a:off x="2209125" y="4815823"/>
            <a:ext cx="653601" cy="928407"/>
          </a:xfrm>
          <a:prstGeom prst="rect">
            <a:avLst/>
          </a:prstGeom>
          <a:noFill/>
          <a:ln>
            <a:noFill/>
          </a:ln>
        </p:spPr>
      </p:pic>
      <p:pic>
        <p:nvPicPr>
          <p:cNvPr id="5" name="Picture 4"/>
          <p:cNvPicPr>
            <a:picLocks noChangeAspect="1"/>
          </p:cNvPicPr>
          <p:nvPr/>
        </p:nvPicPr>
        <p:blipFill>
          <a:blip r:embed="rId4"/>
          <a:stretch>
            <a:fillRect/>
          </a:stretch>
        </p:blipFill>
        <p:spPr>
          <a:xfrm>
            <a:off x="5622029" y="1668462"/>
            <a:ext cx="1380651" cy="1381717"/>
          </a:xfrm>
          <a:prstGeom prst="rect">
            <a:avLst/>
          </a:prstGeom>
          <a:noFill/>
          <a:ln>
            <a:noFill/>
          </a:ln>
        </p:spPr>
      </p:pic>
      <p:grpSp>
        <p:nvGrpSpPr>
          <p:cNvPr id="6" name="Group 5"/>
          <p:cNvGrpSpPr/>
          <p:nvPr/>
        </p:nvGrpSpPr>
        <p:grpSpPr>
          <a:xfrm>
            <a:off x="9761986" y="4697289"/>
            <a:ext cx="1409251" cy="915410"/>
            <a:chOff x="1995223" y="4372279"/>
            <a:chExt cx="1381744" cy="897542"/>
          </a:xfrm>
        </p:grpSpPr>
        <p:pic>
          <p:nvPicPr>
            <p:cNvPr id="7" name="Picture 6"/>
            <p:cNvPicPr>
              <a:picLocks noChangeAspect="1"/>
            </p:cNvPicPr>
            <p:nvPr/>
          </p:nvPicPr>
          <p:blipFill>
            <a:blip r:embed="rId5">
              <a:biLevel thresh="25000"/>
            </a:blip>
            <a:stretch>
              <a:fillRect/>
            </a:stretch>
          </p:blipFill>
          <p:spPr>
            <a:xfrm>
              <a:off x="1995223" y="4372279"/>
              <a:ext cx="1381744" cy="89754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37992" y="4488499"/>
              <a:ext cx="407668" cy="724581"/>
            </a:xfrm>
            <a:prstGeom prst="rect">
              <a:avLst/>
            </a:prstGeom>
            <a:noFill/>
            <a:ln>
              <a:noFill/>
            </a:ln>
            <a:extLst/>
          </p:spPr>
        </p:pic>
      </p:grpSp>
      <p:cxnSp>
        <p:nvCxnSpPr>
          <p:cNvPr id="10" name="Straight Connector 9"/>
          <p:cNvCxnSpPr>
            <a:stCxn id="4" idx="0"/>
          </p:cNvCxnSpPr>
          <p:nvPr/>
        </p:nvCxnSpPr>
        <p:spPr>
          <a:xfrm flipH="1" flipV="1">
            <a:off x="2535925" y="2448875"/>
            <a:ext cx="1" cy="236694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2530859" y="2448875"/>
            <a:ext cx="3086105"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bwMode="auto">
          <a:xfrm>
            <a:off x="2986453" y="1937085"/>
            <a:ext cx="2290414" cy="101979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User logs in to AAD and requests token</a:t>
            </a:r>
          </a:p>
        </p:txBody>
      </p:sp>
      <p:cxnSp>
        <p:nvCxnSpPr>
          <p:cNvPr id="17" name="Straight Connector 16"/>
          <p:cNvCxnSpPr>
            <a:stCxn id="5" idx="2"/>
          </p:cNvCxnSpPr>
          <p:nvPr/>
        </p:nvCxnSpPr>
        <p:spPr>
          <a:xfrm>
            <a:off x="6312355" y="3050179"/>
            <a:ext cx="0" cy="81191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742525" y="3862091"/>
            <a:ext cx="3569829"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bwMode="auto">
          <a:xfrm>
            <a:off x="3142889" y="3363275"/>
            <a:ext cx="2284024" cy="101979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AAD returns access token to mobile device</a:t>
            </a:r>
          </a:p>
        </p:txBody>
      </p:sp>
      <p:cxnSp>
        <p:nvCxnSpPr>
          <p:cNvPr id="32" name="Straight Arrow Connector 31"/>
          <p:cNvCxnSpPr/>
          <p:nvPr/>
        </p:nvCxnSpPr>
        <p:spPr>
          <a:xfrm>
            <a:off x="2742525" y="3861115"/>
            <a:ext cx="0" cy="94265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4" idx="3"/>
          </p:cNvCxnSpPr>
          <p:nvPr/>
        </p:nvCxnSpPr>
        <p:spPr>
          <a:xfrm flipV="1">
            <a:off x="2862726" y="5280026"/>
            <a:ext cx="6899260"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5487701" y="4761742"/>
            <a:ext cx="2284024" cy="101979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Client passes access token to Mobile Service </a:t>
            </a:r>
          </a:p>
        </p:txBody>
      </p:sp>
    </p:spTree>
    <p:extLst>
      <p:ext uri="{BB962C8B-B14F-4D97-AF65-F5344CB8AC3E}">
        <p14:creationId xmlns:p14="http://schemas.microsoft.com/office/powerpoint/2010/main" val="21085077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0"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Authentication with AAD and Mobile Services</a:t>
            </a:r>
            <a:endParaRPr lang="en-US" dirty="0"/>
          </a:p>
        </p:txBody>
      </p:sp>
    </p:spTree>
    <p:extLst>
      <p:ext uri="{BB962C8B-B14F-4D97-AF65-F5344CB8AC3E}">
        <p14:creationId xmlns:p14="http://schemas.microsoft.com/office/powerpoint/2010/main" val="422069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Blob Storage + Mobile Services</a:t>
            </a:r>
            <a:endParaRPr lang="en-US" dirty="0"/>
          </a:p>
        </p:txBody>
      </p:sp>
    </p:spTree>
    <p:extLst>
      <p:ext uri="{BB962C8B-B14F-4D97-AF65-F5344CB8AC3E}">
        <p14:creationId xmlns:p14="http://schemas.microsoft.com/office/powerpoint/2010/main" val="1354054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Store files using Azure Storage</a:t>
            </a:r>
            <a:endParaRPr lang="en-US" dirty="0"/>
          </a:p>
        </p:txBody>
      </p:sp>
      <p:sp>
        <p:nvSpPr>
          <p:cNvPr id="3" name="Text Placeholder 2"/>
          <p:cNvSpPr>
            <a:spLocks noGrp="1"/>
          </p:cNvSpPr>
          <p:nvPr>
            <p:ph type="body" sz="quarter" idx="11"/>
          </p:nvPr>
        </p:nvSpPr>
        <p:spPr>
          <a:xfrm>
            <a:off x="274639" y="1212849"/>
            <a:ext cx="11889564" cy="6832640"/>
          </a:xfrm>
        </p:spPr>
        <p:txBody>
          <a:bodyPr/>
          <a:lstStyle/>
          <a:p>
            <a:pPr lvl="0">
              <a:buClr>
                <a:srgbClr val="FFFFFF"/>
              </a:buClr>
            </a:pPr>
            <a:r>
              <a:rPr lang="en-US" dirty="0" smtClean="0">
                <a:solidFill>
                  <a:schemeClr val="tx1"/>
                </a:solidFill>
              </a:rPr>
              <a:t>Storing files in Azure Storage</a:t>
            </a:r>
            <a:endParaRPr lang="en-US" dirty="0">
              <a:solidFill>
                <a:schemeClr val="tx1"/>
              </a:solidFill>
            </a:endParaRPr>
          </a:p>
          <a:p>
            <a:pPr lvl="0">
              <a:buClr>
                <a:srgbClr val="FFFFFF"/>
              </a:buClr>
            </a:pPr>
            <a:r>
              <a:rPr lang="en-US" sz="2000" dirty="0" smtClean="0">
                <a:solidFill>
                  <a:srgbClr val="FFFFFF"/>
                </a:solidFill>
              </a:rPr>
              <a:t>Cost effective, scalable, and accessible from anywhere</a:t>
            </a:r>
          </a:p>
          <a:p>
            <a:pPr lvl="0"/>
            <a:endParaRPr lang="en-US" dirty="0" smtClean="0">
              <a:gradFill>
                <a:gsLst>
                  <a:gs pos="2920">
                    <a:srgbClr val="00BCF2"/>
                  </a:gs>
                  <a:gs pos="39000">
                    <a:srgbClr val="00BCF2"/>
                  </a:gs>
                </a:gsLst>
                <a:lin ang="5400000" scaled="0"/>
              </a:gradFill>
            </a:endParaRPr>
          </a:p>
          <a:p>
            <a:pPr lvl="0"/>
            <a:r>
              <a:rPr lang="en-US" dirty="0" smtClean="0">
                <a:solidFill>
                  <a:schemeClr val="tx1"/>
                </a:solidFill>
              </a:rPr>
              <a:t>Can’t burn secrets into your client app</a:t>
            </a:r>
          </a:p>
          <a:p>
            <a:pPr lvl="0"/>
            <a:r>
              <a:rPr lang="en-US" sz="2000" dirty="0" smtClean="0">
                <a:solidFill>
                  <a:schemeClr val="tx1"/>
                </a:solidFill>
              </a:rPr>
              <a:t>Imagine malicious users uploading random files to your storage account</a:t>
            </a:r>
            <a:endParaRPr lang="en-US" sz="2000" dirty="0">
              <a:solidFill>
                <a:schemeClr val="tx1"/>
              </a:solidFill>
            </a:endParaRPr>
          </a:p>
          <a:p>
            <a:endParaRPr lang="en-US" dirty="0" smtClean="0">
              <a:solidFill>
                <a:schemeClr val="tx1"/>
              </a:solidFill>
            </a:endParaRPr>
          </a:p>
          <a:p>
            <a:pPr lvl="0">
              <a:buClr>
                <a:srgbClr val="FFFFFF"/>
              </a:buClr>
            </a:pPr>
            <a:r>
              <a:rPr lang="en-US" dirty="0" smtClean="0"/>
              <a:t>Shared Access Signature</a:t>
            </a:r>
          </a:p>
          <a:p>
            <a:pPr>
              <a:buClr>
                <a:srgbClr val="FFFFFF"/>
              </a:buClr>
            </a:pPr>
            <a:r>
              <a:rPr lang="en-US" sz="2000" dirty="0" smtClean="0">
                <a:solidFill>
                  <a:schemeClr val="tx1"/>
                </a:solidFill>
              </a:rPr>
              <a:t>Allows clients to read/write/update data without a storage account key</a:t>
            </a:r>
          </a:p>
          <a:p>
            <a:pPr>
              <a:buClr>
                <a:srgbClr val="FFFFFF"/>
              </a:buClr>
            </a:pPr>
            <a:r>
              <a:rPr lang="en-US" sz="2000" dirty="0" smtClean="0">
                <a:solidFill>
                  <a:schemeClr val="tx1"/>
                </a:solidFill>
              </a:rPr>
              <a:t>Obtain a restricted token that allows you to access storage account for a short period of time</a:t>
            </a:r>
            <a:endParaRPr lang="en-US" sz="2000" dirty="0">
              <a:solidFill>
                <a:schemeClr val="tx1"/>
              </a:solidFill>
            </a:endParaRPr>
          </a:p>
          <a:p>
            <a:pPr lvl="0">
              <a:buClr>
                <a:srgbClr val="FFFFFF"/>
              </a:buClr>
            </a:pPr>
            <a:endParaRPr lang="en-US" dirty="0" smtClean="0"/>
          </a:p>
          <a:p>
            <a:endParaRPr lang="en-US" dirty="0"/>
          </a:p>
          <a:p>
            <a:endParaRPr lang="en-US" dirty="0"/>
          </a:p>
        </p:txBody>
      </p:sp>
    </p:spTree>
    <p:extLst>
      <p:ext uri="{BB962C8B-B14F-4D97-AF65-F5344CB8AC3E}">
        <p14:creationId xmlns:p14="http://schemas.microsoft.com/office/powerpoint/2010/main" val="224386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Building Microsoft Azure Mobile Services with Visual Studio</a:t>
            </a:r>
            <a:endParaRPr lang="en-US" sz="4800" dirty="0"/>
          </a:p>
        </p:txBody>
      </p:sp>
      <p:sp>
        <p:nvSpPr>
          <p:cNvPr id="3" name="Text Placeholder 2"/>
          <p:cNvSpPr>
            <a:spLocks noGrp="1"/>
          </p:cNvSpPr>
          <p:nvPr>
            <p:ph type="body" sz="quarter" idx="14"/>
          </p:nvPr>
        </p:nvSpPr>
        <p:spPr>
          <a:xfrm>
            <a:off x="273050" y="4795114"/>
            <a:ext cx="6019799" cy="1554478"/>
          </a:xfrm>
        </p:spPr>
        <p:txBody>
          <a:bodyPr/>
          <a:lstStyle/>
          <a:p>
            <a:r>
              <a:rPr lang="en-US" dirty="0" smtClean="0"/>
              <a:t>Merwan Hade</a:t>
            </a:r>
            <a:endParaRPr lang="en-US" dirty="0"/>
          </a:p>
        </p:txBody>
      </p:sp>
      <p:sp>
        <p:nvSpPr>
          <p:cNvPr id="4" name="Text Placeholder 2"/>
          <p:cNvSpPr txBox="1">
            <a:spLocks/>
          </p:cNvSpPr>
          <p:nvPr/>
        </p:nvSpPr>
        <p:spPr bwMode="ltGray">
          <a:xfrm>
            <a:off x="274638" y="4224411"/>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DEV-B320</a:t>
            </a:r>
            <a:endParaRPr lang="en-US" dirty="0"/>
          </a:p>
        </p:txBody>
      </p:sp>
    </p:spTree>
    <p:extLst>
      <p:ext uri="{BB962C8B-B14F-4D97-AF65-F5344CB8AC3E}">
        <p14:creationId xmlns:p14="http://schemas.microsoft.com/office/powerpoint/2010/main" val="89954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Services and SAS to Azure Storage</a:t>
            </a:r>
            <a:endParaRPr lang="en-US" dirty="0"/>
          </a:p>
        </p:txBody>
      </p:sp>
      <p:pic>
        <p:nvPicPr>
          <p:cNvPr id="4" name="Picture 3"/>
          <p:cNvPicPr>
            <a:picLocks noChangeAspect="1"/>
          </p:cNvPicPr>
          <p:nvPr/>
        </p:nvPicPr>
        <p:blipFill>
          <a:blip r:embed="rId3">
            <a:biLevel thresh="25000"/>
          </a:blip>
          <a:stretch>
            <a:fillRect/>
          </a:stretch>
        </p:blipFill>
        <p:spPr>
          <a:xfrm>
            <a:off x="1189037" y="4868862"/>
            <a:ext cx="653601" cy="928407"/>
          </a:xfrm>
          <a:prstGeom prst="rect">
            <a:avLst/>
          </a:prstGeom>
          <a:noFill/>
          <a:ln>
            <a:noFill/>
          </a:ln>
        </p:spPr>
      </p:pic>
      <p:grpSp>
        <p:nvGrpSpPr>
          <p:cNvPr id="6" name="Group 5"/>
          <p:cNvGrpSpPr/>
          <p:nvPr/>
        </p:nvGrpSpPr>
        <p:grpSpPr>
          <a:xfrm>
            <a:off x="5766911" y="1760021"/>
            <a:ext cx="1409251" cy="915410"/>
            <a:chOff x="1995223" y="4372279"/>
            <a:chExt cx="1381744" cy="897542"/>
          </a:xfrm>
        </p:grpSpPr>
        <p:pic>
          <p:nvPicPr>
            <p:cNvPr id="12" name="Picture 11"/>
            <p:cNvPicPr>
              <a:picLocks noChangeAspect="1"/>
            </p:cNvPicPr>
            <p:nvPr/>
          </p:nvPicPr>
          <p:blipFill>
            <a:blip r:embed="rId4">
              <a:biLevel thresh="25000"/>
            </a:blip>
            <a:stretch>
              <a:fillRect/>
            </a:stretch>
          </p:blipFill>
          <p:spPr>
            <a:xfrm>
              <a:off x="1995223" y="4372279"/>
              <a:ext cx="1381744" cy="89754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7992" y="4488499"/>
              <a:ext cx="407668" cy="724581"/>
            </a:xfrm>
            <a:prstGeom prst="rect">
              <a:avLst/>
            </a:prstGeom>
            <a:noFill/>
            <a:ln>
              <a:noFill/>
            </a:ln>
            <a:extLst/>
          </p:spPr>
        </p:pic>
      </p:grpSp>
      <p:grpSp>
        <p:nvGrpSpPr>
          <p:cNvPr id="19" name="Group 18"/>
          <p:cNvGrpSpPr/>
          <p:nvPr/>
        </p:nvGrpSpPr>
        <p:grpSpPr>
          <a:xfrm>
            <a:off x="10033634" y="4805280"/>
            <a:ext cx="1409251" cy="915410"/>
            <a:chOff x="7818437" y="3649662"/>
            <a:chExt cx="1409251" cy="915410"/>
          </a:xfrm>
        </p:grpSpPr>
        <p:pic>
          <p:nvPicPr>
            <p:cNvPr id="15" name="Picture 14"/>
            <p:cNvPicPr>
              <a:picLocks noChangeAspect="1"/>
            </p:cNvPicPr>
            <p:nvPr/>
          </p:nvPicPr>
          <p:blipFill>
            <a:blip r:embed="rId4">
              <a:biLevel thresh="25000"/>
            </a:blip>
            <a:stretch>
              <a:fillRect/>
            </a:stretch>
          </p:blipFill>
          <p:spPr>
            <a:xfrm>
              <a:off x="7818437" y="3649662"/>
              <a:ext cx="1409251" cy="915410"/>
            </a:xfrm>
            <a:prstGeom prst="rect">
              <a:avLst/>
            </a:prstGeom>
          </p:spPr>
        </p:pic>
        <p:pic>
          <p:nvPicPr>
            <p:cNvPr id="18" name="Picture 17"/>
            <p:cNvPicPr>
              <a:picLocks noChangeAspect="1"/>
            </p:cNvPicPr>
            <p:nvPr/>
          </p:nvPicPr>
          <p:blipFill>
            <a:blip r:embed="rId6"/>
            <a:stretch>
              <a:fillRect/>
            </a:stretch>
          </p:blipFill>
          <p:spPr>
            <a:xfrm>
              <a:off x="8351837" y="3905884"/>
              <a:ext cx="523875" cy="476250"/>
            </a:xfrm>
            <a:prstGeom prst="rect">
              <a:avLst/>
            </a:prstGeom>
          </p:spPr>
        </p:pic>
      </p:grpSp>
      <p:cxnSp>
        <p:nvCxnSpPr>
          <p:cNvPr id="37" name="Straight Arrow Connector 36"/>
          <p:cNvCxnSpPr>
            <a:stCxn id="4" idx="3"/>
            <a:endCxn id="15" idx="1"/>
          </p:cNvCxnSpPr>
          <p:nvPr/>
        </p:nvCxnSpPr>
        <p:spPr>
          <a:xfrm flipV="1">
            <a:off x="1842638" y="5262985"/>
            <a:ext cx="8190996" cy="7008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bwMode="auto">
          <a:xfrm>
            <a:off x="5255481" y="4868862"/>
            <a:ext cx="2029556" cy="96458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Access storage resources using SAS token</a:t>
            </a:r>
          </a:p>
        </p:txBody>
      </p:sp>
      <p:cxnSp>
        <p:nvCxnSpPr>
          <p:cNvPr id="49" name="Straight Connector 48"/>
          <p:cNvCxnSpPr/>
          <p:nvPr/>
        </p:nvCxnSpPr>
        <p:spPr>
          <a:xfrm flipV="1">
            <a:off x="1341437" y="2201863"/>
            <a:ext cx="0" cy="247274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1341437" y="2201862"/>
            <a:ext cx="4425474"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2517382" y="1694481"/>
            <a:ext cx="2029556" cy="134558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Authenticate against MS and request SAS token</a:t>
            </a:r>
          </a:p>
        </p:txBody>
      </p:sp>
      <p:cxnSp>
        <p:nvCxnSpPr>
          <p:cNvPr id="56" name="Elbow Connector 55"/>
          <p:cNvCxnSpPr>
            <a:stCxn id="12" idx="2"/>
          </p:cNvCxnSpPr>
          <p:nvPr/>
        </p:nvCxnSpPr>
        <p:spPr>
          <a:xfrm rot="5400000">
            <a:off x="3515687" y="831111"/>
            <a:ext cx="1111530" cy="4800171"/>
          </a:xfrm>
          <a:prstGeom prst="bentConnector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671366" y="3802062"/>
            <a:ext cx="0" cy="88764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2717381" y="3250133"/>
            <a:ext cx="2029556" cy="964581"/>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Acquire SAS token for storage</a:t>
            </a:r>
          </a:p>
        </p:txBody>
      </p:sp>
      <p:cxnSp>
        <p:nvCxnSpPr>
          <p:cNvPr id="67" name="Straight Connector 66"/>
          <p:cNvCxnSpPr/>
          <p:nvPr/>
        </p:nvCxnSpPr>
        <p:spPr>
          <a:xfrm>
            <a:off x="7176162" y="1954777"/>
            <a:ext cx="3914747" cy="18485"/>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11090909" y="1973262"/>
            <a:ext cx="0" cy="271644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10790237" y="2354262"/>
            <a:ext cx="0" cy="2286002"/>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H="1">
            <a:off x="7285037" y="2354262"/>
            <a:ext cx="3505200"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bwMode="auto">
          <a:xfrm>
            <a:off x="8461685" y="1439862"/>
            <a:ext cx="2029556" cy="139599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Set a limited access policy and request SAS token</a:t>
            </a:r>
          </a:p>
        </p:txBody>
      </p:sp>
    </p:spTree>
    <p:extLst>
      <p:ext uri="{BB962C8B-B14F-4D97-AF65-F5344CB8AC3E}">
        <p14:creationId xmlns:p14="http://schemas.microsoft.com/office/powerpoint/2010/main" val="29758542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6" grpId="0" animBg="1"/>
      <p:bldP spid="35"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Storing files in blob storage</a:t>
            </a:r>
            <a:endParaRPr lang="en-US" dirty="0"/>
          </a:p>
        </p:txBody>
      </p:sp>
    </p:spTree>
    <p:extLst>
      <p:ext uri="{BB962C8B-B14F-4D97-AF65-F5344CB8AC3E}">
        <p14:creationId xmlns:p14="http://schemas.microsoft.com/office/powerpoint/2010/main" val="419784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Push notifications</a:t>
            </a:r>
            <a:endParaRPr lang="en-US" dirty="0"/>
          </a:p>
        </p:txBody>
      </p:sp>
    </p:spTree>
    <p:extLst>
      <p:ext uri="{BB962C8B-B14F-4D97-AF65-F5344CB8AC3E}">
        <p14:creationId xmlns:p14="http://schemas.microsoft.com/office/powerpoint/2010/main" val="216510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Notification Hubs?	</a:t>
            </a:r>
            <a:endParaRPr lang="en-US" dirty="0"/>
          </a:p>
        </p:txBody>
      </p:sp>
      <p:sp>
        <p:nvSpPr>
          <p:cNvPr id="3" name="Text Placeholder 2"/>
          <p:cNvSpPr>
            <a:spLocks noGrp="1"/>
          </p:cNvSpPr>
          <p:nvPr>
            <p:ph type="body" sz="quarter" idx="11"/>
          </p:nvPr>
        </p:nvSpPr>
        <p:spPr>
          <a:xfrm>
            <a:off x="274639" y="1212849"/>
            <a:ext cx="11889564" cy="6832640"/>
          </a:xfrm>
        </p:spPr>
        <p:txBody>
          <a:bodyPr/>
          <a:lstStyle/>
          <a:p>
            <a:pPr lvl="0">
              <a:buClr>
                <a:srgbClr val="FFFFFF"/>
              </a:buClr>
            </a:pPr>
            <a:r>
              <a:rPr lang="en-US" dirty="0" smtClean="0">
                <a:solidFill>
                  <a:schemeClr val="tx1"/>
                </a:solidFill>
              </a:rPr>
              <a:t>Any back-end technology</a:t>
            </a:r>
            <a:endParaRPr lang="en-US" dirty="0">
              <a:solidFill>
                <a:schemeClr val="tx1"/>
              </a:solidFill>
            </a:endParaRPr>
          </a:p>
          <a:p>
            <a:pPr lvl="0">
              <a:buClr>
                <a:srgbClr val="FFFFFF"/>
              </a:buClr>
            </a:pPr>
            <a:r>
              <a:rPr lang="en-US" sz="2000" dirty="0">
                <a:solidFill>
                  <a:srgbClr val="FFFFFF"/>
                </a:solidFill>
              </a:rPr>
              <a:t>Backend can be on-</a:t>
            </a:r>
            <a:r>
              <a:rPr lang="en-US" sz="2000" dirty="0" err="1">
                <a:solidFill>
                  <a:srgbClr val="FFFFFF"/>
                </a:solidFill>
              </a:rPr>
              <a:t>prem</a:t>
            </a:r>
            <a:r>
              <a:rPr lang="en-US" sz="2000" dirty="0">
                <a:solidFill>
                  <a:srgbClr val="FFFFFF"/>
                </a:solidFill>
              </a:rPr>
              <a:t> or in the cloud</a:t>
            </a:r>
          </a:p>
          <a:p>
            <a:pPr lvl="0">
              <a:buClr>
                <a:srgbClr val="FFFFFF"/>
              </a:buClr>
            </a:pPr>
            <a:r>
              <a:rPr lang="en-US" sz="2000" dirty="0" smtClean="0">
                <a:solidFill>
                  <a:srgbClr val="FFFFFF"/>
                </a:solidFill>
              </a:rPr>
              <a:t>.NET, Node JS, Java, PHP, </a:t>
            </a:r>
            <a:r>
              <a:rPr lang="en-US" sz="2000" dirty="0" err="1" smtClean="0">
                <a:solidFill>
                  <a:srgbClr val="FFFFFF"/>
                </a:solidFill>
              </a:rPr>
              <a:t>etc</a:t>
            </a:r>
            <a:endParaRPr lang="en-US" sz="700" dirty="0" smtClean="0"/>
          </a:p>
          <a:p>
            <a:r>
              <a:rPr lang="en-US" dirty="0" smtClean="0"/>
              <a:t>Cross </a:t>
            </a:r>
            <a:r>
              <a:rPr lang="en-US" dirty="0"/>
              <a:t>Platform </a:t>
            </a:r>
            <a:endParaRPr lang="en-US" dirty="0" smtClean="0"/>
          </a:p>
          <a:p>
            <a:r>
              <a:rPr lang="en-US" sz="2000" dirty="0" smtClean="0">
                <a:solidFill>
                  <a:schemeClr val="tx1"/>
                </a:solidFill>
              </a:rPr>
              <a:t>Windows</a:t>
            </a:r>
            <a:r>
              <a:rPr lang="en-US" sz="2000" dirty="0">
                <a:solidFill>
                  <a:schemeClr val="tx1"/>
                </a:solidFill>
              </a:rPr>
              <a:t>, Windows Phone, </a:t>
            </a:r>
            <a:r>
              <a:rPr lang="en-US" sz="2000" dirty="0" err="1">
                <a:solidFill>
                  <a:schemeClr val="tx1"/>
                </a:solidFill>
              </a:rPr>
              <a:t>iOS</a:t>
            </a:r>
            <a:r>
              <a:rPr lang="en-US" sz="2000" dirty="0">
                <a:solidFill>
                  <a:schemeClr val="tx1"/>
                </a:solidFill>
              </a:rPr>
              <a:t>, Android, </a:t>
            </a:r>
            <a:r>
              <a:rPr lang="en-US" sz="2000" dirty="0" smtClean="0">
                <a:solidFill>
                  <a:schemeClr val="tx1"/>
                </a:solidFill>
              </a:rPr>
              <a:t>Kindle Fire, and </a:t>
            </a:r>
            <a:r>
              <a:rPr lang="en-US" sz="2000" dirty="0">
                <a:solidFill>
                  <a:schemeClr val="tx1"/>
                </a:solidFill>
              </a:rPr>
              <a:t>more </a:t>
            </a:r>
            <a:r>
              <a:rPr lang="en-US" sz="2000" dirty="0" smtClean="0">
                <a:solidFill>
                  <a:schemeClr val="tx1"/>
                </a:solidFill>
              </a:rPr>
              <a:t>coming</a:t>
            </a:r>
            <a:endParaRPr lang="en-US" sz="1000" dirty="0" smtClean="0"/>
          </a:p>
          <a:p>
            <a:pPr lvl="0">
              <a:buClr>
                <a:srgbClr val="FFFFFF"/>
              </a:buClr>
            </a:pPr>
            <a:r>
              <a:rPr lang="en-US" dirty="0" smtClean="0"/>
              <a:t>Scalable with </a:t>
            </a:r>
            <a:r>
              <a:rPr lang="en-US" dirty="0"/>
              <a:t>low </a:t>
            </a:r>
            <a:r>
              <a:rPr lang="en-US" dirty="0" smtClean="0"/>
              <a:t>latency</a:t>
            </a:r>
          </a:p>
          <a:p>
            <a:pPr lvl="0">
              <a:buClr>
                <a:srgbClr val="FFFFFF"/>
              </a:buClr>
            </a:pPr>
            <a:r>
              <a:rPr lang="en-US" sz="2000" dirty="0">
                <a:solidFill>
                  <a:srgbClr val="FFFFFF"/>
                </a:solidFill>
              </a:rPr>
              <a:t>C</a:t>
            </a:r>
            <a:r>
              <a:rPr lang="en-US" sz="2000" dirty="0" smtClean="0">
                <a:solidFill>
                  <a:srgbClr val="FFFFFF"/>
                </a:solidFill>
              </a:rPr>
              <a:t>an reach millions of devices with a single call in a very short period of time</a:t>
            </a:r>
            <a:endParaRPr lang="en-US" sz="1000" dirty="0" smtClean="0"/>
          </a:p>
          <a:p>
            <a:pPr lvl="0">
              <a:buClr>
                <a:srgbClr val="FFFFFF"/>
              </a:buClr>
            </a:pPr>
            <a:r>
              <a:rPr lang="en-US" dirty="0" smtClean="0"/>
              <a:t>Segmentation </a:t>
            </a:r>
            <a:r>
              <a:rPr lang="en-US" dirty="0"/>
              <a:t>by </a:t>
            </a:r>
            <a:r>
              <a:rPr lang="en-US" dirty="0" smtClean="0"/>
              <a:t>tags</a:t>
            </a:r>
          </a:p>
          <a:p>
            <a:pPr lvl="0">
              <a:buClr>
                <a:srgbClr val="FFFFFF"/>
              </a:buClr>
            </a:pPr>
            <a:r>
              <a:rPr lang="en-US" sz="2000" dirty="0" smtClean="0">
                <a:solidFill>
                  <a:srgbClr val="FFFFFF"/>
                </a:solidFill>
              </a:rPr>
              <a:t>Target individual users or interest groups using tags</a:t>
            </a:r>
            <a:endParaRPr lang="en-US" sz="1000" dirty="0" smtClean="0"/>
          </a:p>
          <a:p>
            <a:r>
              <a:rPr lang="en-US" dirty="0" smtClean="0"/>
              <a:t>Integrated into Mobile Services</a:t>
            </a:r>
          </a:p>
          <a:p>
            <a:r>
              <a:rPr lang="en-US" sz="2000" dirty="0" smtClean="0">
                <a:solidFill>
                  <a:schemeClr val="tx1"/>
                </a:solidFill>
              </a:rPr>
              <a:t>All Mobile Services push calls are made using notification hubs</a:t>
            </a:r>
          </a:p>
          <a:p>
            <a:endParaRPr lang="en-US" dirty="0"/>
          </a:p>
          <a:p>
            <a:endParaRPr lang="en-US" dirty="0"/>
          </a:p>
        </p:txBody>
      </p:sp>
    </p:spTree>
    <p:extLst>
      <p:ext uri="{BB962C8B-B14F-4D97-AF65-F5344CB8AC3E}">
        <p14:creationId xmlns:p14="http://schemas.microsoft.com/office/powerpoint/2010/main" val="246316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studies</a:t>
            </a:r>
            <a:endParaRPr lang="en-US" dirty="0"/>
          </a:p>
        </p:txBody>
      </p:sp>
      <p:sp>
        <p:nvSpPr>
          <p:cNvPr id="3" name="Text Placeholder 2"/>
          <p:cNvSpPr>
            <a:spLocks noGrp="1"/>
          </p:cNvSpPr>
          <p:nvPr>
            <p:ph type="body" sz="quarter" idx="11"/>
          </p:nvPr>
        </p:nvSpPr>
        <p:spPr>
          <a:xfrm>
            <a:off x="274639" y="1212849"/>
            <a:ext cx="11889564" cy="6155531"/>
          </a:xfrm>
        </p:spPr>
        <p:txBody>
          <a:bodyPr/>
          <a:lstStyle/>
          <a:p>
            <a:r>
              <a:rPr lang="en-US" dirty="0"/>
              <a:t>Bing </a:t>
            </a:r>
            <a:r>
              <a:rPr lang="en-US" dirty="0" smtClean="0"/>
              <a:t>(News, Finance, Sports)</a:t>
            </a:r>
            <a:endParaRPr lang="en-US" dirty="0"/>
          </a:p>
          <a:p>
            <a:r>
              <a:rPr lang="en-US" sz="2000" dirty="0" smtClean="0">
                <a:solidFill>
                  <a:schemeClr val="tx1"/>
                </a:solidFill>
              </a:rPr>
              <a:t>Pre-installed on Windows 8 devices</a:t>
            </a:r>
          </a:p>
          <a:p>
            <a:r>
              <a:rPr lang="en-US" sz="2000" dirty="0" smtClean="0">
                <a:solidFill>
                  <a:schemeClr val="tx1"/>
                </a:solidFill>
              </a:rPr>
              <a:t>10s millions of devices</a:t>
            </a:r>
          </a:p>
          <a:p>
            <a:r>
              <a:rPr lang="en-US" sz="2000" dirty="0" smtClean="0">
                <a:solidFill>
                  <a:schemeClr val="tx1"/>
                </a:solidFill>
              </a:rPr>
              <a:t>3+ million tiled notifications/day</a:t>
            </a:r>
          </a:p>
          <a:p>
            <a:r>
              <a:rPr lang="en-US" sz="2000" dirty="0" smtClean="0">
                <a:solidFill>
                  <a:schemeClr val="tx1"/>
                </a:solidFill>
              </a:rPr>
              <a:t>&lt;2 minutes to deliver </a:t>
            </a:r>
          </a:p>
          <a:p>
            <a:endParaRPr lang="en-US" dirty="0" smtClean="0"/>
          </a:p>
          <a:p>
            <a:r>
              <a:rPr lang="en-US" dirty="0" smtClean="0"/>
              <a:t>Sochi Winter Olympics 2014</a:t>
            </a:r>
          </a:p>
          <a:p>
            <a:r>
              <a:rPr lang="en-US" sz="2000" dirty="0" smtClean="0">
                <a:solidFill>
                  <a:schemeClr val="tx1"/>
                </a:solidFill>
              </a:rPr>
              <a:t>Windows Phone, </a:t>
            </a:r>
            <a:r>
              <a:rPr lang="en-US" sz="2000" dirty="0" err="1" smtClean="0">
                <a:solidFill>
                  <a:schemeClr val="tx1"/>
                </a:solidFill>
              </a:rPr>
              <a:t>iOS</a:t>
            </a:r>
            <a:r>
              <a:rPr lang="en-US" sz="2000" dirty="0" smtClean="0">
                <a:solidFill>
                  <a:schemeClr val="tx1"/>
                </a:solidFill>
              </a:rPr>
              <a:t>, and Android apps for tracking Olympic results</a:t>
            </a:r>
          </a:p>
          <a:p>
            <a:r>
              <a:rPr lang="en-US" sz="2000" dirty="0" smtClean="0">
                <a:solidFill>
                  <a:schemeClr val="tx1"/>
                </a:solidFill>
              </a:rPr>
              <a:t>Powered by a SQL backed hosted in Azure</a:t>
            </a:r>
          </a:p>
          <a:p>
            <a:r>
              <a:rPr lang="en-US" sz="2000" dirty="0" smtClean="0">
                <a:solidFill>
                  <a:schemeClr val="tx1"/>
                </a:solidFill>
              </a:rPr>
              <a:t>100s of interest groups for athletes, countries, and sports</a:t>
            </a:r>
          </a:p>
          <a:p>
            <a:r>
              <a:rPr lang="en-US" sz="2000" dirty="0" smtClean="0">
                <a:solidFill>
                  <a:schemeClr val="tx1"/>
                </a:solidFill>
              </a:rPr>
              <a:t>3+ million devices</a:t>
            </a:r>
          </a:p>
          <a:p>
            <a:r>
              <a:rPr lang="en-US" sz="2000" dirty="0" smtClean="0">
                <a:solidFill>
                  <a:schemeClr val="tx1"/>
                </a:solidFill>
              </a:rPr>
              <a:t>150+ million notifications sent</a:t>
            </a:r>
          </a:p>
          <a:p>
            <a:endParaRPr lang="en-US" sz="2000" dirty="0" smtClean="0">
              <a:solidFill>
                <a:schemeClr val="tx1"/>
              </a:solidFill>
            </a:endParaRPr>
          </a:p>
          <a:p>
            <a:endParaRPr lang="en-US" dirty="0" smtClean="0">
              <a:solidFill>
                <a:schemeClr val="tx1"/>
              </a:solidFill>
            </a:endParaRPr>
          </a:p>
        </p:txBody>
      </p:sp>
    </p:spTree>
    <p:extLst>
      <p:ext uri="{BB962C8B-B14F-4D97-AF65-F5344CB8AC3E}">
        <p14:creationId xmlns:p14="http://schemas.microsoft.com/office/powerpoint/2010/main" val="274087546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push notifications work? </a:t>
            </a:r>
            <a:endParaRPr lang="en-US" dirty="0"/>
          </a:p>
        </p:txBody>
      </p:sp>
      <p:pic>
        <p:nvPicPr>
          <p:cNvPr id="4" name="Picture 3"/>
          <p:cNvPicPr>
            <a:picLocks noChangeAspect="1"/>
          </p:cNvPicPr>
          <p:nvPr/>
        </p:nvPicPr>
        <p:blipFill>
          <a:blip r:embed="rId3">
            <a:biLevel thresh="25000"/>
          </a:blip>
          <a:stretch>
            <a:fillRect/>
          </a:stretch>
        </p:blipFill>
        <p:spPr>
          <a:xfrm>
            <a:off x="655637" y="4581924"/>
            <a:ext cx="653601" cy="928407"/>
          </a:xfrm>
          <a:prstGeom prst="rect">
            <a:avLst/>
          </a:prstGeom>
          <a:noFill/>
          <a:ln>
            <a:noFill/>
          </a:ln>
        </p:spPr>
      </p:pic>
      <p:grpSp>
        <p:nvGrpSpPr>
          <p:cNvPr id="8" name="Group 7"/>
          <p:cNvGrpSpPr/>
          <p:nvPr/>
        </p:nvGrpSpPr>
        <p:grpSpPr>
          <a:xfrm>
            <a:off x="4253598" y="2581940"/>
            <a:ext cx="1153879" cy="1295787"/>
            <a:chOff x="10093628" y="3957172"/>
            <a:chExt cx="1154043" cy="1295971"/>
          </a:xfrm>
        </p:grpSpPr>
        <p:sp>
          <p:nvSpPr>
            <p:cNvPr id="9" name="TextBox 8"/>
            <p:cNvSpPr txBox="1"/>
            <p:nvPr/>
          </p:nvSpPr>
          <p:spPr>
            <a:xfrm>
              <a:off x="10093628" y="4562471"/>
              <a:ext cx="1154043" cy="690672"/>
            </a:xfrm>
            <a:prstGeom prst="rect">
              <a:avLst/>
            </a:prstGeom>
            <a:noFill/>
          </p:spPr>
          <p:txBody>
            <a:bodyPr wrap="square" lIns="0" tIns="0" rIns="0" bIns="0" rtlCol="0">
              <a:spAutoFit/>
            </a:bodyPr>
            <a:lstStyle/>
            <a:p>
              <a:pPr algn="ctr" defTabSz="932417"/>
              <a:r>
                <a:rPr lang="en-US" sz="1496" dirty="0" smtClean="0">
                  <a:solidFill>
                    <a:srgbClr val="FFFFFF"/>
                  </a:solidFill>
                  <a:latin typeface="Segoe" pitchFamily="34" charset="0"/>
                </a:rPr>
                <a:t>Push Notification Service</a:t>
              </a:r>
              <a:endParaRPr lang="en-US" sz="1496" dirty="0">
                <a:solidFill>
                  <a:srgbClr val="FFFFFF"/>
                </a:solidFill>
                <a:latin typeface="Segoe" pitchFamily="34" charset="0"/>
              </a:endParaRPr>
            </a:p>
          </p:txBody>
        </p:sp>
        <p:sp>
          <p:nvSpPr>
            <p:cNvPr id="10" name="Freeform 61"/>
            <p:cNvSpPr>
              <a:spLocks noEditPoints="1"/>
            </p:cNvSpPr>
            <p:nvPr/>
          </p:nvSpPr>
          <p:spPr bwMode="auto">
            <a:xfrm>
              <a:off x="10396717" y="3957172"/>
              <a:ext cx="437009" cy="531736"/>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defTabSz="932417"/>
              <a:endParaRPr lang="en-US" sz="1903">
                <a:solidFill>
                  <a:prstClr val="white"/>
                </a:solidFill>
              </a:endParaRPr>
            </a:p>
          </p:txBody>
        </p:sp>
      </p:grpSp>
      <p:grpSp>
        <p:nvGrpSpPr>
          <p:cNvPr id="16" name="Group 15"/>
          <p:cNvGrpSpPr/>
          <p:nvPr/>
        </p:nvGrpSpPr>
        <p:grpSpPr>
          <a:xfrm>
            <a:off x="8351837" y="4156592"/>
            <a:ext cx="3166447" cy="1779070"/>
            <a:chOff x="7561399" y="2184330"/>
            <a:chExt cx="3166447" cy="1779070"/>
          </a:xfrm>
        </p:grpSpPr>
        <p:grpSp>
          <p:nvGrpSpPr>
            <p:cNvPr id="5" name="Group 4"/>
            <p:cNvGrpSpPr/>
            <p:nvPr/>
          </p:nvGrpSpPr>
          <p:grpSpPr>
            <a:xfrm>
              <a:off x="7561399" y="2184330"/>
              <a:ext cx="1409251" cy="915410"/>
              <a:chOff x="1995223" y="4372279"/>
              <a:chExt cx="1381744" cy="897542"/>
            </a:xfrm>
          </p:grpSpPr>
          <p:pic>
            <p:nvPicPr>
              <p:cNvPr id="6" name="Picture 5"/>
              <p:cNvPicPr>
                <a:picLocks noChangeAspect="1"/>
              </p:cNvPicPr>
              <p:nvPr/>
            </p:nvPicPr>
            <p:blipFill>
              <a:blip r:embed="rId4">
                <a:biLevel thresh="25000"/>
              </a:blip>
              <a:stretch>
                <a:fillRect/>
              </a:stretch>
            </p:blipFill>
            <p:spPr>
              <a:xfrm>
                <a:off x="1995223" y="4372279"/>
                <a:ext cx="1381744" cy="8975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7992" y="4488499"/>
                <a:ext cx="407668" cy="724581"/>
              </a:xfrm>
              <a:prstGeom prst="rect">
                <a:avLst/>
              </a:prstGeom>
              <a:noFill/>
              <a:ln>
                <a:noFill/>
              </a:ln>
              <a:extLst/>
            </p:spPr>
          </p:pic>
        </p:grpSp>
        <p:grpSp>
          <p:nvGrpSpPr>
            <p:cNvPr id="11" name="Group 10"/>
            <p:cNvGrpSpPr/>
            <p:nvPr/>
          </p:nvGrpSpPr>
          <p:grpSpPr>
            <a:xfrm>
              <a:off x="8967026" y="2754453"/>
              <a:ext cx="1760820" cy="1208947"/>
              <a:chOff x="8773626" y="2156700"/>
              <a:chExt cx="1726696" cy="1185519"/>
            </a:xfrm>
            <a:solidFill>
              <a:schemeClr val="bg2"/>
            </a:solidFill>
          </p:grpSpPr>
          <p:grpSp>
            <p:nvGrpSpPr>
              <p:cNvPr id="12" name="Group 11"/>
              <p:cNvGrpSpPr/>
              <p:nvPr/>
            </p:nvGrpSpPr>
            <p:grpSpPr>
              <a:xfrm>
                <a:off x="8773626" y="2156700"/>
                <a:ext cx="1726696" cy="1185519"/>
                <a:chOff x="4879203" y="2324936"/>
                <a:chExt cx="1726696" cy="1185519"/>
              </a:xfrm>
              <a:grpFill/>
            </p:grpSpPr>
            <p:sp>
              <p:nvSpPr>
                <p:cNvPr id="14" name="Rectangle 13"/>
                <p:cNvSpPr/>
                <p:nvPr/>
              </p:nvSpPr>
              <p:spPr bwMode="auto">
                <a:xfrm>
                  <a:off x="4879203" y="2324936"/>
                  <a:ext cx="1726696" cy="1185519"/>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325" tIns="62162" rIns="124325" bIns="62162" numCol="1" rtlCol="0" anchor="ctr" anchorCtr="0" compatLnSpc="1">
                  <a:prstTxWarp prst="textNoShape">
                    <a:avLst/>
                  </a:prstTxWarp>
                </a:bodyPr>
                <a:lstStyle/>
                <a:p>
                  <a:pPr algn="ctr" defTabSz="932110" fontAlgn="base">
                    <a:spcBef>
                      <a:spcPct val="0"/>
                    </a:spcBef>
                    <a:spcAft>
                      <a:spcPct val="0"/>
                    </a:spcAft>
                  </a:pPr>
                  <a:endParaRPr lang="en-US" sz="1496" dirty="0">
                    <a:solidFill>
                      <a:prstClr val="white"/>
                    </a:solidFill>
                  </a:endParaRPr>
                </a:p>
              </p:txBody>
            </p:sp>
            <p:sp>
              <p:nvSpPr>
                <p:cNvPr id="15" name="TextBox 14"/>
                <p:cNvSpPr txBox="1"/>
                <p:nvPr/>
              </p:nvSpPr>
              <p:spPr>
                <a:xfrm>
                  <a:off x="4924674" y="3061942"/>
                  <a:ext cx="1481047" cy="230224"/>
                </a:xfrm>
                <a:prstGeom prst="rect">
                  <a:avLst/>
                </a:prstGeom>
                <a:noFill/>
              </p:spPr>
              <p:txBody>
                <a:bodyPr wrap="none" lIns="124330" tIns="0" rIns="0" bIns="0" rtlCol="0">
                  <a:spAutoFit/>
                </a:bodyPr>
                <a:lstStyle/>
                <a:p>
                  <a:pPr algn="ctr" defTabSz="932417"/>
                  <a:r>
                    <a:rPr lang="en-US" sz="1496" dirty="0">
                      <a:solidFill>
                        <a:srgbClr val="FFFFFF"/>
                      </a:solidFill>
                      <a:latin typeface="Segoe" pitchFamily="34" charset="0"/>
                    </a:rPr>
                    <a:t>Notification Hub</a:t>
                  </a:r>
                </a:p>
              </p:txBody>
            </p:sp>
          </p:grpSp>
          <p:sp>
            <p:nvSpPr>
              <p:cNvPr id="13" name="Freeform 73"/>
              <p:cNvSpPr>
                <a:spLocks noEditPoints="1"/>
              </p:cNvSpPr>
              <p:nvPr/>
            </p:nvSpPr>
            <p:spPr bwMode="auto">
              <a:xfrm>
                <a:off x="9313829" y="2276958"/>
                <a:ext cx="601662" cy="580975"/>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defTabSz="932417"/>
                <a:endParaRPr lang="en-US" sz="1903">
                  <a:solidFill>
                    <a:prstClr val="white"/>
                  </a:solidFill>
                </a:endParaRPr>
              </a:p>
            </p:txBody>
          </p:sp>
        </p:grpSp>
      </p:grpSp>
      <p:cxnSp>
        <p:nvCxnSpPr>
          <p:cNvPr id="18" name="Straight Arrow Connector 17"/>
          <p:cNvCxnSpPr/>
          <p:nvPr/>
        </p:nvCxnSpPr>
        <p:spPr>
          <a:xfrm>
            <a:off x="982437" y="3407701"/>
            <a:ext cx="2990832"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976614" y="2581940"/>
            <a:ext cx="2819400" cy="503215"/>
          </a:xfrm>
          <a:prstGeom prst="rect">
            <a:avLst/>
          </a:prstGeom>
          <a:noFill/>
        </p:spPr>
        <p:txBody>
          <a:bodyPr wrap="square" lIns="182880" tIns="146304" rIns="182880" bIns="146304" rtlCol="0">
            <a:spAutoFit/>
          </a:bodyPr>
          <a:lstStyle/>
          <a:p>
            <a:pPr>
              <a:lnSpc>
                <a:spcPct val="90000"/>
              </a:lnSpc>
              <a:spcAft>
                <a:spcPts val="600"/>
              </a:spcAft>
            </a:pPr>
            <a:r>
              <a:rPr lang="en-US" sz="1500" dirty="0" smtClean="0">
                <a:gradFill>
                  <a:gsLst>
                    <a:gs pos="2917">
                      <a:srgbClr val="FFFFFF"/>
                    </a:gs>
                    <a:gs pos="30000">
                      <a:srgbClr val="FFFFFF"/>
                    </a:gs>
                  </a:gsLst>
                  <a:lin ang="5400000" scaled="0"/>
                </a:gradFill>
              </a:rPr>
              <a:t>e.g. WNS, APNS, GCM, ADM</a:t>
            </a:r>
          </a:p>
        </p:txBody>
      </p:sp>
      <p:cxnSp>
        <p:nvCxnSpPr>
          <p:cNvPr id="23" name="Straight Arrow Connector 22"/>
          <p:cNvCxnSpPr/>
          <p:nvPr/>
        </p:nvCxnSpPr>
        <p:spPr>
          <a:xfrm>
            <a:off x="1188677" y="3578923"/>
            <a:ext cx="1" cy="100300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4" idx="3"/>
          </p:cNvCxnSpPr>
          <p:nvPr/>
        </p:nvCxnSpPr>
        <p:spPr>
          <a:xfrm flipV="1">
            <a:off x="1309238" y="5014132"/>
            <a:ext cx="7042599" cy="31996"/>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auto">
          <a:xfrm>
            <a:off x="3685331" y="4405360"/>
            <a:ext cx="3066306" cy="1106913"/>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Creates registration with the Notification Hub and subscribes to tags</a:t>
            </a:r>
          </a:p>
        </p:txBody>
      </p:sp>
      <p:sp>
        <p:nvSpPr>
          <p:cNvPr id="27" name="TextBox 26"/>
          <p:cNvSpPr txBox="1"/>
          <p:nvPr/>
        </p:nvSpPr>
        <p:spPr>
          <a:xfrm>
            <a:off x="4993591" y="1335758"/>
            <a:ext cx="2785447" cy="960263"/>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rgbClr val="FFFFFF"/>
                    </a:gs>
                    <a:gs pos="30000">
                      <a:srgbClr val="FFFFFF"/>
                    </a:gs>
                  </a:gsLst>
                  <a:lin ang="5400000" scaled="0"/>
                </a:gradFill>
              </a:rPr>
              <a:t>Step 1: Registration</a:t>
            </a:r>
          </a:p>
        </p:txBody>
      </p:sp>
      <p:cxnSp>
        <p:nvCxnSpPr>
          <p:cNvPr id="30" name="Straight Connector 29"/>
          <p:cNvCxnSpPr/>
          <p:nvPr/>
        </p:nvCxnSpPr>
        <p:spPr>
          <a:xfrm>
            <a:off x="982437" y="3421062"/>
            <a:ext cx="0" cy="1138203"/>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188677" y="3578923"/>
            <a:ext cx="2784592" cy="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bwMode="auto">
          <a:xfrm>
            <a:off x="1394917" y="3028507"/>
            <a:ext cx="2290414" cy="825829"/>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Acquires platform specific identifier</a:t>
            </a:r>
          </a:p>
        </p:txBody>
      </p:sp>
    </p:spTree>
    <p:extLst>
      <p:ext uri="{BB962C8B-B14F-4D97-AF65-F5344CB8AC3E}">
        <p14:creationId xmlns:p14="http://schemas.microsoft.com/office/powerpoint/2010/main" val="3627444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push notifications work? </a:t>
            </a:r>
            <a:endParaRPr lang="en-US" dirty="0"/>
          </a:p>
        </p:txBody>
      </p:sp>
      <p:pic>
        <p:nvPicPr>
          <p:cNvPr id="4" name="Picture 3"/>
          <p:cNvPicPr>
            <a:picLocks noChangeAspect="1"/>
          </p:cNvPicPr>
          <p:nvPr/>
        </p:nvPicPr>
        <p:blipFill>
          <a:blip r:embed="rId3">
            <a:biLevel thresh="25000"/>
          </a:blip>
          <a:stretch>
            <a:fillRect/>
          </a:stretch>
        </p:blipFill>
        <p:spPr>
          <a:xfrm>
            <a:off x="9113837" y="4702216"/>
            <a:ext cx="653601" cy="928407"/>
          </a:xfrm>
          <a:prstGeom prst="rect">
            <a:avLst/>
          </a:prstGeom>
          <a:noFill/>
          <a:ln>
            <a:noFill/>
          </a:ln>
        </p:spPr>
      </p:pic>
      <p:grpSp>
        <p:nvGrpSpPr>
          <p:cNvPr id="8" name="Group 7"/>
          <p:cNvGrpSpPr/>
          <p:nvPr/>
        </p:nvGrpSpPr>
        <p:grpSpPr>
          <a:xfrm>
            <a:off x="1738998" y="4518526"/>
            <a:ext cx="1153879" cy="1295787"/>
            <a:chOff x="10093628" y="3957172"/>
            <a:chExt cx="1154043" cy="1295971"/>
          </a:xfrm>
        </p:grpSpPr>
        <p:sp>
          <p:nvSpPr>
            <p:cNvPr id="9" name="TextBox 8"/>
            <p:cNvSpPr txBox="1"/>
            <p:nvPr/>
          </p:nvSpPr>
          <p:spPr>
            <a:xfrm>
              <a:off x="10093628" y="4562471"/>
              <a:ext cx="1154043" cy="690672"/>
            </a:xfrm>
            <a:prstGeom prst="rect">
              <a:avLst/>
            </a:prstGeom>
            <a:noFill/>
          </p:spPr>
          <p:txBody>
            <a:bodyPr wrap="square" lIns="0" tIns="0" rIns="0" bIns="0" rtlCol="0">
              <a:spAutoFit/>
            </a:bodyPr>
            <a:lstStyle/>
            <a:p>
              <a:pPr algn="ctr" defTabSz="932417"/>
              <a:r>
                <a:rPr lang="en-US" sz="1496" dirty="0" smtClean="0">
                  <a:solidFill>
                    <a:srgbClr val="FFFFFF"/>
                  </a:solidFill>
                  <a:latin typeface="Segoe" pitchFamily="34" charset="0"/>
                </a:rPr>
                <a:t>Push Notification Service</a:t>
              </a:r>
              <a:endParaRPr lang="en-US" sz="1496" dirty="0">
                <a:solidFill>
                  <a:srgbClr val="FFFFFF"/>
                </a:solidFill>
                <a:latin typeface="Segoe" pitchFamily="34" charset="0"/>
              </a:endParaRPr>
            </a:p>
          </p:txBody>
        </p:sp>
        <p:sp>
          <p:nvSpPr>
            <p:cNvPr id="10" name="Freeform 61"/>
            <p:cNvSpPr>
              <a:spLocks noEditPoints="1"/>
            </p:cNvSpPr>
            <p:nvPr/>
          </p:nvSpPr>
          <p:spPr bwMode="auto">
            <a:xfrm>
              <a:off x="10396717" y="3957172"/>
              <a:ext cx="437009" cy="531736"/>
            </a:xfrm>
            <a:custGeom>
              <a:avLst/>
              <a:gdLst>
                <a:gd name="T0" fmla="*/ 91 w 162"/>
                <a:gd name="T1" fmla="*/ 100 h 203"/>
                <a:gd name="T2" fmla="*/ 128 w 162"/>
                <a:gd name="T3" fmla="*/ 203 h 203"/>
                <a:gd name="T4" fmla="*/ 108 w 162"/>
                <a:gd name="T5" fmla="*/ 203 h 203"/>
                <a:gd name="T6" fmla="*/ 81 w 162"/>
                <a:gd name="T7" fmla="*/ 180 h 203"/>
                <a:gd name="T8" fmla="*/ 54 w 162"/>
                <a:gd name="T9" fmla="*/ 203 h 203"/>
                <a:gd name="T10" fmla="*/ 34 w 162"/>
                <a:gd name="T11" fmla="*/ 203 h 203"/>
                <a:gd name="T12" fmla="*/ 71 w 162"/>
                <a:gd name="T13" fmla="*/ 100 h 203"/>
                <a:gd name="T14" fmla="*/ 64 w 162"/>
                <a:gd name="T15" fmla="*/ 86 h 203"/>
                <a:gd name="T16" fmla="*/ 81 w 162"/>
                <a:gd name="T17" fmla="*/ 69 h 203"/>
                <a:gd name="T18" fmla="*/ 98 w 162"/>
                <a:gd name="T19" fmla="*/ 86 h 203"/>
                <a:gd name="T20" fmla="*/ 91 w 162"/>
                <a:gd name="T21" fmla="*/ 100 h 203"/>
                <a:gd name="T22" fmla="*/ 81 w 162"/>
                <a:gd name="T23" fmla="*/ 34 h 203"/>
                <a:gd name="T24" fmla="*/ 130 w 162"/>
                <a:gd name="T25" fmla="*/ 83 h 203"/>
                <a:gd name="T26" fmla="*/ 107 w 162"/>
                <a:gd name="T27" fmla="*/ 123 h 203"/>
                <a:gd name="T28" fmla="*/ 106 w 162"/>
                <a:gd name="T29" fmla="*/ 117 h 203"/>
                <a:gd name="T30" fmla="*/ 121 w 162"/>
                <a:gd name="T31" fmla="*/ 86 h 203"/>
                <a:gd name="T32" fmla="*/ 81 w 162"/>
                <a:gd name="T33" fmla="*/ 47 h 203"/>
                <a:gd name="T34" fmla="*/ 42 w 162"/>
                <a:gd name="T35" fmla="*/ 86 h 203"/>
                <a:gd name="T36" fmla="*/ 56 w 162"/>
                <a:gd name="T37" fmla="*/ 117 h 203"/>
                <a:gd name="T38" fmla="*/ 55 w 162"/>
                <a:gd name="T39" fmla="*/ 123 h 203"/>
                <a:gd name="T40" fmla="*/ 33 w 162"/>
                <a:gd name="T41" fmla="*/ 83 h 203"/>
                <a:gd name="T42" fmla="*/ 81 w 162"/>
                <a:gd name="T43" fmla="*/ 34 h 203"/>
                <a:gd name="T44" fmla="*/ 81 w 162"/>
                <a:gd name="T45" fmla="*/ 0 h 203"/>
                <a:gd name="T46" fmla="*/ 162 w 162"/>
                <a:gd name="T47" fmla="*/ 81 h 203"/>
                <a:gd name="T48" fmla="*/ 118 w 162"/>
                <a:gd name="T49" fmla="*/ 154 h 203"/>
                <a:gd name="T50" fmla="*/ 115 w 162"/>
                <a:gd name="T51" fmla="*/ 148 h 203"/>
                <a:gd name="T52" fmla="*/ 153 w 162"/>
                <a:gd name="T53" fmla="*/ 85 h 203"/>
                <a:gd name="T54" fmla="*/ 81 w 162"/>
                <a:gd name="T55" fmla="*/ 13 h 203"/>
                <a:gd name="T56" fmla="*/ 10 w 162"/>
                <a:gd name="T57" fmla="*/ 85 h 203"/>
                <a:gd name="T58" fmla="*/ 47 w 162"/>
                <a:gd name="T59" fmla="*/ 148 h 203"/>
                <a:gd name="T60" fmla="*/ 45 w 162"/>
                <a:gd name="T61" fmla="*/ 154 h 203"/>
                <a:gd name="T62" fmla="*/ 0 w 162"/>
                <a:gd name="T63" fmla="*/ 81 h 203"/>
                <a:gd name="T64" fmla="*/ 81 w 162"/>
                <a:gd name="T65" fmla="*/ 0 h 203"/>
                <a:gd name="T66" fmla="*/ 81 w 162"/>
                <a:gd name="T67" fmla="*/ 124 h 203"/>
                <a:gd name="T68" fmla="*/ 89 w 162"/>
                <a:gd name="T69" fmla="*/ 132 h 203"/>
                <a:gd name="T70" fmla="*/ 81 w 162"/>
                <a:gd name="T71" fmla="*/ 139 h 203"/>
                <a:gd name="T72" fmla="*/ 73 w 162"/>
                <a:gd name="T73" fmla="*/ 132 h 203"/>
                <a:gd name="T74" fmla="*/ 81 w 162"/>
                <a:gd name="T75" fmla="*/ 124 h 203"/>
                <a:gd name="T76" fmla="*/ 81 w 162"/>
                <a:gd name="T77" fmla="*/ 171 h 203"/>
                <a:gd name="T78" fmla="*/ 95 w 162"/>
                <a:gd name="T79" fmla="*/ 160 h 203"/>
                <a:gd name="T80" fmla="*/ 81 w 162"/>
                <a:gd name="T81" fmla="*/ 149 h 203"/>
                <a:gd name="T82" fmla="*/ 68 w 162"/>
                <a:gd name="T83" fmla="*/ 160 h 203"/>
                <a:gd name="T84" fmla="*/ 81 w 162"/>
                <a:gd name="T85" fmla="*/ 171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2" h="203">
                  <a:moveTo>
                    <a:pt x="91" y="100"/>
                  </a:moveTo>
                  <a:cubicBezTo>
                    <a:pt x="98" y="144"/>
                    <a:pt x="114" y="181"/>
                    <a:pt x="128" y="203"/>
                  </a:cubicBezTo>
                  <a:cubicBezTo>
                    <a:pt x="108" y="203"/>
                    <a:pt x="108" y="203"/>
                    <a:pt x="108" y="203"/>
                  </a:cubicBezTo>
                  <a:cubicBezTo>
                    <a:pt x="108" y="190"/>
                    <a:pt x="100" y="180"/>
                    <a:pt x="81" y="180"/>
                  </a:cubicBezTo>
                  <a:cubicBezTo>
                    <a:pt x="63" y="180"/>
                    <a:pt x="55" y="190"/>
                    <a:pt x="54" y="203"/>
                  </a:cubicBezTo>
                  <a:cubicBezTo>
                    <a:pt x="34" y="203"/>
                    <a:pt x="34" y="203"/>
                    <a:pt x="34" y="203"/>
                  </a:cubicBezTo>
                  <a:cubicBezTo>
                    <a:pt x="49" y="181"/>
                    <a:pt x="64" y="144"/>
                    <a:pt x="71" y="100"/>
                  </a:cubicBezTo>
                  <a:cubicBezTo>
                    <a:pt x="67" y="97"/>
                    <a:pt x="64" y="92"/>
                    <a:pt x="64" y="86"/>
                  </a:cubicBezTo>
                  <a:cubicBezTo>
                    <a:pt x="64" y="77"/>
                    <a:pt x="72" y="69"/>
                    <a:pt x="81" y="69"/>
                  </a:cubicBezTo>
                  <a:cubicBezTo>
                    <a:pt x="91" y="69"/>
                    <a:pt x="98" y="77"/>
                    <a:pt x="98" y="86"/>
                  </a:cubicBezTo>
                  <a:cubicBezTo>
                    <a:pt x="98" y="92"/>
                    <a:pt x="96" y="97"/>
                    <a:pt x="91" y="100"/>
                  </a:cubicBezTo>
                  <a:close/>
                  <a:moveTo>
                    <a:pt x="81" y="34"/>
                  </a:moveTo>
                  <a:cubicBezTo>
                    <a:pt x="108" y="34"/>
                    <a:pt x="130" y="56"/>
                    <a:pt x="130" y="83"/>
                  </a:cubicBezTo>
                  <a:cubicBezTo>
                    <a:pt x="130" y="100"/>
                    <a:pt x="121" y="115"/>
                    <a:pt x="107" y="123"/>
                  </a:cubicBezTo>
                  <a:cubicBezTo>
                    <a:pt x="107" y="121"/>
                    <a:pt x="106" y="119"/>
                    <a:pt x="106" y="117"/>
                  </a:cubicBezTo>
                  <a:cubicBezTo>
                    <a:pt x="115" y="110"/>
                    <a:pt x="121" y="99"/>
                    <a:pt x="121" y="86"/>
                  </a:cubicBezTo>
                  <a:cubicBezTo>
                    <a:pt x="121" y="64"/>
                    <a:pt x="103" y="47"/>
                    <a:pt x="81" y="47"/>
                  </a:cubicBezTo>
                  <a:cubicBezTo>
                    <a:pt x="59" y="47"/>
                    <a:pt x="42" y="64"/>
                    <a:pt x="42" y="86"/>
                  </a:cubicBezTo>
                  <a:cubicBezTo>
                    <a:pt x="42" y="99"/>
                    <a:pt x="47" y="110"/>
                    <a:pt x="56" y="117"/>
                  </a:cubicBezTo>
                  <a:cubicBezTo>
                    <a:pt x="56" y="119"/>
                    <a:pt x="55" y="121"/>
                    <a:pt x="55" y="123"/>
                  </a:cubicBezTo>
                  <a:cubicBezTo>
                    <a:pt x="42" y="115"/>
                    <a:pt x="33" y="100"/>
                    <a:pt x="33" y="83"/>
                  </a:cubicBezTo>
                  <a:cubicBezTo>
                    <a:pt x="33" y="56"/>
                    <a:pt x="54" y="34"/>
                    <a:pt x="81" y="34"/>
                  </a:cubicBezTo>
                  <a:close/>
                  <a:moveTo>
                    <a:pt x="81" y="0"/>
                  </a:moveTo>
                  <a:cubicBezTo>
                    <a:pt x="126" y="0"/>
                    <a:pt x="162" y="37"/>
                    <a:pt x="162" y="81"/>
                  </a:cubicBezTo>
                  <a:cubicBezTo>
                    <a:pt x="162" y="113"/>
                    <a:pt x="144" y="141"/>
                    <a:pt x="118" y="154"/>
                  </a:cubicBezTo>
                  <a:cubicBezTo>
                    <a:pt x="117" y="152"/>
                    <a:pt x="116" y="150"/>
                    <a:pt x="115" y="148"/>
                  </a:cubicBezTo>
                  <a:cubicBezTo>
                    <a:pt x="138" y="136"/>
                    <a:pt x="153" y="112"/>
                    <a:pt x="153" y="85"/>
                  </a:cubicBezTo>
                  <a:cubicBezTo>
                    <a:pt x="153" y="45"/>
                    <a:pt x="121" y="13"/>
                    <a:pt x="81" y="13"/>
                  </a:cubicBezTo>
                  <a:cubicBezTo>
                    <a:pt x="42" y="13"/>
                    <a:pt x="10" y="45"/>
                    <a:pt x="10" y="85"/>
                  </a:cubicBezTo>
                  <a:cubicBezTo>
                    <a:pt x="10" y="112"/>
                    <a:pt x="25" y="136"/>
                    <a:pt x="47" y="148"/>
                  </a:cubicBezTo>
                  <a:cubicBezTo>
                    <a:pt x="46" y="150"/>
                    <a:pt x="46" y="152"/>
                    <a:pt x="45" y="154"/>
                  </a:cubicBezTo>
                  <a:cubicBezTo>
                    <a:pt x="18" y="141"/>
                    <a:pt x="0" y="113"/>
                    <a:pt x="0" y="81"/>
                  </a:cubicBezTo>
                  <a:cubicBezTo>
                    <a:pt x="0" y="37"/>
                    <a:pt x="36" y="0"/>
                    <a:pt x="81" y="0"/>
                  </a:cubicBezTo>
                  <a:close/>
                  <a:moveTo>
                    <a:pt x="81" y="124"/>
                  </a:moveTo>
                  <a:cubicBezTo>
                    <a:pt x="87" y="124"/>
                    <a:pt x="89" y="128"/>
                    <a:pt x="89" y="132"/>
                  </a:cubicBezTo>
                  <a:cubicBezTo>
                    <a:pt x="89" y="135"/>
                    <a:pt x="87" y="139"/>
                    <a:pt x="81" y="139"/>
                  </a:cubicBezTo>
                  <a:cubicBezTo>
                    <a:pt x="75" y="139"/>
                    <a:pt x="73" y="135"/>
                    <a:pt x="73" y="132"/>
                  </a:cubicBezTo>
                  <a:cubicBezTo>
                    <a:pt x="73" y="128"/>
                    <a:pt x="75" y="124"/>
                    <a:pt x="81" y="124"/>
                  </a:cubicBezTo>
                  <a:close/>
                  <a:moveTo>
                    <a:pt x="81" y="171"/>
                  </a:moveTo>
                  <a:cubicBezTo>
                    <a:pt x="91" y="171"/>
                    <a:pt x="95" y="166"/>
                    <a:pt x="95" y="160"/>
                  </a:cubicBezTo>
                  <a:cubicBezTo>
                    <a:pt x="95" y="154"/>
                    <a:pt x="91" y="149"/>
                    <a:pt x="81" y="149"/>
                  </a:cubicBezTo>
                  <a:cubicBezTo>
                    <a:pt x="71" y="149"/>
                    <a:pt x="68" y="154"/>
                    <a:pt x="68" y="160"/>
                  </a:cubicBezTo>
                  <a:cubicBezTo>
                    <a:pt x="68" y="166"/>
                    <a:pt x="71" y="171"/>
                    <a:pt x="81" y="17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algn="ctr" defTabSz="932417"/>
              <a:endParaRPr lang="en-US" sz="1903">
                <a:solidFill>
                  <a:prstClr val="white"/>
                </a:solidFill>
              </a:endParaRPr>
            </a:p>
          </p:txBody>
        </p:sp>
      </p:grpSp>
      <p:grpSp>
        <p:nvGrpSpPr>
          <p:cNvPr id="5" name="Group 4"/>
          <p:cNvGrpSpPr/>
          <p:nvPr/>
        </p:nvGrpSpPr>
        <p:grpSpPr>
          <a:xfrm>
            <a:off x="2179637" y="2609656"/>
            <a:ext cx="1409251" cy="915410"/>
            <a:chOff x="1995223" y="4372279"/>
            <a:chExt cx="1381744" cy="897542"/>
          </a:xfrm>
        </p:grpSpPr>
        <p:pic>
          <p:nvPicPr>
            <p:cNvPr id="6" name="Picture 5"/>
            <p:cNvPicPr>
              <a:picLocks noChangeAspect="1"/>
            </p:cNvPicPr>
            <p:nvPr/>
          </p:nvPicPr>
          <p:blipFill>
            <a:blip r:embed="rId4">
              <a:biLevel thresh="25000"/>
            </a:blip>
            <a:stretch>
              <a:fillRect/>
            </a:stretch>
          </p:blipFill>
          <p:spPr>
            <a:xfrm>
              <a:off x="1995223" y="4372279"/>
              <a:ext cx="1381744" cy="8975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37992" y="4488499"/>
              <a:ext cx="407668" cy="724581"/>
            </a:xfrm>
            <a:prstGeom prst="rect">
              <a:avLst/>
            </a:prstGeom>
            <a:noFill/>
            <a:ln>
              <a:noFill/>
            </a:ln>
            <a:extLst/>
          </p:spPr>
        </p:pic>
      </p:grpSp>
      <p:grpSp>
        <p:nvGrpSpPr>
          <p:cNvPr id="11" name="Group 10"/>
          <p:cNvGrpSpPr/>
          <p:nvPr/>
        </p:nvGrpSpPr>
        <p:grpSpPr>
          <a:xfrm>
            <a:off x="8428037" y="2462888"/>
            <a:ext cx="1760820" cy="1208947"/>
            <a:chOff x="8773626" y="2156700"/>
            <a:chExt cx="1726696" cy="1185519"/>
          </a:xfrm>
          <a:solidFill>
            <a:schemeClr val="bg2"/>
          </a:solidFill>
        </p:grpSpPr>
        <p:grpSp>
          <p:nvGrpSpPr>
            <p:cNvPr id="12" name="Group 11"/>
            <p:cNvGrpSpPr/>
            <p:nvPr/>
          </p:nvGrpSpPr>
          <p:grpSpPr>
            <a:xfrm>
              <a:off x="8773626" y="2156700"/>
              <a:ext cx="1726696" cy="1185519"/>
              <a:chOff x="4879203" y="2324936"/>
              <a:chExt cx="1726696" cy="1185519"/>
            </a:xfrm>
            <a:grpFill/>
          </p:grpSpPr>
          <p:sp>
            <p:nvSpPr>
              <p:cNvPr id="14" name="Rectangle 13"/>
              <p:cNvSpPr/>
              <p:nvPr/>
            </p:nvSpPr>
            <p:spPr bwMode="auto">
              <a:xfrm>
                <a:off x="4879203" y="2324936"/>
                <a:ext cx="1726696" cy="1185519"/>
              </a:xfrm>
              <a:prstGeom prst="rect">
                <a:avLst/>
              </a:prstGeom>
              <a:no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325" tIns="62162" rIns="124325" bIns="62162" numCol="1" rtlCol="0" anchor="ctr" anchorCtr="0" compatLnSpc="1">
                <a:prstTxWarp prst="textNoShape">
                  <a:avLst/>
                </a:prstTxWarp>
              </a:bodyPr>
              <a:lstStyle/>
              <a:p>
                <a:pPr algn="ctr" defTabSz="932110" fontAlgn="base">
                  <a:spcBef>
                    <a:spcPct val="0"/>
                  </a:spcBef>
                  <a:spcAft>
                    <a:spcPct val="0"/>
                  </a:spcAft>
                </a:pPr>
                <a:endParaRPr lang="en-US" sz="1496" dirty="0">
                  <a:solidFill>
                    <a:prstClr val="white"/>
                  </a:solidFill>
                </a:endParaRPr>
              </a:p>
            </p:txBody>
          </p:sp>
          <p:sp>
            <p:nvSpPr>
              <p:cNvPr id="15" name="TextBox 14"/>
              <p:cNvSpPr txBox="1"/>
              <p:nvPr/>
            </p:nvSpPr>
            <p:spPr>
              <a:xfrm>
                <a:off x="4924674" y="3061942"/>
                <a:ext cx="1481047" cy="230224"/>
              </a:xfrm>
              <a:prstGeom prst="rect">
                <a:avLst/>
              </a:prstGeom>
              <a:noFill/>
            </p:spPr>
            <p:txBody>
              <a:bodyPr wrap="none" lIns="124330" tIns="0" rIns="0" bIns="0" rtlCol="0">
                <a:spAutoFit/>
              </a:bodyPr>
              <a:lstStyle/>
              <a:p>
                <a:pPr algn="ctr" defTabSz="932417"/>
                <a:r>
                  <a:rPr lang="en-US" sz="1496" dirty="0">
                    <a:solidFill>
                      <a:srgbClr val="FFFFFF"/>
                    </a:solidFill>
                    <a:latin typeface="Segoe" pitchFamily="34" charset="0"/>
                  </a:rPr>
                  <a:t>Notification Hub</a:t>
                </a:r>
              </a:p>
            </p:txBody>
          </p:sp>
        </p:grpSp>
        <p:sp>
          <p:nvSpPr>
            <p:cNvPr id="13" name="Freeform 73"/>
            <p:cNvSpPr>
              <a:spLocks noEditPoints="1"/>
            </p:cNvSpPr>
            <p:nvPr/>
          </p:nvSpPr>
          <p:spPr bwMode="auto">
            <a:xfrm>
              <a:off x="9313829" y="2276958"/>
              <a:ext cx="601662" cy="580975"/>
            </a:xfrm>
            <a:custGeom>
              <a:avLst/>
              <a:gdLst>
                <a:gd name="T0" fmla="*/ 1799 w 2278"/>
                <a:gd name="T1" fmla="*/ 879 h 2201"/>
                <a:gd name="T2" fmla="*/ 1711 w 2278"/>
                <a:gd name="T3" fmla="*/ 335 h 2201"/>
                <a:gd name="T4" fmla="*/ 1363 w 2278"/>
                <a:gd name="T5" fmla="*/ 315 h 2201"/>
                <a:gd name="T6" fmla="*/ 1068 w 2278"/>
                <a:gd name="T7" fmla="*/ 0 h 2201"/>
                <a:gd name="T8" fmla="*/ 810 w 2278"/>
                <a:gd name="T9" fmla="*/ 412 h 2201"/>
                <a:gd name="T10" fmla="*/ 408 w 2278"/>
                <a:gd name="T11" fmla="*/ 325 h 2201"/>
                <a:gd name="T12" fmla="*/ 246 w 2278"/>
                <a:gd name="T13" fmla="*/ 841 h 2201"/>
                <a:gd name="T14" fmla="*/ 0 w 2278"/>
                <a:gd name="T15" fmla="*/ 1138 h 2201"/>
                <a:gd name="T16" fmla="*/ 338 w 2278"/>
                <a:gd name="T17" fmla="*/ 1396 h 2201"/>
                <a:gd name="T18" fmla="*/ 166 w 2278"/>
                <a:gd name="T19" fmla="*/ 1885 h 2201"/>
                <a:gd name="T20" fmla="*/ 769 w 2278"/>
                <a:gd name="T21" fmla="*/ 1966 h 2201"/>
                <a:gd name="T22" fmla="*/ 1053 w 2278"/>
                <a:gd name="T23" fmla="*/ 2200 h 2201"/>
                <a:gd name="T24" fmla="*/ 1081 w 2278"/>
                <a:gd name="T25" fmla="*/ 2201 h 2201"/>
                <a:gd name="T26" fmla="*/ 1184 w 2278"/>
                <a:gd name="T27" fmla="*/ 1949 h 2201"/>
                <a:gd name="T28" fmla="*/ 1666 w 2278"/>
                <a:gd name="T29" fmla="*/ 1872 h 2201"/>
                <a:gd name="T30" fmla="*/ 1874 w 2278"/>
                <a:gd name="T31" fmla="*/ 1743 h 2201"/>
                <a:gd name="T32" fmla="*/ 2060 w 2278"/>
                <a:gd name="T33" fmla="*/ 1273 h 2201"/>
                <a:gd name="T34" fmla="*/ 1940 w 2278"/>
                <a:gd name="T35" fmla="*/ 1369 h 2201"/>
                <a:gd name="T36" fmla="*/ 1385 w 2278"/>
                <a:gd name="T37" fmla="*/ 1279 h 2201"/>
                <a:gd name="T38" fmla="*/ 1837 w 2278"/>
                <a:gd name="T39" fmla="*/ 1733 h 2201"/>
                <a:gd name="T40" fmla="*/ 1302 w 2278"/>
                <a:gd name="T41" fmla="*/ 1393 h 2201"/>
                <a:gd name="T42" fmla="*/ 1433 w 2278"/>
                <a:gd name="T43" fmla="*/ 1759 h 2201"/>
                <a:gd name="T44" fmla="*/ 1193 w 2278"/>
                <a:gd name="T45" fmla="*/ 1461 h 2201"/>
                <a:gd name="T46" fmla="*/ 1156 w 2278"/>
                <a:gd name="T47" fmla="*/ 1924 h 2201"/>
                <a:gd name="T48" fmla="*/ 1053 w 2278"/>
                <a:gd name="T49" fmla="*/ 1484 h 2201"/>
                <a:gd name="T50" fmla="*/ 878 w 2278"/>
                <a:gd name="T51" fmla="*/ 1857 h 2201"/>
                <a:gd name="T52" fmla="*/ 804 w 2278"/>
                <a:gd name="T53" fmla="*/ 1753 h 2201"/>
                <a:gd name="T54" fmla="*/ 438 w 2278"/>
                <a:gd name="T55" fmla="*/ 1789 h 2201"/>
                <a:gd name="T56" fmla="*/ 369 w 2278"/>
                <a:gd name="T57" fmla="*/ 1741 h 2201"/>
                <a:gd name="T58" fmla="*/ 551 w 2278"/>
                <a:gd name="T59" fmla="*/ 1362 h 2201"/>
                <a:gd name="T60" fmla="*/ 447 w 2278"/>
                <a:gd name="T61" fmla="*/ 1287 h 2201"/>
                <a:gd name="T62" fmla="*/ 723 w 2278"/>
                <a:gd name="T63" fmla="*/ 1153 h 2201"/>
                <a:gd name="T64" fmla="*/ 253 w 2278"/>
                <a:gd name="T65" fmla="*/ 1023 h 2201"/>
                <a:gd name="T66" fmla="*/ 745 w 2278"/>
                <a:gd name="T67" fmla="*/ 1014 h 2201"/>
                <a:gd name="T68" fmla="*/ 386 w 2278"/>
                <a:gd name="T69" fmla="*/ 736 h 2201"/>
                <a:gd name="T70" fmla="*/ 813 w 2278"/>
                <a:gd name="T71" fmla="*/ 904 h 2201"/>
                <a:gd name="T72" fmla="*/ 701 w 2278"/>
                <a:gd name="T73" fmla="*/ 530 h 2201"/>
                <a:gd name="T74" fmla="*/ 944 w 2278"/>
                <a:gd name="T75" fmla="*/ 815 h 2201"/>
                <a:gd name="T76" fmla="*/ 996 w 2278"/>
                <a:gd name="T77" fmla="*/ 287 h 2201"/>
                <a:gd name="T78" fmla="*/ 1083 w 2278"/>
                <a:gd name="T79" fmla="*/ 792 h 2201"/>
                <a:gd name="T80" fmla="*/ 1253 w 2278"/>
                <a:gd name="T81" fmla="*/ 424 h 2201"/>
                <a:gd name="T82" fmla="*/ 1331 w 2278"/>
                <a:gd name="T83" fmla="*/ 529 h 2201"/>
                <a:gd name="T84" fmla="*/ 1558 w 2278"/>
                <a:gd name="T85" fmla="*/ 488 h 2201"/>
                <a:gd name="T86" fmla="*/ 1618 w 2278"/>
                <a:gd name="T87" fmla="*/ 610 h 2201"/>
                <a:gd name="T88" fmla="*/ 1586 w 2278"/>
                <a:gd name="T89" fmla="*/ 914 h 2201"/>
                <a:gd name="T90" fmla="*/ 1690 w 2278"/>
                <a:gd name="T91" fmla="*/ 989 h 2201"/>
                <a:gd name="T92" fmla="*/ 1414 w 2278"/>
                <a:gd name="T93" fmla="*/ 1123 h 2201"/>
                <a:gd name="T94" fmla="*/ 2028 w 2278"/>
                <a:gd name="T95" fmla="*/ 1253 h 2201"/>
                <a:gd name="T96" fmla="*/ 1292 w 2278"/>
                <a:gd name="T97" fmla="*/ 936 h 2201"/>
                <a:gd name="T98" fmla="*/ 1083 w 2278"/>
                <a:gd name="T99" fmla="*/ 837 h 2201"/>
                <a:gd name="T100" fmla="*/ 945 w 2278"/>
                <a:gd name="T101" fmla="*/ 863 h 2201"/>
                <a:gd name="T102" fmla="*/ 787 w 2278"/>
                <a:gd name="T103" fmla="*/ 1031 h 2201"/>
                <a:gd name="T104" fmla="*/ 787 w 2278"/>
                <a:gd name="T105" fmla="*/ 1245 h 2201"/>
                <a:gd name="T106" fmla="*/ 945 w 2278"/>
                <a:gd name="T107" fmla="*/ 1412 h 2201"/>
                <a:gd name="T108" fmla="*/ 1083 w 2278"/>
                <a:gd name="T109" fmla="*/ 1439 h 2201"/>
                <a:gd name="T110" fmla="*/ 1292 w 2278"/>
                <a:gd name="T111" fmla="*/ 1340 h 2201"/>
                <a:gd name="T112" fmla="*/ 1370 w 2278"/>
                <a:gd name="T113" fmla="*/ 1138 h 2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78" h="2201">
                  <a:moveTo>
                    <a:pt x="2125" y="983"/>
                  </a:moveTo>
                  <a:cubicBezTo>
                    <a:pt x="2074" y="983"/>
                    <a:pt x="2030" y="1007"/>
                    <a:pt x="2002" y="1045"/>
                  </a:cubicBezTo>
                  <a:cubicBezTo>
                    <a:pt x="1787" y="929"/>
                    <a:pt x="1787" y="929"/>
                    <a:pt x="1787" y="929"/>
                  </a:cubicBezTo>
                  <a:cubicBezTo>
                    <a:pt x="1795" y="914"/>
                    <a:pt x="1799" y="897"/>
                    <a:pt x="1799" y="879"/>
                  </a:cubicBezTo>
                  <a:cubicBezTo>
                    <a:pt x="1799" y="828"/>
                    <a:pt x="1764" y="785"/>
                    <a:pt x="1715" y="773"/>
                  </a:cubicBezTo>
                  <a:cubicBezTo>
                    <a:pt x="1729" y="640"/>
                    <a:pt x="1729" y="640"/>
                    <a:pt x="1729" y="640"/>
                  </a:cubicBezTo>
                  <a:cubicBezTo>
                    <a:pt x="1805" y="630"/>
                    <a:pt x="1863" y="566"/>
                    <a:pt x="1863" y="488"/>
                  </a:cubicBezTo>
                  <a:cubicBezTo>
                    <a:pt x="1863" y="404"/>
                    <a:pt x="1795" y="335"/>
                    <a:pt x="1711" y="335"/>
                  </a:cubicBezTo>
                  <a:cubicBezTo>
                    <a:pt x="1645" y="335"/>
                    <a:pt x="1589" y="377"/>
                    <a:pt x="1567" y="435"/>
                  </a:cubicBezTo>
                  <a:cubicBezTo>
                    <a:pt x="1472" y="427"/>
                    <a:pt x="1472" y="427"/>
                    <a:pt x="1472" y="427"/>
                  </a:cubicBezTo>
                  <a:cubicBezTo>
                    <a:pt x="1472" y="426"/>
                    <a:pt x="1472" y="425"/>
                    <a:pt x="1472" y="424"/>
                  </a:cubicBezTo>
                  <a:cubicBezTo>
                    <a:pt x="1472" y="364"/>
                    <a:pt x="1423" y="315"/>
                    <a:pt x="1363" y="315"/>
                  </a:cubicBezTo>
                  <a:cubicBezTo>
                    <a:pt x="1334" y="315"/>
                    <a:pt x="1309" y="326"/>
                    <a:pt x="1289" y="343"/>
                  </a:cubicBezTo>
                  <a:cubicBezTo>
                    <a:pt x="1187" y="250"/>
                    <a:pt x="1187" y="250"/>
                    <a:pt x="1187" y="250"/>
                  </a:cubicBezTo>
                  <a:cubicBezTo>
                    <a:pt x="1208" y="223"/>
                    <a:pt x="1221" y="190"/>
                    <a:pt x="1221" y="153"/>
                  </a:cubicBezTo>
                  <a:cubicBezTo>
                    <a:pt x="1221" y="69"/>
                    <a:pt x="1153" y="0"/>
                    <a:pt x="1068" y="0"/>
                  </a:cubicBezTo>
                  <a:cubicBezTo>
                    <a:pt x="984" y="0"/>
                    <a:pt x="916" y="69"/>
                    <a:pt x="916" y="153"/>
                  </a:cubicBezTo>
                  <a:cubicBezTo>
                    <a:pt x="916" y="197"/>
                    <a:pt x="935" y="237"/>
                    <a:pt x="965" y="265"/>
                  </a:cubicBezTo>
                  <a:cubicBezTo>
                    <a:pt x="856" y="422"/>
                    <a:pt x="856" y="422"/>
                    <a:pt x="856" y="422"/>
                  </a:cubicBezTo>
                  <a:cubicBezTo>
                    <a:pt x="842" y="416"/>
                    <a:pt x="827" y="412"/>
                    <a:pt x="810" y="412"/>
                  </a:cubicBezTo>
                  <a:cubicBezTo>
                    <a:pt x="760" y="412"/>
                    <a:pt x="717" y="446"/>
                    <a:pt x="705" y="493"/>
                  </a:cubicBezTo>
                  <a:cubicBezTo>
                    <a:pt x="561" y="480"/>
                    <a:pt x="561" y="480"/>
                    <a:pt x="561" y="480"/>
                  </a:cubicBezTo>
                  <a:cubicBezTo>
                    <a:pt x="561" y="480"/>
                    <a:pt x="561" y="479"/>
                    <a:pt x="561" y="478"/>
                  </a:cubicBezTo>
                  <a:cubicBezTo>
                    <a:pt x="561" y="394"/>
                    <a:pt x="493" y="325"/>
                    <a:pt x="408" y="325"/>
                  </a:cubicBezTo>
                  <a:cubicBezTo>
                    <a:pt x="324" y="325"/>
                    <a:pt x="256" y="394"/>
                    <a:pt x="256" y="478"/>
                  </a:cubicBezTo>
                  <a:cubicBezTo>
                    <a:pt x="256" y="546"/>
                    <a:pt x="300" y="603"/>
                    <a:pt x="362" y="623"/>
                  </a:cubicBezTo>
                  <a:cubicBezTo>
                    <a:pt x="348" y="732"/>
                    <a:pt x="348" y="732"/>
                    <a:pt x="348" y="732"/>
                  </a:cubicBezTo>
                  <a:cubicBezTo>
                    <a:pt x="291" y="736"/>
                    <a:pt x="246" y="783"/>
                    <a:pt x="246" y="841"/>
                  </a:cubicBezTo>
                  <a:cubicBezTo>
                    <a:pt x="246" y="873"/>
                    <a:pt x="259" y="901"/>
                    <a:pt x="281" y="921"/>
                  </a:cubicBezTo>
                  <a:cubicBezTo>
                    <a:pt x="221" y="1002"/>
                    <a:pt x="221" y="1002"/>
                    <a:pt x="221" y="1002"/>
                  </a:cubicBezTo>
                  <a:cubicBezTo>
                    <a:pt x="201" y="991"/>
                    <a:pt x="177" y="985"/>
                    <a:pt x="153" y="985"/>
                  </a:cubicBezTo>
                  <a:cubicBezTo>
                    <a:pt x="68" y="985"/>
                    <a:pt x="0" y="1054"/>
                    <a:pt x="0" y="1138"/>
                  </a:cubicBezTo>
                  <a:cubicBezTo>
                    <a:pt x="0" y="1222"/>
                    <a:pt x="68" y="1291"/>
                    <a:pt x="153" y="1291"/>
                  </a:cubicBezTo>
                  <a:cubicBezTo>
                    <a:pt x="190" y="1291"/>
                    <a:pt x="225" y="1277"/>
                    <a:pt x="251" y="1254"/>
                  </a:cubicBezTo>
                  <a:cubicBezTo>
                    <a:pt x="354" y="1339"/>
                    <a:pt x="354" y="1339"/>
                    <a:pt x="354" y="1339"/>
                  </a:cubicBezTo>
                  <a:cubicBezTo>
                    <a:pt x="344" y="1356"/>
                    <a:pt x="338" y="1375"/>
                    <a:pt x="338" y="1396"/>
                  </a:cubicBezTo>
                  <a:cubicBezTo>
                    <a:pt x="338" y="1436"/>
                    <a:pt x="359" y="1471"/>
                    <a:pt x="392" y="1490"/>
                  </a:cubicBezTo>
                  <a:cubicBezTo>
                    <a:pt x="332" y="1733"/>
                    <a:pt x="332" y="1733"/>
                    <a:pt x="332" y="1733"/>
                  </a:cubicBezTo>
                  <a:cubicBezTo>
                    <a:pt x="328" y="1732"/>
                    <a:pt x="323" y="1732"/>
                    <a:pt x="319" y="1732"/>
                  </a:cubicBezTo>
                  <a:cubicBezTo>
                    <a:pt x="235" y="1732"/>
                    <a:pt x="166" y="1800"/>
                    <a:pt x="166" y="1885"/>
                  </a:cubicBezTo>
                  <a:cubicBezTo>
                    <a:pt x="166" y="1969"/>
                    <a:pt x="235" y="2038"/>
                    <a:pt x="319" y="2038"/>
                  </a:cubicBezTo>
                  <a:cubicBezTo>
                    <a:pt x="399" y="2038"/>
                    <a:pt x="464" y="1977"/>
                    <a:pt x="471" y="1899"/>
                  </a:cubicBezTo>
                  <a:cubicBezTo>
                    <a:pt x="664" y="1884"/>
                    <a:pt x="664" y="1884"/>
                    <a:pt x="664" y="1884"/>
                  </a:cubicBezTo>
                  <a:cubicBezTo>
                    <a:pt x="676" y="1931"/>
                    <a:pt x="718" y="1966"/>
                    <a:pt x="769" y="1966"/>
                  </a:cubicBezTo>
                  <a:cubicBezTo>
                    <a:pt x="802" y="1966"/>
                    <a:pt x="832" y="1951"/>
                    <a:pt x="852" y="1928"/>
                  </a:cubicBezTo>
                  <a:cubicBezTo>
                    <a:pt x="931" y="1982"/>
                    <a:pt x="931" y="1982"/>
                    <a:pt x="931" y="1982"/>
                  </a:cubicBezTo>
                  <a:cubicBezTo>
                    <a:pt x="921" y="2002"/>
                    <a:pt x="916" y="2024"/>
                    <a:pt x="916" y="2049"/>
                  </a:cubicBezTo>
                  <a:cubicBezTo>
                    <a:pt x="916" y="2128"/>
                    <a:pt x="976" y="2193"/>
                    <a:pt x="1053" y="2200"/>
                  </a:cubicBezTo>
                  <a:cubicBezTo>
                    <a:pt x="1053" y="2201"/>
                    <a:pt x="1053" y="2201"/>
                    <a:pt x="1053" y="2201"/>
                  </a:cubicBezTo>
                  <a:cubicBezTo>
                    <a:pt x="1056" y="2201"/>
                    <a:pt x="1056" y="2201"/>
                    <a:pt x="1056" y="2201"/>
                  </a:cubicBezTo>
                  <a:cubicBezTo>
                    <a:pt x="1060" y="2201"/>
                    <a:pt x="1064" y="2201"/>
                    <a:pt x="1068" y="2201"/>
                  </a:cubicBezTo>
                  <a:cubicBezTo>
                    <a:pt x="1073" y="2201"/>
                    <a:pt x="1077" y="2201"/>
                    <a:pt x="1081" y="2201"/>
                  </a:cubicBezTo>
                  <a:cubicBezTo>
                    <a:pt x="1083" y="2201"/>
                    <a:pt x="1083" y="2201"/>
                    <a:pt x="1083" y="2201"/>
                  </a:cubicBezTo>
                  <a:cubicBezTo>
                    <a:pt x="1083" y="2201"/>
                    <a:pt x="1083" y="2201"/>
                    <a:pt x="1083" y="2201"/>
                  </a:cubicBezTo>
                  <a:cubicBezTo>
                    <a:pt x="1161" y="2193"/>
                    <a:pt x="1221" y="2128"/>
                    <a:pt x="1221" y="2049"/>
                  </a:cubicBezTo>
                  <a:cubicBezTo>
                    <a:pt x="1221" y="2011"/>
                    <a:pt x="1207" y="1976"/>
                    <a:pt x="1184" y="1949"/>
                  </a:cubicBezTo>
                  <a:cubicBezTo>
                    <a:pt x="1268" y="1853"/>
                    <a:pt x="1268" y="1853"/>
                    <a:pt x="1268" y="1853"/>
                  </a:cubicBezTo>
                  <a:cubicBezTo>
                    <a:pt x="1285" y="1863"/>
                    <a:pt x="1304" y="1869"/>
                    <a:pt x="1324" y="1869"/>
                  </a:cubicBezTo>
                  <a:cubicBezTo>
                    <a:pt x="1364" y="1869"/>
                    <a:pt x="1399" y="1847"/>
                    <a:pt x="1418" y="1815"/>
                  </a:cubicBezTo>
                  <a:cubicBezTo>
                    <a:pt x="1666" y="1872"/>
                    <a:pt x="1666" y="1872"/>
                    <a:pt x="1666" y="1872"/>
                  </a:cubicBezTo>
                  <a:cubicBezTo>
                    <a:pt x="1665" y="1876"/>
                    <a:pt x="1665" y="1880"/>
                    <a:pt x="1665" y="1885"/>
                  </a:cubicBezTo>
                  <a:cubicBezTo>
                    <a:pt x="1665" y="1969"/>
                    <a:pt x="1734" y="2038"/>
                    <a:pt x="1818" y="2038"/>
                  </a:cubicBezTo>
                  <a:cubicBezTo>
                    <a:pt x="1902" y="2038"/>
                    <a:pt x="1971" y="1969"/>
                    <a:pt x="1971" y="1885"/>
                  </a:cubicBezTo>
                  <a:cubicBezTo>
                    <a:pt x="1971" y="1820"/>
                    <a:pt x="1931" y="1765"/>
                    <a:pt x="1874" y="1743"/>
                  </a:cubicBezTo>
                  <a:cubicBezTo>
                    <a:pt x="1893" y="1572"/>
                    <a:pt x="1893" y="1572"/>
                    <a:pt x="1893" y="1572"/>
                  </a:cubicBezTo>
                  <a:cubicBezTo>
                    <a:pt x="1949" y="1567"/>
                    <a:pt x="1994" y="1520"/>
                    <a:pt x="1994" y="1463"/>
                  </a:cubicBezTo>
                  <a:cubicBezTo>
                    <a:pt x="1994" y="1436"/>
                    <a:pt x="1984" y="1412"/>
                    <a:pt x="1969" y="1393"/>
                  </a:cubicBezTo>
                  <a:cubicBezTo>
                    <a:pt x="2060" y="1273"/>
                    <a:pt x="2060" y="1273"/>
                    <a:pt x="2060" y="1273"/>
                  </a:cubicBezTo>
                  <a:cubicBezTo>
                    <a:pt x="2080" y="1283"/>
                    <a:pt x="2102" y="1288"/>
                    <a:pt x="2125" y="1288"/>
                  </a:cubicBezTo>
                  <a:cubicBezTo>
                    <a:pt x="2209" y="1288"/>
                    <a:pt x="2278" y="1220"/>
                    <a:pt x="2278" y="1135"/>
                  </a:cubicBezTo>
                  <a:cubicBezTo>
                    <a:pt x="2278" y="1051"/>
                    <a:pt x="2209" y="983"/>
                    <a:pt x="2125" y="983"/>
                  </a:cubicBezTo>
                  <a:close/>
                  <a:moveTo>
                    <a:pt x="1940" y="1369"/>
                  </a:moveTo>
                  <a:cubicBezTo>
                    <a:pt x="1924" y="1359"/>
                    <a:pt x="1905" y="1353"/>
                    <a:pt x="1884" y="1353"/>
                  </a:cubicBezTo>
                  <a:cubicBezTo>
                    <a:pt x="1838" y="1353"/>
                    <a:pt x="1798" y="1383"/>
                    <a:pt x="1782" y="1424"/>
                  </a:cubicBezTo>
                  <a:cubicBezTo>
                    <a:pt x="1392" y="1262"/>
                    <a:pt x="1392" y="1262"/>
                    <a:pt x="1392" y="1262"/>
                  </a:cubicBezTo>
                  <a:cubicBezTo>
                    <a:pt x="1390" y="1268"/>
                    <a:pt x="1387" y="1273"/>
                    <a:pt x="1385" y="1279"/>
                  </a:cubicBezTo>
                  <a:cubicBezTo>
                    <a:pt x="1777" y="1441"/>
                    <a:pt x="1777" y="1441"/>
                    <a:pt x="1777" y="1441"/>
                  </a:cubicBezTo>
                  <a:cubicBezTo>
                    <a:pt x="1776" y="1448"/>
                    <a:pt x="1775" y="1455"/>
                    <a:pt x="1775" y="1463"/>
                  </a:cubicBezTo>
                  <a:cubicBezTo>
                    <a:pt x="1775" y="1513"/>
                    <a:pt x="1809" y="1555"/>
                    <a:pt x="1855" y="1568"/>
                  </a:cubicBezTo>
                  <a:cubicBezTo>
                    <a:pt x="1837" y="1733"/>
                    <a:pt x="1837" y="1733"/>
                    <a:pt x="1837" y="1733"/>
                  </a:cubicBezTo>
                  <a:cubicBezTo>
                    <a:pt x="1831" y="1733"/>
                    <a:pt x="1825" y="1732"/>
                    <a:pt x="1818" y="1732"/>
                  </a:cubicBezTo>
                  <a:cubicBezTo>
                    <a:pt x="1781" y="1732"/>
                    <a:pt x="1746" y="1746"/>
                    <a:pt x="1720" y="1768"/>
                  </a:cubicBezTo>
                  <a:cubicBezTo>
                    <a:pt x="1324" y="1372"/>
                    <a:pt x="1324" y="1372"/>
                    <a:pt x="1324" y="1372"/>
                  </a:cubicBezTo>
                  <a:cubicBezTo>
                    <a:pt x="1317" y="1379"/>
                    <a:pt x="1310" y="1386"/>
                    <a:pt x="1302" y="1393"/>
                  </a:cubicBezTo>
                  <a:cubicBezTo>
                    <a:pt x="1699" y="1789"/>
                    <a:pt x="1699" y="1789"/>
                    <a:pt x="1699" y="1789"/>
                  </a:cubicBezTo>
                  <a:cubicBezTo>
                    <a:pt x="1688" y="1803"/>
                    <a:pt x="1679" y="1818"/>
                    <a:pt x="1674" y="1835"/>
                  </a:cubicBezTo>
                  <a:cubicBezTo>
                    <a:pt x="1432" y="1779"/>
                    <a:pt x="1432" y="1779"/>
                    <a:pt x="1432" y="1779"/>
                  </a:cubicBezTo>
                  <a:cubicBezTo>
                    <a:pt x="1433" y="1773"/>
                    <a:pt x="1433" y="1766"/>
                    <a:pt x="1433" y="1759"/>
                  </a:cubicBezTo>
                  <a:cubicBezTo>
                    <a:pt x="1433" y="1699"/>
                    <a:pt x="1385" y="1650"/>
                    <a:pt x="1324" y="1650"/>
                  </a:cubicBezTo>
                  <a:cubicBezTo>
                    <a:pt x="1313" y="1650"/>
                    <a:pt x="1302" y="1652"/>
                    <a:pt x="1292" y="1655"/>
                  </a:cubicBezTo>
                  <a:cubicBezTo>
                    <a:pt x="1209" y="1454"/>
                    <a:pt x="1209" y="1454"/>
                    <a:pt x="1209" y="1454"/>
                  </a:cubicBezTo>
                  <a:cubicBezTo>
                    <a:pt x="1204" y="1457"/>
                    <a:pt x="1198" y="1459"/>
                    <a:pt x="1193" y="1461"/>
                  </a:cubicBezTo>
                  <a:cubicBezTo>
                    <a:pt x="1276" y="1662"/>
                    <a:pt x="1276" y="1662"/>
                    <a:pt x="1276" y="1662"/>
                  </a:cubicBezTo>
                  <a:cubicBezTo>
                    <a:pt x="1240" y="1680"/>
                    <a:pt x="1215" y="1717"/>
                    <a:pt x="1215" y="1759"/>
                  </a:cubicBezTo>
                  <a:cubicBezTo>
                    <a:pt x="1215" y="1786"/>
                    <a:pt x="1224" y="1810"/>
                    <a:pt x="1240" y="1828"/>
                  </a:cubicBezTo>
                  <a:cubicBezTo>
                    <a:pt x="1156" y="1924"/>
                    <a:pt x="1156" y="1924"/>
                    <a:pt x="1156" y="1924"/>
                  </a:cubicBezTo>
                  <a:cubicBezTo>
                    <a:pt x="1135" y="1909"/>
                    <a:pt x="1110" y="1899"/>
                    <a:pt x="1083" y="1897"/>
                  </a:cubicBezTo>
                  <a:cubicBezTo>
                    <a:pt x="1083" y="1484"/>
                    <a:pt x="1083" y="1484"/>
                    <a:pt x="1083" y="1484"/>
                  </a:cubicBezTo>
                  <a:cubicBezTo>
                    <a:pt x="1078" y="1484"/>
                    <a:pt x="1073" y="1484"/>
                    <a:pt x="1068" y="1484"/>
                  </a:cubicBezTo>
                  <a:cubicBezTo>
                    <a:pt x="1063" y="1484"/>
                    <a:pt x="1058" y="1484"/>
                    <a:pt x="1053" y="1484"/>
                  </a:cubicBezTo>
                  <a:cubicBezTo>
                    <a:pt x="1053" y="1897"/>
                    <a:pt x="1053" y="1897"/>
                    <a:pt x="1053" y="1897"/>
                  </a:cubicBezTo>
                  <a:cubicBezTo>
                    <a:pt x="1013" y="1901"/>
                    <a:pt x="977" y="1920"/>
                    <a:pt x="952" y="1950"/>
                  </a:cubicBezTo>
                  <a:cubicBezTo>
                    <a:pt x="871" y="1895"/>
                    <a:pt x="871" y="1895"/>
                    <a:pt x="871" y="1895"/>
                  </a:cubicBezTo>
                  <a:cubicBezTo>
                    <a:pt x="876" y="1883"/>
                    <a:pt x="878" y="1870"/>
                    <a:pt x="878" y="1857"/>
                  </a:cubicBezTo>
                  <a:cubicBezTo>
                    <a:pt x="878" y="1815"/>
                    <a:pt x="855" y="1779"/>
                    <a:pt x="820" y="1760"/>
                  </a:cubicBezTo>
                  <a:cubicBezTo>
                    <a:pt x="944" y="1461"/>
                    <a:pt x="944" y="1461"/>
                    <a:pt x="944" y="1461"/>
                  </a:cubicBezTo>
                  <a:cubicBezTo>
                    <a:pt x="939" y="1459"/>
                    <a:pt x="933" y="1457"/>
                    <a:pt x="928" y="1454"/>
                  </a:cubicBezTo>
                  <a:cubicBezTo>
                    <a:pt x="804" y="1753"/>
                    <a:pt x="804" y="1753"/>
                    <a:pt x="804" y="1753"/>
                  </a:cubicBezTo>
                  <a:cubicBezTo>
                    <a:pt x="793" y="1749"/>
                    <a:pt x="781" y="1747"/>
                    <a:pt x="769" y="1747"/>
                  </a:cubicBezTo>
                  <a:cubicBezTo>
                    <a:pt x="712" y="1747"/>
                    <a:pt x="666" y="1791"/>
                    <a:pt x="660" y="1846"/>
                  </a:cubicBezTo>
                  <a:cubicBezTo>
                    <a:pt x="470" y="1861"/>
                    <a:pt x="470" y="1861"/>
                    <a:pt x="470" y="1861"/>
                  </a:cubicBezTo>
                  <a:cubicBezTo>
                    <a:pt x="466" y="1834"/>
                    <a:pt x="454" y="1810"/>
                    <a:pt x="438" y="1789"/>
                  </a:cubicBezTo>
                  <a:cubicBezTo>
                    <a:pt x="835" y="1393"/>
                    <a:pt x="835" y="1393"/>
                    <a:pt x="835" y="1393"/>
                  </a:cubicBezTo>
                  <a:cubicBezTo>
                    <a:pt x="827" y="1386"/>
                    <a:pt x="820" y="1379"/>
                    <a:pt x="813" y="1372"/>
                  </a:cubicBezTo>
                  <a:cubicBezTo>
                    <a:pt x="417" y="1768"/>
                    <a:pt x="417" y="1768"/>
                    <a:pt x="417" y="1768"/>
                  </a:cubicBezTo>
                  <a:cubicBezTo>
                    <a:pt x="403" y="1756"/>
                    <a:pt x="387" y="1747"/>
                    <a:pt x="369" y="1741"/>
                  </a:cubicBezTo>
                  <a:cubicBezTo>
                    <a:pt x="428" y="1504"/>
                    <a:pt x="428" y="1504"/>
                    <a:pt x="428" y="1504"/>
                  </a:cubicBezTo>
                  <a:cubicBezTo>
                    <a:pt x="434" y="1505"/>
                    <a:pt x="440" y="1505"/>
                    <a:pt x="447" y="1505"/>
                  </a:cubicBezTo>
                  <a:cubicBezTo>
                    <a:pt x="507" y="1505"/>
                    <a:pt x="556" y="1457"/>
                    <a:pt x="556" y="1396"/>
                  </a:cubicBezTo>
                  <a:cubicBezTo>
                    <a:pt x="556" y="1384"/>
                    <a:pt x="554" y="1373"/>
                    <a:pt x="551" y="1362"/>
                  </a:cubicBezTo>
                  <a:cubicBezTo>
                    <a:pt x="752" y="1279"/>
                    <a:pt x="752" y="1279"/>
                    <a:pt x="752" y="1279"/>
                  </a:cubicBezTo>
                  <a:cubicBezTo>
                    <a:pt x="750" y="1273"/>
                    <a:pt x="747" y="1268"/>
                    <a:pt x="745" y="1262"/>
                  </a:cubicBezTo>
                  <a:cubicBezTo>
                    <a:pt x="544" y="1345"/>
                    <a:pt x="544" y="1345"/>
                    <a:pt x="544" y="1345"/>
                  </a:cubicBezTo>
                  <a:cubicBezTo>
                    <a:pt x="525" y="1311"/>
                    <a:pt x="489" y="1287"/>
                    <a:pt x="447" y="1287"/>
                  </a:cubicBezTo>
                  <a:cubicBezTo>
                    <a:pt x="421" y="1287"/>
                    <a:pt x="397" y="1296"/>
                    <a:pt x="379" y="1311"/>
                  </a:cubicBezTo>
                  <a:cubicBezTo>
                    <a:pt x="277" y="1226"/>
                    <a:pt x="277" y="1226"/>
                    <a:pt x="277" y="1226"/>
                  </a:cubicBezTo>
                  <a:cubicBezTo>
                    <a:pt x="292" y="1205"/>
                    <a:pt x="302" y="1180"/>
                    <a:pt x="305" y="1153"/>
                  </a:cubicBezTo>
                  <a:cubicBezTo>
                    <a:pt x="723" y="1153"/>
                    <a:pt x="723" y="1153"/>
                    <a:pt x="723" y="1153"/>
                  </a:cubicBezTo>
                  <a:cubicBezTo>
                    <a:pt x="722" y="1148"/>
                    <a:pt x="722" y="1143"/>
                    <a:pt x="722" y="1138"/>
                  </a:cubicBezTo>
                  <a:cubicBezTo>
                    <a:pt x="722" y="1133"/>
                    <a:pt x="722" y="1128"/>
                    <a:pt x="723" y="1123"/>
                  </a:cubicBezTo>
                  <a:cubicBezTo>
                    <a:pt x="305" y="1123"/>
                    <a:pt x="305" y="1123"/>
                    <a:pt x="305" y="1123"/>
                  </a:cubicBezTo>
                  <a:cubicBezTo>
                    <a:pt x="301" y="1083"/>
                    <a:pt x="281" y="1048"/>
                    <a:pt x="253" y="1023"/>
                  </a:cubicBezTo>
                  <a:cubicBezTo>
                    <a:pt x="312" y="942"/>
                    <a:pt x="312" y="942"/>
                    <a:pt x="312" y="942"/>
                  </a:cubicBezTo>
                  <a:cubicBezTo>
                    <a:pt x="325" y="947"/>
                    <a:pt x="340" y="950"/>
                    <a:pt x="355" y="950"/>
                  </a:cubicBezTo>
                  <a:cubicBezTo>
                    <a:pt x="397" y="950"/>
                    <a:pt x="433" y="927"/>
                    <a:pt x="451" y="892"/>
                  </a:cubicBezTo>
                  <a:cubicBezTo>
                    <a:pt x="745" y="1014"/>
                    <a:pt x="745" y="1014"/>
                    <a:pt x="745" y="1014"/>
                  </a:cubicBezTo>
                  <a:cubicBezTo>
                    <a:pt x="747" y="1008"/>
                    <a:pt x="750" y="1003"/>
                    <a:pt x="752" y="997"/>
                  </a:cubicBezTo>
                  <a:cubicBezTo>
                    <a:pt x="458" y="875"/>
                    <a:pt x="458" y="875"/>
                    <a:pt x="458" y="875"/>
                  </a:cubicBezTo>
                  <a:cubicBezTo>
                    <a:pt x="462" y="865"/>
                    <a:pt x="464" y="853"/>
                    <a:pt x="464" y="841"/>
                  </a:cubicBezTo>
                  <a:cubicBezTo>
                    <a:pt x="464" y="792"/>
                    <a:pt x="431" y="750"/>
                    <a:pt x="386" y="736"/>
                  </a:cubicBezTo>
                  <a:cubicBezTo>
                    <a:pt x="399" y="630"/>
                    <a:pt x="399" y="630"/>
                    <a:pt x="399" y="630"/>
                  </a:cubicBezTo>
                  <a:cubicBezTo>
                    <a:pt x="402" y="630"/>
                    <a:pt x="405" y="631"/>
                    <a:pt x="408" y="631"/>
                  </a:cubicBezTo>
                  <a:cubicBezTo>
                    <a:pt x="445" y="631"/>
                    <a:pt x="479" y="618"/>
                    <a:pt x="505" y="596"/>
                  </a:cubicBezTo>
                  <a:cubicBezTo>
                    <a:pt x="813" y="904"/>
                    <a:pt x="813" y="904"/>
                    <a:pt x="813" y="904"/>
                  </a:cubicBezTo>
                  <a:cubicBezTo>
                    <a:pt x="820" y="897"/>
                    <a:pt x="827" y="889"/>
                    <a:pt x="835" y="883"/>
                  </a:cubicBezTo>
                  <a:cubicBezTo>
                    <a:pt x="527" y="575"/>
                    <a:pt x="527" y="575"/>
                    <a:pt x="527" y="575"/>
                  </a:cubicBezTo>
                  <a:cubicBezTo>
                    <a:pt x="540" y="558"/>
                    <a:pt x="550" y="539"/>
                    <a:pt x="556" y="518"/>
                  </a:cubicBezTo>
                  <a:cubicBezTo>
                    <a:pt x="701" y="530"/>
                    <a:pt x="701" y="530"/>
                    <a:pt x="701" y="530"/>
                  </a:cubicBezTo>
                  <a:cubicBezTo>
                    <a:pt x="706" y="587"/>
                    <a:pt x="753" y="631"/>
                    <a:pt x="810" y="631"/>
                  </a:cubicBezTo>
                  <a:cubicBezTo>
                    <a:pt x="823" y="631"/>
                    <a:pt x="835" y="628"/>
                    <a:pt x="846" y="624"/>
                  </a:cubicBezTo>
                  <a:cubicBezTo>
                    <a:pt x="928" y="822"/>
                    <a:pt x="928" y="822"/>
                    <a:pt x="928" y="822"/>
                  </a:cubicBezTo>
                  <a:cubicBezTo>
                    <a:pt x="933" y="819"/>
                    <a:pt x="939" y="817"/>
                    <a:pt x="944" y="815"/>
                  </a:cubicBezTo>
                  <a:cubicBezTo>
                    <a:pt x="863" y="617"/>
                    <a:pt x="863" y="617"/>
                    <a:pt x="863" y="617"/>
                  </a:cubicBezTo>
                  <a:cubicBezTo>
                    <a:pt x="896" y="599"/>
                    <a:pt x="919" y="563"/>
                    <a:pt x="919" y="521"/>
                  </a:cubicBezTo>
                  <a:cubicBezTo>
                    <a:pt x="919" y="491"/>
                    <a:pt x="907" y="464"/>
                    <a:pt x="887" y="444"/>
                  </a:cubicBezTo>
                  <a:cubicBezTo>
                    <a:pt x="996" y="287"/>
                    <a:pt x="996" y="287"/>
                    <a:pt x="996" y="287"/>
                  </a:cubicBezTo>
                  <a:cubicBezTo>
                    <a:pt x="1013" y="297"/>
                    <a:pt x="1033" y="303"/>
                    <a:pt x="1053" y="305"/>
                  </a:cubicBezTo>
                  <a:cubicBezTo>
                    <a:pt x="1053" y="792"/>
                    <a:pt x="1053" y="792"/>
                    <a:pt x="1053" y="792"/>
                  </a:cubicBezTo>
                  <a:cubicBezTo>
                    <a:pt x="1058" y="792"/>
                    <a:pt x="1063" y="792"/>
                    <a:pt x="1068" y="792"/>
                  </a:cubicBezTo>
                  <a:cubicBezTo>
                    <a:pt x="1073" y="792"/>
                    <a:pt x="1078" y="792"/>
                    <a:pt x="1083" y="792"/>
                  </a:cubicBezTo>
                  <a:cubicBezTo>
                    <a:pt x="1083" y="305"/>
                    <a:pt x="1083" y="305"/>
                    <a:pt x="1083" y="305"/>
                  </a:cubicBezTo>
                  <a:cubicBezTo>
                    <a:pt x="1112" y="302"/>
                    <a:pt x="1138" y="292"/>
                    <a:pt x="1159" y="276"/>
                  </a:cubicBezTo>
                  <a:cubicBezTo>
                    <a:pt x="1266" y="373"/>
                    <a:pt x="1266" y="373"/>
                    <a:pt x="1266" y="373"/>
                  </a:cubicBezTo>
                  <a:cubicBezTo>
                    <a:pt x="1258" y="388"/>
                    <a:pt x="1253" y="406"/>
                    <a:pt x="1253" y="424"/>
                  </a:cubicBezTo>
                  <a:cubicBezTo>
                    <a:pt x="1253" y="467"/>
                    <a:pt x="1278" y="504"/>
                    <a:pt x="1314" y="522"/>
                  </a:cubicBezTo>
                  <a:cubicBezTo>
                    <a:pt x="1193" y="815"/>
                    <a:pt x="1193" y="815"/>
                    <a:pt x="1193" y="815"/>
                  </a:cubicBezTo>
                  <a:cubicBezTo>
                    <a:pt x="1198" y="817"/>
                    <a:pt x="1204" y="819"/>
                    <a:pt x="1209" y="822"/>
                  </a:cubicBezTo>
                  <a:cubicBezTo>
                    <a:pt x="1331" y="529"/>
                    <a:pt x="1331" y="529"/>
                    <a:pt x="1331" y="529"/>
                  </a:cubicBezTo>
                  <a:cubicBezTo>
                    <a:pt x="1341" y="532"/>
                    <a:pt x="1351" y="533"/>
                    <a:pt x="1363" y="533"/>
                  </a:cubicBezTo>
                  <a:cubicBezTo>
                    <a:pt x="1409" y="533"/>
                    <a:pt x="1448" y="505"/>
                    <a:pt x="1464" y="464"/>
                  </a:cubicBezTo>
                  <a:cubicBezTo>
                    <a:pt x="1559" y="472"/>
                    <a:pt x="1559" y="472"/>
                    <a:pt x="1559" y="472"/>
                  </a:cubicBezTo>
                  <a:cubicBezTo>
                    <a:pt x="1558" y="477"/>
                    <a:pt x="1558" y="483"/>
                    <a:pt x="1558" y="488"/>
                  </a:cubicBezTo>
                  <a:cubicBezTo>
                    <a:pt x="1558" y="527"/>
                    <a:pt x="1572" y="562"/>
                    <a:pt x="1596" y="589"/>
                  </a:cubicBezTo>
                  <a:cubicBezTo>
                    <a:pt x="1302" y="883"/>
                    <a:pt x="1302" y="883"/>
                    <a:pt x="1302" y="883"/>
                  </a:cubicBezTo>
                  <a:cubicBezTo>
                    <a:pt x="1310" y="889"/>
                    <a:pt x="1317" y="897"/>
                    <a:pt x="1324" y="904"/>
                  </a:cubicBezTo>
                  <a:cubicBezTo>
                    <a:pt x="1618" y="610"/>
                    <a:pt x="1618" y="610"/>
                    <a:pt x="1618" y="610"/>
                  </a:cubicBezTo>
                  <a:cubicBezTo>
                    <a:pt x="1639" y="625"/>
                    <a:pt x="1664" y="636"/>
                    <a:pt x="1691" y="640"/>
                  </a:cubicBezTo>
                  <a:cubicBezTo>
                    <a:pt x="1678" y="771"/>
                    <a:pt x="1678" y="771"/>
                    <a:pt x="1678" y="771"/>
                  </a:cubicBezTo>
                  <a:cubicBezTo>
                    <a:pt x="1623" y="777"/>
                    <a:pt x="1581" y="823"/>
                    <a:pt x="1581" y="879"/>
                  </a:cubicBezTo>
                  <a:cubicBezTo>
                    <a:pt x="1581" y="891"/>
                    <a:pt x="1583" y="903"/>
                    <a:pt x="1586" y="914"/>
                  </a:cubicBezTo>
                  <a:cubicBezTo>
                    <a:pt x="1385" y="997"/>
                    <a:pt x="1385" y="997"/>
                    <a:pt x="1385" y="997"/>
                  </a:cubicBezTo>
                  <a:cubicBezTo>
                    <a:pt x="1387" y="1003"/>
                    <a:pt x="1390" y="1008"/>
                    <a:pt x="1392" y="1014"/>
                  </a:cubicBezTo>
                  <a:cubicBezTo>
                    <a:pt x="1593" y="930"/>
                    <a:pt x="1593" y="930"/>
                    <a:pt x="1593" y="930"/>
                  </a:cubicBezTo>
                  <a:cubicBezTo>
                    <a:pt x="1612" y="965"/>
                    <a:pt x="1648" y="989"/>
                    <a:pt x="1690" y="989"/>
                  </a:cubicBezTo>
                  <a:cubicBezTo>
                    <a:pt x="1719" y="989"/>
                    <a:pt x="1745" y="978"/>
                    <a:pt x="1764" y="960"/>
                  </a:cubicBezTo>
                  <a:cubicBezTo>
                    <a:pt x="1983" y="1078"/>
                    <a:pt x="1983" y="1078"/>
                    <a:pt x="1983" y="1078"/>
                  </a:cubicBezTo>
                  <a:cubicBezTo>
                    <a:pt x="1978" y="1092"/>
                    <a:pt x="1974" y="1107"/>
                    <a:pt x="1973" y="1123"/>
                  </a:cubicBezTo>
                  <a:cubicBezTo>
                    <a:pt x="1414" y="1123"/>
                    <a:pt x="1414" y="1123"/>
                    <a:pt x="1414" y="1123"/>
                  </a:cubicBezTo>
                  <a:cubicBezTo>
                    <a:pt x="1415" y="1128"/>
                    <a:pt x="1415" y="1133"/>
                    <a:pt x="1415" y="1138"/>
                  </a:cubicBezTo>
                  <a:cubicBezTo>
                    <a:pt x="1415" y="1143"/>
                    <a:pt x="1415" y="1148"/>
                    <a:pt x="1414" y="1153"/>
                  </a:cubicBezTo>
                  <a:cubicBezTo>
                    <a:pt x="1973" y="1153"/>
                    <a:pt x="1973" y="1153"/>
                    <a:pt x="1973" y="1153"/>
                  </a:cubicBezTo>
                  <a:cubicBezTo>
                    <a:pt x="1978" y="1193"/>
                    <a:pt x="1998" y="1229"/>
                    <a:pt x="2028" y="1253"/>
                  </a:cubicBezTo>
                  <a:lnTo>
                    <a:pt x="1940" y="1369"/>
                  </a:lnTo>
                  <a:close/>
                  <a:moveTo>
                    <a:pt x="1350" y="1031"/>
                  </a:moveTo>
                  <a:cubicBezTo>
                    <a:pt x="1348" y="1025"/>
                    <a:pt x="1345" y="1020"/>
                    <a:pt x="1343" y="1014"/>
                  </a:cubicBezTo>
                  <a:cubicBezTo>
                    <a:pt x="1330" y="985"/>
                    <a:pt x="1313" y="959"/>
                    <a:pt x="1292" y="936"/>
                  </a:cubicBezTo>
                  <a:cubicBezTo>
                    <a:pt x="1285" y="928"/>
                    <a:pt x="1278" y="921"/>
                    <a:pt x="1270" y="915"/>
                  </a:cubicBezTo>
                  <a:cubicBezTo>
                    <a:pt x="1247" y="894"/>
                    <a:pt x="1221" y="876"/>
                    <a:pt x="1192" y="863"/>
                  </a:cubicBezTo>
                  <a:cubicBezTo>
                    <a:pt x="1186" y="861"/>
                    <a:pt x="1181" y="858"/>
                    <a:pt x="1175" y="856"/>
                  </a:cubicBezTo>
                  <a:cubicBezTo>
                    <a:pt x="1147" y="845"/>
                    <a:pt x="1116" y="839"/>
                    <a:pt x="1083" y="837"/>
                  </a:cubicBezTo>
                  <a:cubicBezTo>
                    <a:pt x="1079" y="837"/>
                    <a:pt x="1073" y="837"/>
                    <a:pt x="1068" y="837"/>
                  </a:cubicBezTo>
                  <a:cubicBezTo>
                    <a:pt x="1063" y="837"/>
                    <a:pt x="1058" y="837"/>
                    <a:pt x="1053" y="837"/>
                  </a:cubicBezTo>
                  <a:cubicBezTo>
                    <a:pt x="1021" y="839"/>
                    <a:pt x="990" y="845"/>
                    <a:pt x="962" y="856"/>
                  </a:cubicBezTo>
                  <a:cubicBezTo>
                    <a:pt x="956" y="858"/>
                    <a:pt x="950" y="861"/>
                    <a:pt x="945" y="863"/>
                  </a:cubicBezTo>
                  <a:cubicBezTo>
                    <a:pt x="916" y="876"/>
                    <a:pt x="890" y="894"/>
                    <a:pt x="866" y="915"/>
                  </a:cubicBezTo>
                  <a:cubicBezTo>
                    <a:pt x="859" y="921"/>
                    <a:pt x="852" y="928"/>
                    <a:pt x="845" y="936"/>
                  </a:cubicBezTo>
                  <a:cubicBezTo>
                    <a:pt x="824" y="959"/>
                    <a:pt x="807" y="985"/>
                    <a:pt x="794" y="1014"/>
                  </a:cubicBezTo>
                  <a:cubicBezTo>
                    <a:pt x="791" y="1020"/>
                    <a:pt x="789" y="1025"/>
                    <a:pt x="787" y="1031"/>
                  </a:cubicBezTo>
                  <a:cubicBezTo>
                    <a:pt x="776" y="1060"/>
                    <a:pt x="769" y="1091"/>
                    <a:pt x="768" y="1123"/>
                  </a:cubicBezTo>
                  <a:cubicBezTo>
                    <a:pt x="767" y="1128"/>
                    <a:pt x="767" y="1133"/>
                    <a:pt x="767" y="1138"/>
                  </a:cubicBezTo>
                  <a:cubicBezTo>
                    <a:pt x="767" y="1143"/>
                    <a:pt x="767" y="1148"/>
                    <a:pt x="768" y="1153"/>
                  </a:cubicBezTo>
                  <a:cubicBezTo>
                    <a:pt x="769" y="1185"/>
                    <a:pt x="776" y="1216"/>
                    <a:pt x="787" y="1245"/>
                  </a:cubicBezTo>
                  <a:cubicBezTo>
                    <a:pt x="789" y="1250"/>
                    <a:pt x="791" y="1256"/>
                    <a:pt x="794" y="1261"/>
                  </a:cubicBezTo>
                  <a:cubicBezTo>
                    <a:pt x="807" y="1290"/>
                    <a:pt x="824" y="1317"/>
                    <a:pt x="845" y="1340"/>
                  </a:cubicBezTo>
                  <a:cubicBezTo>
                    <a:pt x="852" y="1347"/>
                    <a:pt x="859" y="1354"/>
                    <a:pt x="866" y="1361"/>
                  </a:cubicBezTo>
                  <a:cubicBezTo>
                    <a:pt x="890" y="1382"/>
                    <a:pt x="916" y="1399"/>
                    <a:pt x="945" y="1412"/>
                  </a:cubicBezTo>
                  <a:cubicBezTo>
                    <a:pt x="950" y="1415"/>
                    <a:pt x="956" y="1417"/>
                    <a:pt x="962" y="1419"/>
                  </a:cubicBezTo>
                  <a:cubicBezTo>
                    <a:pt x="990" y="1430"/>
                    <a:pt x="1021" y="1437"/>
                    <a:pt x="1053" y="1439"/>
                  </a:cubicBezTo>
                  <a:cubicBezTo>
                    <a:pt x="1058" y="1439"/>
                    <a:pt x="1063" y="1439"/>
                    <a:pt x="1068" y="1439"/>
                  </a:cubicBezTo>
                  <a:cubicBezTo>
                    <a:pt x="1073" y="1439"/>
                    <a:pt x="1079" y="1439"/>
                    <a:pt x="1083" y="1439"/>
                  </a:cubicBezTo>
                  <a:cubicBezTo>
                    <a:pt x="1116" y="1437"/>
                    <a:pt x="1147" y="1430"/>
                    <a:pt x="1175" y="1419"/>
                  </a:cubicBezTo>
                  <a:cubicBezTo>
                    <a:pt x="1181" y="1417"/>
                    <a:pt x="1186" y="1415"/>
                    <a:pt x="1192" y="1412"/>
                  </a:cubicBezTo>
                  <a:cubicBezTo>
                    <a:pt x="1221" y="1399"/>
                    <a:pt x="1247" y="1382"/>
                    <a:pt x="1270" y="1361"/>
                  </a:cubicBezTo>
                  <a:cubicBezTo>
                    <a:pt x="1278" y="1354"/>
                    <a:pt x="1285" y="1347"/>
                    <a:pt x="1292" y="1340"/>
                  </a:cubicBezTo>
                  <a:cubicBezTo>
                    <a:pt x="1313" y="1317"/>
                    <a:pt x="1330" y="1290"/>
                    <a:pt x="1343" y="1261"/>
                  </a:cubicBezTo>
                  <a:cubicBezTo>
                    <a:pt x="1345" y="1256"/>
                    <a:pt x="1348" y="1250"/>
                    <a:pt x="1350" y="1245"/>
                  </a:cubicBezTo>
                  <a:cubicBezTo>
                    <a:pt x="1361" y="1216"/>
                    <a:pt x="1368" y="1185"/>
                    <a:pt x="1369" y="1153"/>
                  </a:cubicBezTo>
                  <a:cubicBezTo>
                    <a:pt x="1369" y="1148"/>
                    <a:pt x="1370" y="1143"/>
                    <a:pt x="1370" y="1138"/>
                  </a:cubicBezTo>
                  <a:cubicBezTo>
                    <a:pt x="1370" y="1133"/>
                    <a:pt x="1369" y="1128"/>
                    <a:pt x="1369" y="1123"/>
                  </a:cubicBezTo>
                  <a:cubicBezTo>
                    <a:pt x="1368" y="1091"/>
                    <a:pt x="1361" y="1060"/>
                    <a:pt x="1350" y="1031"/>
                  </a:cubicBezTo>
                  <a:close/>
                </a:path>
              </a:pathLst>
            </a:custGeom>
            <a:solidFill>
              <a:schemeClr val="tx1"/>
            </a:solidFill>
            <a:ln>
              <a:noFill/>
            </a:ln>
          </p:spPr>
          <p:txBody>
            <a:bodyPr vert="horz" wrap="square" lIns="124330" tIns="62165" rIns="124330" bIns="62165" numCol="1" anchor="t" anchorCtr="0" compatLnSpc="1">
              <a:prstTxWarp prst="textNoShape">
                <a:avLst/>
              </a:prstTxWarp>
            </a:bodyPr>
            <a:lstStyle/>
            <a:p>
              <a:pPr algn="ctr" defTabSz="932417"/>
              <a:endParaRPr lang="en-US" sz="1903">
                <a:solidFill>
                  <a:prstClr val="white"/>
                </a:solidFill>
              </a:endParaRPr>
            </a:p>
          </p:txBody>
        </p:sp>
      </p:grpSp>
      <p:sp>
        <p:nvSpPr>
          <p:cNvPr id="20" name="TextBox 19"/>
          <p:cNvSpPr txBox="1"/>
          <p:nvPr/>
        </p:nvSpPr>
        <p:spPr>
          <a:xfrm>
            <a:off x="979303" y="4189921"/>
            <a:ext cx="2819400" cy="503215"/>
          </a:xfrm>
          <a:prstGeom prst="rect">
            <a:avLst/>
          </a:prstGeom>
          <a:noFill/>
        </p:spPr>
        <p:txBody>
          <a:bodyPr wrap="square" lIns="182880" tIns="146304" rIns="182880" bIns="146304" rtlCol="0">
            <a:spAutoFit/>
          </a:bodyPr>
          <a:lstStyle/>
          <a:p>
            <a:pPr>
              <a:lnSpc>
                <a:spcPct val="90000"/>
              </a:lnSpc>
              <a:spcAft>
                <a:spcPts val="600"/>
              </a:spcAft>
            </a:pPr>
            <a:r>
              <a:rPr lang="en-US" sz="1500" dirty="0" smtClean="0">
                <a:gradFill>
                  <a:gsLst>
                    <a:gs pos="2917">
                      <a:srgbClr val="FFFFFF"/>
                    </a:gs>
                    <a:gs pos="30000">
                      <a:srgbClr val="FFFFFF"/>
                    </a:gs>
                  </a:gsLst>
                  <a:lin ang="5400000" scaled="0"/>
                </a:gradFill>
              </a:rPr>
              <a:t>e.g. WNS, APNS, GCM, ADM</a:t>
            </a:r>
          </a:p>
        </p:txBody>
      </p:sp>
      <p:sp>
        <p:nvSpPr>
          <p:cNvPr id="27" name="TextBox 26"/>
          <p:cNvSpPr txBox="1"/>
          <p:nvPr/>
        </p:nvSpPr>
        <p:spPr>
          <a:xfrm>
            <a:off x="4618037" y="1335758"/>
            <a:ext cx="2785447" cy="960263"/>
          </a:xfrm>
          <a:prstGeom prst="rect">
            <a:avLst/>
          </a:prstGeom>
          <a:noFill/>
        </p:spPr>
        <p:txBody>
          <a:bodyPr wrap="square" lIns="182880" tIns="146304" rIns="182880" bIns="146304" rtlCol="0">
            <a:spAutoFit/>
          </a:bodyPr>
          <a:lstStyle/>
          <a:p>
            <a:pPr algn="ctr">
              <a:lnSpc>
                <a:spcPct val="90000"/>
              </a:lnSpc>
              <a:spcAft>
                <a:spcPts val="600"/>
              </a:spcAft>
            </a:pPr>
            <a:r>
              <a:rPr lang="en-US" sz="2400" dirty="0" smtClean="0">
                <a:gradFill>
                  <a:gsLst>
                    <a:gs pos="2917">
                      <a:srgbClr val="FFFFFF"/>
                    </a:gs>
                    <a:gs pos="30000">
                      <a:srgbClr val="FFFFFF"/>
                    </a:gs>
                  </a:gsLst>
                  <a:lin ang="5400000" scaled="0"/>
                </a:gradFill>
              </a:rPr>
              <a:t>Step 2: Send Notification</a:t>
            </a:r>
          </a:p>
        </p:txBody>
      </p:sp>
      <p:cxnSp>
        <p:nvCxnSpPr>
          <p:cNvPr id="30" name="Straight Arrow Connector 29"/>
          <p:cNvCxnSpPr>
            <a:stCxn id="6" idx="3"/>
            <a:endCxn id="14" idx="1"/>
          </p:cNvCxnSpPr>
          <p:nvPr/>
        </p:nvCxnSpPr>
        <p:spPr>
          <a:xfrm>
            <a:off x="3588888" y="3067361"/>
            <a:ext cx="4839149"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4619278" y="2795812"/>
            <a:ext cx="2778368" cy="50242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Sends a message</a:t>
            </a:r>
          </a:p>
        </p:txBody>
      </p:sp>
      <p:cxnSp>
        <p:nvCxnSpPr>
          <p:cNvPr id="39" name="Straight Arrow Connector 38"/>
          <p:cNvCxnSpPr/>
          <p:nvPr/>
        </p:nvCxnSpPr>
        <p:spPr>
          <a:xfrm>
            <a:off x="2789237" y="5166419"/>
            <a:ext cx="6172734" cy="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bwMode="auto">
          <a:xfrm>
            <a:off x="5227637" y="4848985"/>
            <a:ext cx="2778368" cy="78163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Delivers notification to devices</a:t>
            </a:r>
          </a:p>
        </p:txBody>
      </p:sp>
      <p:cxnSp>
        <p:nvCxnSpPr>
          <p:cNvPr id="43" name="Elbow Connector 42"/>
          <p:cNvCxnSpPr>
            <a:stCxn id="14" idx="2"/>
          </p:cNvCxnSpPr>
          <p:nvPr/>
        </p:nvCxnSpPr>
        <p:spPr>
          <a:xfrm rot="5400000">
            <a:off x="6294532" y="1176006"/>
            <a:ext cx="518086" cy="5509744"/>
          </a:xfrm>
          <a:prstGeom prst="bentConnector2">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98703" y="4189921"/>
            <a:ext cx="0" cy="659064"/>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2733211" y="4848985"/>
            <a:ext cx="1065492"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bwMode="auto">
          <a:xfrm>
            <a:off x="4678524" y="3812684"/>
            <a:ext cx="2778368" cy="751378"/>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Sends platform specific message</a:t>
            </a:r>
          </a:p>
        </p:txBody>
      </p:sp>
    </p:spTree>
    <p:extLst>
      <p:ext uri="{BB962C8B-B14F-4D97-AF65-F5344CB8AC3E}">
        <p14:creationId xmlns:p14="http://schemas.microsoft.com/office/powerpoint/2010/main" val="479226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6" grpId="0" animBg="1"/>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274638" y="3954463"/>
            <a:ext cx="9067799" cy="1829593"/>
          </a:xfrm>
        </p:spPr>
        <p:txBody>
          <a:bodyPr/>
          <a:lstStyle/>
          <a:p>
            <a:r>
              <a:rPr lang="en-US" dirty="0" smtClean="0"/>
              <a:t>Push notifications using Notification Hubs</a:t>
            </a:r>
            <a:endParaRPr lang="en-US" dirty="0"/>
          </a:p>
        </p:txBody>
      </p:sp>
    </p:spTree>
    <p:extLst>
      <p:ext uri="{BB962C8B-B14F-4D97-AF65-F5344CB8AC3E}">
        <p14:creationId xmlns:p14="http://schemas.microsoft.com/office/powerpoint/2010/main" val="1389277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a:xfrm>
            <a:off x="274638" y="3954463"/>
            <a:ext cx="9067799" cy="1829593"/>
          </a:xfrm>
        </p:spPr>
        <p:txBody>
          <a:bodyPr/>
          <a:lstStyle/>
          <a:p>
            <a:r>
              <a:rPr lang="en-US" dirty="0" smtClean="0"/>
              <a:t>Head to Head App</a:t>
            </a:r>
            <a:endParaRPr lang="en-US" dirty="0"/>
          </a:p>
        </p:txBody>
      </p:sp>
    </p:spTree>
    <p:extLst>
      <p:ext uri="{BB962C8B-B14F-4D97-AF65-F5344CB8AC3E}">
        <p14:creationId xmlns:p14="http://schemas.microsoft.com/office/powerpoint/2010/main" val="359429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Text Placeholder 2"/>
          <p:cNvSpPr>
            <a:spLocks noGrp="1"/>
          </p:cNvSpPr>
          <p:nvPr>
            <p:ph type="body" sz="quarter" idx="11"/>
          </p:nvPr>
        </p:nvSpPr>
        <p:spPr>
          <a:xfrm>
            <a:off x="274639" y="1212849"/>
            <a:ext cx="11889564" cy="3865674"/>
          </a:xfrm>
        </p:spPr>
        <p:txBody>
          <a:bodyPr/>
          <a:lstStyle/>
          <a:p>
            <a:r>
              <a:rPr lang="en-US" dirty="0" smtClean="0"/>
              <a:t>With </a:t>
            </a:r>
            <a:r>
              <a:rPr lang="en-US" dirty="0" err="1" smtClean="0"/>
              <a:t>.Net</a:t>
            </a:r>
            <a:r>
              <a:rPr lang="en-US" dirty="0" smtClean="0"/>
              <a:t> Mobile Services and Visual Studio, you can </a:t>
            </a:r>
            <a:r>
              <a:rPr lang="en-US" b="1" u="sng" dirty="0" smtClean="0"/>
              <a:t>easily</a:t>
            </a:r>
            <a:r>
              <a:rPr lang="en-US" dirty="0" smtClean="0"/>
              <a:t>: </a:t>
            </a:r>
          </a:p>
          <a:p>
            <a:r>
              <a:rPr lang="en-US" sz="2000" dirty="0">
                <a:solidFill>
                  <a:schemeClr val="tx1"/>
                </a:solidFill>
              </a:rPr>
              <a:t>	</a:t>
            </a:r>
            <a:r>
              <a:rPr lang="en-US" sz="2800" dirty="0" smtClean="0">
                <a:solidFill>
                  <a:schemeClr val="tx1"/>
                </a:solidFill>
              </a:rPr>
              <a:t>store data in the cloud</a:t>
            </a:r>
          </a:p>
          <a:p>
            <a:r>
              <a:rPr lang="en-US" sz="2800" dirty="0">
                <a:solidFill>
                  <a:schemeClr val="tx1"/>
                </a:solidFill>
              </a:rPr>
              <a:t>	</a:t>
            </a:r>
            <a:r>
              <a:rPr lang="en-US" sz="2800" dirty="0" smtClean="0">
                <a:solidFill>
                  <a:schemeClr val="tx1"/>
                </a:solidFill>
              </a:rPr>
              <a:t>authenticate your users</a:t>
            </a:r>
          </a:p>
          <a:p>
            <a:r>
              <a:rPr lang="en-US" sz="2800" dirty="0">
                <a:solidFill>
                  <a:schemeClr val="tx1"/>
                </a:solidFill>
              </a:rPr>
              <a:t>	</a:t>
            </a:r>
            <a:r>
              <a:rPr lang="en-US" sz="2800" dirty="0" smtClean="0">
                <a:solidFill>
                  <a:schemeClr val="tx1"/>
                </a:solidFill>
              </a:rPr>
              <a:t>interact with Azure storage and other third party resources</a:t>
            </a:r>
          </a:p>
          <a:p>
            <a:r>
              <a:rPr lang="en-US" sz="2800" dirty="0">
                <a:solidFill>
                  <a:schemeClr val="tx1"/>
                </a:solidFill>
              </a:rPr>
              <a:t>	send push notifications</a:t>
            </a:r>
          </a:p>
          <a:p>
            <a:endParaRPr lang="en-US" dirty="0" smtClean="0"/>
          </a:p>
        </p:txBody>
      </p:sp>
    </p:spTree>
    <p:extLst>
      <p:ext uri="{BB962C8B-B14F-4D97-AF65-F5344CB8AC3E}">
        <p14:creationId xmlns:p14="http://schemas.microsoft.com/office/powerpoint/2010/main" val="237209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Last time I was in Europe…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426" y="1401364"/>
            <a:ext cx="2819400" cy="3759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837" y="1401364"/>
            <a:ext cx="3011488" cy="225861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894" y="3869815"/>
            <a:ext cx="3913716" cy="293528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3370" y="1386283"/>
            <a:ext cx="3051704" cy="2288778"/>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1779" y="3818333"/>
            <a:ext cx="3934885" cy="2951164"/>
          </a:xfrm>
          <a:prstGeom prst="rect">
            <a:avLst/>
          </a:prstGeom>
        </p:spPr>
      </p:pic>
    </p:spTree>
    <p:extLst>
      <p:ext uri="{BB962C8B-B14F-4D97-AF65-F5344CB8AC3E}">
        <p14:creationId xmlns:p14="http://schemas.microsoft.com/office/powerpoint/2010/main" val="405032458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	</a:t>
            </a:r>
            <a:endParaRPr lang="en-US" dirty="0"/>
          </a:p>
        </p:txBody>
      </p:sp>
      <p:sp>
        <p:nvSpPr>
          <p:cNvPr id="3" name="Text Placeholder 2"/>
          <p:cNvSpPr>
            <a:spLocks noGrp="1"/>
          </p:cNvSpPr>
          <p:nvPr>
            <p:ph type="body" sz="quarter" idx="11"/>
          </p:nvPr>
        </p:nvSpPr>
        <p:spPr>
          <a:xfrm>
            <a:off x="274639" y="1212849"/>
            <a:ext cx="11889564" cy="3619452"/>
          </a:xfrm>
        </p:spPr>
        <p:txBody>
          <a:bodyPr/>
          <a:lstStyle/>
          <a:p>
            <a:r>
              <a:rPr lang="en-US" dirty="0" smtClean="0"/>
              <a:t>Check out Mobile Services documentation </a:t>
            </a:r>
          </a:p>
          <a:p>
            <a:r>
              <a:rPr lang="en-US" sz="3200" dirty="0">
                <a:hlinkClick r:id="rId2"/>
              </a:rPr>
              <a:t>http://azure.microsoft.com/en-us/documentation/services/mobile-services</a:t>
            </a:r>
            <a:r>
              <a:rPr lang="en-US" sz="3200" dirty="0" smtClean="0">
                <a:hlinkClick r:id="rId2"/>
              </a:rPr>
              <a:t>/</a:t>
            </a:r>
            <a:r>
              <a:rPr lang="en-US" sz="3200" dirty="0" smtClean="0"/>
              <a:t> </a:t>
            </a:r>
            <a:endParaRPr lang="en-US" sz="3200" dirty="0"/>
          </a:p>
          <a:p>
            <a:r>
              <a:rPr lang="en-US" dirty="0" smtClean="0"/>
              <a:t>Download Mobile Services Accelerators Now!</a:t>
            </a:r>
          </a:p>
          <a:p>
            <a:r>
              <a:rPr lang="en-US" sz="3200" dirty="0">
                <a:hlinkClick r:id="rId3"/>
              </a:rPr>
              <a:t>https://</a:t>
            </a:r>
            <a:r>
              <a:rPr lang="en-US" sz="3200" dirty="0" smtClean="0">
                <a:hlinkClick r:id="rId3"/>
              </a:rPr>
              <a:t>code.msdn.microsoft.com/Field-Engineer-501df99d</a:t>
            </a:r>
            <a:r>
              <a:rPr lang="en-US" sz="3200" dirty="0" smtClean="0"/>
              <a:t> </a:t>
            </a:r>
          </a:p>
          <a:p>
            <a:endParaRPr lang="en-US" dirty="0"/>
          </a:p>
        </p:txBody>
      </p:sp>
    </p:spTree>
    <p:extLst>
      <p:ext uri="{BB962C8B-B14F-4D97-AF65-F5344CB8AC3E}">
        <p14:creationId xmlns:p14="http://schemas.microsoft.com/office/powerpoint/2010/main" val="1052029761"/>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274639" y="1212849"/>
            <a:ext cx="11889564" cy="3447098"/>
          </a:xfrm>
        </p:spPr>
        <p:txBody>
          <a:bodyPr/>
          <a:lstStyle/>
          <a:p>
            <a:pPr algn="ctr"/>
            <a:r>
              <a:rPr lang="en-US" dirty="0" smtClean="0">
                <a:solidFill>
                  <a:schemeClr val="tx1"/>
                </a:solidFill>
              </a:rPr>
              <a:t>THANK YOU!</a:t>
            </a:r>
          </a:p>
          <a:p>
            <a:pPr algn="ctr"/>
            <a:endParaRPr lang="en-US" dirty="0" smtClean="0">
              <a:solidFill>
                <a:schemeClr val="tx1"/>
              </a:solidFill>
            </a:endParaRPr>
          </a:p>
          <a:p>
            <a:pPr algn="ctr"/>
            <a:r>
              <a:rPr lang="en-US" dirty="0" smtClean="0">
                <a:solidFill>
                  <a:schemeClr val="tx1"/>
                </a:solidFill>
              </a:rPr>
              <a:t>Twitter - @</a:t>
            </a:r>
            <a:r>
              <a:rPr lang="en-US" dirty="0" err="1" smtClean="0">
                <a:solidFill>
                  <a:schemeClr val="tx1"/>
                </a:solidFill>
              </a:rPr>
              <a:t>merwanhade</a:t>
            </a:r>
            <a:endParaRPr lang="en-US" dirty="0" smtClean="0">
              <a:solidFill>
                <a:schemeClr val="tx1"/>
              </a:solidFill>
            </a:endParaRPr>
          </a:p>
          <a:p>
            <a:pPr algn="ctr"/>
            <a:r>
              <a:rPr lang="en-US" dirty="0" smtClean="0">
                <a:solidFill>
                  <a:schemeClr val="tx1"/>
                </a:solidFill>
              </a:rPr>
              <a:t>Email - </a:t>
            </a:r>
            <a:r>
              <a:rPr lang="en-US" dirty="0" smtClean="0">
                <a:solidFill>
                  <a:schemeClr val="tx1"/>
                </a:solidFill>
                <a:hlinkClick r:id="rId3"/>
              </a:rPr>
              <a:t>mhade@microsoft.com</a:t>
            </a:r>
            <a:endParaRPr lang="en-US" dirty="0">
              <a:solidFill>
                <a:schemeClr val="tx1"/>
              </a:solidFill>
            </a:endParaRPr>
          </a:p>
          <a:p>
            <a:pPr algn="ctr"/>
            <a:endParaRPr lang="en-US" dirty="0" smtClean="0">
              <a:solidFill>
                <a:schemeClr val="tx1"/>
              </a:solidFill>
            </a:endParaRPr>
          </a:p>
        </p:txBody>
      </p:sp>
    </p:spTree>
    <p:extLst>
      <p:ext uri="{BB962C8B-B14F-4D97-AF65-F5344CB8AC3E}">
        <p14:creationId xmlns:p14="http://schemas.microsoft.com/office/powerpoint/2010/main" val="2995024271"/>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67028" y="1212850"/>
            <a:ext cx="12070012" cy="2853089"/>
          </a:xfrm>
        </p:spPr>
        <p:txBody>
          <a:bodyPr/>
          <a:lstStyle/>
          <a:p>
            <a:pPr lvl="0">
              <a:spcBef>
                <a:spcPts val="2400"/>
              </a:spcBef>
            </a:pPr>
            <a:r>
              <a:rPr lang="en-US" sz="3800" dirty="0">
                <a:gradFill>
                  <a:gsLst>
                    <a:gs pos="1250">
                      <a:schemeClr val="tx1"/>
                    </a:gs>
                    <a:gs pos="100000">
                      <a:schemeClr val="tx1"/>
                    </a:gs>
                  </a:gsLst>
                  <a:lin ang="5400000" scaled="0"/>
                </a:gradFill>
              </a:rPr>
              <a:t>Breakout Sessions (session codes and titles</a:t>
            </a:r>
            <a:r>
              <a:rPr lang="en-US" sz="3800" dirty="0" smtClean="0">
                <a:gradFill>
                  <a:gsLst>
                    <a:gs pos="1250">
                      <a:schemeClr val="tx1"/>
                    </a:gs>
                    <a:gs pos="100000">
                      <a:schemeClr val="tx1"/>
                    </a:gs>
                  </a:gsLst>
                  <a:lin ang="5400000" scaled="0"/>
                </a:gradFill>
              </a:rPr>
              <a:t>)</a:t>
            </a:r>
          </a:p>
          <a:p>
            <a:pPr marL="342900" lvl="1" indent="0">
              <a:spcBef>
                <a:spcPts val="2400"/>
              </a:spcBef>
              <a:buNone/>
            </a:pPr>
            <a:r>
              <a:rPr lang="en-US" sz="2200" dirty="0"/>
              <a:t>DEV-B312 Building Customer Facing Mobile Apps with Microsoft Azure </a:t>
            </a:r>
            <a:endParaRPr lang="en-US" sz="2200" dirty="0" smtClean="0"/>
          </a:p>
          <a:p>
            <a:pPr marL="342900" lvl="1" indent="0">
              <a:spcBef>
                <a:spcPts val="2400"/>
              </a:spcBef>
              <a:buNone/>
            </a:pPr>
            <a:r>
              <a:rPr lang="en-US" sz="2200" dirty="0"/>
              <a:t>DEV-B350 Build Employee and Partner Facing Mobile Apps Using Microsoft </a:t>
            </a:r>
            <a:r>
              <a:rPr lang="en-US" sz="2200" dirty="0" smtClean="0"/>
              <a:t>Azure</a:t>
            </a:r>
          </a:p>
          <a:p>
            <a:pPr marL="342900" lvl="1" indent="0">
              <a:spcBef>
                <a:spcPts val="2400"/>
              </a:spcBef>
              <a:buNone/>
            </a:pPr>
            <a:r>
              <a:rPr lang="en-US" sz="2200" dirty="0"/>
              <a:t>DEV-B322 Building Web Apps and Mobile Apps Using Microsoft Azure Active Directory for Identity Management</a:t>
            </a:r>
            <a:endParaRPr lang="en-US" sz="2200" dirty="0" smtClean="0">
              <a:gradFill>
                <a:gsLst>
                  <a:gs pos="1250">
                    <a:schemeClr val="tx1"/>
                  </a:gs>
                  <a:gs pos="100000">
                    <a:schemeClr val="tx1"/>
                  </a:gs>
                </a:gsLst>
                <a:lin ang="5400000" scaled="0"/>
              </a:gradFill>
            </a:endParaRPr>
          </a:p>
        </p:txBody>
      </p:sp>
      <p:sp>
        <p:nvSpPr>
          <p:cNvPr id="2" name="Title 1"/>
          <p:cNvSpPr>
            <a:spLocks noGrp="1"/>
          </p:cNvSpPr>
          <p:nvPr>
            <p:ph type="title"/>
          </p:nvPr>
        </p:nvSpPr>
        <p:spPr/>
        <p:txBody>
          <a:bodyPr/>
          <a:lstStyle/>
          <a:p>
            <a:r>
              <a:rPr lang="en-US" dirty="0" smtClean="0"/>
              <a:t>Related content</a:t>
            </a:r>
            <a:endParaRPr lang="en-US" dirty="0"/>
          </a:p>
        </p:txBody>
      </p:sp>
    </p:spTree>
    <p:extLst>
      <p:ext uri="{BB962C8B-B14F-4D97-AF65-F5344CB8AC3E}">
        <p14:creationId xmlns:p14="http://schemas.microsoft.com/office/powerpoint/2010/main" val="212803598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63" presetClass="path" presetSubtype="0" decel="100000" fill="hold" grpId="1" nodeType="withEffect">
                                  <p:stCondLst>
                                    <p:cond delay="0"/>
                                  </p:stCondLst>
                                  <p:childTnLst>
                                    <p:animMotion origin="layout" path="M -0.02413 3.26827E-7 L 2.26704E-6 3.26827E-7 " pathEditMode="relative" rAng="0" ptsTypes="AA">
                                      <p:cBhvr>
                                        <p:cTn id="9" dur="500" fill="hold"/>
                                        <p:tgtEl>
                                          <p:spTgt spid="8"/>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0"/>
          </p:nvPr>
        </p:nvSpPr>
        <p:spPr>
          <a:xfrm>
            <a:off x="274638" y="1545485"/>
            <a:ext cx="11887200" cy="2521716"/>
          </a:xfrm>
        </p:spPr>
        <p:txBody>
          <a:bodyPr lIns="182880" tIns="146304" rIns="182880" bIns="146304"/>
          <a:lstStyle/>
          <a:p>
            <a:pPr marL="457200" indent="-457200">
              <a:spcBef>
                <a:spcPts val="2200"/>
              </a:spcBef>
              <a:buClr>
                <a:schemeClr val="tx2"/>
              </a:buClr>
            </a:pPr>
            <a:r>
              <a:rPr lang="en-US" dirty="0">
                <a:gradFill>
                  <a:gsLst>
                    <a:gs pos="0">
                      <a:schemeClr val="tx1"/>
                    </a:gs>
                    <a:gs pos="100000">
                      <a:schemeClr val="tx1"/>
                    </a:gs>
                  </a:gsLst>
                  <a:lin ang="5400000" scaled="0"/>
                </a:gradFill>
                <a:hlinkClick r:id="rId3"/>
              </a:rPr>
              <a:t>http://www.visualstudio.com</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4"/>
              </a:rPr>
              <a:t>http://blogs.msdn.com/b/developer-tools/</a:t>
            </a:r>
            <a:endParaRPr lang="en-US" dirty="0">
              <a:gradFill>
                <a:gsLst>
                  <a:gs pos="0">
                    <a:schemeClr val="tx1"/>
                  </a:gs>
                  <a:gs pos="100000">
                    <a:schemeClr val="tx1"/>
                  </a:gs>
                </a:gsLst>
                <a:lin ang="5400000" scaled="0"/>
              </a:gradFill>
            </a:endParaRPr>
          </a:p>
          <a:p>
            <a:pPr marL="457200" indent="-457200">
              <a:spcBef>
                <a:spcPts val="2200"/>
              </a:spcBef>
              <a:buClr>
                <a:schemeClr val="tx2"/>
              </a:buClr>
            </a:pPr>
            <a:r>
              <a:rPr lang="en-US" dirty="0">
                <a:gradFill>
                  <a:gsLst>
                    <a:gs pos="0">
                      <a:schemeClr val="tx1"/>
                    </a:gs>
                    <a:gs pos="100000">
                      <a:schemeClr val="tx1"/>
                    </a:gs>
                  </a:gsLst>
                  <a:lin ang="5400000" scaled="0"/>
                </a:gradFill>
                <a:hlinkClick r:id="rId5"/>
              </a:rPr>
              <a:t>http://msdn.microsoft.com/vstudio</a:t>
            </a:r>
            <a:r>
              <a:rPr lang="en-US" dirty="0">
                <a:gradFill>
                  <a:gsLst>
                    <a:gs pos="0">
                      <a:schemeClr val="tx1"/>
                    </a:gs>
                    <a:gs pos="100000">
                      <a:schemeClr val="tx1"/>
                    </a:gs>
                  </a:gsLst>
                  <a:lin ang="5400000" scaled="0"/>
                </a:gradFill>
              </a:rPr>
              <a:t> </a:t>
            </a:r>
          </a:p>
        </p:txBody>
      </p:sp>
      <p:sp>
        <p:nvSpPr>
          <p:cNvPr id="4" name="Title 3"/>
          <p:cNvSpPr>
            <a:spLocks noGrp="1"/>
          </p:cNvSpPr>
          <p:nvPr>
            <p:ph type="title"/>
          </p:nvPr>
        </p:nvSpPr>
        <p:spPr/>
        <p:txBody>
          <a:bodyPr/>
          <a:lstStyle/>
          <a:p>
            <a:r>
              <a:rPr lang="en-US" dirty="0" smtClean="0"/>
              <a:t>DEV Track Resources</a:t>
            </a:r>
            <a:endParaRPr lang="en-US" dirty="0"/>
          </a:p>
        </p:txBody>
      </p:sp>
      <p:grpSp>
        <p:nvGrpSpPr>
          <p:cNvPr id="3" name="Group 2"/>
          <p:cNvGrpSpPr/>
          <p:nvPr/>
        </p:nvGrpSpPr>
        <p:grpSpPr>
          <a:xfrm>
            <a:off x="8504238" y="4838317"/>
            <a:ext cx="3076577" cy="683264"/>
            <a:chOff x="8297184" y="4389321"/>
            <a:chExt cx="3076577" cy="683264"/>
          </a:xfrm>
        </p:grpSpPr>
        <p:sp>
          <p:nvSpPr>
            <p:cNvPr id="24" name="Oval 23"/>
            <p:cNvSpPr/>
            <p:nvPr/>
          </p:nvSpPr>
          <p:spPr bwMode="auto">
            <a:xfrm>
              <a:off x="8297184" y="4449964"/>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6" name="Content Placeholder 4"/>
            <p:cNvSpPr txBox="1">
              <a:spLocks/>
            </p:cNvSpPr>
            <p:nvPr/>
          </p:nvSpPr>
          <p:spPr>
            <a:xfrm>
              <a:off x="8859162" y="4389321"/>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sp useBgFill="1">
          <p:nvSpPr>
            <p:cNvPr id="21" name="Freeform 6"/>
            <p:cNvSpPr>
              <a:spLocks noChangeAspect="1" noEditPoints="1"/>
            </p:cNvSpPr>
            <p:nvPr/>
          </p:nvSpPr>
          <p:spPr bwMode="auto">
            <a:xfrm>
              <a:off x="8428635" y="4624936"/>
              <a:ext cx="299076" cy="212035"/>
            </a:xfrm>
            <a:custGeom>
              <a:avLst/>
              <a:gdLst>
                <a:gd name="T0" fmla="*/ 1856 w 1885"/>
                <a:gd name="T1" fmla="*/ 243 h 1336"/>
                <a:gd name="T2" fmla="*/ 1629 w 1885"/>
                <a:gd name="T3" fmla="*/ 24 h 1336"/>
                <a:gd name="T4" fmla="*/ 942 w 1885"/>
                <a:gd name="T5" fmla="*/ 0 h 1336"/>
                <a:gd name="T6" fmla="*/ 943 w 1885"/>
                <a:gd name="T7" fmla="*/ 0 h 1336"/>
                <a:gd name="T8" fmla="*/ 256 w 1885"/>
                <a:gd name="T9" fmla="*/ 24 h 1336"/>
                <a:gd name="T10" fmla="*/ 29 w 1885"/>
                <a:gd name="T11" fmla="*/ 243 h 1336"/>
                <a:gd name="T12" fmla="*/ 0 w 1885"/>
                <a:gd name="T13" fmla="*/ 657 h 1336"/>
                <a:gd name="T14" fmla="*/ 0 w 1885"/>
                <a:gd name="T15" fmla="*/ 679 h 1336"/>
                <a:gd name="T16" fmla="*/ 29 w 1885"/>
                <a:gd name="T17" fmla="*/ 1093 h 1336"/>
                <a:gd name="T18" fmla="*/ 256 w 1885"/>
                <a:gd name="T19" fmla="*/ 1312 h 1336"/>
                <a:gd name="T20" fmla="*/ 943 w 1885"/>
                <a:gd name="T21" fmla="*/ 1336 h 1336"/>
                <a:gd name="T22" fmla="*/ 942 w 1885"/>
                <a:gd name="T23" fmla="*/ 1336 h 1336"/>
                <a:gd name="T24" fmla="*/ 1629 w 1885"/>
                <a:gd name="T25" fmla="*/ 1312 h 1336"/>
                <a:gd name="T26" fmla="*/ 1856 w 1885"/>
                <a:gd name="T27" fmla="*/ 1093 h 1336"/>
                <a:gd name="T28" fmla="*/ 1885 w 1885"/>
                <a:gd name="T29" fmla="*/ 679 h 1336"/>
                <a:gd name="T30" fmla="*/ 1885 w 1885"/>
                <a:gd name="T31" fmla="*/ 657 h 1336"/>
                <a:gd name="T32" fmla="*/ 1856 w 1885"/>
                <a:gd name="T33" fmla="*/ 243 h 1336"/>
                <a:gd name="T34" fmla="*/ 747 w 1885"/>
                <a:gd name="T35" fmla="*/ 933 h 1336"/>
                <a:gd name="T36" fmla="*/ 747 w 1885"/>
                <a:gd name="T37" fmla="*/ 397 h 1336"/>
                <a:gd name="T38" fmla="*/ 1247 w 1885"/>
                <a:gd name="T39" fmla="*/ 659 h 1336"/>
                <a:gd name="T40" fmla="*/ 747 w 1885"/>
                <a:gd name="T41" fmla="*/ 933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85" h="1336">
                  <a:moveTo>
                    <a:pt x="1856" y="243"/>
                  </a:moveTo>
                  <a:cubicBezTo>
                    <a:pt x="1820" y="99"/>
                    <a:pt x="1753" y="44"/>
                    <a:pt x="1629" y="24"/>
                  </a:cubicBezTo>
                  <a:cubicBezTo>
                    <a:pt x="1557" y="13"/>
                    <a:pt x="1214" y="0"/>
                    <a:pt x="942" y="0"/>
                  </a:cubicBezTo>
                  <a:cubicBezTo>
                    <a:pt x="943" y="0"/>
                    <a:pt x="943" y="0"/>
                    <a:pt x="943" y="0"/>
                  </a:cubicBezTo>
                  <a:cubicBezTo>
                    <a:pt x="671" y="0"/>
                    <a:pt x="328" y="14"/>
                    <a:pt x="256" y="24"/>
                  </a:cubicBezTo>
                  <a:cubicBezTo>
                    <a:pt x="132" y="44"/>
                    <a:pt x="65" y="99"/>
                    <a:pt x="29" y="243"/>
                  </a:cubicBezTo>
                  <a:cubicBezTo>
                    <a:pt x="17" y="291"/>
                    <a:pt x="0" y="556"/>
                    <a:pt x="0" y="657"/>
                  </a:cubicBezTo>
                  <a:cubicBezTo>
                    <a:pt x="0" y="679"/>
                    <a:pt x="0" y="679"/>
                    <a:pt x="0" y="679"/>
                  </a:cubicBezTo>
                  <a:cubicBezTo>
                    <a:pt x="0" y="780"/>
                    <a:pt x="17" y="1045"/>
                    <a:pt x="29" y="1093"/>
                  </a:cubicBezTo>
                  <a:cubicBezTo>
                    <a:pt x="65" y="1237"/>
                    <a:pt x="132" y="1292"/>
                    <a:pt x="256" y="1312"/>
                  </a:cubicBezTo>
                  <a:cubicBezTo>
                    <a:pt x="328" y="1323"/>
                    <a:pt x="671" y="1336"/>
                    <a:pt x="943" y="1336"/>
                  </a:cubicBezTo>
                  <a:cubicBezTo>
                    <a:pt x="942" y="1336"/>
                    <a:pt x="942" y="1336"/>
                    <a:pt x="942" y="1336"/>
                  </a:cubicBezTo>
                  <a:cubicBezTo>
                    <a:pt x="1214" y="1336"/>
                    <a:pt x="1557" y="1323"/>
                    <a:pt x="1629" y="1312"/>
                  </a:cubicBezTo>
                  <a:cubicBezTo>
                    <a:pt x="1753" y="1292"/>
                    <a:pt x="1820" y="1237"/>
                    <a:pt x="1856" y="1093"/>
                  </a:cubicBezTo>
                  <a:cubicBezTo>
                    <a:pt x="1868" y="1045"/>
                    <a:pt x="1885" y="780"/>
                    <a:pt x="1885" y="679"/>
                  </a:cubicBezTo>
                  <a:cubicBezTo>
                    <a:pt x="1885" y="657"/>
                    <a:pt x="1885" y="657"/>
                    <a:pt x="1885" y="657"/>
                  </a:cubicBezTo>
                  <a:cubicBezTo>
                    <a:pt x="1885" y="556"/>
                    <a:pt x="1868" y="291"/>
                    <a:pt x="1856" y="243"/>
                  </a:cubicBezTo>
                  <a:close/>
                  <a:moveTo>
                    <a:pt x="747" y="933"/>
                  </a:moveTo>
                  <a:cubicBezTo>
                    <a:pt x="747" y="397"/>
                    <a:pt x="747" y="397"/>
                    <a:pt x="747" y="397"/>
                  </a:cubicBezTo>
                  <a:cubicBezTo>
                    <a:pt x="1247" y="659"/>
                    <a:pt x="1247" y="659"/>
                    <a:pt x="1247" y="659"/>
                  </a:cubicBezTo>
                  <a:lnTo>
                    <a:pt x="747" y="933"/>
                  </a:lnTo>
                  <a:close/>
                </a:path>
              </a:pathLst>
            </a:custGeom>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 name="Group 13"/>
          <p:cNvGrpSpPr/>
          <p:nvPr/>
        </p:nvGrpSpPr>
        <p:grpSpPr>
          <a:xfrm>
            <a:off x="4292682" y="4838317"/>
            <a:ext cx="3503651" cy="683264"/>
            <a:chOff x="4085628" y="4215696"/>
            <a:chExt cx="3503651" cy="683264"/>
          </a:xfrm>
        </p:grpSpPr>
        <p:sp>
          <p:nvSpPr>
            <p:cNvPr id="23" name="Oval 22"/>
            <p:cNvSpPr/>
            <p:nvPr/>
          </p:nvSpPr>
          <p:spPr bwMode="auto">
            <a:xfrm>
              <a:off x="408562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5" name="Content Placeholder 4"/>
            <p:cNvSpPr txBox="1">
              <a:spLocks/>
            </p:cNvSpPr>
            <p:nvPr/>
          </p:nvSpPr>
          <p:spPr>
            <a:xfrm>
              <a:off x="4647606" y="4215696"/>
              <a:ext cx="2941673"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smtClean="0"/>
                <a:t>@</a:t>
              </a:r>
              <a:r>
                <a:rPr lang="en-US" sz="3600" dirty="0" err="1" smtClean="0"/>
                <a:t>visualstudio</a:t>
              </a:r>
              <a:endParaRPr lang="en-US" sz="3600" dirty="0" smtClean="0"/>
            </a:p>
          </p:txBody>
        </p:sp>
        <p:sp useBgFill="1">
          <p:nvSpPr>
            <p:cNvPr id="12" name="Freeform 38"/>
            <p:cNvSpPr>
              <a:spLocks noChangeAspect="1"/>
            </p:cNvSpPr>
            <p:nvPr/>
          </p:nvSpPr>
          <p:spPr bwMode="auto">
            <a:xfrm>
              <a:off x="4187808" y="4422273"/>
              <a:ext cx="357619" cy="270110"/>
            </a:xfrm>
            <a:custGeom>
              <a:avLst/>
              <a:gdLst>
                <a:gd name="T0" fmla="*/ 544 w 1126"/>
                <a:gd name="T1" fmla="*/ 300 h 849"/>
                <a:gd name="T2" fmla="*/ 674 w 1126"/>
                <a:gd name="T3" fmla="*/ 61 h 849"/>
                <a:gd name="T4" fmla="*/ 710 w 1126"/>
                <a:gd name="T5" fmla="*/ 53 h 849"/>
                <a:gd name="T6" fmla="*/ 744 w 1126"/>
                <a:gd name="T7" fmla="*/ 29 h 849"/>
                <a:gd name="T8" fmla="*/ 759 w 1126"/>
                <a:gd name="T9" fmla="*/ 50 h 849"/>
                <a:gd name="T10" fmla="*/ 748 w 1126"/>
                <a:gd name="T11" fmla="*/ 88 h 849"/>
                <a:gd name="T12" fmla="*/ 985 w 1126"/>
                <a:gd name="T13" fmla="*/ 288 h 849"/>
                <a:gd name="T14" fmla="*/ 1003 w 1126"/>
                <a:gd name="T15" fmla="*/ 308 h 849"/>
                <a:gd name="T16" fmla="*/ 1121 w 1126"/>
                <a:gd name="T17" fmla="*/ 303 h 849"/>
                <a:gd name="T18" fmla="*/ 1023 w 1126"/>
                <a:gd name="T19" fmla="*/ 361 h 849"/>
                <a:gd name="T20" fmla="*/ 1022 w 1126"/>
                <a:gd name="T21" fmla="*/ 370 h 849"/>
                <a:gd name="T22" fmla="*/ 1126 w 1126"/>
                <a:gd name="T23" fmla="*/ 377 h 849"/>
                <a:gd name="T24" fmla="*/ 994 w 1126"/>
                <a:gd name="T25" fmla="*/ 429 h 849"/>
                <a:gd name="T26" fmla="*/ 773 w 1126"/>
                <a:gd name="T27" fmla="*/ 711 h 849"/>
                <a:gd name="T28" fmla="*/ 0 w 1126"/>
                <a:gd name="T29" fmla="*/ 579 h 849"/>
                <a:gd name="T30" fmla="*/ 416 w 1126"/>
                <a:gd name="T31" fmla="*/ 563 h 849"/>
                <a:gd name="T32" fmla="*/ 377 w 1126"/>
                <a:gd name="T33" fmla="*/ 466 h 849"/>
                <a:gd name="T34" fmla="*/ 251 w 1126"/>
                <a:gd name="T35" fmla="*/ 410 h 849"/>
                <a:gd name="T36" fmla="*/ 256 w 1126"/>
                <a:gd name="T37" fmla="*/ 384 h 849"/>
                <a:gd name="T38" fmla="*/ 316 w 1126"/>
                <a:gd name="T39" fmla="*/ 366 h 849"/>
                <a:gd name="T40" fmla="*/ 198 w 1126"/>
                <a:gd name="T41" fmla="*/ 268 h 849"/>
                <a:gd name="T42" fmla="*/ 208 w 1126"/>
                <a:gd name="T43" fmla="*/ 249 h 849"/>
                <a:gd name="T44" fmla="*/ 259 w 1126"/>
                <a:gd name="T45" fmla="*/ 243 h 849"/>
                <a:gd name="T46" fmla="*/ 170 w 1126"/>
                <a:gd name="T47" fmla="*/ 132 h 849"/>
                <a:gd name="T48" fmla="*/ 200 w 1126"/>
                <a:gd name="T49" fmla="*/ 113 h 849"/>
                <a:gd name="T50" fmla="*/ 544 w 1126"/>
                <a:gd name="T51" fmla="*/ 300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26" h="849">
                  <a:moveTo>
                    <a:pt x="544" y="300"/>
                  </a:moveTo>
                  <a:cubicBezTo>
                    <a:pt x="580" y="187"/>
                    <a:pt x="624" y="114"/>
                    <a:pt x="674" y="61"/>
                  </a:cubicBezTo>
                  <a:cubicBezTo>
                    <a:pt x="712" y="22"/>
                    <a:pt x="732" y="9"/>
                    <a:pt x="710" y="53"/>
                  </a:cubicBezTo>
                  <a:cubicBezTo>
                    <a:pt x="719" y="45"/>
                    <a:pt x="733" y="34"/>
                    <a:pt x="744" y="29"/>
                  </a:cubicBezTo>
                  <a:cubicBezTo>
                    <a:pt x="806" y="0"/>
                    <a:pt x="801" y="24"/>
                    <a:pt x="759" y="50"/>
                  </a:cubicBezTo>
                  <a:cubicBezTo>
                    <a:pt x="874" y="9"/>
                    <a:pt x="870" y="61"/>
                    <a:pt x="748" y="88"/>
                  </a:cubicBezTo>
                  <a:cubicBezTo>
                    <a:pt x="848" y="90"/>
                    <a:pt x="954" y="153"/>
                    <a:pt x="985" y="288"/>
                  </a:cubicBezTo>
                  <a:cubicBezTo>
                    <a:pt x="989" y="307"/>
                    <a:pt x="984" y="305"/>
                    <a:pt x="1003" y="308"/>
                  </a:cubicBezTo>
                  <a:cubicBezTo>
                    <a:pt x="1044" y="316"/>
                    <a:pt x="1083" y="315"/>
                    <a:pt x="1121" y="303"/>
                  </a:cubicBezTo>
                  <a:cubicBezTo>
                    <a:pt x="1117" y="331"/>
                    <a:pt x="1080" y="349"/>
                    <a:pt x="1023" y="361"/>
                  </a:cubicBezTo>
                  <a:cubicBezTo>
                    <a:pt x="1001" y="366"/>
                    <a:pt x="997" y="364"/>
                    <a:pt x="1022" y="370"/>
                  </a:cubicBezTo>
                  <a:cubicBezTo>
                    <a:pt x="1054" y="377"/>
                    <a:pt x="1089" y="379"/>
                    <a:pt x="1126" y="377"/>
                  </a:cubicBezTo>
                  <a:cubicBezTo>
                    <a:pt x="1097" y="411"/>
                    <a:pt x="1051" y="428"/>
                    <a:pt x="994" y="429"/>
                  </a:cubicBezTo>
                  <a:cubicBezTo>
                    <a:pt x="958" y="559"/>
                    <a:pt x="877" y="653"/>
                    <a:pt x="773" y="711"/>
                  </a:cubicBezTo>
                  <a:cubicBezTo>
                    <a:pt x="530" y="849"/>
                    <a:pt x="177" y="829"/>
                    <a:pt x="0" y="579"/>
                  </a:cubicBezTo>
                  <a:cubicBezTo>
                    <a:pt x="116" y="670"/>
                    <a:pt x="288" y="690"/>
                    <a:pt x="416" y="563"/>
                  </a:cubicBezTo>
                  <a:cubicBezTo>
                    <a:pt x="332" y="563"/>
                    <a:pt x="311" y="500"/>
                    <a:pt x="377" y="466"/>
                  </a:cubicBezTo>
                  <a:cubicBezTo>
                    <a:pt x="314" y="465"/>
                    <a:pt x="274" y="446"/>
                    <a:pt x="251" y="410"/>
                  </a:cubicBezTo>
                  <a:cubicBezTo>
                    <a:pt x="242" y="396"/>
                    <a:pt x="242" y="395"/>
                    <a:pt x="256" y="384"/>
                  </a:cubicBezTo>
                  <a:cubicBezTo>
                    <a:pt x="272" y="373"/>
                    <a:pt x="294" y="368"/>
                    <a:pt x="316" y="366"/>
                  </a:cubicBezTo>
                  <a:cubicBezTo>
                    <a:pt x="251" y="347"/>
                    <a:pt x="212" y="313"/>
                    <a:pt x="198" y="268"/>
                  </a:cubicBezTo>
                  <a:cubicBezTo>
                    <a:pt x="193" y="252"/>
                    <a:pt x="192" y="253"/>
                    <a:pt x="208" y="249"/>
                  </a:cubicBezTo>
                  <a:cubicBezTo>
                    <a:pt x="223" y="246"/>
                    <a:pt x="242" y="243"/>
                    <a:pt x="259" y="243"/>
                  </a:cubicBezTo>
                  <a:cubicBezTo>
                    <a:pt x="208" y="212"/>
                    <a:pt x="178" y="174"/>
                    <a:pt x="170" y="132"/>
                  </a:cubicBezTo>
                  <a:cubicBezTo>
                    <a:pt x="163" y="92"/>
                    <a:pt x="170" y="102"/>
                    <a:pt x="200" y="113"/>
                  </a:cubicBezTo>
                  <a:cubicBezTo>
                    <a:pt x="333" y="164"/>
                    <a:pt x="465" y="219"/>
                    <a:pt x="544" y="300"/>
                  </a:cubicBezTo>
                  <a:close/>
                </a:path>
              </a:pathLst>
            </a:custGeom>
            <a:ln>
              <a:noFill/>
            </a:ln>
            <a:extLst/>
          </p:spPr>
          <p:txBody>
            <a:bodyPr vert="horz" wrap="square" lIns="91440" tIns="45720" rIns="91440" bIns="45720" numCol="1" anchor="t" anchorCtr="0" compatLnSpc="1">
              <a:prstTxWarp prst="textNoShape">
                <a:avLst/>
              </a:prstTxWarp>
            </a:bodyPr>
            <a:lstStyle/>
            <a:p>
              <a:endParaRPr lang="en-US"/>
            </a:p>
          </p:txBody>
        </p:sp>
      </p:grpSp>
      <p:grpSp>
        <p:nvGrpSpPr>
          <p:cNvPr id="16" name="Group 15"/>
          <p:cNvGrpSpPr/>
          <p:nvPr/>
        </p:nvGrpSpPr>
        <p:grpSpPr>
          <a:xfrm>
            <a:off x="473162" y="4838317"/>
            <a:ext cx="3111615" cy="683264"/>
            <a:chOff x="266108" y="4215696"/>
            <a:chExt cx="3111615" cy="683264"/>
          </a:xfrm>
        </p:grpSpPr>
        <p:sp>
          <p:nvSpPr>
            <p:cNvPr id="10" name="Content Placeholder 4"/>
            <p:cNvSpPr txBox="1">
              <a:spLocks/>
            </p:cNvSpPr>
            <p:nvPr/>
          </p:nvSpPr>
          <p:spPr>
            <a:xfrm>
              <a:off x="863124" y="4215696"/>
              <a:ext cx="2514599" cy="6832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3600" dirty="0" err="1" smtClean="0"/>
                <a:t>visualstudio</a:t>
              </a:r>
              <a:endParaRPr lang="en-US" sz="3600" dirty="0" smtClean="0"/>
            </a:p>
          </p:txBody>
        </p:sp>
        <p:grpSp>
          <p:nvGrpSpPr>
            <p:cNvPr id="13" name="Group 12"/>
            <p:cNvGrpSpPr/>
            <p:nvPr/>
          </p:nvGrpSpPr>
          <p:grpSpPr>
            <a:xfrm>
              <a:off x="266108" y="4276339"/>
              <a:ext cx="561978" cy="561978"/>
              <a:chOff x="266108" y="4276339"/>
              <a:chExt cx="561978" cy="561978"/>
            </a:xfrm>
          </p:grpSpPr>
          <p:sp>
            <p:nvSpPr>
              <p:cNvPr id="19" name="Oval 18"/>
              <p:cNvSpPr/>
              <p:nvPr/>
            </p:nvSpPr>
            <p:spPr bwMode="auto">
              <a:xfrm>
                <a:off x="266108" y="4276339"/>
                <a:ext cx="561978" cy="561978"/>
              </a:xfrm>
              <a:prstGeom prst="ellipse">
                <a:avLst/>
              </a:prstGeom>
              <a:solidFill>
                <a:srgbClr val="FFFFFF"/>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useBgFill="1">
            <p:nvSpPr>
              <p:cNvPr id="9" name="Freeform 5"/>
              <p:cNvSpPr>
                <a:spLocks/>
              </p:cNvSpPr>
              <p:nvPr/>
            </p:nvSpPr>
            <p:spPr bwMode="auto">
              <a:xfrm>
                <a:off x="535461" y="4395075"/>
                <a:ext cx="174625" cy="352425"/>
              </a:xfrm>
              <a:custGeom>
                <a:avLst/>
                <a:gdLst>
                  <a:gd name="T0" fmla="*/ 43 w 44"/>
                  <a:gd name="T1" fmla="*/ 49 h 91"/>
                  <a:gd name="T2" fmla="*/ 27 w 44"/>
                  <a:gd name="T3" fmla="*/ 49 h 91"/>
                  <a:gd name="T4" fmla="*/ 27 w 44"/>
                  <a:gd name="T5" fmla="*/ 91 h 91"/>
                  <a:gd name="T6" fmla="*/ 11 w 44"/>
                  <a:gd name="T7" fmla="*/ 91 h 91"/>
                  <a:gd name="T8" fmla="*/ 11 w 44"/>
                  <a:gd name="T9" fmla="*/ 49 h 91"/>
                  <a:gd name="T10" fmla="*/ 0 w 44"/>
                  <a:gd name="T11" fmla="*/ 49 h 91"/>
                  <a:gd name="T12" fmla="*/ 0 w 44"/>
                  <a:gd name="T13" fmla="*/ 33 h 91"/>
                  <a:gd name="T14" fmla="*/ 11 w 44"/>
                  <a:gd name="T15" fmla="*/ 33 h 91"/>
                  <a:gd name="T16" fmla="*/ 11 w 44"/>
                  <a:gd name="T17" fmla="*/ 20 h 91"/>
                  <a:gd name="T18" fmla="*/ 33 w 44"/>
                  <a:gd name="T19" fmla="*/ 0 h 91"/>
                  <a:gd name="T20" fmla="*/ 44 w 44"/>
                  <a:gd name="T21" fmla="*/ 1 h 91"/>
                  <a:gd name="T22" fmla="*/ 43 w 44"/>
                  <a:gd name="T23" fmla="*/ 15 h 91"/>
                  <a:gd name="T24" fmla="*/ 33 w 44"/>
                  <a:gd name="T25" fmla="*/ 15 h 91"/>
                  <a:gd name="T26" fmla="*/ 27 w 44"/>
                  <a:gd name="T27" fmla="*/ 22 h 91"/>
                  <a:gd name="T28" fmla="*/ 27 w 44"/>
                  <a:gd name="T29" fmla="*/ 23 h 91"/>
                  <a:gd name="T30" fmla="*/ 27 w 44"/>
                  <a:gd name="T31" fmla="*/ 33 h 91"/>
                  <a:gd name="T32" fmla="*/ 44 w 44"/>
                  <a:gd name="T33" fmla="*/ 33 h 91"/>
                  <a:gd name="T34" fmla="*/ 43 w 44"/>
                  <a:gd name="T35" fmla="*/ 49 h 91"/>
                  <a:gd name="T36" fmla="*/ 43 w 44"/>
                  <a:gd name="T37" fmla="*/ 4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4" h="91">
                    <a:moveTo>
                      <a:pt x="43" y="49"/>
                    </a:moveTo>
                    <a:cubicBezTo>
                      <a:pt x="27" y="49"/>
                      <a:pt x="27" y="49"/>
                      <a:pt x="27" y="49"/>
                    </a:cubicBezTo>
                    <a:cubicBezTo>
                      <a:pt x="27" y="91"/>
                      <a:pt x="27" y="91"/>
                      <a:pt x="27" y="91"/>
                    </a:cubicBezTo>
                    <a:cubicBezTo>
                      <a:pt x="11" y="91"/>
                      <a:pt x="11" y="91"/>
                      <a:pt x="11" y="91"/>
                    </a:cubicBezTo>
                    <a:cubicBezTo>
                      <a:pt x="11" y="49"/>
                      <a:pt x="11" y="49"/>
                      <a:pt x="11" y="49"/>
                    </a:cubicBezTo>
                    <a:cubicBezTo>
                      <a:pt x="0" y="49"/>
                      <a:pt x="0" y="49"/>
                      <a:pt x="0" y="49"/>
                    </a:cubicBezTo>
                    <a:cubicBezTo>
                      <a:pt x="0" y="33"/>
                      <a:pt x="0" y="33"/>
                      <a:pt x="0" y="33"/>
                    </a:cubicBezTo>
                    <a:cubicBezTo>
                      <a:pt x="11" y="33"/>
                      <a:pt x="11" y="33"/>
                      <a:pt x="11" y="33"/>
                    </a:cubicBezTo>
                    <a:cubicBezTo>
                      <a:pt x="11" y="33"/>
                      <a:pt x="11" y="27"/>
                      <a:pt x="11" y="20"/>
                    </a:cubicBezTo>
                    <a:cubicBezTo>
                      <a:pt x="11" y="10"/>
                      <a:pt x="18" y="0"/>
                      <a:pt x="33" y="0"/>
                    </a:cubicBezTo>
                    <a:cubicBezTo>
                      <a:pt x="39" y="0"/>
                      <a:pt x="44" y="1"/>
                      <a:pt x="44" y="1"/>
                    </a:cubicBezTo>
                    <a:cubicBezTo>
                      <a:pt x="43" y="15"/>
                      <a:pt x="43" y="15"/>
                      <a:pt x="43" y="15"/>
                    </a:cubicBezTo>
                    <a:cubicBezTo>
                      <a:pt x="43" y="15"/>
                      <a:pt x="39" y="15"/>
                      <a:pt x="33" y="15"/>
                    </a:cubicBezTo>
                    <a:cubicBezTo>
                      <a:pt x="28" y="15"/>
                      <a:pt x="27" y="18"/>
                      <a:pt x="27" y="22"/>
                    </a:cubicBezTo>
                    <a:cubicBezTo>
                      <a:pt x="27" y="22"/>
                      <a:pt x="27" y="23"/>
                      <a:pt x="27" y="23"/>
                    </a:cubicBezTo>
                    <a:cubicBezTo>
                      <a:pt x="27" y="24"/>
                      <a:pt x="27" y="27"/>
                      <a:pt x="27" y="33"/>
                    </a:cubicBezTo>
                    <a:cubicBezTo>
                      <a:pt x="44" y="33"/>
                      <a:pt x="44" y="33"/>
                      <a:pt x="44" y="33"/>
                    </a:cubicBezTo>
                    <a:cubicBezTo>
                      <a:pt x="43" y="49"/>
                      <a:pt x="43" y="49"/>
                      <a:pt x="43" y="49"/>
                    </a:cubicBezTo>
                    <a:cubicBezTo>
                      <a:pt x="43" y="49"/>
                      <a:pt x="43" y="49"/>
                      <a:pt x="43" y="49"/>
                    </a:cubicBezTo>
                    <a:close/>
                  </a:path>
                </a:pathLst>
              </a:custGeom>
              <a:ln w="1905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grpSp>
      </p:grpSp>
    </p:spTree>
    <p:extLst>
      <p:ext uri="{BB962C8B-B14F-4D97-AF65-F5344CB8AC3E}">
        <p14:creationId xmlns:p14="http://schemas.microsoft.com/office/powerpoint/2010/main" val="12558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600"/>
                                        <p:tgtEl>
                                          <p:spTgt spid="5"/>
                                        </p:tgtEl>
                                      </p:cBhvr>
                                    </p:animEffect>
                                  </p:childTnLst>
                                </p:cTn>
                              </p:par>
                              <p:par>
                                <p:cTn id="8" presetID="63" presetClass="path" presetSubtype="0" decel="100000" fill="hold" grpId="1" nodeType="withEffect">
                                  <p:stCondLst>
                                    <p:cond delay="0"/>
                                  </p:stCondLst>
                                  <p:childTnLst>
                                    <p:animMotion origin="layout" path="M -0.02413 -9.94099E-7 L 0 -9.94099E-7 " pathEditMode="relative" rAng="0" ptsTypes="AA">
                                      <p:cBhvr>
                                        <p:cTn id="9" dur="1000" fill="hold"/>
                                        <p:tgtEl>
                                          <p:spTgt spid="5"/>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600"/>
                                        <p:tgtEl>
                                          <p:spTgt spid="16"/>
                                        </p:tgtEl>
                                      </p:cBhvr>
                                    </p:animEffect>
                                  </p:childTnLst>
                                </p:cTn>
                              </p:par>
                              <p:par>
                                <p:cTn id="13" presetID="63" presetClass="path" presetSubtype="0" decel="100000" fill="hold" nodeType="withEffect">
                                  <p:stCondLst>
                                    <p:cond delay="100"/>
                                  </p:stCondLst>
                                  <p:childTnLst>
                                    <p:animMotion origin="layout" path="M -0.02413 -1.02587E-6 L 4.94766E-6 -1.02587E-6 " pathEditMode="relative" rAng="0" ptsTypes="AA">
                                      <p:cBhvr>
                                        <p:cTn id="14" dur="1000" fill="hold"/>
                                        <p:tgtEl>
                                          <p:spTgt spid="16"/>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600"/>
                                        <p:tgtEl>
                                          <p:spTgt spid="14"/>
                                        </p:tgtEl>
                                      </p:cBhvr>
                                    </p:animEffect>
                                  </p:childTnLst>
                                </p:cTn>
                              </p:par>
                              <p:par>
                                <p:cTn id="18" presetID="63" presetClass="path" presetSubtype="0" decel="100000" fill="hold" nodeType="withEffect">
                                  <p:stCondLst>
                                    <p:cond delay="200"/>
                                  </p:stCondLst>
                                  <p:childTnLst>
                                    <p:animMotion origin="layout" path="M -0.02413 -1.02587E-6 L 1.35818E-6 -1.02587E-6 " pathEditMode="relative" rAng="0" ptsTypes="AA">
                                      <p:cBhvr>
                                        <p:cTn id="19" dur="1000" fill="hold"/>
                                        <p:tgtEl>
                                          <p:spTgt spid="14"/>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600"/>
                                        <p:tgtEl>
                                          <p:spTgt spid="3"/>
                                        </p:tgtEl>
                                      </p:cBhvr>
                                    </p:animEffect>
                                  </p:childTnLst>
                                </p:cTn>
                              </p:par>
                              <p:par>
                                <p:cTn id="23" presetID="63" presetClass="path" presetSubtype="0" decel="100000" fill="hold" nodeType="withEffect">
                                  <p:stCondLst>
                                    <p:cond delay="300"/>
                                  </p:stCondLst>
                                  <p:childTnLst>
                                    <p:animMotion origin="layout" path="M -0.02413 -1.02587E-6 L 4.25581E-6 -1.02587E-6 " pathEditMode="relative" rAng="0" ptsTypes="AA">
                                      <p:cBhvr>
                                        <p:cTn id="24" dur="100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5609679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5"/>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grpSp>
        <p:nvGrpSpPr>
          <p:cNvPr id="3" name="Group 2"/>
          <p:cNvGrpSpPr/>
          <p:nvPr/>
        </p:nvGrpSpPr>
        <p:grpSpPr>
          <a:xfrm>
            <a:off x="5987589" y="3946350"/>
            <a:ext cx="5491447" cy="2734059"/>
            <a:chOff x="5987589" y="3946350"/>
            <a:chExt cx="5491447" cy="2734059"/>
          </a:xfrm>
        </p:grpSpPr>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291975956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11038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t>Building Microsoft Azure Mobile Services with Visual Studio</a:t>
            </a:r>
            <a:endParaRPr lang="en-US" sz="4800" dirty="0"/>
          </a:p>
        </p:txBody>
      </p:sp>
      <p:sp>
        <p:nvSpPr>
          <p:cNvPr id="3" name="Text Placeholder 2"/>
          <p:cNvSpPr>
            <a:spLocks noGrp="1"/>
          </p:cNvSpPr>
          <p:nvPr>
            <p:ph type="body" sz="quarter" idx="14"/>
          </p:nvPr>
        </p:nvSpPr>
        <p:spPr>
          <a:xfrm>
            <a:off x="273050" y="4795114"/>
            <a:ext cx="6019799" cy="1554478"/>
          </a:xfrm>
        </p:spPr>
        <p:txBody>
          <a:bodyPr/>
          <a:lstStyle/>
          <a:p>
            <a:r>
              <a:rPr lang="en-US" dirty="0" smtClean="0"/>
              <a:t>Merwan Hade</a:t>
            </a:r>
            <a:endParaRPr lang="en-US" dirty="0"/>
          </a:p>
        </p:txBody>
      </p:sp>
      <p:sp>
        <p:nvSpPr>
          <p:cNvPr id="4" name="Text Placeholder 2"/>
          <p:cNvSpPr txBox="1">
            <a:spLocks/>
          </p:cNvSpPr>
          <p:nvPr/>
        </p:nvSpPr>
        <p:spPr bwMode="ltGray">
          <a:xfrm>
            <a:off x="274638" y="4224411"/>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dirty="0" smtClean="0"/>
              <a:t>DEV-B320</a:t>
            </a:r>
            <a:endParaRPr lang="en-US" dirty="0"/>
          </a:p>
        </p:txBody>
      </p:sp>
    </p:spTree>
    <p:extLst>
      <p:ext uri="{BB962C8B-B14F-4D97-AF65-F5344CB8AC3E}">
        <p14:creationId xmlns:p14="http://schemas.microsoft.com/office/powerpoint/2010/main" val="395789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05436" y="2628621"/>
            <a:ext cx="11889564" cy="1015663"/>
          </a:xfrm>
        </p:spPr>
        <p:txBody>
          <a:bodyPr/>
          <a:lstStyle/>
          <a:p>
            <a:pPr algn="ctr"/>
            <a:r>
              <a:rPr lang="en-US" sz="6000" dirty="0" smtClean="0">
                <a:solidFill>
                  <a:schemeClr val="tx1"/>
                </a:solidFill>
              </a:rPr>
              <a:t>I am familiar with Mobile Services</a:t>
            </a:r>
          </a:p>
        </p:txBody>
      </p:sp>
    </p:spTree>
    <p:extLst>
      <p:ext uri="{BB962C8B-B14F-4D97-AF65-F5344CB8AC3E}">
        <p14:creationId xmlns:p14="http://schemas.microsoft.com/office/powerpoint/2010/main" val="314137823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Agenda</a:t>
            </a:r>
            <a:endParaRPr lang="en-US" dirty="0"/>
          </a:p>
        </p:txBody>
      </p:sp>
      <p:sp>
        <p:nvSpPr>
          <p:cNvPr id="6" name="Text Placeholder 5"/>
          <p:cNvSpPr>
            <a:spLocks noGrp="1"/>
          </p:cNvSpPr>
          <p:nvPr>
            <p:ph type="body" sz="quarter" idx="11"/>
          </p:nvPr>
        </p:nvSpPr>
        <p:spPr>
          <a:xfrm>
            <a:off x="274639" y="1212849"/>
            <a:ext cx="11889564" cy="4339650"/>
          </a:xfrm>
        </p:spPr>
        <p:txBody>
          <a:bodyPr/>
          <a:lstStyle/>
          <a:p>
            <a:r>
              <a:rPr lang="en-US" dirty="0" smtClean="0"/>
              <a:t>Overview of Mobile Services</a:t>
            </a:r>
          </a:p>
          <a:p>
            <a:pPr marL="0" lvl="1"/>
            <a:r>
              <a:rPr lang="en-US" dirty="0" smtClean="0"/>
              <a:t>.NET Mobile Services</a:t>
            </a:r>
            <a:endParaRPr lang="en-US" dirty="0"/>
          </a:p>
          <a:p>
            <a:endParaRPr lang="en-US" dirty="0" smtClean="0"/>
          </a:p>
          <a:p>
            <a:r>
              <a:rPr lang="en-US" dirty="0" smtClean="0"/>
              <a:t>Build a Win Store app with .NET Mobile Services in Visual Studio</a:t>
            </a:r>
          </a:p>
          <a:p>
            <a:pPr lvl="1"/>
            <a:r>
              <a:rPr lang="en-US" dirty="0"/>
              <a:t>Storing </a:t>
            </a:r>
            <a:r>
              <a:rPr lang="en-US" dirty="0" smtClean="0"/>
              <a:t>and accessing data with SQL</a:t>
            </a:r>
            <a:endParaRPr lang="en-US" dirty="0"/>
          </a:p>
          <a:p>
            <a:pPr lvl="1"/>
            <a:r>
              <a:rPr lang="en-US" dirty="0" smtClean="0"/>
              <a:t>Authentication using AAD</a:t>
            </a:r>
          </a:p>
          <a:p>
            <a:pPr lvl="1"/>
            <a:r>
              <a:rPr lang="en-US" dirty="0" smtClean="0"/>
              <a:t>Storing files in blob storage</a:t>
            </a:r>
            <a:endParaRPr lang="en-US" dirty="0"/>
          </a:p>
          <a:p>
            <a:pPr marL="0" lvl="1"/>
            <a:r>
              <a:rPr lang="en-US" dirty="0"/>
              <a:t>Push Notifications using Notification </a:t>
            </a:r>
            <a:r>
              <a:rPr lang="en-US" dirty="0" smtClean="0"/>
              <a:t>Hubs</a:t>
            </a:r>
          </a:p>
        </p:txBody>
      </p:sp>
    </p:spTree>
    <p:extLst>
      <p:ext uri="{BB962C8B-B14F-4D97-AF65-F5344CB8AC3E}">
        <p14:creationId xmlns:p14="http://schemas.microsoft.com/office/powerpoint/2010/main" val="116511579"/>
      </p:ext>
    </p:extLst>
  </p:cSld>
  <p:clrMapOvr>
    <a:masterClrMapping/>
  </p:clrMapOvr>
  <p:transition spd="slow">
    <p:pu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229247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683048" y="1213174"/>
            <a:ext cx="7401757" cy="5315328"/>
          </a:xfrm>
          <a:prstGeom prst="rect">
            <a:avLst/>
          </a:prstGeom>
          <a:solidFill>
            <a:schemeClr val="tx2"/>
          </a:solidFill>
          <a:ln w="285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0" rIns="0" bIns="46630" numCol="1" rtlCol="0" anchor="ctr" anchorCtr="0" compatLnSpc="1">
            <a:prstTxWarp prst="textNoShape">
              <a:avLst/>
            </a:prstTxWarp>
          </a:bodyPr>
          <a:lstStyle/>
          <a:p>
            <a:pPr algn="ctr" defTabSz="932293"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4" name="Rectangle 3"/>
          <p:cNvSpPr/>
          <p:nvPr/>
        </p:nvSpPr>
        <p:spPr bwMode="auto">
          <a:xfrm>
            <a:off x="10398197" y="4825554"/>
            <a:ext cx="1536754" cy="1591334"/>
          </a:xfrm>
          <a:prstGeom prst="rect">
            <a:avLst/>
          </a:prstGeom>
          <a:solidFill>
            <a:schemeClr val="accent3"/>
          </a:solidFill>
          <a:ln w="6350" cap="flat" cmpd="sng" algn="ctr">
            <a:noFill/>
            <a:prstDash val="solid"/>
            <a:miter lim="800000"/>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926" fontAlgn="base">
              <a:lnSpc>
                <a:spcPct val="90000"/>
              </a:lnSpc>
              <a:spcBef>
                <a:spcPct val="0"/>
              </a:spcBef>
              <a:spcAft>
                <a:spcPct val="0"/>
              </a:spcAft>
              <a:defRPr/>
            </a:pPr>
            <a:endParaRPr lang="en-US" sz="2353" kern="0" dirty="0">
              <a:solidFill>
                <a:srgbClr val="FFFFFF"/>
              </a:solidFill>
              <a:ea typeface="Segoe UI" pitchFamily="34" charset="0"/>
              <a:cs typeface="Segoe UI" pitchFamily="34" charset="0"/>
            </a:endParaRPr>
          </a:p>
        </p:txBody>
      </p:sp>
      <p:sp>
        <p:nvSpPr>
          <p:cNvPr id="5" name="TextBox 4"/>
          <p:cNvSpPr txBox="1"/>
          <p:nvPr/>
        </p:nvSpPr>
        <p:spPr>
          <a:xfrm>
            <a:off x="4841214" y="4825554"/>
            <a:ext cx="5377727" cy="1618999"/>
          </a:xfrm>
          <a:prstGeom prst="rect">
            <a:avLst/>
          </a:prstGeom>
          <a:solidFill>
            <a:schemeClr val="accent6"/>
          </a:solidFill>
        </p:spPr>
        <p:txBody>
          <a:bodyPr wrap="square" lIns="179260" tIns="143408" rIns="179260" bIns="143408" rtlCol="0">
            <a:spAutoFit/>
          </a:bodyPr>
          <a:lstStyle/>
          <a:p>
            <a:pPr defTabSz="914224" fontAlgn="base">
              <a:lnSpc>
                <a:spcPct val="90000"/>
              </a:lnSpc>
              <a:spcBef>
                <a:spcPct val="0"/>
              </a:spcBef>
              <a:spcAft>
                <a:spcPct val="0"/>
              </a:spcAft>
              <a:tabLst>
                <a:tab pos="896214" algn="l"/>
              </a:tabLst>
              <a:defRPr/>
            </a:pPr>
            <a:r>
              <a:rPr lang="en-US" sz="2353" kern="0" dirty="0">
                <a:gradFill>
                  <a:gsLst>
                    <a:gs pos="0">
                      <a:srgbClr val="FFFFFF"/>
                    </a:gs>
                    <a:gs pos="100000">
                      <a:srgbClr val="FFFFFF"/>
                    </a:gs>
                  </a:gsLst>
                  <a:lin ang="5400000" scaled="0"/>
                </a:gradFill>
                <a:ea typeface="Segoe UI" pitchFamily="34" charset="0"/>
                <a:cs typeface="Segoe UI" pitchFamily="34" charset="0"/>
              </a:rPr>
              <a:t>Push Notifications</a:t>
            </a: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6" name="TextBox 5"/>
          <p:cNvSpPr txBox="1"/>
          <p:nvPr/>
        </p:nvSpPr>
        <p:spPr>
          <a:xfrm>
            <a:off x="4841214" y="1325210"/>
            <a:ext cx="5377727" cy="1618999"/>
          </a:xfrm>
          <a:prstGeom prst="rect">
            <a:avLst/>
          </a:prstGeom>
          <a:solidFill>
            <a:schemeClr val="accent6"/>
          </a:solidFill>
        </p:spPr>
        <p:txBody>
          <a:bodyPr wrap="square" lIns="179260" tIns="143408" rIns="179260" bIns="143408" rtlCol="0">
            <a:spAutoFit/>
          </a:bodyPr>
          <a:lstStyle/>
          <a:p>
            <a:pPr defTabSz="914224" fontAlgn="base">
              <a:lnSpc>
                <a:spcPct val="90000"/>
              </a:lnSpc>
              <a:spcBef>
                <a:spcPct val="0"/>
              </a:spcBef>
              <a:spcAft>
                <a:spcPct val="0"/>
              </a:spcAft>
              <a:tabLst>
                <a:tab pos="896214" algn="l"/>
              </a:tabLst>
              <a:defRPr/>
            </a:pPr>
            <a:r>
              <a:rPr lang="en-US" sz="2353" kern="0" dirty="0">
                <a:gradFill>
                  <a:gsLst>
                    <a:gs pos="0">
                      <a:srgbClr val="FFFFFF"/>
                    </a:gs>
                    <a:gs pos="100000">
                      <a:srgbClr val="FFFFFF"/>
                    </a:gs>
                  </a:gsLst>
                  <a:lin ang="5400000" scaled="0"/>
                </a:gradFill>
                <a:ea typeface="Segoe UI" pitchFamily="34" charset="0"/>
                <a:cs typeface="Segoe UI" pitchFamily="34" charset="0"/>
              </a:rPr>
              <a:t>Data Storage</a:t>
            </a: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p:cNvSpPr txBox="1"/>
          <p:nvPr/>
        </p:nvSpPr>
        <p:spPr>
          <a:xfrm>
            <a:off x="4841214" y="3079068"/>
            <a:ext cx="5377727" cy="1618999"/>
          </a:xfrm>
          <a:prstGeom prst="rect">
            <a:avLst/>
          </a:prstGeom>
          <a:solidFill>
            <a:schemeClr val="accent6"/>
          </a:solidFill>
        </p:spPr>
        <p:txBody>
          <a:bodyPr wrap="square" lIns="179260" tIns="143408" rIns="179260" bIns="143408" rtlCol="0">
            <a:spAutoFit/>
          </a:bodyPr>
          <a:lstStyle/>
          <a:p>
            <a:pPr defTabSz="914224" fontAlgn="base">
              <a:lnSpc>
                <a:spcPct val="90000"/>
              </a:lnSpc>
              <a:spcBef>
                <a:spcPct val="0"/>
              </a:spcBef>
              <a:spcAft>
                <a:spcPct val="0"/>
              </a:spcAft>
              <a:tabLst>
                <a:tab pos="896214" algn="l"/>
              </a:tabLst>
              <a:defRPr/>
            </a:pPr>
            <a:r>
              <a:rPr lang="en-US" sz="2353" kern="0" dirty="0">
                <a:gradFill>
                  <a:gsLst>
                    <a:gs pos="0">
                      <a:srgbClr val="FFFFFF"/>
                    </a:gs>
                    <a:gs pos="100000">
                      <a:srgbClr val="FFFFFF"/>
                    </a:gs>
                  </a:gsLst>
                  <a:lin ang="5400000" scaled="0"/>
                </a:gradFill>
                <a:ea typeface="Segoe UI" pitchFamily="34" charset="0"/>
                <a:cs typeface="Segoe UI" pitchFamily="34" charset="0"/>
              </a:rPr>
              <a:t>User Authentication</a:t>
            </a: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1841" y="1993618"/>
            <a:ext cx="637368" cy="47802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49390" y="5329723"/>
            <a:ext cx="390599" cy="590585"/>
          </a:xfrm>
          <a:prstGeom prst="rect">
            <a:avLst/>
          </a:prstGeom>
        </p:spPr>
      </p:pic>
      <p:sp>
        <p:nvSpPr>
          <p:cNvPr id="11" name="Rectangle 10"/>
          <p:cNvSpPr/>
          <p:nvPr/>
        </p:nvSpPr>
        <p:spPr bwMode="auto">
          <a:xfrm>
            <a:off x="10398199" y="1323772"/>
            <a:ext cx="1523690" cy="3354220"/>
          </a:xfrm>
          <a:prstGeom prst="rect">
            <a:avLst/>
          </a:prstGeom>
          <a:solidFill>
            <a:schemeClr val="accent3"/>
          </a:solidFill>
          <a:ln w="6350" cap="flat" cmpd="sng" algn="ctr">
            <a:noFill/>
            <a:prstDash val="solid"/>
            <a:miter lim="800000"/>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algn="ctr" defTabSz="913926" fontAlgn="base">
              <a:lnSpc>
                <a:spcPct val="90000"/>
              </a:lnSpc>
              <a:spcBef>
                <a:spcPct val="0"/>
              </a:spcBef>
              <a:spcAft>
                <a:spcPct val="0"/>
              </a:spcAft>
              <a:defRPr/>
            </a:pPr>
            <a:endParaRPr lang="en-US" sz="2353" kern="0" dirty="0">
              <a:solidFill>
                <a:srgbClr val="FFFFFF"/>
              </a:solidFill>
              <a:ea typeface="Segoe UI" pitchFamily="34" charset="0"/>
              <a:cs typeface="Segoe UI" pitchFamily="34" charset="0"/>
            </a:endParaRPr>
          </a:p>
        </p:txBody>
      </p:sp>
      <p:sp>
        <p:nvSpPr>
          <p:cNvPr id="12" name="TextBox 11"/>
          <p:cNvSpPr txBox="1"/>
          <p:nvPr/>
        </p:nvSpPr>
        <p:spPr>
          <a:xfrm>
            <a:off x="10398127" y="2624930"/>
            <a:ext cx="1536825" cy="1702184"/>
          </a:xfrm>
          <a:prstGeom prst="rect">
            <a:avLst/>
          </a:prstGeom>
          <a:noFill/>
        </p:spPr>
        <p:txBody>
          <a:bodyPr wrap="square" lIns="179260" tIns="143408" rIns="179260" bIns="143408" rtlCol="0">
            <a:spAutoFit/>
          </a:bodyPr>
          <a:lstStyle/>
          <a:p>
            <a:pPr algn="ctr" defTabSz="914074">
              <a:lnSpc>
                <a:spcPct val="90000"/>
              </a:lnSpc>
              <a:defRPr/>
            </a:pPr>
            <a:r>
              <a:rPr lang="en-US" sz="2000" kern="0" dirty="0">
                <a:solidFill>
                  <a:srgbClr val="FFFFFF"/>
                </a:solidFill>
              </a:rPr>
              <a:t>Node.js Express</a:t>
            </a:r>
          </a:p>
          <a:p>
            <a:pPr defTabSz="914074">
              <a:lnSpc>
                <a:spcPct val="90000"/>
              </a:lnSpc>
              <a:defRPr/>
            </a:pPr>
            <a:endParaRPr lang="en-US" sz="2000" kern="0" dirty="0">
              <a:solidFill>
                <a:srgbClr val="FFFFFF"/>
              </a:solidFill>
            </a:endParaRPr>
          </a:p>
          <a:p>
            <a:pPr algn="ctr" defTabSz="914074">
              <a:lnSpc>
                <a:spcPct val="90000"/>
              </a:lnSpc>
              <a:defRPr/>
            </a:pPr>
            <a:r>
              <a:rPr lang="en-US" sz="2000" kern="0" dirty="0" smtClean="0">
                <a:solidFill>
                  <a:srgbClr val="FFFFFF"/>
                </a:solidFill>
              </a:rPr>
              <a:t>ASP.NET</a:t>
            </a:r>
            <a:endParaRPr lang="en-US" sz="2000" kern="0" dirty="0">
              <a:solidFill>
                <a:srgbClr val="FFFFFF"/>
              </a:solidFill>
            </a:endParaRPr>
          </a:p>
          <a:p>
            <a:pPr algn="ctr" defTabSz="914074">
              <a:lnSpc>
                <a:spcPct val="90000"/>
              </a:lnSpc>
              <a:defRPr/>
            </a:pPr>
            <a:r>
              <a:rPr lang="en-US" sz="2000" kern="0" dirty="0">
                <a:solidFill>
                  <a:srgbClr val="FFFFFF"/>
                </a:solidFill>
              </a:rPr>
              <a:t>Web API</a:t>
            </a:r>
            <a:endParaRPr lang="en-US" sz="1599" kern="0" dirty="0">
              <a:solidFill>
                <a:srgbClr val="FFFFFF"/>
              </a:solidFill>
            </a:endParaRPr>
          </a:p>
        </p:txBody>
      </p:sp>
      <p:pic>
        <p:nvPicPr>
          <p:cNvPr id="13" name="Picture 12"/>
          <p:cNvPicPr>
            <a:picLocks noChangeAspect="1"/>
          </p:cNvPicPr>
          <p:nvPr/>
        </p:nvPicPr>
        <p:blipFill>
          <a:blip r:embed="rId4" cstate="print">
            <a:biLevel thresh="50000"/>
            <a:extLst>
              <a:ext uri="{28A0092B-C50C-407E-A947-70E740481C1C}">
                <a14:useLocalDpi xmlns:a14="http://schemas.microsoft.com/office/drawing/2010/main" val="0"/>
              </a:ext>
            </a:extLst>
          </a:blip>
          <a:stretch>
            <a:fillRect/>
          </a:stretch>
        </p:blipFill>
        <p:spPr>
          <a:xfrm>
            <a:off x="10667087" y="1490073"/>
            <a:ext cx="985917" cy="739438"/>
          </a:xfrm>
          <a:prstGeom prst="rect">
            <a:avLst/>
          </a:prstGeom>
          <a:noFill/>
          <a:ln>
            <a:noFill/>
          </a:ln>
        </p:spPr>
      </p:pic>
      <p:sp>
        <p:nvSpPr>
          <p:cNvPr id="14" name="TextBox 13"/>
          <p:cNvSpPr txBox="1"/>
          <p:nvPr/>
        </p:nvSpPr>
        <p:spPr>
          <a:xfrm>
            <a:off x="5177678" y="2392254"/>
            <a:ext cx="717031" cy="441715"/>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SQL</a:t>
            </a:r>
          </a:p>
        </p:txBody>
      </p:sp>
      <p:sp>
        <p:nvSpPr>
          <p:cNvPr id="15" name="TextBox 14"/>
          <p:cNvSpPr txBox="1"/>
          <p:nvPr/>
        </p:nvSpPr>
        <p:spPr>
          <a:xfrm>
            <a:off x="6131507" y="2370260"/>
            <a:ext cx="896287" cy="591050"/>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Table Storage</a:t>
            </a:r>
          </a:p>
        </p:txBody>
      </p:sp>
      <p:sp>
        <p:nvSpPr>
          <p:cNvPr id="16" name="TextBox 15"/>
          <p:cNvSpPr txBox="1"/>
          <p:nvPr/>
        </p:nvSpPr>
        <p:spPr>
          <a:xfrm>
            <a:off x="7167284" y="2420412"/>
            <a:ext cx="896289" cy="591050"/>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Blob Storage</a:t>
            </a:r>
          </a:p>
        </p:txBody>
      </p:sp>
      <p:sp>
        <p:nvSpPr>
          <p:cNvPr id="17" name="TextBox 16"/>
          <p:cNvSpPr txBox="1"/>
          <p:nvPr/>
        </p:nvSpPr>
        <p:spPr>
          <a:xfrm>
            <a:off x="4975661" y="5937452"/>
            <a:ext cx="896289" cy="438889"/>
          </a:xfrm>
          <a:prstGeom prst="rect">
            <a:avLst/>
          </a:prstGeom>
          <a:noFill/>
        </p:spPr>
        <p:txBody>
          <a:bodyPr wrap="square" lIns="179260" tIns="143408" rIns="179260" bIns="143408" rtlCol="0">
            <a:spAutoFit/>
          </a:bodyPr>
          <a:lstStyle/>
          <a:p>
            <a:pPr algn="ctr" defTabSz="914074">
              <a:lnSpc>
                <a:spcPct val="90000"/>
              </a:lnSpc>
              <a:defRPr/>
            </a:pPr>
            <a:r>
              <a:rPr lang="en-US" sz="1078" kern="0" dirty="0" smtClean="0">
                <a:solidFill>
                  <a:srgbClr val="FFFFFF"/>
                </a:solidFill>
              </a:rPr>
              <a:t>WNS</a:t>
            </a:r>
            <a:endParaRPr lang="en-US" sz="1078" kern="0" dirty="0">
              <a:solidFill>
                <a:srgbClr val="FFFFFF"/>
              </a:solidFill>
            </a:endParaRPr>
          </a:p>
        </p:txBody>
      </p:sp>
      <p:sp>
        <p:nvSpPr>
          <p:cNvPr id="18" name="TextBox 17"/>
          <p:cNvSpPr txBox="1"/>
          <p:nvPr/>
        </p:nvSpPr>
        <p:spPr>
          <a:xfrm>
            <a:off x="6462245" y="5951559"/>
            <a:ext cx="806660" cy="441715"/>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APNS</a:t>
            </a:r>
          </a:p>
        </p:txBody>
      </p:sp>
      <p:sp>
        <p:nvSpPr>
          <p:cNvPr id="19" name="TextBox 18"/>
          <p:cNvSpPr txBox="1"/>
          <p:nvPr/>
        </p:nvSpPr>
        <p:spPr>
          <a:xfrm>
            <a:off x="7773442" y="5968777"/>
            <a:ext cx="806660" cy="441715"/>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GCM</a:t>
            </a:r>
          </a:p>
        </p:txBody>
      </p:sp>
      <p:pic>
        <p:nvPicPr>
          <p:cNvPr id="20" name="Picture 19" descr="mongodb white.png"/>
          <p:cNvPicPr>
            <a:picLocks noChangeAspect="1"/>
          </p:cNvPicPr>
          <p:nvPr/>
        </p:nvPicPr>
        <p:blipFill>
          <a:blip r:embed="rId5" cstate="print">
            <a:clrChange>
              <a:clrFrom>
                <a:srgbClr val="89D1E5"/>
              </a:clrFrom>
              <a:clrTo>
                <a:srgbClr val="89D1E5">
                  <a:alpha val="0"/>
                </a:srgbClr>
              </a:clrTo>
            </a:clrChange>
            <a:extLst>
              <a:ext uri="{BEBA8EAE-BF5A-486C-A8C5-ECC9F3942E4B}">
                <a14:imgProps xmlns:a14="http://schemas.microsoft.com/office/drawing/2010/main">
                  <a14:imgLayer r:embed="rId6">
                    <a14:imgEffect>
                      <a14:backgroundRemoval t="9885" b="100000" l="9885" r="89885">
                        <a14:foregroundMark x1="56782" y1="41379" x2="56782" y2="41379"/>
                        <a14:foregroundMark x1="48046" y1="90575" x2="48046" y2="90575"/>
                        <a14:foregroundMark x1="50575" y1="86207" x2="50575" y2="86207"/>
                      </a14:backgroundRemoval>
                    </a14:imgEffect>
                  </a14:imgLayer>
                </a14:imgProps>
              </a:ext>
              <a:ext uri="{28A0092B-C50C-407E-A947-70E740481C1C}">
                <a14:useLocalDpi xmlns:a14="http://schemas.microsoft.com/office/drawing/2010/main" val="0"/>
              </a:ext>
            </a:extLst>
          </a:blip>
          <a:stretch>
            <a:fillRect/>
          </a:stretch>
        </p:blipFill>
        <p:spPr>
          <a:xfrm>
            <a:off x="8190825" y="1821789"/>
            <a:ext cx="747288" cy="747288"/>
          </a:xfrm>
          <a:prstGeom prst="rect">
            <a:avLst/>
          </a:prstGeom>
        </p:spPr>
      </p:pic>
      <p:sp>
        <p:nvSpPr>
          <p:cNvPr id="21" name="TextBox 20"/>
          <p:cNvSpPr txBox="1"/>
          <p:nvPr/>
        </p:nvSpPr>
        <p:spPr>
          <a:xfrm>
            <a:off x="8159802" y="2418375"/>
            <a:ext cx="814545" cy="594104"/>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Mongo DB</a:t>
            </a: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16389" y="5339930"/>
            <a:ext cx="465546" cy="570171"/>
          </a:xfrm>
          <a:prstGeom prst="rect">
            <a:avLst/>
          </a:prstGeom>
        </p:spPr>
      </p:pic>
      <p:grpSp>
        <p:nvGrpSpPr>
          <p:cNvPr id="23" name="Group 22"/>
          <p:cNvGrpSpPr>
            <a:grpSpLocks noChangeAspect="1"/>
          </p:cNvGrpSpPr>
          <p:nvPr/>
        </p:nvGrpSpPr>
        <p:grpSpPr>
          <a:xfrm>
            <a:off x="9131380" y="5368965"/>
            <a:ext cx="554274" cy="582594"/>
            <a:chOff x="3856037" y="3040062"/>
            <a:chExt cx="1739900" cy="1828800"/>
          </a:xfrm>
        </p:grpSpPr>
        <p:pic>
          <p:nvPicPr>
            <p:cNvPr id="24" name="Picture 23"/>
            <p:cNvPicPr>
              <a:picLocks noChangeAspect="1"/>
            </p:cNvPicPr>
            <p:nvPr/>
          </p:nvPicPr>
          <p:blipFill>
            <a:blip r:embed="rId8"/>
            <a:stretch>
              <a:fillRect/>
            </a:stretch>
          </p:blipFill>
          <p:spPr>
            <a:xfrm>
              <a:off x="3856037" y="3040062"/>
              <a:ext cx="1739900" cy="609600"/>
            </a:xfrm>
            <a:prstGeom prst="rect">
              <a:avLst/>
            </a:prstGeom>
          </p:spPr>
        </p:pic>
        <p:pic>
          <p:nvPicPr>
            <p:cNvPr id="25" name="Picture 24"/>
            <p:cNvPicPr>
              <a:picLocks noChangeAspect="1"/>
            </p:cNvPicPr>
            <p:nvPr/>
          </p:nvPicPr>
          <p:blipFill>
            <a:blip r:embed="rId9"/>
            <a:stretch>
              <a:fillRect/>
            </a:stretch>
          </p:blipFill>
          <p:spPr>
            <a:xfrm>
              <a:off x="3856037" y="3840162"/>
              <a:ext cx="1739900" cy="1028700"/>
            </a:xfrm>
            <a:prstGeom prst="rect">
              <a:avLst/>
            </a:prstGeom>
          </p:spPr>
        </p:pic>
      </p:grpSp>
      <p:sp>
        <p:nvSpPr>
          <p:cNvPr id="26" name="TextBox 25"/>
          <p:cNvSpPr txBox="1"/>
          <p:nvPr/>
        </p:nvSpPr>
        <p:spPr>
          <a:xfrm>
            <a:off x="8808669" y="5937452"/>
            <a:ext cx="1165175" cy="594104"/>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Notification Hubs</a:t>
            </a:r>
          </a:p>
        </p:txBody>
      </p:sp>
      <p:sp>
        <p:nvSpPr>
          <p:cNvPr id="27" name="TextBox 26"/>
          <p:cNvSpPr txBox="1"/>
          <p:nvPr/>
        </p:nvSpPr>
        <p:spPr>
          <a:xfrm>
            <a:off x="10422053" y="5529345"/>
            <a:ext cx="1523690" cy="843395"/>
          </a:xfrm>
          <a:prstGeom prst="rect">
            <a:avLst/>
          </a:prstGeom>
          <a:noFill/>
        </p:spPr>
        <p:txBody>
          <a:bodyPr wrap="square" lIns="179260" tIns="143408" rIns="179260" bIns="143408" rtlCol="0">
            <a:spAutoFit/>
          </a:bodyPr>
          <a:lstStyle/>
          <a:p>
            <a:pPr algn="ctr" defTabSz="914074">
              <a:lnSpc>
                <a:spcPct val="90000"/>
              </a:lnSpc>
              <a:defRPr/>
            </a:pPr>
            <a:r>
              <a:rPr lang="en-US" sz="1960" kern="0" dirty="0">
                <a:solidFill>
                  <a:srgbClr val="FFFFFF"/>
                </a:solidFill>
              </a:rPr>
              <a:t>Source Control</a:t>
            </a:r>
          </a:p>
        </p:txBody>
      </p:sp>
      <p:cxnSp>
        <p:nvCxnSpPr>
          <p:cNvPr id="28" name="Straight Connector 27"/>
          <p:cNvCxnSpPr>
            <a:stCxn id="3" idx="1"/>
            <a:endCxn id="44" idx="2"/>
          </p:cNvCxnSpPr>
          <p:nvPr/>
        </p:nvCxnSpPr>
        <p:spPr>
          <a:xfrm flipH="1">
            <a:off x="3901065" y="3870838"/>
            <a:ext cx="781983" cy="3794"/>
          </a:xfrm>
          <a:prstGeom prst="line">
            <a:avLst/>
          </a:prstGeom>
          <a:ln w="76200">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5564" y="3665378"/>
            <a:ext cx="317812" cy="478150"/>
          </a:xfrm>
          <a:prstGeom prst="rect">
            <a:avLst/>
          </a:prstGeom>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bwMode="gray">
          <a:xfrm>
            <a:off x="5351345" y="3680016"/>
            <a:ext cx="479309" cy="477559"/>
          </a:xfrm>
          <a:prstGeom prst="rect">
            <a:avLst/>
          </a:prstGeom>
        </p:spPr>
      </p:pic>
      <p:pic>
        <p:nvPicPr>
          <p:cNvPr id="35" name="Picture 34"/>
          <p:cNvPicPr>
            <a:picLocks noChangeAspect="1"/>
          </p:cNvPicPr>
          <p:nvPr/>
        </p:nvPicPr>
        <p:blipFill>
          <a:blip r:embed="rId11"/>
          <a:stretch>
            <a:fillRect/>
          </a:stretch>
        </p:blipFill>
        <p:spPr>
          <a:xfrm>
            <a:off x="9200217" y="3592836"/>
            <a:ext cx="537779" cy="571390"/>
          </a:xfrm>
          <a:prstGeom prst="rect">
            <a:avLst/>
          </a:prstGeom>
        </p:spPr>
      </p:pic>
      <p:sp>
        <p:nvSpPr>
          <p:cNvPr id="36" name="TextBox 35"/>
          <p:cNvSpPr txBox="1"/>
          <p:nvPr/>
        </p:nvSpPr>
        <p:spPr>
          <a:xfrm>
            <a:off x="5103234" y="4157411"/>
            <a:ext cx="985916" cy="441715"/>
          </a:xfrm>
          <a:prstGeom prst="rect">
            <a:avLst/>
          </a:prstGeom>
          <a:noFill/>
        </p:spPr>
        <p:txBody>
          <a:bodyPr wrap="square" lIns="179260" tIns="143408" rIns="179260" bIns="143408" rtlCol="0">
            <a:spAutoFit/>
          </a:bodyPr>
          <a:lstStyle/>
          <a:p>
            <a:pPr algn="ctr" defTabSz="914074">
              <a:lnSpc>
                <a:spcPct val="90000"/>
              </a:lnSpc>
            </a:pPr>
            <a:r>
              <a:rPr lang="en-US" sz="1078" dirty="0">
                <a:solidFill>
                  <a:srgbClr val="FFFFFF"/>
                </a:solidFill>
              </a:rPr>
              <a:t>Facebook</a:t>
            </a:r>
          </a:p>
        </p:txBody>
      </p:sp>
      <p:sp>
        <p:nvSpPr>
          <p:cNvPr id="37" name="TextBox 36"/>
          <p:cNvSpPr txBox="1"/>
          <p:nvPr/>
        </p:nvSpPr>
        <p:spPr>
          <a:xfrm>
            <a:off x="6138831" y="4156465"/>
            <a:ext cx="896287" cy="441715"/>
          </a:xfrm>
          <a:prstGeom prst="rect">
            <a:avLst/>
          </a:prstGeom>
          <a:noFill/>
        </p:spPr>
        <p:txBody>
          <a:bodyPr wrap="square" lIns="179260" tIns="143408" rIns="179260" bIns="143408" rtlCol="0">
            <a:spAutoFit/>
          </a:bodyPr>
          <a:lstStyle/>
          <a:p>
            <a:pPr algn="ctr" defTabSz="914074">
              <a:lnSpc>
                <a:spcPct val="90000"/>
              </a:lnSpc>
            </a:pPr>
            <a:r>
              <a:rPr lang="en-US" sz="1078" dirty="0">
                <a:solidFill>
                  <a:srgbClr val="FFFFFF"/>
                </a:solidFill>
              </a:rPr>
              <a:t>Twitter</a:t>
            </a:r>
          </a:p>
        </p:txBody>
      </p:sp>
      <p:sp>
        <p:nvSpPr>
          <p:cNvPr id="38" name="TextBox 37"/>
          <p:cNvSpPr txBox="1"/>
          <p:nvPr/>
        </p:nvSpPr>
        <p:spPr>
          <a:xfrm>
            <a:off x="7164890" y="4168670"/>
            <a:ext cx="985917" cy="441715"/>
          </a:xfrm>
          <a:prstGeom prst="rect">
            <a:avLst/>
          </a:prstGeom>
          <a:noFill/>
        </p:spPr>
        <p:txBody>
          <a:bodyPr wrap="square" lIns="179260" tIns="143408" rIns="179260" bIns="143408" rtlCol="0">
            <a:spAutoFit/>
          </a:bodyPr>
          <a:lstStyle/>
          <a:p>
            <a:pPr algn="ctr" defTabSz="914074">
              <a:lnSpc>
                <a:spcPct val="90000"/>
              </a:lnSpc>
            </a:pPr>
            <a:r>
              <a:rPr lang="en-US" sz="1078" dirty="0">
                <a:solidFill>
                  <a:srgbClr val="FFFFFF"/>
                </a:solidFill>
              </a:rPr>
              <a:t>Microsoft</a:t>
            </a:r>
          </a:p>
        </p:txBody>
      </p:sp>
      <p:sp>
        <p:nvSpPr>
          <p:cNvPr id="39" name="TextBox 38"/>
          <p:cNvSpPr txBox="1"/>
          <p:nvPr/>
        </p:nvSpPr>
        <p:spPr>
          <a:xfrm>
            <a:off x="8150805" y="4161459"/>
            <a:ext cx="806660" cy="438889"/>
          </a:xfrm>
          <a:prstGeom prst="rect">
            <a:avLst/>
          </a:prstGeom>
          <a:noFill/>
        </p:spPr>
        <p:txBody>
          <a:bodyPr wrap="square" lIns="179260" tIns="143408" rIns="179260" bIns="143408" rtlCol="0">
            <a:spAutoFit/>
          </a:bodyPr>
          <a:lstStyle/>
          <a:p>
            <a:pPr algn="ctr" defTabSz="914074">
              <a:lnSpc>
                <a:spcPct val="90000"/>
              </a:lnSpc>
            </a:pPr>
            <a:r>
              <a:rPr lang="en-US" sz="1078" dirty="0">
                <a:solidFill>
                  <a:srgbClr val="FFFFFF"/>
                </a:solidFill>
              </a:rPr>
              <a:t>Google</a:t>
            </a:r>
          </a:p>
        </p:txBody>
      </p:sp>
      <p:sp>
        <p:nvSpPr>
          <p:cNvPr id="40" name="TextBox 39"/>
          <p:cNvSpPr txBox="1"/>
          <p:nvPr/>
        </p:nvSpPr>
        <p:spPr>
          <a:xfrm>
            <a:off x="8919133" y="4164226"/>
            <a:ext cx="1114070" cy="588160"/>
          </a:xfrm>
          <a:prstGeom prst="rect">
            <a:avLst/>
          </a:prstGeom>
          <a:noFill/>
        </p:spPr>
        <p:txBody>
          <a:bodyPr wrap="square" lIns="179260" tIns="143408" rIns="179260" bIns="143408" rtlCol="0">
            <a:spAutoFit/>
          </a:bodyPr>
          <a:lstStyle/>
          <a:p>
            <a:pPr algn="ctr" defTabSz="914074">
              <a:lnSpc>
                <a:spcPct val="90000"/>
              </a:lnSpc>
            </a:pPr>
            <a:r>
              <a:rPr lang="en-US" sz="1078" dirty="0">
                <a:solidFill>
                  <a:srgbClr val="FFFFFF"/>
                </a:solidFill>
              </a:rPr>
              <a:t>Azure Active Directory</a:t>
            </a:r>
          </a:p>
        </p:txBody>
      </p:sp>
      <p:pic>
        <p:nvPicPr>
          <p:cNvPr id="41" name="Picture 40"/>
          <p:cNvPicPr>
            <a:picLocks noChangeAspect="1"/>
          </p:cNvPicPr>
          <p:nvPr/>
        </p:nvPicPr>
        <p:blipFill>
          <a:blip r:embed="rId12">
            <a:biLevel thresh="50000"/>
          </a:blip>
          <a:stretch>
            <a:fillRect/>
          </a:stretch>
        </p:blipFill>
        <p:spPr>
          <a:xfrm>
            <a:off x="10769128" y="4867274"/>
            <a:ext cx="825600" cy="820202"/>
          </a:xfrm>
          <a:prstGeom prst="rect">
            <a:avLst/>
          </a:prstGeom>
          <a:noFill/>
          <a:ln>
            <a:noFill/>
          </a:ln>
        </p:spPr>
      </p:pic>
      <p:pic>
        <p:nvPicPr>
          <p:cNvPr id="42" name="Picture 41"/>
          <p:cNvPicPr>
            <a:picLocks noChangeAspect="1"/>
          </p:cNvPicPr>
          <p:nvPr/>
        </p:nvPicPr>
        <p:blipFill>
          <a:blip r:embed="rId13" cstate="print">
            <a:biLevel thresh="50000"/>
            <a:extLst>
              <a:ext uri="{28A0092B-C50C-407E-A947-70E740481C1C}">
                <a14:useLocalDpi xmlns:a14="http://schemas.microsoft.com/office/drawing/2010/main" val="0"/>
              </a:ext>
            </a:extLst>
          </a:blip>
          <a:stretch>
            <a:fillRect/>
          </a:stretch>
        </p:blipFill>
        <p:spPr>
          <a:xfrm>
            <a:off x="6318209" y="3688342"/>
            <a:ext cx="545931" cy="441188"/>
          </a:xfrm>
          <a:prstGeom prst="rect">
            <a:avLst/>
          </a:prstGeom>
          <a:noFill/>
          <a:ln>
            <a:noFill/>
          </a:ln>
        </p:spPr>
      </p:pic>
      <p:sp>
        <p:nvSpPr>
          <p:cNvPr id="43" name="Rectangle 42"/>
          <p:cNvSpPr/>
          <p:nvPr/>
        </p:nvSpPr>
        <p:spPr bwMode="auto">
          <a:xfrm>
            <a:off x="227810" y="1852039"/>
            <a:ext cx="2857779" cy="4045189"/>
          </a:xfrm>
          <a:prstGeom prst="rect">
            <a:avLst/>
          </a:prstGeom>
          <a:solidFill>
            <a:schemeClr val="tx2"/>
          </a:solidFill>
          <a:ln w="6350" cap="flat" cmpd="sng" algn="ctr">
            <a:noFill/>
            <a:prstDash val="solid"/>
            <a:miter lim="800000"/>
            <a:headEnd type="none" w="med" len="med"/>
            <a:tailEnd type="none" w="med" len="med"/>
          </a:ln>
          <a:effectLst/>
        </p:spPr>
        <p:txBody>
          <a:bodyPr rot="0" spcFirstLastPara="0" vertOverflow="overflow" horzOverflow="overflow" vert="horz" wrap="square" lIns="179260" tIns="143408" rIns="179260" bIns="143408" numCol="1" spcCol="0" rtlCol="0" fromWordArt="0" anchor="t" anchorCtr="0" forceAA="0" compatLnSpc="1">
            <a:prstTxWarp prst="textNoShape">
              <a:avLst/>
            </a:prstTxWarp>
            <a:noAutofit/>
          </a:bodyPr>
          <a:lstStyle/>
          <a:p>
            <a:pPr defTabSz="913926" fontAlgn="base">
              <a:lnSpc>
                <a:spcPct val="90000"/>
              </a:lnSpc>
              <a:spcBef>
                <a:spcPct val="0"/>
              </a:spcBef>
              <a:spcAft>
                <a:spcPct val="0"/>
              </a:spcAf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44" name="TextBox 43"/>
          <p:cNvSpPr txBox="1"/>
          <p:nvPr/>
        </p:nvSpPr>
        <p:spPr>
          <a:xfrm rot="16200000">
            <a:off x="1512426" y="3508589"/>
            <a:ext cx="4045192" cy="732085"/>
          </a:xfrm>
          <a:prstGeom prst="rect">
            <a:avLst/>
          </a:prstGeom>
          <a:solidFill>
            <a:schemeClr val="tx2"/>
          </a:solidFill>
          <a:ln>
            <a:noFill/>
          </a:ln>
        </p:spPr>
        <p:txBody>
          <a:bodyPr wrap="square" lIns="179260" tIns="143408" rIns="179260" bIns="143408" rtlCol="0">
            <a:spAutoFit/>
          </a:bodyPr>
          <a:lstStyle/>
          <a:p>
            <a:pPr algn="ctr" defTabSz="914074">
              <a:lnSpc>
                <a:spcPct val="90000"/>
              </a:lnSpc>
              <a:defRPr/>
            </a:pPr>
            <a:r>
              <a:rPr lang="en-US" sz="3136" kern="0" dirty="0">
                <a:solidFill>
                  <a:srgbClr val="FFFFFF"/>
                </a:solidFill>
              </a:rPr>
              <a:t>REST API</a:t>
            </a:r>
          </a:p>
        </p:txBody>
      </p:sp>
      <p:pic>
        <p:nvPicPr>
          <p:cNvPr id="45" name="Picture 44"/>
          <p:cNvPicPr>
            <a:picLocks noChangeAspect="1"/>
          </p:cNvPicPr>
          <p:nvPr/>
        </p:nvPicPr>
        <p:blipFill>
          <a:blip r:embed="rId14">
            <a:biLevel thresh="25000"/>
            <a:extLst>
              <a:ext uri="{BEBA8EAE-BF5A-486C-A8C5-ECC9F3942E4B}">
                <a14:imgProps xmlns:a14="http://schemas.microsoft.com/office/drawing/2010/main">
                  <a14:imgLayer r:embed="rId15">
                    <a14:imgEffect>
                      <a14:saturation sat="0"/>
                    </a14:imgEffect>
                  </a14:imgLayer>
                </a14:imgProps>
              </a:ext>
              <a:ext uri="{28A0092B-C50C-407E-A947-70E740481C1C}">
                <a14:useLocalDpi xmlns:a14="http://schemas.microsoft.com/office/drawing/2010/main" val="0"/>
              </a:ext>
            </a:extLst>
          </a:blip>
          <a:stretch>
            <a:fillRect/>
          </a:stretch>
        </p:blipFill>
        <p:spPr>
          <a:xfrm>
            <a:off x="9226241" y="1975197"/>
            <a:ext cx="485731" cy="485731"/>
          </a:xfrm>
          <a:prstGeom prst="rect">
            <a:avLst/>
          </a:prstGeom>
        </p:spPr>
      </p:pic>
      <p:sp>
        <p:nvSpPr>
          <p:cNvPr id="46" name="TextBox 45"/>
          <p:cNvSpPr txBox="1"/>
          <p:nvPr/>
        </p:nvSpPr>
        <p:spPr>
          <a:xfrm>
            <a:off x="8776709" y="2402260"/>
            <a:ext cx="1399758" cy="594104"/>
          </a:xfrm>
          <a:prstGeom prst="rect">
            <a:avLst/>
          </a:prstGeom>
          <a:noFill/>
        </p:spPr>
        <p:txBody>
          <a:bodyPr wrap="square" lIns="179260" tIns="143408" rIns="179260" bIns="143408" rtlCol="0">
            <a:spAutoFit/>
          </a:bodyPr>
          <a:lstStyle/>
          <a:p>
            <a:pPr algn="ctr" defTabSz="914074">
              <a:lnSpc>
                <a:spcPct val="90000"/>
              </a:lnSpc>
              <a:defRPr/>
            </a:pPr>
            <a:r>
              <a:rPr lang="en-US" sz="1078" kern="0" dirty="0">
                <a:solidFill>
                  <a:srgbClr val="FFFFFF"/>
                </a:solidFill>
              </a:rPr>
              <a:t>Hybrid Connections</a:t>
            </a:r>
          </a:p>
        </p:txBody>
      </p:sp>
      <p:pic>
        <p:nvPicPr>
          <p:cNvPr id="47" name="Picture 46"/>
          <p:cNvPicPr>
            <a:picLocks noChangeAspect="1"/>
          </p:cNvPicPr>
          <p:nvPr/>
        </p:nvPicPr>
        <p:blipFill>
          <a:blip r:embed="rId16">
            <a:biLevel thresh="25000"/>
          </a:blip>
          <a:stretch>
            <a:fillRect/>
          </a:stretch>
        </p:blipFill>
        <p:spPr>
          <a:xfrm>
            <a:off x="7297410" y="1948818"/>
            <a:ext cx="617313" cy="538490"/>
          </a:xfrm>
          <a:prstGeom prst="rect">
            <a:avLst/>
          </a:prstGeom>
        </p:spPr>
      </p:pic>
      <p:pic>
        <p:nvPicPr>
          <p:cNvPr id="48" name="Picture 47"/>
          <p:cNvPicPr>
            <a:picLocks noChangeAspect="1"/>
          </p:cNvPicPr>
          <p:nvPr/>
        </p:nvPicPr>
        <p:blipFill>
          <a:blip r:embed="rId17">
            <a:biLevel thresh="25000"/>
          </a:blip>
          <a:stretch>
            <a:fillRect/>
          </a:stretch>
        </p:blipFill>
        <p:spPr>
          <a:xfrm>
            <a:off x="6259705" y="1956295"/>
            <a:ext cx="602259" cy="523533"/>
          </a:xfrm>
          <a:prstGeom prst="rect">
            <a:avLst/>
          </a:prstGeom>
        </p:spPr>
      </p:pic>
      <p:sp>
        <p:nvSpPr>
          <p:cNvPr id="49" name="TextBox 48"/>
          <p:cNvSpPr txBox="1"/>
          <p:nvPr/>
        </p:nvSpPr>
        <p:spPr>
          <a:xfrm>
            <a:off x="392314" y="2006406"/>
            <a:ext cx="2551863" cy="2380379"/>
          </a:xfrm>
          <a:prstGeom prst="rect">
            <a:avLst/>
          </a:prstGeom>
          <a:solidFill>
            <a:schemeClr val="accent6"/>
          </a:solidFill>
        </p:spPr>
        <p:txBody>
          <a:bodyPr wrap="square" lIns="179260" tIns="143408" rIns="179260" bIns="143408" numCol="2" rtlCol="0">
            <a:noAutofit/>
          </a:bodyPr>
          <a:lstStyle/>
          <a:p>
            <a:pPr defTabSz="914224" fontAlgn="base">
              <a:lnSpc>
                <a:spcPct val="90000"/>
              </a:lnSpc>
              <a:spcBef>
                <a:spcPct val="0"/>
              </a:spcBef>
              <a:spcAft>
                <a:spcPct val="0"/>
              </a:spcAft>
              <a:tabLst>
                <a:tab pos="896214" algn="l"/>
              </a:tabLst>
              <a:defRPr/>
            </a:pPr>
            <a:r>
              <a:rPr lang="en-US" sz="2353" kern="0" dirty="0" smtClean="0">
                <a:gradFill>
                  <a:gsLst>
                    <a:gs pos="0">
                      <a:srgbClr val="FFFFFF"/>
                    </a:gs>
                    <a:gs pos="100000">
                      <a:srgbClr val="FFFFFF"/>
                    </a:gs>
                  </a:gsLst>
                  <a:lin ang="5400000" scaled="0"/>
                </a:gradFill>
                <a:ea typeface="Segoe UI" pitchFamily="34" charset="0"/>
                <a:cs typeface="Segoe UI" pitchFamily="34" charset="0"/>
              </a:rPr>
              <a:t>SDKs</a:t>
            </a: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074">
              <a:lnSpc>
                <a:spcPct val="90000"/>
              </a:lnSpc>
              <a:spcBef>
                <a:spcPts val="587"/>
              </a:spcBef>
              <a:defRPr/>
            </a:pPr>
            <a:endParaRPr lang="en-US" sz="1080" kern="0" dirty="0" smtClean="0">
              <a:solidFill>
                <a:srgbClr val="FFFFFF"/>
              </a:solidFill>
            </a:endParaRPr>
          </a:p>
          <a:p>
            <a:pPr defTabSz="914074">
              <a:lnSpc>
                <a:spcPct val="90000"/>
              </a:lnSpc>
              <a:spcBef>
                <a:spcPts val="587"/>
              </a:spcBef>
              <a:defRPr/>
            </a:pP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Windows </a:t>
            </a:r>
            <a:r>
              <a:rPr lang="en-US" sz="1080" kern="0" dirty="0">
                <a:solidFill>
                  <a:srgbClr val="FFFFFF"/>
                </a:solidFill>
              </a:rPr>
              <a:t>Store </a:t>
            </a:r>
          </a:p>
          <a:p>
            <a:pPr algn="ctr" defTabSz="914074">
              <a:lnSpc>
                <a:spcPct val="90000"/>
              </a:lnSpc>
              <a:spcBef>
                <a:spcPts val="587"/>
              </a:spcBef>
              <a:defRPr/>
            </a:pPr>
            <a:r>
              <a:rPr lang="en-US" sz="1080" kern="0" dirty="0">
                <a:solidFill>
                  <a:srgbClr val="FFFFFF"/>
                </a:solidFill>
              </a:rPr>
              <a:t>iOS</a:t>
            </a:r>
          </a:p>
          <a:p>
            <a:pPr algn="ctr" defTabSz="914074">
              <a:lnSpc>
                <a:spcPct val="90000"/>
              </a:lnSpc>
              <a:spcBef>
                <a:spcPts val="587"/>
              </a:spcBef>
              <a:defRPr/>
            </a:pPr>
            <a:r>
              <a:rPr lang="en-US" sz="1080" kern="0" dirty="0" smtClean="0">
                <a:solidFill>
                  <a:srgbClr val="FFFFFF"/>
                </a:solidFill>
              </a:rPr>
              <a:t>Android</a:t>
            </a:r>
          </a:p>
          <a:p>
            <a:pPr algn="ctr" defTabSz="914074">
              <a:lnSpc>
                <a:spcPct val="90000"/>
              </a:lnSpc>
              <a:spcBef>
                <a:spcPts val="587"/>
              </a:spcBef>
              <a:defRPr/>
            </a:pPr>
            <a:r>
              <a:rPr lang="en-US" sz="1080" kern="0" dirty="0">
                <a:solidFill>
                  <a:srgbClr val="FFFFFF"/>
                </a:solidFill>
              </a:rPr>
              <a:t>HTML 5/JS</a:t>
            </a:r>
          </a:p>
          <a:p>
            <a:pPr algn="ctr" defTabSz="914074">
              <a:lnSpc>
                <a:spcPct val="90000"/>
              </a:lnSpc>
              <a:spcBef>
                <a:spcPts val="587"/>
              </a:spcBef>
              <a:defRPr/>
            </a:pPr>
            <a:r>
              <a:rPr lang="en-US" sz="1080" kern="0" dirty="0" smtClean="0">
                <a:solidFill>
                  <a:srgbClr val="FFFFFF"/>
                </a:solidFill>
              </a:rPr>
              <a:t>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r>
              <a:rPr lang="en-US" sz="1080" kern="0" dirty="0" smtClean="0">
                <a:solidFill>
                  <a:srgbClr val="FFFFFF"/>
                </a:solidFill>
              </a:rPr>
              <a:t/>
            </a:r>
            <a:br>
              <a:rPr lang="en-US" sz="1080" kern="0" dirty="0" smtClean="0">
                <a:solidFill>
                  <a:srgbClr val="FFFFFF"/>
                </a:solidFill>
              </a:rPr>
            </a:br>
            <a:endParaRPr lang="en-US" sz="1080" kern="0" dirty="0">
              <a:solidFill>
                <a:srgbClr val="FFFFFF"/>
              </a:solidFill>
            </a:endParaRPr>
          </a:p>
          <a:p>
            <a:pPr algn="ctr" defTabSz="914074">
              <a:lnSpc>
                <a:spcPct val="90000"/>
              </a:lnSpc>
              <a:spcBef>
                <a:spcPts val="587"/>
              </a:spcBef>
              <a:defRPr/>
            </a:pPr>
            <a:r>
              <a:rPr lang="en-US" sz="1080" kern="0" dirty="0" err="1">
                <a:solidFill>
                  <a:srgbClr val="FFFFFF"/>
                </a:solidFill>
              </a:rPr>
              <a:t>Xamarin</a:t>
            </a:r>
            <a:endParaRPr lang="en-US" sz="1080" kern="0" dirty="0">
              <a:solidFill>
                <a:srgbClr val="FFFFFF"/>
              </a:solidFill>
            </a:endParaRPr>
          </a:p>
          <a:p>
            <a:pPr algn="ctr" defTabSz="914074">
              <a:lnSpc>
                <a:spcPct val="90000"/>
              </a:lnSpc>
              <a:spcBef>
                <a:spcPts val="587"/>
              </a:spcBef>
              <a:defRPr/>
            </a:pPr>
            <a:r>
              <a:rPr lang="en-US" sz="1080" kern="0" dirty="0" err="1">
                <a:solidFill>
                  <a:srgbClr val="FFFFFF"/>
                </a:solidFill>
              </a:rPr>
              <a:t>PhoneGap</a:t>
            </a:r>
            <a:endParaRPr lang="en-US" sz="1080" kern="0" dirty="0">
              <a:solidFill>
                <a:srgbClr val="FFFFFF"/>
              </a:solidFill>
            </a:endParaRPr>
          </a:p>
          <a:p>
            <a:pPr algn="ctr" defTabSz="914074">
              <a:lnSpc>
                <a:spcPct val="90000"/>
              </a:lnSpc>
              <a:spcBef>
                <a:spcPts val="587"/>
              </a:spcBef>
              <a:defRPr/>
            </a:pPr>
            <a:r>
              <a:rPr lang="en-US" sz="1080" kern="0" dirty="0" err="1" smtClean="0">
                <a:solidFill>
                  <a:srgbClr val="FFFFFF"/>
                </a:solidFill>
              </a:rPr>
              <a:t>Sencha</a:t>
            </a:r>
            <a:endParaRPr lang="en-US" sz="1080" kern="0" dirty="0">
              <a:solidFill>
                <a:srgbClr val="FFFFFF"/>
              </a:solidFill>
            </a:endParaRPr>
          </a:p>
        </p:txBody>
      </p:sp>
      <p:pic>
        <p:nvPicPr>
          <p:cNvPr id="50" name="Picture 2" descr="\\MAGNUM\Projects\Microsoft\Cloud Power FY12\Design\ICONS_PNG\Devices.png"/>
          <p:cNvPicPr>
            <a:picLocks noChangeAspect="1" noChangeArrowheads="1"/>
          </p:cNvPicPr>
          <p:nvPr/>
        </p:nvPicPr>
        <p:blipFill>
          <a:blip r:embed="rId18" cstate="print">
            <a:lum bright="100000"/>
          </a:blip>
          <a:srcRect l="2000" t="50000" r="46000" b="4000"/>
          <a:stretch>
            <a:fillRect/>
          </a:stretch>
        </p:blipFill>
        <p:spPr bwMode="auto">
          <a:xfrm>
            <a:off x="1596235" y="2557720"/>
            <a:ext cx="842860" cy="745606"/>
          </a:xfrm>
          <a:prstGeom prst="rect">
            <a:avLst/>
          </a:prstGeom>
          <a:noFill/>
          <a:ln>
            <a:noFill/>
          </a:ln>
        </p:spPr>
      </p:pic>
      <p:pic>
        <p:nvPicPr>
          <p:cNvPr id="51" name="Picture 50"/>
          <p:cNvPicPr>
            <a:picLocks noChangeAspect="1"/>
          </p:cNvPicPr>
          <p:nvPr/>
        </p:nvPicPr>
        <p:blipFill>
          <a:blip r:embed="rId19">
            <a:biLevel thresh="25000"/>
          </a:blip>
          <a:stretch>
            <a:fillRect/>
          </a:stretch>
        </p:blipFill>
        <p:spPr>
          <a:xfrm>
            <a:off x="960437" y="2705674"/>
            <a:ext cx="291181" cy="410588"/>
          </a:xfrm>
          <a:prstGeom prst="rect">
            <a:avLst/>
          </a:prstGeom>
        </p:spPr>
      </p:pic>
      <p:sp>
        <p:nvSpPr>
          <p:cNvPr id="52" name="TextBox 51"/>
          <p:cNvSpPr txBox="1"/>
          <p:nvPr/>
        </p:nvSpPr>
        <p:spPr>
          <a:xfrm>
            <a:off x="389709" y="4510212"/>
            <a:ext cx="2571392" cy="1209326"/>
          </a:xfrm>
          <a:prstGeom prst="rect">
            <a:avLst/>
          </a:prstGeom>
          <a:solidFill>
            <a:schemeClr val="accent6"/>
          </a:solidFill>
        </p:spPr>
        <p:txBody>
          <a:bodyPr wrap="square" lIns="179260" tIns="143408" rIns="179260" bIns="143408" rtlCol="0">
            <a:noAutofit/>
          </a:bodyPr>
          <a:lstStyle/>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a:p>
            <a:pPr defTabSz="914224" fontAlgn="base">
              <a:lnSpc>
                <a:spcPct val="90000"/>
              </a:lnSpc>
              <a:spcBef>
                <a:spcPct val="0"/>
              </a:spcBef>
              <a:spcAft>
                <a:spcPct val="0"/>
              </a:spcAft>
              <a:tabLst>
                <a:tab pos="896214" algn="l"/>
              </a:tabLst>
              <a:defRPr/>
            </a:pPr>
            <a:endParaRPr lang="en-US" sz="2353" kern="0" dirty="0">
              <a:gradFill>
                <a:gsLst>
                  <a:gs pos="0">
                    <a:srgbClr val="FFFFFF"/>
                  </a:gs>
                  <a:gs pos="100000">
                    <a:srgbClr val="FFFFFF"/>
                  </a:gs>
                </a:gsLst>
                <a:lin ang="5400000" scaled="0"/>
              </a:gradFill>
              <a:ea typeface="Segoe UI" pitchFamily="34" charset="0"/>
              <a:cs typeface="Segoe UI" pitchFamily="34" charset="0"/>
            </a:endParaRPr>
          </a:p>
        </p:txBody>
      </p:sp>
      <p:sp>
        <p:nvSpPr>
          <p:cNvPr id="53" name="TextBox 52"/>
          <p:cNvSpPr txBox="1"/>
          <p:nvPr/>
        </p:nvSpPr>
        <p:spPr>
          <a:xfrm>
            <a:off x="1046730" y="5280649"/>
            <a:ext cx="1070420" cy="438889"/>
          </a:xfrm>
          <a:prstGeom prst="rect">
            <a:avLst/>
          </a:prstGeom>
          <a:noFill/>
        </p:spPr>
        <p:txBody>
          <a:bodyPr wrap="square" lIns="179260" tIns="143408" rIns="179260" bIns="143408" rtlCol="0">
            <a:spAutoFit/>
          </a:bodyPr>
          <a:lstStyle/>
          <a:p>
            <a:pPr algn="ctr" defTabSz="914074">
              <a:lnSpc>
                <a:spcPct val="90000"/>
              </a:lnSpc>
              <a:defRPr/>
            </a:pPr>
            <a:r>
              <a:rPr lang="en-US" sz="1078" kern="0" dirty="0" smtClean="0">
                <a:solidFill>
                  <a:srgbClr val="FFFFFF"/>
                </a:solidFill>
              </a:rPr>
              <a:t>Offline sync</a:t>
            </a:r>
            <a:endParaRPr lang="en-US" sz="1078" kern="0" dirty="0">
              <a:solidFill>
                <a:srgbClr val="FFFFFF"/>
              </a:solidFill>
            </a:endParaRPr>
          </a:p>
        </p:txBody>
      </p:sp>
      <p:pic>
        <p:nvPicPr>
          <p:cNvPr id="54" name="Picture 53"/>
          <p:cNvPicPr>
            <a:picLocks noChangeAspect="1"/>
          </p:cNvPicPr>
          <p:nvPr/>
        </p:nvPicPr>
        <p:blipFill>
          <a:blip r:embed="rId20">
            <a:biLevel thresh="25000"/>
          </a:blip>
          <a:stretch>
            <a:fillRect/>
          </a:stretch>
        </p:blipFill>
        <p:spPr>
          <a:xfrm>
            <a:off x="1394754" y="4788396"/>
            <a:ext cx="402297" cy="512075"/>
          </a:xfrm>
          <a:prstGeom prst="rect">
            <a:avLst/>
          </a:prstGeom>
        </p:spPr>
      </p:pic>
      <p:pic>
        <p:nvPicPr>
          <p:cNvPr id="55" name="Picture 54"/>
          <p:cNvPicPr>
            <a:picLocks noChangeAspect="1"/>
          </p:cNvPicPr>
          <p:nvPr/>
        </p:nvPicPr>
        <p:blipFill rotWithShape="1">
          <a:blip r:embed="rId21" cstate="print">
            <a:extLst>
              <a:ext uri="{28A0092B-C50C-407E-A947-70E740481C1C}">
                <a14:useLocalDpi xmlns:a14="http://schemas.microsoft.com/office/drawing/2010/main" val="0"/>
              </a:ext>
            </a:extLst>
          </a:blip>
          <a:srcRect r="68823"/>
          <a:stretch/>
        </p:blipFill>
        <p:spPr>
          <a:xfrm>
            <a:off x="7309727" y="3497873"/>
            <a:ext cx="696242" cy="811483"/>
          </a:xfrm>
          <a:prstGeom prst="rect">
            <a:avLst/>
          </a:prstGeom>
        </p:spPr>
      </p:pic>
      <p:pic>
        <p:nvPicPr>
          <p:cNvPr id="56" name="Picture 55"/>
          <p:cNvPicPr>
            <a:picLocks noChangeAspect="1"/>
          </p:cNvPicPr>
          <p:nvPr/>
        </p:nvPicPr>
        <p:blipFill rotWithShape="1">
          <a:blip r:embed="rId21" cstate="print">
            <a:extLst>
              <a:ext uri="{28A0092B-C50C-407E-A947-70E740481C1C}">
                <a14:useLocalDpi xmlns:a14="http://schemas.microsoft.com/office/drawing/2010/main" val="0"/>
              </a:ext>
            </a:extLst>
          </a:blip>
          <a:srcRect r="68823"/>
          <a:stretch/>
        </p:blipFill>
        <p:spPr>
          <a:xfrm>
            <a:off x="5079856" y="5301346"/>
            <a:ext cx="696242" cy="811483"/>
          </a:xfrm>
          <a:prstGeom prst="rect">
            <a:avLst/>
          </a:prstGeom>
        </p:spPr>
      </p:pic>
      <p:sp>
        <p:nvSpPr>
          <p:cNvPr id="57" name="Title 56"/>
          <p:cNvSpPr>
            <a:spLocks noGrp="1"/>
          </p:cNvSpPr>
          <p:nvPr>
            <p:ph type="title"/>
          </p:nvPr>
        </p:nvSpPr>
        <p:spPr/>
        <p:txBody>
          <a:bodyPr/>
          <a:lstStyle/>
          <a:p>
            <a:r>
              <a:rPr lang="en-US" dirty="0" smtClean="0"/>
              <a:t>Mobile Services</a:t>
            </a:r>
            <a:endParaRPr lang="en-US" dirty="0"/>
          </a:p>
        </p:txBody>
      </p:sp>
    </p:spTree>
    <p:extLst>
      <p:ext uri="{BB962C8B-B14F-4D97-AF65-F5344CB8AC3E}">
        <p14:creationId xmlns:p14="http://schemas.microsoft.com/office/powerpoint/2010/main" val="162682276"/>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837" y="525462"/>
            <a:ext cx="8219813" cy="1828800"/>
          </a:xfrm>
        </p:spPr>
        <p:txBody>
          <a:bodyPr/>
          <a:lstStyle/>
          <a:p>
            <a:r>
              <a:rPr lang="en-US" sz="4400" dirty="0" smtClean="0"/>
              <a:t/>
            </a:r>
            <a:br>
              <a:rPr lang="en-US" sz="4400" dirty="0" smtClean="0"/>
            </a:br>
            <a:r>
              <a:rPr lang="en-US" sz="4400" dirty="0" smtClean="0"/>
              <a:t/>
            </a:r>
            <a:br>
              <a:rPr lang="en-US" sz="4400" dirty="0" smtClean="0"/>
            </a:br>
            <a:r>
              <a:rPr lang="en-US" sz="4800" dirty="0" smtClean="0"/>
              <a:t>Enable enterprise .NET developers to easily add a backend to their apps, use their preferred frameworks, tools, and processes</a:t>
            </a:r>
            <a:endParaRPr lang="en-US" sz="4800" dirty="0"/>
          </a:p>
        </p:txBody>
      </p:sp>
    </p:spTree>
    <p:extLst>
      <p:ext uri="{BB962C8B-B14F-4D97-AF65-F5344CB8AC3E}">
        <p14:creationId xmlns:p14="http://schemas.microsoft.com/office/powerpoint/2010/main" val="26438414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Merwan Hade</External_x0020_Speaker>
    <Session_x0020_Code xmlns="e36bfbf9-5e42-489c-a259-4c54eb22cb57">DEV-B320</Session_x0020_Code>
    <Presentation_x0020_Date xmlns="e36bfbf9-5e42-489c-a259-4c54eb22cb57">2014-10-31T00:00:00+01:00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90F116-B58F-4255-B05B-DA3808E0E5C6}">
  <ds:schemaRefs>
    <ds:schemaRef ds:uri="http://schemas.microsoft.com/office/2006/documentManagement/types"/>
    <ds:schemaRef ds:uri="http://purl.org/dc/elements/1.1/"/>
    <ds:schemaRef ds:uri="http://schemas.microsoft.com/office/2006/metadata/properties"/>
    <ds:schemaRef ds:uri="e36bfbf9-5e42-489c-a259-4c54eb22cb57"/>
    <ds:schemaRef ds:uri="http://schemas.microsoft.com/sharepoint/v3"/>
    <ds:schemaRef ds:uri="http://purl.org/dc/terms/"/>
    <ds:schemaRef ds:uri="http://schemas.microsoft.com/office/infopath/2007/PartnerControls"/>
    <ds:schemaRef ds:uri="http://schemas.openxmlformats.org/package/2006/metadata/core-properties"/>
    <ds:schemaRef ds:uri="230e9df3-be65-4c73-a93b-d1236ebd677e"/>
    <ds:schemaRef ds:uri="http://www.w3.org/XML/1998/namespace"/>
    <ds:schemaRef ds:uri="http://purl.org/dc/dcmitype/"/>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1</TotalTime>
  <Words>4397</Words>
  <Application>Microsoft Office PowerPoint</Application>
  <PresentationFormat>Custom</PresentationFormat>
  <Paragraphs>314</Paragraphs>
  <Slides>36</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Segoe</vt:lpstr>
      <vt:lpstr>Segoe Semibold</vt:lpstr>
      <vt:lpstr>Segoe UI</vt:lpstr>
      <vt:lpstr>Segoe UI Black</vt:lpstr>
      <vt:lpstr>Segoe UI Light</vt:lpstr>
      <vt:lpstr>Segoe UI Semibold</vt:lpstr>
      <vt:lpstr>Wingdings</vt:lpstr>
      <vt:lpstr>TEE14 Speaker PPT Template</vt:lpstr>
      <vt:lpstr>PowerPoint Presentation</vt:lpstr>
      <vt:lpstr>Building Microsoft Azure Mobile Services with Visual Studio</vt:lpstr>
      <vt:lpstr>Last time I was in Europe…</vt:lpstr>
      <vt:lpstr>Building Microsoft Azure Mobile Services with Visual Studio</vt:lpstr>
      <vt:lpstr>PowerPoint Presentation</vt:lpstr>
      <vt:lpstr>Agenda</vt:lpstr>
      <vt:lpstr>Overview</vt:lpstr>
      <vt:lpstr>Mobile Services</vt:lpstr>
      <vt:lpstr>  Enable enterprise .NET developers to easily add a backend to their apps, use their preferred frameworks, tools, and processes</vt:lpstr>
      <vt:lpstr>.NET Mobile Services</vt:lpstr>
      <vt:lpstr>Demo App – Candidate Tracker</vt:lpstr>
      <vt:lpstr>Demo</vt:lpstr>
      <vt:lpstr>Authentication</vt:lpstr>
      <vt:lpstr>Azure Active Directory and Mobile Services</vt:lpstr>
      <vt:lpstr>Active Directory Authentication Library (ADAL)</vt:lpstr>
      <vt:lpstr>AAD and Mobile Services </vt:lpstr>
      <vt:lpstr>Demo</vt:lpstr>
      <vt:lpstr>Blob Storage + Mobile Services</vt:lpstr>
      <vt:lpstr>Store files using Azure Storage</vt:lpstr>
      <vt:lpstr>Mobile Services and SAS to Azure Storage</vt:lpstr>
      <vt:lpstr>Demo</vt:lpstr>
      <vt:lpstr>Push notifications</vt:lpstr>
      <vt:lpstr>Why Notification Hubs? </vt:lpstr>
      <vt:lpstr>Case studies</vt:lpstr>
      <vt:lpstr>How do push notifications work? </vt:lpstr>
      <vt:lpstr>How do push notifications work? </vt:lpstr>
      <vt:lpstr>Demo</vt:lpstr>
      <vt:lpstr>Demo</vt:lpstr>
      <vt:lpstr>Summary </vt:lpstr>
      <vt:lpstr>Call To Action </vt:lpstr>
      <vt:lpstr>PowerPoint Presentation</vt:lpstr>
      <vt:lpstr>Related content</vt:lpstr>
      <vt:lpstr>DEV Track Resources</vt:lpstr>
      <vt:lpstr>SUBMIT YOUR TECHED EVALUATIONS</vt:lpstr>
      <vt:lpstr>Resources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Microsoft Azure Mobile Services with Visual Studio</dc:title>
  <dc:subject>TechEd 2014</dc:subject>
  <dc:creator>Shows</dc:creator>
  <cp:keywords/>
  <dc:description>Template: Jordan Cayabyab, Artitudes Design
Formatting: 
Audience Type:</dc:description>
  <cp:lastModifiedBy>Sylvia Tedjo</cp:lastModifiedBy>
  <cp:revision>4</cp:revision>
  <dcterms:created xsi:type="dcterms:W3CDTF">2014-10-26T11:35:15Z</dcterms:created>
  <dcterms:modified xsi:type="dcterms:W3CDTF">2014-10-31T14:12:26Z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