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84" r:id="rId5"/>
  </p:sldMasterIdLst>
  <p:notesMasterIdLst>
    <p:notesMasterId r:id="rId45"/>
  </p:notesMasterIdLst>
  <p:handoutMasterIdLst>
    <p:handoutMasterId r:id="rId46"/>
  </p:handoutMasterIdLst>
  <p:sldIdLst>
    <p:sldId id="256" r:id="rId6"/>
    <p:sldId id="257"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60" r:id="rId41"/>
    <p:sldId id="261" r:id="rId42"/>
    <p:sldId id="262" r:id="rId43"/>
    <p:sldId id="263" r:id="rId44"/>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echEd 2014" id="{35FF1B32-12B8-492E-B6DA-DE5AF3A7929F}">
          <p14:sldIdLst>
            <p14:sldId id="256"/>
            <p14:sldId id="257"/>
          </p14:sldIdLst>
        </p14:section>
        <p14:section name="Template Layouts" id="{C0B62245-2D1F-489E-8371-9DAAD3A105E9}">
          <p14:sldIdLst>
            <p14:sldId id="264"/>
            <p14:sldId id="265"/>
            <p14:sldId id="266"/>
            <p14:sldId id="267"/>
            <p14:sldId id="268"/>
            <p14:sldId id="269"/>
            <p14:sldId id="270"/>
            <p14:sldId id="271"/>
            <p14:sldId id="272"/>
            <p14:sldId id="273"/>
            <p14:sldId id="274"/>
            <p14:sldId id="275"/>
            <p14:sldId id="276"/>
            <p14:sldId id="277"/>
            <p14:sldId id="278"/>
            <p14:sldId id="279"/>
            <p14:sldId id="280"/>
            <p14:sldId id="281"/>
            <p14:sldId id="282"/>
            <p14:sldId id="283"/>
            <p14:sldId id="284"/>
            <p14:sldId id="285"/>
            <p14:sldId id="286"/>
            <p14:sldId id="287"/>
            <p14:sldId id="288"/>
            <p14:sldId id="289"/>
            <p14:sldId id="290"/>
            <p14:sldId id="291"/>
            <p14:sldId id="292"/>
            <p14:sldId id="293"/>
            <p14:sldId id="294"/>
            <p14:sldId id="295"/>
          </p14:sldIdLst>
        </p14:section>
        <p14:section name="Required TechEd Slides" id="{E9106CD6-0FC1-433E-96BE-0C30ED80B035}">
          <p14:sldIdLst>
            <p14:sldId id="296"/>
            <p14:sldId id="260"/>
            <p14:sldId id="261"/>
            <p14:sldId id="262"/>
            <p14:sldId id="263"/>
          </p14:sldIdLst>
        </p14:section>
      </p14:sectionLst>
    </p:ext>
    <p:ext uri="{EFAFB233-063F-42B5-8137-9DF3F51BA10A}">
      <p15:sldGuideLst xmlns:p15="http://schemas.microsoft.com/office/powerpoint/2012/main">
        <p15:guide id="1" orient="horz" pos="2203">
          <p15:clr>
            <a:srgbClr val="A4A3A4"/>
          </p15:clr>
        </p15:guide>
        <p15:guide id="2" pos="391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00"/>
    <a:srgbClr val="DC3C00"/>
    <a:srgbClr val="002050"/>
    <a:srgbClr val="009E49"/>
    <a:srgbClr val="0072C6"/>
    <a:srgbClr val="00BCF2"/>
    <a:srgbClr val="7FBA00"/>
    <a:srgbClr val="68217A"/>
    <a:srgbClr val="B4009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80673" autoAdjust="0"/>
  </p:normalViewPr>
  <p:slideViewPr>
    <p:cSldViewPr snapToObjects="1">
      <p:cViewPr varScale="1">
        <p:scale>
          <a:sx n="76" d="100"/>
          <a:sy n="76" d="100"/>
        </p:scale>
        <p:origin x="666" y="96"/>
      </p:cViewPr>
      <p:guideLst>
        <p:guide orient="horz" pos="2203"/>
        <p:guide pos="3917"/>
      </p:guideLst>
    </p:cSldViewPr>
  </p:slideViewPr>
  <p:outlineViewPr>
    <p:cViewPr>
      <p:scale>
        <a:sx n="33" d="100"/>
        <a:sy n="33" d="100"/>
      </p:scale>
      <p:origin x="0" y="-2862"/>
    </p:cViewPr>
  </p:outlineViewPr>
  <p:notesTextViewPr>
    <p:cViewPr>
      <p:scale>
        <a:sx n="3" d="2"/>
        <a:sy n="3" d="2"/>
      </p:scale>
      <p:origin x="0" y="0"/>
    </p:cViewPr>
  </p:notesTextViewPr>
  <p:sorterViewPr>
    <p:cViewPr>
      <p:scale>
        <a:sx n="33" d="100"/>
        <a:sy n="33" d="100"/>
      </p:scale>
      <p:origin x="0" y="0"/>
    </p:cViewPr>
  </p:sorterViewPr>
  <p:notesViewPr>
    <p:cSldViewPr snapToObjects="1" showGuides="1">
      <p:cViewPr varScale="1">
        <p:scale>
          <a:sx n="81" d="100"/>
          <a:sy n="81" d="100"/>
        </p:scale>
        <p:origin x="317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handoutMaster" Target="handoutMasters/handoutMaster1.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10/29/2014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10/29/2014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10/29/2014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39974194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10/29/2014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10</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0964763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11</a:t>
            </a:fld>
            <a:endParaRPr lang="en-US" dirty="0">
              <a:solidFill>
                <a:prstClr val="black"/>
              </a:solidFill>
            </a:endParaRPr>
          </a:p>
        </p:txBody>
      </p:sp>
      <p:sp>
        <p:nvSpPr>
          <p:cNvPr id="10" name="Slide Image Placeholder 9"/>
          <p:cNvSpPr>
            <a:spLocks noGrp="1" noRot="1" noChangeAspect="1"/>
          </p:cNvSpPr>
          <p:nvPr>
            <p:ph type="sldImg"/>
          </p:nvPr>
        </p:nvSpPr>
        <p:spPr/>
      </p:sp>
      <p:sp>
        <p:nvSpPr>
          <p:cNvPr id="11" name="Notes Placeholder 10"/>
          <p:cNvSpPr>
            <a:spLocks noGrp="1"/>
          </p:cNvSpPr>
          <p:nvPr>
            <p:ph type="body" idx="1"/>
          </p:nvPr>
        </p:nvSpPr>
        <p:spPr/>
        <p:txBody>
          <a:bodyPr/>
          <a:lstStyle/>
          <a:p>
            <a:endParaRPr lang="en-US"/>
          </a:p>
        </p:txBody>
      </p:sp>
      <p:sp>
        <p:nvSpPr>
          <p:cNvPr id="16" name="Date Placeholder 15"/>
          <p:cNvSpPr>
            <a:spLocks noGrp="1"/>
          </p:cNvSpPr>
          <p:nvPr>
            <p:ph type="dt" idx="13"/>
          </p:nvPr>
        </p:nvSpPr>
        <p:spPr/>
        <p:txBody>
          <a:bodyPr/>
          <a:lstStyle/>
          <a:p>
            <a:fld id="{8453B4A1-23F0-4EA8-922A-C21006FB5AB3}" type="datetime1">
              <a:rPr lang="en-US" smtClean="0">
                <a:solidFill>
                  <a:prstClr val="black"/>
                </a:solidFill>
              </a:rPr>
              <a:pPr/>
              <a:t>10/29/2014</a:t>
            </a:fld>
            <a:endParaRPr lang="en-US" dirty="0">
              <a:solidFill>
                <a:prstClr val="black"/>
              </a:solidFill>
            </a:endParaRPr>
          </a:p>
        </p:txBody>
      </p:sp>
      <p:sp>
        <p:nvSpPr>
          <p:cNvPr id="4" name="Footer Placeholder 3"/>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7628405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10/29/2014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0118654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13</a:t>
            </a:fld>
            <a:endParaRPr lang="en-US" dirty="0">
              <a:solidFill>
                <a:prstClr val="black"/>
              </a:solidFill>
            </a:endParaRPr>
          </a:p>
        </p:txBody>
      </p:sp>
      <p:sp>
        <p:nvSpPr>
          <p:cNvPr id="10" name="Slide Image Placeholder 9"/>
          <p:cNvSpPr>
            <a:spLocks noGrp="1" noRot="1" noChangeAspect="1"/>
          </p:cNvSpPr>
          <p:nvPr>
            <p:ph type="sldImg"/>
          </p:nvPr>
        </p:nvSpPr>
        <p:spPr/>
      </p:sp>
      <p:sp>
        <p:nvSpPr>
          <p:cNvPr id="11" name="Notes Placeholder 10"/>
          <p:cNvSpPr>
            <a:spLocks noGrp="1"/>
          </p:cNvSpPr>
          <p:nvPr>
            <p:ph type="body" idx="1"/>
          </p:nvPr>
        </p:nvSpPr>
        <p:spPr/>
        <p:txBody>
          <a:bodyPr/>
          <a:lstStyle/>
          <a:p>
            <a:endParaRPr lang="en-US"/>
          </a:p>
        </p:txBody>
      </p:sp>
      <p:sp>
        <p:nvSpPr>
          <p:cNvPr id="16" name="Date Placeholder 15"/>
          <p:cNvSpPr>
            <a:spLocks noGrp="1"/>
          </p:cNvSpPr>
          <p:nvPr>
            <p:ph type="dt" idx="13"/>
          </p:nvPr>
        </p:nvSpPr>
        <p:spPr/>
        <p:txBody>
          <a:bodyPr/>
          <a:lstStyle/>
          <a:p>
            <a:fld id="{8453B4A1-23F0-4EA8-922A-C21006FB5AB3}" type="datetime1">
              <a:rPr lang="en-US" smtClean="0">
                <a:solidFill>
                  <a:prstClr val="black"/>
                </a:solidFill>
              </a:rPr>
              <a:pPr/>
              <a:t>10/29/2014</a:t>
            </a:fld>
            <a:endParaRPr lang="en-US" dirty="0">
              <a:solidFill>
                <a:prstClr val="black"/>
              </a:solidFill>
            </a:endParaRPr>
          </a:p>
        </p:txBody>
      </p:sp>
      <p:sp>
        <p:nvSpPr>
          <p:cNvPr id="4" name="Footer Placeholder 3"/>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9739643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14</a:t>
            </a:fld>
            <a:endParaRPr lang="en-US" dirty="0">
              <a:solidFill>
                <a:prstClr val="black"/>
              </a:solidFill>
            </a:endParaRPr>
          </a:p>
        </p:txBody>
      </p:sp>
      <p:sp>
        <p:nvSpPr>
          <p:cNvPr id="10" name="Slide Image Placeholder 9"/>
          <p:cNvSpPr>
            <a:spLocks noGrp="1" noRot="1" noChangeAspect="1"/>
          </p:cNvSpPr>
          <p:nvPr>
            <p:ph type="sldImg"/>
          </p:nvPr>
        </p:nvSpPr>
        <p:spPr/>
      </p:sp>
      <p:sp>
        <p:nvSpPr>
          <p:cNvPr id="11" name="Notes Placeholder 10"/>
          <p:cNvSpPr>
            <a:spLocks noGrp="1"/>
          </p:cNvSpPr>
          <p:nvPr>
            <p:ph type="body" idx="1"/>
          </p:nvPr>
        </p:nvSpPr>
        <p:spPr/>
        <p:txBody>
          <a:bodyPr/>
          <a:lstStyle/>
          <a:p>
            <a:endParaRPr lang="en-US"/>
          </a:p>
        </p:txBody>
      </p:sp>
      <p:sp>
        <p:nvSpPr>
          <p:cNvPr id="16" name="Date Placeholder 15"/>
          <p:cNvSpPr>
            <a:spLocks noGrp="1"/>
          </p:cNvSpPr>
          <p:nvPr>
            <p:ph type="dt" idx="13"/>
          </p:nvPr>
        </p:nvSpPr>
        <p:spPr/>
        <p:txBody>
          <a:bodyPr/>
          <a:lstStyle/>
          <a:p>
            <a:fld id="{8453B4A1-23F0-4EA8-922A-C21006FB5AB3}" type="datetime1">
              <a:rPr lang="en-US" smtClean="0">
                <a:solidFill>
                  <a:prstClr val="black"/>
                </a:solidFill>
              </a:rPr>
              <a:pPr/>
              <a:t>10/29/2014</a:t>
            </a:fld>
            <a:endParaRPr lang="en-US" dirty="0">
              <a:solidFill>
                <a:prstClr val="black"/>
              </a:solidFill>
            </a:endParaRPr>
          </a:p>
        </p:txBody>
      </p:sp>
      <p:sp>
        <p:nvSpPr>
          <p:cNvPr id="4" name="Footer Placeholder 3"/>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8239749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10/29/2014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15</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6678550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10/29/2014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17</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0301000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10/29/2014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18</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6260501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10/29/2014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19</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1766959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10/29/2014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307695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10/29/2014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11278537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10/29/2014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24</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4523410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27</a:t>
            </a:fld>
            <a:endParaRPr lang="en-US" dirty="0">
              <a:solidFill>
                <a:prstClr val="black"/>
              </a:solidFill>
            </a:endParaRPr>
          </a:p>
        </p:txBody>
      </p:sp>
      <p:sp>
        <p:nvSpPr>
          <p:cNvPr id="10" name="Date Placeholder 9"/>
          <p:cNvSpPr>
            <a:spLocks noGrp="1"/>
          </p:cNvSpPr>
          <p:nvPr>
            <p:ph type="dt" idx="13"/>
          </p:nvPr>
        </p:nvSpPr>
        <p:spPr/>
        <p:txBody>
          <a:bodyPr/>
          <a:lstStyle/>
          <a:p>
            <a:fld id="{F6D0C1E9-C76A-461C-8E91-17FFC972AC04}" type="datetime1">
              <a:rPr lang="en-US" smtClean="0">
                <a:solidFill>
                  <a:prstClr val="black"/>
                </a:solidFill>
              </a:rPr>
              <a:pPr/>
              <a:t>10/29/2014</a:t>
            </a:fld>
            <a:endParaRPr lang="en-US" dirty="0">
              <a:solidFill>
                <a:prstClr val="black"/>
              </a:solidFill>
            </a:endParaRPr>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3890968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10/29/2014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28</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1272093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10/29/2014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29</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0449943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10/29/2014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262830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3634194-65CC-47EB-B66E-BE9C153B76F0}" type="slidenum">
              <a:rPr lang="en-US" smtClean="0"/>
              <a:t>35</a:t>
            </a:fld>
            <a:endParaRPr lang="en-US"/>
          </a:p>
        </p:txBody>
      </p:sp>
    </p:spTree>
    <p:extLst>
      <p:ext uri="{BB962C8B-B14F-4D97-AF65-F5344CB8AC3E}">
        <p14:creationId xmlns:p14="http://schemas.microsoft.com/office/powerpoint/2010/main" val="20045807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10/29/2014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36</a:t>
            </a:fld>
            <a:endParaRPr lang="en-US" dirty="0"/>
          </a:p>
        </p:txBody>
      </p:sp>
    </p:spTree>
    <p:extLst>
      <p:ext uri="{BB962C8B-B14F-4D97-AF65-F5344CB8AC3E}">
        <p14:creationId xmlns:p14="http://schemas.microsoft.com/office/powerpoint/2010/main" val="117611947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10/29/2014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37</a:t>
            </a:fld>
            <a:endParaRPr lang="en-US" dirty="0"/>
          </a:p>
        </p:txBody>
      </p:sp>
    </p:spTree>
    <p:extLst>
      <p:ext uri="{BB962C8B-B14F-4D97-AF65-F5344CB8AC3E}">
        <p14:creationId xmlns:p14="http://schemas.microsoft.com/office/powerpoint/2010/main" val="10421243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10/29/2014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38</a:t>
            </a:fld>
            <a:endParaRPr lang="en-US" dirty="0"/>
          </a:p>
        </p:txBody>
      </p:sp>
    </p:spTree>
    <p:extLst>
      <p:ext uri="{BB962C8B-B14F-4D97-AF65-F5344CB8AC3E}">
        <p14:creationId xmlns:p14="http://schemas.microsoft.com/office/powerpoint/2010/main" val="20457772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t>10/29/2014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39</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979507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3</a:t>
            </a:fld>
            <a:endParaRPr lang="en-US" dirty="0">
              <a:solidFill>
                <a:prstClr val="black"/>
              </a:solidFill>
            </a:endParaRPr>
          </a:p>
        </p:txBody>
      </p:sp>
      <p:sp>
        <p:nvSpPr>
          <p:cNvPr id="10" name="Slide Image Placeholder 9"/>
          <p:cNvSpPr>
            <a:spLocks noGrp="1" noRot="1" noChangeAspect="1"/>
          </p:cNvSpPr>
          <p:nvPr>
            <p:ph type="sldImg"/>
          </p:nvPr>
        </p:nvSpPr>
        <p:spPr/>
      </p:sp>
      <p:sp>
        <p:nvSpPr>
          <p:cNvPr id="11" name="Notes Placeholder 10"/>
          <p:cNvSpPr>
            <a:spLocks noGrp="1"/>
          </p:cNvSpPr>
          <p:nvPr>
            <p:ph type="body" idx="1"/>
          </p:nvPr>
        </p:nvSpPr>
        <p:spPr/>
        <p:txBody>
          <a:bodyPr/>
          <a:lstStyle/>
          <a:p>
            <a:endParaRPr lang="en-US"/>
          </a:p>
        </p:txBody>
      </p:sp>
      <p:sp>
        <p:nvSpPr>
          <p:cNvPr id="16" name="Date Placeholder 15"/>
          <p:cNvSpPr>
            <a:spLocks noGrp="1"/>
          </p:cNvSpPr>
          <p:nvPr>
            <p:ph type="dt" idx="13"/>
          </p:nvPr>
        </p:nvSpPr>
        <p:spPr/>
        <p:txBody>
          <a:bodyPr/>
          <a:lstStyle/>
          <a:p>
            <a:fld id="{8453B4A1-23F0-4EA8-922A-C21006FB5AB3}" type="datetime1">
              <a:rPr lang="en-US" smtClean="0">
                <a:solidFill>
                  <a:prstClr val="black"/>
                </a:solidFill>
              </a:rPr>
              <a:pPr/>
              <a:t>10/29/2014</a:t>
            </a:fld>
            <a:endParaRPr lang="en-US" dirty="0">
              <a:solidFill>
                <a:prstClr val="black"/>
              </a:solidFill>
            </a:endParaRPr>
          </a:p>
        </p:txBody>
      </p:sp>
      <p:sp>
        <p:nvSpPr>
          <p:cNvPr id="4" name="Footer Placeholder 3"/>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3303186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4</a:t>
            </a:fld>
            <a:endParaRPr lang="en-US" dirty="0">
              <a:solidFill>
                <a:prstClr val="black"/>
              </a:solidFill>
            </a:endParaRPr>
          </a:p>
        </p:txBody>
      </p:sp>
      <p:sp>
        <p:nvSpPr>
          <p:cNvPr id="10" name="Slide Image Placeholder 9"/>
          <p:cNvSpPr>
            <a:spLocks noGrp="1" noRot="1" noChangeAspect="1"/>
          </p:cNvSpPr>
          <p:nvPr>
            <p:ph type="sldImg"/>
          </p:nvPr>
        </p:nvSpPr>
        <p:spPr/>
      </p:sp>
      <p:sp>
        <p:nvSpPr>
          <p:cNvPr id="11" name="Notes Placeholder 10"/>
          <p:cNvSpPr>
            <a:spLocks noGrp="1"/>
          </p:cNvSpPr>
          <p:nvPr>
            <p:ph type="body" idx="1"/>
          </p:nvPr>
        </p:nvSpPr>
        <p:spPr/>
        <p:txBody>
          <a:bodyPr/>
          <a:lstStyle/>
          <a:p>
            <a:endParaRPr lang="en-US"/>
          </a:p>
        </p:txBody>
      </p:sp>
      <p:sp>
        <p:nvSpPr>
          <p:cNvPr id="16" name="Date Placeholder 15"/>
          <p:cNvSpPr>
            <a:spLocks noGrp="1"/>
          </p:cNvSpPr>
          <p:nvPr>
            <p:ph type="dt" idx="13"/>
          </p:nvPr>
        </p:nvSpPr>
        <p:spPr/>
        <p:txBody>
          <a:bodyPr/>
          <a:lstStyle/>
          <a:p>
            <a:fld id="{8453B4A1-23F0-4EA8-922A-C21006FB5AB3}" type="datetime1">
              <a:rPr lang="en-US" smtClean="0">
                <a:solidFill>
                  <a:prstClr val="black"/>
                </a:solidFill>
              </a:rPr>
              <a:pPr/>
              <a:t>10/29/2014</a:t>
            </a:fld>
            <a:endParaRPr lang="en-US" dirty="0">
              <a:solidFill>
                <a:prstClr val="black"/>
              </a:solidFill>
            </a:endParaRPr>
          </a:p>
        </p:txBody>
      </p:sp>
      <p:sp>
        <p:nvSpPr>
          <p:cNvPr id="4" name="Footer Placeholder 3"/>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6281799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5</a:t>
            </a:fld>
            <a:endParaRPr lang="en-US" dirty="0">
              <a:solidFill>
                <a:prstClr val="black"/>
              </a:solidFill>
            </a:endParaRPr>
          </a:p>
        </p:txBody>
      </p:sp>
      <p:sp>
        <p:nvSpPr>
          <p:cNvPr id="10" name="Slide Image Placeholder 9"/>
          <p:cNvSpPr>
            <a:spLocks noGrp="1" noRot="1" noChangeAspect="1"/>
          </p:cNvSpPr>
          <p:nvPr>
            <p:ph type="sldImg"/>
          </p:nvPr>
        </p:nvSpPr>
        <p:spPr/>
      </p:sp>
      <p:sp>
        <p:nvSpPr>
          <p:cNvPr id="11" name="Notes Placeholder 10"/>
          <p:cNvSpPr>
            <a:spLocks noGrp="1"/>
          </p:cNvSpPr>
          <p:nvPr>
            <p:ph type="body" idx="1"/>
          </p:nvPr>
        </p:nvSpPr>
        <p:spPr/>
        <p:txBody>
          <a:bodyPr/>
          <a:lstStyle/>
          <a:p>
            <a:endParaRPr lang="en-US"/>
          </a:p>
        </p:txBody>
      </p:sp>
      <p:sp>
        <p:nvSpPr>
          <p:cNvPr id="16" name="Date Placeholder 15"/>
          <p:cNvSpPr>
            <a:spLocks noGrp="1"/>
          </p:cNvSpPr>
          <p:nvPr>
            <p:ph type="dt" idx="13"/>
          </p:nvPr>
        </p:nvSpPr>
        <p:spPr/>
        <p:txBody>
          <a:bodyPr/>
          <a:lstStyle/>
          <a:p>
            <a:fld id="{8453B4A1-23F0-4EA8-922A-C21006FB5AB3}" type="datetime1">
              <a:rPr lang="en-US" smtClean="0">
                <a:solidFill>
                  <a:prstClr val="black"/>
                </a:solidFill>
              </a:rPr>
              <a:pPr/>
              <a:t>10/29/2014</a:t>
            </a:fld>
            <a:endParaRPr lang="en-US" dirty="0">
              <a:solidFill>
                <a:prstClr val="black"/>
              </a:solidFill>
            </a:endParaRPr>
          </a:p>
        </p:txBody>
      </p:sp>
      <p:sp>
        <p:nvSpPr>
          <p:cNvPr id="4" name="Footer Placeholder 3"/>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1291621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10/29/2014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6</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147629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7</a:t>
            </a:fld>
            <a:endParaRPr lang="en-US" dirty="0">
              <a:solidFill>
                <a:prstClr val="black"/>
              </a:solidFill>
            </a:endParaRPr>
          </a:p>
        </p:txBody>
      </p:sp>
      <p:sp>
        <p:nvSpPr>
          <p:cNvPr id="10" name="Slide Image Placeholder 9"/>
          <p:cNvSpPr>
            <a:spLocks noGrp="1" noRot="1" noChangeAspect="1"/>
          </p:cNvSpPr>
          <p:nvPr>
            <p:ph type="sldImg"/>
          </p:nvPr>
        </p:nvSpPr>
        <p:spPr/>
      </p:sp>
      <p:sp>
        <p:nvSpPr>
          <p:cNvPr id="11" name="Notes Placeholder 10"/>
          <p:cNvSpPr>
            <a:spLocks noGrp="1"/>
          </p:cNvSpPr>
          <p:nvPr>
            <p:ph type="body" idx="1"/>
          </p:nvPr>
        </p:nvSpPr>
        <p:spPr/>
        <p:txBody>
          <a:bodyPr/>
          <a:lstStyle/>
          <a:p>
            <a:endParaRPr lang="en-US"/>
          </a:p>
        </p:txBody>
      </p:sp>
      <p:sp>
        <p:nvSpPr>
          <p:cNvPr id="16" name="Date Placeholder 15"/>
          <p:cNvSpPr>
            <a:spLocks noGrp="1"/>
          </p:cNvSpPr>
          <p:nvPr>
            <p:ph type="dt" idx="13"/>
          </p:nvPr>
        </p:nvSpPr>
        <p:spPr/>
        <p:txBody>
          <a:bodyPr/>
          <a:lstStyle/>
          <a:p>
            <a:fld id="{8453B4A1-23F0-4EA8-922A-C21006FB5AB3}" type="datetime1">
              <a:rPr lang="en-US" smtClean="0">
                <a:solidFill>
                  <a:prstClr val="black"/>
                </a:solidFill>
              </a:rPr>
              <a:pPr/>
              <a:t>10/29/2014</a:t>
            </a:fld>
            <a:endParaRPr lang="en-US" dirty="0">
              <a:solidFill>
                <a:prstClr val="black"/>
              </a:solidFill>
            </a:endParaRPr>
          </a:p>
        </p:txBody>
      </p:sp>
      <p:sp>
        <p:nvSpPr>
          <p:cNvPr id="4" name="Footer Placeholder 3"/>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2274402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10/29/2014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8</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5084746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9</a:t>
            </a:fld>
            <a:endParaRPr lang="en-US" dirty="0">
              <a:solidFill>
                <a:prstClr val="black"/>
              </a:solidFill>
            </a:endParaRPr>
          </a:p>
        </p:txBody>
      </p:sp>
      <p:sp>
        <p:nvSpPr>
          <p:cNvPr id="10" name="Slide Image Placeholder 9"/>
          <p:cNvSpPr>
            <a:spLocks noGrp="1" noRot="1" noChangeAspect="1"/>
          </p:cNvSpPr>
          <p:nvPr>
            <p:ph type="sldImg"/>
          </p:nvPr>
        </p:nvSpPr>
        <p:spPr/>
      </p:sp>
      <p:sp>
        <p:nvSpPr>
          <p:cNvPr id="11" name="Notes Placeholder 10"/>
          <p:cNvSpPr>
            <a:spLocks noGrp="1"/>
          </p:cNvSpPr>
          <p:nvPr>
            <p:ph type="body" idx="1"/>
          </p:nvPr>
        </p:nvSpPr>
        <p:spPr/>
        <p:txBody>
          <a:bodyPr/>
          <a:lstStyle/>
          <a:p>
            <a:endParaRPr lang="en-US"/>
          </a:p>
        </p:txBody>
      </p:sp>
      <p:sp>
        <p:nvSpPr>
          <p:cNvPr id="16" name="Date Placeholder 15"/>
          <p:cNvSpPr>
            <a:spLocks noGrp="1"/>
          </p:cNvSpPr>
          <p:nvPr>
            <p:ph type="dt" idx="13"/>
          </p:nvPr>
        </p:nvSpPr>
        <p:spPr/>
        <p:txBody>
          <a:bodyPr/>
          <a:lstStyle/>
          <a:p>
            <a:fld id="{8453B4A1-23F0-4EA8-922A-C21006FB5AB3}" type="datetime1">
              <a:rPr lang="en-US" smtClean="0">
                <a:solidFill>
                  <a:prstClr val="black"/>
                </a:solidFill>
              </a:rPr>
              <a:pPr/>
              <a:t>10/29/2014</a:t>
            </a:fld>
            <a:endParaRPr lang="en-US" dirty="0">
              <a:solidFill>
                <a:prstClr val="black"/>
              </a:solidFill>
            </a:endParaRPr>
          </a:p>
        </p:txBody>
      </p:sp>
      <p:sp>
        <p:nvSpPr>
          <p:cNvPr id="4" name="Footer Placeholder 3"/>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5211409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9.jpg"/><Relationship Id="rId4" Type="http://schemas.openxmlformats.org/officeDocument/2006/relationships/image" Target="../media/image8.jp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10.jp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9.jpg"/><Relationship Id="rId4" Type="http://schemas.openxmlformats.org/officeDocument/2006/relationships/image" Target="../media/image8.jp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10.jpg"/></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gray">
      <p:bgPr>
        <a:solidFill>
          <a:srgbClr val="000000"/>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07"/>
            <a:ext cx="12436475" cy="6993118"/>
          </a:xfrm>
          <a:prstGeom prst="rect">
            <a:avLst/>
          </a:prstGeom>
        </p:spPr>
      </p:pic>
      <p:pic>
        <p:nvPicPr>
          <p:cNvPr id="4" name="MS logo white"/>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gray">
          <a:xfrm>
            <a:off x="471538" y="483677"/>
            <a:ext cx="1811112" cy="387966"/>
          </a:xfrm>
          <a:prstGeom prst="rect">
            <a:avLst/>
          </a:prstGeom>
        </p:spPr>
      </p:pic>
      <p:pic>
        <p:nvPicPr>
          <p:cNvPr id="11" name="Picture 1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037637" y="449261"/>
            <a:ext cx="2929050" cy="1344905"/>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037637" y="449261"/>
            <a:ext cx="2929050" cy="1344905"/>
          </a:xfrm>
          <a:prstGeom prst="rect">
            <a:avLst/>
          </a:prstGeom>
        </p:spPr>
      </p:pic>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83448">
                      <a:schemeClr val="tx1"/>
                    </a:gs>
                    <a:gs pos="53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mp; Non-bulleted tex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1"/>
                    </a:gs>
                    <a:gs pos="100000">
                      <a:schemeClr val="tx1"/>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2"/>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2-color bulleted">
    <p:bg>
      <p:bgPr>
        <a:solidFill>
          <a:schemeClr val="bg2"/>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0">
                      <a:schemeClr val="tx1"/>
                    </a:gs>
                    <a:gs pos="100000">
                      <a:schemeClr val="tx1"/>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Non-bulleted tex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solidFill>
                  <a:schemeClr val="tx1"/>
                </a:soli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solidFill>
                  <a:schemeClr val="tx1"/>
                </a:soli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22516827"/>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1"/>
              </a:buClr>
              <a:buFontTx/>
              <a:buBlip>
                <a:blip r:embed="rId2"/>
              </a:buBlip>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1"/>
              </a:buClr>
              <a:buFontTx/>
              <a:buBlip>
                <a:blip r:embed="rId2"/>
              </a:buBlip>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lumn 2-color Bullet tex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Tx/>
              <a:buBlip>
                <a:blip r:embed="rId2"/>
              </a:buBlip>
              <a:defRPr sz="3600">
                <a:solidFill>
                  <a:schemeClr val="tx1"/>
                </a:soli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Tx/>
              <a:buBlip>
                <a:blip r:embed="rId2"/>
              </a:buBlip>
              <a:defRPr sz="3600">
                <a:solidFill>
                  <a:schemeClr val="tx1"/>
                </a:soli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65292402"/>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Layout">
    <p:bg bwMode="gray">
      <p:bgPr>
        <a:solidFill>
          <a:srgbClr val="002050"/>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a:extLst>
              <a:ext uri="{28A0092B-C50C-407E-A947-70E740481C1C}">
                <a14:useLocalDpi xmlns:a14="http://schemas.microsoft.com/office/drawing/2010/main" val="0"/>
              </a:ext>
            </a:extLst>
          </a:blip>
          <a:srcRect t="15937" r="3431" b="2608"/>
          <a:stretch/>
        </p:blipFill>
        <p:spPr>
          <a:xfrm>
            <a:off x="0" y="-7938"/>
            <a:ext cx="12466637" cy="7010400"/>
          </a:xfrm>
          <a:prstGeom prst="rect">
            <a:avLst/>
          </a:prstGeom>
        </p:spPr>
      </p:pic>
      <p:sp>
        <p:nvSpPr>
          <p:cNvPr id="19" name="Dark gradation top"/>
          <p:cNvSpPr/>
          <p:nvPr userDrawn="1"/>
        </p:nvSpPr>
        <p:spPr bwMode="gray">
          <a:xfrm>
            <a:off x="0" y="-7938"/>
            <a:ext cx="12348978" cy="6699372"/>
          </a:xfrm>
          <a:prstGeom prst="rect">
            <a:avLst/>
          </a:prstGeom>
          <a:gradFill flip="none" rotWithShape="1">
            <a:gsLst>
              <a:gs pos="0">
                <a:srgbClr val="000000">
                  <a:alpha val="70000"/>
                </a:srgbClr>
              </a:gs>
              <a:gs pos="40000">
                <a:srgbClr val="000000">
                  <a:alpha val="0"/>
                </a:srgbClr>
              </a:gs>
            </a:gsLst>
            <a:lin ang="270000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89621" y="449261"/>
            <a:ext cx="2929050" cy="1344905"/>
          </a:xfrm>
          <a:prstGeom prst="rect">
            <a:avLst/>
          </a:prstGeom>
        </p:spPr>
      </p:pic>
      <p:sp>
        <p:nvSpPr>
          <p:cNvPr id="18" name="Rectangle 17"/>
          <p:cNvSpPr/>
          <p:nvPr userDrawn="1"/>
        </p:nvSpPr>
        <p:spPr bwMode="gray">
          <a:xfrm>
            <a:off x="274638" y="2125663"/>
            <a:ext cx="6019799" cy="3657600"/>
          </a:xfrm>
          <a:prstGeom prst="rect">
            <a:avLst/>
          </a:prstGeom>
          <a:solidFill>
            <a:schemeClr val="bg2">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bwMode="ltGray">
          <a:xfrm>
            <a:off x="273050" y="2125661"/>
            <a:ext cx="6021387" cy="2103119"/>
          </a:xfrm>
          <a:noFill/>
        </p:spPr>
        <p:txBody>
          <a:bodyPr vert="horz" wrap="square" lIns="146304" tIns="91440" rIns="146304" bIns="91440" rtlCol="0" anchor="t" anchorCtr="0">
            <a:noAutofit/>
          </a:bodyPr>
          <a:lstStyle>
            <a:lvl1pPr>
              <a:defRPr lang="en-US" sz="6000" spc="-100" baseline="0" dirty="0">
                <a:gradFill>
                  <a:gsLst>
                    <a:gs pos="5833">
                      <a:srgbClr val="FFFFFF"/>
                    </a:gs>
                    <a:gs pos="18000">
                      <a:srgbClr val="FFFFFF"/>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274638" y="4228783"/>
            <a:ext cx="6019799" cy="1554478"/>
          </a:xfrm>
        </p:spPr>
        <p:txBody>
          <a:bodyPr tIns="109728" bIns="109728">
            <a:noAutofit/>
          </a:bodyPr>
          <a:lstStyle>
            <a:lvl1pPr marL="0" indent="0">
              <a:spcBef>
                <a:spcPts val="0"/>
              </a:spcBef>
              <a:buNone/>
              <a:defRPr sz="3200">
                <a:gradFill>
                  <a:gsLst>
                    <a:gs pos="1250">
                      <a:srgbClr val="FFFFFF"/>
                    </a:gs>
                    <a:gs pos="99000">
                      <a:srgbClr val="FFFFFF"/>
                    </a:gs>
                  </a:gsLst>
                  <a:lin ang="5400000" scaled="0"/>
                </a:gradFill>
              </a:defRPr>
            </a:lvl1pPr>
          </a:lstStyle>
          <a:p>
            <a:pPr lvl="0"/>
            <a:r>
              <a:rPr lang="en-US" dirty="0" smtClean="0"/>
              <a:t>Speaker Name</a:t>
            </a:r>
            <a:endParaRPr lang="en-US" dirty="0"/>
          </a:p>
        </p:txBody>
      </p:sp>
      <p:pic>
        <p:nvPicPr>
          <p:cNvPr id="11" name="MS logo white"/>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bwMode="gray">
          <a:xfrm>
            <a:off x="458332" y="6182440"/>
            <a:ext cx="1552931" cy="332660"/>
          </a:xfrm>
          <a:prstGeom prst="rect">
            <a:avLst/>
          </a:prstGeom>
        </p:spPr>
      </p:pic>
    </p:spTree>
    <p:extLst>
      <p:ext uri="{BB962C8B-B14F-4D97-AF65-F5344CB8AC3E}">
        <p14:creationId xmlns:p14="http://schemas.microsoft.com/office/powerpoint/2010/main" val="146500361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act Layout_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Quote Layout_Accent Color 2">
    <p:bg>
      <p:bgPr>
        <a:solidFill>
          <a:schemeClr val="bg2"/>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ig Idea &amp; 3 Points">
    <p:bg>
      <p:bgPr>
        <a:solidFill>
          <a:schemeClr val="bg2"/>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50-50 Right Photo Layout_02">
    <p:bg bwMode="auto">
      <p:bgPr>
        <a:solidFill>
          <a:schemeClr val="bg2"/>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9621" y="449261"/>
            <a:ext cx="2929050" cy="1344905"/>
          </a:xfrm>
          <a:prstGeom prst="rect">
            <a:avLst/>
          </a:prstGeom>
        </p:spPr>
      </p:pic>
      <p:sp>
        <p:nvSpPr>
          <p:cNvPr id="4" name="Title 1"/>
          <p:cNvSpPr>
            <a:spLocks noGrp="1"/>
          </p:cNvSpPr>
          <p:nvPr>
            <p:ph type="title" hasCustomPrompt="1"/>
          </p:nvPr>
        </p:nvSpPr>
        <p:spPr bwMode="invGray">
          <a:xfrm>
            <a:off x="274639" y="2137695"/>
            <a:ext cx="5486400" cy="2731168"/>
          </a:xfrm>
          <a:noFill/>
        </p:spPr>
        <p:txBody>
          <a:bodyPr vert="horz" wrap="square" lIns="146304" tIns="91440" rIns="146304" bIns="91440" rtlCol="0" anchor="t" anchorCtr="0">
            <a:noAutofit/>
          </a:bodyPr>
          <a:lstStyle>
            <a:lvl1pPr>
              <a:defRPr lang="en-US" sz="6000" spc="-100" baseline="0" dirty="0">
                <a:gradFill>
                  <a:gsLst>
                    <a:gs pos="5833">
                      <a:srgbClr val="FFFFFF"/>
                    </a:gs>
                    <a:gs pos="18000">
                      <a:srgbClr val="FFFFFF"/>
                    </a:gs>
                  </a:gsLst>
                  <a:lin ang="5400000" scaled="0"/>
                </a:gradFill>
              </a:defRPr>
            </a:lvl1pPr>
          </a:lstStyle>
          <a:p>
            <a:pPr lvl="0"/>
            <a:r>
              <a:rPr lang="en-US" dirty="0" smtClean="0"/>
              <a:t>Section title</a:t>
            </a:r>
            <a:endParaRPr lang="en-US" dirty="0"/>
          </a:p>
        </p:txBody>
      </p:sp>
      <p:sp>
        <p:nvSpPr>
          <p:cNvPr id="6" name="Text Placeholder 2"/>
          <p:cNvSpPr>
            <a:spLocks noGrp="1"/>
          </p:cNvSpPr>
          <p:nvPr>
            <p:ph type="body" sz="quarter" idx="14" hasCustomPrompt="1"/>
          </p:nvPr>
        </p:nvSpPr>
        <p:spPr bwMode="invGray">
          <a:xfrm>
            <a:off x="276272" y="4868863"/>
            <a:ext cx="5485039" cy="914399"/>
          </a:xfrm>
        </p:spPr>
        <p:txBody>
          <a:bodyPr tIns="109728" bIns="109728">
            <a:noAutofit/>
          </a:bodyPr>
          <a:lstStyle>
            <a:lvl1pPr marL="0" indent="0">
              <a:spcBef>
                <a:spcPts val="0"/>
              </a:spcBef>
              <a:buNone/>
              <a:defRPr sz="3200">
                <a:gradFill>
                  <a:gsLst>
                    <a:gs pos="1250">
                      <a:srgbClr val="FFFFFF"/>
                    </a:gs>
                    <a:gs pos="99000">
                      <a:srgbClr val="FFFFFF"/>
                    </a:gs>
                  </a:gsLst>
                  <a:lin ang="5400000" scaled="0"/>
                </a:gradFill>
              </a:defRPr>
            </a:lvl1pPr>
          </a:lstStyle>
          <a:p>
            <a:pPr lvl="0"/>
            <a:r>
              <a:rPr lang="en-US" dirty="0" smtClean="0"/>
              <a:t>Speaker Name</a:t>
            </a:r>
            <a:endParaRPr lang="en-US" dirty="0"/>
          </a:p>
        </p:txBody>
      </p:sp>
      <p:pic>
        <p:nvPicPr>
          <p:cNvPr id="10" name="MS logo white"/>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7200" y="6182440"/>
            <a:ext cx="1552931" cy="332660"/>
          </a:xfrm>
          <a:prstGeom prst="rect">
            <a:avLst/>
          </a:prstGeom>
        </p:spPr>
      </p:pic>
      <p:pic>
        <p:nvPicPr>
          <p:cNvPr id="8" name="Picture Placeholder 4"/>
          <p:cNvPicPr>
            <a:picLocks noChangeAspect="1"/>
          </p:cNvPicPr>
          <p:nvPr userDrawn="1"/>
        </p:nvPicPr>
        <p:blipFill rotWithShape="1">
          <a:blip r:embed="rId4">
            <a:extLst>
              <a:ext uri="{28A0092B-C50C-407E-A947-70E740481C1C}">
                <a14:useLocalDpi xmlns:a14="http://schemas.microsoft.com/office/drawing/2010/main" val="0"/>
              </a:ext>
            </a:extLst>
          </a:blip>
          <a:srcRect l="23279" r="17893"/>
          <a:stretch/>
        </p:blipFill>
        <p:spPr>
          <a:xfrm>
            <a:off x="6294437" y="0"/>
            <a:ext cx="6172200" cy="6994525"/>
          </a:xfrm>
          <a:prstGeom prst="rect">
            <a:avLst/>
          </a:prstGeom>
        </p:spPr>
      </p:pic>
      <p:pic>
        <p:nvPicPr>
          <p:cNvPr id="9" name="Picture Placeholder 4"/>
          <p:cNvPicPr>
            <a:picLocks noChangeAspect="1"/>
          </p:cNvPicPr>
          <p:nvPr userDrawn="1"/>
        </p:nvPicPr>
        <p:blipFill rotWithShape="1">
          <a:blip r:embed="rId5">
            <a:extLst>
              <a:ext uri="{28A0092B-C50C-407E-A947-70E740481C1C}">
                <a14:useLocalDpi xmlns:a14="http://schemas.microsoft.com/office/drawing/2010/main" val="0"/>
              </a:ext>
            </a:extLst>
          </a:blip>
          <a:srcRect l="-503" t="26090" r="67" b="-1"/>
          <a:stretch/>
        </p:blipFill>
        <p:spPr>
          <a:xfrm>
            <a:off x="6270259" y="-7938"/>
            <a:ext cx="6196378" cy="7010400"/>
          </a:xfrm>
          <a:prstGeom prst="rect">
            <a:avLst/>
          </a:prstGeom>
        </p:spPr>
      </p:pic>
    </p:spTree>
    <p:extLst>
      <p:ext uri="{BB962C8B-B14F-4D97-AF65-F5344CB8AC3E}">
        <p14:creationId xmlns:p14="http://schemas.microsoft.com/office/powerpoint/2010/main" val="436985647"/>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50-50 Right Photo Layout_03">
    <p:bg bwMode="auto">
      <p:bgPr>
        <a:solidFill>
          <a:schemeClr val="bg2"/>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9621" y="449261"/>
            <a:ext cx="2929050" cy="1344905"/>
          </a:xfrm>
          <a:prstGeom prst="rect">
            <a:avLst/>
          </a:prstGeom>
        </p:spPr>
      </p:pic>
      <p:sp>
        <p:nvSpPr>
          <p:cNvPr id="4" name="Title 1"/>
          <p:cNvSpPr>
            <a:spLocks noGrp="1"/>
          </p:cNvSpPr>
          <p:nvPr>
            <p:ph type="title" hasCustomPrompt="1"/>
          </p:nvPr>
        </p:nvSpPr>
        <p:spPr bwMode="invGray">
          <a:xfrm>
            <a:off x="274639" y="2137695"/>
            <a:ext cx="5486400" cy="2731168"/>
          </a:xfrm>
          <a:noFill/>
        </p:spPr>
        <p:txBody>
          <a:bodyPr vert="horz" wrap="square" lIns="146304" tIns="91440" rIns="146304" bIns="91440" rtlCol="0" anchor="t" anchorCtr="0">
            <a:noAutofit/>
          </a:bodyPr>
          <a:lstStyle>
            <a:lvl1pPr>
              <a:defRPr lang="en-US" sz="6000" spc="-100" baseline="0" dirty="0">
                <a:gradFill>
                  <a:gsLst>
                    <a:gs pos="5833">
                      <a:srgbClr val="FFFFFF"/>
                    </a:gs>
                    <a:gs pos="18000">
                      <a:srgbClr val="FFFFFF"/>
                    </a:gs>
                  </a:gsLst>
                  <a:lin ang="5400000" scaled="0"/>
                </a:gradFill>
              </a:defRPr>
            </a:lvl1pPr>
          </a:lstStyle>
          <a:p>
            <a:pPr lvl="0"/>
            <a:r>
              <a:rPr lang="en-US" dirty="0" smtClean="0"/>
              <a:t>Section title</a:t>
            </a:r>
            <a:endParaRPr lang="en-US" dirty="0"/>
          </a:p>
        </p:txBody>
      </p:sp>
      <p:sp>
        <p:nvSpPr>
          <p:cNvPr id="6" name="Text Placeholder 2"/>
          <p:cNvSpPr>
            <a:spLocks noGrp="1"/>
          </p:cNvSpPr>
          <p:nvPr>
            <p:ph type="body" sz="quarter" idx="14" hasCustomPrompt="1"/>
          </p:nvPr>
        </p:nvSpPr>
        <p:spPr bwMode="invGray">
          <a:xfrm>
            <a:off x="276272" y="4868863"/>
            <a:ext cx="5485039" cy="914399"/>
          </a:xfrm>
        </p:spPr>
        <p:txBody>
          <a:bodyPr tIns="109728" bIns="109728">
            <a:noAutofit/>
          </a:bodyPr>
          <a:lstStyle>
            <a:lvl1pPr marL="0" indent="0">
              <a:spcBef>
                <a:spcPts val="0"/>
              </a:spcBef>
              <a:buNone/>
              <a:defRPr sz="3200">
                <a:gradFill>
                  <a:gsLst>
                    <a:gs pos="1250">
                      <a:srgbClr val="FFFFFF"/>
                    </a:gs>
                    <a:gs pos="99000">
                      <a:srgbClr val="FFFFFF"/>
                    </a:gs>
                  </a:gsLst>
                  <a:lin ang="5400000" scaled="0"/>
                </a:gradFill>
              </a:defRPr>
            </a:lvl1pPr>
          </a:lstStyle>
          <a:p>
            <a:pPr lvl="0"/>
            <a:r>
              <a:rPr lang="en-US" dirty="0" smtClean="0"/>
              <a:t>Speaker Name</a:t>
            </a:r>
            <a:endParaRPr lang="en-US" dirty="0"/>
          </a:p>
        </p:txBody>
      </p:sp>
      <p:pic>
        <p:nvPicPr>
          <p:cNvPr id="10" name="MS logo white"/>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7200" y="6182440"/>
            <a:ext cx="1552931" cy="332660"/>
          </a:xfrm>
          <a:prstGeom prst="rect">
            <a:avLst/>
          </a:prstGeom>
        </p:spPr>
      </p:pic>
      <p:pic>
        <p:nvPicPr>
          <p:cNvPr id="8" name="Picture Placeholder 4"/>
          <p:cNvPicPr>
            <a:picLocks noChangeAspect="1"/>
          </p:cNvPicPr>
          <p:nvPr userDrawn="1"/>
        </p:nvPicPr>
        <p:blipFill rotWithShape="1">
          <a:blip r:embed="rId4">
            <a:extLst>
              <a:ext uri="{28A0092B-C50C-407E-A947-70E740481C1C}">
                <a14:useLocalDpi xmlns:a14="http://schemas.microsoft.com/office/drawing/2010/main" val="0"/>
              </a:ext>
            </a:extLst>
          </a:blip>
          <a:srcRect l="1536" t="114" r="36245" b="-114"/>
          <a:stretch/>
        </p:blipFill>
        <p:spPr>
          <a:xfrm>
            <a:off x="6294436" y="1"/>
            <a:ext cx="6172201" cy="6994524"/>
          </a:xfrm>
          <a:prstGeom prst="rect">
            <a:avLst/>
          </a:prstGeom>
        </p:spPr>
      </p:pic>
    </p:spTree>
    <p:extLst>
      <p:ext uri="{BB962C8B-B14F-4D97-AF65-F5344CB8AC3E}">
        <p14:creationId xmlns:p14="http://schemas.microsoft.com/office/powerpoint/2010/main" val="1297569102"/>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1">
    <p:bg bwMode="auto">
      <p:bgPr>
        <a:solidFill>
          <a:schemeClr val="bg2"/>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9621" y="449261"/>
            <a:ext cx="2929050" cy="1344905"/>
          </a:xfrm>
          <a:prstGeom prst="rect">
            <a:avLst/>
          </a:prstGeom>
        </p:spPr>
      </p:pic>
      <p:sp>
        <p:nvSpPr>
          <p:cNvPr id="5" name="Text Placeholder 4"/>
          <p:cNvSpPr>
            <a:spLocks noGrp="1"/>
          </p:cNvSpPr>
          <p:nvPr>
            <p:ph type="body" sz="quarter" idx="12" hasCustomPrompt="1"/>
          </p:nvPr>
        </p:nvSpPr>
        <p:spPr>
          <a:xfrm>
            <a:off x="276540" y="3954457"/>
            <a:ext cx="6399213" cy="1830388"/>
          </a:xfrm>
          <a:noFill/>
        </p:spPr>
        <p:txBody>
          <a:bodyPr lIns="146304" tIns="109728" rIns="146304" bIns="109728">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9" name="Title 1"/>
          <p:cNvSpPr>
            <a:spLocks noGrp="1"/>
          </p:cNvSpPr>
          <p:nvPr>
            <p:ph type="title" hasCustomPrompt="1"/>
          </p:nvPr>
        </p:nvSpPr>
        <p:spPr>
          <a:xfrm>
            <a:off x="274703" y="2117165"/>
            <a:ext cx="8229535" cy="1837298"/>
          </a:xfrm>
          <a:noFill/>
        </p:spPr>
        <p:txBody>
          <a:bodyPr lIns="146304" tIns="91440" rIns="146304" bIns="91440" anchor="t" anchorCtr="0"/>
          <a:lstStyle>
            <a:lvl1pPr>
              <a:defRPr sz="60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8" name="MS logo white"/>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gray">
          <a:xfrm>
            <a:off x="458332" y="6182440"/>
            <a:ext cx="1552931" cy="332660"/>
          </a:xfrm>
          <a:prstGeom prst="rect">
            <a:avLst/>
          </a:prstGeom>
        </p:spPr>
      </p:pic>
    </p:spTree>
    <p:extLst>
      <p:ext uri="{BB962C8B-B14F-4D97-AF65-F5344CB8AC3E}">
        <p14:creationId xmlns:p14="http://schemas.microsoft.com/office/powerpoint/2010/main" val="288605353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4" orient="horz" pos="4406" userDrawn="1">
          <p15:clr>
            <a:srgbClr val="C35EA4"/>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masterClrMapping/>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lack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mj-lt"/>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93523202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Walkin">
    <p:bg bwMode="gray">
      <p:bgPr>
        <a:solidFill>
          <a:srgbClr val="000000"/>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07"/>
            <a:ext cx="12436475" cy="6993118"/>
          </a:xfrm>
          <a:prstGeom prst="rect">
            <a:avLst/>
          </a:prstGeom>
        </p:spPr>
      </p:pic>
      <p:pic>
        <p:nvPicPr>
          <p:cNvPr id="4" name="MS logo white"/>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gray">
          <a:xfrm>
            <a:off x="471538" y="483677"/>
            <a:ext cx="1811112" cy="387966"/>
          </a:xfrm>
          <a:prstGeom prst="rect">
            <a:avLst/>
          </a:prstGeom>
        </p:spPr>
      </p:pic>
      <p:pic>
        <p:nvPicPr>
          <p:cNvPr id="11" name="Picture 1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037637" y="449261"/>
            <a:ext cx="2929050" cy="1344905"/>
          </a:xfrm>
          <a:prstGeom prst="rect">
            <a:avLst/>
          </a:prstGeom>
        </p:spPr>
      </p:pic>
    </p:spTree>
    <p:extLst>
      <p:ext uri="{BB962C8B-B14F-4D97-AF65-F5344CB8AC3E}">
        <p14:creationId xmlns:p14="http://schemas.microsoft.com/office/powerpoint/2010/main" val="10698332"/>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Slide Photo Layout">
    <p:bg bwMode="gray">
      <p:bgPr>
        <a:solidFill>
          <a:srgbClr val="002050"/>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a:extLst>
              <a:ext uri="{28A0092B-C50C-407E-A947-70E740481C1C}">
                <a14:useLocalDpi xmlns:a14="http://schemas.microsoft.com/office/drawing/2010/main" val="0"/>
              </a:ext>
            </a:extLst>
          </a:blip>
          <a:srcRect t="15937" r="3431" b="2608"/>
          <a:stretch/>
        </p:blipFill>
        <p:spPr>
          <a:xfrm>
            <a:off x="0" y="-7938"/>
            <a:ext cx="12466637" cy="7010400"/>
          </a:xfrm>
          <a:prstGeom prst="rect">
            <a:avLst/>
          </a:prstGeom>
        </p:spPr>
      </p:pic>
      <p:sp>
        <p:nvSpPr>
          <p:cNvPr id="19" name="Dark gradation top"/>
          <p:cNvSpPr/>
          <p:nvPr userDrawn="1"/>
        </p:nvSpPr>
        <p:spPr bwMode="gray">
          <a:xfrm>
            <a:off x="0" y="-7938"/>
            <a:ext cx="12348978" cy="6699372"/>
          </a:xfrm>
          <a:prstGeom prst="rect">
            <a:avLst/>
          </a:prstGeom>
          <a:gradFill flip="none" rotWithShape="1">
            <a:gsLst>
              <a:gs pos="0">
                <a:srgbClr val="000000">
                  <a:alpha val="70000"/>
                </a:srgbClr>
              </a:gs>
              <a:gs pos="40000">
                <a:srgbClr val="000000">
                  <a:alpha val="0"/>
                </a:srgbClr>
              </a:gs>
            </a:gsLst>
            <a:lin ang="270000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89621" y="449261"/>
            <a:ext cx="2929050" cy="1344905"/>
          </a:xfrm>
          <a:prstGeom prst="rect">
            <a:avLst/>
          </a:prstGeom>
        </p:spPr>
      </p:pic>
      <p:sp>
        <p:nvSpPr>
          <p:cNvPr id="18" name="Rectangle 17"/>
          <p:cNvSpPr/>
          <p:nvPr userDrawn="1"/>
        </p:nvSpPr>
        <p:spPr bwMode="gray">
          <a:xfrm>
            <a:off x="274638" y="2125663"/>
            <a:ext cx="6019799" cy="3657600"/>
          </a:xfrm>
          <a:prstGeom prst="rect">
            <a:avLst/>
          </a:prstGeom>
          <a:solidFill>
            <a:schemeClr val="bg2">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bwMode="ltGray">
          <a:xfrm>
            <a:off x="273050" y="2125661"/>
            <a:ext cx="6021387" cy="2103119"/>
          </a:xfrm>
          <a:noFill/>
        </p:spPr>
        <p:txBody>
          <a:bodyPr vert="horz" wrap="square" lIns="146304" tIns="91440" rIns="146304" bIns="91440" rtlCol="0" anchor="t" anchorCtr="0">
            <a:noAutofit/>
          </a:bodyPr>
          <a:lstStyle>
            <a:lvl1pPr>
              <a:defRPr lang="en-US" sz="6000" spc="-100" baseline="0" dirty="0">
                <a:gradFill>
                  <a:gsLst>
                    <a:gs pos="5833">
                      <a:srgbClr val="FFFFFF"/>
                    </a:gs>
                    <a:gs pos="18000">
                      <a:srgbClr val="FFFFFF"/>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274638" y="4228783"/>
            <a:ext cx="6019799" cy="1554478"/>
          </a:xfrm>
        </p:spPr>
        <p:txBody>
          <a:bodyPr tIns="109728" bIns="109728">
            <a:noAutofit/>
          </a:bodyPr>
          <a:lstStyle>
            <a:lvl1pPr marL="0" indent="0">
              <a:spcBef>
                <a:spcPts val="0"/>
              </a:spcBef>
              <a:buNone/>
              <a:defRPr sz="3200">
                <a:gradFill>
                  <a:gsLst>
                    <a:gs pos="1250">
                      <a:srgbClr val="FFFFFF"/>
                    </a:gs>
                    <a:gs pos="99000">
                      <a:srgbClr val="FFFFFF"/>
                    </a:gs>
                  </a:gsLst>
                  <a:lin ang="5400000" scaled="0"/>
                </a:gradFill>
              </a:defRPr>
            </a:lvl1pPr>
          </a:lstStyle>
          <a:p>
            <a:pPr lvl="0"/>
            <a:r>
              <a:rPr lang="en-US" dirty="0" smtClean="0"/>
              <a:t>Speaker Name</a:t>
            </a:r>
            <a:endParaRPr lang="en-US" dirty="0"/>
          </a:p>
        </p:txBody>
      </p:sp>
      <p:pic>
        <p:nvPicPr>
          <p:cNvPr id="11" name="MS logo white"/>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bwMode="gray">
          <a:xfrm>
            <a:off x="458332" y="6182440"/>
            <a:ext cx="1552931" cy="332660"/>
          </a:xfrm>
          <a:prstGeom prst="rect">
            <a:avLst/>
          </a:prstGeom>
        </p:spPr>
      </p:pic>
    </p:spTree>
    <p:extLst>
      <p:ext uri="{BB962C8B-B14F-4D97-AF65-F5344CB8AC3E}">
        <p14:creationId xmlns:p14="http://schemas.microsoft.com/office/powerpoint/2010/main" val="404444977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Slide 1">
    <p:bg bwMode="auto">
      <p:bgPr>
        <a:solidFill>
          <a:schemeClr val="bg2"/>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9621" y="449261"/>
            <a:ext cx="2929050" cy="1344905"/>
          </a:xfrm>
          <a:prstGeom prst="rect">
            <a:avLst/>
          </a:prstGeom>
        </p:spPr>
      </p:pic>
      <p:sp>
        <p:nvSpPr>
          <p:cNvPr id="5" name="Text Placeholder 4"/>
          <p:cNvSpPr>
            <a:spLocks noGrp="1"/>
          </p:cNvSpPr>
          <p:nvPr>
            <p:ph type="body" sz="quarter" idx="12" hasCustomPrompt="1"/>
          </p:nvPr>
        </p:nvSpPr>
        <p:spPr>
          <a:xfrm>
            <a:off x="276540" y="3954457"/>
            <a:ext cx="6399213" cy="1830388"/>
          </a:xfrm>
          <a:noFill/>
        </p:spPr>
        <p:txBody>
          <a:bodyPr lIns="146304" tIns="109728" rIns="146304" bIns="109728">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9" name="Title 1"/>
          <p:cNvSpPr>
            <a:spLocks noGrp="1"/>
          </p:cNvSpPr>
          <p:nvPr>
            <p:ph type="title" hasCustomPrompt="1"/>
          </p:nvPr>
        </p:nvSpPr>
        <p:spPr>
          <a:xfrm>
            <a:off x="274703" y="2117165"/>
            <a:ext cx="8229535" cy="1837298"/>
          </a:xfrm>
          <a:noFill/>
        </p:spPr>
        <p:txBody>
          <a:bodyPr lIns="146304" tIns="91440" rIns="146304" bIns="91440" anchor="t" anchorCtr="0"/>
          <a:lstStyle>
            <a:lvl1pPr>
              <a:defRPr sz="60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8" name="MS logo white"/>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gray">
          <a:xfrm>
            <a:off x="458332" y="6182440"/>
            <a:ext cx="1552931" cy="332660"/>
          </a:xfrm>
          <a:prstGeom prst="rect">
            <a:avLst/>
          </a:prstGeom>
        </p:spPr>
      </p:pic>
    </p:spTree>
    <p:extLst>
      <p:ext uri="{BB962C8B-B14F-4D97-AF65-F5344CB8AC3E}">
        <p14:creationId xmlns:p14="http://schemas.microsoft.com/office/powerpoint/2010/main" val="245807550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9621" y="449261"/>
            <a:ext cx="2929050" cy="1344905"/>
          </a:xfrm>
          <a:prstGeom prst="rect">
            <a:avLst/>
          </a:prstGeom>
        </p:spPr>
      </p:pic>
      <p:sp>
        <p:nvSpPr>
          <p:cNvPr id="3" name="Rectangle 2"/>
          <p:cNvSpPr/>
          <p:nvPr userDrawn="1"/>
        </p:nvSpPr>
        <p:spPr bwMode="auto">
          <a:xfrm>
            <a:off x="274638" y="2125663"/>
            <a:ext cx="8229600" cy="36576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8229536"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1" y="3955786"/>
            <a:ext cx="8229537" cy="1828007"/>
          </a:xfrm>
          <a:noFill/>
        </p:spPr>
        <p:txBody>
          <a:bodyPr lIns="146304" tIns="109728" rIns="146304" bIns="109728">
            <a:noAutofit/>
          </a:bodyPr>
          <a:lstStyle>
            <a:lvl1pPr marL="0" indent="0">
              <a:spcBef>
                <a:spcPts val="0"/>
              </a:spcBef>
              <a:buNone/>
              <a:defRPr sz="3600" spc="0" baseline="0">
                <a:gradFill>
                  <a:gsLst>
                    <a:gs pos="2917">
                      <a:srgbClr val="FFFFFF"/>
                    </a:gs>
                    <a:gs pos="30000">
                      <a:srgbClr val="FFFFFF"/>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bwMode="invGray">
          <a:xfrm>
            <a:off x="458332" y="6182440"/>
            <a:ext cx="1552931" cy="332660"/>
          </a:xfrm>
          <a:prstGeom prst="rect">
            <a:avLst/>
          </a:prstGeom>
        </p:spPr>
      </p:pic>
    </p:spTree>
    <p:extLst>
      <p:ext uri="{BB962C8B-B14F-4D97-AF65-F5344CB8AC3E}">
        <p14:creationId xmlns:p14="http://schemas.microsoft.com/office/powerpoint/2010/main" val="284291405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Demo slide">
    <p:bg bwMode="auto">
      <p:bgPr>
        <a:solidFill>
          <a:schemeClr val="bg2"/>
        </a:solidFill>
        <a:effectLst/>
      </p:bgPr>
    </p:bg>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037637" y="449261"/>
            <a:ext cx="2929050" cy="1344905"/>
          </a:xfrm>
          <a:prstGeom prst="rect">
            <a:avLst/>
          </a:prstGeom>
        </p:spPr>
      </p:pic>
      <p:sp>
        <p:nvSpPr>
          <p:cNvPr id="4" name="Rectangle 3"/>
          <p:cNvSpPr/>
          <p:nvPr userDrawn="1"/>
        </p:nvSpPr>
        <p:spPr bwMode="auto">
          <a:xfrm>
            <a:off x="274702" y="1211287"/>
            <a:ext cx="82295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8229599"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8229589" cy="1829593"/>
          </a:xfrm>
          <a:noFill/>
        </p:spPr>
        <p:txBody>
          <a:bodyPr lIns="182880" tIns="146304" rIns="182880" bIns="146304">
            <a:noAutofit/>
          </a:bodyPr>
          <a:lstStyle>
            <a:lvl1pPr marL="0" indent="0">
              <a:spcBef>
                <a:spcPts val="0"/>
              </a:spcBef>
              <a:buNone/>
              <a:defRPr sz="3600" spc="0" baseline="0">
                <a:gradFill>
                  <a:gsLst>
                    <a:gs pos="0">
                      <a:srgbClr val="FFFFFF"/>
                    </a:gs>
                    <a:gs pos="100000">
                      <a:srgbClr val="FFFFFF"/>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60029533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Video slide">
    <p:bg>
      <p:bgPr>
        <a:solidFill>
          <a:schemeClr val="bg2"/>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037637" y="449261"/>
            <a:ext cx="2929050" cy="1344905"/>
          </a:xfrm>
          <a:prstGeom prst="rect">
            <a:avLst/>
          </a:prstGeom>
        </p:spPr>
      </p:pic>
      <p:sp>
        <p:nvSpPr>
          <p:cNvPr id="4" name="Rectangle 3"/>
          <p:cNvSpPr/>
          <p:nvPr userDrawn="1"/>
        </p:nvSpPr>
        <p:spPr bwMode="auto">
          <a:xfrm>
            <a:off x="274702" y="1211287"/>
            <a:ext cx="82295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8229599"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377969988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9621" y="449261"/>
            <a:ext cx="2929050" cy="1344905"/>
          </a:xfrm>
          <a:prstGeom prst="rect">
            <a:avLst/>
          </a:prstGeom>
        </p:spPr>
      </p:pic>
      <p:sp>
        <p:nvSpPr>
          <p:cNvPr id="3" name="Rectangle 2"/>
          <p:cNvSpPr/>
          <p:nvPr userDrawn="1"/>
        </p:nvSpPr>
        <p:spPr bwMode="auto">
          <a:xfrm>
            <a:off x="274638" y="2125663"/>
            <a:ext cx="8229600" cy="36576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8229536"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1" y="3955786"/>
            <a:ext cx="8229537" cy="1828007"/>
          </a:xfrm>
          <a:noFill/>
        </p:spPr>
        <p:txBody>
          <a:bodyPr lIns="146304" tIns="109728" rIns="146304" bIns="109728">
            <a:noAutofit/>
          </a:bodyPr>
          <a:lstStyle>
            <a:lvl1pPr marL="0" indent="0">
              <a:spcBef>
                <a:spcPts val="0"/>
              </a:spcBef>
              <a:buNone/>
              <a:defRPr sz="3600" spc="0" baseline="0">
                <a:gradFill>
                  <a:gsLst>
                    <a:gs pos="2917">
                      <a:srgbClr val="FFFFFF"/>
                    </a:gs>
                    <a:gs pos="30000">
                      <a:srgbClr val="FFFFFF"/>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bwMode="invGray">
          <a:xfrm>
            <a:off x="458332" y="6182440"/>
            <a:ext cx="1552931" cy="332660"/>
          </a:xfrm>
          <a:prstGeom prst="rect">
            <a:avLst/>
          </a:prstGeom>
        </p:spPr>
      </p:pic>
    </p:spTree>
    <p:extLst>
      <p:ext uri="{BB962C8B-B14F-4D97-AF65-F5344CB8AC3E}">
        <p14:creationId xmlns:p14="http://schemas.microsoft.com/office/powerpoint/2010/main" val="134124479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bg2"/>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037637" y="449261"/>
            <a:ext cx="2929050" cy="1344905"/>
          </a:xfrm>
          <a:prstGeom prst="rect">
            <a:avLst/>
          </a:prstGeom>
        </p:spPr>
      </p:pic>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87586">
                      <a:srgbClr val="FFFFFF"/>
                    </a:gs>
                    <a:gs pos="52000">
                      <a:srgbClr val="FFFFFF"/>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986112346"/>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037637" y="449261"/>
            <a:ext cx="2929050" cy="1344905"/>
          </a:xfrm>
          <a:prstGeom prst="rect">
            <a:avLst/>
          </a:prstGeom>
        </p:spPr>
      </p:pic>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87586">
                      <a:srgbClr val="FFFFFF"/>
                    </a:gs>
                    <a:gs pos="52000">
                      <a:srgbClr val="FFFFFF"/>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46702605"/>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037637" y="449261"/>
            <a:ext cx="2929050" cy="1344905"/>
          </a:xfrm>
          <a:prstGeom prst="rect">
            <a:avLst/>
          </a:prstGeom>
        </p:spPr>
      </p:pic>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84828">
                      <a:srgbClr val="FFFFFF"/>
                    </a:gs>
                    <a:gs pos="59000">
                      <a:srgbClr val="FFFFFF"/>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594138060"/>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037637" y="449261"/>
            <a:ext cx="2929050" cy="1344905"/>
          </a:xfrm>
          <a:prstGeom prst="rect">
            <a:avLst/>
          </a:prstGeom>
        </p:spPr>
      </p:pic>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83448">
                      <a:schemeClr val="tx1"/>
                    </a:gs>
                    <a:gs pos="53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3944241422"/>
      </p:ext>
    </p:extLst>
  </p:cSld>
  <p:clrMapOvr>
    <a:masterClrMapping/>
  </p:clrMapOvr>
  <p:transition>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amp; Non-bulleted tex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177405888"/>
      </p:ext>
    </p:extLst>
  </p:cSld>
  <p:clrMapOvr>
    <a:masterClrMapping/>
  </p:clrMapOvr>
  <p:transition>
    <p:fad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1"/>
                    </a:gs>
                    <a:gs pos="100000">
                      <a:schemeClr val="tx1"/>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135996898"/>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2"/>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56278462"/>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and 2-color bulleted">
    <p:bg>
      <p:bgPr>
        <a:solidFill>
          <a:schemeClr val="bg2"/>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0">
                      <a:schemeClr val="tx1"/>
                    </a:gs>
                    <a:gs pos="100000">
                      <a:schemeClr val="tx1"/>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19896378"/>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wo Column Non-bulleted tex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83186742"/>
      </p:ext>
    </p:extLst>
  </p:cSld>
  <p:clrMapOvr>
    <a:masterClrMapping/>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solidFill>
                  <a:schemeClr val="tx1"/>
                </a:soli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solidFill>
                  <a:schemeClr val="tx1"/>
                </a:soli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44113238"/>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emo slide">
    <p:bg bwMode="auto">
      <p:bgPr>
        <a:solidFill>
          <a:schemeClr val="bg2"/>
        </a:solidFill>
        <a:effectLst/>
      </p:bgPr>
    </p:bg>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037637" y="449261"/>
            <a:ext cx="2929050" cy="1344905"/>
          </a:xfrm>
          <a:prstGeom prst="rect">
            <a:avLst/>
          </a:prstGeom>
        </p:spPr>
      </p:pic>
      <p:sp>
        <p:nvSpPr>
          <p:cNvPr id="4" name="Rectangle 3"/>
          <p:cNvSpPr/>
          <p:nvPr userDrawn="1"/>
        </p:nvSpPr>
        <p:spPr bwMode="auto">
          <a:xfrm>
            <a:off x="274702" y="1211287"/>
            <a:ext cx="82295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8229599"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8229589" cy="1829593"/>
          </a:xfrm>
          <a:noFill/>
        </p:spPr>
        <p:txBody>
          <a:bodyPr lIns="182880" tIns="146304" rIns="182880" bIns="146304">
            <a:noAutofit/>
          </a:bodyPr>
          <a:lstStyle>
            <a:lvl1pPr marL="0" indent="0">
              <a:spcBef>
                <a:spcPts val="0"/>
              </a:spcBef>
              <a:buNone/>
              <a:defRPr sz="3600" spc="0" baseline="0">
                <a:gradFill>
                  <a:gsLst>
                    <a:gs pos="0">
                      <a:srgbClr val="FFFFFF"/>
                    </a:gs>
                    <a:gs pos="100000">
                      <a:srgbClr val="FFFFFF"/>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92386190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1"/>
              </a:buClr>
              <a:buFontTx/>
              <a:buBlip>
                <a:blip r:embed="rId2"/>
              </a:buBlip>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1"/>
              </a:buClr>
              <a:buFontTx/>
              <a:buBlip>
                <a:blip r:embed="rId2"/>
              </a:buBlip>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64056540"/>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wo Column 2-color Bullet tex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Tx/>
              <a:buBlip>
                <a:blip r:embed="rId2"/>
              </a:buBlip>
              <a:defRPr sz="3600">
                <a:solidFill>
                  <a:schemeClr val="tx1"/>
                </a:soli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Tx/>
              <a:buBlip>
                <a:blip r:embed="rId2"/>
              </a:buBlip>
              <a:defRPr sz="3600">
                <a:solidFill>
                  <a:schemeClr val="tx1"/>
                </a:soli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29764555"/>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88842035"/>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3955046994"/>
      </p:ext>
    </p:extLst>
  </p:cSld>
  <p:clrMapOvr>
    <a:masterClrMapping/>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278139501"/>
      </p:ext>
    </p:extLst>
  </p:cSld>
  <p:clrMapOvr>
    <a:masterClrMapping/>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Fact Layout_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1382770707"/>
      </p:ext>
    </p:extLst>
  </p:cSld>
  <p:clrMapOvr>
    <a:masterClrMapping/>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063296337"/>
      </p:ext>
    </p:extLst>
  </p:cSld>
  <p:clrMapOvr>
    <a:masterClrMapping/>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Quote Layout_Accent Color 2">
    <p:bg>
      <p:bgPr>
        <a:solidFill>
          <a:schemeClr val="bg2"/>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662273062"/>
      </p:ext>
    </p:extLst>
  </p:cSld>
  <p:clrMapOvr>
    <a:masterClrMapping/>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g Idea &amp; 3 Points">
    <p:bg>
      <p:bgPr>
        <a:solidFill>
          <a:schemeClr val="bg2"/>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2027458987"/>
      </p:ext>
    </p:extLst>
  </p:cSld>
  <p:clrMapOvr>
    <a:masterClrMapping/>
  </p:clrMapOvr>
  <p:transition>
    <p:fade/>
  </p:transition>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50-50 Right Photo Layout_02">
    <p:bg bwMode="auto">
      <p:bgPr>
        <a:solidFill>
          <a:schemeClr val="bg2"/>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9621" y="449261"/>
            <a:ext cx="2929050" cy="1344905"/>
          </a:xfrm>
          <a:prstGeom prst="rect">
            <a:avLst/>
          </a:prstGeom>
        </p:spPr>
      </p:pic>
      <p:sp>
        <p:nvSpPr>
          <p:cNvPr id="4" name="Title 1"/>
          <p:cNvSpPr>
            <a:spLocks noGrp="1"/>
          </p:cNvSpPr>
          <p:nvPr>
            <p:ph type="title" hasCustomPrompt="1"/>
          </p:nvPr>
        </p:nvSpPr>
        <p:spPr bwMode="invGray">
          <a:xfrm>
            <a:off x="274639" y="2137695"/>
            <a:ext cx="5486400" cy="2731168"/>
          </a:xfrm>
          <a:noFill/>
        </p:spPr>
        <p:txBody>
          <a:bodyPr vert="horz" wrap="square" lIns="146304" tIns="91440" rIns="146304" bIns="91440" rtlCol="0" anchor="t" anchorCtr="0">
            <a:noAutofit/>
          </a:bodyPr>
          <a:lstStyle>
            <a:lvl1pPr>
              <a:defRPr lang="en-US" sz="6000" spc="-100" baseline="0" dirty="0">
                <a:gradFill>
                  <a:gsLst>
                    <a:gs pos="5833">
                      <a:srgbClr val="FFFFFF"/>
                    </a:gs>
                    <a:gs pos="18000">
                      <a:srgbClr val="FFFFFF"/>
                    </a:gs>
                  </a:gsLst>
                  <a:lin ang="5400000" scaled="0"/>
                </a:gradFill>
              </a:defRPr>
            </a:lvl1pPr>
          </a:lstStyle>
          <a:p>
            <a:pPr lvl="0"/>
            <a:r>
              <a:rPr lang="en-US" dirty="0" smtClean="0"/>
              <a:t>Section title</a:t>
            </a:r>
            <a:endParaRPr lang="en-US" dirty="0"/>
          </a:p>
        </p:txBody>
      </p:sp>
      <p:sp>
        <p:nvSpPr>
          <p:cNvPr id="6" name="Text Placeholder 2"/>
          <p:cNvSpPr>
            <a:spLocks noGrp="1"/>
          </p:cNvSpPr>
          <p:nvPr>
            <p:ph type="body" sz="quarter" idx="14" hasCustomPrompt="1"/>
          </p:nvPr>
        </p:nvSpPr>
        <p:spPr bwMode="invGray">
          <a:xfrm>
            <a:off x="276272" y="4868863"/>
            <a:ext cx="5485039" cy="914399"/>
          </a:xfrm>
        </p:spPr>
        <p:txBody>
          <a:bodyPr tIns="109728" bIns="109728">
            <a:noAutofit/>
          </a:bodyPr>
          <a:lstStyle>
            <a:lvl1pPr marL="0" indent="0">
              <a:spcBef>
                <a:spcPts val="0"/>
              </a:spcBef>
              <a:buNone/>
              <a:defRPr sz="3200">
                <a:gradFill>
                  <a:gsLst>
                    <a:gs pos="1250">
                      <a:srgbClr val="FFFFFF"/>
                    </a:gs>
                    <a:gs pos="99000">
                      <a:srgbClr val="FFFFFF"/>
                    </a:gs>
                  </a:gsLst>
                  <a:lin ang="5400000" scaled="0"/>
                </a:gradFill>
              </a:defRPr>
            </a:lvl1pPr>
          </a:lstStyle>
          <a:p>
            <a:pPr lvl="0"/>
            <a:r>
              <a:rPr lang="en-US" dirty="0" smtClean="0"/>
              <a:t>Speaker Name</a:t>
            </a:r>
            <a:endParaRPr lang="en-US" dirty="0"/>
          </a:p>
        </p:txBody>
      </p:sp>
      <p:pic>
        <p:nvPicPr>
          <p:cNvPr id="10" name="MS logo white"/>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7200" y="6182440"/>
            <a:ext cx="1552931" cy="332660"/>
          </a:xfrm>
          <a:prstGeom prst="rect">
            <a:avLst/>
          </a:prstGeom>
        </p:spPr>
      </p:pic>
      <p:pic>
        <p:nvPicPr>
          <p:cNvPr id="8" name="Picture Placeholder 4"/>
          <p:cNvPicPr>
            <a:picLocks noChangeAspect="1"/>
          </p:cNvPicPr>
          <p:nvPr userDrawn="1"/>
        </p:nvPicPr>
        <p:blipFill rotWithShape="1">
          <a:blip r:embed="rId4">
            <a:extLst>
              <a:ext uri="{28A0092B-C50C-407E-A947-70E740481C1C}">
                <a14:useLocalDpi xmlns:a14="http://schemas.microsoft.com/office/drawing/2010/main" val="0"/>
              </a:ext>
            </a:extLst>
          </a:blip>
          <a:srcRect l="23279" r="17893"/>
          <a:stretch/>
        </p:blipFill>
        <p:spPr>
          <a:xfrm>
            <a:off x="6294437" y="0"/>
            <a:ext cx="6172200" cy="6994525"/>
          </a:xfrm>
          <a:prstGeom prst="rect">
            <a:avLst/>
          </a:prstGeom>
        </p:spPr>
      </p:pic>
      <p:pic>
        <p:nvPicPr>
          <p:cNvPr id="9" name="Picture Placeholder 4"/>
          <p:cNvPicPr>
            <a:picLocks noChangeAspect="1"/>
          </p:cNvPicPr>
          <p:nvPr userDrawn="1"/>
        </p:nvPicPr>
        <p:blipFill rotWithShape="1">
          <a:blip r:embed="rId5">
            <a:extLst>
              <a:ext uri="{28A0092B-C50C-407E-A947-70E740481C1C}">
                <a14:useLocalDpi xmlns:a14="http://schemas.microsoft.com/office/drawing/2010/main" val="0"/>
              </a:ext>
            </a:extLst>
          </a:blip>
          <a:srcRect l="-503" t="26090" r="67" b="-1"/>
          <a:stretch/>
        </p:blipFill>
        <p:spPr>
          <a:xfrm>
            <a:off x="6270259" y="-7938"/>
            <a:ext cx="6196378" cy="7010400"/>
          </a:xfrm>
          <a:prstGeom prst="rect">
            <a:avLst/>
          </a:prstGeom>
        </p:spPr>
      </p:pic>
    </p:spTree>
    <p:extLst>
      <p:ext uri="{BB962C8B-B14F-4D97-AF65-F5344CB8AC3E}">
        <p14:creationId xmlns:p14="http://schemas.microsoft.com/office/powerpoint/2010/main" val="4061399576"/>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ideo slide">
    <p:bg>
      <p:bgPr>
        <a:solidFill>
          <a:schemeClr val="bg2"/>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037637" y="449261"/>
            <a:ext cx="2929050" cy="1344905"/>
          </a:xfrm>
          <a:prstGeom prst="rect">
            <a:avLst/>
          </a:prstGeom>
        </p:spPr>
      </p:pic>
      <p:sp>
        <p:nvSpPr>
          <p:cNvPr id="4" name="Rectangle 3"/>
          <p:cNvSpPr/>
          <p:nvPr userDrawn="1"/>
        </p:nvSpPr>
        <p:spPr bwMode="auto">
          <a:xfrm>
            <a:off x="274702" y="1211287"/>
            <a:ext cx="82295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8229599"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1_50-50 Right Photo Layout_03">
    <p:bg bwMode="auto">
      <p:bgPr>
        <a:solidFill>
          <a:schemeClr val="bg2"/>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9621" y="449261"/>
            <a:ext cx="2929050" cy="1344905"/>
          </a:xfrm>
          <a:prstGeom prst="rect">
            <a:avLst/>
          </a:prstGeom>
        </p:spPr>
      </p:pic>
      <p:sp>
        <p:nvSpPr>
          <p:cNvPr id="4" name="Title 1"/>
          <p:cNvSpPr>
            <a:spLocks noGrp="1"/>
          </p:cNvSpPr>
          <p:nvPr>
            <p:ph type="title" hasCustomPrompt="1"/>
          </p:nvPr>
        </p:nvSpPr>
        <p:spPr bwMode="invGray">
          <a:xfrm>
            <a:off x="274639" y="2137695"/>
            <a:ext cx="5486400" cy="2731168"/>
          </a:xfrm>
          <a:noFill/>
        </p:spPr>
        <p:txBody>
          <a:bodyPr vert="horz" wrap="square" lIns="146304" tIns="91440" rIns="146304" bIns="91440" rtlCol="0" anchor="t" anchorCtr="0">
            <a:noAutofit/>
          </a:bodyPr>
          <a:lstStyle>
            <a:lvl1pPr>
              <a:defRPr lang="en-US" sz="6000" spc="-100" baseline="0" dirty="0">
                <a:gradFill>
                  <a:gsLst>
                    <a:gs pos="5833">
                      <a:srgbClr val="FFFFFF"/>
                    </a:gs>
                    <a:gs pos="18000">
                      <a:srgbClr val="FFFFFF"/>
                    </a:gs>
                  </a:gsLst>
                  <a:lin ang="5400000" scaled="0"/>
                </a:gradFill>
              </a:defRPr>
            </a:lvl1pPr>
          </a:lstStyle>
          <a:p>
            <a:pPr lvl="0"/>
            <a:r>
              <a:rPr lang="en-US" dirty="0" smtClean="0"/>
              <a:t>Section title</a:t>
            </a:r>
            <a:endParaRPr lang="en-US" dirty="0"/>
          </a:p>
        </p:txBody>
      </p:sp>
      <p:sp>
        <p:nvSpPr>
          <p:cNvPr id="6" name="Text Placeholder 2"/>
          <p:cNvSpPr>
            <a:spLocks noGrp="1"/>
          </p:cNvSpPr>
          <p:nvPr>
            <p:ph type="body" sz="quarter" idx="14" hasCustomPrompt="1"/>
          </p:nvPr>
        </p:nvSpPr>
        <p:spPr bwMode="invGray">
          <a:xfrm>
            <a:off x="276272" y="4868863"/>
            <a:ext cx="5485039" cy="914399"/>
          </a:xfrm>
        </p:spPr>
        <p:txBody>
          <a:bodyPr tIns="109728" bIns="109728">
            <a:noAutofit/>
          </a:bodyPr>
          <a:lstStyle>
            <a:lvl1pPr marL="0" indent="0">
              <a:spcBef>
                <a:spcPts val="0"/>
              </a:spcBef>
              <a:buNone/>
              <a:defRPr sz="3200">
                <a:gradFill>
                  <a:gsLst>
                    <a:gs pos="1250">
                      <a:srgbClr val="FFFFFF"/>
                    </a:gs>
                    <a:gs pos="99000">
                      <a:srgbClr val="FFFFFF"/>
                    </a:gs>
                  </a:gsLst>
                  <a:lin ang="5400000" scaled="0"/>
                </a:gradFill>
              </a:defRPr>
            </a:lvl1pPr>
          </a:lstStyle>
          <a:p>
            <a:pPr lvl="0"/>
            <a:r>
              <a:rPr lang="en-US" dirty="0" smtClean="0"/>
              <a:t>Speaker Name</a:t>
            </a:r>
            <a:endParaRPr lang="en-US" dirty="0"/>
          </a:p>
        </p:txBody>
      </p:sp>
      <p:pic>
        <p:nvPicPr>
          <p:cNvPr id="10" name="MS logo white"/>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7200" y="6182440"/>
            <a:ext cx="1552931" cy="332660"/>
          </a:xfrm>
          <a:prstGeom prst="rect">
            <a:avLst/>
          </a:prstGeom>
        </p:spPr>
      </p:pic>
      <p:pic>
        <p:nvPicPr>
          <p:cNvPr id="8" name="Picture Placeholder 4"/>
          <p:cNvPicPr>
            <a:picLocks noChangeAspect="1"/>
          </p:cNvPicPr>
          <p:nvPr userDrawn="1"/>
        </p:nvPicPr>
        <p:blipFill rotWithShape="1">
          <a:blip r:embed="rId4">
            <a:extLst>
              <a:ext uri="{28A0092B-C50C-407E-A947-70E740481C1C}">
                <a14:useLocalDpi xmlns:a14="http://schemas.microsoft.com/office/drawing/2010/main" val="0"/>
              </a:ext>
            </a:extLst>
          </a:blip>
          <a:srcRect l="1536" t="114" r="36245" b="-114"/>
          <a:stretch/>
        </p:blipFill>
        <p:spPr>
          <a:xfrm>
            <a:off x="6294436" y="1"/>
            <a:ext cx="6172201" cy="6994524"/>
          </a:xfrm>
          <a:prstGeom prst="rect">
            <a:avLst/>
          </a:prstGeom>
        </p:spPr>
      </p:pic>
    </p:spTree>
    <p:extLst>
      <p:ext uri="{BB962C8B-B14F-4D97-AF65-F5344CB8AC3E}">
        <p14:creationId xmlns:p14="http://schemas.microsoft.com/office/powerpoint/2010/main" val="3035249107"/>
      </p:ext>
    </p:extLst>
  </p:cSld>
  <p:clrMapOvr>
    <a:masterClrMapping/>
  </p:clrMapOvr>
  <p:transition>
    <p:fade/>
  </p:transition>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2100564"/>
      </p:ext>
    </p:extLst>
  </p:cSld>
  <p:clrMapOvr>
    <a:masterClrMapping/>
  </p:clrMapOvr>
  <p:transition>
    <p:fade/>
  </p:transition>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49607928"/>
      </p:ext>
    </p:extLst>
  </p:cSld>
  <p:clrMapOvr>
    <a:masterClrMapping/>
  </p:clrMapOvr>
  <p:transition>
    <p:fade/>
  </p:transition>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45676916"/>
      </p:ext>
    </p:extLst>
  </p:cSld>
  <p:clrMapOvr>
    <a:masterClrMapping/>
  </p:clrMapOvr>
  <p:transition>
    <p:fade/>
  </p:transition>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75496791"/>
      </p:ext>
    </p:extLst>
  </p:cSld>
  <p:clrMapOvr>
    <a:masterClrMapping/>
  </p:clrMapOvr>
  <p:transition>
    <p:fade/>
  </p:transition>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95884090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Black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mj-lt"/>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81418315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55364198"/>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bg2"/>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037637" y="449261"/>
            <a:ext cx="2929050" cy="1344905"/>
          </a:xfrm>
          <a:prstGeom prst="rect">
            <a:avLst/>
          </a:prstGeom>
        </p:spPr>
      </p:pic>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87586">
                      <a:srgbClr val="FFFFFF"/>
                    </a:gs>
                    <a:gs pos="52000">
                      <a:srgbClr val="FFFFFF"/>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715399378"/>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037637" y="449261"/>
            <a:ext cx="2929050" cy="1344905"/>
          </a:xfrm>
          <a:prstGeom prst="rect">
            <a:avLst/>
          </a:prstGeom>
        </p:spPr>
      </p:pic>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87586">
                      <a:srgbClr val="FFFFFF"/>
                    </a:gs>
                    <a:gs pos="52000">
                      <a:srgbClr val="FFFFFF"/>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037637" y="449261"/>
            <a:ext cx="2929050" cy="1344905"/>
          </a:xfrm>
          <a:prstGeom prst="rect">
            <a:avLst/>
          </a:prstGeom>
        </p:spPr>
      </p:pic>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84828">
                      <a:srgbClr val="FFFFFF"/>
                    </a:gs>
                    <a:gs pos="59000">
                      <a:srgbClr val="FFFFFF"/>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image" Target="../media/image1.png"/><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6.xml"/><Relationship Id="rId18" Type="http://schemas.openxmlformats.org/officeDocument/2006/relationships/slideLayout" Target="../slideLayouts/slideLayout51.xml"/><Relationship Id="rId26" Type="http://schemas.openxmlformats.org/officeDocument/2006/relationships/slideLayout" Target="../slideLayouts/slideLayout59.xml"/><Relationship Id="rId21" Type="http://schemas.openxmlformats.org/officeDocument/2006/relationships/slideLayout" Target="../slideLayouts/slideLayout54.xml"/><Relationship Id="rId34" Type="http://schemas.openxmlformats.org/officeDocument/2006/relationships/slideLayout" Target="../slideLayouts/slideLayout67.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17" Type="http://schemas.openxmlformats.org/officeDocument/2006/relationships/slideLayout" Target="../slideLayouts/slideLayout50.xml"/><Relationship Id="rId25" Type="http://schemas.openxmlformats.org/officeDocument/2006/relationships/slideLayout" Target="../slideLayouts/slideLayout58.xml"/><Relationship Id="rId33" Type="http://schemas.openxmlformats.org/officeDocument/2006/relationships/slideLayout" Target="../slideLayouts/slideLayout66.xml"/><Relationship Id="rId2" Type="http://schemas.openxmlformats.org/officeDocument/2006/relationships/slideLayout" Target="../slideLayouts/slideLayout35.xml"/><Relationship Id="rId16" Type="http://schemas.openxmlformats.org/officeDocument/2006/relationships/slideLayout" Target="../slideLayouts/slideLayout49.xml"/><Relationship Id="rId20" Type="http://schemas.openxmlformats.org/officeDocument/2006/relationships/slideLayout" Target="../slideLayouts/slideLayout53.xml"/><Relationship Id="rId29" Type="http://schemas.openxmlformats.org/officeDocument/2006/relationships/slideLayout" Target="../slideLayouts/slideLayout62.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24" Type="http://schemas.openxmlformats.org/officeDocument/2006/relationships/slideLayout" Target="../slideLayouts/slideLayout57.xml"/><Relationship Id="rId32" Type="http://schemas.openxmlformats.org/officeDocument/2006/relationships/slideLayout" Target="../slideLayouts/slideLayout65.xml"/><Relationship Id="rId37" Type="http://schemas.openxmlformats.org/officeDocument/2006/relationships/image" Target="../media/image2.png"/><Relationship Id="rId5" Type="http://schemas.openxmlformats.org/officeDocument/2006/relationships/slideLayout" Target="../slideLayouts/slideLayout38.xml"/><Relationship Id="rId15" Type="http://schemas.openxmlformats.org/officeDocument/2006/relationships/slideLayout" Target="../slideLayouts/slideLayout48.xml"/><Relationship Id="rId23" Type="http://schemas.openxmlformats.org/officeDocument/2006/relationships/slideLayout" Target="../slideLayouts/slideLayout56.xml"/><Relationship Id="rId28" Type="http://schemas.openxmlformats.org/officeDocument/2006/relationships/slideLayout" Target="../slideLayouts/slideLayout61.xml"/><Relationship Id="rId36" Type="http://schemas.openxmlformats.org/officeDocument/2006/relationships/image" Target="../media/image1.png"/><Relationship Id="rId10" Type="http://schemas.openxmlformats.org/officeDocument/2006/relationships/slideLayout" Target="../slideLayouts/slideLayout43.xml"/><Relationship Id="rId19" Type="http://schemas.openxmlformats.org/officeDocument/2006/relationships/slideLayout" Target="../slideLayouts/slideLayout52.xml"/><Relationship Id="rId31" Type="http://schemas.openxmlformats.org/officeDocument/2006/relationships/slideLayout" Target="../slideLayouts/slideLayout64.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 Id="rId22" Type="http://schemas.openxmlformats.org/officeDocument/2006/relationships/slideLayout" Target="../slideLayouts/slideLayout55.xml"/><Relationship Id="rId27" Type="http://schemas.openxmlformats.org/officeDocument/2006/relationships/slideLayout" Target="../slideLayouts/slideLayout60.xml"/><Relationship Id="rId30" Type="http://schemas.openxmlformats.org/officeDocument/2006/relationships/slideLayout" Target="../slideLayouts/slideLayout63.xml"/><Relationship Id="rId35" Type="http://schemas.openxmlformats.org/officeDocument/2006/relationships/theme" Target="../theme/theme2.xml"/><Relationship Id="rId8" Type="http://schemas.openxmlformats.org/officeDocument/2006/relationships/slideLayout" Target="../slideLayouts/slideLayout41.xml"/><Relationship Id="rId3"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p:nvPicPr>
        <p:blipFill>
          <a:blip r:embed="rId35" cstate="email">
            <a:extLst>
              <a:ext uri="{28A0092B-C50C-407E-A947-70E740481C1C}">
                <a14:useLocalDpi xmlns:a14="http://schemas.microsoft.com/office/drawing/2010/main" val="0"/>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dk1" tx1="lt1" bg2="dk2" tx2="lt2" accent1="accent1" accent2="accent2" accent3="accent3" accent4="accent4" accent5="accent5" accent6="accent6" hlink="hlink" folHlink="folHlink"/>
  <p:sldLayoutIdLst>
    <p:sldLayoutId id="2147484205" r:id="rId1"/>
    <p:sldLayoutId id="2147484276" r:id="rId2"/>
    <p:sldLayoutId id="2147484167" r:id="rId3"/>
    <p:sldLayoutId id="2147484166" r:id="rId4"/>
    <p:sldLayoutId id="2147484105" r:id="rId5"/>
    <p:sldLayoutId id="2147484182" r:id="rId6"/>
    <p:sldLayoutId id="2147484277" r:id="rId7"/>
    <p:sldLayoutId id="2147484130" r:id="rId8"/>
    <p:sldLayoutId id="2147484101" r:id="rId9"/>
    <p:sldLayoutId id="2147484102" r:id="rId10"/>
    <p:sldLayoutId id="2147484098" r:id="rId11"/>
    <p:sldLayoutId id="2147484212" r:id="rId12"/>
    <p:sldLayoutId id="2147484086" r:id="rId13"/>
    <p:sldLayoutId id="2147484211" r:id="rId14"/>
    <p:sldLayoutId id="2147484100" r:id="rId15"/>
    <p:sldLayoutId id="2147484213" r:id="rId16"/>
    <p:sldLayoutId id="2147484089" r:id="rId17"/>
    <p:sldLayoutId id="2147484214" r:id="rId18"/>
    <p:sldLayoutId id="2147484092" r:id="rId19"/>
    <p:sldLayoutId id="2147484190" r:id="rId20"/>
    <p:sldLayoutId id="2147484195" r:id="rId21"/>
    <p:sldLayoutId id="2147484209" r:id="rId22"/>
    <p:sldLayoutId id="2147484196" r:id="rId23"/>
    <p:sldLayoutId id="2147484208" r:id="rId24"/>
    <p:sldLayoutId id="2147484192" r:id="rId25"/>
    <p:sldLayoutId id="2147484283" r:id="rId26"/>
    <p:sldLayoutId id="2147484282" r:id="rId27"/>
    <p:sldLayoutId id="2147484093" r:id="rId28"/>
    <p:sldLayoutId id="2147484127" r:id="rId29"/>
    <p:sldLayoutId id="2147484128" r:id="rId30"/>
    <p:sldLayoutId id="2147484129" r:id="rId31"/>
    <p:sldLayoutId id="2147484203" r:id="rId32"/>
    <p:sldLayoutId id="2147484272" r:id="rId33"/>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100000"/>
        <a:buFontTx/>
        <a:buBlip>
          <a:blip r:embed="rId36"/>
        </a:buBlip>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100000"/>
        <a:buFontTx/>
        <a:buBlip>
          <a:blip r:embed="rId36"/>
        </a:buBlip>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100000"/>
        <a:buFontTx/>
        <a:buBlip>
          <a:blip r:embed="rId36"/>
        </a:buBlip>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100000"/>
        <a:buFontTx/>
        <a:buBlip>
          <a:blip r:embed="rId36"/>
        </a:buBlip>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100000"/>
        <a:buFontTx/>
        <a:buBlip>
          <a:blip r:embed="rId36"/>
        </a:buBlip>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p:nvPicPr>
        <p:blipFill>
          <a:blip r:embed="rId36" cstate="email">
            <a:extLst>
              <a:ext uri="{28A0092B-C50C-407E-A947-70E740481C1C}">
                <a14:useLocalDpi xmlns:a14="http://schemas.microsoft.com/office/drawing/2010/main" val="0"/>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630412561"/>
      </p:ext>
    </p:extLst>
  </p:cSld>
  <p:clrMap bg1="dk1" tx1="lt1" bg2="dk2" tx2="lt2" accent1="accent1" accent2="accent2" accent3="accent3" accent4="accent4" accent5="accent5" accent6="accent6" hlink="hlink" folHlink="folHlink"/>
  <p:sldLayoutIdLst>
    <p:sldLayoutId id="2147484285" r:id="rId1"/>
    <p:sldLayoutId id="2147484286" r:id="rId2"/>
    <p:sldLayoutId id="2147484287" r:id="rId3"/>
    <p:sldLayoutId id="2147484288" r:id="rId4"/>
    <p:sldLayoutId id="2147484289" r:id="rId5"/>
    <p:sldLayoutId id="2147484290" r:id="rId6"/>
    <p:sldLayoutId id="2147484291" r:id="rId7"/>
    <p:sldLayoutId id="2147484292" r:id="rId8"/>
    <p:sldLayoutId id="2147484293" r:id="rId9"/>
    <p:sldLayoutId id="2147484294" r:id="rId10"/>
    <p:sldLayoutId id="2147484295" r:id="rId11"/>
    <p:sldLayoutId id="2147484296" r:id="rId12"/>
    <p:sldLayoutId id="2147484297" r:id="rId13"/>
    <p:sldLayoutId id="2147484298" r:id="rId14"/>
    <p:sldLayoutId id="2147484299" r:id="rId15"/>
    <p:sldLayoutId id="2147484300" r:id="rId16"/>
    <p:sldLayoutId id="2147484301" r:id="rId17"/>
    <p:sldLayoutId id="2147484302" r:id="rId18"/>
    <p:sldLayoutId id="2147484303" r:id="rId19"/>
    <p:sldLayoutId id="2147484304" r:id="rId20"/>
    <p:sldLayoutId id="2147484305" r:id="rId21"/>
    <p:sldLayoutId id="2147484306" r:id="rId22"/>
    <p:sldLayoutId id="2147484307" r:id="rId23"/>
    <p:sldLayoutId id="2147484308" r:id="rId24"/>
    <p:sldLayoutId id="2147484309" r:id="rId25"/>
    <p:sldLayoutId id="2147484310" r:id="rId26"/>
    <p:sldLayoutId id="2147484311" r:id="rId27"/>
    <p:sldLayoutId id="2147484312" r:id="rId28"/>
    <p:sldLayoutId id="2147484313" r:id="rId29"/>
    <p:sldLayoutId id="2147484314" r:id="rId30"/>
    <p:sldLayoutId id="2147484315" r:id="rId31"/>
    <p:sldLayoutId id="2147484316" r:id="rId32"/>
    <p:sldLayoutId id="2147484317" r:id="rId33"/>
    <p:sldLayoutId id="2147484318" r:id="rId34"/>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100000"/>
        <a:buFontTx/>
        <a:buBlip>
          <a:blip r:embed="rId37"/>
        </a:buBlip>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100000"/>
        <a:buFontTx/>
        <a:buBlip>
          <a:blip r:embed="rId37"/>
        </a:buBlip>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100000"/>
        <a:buFontTx/>
        <a:buBlip>
          <a:blip r:embed="rId37"/>
        </a:buBlip>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100000"/>
        <a:buFontTx/>
        <a:buBlip>
          <a:blip r:embed="rId37"/>
        </a:buBlip>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100000"/>
        <a:buFontTx/>
        <a:buBlip>
          <a:blip r:embed="rId37"/>
        </a:buBlip>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8.xml"/></Relationships>
</file>

<file path=ppt/slides/_rels/slide11.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1.xml"/><Relationship Id="rId1" Type="http://schemas.openxmlformats.org/officeDocument/2006/relationships/slideLayout" Target="../slideLayouts/slideLayout47.xml"/><Relationship Id="rId6" Type="http://schemas.openxmlformats.org/officeDocument/2006/relationships/image" Target="../media/image14.emf"/><Relationship Id="rId5" Type="http://schemas.openxmlformats.org/officeDocument/2006/relationships/image" Target="../media/image12.emf"/><Relationship Id="rId4" Type="http://schemas.openxmlformats.org/officeDocument/2006/relationships/image" Target="../media/image11.emf"/></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8.xml"/></Relationships>
</file>

<file path=ppt/slides/_rels/slide1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3.xml"/><Relationship Id="rId1" Type="http://schemas.openxmlformats.org/officeDocument/2006/relationships/slideLayout" Target="../slideLayouts/slideLayout47.xml"/><Relationship Id="rId4" Type="http://schemas.openxmlformats.org/officeDocument/2006/relationships/image" Target="../media/image12.emf"/></Relationships>
</file>

<file path=ppt/slides/_rels/slide14.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4.xml"/><Relationship Id="rId1" Type="http://schemas.openxmlformats.org/officeDocument/2006/relationships/slideLayout" Target="../slideLayouts/slideLayout47.xml"/><Relationship Id="rId4" Type="http://schemas.openxmlformats.org/officeDocument/2006/relationships/image" Target="../media/image12.emf"/></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8.xml"/></Relationships>
</file>

<file path=ppt/slides/_rels/slide18.xml.rels><?xml version="1.0" encoding="UTF-8" standalone="yes"?>
<Relationships xmlns="http://schemas.openxmlformats.org/package/2006/relationships"><Relationship Id="rId3" Type="http://schemas.openxmlformats.org/officeDocument/2006/relationships/hyperlink" Target="https://github.com/Azure/azure-websites-java-remote-debugging" TargetMode="External"/><Relationship Id="rId2" Type="http://schemas.openxmlformats.org/officeDocument/2006/relationships/notesSlide" Target="../notesSlides/notesSlide17.xml"/><Relationship Id="rId1" Type="http://schemas.openxmlformats.org/officeDocument/2006/relationships/slideLayout" Target="../slideLayouts/slideLayout3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8.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8.xml"/></Relationships>
</file>

<file path=ppt/slides/_rels/slide22.xml.rels><?xml version="1.0" encoding="UTF-8" standalone="yes"?>
<Relationships xmlns="http://schemas.openxmlformats.org/package/2006/relationships"><Relationship Id="rId2" Type="http://schemas.openxmlformats.org/officeDocument/2006/relationships/hyperlink" Target="https://github.com/projectkudu/kudu" TargetMode="External"/><Relationship Id="rId1" Type="http://schemas.openxmlformats.org/officeDocument/2006/relationships/slideLayout" Target="../slideLayouts/slideLayout4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8.xml"/></Relationships>
</file>

<file path=ppt/slides/_rels/slide25.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4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8.xml"/></Relationships>
</file>

<file path=ppt/slides/_rels/slide32.xml.rels><?xml version="1.0" encoding="UTF-8" standalone="yes"?>
<Relationships xmlns="http://schemas.openxmlformats.org/package/2006/relationships"><Relationship Id="rId2" Type="http://schemas.openxmlformats.org/officeDocument/2006/relationships/hyperlink" Target="http://azure.microsoft.com/blog/2014/09/09/writing-a-site-extension-for-azure-websites/" TargetMode="External"/><Relationship Id="rId1" Type="http://schemas.openxmlformats.org/officeDocument/2006/relationships/slideLayout" Target="../slideLayouts/slideLayout4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4.xml.rels><?xml version="1.0" encoding="UTF-8" standalone="yes"?>
<Relationships xmlns="http://schemas.openxmlformats.org/package/2006/relationships"><Relationship Id="rId2" Type="http://schemas.openxmlformats.org/officeDocument/2006/relationships/hyperlink" Target="mailto:ahmels@microsoft.com" TargetMode="External"/><Relationship Id="rId1" Type="http://schemas.openxmlformats.org/officeDocument/2006/relationships/slideLayout" Target="../slideLayouts/slideLayout47.xml"/></Relationships>
</file>

<file path=ppt/slides/_rels/slide35.xml.rels><?xml version="1.0" encoding="UTF-8" standalone="yes"?>
<Relationships xmlns="http://schemas.openxmlformats.org/package/2006/relationships"><Relationship Id="rId3" Type="http://schemas.openxmlformats.org/officeDocument/2006/relationships/hyperlink" Target="http://www.visualstudio.com/" TargetMode="External"/><Relationship Id="rId2" Type="http://schemas.openxmlformats.org/officeDocument/2006/relationships/notesSlide" Target="../notesSlides/notesSlide25.xml"/><Relationship Id="rId1" Type="http://schemas.openxmlformats.org/officeDocument/2006/relationships/slideLayout" Target="../slideLayouts/slideLayout13.xml"/><Relationship Id="rId6" Type="http://schemas.openxmlformats.org/officeDocument/2006/relationships/image" Target="../media/image2.png"/><Relationship Id="rId5" Type="http://schemas.openxmlformats.org/officeDocument/2006/relationships/hyperlink" Target="http://msdn.microsoft.com/vstudio" TargetMode="External"/><Relationship Id="rId4" Type="http://schemas.openxmlformats.org/officeDocument/2006/relationships/hyperlink" Target="http://blogs.msdn.com/b/developer-tools/"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www.microsoft.com/learning" TargetMode="External"/><Relationship Id="rId7" Type="http://schemas.openxmlformats.org/officeDocument/2006/relationships/image" Target="../media/image15.png"/><Relationship Id="rId2" Type="http://schemas.openxmlformats.org/officeDocument/2006/relationships/notesSlide" Target="../notesSlides/notesSlide26.xml"/><Relationship Id="rId1" Type="http://schemas.openxmlformats.org/officeDocument/2006/relationships/slideLayout" Target="../slideLayouts/slideLayout19.xml"/><Relationship Id="rId6" Type="http://schemas.openxmlformats.org/officeDocument/2006/relationships/hyperlink" Target="http://channel9.msdn.com/Events/TechEd" TargetMode="External"/><Relationship Id="rId5" Type="http://schemas.openxmlformats.org/officeDocument/2006/relationships/hyperlink" Target="http://microsoft.com/technet" TargetMode="External"/><Relationship Id="rId4" Type="http://schemas.openxmlformats.org/officeDocument/2006/relationships/hyperlink" Target="http://microsoft.com/msdn"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19.xml"/><Relationship Id="rId6" Type="http://schemas.openxmlformats.org/officeDocument/2006/relationships/image" Target="../media/image18.jpg"/><Relationship Id="rId5" Type="http://schemas.openxmlformats.org/officeDocument/2006/relationships/image" Target="../media/image17.png"/><Relationship Id="rId4" Type="http://schemas.openxmlformats.org/officeDocument/2006/relationships/image" Target="../media/image16.png"/></Relationships>
</file>

<file path=ppt/slides/_rels/slide3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8.xml"/><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9.xml"/><Relationship Id="rId1" Type="http://schemas.openxmlformats.org/officeDocument/2006/relationships/slideLayout" Target="../slideLayouts/slideLayout28.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7.xml"/></Relationships>
</file>

<file path=ppt/slides/_rels/slide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5.xml"/><Relationship Id="rId1" Type="http://schemas.openxmlformats.org/officeDocument/2006/relationships/slideLayout" Target="../slideLayouts/slideLayout47.xml"/><Relationship Id="rId4" Type="http://schemas.openxmlformats.org/officeDocument/2006/relationships/image" Target="../media/image12.em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8.xml"/></Relationships>
</file>

<file path=ppt/slides/_rels/slide7.xml.rels><?xml version="1.0" encoding="UTF-8" standalone="yes"?>
<Relationships xmlns="http://schemas.openxmlformats.org/package/2006/relationships"><Relationship Id="rId3" Type="http://schemas.openxmlformats.org/officeDocument/2006/relationships/hyperlink" Target="https://github.com/KuduApps/MvcAppWithTests/blob/master/deploy.cmd#L77" TargetMode="External"/><Relationship Id="rId2" Type="http://schemas.openxmlformats.org/officeDocument/2006/relationships/notesSlide" Target="../notesSlides/notesSlide7.xml"/><Relationship Id="rId1" Type="http://schemas.openxmlformats.org/officeDocument/2006/relationships/slideLayout" Target="../slideLayouts/slideLayout4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2511670"/>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a:xfrm>
            <a:off x="274638" y="3954463"/>
            <a:ext cx="9982199" cy="1829593"/>
          </a:xfrm>
        </p:spPr>
        <p:txBody>
          <a:bodyPr/>
          <a:lstStyle/>
          <a:p>
            <a:r>
              <a:rPr lang="en-US" dirty="0" smtClean="0"/>
              <a:t>Creating and deploying a WebJob using Visual Studio</a:t>
            </a:r>
            <a:endParaRPr lang="en-US" dirty="0"/>
          </a:p>
        </p:txBody>
      </p:sp>
    </p:spTree>
    <p:extLst>
      <p:ext uri="{BB962C8B-B14F-4D97-AF65-F5344CB8AC3E}">
        <p14:creationId xmlns:p14="http://schemas.microsoft.com/office/powerpoint/2010/main" val="2915813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8" y="1212850"/>
            <a:ext cx="11887200" cy="1686616"/>
          </a:xfrm>
        </p:spPr>
        <p:txBody>
          <a:bodyPr/>
          <a:lstStyle/>
          <a:p>
            <a:r>
              <a:rPr lang="en-US" dirty="0" smtClean="0"/>
              <a:t>VS Online “Monaco”</a:t>
            </a:r>
          </a:p>
          <a:p>
            <a:pPr marL="0" indent="0">
              <a:buNone/>
            </a:pPr>
            <a:endParaRPr lang="en-US" sz="2800" dirty="0" smtClean="0"/>
          </a:p>
          <a:p>
            <a:pPr lvl="2"/>
            <a:endParaRPr lang="en-US" sz="2800" dirty="0" smtClean="0"/>
          </a:p>
        </p:txBody>
      </p:sp>
      <p:sp>
        <p:nvSpPr>
          <p:cNvPr id="2" name="Title 1"/>
          <p:cNvSpPr>
            <a:spLocks noGrp="1"/>
          </p:cNvSpPr>
          <p:nvPr>
            <p:ph type="title"/>
          </p:nvPr>
        </p:nvSpPr>
        <p:spPr/>
        <p:txBody>
          <a:bodyPr/>
          <a:lstStyle/>
          <a:p>
            <a:r>
              <a:rPr lang="en-US" dirty="0"/>
              <a:t>I- Development and Deployment</a:t>
            </a:r>
          </a:p>
        </p:txBody>
      </p:sp>
      <p:cxnSp>
        <p:nvCxnSpPr>
          <p:cNvPr id="4" name="Straight Arrow Connector 3"/>
          <p:cNvCxnSpPr>
            <a:stCxn id="15" idx="0"/>
            <a:endCxn id="9" idx="2"/>
          </p:cNvCxnSpPr>
          <p:nvPr/>
        </p:nvCxnSpPr>
        <p:spPr>
          <a:xfrm flipV="1">
            <a:off x="4543889" y="4322144"/>
            <a:ext cx="1311738" cy="1032236"/>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a:stCxn id="9" idx="3"/>
            <a:endCxn id="11" idx="1"/>
          </p:cNvCxnSpPr>
          <p:nvPr/>
        </p:nvCxnSpPr>
        <p:spPr>
          <a:xfrm>
            <a:off x="6318694" y="3862102"/>
            <a:ext cx="1610528" cy="2842"/>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a:stCxn id="18" idx="0"/>
            <a:endCxn id="9" idx="2"/>
          </p:cNvCxnSpPr>
          <p:nvPr/>
        </p:nvCxnSpPr>
        <p:spPr>
          <a:xfrm flipH="1" flipV="1">
            <a:off x="5855627" y="4322144"/>
            <a:ext cx="1327361" cy="1034088"/>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a:stCxn id="12" idx="2"/>
            <a:endCxn id="11" idx="0"/>
          </p:cNvCxnSpPr>
          <p:nvPr/>
        </p:nvCxnSpPr>
        <p:spPr>
          <a:xfrm flipH="1">
            <a:off x="8312729" y="3154620"/>
            <a:ext cx="5006" cy="329324"/>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8" name="Group 7"/>
          <p:cNvGrpSpPr/>
          <p:nvPr/>
        </p:nvGrpSpPr>
        <p:grpSpPr>
          <a:xfrm>
            <a:off x="5392559" y="3031966"/>
            <a:ext cx="1254034" cy="1290178"/>
            <a:chOff x="3551237" y="2130884"/>
            <a:chExt cx="1254034" cy="1290178"/>
          </a:xfrm>
        </p:grpSpPr>
        <p:pic>
          <p:nvPicPr>
            <p:cNvPr id="9" name="Picture 8"/>
            <p:cNvPicPr>
              <a:picLocks noChangeAspect="1"/>
            </p:cNvPicPr>
            <p:nvPr/>
          </p:nvPicPr>
          <p:blipFill>
            <a:blip r:embed="rId3"/>
            <a:stretch>
              <a:fillRect/>
            </a:stretch>
          </p:blipFill>
          <p:spPr>
            <a:xfrm>
              <a:off x="3551237" y="2500978"/>
              <a:ext cx="926135" cy="920084"/>
            </a:xfrm>
            <a:prstGeom prst="rect">
              <a:avLst/>
            </a:prstGeom>
          </p:spPr>
        </p:pic>
        <p:sp>
          <p:nvSpPr>
            <p:cNvPr id="10" name="TextBox 9"/>
            <p:cNvSpPr txBox="1"/>
            <p:nvPr/>
          </p:nvSpPr>
          <p:spPr>
            <a:xfrm>
              <a:off x="3551237" y="2130884"/>
              <a:ext cx="1254034" cy="369332"/>
            </a:xfrm>
            <a:prstGeom prst="rect">
              <a:avLst/>
            </a:prstGeom>
            <a:noFill/>
          </p:spPr>
          <p:txBody>
            <a:bodyPr wrap="square" rtlCol="0">
              <a:spAutoFit/>
            </a:bodyPr>
            <a:lstStyle/>
            <a:p>
              <a:r>
                <a:rPr lang="en-US" dirty="0" err="1" smtClean="0">
                  <a:solidFill>
                    <a:srgbClr val="00ABEC"/>
                  </a:solidFill>
                </a:rPr>
                <a:t>GitHub</a:t>
              </a:r>
              <a:endParaRPr lang="en-US" dirty="0">
                <a:solidFill>
                  <a:srgbClr val="00ABEC"/>
                </a:solidFill>
              </a:endParaRPr>
            </a:p>
          </p:txBody>
        </p:sp>
      </p:grpSp>
      <p:pic>
        <p:nvPicPr>
          <p:cNvPr id="11" name="Picture 10"/>
          <p:cNvPicPr>
            <a:picLocks noChangeAspect="1"/>
          </p:cNvPicPr>
          <p:nvPr/>
        </p:nvPicPr>
        <p:blipFill>
          <a:blip r:embed="rId4"/>
          <a:stretch>
            <a:fillRect/>
          </a:stretch>
        </p:blipFill>
        <p:spPr>
          <a:xfrm>
            <a:off x="7929222" y="3483944"/>
            <a:ext cx="767014" cy="762000"/>
          </a:xfrm>
          <a:prstGeom prst="rect">
            <a:avLst/>
          </a:prstGeom>
        </p:spPr>
      </p:pic>
      <p:pic>
        <p:nvPicPr>
          <p:cNvPr id="12" name="Picture 11"/>
          <p:cNvPicPr>
            <a:picLocks noChangeAspect="1"/>
          </p:cNvPicPr>
          <p:nvPr/>
        </p:nvPicPr>
        <p:blipFill>
          <a:blip r:embed="rId4"/>
          <a:stretch>
            <a:fillRect/>
          </a:stretch>
        </p:blipFill>
        <p:spPr>
          <a:xfrm>
            <a:off x="7934228" y="2392620"/>
            <a:ext cx="767014" cy="762000"/>
          </a:xfrm>
          <a:prstGeom prst="rect">
            <a:avLst/>
          </a:prstGeom>
        </p:spPr>
      </p:pic>
      <p:sp>
        <p:nvSpPr>
          <p:cNvPr id="13" name="TextBox 12"/>
          <p:cNvSpPr txBox="1"/>
          <p:nvPr/>
        </p:nvSpPr>
        <p:spPr>
          <a:xfrm>
            <a:off x="8447720" y="3112426"/>
            <a:ext cx="1254034" cy="369332"/>
          </a:xfrm>
          <a:prstGeom prst="rect">
            <a:avLst/>
          </a:prstGeom>
          <a:noFill/>
        </p:spPr>
        <p:txBody>
          <a:bodyPr wrap="square" rtlCol="0">
            <a:spAutoFit/>
          </a:bodyPr>
          <a:lstStyle/>
          <a:p>
            <a:r>
              <a:rPr lang="en-US" dirty="0" smtClean="0">
                <a:solidFill>
                  <a:srgbClr val="FFFFFF">
                    <a:lumMod val="50000"/>
                  </a:srgbClr>
                </a:solidFill>
              </a:rPr>
              <a:t>swap</a:t>
            </a:r>
            <a:endParaRPr lang="en-US" dirty="0">
              <a:solidFill>
                <a:srgbClr val="FFFFFF">
                  <a:lumMod val="50000"/>
                </a:srgbClr>
              </a:solidFill>
            </a:endParaRPr>
          </a:p>
        </p:txBody>
      </p:sp>
      <p:grpSp>
        <p:nvGrpSpPr>
          <p:cNvPr id="14" name="Group 13"/>
          <p:cNvGrpSpPr/>
          <p:nvPr/>
        </p:nvGrpSpPr>
        <p:grpSpPr>
          <a:xfrm>
            <a:off x="3823194" y="5354380"/>
            <a:ext cx="1447800" cy="884230"/>
            <a:chOff x="884237" y="5649364"/>
            <a:chExt cx="1447800" cy="884230"/>
          </a:xfrm>
        </p:grpSpPr>
        <p:pic>
          <p:nvPicPr>
            <p:cNvPr id="15" name="Picture 14"/>
            <p:cNvPicPr>
              <a:picLocks noChangeAspect="1"/>
            </p:cNvPicPr>
            <p:nvPr/>
          </p:nvPicPr>
          <p:blipFill>
            <a:blip r:embed="rId5"/>
            <a:stretch>
              <a:fillRect/>
            </a:stretch>
          </p:blipFill>
          <p:spPr>
            <a:xfrm>
              <a:off x="1265237" y="5649364"/>
              <a:ext cx="679390" cy="424786"/>
            </a:xfrm>
            <a:prstGeom prst="rect">
              <a:avLst/>
            </a:prstGeom>
          </p:spPr>
        </p:pic>
        <p:sp>
          <p:nvSpPr>
            <p:cNvPr id="16" name="TextBox 15"/>
            <p:cNvSpPr txBox="1"/>
            <p:nvPr/>
          </p:nvSpPr>
          <p:spPr>
            <a:xfrm>
              <a:off x="884237" y="6164262"/>
              <a:ext cx="1447800" cy="369332"/>
            </a:xfrm>
            <a:prstGeom prst="rect">
              <a:avLst/>
            </a:prstGeom>
            <a:noFill/>
          </p:spPr>
          <p:txBody>
            <a:bodyPr wrap="square" rtlCol="0">
              <a:spAutoFit/>
            </a:bodyPr>
            <a:lstStyle/>
            <a:p>
              <a:r>
                <a:rPr lang="en-US" dirty="0" smtClean="0">
                  <a:solidFill>
                    <a:srgbClr val="FFFFFF">
                      <a:lumMod val="50000"/>
                    </a:srgbClr>
                  </a:solidFill>
                </a:rPr>
                <a:t>Developer 1</a:t>
              </a:r>
              <a:endParaRPr lang="en-US" dirty="0">
                <a:solidFill>
                  <a:srgbClr val="FFFFFF">
                    <a:lumMod val="50000"/>
                  </a:srgbClr>
                </a:solidFill>
              </a:endParaRPr>
            </a:p>
          </p:txBody>
        </p:sp>
      </p:grpSp>
      <p:grpSp>
        <p:nvGrpSpPr>
          <p:cNvPr id="17" name="Group 16"/>
          <p:cNvGrpSpPr/>
          <p:nvPr/>
        </p:nvGrpSpPr>
        <p:grpSpPr>
          <a:xfrm>
            <a:off x="6462293" y="5356232"/>
            <a:ext cx="1447800" cy="884230"/>
            <a:chOff x="884237" y="5649364"/>
            <a:chExt cx="1447800" cy="884230"/>
          </a:xfrm>
        </p:grpSpPr>
        <p:pic>
          <p:nvPicPr>
            <p:cNvPr id="18" name="Picture 17"/>
            <p:cNvPicPr>
              <a:picLocks noChangeAspect="1"/>
            </p:cNvPicPr>
            <p:nvPr/>
          </p:nvPicPr>
          <p:blipFill>
            <a:blip r:embed="rId5"/>
            <a:stretch>
              <a:fillRect/>
            </a:stretch>
          </p:blipFill>
          <p:spPr>
            <a:xfrm>
              <a:off x="1265237" y="5649364"/>
              <a:ext cx="679390" cy="424786"/>
            </a:xfrm>
            <a:prstGeom prst="rect">
              <a:avLst/>
            </a:prstGeom>
          </p:spPr>
        </p:pic>
        <p:sp>
          <p:nvSpPr>
            <p:cNvPr id="19" name="TextBox 18"/>
            <p:cNvSpPr txBox="1"/>
            <p:nvPr/>
          </p:nvSpPr>
          <p:spPr>
            <a:xfrm>
              <a:off x="884237" y="6164262"/>
              <a:ext cx="1447800" cy="369332"/>
            </a:xfrm>
            <a:prstGeom prst="rect">
              <a:avLst/>
            </a:prstGeom>
            <a:noFill/>
          </p:spPr>
          <p:txBody>
            <a:bodyPr wrap="square" rtlCol="0">
              <a:spAutoFit/>
            </a:bodyPr>
            <a:lstStyle/>
            <a:p>
              <a:r>
                <a:rPr lang="en-US" dirty="0" smtClean="0">
                  <a:solidFill>
                    <a:srgbClr val="FFFFFF">
                      <a:lumMod val="50000"/>
                    </a:srgbClr>
                  </a:solidFill>
                </a:rPr>
                <a:t>Developer 2</a:t>
              </a:r>
              <a:endParaRPr lang="en-US" dirty="0">
                <a:solidFill>
                  <a:srgbClr val="FFFFFF">
                    <a:lumMod val="50000"/>
                  </a:srgbClr>
                </a:solidFill>
              </a:endParaRPr>
            </a:p>
          </p:txBody>
        </p:sp>
      </p:grpSp>
      <p:sp>
        <p:nvSpPr>
          <p:cNvPr id="20" name="TextBox 19"/>
          <p:cNvSpPr txBox="1"/>
          <p:nvPr/>
        </p:nvSpPr>
        <p:spPr>
          <a:xfrm>
            <a:off x="7820703" y="4228902"/>
            <a:ext cx="1254034" cy="369332"/>
          </a:xfrm>
          <a:prstGeom prst="rect">
            <a:avLst/>
          </a:prstGeom>
          <a:noFill/>
        </p:spPr>
        <p:txBody>
          <a:bodyPr wrap="square" rtlCol="0">
            <a:spAutoFit/>
          </a:bodyPr>
          <a:lstStyle/>
          <a:p>
            <a:r>
              <a:rPr lang="en-US" dirty="0" smtClean="0">
                <a:solidFill>
                  <a:srgbClr val="00ABEC"/>
                </a:solidFill>
              </a:rPr>
              <a:t>Staging</a:t>
            </a:r>
            <a:endParaRPr lang="en-US" dirty="0">
              <a:solidFill>
                <a:srgbClr val="00ABEC"/>
              </a:solidFill>
            </a:endParaRPr>
          </a:p>
        </p:txBody>
      </p:sp>
      <p:sp>
        <p:nvSpPr>
          <p:cNvPr id="21" name="TextBox 20"/>
          <p:cNvSpPr txBox="1"/>
          <p:nvPr/>
        </p:nvSpPr>
        <p:spPr>
          <a:xfrm>
            <a:off x="7709394" y="1968340"/>
            <a:ext cx="1340254" cy="369332"/>
          </a:xfrm>
          <a:prstGeom prst="rect">
            <a:avLst/>
          </a:prstGeom>
          <a:noFill/>
        </p:spPr>
        <p:txBody>
          <a:bodyPr wrap="square" rtlCol="0">
            <a:spAutoFit/>
          </a:bodyPr>
          <a:lstStyle/>
          <a:p>
            <a:r>
              <a:rPr lang="en-US" dirty="0" smtClean="0">
                <a:solidFill>
                  <a:srgbClr val="00ABEC"/>
                </a:solidFill>
              </a:rPr>
              <a:t>Production</a:t>
            </a:r>
            <a:endParaRPr lang="en-US" dirty="0">
              <a:solidFill>
                <a:srgbClr val="00ABEC"/>
              </a:solidFill>
            </a:endParaRPr>
          </a:p>
        </p:txBody>
      </p:sp>
      <p:pic>
        <p:nvPicPr>
          <p:cNvPr id="22" name="Picture 21"/>
          <p:cNvPicPr>
            <a:picLocks noChangeAspect="1"/>
          </p:cNvPicPr>
          <p:nvPr/>
        </p:nvPicPr>
        <p:blipFill>
          <a:blip r:embed="rId6"/>
          <a:stretch>
            <a:fillRect/>
          </a:stretch>
        </p:blipFill>
        <p:spPr>
          <a:xfrm>
            <a:off x="2491707" y="3488314"/>
            <a:ext cx="733685" cy="728889"/>
          </a:xfrm>
          <a:prstGeom prst="rect">
            <a:avLst/>
          </a:prstGeom>
        </p:spPr>
      </p:pic>
      <p:sp>
        <p:nvSpPr>
          <p:cNvPr id="23" name="TextBox 22"/>
          <p:cNvSpPr txBox="1"/>
          <p:nvPr/>
        </p:nvSpPr>
        <p:spPr>
          <a:xfrm>
            <a:off x="1798637" y="3064710"/>
            <a:ext cx="2429878" cy="369332"/>
          </a:xfrm>
          <a:prstGeom prst="rect">
            <a:avLst/>
          </a:prstGeom>
          <a:noFill/>
        </p:spPr>
        <p:txBody>
          <a:bodyPr wrap="square" rtlCol="0">
            <a:spAutoFit/>
          </a:bodyPr>
          <a:lstStyle/>
          <a:p>
            <a:r>
              <a:rPr lang="en-US" dirty="0" smtClean="0">
                <a:solidFill>
                  <a:srgbClr val="00ABEC"/>
                </a:solidFill>
              </a:rPr>
              <a:t>VS Online “Monaco”</a:t>
            </a:r>
            <a:endParaRPr lang="en-US" dirty="0">
              <a:solidFill>
                <a:srgbClr val="00ABEC"/>
              </a:solidFill>
            </a:endParaRPr>
          </a:p>
        </p:txBody>
      </p:sp>
      <p:cxnSp>
        <p:nvCxnSpPr>
          <p:cNvPr id="24" name="Straight Arrow Connector 23"/>
          <p:cNvCxnSpPr>
            <a:stCxn id="22" idx="3"/>
            <a:endCxn id="9" idx="1"/>
          </p:cNvCxnSpPr>
          <p:nvPr/>
        </p:nvCxnSpPr>
        <p:spPr>
          <a:xfrm>
            <a:off x="3225392" y="3852759"/>
            <a:ext cx="2167167" cy="9343"/>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2153048" y="4335462"/>
            <a:ext cx="1447800" cy="369332"/>
          </a:xfrm>
          <a:prstGeom prst="rect">
            <a:avLst/>
          </a:prstGeom>
          <a:noFill/>
        </p:spPr>
        <p:txBody>
          <a:bodyPr wrap="square" rtlCol="0">
            <a:spAutoFit/>
          </a:bodyPr>
          <a:lstStyle/>
          <a:p>
            <a:r>
              <a:rPr lang="en-US" dirty="0" smtClean="0">
                <a:solidFill>
                  <a:srgbClr val="FFFFFF">
                    <a:lumMod val="50000"/>
                  </a:srgbClr>
                </a:solidFill>
              </a:rPr>
              <a:t>Developer 3</a:t>
            </a:r>
            <a:endParaRPr lang="en-US" dirty="0">
              <a:solidFill>
                <a:srgbClr val="FFFFFF">
                  <a:lumMod val="50000"/>
                </a:srgbClr>
              </a:solidFill>
            </a:endParaRPr>
          </a:p>
        </p:txBody>
      </p:sp>
    </p:spTree>
    <p:extLst>
      <p:ext uri="{BB962C8B-B14F-4D97-AF65-F5344CB8AC3E}">
        <p14:creationId xmlns:p14="http://schemas.microsoft.com/office/powerpoint/2010/main" val="265299636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par>
                                <p:cTn id="11" presetID="10" presetClass="entr" presetSubtype="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a:xfrm>
            <a:off x="274638" y="3954463"/>
            <a:ext cx="9982199" cy="1829593"/>
          </a:xfrm>
        </p:spPr>
        <p:txBody>
          <a:bodyPr/>
          <a:lstStyle/>
          <a:p>
            <a:r>
              <a:rPr lang="en-US" dirty="0" smtClean="0"/>
              <a:t>Monaco</a:t>
            </a:r>
            <a:endParaRPr lang="en-US" dirty="0"/>
          </a:p>
        </p:txBody>
      </p:sp>
    </p:spTree>
    <p:extLst>
      <p:ext uri="{BB962C8B-B14F-4D97-AF65-F5344CB8AC3E}">
        <p14:creationId xmlns:p14="http://schemas.microsoft.com/office/powerpoint/2010/main" val="3973450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8" y="1212850"/>
            <a:ext cx="11887200" cy="1212640"/>
          </a:xfrm>
        </p:spPr>
        <p:txBody>
          <a:bodyPr/>
          <a:lstStyle/>
          <a:p>
            <a:r>
              <a:rPr lang="en-US" dirty="0" smtClean="0"/>
              <a:t>Testing in Production</a:t>
            </a:r>
            <a:endParaRPr lang="en-US" sz="2800" dirty="0" smtClean="0"/>
          </a:p>
          <a:p>
            <a:pPr lvl="2"/>
            <a:endParaRPr lang="en-US" sz="2800" dirty="0" smtClean="0"/>
          </a:p>
        </p:txBody>
      </p:sp>
      <p:sp>
        <p:nvSpPr>
          <p:cNvPr id="2" name="Title 1"/>
          <p:cNvSpPr>
            <a:spLocks noGrp="1"/>
          </p:cNvSpPr>
          <p:nvPr>
            <p:ph type="title"/>
          </p:nvPr>
        </p:nvSpPr>
        <p:spPr/>
        <p:txBody>
          <a:bodyPr/>
          <a:lstStyle/>
          <a:p>
            <a:r>
              <a:rPr lang="en-US" dirty="0"/>
              <a:t>I- Development and Deployment</a:t>
            </a:r>
          </a:p>
        </p:txBody>
      </p:sp>
      <p:cxnSp>
        <p:nvCxnSpPr>
          <p:cNvPr id="26" name="Straight Arrow Connector 25"/>
          <p:cNvCxnSpPr>
            <a:stCxn id="36" idx="0"/>
            <a:endCxn id="29" idx="2"/>
          </p:cNvCxnSpPr>
          <p:nvPr/>
        </p:nvCxnSpPr>
        <p:spPr>
          <a:xfrm flipV="1">
            <a:off x="5745313" y="4914066"/>
            <a:ext cx="3205" cy="739104"/>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32" idx="2"/>
            <a:endCxn id="29" idx="0"/>
          </p:cNvCxnSpPr>
          <p:nvPr/>
        </p:nvCxnSpPr>
        <p:spPr>
          <a:xfrm flipH="1">
            <a:off x="5748518" y="3822742"/>
            <a:ext cx="5006" cy="329324"/>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28" name="Group 27"/>
          <p:cNvGrpSpPr/>
          <p:nvPr/>
        </p:nvGrpSpPr>
        <p:grpSpPr>
          <a:xfrm>
            <a:off x="5365011" y="4152066"/>
            <a:ext cx="2057400" cy="762000"/>
            <a:chOff x="7513637" y="4106862"/>
            <a:chExt cx="2057400" cy="762000"/>
          </a:xfrm>
        </p:grpSpPr>
        <p:pic>
          <p:nvPicPr>
            <p:cNvPr id="29" name="Picture 28"/>
            <p:cNvPicPr>
              <a:picLocks noChangeAspect="1"/>
            </p:cNvPicPr>
            <p:nvPr/>
          </p:nvPicPr>
          <p:blipFill>
            <a:blip r:embed="rId3"/>
            <a:stretch>
              <a:fillRect/>
            </a:stretch>
          </p:blipFill>
          <p:spPr>
            <a:xfrm>
              <a:off x="7513637" y="4106862"/>
              <a:ext cx="767014" cy="762000"/>
            </a:xfrm>
            <a:prstGeom prst="rect">
              <a:avLst/>
            </a:prstGeom>
          </p:spPr>
        </p:pic>
        <p:sp>
          <p:nvSpPr>
            <p:cNvPr id="30" name="TextBox 29"/>
            <p:cNvSpPr txBox="1"/>
            <p:nvPr/>
          </p:nvSpPr>
          <p:spPr>
            <a:xfrm>
              <a:off x="8317003" y="4262676"/>
              <a:ext cx="1254034" cy="369332"/>
            </a:xfrm>
            <a:prstGeom prst="rect">
              <a:avLst/>
            </a:prstGeom>
            <a:noFill/>
          </p:spPr>
          <p:txBody>
            <a:bodyPr wrap="square" rtlCol="0">
              <a:spAutoFit/>
            </a:bodyPr>
            <a:lstStyle/>
            <a:p>
              <a:r>
                <a:rPr lang="en-US" dirty="0" smtClean="0">
                  <a:solidFill>
                    <a:srgbClr val="00ABEC"/>
                  </a:solidFill>
                </a:rPr>
                <a:t>Staging</a:t>
              </a:r>
              <a:endParaRPr lang="en-US" dirty="0">
                <a:solidFill>
                  <a:srgbClr val="00ABEC"/>
                </a:solidFill>
              </a:endParaRPr>
            </a:p>
          </p:txBody>
        </p:sp>
      </p:grpSp>
      <p:grpSp>
        <p:nvGrpSpPr>
          <p:cNvPr id="31" name="Group 30"/>
          <p:cNvGrpSpPr/>
          <p:nvPr/>
        </p:nvGrpSpPr>
        <p:grpSpPr>
          <a:xfrm>
            <a:off x="5370017" y="3060742"/>
            <a:ext cx="2143620" cy="762000"/>
            <a:chOff x="7513637" y="4106862"/>
            <a:chExt cx="2143620" cy="762000"/>
          </a:xfrm>
        </p:grpSpPr>
        <p:pic>
          <p:nvPicPr>
            <p:cNvPr id="32" name="Picture 31"/>
            <p:cNvPicPr>
              <a:picLocks noChangeAspect="1"/>
            </p:cNvPicPr>
            <p:nvPr/>
          </p:nvPicPr>
          <p:blipFill>
            <a:blip r:embed="rId3"/>
            <a:stretch>
              <a:fillRect/>
            </a:stretch>
          </p:blipFill>
          <p:spPr>
            <a:xfrm>
              <a:off x="7513637" y="4106862"/>
              <a:ext cx="767014" cy="762000"/>
            </a:xfrm>
            <a:prstGeom prst="rect">
              <a:avLst/>
            </a:prstGeom>
          </p:spPr>
        </p:pic>
        <p:sp>
          <p:nvSpPr>
            <p:cNvPr id="33" name="TextBox 32"/>
            <p:cNvSpPr txBox="1"/>
            <p:nvPr/>
          </p:nvSpPr>
          <p:spPr>
            <a:xfrm>
              <a:off x="8317003" y="4262676"/>
              <a:ext cx="1340254" cy="369332"/>
            </a:xfrm>
            <a:prstGeom prst="rect">
              <a:avLst/>
            </a:prstGeom>
            <a:noFill/>
          </p:spPr>
          <p:txBody>
            <a:bodyPr wrap="square" rtlCol="0">
              <a:spAutoFit/>
            </a:bodyPr>
            <a:lstStyle/>
            <a:p>
              <a:r>
                <a:rPr lang="en-US" dirty="0" smtClean="0">
                  <a:solidFill>
                    <a:srgbClr val="00ABEC"/>
                  </a:solidFill>
                </a:rPr>
                <a:t>Production</a:t>
              </a:r>
              <a:endParaRPr lang="en-US" dirty="0">
                <a:solidFill>
                  <a:srgbClr val="00ABEC"/>
                </a:solidFill>
              </a:endParaRPr>
            </a:p>
          </p:txBody>
        </p:sp>
      </p:grpSp>
      <p:sp>
        <p:nvSpPr>
          <p:cNvPr id="34" name="TextBox 33"/>
          <p:cNvSpPr txBox="1"/>
          <p:nvPr/>
        </p:nvSpPr>
        <p:spPr>
          <a:xfrm>
            <a:off x="5883509" y="3780548"/>
            <a:ext cx="1254034" cy="369332"/>
          </a:xfrm>
          <a:prstGeom prst="rect">
            <a:avLst/>
          </a:prstGeom>
          <a:noFill/>
        </p:spPr>
        <p:txBody>
          <a:bodyPr wrap="square" rtlCol="0">
            <a:spAutoFit/>
          </a:bodyPr>
          <a:lstStyle/>
          <a:p>
            <a:r>
              <a:rPr lang="en-US" dirty="0" smtClean="0">
                <a:solidFill>
                  <a:srgbClr val="FFFFFF">
                    <a:lumMod val="50000"/>
                  </a:srgbClr>
                </a:solidFill>
              </a:rPr>
              <a:t>swap</a:t>
            </a:r>
            <a:endParaRPr lang="en-US" dirty="0">
              <a:solidFill>
                <a:srgbClr val="FFFFFF">
                  <a:lumMod val="50000"/>
                </a:srgbClr>
              </a:solidFill>
            </a:endParaRPr>
          </a:p>
        </p:txBody>
      </p:sp>
      <p:grpSp>
        <p:nvGrpSpPr>
          <p:cNvPr id="35" name="Group 34"/>
          <p:cNvGrpSpPr/>
          <p:nvPr/>
        </p:nvGrpSpPr>
        <p:grpSpPr>
          <a:xfrm>
            <a:off x="5100818" y="5653170"/>
            <a:ext cx="1295400" cy="884230"/>
            <a:chOff x="960437" y="5649364"/>
            <a:chExt cx="1295400" cy="884230"/>
          </a:xfrm>
        </p:grpSpPr>
        <p:pic>
          <p:nvPicPr>
            <p:cNvPr id="36" name="Picture 35"/>
            <p:cNvPicPr>
              <a:picLocks noChangeAspect="1"/>
            </p:cNvPicPr>
            <p:nvPr/>
          </p:nvPicPr>
          <p:blipFill>
            <a:blip r:embed="rId4"/>
            <a:stretch>
              <a:fillRect/>
            </a:stretch>
          </p:blipFill>
          <p:spPr>
            <a:xfrm>
              <a:off x="1265237" y="5649364"/>
              <a:ext cx="679390" cy="424786"/>
            </a:xfrm>
            <a:prstGeom prst="rect">
              <a:avLst/>
            </a:prstGeom>
          </p:spPr>
        </p:pic>
        <p:sp>
          <p:nvSpPr>
            <p:cNvPr id="37" name="TextBox 36"/>
            <p:cNvSpPr txBox="1"/>
            <p:nvPr/>
          </p:nvSpPr>
          <p:spPr>
            <a:xfrm>
              <a:off x="960437" y="6164262"/>
              <a:ext cx="1295400" cy="369332"/>
            </a:xfrm>
            <a:prstGeom prst="rect">
              <a:avLst/>
            </a:prstGeom>
            <a:noFill/>
          </p:spPr>
          <p:txBody>
            <a:bodyPr wrap="square" rtlCol="0">
              <a:spAutoFit/>
            </a:bodyPr>
            <a:lstStyle/>
            <a:p>
              <a:r>
                <a:rPr lang="en-US" dirty="0" smtClean="0">
                  <a:solidFill>
                    <a:srgbClr val="FFFFFF">
                      <a:lumMod val="50000"/>
                    </a:srgbClr>
                  </a:solidFill>
                </a:rPr>
                <a:t> Developer</a:t>
              </a:r>
              <a:endParaRPr lang="en-US" dirty="0">
                <a:solidFill>
                  <a:srgbClr val="FFFFFF">
                    <a:lumMod val="50000"/>
                  </a:srgbClr>
                </a:solidFill>
              </a:endParaRPr>
            </a:p>
          </p:txBody>
        </p:sp>
      </p:grpSp>
      <p:cxnSp>
        <p:nvCxnSpPr>
          <p:cNvPr id="39" name="Straight Arrow Connector 38"/>
          <p:cNvCxnSpPr/>
          <p:nvPr/>
        </p:nvCxnSpPr>
        <p:spPr>
          <a:xfrm>
            <a:off x="2035155" y="3401222"/>
            <a:ext cx="3400899" cy="8884"/>
          </a:xfrm>
          <a:prstGeom prst="straightConnector1">
            <a:avLst/>
          </a:prstGeom>
          <a:ln w="7620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1963968" y="2813878"/>
            <a:ext cx="3361305"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FFFFFF"/>
                    </a:gs>
                    <a:gs pos="30000">
                      <a:srgbClr val="FFFFFF"/>
                    </a:gs>
                  </a:gsLst>
                  <a:lin ang="5400000" scaled="0"/>
                </a:gradFill>
              </a:rPr>
              <a:t>100% production.com</a:t>
            </a:r>
          </a:p>
        </p:txBody>
      </p:sp>
    </p:spTree>
    <p:extLst>
      <p:ext uri="{BB962C8B-B14F-4D97-AF65-F5344CB8AC3E}">
        <p14:creationId xmlns:p14="http://schemas.microsoft.com/office/powerpoint/2010/main" val="2612318131"/>
      </p:ext>
    </p:extLst>
  </p:cSld>
  <p:clrMapOvr>
    <a:masterClrMapping/>
  </p:clrMapOvr>
  <p:transition spd="slow">
    <p:push/>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8" y="1212850"/>
            <a:ext cx="11887200" cy="1212640"/>
          </a:xfrm>
        </p:spPr>
        <p:txBody>
          <a:bodyPr/>
          <a:lstStyle/>
          <a:p>
            <a:r>
              <a:rPr lang="en-US" dirty="0" smtClean="0"/>
              <a:t>Testing in Production</a:t>
            </a:r>
            <a:endParaRPr lang="en-US" sz="2800" dirty="0" smtClean="0"/>
          </a:p>
          <a:p>
            <a:pPr lvl="2"/>
            <a:endParaRPr lang="en-US" sz="2800" dirty="0" smtClean="0"/>
          </a:p>
        </p:txBody>
      </p:sp>
      <p:sp>
        <p:nvSpPr>
          <p:cNvPr id="2" name="Title 1"/>
          <p:cNvSpPr>
            <a:spLocks noGrp="1"/>
          </p:cNvSpPr>
          <p:nvPr>
            <p:ph type="title"/>
          </p:nvPr>
        </p:nvSpPr>
        <p:spPr/>
        <p:txBody>
          <a:bodyPr/>
          <a:lstStyle/>
          <a:p>
            <a:r>
              <a:rPr lang="en-US" dirty="0"/>
              <a:t>I- Development and Deployment</a:t>
            </a:r>
          </a:p>
        </p:txBody>
      </p:sp>
      <p:cxnSp>
        <p:nvCxnSpPr>
          <p:cNvPr id="58" name="Straight Arrow Connector 57"/>
          <p:cNvCxnSpPr>
            <a:stCxn id="68" idx="0"/>
            <a:endCxn id="61" idx="2"/>
          </p:cNvCxnSpPr>
          <p:nvPr/>
        </p:nvCxnSpPr>
        <p:spPr>
          <a:xfrm flipV="1">
            <a:off x="5745313" y="4914066"/>
            <a:ext cx="3205" cy="739104"/>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a:stCxn id="64" idx="2"/>
            <a:endCxn id="61" idx="0"/>
          </p:cNvCxnSpPr>
          <p:nvPr/>
        </p:nvCxnSpPr>
        <p:spPr>
          <a:xfrm flipH="1">
            <a:off x="5748518" y="3822742"/>
            <a:ext cx="5006" cy="329324"/>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60" name="Group 59"/>
          <p:cNvGrpSpPr/>
          <p:nvPr/>
        </p:nvGrpSpPr>
        <p:grpSpPr>
          <a:xfrm>
            <a:off x="5365011" y="4152066"/>
            <a:ext cx="2057400" cy="762000"/>
            <a:chOff x="7513637" y="4106862"/>
            <a:chExt cx="2057400" cy="762000"/>
          </a:xfrm>
        </p:grpSpPr>
        <p:pic>
          <p:nvPicPr>
            <p:cNvPr id="61" name="Picture 60"/>
            <p:cNvPicPr>
              <a:picLocks noChangeAspect="1"/>
            </p:cNvPicPr>
            <p:nvPr/>
          </p:nvPicPr>
          <p:blipFill>
            <a:blip r:embed="rId3"/>
            <a:stretch>
              <a:fillRect/>
            </a:stretch>
          </p:blipFill>
          <p:spPr>
            <a:xfrm>
              <a:off x="7513637" y="4106862"/>
              <a:ext cx="767014" cy="762000"/>
            </a:xfrm>
            <a:prstGeom prst="rect">
              <a:avLst/>
            </a:prstGeom>
          </p:spPr>
        </p:pic>
        <p:sp>
          <p:nvSpPr>
            <p:cNvPr id="62" name="TextBox 61"/>
            <p:cNvSpPr txBox="1"/>
            <p:nvPr/>
          </p:nvSpPr>
          <p:spPr>
            <a:xfrm>
              <a:off x="8317003" y="4262676"/>
              <a:ext cx="1254034" cy="369332"/>
            </a:xfrm>
            <a:prstGeom prst="rect">
              <a:avLst/>
            </a:prstGeom>
            <a:noFill/>
          </p:spPr>
          <p:txBody>
            <a:bodyPr wrap="square" rtlCol="0">
              <a:spAutoFit/>
            </a:bodyPr>
            <a:lstStyle/>
            <a:p>
              <a:r>
                <a:rPr lang="en-US" dirty="0" smtClean="0">
                  <a:solidFill>
                    <a:srgbClr val="00ABEC"/>
                  </a:solidFill>
                </a:rPr>
                <a:t>Staging</a:t>
              </a:r>
              <a:endParaRPr lang="en-US" dirty="0">
                <a:solidFill>
                  <a:srgbClr val="00ABEC"/>
                </a:solidFill>
              </a:endParaRPr>
            </a:p>
          </p:txBody>
        </p:sp>
      </p:grpSp>
      <p:grpSp>
        <p:nvGrpSpPr>
          <p:cNvPr id="63" name="Group 62"/>
          <p:cNvGrpSpPr/>
          <p:nvPr/>
        </p:nvGrpSpPr>
        <p:grpSpPr>
          <a:xfrm>
            <a:off x="5370017" y="3060742"/>
            <a:ext cx="2143620" cy="762000"/>
            <a:chOff x="7513637" y="4106862"/>
            <a:chExt cx="2143620" cy="762000"/>
          </a:xfrm>
        </p:grpSpPr>
        <p:pic>
          <p:nvPicPr>
            <p:cNvPr id="64" name="Picture 63"/>
            <p:cNvPicPr>
              <a:picLocks noChangeAspect="1"/>
            </p:cNvPicPr>
            <p:nvPr/>
          </p:nvPicPr>
          <p:blipFill>
            <a:blip r:embed="rId3"/>
            <a:stretch>
              <a:fillRect/>
            </a:stretch>
          </p:blipFill>
          <p:spPr>
            <a:xfrm>
              <a:off x="7513637" y="4106862"/>
              <a:ext cx="767014" cy="762000"/>
            </a:xfrm>
            <a:prstGeom prst="rect">
              <a:avLst/>
            </a:prstGeom>
          </p:spPr>
        </p:pic>
        <p:sp>
          <p:nvSpPr>
            <p:cNvPr id="65" name="TextBox 64"/>
            <p:cNvSpPr txBox="1"/>
            <p:nvPr/>
          </p:nvSpPr>
          <p:spPr>
            <a:xfrm>
              <a:off x="8317003" y="4262676"/>
              <a:ext cx="1340254" cy="369332"/>
            </a:xfrm>
            <a:prstGeom prst="rect">
              <a:avLst/>
            </a:prstGeom>
            <a:noFill/>
          </p:spPr>
          <p:txBody>
            <a:bodyPr wrap="square" rtlCol="0">
              <a:spAutoFit/>
            </a:bodyPr>
            <a:lstStyle/>
            <a:p>
              <a:r>
                <a:rPr lang="en-US" dirty="0" smtClean="0">
                  <a:solidFill>
                    <a:srgbClr val="00ABEC"/>
                  </a:solidFill>
                </a:rPr>
                <a:t>Production</a:t>
              </a:r>
              <a:endParaRPr lang="en-US" dirty="0">
                <a:solidFill>
                  <a:srgbClr val="00ABEC"/>
                </a:solidFill>
              </a:endParaRPr>
            </a:p>
          </p:txBody>
        </p:sp>
      </p:grpSp>
      <p:sp>
        <p:nvSpPr>
          <p:cNvPr id="66" name="TextBox 65"/>
          <p:cNvSpPr txBox="1"/>
          <p:nvPr/>
        </p:nvSpPr>
        <p:spPr>
          <a:xfrm>
            <a:off x="5883509" y="3780548"/>
            <a:ext cx="1254034" cy="369332"/>
          </a:xfrm>
          <a:prstGeom prst="rect">
            <a:avLst/>
          </a:prstGeom>
          <a:noFill/>
        </p:spPr>
        <p:txBody>
          <a:bodyPr wrap="square" rtlCol="0">
            <a:spAutoFit/>
          </a:bodyPr>
          <a:lstStyle/>
          <a:p>
            <a:r>
              <a:rPr lang="en-US" dirty="0" smtClean="0">
                <a:solidFill>
                  <a:srgbClr val="FFFFFF">
                    <a:lumMod val="50000"/>
                  </a:srgbClr>
                </a:solidFill>
              </a:rPr>
              <a:t>swap</a:t>
            </a:r>
            <a:endParaRPr lang="en-US" dirty="0">
              <a:solidFill>
                <a:srgbClr val="FFFFFF">
                  <a:lumMod val="50000"/>
                </a:srgbClr>
              </a:solidFill>
            </a:endParaRPr>
          </a:p>
        </p:txBody>
      </p:sp>
      <p:grpSp>
        <p:nvGrpSpPr>
          <p:cNvPr id="67" name="Group 66"/>
          <p:cNvGrpSpPr/>
          <p:nvPr/>
        </p:nvGrpSpPr>
        <p:grpSpPr>
          <a:xfrm>
            <a:off x="5100818" y="5653170"/>
            <a:ext cx="1295400" cy="884230"/>
            <a:chOff x="960437" y="5649364"/>
            <a:chExt cx="1295400" cy="884230"/>
          </a:xfrm>
        </p:grpSpPr>
        <p:pic>
          <p:nvPicPr>
            <p:cNvPr id="68" name="Picture 67"/>
            <p:cNvPicPr>
              <a:picLocks noChangeAspect="1"/>
            </p:cNvPicPr>
            <p:nvPr/>
          </p:nvPicPr>
          <p:blipFill>
            <a:blip r:embed="rId4"/>
            <a:stretch>
              <a:fillRect/>
            </a:stretch>
          </p:blipFill>
          <p:spPr>
            <a:xfrm>
              <a:off x="1265237" y="5649364"/>
              <a:ext cx="679390" cy="424786"/>
            </a:xfrm>
            <a:prstGeom prst="rect">
              <a:avLst/>
            </a:prstGeom>
          </p:spPr>
        </p:pic>
        <p:sp>
          <p:nvSpPr>
            <p:cNvPr id="69" name="TextBox 68"/>
            <p:cNvSpPr txBox="1"/>
            <p:nvPr/>
          </p:nvSpPr>
          <p:spPr>
            <a:xfrm>
              <a:off x="960437" y="6164262"/>
              <a:ext cx="1295400" cy="369332"/>
            </a:xfrm>
            <a:prstGeom prst="rect">
              <a:avLst/>
            </a:prstGeom>
            <a:noFill/>
          </p:spPr>
          <p:txBody>
            <a:bodyPr wrap="square" rtlCol="0">
              <a:spAutoFit/>
            </a:bodyPr>
            <a:lstStyle/>
            <a:p>
              <a:r>
                <a:rPr lang="en-US" dirty="0" smtClean="0">
                  <a:solidFill>
                    <a:srgbClr val="FFFFFF">
                      <a:lumMod val="50000"/>
                    </a:srgbClr>
                  </a:solidFill>
                </a:rPr>
                <a:t> Developer</a:t>
              </a:r>
              <a:endParaRPr lang="en-US" dirty="0">
                <a:solidFill>
                  <a:srgbClr val="FFFFFF">
                    <a:lumMod val="50000"/>
                  </a:srgbClr>
                </a:solidFill>
              </a:endParaRPr>
            </a:p>
          </p:txBody>
        </p:sp>
      </p:grpSp>
      <p:cxnSp>
        <p:nvCxnSpPr>
          <p:cNvPr id="70" name="Straight Arrow Connector 69"/>
          <p:cNvCxnSpPr/>
          <p:nvPr/>
        </p:nvCxnSpPr>
        <p:spPr>
          <a:xfrm>
            <a:off x="2035155" y="3401222"/>
            <a:ext cx="3400899" cy="8884"/>
          </a:xfrm>
          <a:prstGeom prst="straightConnector1">
            <a:avLst/>
          </a:prstGeom>
          <a:ln w="7620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1963968" y="2813878"/>
            <a:ext cx="3194592"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FFFFFF"/>
                    </a:gs>
                    <a:gs pos="30000">
                      <a:srgbClr val="FFFFFF"/>
                    </a:gs>
                  </a:gsLst>
                  <a:lin ang="5400000" scaled="0"/>
                </a:gradFill>
              </a:rPr>
              <a:t>80% production.com</a:t>
            </a:r>
          </a:p>
        </p:txBody>
      </p:sp>
      <p:cxnSp>
        <p:nvCxnSpPr>
          <p:cNvPr id="72" name="Straight Arrow Connector 71"/>
          <p:cNvCxnSpPr/>
          <p:nvPr/>
        </p:nvCxnSpPr>
        <p:spPr>
          <a:xfrm>
            <a:off x="2022224" y="4465606"/>
            <a:ext cx="3400899" cy="8884"/>
          </a:xfrm>
          <a:prstGeom prst="straightConnector1">
            <a:avLst/>
          </a:prstGeom>
          <a:ln w="3810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73" name="TextBox 72"/>
          <p:cNvSpPr txBox="1"/>
          <p:nvPr/>
        </p:nvSpPr>
        <p:spPr>
          <a:xfrm>
            <a:off x="1951037" y="3878262"/>
            <a:ext cx="3194592"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rgbClr val="FFFFFF"/>
                    </a:gs>
                    <a:gs pos="30000">
                      <a:srgbClr val="FFFFFF"/>
                    </a:gs>
                  </a:gsLst>
                  <a:lin ang="5400000" scaled="0"/>
                </a:gradFill>
              </a:rPr>
              <a:t>2</a:t>
            </a:r>
            <a:r>
              <a:rPr lang="en-US" sz="2400" dirty="0" smtClean="0">
                <a:gradFill>
                  <a:gsLst>
                    <a:gs pos="2917">
                      <a:srgbClr val="FFFFFF"/>
                    </a:gs>
                    <a:gs pos="30000">
                      <a:srgbClr val="FFFFFF"/>
                    </a:gs>
                  </a:gsLst>
                  <a:lin ang="5400000" scaled="0"/>
                </a:gradFill>
              </a:rPr>
              <a:t>0% production.com</a:t>
            </a:r>
          </a:p>
        </p:txBody>
      </p:sp>
    </p:spTree>
    <p:extLst>
      <p:ext uri="{BB962C8B-B14F-4D97-AF65-F5344CB8AC3E}">
        <p14:creationId xmlns:p14="http://schemas.microsoft.com/office/powerpoint/2010/main" val="2667760167"/>
      </p:ext>
    </p:extLst>
  </p:cSld>
  <p:clrMapOvr>
    <a:masterClrMapping/>
  </p:clrMapOvr>
  <p:transition spd="slow">
    <p:push/>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a:xfrm>
            <a:off x="274638" y="3954463"/>
            <a:ext cx="9982199" cy="1829593"/>
          </a:xfrm>
        </p:spPr>
        <p:txBody>
          <a:bodyPr/>
          <a:lstStyle/>
          <a:p>
            <a:r>
              <a:rPr lang="en-US" dirty="0" smtClean="0"/>
              <a:t>Testing in Production</a:t>
            </a:r>
            <a:endParaRPr lang="en-US" dirty="0"/>
          </a:p>
        </p:txBody>
      </p:sp>
    </p:spTree>
    <p:extLst>
      <p:ext uri="{BB962C8B-B14F-4D97-AF65-F5344CB8AC3E}">
        <p14:creationId xmlns:p14="http://schemas.microsoft.com/office/powerpoint/2010/main" val="94838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738664"/>
          </a:xfrm>
        </p:spPr>
        <p:txBody>
          <a:bodyPr/>
          <a:lstStyle/>
          <a:p>
            <a:r>
              <a:rPr lang="en-US" dirty="0" smtClean="0"/>
              <a:t>Visual Studio Tools</a:t>
            </a:r>
            <a:endParaRPr lang="en-US" dirty="0"/>
          </a:p>
        </p:txBody>
      </p:sp>
      <p:sp>
        <p:nvSpPr>
          <p:cNvPr id="3" name="Title 2"/>
          <p:cNvSpPr>
            <a:spLocks noGrp="1"/>
          </p:cNvSpPr>
          <p:nvPr>
            <p:ph type="title"/>
          </p:nvPr>
        </p:nvSpPr>
        <p:spPr/>
        <p:txBody>
          <a:bodyPr/>
          <a:lstStyle/>
          <a:p>
            <a:r>
              <a:rPr lang="en-US" dirty="0"/>
              <a:t>II- Debugging and Investigations</a:t>
            </a:r>
            <a:br>
              <a:rPr lang="en-US" dirty="0"/>
            </a:br>
            <a:endParaRPr lang="en-US" dirty="0"/>
          </a:p>
        </p:txBody>
      </p:sp>
    </p:spTree>
    <p:extLst>
      <p:ext uri="{BB962C8B-B14F-4D97-AF65-F5344CB8AC3E}">
        <p14:creationId xmlns:p14="http://schemas.microsoft.com/office/powerpoint/2010/main" val="1465020908"/>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a:xfrm>
            <a:off x="274638" y="3954463"/>
            <a:ext cx="9982199" cy="1829593"/>
          </a:xfrm>
        </p:spPr>
        <p:txBody>
          <a:bodyPr/>
          <a:lstStyle/>
          <a:p>
            <a:r>
              <a:rPr lang="en-US" dirty="0"/>
              <a:t>Remote debugging, log streaming, and accessing files from Visual </a:t>
            </a:r>
            <a:r>
              <a:rPr lang="en-US" dirty="0" smtClean="0"/>
              <a:t>Studio</a:t>
            </a:r>
          </a:p>
        </p:txBody>
      </p:sp>
    </p:spTree>
    <p:extLst>
      <p:ext uri="{BB962C8B-B14F-4D97-AF65-F5344CB8AC3E}">
        <p14:creationId xmlns:p14="http://schemas.microsoft.com/office/powerpoint/2010/main" val="33068306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a:xfrm>
            <a:off x="274638" y="3954463"/>
            <a:ext cx="9982199" cy="1829593"/>
          </a:xfrm>
        </p:spPr>
        <p:txBody>
          <a:bodyPr/>
          <a:lstStyle/>
          <a:p>
            <a:r>
              <a:rPr lang="en-US" dirty="0"/>
              <a:t>Remote </a:t>
            </a:r>
            <a:r>
              <a:rPr lang="en-US" dirty="0" smtClean="0"/>
              <a:t>debugging Java Applications using Eclipse</a:t>
            </a:r>
          </a:p>
          <a:p>
            <a:r>
              <a:rPr lang="en-US" sz="2400" dirty="0">
                <a:hlinkClick r:id="rId3"/>
              </a:rPr>
              <a:t>https://</a:t>
            </a:r>
            <a:r>
              <a:rPr lang="en-US" sz="2400" dirty="0" smtClean="0">
                <a:hlinkClick r:id="rId3"/>
              </a:rPr>
              <a:t>github.com/Azure/azure-websites-java-remote-debugging</a:t>
            </a:r>
            <a:r>
              <a:rPr lang="en-US" sz="2400" dirty="0" smtClean="0"/>
              <a:t> </a:t>
            </a:r>
          </a:p>
        </p:txBody>
      </p:sp>
    </p:spTree>
    <p:extLst>
      <p:ext uri="{BB962C8B-B14F-4D97-AF65-F5344CB8AC3E}">
        <p14:creationId xmlns:p14="http://schemas.microsoft.com/office/powerpoint/2010/main" val="3768583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a:xfrm>
            <a:off x="274638" y="3954463"/>
            <a:ext cx="9982199" cy="1829593"/>
          </a:xfrm>
        </p:spPr>
        <p:txBody>
          <a:bodyPr/>
          <a:lstStyle/>
          <a:p>
            <a:r>
              <a:rPr lang="en-US" dirty="0"/>
              <a:t>Remote </a:t>
            </a:r>
            <a:r>
              <a:rPr lang="en-US" dirty="0" smtClean="0"/>
              <a:t>debugging </a:t>
            </a:r>
            <a:r>
              <a:rPr lang="en-US" dirty="0" err="1" smtClean="0"/>
              <a:t>NodeJs</a:t>
            </a:r>
            <a:r>
              <a:rPr lang="en-US" dirty="0" smtClean="0"/>
              <a:t> Applications using Node Inspector</a:t>
            </a:r>
          </a:p>
        </p:txBody>
      </p:sp>
    </p:spTree>
    <p:extLst>
      <p:ext uri="{BB962C8B-B14F-4D97-AF65-F5344CB8AC3E}">
        <p14:creationId xmlns:p14="http://schemas.microsoft.com/office/powerpoint/2010/main" val="29652281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8" y="2125664"/>
            <a:ext cx="6019799" cy="1447798"/>
          </a:xfrm>
        </p:spPr>
        <p:txBody>
          <a:bodyPr/>
          <a:lstStyle/>
          <a:p>
            <a:r>
              <a:rPr lang="en-US" sz="4800" dirty="0" smtClean="0"/>
              <a:t>Deep Dive for Microsoft Azure Websites</a:t>
            </a:r>
            <a:endParaRPr lang="en-US" sz="4800" dirty="0"/>
          </a:p>
        </p:txBody>
      </p:sp>
      <p:sp>
        <p:nvSpPr>
          <p:cNvPr id="3" name="Text Placeholder 2"/>
          <p:cNvSpPr>
            <a:spLocks noGrp="1"/>
          </p:cNvSpPr>
          <p:nvPr>
            <p:ph type="body" sz="quarter" idx="14"/>
          </p:nvPr>
        </p:nvSpPr>
        <p:spPr>
          <a:xfrm>
            <a:off x="274638" y="4792662"/>
            <a:ext cx="6019799" cy="990598"/>
          </a:xfrm>
        </p:spPr>
        <p:txBody>
          <a:bodyPr/>
          <a:lstStyle/>
          <a:p>
            <a:r>
              <a:rPr lang="en-US" dirty="0" smtClean="0"/>
              <a:t>Ahmed ElSayed (@</a:t>
            </a:r>
            <a:r>
              <a:rPr lang="en-US" dirty="0" err="1" smtClean="0"/>
              <a:t>ahmelsayed</a:t>
            </a:r>
            <a:r>
              <a:rPr lang="en-US" dirty="0"/>
              <a:t>)</a:t>
            </a:r>
            <a:endParaRPr lang="en-US" dirty="0" smtClean="0"/>
          </a:p>
          <a:p>
            <a:r>
              <a:rPr lang="en-US" dirty="0" smtClean="0"/>
              <a:t>SDE – Azure Websites</a:t>
            </a:r>
            <a:endParaRPr lang="en-US" dirty="0"/>
          </a:p>
        </p:txBody>
      </p:sp>
      <p:sp>
        <p:nvSpPr>
          <p:cNvPr id="4" name="Text Placeholder 2"/>
          <p:cNvSpPr txBox="1">
            <a:spLocks/>
          </p:cNvSpPr>
          <p:nvPr/>
        </p:nvSpPr>
        <p:spPr bwMode="ltGray">
          <a:xfrm>
            <a:off x="289678" y="4335462"/>
            <a:ext cx="6400800" cy="533400"/>
          </a:xfrm>
          <a:prstGeom prst="rect">
            <a:avLst/>
          </a:prstGeom>
        </p:spPr>
        <p:txBody>
          <a:bodyPr vert="horz" wrap="square" lIns="146304" tIns="109728" rIns="146304" bIns="109728" rtlCol="0">
            <a:noAutofit/>
          </a:bodyPr>
          <a:lstStyle>
            <a:lvl1pPr marL="0" marR="0" indent="0" algn="l" defTabSz="932742" rtl="0" eaLnBrk="1" fontAlgn="auto" latinLnBrk="0" hangingPunct="1">
              <a:lnSpc>
                <a:spcPct val="90000"/>
              </a:lnSpc>
              <a:spcBef>
                <a:spcPts val="0"/>
              </a:spcBef>
              <a:spcAft>
                <a:spcPts val="0"/>
              </a:spcAft>
              <a:buClr>
                <a:schemeClr val="tx1"/>
              </a:buClr>
              <a:buSzPct val="100000"/>
              <a:buFontTx/>
              <a:buNone/>
              <a:tabLst/>
              <a:defRPr sz="3200" kern="1200" spc="0" baseline="0">
                <a:gradFill>
                  <a:gsLst>
                    <a:gs pos="1250">
                      <a:srgbClr val="FFFFFF"/>
                    </a:gs>
                    <a:gs pos="99000">
                      <a:srgbClr val="FFFFFF"/>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DEV-B329</a:t>
            </a:r>
            <a:endParaRPr lang="en-US" dirty="0"/>
          </a:p>
        </p:txBody>
      </p:sp>
    </p:spTree>
    <p:extLst>
      <p:ext uri="{BB962C8B-B14F-4D97-AF65-F5344CB8AC3E}">
        <p14:creationId xmlns:p14="http://schemas.microsoft.com/office/powerpoint/2010/main" val="3360956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3108543"/>
          </a:xfrm>
        </p:spPr>
        <p:txBody>
          <a:bodyPr/>
          <a:lstStyle/>
          <a:p>
            <a:r>
              <a:rPr lang="en-US" dirty="0" smtClean="0"/>
              <a:t>Kudu</a:t>
            </a:r>
          </a:p>
          <a:p>
            <a:pPr lvl="1"/>
            <a:r>
              <a:rPr lang="en-US" sz="2800" dirty="0" smtClean="0"/>
              <a:t>http</a:t>
            </a:r>
            <a:r>
              <a:rPr lang="en-US" sz="2800" b="1" u="sng" dirty="0" smtClean="0"/>
              <a:t>s</a:t>
            </a:r>
            <a:r>
              <a:rPr lang="en-US" sz="2800" dirty="0" smtClean="0"/>
              <a:t>://&lt;mySite&gt;.</a:t>
            </a:r>
            <a:r>
              <a:rPr lang="en-US" sz="2800" b="1" u="sng" dirty="0" smtClean="0"/>
              <a:t>scm</a:t>
            </a:r>
            <a:r>
              <a:rPr lang="en-US" sz="2800" dirty="0" smtClean="0"/>
              <a:t>.azurewebsites.net/</a:t>
            </a:r>
          </a:p>
          <a:p>
            <a:pPr lvl="1"/>
            <a:r>
              <a:rPr lang="en-US" sz="2800" dirty="0" smtClean="0"/>
              <a:t>Authenticated</a:t>
            </a:r>
          </a:p>
          <a:p>
            <a:pPr lvl="1"/>
            <a:r>
              <a:rPr lang="en-US" sz="2800" dirty="0" smtClean="0"/>
              <a:t>Runs in the same security context as the main site</a:t>
            </a:r>
          </a:p>
          <a:p>
            <a:pPr lvl="2"/>
            <a:r>
              <a:rPr lang="en-US" sz="2800" dirty="0" smtClean="0"/>
              <a:t>Can access the site files and environment variables</a:t>
            </a:r>
          </a:p>
          <a:p>
            <a:pPr lvl="1"/>
            <a:r>
              <a:rPr lang="en-US" sz="2800" dirty="0" smtClean="0"/>
              <a:t>Great for admin and debugging tools</a:t>
            </a:r>
            <a:endParaRPr lang="en-US" sz="2800" dirty="0"/>
          </a:p>
        </p:txBody>
      </p:sp>
      <p:sp>
        <p:nvSpPr>
          <p:cNvPr id="3" name="Title 2"/>
          <p:cNvSpPr>
            <a:spLocks noGrp="1"/>
          </p:cNvSpPr>
          <p:nvPr>
            <p:ph type="title"/>
          </p:nvPr>
        </p:nvSpPr>
        <p:spPr/>
        <p:txBody>
          <a:bodyPr/>
          <a:lstStyle/>
          <a:p>
            <a:r>
              <a:rPr lang="en-US" dirty="0"/>
              <a:t>II- Debugging and Investigations</a:t>
            </a:r>
            <a:br>
              <a:rPr lang="en-US" dirty="0"/>
            </a:br>
            <a:endParaRPr lang="en-US" dirty="0"/>
          </a:p>
        </p:txBody>
      </p:sp>
    </p:spTree>
    <p:extLst>
      <p:ext uri="{BB962C8B-B14F-4D97-AF65-F5344CB8AC3E}">
        <p14:creationId xmlns:p14="http://schemas.microsoft.com/office/powerpoint/2010/main" val="3690506163"/>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Kudu Console, Process Explorer, and APIs</a:t>
            </a:r>
            <a:endParaRPr lang="en-US" dirty="0"/>
          </a:p>
        </p:txBody>
      </p:sp>
    </p:spTree>
    <p:extLst>
      <p:ext uri="{BB962C8B-B14F-4D97-AF65-F5344CB8AC3E}">
        <p14:creationId xmlns:p14="http://schemas.microsoft.com/office/powerpoint/2010/main" val="23203132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4530471"/>
          </a:xfrm>
        </p:spPr>
        <p:txBody>
          <a:bodyPr/>
          <a:lstStyle/>
          <a:p>
            <a:r>
              <a:rPr lang="en-US" dirty="0" smtClean="0"/>
              <a:t>More on Kudu</a:t>
            </a:r>
          </a:p>
          <a:p>
            <a:pPr lvl="1"/>
            <a:r>
              <a:rPr lang="en-US" sz="2800" dirty="0" smtClean="0"/>
              <a:t>Open Source: </a:t>
            </a:r>
            <a:r>
              <a:rPr lang="en-US" sz="2800" dirty="0" smtClean="0">
                <a:hlinkClick r:id="rId2"/>
              </a:rPr>
              <a:t>https://github.com/projectkudu/kudu</a:t>
            </a:r>
            <a:endParaRPr lang="en-US" sz="2800" dirty="0" smtClean="0"/>
          </a:p>
          <a:p>
            <a:pPr lvl="2"/>
            <a:r>
              <a:rPr lang="en-US" sz="2800" dirty="0" smtClean="0"/>
              <a:t>We accept contributions!</a:t>
            </a:r>
          </a:p>
          <a:p>
            <a:pPr lvl="1"/>
            <a:r>
              <a:rPr lang="en-US" sz="2800" dirty="0" smtClean="0"/>
              <a:t>Git, Mercurial, logging, WebJobs, admin tools, etc…</a:t>
            </a:r>
          </a:p>
          <a:p>
            <a:pPr lvl="2"/>
            <a:r>
              <a:rPr lang="en-US" sz="2800" dirty="0"/>
              <a:t>Post deployment hooks</a:t>
            </a:r>
          </a:p>
          <a:p>
            <a:pPr lvl="3"/>
            <a:r>
              <a:rPr lang="en-US" sz="2400" dirty="0"/>
              <a:t>Notification fires after deployment completion</a:t>
            </a:r>
          </a:p>
          <a:p>
            <a:pPr lvl="3"/>
            <a:r>
              <a:rPr lang="en-US" sz="2400" dirty="0"/>
              <a:t>Payload contains details about the deployment</a:t>
            </a:r>
          </a:p>
          <a:p>
            <a:pPr lvl="2"/>
            <a:endParaRPr lang="en-US" sz="2800" dirty="0" smtClean="0"/>
          </a:p>
          <a:p>
            <a:pPr lvl="1"/>
            <a:r>
              <a:rPr lang="en-US" sz="2800" dirty="0" smtClean="0"/>
              <a:t>It’s a “Site Extension”. More on this later</a:t>
            </a:r>
          </a:p>
        </p:txBody>
      </p:sp>
      <p:sp>
        <p:nvSpPr>
          <p:cNvPr id="3" name="Title 2"/>
          <p:cNvSpPr>
            <a:spLocks noGrp="1"/>
          </p:cNvSpPr>
          <p:nvPr>
            <p:ph type="title"/>
          </p:nvPr>
        </p:nvSpPr>
        <p:spPr/>
        <p:txBody>
          <a:bodyPr/>
          <a:lstStyle/>
          <a:p>
            <a:r>
              <a:rPr lang="en-US" dirty="0"/>
              <a:t>II- Debugging and </a:t>
            </a:r>
            <a:r>
              <a:rPr lang="en-US" dirty="0" smtClean="0"/>
              <a:t>Investigations</a:t>
            </a:r>
            <a:endParaRPr lang="en-US" dirty="0"/>
          </a:p>
        </p:txBody>
      </p:sp>
    </p:spTree>
    <p:extLst>
      <p:ext uri="{BB962C8B-B14F-4D97-AF65-F5344CB8AC3E}">
        <p14:creationId xmlns:p14="http://schemas.microsoft.com/office/powerpoint/2010/main" val="2236367924"/>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2160591"/>
          </a:xfrm>
        </p:spPr>
        <p:txBody>
          <a:bodyPr/>
          <a:lstStyle/>
          <a:p>
            <a:r>
              <a:rPr lang="en-US" dirty="0" smtClean="0"/>
              <a:t>Support site</a:t>
            </a:r>
          </a:p>
          <a:p>
            <a:pPr lvl="1"/>
            <a:r>
              <a:rPr lang="en-US" sz="2800" dirty="0" smtClean="0"/>
              <a:t>http</a:t>
            </a:r>
            <a:r>
              <a:rPr lang="en-US" sz="2800" b="1" u="sng" dirty="0" smtClean="0"/>
              <a:t>s</a:t>
            </a:r>
            <a:r>
              <a:rPr lang="en-US" sz="2800" dirty="0" smtClean="0"/>
              <a:t>://&lt;mySite&gt;.</a:t>
            </a:r>
            <a:r>
              <a:rPr lang="en-US" sz="2800" b="1" u="sng" dirty="0" smtClean="0"/>
              <a:t>scm</a:t>
            </a:r>
            <a:r>
              <a:rPr lang="en-US" sz="2800" dirty="0" smtClean="0"/>
              <a:t>.azurewebsites.net/</a:t>
            </a:r>
            <a:r>
              <a:rPr lang="en-US" sz="2800" b="1" u="sng" dirty="0"/>
              <a:t>S</a:t>
            </a:r>
            <a:r>
              <a:rPr lang="en-US" sz="2800" b="1" u="sng" dirty="0" smtClean="0"/>
              <a:t>upport</a:t>
            </a:r>
            <a:endParaRPr lang="en-US" sz="2800" dirty="0" smtClean="0"/>
          </a:p>
          <a:p>
            <a:pPr lvl="1"/>
            <a:r>
              <a:rPr lang="en-US" sz="2800" dirty="0" smtClean="0"/>
              <a:t>Live view of number of requests</a:t>
            </a:r>
          </a:p>
          <a:p>
            <a:pPr lvl="1"/>
            <a:r>
              <a:rPr lang="en-US" sz="2800" dirty="0" smtClean="0"/>
              <a:t>Ability to analyze and get memory dumps per request</a:t>
            </a:r>
            <a:endParaRPr lang="en-US" sz="2800" dirty="0"/>
          </a:p>
        </p:txBody>
      </p:sp>
      <p:sp>
        <p:nvSpPr>
          <p:cNvPr id="3" name="Title 2"/>
          <p:cNvSpPr>
            <a:spLocks noGrp="1"/>
          </p:cNvSpPr>
          <p:nvPr>
            <p:ph type="title"/>
          </p:nvPr>
        </p:nvSpPr>
        <p:spPr/>
        <p:txBody>
          <a:bodyPr/>
          <a:lstStyle/>
          <a:p>
            <a:r>
              <a:rPr lang="en-US" dirty="0"/>
              <a:t>II- Debugging and Investigations</a:t>
            </a:r>
            <a:br>
              <a:rPr lang="en-US" dirty="0"/>
            </a:br>
            <a:endParaRPr lang="en-US" dirty="0"/>
          </a:p>
        </p:txBody>
      </p:sp>
    </p:spTree>
    <p:extLst>
      <p:ext uri="{BB962C8B-B14F-4D97-AF65-F5344CB8AC3E}">
        <p14:creationId xmlns:p14="http://schemas.microsoft.com/office/powerpoint/2010/main" val="1658052024"/>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Support site</a:t>
            </a:r>
            <a:endParaRPr lang="en-US" dirty="0"/>
          </a:p>
        </p:txBody>
      </p:sp>
    </p:spTree>
    <p:extLst>
      <p:ext uri="{BB962C8B-B14F-4D97-AF65-F5344CB8AC3E}">
        <p14:creationId xmlns:p14="http://schemas.microsoft.com/office/powerpoint/2010/main" val="3134291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III- Management and Administration</a:t>
            </a:r>
          </a:p>
        </p:txBody>
      </p:sp>
      <p:pic>
        <p:nvPicPr>
          <p:cNvPr id="4" name="Picture 3"/>
          <p:cNvPicPr>
            <a:picLocks noChangeAspect="1"/>
          </p:cNvPicPr>
          <p:nvPr/>
        </p:nvPicPr>
        <p:blipFill>
          <a:blip r:embed="rId2"/>
          <a:stretch>
            <a:fillRect/>
          </a:stretch>
        </p:blipFill>
        <p:spPr>
          <a:xfrm>
            <a:off x="5684837" y="3531895"/>
            <a:ext cx="767014" cy="762000"/>
          </a:xfrm>
          <a:prstGeom prst="rect">
            <a:avLst/>
          </a:prstGeom>
        </p:spPr>
      </p:pic>
      <p:sp>
        <p:nvSpPr>
          <p:cNvPr id="5" name="Rounded Rectangle 4"/>
          <p:cNvSpPr/>
          <p:nvPr/>
        </p:nvSpPr>
        <p:spPr bwMode="auto">
          <a:xfrm>
            <a:off x="4811469" y="2156970"/>
            <a:ext cx="2514600" cy="609600"/>
          </a:xfrm>
          <a:prstGeom prst="round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ea typeface="Segoe UI" pitchFamily="34" charset="0"/>
                <a:cs typeface="Segoe UI" pitchFamily="34" charset="0"/>
              </a:rPr>
              <a:t>Azure Portal(s)</a:t>
            </a:r>
          </a:p>
        </p:txBody>
      </p:sp>
      <p:sp>
        <p:nvSpPr>
          <p:cNvPr id="6" name="Rounded Rectangle 5"/>
          <p:cNvSpPr/>
          <p:nvPr/>
        </p:nvSpPr>
        <p:spPr bwMode="auto">
          <a:xfrm>
            <a:off x="2027237" y="4410164"/>
            <a:ext cx="2209800" cy="609600"/>
          </a:xfrm>
          <a:prstGeom prst="round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ea typeface="Segoe UI" pitchFamily="34" charset="0"/>
                <a:cs typeface="Segoe UI" pitchFamily="34" charset="0"/>
              </a:rPr>
              <a:t>IIS Manager</a:t>
            </a:r>
          </a:p>
        </p:txBody>
      </p:sp>
      <p:sp>
        <p:nvSpPr>
          <p:cNvPr id="7" name="Rounded Rectangle 6"/>
          <p:cNvSpPr/>
          <p:nvPr/>
        </p:nvSpPr>
        <p:spPr bwMode="auto">
          <a:xfrm>
            <a:off x="4816548" y="5258654"/>
            <a:ext cx="2514600" cy="609600"/>
          </a:xfrm>
          <a:prstGeom prst="round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ea typeface="Segoe UI" pitchFamily="34" charset="0"/>
                <a:cs typeface="Segoe UI" pitchFamily="34" charset="0"/>
              </a:rPr>
              <a:t>PowerShell</a:t>
            </a:r>
          </a:p>
        </p:txBody>
      </p:sp>
      <p:sp>
        <p:nvSpPr>
          <p:cNvPr id="8" name="Rounded Rectangle 7"/>
          <p:cNvSpPr/>
          <p:nvPr/>
        </p:nvSpPr>
        <p:spPr bwMode="auto">
          <a:xfrm>
            <a:off x="8428037" y="4410164"/>
            <a:ext cx="2057400" cy="609600"/>
          </a:xfrm>
          <a:prstGeom prst="round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400" dirty="0" err="1" smtClean="0">
                <a:gradFill>
                  <a:gsLst>
                    <a:gs pos="0">
                      <a:srgbClr val="FFFFFF"/>
                    </a:gs>
                    <a:gs pos="100000">
                      <a:srgbClr val="FFFFFF"/>
                    </a:gs>
                  </a:gsLst>
                  <a:lin ang="5400000" scaled="0"/>
                </a:gradFill>
                <a:ea typeface="Segoe UI" pitchFamily="34" charset="0"/>
                <a:cs typeface="Segoe UI" pitchFamily="34" charset="0"/>
              </a:rPr>
              <a:t>xplat</a:t>
            </a:r>
            <a:r>
              <a:rPr lang="en-US" sz="2400" dirty="0" smtClean="0">
                <a:gradFill>
                  <a:gsLst>
                    <a:gs pos="0">
                      <a:srgbClr val="FFFFFF"/>
                    </a:gs>
                    <a:gs pos="100000">
                      <a:srgbClr val="FFFFFF"/>
                    </a:gs>
                  </a:gsLst>
                  <a:lin ang="5400000" scaled="0"/>
                </a:gradFill>
                <a:ea typeface="Segoe UI" pitchFamily="34" charset="0"/>
                <a:cs typeface="Segoe UI" pitchFamily="34" charset="0"/>
              </a:rPr>
              <a:t> CLI</a:t>
            </a:r>
          </a:p>
        </p:txBody>
      </p:sp>
      <p:sp>
        <p:nvSpPr>
          <p:cNvPr id="9" name="Rounded Rectangle 8"/>
          <p:cNvSpPr/>
          <p:nvPr/>
        </p:nvSpPr>
        <p:spPr bwMode="auto">
          <a:xfrm>
            <a:off x="2027237" y="3075739"/>
            <a:ext cx="2209800" cy="609600"/>
          </a:xfrm>
          <a:prstGeom prst="round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ea typeface="Segoe UI" pitchFamily="34" charset="0"/>
                <a:cs typeface="Segoe UI" pitchFamily="34" charset="0"/>
              </a:rPr>
              <a:t>Visual Studio</a:t>
            </a:r>
          </a:p>
        </p:txBody>
      </p:sp>
      <p:sp>
        <p:nvSpPr>
          <p:cNvPr id="10" name="Rounded Rectangle 9"/>
          <p:cNvSpPr/>
          <p:nvPr/>
        </p:nvSpPr>
        <p:spPr bwMode="auto">
          <a:xfrm>
            <a:off x="8428037" y="3078908"/>
            <a:ext cx="2057400" cy="609600"/>
          </a:xfrm>
          <a:prstGeom prst="round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ea typeface="Segoe UI" pitchFamily="34" charset="0"/>
                <a:cs typeface="Segoe UI" pitchFamily="34" charset="0"/>
              </a:rPr>
              <a:t>Azure API</a:t>
            </a:r>
          </a:p>
        </p:txBody>
      </p:sp>
      <p:sp>
        <p:nvSpPr>
          <p:cNvPr id="11" name="TextBox 10"/>
          <p:cNvSpPr txBox="1"/>
          <p:nvPr/>
        </p:nvSpPr>
        <p:spPr>
          <a:xfrm>
            <a:off x="5262805" y="4358910"/>
            <a:ext cx="1946032" cy="369332"/>
          </a:xfrm>
          <a:prstGeom prst="rect">
            <a:avLst/>
          </a:prstGeom>
          <a:noFill/>
        </p:spPr>
        <p:txBody>
          <a:bodyPr wrap="square" rtlCol="0">
            <a:spAutoFit/>
          </a:bodyPr>
          <a:lstStyle/>
          <a:p>
            <a:r>
              <a:rPr lang="en-US" dirty="0" smtClean="0">
                <a:solidFill>
                  <a:srgbClr val="00ABEC"/>
                </a:solidFill>
              </a:rPr>
              <a:t>  Azure Web Site</a:t>
            </a:r>
            <a:endParaRPr lang="en-US" dirty="0">
              <a:solidFill>
                <a:srgbClr val="00ABEC"/>
              </a:solidFill>
            </a:endParaRPr>
          </a:p>
        </p:txBody>
      </p:sp>
      <p:cxnSp>
        <p:nvCxnSpPr>
          <p:cNvPr id="12" name="Straight Arrow Connector 11"/>
          <p:cNvCxnSpPr>
            <a:stCxn id="9" idx="3"/>
            <a:endCxn id="4" idx="1"/>
          </p:cNvCxnSpPr>
          <p:nvPr/>
        </p:nvCxnSpPr>
        <p:spPr>
          <a:xfrm>
            <a:off x="4237037" y="3380539"/>
            <a:ext cx="1447800" cy="532356"/>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4084637" y="3888364"/>
            <a:ext cx="1600200" cy="649669"/>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5" idx="2"/>
            <a:endCxn id="4" idx="0"/>
          </p:cNvCxnSpPr>
          <p:nvPr/>
        </p:nvCxnSpPr>
        <p:spPr>
          <a:xfrm flipH="1">
            <a:off x="6068344" y="2766570"/>
            <a:ext cx="425" cy="765325"/>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7" idx="0"/>
            <a:endCxn id="4" idx="2"/>
          </p:cNvCxnSpPr>
          <p:nvPr/>
        </p:nvCxnSpPr>
        <p:spPr>
          <a:xfrm flipH="1" flipV="1">
            <a:off x="6068344" y="4293895"/>
            <a:ext cx="5504" cy="964759"/>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8" idx="1"/>
            <a:endCxn id="4" idx="3"/>
          </p:cNvCxnSpPr>
          <p:nvPr/>
        </p:nvCxnSpPr>
        <p:spPr>
          <a:xfrm flipH="1" flipV="1">
            <a:off x="6451851" y="3912895"/>
            <a:ext cx="1976186" cy="802069"/>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10" idx="1"/>
            <a:endCxn id="4" idx="3"/>
          </p:cNvCxnSpPr>
          <p:nvPr/>
        </p:nvCxnSpPr>
        <p:spPr>
          <a:xfrm flipH="1">
            <a:off x="6451851" y="3383708"/>
            <a:ext cx="1976186" cy="529187"/>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050213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fade">
                                      <p:cBhvr>
                                        <p:cTn id="4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2074414"/>
          </a:xfrm>
        </p:spPr>
        <p:txBody>
          <a:bodyPr/>
          <a:lstStyle/>
          <a:p>
            <a:r>
              <a:rPr lang="en-US" dirty="0" smtClean="0"/>
              <a:t>Azure Resource Manager (ARM) Templates</a:t>
            </a:r>
          </a:p>
          <a:p>
            <a:pPr lvl="1"/>
            <a:r>
              <a:rPr lang="en-US" sz="2800" dirty="0" smtClean="0"/>
              <a:t>Templates that describe a collection of Azure resources</a:t>
            </a:r>
          </a:p>
          <a:p>
            <a:pPr lvl="1"/>
            <a:r>
              <a:rPr lang="en-US" sz="2800" dirty="0" smtClean="0"/>
              <a:t>Idempotent template, so you can apply multiple times for the same result.</a:t>
            </a:r>
            <a:endParaRPr lang="en-US" sz="2800" dirty="0"/>
          </a:p>
        </p:txBody>
      </p:sp>
      <p:sp>
        <p:nvSpPr>
          <p:cNvPr id="3" name="Title 2"/>
          <p:cNvSpPr>
            <a:spLocks noGrp="1"/>
          </p:cNvSpPr>
          <p:nvPr>
            <p:ph type="title"/>
          </p:nvPr>
        </p:nvSpPr>
        <p:spPr/>
        <p:txBody>
          <a:bodyPr/>
          <a:lstStyle/>
          <a:p>
            <a:r>
              <a:rPr lang="en-US" dirty="0"/>
              <a:t>III- Management and Administration</a:t>
            </a:r>
          </a:p>
        </p:txBody>
      </p:sp>
    </p:spTree>
    <p:extLst>
      <p:ext uri="{BB962C8B-B14F-4D97-AF65-F5344CB8AC3E}">
        <p14:creationId xmlns:p14="http://schemas.microsoft.com/office/powerpoint/2010/main" val="4066674746"/>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Simplified ARM template</a:t>
            </a:r>
            <a:endParaRPr lang="en-US" dirty="0"/>
          </a:p>
        </p:txBody>
      </p:sp>
      <p:sp>
        <p:nvSpPr>
          <p:cNvPr id="5" name="Text Placeholder 4"/>
          <p:cNvSpPr>
            <a:spLocks noGrp="1"/>
          </p:cNvSpPr>
          <p:nvPr>
            <p:ph type="body" sz="quarter" idx="10"/>
          </p:nvPr>
        </p:nvSpPr>
        <p:spPr>
          <a:xfrm>
            <a:off x="274638" y="1216152"/>
            <a:ext cx="11887199" cy="5669244"/>
          </a:xfrm>
        </p:spPr>
        <p:txBody>
          <a:bodyPr/>
          <a:lstStyle/>
          <a:p>
            <a:r>
              <a:rPr lang="en-US" dirty="0">
                <a:solidFill>
                  <a:srgbClr val="A31515"/>
                </a:solidFill>
              </a:rPr>
              <a:t>"resources"</a:t>
            </a:r>
            <a:r>
              <a:rPr lang="en-US" dirty="0"/>
              <a:t>: </a:t>
            </a:r>
            <a:r>
              <a:rPr lang="en-US" dirty="0">
                <a:solidFill>
                  <a:schemeClr val="tx2">
                    <a:lumMod val="60000"/>
                    <a:lumOff val="40000"/>
                  </a:schemeClr>
                </a:solidFill>
              </a:rPr>
              <a:t>[</a:t>
            </a:r>
          </a:p>
          <a:p>
            <a:r>
              <a:rPr lang="en-US" dirty="0">
                <a:solidFill>
                  <a:schemeClr val="tx2">
                    <a:lumMod val="60000"/>
                    <a:lumOff val="40000"/>
                  </a:schemeClr>
                </a:solidFill>
              </a:rPr>
              <a:t>     </a:t>
            </a:r>
            <a:r>
              <a:rPr lang="en-US" dirty="0" smtClean="0">
                <a:solidFill>
                  <a:schemeClr val="tx2">
                    <a:lumMod val="60000"/>
                    <a:lumOff val="40000"/>
                  </a:schemeClr>
                </a:solidFill>
              </a:rPr>
              <a:t>{</a:t>
            </a:r>
          </a:p>
          <a:p>
            <a:r>
              <a:rPr lang="en-US" dirty="0"/>
              <a:t> </a:t>
            </a:r>
            <a:r>
              <a:rPr lang="en-US" dirty="0" smtClean="0"/>
              <a:t>       </a:t>
            </a:r>
            <a:r>
              <a:rPr lang="en-US" dirty="0">
                <a:solidFill>
                  <a:srgbClr val="A31515"/>
                </a:solidFill>
              </a:rPr>
              <a:t>"type"</a:t>
            </a:r>
            <a:r>
              <a:rPr lang="en-US" dirty="0"/>
              <a:t>: </a:t>
            </a:r>
            <a:r>
              <a:rPr lang="en-US" dirty="0">
                <a:solidFill>
                  <a:srgbClr val="A31515"/>
                </a:solidFill>
              </a:rPr>
              <a:t>"</a:t>
            </a:r>
            <a:r>
              <a:rPr lang="en-US" dirty="0" err="1" smtClean="0">
                <a:solidFill>
                  <a:srgbClr val="A31515"/>
                </a:solidFill>
              </a:rPr>
              <a:t>Microsoft.Web</a:t>
            </a:r>
            <a:r>
              <a:rPr lang="en-US" dirty="0" smtClean="0">
                <a:solidFill>
                  <a:srgbClr val="A31515"/>
                </a:solidFill>
              </a:rPr>
              <a:t>/</a:t>
            </a:r>
            <a:r>
              <a:rPr lang="en-US" dirty="0" err="1" smtClean="0">
                <a:solidFill>
                  <a:srgbClr val="A31515"/>
                </a:solidFill>
              </a:rPr>
              <a:t>serverfarms</a:t>
            </a:r>
            <a:r>
              <a:rPr lang="en-US" dirty="0" smtClean="0">
                <a:solidFill>
                  <a:srgbClr val="A31515"/>
                </a:solidFill>
              </a:rPr>
              <a:t>"</a:t>
            </a:r>
          </a:p>
          <a:p>
            <a:r>
              <a:rPr lang="en-US" dirty="0">
                <a:solidFill>
                  <a:srgbClr val="A31515"/>
                </a:solidFill>
              </a:rPr>
              <a:t> </a:t>
            </a:r>
            <a:r>
              <a:rPr lang="en-US" dirty="0" smtClean="0">
                <a:solidFill>
                  <a:srgbClr val="A31515"/>
                </a:solidFill>
              </a:rPr>
              <a:t>       </a:t>
            </a:r>
            <a:r>
              <a:rPr lang="en-US" dirty="0">
                <a:solidFill>
                  <a:schemeClr val="accent3">
                    <a:lumMod val="75000"/>
                    <a:lumOff val="25000"/>
                  </a:schemeClr>
                </a:solidFill>
              </a:rPr>
              <a:t>...</a:t>
            </a:r>
          </a:p>
          <a:p>
            <a:r>
              <a:rPr lang="en-US" dirty="0" smtClean="0"/>
              <a:t>     </a:t>
            </a:r>
            <a:r>
              <a:rPr lang="en-US" dirty="0" smtClean="0">
                <a:solidFill>
                  <a:schemeClr val="tx2">
                    <a:lumMod val="60000"/>
                    <a:lumOff val="40000"/>
                  </a:schemeClr>
                </a:solidFill>
              </a:rPr>
              <a:t>}</a:t>
            </a:r>
            <a:r>
              <a:rPr lang="en-US" dirty="0" smtClean="0">
                <a:solidFill>
                  <a:schemeClr val="bg1">
                    <a:lumMod val="50000"/>
                  </a:schemeClr>
                </a:solidFill>
              </a:rPr>
              <a:t>,</a:t>
            </a:r>
            <a:endParaRPr lang="en-US" dirty="0">
              <a:solidFill>
                <a:schemeClr val="bg1">
                  <a:lumMod val="50000"/>
                </a:schemeClr>
              </a:solidFill>
            </a:endParaRPr>
          </a:p>
          <a:p>
            <a:r>
              <a:rPr lang="en-US" dirty="0">
                <a:solidFill>
                  <a:schemeClr val="tx2">
                    <a:lumMod val="60000"/>
                    <a:lumOff val="40000"/>
                  </a:schemeClr>
                </a:solidFill>
              </a:rPr>
              <a:t>     </a:t>
            </a:r>
            <a:r>
              <a:rPr lang="en-US" dirty="0" smtClean="0">
                <a:solidFill>
                  <a:schemeClr val="tx2">
                    <a:lumMod val="60000"/>
                    <a:lumOff val="40000"/>
                  </a:schemeClr>
                </a:solidFill>
              </a:rPr>
              <a:t>{</a:t>
            </a:r>
            <a:endParaRPr lang="en-US" dirty="0">
              <a:solidFill>
                <a:schemeClr val="tx2">
                  <a:lumMod val="60000"/>
                  <a:lumOff val="40000"/>
                </a:schemeClr>
              </a:solidFill>
            </a:endParaRPr>
          </a:p>
          <a:p>
            <a:r>
              <a:rPr lang="en-US" dirty="0" smtClean="0"/>
              <a:t>        </a:t>
            </a:r>
            <a:r>
              <a:rPr lang="en-US" dirty="0">
                <a:solidFill>
                  <a:srgbClr val="A31515"/>
                </a:solidFill>
              </a:rPr>
              <a:t>"type"</a:t>
            </a:r>
            <a:r>
              <a:rPr lang="en-US" dirty="0"/>
              <a:t>: </a:t>
            </a:r>
            <a:r>
              <a:rPr lang="en-US" dirty="0">
                <a:solidFill>
                  <a:srgbClr val="A31515"/>
                </a:solidFill>
              </a:rPr>
              <a:t>"</a:t>
            </a:r>
            <a:r>
              <a:rPr lang="en-US" dirty="0" err="1" smtClean="0">
                <a:solidFill>
                  <a:srgbClr val="A31515"/>
                </a:solidFill>
              </a:rPr>
              <a:t>Microsoft.Web</a:t>
            </a:r>
            <a:r>
              <a:rPr lang="en-US" dirty="0" smtClean="0">
                <a:solidFill>
                  <a:srgbClr val="A31515"/>
                </a:solidFill>
              </a:rPr>
              <a:t>/sites"</a:t>
            </a:r>
            <a:endParaRPr lang="en-US" dirty="0" smtClean="0"/>
          </a:p>
          <a:p>
            <a:r>
              <a:rPr lang="en-US" dirty="0"/>
              <a:t> </a:t>
            </a:r>
            <a:r>
              <a:rPr lang="en-US" dirty="0" smtClean="0"/>
              <a:t>       </a:t>
            </a:r>
            <a:r>
              <a:rPr lang="en-US" dirty="0" smtClean="0">
                <a:solidFill>
                  <a:schemeClr val="accent3">
                    <a:lumMod val="75000"/>
                    <a:lumOff val="25000"/>
                  </a:schemeClr>
                </a:solidFill>
              </a:rPr>
              <a:t>...</a:t>
            </a:r>
            <a:endParaRPr lang="en-US" dirty="0">
              <a:solidFill>
                <a:schemeClr val="accent3">
                  <a:lumMod val="75000"/>
                  <a:lumOff val="25000"/>
                </a:schemeClr>
              </a:solidFill>
            </a:endParaRPr>
          </a:p>
          <a:p>
            <a:r>
              <a:rPr lang="en-US" dirty="0" smtClean="0"/>
              <a:t>     </a:t>
            </a:r>
            <a:r>
              <a:rPr lang="en-US" dirty="0" smtClean="0">
                <a:solidFill>
                  <a:schemeClr val="tx2">
                    <a:lumMod val="60000"/>
                    <a:lumOff val="40000"/>
                  </a:schemeClr>
                </a:solidFill>
              </a:rPr>
              <a:t>}</a:t>
            </a:r>
            <a:endParaRPr lang="en-US" dirty="0">
              <a:solidFill>
                <a:schemeClr val="tx2">
                  <a:lumMod val="60000"/>
                  <a:lumOff val="40000"/>
                </a:schemeClr>
              </a:solidFill>
            </a:endParaRPr>
          </a:p>
          <a:p>
            <a:r>
              <a:rPr lang="en-US" dirty="0">
                <a:solidFill>
                  <a:schemeClr val="tx2">
                    <a:lumMod val="60000"/>
                    <a:lumOff val="40000"/>
                  </a:schemeClr>
                </a:solidFill>
              </a:rPr>
              <a:t>  </a:t>
            </a:r>
            <a:r>
              <a:rPr lang="en-US" dirty="0" smtClean="0">
                <a:solidFill>
                  <a:schemeClr val="tx2">
                    <a:lumMod val="60000"/>
                    <a:lumOff val="40000"/>
                  </a:schemeClr>
                </a:solidFill>
              </a:rPr>
              <a:t>]</a:t>
            </a:r>
            <a:endParaRPr lang="en-US" dirty="0">
              <a:solidFill>
                <a:schemeClr val="tx2">
                  <a:lumMod val="60000"/>
                  <a:lumOff val="40000"/>
                </a:schemeClr>
              </a:solidFill>
            </a:endParaRPr>
          </a:p>
        </p:txBody>
      </p:sp>
    </p:spTree>
    <p:extLst>
      <p:ext uri="{BB962C8B-B14F-4D97-AF65-F5344CB8AC3E}">
        <p14:creationId xmlns:p14="http://schemas.microsoft.com/office/powerpoint/2010/main" val="3321982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Azure PowerShell and ARM Templates</a:t>
            </a:r>
            <a:endParaRPr lang="en-US" dirty="0"/>
          </a:p>
        </p:txBody>
      </p:sp>
    </p:spTree>
    <p:extLst>
      <p:ext uri="{BB962C8B-B14F-4D97-AF65-F5344CB8AC3E}">
        <p14:creationId xmlns:p14="http://schemas.microsoft.com/office/powerpoint/2010/main" val="3488541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IIS Manager</a:t>
            </a:r>
            <a:endParaRPr lang="en-US" dirty="0"/>
          </a:p>
        </p:txBody>
      </p:sp>
    </p:spTree>
    <p:extLst>
      <p:ext uri="{BB962C8B-B14F-4D97-AF65-F5344CB8AC3E}">
        <p14:creationId xmlns:p14="http://schemas.microsoft.com/office/powerpoint/2010/main" val="2759233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8" y="1212850"/>
            <a:ext cx="11887200" cy="4124206"/>
          </a:xfrm>
        </p:spPr>
        <p:txBody>
          <a:bodyPr/>
          <a:lstStyle/>
          <a:p>
            <a:endParaRPr lang="en-US" dirty="0" smtClean="0"/>
          </a:p>
          <a:p>
            <a:pPr marL="0" indent="0">
              <a:buNone/>
            </a:pPr>
            <a:r>
              <a:rPr lang="en-US" dirty="0" smtClean="0"/>
              <a:t>I- Development and Deployment</a:t>
            </a:r>
          </a:p>
          <a:p>
            <a:endParaRPr lang="en-US" dirty="0"/>
          </a:p>
          <a:p>
            <a:pPr marL="0" indent="0">
              <a:buNone/>
            </a:pPr>
            <a:r>
              <a:rPr lang="en-US" dirty="0" smtClean="0"/>
              <a:t>II- Debugging and Investigations</a:t>
            </a:r>
          </a:p>
          <a:p>
            <a:endParaRPr lang="en-US" dirty="0"/>
          </a:p>
          <a:p>
            <a:pPr marL="0" indent="0">
              <a:buNone/>
            </a:pPr>
            <a:r>
              <a:rPr lang="en-US" dirty="0" smtClean="0"/>
              <a:t>III- Management and Administration</a:t>
            </a:r>
          </a:p>
        </p:txBody>
      </p:sp>
      <p:sp>
        <p:nvSpPr>
          <p:cNvPr id="2" name="Title 1"/>
          <p:cNvSpPr>
            <a:spLocks noGrp="1"/>
          </p:cNvSpPr>
          <p:nvPr>
            <p:ph type="title"/>
          </p:nvPr>
        </p:nvSpPr>
        <p:spPr/>
        <p:txBody>
          <a:bodyPr/>
          <a:lstStyle/>
          <a:p>
            <a:r>
              <a:rPr lang="en-US" dirty="0" smtClean="0"/>
              <a:t>This Session</a:t>
            </a:r>
            <a:endParaRPr lang="en-US" dirty="0"/>
          </a:p>
        </p:txBody>
      </p:sp>
    </p:spTree>
    <p:extLst>
      <p:ext uri="{BB962C8B-B14F-4D97-AF65-F5344CB8AC3E}">
        <p14:creationId xmlns:p14="http://schemas.microsoft.com/office/powerpoint/2010/main" val="135765407"/>
      </p:ext>
    </p:extLst>
  </p:cSld>
  <p:clrMapOvr>
    <a:masterClrMapping/>
  </p:clrMapOvr>
  <p:transition spd="slow">
    <p:push/>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2160591"/>
          </a:xfrm>
        </p:spPr>
        <p:txBody>
          <a:bodyPr/>
          <a:lstStyle/>
          <a:p>
            <a:r>
              <a:rPr lang="en-US" dirty="0" smtClean="0"/>
              <a:t>Role Based Authentication Control (RBAC)</a:t>
            </a:r>
          </a:p>
          <a:p>
            <a:pPr lvl="1"/>
            <a:r>
              <a:rPr lang="en-US" sz="2800" dirty="0" smtClean="0"/>
              <a:t>Owner</a:t>
            </a:r>
          </a:p>
          <a:p>
            <a:pPr lvl="1"/>
            <a:r>
              <a:rPr lang="en-US" sz="2800" dirty="0" smtClean="0"/>
              <a:t>Contributor</a:t>
            </a:r>
          </a:p>
          <a:p>
            <a:pPr lvl="1"/>
            <a:r>
              <a:rPr lang="en-US" sz="2800" dirty="0" smtClean="0"/>
              <a:t>Reader</a:t>
            </a:r>
          </a:p>
        </p:txBody>
      </p:sp>
      <p:sp>
        <p:nvSpPr>
          <p:cNvPr id="3" name="Title 2"/>
          <p:cNvSpPr>
            <a:spLocks noGrp="1"/>
          </p:cNvSpPr>
          <p:nvPr>
            <p:ph type="title"/>
          </p:nvPr>
        </p:nvSpPr>
        <p:spPr/>
        <p:txBody>
          <a:bodyPr/>
          <a:lstStyle/>
          <a:p>
            <a:r>
              <a:rPr lang="en-US" dirty="0"/>
              <a:t>III- </a:t>
            </a:r>
            <a:r>
              <a:rPr lang="en-US" dirty="0" smtClean="0"/>
              <a:t>Management and Administration</a:t>
            </a:r>
            <a:endParaRPr lang="en-US" dirty="0"/>
          </a:p>
        </p:txBody>
      </p:sp>
    </p:spTree>
    <p:extLst>
      <p:ext uri="{BB962C8B-B14F-4D97-AF65-F5344CB8AC3E}">
        <p14:creationId xmlns:p14="http://schemas.microsoft.com/office/powerpoint/2010/main" val="2106824256"/>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RBAC</a:t>
            </a:r>
            <a:endParaRPr lang="en-US" dirty="0"/>
          </a:p>
        </p:txBody>
      </p:sp>
    </p:spTree>
    <p:extLst>
      <p:ext uri="{BB962C8B-B14F-4D97-AF65-F5344CB8AC3E}">
        <p14:creationId xmlns:p14="http://schemas.microsoft.com/office/powerpoint/2010/main" val="1043834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5182957"/>
          </a:xfrm>
        </p:spPr>
        <p:txBody>
          <a:bodyPr/>
          <a:lstStyle/>
          <a:p>
            <a:r>
              <a:rPr lang="en-US" dirty="0" smtClean="0"/>
              <a:t>Site Extensions</a:t>
            </a:r>
          </a:p>
          <a:p>
            <a:pPr lvl="1"/>
            <a:r>
              <a:rPr lang="en-US" sz="2800" dirty="0" smtClean="0"/>
              <a:t>Only the site Owners or Contributors can access them.</a:t>
            </a:r>
          </a:p>
          <a:p>
            <a:pPr lvl="1"/>
            <a:r>
              <a:rPr lang="en-US" sz="2800" dirty="0" smtClean="0"/>
              <a:t>Runs in the same security context as the site.</a:t>
            </a:r>
          </a:p>
          <a:p>
            <a:pPr lvl="2"/>
            <a:r>
              <a:rPr lang="en-US" sz="2800" dirty="0" smtClean="0"/>
              <a:t>Have access to the files and environment</a:t>
            </a:r>
          </a:p>
          <a:p>
            <a:pPr lvl="1"/>
            <a:r>
              <a:rPr lang="en-US" sz="2800" u="sng" dirty="0" smtClean="0"/>
              <a:t>Kudu</a:t>
            </a:r>
            <a:r>
              <a:rPr lang="en-US" sz="2800" dirty="0" smtClean="0"/>
              <a:t> is a Site Extension</a:t>
            </a:r>
          </a:p>
          <a:p>
            <a:pPr lvl="1"/>
            <a:r>
              <a:rPr lang="en-US" sz="2800" u="sng" dirty="0" smtClean="0"/>
              <a:t>VS Online “Monaco”</a:t>
            </a:r>
            <a:r>
              <a:rPr lang="en-US" sz="2800" dirty="0" smtClean="0"/>
              <a:t> is a Site Extension</a:t>
            </a:r>
          </a:p>
          <a:p>
            <a:pPr lvl="1"/>
            <a:endParaRPr lang="en-US" sz="2800" dirty="0"/>
          </a:p>
          <a:p>
            <a:r>
              <a:rPr lang="en-US" dirty="0" smtClean="0"/>
              <a:t>You can write and share your own!</a:t>
            </a:r>
          </a:p>
          <a:p>
            <a:pPr marL="0" indent="0">
              <a:buNone/>
            </a:pPr>
            <a:r>
              <a:rPr lang="en-US" sz="3000" dirty="0">
                <a:hlinkClick r:id="rId2"/>
              </a:rPr>
              <a:t>http://azure.microsoft.com/blog/2014/09/09/writing-a-site-extension-for-azure-websites</a:t>
            </a:r>
            <a:r>
              <a:rPr lang="en-US" sz="3000" dirty="0" smtClean="0">
                <a:hlinkClick r:id="rId2"/>
              </a:rPr>
              <a:t>/</a:t>
            </a:r>
            <a:r>
              <a:rPr lang="en-US" sz="3000" dirty="0" smtClean="0"/>
              <a:t> </a:t>
            </a:r>
          </a:p>
        </p:txBody>
      </p:sp>
      <p:sp>
        <p:nvSpPr>
          <p:cNvPr id="3" name="Title 2"/>
          <p:cNvSpPr>
            <a:spLocks noGrp="1"/>
          </p:cNvSpPr>
          <p:nvPr>
            <p:ph type="title"/>
          </p:nvPr>
        </p:nvSpPr>
        <p:spPr/>
        <p:txBody>
          <a:bodyPr/>
          <a:lstStyle/>
          <a:p>
            <a:r>
              <a:rPr lang="en-US" dirty="0"/>
              <a:t>III- </a:t>
            </a:r>
            <a:r>
              <a:rPr lang="en-US" dirty="0" smtClean="0"/>
              <a:t>Management and Administration</a:t>
            </a:r>
            <a:endParaRPr lang="en-US" dirty="0"/>
          </a:p>
        </p:txBody>
      </p:sp>
    </p:spTree>
    <p:extLst>
      <p:ext uri="{BB962C8B-B14F-4D97-AF65-F5344CB8AC3E}">
        <p14:creationId xmlns:p14="http://schemas.microsoft.com/office/powerpoint/2010/main" val="4226984972"/>
      </p:ext>
    </p:extLst>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Site Extensions</a:t>
            </a:r>
            <a:endParaRPr lang="en-US" dirty="0"/>
          </a:p>
        </p:txBody>
      </p:sp>
      <p:sp>
        <p:nvSpPr>
          <p:cNvPr id="4" name="Rectangle 3"/>
          <p:cNvSpPr/>
          <p:nvPr/>
        </p:nvSpPr>
        <p:spPr bwMode="auto">
          <a:xfrm>
            <a:off x="579437" y="5173662"/>
            <a:ext cx="10896600" cy="762000"/>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rot="0" spcFirstLastPara="0" vertOverflow="overflow" horzOverflow="overflow" vert="horz" wrap="square" lIns="182880" tIns="146304" rIns="182880" bIns="146304" numCol="1" spcCol="0" rtlCol="0" fromWordArt="0" anchor="ctr" anchorCtr="1" forceAA="0" compatLnSpc="1">
            <a:prstTxWarp prst="textNoShape">
              <a:avLst/>
            </a:prstTxWarp>
            <a:noAutofit/>
          </a:bodyPr>
          <a:lstStyle/>
          <a:p>
            <a:pPr algn="ct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ea typeface="Segoe UI" pitchFamily="34" charset="0"/>
                <a:cs typeface="Segoe UI" pitchFamily="34" charset="0"/>
              </a:rPr>
              <a:t>Azure Web Site</a:t>
            </a:r>
          </a:p>
        </p:txBody>
      </p:sp>
      <p:sp>
        <p:nvSpPr>
          <p:cNvPr id="5" name="Rectangle 4"/>
          <p:cNvSpPr/>
          <p:nvPr/>
        </p:nvSpPr>
        <p:spPr bwMode="auto">
          <a:xfrm>
            <a:off x="579437" y="2204763"/>
            <a:ext cx="2980192" cy="2892699"/>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rot="0" spcFirstLastPara="0" vertOverflow="overflow" horzOverflow="overflow" vert="horz" wrap="square" lIns="182880" tIns="146304" rIns="182880" bIns="146304" numCol="1" spcCol="0" rtlCol="0" fromWordArt="0" anchor="ctr" anchorCtr="1" forceAA="0" compatLnSpc="1">
            <a:prstTxWarp prst="textNoShape">
              <a:avLst/>
            </a:prstTxWarp>
            <a:noAutofit/>
          </a:bodyPr>
          <a:lstStyle/>
          <a:p>
            <a:pPr algn="ct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ea typeface="Segoe UI" pitchFamily="34" charset="0"/>
                <a:cs typeface="Segoe UI" pitchFamily="34" charset="0"/>
              </a:rPr>
              <a:t>User Site</a:t>
            </a:r>
          </a:p>
        </p:txBody>
      </p:sp>
      <p:sp>
        <p:nvSpPr>
          <p:cNvPr id="6" name="Rectangle 5"/>
          <p:cNvSpPr/>
          <p:nvPr/>
        </p:nvSpPr>
        <p:spPr bwMode="auto">
          <a:xfrm>
            <a:off x="3627437" y="4183062"/>
            <a:ext cx="3865630" cy="914400"/>
          </a:xfrm>
          <a:prstGeom prst="rect">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rot="0" spcFirstLastPara="0" vertOverflow="overflow" horzOverflow="overflow" vert="horz" wrap="square" lIns="182880" tIns="146304" rIns="182880" bIns="146304" numCol="1" spcCol="0" rtlCol="0" fromWordArt="0" anchor="ctr" anchorCtr="1" forceAA="0" compatLnSpc="1">
            <a:prstTxWarp prst="textNoShape">
              <a:avLst/>
            </a:prstTxWarp>
            <a:noAutofit/>
          </a:bodyPr>
          <a:lstStyle/>
          <a:p>
            <a:pPr algn="ct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ea typeface="Segoe UI" pitchFamily="34" charset="0"/>
                <a:cs typeface="Segoe UI" pitchFamily="34" charset="0"/>
              </a:rPr>
              <a:t>Pre-installed</a:t>
            </a:r>
          </a:p>
          <a:p>
            <a:pPr algn="ct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ea typeface="Segoe UI" pitchFamily="34" charset="0"/>
                <a:cs typeface="Segoe UI" pitchFamily="34" charset="0"/>
              </a:rPr>
              <a:t>Site Extensions</a:t>
            </a:r>
          </a:p>
        </p:txBody>
      </p:sp>
      <p:sp>
        <p:nvSpPr>
          <p:cNvPr id="7" name="Rectangle 6"/>
          <p:cNvSpPr/>
          <p:nvPr/>
        </p:nvSpPr>
        <p:spPr bwMode="auto">
          <a:xfrm>
            <a:off x="3627437" y="3192462"/>
            <a:ext cx="1748814" cy="914400"/>
          </a:xfrm>
          <a:prstGeom prst="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182880" tIns="146304" rIns="182880" bIns="146304" numCol="1" spcCol="0" rtlCol="0" fromWordArt="0" anchor="ctr" anchorCtr="1" forceAA="0" compatLnSpc="1">
            <a:prstTxWarp prst="textNoShape">
              <a:avLst/>
            </a:prstTxWarp>
            <a:noAutofit/>
          </a:bodyPr>
          <a:lstStyle/>
          <a:p>
            <a:pPr algn="ct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ea typeface="Segoe UI" pitchFamily="34" charset="0"/>
                <a:cs typeface="Segoe UI" pitchFamily="34" charset="0"/>
              </a:rPr>
              <a:t>“Kudu”</a:t>
            </a:r>
          </a:p>
        </p:txBody>
      </p:sp>
      <p:sp>
        <p:nvSpPr>
          <p:cNvPr id="8" name="Rectangle 7"/>
          <p:cNvSpPr/>
          <p:nvPr/>
        </p:nvSpPr>
        <p:spPr bwMode="auto">
          <a:xfrm>
            <a:off x="3627437" y="2204763"/>
            <a:ext cx="1748814" cy="914400"/>
          </a:xfrm>
          <a:prstGeom prst="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182880" tIns="146304" rIns="182880" bIns="146304" numCol="1" spcCol="0" rtlCol="0" fromWordArt="0" anchor="ctr" anchorCtr="1" forceAA="0" compatLnSpc="1">
            <a:prstTxWarp prst="textNoShape">
              <a:avLst/>
            </a:prstTxWarp>
            <a:noAutofit/>
          </a:bodyPr>
          <a:lstStyle/>
          <a:p>
            <a:pPr algn="ct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ea typeface="Segoe UI" pitchFamily="34" charset="0"/>
                <a:cs typeface="Segoe UI" pitchFamily="34" charset="0"/>
              </a:rPr>
              <a:t>“Monaco”</a:t>
            </a:r>
          </a:p>
        </p:txBody>
      </p:sp>
      <p:sp>
        <p:nvSpPr>
          <p:cNvPr id="9" name="Rectangle 8"/>
          <p:cNvSpPr/>
          <p:nvPr/>
        </p:nvSpPr>
        <p:spPr bwMode="auto">
          <a:xfrm>
            <a:off x="5456237" y="3192462"/>
            <a:ext cx="2036830" cy="914400"/>
          </a:xfrm>
          <a:prstGeom prst="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182880" tIns="146304" rIns="182880" bIns="146304" numCol="1" spcCol="0" rtlCol="0" fromWordArt="0" anchor="ctr" anchorCtr="1" forceAA="0" compatLnSpc="1">
            <a:prstTxWarp prst="textNoShape">
              <a:avLst/>
            </a:prstTxWarp>
            <a:noAutofit/>
          </a:bodyPr>
          <a:lstStyle/>
          <a:p>
            <a:pPr algn="ct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ea typeface="Segoe UI" pitchFamily="34" charset="0"/>
                <a:cs typeface="Segoe UI" pitchFamily="34" charset="0"/>
              </a:rPr>
              <a:t>WebJobs</a:t>
            </a:r>
          </a:p>
        </p:txBody>
      </p:sp>
      <p:sp>
        <p:nvSpPr>
          <p:cNvPr id="10" name="Rectangle 9"/>
          <p:cNvSpPr/>
          <p:nvPr/>
        </p:nvSpPr>
        <p:spPr bwMode="auto">
          <a:xfrm>
            <a:off x="5456237" y="2201862"/>
            <a:ext cx="2036830" cy="914400"/>
          </a:xfrm>
          <a:prstGeom prst="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182880" tIns="146304" rIns="182880" bIns="146304" numCol="1" spcCol="0" rtlCol="0" fromWordArt="0" anchor="ctr" anchorCtr="1" forceAA="0" compatLnSpc="1">
            <a:prstTxWarp prst="textNoShape">
              <a:avLst/>
            </a:prstTxWarp>
            <a:noAutofit/>
          </a:bodyPr>
          <a:lstStyle/>
          <a:p>
            <a:pPr algn="ctr" defTabSz="932472" fontAlgn="base">
              <a:lnSpc>
                <a:spcPct val="90000"/>
              </a:lnSpc>
              <a:spcBef>
                <a:spcPct val="0"/>
              </a:spcBef>
              <a:spcAft>
                <a:spcPct val="0"/>
              </a:spcAft>
            </a:pPr>
            <a:r>
              <a:rPr lang="en-US" sz="2400" dirty="0" err="1" smtClean="0">
                <a:gradFill>
                  <a:gsLst>
                    <a:gs pos="0">
                      <a:srgbClr val="FFFFFF"/>
                    </a:gs>
                    <a:gs pos="100000">
                      <a:srgbClr val="FFFFFF"/>
                    </a:gs>
                  </a:gsLst>
                  <a:lin ang="5400000" scaled="0"/>
                </a:gradFill>
                <a:ea typeface="Segoe UI" pitchFamily="34" charset="0"/>
                <a:cs typeface="Segoe UI" pitchFamily="34" charset="0"/>
              </a:rPr>
              <a:t>WebDeploy</a:t>
            </a: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p:nvSpPr>
        <p:spPr bwMode="auto">
          <a:xfrm>
            <a:off x="7573053" y="4183062"/>
            <a:ext cx="3902984" cy="911499"/>
          </a:xfrm>
          <a:prstGeom prst="rect">
            <a:avLst/>
          </a:prstGeom>
          <a:ln>
            <a:headEnd type="none" w="med" len="med"/>
            <a:tailEnd type="none" w="med" len="med"/>
          </a:ln>
        </p:spPr>
        <p:style>
          <a:lnRef idx="0">
            <a:schemeClr val="dk1"/>
          </a:lnRef>
          <a:fillRef idx="3">
            <a:schemeClr val="dk1"/>
          </a:fillRef>
          <a:effectRef idx="3">
            <a:schemeClr val="dk1"/>
          </a:effectRef>
          <a:fontRef idx="minor">
            <a:schemeClr val="lt1"/>
          </a:fontRef>
        </p:style>
        <p:txBody>
          <a:bodyPr rot="0" spcFirstLastPara="0" vertOverflow="overflow" horzOverflow="overflow" vert="horz" wrap="square" lIns="182880" tIns="146304" rIns="182880" bIns="146304" numCol="1" spcCol="0" rtlCol="0" fromWordArt="0" anchor="ctr" anchorCtr="1" forceAA="0" compatLnSpc="1">
            <a:prstTxWarp prst="textNoShape">
              <a:avLst/>
            </a:prstTxWarp>
            <a:noAutofit/>
          </a:bodyPr>
          <a:lstStyle/>
          <a:p>
            <a:pPr algn="ct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ea typeface="Segoe UI" pitchFamily="34" charset="0"/>
                <a:cs typeface="Segoe UI" pitchFamily="34" charset="0"/>
              </a:rPr>
              <a:t>“Bring your own”</a:t>
            </a:r>
          </a:p>
          <a:p>
            <a:pPr algn="ct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ea typeface="Segoe UI" pitchFamily="34" charset="0"/>
                <a:cs typeface="Segoe UI" pitchFamily="34" charset="0"/>
              </a:rPr>
              <a:t>Site Extensions</a:t>
            </a:r>
          </a:p>
        </p:txBody>
      </p:sp>
      <p:sp>
        <p:nvSpPr>
          <p:cNvPr id="12" name="Rectangle 11"/>
          <p:cNvSpPr/>
          <p:nvPr/>
        </p:nvSpPr>
        <p:spPr bwMode="auto">
          <a:xfrm>
            <a:off x="7573053" y="2207664"/>
            <a:ext cx="1816622" cy="1893396"/>
          </a:xfrm>
          <a:prstGeom prst="rec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182880" tIns="146304" rIns="182880" bIns="146304" numCol="1" spcCol="0" rtlCol="0" fromWordArt="0" anchor="ctr" anchorCtr="1" forceAA="0" compatLnSpc="1">
            <a:prstTxWarp prst="textNoShape">
              <a:avLst/>
            </a:prstTxWarp>
            <a:noAutofit/>
          </a:bodyPr>
          <a:lstStyle/>
          <a:p>
            <a:pPr algn="ct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ea typeface="Segoe UI" pitchFamily="34" charset="0"/>
                <a:cs typeface="Segoe UI" pitchFamily="34" charset="0"/>
              </a:rPr>
              <a:t>Upload to site</a:t>
            </a:r>
          </a:p>
        </p:txBody>
      </p:sp>
      <p:sp>
        <p:nvSpPr>
          <p:cNvPr id="13" name="Rectangle 12"/>
          <p:cNvSpPr/>
          <p:nvPr/>
        </p:nvSpPr>
        <p:spPr bwMode="auto">
          <a:xfrm>
            <a:off x="9469661" y="2207664"/>
            <a:ext cx="1989465" cy="1899198"/>
          </a:xfrm>
          <a:prstGeom prst="rec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182880" tIns="146304" rIns="182880" bIns="146304" numCol="1" spcCol="0" rtlCol="0" fromWordArt="0" anchor="ctr" anchorCtr="1" forceAA="0" compatLnSpc="1">
            <a:prstTxWarp prst="textNoShape">
              <a:avLst/>
            </a:prstTxWarp>
            <a:noAutofit/>
          </a:bodyPr>
          <a:lstStyle/>
          <a:p>
            <a:pPr algn="ct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ea typeface="Segoe UI" pitchFamily="34" charset="0"/>
                <a:cs typeface="Segoe UI" pitchFamily="34" charset="0"/>
              </a:rPr>
              <a:t>Install from gallery</a:t>
            </a:r>
          </a:p>
        </p:txBody>
      </p:sp>
      <p:sp>
        <p:nvSpPr>
          <p:cNvPr id="14" name="TextBox 13"/>
          <p:cNvSpPr txBox="1"/>
          <p:nvPr/>
        </p:nvSpPr>
        <p:spPr>
          <a:xfrm>
            <a:off x="515415" y="1544855"/>
            <a:ext cx="3416822"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smtClean="0">
                <a:solidFill>
                  <a:srgbClr val="FFFFFF"/>
                </a:solidFill>
              </a:rPr>
              <a:t>foo.azurewebsites.net</a:t>
            </a:r>
          </a:p>
        </p:txBody>
      </p:sp>
      <p:sp>
        <p:nvSpPr>
          <p:cNvPr id="15" name="TextBox 14"/>
          <p:cNvSpPr txBox="1"/>
          <p:nvPr/>
        </p:nvSpPr>
        <p:spPr>
          <a:xfrm>
            <a:off x="5380037" y="1544855"/>
            <a:ext cx="3962400"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smtClean="0">
                <a:solidFill>
                  <a:srgbClr val="FFFFFF"/>
                </a:solidFill>
              </a:rPr>
              <a:t>foo.</a:t>
            </a:r>
            <a:r>
              <a:rPr lang="en-US" sz="2400" b="1" dirty="0" smtClean="0">
                <a:solidFill>
                  <a:srgbClr val="FFFFFF"/>
                </a:solidFill>
              </a:rPr>
              <a:t>scm</a:t>
            </a:r>
            <a:r>
              <a:rPr lang="en-US" sz="2400" dirty="0" smtClean="0">
                <a:solidFill>
                  <a:srgbClr val="FFFFFF"/>
                </a:solidFill>
              </a:rPr>
              <a:t>.azurewebsites.net</a:t>
            </a:r>
          </a:p>
        </p:txBody>
      </p:sp>
    </p:spTree>
    <p:extLst>
      <p:ext uri="{BB962C8B-B14F-4D97-AF65-F5344CB8AC3E}">
        <p14:creationId xmlns:p14="http://schemas.microsoft.com/office/powerpoint/2010/main" val="419076464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500"/>
                                        <p:tgtEl>
                                          <p:spTgt spid="12"/>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65257" y="1592262"/>
            <a:ext cx="11887200" cy="2092881"/>
          </a:xfrm>
        </p:spPr>
        <p:txBody>
          <a:bodyPr/>
          <a:lstStyle/>
          <a:p>
            <a:pPr marL="0" indent="0">
              <a:buNone/>
            </a:pPr>
            <a:r>
              <a:rPr lang="en-US" dirty="0" smtClean="0"/>
              <a:t>Ahmed ElSayed</a:t>
            </a:r>
          </a:p>
          <a:p>
            <a:r>
              <a:rPr lang="en-US" dirty="0" smtClean="0"/>
              <a:t>Email: </a:t>
            </a:r>
            <a:r>
              <a:rPr lang="en-US" dirty="0" smtClean="0">
                <a:hlinkClick r:id="rId2"/>
              </a:rPr>
              <a:t>ahmels@microsoft.com</a:t>
            </a:r>
            <a:endParaRPr lang="en-US" dirty="0" smtClean="0"/>
          </a:p>
          <a:p>
            <a:r>
              <a:rPr lang="en-US" dirty="0" smtClean="0"/>
              <a:t>Github: @</a:t>
            </a:r>
            <a:r>
              <a:rPr lang="en-US" dirty="0" err="1" smtClean="0"/>
              <a:t>ahmelsayed</a:t>
            </a:r>
            <a:endParaRPr lang="en-US" dirty="0"/>
          </a:p>
        </p:txBody>
      </p:sp>
      <p:sp>
        <p:nvSpPr>
          <p:cNvPr id="3" name="Title 2"/>
          <p:cNvSpPr>
            <a:spLocks noGrp="1"/>
          </p:cNvSpPr>
          <p:nvPr>
            <p:ph type="title"/>
          </p:nvPr>
        </p:nvSpPr>
        <p:spPr/>
        <p:txBody>
          <a:bodyPr/>
          <a:lstStyle/>
          <a:p>
            <a:r>
              <a:rPr lang="en-US" dirty="0" smtClean="0"/>
              <a:t>More questions?</a:t>
            </a:r>
            <a:endParaRPr lang="en-US" dirty="0"/>
          </a:p>
        </p:txBody>
      </p:sp>
    </p:spTree>
    <p:extLst>
      <p:ext uri="{BB962C8B-B14F-4D97-AF65-F5344CB8AC3E}">
        <p14:creationId xmlns:p14="http://schemas.microsoft.com/office/powerpoint/2010/main" val="3598614081"/>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0"/>
          </p:nvPr>
        </p:nvSpPr>
        <p:spPr>
          <a:xfrm>
            <a:off x="274638" y="1545485"/>
            <a:ext cx="11887200" cy="2521716"/>
          </a:xfrm>
        </p:spPr>
        <p:txBody>
          <a:bodyPr lIns="182880" tIns="146304" rIns="182880" bIns="146304"/>
          <a:lstStyle/>
          <a:p>
            <a:pPr marL="457200" indent="-457200">
              <a:spcBef>
                <a:spcPts val="2200"/>
              </a:spcBef>
              <a:buClr>
                <a:schemeClr val="tx2"/>
              </a:buClr>
            </a:pPr>
            <a:r>
              <a:rPr lang="en-US" dirty="0">
                <a:gradFill>
                  <a:gsLst>
                    <a:gs pos="0">
                      <a:schemeClr val="tx1"/>
                    </a:gs>
                    <a:gs pos="100000">
                      <a:schemeClr val="tx1"/>
                    </a:gs>
                  </a:gsLst>
                  <a:lin ang="5400000" scaled="0"/>
                </a:gradFill>
                <a:hlinkClick r:id="rId3"/>
              </a:rPr>
              <a:t>http://www.visualstudio.com</a:t>
            </a:r>
            <a:endParaRPr lang="en-US" dirty="0">
              <a:gradFill>
                <a:gsLst>
                  <a:gs pos="0">
                    <a:schemeClr val="tx1"/>
                  </a:gs>
                  <a:gs pos="100000">
                    <a:schemeClr val="tx1"/>
                  </a:gs>
                </a:gsLst>
                <a:lin ang="5400000" scaled="0"/>
              </a:gradFill>
            </a:endParaRPr>
          </a:p>
          <a:p>
            <a:pPr marL="457200" indent="-457200">
              <a:spcBef>
                <a:spcPts val="2200"/>
              </a:spcBef>
              <a:buClr>
                <a:schemeClr val="tx2"/>
              </a:buClr>
            </a:pPr>
            <a:r>
              <a:rPr lang="en-US" dirty="0">
                <a:gradFill>
                  <a:gsLst>
                    <a:gs pos="0">
                      <a:schemeClr val="tx1"/>
                    </a:gs>
                    <a:gs pos="100000">
                      <a:schemeClr val="tx1"/>
                    </a:gs>
                  </a:gsLst>
                  <a:lin ang="5400000" scaled="0"/>
                </a:gradFill>
                <a:hlinkClick r:id="rId4"/>
              </a:rPr>
              <a:t>http://blogs.msdn.com/b/developer-tools/</a:t>
            </a:r>
            <a:endParaRPr lang="en-US" dirty="0">
              <a:gradFill>
                <a:gsLst>
                  <a:gs pos="0">
                    <a:schemeClr val="tx1"/>
                  </a:gs>
                  <a:gs pos="100000">
                    <a:schemeClr val="tx1"/>
                  </a:gs>
                </a:gsLst>
                <a:lin ang="5400000" scaled="0"/>
              </a:gradFill>
            </a:endParaRPr>
          </a:p>
          <a:p>
            <a:pPr marL="457200" indent="-457200">
              <a:spcBef>
                <a:spcPts val="2200"/>
              </a:spcBef>
              <a:buClr>
                <a:schemeClr val="tx2"/>
              </a:buClr>
            </a:pPr>
            <a:r>
              <a:rPr lang="en-US" dirty="0">
                <a:gradFill>
                  <a:gsLst>
                    <a:gs pos="0">
                      <a:schemeClr val="tx1"/>
                    </a:gs>
                    <a:gs pos="100000">
                      <a:schemeClr val="tx1"/>
                    </a:gs>
                  </a:gsLst>
                  <a:lin ang="5400000" scaled="0"/>
                </a:gradFill>
                <a:hlinkClick r:id="rId5"/>
              </a:rPr>
              <a:t>http://msdn.microsoft.com/vstudio</a:t>
            </a:r>
            <a:r>
              <a:rPr lang="en-US" dirty="0">
                <a:gradFill>
                  <a:gsLst>
                    <a:gs pos="0">
                      <a:schemeClr val="tx1"/>
                    </a:gs>
                    <a:gs pos="100000">
                      <a:schemeClr val="tx1"/>
                    </a:gs>
                  </a:gsLst>
                  <a:lin ang="5400000" scaled="0"/>
                </a:gradFill>
              </a:rPr>
              <a:t> </a:t>
            </a:r>
          </a:p>
        </p:txBody>
      </p:sp>
      <p:sp>
        <p:nvSpPr>
          <p:cNvPr id="4" name="Title 3"/>
          <p:cNvSpPr>
            <a:spLocks noGrp="1"/>
          </p:cNvSpPr>
          <p:nvPr>
            <p:ph type="title"/>
          </p:nvPr>
        </p:nvSpPr>
        <p:spPr/>
        <p:txBody>
          <a:bodyPr/>
          <a:lstStyle/>
          <a:p>
            <a:r>
              <a:rPr lang="en-US" dirty="0" smtClean="0"/>
              <a:t>DEV Track Resources</a:t>
            </a:r>
            <a:endParaRPr lang="en-US" dirty="0"/>
          </a:p>
        </p:txBody>
      </p:sp>
      <p:grpSp>
        <p:nvGrpSpPr>
          <p:cNvPr id="3" name="Group 2"/>
          <p:cNvGrpSpPr/>
          <p:nvPr/>
        </p:nvGrpSpPr>
        <p:grpSpPr>
          <a:xfrm>
            <a:off x="8504238" y="4838317"/>
            <a:ext cx="3076577" cy="683264"/>
            <a:chOff x="8297184" y="4389321"/>
            <a:chExt cx="3076577" cy="683264"/>
          </a:xfrm>
        </p:grpSpPr>
        <p:sp>
          <p:nvSpPr>
            <p:cNvPr id="24" name="Oval 23"/>
            <p:cNvSpPr/>
            <p:nvPr/>
          </p:nvSpPr>
          <p:spPr bwMode="auto">
            <a:xfrm>
              <a:off x="8297184" y="4449964"/>
              <a:ext cx="561978" cy="561978"/>
            </a:xfrm>
            <a:prstGeom prst="ellipse">
              <a:avLst/>
            </a:prstGeom>
            <a:solidFill>
              <a:srgbClr val="FFFFFF"/>
            </a:solidFill>
            <a:ln w="190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6" name="Content Placeholder 4"/>
            <p:cNvSpPr txBox="1">
              <a:spLocks/>
            </p:cNvSpPr>
            <p:nvPr/>
          </p:nvSpPr>
          <p:spPr>
            <a:xfrm>
              <a:off x="8859162" y="4389321"/>
              <a:ext cx="2514599" cy="683264"/>
            </a:xfrm>
            <a:prstGeom prst="rect">
              <a:avLst/>
            </a:prstGeom>
          </p:spPr>
          <p:txBody>
            <a:bodyPr vert="horz" wrap="square" lIns="146304" tIns="91440" rIns="146304" bIns="91440" rtlCol="0">
              <a:spAutoFit/>
            </a:bodyPr>
            <a:lstStyle>
              <a:lvl1pPr marL="342900" marR="0" indent="-342900" algn="l" defTabSz="932742" rtl="0" eaLnBrk="1" fontAlgn="auto" latinLnBrk="0" hangingPunct="1">
                <a:lnSpc>
                  <a:spcPct val="90000"/>
                </a:lnSpc>
                <a:spcBef>
                  <a:spcPct val="20000"/>
                </a:spcBef>
                <a:spcAft>
                  <a:spcPts val="0"/>
                </a:spcAft>
                <a:buClr>
                  <a:schemeClr val="tx1"/>
                </a:buClr>
                <a:buSzPct val="100000"/>
                <a:buFontTx/>
                <a:buBlip>
                  <a:blip r:embed="rId6"/>
                </a:buBlip>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100000"/>
                <a:buFontTx/>
                <a:buBlip>
                  <a:blip r:embed="rId6"/>
                </a:buBlip>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100000"/>
                <a:buFontTx/>
                <a:buBlip>
                  <a:blip r:embed="rId6"/>
                </a:buBlip>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100000"/>
                <a:buFontTx/>
                <a:buBlip>
                  <a:blip r:embed="rId6"/>
                </a:buBlip>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100000"/>
                <a:buFontTx/>
                <a:buBlip>
                  <a:blip r:embed="rId6"/>
                </a:buBlip>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Tx/>
                <a:buNone/>
              </a:pPr>
              <a:r>
                <a:rPr lang="en-US" sz="3600" dirty="0" err="1" smtClean="0"/>
                <a:t>visualstudio</a:t>
              </a:r>
              <a:endParaRPr lang="en-US" sz="3600" dirty="0" smtClean="0"/>
            </a:p>
          </p:txBody>
        </p:sp>
        <p:sp useBgFill="1">
          <p:nvSpPr>
            <p:cNvPr id="21" name="Freeform 6"/>
            <p:cNvSpPr>
              <a:spLocks noChangeAspect="1" noEditPoints="1"/>
            </p:cNvSpPr>
            <p:nvPr/>
          </p:nvSpPr>
          <p:spPr bwMode="auto">
            <a:xfrm>
              <a:off x="8428635" y="4624936"/>
              <a:ext cx="299076" cy="212035"/>
            </a:xfrm>
            <a:custGeom>
              <a:avLst/>
              <a:gdLst>
                <a:gd name="T0" fmla="*/ 1856 w 1885"/>
                <a:gd name="T1" fmla="*/ 243 h 1336"/>
                <a:gd name="T2" fmla="*/ 1629 w 1885"/>
                <a:gd name="T3" fmla="*/ 24 h 1336"/>
                <a:gd name="T4" fmla="*/ 942 w 1885"/>
                <a:gd name="T5" fmla="*/ 0 h 1336"/>
                <a:gd name="T6" fmla="*/ 943 w 1885"/>
                <a:gd name="T7" fmla="*/ 0 h 1336"/>
                <a:gd name="T8" fmla="*/ 256 w 1885"/>
                <a:gd name="T9" fmla="*/ 24 h 1336"/>
                <a:gd name="T10" fmla="*/ 29 w 1885"/>
                <a:gd name="T11" fmla="*/ 243 h 1336"/>
                <a:gd name="T12" fmla="*/ 0 w 1885"/>
                <a:gd name="T13" fmla="*/ 657 h 1336"/>
                <a:gd name="T14" fmla="*/ 0 w 1885"/>
                <a:gd name="T15" fmla="*/ 679 h 1336"/>
                <a:gd name="T16" fmla="*/ 29 w 1885"/>
                <a:gd name="T17" fmla="*/ 1093 h 1336"/>
                <a:gd name="T18" fmla="*/ 256 w 1885"/>
                <a:gd name="T19" fmla="*/ 1312 h 1336"/>
                <a:gd name="T20" fmla="*/ 943 w 1885"/>
                <a:gd name="T21" fmla="*/ 1336 h 1336"/>
                <a:gd name="T22" fmla="*/ 942 w 1885"/>
                <a:gd name="T23" fmla="*/ 1336 h 1336"/>
                <a:gd name="T24" fmla="*/ 1629 w 1885"/>
                <a:gd name="T25" fmla="*/ 1312 h 1336"/>
                <a:gd name="T26" fmla="*/ 1856 w 1885"/>
                <a:gd name="T27" fmla="*/ 1093 h 1336"/>
                <a:gd name="T28" fmla="*/ 1885 w 1885"/>
                <a:gd name="T29" fmla="*/ 679 h 1336"/>
                <a:gd name="T30" fmla="*/ 1885 w 1885"/>
                <a:gd name="T31" fmla="*/ 657 h 1336"/>
                <a:gd name="T32" fmla="*/ 1856 w 1885"/>
                <a:gd name="T33" fmla="*/ 243 h 1336"/>
                <a:gd name="T34" fmla="*/ 747 w 1885"/>
                <a:gd name="T35" fmla="*/ 933 h 1336"/>
                <a:gd name="T36" fmla="*/ 747 w 1885"/>
                <a:gd name="T37" fmla="*/ 397 h 1336"/>
                <a:gd name="T38" fmla="*/ 1247 w 1885"/>
                <a:gd name="T39" fmla="*/ 659 h 1336"/>
                <a:gd name="T40" fmla="*/ 747 w 1885"/>
                <a:gd name="T41" fmla="*/ 933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85" h="1336">
                  <a:moveTo>
                    <a:pt x="1856" y="243"/>
                  </a:moveTo>
                  <a:cubicBezTo>
                    <a:pt x="1820" y="99"/>
                    <a:pt x="1753" y="44"/>
                    <a:pt x="1629" y="24"/>
                  </a:cubicBezTo>
                  <a:cubicBezTo>
                    <a:pt x="1557" y="13"/>
                    <a:pt x="1214" y="0"/>
                    <a:pt x="942" y="0"/>
                  </a:cubicBezTo>
                  <a:cubicBezTo>
                    <a:pt x="943" y="0"/>
                    <a:pt x="943" y="0"/>
                    <a:pt x="943" y="0"/>
                  </a:cubicBezTo>
                  <a:cubicBezTo>
                    <a:pt x="671" y="0"/>
                    <a:pt x="328" y="14"/>
                    <a:pt x="256" y="24"/>
                  </a:cubicBezTo>
                  <a:cubicBezTo>
                    <a:pt x="132" y="44"/>
                    <a:pt x="65" y="99"/>
                    <a:pt x="29" y="243"/>
                  </a:cubicBezTo>
                  <a:cubicBezTo>
                    <a:pt x="17" y="291"/>
                    <a:pt x="0" y="556"/>
                    <a:pt x="0" y="657"/>
                  </a:cubicBezTo>
                  <a:cubicBezTo>
                    <a:pt x="0" y="679"/>
                    <a:pt x="0" y="679"/>
                    <a:pt x="0" y="679"/>
                  </a:cubicBezTo>
                  <a:cubicBezTo>
                    <a:pt x="0" y="780"/>
                    <a:pt x="17" y="1045"/>
                    <a:pt x="29" y="1093"/>
                  </a:cubicBezTo>
                  <a:cubicBezTo>
                    <a:pt x="65" y="1237"/>
                    <a:pt x="132" y="1292"/>
                    <a:pt x="256" y="1312"/>
                  </a:cubicBezTo>
                  <a:cubicBezTo>
                    <a:pt x="328" y="1323"/>
                    <a:pt x="671" y="1336"/>
                    <a:pt x="943" y="1336"/>
                  </a:cubicBezTo>
                  <a:cubicBezTo>
                    <a:pt x="942" y="1336"/>
                    <a:pt x="942" y="1336"/>
                    <a:pt x="942" y="1336"/>
                  </a:cubicBezTo>
                  <a:cubicBezTo>
                    <a:pt x="1214" y="1336"/>
                    <a:pt x="1557" y="1323"/>
                    <a:pt x="1629" y="1312"/>
                  </a:cubicBezTo>
                  <a:cubicBezTo>
                    <a:pt x="1753" y="1292"/>
                    <a:pt x="1820" y="1237"/>
                    <a:pt x="1856" y="1093"/>
                  </a:cubicBezTo>
                  <a:cubicBezTo>
                    <a:pt x="1868" y="1045"/>
                    <a:pt x="1885" y="780"/>
                    <a:pt x="1885" y="679"/>
                  </a:cubicBezTo>
                  <a:cubicBezTo>
                    <a:pt x="1885" y="657"/>
                    <a:pt x="1885" y="657"/>
                    <a:pt x="1885" y="657"/>
                  </a:cubicBezTo>
                  <a:cubicBezTo>
                    <a:pt x="1885" y="556"/>
                    <a:pt x="1868" y="291"/>
                    <a:pt x="1856" y="243"/>
                  </a:cubicBezTo>
                  <a:close/>
                  <a:moveTo>
                    <a:pt x="747" y="933"/>
                  </a:moveTo>
                  <a:cubicBezTo>
                    <a:pt x="747" y="397"/>
                    <a:pt x="747" y="397"/>
                    <a:pt x="747" y="397"/>
                  </a:cubicBezTo>
                  <a:cubicBezTo>
                    <a:pt x="1247" y="659"/>
                    <a:pt x="1247" y="659"/>
                    <a:pt x="1247" y="659"/>
                  </a:cubicBezTo>
                  <a:lnTo>
                    <a:pt x="747" y="933"/>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 name="Group 13"/>
          <p:cNvGrpSpPr/>
          <p:nvPr/>
        </p:nvGrpSpPr>
        <p:grpSpPr>
          <a:xfrm>
            <a:off x="4292682" y="4838317"/>
            <a:ext cx="3503651" cy="683264"/>
            <a:chOff x="4085628" y="4215696"/>
            <a:chExt cx="3503651" cy="683264"/>
          </a:xfrm>
        </p:grpSpPr>
        <p:sp>
          <p:nvSpPr>
            <p:cNvPr id="23" name="Oval 22"/>
            <p:cNvSpPr/>
            <p:nvPr/>
          </p:nvSpPr>
          <p:spPr bwMode="auto">
            <a:xfrm>
              <a:off x="4085628" y="4276339"/>
              <a:ext cx="561978" cy="561978"/>
            </a:xfrm>
            <a:prstGeom prst="ellipse">
              <a:avLst/>
            </a:prstGeom>
            <a:solidFill>
              <a:srgbClr val="FFFFFF"/>
            </a:solidFill>
            <a:ln w="190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Content Placeholder 4"/>
            <p:cNvSpPr txBox="1">
              <a:spLocks/>
            </p:cNvSpPr>
            <p:nvPr/>
          </p:nvSpPr>
          <p:spPr>
            <a:xfrm>
              <a:off x="4647606" y="4215696"/>
              <a:ext cx="2941673" cy="683264"/>
            </a:xfrm>
            <a:prstGeom prst="rect">
              <a:avLst/>
            </a:prstGeom>
          </p:spPr>
          <p:txBody>
            <a:bodyPr vert="horz" wrap="square" lIns="146304" tIns="91440" rIns="146304" bIns="91440" rtlCol="0">
              <a:spAutoFit/>
            </a:bodyPr>
            <a:lstStyle>
              <a:lvl1pPr marL="342900" marR="0" indent="-342900" algn="l" defTabSz="932742" rtl="0" eaLnBrk="1" fontAlgn="auto" latinLnBrk="0" hangingPunct="1">
                <a:lnSpc>
                  <a:spcPct val="90000"/>
                </a:lnSpc>
                <a:spcBef>
                  <a:spcPct val="20000"/>
                </a:spcBef>
                <a:spcAft>
                  <a:spcPts val="0"/>
                </a:spcAft>
                <a:buClr>
                  <a:schemeClr val="tx1"/>
                </a:buClr>
                <a:buSzPct val="100000"/>
                <a:buFontTx/>
                <a:buBlip>
                  <a:blip r:embed="rId6"/>
                </a:buBlip>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100000"/>
                <a:buFontTx/>
                <a:buBlip>
                  <a:blip r:embed="rId6"/>
                </a:buBlip>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100000"/>
                <a:buFontTx/>
                <a:buBlip>
                  <a:blip r:embed="rId6"/>
                </a:buBlip>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100000"/>
                <a:buFontTx/>
                <a:buBlip>
                  <a:blip r:embed="rId6"/>
                </a:buBlip>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100000"/>
                <a:buFontTx/>
                <a:buBlip>
                  <a:blip r:embed="rId6"/>
                </a:buBlip>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Tx/>
                <a:buNone/>
              </a:pPr>
              <a:r>
                <a:rPr lang="en-US" sz="3600" dirty="0" smtClean="0"/>
                <a:t>@</a:t>
              </a:r>
              <a:r>
                <a:rPr lang="en-US" sz="3600" dirty="0" err="1" smtClean="0"/>
                <a:t>visualstudio</a:t>
              </a:r>
              <a:endParaRPr lang="en-US" sz="3600" dirty="0" smtClean="0"/>
            </a:p>
          </p:txBody>
        </p:sp>
        <p:sp useBgFill="1">
          <p:nvSpPr>
            <p:cNvPr id="12" name="Freeform 38"/>
            <p:cNvSpPr>
              <a:spLocks noChangeAspect="1"/>
            </p:cNvSpPr>
            <p:nvPr/>
          </p:nvSpPr>
          <p:spPr bwMode="auto">
            <a:xfrm>
              <a:off x="4187808" y="4422273"/>
              <a:ext cx="357619" cy="270110"/>
            </a:xfrm>
            <a:custGeom>
              <a:avLst/>
              <a:gdLst>
                <a:gd name="T0" fmla="*/ 544 w 1126"/>
                <a:gd name="T1" fmla="*/ 300 h 849"/>
                <a:gd name="T2" fmla="*/ 674 w 1126"/>
                <a:gd name="T3" fmla="*/ 61 h 849"/>
                <a:gd name="T4" fmla="*/ 710 w 1126"/>
                <a:gd name="T5" fmla="*/ 53 h 849"/>
                <a:gd name="T6" fmla="*/ 744 w 1126"/>
                <a:gd name="T7" fmla="*/ 29 h 849"/>
                <a:gd name="T8" fmla="*/ 759 w 1126"/>
                <a:gd name="T9" fmla="*/ 50 h 849"/>
                <a:gd name="T10" fmla="*/ 748 w 1126"/>
                <a:gd name="T11" fmla="*/ 88 h 849"/>
                <a:gd name="T12" fmla="*/ 985 w 1126"/>
                <a:gd name="T13" fmla="*/ 288 h 849"/>
                <a:gd name="T14" fmla="*/ 1003 w 1126"/>
                <a:gd name="T15" fmla="*/ 308 h 849"/>
                <a:gd name="T16" fmla="*/ 1121 w 1126"/>
                <a:gd name="T17" fmla="*/ 303 h 849"/>
                <a:gd name="T18" fmla="*/ 1023 w 1126"/>
                <a:gd name="T19" fmla="*/ 361 h 849"/>
                <a:gd name="T20" fmla="*/ 1022 w 1126"/>
                <a:gd name="T21" fmla="*/ 370 h 849"/>
                <a:gd name="T22" fmla="*/ 1126 w 1126"/>
                <a:gd name="T23" fmla="*/ 377 h 849"/>
                <a:gd name="T24" fmla="*/ 994 w 1126"/>
                <a:gd name="T25" fmla="*/ 429 h 849"/>
                <a:gd name="T26" fmla="*/ 773 w 1126"/>
                <a:gd name="T27" fmla="*/ 711 h 849"/>
                <a:gd name="T28" fmla="*/ 0 w 1126"/>
                <a:gd name="T29" fmla="*/ 579 h 849"/>
                <a:gd name="T30" fmla="*/ 416 w 1126"/>
                <a:gd name="T31" fmla="*/ 563 h 849"/>
                <a:gd name="T32" fmla="*/ 377 w 1126"/>
                <a:gd name="T33" fmla="*/ 466 h 849"/>
                <a:gd name="T34" fmla="*/ 251 w 1126"/>
                <a:gd name="T35" fmla="*/ 410 h 849"/>
                <a:gd name="T36" fmla="*/ 256 w 1126"/>
                <a:gd name="T37" fmla="*/ 384 h 849"/>
                <a:gd name="T38" fmla="*/ 316 w 1126"/>
                <a:gd name="T39" fmla="*/ 366 h 849"/>
                <a:gd name="T40" fmla="*/ 198 w 1126"/>
                <a:gd name="T41" fmla="*/ 268 h 849"/>
                <a:gd name="T42" fmla="*/ 208 w 1126"/>
                <a:gd name="T43" fmla="*/ 249 h 849"/>
                <a:gd name="T44" fmla="*/ 259 w 1126"/>
                <a:gd name="T45" fmla="*/ 243 h 849"/>
                <a:gd name="T46" fmla="*/ 170 w 1126"/>
                <a:gd name="T47" fmla="*/ 132 h 849"/>
                <a:gd name="T48" fmla="*/ 200 w 1126"/>
                <a:gd name="T49" fmla="*/ 113 h 849"/>
                <a:gd name="T50" fmla="*/ 544 w 1126"/>
                <a:gd name="T51" fmla="*/ 300 h 8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26" h="849">
                  <a:moveTo>
                    <a:pt x="544" y="300"/>
                  </a:moveTo>
                  <a:cubicBezTo>
                    <a:pt x="580" y="187"/>
                    <a:pt x="624" y="114"/>
                    <a:pt x="674" y="61"/>
                  </a:cubicBezTo>
                  <a:cubicBezTo>
                    <a:pt x="712" y="22"/>
                    <a:pt x="732" y="9"/>
                    <a:pt x="710" y="53"/>
                  </a:cubicBezTo>
                  <a:cubicBezTo>
                    <a:pt x="719" y="45"/>
                    <a:pt x="733" y="34"/>
                    <a:pt x="744" y="29"/>
                  </a:cubicBezTo>
                  <a:cubicBezTo>
                    <a:pt x="806" y="0"/>
                    <a:pt x="801" y="24"/>
                    <a:pt x="759" y="50"/>
                  </a:cubicBezTo>
                  <a:cubicBezTo>
                    <a:pt x="874" y="9"/>
                    <a:pt x="870" y="61"/>
                    <a:pt x="748" y="88"/>
                  </a:cubicBezTo>
                  <a:cubicBezTo>
                    <a:pt x="848" y="90"/>
                    <a:pt x="954" y="153"/>
                    <a:pt x="985" y="288"/>
                  </a:cubicBezTo>
                  <a:cubicBezTo>
                    <a:pt x="989" y="307"/>
                    <a:pt x="984" y="305"/>
                    <a:pt x="1003" y="308"/>
                  </a:cubicBezTo>
                  <a:cubicBezTo>
                    <a:pt x="1044" y="316"/>
                    <a:pt x="1083" y="315"/>
                    <a:pt x="1121" y="303"/>
                  </a:cubicBezTo>
                  <a:cubicBezTo>
                    <a:pt x="1117" y="331"/>
                    <a:pt x="1080" y="349"/>
                    <a:pt x="1023" y="361"/>
                  </a:cubicBezTo>
                  <a:cubicBezTo>
                    <a:pt x="1001" y="366"/>
                    <a:pt x="997" y="364"/>
                    <a:pt x="1022" y="370"/>
                  </a:cubicBezTo>
                  <a:cubicBezTo>
                    <a:pt x="1054" y="377"/>
                    <a:pt x="1089" y="379"/>
                    <a:pt x="1126" y="377"/>
                  </a:cubicBezTo>
                  <a:cubicBezTo>
                    <a:pt x="1097" y="411"/>
                    <a:pt x="1051" y="428"/>
                    <a:pt x="994" y="429"/>
                  </a:cubicBezTo>
                  <a:cubicBezTo>
                    <a:pt x="958" y="559"/>
                    <a:pt x="877" y="653"/>
                    <a:pt x="773" y="711"/>
                  </a:cubicBezTo>
                  <a:cubicBezTo>
                    <a:pt x="530" y="849"/>
                    <a:pt x="177" y="829"/>
                    <a:pt x="0" y="579"/>
                  </a:cubicBezTo>
                  <a:cubicBezTo>
                    <a:pt x="116" y="670"/>
                    <a:pt x="288" y="690"/>
                    <a:pt x="416" y="563"/>
                  </a:cubicBezTo>
                  <a:cubicBezTo>
                    <a:pt x="332" y="563"/>
                    <a:pt x="311" y="500"/>
                    <a:pt x="377" y="466"/>
                  </a:cubicBezTo>
                  <a:cubicBezTo>
                    <a:pt x="314" y="465"/>
                    <a:pt x="274" y="446"/>
                    <a:pt x="251" y="410"/>
                  </a:cubicBezTo>
                  <a:cubicBezTo>
                    <a:pt x="242" y="396"/>
                    <a:pt x="242" y="395"/>
                    <a:pt x="256" y="384"/>
                  </a:cubicBezTo>
                  <a:cubicBezTo>
                    <a:pt x="272" y="373"/>
                    <a:pt x="294" y="368"/>
                    <a:pt x="316" y="366"/>
                  </a:cubicBezTo>
                  <a:cubicBezTo>
                    <a:pt x="251" y="347"/>
                    <a:pt x="212" y="313"/>
                    <a:pt x="198" y="268"/>
                  </a:cubicBezTo>
                  <a:cubicBezTo>
                    <a:pt x="193" y="252"/>
                    <a:pt x="192" y="253"/>
                    <a:pt x="208" y="249"/>
                  </a:cubicBezTo>
                  <a:cubicBezTo>
                    <a:pt x="223" y="246"/>
                    <a:pt x="242" y="243"/>
                    <a:pt x="259" y="243"/>
                  </a:cubicBezTo>
                  <a:cubicBezTo>
                    <a:pt x="208" y="212"/>
                    <a:pt x="178" y="174"/>
                    <a:pt x="170" y="132"/>
                  </a:cubicBezTo>
                  <a:cubicBezTo>
                    <a:pt x="163" y="92"/>
                    <a:pt x="170" y="102"/>
                    <a:pt x="200" y="113"/>
                  </a:cubicBezTo>
                  <a:cubicBezTo>
                    <a:pt x="333" y="164"/>
                    <a:pt x="465" y="219"/>
                    <a:pt x="544" y="300"/>
                  </a:cubicBezTo>
                  <a:close/>
                </a:path>
              </a:pathLst>
            </a:custGeom>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6" name="Group 15"/>
          <p:cNvGrpSpPr/>
          <p:nvPr/>
        </p:nvGrpSpPr>
        <p:grpSpPr>
          <a:xfrm>
            <a:off x="473162" y="4838317"/>
            <a:ext cx="3111615" cy="683264"/>
            <a:chOff x="266108" y="4215696"/>
            <a:chExt cx="3111615" cy="683264"/>
          </a:xfrm>
        </p:grpSpPr>
        <p:sp>
          <p:nvSpPr>
            <p:cNvPr id="10" name="Content Placeholder 4"/>
            <p:cNvSpPr txBox="1">
              <a:spLocks/>
            </p:cNvSpPr>
            <p:nvPr/>
          </p:nvSpPr>
          <p:spPr>
            <a:xfrm>
              <a:off x="863124" y="4215696"/>
              <a:ext cx="2514599" cy="683264"/>
            </a:xfrm>
            <a:prstGeom prst="rect">
              <a:avLst/>
            </a:prstGeom>
          </p:spPr>
          <p:txBody>
            <a:bodyPr vert="horz" wrap="square" lIns="146304" tIns="91440" rIns="146304" bIns="91440" rtlCol="0">
              <a:spAutoFit/>
            </a:bodyPr>
            <a:lstStyle>
              <a:lvl1pPr marL="342900" marR="0" indent="-342900" algn="l" defTabSz="932742" rtl="0" eaLnBrk="1" fontAlgn="auto" latinLnBrk="0" hangingPunct="1">
                <a:lnSpc>
                  <a:spcPct val="90000"/>
                </a:lnSpc>
                <a:spcBef>
                  <a:spcPct val="20000"/>
                </a:spcBef>
                <a:spcAft>
                  <a:spcPts val="0"/>
                </a:spcAft>
                <a:buClr>
                  <a:schemeClr val="tx1"/>
                </a:buClr>
                <a:buSzPct val="100000"/>
                <a:buFontTx/>
                <a:buBlip>
                  <a:blip r:embed="rId6"/>
                </a:buBlip>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100000"/>
                <a:buFontTx/>
                <a:buBlip>
                  <a:blip r:embed="rId6"/>
                </a:buBlip>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100000"/>
                <a:buFontTx/>
                <a:buBlip>
                  <a:blip r:embed="rId6"/>
                </a:buBlip>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100000"/>
                <a:buFontTx/>
                <a:buBlip>
                  <a:blip r:embed="rId6"/>
                </a:buBlip>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100000"/>
                <a:buFontTx/>
                <a:buBlip>
                  <a:blip r:embed="rId6"/>
                </a:buBlip>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Tx/>
                <a:buNone/>
              </a:pPr>
              <a:r>
                <a:rPr lang="en-US" sz="3600" dirty="0" err="1" smtClean="0"/>
                <a:t>visualstudio</a:t>
              </a:r>
              <a:endParaRPr lang="en-US" sz="3600" dirty="0" smtClean="0"/>
            </a:p>
          </p:txBody>
        </p:sp>
        <p:grpSp>
          <p:nvGrpSpPr>
            <p:cNvPr id="13" name="Group 12"/>
            <p:cNvGrpSpPr/>
            <p:nvPr/>
          </p:nvGrpSpPr>
          <p:grpSpPr>
            <a:xfrm>
              <a:off x="266108" y="4276339"/>
              <a:ext cx="561978" cy="561978"/>
              <a:chOff x="266108" y="4276339"/>
              <a:chExt cx="561978" cy="561978"/>
            </a:xfrm>
          </p:grpSpPr>
          <p:sp>
            <p:nvSpPr>
              <p:cNvPr id="19" name="Oval 18"/>
              <p:cNvSpPr/>
              <p:nvPr/>
            </p:nvSpPr>
            <p:spPr bwMode="auto">
              <a:xfrm>
                <a:off x="266108" y="4276339"/>
                <a:ext cx="561978" cy="561978"/>
              </a:xfrm>
              <a:prstGeom prst="ellipse">
                <a:avLst/>
              </a:prstGeom>
              <a:solidFill>
                <a:srgbClr val="FFFFFF"/>
              </a:solidFill>
              <a:ln w="190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useBgFill="1">
            <p:nvSpPr>
              <p:cNvPr id="9" name="Freeform 5"/>
              <p:cNvSpPr>
                <a:spLocks/>
              </p:cNvSpPr>
              <p:nvPr/>
            </p:nvSpPr>
            <p:spPr bwMode="auto">
              <a:xfrm>
                <a:off x="535461" y="4395075"/>
                <a:ext cx="174625" cy="352425"/>
              </a:xfrm>
              <a:custGeom>
                <a:avLst/>
                <a:gdLst>
                  <a:gd name="T0" fmla="*/ 43 w 44"/>
                  <a:gd name="T1" fmla="*/ 49 h 91"/>
                  <a:gd name="T2" fmla="*/ 27 w 44"/>
                  <a:gd name="T3" fmla="*/ 49 h 91"/>
                  <a:gd name="T4" fmla="*/ 27 w 44"/>
                  <a:gd name="T5" fmla="*/ 91 h 91"/>
                  <a:gd name="T6" fmla="*/ 11 w 44"/>
                  <a:gd name="T7" fmla="*/ 91 h 91"/>
                  <a:gd name="T8" fmla="*/ 11 w 44"/>
                  <a:gd name="T9" fmla="*/ 49 h 91"/>
                  <a:gd name="T10" fmla="*/ 0 w 44"/>
                  <a:gd name="T11" fmla="*/ 49 h 91"/>
                  <a:gd name="T12" fmla="*/ 0 w 44"/>
                  <a:gd name="T13" fmla="*/ 33 h 91"/>
                  <a:gd name="T14" fmla="*/ 11 w 44"/>
                  <a:gd name="T15" fmla="*/ 33 h 91"/>
                  <a:gd name="T16" fmla="*/ 11 w 44"/>
                  <a:gd name="T17" fmla="*/ 20 h 91"/>
                  <a:gd name="T18" fmla="*/ 33 w 44"/>
                  <a:gd name="T19" fmla="*/ 0 h 91"/>
                  <a:gd name="T20" fmla="*/ 44 w 44"/>
                  <a:gd name="T21" fmla="*/ 1 h 91"/>
                  <a:gd name="T22" fmla="*/ 43 w 44"/>
                  <a:gd name="T23" fmla="*/ 15 h 91"/>
                  <a:gd name="T24" fmla="*/ 33 w 44"/>
                  <a:gd name="T25" fmla="*/ 15 h 91"/>
                  <a:gd name="T26" fmla="*/ 27 w 44"/>
                  <a:gd name="T27" fmla="*/ 22 h 91"/>
                  <a:gd name="T28" fmla="*/ 27 w 44"/>
                  <a:gd name="T29" fmla="*/ 23 h 91"/>
                  <a:gd name="T30" fmla="*/ 27 w 44"/>
                  <a:gd name="T31" fmla="*/ 33 h 91"/>
                  <a:gd name="T32" fmla="*/ 44 w 44"/>
                  <a:gd name="T33" fmla="*/ 33 h 91"/>
                  <a:gd name="T34" fmla="*/ 43 w 44"/>
                  <a:gd name="T35" fmla="*/ 49 h 91"/>
                  <a:gd name="T36" fmla="*/ 43 w 44"/>
                  <a:gd name="T37" fmla="*/ 4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91">
                    <a:moveTo>
                      <a:pt x="43" y="49"/>
                    </a:moveTo>
                    <a:cubicBezTo>
                      <a:pt x="27" y="49"/>
                      <a:pt x="27" y="49"/>
                      <a:pt x="27" y="49"/>
                    </a:cubicBezTo>
                    <a:cubicBezTo>
                      <a:pt x="27" y="91"/>
                      <a:pt x="27" y="91"/>
                      <a:pt x="27" y="91"/>
                    </a:cubicBezTo>
                    <a:cubicBezTo>
                      <a:pt x="11" y="91"/>
                      <a:pt x="11" y="91"/>
                      <a:pt x="11" y="91"/>
                    </a:cubicBezTo>
                    <a:cubicBezTo>
                      <a:pt x="11" y="49"/>
                      <a:pt x="11" y="49"/>
                      <a:pt x="11" y="49"/>
                    </a:cubicBezTo>
                    <a:cubicBezTo>
                      <a:pt x="0" y="49"/>
                      <a:pt x="0" y="49"/>
                      <a:pt x="0" y="49"/>
                    </a:cubicBezTo>
                    <a:cubicBezTo>
                      <a:pt x="0" y="33"/>
                      <a:pt x="0" y="33"/>
                      <a:pt x="0" y="33"/>
                    </a:cubicBezTo>
                    <a:cubicBezTo>
                      <a:pt x="11" y="33"/>
                      <a:pt x="11" y="33"/>
                      <a:pt x="11" y="33"/>
                    </a:cubicBezTo>
                    <a:cubicBezTo>
                      <a:pt x="11" y="33"/>
                      <a:pt x="11" y="27"/>
                      <a:pt x="11" y="20"/>
                    </a:cubicBezTo>
                    <a:cubicBezTo>
                      <a:pt x="11" y="10"/>
                      <a:pt x="18" y="0"/>
                      <a:pt x="33" y="0"/>
                    </a:cubicBezTo>
                    <a:cubicBezTo>
                      <a:pt x="39" y="0"/>
                      <a:pt x="44" y="1"/>
                      <a:pt x="44" y="1"/>
                    </a:cubicBezTo>
                    <a:cubicBezTo>
                      <a:pt x="43" y="15"/>
                      <a:pt x="43" y="15"/>
                      <a:pt x="43" y="15"/>
                    </a:cubicBezTo>
                    <a:cubicBezTo>
                      <a:pt x="43" y="15"/>
                      <a:pt x="39" y="15"/>
                      <a:pt x="33" y="15"/>
                    </a:cubicBezTo>
                    <a:cubicBezTo>
                      <a:pt x="28" y="15"/>
                      <a:pt x="27" y="18"/>
                      <a:pt x="27" y="22"/>
                    </a:cubicBezTo>
                    <a:cubicBezTo>
                      <a:pt x="27" y="22"/>
                      <a:pt x="27" y="23"/>
                      <a:pt x="27" y="23"/>
                    </a:cubicBezTo>
                    <a:cubicBezTo>
                      <a:pt x="27" y="24"/>
                      <a:pt x="27" y="27"/>
                      <a:pt x="27" y="33"/>
                    </a:cubicBezTo>
                    <a:cubicBezTo>
                      <a:pt x="44" y="33"/>
                      <a:pt x="44" y="33"/>
                      <a:pt x="44" y="33"/>
                    </a:cubicBezTo>
                    <a:cubicBezTo>
                      <a:pt x="43" y="49"/>
                      <a:pt x="43" y="49"/>
                      <a:pt x="43" y="49"/>
                    </a:cubicBezTo>
                    <a:cubicBezTo>
                      <a:pt x="43" y="49"/>
                      <a:pt x="43" y="49"/>
                      <a:pt x="43" y="49"/>
                    </a:cubicBezTo>
                    <a:close/>
                  </a:path>
                </a:pathLst>
              </a:custGeom>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grpSp>
      </p:grpSp>
    </p:spTree>
    <p:extLst>
      <p:ext uri="{BB962C8B-B14F-4D97-AF65-F5344CB8AC3E}">
        <p14:creationId xmlns:p14="http://schemas.microsoft.com/office/powerpoint/2010/main" val="103415431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600"/>
                                        <p:tgtEl>
                                          <p:spTgt spid="5"/>
                                        </p:tgtEl>
                                      </p:cBhvr>
                                    </p:animEffect>
                                  </p:childTnLst>
                                </p:cTn>
                              </p:par>
                              <p:par>
                                <p:cTn id="8" presetID="63" presetClass="path" presetSubtype="0" decel="100000" fill="hold" grpId="1" nodeType="withEffect">
                                  <p:stCondLst>
                                    <p:cond delay="0"/>
                                  </p:stCondLst>
                                  <p:childTnLst>
                                    <p:animMotion origin="layout" path="M -0.02413 -9.94099E-7 L 0 -9.94099E-7 " pathEditMode="relative" rAng="0" ptsTypes="AA">
                                      <p:cBhvr>
                                        <p:cTn id="9" dur="1000" fill="hold"/>
                                        <p:tgtEl>
                                          <p:spTgt spid="5"/>
                                        </p:tgtEl>
                                        <p:attrNameLst>
                                          <p:attrName>ppt_x</p:attrName>
                                          <p:attrName>ppt_y</p:attrName>
                                        </p:attrNameLst>
                                      </p:cBhvr>
                                      <p:rCtr x="1200" y="0"/>
                                    </p:animMotion>
                                  </p:childTnLst>
                                </p:cTn>
                              </p:par>
                              <p:par>
                                <p:cTn id="10" presetID="10" presetClass="entr" presetSubtype="0" fill="hold" nodeType="withEffect">
                                  <p:stCondLst>
                                    <p:cond delay="10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600"/>
                                        <p:tgtEl>
                                          <p:spTgt spid="16"/>
                                        </p:tgtEl>
                                      </p:cBhvr>
                                    </p:animEffect>
                                  </p:childTnLst>
                                </p:cTn>
                              </p:par>
                              <p:par>
                                <p:cTn id="13" presetID="63" presetClass="path" presetSubtype="0" decel="100000" fill="hold" nodeType="withEffect">
                                  <p:stCondLst>
                                    <p:cond delay="100"/>
                                  </p:stCondLst>
                                  <p:childTnLst>
                                    <p:animMotion origin="layout" path="M -0.02413 -1.02587E-6 L 4.94766E-6 -1.02587E-6 " pathEditMode="relative" rAng="0" ptsTypes="AA">
                                      <p:cBhvr>
                                        <p:cTn id="14" dur="1000" fill="hold"/>
                                        <p:tgtEl>
                                          <p:spTgt spid="16"/>
                                        </p:tgtEl>
                                        <p:attrNameLst>
                                          <p:attrName>ppt_x</p:attrName>
                                          <p:attrName>ppt_y</p:attrName>
                                        </p:attrNameLst>
                                      </p:cBhvr>
                                      <p:rCtr x="1200" y="0"/>
                                    </p:animMotion>
                                  </p:childTnLst>
                                </p:cTn>
                              </p:par>
                              <p:par>
                                <p:cTn id="15" presetID="10" presetClass="entr" presetSubtype="0" fill="hold" nodeType="withEffect">
                                  <p:stCondLst>
                                    <p:cond delay="20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600"/>
                                        <p:tgtEl>
                                          <p:spTgt spid="14"/>
                                        </p:tgtEl>
                                      </p:cBhvr>
                                    </p:animEffect>
                                  </p:childTnLst>
                                </p:cTn>
                              </p:par>
                              <p:par>
                                <p:cTn id="18" presetID="63" presetClass="path" presetSubtype="0" decel="100000" fill="hold" nodeType="withEffect">
                                  <p:stCondLst>
                                    <p:cond delay="200"/>
                                  </p:stCondLst>
                                  <p:childTnLst>
                                    <p:animMotion origin="layout" path="M -0.02413 -1.02587E-6 L 1.35818E-6 -1.02587E-6 " pathEditMode="relative" rAng="0" ptsTypes="AA">
                                      <p:cBhvr>
                                        <p:cTn id="19" dur="1000" fill="hold"/>
                                        <p:tgtEl>
                                          <p:spTgt spid="14"/>
                                        </p:tgtEl>
                                        <p:attrNameLst>
                                          <p:attrName>ppt_x</p:attrName>
                                          <p:attrName>ppt_y</p:attrName>
                                        </p:attrNameLst>
                                      </p:cBhvr>
                                      <p:rCtr x="1200" y="0"/>
                                    </p:animMotion>
                                  </p:childTnLst>
                                </p:cTn>
                              </p:par>
                              <p:par>
                                <p:cTn id="20" presetID="10" presetClass="entr" presetSubtype="0" fill="hold" nodeType="withEffect">
                                  <p:stCondLst>
                                    <p:cond delay="30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600"/>
                                        <p:tgtEl>
                                          <p:spTgt spid="3"/>
                                        </p:tgtEl>
                                      </p:cBhvr>
                                    </p:animEffect>
                                  </p:childTnLst>
                                </p:cTn>
                              </p:par>
                              <p:par>
                                <p:cTn id="23" presetID="63" presetClass="path" presetSubtype="0" decel="100000" fill="hold" nodeType="withEffect">
                                  <p:stCondLst>
                                    <p:cond delay="300"/>
                                  </p:stCondLst>
                                  <p:childTnLst>
                                    <p:animMotion origin="layout" path="M -0.02413 -1.02587E-6 L 4.25581E-6 -1.02587E-6 " pathEditMode="relative" rAng="0" ptsTypes="AA">
                                      <p:cBhvr>
                                        <p:cTn id="24" dur="10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grpSp>
        <p:nvGrpSpPr>
          <p:cNvPr id="13" name="Group 12"/>
          <p:cNvGrpSpPr/>
          <p:nvPr/>
        </p:nvGrpSpPr>
        <p:grpSpPr>
          <a:xfrm>
            <a:off x="5997643" y="1214472"/>
            <a:ext cx="5486404" cy="2748820"/>
            <a:chOff x="5997643" y="1214472"/>
            <a:chExt cx="5486404" cy="2748820"/>
          </a:xfrm>
        </p:grpSpPr>
        <p:sp>
          <p:nvSpPr>
            <p:cNvPr id="14" name="Arrow Bar"/>
            <p:cNvSpPr/>
            <p:nvPr/>
          </p:nvSpPr>
          <p:spPr bwMode="gray">
            <a:xfrm>
              <a:off x="5997647" y="1214472"/>
              <a:ext cx="5486400" cy="1841377"/>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defTabSz="914099"/>
              <a:r>
                <a:rPr lang="en-US" sz="4000" dirty="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rPr>
                <a:t>Learning</a:t>
              </a:r>
            </a:p>
          </p:txBody>
        </p:sp>
        <p:sp>
          <p:nvSpPr>
            <p:cNvPr id="15" name="Rectangle 14"/>
            <p:cNvSpPr/>
            <p:nvPr/>
          </p:nvSpPr>
          <p:spPr bwMode="auto">
            <a:xfrm>
              <a:off x="5997643" y="3046651"/>
              <a:ext cx="5481391" cy="916641"/>
            </a:xfrm>
            <a:prstGeom prst="rect">
              <a:avLst/>
            </a:prstGeom>
            <a:solidFill>
              <a:srgbClr val="FFFFFF"/>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16" name="Rectangle 15"/>
            <p:cNvSpPr/>
            <p:nvPr/>
          </p:nvSpPr>
          <p:spPr>
            <a:xfrm>
              <a:off x="6570121" y="3108285"/>
              <a:ext cx="4242253" cy="338554"/>
            </a:xfrm>
            <a:prstGeom prst="rect">
              <a:avLst/>
            </a:prstGeom>
          </p:spPr>
          <p:txBody>
            <a:bodyPr wrap="none" lIns="182880">
              <a:spAutoFit/>
            </a:bodyPr>
            <a:lstStyle/>
            <a:p>
              <a:pPr marL="0" lvl="1">
                <a:tabLst>
                  <a:tab pos="1828800" algn="l"/>
                </a:tabLst>
              </a:pPr>
              <a:r>
                <a:rPr lang="en-US" sz="1600" dirty="0">
                  <a:gradFill>
                    <a:gsLst>
                      <a:gs pos="1250">
                        <a:schemeClr val="bg1"/>
                      </a:gs>
                      <a:gs pos="100000">
                        <a:schemeClr val="bg1"/>
                      </a:gs>
                    </a:gsLst>
                    <a:lin ang="5400000" scaled="0"/>
                  </a:gradFill>
                  <a:latin typeface="Segoe UI" pitchFamily="34" charset="0"/>
                  <a:ea typeface="Segoe UI" pitchFamily="34" charset="0"/>
                  <a:cs typeface="Segoe UI" pitchFamily="34" charset="0"/>
                </a:rPr>
                <a:t>Microsoft Certification &amp; Training Resources</a:t>
              </a:r>
            </a:p>
          </p:txBody>
        </p:sp>
        <p:sp>
          <p:nvSpPr>
            <p:cNvPr id="17" name="Rectangle 16"/>
            <p:cNvSpPr/>
            <p:nvPr/>
          </p:nvSpPr>
          <p:spPr bwMode="white">
            <a:xfrm>
              <a:off x="6591784" y="3459509"/>
              <a:ext cx="4620541" cy="369332"/>
            </a:xfrm>
            <a:prstGeom prst="rect">
              <a:avLst/>
            </a:prstGeom>
          </p:spPr>
          <p:txBody>
            <a:bodyPr wrap="square" lIns="182880">
              <a:spAutoFit/>
            </a:bodyPr>
            <a:lstStyle/>
            <a:p>
              <a:r>
                <a:rPr lang="en-US" dirty="0">
                  <a:solidFill>
                    <a:srgbClr val="FFFFFF"/>
                  </a:solidFill>
                  <a:hlinkClick r:id="rId3"/>
                </a:rPr>
                <a:t>www.microsoft.com/learning </a:t>
              </a:r>
              <a:endParaRPr lang="en-US" sz="1600" dirty="0"/>
            </a:p>
          </p:txBody>
        </p:sp>
        <p:sp>
          <p:nvSpPr>
            <p:cNvPr id="18" name="Freeform 19"/>
            <p:cNvSpPr>
              <a:spLocks noEditPoints="1"/>
            </p:cNvSpPr>
            <p:nvPr/>
          </p:nvSpPr>
          <p:spPr bwMode="black">
            <a:xfrm>
              <a:off x="6168926" y="3307327"/>
              <a:ext cx="393700" cy="395287"/>
            </a:xfrm>
            <a:custGeom>
              <a:avLst/>
              <a:gdLst>
                <a:gd name="T0" fmla="*/ 82 w 150"/>
                <a:gd name="T1" fmla="*/ 43 h 150"/>
                <a:gd name="T2" fmla="*/ 80 w 150"/>
                <a:gd name="T3" fmla="*/ 47 h 150"/>
                <a:gd name="T4" fmla="*/ 75 w 150"/>
                <a:gd name="T5" fmla="*/ 49 h 150"/>
                <a:gd name="T6" fmla="*/ 69 w 150"/>
                <a:gd name="T7" fmla="*/ 47 h 150"/>
                <a:gd name="T8" fmla="*/ 67 w 150"/>
                <a:gd name="T9" fmla="*/ 43 h 150"/>
                <a:gd name="T10" fmla="*/ 69 w 150"/>
                <a:gd name="T11" fmla="*/ 38 h 150"/>
                <a:gd name="T12" fmla="*/ 75 w 150"/>
                <a:gd name="T13" fmla="*/ 36 h 150"/>
                <a:gd name="T14" fmla="*/ 80 w 150"/>
                <a:gd name="T15" fmla="*/ 38 h 150"/>
                <a:gd name="T16" fmla="*/ 82 w 150"/>
                <a:gd name="T17" fmla="*/ 43 h 150"/>
                <a:gd name="T18" fmla="*/ 68 w 150"/>
                <a:gd name="T19" fmla="*/ 114 h 150"/>
                <a:gd name="T20" fmla="*/ 81 w 150"/>
                <a:gd name="T21" fmla="*/ 114 h 150"/>
                <a:gd name="T22" fmla="*/ 81 w 150"/>
                <a:gd name="T23" fmla="*/ 60 h 150"/>
                <a:gd name="T24" fmla="*/ 68 w 150"/>
                <a:gd name="T25" fmla="*/ 60 h 150"/>
                <a:gd name="T26" fmla="*/ 68 w 150"/>
                <a:gd name="T27" fmla="*/ 114 h 150"/>
                <a:gd name="T28" fmla="*/ 150 w 150"/>
                <a:gd name="T29" fmla="*/ 75 h 150"/>
                <a:gd name="T30" fmla="*/ 75 w 150"/>
                <a:gd name="T31" fmla="*/ 0 h 150"/>
                <a:gd name="T32" fmla="*/ 0 w 150"/>
                <a:gd name="T33" fmla="*/ 75 h 150"/>
                <a:gd name="T34" fmla="*/ 75 w 150"/>
                <a:gd name="T35" fmla="*/ 150 h 150"/>
                <a:gd name="T36" fmla="*/ 150 w 150"/>
                <a:gd name="T37" fmla="*/ 75 h 150"/>
                <a:gd name="T38" fmla="*/ 140 w 150"/>
                <a:gd name="T39" fmla="*/ 75 h 150"/>
                <a:gd name="T40" fmla="*/ 75 w 150"/>
                <a:gd name="T41" fmla="*/ 140 h 150"/>
                <a:gd name="T42" fmla="*/ 9 w 150"/>
                <a:gd name="T43" fmla="*/ 75 h 150"/>
                <a:gd name="T44" fmla="*/ 75 w 150"/>
                <a:gd name="T45" fmla="*/ 10 h 150"/>
                <a:gd name="T46" fmla="*/ 140 w 150"/>
                <a:gd name="T47" fmla="*/ 75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0" h="150">
                  <a:moveTo>
                    <a:pt x="82" y="43"/>
                  </a:moveTo>
                  <a:cubicBezTo>
                    <a:pt x="82" y="44"/>
                    <a:pt x="81" y="46"/>
                    <a:pt x="80" y="47"/>
                  </a:cubicBezTo>
                  <a:cubicBezTo>
                    <a:pt x="79" y="48"/>
                    <a:pt x="77" y="49"/>
                    <a:pt x="75" y="49"/>
                  </a:cubicBezTo>
                  <a:cubicBezTo>
                    <a:pt x="73" y="49"/>
                    <a:pt x="71" y="48"/>
                    <a:pt x="69" y="47"/>
                  </a:cubicBezTo>
                  <a:cubicBezTo>
                    <a:pt x="68" y="46"/>
                    <a:pt x="67" y="44"/>
                    <a:pt x="67" y="43"/>
                  </a:cubicBezTo>
                  <a:cubicBezTo>
                    <a:pt x="67" y="41"/>
                    <a:pt x="68" y="39"/>
                    <a:pt x="69" y="38"/>
                  </a:cubicBezTo>
                  <a:cubicBezTo>
                    <a:pt x="71" y="37"/>
                    <a:pt x="73" y="36"/>
                    <a:pt x="75" y="36"/>
                  </a:cubicBezTo>
                  <a:cubicBezTo>
                    <a:pt x="77" y="36"/>
                    <a:pt x="79" y="37"/>
                    <a:pt x="80" y="38"/>
                  </a:cubicBezTo>
                  <a:cubicBezTo>
                    <a:pt x="81" y="39"/>
                    <a:pt x="82" y="41"/>
                    <a:pt x="82" y="43"/>
                  </a:cubicBezTo>
                  <a:moveTo>
                    <a:pt x="68" y="114"/>
                  </a:moveTo>
                  <a:cubicBezTo>
                    <a:pt x="81" y="114"/>
                    <a:pt x="81" y="114"/>
                    <a:pt x="81" y="114"/>
                  </a:cubicBezTo>
                  <a:cubicBezTo>
                    <a:pt x="81" y="60"/>
                    <a:pt x="81" y="60"/>
                    <a:pt x="81" y="60"/>
                  </a:cubicBezTo>
                  <a:cubicBezTo>
                    <a:pt x="68" y="60"/>
                    <a:pt x="68" y="60"/>
                    <a:pt x="68" y="60"/>
                  </a:cubicBezTo>
                  <a:lnTo>
                    <a:pt x="68" y="114"/>
                  </a:lnTo>
                  <a:close/>
                  <a:moveTo>
                    <a:pt x="150" y="75"/>
                  </a:moveTo>
                  <a:cubicBezTo>
                    <a:pt x="150" y="34"/>
                    <a:pt x="116" y="0"/>
                    <a:pt x="75" y="0"/>
                  </a:cubicBezTo>
                  <a:cubicBezTo>
                    <a:pt x="33" y="0"/>
                    <a:pt x="0" y="34"/>
                    <a:pt x="0" y="75"/>
                  </a:cubicBezTo>
                  <a:cubicBezTo>
                    <a:pt x="0" y="116"/>
                    <a:pt x="33" y="150"/>
                    <a:pt x="75" y="150"/>
                  </a:cubicBezTo>
                  <a:cubicBezTo>
                    <a:pt x="116" y="150"/>
                    <a:pt x="150" y="116"/>
                    <a:pt x="150" y="75"/>
                  </a:cubicBezTo>
                  <a:close/>
                  <a:moveTo>
                    <a:pt x="140" y="75"/>
                  </a:moveTo>
                  <a:cubicBezTo>
                    <a:pt x="140" y="111"/>
                    <a:pt x="111" y="140"/>
                    <a:pt x="75" y="140"/>
                  </a:cubicBezTo>
                  <a:cubicBezTo>
                    <a:pt x="39" y="140"/>
                    <a:pt x="9" y="111"/>
                    <a:pt x="9" y="75"/>
                  </a:cubicBezTo>
                  <a:cubicBezTo>
                    <a:pt x="9" y="39"/>
                    <a:pt x="39" y="10"/>
                    <a:pt x="75" y="10"/>
                  </a:cubicBezTo>
                  <a:cubicBezTo>
                    <a:pt x="111" y="10"/>
                    <a:pt x="140" y="39"/>
                    <a:pt x="140" y="75"/>
                  </a:cubicBezTo>
                  <a:close/>
                </a:path>
              </a:pathLst>
            </a:custGeom>
            <a:solidFill>
              <a:srgbClr val="0072C6"/>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grpSp>
        <p:nvGrpSpPr>
          <p:cNvPr id="19" name="Group 18"/>
          <p:cNvGrpSpPr/>
          <p:nvPr/>
        </p:nvGrpSpPr>
        <p:grpSpPr>
          <a:xfrm>
            <a:off x="5987589" y="3946350"/>
            <a:ext cx="5491447" cy="2734059"/>
            <a:chOff x="5987589" y="3946350"/>
            <a:chExt cx="5491447" cy="2734059"/>
          </a:xfrm>
        </p:grpSpPr>
        <p:sp>
          <p:nvSpPr>
            <p:cNvPr id="20" name="Title Tile"/>
            <p:cNvSpPr/>
            <p:nvPr/>
          </p:nvSpPr>
          <p:spPr bwMode="gray">
            <a:xfrm>
              <a:off x="5997647" y="3946350"/>
              <a:ext cx="5481387" cy="1835295"/>
            </a:xfrm>
            <a:prstGeom prst="rect">
              <a:avLst/>
            </a:prstGeom>
            <a:solidFill>
              <a:schemeClr val="accent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defTabSz="914099"/>
              <a:r>
                <a:rPr lang="en-US" sz="4000" dirty="0" smtClean="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rPr>
                <a:t>Developer Network</a:t>
              </a:r>
              <a:endParaRPr lang="en-US" sz="4000" dirty="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endParaRPr>
            </a:p>
          </p:txBody>
        </p:sp>
        <p:sp>
          <p:nvSpPr>
            <p:cNvPr id="21" name="Rectangle 20"/>
            <p:cNvSpPr/>
            <p:nvPr/>
          </p:nvSpPr>
          <p:spPr bwMode="auto">
            <a:xfrm>
              <a:off x="5987589" y="5766010"/>
              <a:ext cx="5491447" cy="914399"/>
            </a:xfrm>
            <a:prstGeom prst="rect">
              <a:avLst/>
            </a:prstGeom>
            <a:solidFill>
              <a:srgbClr val="FFFFFF"/>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3" name="Rectangle 22"/>
            <p:cNvSpPr/>
            <p:nvPr/>
          </p:nvSpPr>
          <p:spPr bwMode="white">
            <a:xfrm>
              <a:off x="6569972" y="6177859"/>
              <a:ext cx="4642353" cy="369332"/>
            </a:xfrm>
            <a:prstGeom prst="rect">
              <a:avLst/>
            </a:prstGeom>
          </p:spPr>
          <p:txBody>
            <a:bodyPr wrap="square" lIns="182880">
              <a:spAutoFit/>
            </a:bodyPr>
            <a:lstStyle/>
            <a:p>
              <a:r>
                <a:rPr lang="en-US" dirty="0">
                  <a:solidFill>
                    <a:srgbClr val="FFFFFF"/>
                  </a:solidFill>
                  <a:hlinkClick r:id="rId4"/>
                </a:rPr>
                <a:t>http</a:t>
              </a:r>
              <a:r>
                <a:rPr lang="en-US" dirty="0" smtClean="0">
                  <a:solidFill>
                    <a:srgbClr val="FFFFFF"/>
                  </a:solidFill>
                  <a:hlinkClick r:id="rId4"/>
                </a:rPr>
                <a:t>://developer.microsoft.com </a:t>
              </a:r>
              <a:endParaRPr lang="en-US" dirty="0">
                <a:solidFill>
                  <a:srgbClr val="FFFFFF"/>
                </a:solidFill>
              </a:endParaRPr>
            </a:p>
          </p:txBody>
        </p:sp>
      </p:grpSp>
      <p:grpSp>
        <p:nvGrpSpPr>
          <p:cNvPr id="25" name="Group 24"/>
          <p:cNvGrpSpPr/>
          <p:nvPr/>
        </p:nvGrpSpPr>
        <p:grpSpPr>
          <a:xfrm>
            <a:off x="274639" y="3947146"/>
            <a:ext cx="5476342" cy="2733263"/>
            <a:chOff x="274639" y="3947146"/>
            <a:chExt cx="5476342" cy="2733263"/>
          </a:xfrm>
        </p:grpSpPr>
        <p:sp>
          <p:nvSpPr>
            <p:cNvPr id="26" name="TechEd Tile"/>
            <p:cNvSpPr/>
            <p:nvPr/>
          </p:nvSpPr>
          <p:spPr bwMode="gray">
            <a:xfrm>
              <a:off x="274639" y="3947146"/>
              <a:ext cx="5476339" cy="1834500"/>
            </a:xfrm>
            <a:prstGeom prst="rect">
              <a:avLst/>
            </a:prstGeom>
            <a:solidFill>
              <a:schemeClr val="accent4"/>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defTabSz="914099"/>
              <a:r>
                <a:rPr lang="en-US" sz="4000" dirty="0" smtClean="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rPr>
                <a:t>TechNet</a:t>
              </a:r>
              <a:endParaRPr lang="en-US" sz="4000" dirty="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endParaRPr>
            </a:p>
          </p:txBody>
        </p:sp>
        <p:sp>
          <p:nvSpPr>
            <p:cNvPr id="27" name="Rectangle 26"/>
            <p:cNvSpPr/>
            <p:nvPr/>
          </p:nvSpPr>
          <p:spPr bwMode="auto">
            <a:xfrm>
              <a:off x="274639" y="5766010"/>
              <a:ext cx="5476342" cy="914399"/>
            </a:xfrm>
            <a:prstGeom prst="rect">
              <a:avLst/>
            </a:prstGeom>
            <a:solidFill>
              <a:srgbClr val="FFFFFF"/>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8" name="Rectangle 27"/>
            <p:cNvSpPr/>
            <p:nvPr/>
          </p:nvSpPr>
          <p:spPr>
            <a:xfrm>
              <a:off x="862109" y="5827493"/>
              <a:ext cx="2940805" cy="338554"/>
            </a:xfrm>
            <a:prstGeom prst="rect">
              <a:avLst/>
            </a:prstGeom>
          </p:spPr>
          <p:txBody>
            <a:bodyPr wrap="none" lIns="182880">
              <a:spAutoFit/>
            </a:bodyPr>
            <a:lstStyle/>
            <a:p>
              <a:pPr marL="0" lvl="1">
                <a:tabLst>
                  <a:tab pos="1828800" algn="l"/>
                </a:tabLst>
              </a:pPr>
              <a:r>
                <a:rPr lang="en-US" sz="1600" dirty="0">
                  <a:gradFill>
                    <a:gsLst>
                      <a:gs pos="1250">
                        <a:schemeClr val="bg1"/>
                      </a:gs>
                      <a:gs pos="100000">
                        <a:schemeClr val="bg1"/>
                      </a:gs>
                    </a:gsLst>
                    <a:lin ang="5400000" scaled="0"/>
                  </a:gradFill>
                  <a:latin typeface="Segoe UI" pitchFamily="34" charset="0"/>
                  <a:ea typeface="Segoe UI" pitchFamily="34" charset="0"/>
                  <a:cs typeface="Segoe UI" pitchFamily="34" charset="0"/>
                </a:rPr>
                <a:t>Resources for IT Professionals</a:t>
              </a:r>
            </a:p>
          </p:txBody>
        </p:sp>
        <p:sp>
          <p:nvSpPr>
            <p:cNvPr id="29" name="Rectangle 28"/>
            <p:cNvSpPr/>
            <p:nvPr/>
          </p:nvSpPr>
          <p:spPr bwMode="white">
            <a:xfrm>
              <a:off x="860289" y="6177859"/>
              <a:ext cx="4169859" cy="369332"/>
            </a:xfrm>
            <a:prstGeom prst="rect">
              <a:avLst/>
            </a:prstGeom>
          </p:spPr>
          <p:txBody>
            <a:bodyPr wrap="square" lIns="182880">
              <a:spAutoFit/>
            </a:bodyPr>
            <a:lstStyle/>
            <a:p>
              <a:pPr lvl="0">
                <a:spcBef>
                  <a:spcPts val="600"/>
                </a:spcBef>
                <a:buSzPct val="120000"/>
                <a:tabLst>
                  <a:tab pos="1828800" algn="l"/>
                </a:tabLst>
                <a:defRPr/>
              </a:pPr>
              <a:r>
                <a:rPr lang="en-US" dirty="0">
                  <a:solidFill>
                    <a:srgbClr val="FFFFFF"/>
                  </a:solidFill>
                  <a:hlinkClick r:id="rId5"/>
                </a:rPr>
                <a:t>http://microsoft.com/technet  </a:t>
              </a:r>
              <a:endParaRPr lang="en-US" dirty="0">
                <a:solidFill>
                  <a:srgbClr val="FFFFFF"/>
                </a:solidFill>
              </a:endParaRPr>
            </a:p>
          </p:txBody>
        </p:sp>
        <p:sp>
          <p:nvSpPr>
            <p:cNvPr id="30" name="Freeform 54"/>
            <p:cNvSpPr>
              <a:spLocks noEditPoints="1"/>
            </p:cNvSpPr>
            <p:nvPr/>
          </p:nvSpPr>
          <p:spPr bwMode="black">
            <a:xfrm>
              <a:off x="444595" y="6020803"/>
              <a:ext cx="441325" cy="404812"/>
            </a:xfrm>
            <a:custGeom>
              <a:avLst/>
              <a:gdLst>
                <a:gd name="T0" fmla="*/ 84 w 168"/>
                <a:gd name="T1" fmla="*/ 0 h 154"/>
                <a:gd name="T2" fmla="*/ 30 w 168"/>
                <a:gd name="T3" fmla="*/ 22 h 154"/>
                <a:gd name="T4" fmla="*/ 30 w 168"/>
                <a:gd name="T5" fmla="*/ 131 h 154"/>
                <a:gd name="T6" fmla="*/ 84 w 168"/>
                <a:gd name="T7" fmla="*/ 154 h 154"/>
                <a:gd name="T8" fmla="*/ 138 w 168"/>
                <a:gd name="T9" fmla="*/ 131 h 154"/>
                <a:gd name="T10" fmla="*/ 138 w 168"/>
                <a:gd name="T11" fmla="*/ 22 h 154"/>
                <a:gd name="T12" fmla="*/ 84 w 168"/>
                <a:gd name="T13" fmla="*/ 0 h 154"/>
                <a:gd name="T14" fmla="*/ 84 w 168"/>
                <a:gd name="T15" fmla="*/ 10 h 154"/>
                <a:gd name="T16" fmla="*/ 84 w 168"/>
                <a:gd name="T17" fmla="*/ 10 h 154"/>
                <a:gd name="T18" fmla="*/ 131 w 168"/>
                <a:gd name="T19" fmla="*/ 30 h 154"/>
                <a:gd name="T20" fmla="*/ 131 w 168"/>
                <a:gd name="T21" fmla="*/ 124 h 154"/>
                <a:gd name="T22" fmla="*/ 84 w 168"/>
                <a:gd name="T23" fmla="*/ 143 h 154"/>
                <a:gd name="T24" fmla="*/ 37 w 168"/>
                <a:gd name="T25" fmla="*/ 124 h 154"/>
                <a:gd name="T26" fmla="*/ 18 w 168"/>
                <a:gd name="T27" fmla="*/ 77 h 154"/>
                <a:gd name="T28" fmla="*/ 37 w 168"/>
                <a:gd name="T29" fmla="*/ 30 h 154"/>
                <a:gd name="T30" fmla="*/ 84 w 168"/>
                <a:gd name="T31" fmla="*/ 10 h 154"/>
                <a:gd name="T32" fmla="*/ 114 w 168"/>
                <a:gd name="T33" fmla="*/ 64 h 154"/>
                <a:gd name="T34" fmla="*/ 95 w 168"/>
                <a:gd name="T35" fmla="*/ 83 h 154"/>
                <a:gd name="T36" fmla="*/ 91 w 168"/>
                <a:gd name="T37" fmla="*/ 103 h 154"/>
                <a:gd name="T38" fmla="*/ 77 w 168"/>
                <a:gd name="T39" fmla="*/ 89 h 154"/>
                <a:gd name="T40" fmla="*/ 51 w 168"/>
                <a:gd name="T41" fmla="*/ 109 h 154"/>
                <a:gd name="T42" fmla="*/ 51 w 168"/>
                <a:gd name="T43" fmla="*/ 109 h 154"/>
                <a:gd name="T44" fmla="*/ 51 w 168"/>
                <a:gd name="T45" fmla="*/ 109 h 154"/>
                <a:gd name="T46" fmla="*/ 51 w 168"/>
                <a:gd name="T47" fmla="*/ 109 h 154"/>
                <a:gd name="T48" fmla="*/ 51 w 168"/>
                <a:gd name="T49" fmla="*/ 109 h 154"/>
                <a:gd name="T50" fmla="*/ 71 w 168"/>
                <a:gd name="T51" fmla="*/ 84 h 154"/>
                <a:gd name="T52" fmla="*/ 57 w 168"/>
                <a:gd name="T53" fmla="*/ 70 h 154"/>
                <a:gd name="T54" fmla="*/ 78 w 168"/>
                <a:gd name="T55" fmla="*/ 66 h 154"/>
                <a:gd name="T56" fmla="*/ 97 w 168"/>
                <a:gd name="T57" fmla="*/ 46 h 154"/>
                <a:gd name="T58" fmla="*/ 101 w 168"/>
                <a:gd name="T59" fmla="*/ 35 h 154"/>
                <a:gd name="T60" fmla="*/ 126 w 168"/>
                <a:gd name="T61" fmla="*/ 60 h 154"/>
                <a:gd name="T62" fmla="*/ 114 w 168"/>
                <a:gd name="T63" fmla="*/ 6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8" h="154">
                  <a:moveTo>
                    <a:pt x="84" y="0"/>
                  </a:moveTo>
                  <a:cubicBezTo>
                    <a:pt x="64" y="0"/>
                    <a:pt x="45" y="7"/>
                    <a:pt x="30" y="22"/>
                  </a:cubicBezTo>
                  <a:cubicBezTo>
                    <a:pt x="0" y="52"/>
                    <a:pt x="0" y="101"/>
                    <a:pt x="30" y="131"/>
                  </a:cubicBezTo>
                  <a:cubicBezTo>
                    <a:pt x="45" y="146"/>
                    <a:pt x="64" y="154"/>
                    <a:pt x="84" y="154"/>
                  </a:cubicBezTo>
                  <a:cubicBezTo>
                    <a:pt x="104" y="154"/>
                    <a:pt x="123" y="146"/>
                    <a:pt x="138" y="131"/>
                  </a:cubicBezTo>
                  <a:cubicBezTo>
                    <a:pt x="168" y="101"/>
                    <a:pt x="168" y="52"/>
                    <a:pt x="138" y="22"/>
                  </a:cubicBezTo>
                  <a:cubicBezTo>
                    <a:pt x="123" y="7"/>
                    <a:pt x="104" y="0"/>
                    <a:pt x="84" y="0"/>
                  </a:cubicBezTo>
                  <a:moveTo>
                    <a:pt x="84" y="10"/>
                  </a:moveTo>
                  <a:cubicBezTo>
                    <a:pt x="84" y="10"/>
                    <a:pt x="84" y="10"/>
                    <a:pt x="84" y="10"/>
                  </a:cubicBezTo>
                  <a:cubicBezTo>
                    <a:pt x="102" y="10"/>
                    <a:pt x="118" y="17"/>
                    <a:pt x="131" y="30"/>
                  </a:cubicBezTo>
                  <a:cubicBezTo>
                    <a:pt x="157" y="56"/>
                    <a:pt x="157" y="98"/>
                    <a:pt x="131" y="124"/>
                  </a:cubicBezTo>
                  <a:cubicBezTo>
                    <a:pt x="118" y="136"/>
                    <a:pt x="102" y="143"/>
                    <a:pt x="84" y="143"/>
                  </a:cubicBezTo>
                  <a:cubicBezTo>
                    <a:pt x="66" y="143"/>
                    <a:pt x="50" y="136"/>
                    <a:pt x="37" y="124"/>
                  </a:cubicBezTo>
                  <a:cubicBezTo>
                    <a:pt x="25" y="111"/>
                    <a:pt x="18" y="94"/>
                    <a:pt x="18" y="77"/>
                  </a:cubicBezTo>
                  <a:cubicBezTo>
                    <a:pt x="18" y="59"/>
                    <a:pt x="25" y="42"/>
                    <a:pt x="37" y="30"/>
                  </a:cubicBezTo>
                  <a:cubicBezTo>
                    <a:pt x="50" y="17"/>
                    <a:pt x="66" y="10"/>
                    <a:pt x="84" y="10"/>
                  </a:cubicBezTo>
                  <a:moveTo>
                    <a:pt x="114" y="64"/>
                  </a:moveTo>
                  <a:cubicBezTo>
                    <a:pt x="95" y="83"/>
                    <a:pt x="95" y="83"/>
                    <a:pt x="95" y="83"/>
                  </a:cubicBezTo>
                  <a:cubicBezTo>
                    <a:pt x="98" y="90"/>
                    <a:pt x="97" y="98"/>
                    <a:pt x="91" y="103"/>
                  </a:cubicBezTo>
                  <a:cubicBezTo>
                    <a:pt x="77" y="89"/>
                    <a:pt x="77" y="89"/>
                    <a:pt x="77" y="89"/>
                  </a:cubicBezTo>
                  <a:cubicBezTo>
                    <a:pt x="62" y="102"/>
                    <a:pt x="53" y="110"/>
                    <a:pt x="51" y="109"/>
                  </a:cubicBezTo>
                  <a:cubicBezTo>
                    <a:pt x="51" y="109"/>
                    <a:pt x="51" y="109"/>
                    <a:pt x="51" y="109"/>
                  </a:cubicBezTo>
                  <a:cubicBezTo>
                    <a:pt x="51" y="109"/>
                    <a:pt x="51" y="109"/>
                    <a:pt x="51" y="109"/>
                  </a:cubicBezTo>
                  <a:cubicBezTo>
                    <a:pt x="51" y="109"/>
                    <a:pt x="51" y="109"/>
                    <a:pt x="51" y="109"/>
                  </a:cubicBezTo>
                  <a:cubicBezTo>
                    <a:pt x="51" y="109"/>
                    <a:pt x="51" y="109"/>
                    <a:pt x="51" y="109"/>
                  </a:cubicBezTo>
                  <a:cubicBezTo>
                    <a:pt x="51" y="108"/>
                    <a:pt x="58" y="98"/>
                    <a:pt x="71" y="84"/>
                  </a:cubicBezTo>
                  <a:cubicBezTo>
                    <a:pt x="57" y="70"/>
                    <a:pt x="57" y="70"/>
                    <a:pt x="57" y="70"/>
                  </a:cubicBezTo>
                  <a:cubicBezTo>
                    <a:pt x="63" y="64"/>
                    <a:pt x="71" y="63"/>
                    <a:pt x="78" y="66"/>
                  </a:cubicBezTo>
                  <a:cubicBezTo>
                    <a:pt x="97" y="46"/>
                    <a:pt x="97" y="46"/>
                    <a:pt x="97" y="46"/>
                  </a:cubicBezTo>
                  <a:cubicBezTo>
                    <a:pt x="96" y="42"/>
                    <a:pt x="97" y="38"/>
                    <a:pt x="101" y="35"/>
                  </a:cubicBezTo>
                  <a:cubicBezTo>
                    <a:pt x="126" y="60"/>
                    <a:pt x="126" y="60"/>
                    <a:pt x="126" y="60"/>
                  </a:cubicBezTo>
                  <a:cubicBezTo>
                    <a:pt x="123" y="63"/>
                    <a:pt x="118" y="65"/>
                    <a:pt x="114" y="64"/>
                  </a:cubicBezTo>
                  <a:close/>
                </a:path>
              </a:pathLst>
            </a:custGeom>
            <a:solidFill>
              <a:srgbClr val="0072C6"/>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grpSp>
        <p:nvGrpSpPr>
          <p:cNvPr id="31" name="Group 30"/>
          <p:cNvGrpSpPr/>
          <p:nvPr/>
        </p:nvGrpSpPr>
        <p:grpSpPr>
          <a:xfrm>
            <a:off x="274639" y="1214472"/>
            <a:ext cx="5476342" cy="2742476"/>
            <a:chOff x="274639" y="1214472"/>
            <a:chExt cx="5476342" cy="2742476"/>
          </a:xfrm>
        </p:grpSpPr>
        <p:sp>
          <p:nvSpPr>
            <p:cNvPr id="32" name="Rectangle 31"/>
            <p:cNvSpPr/>
            <p:nvPr/>
          </p:nvSpPr>
          <p:spPr bwMode="auto">
            <a:xfrm>
              <a:off x="274639" y="3040063"/>
              <a:ext cx="5476342" cy="916885"/>
            </a:xfrm>
            <a:prstGeom prst="rect">
              <a:avLst/>
            </a:prstGeom>
            <a:solidFill>
              <a:srgbClr val="FFFFFF"/>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3" name="Rectangle 32"/>
            <p:cNvSpPr/>
            <p:nvPr/>
          </p:nvSpPr>
          <p:spPr>
            <a:xfrm>
              <a:off x="860289" y="3101713"/>
              <a:ext cx="2154116" cy="338554"/>
            </a:xfrm>
            <a:prstGeom prst="rect">
              <a:avLst/>
            </a:prstGeom>
          </p:spPr>
          <p:txBody>
            <a:bodyPr wrap="none" lIns="182880">
              <a:spAutoFit/>
            </a:bodyPr>
            <a:lstStyle/>
            <a:p>
              <a:pPr marL="0" lvl="1">
                <a:tabLst>
                  <a:tab pos="1828800" algn="l"/>
                </a:tabLst>
              </a:pPr>
              <a:r>
                <a:rPr lang="en-US" sz="1600" dirty="0" smtClean="0">
                  <a:gradFill>
                    <a:gsLst>
                      <a:gs pos="1250">
                        <a:schemeClr val="bg1"/>
                      </a:gs>
                      <a:gs pos="100000">
                        <a:schemeClr val="bg1"/>
                      </a:gs>
                    </a:gsLst>
                    <a:lin ang="5400000" scaled="0"/>
                  </a:gradFill>
                  <a:latin typeface="Segoe UI" pitchFamily="34" charset="0"/>
                  <a:ea typeface="Segoe UI" pitchFamily="34" charset="0"/>
                  <a:cs typeface="Segoe UI" pitchFamily="34" charset="0"/>
                </a:rPr>
                <a:t>Sessions on Demand</a:t>
              </a:r>
              <a:endParaRPr lang="en-US" sz="1600" dirty="0">
                <a:gradFill>
                  <a:gsLst>
                    <a:gs pos="1250">
                      <a:schemeClr val="bg1"/>
                    </a:gs>
                    <a:gs pos="100000">
                      <a:schemeClr val="bg1"/>
                    </a:gs>
                  </a:gsLst>
                  <a:lin ang="5400000" scaled="0"/>
                </a:gradFill>
                <a:latin typeface="Segoe UI" pitchFamily="34" charset="0"/>
                <a:ea typeface="Segoe UI" pitchFamily="34" charset="0"/>
                <a:cs typeface="Segoe UI" pitchFamily="34" charset="0"/>
              </a:endParaRPr>
            </a:p>
          </p:txBody>
        </p:sp>
        <p:sp>
          <p:nvSpPr>
            <p:cNvPr id="34" name="Rectangle 33"/>
            <p:cNvSpPr/>
            <p:nvPr/>
          </p:nvSpPr>
          <p:spPr bwMode="white">
            <a:xfrm>
              <a:off x="862108" y="3453031"/>
              <a:ext cx="4642203" cy="369332"/>
            </a:xfrm>
            <a:prstGeom prst="rect">
              <a:avLst/>
            </a:prstGeom>
          </p:spPr>
          <p:txBody>
            <a:bodyPr wrap="square" lIns="182880">
              <a:spAutoFit/>
            </a:bodyPr>
            <a:lstStyle/>
            <a:p>
              <a:r>
                <a:rPr lang="en-US" u="sng" dirty="0">
                  <a:hlinkClick r:id="rId6"/>
                </a:rPr>
                <a:t>http://channel9.msdn.com/Events/TechEd</a:t>
              </a:r>
              <a:endParaRPr lang="en-US" dirty="0"/>
            </a:p>
          </p:txBody>
        </p:sp>
        <p:sp>
          <p:nvSpPr>
            <p:cNvPr id="35" name="Freeform 25"/>
            <p:cNvSpPr>
              <a:spLocks noEditPoints="1"/>
            </p:cNvSpPr>
            <p:nvPr/>
          </p:nvSpPr>
          <p:spPr bwMode="black">
            <a:xfrm flipH="1">
              <a:off x="468408" y="3294205"/>
              <a:ext cx="393700" cy="393700"/>
            </a:xfrm>
            <a:custGeom>
              <a:avLst/>
              <a:gdLst>
                <a:gd name="T0" fmla="*/ 50 w 150"/>
                <a:gd name="T1" fmla="*/ 75 h 150"/>
                <a:gd name="T2" fmla="*/ 90 w 150"/>
                <a:gd name="T3" fmla="*/ 45 h 150"/>
                <a:gd name="T4" fmla="*/ 90 w 150"/>
                <a:gd name="T5" fmla="*/ 105 h 150"/>
                <a:gd name="T6" fmla="*/ 50 w 150"/>
                <a:gd name="T7" fmla="*/ 75 h 150"/>
                <a:gd name="T8" fmla="*/ 75 w 150"/>
                <a:gd name="T9" fmla="*/ 140 h 150"/>
                <a:gd name="T10" fmla="*/ 10 w 150"/>
                <a:gd name="T11" fmla="*/ 75 h 150"/>
                <a:gd name="T12" fmla="*/ 75 w 150"/>
                <a:gd name="T13" fmla="*/ 10 h 150"/>
                <a:gd name="T14" fmla="*/ 140 w 150"/>
                <a:gd name="T15" fmla="*/ 75 h 150"/>
                <a:gd name="T16" fmla="*/ 75 w 150"/>
                <a:gd name="T17" fmla="*/ 140 h 150"/>
                <a:gd name="T18" fmla="*/ 75 w 150"/>
                <a:gd name="T19" fmla="*/ 150 h 150"/>
                <a:gd name="T20" fmla="*/ 150 w 150"/>
                <a:gd name="T21" fmla="*/ 75 h 150"/>
                <a:gd name="T22" fmla="*/ 75 w 150"/>
                <a:gd name="T23" fmla="*/ 0 h 150"/>
                <a:gd name="T24" fmla="*/ 0 w 150"/>
                <a:gd name="T25" fmla="*/ 75 h 150"/>
                <a:gd name="T26" fmla="*/ 75 w 150"/>
                <a:gd name="T27"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0" h="150">
                  <a:moveTo>
                    <a:pt x="50" y="75"/>
                  </a:moveTo>
                  <a:cubicBezTo>
                    <a:pt x="90" y="45"/>
                    <a:pt x="90" y="45"/>
                    <a:pt x="90" y="45"/>
                  </a:cubicBezTo>
                  <a:cubicBezTo>
                    <a:pt x="90" y="105"/>
                    <a:pt x="90" y="105"/>
                    <a:pt x="90" y="105"/>
                  </a:cubicBezTo>
                  <a:lnTo>
                    <a:pt x="50" y="75"/>
                  </a:lnTo>
                  <a:close/>
                  <a:moveTo>
                    <a:pt x="75" y="140"/>
                  </a:moveTo>
                  <a:cubicBezTo>
                    <a:pt x="39" y="140"/>
                    <a:pt x="10" y="111"/>
                    <a:pt x="10" y="75"/>
                  </a:cubicBezTo>
                  <a:cubicBezTo>
                    <a:pt x="10" y="39"/>
                    <a:pt x="39" y="10"/>
                    <a:pt x="75" y="10"/>
                  </a:cubicBezTo>
                  <a:cubicBezTo>
                    <a:pt x="111" y="10"/>
                    <a:pt x="140" y="39"/>
                    <a:pt x="140" y="75"/>
                  </a:cubicBezTo>
                  <a:cubicBezTo>
                    <a:pt x="140" y="111"/>
                    <a:pt x="111" y="140"/>
                    <a:pt x="75" y="140"/>
                  </a:cubicBezTo>
                  <a:moveTo>
                    <a:pt x="75" y="150"/>
                  </a:moveTo>
                  <a:cubicBezTo>
                    <a:pt x="116" y="150"/>
                    <a:pt x="150" y="116"/>
                    <a:pt x="150" y="75"/>
                  </a:cubicBezTo>
                  <a:cubicBezTo>
                    <a:pt x="150" y="34"/>
                    <a:pt x="116" y="0"/>
                    <a:pt x="75" y="0"/>
                  </a:cubicBezTo>
                  <a:cubicBezTo>
                    <a:pt x="34" y="0"/>
                    <a:pt x="0" y="34"/>
                    <a:pt x="0" y="75"/>
                  </a:cubicBezTo>
                  <a:cubicBezTo>
                    <a:pt x="0" y="116"/>
                    <a:pt x="34" y="150"/>
                    <a:pt x="75" y="150"/>
                  </a:cubicBezTo>
                </a:path>
              </a:pathLst>
            </a:custGeom>
            <a:solidFill>
              <a:srgbClr val="0072C6"/>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pic>
          <p:nvPicPr>
            <p:cNvPr id="36" name="Picture 35"/>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274639" y="1214472"/>
              <a:ext cx="5474682" cy="1841152"/>
            </a:xfrm>
            <a:prstGeom prst="rect">
              <a:avLst/>
            </a:prstGeom>
          </p:spPr>
        </p:pic>
      </p:grpSp>
      <p:sp>
        <p:nvSpPr>
          <p:cNvPr id="37" name="Freeform 54"/>
          <p:cNvSpPr>
            <a:spLocks noEditPoints="1"/>
          </p:cNvSpPr>
          <p:nvPr/>
        </p:nvSpPr>
        <p:spPr bwMode="black">
          <a:xfrm>
            <a:off x="6121301" y="6038298"/>
            <a:ext cx="441325" cy="404812"/>
          </a:xfrm>
          <a:custGeom>
            <a:avLst/>
            <a:gdLst>
              <a:gd name="T0" fmla="*/ 84 w 168"/>
              <a:gd name="T1" fmla="*/ 0 h 154"/>
              <a:gd name="T2" fmla="*/ 30 w 168"/>
              <a:gd name="T3" fmla="*/ 22 h 154"/>
              <a:gd name="T4" fmla="*/ 30 w 168"/>
              <a:gd name="T5" fmla="*/ 131 h 154"/>
              <a:gd name="T6" fmla="*/ 84 w 168"/>
              <a:gd name="T7" fmla="*/ 154 h 154"/>
              <a:gd name="T8" fmla="*/ 138 w 168"/>
              <a:gd name="T9" fmla="*/ 131 h 154"/>
              <a:gd name="T10" fmla="*/ 138 w 168"/>
              <a:gd name="T11" fmla="*/ 22 h 154"/>
              <a:gd name="T12" fmla="*/ 84 w 168"/>
              <a:gd name="T13" fmla="*/ 0 h 154"/>
              <a:gd name="T14" fmla="*/ 84 w 168"/>
              <a:gd name="T15" fmla="*/ 10 h 154"/>
              <a:gd name="T16" fmla="*/ 84 w 168"/>
              <a:gd name="T17" fmla="*/ 10 h 154"/>
              <a:gd name="T18" fmla="*/ 131 w 168"/>
              <a:gd name="T19" fmla="*/ 30 h 154"/>
              <a:gd name="T20" fmla="*/ 131 w 168"/>
              <a:gd name="T21" fmla="*/ 124 h 154"/>
              <a:gd name="T22" fmla="*/ 84 w 168"/>
              <a:gd name="T23" fmla="*/ 143 h 154"/>
              <a:gd name="T24" fmla="*/ 37 w 168"/>
              <a:gd name="T25" fmla="*/ 124 h 154"/>
              <a:gd name="T26" fmla="*/ 18 w 168"/>
              <a:gd name="T27" fmla="*/ 77 h 154"/>
              <a:gd name="T28" fmla="*/ 37 w 168"/>
              <a:gd name="T29" fmla="*/ 30 h 154"/>
              <a:gd name="T30" fmla="*/ 84 w 168"/>
              <a:gd name="T31" fmla="*/ 10 h 154"/>
              <a:gd name="T32" fmla="*/ 114 w 168"/>
              <a:gd name="T33" fmla="*/ 64 h 154"/>
              <a:gd name="T34" fmla="*/ 95 w 168"/>
              <a:gd name="T35" fmla="*/ 83 h 154"/>
              <a:gd name="T36" fmla="*/ 91 w 168"/>
              <a:gd name="T37" fmla="*/ 103 h 154"/>
              <a:gd name="T38" fmla="*/ 77 w 168"/>
              <a:gd name="T39" fmla="*/ 89 h 154"/>
              <a:gd name="T40" fmla="*/ 51 w 168"/>
              <a:gd name="T41" fmla="*/ 109 h 154"/>
              <a:gd name="T42" fmla="*/ 51 w 168"/>
              <a:gd name="T43" fmla="*/ 109 h 154"/>
              <a:gd name="T44" fmla="*/ 51 w 168"/>
              <a:gd name="T45" fmla="*/ 109 h 154"/>
              <a:gd name="T46" fmla="*/ 51 w 168"/>
              <a:gd name="T47" fmla="*/ 109 h 154"/>
              <a:gd name="T48" fmla="*/ 51 w 168"/>
              <a:gd name="T49" fmla="*/ 109 h 154"/>
              <a:gd name="T50" fmla="*/ 71 w 168"/>
              <a:gd name="T51" fmla="*/ 84 h 154"/>
              <a:gd name="T52" fmla="*/ 57 w 168"/>
              <a:gd name="T53" fmla="*/ 70 h 154"/>
              <a:gd name="T54" fmla="*/ 78 w 168"/>
              <a:gd name="T55" fmla="*/ 66 h 154"/>
              <a:gd name="T56" fmla="*/ 97 w 168"/>
              <a:gd name="T57" fmla="*/ 46 h 154"/>
              <a:gd name="T58" fmla="*/ 101 w 168"/>
              <a:gd name="T59" fmla="*/ 35 h 154"/>
              <a:gd name="T60" fmla="*/ 126 w 168"/>
              <a:gd name="T61" fmla="*/ 60 h 154"/>
              <a:gd name="T62" fmla="*/ 114 w 168"/>
              <a:gd name="T63" fmla="*/ 6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8" h="154">
                <a:moveTo>
                  <a:pt x="84" y="0"/>
                </a:moveTo>
                <a:cubicBezTo>
                  <a:pt x="64" y="0"/>
                  <a:pt x="45" y="7"/>
                  <a:pt x="30" y="22"/>
                </a:cubicBezTo>
                <a:cubicBezTo>
                  <a:pt x="0" y="52"/>
                  <a:pt x="0" y="101"/>
                  <a:pt x="30" y="131"/>
                </a:cubicBezTo>
                <a:cubicBezTo>
                  <a:pt x="45" y="146"/>
                  <a:pt x="64" y="154"/>
                  <a:pt x="84" y="154"/>
                </a:cubicBezTo>
                <a:cubicBezTo>
                  <a:pt x="104" y="154"/>
                  <a:pt x="123" y="146"/>
                  <a:pt x="138" y="131"/>
                </a:cubicBezTo>
                <a:cubicBezTo>
                  <a:pt x="168" y="101"/>
                  <a:pt x="168" y="52"/>
                  <a:pt x="138" y="22"/>
                </a:cubicBezTo>
                <a:cubicBezTo>
                  <a:pt x="123" y="7"/>
                  <a:pt x="104" y="0"/>
                  <a:pt x="84" y="0"/>
                </a:cubicBezTo>
                <a:moveTo>
                  <a:pt x="84" y="10"/>
                </a:moveTo>
                <a:cubicBezTo>
                  <a:pt x="84" y="10"/>
                  <a:pt x="84" y="10"/>
                  <a:pt x="84" y="10"/>
                </a:cubicBezTo>
                <a:cubicBezTo>
                  <a:pt x="102" y="10"/>
                  <a:pt x="118" y="17"/>
                  <a:pt x="131" y="30"/>
                </a:cubicBezTo>
                <a:cubicBezTo>
                  <a:pt x="157" y="56"/>
                  <a:pt x="157" y="98"/>
                  <a:pt x="131" y="124"/>
                </a:cubicBezTo>
                <a:cubicBezTo>
                  <a:pt x="118" y="136"/>
                  <a:pt x="102" y="143"/>
                  <a:pt x="84" y="143"/>
                </a:cubicBezTo>
                <a:cubicBezTo>
                  <a:pt x="66" y="143"/>
                  <a:pt x="50" y="136"/>
                  <a:pt x="37" y="124"/>
                </a:cubicBezTo>
                <a:cubicBezTo>
                  <a:pt x="25" y="111"/>
                  <a:pt x="18" y="94"/>
                  <a:pt x="18" y="77"/>
                </a:cubicBezTo>
                <a:cubicBezTo>
                  <a:pt x="18" y="59"/>
                  <a:pt x="25" y="42"/>
                  <a:pt x="37" y="30"/>
                </a:cubicBezTo>
                <a:cubicBezTo>
                  <a:pt x="50" y="17"/>
                  <a:pt x="66" y="10"/>
                  <a:pt x="84" y="10"/>
                </a:cubicBezTo>
                <a:moveTo>
                  <a:pt x="114" y="64"/>
                </a:moveTo>
                <a:cubicBezTo>
                  <a:pt x="95" y="83"/>
                  <a:pt x="95" y="83"/>
                  <a:pt x="95" y="83"/>
                </a:cubicBezTo>
                <a:cubicBezTo>
                  <a:pt x="98" y="90"/>
                  <a:pt x="97" y="98"/>
                  <a:pt x="91" y="103"/>
                </a:cubicBezTo>
                <a:cubicBezTo>
                  <a:pt x="77" y="89"/>
                  <a:pt x="77" y="89"/>
                  <a:pt x="77" y="89"/>
                </a:cubicBezTo>
                <a:cubicBezTo>
                  <a:pt x="62" y="102"/>
                  <a:pt x="53" y="110"/>
                  <a:pt x="51" y="109"/>
                </a:cubicBezTo>
                <a:cubicBezTo>
                  <a:pt x="51" y="109"/>
                  <a:pt x="51" y="109"/>
                  <a:pt x="51" y="109"/>
                </a:cubicBezTo>
                <a:cubicBezTo>
                  <a:pt x="51" y="109"/>
                  <a:pt x="51" y="109"/>
                  <a:pt x="51" y="109"/>
                </a:cubicBezTo>
                <a:cubicBezTo>
                  <a:pt x="51" y="109"/>
                  <a:pt x="51" y="109"/>
                  <a:pt x="51" y="109"/>
                </a:cubicBezTo>
                <a:cubicBezTo>
                  <a:pt x="51" y="109"/>
                  <a:pt x="51" y="109"/>
                  <a:pt x="51" y="109"/>
                </a:cubicBezTo>
                <a:cubicBezTo>
                  <a:pt x="51" y="108"/>
                  <a:pt x="58" y="98"/>
                  <a:pt x="71" y="84"/>
                </a:cubicBezTo>
                <a:cubicBezTo>
                  <a:pt x="57" y="70"/>
                  <a:pt x="57" y="70"/>
                  <a:pt x="57" y="70"/>
                </a:cubicBezTo>
                <a:cubicBezTo>
                  <a:pt x="63" y="64"/>
                  <a:pt x="71" y="63"/>
                  <a:pt x="78" y="66"/>
                </a:cubicBezTo>
                <a:cubicBezTo>
                  <a:pt x="97" y="46"/>
                  <a:pt x="97" y="46"/>
                  <a:pt x="97" y="46"/>
                </a:cubicBezTo>
                <a:cubicBezTo>
                  <a:pt x="96" y="42"/>
                  <a:pt x="97" y="38"/>
                  <a:pt x="101" y="35"/>
                </a:cubicBezTo>
                <a:cubicBezTo>
                  <a:pt x="126" y="60"/>
                  <a:pt x="126" y="60"/>
                  <a:pt x="126" y="60"/>
                </a:cubicBezTo>
                <a:cubicBezTo>
                  <a:pt x="123" y="63"/>
                  <a:pt x="118" y="65"/>
                  <a:pt x="114" y="64"/>
                </a:cubicBezTo>
                <a:close/>
              </a:path>
            </a:pathLst>
          </a:custGeom>
          <a:solidFill>
            <a:srgbClr val="0072C6"/>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291371615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750"/>
                                        <p:tgtEl>
                                          <p:spTgt spid="31"/>
                                        </p:tgtEl>
                                      </p:cBhvr>
                                    </p:animEffect>
                                  </p:childTnLst>
                                </p:cTn>
                              </p:par>
                              <p:par>
                                <p:cTn id="8" presetID="63" presetClass="path" presetSubtype="0" decel="100000" fill="hold" nodeType="withEffect">
                                  <p:stCondLst>
                                    <p:cond delay="0"/>
                                  </p:stCondLst>
                                  <p:childTnLst>
                                    <p:animMotion origin="layout" path="M -0.02413 3.26827E-6 L 0 3.26827E-6 " pathEditMode="relative" rAng="0" ptsTypes="AA">
                                      <p:cBhvr>
                                        <p:cTn id="9" dur="750" fill="hold"/>
                                        <p:tgtEl>
                                          <p:spTgt spid="31"/>
                                        </p:tgtEl>
                                        <p:attrNameLst>
                                          <p:attrName>ppt_x</p:attrName>
                                          <p:attrName>ppt_y</p:attrName>
                                        </p:attrNameLst>
                                      </p:cBhvr>
                                      <p:rCtr x="1200" y="0"/>
                                    </p:animMotion>
                                  </p:childTnLst>
                                </p:cTn>
                              </p:par>
                              <p:par>
                                <p:cTn id="10" presetID="10" presetClass="entr" presetSubtype="0" fill="hold" nodeType="withEffect">
                                  <p:stCondLst>
                                    <p:cond delay="10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750"/>
                                        <p:tgtEl>
                                          <p:spTgt spid="13"/>
                                        </p:tgtEl>
                                      </p:cBhvr>
                                    </p:animEffect>
                                  </p:childTnLst>
                                </p:cTn>
                              </p:par>
                              <p:par>
                                <p:cTn id="13" presetID="63" presetClass="path" presetSubtype="0" decel="100000" fill="hold" nodeType="withEffect">
                                  <p:stCondLst>
                                    <p:cond delay="100"/>
                                  </p:stCondLst>
                                  <p:childTnLst>
                                    <p:animMotion origin="layout" path="M -0.02413 3.26827E-6 L 0 3.26827E-6 " pathEditMode="relative" rAng="0" ptsTypes="AA">
                                      <p:cBhvr>
                                        <p:cTn id="14" dur="750" fill="hold"/>
                                        <p:tgtEl>
                                          <p:spTgt spid="13"/>
                                        </p:tgtEl>
                                        <p:attrNameLst>
                                          <p:attrName>ppt_x</p:attrName>
                                          <p:attrName>ppt_y</p:attrName>
                                        </p:attrNameLst>
                                      </p:cBhvr>
                                      <p:rCtr x="1200" y="0"/>
                                    </p:animMotion>
                                  </p:childTnLst>
                                </p:cTn>
                              </p:par>
                              <p:par>
                                <p:cTn id="15" presetID="10" presetClass="entr" presetSubtype="0" fill="hold" nodeType="withEffect">
                                  <p:stCondLst>
                                    <p:cond delay="20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750"/>
                                        <p:tgtEl>
                                          <p:spTgt spid="25"/>
                                        </p:tgtEl>
                                      </p:cBhvr>
                                    </p:animEffect>
                                  </p:childTnLst>
                                </p:cTn>
                              </p:par>
                              <p:par>
                                <p:cTn id="18" presetID="63" presetClass="path" presetSubtype="0" decel="100000" fill="hold" nodeType="withEffect">
                                  <p:stCondLst>
                                    <p:cond delay="200"/>
                                  </p:stCondLst>
                                  <p:childTnLst>
                                    <p:animMotion origin="layout" path="M -0.02413 3.26827E-6 L 0 3.26827E-6 " pathEditMode="relative" rAng="0" ptsTypes="AA">
                                      <p:cBhvr>
                                        <p:cTn id="19" dur="750" fill="hold"/>
                                        <p:tgtEl>
                                          <p:spTgt spid="25"/>
                                        </p:tgtEl>
                                        <p:attrNameLst>
                                          <p:attrName>ppt_x</p:attrName>
                                          <p:attrName>ppt_y</p:attrName>
                                        </p:attrNameLst>
                                      </p:cBhvr>
                                      <p:rCtr x="1200" y="0"/>
                                    </p:animMotion>
                                  </p:childTnLst>
                                </p:cTn>
                              </p:par>
                              <p:par>
                                <p:cTn id="20" presetID="10" presetClass="entr" presetSubtype="0" fill="hold" nodeType="withEffect">
                                  <p:stCondLst>
                                    <p:cond delay="30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750"/>
                                        <p:tgtEl>
                                          <p:spTgt spid="19"/>
                                        </p:tgtEl>
                                      </p:cBhvr>
                                    </p:animEffect>
                                  </p:childTnLst>
                                </p:cTn>
                              </p:par>
                              <p:par>
                                <p:cTn id="23" presetID="63" presetClass="path" presetSubtype="0" decel="100000" fill="hold" nodeType="withEffect">
                                  <p:stCondLst>
                                    <p:cond delay="300"/>
                                  </p:stCondLst>
                                  <p:childTnLst>
                                    <p:animMotion origin="layout" path="M -0.02413 3.26827E-6 L 0 3.26827E-6 " pathEditMode="relative" rAng="0" ptsTypes="AA">
                                      <p:cBhvr>
                                        <p:cTn id="24" dur="750" fill="hold"/>
                                        <p:tgtEl>
                                          <p:spTgt spid="1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Please Complete An Evaluation Form</a:t>
            </a:r>
            <a:br>
              <a:rPr lang="en-US" dirty="0"/>
            </a:br>
            <a:r>
              <a:rPr lang="en-US" sz="4400" dirty="0"/>
              <a:t>Your input is important</a:t>
            </a:r>
            <a:r>
              <a:rPr lang="en-US" sz="4400" dirty="0" smtClean="0"/>
              <a:t>!</a:t>
            </a:r>
            <a:endParaRPr lang="en-US" dirty="0"/>
          </a:p>
        </p:txBody>
      </p:sp>
      <p:sp>
        <p:nvSpPr>
          <p:cNvPr id="9" name="Text Placeholder 2"/>
          <p:cNvSpPr txBox="1">
            <a:spLocks/>
          </p:cNvSpPr>
          <p:nvPr/>
        </p:nvSpPr>
        <p:spPr>
          <a:xfrm>
            <a:off x="207934" y="2568267"/>
            <a:ext cx="4023956" cy="1293773"/>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01600" indent="0">
              <a:spcBef>
                <a:spcPts val="0"/>
              </a:spcBef>
              <a:buNone/>
            </a:pPr>
            <a:r>
              <a:rPr lang="en-US" sz="2800" u="sng" dirty="0"/>
              <a:t>TechEd Schedule Builder </a:t>
            </a:r>
            <a:endParaRPr lang="en-US" sz="2800" u="sng" dirty="0" smtClean="0"/>
          </a:p>
          <a:p>
            <a:pPr marL="101600" indent="0" algn="ctr">
              <a:spcBef>
                <a:spcPts val="0"/>
              </a:spcBef>
              <a:buNone/>
            </a:pPr>
            <a:r>
              <a:rPr lang="en-US" sz="2400" dirty="0" smtClean="0"/>
              <a:t>CommNet </a:t>
            </a:r>
            <a:r>
              <a:rPr lang="en-US" sz="2400" dirty="0"/>
              <a:t>station </a:t>
            </a:r>
            <a:r>
              <a:rPr lang="en-US" sz="2400" dirty="0" smtClean="0"/>
              <a:t>or PC</a:t>
            </a:r>
          </a:p>
        </p:txBody>
      </p:sp>
      <p:pic>
        <p:nvPicPr>
          <p:cNvPr id="14" name="Picture 13"/>
          <p:cNvPicPr>
            <a:picLocks noChangeAspect="1"/>
          </p:cNvPicPr>
          <p:nvPr/>
        </p:nvPicPr>
        <p:blipFill rotWithShape="1">
          <a:blip r:embed="rId4">
            <a:extLst>
              <a:ext uri="{28A0092B-C50C-407E-A947-70E740481C1C}">
                <a14:useLocalDpi xmlns:a14="http://schemas.microsoft.com/office/drawing/2010/main" val="0"/>
              </a:ext>
            </a:extLst>
          </a:blip>
          <a:srcRect b="48042"/>
          <a:stretch/>
        </p:blipFill>
        <p:spPr>
          <a:xfrm>
            <a:off x="4954934" y="3581319"/>
            <a:ext cx="3390998" cy="3421143"/>
          </a:xfrm>
          <a:prstGeom prst="rect">
            <a:avLst/>
          </a:prstGeom>
        </p:spPr>
      </p:pic>
      <p:pic>
        <p:nvPicPr>
          <p:cNvPr id="13" name="Picture 2"/>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8986982" y="3581318"/>
            <a:ext cx="3119115" cy="3119115"/>
          </a:xfrm>
          <a:prstGeom prst="rect">
            <a:avLst/>
          </a:prstGeom>
          <a:noFill/>
          <a:extLst>
            <a:ext uri="{909E8E84-426E-40DD-AFC4-6F175D3DCCD1}">
              <a14:hiddenFill xmlns:a14="http://schemas.microsoft.com/office/drawing/2010/main">
                <a:solidFill>
                  <a:srgbClr val="FFFFFF"/>
                </a:solidFill>
              </a14:hiddenFill>
            </a:ext>
          </a:extLst>
        </p:spPr>
      </p:pic>
      <p:sp>
        <p:nvSpPr>
          <p:cNvPr id="17" name="Text Placeholder 2"/>
          <p:cNvSpPr txBox="1">
            <a:spLocks/>
          </p:cNvSpPr>
          <p:nvPr/>
        </p:nvSpPr>
        <p:spPr>
          <a:xfrm>
            <a:off x="4769627" y="2496990"/>
            <a:ext cx="3588183" cy="1548427"/>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01600" indent="0" algn="ctr">
              <a:lnSpc>
                <a:spcPct val="100000"/>
              </a:lnSpc>
              <a:spcBef>
                <a:spcPts val="0"/>
              </a:spcBef>
              <a:buNone/>
            </a:pPr>
            <a:r>
              <a:rPr lang="en-US" sz="2800" u="sng" dirty="0"/>
              <a:t>TechEd Mobile </a:t>
            </a:r>
            <a:r>
              <a:rPr lang="en-US" sz="2800" u="sng" dirty="0" smtClean="0"/>
              <a:t>app</a:t>
            </a:r>
          </a:p>
          <a:p>
            <a:pPr marL="101600" indent="0" algn="ctr">
              <a:lnSpc>
                <a:spcPct val="100000"/>
              </a:lnSpc>
              <a:spcBef>
                <a:spcPts val="0"/>
              </a:spcBef>
              <a:buNone/>
            </a:pPr>
            <a:r>
              <a:rPr lang="en-US" sz="2400" dirty="0" smtClean="0"/>
              <a:t>Phone or Tablet</a:t>
            </a:r>
            <a:r>
              <a:rPr lang="en-US" sz="2800" u="sng" dirty="0" smtClean="0"/>
              <a:t> </a:t>
            </a:r>
          </a:p>
        </p:txBody>
      </p:sp>
      <p:sp>
        <p:nvSpPr>
          <p:cNvPr id="18" name="Text Placeholder 2"/>
          <p:cNvSpPr txBox="1">
            <a:spLocks/>
          </p:cNvSpPr>
          <p:nvPr/>
        </p:nvSpPr>
        <p:spPr>
          <a:xfrm>
            <a:off x="9036053" y="2495478"/>
            <a:ext cx="3150539" cy="628973"/>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100000"/>
              <a:buFontTx/>
              <a:buBlip>
                <a:blip r:embed="rId3"/>
              </a:buBlip>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01600" indent="0" algn="ctr">
              <a:spcAft>
                <a:spcPts val="600"/>
              </a:spcAft>
              <a:buFontTx/>
              <a:buNone/>
            </a:pPr>
            <a:r>
              <a:rPr lang="en-US" sz="2800" u="sng" dirty="0" smtClean="0"/>
              <a:t>QR code</a:t>
            </a:r>
          </a:p>
        </p:txBody>
      </p:sp>
      <p:grpSp>
        <p:nvGrpSpPr>
          <p:cNvPr id="5" name="Group 4"/>
          <p:cNvGrpSpPr/>
          <p:nvPr/>
        </p:nvGrpSpPr>
        <p:grpSpPr>
          <a:xfrm>
            <a:off x="387213" y="3526770"/>
            <a:ext cx="4060839" cy="3475692"/>
            <a:chOff x="328598" y="3526770"/>
            <a:chExt cx="4060839" cy="3475692"/>
          </a:xfrm>
        </p:grpSpPr>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8598" y="3526870"/>
              <a:ext cx="4060839" cy="3475492"/>
            </a:xfrm>
            <a:prstGeom prst="rect">
              <a:avLst/>
            </a:prstGeom>
          </p:spPr>
        </p:pic>
        <p:sp>
          <p:nvSpPr>
            <p:cNvPr id="4" name="Rectangle 3"/>
            <p:cNvSpPr/>
            <p:nvPr/>
          </p:nvSpPr>
          <p:spPr bwMode="auto">
            <a:xfrm>
              <a:off x="328598" y="3526770"/>
              <a:ext cx="4060839" cy="3475692"/>
            </a:xfrm>
            <a:prstGeom prst="rect">
              <a:avLst/>
            </a:prstGeom>
            <a:gradFill flip="none" rotWithShape="1">
              <a:gsLst>
                <a:gs pos="18000">
                  <a:schemeClr val="bg2">
                    <a:alpha val="0"/>
                  </a:schemeClr>
                </a:gs>
                <a:gs pos="59000">
                  <a:srgbClr val="442359">
                    <a:alpha val="50000"/>
                  </a:srgbClr>
                </a:gs>
                <a:gs pos="92000">
                  <a:schemeClr val="bg2"/>
                </a:gs>
              </a:gsLst>
              <a:lin ang="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Tree>
    <p:extLst>
      <p:ext uri="{BB962C8B-B14F-4D97-AF65-F5344CB8AC3E}">
        <p14:creationId xmlns:p14="http://schemas.microsoft.com/office/powerpoint/2010/main" val="2127202953"/>
      </p:ext>
    </p:extLst>
  </p:cSld>
  <p:clrMapOvr>
    <a:masterClrMapping/>
  </p:clrMapOvr>
  <p:transition spd="slow">
    <p:push/>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Evaluate this session</a:t>
            </a:r>
            <a:endParaRPr lang="en-US" dirty="0"/>
          </a:p>
        </p:txBody>
      </p:sp>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475830" y="1212849"/>
            <a:ext cx="5484814" cy="54848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6311512"/>
      </p:ext>
    </p:extLst>
  </p:cSld>
  <p:clrMapOvr>
    <a:masterClrMapping/>
  </p:clrMapOvr>
  <p:transition spd="slow">
    <p:push/>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invGray">
          <a:xfrm>
            <a:off x="459230" y="2792817"/>
            <a:ext cx="3288506" cy="704445"/>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2014 Microsoft Corporation. All rights reserved. Microsoft, Windows, and other product names are or may be registered trademarks and/or trademarks in the U.S. and/or other countries.</a:t>
            </a:r>
          </a:p>
          <a:p>
            <a:pPr defTabSz="932290" eaLnBrk="0" hangingPunct="0"/>
            <a:r>
              <a:rPr lang="en-US" sz="700" dirty="0">
                <a:gradFill>
                  <a:gsLst>
                    <a:gs pos="0">
                      <a:schemeClr val="tx1"/>
                    </a:gs>
                    <a:gs pos="100000">
                      <a:schemeClr val="tx1"/>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37637" y="449261"/>
            <a:ext cx="2929050" cy="1344905"/>
          </a:xfrm>
          <a:prstGeom prst="rect">
            <a:avLst/>
          </a:prstGeom>
        </p:spPr>
      </p:pic>
    </p:spTree>
    <p:extLst>
      <p:ext uri="{BB962C8B-B14F-4D97-AF65-F5344CB8AC3E}">
        <p14:creationId xmlns:p14="http://schemas.microsoft.com/office/powerpoint/2010/main" val="3211460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8" y="1212850"/>
            <a:ext cx="11887200" cy="1889748"/>
          </a:xfrm>
        </p:spPr>
        <p:txBody>
          <a:bodyPr/>
          <a:lstStyle/>
          <a:p>
            <a:r>
              <a:rPr lang="en-US" dirty="0" smtClean="0"/>
              <a:t>Deploying from Visual Studio</a:t>
            </a:r>
          </a:p>
          <a:p>
            <a:r>
              <a:rPr lang="en-US" dirty="0" smtClean="0"/>
              <a:t>Deploying from Source Control</a:t>
            </a:r>
          </a:p>
          <a:p>
            <a:pPr lvl="1"/>
            <a:r>
              <a:rPr lang="en-US" sz="2800" dirty="0" smtClean="0"/>
              <a:t>Continuous deployment (Visual Studio Online, Github, </a:t>
            </a:r>
            <a:r>
              <a:rPr lang="en-US" sz="2800" dirty="0" err="1" smtClean="0"/>
              <a:t>Bitbucket</a:t>
            </a:r>
            <a:r>
              <a:rPr lang="en-US" sz="2800" dirty="0" smtClean="0"/>
              <a:t> etc…)</a:t>
            </a:r>
          </a:p>
        </p:txBody>
      </p:sp>
      <p:sp>
        <p:nvSpPr>
          <p:cNvPr id="2" name="Title 1"/>
          <p:cNvSpPr>
            <a:spLocks noGrp="1"/>
          </p:cNvSpPr>
          <p:nvPr>
            <p:ph type="title"/>
          </p:nvPr>
        </p:nvSpPr>
        <p:spPr/>
        <p:txBody>
          <a:bodyPr/>
          <a:lstStyle/>
          <a:p>
            <a:r>
              <a:rPr lang="en-US" dirty="0"/>
              <a:t>I- Development and Deployment</a:t>
            </a:r>
          </a:p>
        </p:txBody>
      </p:sp>
    </p:spTree>
    <p:extLst>
      <p:ext uri="{BB962C8B-B14F-4D97-AF65-F5344CB8AC3E}">
        <p14:creationId xmlns:p14="http://schemas.microsoft.com/office/powerpoint/2010/main" val="1204374004"/>
      </p:ext>
    </p:extLst>
  </p:cSld>
  <p:clrMapOvr>
    <a:masterClrMapping/>
  </p:clrMapOvr>
  <p:transition spd="slow">
    <p:pu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8" y="1212850"/>
            <a:ext cx="11887200" cy="738664"/>
          </a:xfrm>
        </p:spPr>
        <p:txBody>
          <a:bodyPr/>
          <a:lstStyle/>
          <a:p>
            <a:r>
              <a:rPr lang="en-US" dirty="0" smtClean="0"/>
              <a:t>Staged Publishing</a:t>
            </a:r>
          </a:p>
        </p:txBody>
      </p:sp>
      <p:sp>
        <p:nvSpPr>
          <p:cNvPr id="2" name="Title 1"/>
          <p:cNvSpPr>
            <a:spLocks noGrp="1"/>
          </p:cNvSpPr>
          <p:nvPr>
            <p:ph type="title"/>
          </p:nvPr>
        </p:nvSpPr>
        <p:spPr/>
        <p:txBody>
          <a:bodyPr/>
          <a:lstStyle/>
          <a:p>
            <a:r>
              <a:rPr lang="en-US" dirty="0"/>
              <a:t>I- Development and Deployment</a:t>
            </a:r>
            <a:br>
              <a:rPr lang="en-US" dirty="0"/>
            </a:br>
            <a:endParaRPr lang="en-US" dirty="0"/>
          </a:p>
        </p:txBody>
      </p:sp>
      <p:cxnSp>
        <p:nvCxnSpPr>
          <p:cNvPr id="4" name="Straight Arrow Connector 3"/>
          <p:cNvCxnSpPr>
            <a:stCxn id="14" idx="0"/>
            <a:endCxn id="7" idx="2"/>
          </p:cNvCxnSpPr>
          <p:nvPr/>
        </p:nvCxnSpPr>
        <p:spPr>
          <a:xfrm flipV="1">
            <a:off x="8640913" y="4207586"/>
            <a:ext cx="3205" cy="739104"/>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a:stCxn id="10" idx="2"/>
            <a:endCxn id="7" idx="0"/>
          </p:cNvCxnSpPr>
          <p:nvPr/>
        </p:nvCxnSpPr>
        <p:spPr>
          <a:xfrm flipH="1">
            <a:off x="8644118" y="3116262"/>
            <a:ext cx="5006" cy="329324"/>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8260611" y="3445586"/>
            <a:ext cx="2057400" cy="762000"/>
            <a:chOff x="7513637" y="4106862"/>
            <a:chExt cx="2057400" cy="762000"/>
          </a:xfrm>
        </p:grpSpPr>
        <p:pic>
          <p:nvPicPr>
            <p:cNvPr id="7" name="Picture 6"/>
            <p:cNvPicPr>
              <a:picLocks noChangeAspect="1"/>
            </p:cNvPicPr>
            <p:nvPr/>
          </p:nvPicPr>
          <p:blipFill>
            <a:blip r:embed="rId3"/>
            <a:stretch>
              <a:fillRect/>
            </a:stretch>
          </p:blipFill>
          <p:spPr>
            <a:xfrm>
              <a:off x="7513637" y="4106862"/>
              <a:ext cx="767014" cy="762000"/>
            </a:xfrm>
            <a:prstGeom prst="rect">
              <a:avLst/>
            </a:prstGeom>
          </p:spPr>
        </p:pic>
        <p:sp>
          <p:nvSpPr>
            <p:cNvPr id="8" name="TextBox 7"/>
            <p:cNvSpPr txBox="1"/>
            <p:nvPr/>
          </p:nvSpPr>
          <p:spPr>
            <a:xfrm>
              <a:off x="8317003" y="4262676"/>
              <a:ext cx="1254034" cy="369332"/>
            </a:xfrm>
            <a:prstGeom prst="rect">
              <a:avLst/>
            </a:prstGeom>
            <a:noFill/>
          </p:spPr>
          <p:txBody>
            <a:bodyPr wrap="square" rtlCol="0">
              <a:spAutoFit/>
            </a:bodyPr>
            <a:lstStyle/>
            <a:p>
              <a:r>
                <a:rPr lang="en-US" dirty="0" smtClean="0">
                  <a:solidFill>
                    <a:srgbClr val="00ABEC"/>
                  </a:solidFill>
                </a:rPr>
                <a:t>Staging</a:t>
              </a:r>
              <a:endParaRPr lang="en-US" dirty="0">
                <a:solidFill>
                  <a:srgbClr val="00ABEC"/>
                </a:solidFill>
              </a:endParaRPr>
            </a:p>
          </p:txBody>
        </p:sp>
      </p:grpSp>
      <p:grpSp>
        <p:nvGrpSpPr>
          <p:cNvPr id="9" name="Group 8"/>
          <p:cNvGrpSpPr/>
          <p:nvPr/>
        </p:nvGrpSpPr>
        <p:grpSpPr>
          <a:xfrm>
            <a:off x="8265617" y="2354262"/>
            <a:ext cx="2143620" cy="762000"/>
            <a:chOff x="7513637" y="4106862"/>
            <a:chExt cx="2143620" cy="762000"/>
          </a:xfrm>
        </p:grpSpPr>
        <p:pic>
          <p:nvPicPr>
            <p:cNvPr id="10" name="Picture 9"/>
            <p:cNvPicPr>
              <a:picLocks noChangeAspect="1"/>
            </p:cNvPicPr>
            <p:nvPr/>
          </p:nvPicPr>
          <p:blipFill>
            <a:blip r:embed="rId3"/>
            <a:stretch>
              <a:fillRect/>
            </a:stretch>
          </p:blipFill>
          <p:spPr>
            <a:xfrm>
              <a:off x="7513637" y="4106862"/>
              <a:ext cx="767014" cy="762000"/>
            </a:xfrm>
            <a:prstGeom prst="rect">
              <a:avLst/>
            </a:prstGeom>
          </p:spPr>
        </p:pic>
        <p:sp>
          <p:nvSpPr>
            <p:cNvPr id="11" name="TextBox 10"/>
            <p:cNvSpPr txBox="1"/>
            <p:nvPr/>
          </p:nvSpPr>
          <p:spPr>
            <a:xfrm>
              <a:off x="8317003" y="4262676"/>
              <a:ext cx="1340254" cy="369332"/>
            </a:xfrm>
            <a:prstGeom prst="rect">
              <a:avLst/>
            </a:prstGeom>
            <a:noFill/>
          </p:spPr>
          <p:txBody>
            <a:bodyPr wrap="square" rtlCol="0">
              <a:spAutoFit/>
            </a:bodyPr>
            <a:lstStyle/>
            <a:p>
              <a:r>
                <a:rPr lang="en-US" dirty="0" smtClean="0">
                  <a:solidFill>
                    <a:srgbClr val="00ABEC"/>
                  </a:solidFill>
                </a:rPr>
                <a:t>Production</a:t>
              </a:r>
              <a:endParaRPr lang="en-US" dirty="0">
                <a:solidFill>
                  <a:srgbClr val="00ABEC"/>
                </a:solidFill>
              </a:endParaRPr>
            </a:p>
          </p:txBody>
        </p:sp>
      </p:grpSp>
      <p:sp>
        <p:nvSpPr>
          <p:cNvPr id="12" name="TextBox 11"/>
          <p:cNvSpPr txBox="1"/>
          <p:nvPr/>
        </p:nvSpPr>
        <p:spPr>
          <a:xfrm>
            <a:off x="8779109" y="3074068"/>
            <a:ext cx="1254034" cy="369332"/>
          </a:xfrm>
          <a:prstGeom prst="rect">
            <a:avLst/>
          </a:prstGeom>
          <a:noFill/>
        </p:spPr>
        <p:txBody>
          <a:bodyPr wrap="square" rtlCol="0">
            <a:spAutoFit/>
          </a:bodyPr>
          <a:lstStyle/>
          <a:p>
            <a:r>
              <a:rPr lang="en-US" dirty="0" smtClean="0">
                <a:solidFill>
                  <a:srgbClr val="FFFFFF">
                    <a:lumMod val="50000"/>
                  </a:srgbClr>
                </a:solidFill>
              </a:rPr>
              <a:t>swap</a:t>
            </a:r>
            <a:endParaRPr lang="en-US" dirty="0">
              <a:solidFill>
                <a:srgbClr val="FFFFFF">
                  <a:lumMod val="50000"/>
                </a:srgbClr>
              </a:solidFill>
            </a:endParaRPr>
          </a:p>
        </p:txBody>
      </p:sp>
      <p:grpSp>
        <p:nvGrpSpPr>
          <p:cNvPr id="13" name="Group 12"/>
          <p:cNvGrpSpPr/>
          <p:nvPr/>
        </p:nvGrpSpPr>
        <p:grpSpPr>
          <a:xfrm>
            <a:off x="7996418" y="4946690"/>
            <a:ext cx="1295400" cy="884230"/>
            <a:chOff x="960437" y="5649364"/>
            <a:chExt cx="1295400" cy="884230"/>
          </a:xfrm>
        </p:grpSpPr>
        <p:pic>
          <p:nvPicPr>
            <p:cNvPr id="14" name="Picture 13"/>
            <p:cNvPicPr>
              <a:picLocks noChangeAspect="1"/>
            </p:cNvPicPr>
            <p:nvPr/>
          </p:nvPicPr>
          <p:blipFill>
            <a:blip r:embed="rId4"/>
            <a:stretch>
              <a:fillRect/>
            </a:stretch>
          </p:blipFill>
          <p:spPr>
            <a:xfrm>
              <a:off x="1265237" y="5649364"/>
              <a:ext cx="679390" cy="424786"/>
            </a:xfrm>
            <a:prstGeom prst="rect">
              <a:avLst/>
            </a:prstGeom>
          </p:spPr>
        </p:pic>
        <p:sp>
          <p:nvSpPr>
            <p:cNvPr id="15" name="TextBox 14"/>
            <p:cNvSpPr txBox="1"/>
            <p:nvPr/>
          </p:nvSpPr>
          <p:spPr>
            <a:xfrm>
              <a:off x="960437" y="6164262"/>
              <a:ext cx="1295400" cy="369332"/>
            </a:xfrm>
            <a:prstGeom prst="rect">
              <a:avLst/>
            </a:prstGeom>
            <a:noFill/>
          </p:spPr>
          <p:txBody>
            <a:bodyPr wrap="square" rtlCol="0">
              <a:spAutoFit/>
            </a:bodyPr>
            <a:lstStyle/>
            <a:p>
              <a:r>
                <a:rPr lang="en-US" dirty="0" smtClean="0">
                  <a:solidFill>
                    <a:srgbClr val="FFFFFF">
                      <a:lumMod val="50000"/>
                    </a:srgbClr>
                  </a:solidFill>
                </a:rPr>
                <a:t> Developer</a:t>
              </a:r>
              <a:endParaRPr lang="en-US" dirty="0">
                <a:solidFill>
                  <a:srgbClr val="FFFFFF">
                    <a:lumMod val="50000"/>
                  </a:srgbClr>
                </a:solidFill>
              </a:endParaRPr>
            </a:p>
          </p:txBody>
        </p:sp>
      </p:grpSp>
      <p:cxnSp>
        <p:nvCxnSpPr>
          <p:cNvPr id="16" name="Straight Arrow Connector 15"/>
          <p:cNvCxnSpPr>
            <a:stCxn id="26" idx="0"/>
            <a:endCxn id="19" idx="2"/>
          </p:cNvCxnSpPr>
          <p:nvPr/>
        </p:nvCxnSpPr>
        <p:spPr>
          <a:xfrm flipV="1">
            <a:off x="2969286" y="4207586"/>
            <a:ext cx="12124" cy="739104"/>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nvGrpSpPr>
          <p:cNvPr id="18" name="Group 17"/>
          <p:cNvGrpSpPr/>
          <p:nvPr/>
        </p:nvGrpSpPr>
        <p:grpSpPr>
          <a:xfrm>
            <a:off x="2588983" y="3445586"/>
            <a:ext cx="2181453" cy="762000"/>
            <a:chOff x="7513637" y="4106862"/>
            <a:chExt cx="2131868" cy="762000"/>
          </a:xfrm>
        </p:grpSpPr>
        <p:pic>
          <p:nvPicPr>
            <p:cNvPr id="19" name="Picture 18"/>
            <p:cNvPicPr>
              <a:picLocks noChangeAspect="1"/>
            </p:cNvPicPr>
            <p:nvPr/>
          </p:nvPicPr>
          <p:blipFill>
            <a:blip r:embed="rId3"/>
            <a:stretch>
              <a:fillRect/>
            </a:stretch>
          </p:blipFill>
          <p:spPr>
            <a:xfrm>
              <a:off x="7513637" y="4106862"/>
              <a:ext cx="767014" cy="762000"/>
            </a:xfrm>
            <a:prstGeom prst="rect">
              <a:avLst/>
            </a:prstGeom>
          </p:spPr>
        </p:pic>
        <p:sp>
          <p:nvSpPr>
            <p:cNvPr id="20" name="TextBox 19"/>
            <p:cNvSpPr txBox="1"/>
            <p:nvPr/>
          </p:nvSpPr>
          <p:spPr>
            <a:xfrm>
              <a:off x="8317002" y="4262676"/>
              <a:ext cx="1328503" cy="369332"/>
            </a:xfrm>
            <a:prstGeom prst="rect">
              <a:avLst/>
            </a:prstGeom>
            <a:noFill/>
          </p:spPr>
          <p:txBody>
            <a:bodyPr wrap="square" rtlCol="0">
              <a:spAutoFit/>
            </a:bodyPr>
            <a:lstStyle/>
            <a:p>
              <a:r>
                <a:rPr lang="en-US" dirty="0" smtClean="0">
                  <a:solidFill>
                    <a:srgbClr val="00ABEC"/>
                  </a:solidFill>
                </a:rPr>
                <a:t>Production</a:t>
              </a:r>
              <a:endParaRPr lang="en-US" dirty="0">
                <a:solidFill>
                  <a:srgbClr val="00ABEC"/>
                </a:solidFill>
              </a:endParaRPr>
            </a:p>
          </p:txBody>
        </p:sp>
      </p:grpSp>
      <p:grpSp>
        <p:nvGrpSpPr>
          <p:cNvPr id="25" name="Group 24"/>
          <p:cNvGrpSpPr/>
          <p:nvPr/>
        </p:nvGrpSpPr>
        <p:grpSpPr>
          <a:xfrm>
            <a:off x="2324791" y="4946690"/>
            <a:ext cx="1295400" cy="884230"/>
            <a:chOff x="960437" y="5649364"/>
            <a:chExt cx="1295400" cy="884230"/>
          </a:xfrm>
        </p:grpSpPr>
        <p:pic>
          <p:nvPicPr>
            <p:cNvPr id="26" name="Picture 25"/>
            <p:cNvPicPr>
              <a:picLocks noChangeAspect="1"/>
            </p:cNvPicPr>
            <p:nvPr/>
          </p:nvPicPr>
          <p:blipFill>
            <a:blip r:embed="rId4"/>
            <a:stretch>
              <a:fillRect/>
            </a:stretch>
          </p:blipFill>
          <p:spPr>
            <a:xfrm>
              <a:off x="1265237" y="5649364"/>
              <a:ext cx="679390" cy="424786"/>
            </a:xfrm>
            <a:prstGeom prst="rect">
              <a:avLst/>
            </a:prstGeom>
          </p:spPr>
        </p:pic>
        <p:sp>
          <p:nvSpPr>
            <p:cNvPr id="27" name="TextBox 26"/>
            <p:cNvSpPr txBox="1"/>
            <p:nvPr/>
          </p:nvSpPr>
          <p:spPr>
            <a:xfrm>
              <a:off x="960437" y="6164262"/>
              <a:ext cx="1295400" cy="369332"/>
            </a:xfrm>
            <a:prstGeom prst="rect">
              <a:avLst/>
            </a:prstGeom>
            <a:noFill/>
          </p:spPr>
          <p:txBody>
            <a:bodyPr wrap="square" rtlCol="0">
              <a:spAutoFit/>
            </a:bodyPr>
            <a:lstStyle/>
            <a:p>
              <a:r>
                <a:rPr lang="en-US" dirty="0" smtClean="0">
                  <a:solidFill>
                    <a:srgbClr val="FFFFFF">
                      <a:lumMod val="50000"/>
                    </a:srgbClr>
                  </a:solidFill>
                </a:rPr>
                <a:t> Developer</a:t>
              </a:r>
              <a:endParaRPr lang="en-US" dirty="0">
                <a:solidFill>
                  <a:srgbClr val="FFFFFF">
                    <a:lumMod val="50000"/>
                  </a:srgbClr>
                </a:solidFill>
              </a:endParaRPr>
            </a:p>
          </p:txBody>
        </p:sp>
      </p:grpSp>
      <p:sp>
        <p:nvSpPr>
          <p:cNvPr id="28" name="Rectangle 27"/>
          <p:cNvSpPr/>
          <p:nvPr/>
        </p:nvSpPr>
        <p:spPr bwMode="auto">
          <a:xfrm>
            <a:off x="1112837" y="2050668"/>
            <a:ext cx="4191000" cy="4648200"/>
          </a:xfrm>
          <a:prstGeom prst="rect">
            <a:avLst/>
          </a:prstGeom>
          <a:noFill/>
          <a:ln w="5715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9" name="Rectangle 28"/>
          <p:cNvSpPr/>
          <p:nvPr/>
        </p:nvSpPr>
        <p:spPr bwMode="auto">
          <a:xfrm>
            <a:off x="6561145" y="1419182"/>
            <a:ext cx="4191000" cy="5279686"/>
          </a:xfrm>
          <a:prstGeom prst="rect">
            <a:avLst/>
          </a:prstGeom>
          <a:noFill/>
          <a:ln w="5715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cxnSp>
        <p:nvCxnSpPr>
          <p:cNvPr id="31" name="Straight Arrow Connector 30"/>
          <p:cNvCxnSpPr/>
          <p:nvPr/>
        </p:nvCxnSpPr>
        <p:spPr>
          <a:xfrm>
            <a:off x="1570037" y="2510076"/>
            <a:ext cx="1143000" cy="1091324"/>
          </a:xfrm>
          <a:prstGeom prst="straightConnector1">
            <a:avLst/>
          </a:prstGeom>
          <a:ln w="7620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rot="2701888">
            <a:off x="1700192" y="2631126"/>
            <a:ext cx="1148391"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FFFFFF"/>
                    </a:gs>
                    <a:gs pos="30000">
                      <a:srgbClr val="FFFFFF"/>
                    </a:gs>
                  </a:gsLst>
                  <a:lin ang="5400000" scaled="0"/>
                </a:gradFill>
              </a:rPr>
              <a:t>traffic</a:t>
            </a:r>
          </a:p>
        </p:txBody>
      </p:sp>
      <p:cxnSp>
        <p:nvCxnSpPr>
          <p:cNvPr id="33" name="Straight Arrow Connector 32"/>
          <p:cNvCxnSpPr/>
          <p:nvPr/>
        </p:nvCxnSpPr>
        <p:spPr>
          <a:xfrm>
            <a:off x="7188654" y="1612302"/>
            <a:ext cx="1143000" cy="1091324"/>
          </a:xfrm>
          <a:prstGeom prst="straightConnector1">
            <a:avLst/>
          </a:prstGeom>
          <a:ln w="7620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rot="2701888">
            <a:off x="7318809" y="1733352"/>
            <a:ext cx="1148391"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FFFFFF"/>
                    </a:gs>
                    <a:gs pos="30000">
                      <a:srgbClr val="FFFFFF"/>
                    </a:gs>
                  </a:gsLst>
                  <a:lin ang="5400000" scaled="0"/>
                </a:gradFill>
              </a:rPr>
              <a:t>traffic</a:t>
            </a:r>
          </a:p>
        </p:txBody>
      </p:sp>
    </p:spTree>
    <p:extLst>
      <p:ext uri="{BB962C8B-B14F-4D97-AF65-F5344CB8AC3E}">
        <p14:creationId xmlns:p14="http://schemas.microsoft.com/office/powerpoint/2010/main" val="351293058"/>
      </p:ext>
    </p:extLst>
  </p:cSld>
  <p:clrMapOvr>
    <a:masterClrMapping/>
  </p:clrMapOvr>
  <p:transition spd="slow">
    <p:pu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a:xfrm>
            <a:off x="274638" y="3954463"/>
            <a:ext cx="9829799" cy="1829593"/>
          </a:xfrm>
        </p:spPr>
        <p:txBody>
          <a:bodyPr/>
          <a:lstStyle/>
          <a:p>
            <a:r>
              <a:rPr lang="en-US" dirty="0"/>
              <a:t>continuous deployment with staged publishing</a:t>
            </a:r>
          </a:p>
        </p:txBody>
      </p:sp>
    </p:spTree>
    <p:extLst>
      <p:ext uri="{BB962C8B-B14F-4D97-AF65-F5344CB8AC3E}">
        <p14:creationId xmlns:p14="http://schemas.microsoft.com/office/powerpoint/2010/main" val="842265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8" y="1212850"/>
            <a:ext cx="11887200" cy="3785652"/>
          </a:xfrm>
        </p:spPr>
        <p:txBody>
          <a:bodyPr/>
          <a:lstStyle/>
          <a:p>
            <a:r>
              <a:rPr lang="en-US" dirty="0" smtClean="0"/>
              <a:t>Deploying from Visual Studio</a:t>
            </a:r>
          </a:p>
          <a:p>
            <a:r>
              <a:rPr lang="en-US" dirty="0" smtClean="0"/>
              <a:t>Deploying from Source Control</a:t>
            </a:r>
          </a:p>
          <a:p>
            <a:pPr lvl="1"/>
            <a:r>
              <a:rPr lang="en-US" sz="2800" dirty="0" smtClean="0"/>
              <a:t>Continuous deployment (Github, </a:t>
            </a:r>
            <a:r>
              <a:rPr lang="en-US" sz="2800" dirty="0" err="1" smtClean="0"/>
              <a:t>Bitbucket</a:t>
            </a:r>
            <a:r>
              <a:rPr lang="en-US" sz="2800" dirty="0" smtClean="0"/>
              <a:t>, etc…)</a:t>
            </a:r>
          </a:p>
          <a:p>
            <a:pPr lvl="1"/>
            <a:r>
              <a:rPr lang="en-US" sz="2800" dirty="0" smtClean="0"/>
              <a:t>Custom deployment scripts</a:t>
            </a:r>
          </a:p>
          <a:p>
            <a:pPr lvl="2"/>
            <a:r>
              <a:rPr lang="en-US" sz="2800" dirty="0" smtClean="0"/>
              <a:t>Anything from small deployment tweaks to complex workflows</a:t>
            </a:r>
          </a:p>
          <a:p>
            <a:pPr lvl="2"/>
            <a:r>
              <a:rPr lang="en-US" sz="2800" dirty="0" smtClean="0"/>
              <a:t>E.g.: can be used to run tests (sample </a:t>
            </a:r>
            <a:r>
              <a:rPr lang="en-US" sz="2800" dirty="0" smtClean="0">
                <a:hlinkClick r:id="rId3"/>
              </a:rPr>
              <a:t>here</a:t>
            </a:r>
            <a:r>
              <a:rPr lang="en-US" sz="2800" dirty="0" smtClean="0"/>
              <a:t>)</a:t>
            </a:r>
          </a:p>
          <a:p>
            <a:pPr lvl="2"/>
            <a:endParaRPr lang="en-US" sz="2800" dirty="0"/>
          </a:p>
        </p:txBody>
      </p:sp>
      <p:sp>
        <p:nvSpPr>
          <p:cNvPr id="2" name="Title 1"/>
          <p:cNvSpPr>
            <a:spLocks noGrp="1"/>
          </p:cNvSpPr>
          <p:nvPr>
            <p:ph type="title"/>
          </p:nvPr>
        </p:nvSpPr>
        <p:spPr/>
        <p:txBody>
          <a:bodyPr/>
          <a:lstStyle/>
          <a:p>
            <a:r>
              <a:rPr lang="en-US" dirty="0"/>
              <a:t>I- Development and Deployment</a:t>
            </a:r>
          </a:p>
        </p:txBody>
      </p:sp>
    </p:spTree>
    <p:extLst>
      <p:ext uri="{BB962C8B-B14F-4D97-AF65-F5344CB8AC3E}">
        <p14:creationId xmlns:p14="http://schemas.microsoft.com/office/powerpoint/2010/main" val="3886244010"/>
      </p:ext>
    </p:extLst>
  </p:cSld>
  <p:clrMapOvr>
    <a:masterClrMapping/>
  </p:clrMapOvr>
  <p:transition spd="slow">
    <p:pu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a:xfrm>
            <a:off x="274638" y="3954463"/>
            <a:ext cx="9982199" cy="1829593"/>
          </a:xfrm>
        </p:spPr>
        <p:txBody>
          <a:bodyPr/>
          <a:lstStyle/>
          <a:p>
            <a:r>
              <a:rPr lang="en-US" dirty="0"/>
              <a:t>Custom deployment </a:t>
            </a:r>
            <a:r>
              <a:rPr lang="en-US" dirty="0" smtClean="0"/>
              <a:t>scripts</a:t>
            </a:r>
            <a:endParaRPr lang="en-US" dirty="0"/>
          </a:p>
        </p:txBody>
      </p:sp>
    </p:spTree>
    <p:extLst>
      <p:ext uri="{BB962C8B-B14F-4D97-AF65-F5344CB8AC3E}">
        <p14:creationId xmlns:p14="http://schemas.microsoft.com/office/powerpoint/2010/main" val="8472986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8" y="1212850"/>
            <a:ext cx="11887200" cy="1212640"/>
          </a:xfrm>
        </p:spPr>
        <p:txBody>
          <a:bodyPr/>
          <a:lstStyle/>
          <a:p>
            <a:r>
              <a:rPr lang="en-US" dirty="0" smtClean="0"/>
              <a:t>WebJobs with Visual Studio</a:t>
            </a:r>
            <a:endParaRPr lang="en-US" sz="2800" dirty="0" smtClean="0"/>
          </a:p>
          <a:p>
            <a:pPr lvl="2"/>
            <a:endParaRPr lang="en-US" sz="2800" dirty="0" smtClean="0"/>
          </a:p>
        </p:txBody>
      </p:sp>
      <p:sp>
        <p:nvSpPr>
          <p:cNvPr id="2" name="Title 1"/>
          <p:cNvSpPr>
            <a:spLocks noGrp="1"/>
          </p:cNvSpPr>
          <p:nvPr>
            <p:ph type="title"/>
          </p:nvPr>
        </p:nvSpPr>
        <p:spPr/>
        <p:txBody>
          <a:bodyPr/>
          <a:lstStyle/>
          <a:p>
            <a:r>
              <a:rPr lang="en-US" dirty="0"/>
              <a:t>I- Development and Deployment</a:t>
            </a:r>
          </a:p>
        </p:txBody>
      </p:sp>
    </p:spTree>
    <p:extLst>
      <p:ext uri="{BB962C8B-B14F-4D97-AF65-F5344CB8AC3E}">
        <p14:creationId xmlns:p14="http://schemas.microsoft.com/office/powerpoint/2010/main" val="2631203746"/>
      </p:ext>
    </p:extLst>
  </p:cSld>
  <p:clrMapOvr>
    <a:masterClrMapping/>
  </p:clrMapOvr>
  <p:transition spd="slow">
    <p:push/>
  </p:transition>
  <p:timing>
    <p:tnLst>
      <p:par>
        <p:cTn id="1" dur="indefinite" restart="never" nodeType="tmRoot"/>
      </p:par>
    </p:tnLst>
  </p:timing>
</p:sld>
</file>

<file path=ppt/theme/theme1.xml><?xml version="1.0" encoding="utf-8"?>
<a:theme xmlns:a="http://schemas.openxmlformats.org/drawingml/2006/main" name="TEE14 Speaker PPT Template">
  <a:themeElements>
    <a:clrScheme name="Custom 1">
      <a:dk1>
        <a:srgbClr val="505050"/>
      </a:dk1>
      <a:lt1>
        <a:srgbClr val="FFFFFF"/>
      </a:lt1>
      <a:dk2>
        <a:srgbClr val="442359"/>
      </a:dk2>
      <a:lt2>
        <a:srgbClr val="68217A"/>
      </a:lt2>
      <a:accent1>
        <a:srgbClr val="7FBA00"/>
      </a:accent1>
      <a:accent2>
        <a:srgbClr val="DC3C00"/>
      </a:accent2>
      <a:accent3>
        <a:srgbClr val="002050"/>
      </a:accent3>
      <a:accent4>
        <a:srgbClr val="009E49"/>
      </a:accent4>
      <a:accent5>
        <a:srgbClr val="00B294"/>
      </a:accent5>
      <a:accent6>
        <a:srgbClr val="0072C6"/>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TechEd_NA_Template_with_TechEd Europe_r03.potx" id="{D1757E1E-F62B-43A3-BA2B-231531828368}" vid="{DB3EECF5-125C-46BC-AC50-75EC4FF82334}"/>
    </a:ext>
  </a:extLst>
</a:theme>
</file>

<file path=ppt/theme/theme2.xml><?xml version="1.0" encoding="utf-8"?>
<a:theme xmlns:a="http://schemas.openxmlformats.org/drawingml/2006/main" name="1_TEE14 Speaker PPT Template">
  <a:themeElements>
    <a:clrScheme name="Custom 1">
      <a:dk1>
        <a:srgbClr val="505050"/>
      </a:dk1>
      <a:lt1>
        <a:srgbClr val="FFFFFF"/>
      </a:lt1>
      <a:dk2>
        <a:srgbClr val="442359"/>
      </a:dk2>
      <a:lt2>
        <a:srgbClr val="68217A"/>
      </a:lt2>
      <a:accent1>
        <a:srgbClr val="7FBA00"/>
      </a:accent1>
      <a:accent2>
        <a:srgbClr val="DC3C00"/>
      </a:accent2>
      <a:accent3>
        <a:srgbClr val="002050"/>
      </a:accent3>
      <a:accent4>
        <a:srgbClr val="009E49"/>
      </a:accent4>
      <a:accent5>
        <a:srgbClr val="00B294"/>
      </a:accent5>
      <a:accent6>
        <a:srgbClr val="0072C6"/>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TEE14 Speaker PPT Template.potx" id="{4B4DD859-0201-46A1-AE4A-CF1750357CA7}" vid="{FC2C5009-7F1A-4ABB-801A-268076BD04F5}"/>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PresentationsDoc" ma:contentTypeID="0x010100CBE8A0D253ED1A4AAAE93FF9B973EB7E0027C1F5D9CEFE6046B3BCA4D310D11AA7" ma:contentTypeVersion="25" ma:contentTypeDescription="" ma:contentTypeScope="" ma:versionID="811ef41e954035cd29ce0c884bac93e3">
  <xsd:schema xmlns:xsd="http://www.w3.org/2001/XMLSchema" xmlns:xs="http://www.w3.org/2001/XMLSchema" xmlns:p="http://schemas.microsoft.com/office/2006/metadata/properties" xmlns:ns1="http://schemas.microsoft.com/sharepoint/v3" xmlns:ns2="e36bfbf9-5e42-489c-a259-4c54eb22cb57" xmlns:ns3="230e9df3-be65-4c73-a93b-d1236ebd677e" targetNamespace="http://schemas.microsoft.com/office/2006/metadata/properties" ma:root="true" ma:fieldsID="9c578a67b7ebda485b9f38997ab9a609" ns1:_="" ns2:_="" ns3:_="">
    <xsd:import namespace="http://schemas.microsoft.com/sharepoint/v3"/>
    <xsd:import namespace="e36bfbf9-5e42-489c-a259-4c54eb22cb57"/>
    <xsd:import namespace="230e9df3-be65-4c73-a93b-d1236ebd677e"/>
    <xsd:element name="properties">
      <xsd:complexType>
        <xsd:sequence>
          <xsd:element name="documentManagement">
            <xsd:complexType>
              <xsd:all>
                <xsd:element ref="ns2:i23d7ba649194ae1bace8707520bbe5b" minOccurs="0"/>
                <xsd:element ref="ns3:TaxCatchAll" minOccurs="0"/>
                <xsd:element ref="ns3:TaxCatchAllLabel" minOccurs="0"/>
                <xsd:element ref="ns2:l3c4e8b902d24cac82560b32d42c7cb4" minOccurs="0"/>
                <xsd:element ref="ns2:o359a72c0e394a2bbc3ef6c803acc180" minOccurs="0"/>
                <xsd:element ref="ns2:Event_x0020_Start_x0020_Date" minOccurs="0"/>
                <xsd:element ref="ns2:Event_x0020_End_x0020_Date" minOccurs="0"/>
                <xsd:element ref="ns2:Presentation_x0020_Date" minOccurs="0"/>
                <xsd:element ref="ns2:MS_x0020_Speaker" minOccurs="0"/>
                <xsd:element ref="ns2:External_x0020_Speaker" minOccurs="0"/>
                <xsd:element ref="ns2:o915802bd8fb417bbe5f6f423fd076a0" minOccurs="0"/>
                <xsd:element ref="ns2:g9dd8d57dc62470db6c80d9bb76f6f98" minOccurs="0"/>
                <xsd:element ref="ns2:ha6fe286c6b34f98b7bef39f1ccb86a0" minOccurs="0"/>
                <xsd:element ref="ns2:Session_x0020_Code" minOccurs="0"/>
                <xsd:element ref="ns2:MS_x0020_Content_x0020_Owner" minOccurs="0"/>
                <xsd:element ref="ns2:o05f84fa51b8493184c53e88c1048d4a" minOccurs="0"/>
                <xsd:element ref="ns2:SharedWithUsers" minOccurs="0"/>
                <xsd:element ref="ns3:TaxKeywordTaxHTField" minOccurs="0"/>
                <xsd:element ref="ns1:AverageRating" minOccurs="0"/>
                <xsd:element ref="ns1:RatingCount" minOccurs="0"/>
                <xsd:element ref="ns1:RatedBy" minOccurs="0"/>
                <xsd:element ref="ns1:Ratings" minOccurs="0"/>
                <xsd:element ref="ns1:LikesCount" minOccurs="0"/>
                <xsd:element ref="ns1:LikedB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34" nillable="true" ma:displayName="Rating (0-5)" ma:decimals="2" ma:description="Average value of all the ratings that have been submitted" ma:internalName="AverageRating" ma:readOnly="true">
      <xsd:simpleType>
        <xsd:restriction base="dms:Number"/>
      </xsd:simpleType>
    </xsd:element>
    <xsd:element name="RatingCount" ma:index="35" nillable="true" ma:displayName="Number of Ratings" ma:decimals="0" ma:description="Number of ratings submitted" ma:internalName="RatingCount" ma:readOnly="true">
      <xsd:simpleType>
        <xsd:restriction base="dms:Number"/>
      </xsd:simpleType>
    </xsd:element>
    <xsd:element name="RatedBy" ma:index="36" nillable="true" ma:displayName="Rated By" ma:description="Users rated the item." ma:hidden="true" ma:list="UserInfo" ma:internalName="Rat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Ratings" ma:index="37" nillable="true" ma:displayName="User ratings" ma:description="User ratings for the item" ma:hidden="true" ma:internalName="Ratings">
      <xsd:simpleType>
        <xsd:restriction base="dms:Note"/>
      </xsd:simpleType>
    </xsd:element>
    <xsd:element name="LikesCount" ma:index="38" nillable="true" ma:displayName="Number of Likes" ma:internalName="LikesCount">
      <xsd:simpleType>
        <xsd:restriction base="dms:Unknown"/>
      </xsd:simpleType>
    </xsd:element>
    <xsd:element name="LikedBy" ma:index="39" nillable="true" ma:displayName="Liked By" ma:hidden="true" ma:list="UserInfo" ma:internalName="Lik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36bfbf9-5e42-489c-a259-4c54eb22cb57" elementFormDefault="qualified">
    <xsd:import namespace="http://schemas.microsoft.com/office/2006/documentManagement/types"/>
    <xsd:import namespace="http://schemas.microsoft.com/office/infopath/2007/PartnerControls"/>
    <xsd:element name="i23d7ba649194ae1bace8707520bbe5b" ma:index="8" nillable="true" ma:taxonomy="true" ma:internalName="i23d7ba649194ae1bace8707520bbe5b" ma:taxonomyFieldName="Event_x0020_Name" ma:displayName="Event Name" ma:default="" ma:fieldId="{223d7ba6-4919-4ae1-bace-8707520bbe5b}" ma:sspId="e385fb40-52d4-4fae-9c5b-3e8ff8a5878e" ma:termSetId="32cfb7b5-aebe-4989-95ed-0d5619f5d6c0" ma:anchorId="eaa4d92a-3824-4a49-92be-7ef169e4e325" ma:open="false" ma:isKeyword="false">
      <xsd:complexType>
        <xsd:sequence>
          <xsd:element ref="pc:Terms" minOccurs="0" maxOccurs="1"/>
        </xsd:sequence>
      </xsd:complexType>
    </xsd:element>
    <xsd:element name="l3c4e8b902d24cac82560b32d42c7cb4" ma:index="12" nillable="true" ma:taxonomy="true" ma:internalName="l3c4e8b902d24cac82560b32d42c7cb4" ma:taxonomyFieldName="Event_x0020_Location" ma:displayName="Event Location" ma:default="" ma:fieldId="{53c4e8b9-02d2-4cac-8256-0b32d42c7cb4}" ma:sspId="e385fb40-52d4-4fae-9c5b-3e8ff8a5878e" ma:termSetId="ff02addd-433e-4baa-a831-22be402789db" ma:anchorId="00000000-0000-0000-0000-000000000000" ma:open="false" ma:isKeyword="false">
      <xsd:complexType>
        <xsd:sequence>
          <xsd:element ref="pc:Terms" minOccurs="0" maxOccurs="1"/>
        </xsd:sequence>
      </xsd:complexType>
    </xsd:element>
    <xsd:element name="o359a72c0e394a2bbc3ef6c803acc180" ma:index="14" nillable="true" ma:taxonomy="true" ma:internalName="o359a72c0e394a2bbc3ef6c803acc180" ma:taxonomyFieldName="Event_x0020_Venue" ma:displayName="Event Venue" ma:default="" ma:fieldId="{8359a72c-0e39-4a2b-bc3e-f6c803acc180}" ma:sspId="e385fb40-52d4-4fae-9c5b-3e8ff8a5878e" ma:termSetId="ff02addd-433e-4baa-a831-22be402789db" ma:anchorId="d989be80-0593-11e1-be50-0800200c9a66" ma:open="false" ma:isKeyword="false">
      <xsd:complexType>
        <xsd:sequence>
          <xsd:element ref="pc:Terms" minOccurs="0" maxOccurs="1"/>
        </xsd:sequence>
      </xsd:complexType>
    </xsd:element>
    <xsd:element name="Event_x0020_Start_x0020_Date" ma:index="16" nillable="true" ma:displayName="Event Start Date" ma:format="DateOnly" ma:internalName="Event_x0020_Start_x0020_Date">
      <xsd:simpleType>
        <xsd:restriction base="dms:DateTime"/>
      </xsd:simpleType>
    </xsd:element>
    <xsd:element name="Event_x0020_End_x0020_Date" ma:index="17" nillable="true" ma:displayName="Event End Date" ma:format="DateOnly" ma:internalName="Event_x0020_End_x0020_Date">
      <xsd:simpleType>
        <xsd:restriction base="dms:DateTime"/>
      </xsd:simpleType>
    </xsd:element>
    <xsd:element name="Presentation_x0020_Date" ma:index="18" nillable="true" ma:displayName="Presentation Date" ma:format="DateOnly" ma:internalName="Presentation_x0020_Date">
      <xsd:simpleType>
        <xsd:restriction base="dms:DateTime"/>
      </xsd:simpleType>
    </xsd:element>
    <xsd:element name="MS_x0020_Speaker" ma:index="19" nillable="true" ma:displayName="MS Speaker" ma:list="UserInfo" ma:SharePointGroup="0" ma:internalName="MS_x0020_Speaker" ma:readOnly="fals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20" nillable="true" ma:displayName="External Speaker" ma:internalName="External_x0020_Speaker">
      <xsd:simpleType>
        <xsd:restriction base="dms:Text">
          <xsd:maxLength value="255"/>
        </xsd:restriction>
      </xsd:simpleType>
    </xsd:element>
    <xsd:element name="o915802bd8fb417bbe5f6f423fd076a0" ma:index="21" nillable="true" ma:taxonomy="true" ma:internalName="o915802bd8fb417bbe5f6f423fd076a0" ma:taxonomyFieldName="Audience1" ma:displayName="Audience" ma:default="" ma:fieldId="{8915802b-d8fb-417b-be5f-6f423fd076a0}" ma:taxonomyMulti="true" ma:sspId="e385fb40-52d4-4fae-9c5b-3e8ff8a5878e" ma:termSetId="02c0b350-7782-44ed-b079-a5ef0c1b9fe9" ma:anchorId="00000000-0000-0000-0000-000000000000" ma:open="false" ma:isKeyword="false">
      <xsd:complexType>
        <xsd:sequence>
          <xsd:element ref="pc:Terms" minOccurs="0" maxOccurs="1"/>
        </xsd:sequence>
      </xsd:complexType>
    </xsd:element>
    <xsd:element name="g9dd8d57dc62470db6c80d9bb76f6f98" ma:index="23" nillable="true" ma:taxonomy="true" ma:internalName="g9dd8d57dc62470db6c80d9bb76f6f98" ma:taxonomyFieldName="Product" ma:displayName="Product" ma:default="" ma:fieldId="{09dd8d57-dc62-470d-b6c8-0d9bb76f6f98}" ma:taxonomyMulti="true" ma:sspId="e385fb40-52d4-4fae-9c5b-3e8ff8a5878e" ma:termSetId="9bb0a48c-16c3-4e7a-9e9e-0bc708463e1a" ma:anchorId="00000000-0000-0000-0000-000000000000" ma:open="false" ma:isKeyword="false">
      <xsd:complexType>
        <xsd:sequence>
          <xsd:element ref="pc:Terms" minOccurs="0" maxOccurs="1"/>
        </xsd:sequence>
      </xsd:complexType>
    </xsd:element>
    <xsd:element name="ha6fe286c6b34f98b7bef39f1ccb86a0" ma:index="25" nillable="true" ma:taxonomy="true" ma:internalName="ha6fe286c6b34f98b7bef39f1ccb86a0" ma:taxonomyFieldName="Campaign" ma:displayName="Campaign" ma:default="" ma:fieldId="{1a6fe286-c6b3-4f98-b7be-f39f1ccb86a0}" ma:sspId="e385fb40-52d4-4fae-9c5b-3e8ff8a5878e" ma:termSetId="eb6054b1-3a98-4c79-97b4-d20150dd266e" ma:anchorId="00000000-0000-0000-0000-000000000000" ma:open="false" ma:isKeyword="false">
      <xsd:complexType>
        <xsd:sequence>
          <xsd:element ref="pc:Terms" minOccurs="0" maxOccurs="1"/>
        </xsd:sequence>
      </xsd:complexType>
    </xsd:element>
    <xsd:element name="Session_x0020_Code" ma:index="27" nillable="true" ma:displayName="Session Code" ma:internalName="Session_x0020_Code">
      <xsd:simpleType>
        <xsd:restriction base="dms:Text">
          <xsd:maxLength value="255"/>
        </xsd:restriction>
      </xsd:simpleType>
    </xsd:element>
    <xsd:element name="MS_x0020_Content_x0020_Owner" ma:index="28"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o05f84fa51b8493184c53e88c1048d4a" ma:index="29" nillable="true" ma:taxonomy="true" ma:internalName="o05f84fa51b8493184c53e88c1048d4a" ma:taxonomyFieldName="Track" ma:displayName="Track" ma:default="" ma:fieldId="{805f84fa-51b8-4931-84c5-3e88c1048d4a}" ma:sspId="e385fb40-52d4-4fae-9c5b-3e8ff8a5878e" ma:termSetId="da6d8183-76e5-42e9-8164-851f077ee475" ma:anchorId="00000000-0000-0000-0000-000000000000" ma:open="true" ma:isKeyword="false">
      <xsd:complexType>
        <xsd:sequence>
          <xsd:element ref="pc:Terms" minOccurs="0" maxOccurs="1"/>
        </xsd:sequence>
      </xsd:complexType>
    </xsd:element>
    <xsd:element name="SharedWithUsers" ma:index="3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9" nillable="true" ma:displayName="Taxonomy Catch All Column" ma:hidden="true" ma:list="{7c5dec5b-b2d6-455d-9cd7-2e081f89458c}" ma:internalName="TaxCatchAll" ma:showField="CatchAllData" ma:web="e36bfbf9-5e42-489c-a259-4c54eb22cb57">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7c5dec5b-b2d6-455d-9cd7-2e081f89458c}" ma:internalName="TaxCatchAllLabel" ma:readOnly="true" ma:showField="CatchAllDataLabel" ma:web="e36bfbf9-5e42-489c-a259-4c54eb22cb57">
      <xsd:complexType>
        <xsd:complexContent>
          <xsd:extension base="dms:MultiChoiceLookup">
            <xsd:sequence>
              <xsd:element name="Value" type="dms:Lookup" maxOccurs="unbounded" minOccurs="0" nillable="true"/>
            </xsd:sequence>
          </xsd:extension>
        </xsd:complexContent>
      </xsd:complexType>
    </xsd:element>
    <xsd:element name="TaxKeywordTaxHTField" ma:index="33" nillable="true" ma:taxonomy="true" ma:internalName="TaxKeywordTaxHTField" ma:taxonomyFieldName="TaxKeyword" ma:displayName="Enterprise Keywords" ma:fieldId="{23f27201-bee3-471e-b2e7-b64fd8b7ca38}" ma:taxonomyMulti="true" ma:sspId="e385fb40-52d4-4fae-9c5b-3e8ff8a5878e"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230e9df3-be65-4c73-a93b-d1236ebd677e">
      <Value>404</Value>
      <Value>403</Value>
      <Value>9</Value>
    </TaxCatchAll>
    <Event_x0020_End_x0020_Date xmlns="e36bfbf9-5e42-489c-a259-4c54eb22cb57">2014-10-31T07:00:00+00:00</Event_x0020_End_x0020_Date>
    <Event_x0020_Start_x0020_Date xmlns="e36bfbf9-5e42-489c-a259-4c54eb22cb57">2014-10-27T07:00:00+00:00</Event_x0020_Start_x0020_Date>
    <MS_x0020_Speaker xmlns="e36bfbf9-5e42-489c-a259-4c54eb22cb57">
      <UserInfo>
        <DisplayName/>
        <AccountId xsi:nil="true"/>
        <AccountType/>
      </UserInfo>
    </MS_x0020_Speaker>
    <External_x0020_Speaker xmlns="e36bfbf9-5e42-489c-a259-4c54eb22cb57">Ahmed ElSayed </External_x0020_Speaker>
    <Session_x0020_Code xmlns="e36bfbf9-5e42-489c-a259-4c54eb22cb57"> DEV-B329</Session_x0020_Code>
    <Presentation_x0020_Date xmlns="e36bfbf9-5e42-489c-a259-4c54eb22cb57">2014-10-29T00:00:00+01:00</Presentation_x0020_Date>
    <MS_x0020_Content_x0020_Owner xmlns="e36bfbf9-5e42-489c-a259-4c54eb22cb57">
      <UserInfo>
        <DisplayName/>
        <AccountId xsi:nil="true"/>
        <AccountType/>
      </UserInfo>
    </MS_x0020_Content_x0020_Owner>
    <o359a72c0e394a2bbc3ef6c803acc180 xmlns="e36bfbf9-5e42-489c-a259-4c54eb22cb57">
      <Terms xmlns="http://schemas.microsoft.com/office/infopath/2007/PartnerControls"/>
    </o359a72c0e394a2bbc3ef6c803acc180>
    <o05f84fa51b8493184c53e88c1048d4a xmlns="e36bfbf9-5e42-489c-a259-4c54eb22cb57">
      <Terms xmlns="http://schemas.microsoft.com/office/infopath/2007/PartnerControls"/>
    </o05f84fa51b8493184c53e88c1048d4a>
    <g9dd8d57dc62470db6c80d9bb76f6f98 xmlns="e36bfbf9-5e42-489c-a259-4c54eb22cb57">
      <Terms xmlns="http://schemas.microsoft.com/office/infopath/2007/PartnerControls"/>
    </g9dd8d57dc62470db6c80d9bb76f6f98>
    <ha6fe286c6b34f98b7bef39f1ccb86a0 xmlns="e36bfbf9-5e42-489c-a259-4c54eb22cb57">
      <Terms xmlns="http://schemas.microsoft.com/office/infopath/2007/PartnerControls"/>
    </ha6fe286c6b34f98b7bef39f1ccb86a0>
    <o915802bd8fb417bbe5f6f423fd076a0 xmlns="e36bfbf9-5e42-489c-a259-4c54eb22cb57">
      <Terms xmlns="http://schemas.microsoft.com/office/infopath/2007/PartnerControls">
        <TermInfo xmlns="http://schemas.microsoft.com/office/infopath/2007/PartnerControls">
          <TermName xmlns="http://schemas.microsoft.com/office/infopath/2007/PartnerControls">developers</TermName>
          <TermId xmlns="http://schemas.microsoft.com/office/infopath/2007/PartnerControls">8e4a08dc-5d95-4156-ab65-f22579a1592a</TermId>
        </TermInfo>
      </Terms>
    </o915802bd8fb417bbe5f6f423fd076a0>
    <i23d7ba649194ae1bace8707520bbe5b xmlns="e36bfbf9-5e42-489c-a259-4c54eb22cb57">
      <Terms xmlns="http://schemas.microsoft.com/office/infopath/2007/PartnerControls">
        <TermInfo xmlns="http://schemas.microsoft.com/office/infopath/2007/PartnerControls">
          <TermName xmlns="http://schemas.microsoft.com/office/infopath/2007/PartnerControls">Microsoft Tech Ed Europe</TermName>
          <TermId xmlns="http://schemas.microsoft.com/office/infopath/2007/PartnerControls">2ad4cbe5-cbd8-4c11-b9ea-b3b61d12fe53</TermId>
        </TermInfo>
      </Terms>
    </i23d7ba649194ae1bace8707520bbe5b>
    <l3c4e8b902d24cac82560b32d42c7cb4 xmlns="e36bfbf9-5e42-489c-a259-4c54eb22cb57">
      <Terms xmlns="http://schemas.microsoft.com/office/infopath/2007/PartnerControls">
        <TermInfo xmlns="http://schemas.microsoft.com/office/infopath/2007/PartnerControls">
          <TermName xmlns="http://schemas.microsoft.com/office/infopath/2007/PartnerControls">Barcelona (city)</TermName>
          <TermId xmlns="http://schemas.microsoft.com/office/infopath/2007/PartnerControls">213d5e7e-dd18-4cc5-88dd-2ae8743b9c93</TermId>
        </TermInfo>
      </Terms>
    </l3c4e8b902d24cac82560b32d42c7cb4>
    <LikesCount xmlns="http://schemas.microsoft.com/sharepoint/v3" xsi:nil="true"/>
    <Ratings xmlns="http://schemas.microsoft.com/sharepoint/v3" xsi:nil="true"/>
    <LikedBy xmlns="http://schemas.microsoft.com/sharepoint/v3">
      <UserInfo>
        <DisplayName/>
        <AccountId xsi:nil="true"/>
        <AccountType/>
      </UserInfo>
    </LikedBy>
    <TaxKeywordTaxHTField xmlns="230e9df3-be65-4c73-a93b-d1236ebd677e">
      <Terms xmlns="http://schemas.microsoft.com/office/infopath/2007/PartnerControls"/>
    </TaxKeywordTaxHTField>
    <RatedBy xmlns="http://schemas.microsoft.com/sharepoint/v3">
      <UserInfo>
        <DisplayName/>
        <AccountId xsi:nil="true"/>
        <AccountType/>
      </UserInfo>
    </RatedBy>
  </documentManagement>
</p:properties>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EB2BAF43-38DA-445C-8D99-C946FB2BF1E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36bfbf9-5e42-489c-a259-4c54eb22cb57"/>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990F116-B58F-4255-B05B-DA3808E0E5C6}">
  <ds:schemaRefs>
    <ds:schemaRef ds:uri="http://schemas.microsoft.com/office/2006/metadata/properties"/>
    <ds:schemaRef ds:uri="http://schemas.microsoft.com/sharepoint/v3"/>
    <ds:schemaRef ds:uri="http://schemas.microsoft.com/office/infopath/2007/PartnerControls"/>
    <ds:schemaRef ds:uri="http://schemas.openxmlformats.org/package/2006/metadata/core-properties"/>
    <ds:schemaRef ds:uri="230e9df3-be65-4c73-a93b-d1236ebd677e"/>
    <ds:schemaRef ds:uri="http://purl.org/dc/dcmitype/"/>
    <ds:schemaRef ds:uri="http://schemas.microsoft.com/office/2006/documentManagement/types"/>
    <ds:schemaRef ds:uri="e36bfbf9-5e42-489c-a259-4c54eb22cb57"/>
    <ds:schemaRef ds:uri="http://www.w3.org/XML/1998/namespace"/>
    <ds:schemaRef ds:uri="http://purl.org/dc/term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TEE14 Speaker PPT Template_v02</Template>
  <TotalTime>4</TotalTime>
  <Words>4104</Words>
  <Application>Microsoft Office PowerPoint</Application>
  <PresentationFormat>Custom</PresentationFormat>
  <Paragraphs>279</Paragraphs>
  <Slides>39</Slides>
  <Notes>29</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39</vt:i4>
      </vt:variant>
    </vt:vector>
  </HeadingPairs>
  <TitlesOfParts>
    <vt:vector size="47" baseType="lpstr">
      <vt:lpstr>Arial</vt:lpstr>
      <vt:lpstr>Calibri</vt:lpstr>
      <vt:lpstr>Consolas</vt:lpstr>
      <vt:lpstr>Segoe UI</vt:lpstr>
      <vt:lpstr>Segoe UI Light</vt:lpstr>
      <vt:lpstr>Wingdings</vt:lpstr>
      <vt:lpstr>TEE14 Speaker PPT Template</vt:lpstr>
      <vt:lpstr>1_TEE14 Speaker PPT Template</vt:lpstr>
      <vt:lpstr>PowerPoint Presentation</vt:lpstr>
      <vt:lpstr>Deep Dive for Microsoft Azure Websites</vt:lpstr>
      <vt:lpstr>This Session</vt:lpstr>
      <vt:lpstr>I- Development and Deployment</vt:lpstr>
      <vt:lpstr>I- Development and Deployment </vt:lpstr>
      <vt:lpstr>Demo</vt:lpstr>
      <vt:lpstr>I- Development and Deployment</vt:lpstr>
      <vt:lpstr>Demo</vt:lpstr>
      <vt:lpstr>I- Development and Deployment</vt:lpstr>
      <vt:lpstr>Demo</vt:lpstr>
      <vt:lpstr>I- Development and Deployment</vt:lpstr>
      <vt:lpstr>Demo</vt:lpstr>
      <vt:lpstr>I- Development and Deployment</vt:lpstr>
      <vt:lpstr>I- Development and Deployment</vt:lpstr>
      <vt:lpstr>Demo</vt:lpstr>
      <vt:lpstr>II- Debugging and Investigations </vt:lpstr>
      <vt:lpstr>Demo</vt:lpstr>
      <vt:lpstr>Demo</vt:lpstr>
      <vt:lpstr>Demo</vt:lpstr>
      <vt:lpstr>II- Debugging and Investigations </vt:lpstr>
      <vt:lpstr>Demo</vt:lpstr>
      <vt:lpstr>II- Debugging and Investigations</vt:lpstr>
      <vt:lpstr>II- Debugging and Investigations </vt:lpstr>
      <vt:lpstr>Demo</vt:lpstr>
      <vt:lpstr>III- Management and Administration</vt:lpstr>
      <vt:lpstr>III- Management and Administration</vt:lpstr>
      <vt:lpstr>Simplified ARM template</vt:lpstr>
      <vt:lpstr>Demo</vt:lpstr>
      <vt:lpstr>Demo</vt:lpstr>
      <vt:lpstr>III- Management and Administration</vt:lpstr>
      <vt:lpstr>Demo</vt:lpstr>
      <vt:lpstr>III- Management and Administration</vt:lpstr>
      <vt:lpstr>Site Extensions</vt:lpstr>
      <vt:lpstr>More questions?</vt:lpstr>
      <vt:lpstr>DEV Track Resources</vt:lpstr>
      <vt:lpstr>Resources</vt:lpstr>
      <vt:lpstr>Please Complete An Evaluation Form Your input is important!</vt:lpstr>
      <vt:lpstr>Evaluate this session</vt:lpstr>
      <vt:lpstr>PowerPoint Presentation</vt:lpstr>
    </vt:vector>
  </TitlesOfParts>
  <Manager>&lt;Speech writer name goes here&gt;</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Deep Dive for Microsoft Azure Websites</dc:title>
  <dc:subject>TechEd 2014</dc:subject>
  <dc:creator>Sylvia Tedjo</dc:creator>
  <cp:keywords/>
  <dc:description>Template: Jordan Cayabyab, Artitudes Design
Formatting: 
Audience Type:</dc:description>
  <cp:lastModifiedBy>Shows</cp:lastModifiedBy>
  <cp:revision>4</cp:revision>
  <dcterms:created xsi:type="dcterms:W3CDTF">2014-10-26T09:32:33Z</dcterms:created>
  <dcterms:modified xsi:type="dcterms:W3CDTF">2014-10-29T16:55:14Z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0x010100CBE8A0D253ED1A4AAAE93FF9B973EB7E0027C1F5D9CEFE6046B3BCA4D310D11AA7</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
  </property>
  <property fmtid="{D5CDD505-2E9C-101B-9397-08002B2CF9AE}" pid="7" name="Track">
    <vt:lpwstr/>
  </property>
  <property fmtid="{D5CDD505-2E9C-101B-9397-08002B2CF9AE}" pid="8" name="Event Location">
    <vt:lpwstr>404;#Barcelona (city)|213d5e7e-dd18-4cc5-88dd-2ae8743b9c93</vt:lpwstr>
  </property>
  <property fmtid="{D5CDD505-2E9C-101B-9397-08002B2CF9AE}" pid="9" name="Campaign">
    <vt:lpwstr/>
  </property>
  <property fmtid="{D5CDD505-2E9C-101B-9397-08002B2CF9AE}" pid="10" name="Audience1">
    <vt:lpwstr>9;#developers|8e4a08dc-5d95-4156-ab65-f22579a1592a</vt:lpwstr>
  </property>
  <property fmtid="{D5CDD505-2E9C-101B-9397-08002B2CF9AE}" pid="11" name="Event Name">
    <vt:lpwstr>403;#Microsoft Tech Ed Europe|2ad4cbe5-cbd8-4c11-b9ea-b3b61d12fe53</vt:lpwstr>
  </property>
  <property fmtid="{D5CDD505-2E9C-101B-9397-08002B2CF9AE}" pid="12" name="TaxKeyword">
    <vt:lpwstr/>
  </property>
</Properties>
</file>