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15"/>
    <p:sldMasterId id="2147484284" r:id="rId16"/>
  </p:sldMasterIdLst>
  <p:notesMasterIdLst>
    <p:notesMasterId r:id="rId37"/>
  </p:notesMasterIdLst>
  <p:handoutMasterIdLst>
    <p:handoutMasterId r:id="rId38"/>
  </p:handoutMasterIdLst>
  <p:sldIdLst>
    <p:sldId id="256" r:id="rId17"/>
    <p:sldId id="257" r:id="rId18"/>
    <p:sldId id="258" r:id="rId19"/>
    <p:sldId id="259" r:id="rId20"/>
    <p:sldId id="260" r:id="rId21"/>
    <p:sldId id="261" r:id="rId22"/>
    <p:sldId id="262" r:id="rId23"/>
    <p:sldId id="263" r:id="rId24"/>
    <p:sldId id="264" r:id="rId25"/>
    <p:sldId id="265" r:id="rId26"/>
    <p:sldId id="266" r:id="rId27"/>
    <p:sldId id="267" r:id="rId28"/>
    <p:sldId id="268" r:id="rId29"/>
    <p:sldId id="269" r:id="rId30"/>
    <p:sldId id="270" r:id="rId31"/>
    <p:sldId id="273" r:id="rId32"/>
    <p:sldId id="277" r:id="rId33"/>
    <p:sldId id="278" r:id="rId34"/>
    <p:sldId id="279" r:id="rId35"/>
    <p:sldId id="276"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 id="258"/>
            <p14:sldId id="259"/>
            <p14:sldId id="260"/>
            <p14:sldId id="261"/>
            <p14:sldId id="262"/>
            <p14:sldId id="263"/>
            <p14:sldId id="264"/>
            <p14:sldId id="265"/>
            <p14:sldId id="266"/>
            <p14:sldId id="267"/>
            <p14:sldId id="268"/>
            <p14:sldId id="269"/>
            <p14:sldId id="270"/>
            <p14:sldId id="273"/>
            <p14:sldId id="277"/>
            <p14:sldId id="278"/>
            <p14:sldId id="279"/>
            <p14:sldId id="27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4245" autoAdjust="0"/>
  </p:normalViewPr>
  <p:slideViewPr>
    <p:cSldViewPr snapToObjects="1">
      <p:cViewPr varScale="1">
        <p:scale>
          <a:sx n="60" d="100"/>
          <a:sy n="60" d="100"/>
        </p:scale>
        <p:origin x="732" y="6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25" d="100"/>
        <a:sy n="25"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commentAuthors" Target="commentAuthors.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2.xml"/><Relationship Id="rId20" Type="http://schemas.openxmlformats.org/officeDocument/2006/relationships/slide" Target="slides/slide4.xml"/><Relationship Id="rId29" Type="http://schemas.openxmlformats.org/officeDocument/2006/relationships/slide" Target="slides/slide13.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Master" Target="slideMasters/slideMaster1.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10" Type="http://schemas.openxmlformats.org/officeDocument/2006/relationships/customXml" Target="../customXml/item10.xml"/><Relationship Id="rId19" Type="http://schemas.openxmlformats.org/officeDocument/2006/relationships/slide" Target="slides/slide3.xml"/><Relationship Id="rId31" Type="http://schemas.openxmlformats.org/officeDocument/2006/relationships/slide" Target="slides/slide15.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tableStyles" Target="tableStyles.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991512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824075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547364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3776025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337449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809659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349589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9563458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10/31/2014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495946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634194-65CC-47EB-B66E-BE9C153B76F0}" type="slidenum">
              <a:rPr lang="en-US" smtClean="0"/>
              <a:t>18</a:t>
            </a:fld>
            <a:endParaRPr lang="en-US"/>
          </a:p>
        </p:txBody>
      </p:sp>
    </p:spTree>
    <p:extLst>
      <p:ext uri="{BB962C8B-B14F-4D97-AF65-F5344CB8AC3E}">
        <p14:creationId xmlns:p14="http://schemas.microsoft.com/office/powerpoint/2010/main" val="1002268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4286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836422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105952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0487C-FA41-41B9-A6DF-D3F8BC689CAA}"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464048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0487C-FA41-41B9-A6DF-D3F8BC689CAA}"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25485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Visual Studio 11</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630DD690-6CB8-4549-BE7E-DD1B9C0B04A0}" type="datetime1">
              <a:rPr lang="en-US" smtClean="0">
                <a:solidFill>
                  <a:prstClr val="black"/>
                </a:solidFill>
              </a:rPr>
              <a:pPr/>
              <a:t>10/31/2014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4033180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70487C-FA41-41B9-A6DF-D3F8BC689CAA}"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055512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070487C-FA41-41B9-A6DF-D3F8BC689CAA}"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132877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57549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Header Placeholder 3"/>
          <p:cNvSpPr>
            <a:spLocks noGrp="1"/>
          </p:cNvSpPr>
          <p:nvPr>
            <p:ph type="hdr" sz="quarter" idx="10"/>
          </p:nvPr>
        </p:nvSpPr>
        <p:spPr/>
        <p:txBody>
          <a:bodyPr/>
          <a:lstStyle/>
          <a:p>
            <a:r>
              <a:rPr lang="en-US" smtClean="0">
                <a:solidFill>
                  <a:prstClr val="black"/>
                </a:solidFill>
              </a:rPr>
              <a:t>Visual Studio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3991" eaLnBrk="0" hangingPunct="0"/>
            <a:r>
              <a:rPr lang="en-US" sz="400" smtClean="0">
                <a:gradFill>
                  <a:gsLst>
                    <a:gs pos="0">
                      <a:prstClr val="black"/>
                    </a:gs>
                    <a:gs pos="100000">
                      <a:prstClr val="black"/>
                    </a:gs>
                  </a:gsLst>
                  <a:lin ang="5400000" scaled="0"/>
                </a:gradFill>
              </a:rPr>
              <a:t>© 2012 Microsoft Corporation. All rights reserved. Microsoft, Windows, and other product names are or may be registered trademarks and/or trademarks in the U.S. and/or other countries.</a:t>
            </a:r>
          </a:p>
          <a:p>
            <a:pPr defTabSz="913991" eaLnBrk="0" hangingPunct="0"/>
            <a:r>
              <a:rPr lang="en-US" sz="400" smtClean="0">
                <a:gradFill>
                  <a:gsLst>
                    <a:gs pos="0">
                      <a:prstClr val="black"/>
                    </a:gs>
                    <a:gs pos="100000">
                      <a:prstClr val="black"/>
                    </a:gs>
                  </a:gsLst>
                  <a:lin ang="5400000" scaled="0"/>
                </a:gra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endParaRPr>
          </a:p>
        </p:txBody>
      </p:sp>
      <p:sp>
        <p:nvSpPr>
          <p:cNvPr id="6" name="Date Placeholder 5"/>
          <p:cNvSpPr>
            <a:spLocks noGrp="1"/>
          </p:cNvSpPr>
          <p:nvPr>
            <p:ph type="dt" idx="12"/>
          </p:nvPr>
        </p:nvSpPr>
        <p:spPr/>
        <p:txBody>
          <a:bodyPr/>
          <a:lstStyle/>
          <a:p>
            <a:fld id="{5D65BB83-DD46-4F40-A741-94CEE7AFF3EC}" type="datetime1">
              <a:rPr lang="en-US" smtClean="0">
                <a:solidFill>
                  <a:prstClr val="black"/>
                </a:solidFill>
              </a:rPr>
              <a:pPr/>
              <a:t>10/31/2014</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603508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3" y="560069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4"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10163207" y="6507951"/>
            <a:ext cx="1005841" cy="195077"/>
          </a:xfrm>
          <a:prstGeom prst="rect">
            <a:avLst/>
          </a:prstGeom>
          <a:noFill/>
        </p:spPr>
      </p:pic>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spTree>
    <p:extLst>
      <p:ext uri="{BB962C8B-B14F-4D97-AF65-F5344CB8AC3E}">
        <p14:creationId xmlns:p14="http://schemas.microsoft.com/office/powerpoint/2010/main" val="33049864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434711" cy="6994525"/>
          </a:xfrm>
          <a:prstGeom prst="rect">
            <a:avLst/>
          </a:prstGeom>
        </p:spPr>
      </p:pic>
      <p:sp>
        <p:nvSpPr>
          <p:cNvPr id="5" name="Text Placeholder 4"/>
          <p:cNvSpPr>
            <a:spLocks noGrp="1"/>
          </p:cNvSpPr>
          <p:nvPr>
            <p:ph type="body" sz="quarter" idx="12" hasCustomPrompt="1"/>
          </p:nvPr>
        </p:nvSpPr>
        <p:spPr>
          <a:xfrm>
            <a:off x="276543" y="5600699"/>
            <a:ext cx="7315200" cy="1830388"/>
          </a:xfrm>
          <a:noFill/>
        </p:spPr>
        <p:txBody>
          <a:bodyPr lIns="146260" tIns="109696" rIns="146260" bIns="10969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4" y="3763403"/>
            <a:ext cx="7315200" cy="1837298"/>
          </a:xfrm>
          <a:noFill/>
        </p:spPr>
        <p:txBody>
          <a:bodyPr lIns="146260" tIns="91413" rIns="146260" bIns="91413" anchor="t" anchorCtr="0"/>
          <a:lstStyle>
            <a:lvl1pPr>
              <a:defRPr sz="5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descr="VS_Wht_rgb.w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580" y="2125663"/>
            <a:ext cx="2743550" cy="484156"/>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invGray">
          <a:xfrm>
            <a:off x="10163207" y="6507951"/>
            <a:ext cx="1005841" cy="195077"/>
          </a:xfrm>
          <a:prstGeom prst="rect">
            <a:avLst/>
          </a:prstGeom>
          <a:noFill/>
        </p:spPr>
      </p:pic>
    </p:spTree>
    <p:extLst>
      <p:ext uri="{BB962C8B-B14F-4D97-AF65-F5344CB8AC3E}">
        <p14:creationId xmlns:p14="http://schemas.microsoft.com/office/powerpoint/2010/main" val="28824426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434711" cy="6994524"/>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0907" y="1924373"/>
            <a:ext cx="3217432" cy="901047"/>
          </a:xfrm>
          <a:prstGeom prst="rect">
            <a:avLst/>
          </a:prstGeom>
        </p:spPr>
      </p:pic>
      <p:pic>
        <p:nvPicPr>
          <p:cNvPr id="10" name="Picture 9"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10126764" y="6434577"/>
            <a:ext cx="1254513" cy="352486"/>
          </a:xfrm>
          <a:prstGeom prst="rect">
            <a:avLst/>
          </a:prstGeom>
        </p:spPr>
      </p:pic>
      <p:sp>
        <p:nvSpPr>
          <p:cNvPr id="5" name="Text Placeholder 4"/>
          <p:cNvSpPr>
            <a:spLocks noGrp="1"/>
          </p:cNvSpPr>
          <p:nvPr>
            <p:ph type="body" sz="quarter" idx="12" hasCustomPrompt="1"/>
          </p:nvPr>
        </p:nvSpPr>
        <p:spPr>
          <a:xfrm>
            <a:off x="276543" y="5600699"/>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4"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spTree>
    <p:extLst>
      <p:ext uri="{BB962C8B-B14F-4D97-AF65-F5344CB8AC3E}">
        <p14:creationId xmlns:p14="http://schemas.microsoft.com/office/powerpoint/2010/main" val="42546999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434710" cy="6994524"/>
          </a:xfrm>
          <a:prstGeom prst="rect">
            <a:avLst/>
          </a:prstGeom>
        </p:spPr>
      </p:pic>
      <p:pic>
        <p:nvPicPr>
          <p:cNvPr id="7" name="Picture 6" descr="VS_Purp526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0907" y="1924373"/>
            <a:ext cx="3217432" cy="901047"/>
          </a:xfrm>
          <a:prstGeom prst="rect">
            <a:avLst/>
          </a:prstGeom>
        </p:spPr>
      </p:pic>
      <p:sp>
        <p:nvSpPr>
          <p:cNvPr id="5" name="Text Placeholder 4"/>
          <p:cNvSpPr>
            <a:spLocks noGrp="1"/>
          </p:cNvSpPr>
          <p:nvPr>
            <p:ph type="body" sz="quarter" idx="12" hasCustomPrompt="1"/>
          </p:nvPr>
        </p:nvSpPr>
        <p:spPr>
          <a:xfrm>
            <a:off x="276543" y="5600699"/>
            <a:ext cx="7315200" cy="1393827"/>
          </a:xfrm>
          <a:noFill/>
        </p:spPr>
        <p:txBody>
          <a:bodyPr lIns="146260" tIns="109696" rIns="146260" bIns="109696">
            <a:noAutofit/>
          </a:bodyPr>
          <a:lstStyle>
            <a:lvl1pPr marL="0" indent="0">
              <a:spcBef>
                <a:spcPts val="0"/>
              </a:spcBef>
              <a:buNone/>
              <a:defRPr sz="3000" spc="0" baseline="0">
                <a:solidFill>
                  <a:schemeClr val="tx1">
                    <a:lumMod val="50000"/>
                  </a:schemeClr>
                </a:solidFill>
                <a:latin typeface="+mj-lt"/>
              </a:defRPr>
            </a:lvl1pPr>
          </a:lstStyle>
          <a:p>
            <a:pPr lvl="0"/>
            <a:r>
              <a:rPr lang="en-US" dirty="0" smtClean="0"/>
              <a:t>Speaker Name</a:t>
            </a:r>
          </a:p>
        </p:txBody>
      </p:sp>
      <p:sp>
        <p:nvSpPr>
          <p:cNvPr id="9" name="Title 1"/>
          <p:cNvSpPr>
            <a:spLocks noGrp="1"/>
          </p:cNvSpPr>
          <p:nvPr>
            <p:ph type="title" hasCustomPrompt="1"/>
          </p:nvPr>
        </p:nvSpPr>
        <p:spPr>
          <a:xfrm>
            <a:off x="274704" y="3763403"/>
            <a:ext cx="7315200" cy="1837298"/>
          </a:xfrm>
          <a:noFill/>
        </p:spPr>
        <p:txBody>
          <a:bodyPr lIns="146260" tIns="91413" rIns="146260" bIns="91413" anchor="t" anchorCtr="0"/>
          <a:lstStyle>
            <a:lvl1pPr>
              <a:defRPr sz="5000" spc="-100" baseline="0">
                <a:solidFill>
                  <a:schemeClr val="accent2"/>
                </a:solidFill>
              </a:defRPr>
            </a:lvl1pPr>
          </a:lstStyle>
          <a:p>
            <a:r>
              <a:rPr lang="en-US" dirty="0" smtClean="0"/>
              <a:t>Presentation title</a:t>
            </a:r>
            <a:endParaRPr lang="en-US" dirty="0"/>
          </a:p>
        </p:txBody>
      </p:sp>
      <p:pic>
        <p:nvPicPr>
          <p:cNvPr id="8" name="Picture 7" descr="MSFT_logo_rgb_C-Gray.png"/>
          <p:cNvPicPr>
            <a:picLocks noChangeAspect="1"/>
          </p:cNvPicPr>
          <p:nvPr userDrawn="1"/>
        </p:nvPicPr>
        <p:blipFill rotWithShape="1">
          <a:blip r:embed="rId4" cstate="print">
            <a:extLst>
              <a:ext uri="{28A0092B-C50C-407E-A947-70E740481C1C}">
                <a14:useLocalDpi xmlns:a14="http://schemas.microsoft.com/office/drawing/2010/main" val="0"/>
              </a:ext>
            </a:extLst>
          </a:blip>
          <a:srcRect l="30316" t="23386" b="23386"/>
          <a:stretch/>
        </p:blipFill>
        <p:spPr>
          <a:xfrm>
            <a:off x="10126764" y="6434577"/>
            <a:ext cx="1254513" cy="352486"/>
          </a:xfrm>
          <a:prstGeom prst="rect">
            <a:avLst/>
          </a:prstGeom>
        </p:spPr>
      </p:pic>
    </p:spTree>
    <p:extLst>
      <p:ext uri="{BB962C8B-B14F-4D97-AF65-F5344CB8AC3E}">
        <p14:creationId xmlns:p14="http://schemas.microsoft.com/office/powerpoint/2010/main" val="25565439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434711" cy="6994525"/>
          </a:xfrm>
          <a:prstGeom prst="rect">
            <a:avLst/>
          </a:prstGeom>
        </p:spPr>
      </p:pic>
      <p:sp>
        <p:nvSpPr>
          <p:cNvPr id="2" name="Title 1"/>
          <p:cNvSpPr>
            <a:spLocks noGrp="1"/>
          </p:cNvSpPr>
          <p:nvPr>
            <p:ph type="title" hasCustomPrompt="1"/>
          </p:nvPr>
        </p:nvSpPr>
        <p:spPr>
          <a:xfrm>
            <a:off x="274639" y="274321"/>
            <a:ext cx="7315200" cy="1831975"/>
          </a:xfrm>
          <a:noFill/>
        </p:spPr>
        <p:txBody>
          <a:bodyPr tIns="91413" bIns="91413"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626698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434711" cy="6994524"/>
          </a:xfrm>
          <a:prstGeom prst="rect">
            <a:avLst/>
          </a:prstGeom>
        </p:spPr>
      </p:pic>
      <p:sp>
        <p:nvSpPr>
          <p:cNvPr id="2" name="Title 1"/>
          <p:cNvSpPr>
            <a:spLocks noGrp="1"/>
          </p:cNvSpPr>
          <p:nvPr>
            <p:ph type="title" hasCustomPrompt="1"/>
          </p:nvPr>
        </p:nvSpPr>
        <p:spPr>
          <a:xfrm>
            <a:off x="274639" y="274321"/>
            <a:ext cx="7315200" cy="1831975"/>
          </a:xfrm>
          <a:noFill/>
        </p:spPr>
        <p:txBody>
          <a:bodyPr tIns="91413" bIns="91413"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379463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Section Title Accent Color 2">
    <p:bg>
      <p:bgPr>
        <a:solidFill>
          <a:schemeClr val="accent2"/>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1"/>
            <a:ext cx="12434711" cy="6994524"/>
          </a:xfrm>
          <a:prstGeom prst="rect">
            <a:avLst/>
          </a:prstGeom>
        </p:spPr>
      </p:pic>
      <p:sp>
        <p:nvSpPr>
          <p:cNvPr id="2" name="Title 1"/>
          <p:cNvSpPr>
            <a:spLocks noGrp="1"/>
          </p:cNvSpPr>
          <p:nvPr>
            <p:ph type="title" hasCustomPrompt="1"/>
          </p:nvPr>
        </p:nvSpPr>
        <p:spPr>
          <a:xfrm>
            <a:off x="274639" y="274321"/>
            <a:ext cx="7315200" cy="1831975"/>
          </a:xfrm>
          <a:noFill/>
        </p:spPr>
        <p:txBody>
          <a:bodyPr tIns="91413" bIns="91413"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750704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52338"/>
          </a:xfrm>
        </p:spPr>
        <p:txBody>
          <a:bodyPr/>
          <a:lstStyle>
            <a:lvl1pPr marL="0" indent="0">
              <a:buNone/>
              <a:defRPr>
                <a:solidFill>
                  <a:schemeClr val="accent2"/>
                </a:solidFill>
              </a:defRPr>
            </a:lvl1pPr>
            <a:lvl2pPr marL="0" indent="0">
              <a:buFontTx/>
              <a:buNone/>
              <a:defRPr sz="2000"/>
            </a:lvl2pPr>
            <a:lvl3pPr marL="228489" indent="0">
              <a:buNone/>
              <a:defRPr/>
            </a:lvl3pPr>
            <a:lvl4pPr marL="456977" indent="0">
              <a:buNone/>
              <a:defRPr/>
            </a:lvl4pPr>
            <a:lvl5pPr marL="68546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86517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1"/>
            <a:ext cx="11887200" cy="2052338"/>
          </a:xfrm>
        </p:spPr>
        <p:txBody>
          <a:bodyPr/>
          <a:lstStyle>
            <a:lvl1pPr marL="0" indent="0">
              <a:buNone/>
              <a:defRPr>
                <a:solidFill>
                  <a:schemeClr val="tx2"/>
                </a:solidFill>
              </a:defRPr>
            </a:lvl1pPr>
            <a:lvl2pPr marL="0" indent="0">
              <a:buFontTx/>
              <a:buNone/>
              <a:defRPr sz="2000"/>
            </a:lvl2pPr>
            <a:lvl3pPr marL="228489" indent="0">
              <a:buNone/>
              <a:defRPr/>
            </a:lvl3pPr>
            <a:lvl4pPr marL="456977" indent="0">
              <a:buNone/>
              <a:defRPr/>
            </a:lvl4pPr>
            <a:lvl5pPr marL="685467"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254255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4"/>
            <a:ext cx="11887200" cy="2121397"/>
          </a:xfrm>
        </p:spPr>
        <p:txBody>
          <a:bodyPr>
            <a:spAutoFit/>
          </a:bodyPr>
          <a:lstStyle>
            <a:lvl1pPr>
              <a:defRPr>
                <a:solidFill>
                  <a:schemeClr val="accent2"/>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7848590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4"/>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2248767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599">
                <a:solidFill>
                  <a:schemeClr val="accent2"/>
                </a:solidFill>
              </a:defRPr>
            </a:lvl1pPr>
            <a:lvl2pPr marL="0" indent="0">
              <a:buNone/>
              <a:defRPr sz="2000"/>
            </a:lvl2pPr>
            <a:lvl3pPr marL="231662" indent="0">
              <a:buNone/>
              <a:tabLst/>
              <a:defRPr sz="2000"/>
            </a:lvl3pPr>
            <a:lvl4pPr marL="460150" indent="0">
              <a:buNone/>
              <a:defRPr/>
            </a:lvl4pPr>
            <a:lvl5pPr marL="68546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599">
                <a:solidFill>
                  <a:srgbClr val="68217A"/>
                </a:solidFill>
              </a:defRPr>
            </a:lvl1pPr>
            <a:lvl2pPr marL="0" indent="0">
              <a:buNone/>
              <a:defRPr sz="2000"/>
            </a:lvl2pPr>
            <a:lvl3pPr marL="231662" indent="0">
              <a:buNone/>
              <a:tabLst/>
              <a:defRPr sz="2000"/>
            </a:lvl3pPr>
            <a:lvl4pPr marL="460150" indent="0">
              <a:buNone/>
              <a:defRPr/>
            </a:lvl4pPr>
            <a:lvl5pPr marL="68546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981584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599">
                <a:solidFill>
                  <a:schemeClr val="tx2"/>
                </a:solidFill>
              </a:defRPr>
            </a:lvl1pPr>
            <a:lvl2pPr marL="0" indent="0">
              <a:buNone/>
              <a:defRPr sz="2000"/>
            </a:lvl2pPr>
            <a:lvl3pPr marL="231662" indent="0">
              <a:buNone/>
              <a:tabLst/>
              <a:defRPr sz="2000"/>
            </a:lvl3pPr>
            <a:lvl4pPr marL="460150" indent="0">
              <a:buNone/>
              <a:defRPr/>
            </a:lvl4pPr>
            <a:lvl5pPr marL="68546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599">
                <a:solidFill>
                  <a:schemeClr val="tx2"/>
                </a:solidFill>
              </a:defRPr>
            </a:lvl1pPr>
            <a:lvl2pPr marL="0" indent="0">
              <a:buNone/>
              <a:defRPr sz="2000"/>
            </a:lvl2pPr>
            <a:lvl3pPr marL="231662" indent="0">
              <a:buNone/>
              <a:tabLst/>
              <a:defRPr sz="2000"/>
            </a:lvl3pPr>
            <a:lvl4pPr marL="460150" indent="0">
              <a:buNone/>
              <a:defRPr/>
            </a:lvl4pPr>
            <a:lvl5pPr marL="68546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67764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199" indent="-287199">
              <a:spcBef>
                <a:spcPts val="1224"/>
              </a:spcBef>
              <a:buClr>
                <a:schemeClr val="tx1"/>
              </a:buClr>
              <a:buFont typeface="Arial" pitchFamily="34" charset="0"/>
              <a:buChar char="•"/>
              <a:defRPr sz="3599">
                <a:solidFill>
                  <a:srgbClr val="68217A"/>
                </a:solidFill>
              </a:defRPr>
            </a:lvl1pPr>
            <a:lvl2pPr marL="530908" indent="-233082">
              <a:defRPr sz="2400"/>
            </a:lvl2pPr>
            <a:lvl3pPr marL="699245" indent="-168338">
              <a:tabLst/>
              <a:defRPr sz="2000"/>
            </a:lvl3pPr>
            <a:lvl4pPr marL="880530" indent="-181286">
              <a:defRPr/>
            </a:lvl4pPr>
            <a:lvl5pPr marL="1048866" indent="-16833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3"/>
            <a:ext cx="5486399" cy="2536079"/>
          </a:xfrm>
        </p:spPr>
        <p:txBody>
          <a:bodyPr wrap="square">
            <a:spAutoFit/>
          </a:bodyPr>
          <a:lstStyle>
            <a:lvl1pPr marL="287199" indent="-287199">
              <a:spcBef>
                <a:spcPts val="1224"/>
              </a:spcBef>
              <a:buClr>
                <a:schemeClr val="tx1"/>
              </a:buClr>
              <a:buFont typeface="Arial" pitchFamily="34" charset="0"/>
              <a:buChar char="•"/>
              <a:defRPr sz="3599">
                <a:solidFill>
                  <a:srgbClr val="68217A"/>
                </a:solidFill>
              </a:defRPr>
            </a:lvl1pPr>
            <a:lvl2pPr marL="530908" indent="-233082">
              <a:defRPr sz="2400"/>
            </a:lvl2pPr>
            <a:lvl3pPr marL="699245" indent="-168338">
              <a:tabLst/>
              <a:defRPr sz="2000"/>
            </a:lvl3pPr>
            <a:lvl4pPr marL="880530" indent="-181286">
              <a:defRPr/>
            </a:lvl4pPr>
            <a:lvl5pPr marL="1048866" indent="-16833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477276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199" indent="-287199">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0908" indent="-233082">
              <a:defRPr sz="2400"/>
            </a:lvl2pPr>
            <a:lvl3pPr marL="699245" indent="-168338">
              <a:tabLst/>
              <a:defRPr sz="2000"/>
            </a:lvl3pPr>
            <a:lvl4pPr marL="880530" indent="-181286">
              <a:defRPr/>
            </a:lvl4pPr>
            <a:lvl5pPr marL="1048866" indent="-16833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3"/>
            <a:ext cx="5486399" cy="2536079"/>
          </a:xfrm>
        </p:spPr>
        <p:txBody>
          <a:bodyPr wrap="square">
            <a:spAutoFit/>
          </a:bodyPr>
          <a:lstStyle>
            <a:lvl1pPr marL="287199" indent="-287199">
              <a:spcBef>
                <a:spcPts val="1224"/>
              </a:spcBef>
              <a:buClr>
                <a:schemeClr val="tx2"/>
              </a:buClr>
              <a:buFont typeface="Arial" pitchFamily="34" charset="0"/>
              <a:buChar char="•"/>
              <a:defRPr sz="3599">
                <a:gradFill>
                  <a:gsLst>
                    <a:gs pos="1250">
                      <a:schemeClr val="tx2"/>
                    </a:gs>
                    <a:gs pos="99000">
                      <a:schemeClr val="tx2"/>
                    </a:gs>
                  </a:gsLst>
                  <a:lin ang="5400000" scaled="0"/>
                </a:gradFill>
              </a:defRPr>
            </a:lvl1pPr>
            <a:lvl2pPr marL="530908" indent="-233082">
              <a:defRPr sz="2400"/>
            </a:lvl2pPr>
            <a:lvl3pPr marL="699245" indent="-168338">
              <a:tabLst/>
              <a:defRPr sz="2000"/>
            </a:lvl3pPr>
            <a:lvl4pPr marL="880530" indent="-181286">
              <a:defRPr/>
            </a:lvl4pPr>
            <a:lvl5pPr marL="1048866" indent="-16833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6429258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5943600"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3"/>
          <p:cNvSpPr>
            <a:spLocks noGrp="1"/>
          </p:cNvSpPr>
          <p:nvPr>
            <p:ph type="body" sz="quarter" idx="11"/>
          </p:nvPr>
        </p:nvSpPr>
        <p:spPr>
          <a:xfrm>
            <a:off x="6216791" y="2124075"/>
            <a:ext cx="5943600" cy="3657600"/>
          </a:xfrm>
          <a:solidFill>
            <a:schemeClr val="accent4"/>
          </a:solidFill>
        </p:spPr>
        <p:txBody>
          <a:bodyPr wrap="square" tIns="146304" bIns="146304">
            <a:noAutofit/>
          </a:bodyPr>
          <a:lstStyle>
            <a:lvl1pPr marL="0" indent="0">
              <a:spcBef>
                <a:spcPts val="1224"/>
              </a:spcBef>
              <a:buClr>
                <a:schemeClr val="tx1"/>
              </a:buClr>
              <a:buFont typeface="Wingdings" pitchFamily="2" charset="2"/>
              <a:buNone/>
              <a:defRPr sz="3999">
                <a:solidFill>
                  <a:srgbClr val="FFFFFF"/>
                </a:solidFill>
              </a:defRPr>
            </a:lvl1pPr>
            <a:lvl2pPr marL="0" indent="0">
              <a:spcBef>
                <a:spcPts val="1080"/>
              </a:spcBef>
              <a:buNone/>
              <a:defRPr sz="2000">
                <a:solidFill>
                  <a:srgbClr val="FFFFFF"/>
                </a:solidFill>
              </a:defRPr>
            </a:lvl2pPr>
            <a:lvl3pPr marL="231662" indent="0">
              <a:buNone/>
              <a:tabLst/>
              <a:defRPr sz="2000">
                <a:solidFill>
                  <a:srgbClr val="FFFFFF"/>
                </a:solidFill>
              </a:defRPr>
            </a:lvl3pPr>
            <a:lvl4pPr marL="460150" indent="0">
              <a:buNone/>
              <a:defRPr>
                <a:solidFill>
                  <a:srgbClr val="FFFFFF"/>
                </a:solidFill>
              </a:defRPr>
            </a:lvl4pPr>
            <a:lvl5pPr marL="685467" indent="0">
              <a:buNone/>
              <a:tabLst/>
              <a:defRPr>
                <a:solidFill>
                  <a:srgbClr val="FFFFFF"/>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05215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Column Content Tile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241641" y="2124075"/>
            <a:ext cx="3913632" cy="3657600"/>
          </a:xfrm>
          <a:solidFill>
            <a:schemeClr val="accent3"/>
          </a:solidFill>
          <a:ln>
            <a:noFill/>
          </a:ln>
        </p:spPr>
        <p:txBody>
          <a:bodyPr wrap="square" tIns="146304" bIns="146304">
            <a:noAutofit/>
          </a:bodyPr>
          <a:lstStyle>
            <a:lvl1pPr marL="0" indent="0">
              <a:spcBef>
                <a:spcPts val="1224"/>
              </a:spcBef>
              <a:buClr>
                <a:schemeClr val="tx1"/>
              </a:buClr>
              <a:buFont typeface="Wingdings" pitchFamily="2" charset="2"/>
              <a:buNone/>
              <a:defRPr sz="3999">
                <a:solidFill>
                  <a:schemeClr val="tx1"/>
                </a:solidFill>
              </a:defRPr>
            </a:lvl1pPr>
            <a:lvl2pPr marL="0" indent="0">
              <a:spcBef>
                <a:spcPts val="1080"/>
              </a:spcBef>
              <a:buNone/>
              <a:defRPr sz="2000">
                <a:solidFill>
                  <a:schemeClr val="tx1"/>
                </a:solidFill>
              </a:defRPr>
            </a:lvl2pPr>
            <a:lvl3pPr marL="231662" indent="0">
              <a:buNone/>
              <a:tabLst/>
              <a:defRPr sz="2000">
                <a:solidFill>
                  <a:schemeClr val="tx1"/>
                </a:solidFill>
              </a:defRPr>
            </a:lvl3pPr>
            <a:lvl4pPr marL="460150" indent="0">
              <a:buNone/>
              <a:defRPr>
                <a:solidFill>
                  <a:schemeClr val="tx1"/>
                </a:solidFill>
              </a:defRPr>
            </a:lvl4pPr>
            <a:lvl5pPr marL="685467"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2"/>
          </p:nvPr>
        </p:nvSpPr>
        <p:spPr>
          <a:xfrm>
            <a:off x="8205661" y="2124075"/>
            <a:ext cx="3959352" cy="36576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629489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Tile + Image">
    <p:spTree>
      <p:nvGrpSpPr>
        <p:cNvPr id="1" name=""/>
        <p:cNvGrpSpPr/>
        <p:nvPr/>
      </p:nvGrpSpPr>
      <p:grpSpPr>
        <a:xfrm>
          <a:off x="0" y="0"/>
          <a:ext cx="0" cy="0"/>
          <a:chOff x="0" y="0"/>
          <a:chExt cx="0" cy="0"/>
        </a:xfrm>
      </p:grpSpPr>
      <p:sp>
        <p:nvSpPr>
          <p:cNvPr id="7" name="Picture Placeholder 3"/>
          <p:cNvSpPr>
            <a:spLocks noGrp="1"/>
          </p:cNvSpPr>
          <p:nvPr>
            <p:ph type="pic" sz="quarter" idx="14"/>
          </p:nvPr>
        </p:nvSpPr>
        <p:spPr>
          <a:xfrm>
            <a:off x="4169891" y="2122133"/>
            <a:ext cx="7995121" cy="742131"/>
          </a:xfrm>
        </p:spPr>
        <p:txBody>
          <a:bodyPr/>
          <a:lstStyle/>
          <a:p>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3"/>
          <p:cNvSpPr>
            <a:spLocks noGrp="1"/>
          </p:cNvSpPr>
          <p:nvPr>
            <p:ph type="body" sz="quarter" idx="10"/>
          </p:nvPr>
        </p:nvSpPr>
        <p:spPr>
          <a:xfrm>
            <a:off x="274641" y="2124075"/>
            <a:ext cx="3913632" cy="365760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7414570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09696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mphasis Content">
    <p:bg>
      <p:bgPr>
        <a:solidFill>
          <a:schemeClr val="accent2"/>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quarter" idx="10"/>
          </p:nvPr>
        </p:nvSpPr>
        <p:spPr>
          <a:xfrm>
            <a:off x="274642" y="2124075"/>
            <a:ext cx="11887200" cy="1353136"/>
          </a:xfrm>
        </p:spPr>
        <p:txBody>
          <a:bodyPr wrap="square">
            <a:spAutoFit/>
          </a:bodyPr>
          <a:lstStyle>
            <a:lvl1pPr marL="0" indent="0">
              <a:spcBef>
                <a:spcPts val="1224"/>
              </a:spcBef>
              <a:buClr>
                <a:schemeClr val="tx1"/>
              </a:buClr>
              <a:buFont typeface="Wingdings" pitchFamily="2" charset="2"/>
              <a:buNone/>
              <a:defRPr sz="5399">
                <a:solidFill>
                  <a:schemeClr val="tx1"/>
                </a:solidFill>
              </a:defRPr>
            </a:lvl1pPr>
            <a:lvl2pPr marL="0" indent="0">
              <a:spcBef>
                <a:spcPts val="1080"/>
              </a:spcBef>
              <a:buNone/>
              <a:defRPr sz="2000">
                <a:solidFill>
                  <a:schemeClr val="tx1"/>
                </a:solidFill>
              </a:defRPr>
            </a:lvl2pPr>
            <a:lvl3pPr marL="231662" indent="0">
              <a:buNone/>
              <a:tabLst/>
              <a:defRPr sz="2000">
                <a:solidFill>
                  <a:schemeClr val="tx1"/>
                </a:solidFill>
              </a:defRPr>
            </a:lvl3pPr>
            <a:lvl4pPr marL="460150" indent="0">
              <a:buNone/>
              <a:defRPr>
                <a:solidFill>
                  <a:schemeClr val="tx1"/>
                </a:solidFill>
              </a:defRPr>
            </a:lvl4pPr>
            <a:lvl5pPr marL="685467" indent="0">
              <a:buNone/>
              <a:tabLst/>
              <a:defRPr>
                <a:solidFill>
                  <a:schemeClr val="tx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5833449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mphasis Content One Tile">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a:xfrm>
            <a:off x="8205661" y="2124075"/>
            <a:ext cx="3959352" cy="3657600"/>
          </a:xfrm>
          <a:solidFill>
            <a:schemeClr val="accent3"/>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0"/>
          </p:nvPr>
        </p:nvSpPr>
        <p:spPr>
          <a:xfrm>
            <a:off x="274642" y="2124076"/>
            <a:ext cx="7315200" cy="3048472"/>
          </a:xfrm>
        </p:spPr>
        <p:txBody>
          <a:bodyPr wrap="square">
            <a:spAutoFit/>
          </a:bodyPr>
          <a:lstStyle>
            <a:lvl1pPr marL="0" indent="0">
              <a:spcBef>
                <a:spcPts val="1224"/>
              </a:spcBef>
              <a:buClr>
                <a:schemeClr val="tx1"/>
              </a:buClr>
              <a:buFont typeface="Wingdings" pitchFamily="2" charset="2"/>
              <a:buNone/>
              <a:defRPr sz="5399">
                <a:solidFill>
                  <a:schemeClr val="tx1"/>
                </a:solidFill>
              </a:defRPr>
            </a:lvl1pPr>
            <a:lvl2pPr marL="0" indent="0">
              <a:spcBef>
                <a:spcPts val="1080"/>
              </a:spcBef>
              <a:buNone/>
              <a:defRPr sz="2000">
                <a:solidFill>
                  <a:schemeClr val="tx1"/>
                </a:solidFill>
              </a:defRPr>
            </a:lvl2pPr>
            <a:lvl3pPr marL="231662" indent="0">
              <a:buNone/>
              <a:tabLst/>
              <a:defRPr sz="2000">
                <a:solidFill>
                  <a:schemeClr val="tx1"/>
                </a:solidFill>
              </a:defRPr>
            </a:lvl3pPr>
            <a:lvl4pPr marL="460150" indent="0">
              <a:buNone/>
              <a:defRPr>
                <a:solidFill>
                  <a:schemeClr val="tx1"/>
                </a:solidFill>
              </a:defRPr>
            </a:lvl4pPr>
            <a:lvl5pPr marL="685467" indent="0">
              <a:buNone/>
              <a:tabLst/>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385378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Content Tile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3" y="1212850"/>
            <a:ext cx="5486399" cy="3048472"/>
          </a:xfrm>
        </p:spPr>
        <p:txBody>
          <a:bodyPr wrap="square">
            <a:spAutoFit/>
          </a:bodyPr>
          <a:lstStyle>
            <a:lvl1pPr marL="0" indent="0">
              <a:spcBef>
                <a:spcPts val="1224"/>
              </a:spcBef>
              <a:buClr>
                <a:schemeClr val="tx1"/>
              </a:buClr>
              <a:buFont typeface="Wingdings" pitchFamily="2" charset="2"/>
              <a:buNone/>
              <a:defRPr sz="5399">
                <a:solidFill>
                  <a:schemeClr val="accent2"/>
                </a:solidFill>
              </a:defRPr>
            </a:lvl1pPr>
            <a:lvl2pPr marL="0" indent="0">
              <a:spcBef>
                <a:spcPts val="1080"/>
              </a:spcBef>
              <a:buNone/>
              <a:defRPr sz="2000"/>
            </a:lvl2pPr>
            <a:lvl3pPr marL="231662" indent="0">
              <a:buNone/>
              <a:tabLst/>
              <a:defRPr sz="2000"/>
            </a:lvl3pPr>
            <a:lvl4pPr marL="460150" indent="0">
              <a:buNone/>
              <a:defRPr/>
            </a:lvl4pPr>
            <a:lvl5pPr marL="685467"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3"/>
          <p:cNvSpPr>
            <a:spLocks noGrp="1"/>
          </p:cNvSpPr>
          <p:nvPr>
            <p:ph type="body" sz="quarter" idx="11"/>
          </p:nvPr>
        </p:nvSpPr>
        <p:spPr>
          <a:xfrm>
            <a:off x="6672263" y="1200150"/>
            <a:ext cx="2697480" cy="2697480"/>
          </a:xfrm>
          <a:solidFill>
            <a:srgbClr val="55C5E9"/>
          </a:solidFill>
        </p:spPr>
        <p:txBody>
          <a:bodyPr wrap="square" tIns="146304" bIns="146304">
            <a:noAutofit/>
          </a:bodyPr>
          <a:lstStyle>
            <a:lvl1pPr marL="0" indent="0">
              <a:spcBef>
                <a:spcPts val="1224"/>
              </a:spcBef>
              <a:buClr>
                <a:schemeClr val="tx1"/>
              </a:buClr>
              <a:buFont typeface="Wingdings" pitchFamily="2" charset="2"/>
              <a:buNone/>
              <a:defRPr sz="3999">
                <a:solidFill>
                  <a:schemeClr val="tx1"/>
                </a:solidFill>
              </a:defRPr>
            </a:lvl1pPr>
            <a:lvl2pPr marL="0" indent="0">
              <a:spcBef>
                <a:spcPts val="1080"/>
              </a:spcBef>
              <a:buNone/>
              <a:defRPr sz="2000">
                <a:solidFill>
                  <a:schemeClr val="tx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7" name="Text Placeholder 3"/>
          <p:cNvSpPr>
            <a:spLocks noGrp="1"/>
          </p:cNvSpPr>
          <p:nvPr>
            <p:ph type="body" sz="quarter" idx="12"/>
          </p:nvPr>
        </p:nvSpPr>
        <p:spPr>
          <a:xfrm>
            <a:off x="9423400" y="1200150"/>
            <a:ext cx="2743200" cy="2697480"/>
          </a:xfrm>
          <a:solidFill>
            <a:schemeClr val="accent2"/>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8" name="Text Placeholder 3"/>
          <p:cNvSpPr>
            <a:spLocks noGrp="1"/>
          </p:cNvSpPr>
          <p:nvPr>
            <p:ph type="body" sz="quarter" idx="13"/>
          </p:nvPr>
        </p:nvSpPr>
        <p:spPr>
          <a:xfrm>
            <a:off x="6672263" y="3944938"/>
            <a:ext cx="2697480" cy="2743200"/>
          </a:xfrm>
          <a:solidFill>
            <a:schemeClr val="accent1"/>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p:txBody>
      </p:sp>
      <p:sp>
        <p:nvSpPr>
          <p:cNvPr id="9" name="Text Placeholder 3"/>
          <p:cNvSpPr>
            <a:spLocks noGrp="1"/>
          </p:cNvSpPr>
          <p:nvPr>
            <p:ph type="body" sz="quarter" idx="14"/>
          </p:nvPr>
        </p:nvSpPr>
        <p:spPr>
          <a:xfrm>
            <a:off x="9423400" y="3944938"/>
            <a:ext cx="2743200" cy="2743200"/>
          </a:xfrm>
          <a:solidFill>
            <a:schemeClr val="accent5"/>
          </a:solidFill>
        </p:spPr>
        <p:txBody>
          <a:bodyPr wrap="square" tIns="146304" bIns="146304">
            <a:noAutofit/>
          </a:bodyPr>
          <a:lstStyle>
            <a:lvl1pPr marL="0" indent="0">
              <a:spcBef>
                <a:spcPts val="1224"/>
              </a:spcBef>
              <a:buClr>
                <a:schemeClr val="tx1"/>
              </a:buClr>
              <a:buFont typeface="Wingdings" pitchFamily="2" charset="2"/>
              <a:buNone/>
              <a:defRPr sz="3999">
                <a:solidFill>
                  <a:schemeClr val="bg1"/>
                </a:solidFill>
              </a:defRPr>
            </a:lvl1pPr>
            <a:lvl2pPr marL="0" indent="0">
              <a:spcBef>
                <a:spcPts val="1080"/>
              </a:spcBef>
              <a:buNone/>
              <a:defRPr sz="2000">
                <a:solidFill>
                  <a:schemeClr val="bg1"/>
                </a:solidFill>
              </a:defRPr>
            </a:lvl2pPr>
            <a:lvl3pPr marL="231662" indent="0">
              <a:buNone/>
              <a:tabLst/>
              <a:defRPr sz="2000">
                <a:solidFill>
                  <a:schemeClr val="bg1"/>
                </a:solidFill>
              </a:defRPr>
            </a:lvl3pPr>
            <a:lvl4pPr marL="460150" indent="0">
              <a:buNone/>
              <a:defRPr>
                <a:solidFill>
                  <a:schemeClr val="bg1"/>
                </a:solidFill>
              </a:defRPr>
            </a:lvl4pPr>
            <a:lvl5pPr marL="685467" indent="0">
              <a:buNone/>
              <a:tabLst/>
              <a:defRPr>
                <a:solidFill>
                  <a:schemeClr val="bg1"/>
                </a:soli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65046410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6"/>
            <a:ext cx="11887200" cy="1831975"/>
          </a:xfrm>
          <a:noFill/>
        </p:spPr>
        <p:txBody>
          <a:bodyPr tIns="91413" bIns="91413"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199683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6"/>
            <a:ext cx="11887200" cy="1831975"/>
          </a:xfrm>
          <a:noFill/>
        </p:spPr>
        <p:txBody>
          <a:bodyPr tIns="91413" bIns="91413" anchor="t" anchorCtr="0"/>
          <a:lstStyle>
            <a:lvl1pPr>
              <a:defRPr sz="87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2234497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6"/>
            <a:ext cx="11887200" cy="1831975"/>
          </a:xfrm>
          <a:noFill/>
        </p:spPr>
        <p:txBody>
          <a:bodyPr tIns="91413" bIns="91413" anchor="t" anchorCtr="0"/>
          <a:lstStyle>
            <a:lvl1pPr>
              <a:defRPr sz="8799" spc="-100" baseline="0">
                <a:solidFill>
                  <a:schemeClr val="bg1"/>
                </a:solidFill>
              </a:defRPr>
            </a:lvl1pPr>
          </a:lstStyle>
          <a:p>
            <a:r>
              <a:rPr lang="en-US" dirty="0" smtClean="0"/>
              <a:t>Section title</a:t>
            </a:r>
            <a:endParaRPr lang="en-US" dirty="0"/>
          </a:p>
        </p:txBody>
      </p:sp>
    </p:spTree>
    <p:extLst>
      <p:ext uri="{BB962C8B-B14F-4D97-AF65-F5344CB8AC3E}">
        <p14:creationId xmlns:p14="http://schemas.microsoft.com/office/powerpoint/2010/main" val="253235995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2342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28483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9358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53820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020"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1"/>
            <a:ext cx="11887199" cy="2022517"/>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3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4"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8"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6"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246100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2"/>
            <a:ext cx="11887200" cy="2443746"/>
          </a:xfrm>
          <a:prstGeom prst="rect">
            <a:avLst/>
          </a:prstGeom>
        </p:spPr>
        <p:txBody>
          <a:bodyPr/>
          <a:lstStyle>
            <a:lvl1pPr marL="290373" indent="-290373">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24" indent="-280851">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93" indent="-29037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82" indent="-22848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573" indent="-22848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22238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22119831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30854" y="445105"/>
            <a:ext cx="11629838" cy="565026"/>
          </a:xfrm>
        </p:spPr>
        <p:txBody>
          <a:bodyPr/>
          <a:lstStyle>
            <a:lvl1pPr algn="l" defTabSz="932517" rtl="0" eaLnBrk="1" latinLnBrk="0" hangingPunct="1">
              <a:lnSpc>
                <a:spcPct val="90000"/>
              </a:lnSpc>
              <a:spcBef>
                <a:spcPct val="0"/>
              </a:spcBef>
              <a:buNone/>
              <a:defRPr lang="en-US" sz="4080" b="0" kern="1200" cap="none" spc="-102" baseline="0" dirty="0">
                <a:ln w="3175">
                  <a:noFill/>
                </a:ln>
                <a:solidFill>
                  <a:schemeClr val="tx2">
                    <a:alpha val="99000"/>
                  </a:schemeClr>
                </a:solidFill>
                <a:effectLst/>
                <a:latin typeface="Segoe UI Light" pitchFamily="34" charset="0"/>
                <a:ea typeface="+mn-ea"/>
                <a:cs typeface="Arial" charset="0"/>
              </a:defRPr>
            </a:lvl1pPr>
          </a:lstStyle>
          <a:p>
            <a:r>
              <a:rPr lang="en-US" smtClean="0"/>
              <a:t>Click to edit Master title style</a:t>
            </a:r>
            <a:endParaRPr lang="en-US" dirty="0"/>
          </a:p>
        </p:txBody>
      </p:sp>
      <p:sp>
        <p:nvSpPr>
          <p:cNvPr id="3" name="Slide Number Placeholder 2"/>
          <p:cNvSpPr>
            <a:spLocks noGrp="1"/>
          </p:cNvSpPr>
          <p:nvPr>
            <p:ph type="sldNum" sz="quarter" idx="10"/>
          </p:nvPr>
        </p:nvSpPr>
        <p:spPr>
          <a:xfrm>
            <a:off x="12005193" y="6587508"/>
            <a:ext cx="406706" cy="372394"/>
          </a:xfrm>
          <a:prstGeom prst="rect">
            <a:avLst/>
          </a:prstGeom>
        </p:spPr>
        <p:txBody>
          <a:bodyPr/>
          <a:lstStyle/>
          <a:p>
            <a:pPr defTabSz="932289"/>
            <a:fld id="{B60359E2-F1E6-40F3-81C3-5A646FA87138}" type="slidenum">
              <a:rPr lang="en-US" smtClean="0">
                <a:solidFill>
                  <a:prstClr val="black">
                    <a:tint val="75000"/>
                  </a:prstClr>
                </a:solidFill>
              </a:rPr>
              <a:pPr defTabSz="932289"/>
              <a:t>‹#›</a:t>
            </a:fld>
            <a:endParaRPr lang="en-US" dirty="0">
              <a:solidFill>
                <a:prstClr val="black">
                  <a:tint val="75000"/>
                </a:prstClr>
              </a:solidFill>
            </a:endParaRPr>
          </a:p>
        </p:txBody>
      </p:sp>
    </p:spTree>
    <p:extLst>
      <p:ext uri="{BB962C8B-B14F-4D97-AF65-F5344CB8AC3E}">
        <p14:creationId xmlns:p14="http://schemas.microsoft.com/office/powerpoint/2010/main" val="321985265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11"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503" indent="0">
              <a:buNone/>
              <a:defRPr sz="2754" b="1"/>
            </a:lvl2pPr>
            <a:lvl3pPr marL="1243006" indent="0">
              <a:buNone/>
              <a:defRPr sz="2448" b="1"/>
            </a:lvl3pPr>
            <a:lvl4pPr marL="1864509" indent="0">
              <a:buNone/>
              <a:defRPr sz="2142" b="1"/>
            </a:lvl4pPr>
            <a:lvl5pPr marL="2486011" indent="0">
              <a:buNone/>
              <a:defRPr sz="2142" b="1"/>
            </a:lvl5pPr>
            <a:lvl6pPr marL="3107515" indent="0">
              <a:buNone/>
              <a:defRPr sz="2142" b="1"/>
            </a:lvl6pPr>
            <a:lvl7pPr marL="3729018" indent="0">
              <a:buNone/>
              <a:defRPr sz="2142" b="1"/>
            </a:lvl7pPr>
            <a:lvl8pPr marL="4350519" indent="0">
              <a:buNone/>
              <a:defRPr sz="2142" b="1"/>
            </a:lvl8pPr>
            <a:lvl9pPr marL="4972023"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254" indent="-388439">
              <a:defRPr lang="en-US" sz="2142" kern="1200" dirty="0" smtClean="0">
                <a:solidFill>
                  <a:schemeClr val="bg2">
                    <a:lumMod val="50000"/>
                  </a:schemeClr>
                </a:solidFill>
                <a:latin typeface="+mn-lt"/>
                <a:ea typeface="+mn-ea"/>
                <a:cs typeface="Arial" pitchFamily="34" charset="0"/>
              </a:defRPr>
            </a:lvl2pPr>
            <a:lvl3pPr marL="932254" indent="-233063">
              <a:defRPr lang="en-US" sz="1938" kern="1200" dirty="0" smtClean="0">
                <a:solidFill>
                  <a:schemeClr val="bg2">
                    <a:lumMod val="50000"/>
                  </a:schemeClr>
                </a:solidFill>
                <a:latin typeface="+mn-lt"/>
                <a:ea typeface="+mn-ea"/>
                <a:cs typeface="Arial" pitchFamily="34" charset="0"/>
              </a:defRPr>
            </a:lvl3pPr>
            <a:lvl4pPr marL="1243006" indent="-233063">
              <a:defRPr lang="en-US" sz="1632" kern="1200" dirty="0" smtClean="0">
                <a:solidFill>
                  <a:schemeClr val="bg2">
                    <a:lumMod val="50000"/>
                  </a:schemeClr>
                </a:solidFill>
                <a:latin typeface="+mn-lt"/>
                <a:ea typeface="+mn-ea"/>
                <a:cs typeface="Arial" pitchFamily="34" charset="0"/>
              </a:defRPr>
            </a:lvl4pPr>
            <a:lvl5pPr marL="1476070" indent="-233063">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2128806672"/>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831779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footer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440189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theme" Target="../theme/theme2.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8"/>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5"/>
            <a:ext cx="11887198" cy="2121397"/>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8144892"/>
      </p:ext>
    </p:extLst>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Lst>
  <p:transition>
    <p:fade/>
  </p:transition>
  <p:timing>
    <p:tnLst>
      <p:par>
        <p:cTn id="1" dur="indefinite" restart="never" nodeType="tmRoot"/>
      </p:par>
    </p:tnLst>
  </p:timing>
  <p:txStyles>
    <p:titleStyle>
      <a:lvl1pPr algn="l" defTabSz="932289"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4" marR="0" indent="-342734" algn="l" defTabSz="932289"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3917" marR="0" indent="-241183" algn="l" defTabSz="932289"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13" marR="0" indent="-228489" algn="l" defTabSz="932289"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00" marR="0" indent="-228489" algn="l" defTabSz="93228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87" marR="0" indent="-228489" algn="l" defTabSz="932289"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94" indent="-233073" algn="l" defTabSz="93228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39" indent="-233073" algn="l" defTabSz="93228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84" indent="-233073" algn="l" defTabSz="93228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29" indent="-233073" algn="l" defTabSz="93228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9" rtl="0" eaLnBrk="1" latinLnBrk="0" hangingPunct="1">
        <a:defRPr sz="1800" kern="1200">
          <a:solidFill>
            <a:schemeClr val="tx1"/>
          </a:solidFill>
          <a:latin typeface="+mn-lt"/>
          <a:ea typeface="+mn-ea"/>
          <a:cs typeface="+mn-cs"/>
        </a:defRPr>
      </a:lvl1pPr>
      <a:lvl2pPr marL="466145" algn="l" defTabSz="932289" rtl="0" eaLnBrk="1" latinLnBrk="0" hangingPunct="1">
        <a:defRPr sz="1800" kern="1200">
          <a:solidFill>
            <a:schemeClr val="tx1"/>
          </a:solidFill>
          <a:latin typeface="+mn-lt"/>
          <a:ea typeface="+mn-ea"/>
          <a:cs typeface="+mn-cs"/>
        </a:defRPr>
      </a:lvl2pPr>
      <a:lvl3pPr marL="932289" algn="l" defTabSz="932289" rtl="0" eaLnBrk="1" latinLnBrk="0" hangingPunct="1">
        <a:defRPr sz="1800" kern="1200">
          <a:solidFill>
            <a:schemeClr val="tx1"/>
          </a:solidFill>
          <a:latin typeface="+mn-lt"/>
          <a:ea typeface="+mn-ea"/>
          <a:cs typeface="+mn-cs"/>
        </a:defRPr>
      </a:lvl3pPr>
      <a:lvl4pPr marL="1398434" algn="l" defTabSz="932289" rtl="0" eaLnBrk="1" latinLnBrk="0" hangingPunct="1">
        <a:defRPr sz="1800" kern="1200">
          <a:solidFill>
            <a:schemeClr val="tx1"/>
          </a:solidFill>
          <a:latin typeface="+mn-lt"/>
          <a:ea typeface="+mn-ea"/>
          <a:cs typeface="+mn-cs"/>
        </a:defRPr>
      </a:lvl4pPr>
      <a:lvl5pPr marL="1864578" algn="l" defTabSz="932289" rtl="0" eaLnBrk="1" latinLnBrk="0" hangingPunct="1">
        <a:defRPr sz="1800" kern="1200">
          <a:solidFill>
            <a:schemeClr val="tx1"/>
          </a:solidFill>
          <a:latin typeface="+mn-lt"/>
          <a:ea typeface="+mn-ea"/>
          <a:cs typeface="+mn-cs"/>
        </a:defRPr>
      </a:lvl5pPr>
      <a:lvl6pPr marL="2330722" algn="l" defTabSz="932289" rtl="0" eaLnBrk="1" latinLnBrk="0" hangingPunct="1">
        <a:defRPr sz="1800" kern="1200">
          <a:solidFill>
            <a:schemeClr val="tx1"/>
          </a:solidFill>
          <a:latin typeface="+mn-lt"/>
          <a:ea typeface="+mn-ea"/>
          <a:cs typeface="+mn-cs"/>
        </a:defRPr>
      </a:lvl6pPr>
      <a:lvl7pPr marL="2796867" algn="l" defTabSz="932289" rtl="0" eaLnBrk="1" latinLnBrk="0" hangingPunct="1">
        <a:defRPr sz="1800" kern="1200">
          <a:solidFill>
            <a:schemeClr val="tx1"/>
          </a:solidFill>
          <a:latin typeface="+mn-lt"/>
          <a:ea typeface="+mn-ea"/>
          <a:cs typeface="+mn-cs"/>
        </a:defRPr>
      </a:lvl7pPr>
      <a:lvl8pPr marL="3263011" algn="l" defTabSz="932289" rtl="0" eaLnBrk="1" latinLnBrk="0" hangingPunct="1">
        <a:defRPr sz="1800" kern="1200">
          <a:solidFill>
            <a:schemeClr val="tx1"/>
          </a:solidFill>
          <a:latin typeface="+mn-lt"/>
          <a:ea typeface="+mn-ea"/>
          <a:cs typeface="+mn-cs"/>
        </a:defRPr>
      </a:lvl8pPr>
      <a:lvl9pPr marL="3729156" algn="l" defTabSz="9322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customXml" Target="../../customXml/item1.xml"/><Relationship Id="rId1" Type="http://schemas.openxmlformats.org/officeDocument/2006/relationships/customXml" Target="../../customXml/item5.xml"/><Relationship Id="rId5" Type="http://schemas.openxmlformats.org/officeDocument/2006/relationships/image" Target="../media/image49.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aka.ms/TechEdDevOps" TargetMode="External"/><Relationship Id="rId7"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hyperlink" Target="mailto:MSDevOps@Microsoft.com" TargetMode="External"/><Relationship Id="rId5" Type="http://schemas.openxmlformats.org/officeDocument/2006/relationships/hyperlink" Target="http://aka.ms/devopstl" TargetMode="External"/><Relationship Id="rId4" Type="http://schemas.openxmlformats.org/officeDocument/2006/relationships/hyperlink" Target="http://aka.ms/teched-eu"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visualstudio.com/"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hyperlink" Target="http://msdn.microsoft.com/vstudio" TargetMode="External"/><Relationship Id="rId4" Type="http://schemas.openxmlformats.org/officeDocument/2006/relationships/hyperlink" Target="http://blogs.msdn.com/b/developer-tool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8.xml"/><Relationship Id="rId6" Type="http://schemas.openxmlformats.org/officeDocument/2006/relationships/hyperlink" Target="http://aka.ms/teched-eu" TargetMode="External"/><Relationship Id="rId5" Type="http://schemas.openxmlformats.org/officeDocument/2006/relationships/image" Target="../media/image54.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26.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52.xml"/><Relationship Id="rId6" Type="http://schemas.openxmlformats.org/officeDocument/2006/relationships/image" Target="../media/image30.emf"/><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8.xml"/><Relationship Id="rId7" Type="http://schemas.microsoft.com/office/2007/relationships/hdphoto" Target="../media/hdphoto1.wdp"/><Relationship Id="rId2" Type="http://schemas.openxmlformats.org/officeDocument/2006/relationships/slideLayout" Target="../slideLayouts/slideLayout19.xml"/><Relationship Id="rId1" Type="http://schemas.openxmlformats.org/officeDocument/2006/relationships/customXml" Target="../../customXml/item6.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2.emf"/><Relationship Id="rId4" Type="http://schemas.openxmlformats.org/officeDocument/2006/relationships/image" Target="../media/image37.png"/><Relationship Id="rId9" Type="http://schemas.openxmlformats.org/officeDocument/2006/relationships/image" Target="../media/image41.emf"/></Relationships>
</file>

<file path=ppt/slides/_rels/slide9.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image" Target="../media/image46.png"/><Relationship Id="rId18" Type="http://schemas.openxmlformats.org/officeDocument/2006/relationships/oleObject" Target="../embeddings/oleObject3.bin"/><Relationship Id="rId3" Type="http://schemas.openxmlformats.org/officeDocument/2006/relationships/customXml" Target="../../customXml/item3.xml"/><Relationship Id="rId21" Type="http://schemas.openxmlformats.org/officeDocument/2006/relationships/oleObject" Target="../embeddings/oleObject5.bin"/><Relationship Id="rId7" Type="http://schemas.openxmlformats.org/officeDocument/2006/relationships/customXml" Target="../../customXml/item2.xml"/><Relationship Id="rId12" Type="http://schemas.openxmlformats.org/officeDocument/2006/relationships/image" Target="../media/image45.png"/><Relationship Id="rId17" Type="http://schemas.openxmlformats.org/officeDocument/2006/relationships/image" Target="../media/image43.wmf"/><Relationship Id="rId2" Type="http://schemas.openxmlformats.org/officeDocument/2006/relationships/customXml" Target="../../customXml/item12.xml"/><Relationship Id="rId16" Type="http://schemas.openxmlformats.org/officeDocument/2006/relationships/oleObject" Target="../embeddings/oleObject2.bin"/><Relationship Id="rId20" Type="http://schemas.openxmlformats.org/officeDocument/2006/relationships/oleObject" Target="../embeddings/oleObject4.bin"/><Relationship Id="rId1" Type="http://schemas.openxmlformats.org/officeDocument/2006/relationships/vmlDrawing" Target="../drawings/vmlDrawing2.vml"/><Relationship Id="rId6" Type="http://schemas.openxmlformats.org/officeDocument/2006/relationships/customXml" Target="../../customXml/item4.xml"/><Relationship Id="rId11" Type="http://schemas.openxmlformats.org/officeDocument/2006/relationships/notesSlide" Target="../notesSlides/notesSlide9.xml"/><Relationship Id="rId5" Type="http://schemas.openxmlformats.org/officeDocument/2006/relationships/customXml" Target="../../customXml/item11.xml"/><Relationship Id="rId15" Type="http://schemas.openxmlformats.org/officeDocument/2006/relationships/image" Target="../media/image48.jpg"/><Relationship Id="rId10" Type="http://schemas.openxmlformats.org/officeDocument/2006/relationships/slideLayout" Target="../slideLayouts/slideLayout19.xml"/><Relationship Id="rId19" Type="http://schemas.openxmlformats.org/officeDocument/2006/relationships/image" Target="../media/image44.wmf"/><Relationship Id="rId4" Type="http://schemas.openxmlformats.org/officeDocument/2006/relationships/customXml" Target="../../customXml/item13.xml"/><Relationship Id="rId9" Type="http://schemas.openxmlformats.org/officeDocument/2006/relationships/customXml" Target="../../customXml/item7.xml"/><Relationship Id="rId1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30752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3447098"/>
          </a:xfrm>
        </p:spPr>
        <p:txBody>
          <a:bodyPr/>
          <a:lstStyle/>
          <a:p>
            <a:r>
              <a:rPr lang="en-US" dirty="0" smtClean="0"/>
              <a:t>Solution structure</a:t>
            </a:r>
          </a:p>
          <a:p>
            <a:r>
              <a:rPr lang="en-US" dirty="0" smtClean="0"/>
              <a:t>Build Definition</a:t>
            </a:r>
          </a:p>
          <a:p>
            <a:r>
              <a:rPr lang="en-US" dirty="0" smtClean="0"/>
              <a:t>DSC</a:t>
            </a:r>
          </a:p>
          <a:p>
            <a:r>
              <a:rPr lang="en-US" dirty="0" smtClean="0"/>
              <a:t>Custom Resources</a:t>
            </a:r>
          </a:p>
          <a:p>
            <a:r>
              <a:rPr lang="en-US" dirty="0" smtClean="0"/>
              <a:t>Release Pipeline</a:t>
            </a:r>
            <a:endParaRPr lang="en-US" dirty="0"/>
          </a:p>
        </p:txBody>
      </p:sp>
      <p:sp>
        <p:nvSpPr>
          <p:cNvPr id="5" name="Title 4"/>
          <p:cNvSpPr>
            <a:spLocks noGrp="1"/>
          </p:cNvSpPr>
          <p:nvPr>
            <p:ph type="title"/>
          </p:nvPr>
        </p:nvSpPr>
        <p:spPr/>
        <p:txBody>
          <a:bodyPr/>
          <a:lstStyle/>
          <a:p>
            <a:r>
              <a:rPr lang="en-US" dirty="0" smtClean="0"/>
              <a:t>Demo Content</a:t>
            </a:r>
            <a:endParaRPr lang="en-US" dirty="0"/>
          </a:p>
        </p:txBody>
      </p:sp>
    </p:spTree>
    <p:extLst>
      <p:ext uri="{BB962C8B-B14F-4D97-AF65-F5344CB8AC3E}">
        <p14:creationId xmlns:p14="http://schemas.microsoft.com/office/powerpoint/2010/main" val="85570770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2111319840"/>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DSC?</a:t>
            </a:r>
            <a:endParaRPr lang="en-US" dirty="0"/>
          </a:p>
        </p:txBody>
      </p:sp>
      <p:grpSp>
        <p:nvGrpSpPr>
          <p:cNvPr id="4" name="Group 3"/>
          <p:cNvGrpSpPr/>
          <p:nvPr/>
        </p:nvGrpSpPr>
        <p:grpSpPr>
          <a:xfrm>
            <a:off x="479730" y="1293268"/>
            <a:ext cx="5852953" cy="1584282"/>
            <a:chOff x="479730" y="1293268"/>
            <a:chExt cx="5852953" cy="1584282"/>
          </a:xfrm>
        </p:grpSpPr>
        <p:grpSp>
          <p:nvGrpSpPr>
            <p:cNvPr id="5" name="Group 4"/>
            <p:cNvGrpSpPr/>
            <p:nvPr/>
          </p:nvGrpSpPr>
          <p:grpSpPr>
            <a:xfrm>
              <a:off x="4922837" y="1293268"/>
              <a:ext cx="1409846" cy="1410942"/>
              <a:chOff x="7161212" y="2990152"/>
              <a:chExt cx="1371600" cy="1370140"/>
            </a:xfrm>
          </p:grpSpPr>
          <p:sp>
            <p:nvSpPr>
              <p:cNvPr id="6" name="Tile"/>
              <p:cNvSpPr/>
              <p:nvPr>
                <p:custDataLst>
                  <p:custData r:id="rId2"/>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711"/>
                <a:endParaRPr lang="en-US" sz="1500" dirty="0">
                  <a:solidFill>
                    <a:prstClr val="white"/>
                  </a:solidFill>
                </a:endParaRPr>
              </a:p>
            </p:txBody>
          </p:sp>
          <p:sp>
            <p:nvSpPr>
              <p:cNvPr id="7" name="TextBox 6"/>
              <p:cNvSpPr txBox="1"/>
              <p:nvPr/>
            </p:nvSpPr>
            <p:spPr>
              <a:xfrm>
                <a:off x="7161213" y="3814259"/>
                <a:ext cx="1371599" cy="484179"/>
              </a:xfrm>
              <a:prstGeom prst="rect">
                <a:avLst/>
              </a:prstGeom>
              <a:noFill/>
            </p:spPr>
            <p:txBody>
              <a:bodyPr wrap="square" lIns="0" tIns="0" rIns="0" bIns="0" rtlCol="0">
                <a:spAutoFit/>
              </a:bodyPr>
              <a:lstStyle/>
              <a:p>
                <a:pPr algn="ctr" defTabSz="685711">
                  <a:lnSpc>
                    <a:spcPct val="90000"/>
                  </a:lnSpc>
                </a:pPr>
                <a:r>
                  <a:rPr lang="en-US" spc="-52" dirty="0" smtClean="0">
                    <a:solidFill>
                      <a:prstClr val="white"/>
                    </a:solidFill>
                    <a:ea typeface="Segoe UI" pitchFamily="34" charset="0"/>
                    <a:cs typeface="Segoe UI" pitchFamily="34" charset="0"/>
                  </a:rPr>
                  <a:t>Assumed</a:t>
                </a:r>
              </a:p>
              <a:p>
                <a:pPr algn="ctr" defTabSz="685711">
                  <a:lnSpc>
                    <a:spcPct val="90000"/>
                  </a:lnSpc>
                </a:pPr>
                <a:r>
                  <a:rPr lang="en-US" spc="-52" dirty="0" smtClean="0">
                    <a:solidFill>
                      <a:prstClr val="white"/>
                    </a:solidFill>
                    <a:ea typeface="Segoe UI" pitchFamily="34" charset="0"/>
                    <a:cs typeface="Segoe UI" pitchFamily="34" charset="0"/>
                  </a:rPr>
                  <a:t>State</a:t>
                </a:r>
                <a:endParaRPr lang="en-US" spc="-52" dirty="0">
                  <a:solidFill>
                    <a:prstClr val="white"/>
                  </a:solidFill>
                  <a:ea typeface="Segoe UI" pitchFamily="34" charset="0"/>
                  <a:cs typeface="Segoe UI" pitchFamily="34" charset="0"/>
                </a:endParaRPr>
              </a:p>
            </p:txBody>
          </p:sp>
          <p:grpSp>
            <p:nvGrpSpPr>
              <p:cNvPr id="8" name="Group 7"/>
              <p:cNvGrpSpPr/>
              <p:nvPr/>
            </p:nvGrpSpPr>
            <p:grpSpPr>
              <a:xfrm>
                <a:off x="7482054" y="3206503"/>
                <a:ext cx="790775" cy="492444"/>
                <a:chOff x="8381991" y="4854490"/>
                <a:chExt cx="653401" cy="352834"/>
              </a:xfrm>
            </p:grpSpPr>
            <p:sp>
              <p:nvSpPr>
                <p:cNvPr id="9" name="Freeform 597"/>
                <p:cNvSpPr>
                  <a:spLocks noChangeAspect="1" noEditPoints="1"/>
                </p:cNvSpPr>
                <p:nvPr/>
              </p:nvSpPr>
              <p:spPr bwMode="auto">
                <a:xfrm>
                  <a:off x="8865213" y="4854490"/>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10" name="Freeform 597"/>
                <p:cNvSpPr>
                  <a:spLocks noChangeAspect="1" noEditPoints="1"/>
                </p:cNvSpPr>
                <p:nvPr/>
              </p:nvSpPr>
              <p:spPr bwMode="auto">
                <a:xfrm>
                  <a:off x="8623601" y="4854490"/>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11" name="Freeform 597"/>
                <p:cNvSpPr>
                  <a:spLocks noChangeAspect="1" noEditPoints="1"/>
                </p:cNvSpPr>
                <p:nvPr/>
              </p:nvSpPr>
              <p:spPr bwMode="auto">
                <a:xfrm>
                  <a:off x="8381991" y="4854490"/>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sp>
          <p:nvSpPr>
            <p:cNvPr id="13" name="TextBox 12"/>
            <p:cNvSpPr txBox="1"/>
            <p:nvPr/>
          </p:nvSpPr>
          <p:spPr>
            <a:xfrm>
              <a:off x="479730" y="1351748"/>
              <a:ext cx="3931589" cy="1525802"/>
            </a:xfrm>
            <a:prstGeom prst="rect">
              <a:avLst/>
            </a:prstGeom>
            <a:noFill/>
          </p:spPr>
          <p:txBody>
            <a:bodyPr wrap="none" lIns="0" tIns="0" rIns="0" bIns="0" rtlCol="0">
              <a:spAutoFit/>
            </a:bodyPr>
            <a:lstStyle/>
            <a:p>
              <a:pPr defTabSz="932536">
                <a:lnSpc>
                  <a:spcPct val="90000"/>
                </a:lnSpc>
              </a:pPr>
              <a:r>
                <a:rPr lang="en-US" sz="3672" spc="-71" dirty="0" smtClean="0">
                  <a:solidFill>
                    <a:srgbClr val="FFFFFF"/>
                  </a:solidFill>
                  <a:latin typeface="Segoe UI Light"/>
                </a:rPr>
                <a:t>Start with an </a:t>
              </a:r>
            </a:p>
            <a:p>
              <a:pPr defTabSz="932536">
                <a:lnSpc>
                  <a:spcPct val="90000"/>
                </a:lnSpc>
              </a:pPr>
              <a:r>
                <a:rPr lang="en-US" sz="3672" spc="-71" dirty="0" smtClean="0">
                  <a:solidFill>
                    <a:srgbClr val="FFFFFF"/>
                  </a:solidFill>
                  <a:latin typeface="Segoe UI Light"/>
                </a:rPr>
                <a:t>Assumption of target</a:t>
              </a:r>
            </a:p>
            <a:p>
              <a:pPr defTabSz="932536">
                <a:lnSpc>
                  <a:spcPct val="90000"/>
                </a:lnSpc>
              </a:pPr>
              <a:r>
                <a:rPr lang="en-US" sz="3672" spc="-71" dirty="0" smtClean="0">
                  <a:solidFill>
                    <a:srgbClr val="FFFFFF"/>
                  </a:solidFill>
                  <a:latin typeface="Segoe UI Light"/>
                </a:rPr>
                <a:t>Environment</a:t>
              </a:r>
              <a:endParaRPr lang="en-US" sz="3672" spc="-71" dirty="0">
                <a:solidFill>
                  <a:srgbClr val="FFFFFF"/>
                </a:solidFill>
                <a:latin typeface="Segoe UI Light"/>
              </a:endParaRPr>
            </a:p>
          </p:txBody>
        </p:sp>
      </p:grpSp>
      <p:grpSp>
        <p:nvGrpSpPr>
          <p:cNvPr id="23" name="Group 22"/>
          <p:cNvGrpSpPr/>
          <p:nvPr/>
        </p:nvGrpSpPr>
        <p:grpSpPr>
          <a:xfrm>
            <a:off x="460039" y="2856609"/>
            <a:ext cx="5872644" cy="2133802"/>
            <a:chOff x="460039" y="2856609"/>
            <a:chExt cx="5872644" cy="2133802"/>
          </a:xfrm>
        </p:grpSpPr>
        <p:grpSp>
          <p:nvGrpSpPr>
            <p:cNvPr id="3" name="Group 2"/>
            <p:cNvGrpSpPr/>
            <p:nvPr/>
          </p:nvGrpSpPr>
          <p:grpSpPr>
            <a:xfrm>
              <a:off x="460039" y="2856609"/>
              <a:ext cx="5872644" cy="1752600"/>
              <a:chOff x="460039" y="2856609"/>
              <a:chExt cx="5872644" cy="1752600"/>
            </a:xfrm>
          </p:grpSpPr>
          <p:sp>
            <p:nvSpPr>
              <p:cNvPr id="16" name="Rectangle 15"/>
              <p:cNvSpPr/>
              <p:nvPr/>
            </p:nvSpPr>
            <p:spPr bwMode="auto">
              <a:xfrm>
                <a:off x="4922838" y="3239730"/>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4922838" y="3533155"/>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4922838" y="3849330"/>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Arrow Connector 19"/>
              <p:cNvCxnSpPr>
                <a:stCxn id="16" idx="2"/>
                <a:endCxn id="17" idx="0"/>
              </p:cNvCxnSpPr>
              <p:nvPr/>
            </p:nvCxnSpPr>
            <p:spPr>
              <a:xfrm>
                <a:off x="5627761" y="3392130"/>
                <a:ext cx="0" cy="14102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7" idx="2"/>
                <a:endCxn id="18" idx="0"/>
              </p:cNvCxnSpPr>
              <p:nvPr/>
            </p:nvCxnSpPr>
            <p:spPr>
              <a:xfrm>
                <a:off x="5627761" y="3685555"/>
                <a:ext cx="0" cy="16377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bwMode="auto">
              <a:xfrm>
                <a:off x="4922838" y="4140634"/>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4922838" y="4456809"/>
                <a:ext cx="1409845" cy="15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7" name="Straight Arrow Connector 26"/>
              <p:cNvCxnSpPr>
                <a:endCxn id="25" idx="0"/>
              </p:cNvCxnSpPr>
              <p:nvPr/>
            </p:nvCxnSpPr>
            <p:spPr>
              <a:xfrm>
                <a:off x="5627761" y="3999609"/>
                <a:ext cx="0" cy="14102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5" idx="2"/>
                <a:endCxn id="26" idx="0"/>
              </p:cNvCxnSpPr>
              <p:nvPr/>
            </p:nvCxnSpPr>
            <p:spPr>
              <a:xfrm>
                <a:off x="5627761" y="4293034"/>
                <a:ext cx="0" cy="163775"/>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60039" y="3498347"/>
                <a:ext cx="4149341" cy="508601"/>
              </a:xfrm>
              <a:prstGeom prst="rect">
                <a:avLst/>
              </a:prstGeom>
              <a:noFill/>
            </p:spPr>
            <p:txBody>
              <a:bodyPr wrap="none" lIns="0" tIns="0" rIns="0" bIns="0" rtlCol="0">
                <a:spAutoFit/>
              </a:bodyPr>
              <a:lstStyle/>
              <a:p>
                <a:pPr defTabSz="932536">
                  <a:lnSpc>
                    <a:spcPct val="90000"/>
                  </a:lnSpc>
                </a:pPr>
                <a:r>
                  <a:rPr lang="en-US" sz="3672" spc="-71" dirty="0" smtClean="0">
                    <a:solidFill>
                      <a:srgbClr val="FFFFFF"/>
                    </a:solidFill>
                    <a:latin typeface="Segoe UI Light"/>
                  </a:rPr>
                  <a:t>Run a series of actions</a:t>
                </a:r>
                <a:endParaRPr lang="en-US" sz="3672" spc="-71" dirty="0">
                  <a:solidFill>
                    <a:srgbClr val="FFFFFF"/>
                  </a:solidFill>
                  <a:latin typeface="Segoe UI Light"/>
                </a:endParaRPr>
              </a:p>
            </p:txBody>
          </p:sp>
          <p:sp>
            <p:nvSpPr>
              <p:cNvPr id="37" name="Down Arrow 36"/>
              <p:cNvSpPr/>
              <p:nvPr/>
            </p:nvSpPr>
            <p:spPr bwMode="auto">
              <a:xfrm>
                <a:off x="5366112" y="2856609"/>
                <a:ext cx="523298" cy="304800"/>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38" name="Down Arrow 37"/>
            <p:cNvSpPr/>
            <p:nvPr/>
          </p:nvSpPr>
          <p:spPr bwMode="auto">
            <a:xfrm>
              <a:off x="5358475" y="4685611"/>
              <a:ext cx="523298" cy="304800"/>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0" name="Group 29"/>
          <p:cNvGrpSpPr/>
          <p:nvPr/>
        </p:nvGrpSpPr>
        <p:grpSpPr>
          <a:xfrm>
            <a:off x="4911803" y="5103267"/>
            <a:ext cx="1409846" cy="1410942"/>
            <a:chOff x="7161212" y="2990152"/>
            <a:chExt cx="1371600" cy="1370140"/>
          </a:xfrm>
        </p:grpSpPr>
        <p:sp>
          <p:nvSpPr>
            <p:cNvPr id="31" name="Tile"/>
            <p:cNvSpPr/>
            <p:nvPr>
              <p:custDataLst>
                <p:custData r:id="rId1"/>
              </p:custDataLst>
            </p:nvPr>
          </p:nvSpPr>
          <p:spPr>
            <a:xfrm>
              <a:off x="7161212" y="2990152"/>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defTabSz="685711"/>
              <a:endParaRPr lang="en-US" sz="1500" dirty="0">
                <a:solidFill>
                  <a:prstClr val="white"/>
                </a:solidFill>
              </a:endParaRPr>
            </a:p>
          </p:txBody>
        </p:sp>
        <p:sp>
          <p:nvSpPr>
            <p:cNvPr id="32" name="TextBox 31"/>
            <p:cNvSpPr txBox="1"/>
            <p:nvPr/>
          </p:nvSpPr>
          <p:spPr>
            <a:xfrm>
              <a:off x="7161213" y="3814267"/>
              <a:ext cx="1371599" cy="484179"/>
            </a:xfrm>
            <a:prstGeom prst="rect">
              <a:avLst/>
            </a:prstGeom>
            <a:noFill/>
          </p:spPr>
          <p:txBody>
            <a:bodyPr wrap="square" lIns="0" tIns="0" rIns="0" bIns="0" rtlCol="0">
              <a:spAutoFit/>
            </a:bodyPr>
            <a:lstStyle/>
            <a:p>
              <a:pPr algn="ctr" defTabSz="685711">
                <a:lnSpc>
                  <a:spcPct val="90000"/>
                </a:lnSpc>
              </a:pPr>
              <a:r>
                <a:rPr lang="en-US" spc="-52" dirty="0" smtClean="0">
                  <a:solidFill>
                    <a:prstClr val="white"/>
                  </a:solidFill>
                  <a:ea typeface="Segoe UI" pitchFamily="34" charset="0"/>
                  <a:cs typeface="Segoe UI" pitchFamily="34" charset="0"/>
                </a:rPr>
                <a:t>Desired</a:t>
              </a:r>
            </a:p>
            <a:p>
              <a:pPr algn="ctr" defTabSz="685711">
                <a:lnSpc>
                  <a:spcPct val="90000"/>
                </a:lnSpc>
              </a:pPr>
              <a:r>
                <a:rPr lang="en-US" spc="-52" dirty="0" smtClean="0">
                  <a:solidFill>
                    <a:prstClr val="white"/>
                  </a:solidFill>
                  <a:ea typeface="Segoe UI" pitchFamily="34" charset="0"/>
                  <a:cs typeface="Segoe UI" pitchFamily="34" charset="0"/>
                </a:rPr>
                <a:t>State</a:t>
              </a:r>
              <a:endParaRPr lang="en-US" spc="-52" dirty="0">
                <a:solidFill>
                  <a:prstClr val="white"/>
                </a:solidFill>
                <a:ea typeface="Segoe UI" pitchFamily="34" charset="0"/>
                <a:cs typeface="Segoe UI" pitchFamily="34" charset="0"/>
              </a:endParaRPr>
            </a:p>
          </p:txBody>
        </p:sp>
        <p:grpSp>
          <p:nvGrpSpPr>
            <p:cNvPr id="33" name="Group 32"/>
            <p:cNvGrpSpPr/>
            <p:nvPr/>
          </p:nvGrpSpPr>
          <p:grpSpPr>
            <a:xfrm>
              <a:off x="7482054" y="3206504"/>
              <a:ext cx="790775" cy="492445"/>
              <a:chOff x="8381991" y="4854495"/>
              <a:chExt cx="653401" cy="352835"/>
            </a:xfrm>
          </p:grpSpPr>
          <p:sp>
            <p:nvSpPr>
              <p:cNvPr id="34" name="Freeform 597"/>
              <p:cNvSpPr>
                <a:spLocks noChangeAspect="1" noEditPoints="1"/>
              </p:cNvSpPr>
              <p:nvPr/>
            </p:nvSpPr>
            <p:spPr bwMode="auto">
              <a:xfrm>
                <a:off x="8865213" y="4854495"/>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35" name="Freeform 597"/>
              <p:cNvSpPr>
                <a:spLocks noChangeAspect="1" noEditPoints="1"/>
              </p:cNvSpPr>
              <p:nvPr/>
            </p:nvSpPr>
            <p:spPr bwMode="auto">
              <a:xfrm>
                <a:off x="8623601" y="4854495"/>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sp>
            <p:nvSpPr>
              <p:cNvPr id="36" name="Freeform 597"/>
              <p:cNvSpPr>
                <a:spLocks noChangeAspect="1" noEditPoints="1"/>
              </p:cNvSpPr>
              <p:nvPr/>
            </p:nvSpPr>
            <p:spPr bwMode="auto">
              <a:xfrm>
                <a:off x="8381991" y="4854496"/>
                <a:ext cx="170179" cy="352834"/>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68570" tIns="34285" rIns="68570" bIns="34285" numCol="1" anchor="t" anchorCtr="0" compatLnSpc="1">
                <a:prstTxWarp prst="textNoShape">
                  <a:avLst/>
                </a:prstTxWarp>
              </a:bodyPr>
              <a:lstStyle/>
              <a:p>
                <a:pPr defTabSz="685739">
                  <a:defRPr/>
                </a:pPr>
                <a:endParaRPr lang="en-US" sz="1350" kern="0">
                  <a:solidFill>
                    <a:sysClr val="windowText" lastClr="000000"/>
                  </a:solidFill>
                </a:endParaRPr>
              </a:p>
            </p:txBody>
          </p:sp>
        </p:grpSp>
      </p:grpSp>
      <p:sp>
        <p:nvSpPr>
          <p:cNvPr id="66" name="TextBox 65"/>
          <p:cNvSpPr txBox="1"/>
          <p:nvPr/>
        </p:nvSpPr>
        <p:spPr>
          <a:xfrm>
            <a:off x="328219" y="5162492"/>
            <a:ext cx="4175182" cy="1017202"/>
          </a:xfrm>
          <a:prstGeom prst="rect">
            <a:avLst/>
          </a:prstGeom>
          <a:noFill/>
        </p:spPr>
        <p:txBody>
          <a:bodyPr wrap="none" lIns="0" tIns="0" rIns="0" bIns="0" rtlCol="0">
            <a:spAutoFit/>
          </a:bodyPr>
          <a:lstStyle/>
          <a:p>
            <a:pPr defTabSz="932536">
              <a:lnSpc>
                <a:spcPct val="90000"/>
              </a:lnSpc>
            </a:pPr>
            <a:r>
              <a:rPr lang="en-US" sz="3672" spc="-71" dirty="0" smtClean="0">
                <a:solidFill>
                  <a:srgbClr val="FFFFFF"/>
                </a:solidFill>
                <a:latin typeface="Segoe UI Light"/>
              </a:rPr>
              <a:t>End with desired state</a:t>
            </a:r>
          </a:p>
          <a:p>
            <a:pPr defTabSz="932536">
              <a:lnSpc>
                <a:spcPct val="90000"/>
              </a:lnSpc>
            </a:pPr>
            <a:r>
              <a:rPr lang="en-US" sz="3672" spc="-71" dirty="0" smtClean="0">
                <a:solidFill>
                  <a:srgbClr val="FFFFFF"/>
                </a:solidFill>
                <a:latin typeface="Segoe UI Light"/>
              </a:rPr>
              <a:t>(hopefully)</a:t>
            </a:r>
            <a:endParaRPr lang="en-US" sz="3672" spc="-71" dirty="0">
              <a:solidFill>
                <a:srgbClr val="FFFFFF"/>
              </a:solidFill>
              <a:latin typeface="Segoe UI Light"/>
            </a:endParaRPr>
          </a:p>
        </p:txBody>
      </p:sp>
      <p:grpSp>
        <p:nvGrpSpPr>
          <p:cNvPr id="14" name="Group 13"/>
          <p:cNvGrpSpPr/>
          <p:nvPr/>
        </p:nvGrpSpPr>
        <p:grpSpPr>
          <a:xfrm>
            <a:off x="6722497" y="3161409"/>
            <a:ext cx="5519203" cy="1932057"/>
            <a:chOff x="6722497" y="3161409"/>
            <a:chExt cx="5519203" cy="1932057"/>
          </a:xfrm>
        </p:grpSpPr>
        <p:grpSp>
          <p:nvGrpSpPr>
            <p:cNvPr id="87" name="Group 86"/>
            <p:cNvGrpSpPr/>
            <p:nvPr/>
          </p:nvGrpSpPr>
          <p:grpSpPr>
            <a:xfrm>
              <a:off x="7243076" y="3213889"/>
              <a:ext cx="1143000" cy="943331"/>
              <a:chOff x="7361237" y="3239730"/>
              <a:chExt cx="1143000" cy="943331"/>
            </a:xfrm>
          </p:grpSpPr>
          <p:sp>
            <p:nvSpPr>
              <p:cNvPr id="67" name="Rectangle 66"/>
              <p:cNvSpPr/>
              <p:nvPr/>
            </p:nvSpPr>
            <p:spPr bwMode="auto">
              <a:xfrm>
                <a:off x="7361237" y="3239730"/>
                <a:ext cx="1143000" cy="94333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69" name="Straight Connector 68"/>
              <p:cNvCxnSpPr/>
              <p:nvPr/>
            </p:nvCxnSpPr>
            <p:spPr>
              <a:xfrm>
                <a:off x="7437437" y="3445484"/>
                <a:ext cx="9906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437437" y="3542150"/>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7970837" y="3542150"/>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742237" y="3634659"/>
                <a:ext cx="6979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7449607" y="3725862"/>
                <a:ext cx="67363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8199437" y="3725862"/>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7449607" y="3634659"/>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7449607" y="3846327"/>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983007" y="3846327"/>
                <a:ext cx="45720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7742237" y="3941839"/>
                <a:ext cx="6979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449607" y="4033042"/>
                <a:ext cx="67363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8199437" y="4033042"/>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7449607" y="3941839"/>
                <a:ext cx="24077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8" name="TextBox 87"/>
            <p:cNvSpPr txBox="1"/>
            <p:nvPr/>
          </p:nvSpPr>
          <p:spPr>
            <a:xfrm>
              <a:off x="8669184" y="3161409"/>
              <a:ext cx="3572516" cy="1017202"/>
            </a:xfrm>
            <a:prstGeom prst="rect">
              <a:avLst/>
            </a:prstGeom>
            <a:noFill/>
          </p:spPr>
          <p:txBody>
            <a:bodyPr wrap="none" lIns="0" tIns="0" rIns="0" bIns="0" rtlCol="0">
              <a:spAutoFit/>
            </a:bodyPr>
            <a:lstStyle/>
            <a:p>
              <a:pPr defTabSz="932536">
                <a:lnSpc>
                  <a:spcPct val="90000"/>
                </a:lnSpc>
              </a:pPr>
              <a:r>
                <a:rPr lang="en-US" sz="3672" spc="-71" dirty="0" smtClean="0">
                  <a:solidFill>
                    <a:srgbClr val="FFFFFF"/>
                  </a:solidFill>
                  <a:latin typeface="Segoe UI Light"/>
                </a:rPr>
                <a:t>Send a description</a:t>
              </a:r>
            </a:p>
            <a:p>
              <a:pPr defTabSz="932536">
                <a:lnSpc>
                  <a:spcPct val="90000"/>
                </a:lnSpc>
              </a:pPr>
              <a:r>
                <a:rPr lang="en-US" sz="3672" spc="-71" dirty="0">
                  <a:solidFill>
                    <a:srgbClr val="FFFFFF"/>
                  </a:solidFill>
                  <a:latin typeface="Segoe UI Light"/>
                </a:rPr>
                <a:t>o</a:t>
              </a:r>
              <a:r>
                <a:rPr lang="en-US" sz="3672" spc="-71" dirty="0" smtClean="0">
                  <a:solidFill>
                    <a:srgbClr val="FFFFFF"/>
                  </a:solidFill>
                  <a:latin typeface="Segoe UI Light"/>
                </a:rPr>
                <a:t>f the desired state</a:t>
              </a:r>
              <a:endParaRPr lang="en-US" sz="3672" spc="-71" dirty="0">
                <a:solidFill>
                  <a:srgbClr val="FFFFFF"/>
                </a:solidFill>
                <a:latin typeface="Segoe UI Light"/>
              </a:endParaRPr>
            </a:p>
          </p:txBody>
        </p:sp>
        <p:sp>
          <p:nvSpPr>
            <p:cNvPr id="89" name="Down Arrow 88"/>
            <p:cNvSpPr/>
            <p:nvPr/>
          </p:nvSpPr>
          <p:spPr bwMode="auto">
            <a:xfrm rot="2228167">
              <a:off x="6722497" y="4378498"/>
              <a:ext cx="523298" cy="714968"/>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91" name="TextBox 90"/>
          <p:cNvSpPr txBox="1"/>
          <p:nvPr/>
        </p:nvSpPr>
        <p:spPr>
          <a:xfrm>
            <a:off x="6730051" y="5249862"/>
            <a:ext cx="4238596" cy="1017202"/>
          </a:xfrm>
          <a:prstGeom prst="rect">
            <a:avLst/>
          </a:prstGeom>
          <a:noFill/>
        </p:spPr>
        <p:txBody>
          <a:bodyPr wrap="none" lIns="0" tIns="0" rIns="0" bIns="0" rtlCol="0">
            <a:spAutoFit/>
          </a:bodyPr>
          <a:lstStyle/>
          <a:p>
            <a:pPr defTabSz="932536">
              <a:lnSpc>
                <a:spcPct val="90000"/>
              </a:lnSpc>
            </a:pPr>
            <a:r>
              <a:rPr lang="en-US" sz="3672" spc="-71" dirty="0" smtClean="0">
                <a:solidFill>
                  <a:srgbClr val="FFFFFF"/>
                </a:solidFill>
                <a:latin typeface="Segoe UI Light"/>
              </a:rPr>
              <a:t>DSC capability reaches</a:t>
            </a:r>
          </a:p>
          <a:p>
            <a:pPr defTabSz="932536">
              <a:lnSpc>
                <a:spcPct val="90000"/>
              </a:lnSpc>
            </a:pPr>
            <a:r>
              <a:rPr lang="en-US" sz="3672" spc="-71" dirty="0">
                <a:solidFill>
                  <a:srgbClr val="FFFFFF"/>
                </a:solidFill>
                <a:latin typeface="Segoe UI Light"/>
              </a:rPr>
              <a:t>t</a:t>
            </a:r>
            <a:r>
              <a:rPr lang="en-US" sz="3672" spc="-71" dirty="0" smtClean="0">
                <a:solidFill>
                  <a:srgbClr val="FFFFFF"/>
                </a:solidFill>
                <a:latin typeface="Segoe UI Light"/>
              </a:rPr>
              <a:t>he desired state</a:t>
            </a:r>
            <a:endParaRPr lang="en-US" sz="3672" spc="-71" dirty="0">
              <a:solidFill>
                <a:srgbClr val="FFFFFF"/>
              </a:solidFill>
              <a:latin typeface="Segoe UI Light"/>
            </a:endParaRPr>
          </a:p>
        </p:txBody>
      </p:sp>
      <p:grpSp>
        <p:nvGrpSpPr>
          <p:cNvPr id="21" name="Group 20"/>
          <p:cNvGrpSpPr/>
          <p:nvPr/>
        </p:nvGrpSpPr>
        <p:grpSpPr>
          <a:xfrm>
            <a:off x="5885732" y="5097462"/>
            <a:ext cx="2992148" cy="640677"/>
            <a:chOff x="5885732" y="5204059"/>
            <a:chExt cx="2992148" cy="640677"/>
          </a:xfrm>
        </p:grpSpPr>
        <p:sp>
          <p:nvSpPr>
            <p:cNvPr id="53" name="TextBox 52"/>
            <p:cNvSpPr txBox="1"/>
            <p:nvPr/>
          </p:nvSpPr>
          <p:spPr>
            <a:xfrm>
              <a:off x="6751272" y="5336135"/>
              <a:ext cx="2126608" cy="508601"/>
            </a:xfrm>
            <a:prstGeom prst="rect">
              <a:avLst/>
            </a:prstGeom>
            <a:noFill/>
          </p:spPr>
          <p:txBody>
            <a:bodyPr wrap="none" lIns="0" tIns="0" rIns="0" bIns="0" rtlCol="0">
              <a:spAutoFit/>
            </a:bodyPr>
            <a:lstStyle/>
            <a:p>
              <a:pPr defTabSz="932536">
                <a:lnSpc>
                  <a:spcPct val="90000"/>
                </a:lnSpc>
              </a:pPr>
              <a:r>
                <a:rPr lang="en-US" sz="3672" spc="-71" dirty="0" err="1" smtClean="0">
                  <a:solidFill>
                    <a:srgbClr val="FFFFFF"/>
                  </a:solidFill>
                  <a:latin typeface="Segoe UI Light"/>
                </a:rPr>
                <a:t>Get.Test.Set</a:t>
              </a:r>
              <a:endParaRPr lang="en-US" sz="3672" spc="-71" dirty="0">
                <a:solidFill>
                  <a:srgbClr val="FFFFFF"/>
                </a:solidFill>
                <a:latin typeface="Segoe UI Light"/>
              </a:endParaRPr>
            </a:p>
          </p:txBody>
        </p:sp>
        <p:sp>
          <p:nvSpPr>
            <p:cNvPr id="19" name="Circular Arrow 18"/>
            <p:cNvSpPr/>
            <p:nvPr/>
          </p:nvSpPr>
          <p:spPr bwMode="auto">
            <a:xfrm rot="6417015">
              <a:off x="5880922" y="5208869"/>
              <a:ext cx="523579" cy="513960"/>
            </a:xfrm>
            <a:prstGeom prst="circularArrow">
              <a:avLst>
                <a:gd name="adj1" fmla="val 8872"/>
                <a:gd name="adj2" fmla="val 1019483"/>
                <a:gd name="adj3" fmla="val 20452019"/>
                <a:gd name="adj4" fmla="val 6180572"/>
                <a:gd name="adj5" fmla="val 12500"/>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57" name="TextBox 56"/>
          <p:cNvSpPr txBox="1"/>
          <p:nvPr/>
        </p:nvSpPr>
        <p:spPr>
          <a:xfrm>
            <a:off x="4240615" y="1873854"/>
            <a:ext cx="2625142" cy="609398"/>
          </a:xfrm>
          <a:prstGeom prst="rect">
            <a:avLst/>
          </a:prstGeom>
          <a:noFill/>
        </p:spPr>
        <p:txBody>
          <a:bodyPr wrap="none" lIns="0" tIns="0" rIns="0" bIns="0" rtlCol="0">
            <a:spAutoFit/>
          </a:bodyPr>
          <a:lstStyle/>
          <a:p>
            <a:pPr defTabSz="932536">
              <a:lnSpc>
                <a:spcPct val="90000"/>
              </a:lnSpc>
            </a:pPr>
            <a:r>
              <a:rPr lang="en-US" sz="4400" spc="-71" dirty="0" smtClean="0">
                <a:solidFill>
                  <a:srgbClr val="FFFFFF"/>
                </a:solidFill>
                <a:latin typeface="Segoe UI Light"/>
              </a:rPr>
              <a:t>“Make it so”</a:t>
            </a:r>
            <a:endParaRPr lang="en-US" sz="4400" spc="-71" dirty="0">
              <a:solidFill>
                <a:srgbClr val="FFFFFF"/>
              </a:solidFill>
              <a:latin typeface="Segoe UI Light"/>
            </a:endParaRPr>
          </a:p>
        </p:txBody>
      </p:sp>
      <p:grpSp>
        <p:nvGrpSpPr>
          <p:cNvPr id="42" name="Group 41"/>
          <p:cNvGrpSpPr/>
          <p:nvPr/>
        </p:nvGrpSpPr>
        <p:grpSpPr>
          <a:xfrm>
            <a:off x="4452259" y="2966295"/>
            <a:ext cx="1808700" cy="2266238"/>
            <a:chOff x="8824044" y="754062"/>
            <a:chExt cx="1808700" cy="2266238"/>
          </a:xfrm>
        </p:grpSpPr>
        <p:grpSp>
          <p:nvGrpSpPr>
            <p:cNvPr id="41" name="Group 40"/>
            <p:cNvGrpSpPr/>
            <p:nvPr/>
          </p:nvGrpSpPr>
          <p:grpSpPr>
            <a:xfrm>
              <a:off x="8824044" y="754062"/>
              <a:ext cx="1808700" cy="1424645"/>
              <a:chOff x="8824044" y="754062"/>
              <a:chExt cx="1808700" cy="1424645"/>
            </a:xfrm>
          </p:grpSpPr>
          <p:sp>
            <p:nvSpPr>
              <p:cNvPr id="61" name="Rectangle 60"/>
              <p:cNvSpPr/>
              <p:nvPr/>
            </p:nvSpPr>
            <p:spPr bwMode="auto">
              <a:xfrm>
                <a:off x="9021530" y="754062"/>
                <a:ext cx="1409845" cy="1524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p:nvSpPr>
            <p:spPr bwMode="auto">
              <a:xfrm>
                <a:off x="9032412" y="1475302"/>
                <a:ext cx="1409845" cy="1524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3" name="Rectangle 62"/>
              <p:cNvSpPr/>
              <p:nvPr/>
            </p:nvSpPr>
            <p:spPr bwMode="auto">
              <a:xfrm>
                <a:off x="9032729" y="1664476"/>
                <a:ext cx="1409845" cy="152400"/>
              </a:xfrm>
              <a:prstGeom prst="rect">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4" name="TextBox 63"/>
              <p:cNvSpPr txBox="1"/>
              <p:nvPr/>
            </p:nvSpPr>
            <p:spPr>
              <a:xfrm>
                <a:off x="8824044" y="1846308"/>
                <a:ext cx="1808700" cy="332399"/>
              </a:xfrm>
              <a:prstGeom prst="rect">
                <a:avLst/>
              </a:prstGeom>
              <a:noFill/>
            </p:spPr>
            <p:txBody>
              <a:bodyPr wrap="none" lIns="0" tIns="0" rIns="0" bIns="0" rtlCol="0">
                <a:spAutoFit/>
              </a:bodyPr>
              <a:lstStyle/>
              <a:p>
                <a:pPr defTabSz="932536">
                  <a:lnSpc>
                    <a:spcPct val="90000"/>
                  </a:lnSpc>
                </a:pPr>
                <a:r>
                  <a:rPr lang="en-US" sz="2400" spc="-71" dirty="0" smtClean="0">
                    <a:solidFill>
                      <a:srgbClr val="FFFFFF"/>
                    </a:solidFill>
                    <a:latin typeface="Segoe UI Light"/>
                  </a:rPr>
                  <a:t>DSC Resources</a:t>
                </a:r>
                <a:endParaRPr lang="en-US" sz="2400" spc="-71" dirty="0">
                  <a:solidFill>
                    <a:srgbClr val="FFFFFF"/>
                  </a:solidFill>
                  <a:latin typeface="Segoe UI Light"/>
                </a:endParaRPr>
              </a:p>
            </p:txBody>
          </p:sp>
          <p:sp>
            <p:nvSpPr>
              <p:cNvPr id="40" name="Oval 39"/>
              <p:cNvSpPr/>
              <p:nvPr/>
            </p:nvSpPr>
            <p:spPr bwMode="auto">
              <a:xfrm>
                <a:off x="9723437" y="976091"/>
                <a:ext cx="45719" cy="76200"/>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8" name="Oval 67"/>
              <p:cNvSpPr/>
              <p:nvPr/>
            </p:nvSpPr>
            <p:spPr bwMode="auto">
              <a:xfrm>
                <a:off x="9723437" y="1128491"/>
                <a:ext cx="45719" cy="76200"/>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Oval 69"/>
              <p:cNvSpPr/>
              <p:nvPr/>
            </p:nvSpPr>
            <p:spPr bwMode="auto">
              <a:xfrm>
                <a:off x="9723437" y="1280891"/>
                <a:ext cx="45719" cy="76200"/>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6" name="Down Arrow 75"/>
            <p:cNvSpPr/>
            <p:nvPr/>
          </p:nvSpPr>
          <p:spPr bwMode="auto">
            <a:xfrm rot="19020938">
              <a:off x="9777259" y="2305332"/>
              <a:ext cx="523298" cy="714968"/>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44" name="Group 43"/>
          <p:cNvGrpSpPr/>
          <p:nvPr/>
        </p:nvGrpSpPr>
        <p:grpSpPr>
          <a:xfrm>
            <a:off x="7526997" y="334437"/>
            <a:ext cx="3095238" cy="2379627"/>
            <a:chOff x="7526997" y="334437"/>
            <a:chExt cx="3095238" cy="2379627"/>
          </a:xfrm>
        </p:grpSpPr>
        <p:sp>
          <p:nvSpPr>
            <p:cNvPr id="77" name="Down Arrow 76"/>
            <p:cNvSpPr/>
            <p:nvPr/>
          </p:nvSpPr>
          <p:spPr bwMode="auto">
            <a:xfrm rot="13430068">
              <a:off x="7526997" y="1999096"/>
              <a:ext cx="523298" cy="714968"/>
            </a:xfrm>
            <a:prstGeom prst="downArrow">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43" name="Group 42"/>
            <p:cNvGrpSpPr/>
            <p:nvPr/>
          </p:nvGrpSpPr>
          <p:grpSpPr>
            <a:xfrm>
              <a:off x="8466548" y="953456"/>
              <a:ext cx="1410773" cy="1345661"/>
              <a:chOff x="687183" y="4079452"/>
              <a:chExt cx="1410773" cy="1345661"/>
            </a:xfrm>
          </p:grpSpPr>
          <p:sp>
            <p:nvSpPr>
              <p:cNvPr id="78" name="TextBox 77"/>
              <p:cNvSpPr txBox="1"/>
              <p:nvPr/>
            </p:nvSpPr>
            <p:spPr>
              <a:xfrm>
                <a:off x="687183" y="4973002"/>
                <a:ext cx="1410773" cy="452111"/>
              </a:xfrm>
              <a:prstGeom prst="rect">
                <a:avLst/>
              </a:prstGeom>
              <a:solidFill>
                <a:srgbClr val="68217A"/>
              </a:solidFill>
            </p:spPr>
            <p:txBody>
              <a:bodyPr wrap="square" lIns="0" tIns="0" rIns="0" bIns="0" rtlCol="0">
                <a:spAutoFit/>
              </a:bodyPr>
              <a:lstStyle/>
              <a:p>
                <a:pPr algn="ctr" defTabSz="932498">
                  <a:lnSpc>
                    <a:spcPct val="90000"/>
                  </a:lnSpc>
                </a:pPr>
                <a:r>
                  <a:rPr lang="en-US" sz="3264" spc="-71" dirty="0">
                    <a:solidFill>
                      <a:prstClr val="white"/>
                    </a:solidFill>
                    <a:ea typeface="Segoe UI" pitchFamily="34" charset="0"/>
                    <a:cs typeface="Segoe UI" pitchFamily="34" charset="0"/>
                  </a:rPr>
                  <a:t>TFS</a:t>
                </a:r>
              </a:p>
            </p:txBody>
          </p:sp>
          <p:sp>
            <p:nvSpPr>
              <p:cNvPr id="79" name="Rectangle 78"/>
              <p:cNvSpPr/>
              <p:nvPr/>
            </p:nvSpPr>
            <p:spPr bwMode="auto">
              <a:xfrm>
                <a:off x="687183" y="4079452"/>
                <a:ext cx="1410773" cy="89355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93247" rIns="93247" bIns="93247" numCol="1" spcCol="0" rtlCol="0" fromWordArt="0" anchor="t" anchorCtr="0" forceAA="0" compatLnSpc="1">
                <a:prstTxWarp prst="textNoShape">
                  <a:avLst/>
                </a:prstTxWarp>
                <a:noAutofit/>
              </a:bodyPr>
              <a:lstStyle/>
              <a:p>
                <a:pPr algn="ctr" defTabSz="932229" fontAlgn="base">
                  <a:lnSpc>
                    <a:spcPct val="90000"/>
                  </a:lnSpc>
                  <a:spcBef>
                    <a:spcPct val="0"/>
                  </a:spcBef>
                  <a:spcAft>
                    <a:spcPct val="0"/>
                  </a:spcAft>
                </a:pPr>
                <a:endParaRPr lang="en-US" sz="2244"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90" name="Picture 89"/>
              <p:cNvPicPr>
                <a:picLocks noChangeAspect="1"/>
              </p:cNvPicPr>
              <p:nvPr/>
            </p:nvPicPr>
            <p:blipFill rotWithShape="1">
              <a:blip r:embed="rId5" cstate="print">
                <a:extLst>
                  <a:ext uri="{28A0092B-C50C-407E-A947-70E740481C1C}">
                    <a14:useLocalDpi xmlns:a14="http://schemas.microsoft.com/office/drawing/2010/main" val="0"/>
                  </a:ext>
                </a:extLst>
              </a:blip>
              <a:srcRect r="78749"/>
              <a:stretch/>
            </p:blipFill>
            <p:spPr>
              <a:xfrm>
                <a:off x="1012981" y="4183118"/>
                <a:ext cx="860686" cy="677423"/>
              </a:xfrm>
              <a:prstGeom prst="rect">
                <a:avLst/>
              </a:prstGeom>
            </p:spPr>
          </p:pic>
        </p:grpSp>
        <p:sp>
          <p:nvSpPr>
            <p:cNvPr id="92" name="TextBox 91"/>
            <p:cNvSpPr txBox="1"/>
            <p:nvPr/>
          </p:nvSpPr>
          <p:spPr>
            <a:xfrm>
              <a:off x="7721633" y="334437"/>
              <a:ext cx="2900602" cy="508601"/>
            </a:xfrm>
            <a:prstGeom prst="rect">
              <a:avLst/>
            </a:prstGeom>
            <a:noFill/>
          </p:spPr>
          <p:txBody>
            <a:bodyPr wrap="none" lIns="0" tIns="0" rIns="0" bIns="0" rtlCol="0">
              <a:spAutoFit/>
            </a:bodyPr>
            <a:lstStyle/>
            <a:p>
              <a:pPr defTabSz="932536">
                <a:lnSpc>
                  <a:spcPct val="90000"/>
                </a:lnSpc>
              </a:pPr>
              <a:r>
                <a:rPr lang="en-US" sz="3672" spc="-71" dirty="0" err="1" smtClean="0">
                  <a:solidFill>
                    <a:srgbClr val="FFFFFF"/>
                  </a:solidFill>
                  <a:latin typeface="Segoe UI Light"/>
                </a:rPr>
                <a:t>Config</a:t>
              </a:r>
              <a:r>
                <a:rPr lang="en-US" sz="3672" spc="-71" dirty="0" smtClean="0">
                  <a:solidFill>
                    <a:srgbClr val="FFFFFF"/>
                  </a:solidFill>
                  <a:latin typeface="Segoe UI Light"/>
                </a:rPr>
                <a:t> as Code</a:t>
              </a:r>
              <a:endParaRPr lang="en-US" sz="3672" spc="-71" dirty="0">
                <a:solidFill>
                  <a:srgbClr val="FFFFFF"/>
                </a:solidFill>
                <a:latin typeface="Segoe UI Light"/>
              </a:endParaRPr>
            </a:p>
          </p:txBody>
        </p:sp>
      </p:grpSp>
      <p:grpSp>
        <p:nvGrpSpPr>
          <p:cNvPr id="47" name="Group 46"/>
          <p:cNvGrpSpPr/>
          <p:nvPr/>
        </p:nvGrpSpPr>
        <p:grpSpPr>
          <a:xfrm>
            <a:off x="867986" y="2305928"/>
            <a:ext cx="3457184" cy="1343174"/>
            <a:chOff x="867986" y="2305928"/>
            <a:chExt cx="3457184" cy="1343174"/>
          </a:xfrm>
        </p:grpSpPr>
        <p:sp>
          <p:nvSpPr>
            <p:cNvPr id="45" name="Cloud 44"/>
            <p:cNvSpPr/>
            <p:nvPr/>
          </p:nvSpPr>
          <p:spPr bwMode="auto">
            <a:xfrm>
              <a:off x="867986" y="2305928"/>
              <a:ext cx="2839555" cy="1315837"/>
            </a:xfrm>
            <a:prstGeom prst="cloud">
              <a:avLst/>
            </a:prstGeom>
            <a:solidFill>
              <a:schemeClr val="tx1"/>
            </a:solidFill>
            <a:ln>
              <a:solidFill>
                <a:srgbClr val="002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442359"/>
                  </a:solidFill>
                  <a:ea typeface="Segoe UI" pitchFamily="34" charset="0"/>
                  <a:cs typeface="Segoe UI" pitchFamily="34" charset="0"/>
                </a:rPr>
                <a:t>Shared</a:t>
              </a:r>
            </a:p>
            <a:p>
              <a:pPr algn="ctr" defTabSz="932472" fontAlgn="base">
                <a:lnSpc>
                  <a:spcPct val="90000"/>
                </a:lnSpc>
                <a:spcBef>
                  <a:spcPct val="0"/>
                </a:spcBef>
                <a:spcAft>
                  <a:spcPct val="0"/>
                </a:spcAft>
              </a:pPr>
              <a:r>
                <a:rPr lang="en-US" sz="2400" dirty="0" smtClean="0">
                  <a:solidFill>
                    <a:srgbClr val="442359"/>
                  </a:solidFill>
                  <a:ea typeface="Segoe UI" pitchFamily="34" charset="0"/>
                  <a:cs typeface="Segoe UI" pitchFamily="34" charset="0"/>
                </a:rPr>
                <a:t>Gallery</a:t>
              </a:r>
            </a:p>
          </p:txBody>
        </p:sp>
        <p:sp>
          <p:nvSpPr>
            <p:cNvPr id="46" name="Freeform 45"/>
            <p:cNvSpPr/>
            <p:nvPr/>
          </p:nvSpPr>
          <p:spPr bwMode="auto">
            <a:xfrm>
              <a:off x="3565692" y="3287765"/>
              <a:ext cx="759478" cy="361337"/>
            </a:xfrm>
            <a:custGeom>
              <a:avLst/>
              <a:gdLst>
                <a:gd name="connsiteX0" fmla="*/ 0 w 954505"/>
                <a:gd name="connsiteY0" fmla="*/ 0 h 421163"/>
                <a:gd name="connsiteX1" fmla="*/ 272716 w 954505"/>
                <a:gd name="connsiteY1" fmla="*/ 409074 h 421163"/>
                <a:gd name="connsiteX2" fmla="*/ 954505 w 954505"/>
                <a:gd name="connsiteY2" fmla="*/ 272716 h 421163"/>
              </a:gdLst>
              <a:ahLst/>
              <a:cxnLst>
                <a:cxn ang="0">
                  <a:pos x="connsiteX0" y="connsiteY0"/>
                </a:cxn>
                <a:cxn ang="0">
                  <a:pos x="connsiteX1" y="connsiteY1"/>
                </a:cxn>
                <a:cxn ang="0">
                  <a:pos x="connsiteX2" y="connsiteY2"/>
                </a:cxn>
              </a:cxnLst>
              <a:rect l="l" t="t" r="r" b="b"/>
              <a:pathLst>
                <a:path w="954505" h="421163">
                  <a:moveTo>
                    <a:pt x="0" y="0"/>
                  </a:moveTo>
                  <a:cubicBezTo>
                    <a:pt x="56816" y="181810"/>
                    <a:pt x="113632" y="363621"/>
                    <a:pt x="272716" y="409074"/>
                  </a:cubicBezTo>
                  <a:cubicBezTo>
                    <a:pt x="431800" y="454527"/>
                    <a:pt x="693152" y="363621"/>
                    <a:pt x="954505" y="272716"/>
                  </a:cubicBezTo>
                </a:path>
              </a:pathLst>
            </a:custGeom>
            <a:noFill/>
            <a:ln w="28575">
              <a:solidFill>
                <a:schemeClr val="accent4"/>
              </a:solidFill>
              <a:headEnd type="triangle" w="med" len="med"/>
              <a:tailEnd type="triangl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26026531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23"/>
                                        </p:tgtEl>
                                      </p:cBhvr>
                                    </p:animEffect>
                                    <p:set>
                                      <p:cBhvr>
                                        <p:cTn id="28" dur="1" fill="hold">
                                          <p:stCondLst>
                                            <p:cond delay="499"/>
                                          </p:stCondLst>
                                        </p:cTn>
                                        <p:tgtEl>
                                          <p:spTgt spid="23"/>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66"/>
                                        </p:tgtEl>
                                      </p:cBhvr>
                                    </p:animEffect>
                                    <p:set>
                                      <p:cBhvr>
                                        <p:cTn id="31" dur="1" fill="hold">
                                          <p:stCondLst>
                                            <p:cond delay="499"/>
                                          </p:stCondLst>
                                        </p:cTn>
                                        <p:tgtEl>
                                          <p:spTgt spid="66"/>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1" nodeType="click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fade">
                                      <p:cBhvr>
                                        <p:cTn id="39" dur="500"/>
                                        <p:tgtEl>
                                          <p:spTgt spid="9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0" nodeType="clickEffect">
                                  <p:stCondLst>
                                    <p:cond delay="0"/>
                                  </p:stCondLst>
                                  <p:childTnLst>
                                    <p:animEffect transition="out" filter="fade">
                                      <p:cBhvr>
                                        <p:cTn id="43" dur="500"/>
                                        <p:tgtEl>
                                          <p:spTgt spid="91"/>
                                        </p:tgtEl>
                                      </p:cBhvr>
                                    </p:animEffect>
                                    <p:set>
                                      <p:cBhvr>
                                        <p:cTn id="44" dur="1" fill="hold">
                                          <p:stCondLst>
                                            <p:cond delay="499"/>
                                          </p:stCondLst>
                                        </p:cTn>
                                        <p:tgtEl>
                                          <p:spTgt spid="91"/>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4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6" grpId="1"/>
      <p:bldP spid="91" grpId="0"/>
      <p:bldP spid="91" grpId="1"/>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3447098"/>
          </a:xfrm>
        </p:spPr>
        <p:txBody>
          <a:bodyPr/>
          <a:lstStyle/>
          <a:p>
            <a:r>
              <a:rPr lang="en-US" dirty="0" smtClean="0"/>
              <a:t>Released to Windows and Linux</a:t>
            </a:r>
          </a:p>
          <a:p>
            <a:r>
              <a:rPr lang="en-US" dirty="0" smtClean="0"/>
              <a:t>Ran automated test</a:t>
            </a:r>
          </a:p>
          <a:p>
            <a:r>
              <a:rPr lang="en-US" dirty="0" smtClean="0"/>
              <a:t>DSC</a:t>
            </a:r>
          </a:p>
          <a:p>
            <a:r>
              <a:rPr lang="en-US" dirty="0" smtClean="0"/>
              <a:t>Custom Resources</a:t>
            </a:r>
          </a:p>
          <a:p>
            <a:r>
              <a:rPr lang="en-US" dirty="0" smtClean="0"/>
              <a:t>Release Pipeline</a:t>
            </a:r>
            <a:endParaRPr lang="en-US" dirty="0"/>
          </a:p>
        </p:txBody>
      </p:sp>
      <p:sp>
        <p:nvSpPr>
          <p:cNvPr id="5" name="Title 4"/>
          <p:cNvSpPr>
            <a:spLocks noGrp="1"/>
          </p:cNvSpPr>
          <p:nvPr>
            <p:ph type="title"/>
          </p:nvPr>
        </p:nvSpPr>
        <p:spPr/>
        <p:txBody>
          <a:bodyPr/>
          <a:lstStyle/>
          <a:p>
            <a:r>
              <a:rPr lang="en-US" dirty="0" smtClean="0"/>
              <a:t>Demo Recap</a:t>
            </a:r>
            <a:endParaRPr lang="en-US" dirty="0"/>
          </a:p>
        </p:txBody>
      </p:sp>
    </p:spTree>
    <p:extLst>
      <p:ext uri="{BB962C8B-B14F-4D97-AF65-F5344CB8AC3E}">
        <p14:creationId xmlns:p14="http://schemas.microsoft.com/office/powerpoint/2010/main" val="388810579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body" sz="quarter" idx="12"/>
          </p:nvPr>
        </p:nvSpPr>
        <p:spPr/>
        <p:txBody>
          <a:bodyPr/>
          <a:lstStyle/>
          <a:p>
            <a:r>
              <a:rPr lang="en-US" dirty="0" smtClean="0"/>
              <a:t>21 Days Free </a:t>
            </a:r>
            <a:r>
              <a:rPr lang="en-US" dirty="0" err="1" smtClean="0"/>
              <a:t>WintellectNOW</a:t>
            </a:r>
            <a:r>
              <a:rPr lang="en-US" dirty="0" smtClean="0"/>
              <a:t> Video Training</a:t>
            </a:r>
            <a:endParaRPr lang="en-US" dirty="0"/>
          </a:p>
        </p:txBody>
      </p:sp>
      <p:sp>
        <p:nvSpPr>
          <p:cNvPr id="4" name="Title 3"/>
          <p:cNvSpPr>
            <a:spLocks noGrp="1"/>
          </p:cNvSpPr>
          <p:nvPr>
            <p:ph type="title"/>
          </p:nvPr>
        </p:nvSpPr>
        <p:spPr/>
        <p:txBody>
          <a:bodyPr/>
          <a:lstStyle/>
          <a:p>
            <a:r>
              <a:rPr lang="en-US" b="1" dirty="0"/>
              <a:t>TEE14DevB333</a:t>
            </a:r>
            <a:endParaRPr lang="en-US" dirty="0"/>
          </a:p>
        </p:txBody>
      </p:sp>
      <p:sp>
        <p:nvSpPr>
          <p:cNvPr id="2" name="Rectangle 1"/>
          <p:cNvSpPr/>
          <p:nvPr/>
        </p:nvSpPr>
        <p:spPr bwMode="auto">
          <a:xfrm>
            <a:off x="7285037" y="2278062"/>
            <a:ext cx="3429000" cy="1828800"/>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7437" y="2478026"/>
            <a:ext cx="3121240" cy="1476437"/>
          </a:xfrm>
          <a:prstGeom prst="rect">
            <a:avLst/>
          </a:prstGeom>
        </p:spPr>
      </p:pic>
    </p:spTree>
    <p:extLst>
      <p:ext uri="{BB962C8B-B14F-4D97-AF65-F5344CB8AC3E}">
        <p14:creationId xmlns:p14="http://schemas.microsoft.com/office/powerpoint/2010/main" val="4062398466"/>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Rectangle 2"/>
          <p:cNvSpPr/>
          <p:nvPr/>
        </p:nvSpPr>
        <p:spPr bwMode="auto">
          <a:xfrm>
            <a:off x="2865437" y="1897062"/>
            <a:ext cx="6705600" cy="3962400"/>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Content Placeholder 5"/>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187276" y="2275648"/>
            <a:ext cx="6061922" cy="3328876"/>
          </a:xfrm>
          <a:prstGeom prst="rect">
            <a:avLst/>
          </a:prstGeom>
        </p:spPr>
      </p:pic>
    </p:spTree>
    <p:extLst>
      <p:ext uri="{BB962C8B-B14F-4D97-AF65-F5344CB8AC3E}">
        <p14:creationId xmlns:p14="http://schemas.microsoft.com/office/powerpoint/2010/main" val="4046465997"/>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69551367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8" y="1212850"/>
            <a:ext cx="11887200" cy="5412764"/>
          </a:xfrm>
        </p:spPr>
        <p:txBody>
          <a:bodyPr lIns="182880" tIns="146304" rIns="182880" bIns="146304"/>
          <a:lstStyle/>
          <a:p>
            <a:pPr marL="404813" indent="-404813">
              <a:spcBef>
                <a:spcPts val="2200"/>
              </a:spcBef>
            </a:pPr>
            <a:r>
              <a:rPr lang="en-US" sz="3200" dirty="0"/>
              <a:t>Connect with peers: </a:t>
            </a:r>
            <a:r>
              <a:rPr lang="en-US" sz="3200" dirty="0" err="1"/>
              <a:t>DevOps</a:t>
            </a:r>
            <a:r>
              <a:rPr lang="en-US" sz="3200" dirty="0"/>
              <a:t> </a:t>
            </a:r>
            <a:r>
              <a:rPr lang="en-US" sz="3200" dirty="0" smtClean="0"/>
              <a:t>meet up on Thurs </a:t>
            </a:r>
            <a:r>
              <a:rPr lang="en-US" sz="3200" dirty="0"/>
              <a:t>(30</a:t>
            </a:r>
            <a:r>
              <a:rPr lang="en-US" sz="3200" baseline="30000" dirty="0"/>
              <a:t>th</a:t>
            </a:r>
            <a:r>
              <a:rPr lang="en-US" sz="3200" dirty="0"/>
              <a:t>) 14:30–15:30 @ IT Community Experts </a:t>
            </a:r>
            <a:r>
              <a:rPr lang="en-US" sz="3200" dirty="0" smtClean="0"/>
              <a:t>in </a:t>
            </a:r>
            <a:r>
              <a:rPr lang="en-US" sz="3200" dirty="0"/>
              <a:t>the Resource Zone (Expo Hall 7)</a:t>
            </a:r>
          </a:p>
          <a:p>
            <a:pPr marL="404813" indent="-404813">
              <a:spcBef>
                <a:spcPts val="2200"/>
              </a:spcBef>
            </a:pPr>
            <a:r>
              <a:rPr lang="en-US" sz="3200" dirty="0" err="1"/>
              <a:t>DevOps</a:t>
            </a:r>
            <a:r>
              <a:rPr lang="en-US" sz="3200" dirty="0"/>
              <a:t> sessions @ TEE </a:t>
            </a:r>
            <a:r>
              <a:rPr lang="en-US" sz="3600" dirty="0" smtClean="0"/>
              <a:t/>
            </a:r>
            <a:br>
              <a:rPr lang="en-US" sz="3600" dirty="0" smtClean="0"/>
            </a:br>
            <a:r>
              <a:rPr lang="en-US" sz="2400" dirty="0" smtClean="0">
                <a:latin typeface="+mn-lt"/>
                <a:hlinkClick r:id="rId3"/>
              </a:rPr>
              <a:t>http://aka.ms/techeddevops</a:t>
            </a:r>
            <a:endParaRPr lang="en-US" sz="2400" dirty="0">
              <a:latin typeface="+mn-lt"/>
            </a:endParaRPr>
          </a:p>
          <a:p>
            <a:pPr marL="404813" indent="-404813">
              <a:spcBef>
                <a:spcPts val="2200"/>
              </a:spcBef>
            </a:pPr>
            <a:r>
              <a:rPr lang="en-US" sz="3200" dirty="0"/>
              <a:t>Resources for </a:t>
            </a:r>
            <a:r>
              <a:rPr lang="en-US" sz="3200" dirty="0" err="1"/>
              <a:t>Devs</a:t>
            </a:r>
            <a:r>
              <a:rPr lang="en-US" sz="3600" dirty="0" smtClean="0"/>
              <a:t/>
            </a:r>
            <a:br>
              <a:rPr lang="en-US" sz="3600" dirty="0" smtClean="0"/>
            </a:br>
            <a:r>
              <a:rPr lang="en-US" sz="2400" dirty="0">
                <a:latin typeface="+mn-lt"/>
                <a:hlinkClick r:id="rId4"/>
              </a:rPr>
              <a:t>http://aka.ms/teched-eu</a:t>
            </a:r>
            <a:endParaRPr lang="en-US" sz="2400" dirty="0">
              <a:latin typeface="+mn-lt"/>
            </a:endParaRPr>
          </a:p>
          <a:p>
            <a:pPr marL="404813" indent="-404813">
              <a:spcBef>
                <a:spcPts val="2200"/>
              </a:spcBef>
            </a:pPr>
            <a:r>
              <a:rPr lang="en-US" sz="3200" dirty="0"/>
              <a:t>Resources for IT Ops</a:t>
            </a:r>
            <a:br>
              <a:rPr lang="en-US" sz="3200" dirty="0"/>
            </a:br>
            <a:r>
              <a:rPr lang="en-US" sz="2400" dirty="0">
                <a:latin typeface="+mn-lt"/>
                <a:hlinkClick r:id="rId5"/>
              </a:rPr>
              <a:t>http://</a:t>
            </a:r>
            <a:r>
              <a:rPr lang="en-US" sz="2400" dirty="0" smtClean="0">
                <a:latin typeface="+mn-lt"/>
                <a:hlinkClick r:id="rId5"/>
              </a:rPr>
              <a:t>aka.ms/devopstl</a:t>
            </a:r>
            <a:endParaRPr lang="en-US" sz="2400" dirty="0">
              <a:latin typeface="+mn-lt"/>
            </a:endParaRPr>
          </a:p>
          <a:p>
            <a:pPr marL="404813" indent="-404813">
              <a:spcBef>
                <a:spcPts val="2200"/>
              </a:spcBef>
            </a:pPr>
            <a:r>
              <a:rPr lang="en-US" sz="3200" dirty="0"/>
              <a:t>Join the </a:t>
            </a:r>
            <a:r>
              <a:rPr lang="en-US" sz="3200" dirty="0" err="1"/>
              <a:t>DevOps</a:t>
            </a:r>
            <a:r>
              <a:rPr lang="en-US" sz="3200" dirty="0"/>
              <a:t> Insiders Group </a:t>
            </a:r>
            <a:br>
              <a:rPr lang="en-US" sz="3200" dirty="0"/>
            </a:br>
            <a:r>
              <a:rPr lang="en-US" sz="2400" dirty="0" smtClean="0">
                <a:latin typeface="+mn-lt"/>
                <a:hlinkClick r:id="rId6"/>
              </a:rPr>
              <a:t>msdevops@microsoft.com</a:t>
            </a:r>
            <a:endParaRPr lang="en-US" sz="2400" dirty="0">
              <a:latin typeface="+mn-lt"/>
            </a:endParaRPr>
          </a:p>
        </p:txBody>
      </p:sp>
      <p:sp>
        <p:nvSpPr>
          <p:cNvPr id="2" name="Title 1"/>
          <p:cNvSpPr>
            <a:spLocks noGrp="1"/>
          </p:cNvSpPr>
          <p:nvPr>
            <p:ph type="title"/>
          </p:nvPr>
        </p:nvSpPr>
        <p:spPr/>
        <p:txBody>
          <a:bodyPr/>
          <a:lstStyle/>
          <a:p>
            <a:r>
              <a:rPr lang="en-US" dirty="0" err="1" smtClean="0"/>
              <a:t>DevOps</a:t>
            </a:r>
            <a:r>
              <a:rPr lang="en-US" dirty="0" smtClean="0"/>
              <a:t> Resources</a:t>
            </a:r>
            <a:endParaRPr lang="en-US" dirty="0"/>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15239" y="4600723"/>
            <a:ext cx="3946600" cy="2096940"/>
          </a:xfrm>
          <a:prstGeom prst="rect">
            <a:avLst/>
          </a:prstGeom>
        </p:spPr>
      </p:pic>
    </p:spTree>
    <p:extLst>
      <p:ext uri="{BB962C8B-B14F-4D97-AF65-F5344CB8AC3E}">
        <p14:creationId xmlns:p14="http://schemas.microsoft.com/office/powerpoint/2010/main" val="4125819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600"/>
                                        <p:tgtEl>
                                          <p:spTgt spid="8">
                                            <p:txEl>
                                              <p:pRg st="0" end="0"/>
                                            </p:txEl>
                                          </p:spTgt>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600"/>
                                        <p:tgtEl>
                                          <p:spTgt spid="8">
                                            <p:txEl>
                                              <p:pRg st="1" end="1"/>
                                            </p:txEl>
                                          </p:spTgt>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600"/>
                                        <p:tgtEl>
                                          <p:spTgt spid="8">
                                            <p:txEl>
                                              <p:pRg st="2" end="2"/>
                                            </p:txEl>
                                          </p:spTgt>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600"/>
                                        <p:tgtEl>
                                          <p:spTgt spid="8">
                                            <p:txEl>
                                              <p:pRg st="3" end="3"/>
                                            </p:txEl>
                                          </p:spTgt>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600"/>
                                        <p:tgtEl>
                                          <p:spTgt spid="8">
                                            <p:txEl>
                                              <p:pRg st="4" end="4"/>
                                            </p:txEl>
                                          </p:spTgt>
                                        </p:tgtEl>
                                      </p:cBhvr>
                                    </p:animEffect>
                                  </p:childTnLst>
                                </p:cTn>
                              </p:par>
                              <p:par>
                                <p:cTn id="20" presetID="63" presetClass="path" presetSubtype="0" decel="100000" fill="hold" grpId="1" nodeType="withEffect">
                                  <p:stCondLst>
                                    <p:cond delay="0"/>
                                  </p:stCondLst>
                                  <p:childTnLst>
                                    <p:animMotion origin="layout" path="M -0.02412 -2.37857E-6 L -3.73755E-6 -2.37857E-6 " pathEditMode="relative" rAng="0" ptsTypes="AA">
                                      <p:cBhvr>
                                        <p:cTn id="21" dur="1000" fill="hold"/>
                                        <p:tgtEl>
                                          <p:spTgt spid="8">
                                            <p:txEl>
                                              <p:pRg st="0" end="0"/>
                                            </p:txEl>
                                          </p:spTgt>
                                        </p:tgtEl>
                                        <p:attrNameLst>
                                          <p:attrName>ppt_x</p:attrName>
                                          <p:attrName>ppt_y</p:attrName>
                                        </p:attrNameLst>
                                      </p:cBhvr>
                                      <p:rCtr x="1200" y="0"/>
                                    </p:animMotion>
                                  </p:childTnLst>
                                </p:cTn>
                              </p:par>
                              <p:par>
                                <p:cTn id="22" presetID="63" presetClass="path" presetSubtype="0" decel="100000" fill="hold" grpId="1" nodeType="withEffect">
                                  <p:stCondLst>
                                    <p:cond delay="0"/>
                                  </p:stCondLst>
                                  <p:childTnLst>
                                    <p:animMotion origin="layout" path="M -0.02413 9.39628E-7 L 1.5854E-6 9.39628E-7 " pathEditMode="relative" rAng="0" ptsTypes="AA">
                                      <p:cBhvr>
                                        <p:cTn id="23" dur="1000" fill="hold"/>
                                        <p:tgtEl>
                                          <p:spTgt spid="8">
                                            <p:txEl>
                                              <p:pRg st="1" end="1"/>
                                            </p:txEl>
                                          </p:spTgt>
                                        </p:tgtEl>
                                        <p:attrNameLst>
                                          <p:attrName>ppt_x</p:attrName>
                                          <p:attrName>ppt_y</p:attrName>
                                        </p:attrNameLst>
                                      </p:cBhvr>
                                      <p:rCtr x="1200" y="0"/>
                                    </p:animMotion>
                                  </p:childTnLst>
                                </p:cTn>
                              </p:par>
                              <p:par>
                                <p:cTn id="24" presetID="63" presetClass="path" presetSubtype="0" decel="100000" fill="hold" grpId="1" nodeType="withEffect">
                                  <p:stCondLst>
                                    <p:cond delay="0"/>
                                  </p:stCondLst>
                                  <p:childTnLst>
                                    <p:animMotion origin="layout" path="M -0.02413 -4.79346E-6 L -2.88486E-7 -4.79346E-6 " pathEditMode="relative" rAng="0" ptsTypes="AA">
                                      <p:cBhvr>
                                        <p:cTn id="25" dur="1000" fill="hold"/>
                                        <p:tgtEl>
                                          <p:spTgt spid="8">
                                            <p:txEl>
                                              <p:pRg st="2" end="2"/>
                                            </p:txEl>
                                          </p:spTgt>
                                        </p:tgtEl>
                                        <p:attrNameLst>
                                          <p:attrName>ppt_x</p:attrName>
                                          <p:attrName>ppt_y</p:attrName>
                                        </p:attrNameLst>
                                      </p:cBhvr>
                                      <p:rCtr x="1200" y="0"/>
                                    </p:animMotion>
                                  </p:childTnLst>
                                </p:cTn>
                              </p:par>
                              <p:par>
                                <p:cTn id="26" presetID="63" presetClass="path" presetSubtype="0" decel="100000" fill="hold" grpId="1" nodeType="withEffect">
                                  <p:stCondLst>
                                    <p:cond delay="0"/>
                                  </p:stCondLst>
                                  <p:childTnLst>
                                    <p:animMotion origin="layout" path="M -0.02413 -5.26555E-7 L 4.86852E-6 -5.26555E-7 " pathEditMode="relative" rAng="0" ptsTypes="AA">
                                      <p:cBhvr>
                                        <p:cTn id="27" dur="1000" fill="hold"/>
                                        <p:tgtEl>
                                          <p:spTgt spid="8">
                                            <p:txEl>
                                              <p:pRg st="3" end="3"/>
                                            </p:txEl>
                                          </p:spTgt>
                                        </p:tgtEl>
                                        <p:attrNameLst>
                                          <p:attrName>ppt_x</p:attrName>
                                          <p:attrName>ppt_y</p:attrName>
                                        </p:attrNameLst>
                                      </p:cBhvr>
                                      <p:rCtr x="1200" y="0"/>
                                    </p:animMotion>
                                  </p:childTnLst>
                                </p:cTn>
                              </p:par>
                              <p:par>
                                <p:cTn id="28" presetID="63" presetClass="path" presetSubtype="0" decel="100000" fill="hold" grpId="1" nodeType="withEffect">
                                  <p:stCondLst>
                                    <p:cond delay="0"/>
                                  </p:stCondLst>
                                  <p:childTnLst>
                                    <p:animMotion origin="layout" path="M -0.02412 7.03586E-7 L -2.03472E-6 7.03586E-7 " pathEditMode="relative" rAng="0" ptsTypes="AA">
                                      <p:cBhvr>
                                        <p:cTn id="29" dur="1000" fill="hold"/>
                                        <p:tgtEl>
                                          <p:spTgt spid="8">
                                            <p:txEl>
                                              <p:pRg st="4" end="4"/>
                                            </p:txEl>
                                          </p:spTgt>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8" grpI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0"/>
          </p:nvPr>
        </p:nvSpPr>
        <p:spPr>
          <a:xfrm>
            <a:off x="274638" y="1545485"/>
            <a:ext cx="11887200" cy="2521716"/>
          </a:xfrm>
        </p:spPr>
        <p:txBody>
          <a:bodyPr lIns="182880" tIns="146304" rIns="182880" bIns="146304"/>
          <a:lstStyle/>
          <a:p>
            <a:pPr marL="457200" indent="-457200">
              <a:spcBef>
                <a:spcPts val="2200"/>
              </a:spcBef>
              <a:buClr>
                <a:schemeClr val="tx2"/>
              </a:buClr>
            </a:pPr>
            <a:r>
              <a:rPr lang="en-US" dirty="0">
                <a:gradFill>
                  <a:gsLst>
                    <a:gs pos="0">
                      <a:schemeClr val="tx1"/>
                    </a:gs>
                    <a:gs pos="100000">
                      <a:schemeClr val="tx1"/>
                    </a:gs>
                  </a:gsLst>
                  <a:lin ang="5400000" scaled="0"/>
                </a:gradFill>
                <a:hlinkClick r:id="rId3"/>
              </a:rPr>
              <a:t>http://www.visualstudio.com</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4"/>
              </a:rPr>
              <a:t>http://blogs.msdn.com/b/developer-tools/</a:t>
            </a:r>
            <a:endParaRPr lang="en-US" dirty="0">
              <a:gradFill>
                <a:gsLst>
                  <a:gs pos="0">
                    <a:schemeClr val="tx1"/>
                  </a:gs>
                  <a:gs pos="100000">
                    <a:schemeClr val="tx1"/>
                  </a:gs>
                </a:gsLst>
                <a:lin ang="5400000" scaled="0"/>
              </a:gradFill>
            </a:endParaRPr>
          </a:p>
          <a:p>
            <a:pPr marL="457200" indent="-457200">
              <a:spcBef>
                <a:spcPts val="2200"/>
              </a:spcBef>
              <a:buClr>
                <a:schemeClr val="tx2"/>
              </a:buClr>
            </a:pPr>
            <a:r>
              <a:rPr lang="en-US" dirty="0">
                <a:gradFill>
                  <a:gsLst>
                    <a:gs pos="0">
                      <a:schemeClr val="tx1"/>
                    </a:gs>
                    <a:gs pos="100000">
                      <a:schemeClr val="tx1"/>
                    </a:gs>
                  </a:gsLst>
                  <a:lin ang="5400000" scaled="0"/>
                </a:gradFill>
                <a:hlinkClick r:id="rId5"/>
              </a:rPr>
              <a:t>http://msdn.microsoft.com/vstudio</a:t>
            </a:r>
            <a:r>
              <a:rPr lang="en-US" dirty="0">
                <a:gradFill>
                  <a:gsLst>
                    <a:gs pos="0">
                      <a:schemeClr val="tx1"/>
                    </a:gs>
                    <a:gs pos="100000">
                      <a:schemeClr val="tx1"/>
                    </a:gs>
                  </a:gsLst>
                  <a:lin ang="5400000" scaled="0"/>
                </a:gradFill>
              </a:rPr>
              <a:t> </a:t>
            </a:r>
          </a:p>
        </p:txBody>
      </p:sp>
      <p:sp>
        <p:nvSpPr>
          <p:cNvPr id="4" name="Title 3"/>
          <p:cNvSpPr>
            <a:spLocks noGrp="1"/>
          </p:cNvSpPr>
          <p:nvPr>
            <p:ph type="title"/>
          </p:nvPr>
        </p:nvSpPr>
        <p:spPr/>
        <p:txBody>
          <a:bodyPr/>
          <a:lstStyle/>
          <a:p>
            <a:r>
              <a:rPr lang="en-US" dirty="0" smtClean="0"/>
              <a:t>DEV Track Resources</a:t>
            </a:r>
            <a:endParaRPr lang="en-US" dirty="0"/>
          </a:p>
        </p:txBody>
      </p:sp>
      <p:grpSp>
        <p:nvGrpSpPr>
          <p:cNvPr id="3" name="Group 2"/>
          <p:cNvGrpSpPr/>
          <p:nvPr/>
        </p:nvGrpSpPr>
        <p:grpSpPr>
          <a:xfrm>
            <a:off x="8504238" y="4838317"/>
            <a:ext cx="3076577" cy="683264"/>
            <a:chOff x="8297184" y="4389321"/>
            <a:chExt cx="3076577" cy="683264"/>
          </a:xfrm>
        </p:grpSpPr>
        <p:sp>
          <p:nvSpPr>
            <p:cNvPr id="24" name="Oval 23"/>
            <p:cNvSpPr/>
            <p:nvPr/>
          </p:nvSpPr>
          <p:spPr bwMode="auto">
            <a:xfrm>
              <a:off x="8297184" y="4449964"/>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Content Placeholder 4"/>
            <p:cNvSpPr txBox="1">
              <a:spLocks/>
            </p:cNvSpPr>
            <p:nvPr/>
          </p:nvSpPr>
          <p:spPr>
            <a:xfrm>
              <a:off x="8859162" y="4389321"/>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err="1" smtClean="0"/>
                <a:t>visualstudio</a:t>
              </a:r>
              <a:endParaRPr lang="en-US" sz="3600" dirty="0" smtClean="0"/>
            </a:p>
          </p:txBody>
        </p:sp>
        <p:sp useBgFill="1">
          <p:nvSpPr>
            <p:cNvPr id="21" name="Freeform 6"/>
            <p:cNvSpPr>
              <a:spLocks noChangeAspect="1" noEditPoints="1"/>
            </p:cNvSpPr>
            <p:nvPr/>
          </p:nvSpPr>
          <p:spPr bwMode="auto">
            <a:xfrm>
              <a:off x="8428635" y="4624936"/>
              <a:ext cx="299076" cy="212035"/>
            </a:xfrm>
            <a:custGeom>
              <a:avLst/>
              <a:gdLst>
                <a:gd name="T0" fmla="*/ 1856 w 1885"/>
                <a:gd name="T1" fmla="*/ 243 h 1336"/>
                <a:gd name="T2" fmla="*/ 1629 w 1885"/>
                <a:gd name="T3" fmla="*/ 24 h 1336"/>
                <a:gd name="T4" fmla="*/ 942 w 1885"/>
                <a:gd name="T5" fmla="*/ 0 h 1336"/>
                <a:gd name="T6" fmla="*/ 943 w 1885"/>
                <a:gd name="T7" fmla="*/ 0 h 1336"/>
                <a:gd name="T8" fmla="*/ 256 w 1885"/>
                <a:gd name="T9" fmla="*/ 24 h 1336"/>
                <a:gd name="T10" fmla="*/ 29 w 1885"/>
                <a:gd name="T11" fmla="*/ 243 h 1336"/>
                <a:gd name="T12" fmla="*/ 0 w 1885"/>
                <a:gd name="T13" fmla="*/ 657 h 1336"/>
                <a:gd name="T14" fmla="*/ 0 w 1885"/>
                <a:gd name="T15" fmla="*/ 679 h 1336"/>
                <a:gd name="T16" fmla="*/ 29 w 1885"/>
                <a:gd name="T17" fmla="*/ 1093 h 1336"/>
                <a:gd name="T18" fmla="*/ 256 w 1885"/>
                <a:gd name="T19" fmla="*/ 1312 h 1336"/>
                <a:gd name="T20" fmla="*/ 943 w 1885"/>
                <a:gd name="T21" fmla="*/ 1336 h 1336"/>
                <a:gd name="T22" fmla="*/ 942 w 1885"/>
                <a:gd name="T23" fmla="*/ 1336 h 1336"/>
                <a:gd name="T24" fmla="*/ 1629 w 1885"/>
                <a:gd name="T25" fmla="*/ 1312 h 1336"/>
                <a:gd name="T26" fmla="*/ 1856 w 1885"/>
                <a:gd name="T27" fmla="*/ 1093 h 1336"/>
                <a:gd name="T28" fmla="*/ 1885 w 1885"/>
                <a:gd name="T29" fmla="*/ 679 h 1336"/>
                <a:gd name="T30" fmla="*/ 1885 w 1885"/>
                <a:gd name="T31" fmla="*/ 657 h 1336"/>
                <a:gd name="T32" fmla="*/ 1856 w 1885"/>
                <a:gd name="T33" fmla="*/ 243 h 1336"/>
                <a:gd name="T34" fmla="*/ 747 w 1885"/>
                <a:gd name="T35" fmla="*/ 933 h 1336"/>
                <a:gd name="T36" fmla="*/ 747 w 1885"/>
                <a:gd name="T37" fmla="*/ 397 h 1336"/>
                <a:gd name="T38" fmla="*/ 1247 w 1885"/>
                <a:gd name="T39" fmla="*/ 659 h 1336"/>
                <a:gd name="T40" fmla="*/ 747 w 1885"/>
                <a:gd name="T41" fmla="*/ 933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5" h="1336">
                  <a:moveTo>
                    <a:pt x="1856" y="243"/>
                  </a:moveTo>
                  <a:cubicBezTo>
                    <a:pt x="1820" y="99"/>
                    <a:pt x="1753" y="44"/>
                    <a:pt x="1629" y="24"/>
                  </a:cubicBezTo>
                  <a:cubicBezTo>
                    <a:pt x="1557" y="13"/>
                    <a:pt x="1214" y="0"/>
                    <a:pt x="942" y="0"/>
                  </a:cubicBezTo>
                  <a:cubicBezTo>
                    <a:pt x="943" y="0"/>
                    <a:pt x="943" y="0"/>
                    <a:pt x="943" y="0"/>
                  </a:cubicBezTo>
                  <a:cubicBezTo>
                    <a:pt x="671" y="0"/>
                    <a:pt x="328" y="14"/>
                    <a:pt x="256" y="24"/>
                  </a:cubicBezTo>
                  <a:cubicBezTo>
                    <a:pt x="132" y="44"/>
                    <a:pt x="65" y="99"/>
                    <a:pt x="29" y="243"/>
                  </a:cubicBezTo>
                  <a:cubicBezTo>
                    <a:pt x="17" y="291"/>
                    <a:pt x="0" y="556"/>
                    <a:pt x="0" y="657"/>
                  </a:cubicBezTo>
                  <a:cubicBezTo>
                    <a:pt x="0" y="679"/>
                    <a:pt x="0" y="679"/>
                    <a:pt x="0" y="679"/>
                  </a:cubicBezTo>
                  <a:cubicBezTo>
                    <a:pt x="0" y="780"/>
                    <a:pt x="17" y="1045"/>
                    <a:pt x="29" y="1093"/>
                  </a:cubicBezTo>
                  <a:cubicBezTo>
                    <a:pt x="65" y="1237"/>
                    <a:pt x="132" y="1292"/>
                    <a:pt x="256" y="1312"/>
                  </a:cubicBezTo>
                  <a:cubicBezTo>
                    <a:pt x="328" y="1323"/>
                    <a:pt x="671" y="1336"/>
                    <a:pt x="943" y="1336"/>
                  </a:cubicBezTo>
                  <a:cubicBezTo>
                    <a:pt x="942" y="1336"/>
                    <a:pt x="942" y="1336"/>
                    <a:pt x="942" y="1336"/>
                  </a:cubicBezTo>
                  <a:cubicBezTo>
                    <a:pt x="1214" y="1336"/>
                    <a:pt x="1557" y="1323"/>
                    <a:pt x="1629" y="1312"/>
                  </a:cubicBezTo>
                  <a:cubicBezTo>
                    <a:pt x="1753" y="1292"/>
                    <a:pt x="1820" y="1237"/>
                    <a:pt x="1856" y="1093"/>
                  </a:cubicBezTo>
                  <a:cubicBezTo>
                    <a:pt x="1868" y="1045"/>
                    <a:pt x="1885" y="780"/>
                    <a:pt x="1885" y="679"/>
                  </a:cubicBezTo>
                  <a:cubicBezTo>
                    <a:pt x="1885" y="657"/>
                    <a:pt x="1885" y="657"/>
                    <a:pt x="1885" y="657"/>
                  </a:cubicBezTo>
                  <a:cubicBezTo>
                    <a:pt x="1885" y="556"/>
                    <a:pt x="1868" y="291"/>
                    <a:pt x="1856" y="243"/>
                  </a:cubicBezTo>
                  <a:close/>
                  <a:moveTo>
                    <a:pt x="747" y="933"/>
                  </a:moveTo>
                  <a:cubicBezTo>
                    <a:pt x="747" y="397"/>
                    <a:pt x="747" y="397"/>
                    <a:pt x="747" y="397"/>
                  </a:cubicBezTo>
                  <a:cubicBezTo>
                    <a:pt x="1247" y="659"/>
                    <a:pt x="1247" y="659"/>
                    <a:pt x="1247" y="659"/>
                  </a:cubicBezTo>
                  <a:lnTo>
                    <a:pt x="747" y="933"/>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3"/>
          <p:cNvGrpSpPr/>
          <p:nvPr/>
        </p:nvGrpSpPr>
        <p:grpSpPr>
          <a:xfrm>
            <a:off x="4292682" y="4838317"/>
            <a:ext cx="3503651" cy="683264"/>
            <a:chOff x="4085628" y="4215696"/>
            <a:chExt cx="3503651" cy="683264"/>
          </a:xfrm>
        </p:grpSpPr>
        <p:sp>
          <p:nvSpPr>
            <p:cNvPr id="23" name="Oval 22"/>
            <p:cNvSpPr/>
            <p:nvPr/>
          </p:nvSpPr>
          <p:spPr bwMode="auto">
            <a:xfrm>
              <a:off x="408562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Content Placeholder 4"/>
            <p:cNvSpPr txBox="1">
              <a:spLocks/>
            </p:cNvSpPr>
            <p:nvPr/>
          </p:nvSpPr>
          <p:spPr>
            <a:xfrm>
              <a:off x="4647606" y="4215696"/>
              <a:ext cx="2941673"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smtClean="0"/>
                <a:t>@</a:t>
              </a:r>
              <a:r>
                <a:rPr lang="en-US" sz="3600" dirty="0" err="1" smtClean="0"/>
                <a:t>visualstudio</a:t>
              </a:r>
              <a:endParaRPr lang="en-US" sz="3600" dirty="0" smtClean="0"/>
            </a:p>
          </p:txBody>
        </p:sp>
        <p:sp useBgFill="1">
          <p:nvSpPr>
            <p:cNvPr id="12" name="Freeform 38"/>
            <p:cNvSpPr>
              <a:spLocks noChangeAspect="1"/>
            </p:cNvSpPr>
            <p:nvPr/>
          </p:nvSpPr>
          <p:spPr bwMode="auto">
            <a:xfrm>
              <a:off x="4187808" y="4422273"/>
              <a:ext cx="357619" cy="270110"/>
            </a:xfrm>
            <a:custGeom>
              <a:avLst/>
              <a:gdLst>
                <a:gd name="T0" fmla="*/ 544 w 1126"/>
                <a:gd name="T1" fmla="*/ 300 h 849"/>
                <a:gd name="T2" fmla="*/ 674 w 1126"/>
                <a:gd name="T3" fmla="*/ 61 h 849"/>
                <a:gd name="T4" fmla="*/ 710 w 1126"/>
                <a:gd name="T5" fmla="*/ 53 h 849"/>
                <a:gd name="T6" fmla="*/ 744 w 1126"/>
                <a:gd name="T7" fmla="*/ 29 h 849"/>
                <a:gd name="T8" fmla="*/ 759 w 1126"/>
                <a:gd name="T9" fmla="*/ 50 h 849"/>
                <a:gd name="T10" fmla="*/ 748 w 1126"/>
                <a:gd name="T11" fmla="*/ 88 h 849"/>
                <a:gd name="T12" fmla="*/ 985 w 1126"/>
                <a:gd name="T13" fmla="*/ 288 h 849"/>
                <a:gd name="T14" fmla="*/ 1003 w 1126"/>
                <a:gd name="T15" fmla="*/ 308 h 849"/>
                <a:gd name="T16" fmla="*/ 1121 w 1126"/>
                <a:gd name="T17" fmla="*/ 303 h 849"/>
                <a:gd name="T18" fmla="*/ 1023 w 1126"/>
                <a:gd name="T19" fmla="*/ 361 h 849"/>
                <a:gd name="T20" fmla="*/ 1022 w 1126"/>
                <a:gd name="T21" fmla="*/ 370 h 849"/>
                <a:gd name="T22" fmla="*/ 1126 w 1126"/>
                <a:gd name="T23" fmla="*/ 377 h 849"/>
                <a:gd name="T24" fmla="*/ 994 w 1126"/>
                <a:gd name="T25" fmla="*/ 429 h 849"/>
                <a:gd name="T26" fmla="*/ 773 w 1126"/>
                <a:gd name="T27" fmla="*/ 711 h 849"/>
                <a:gd name="T28" fmla="*/ 0 w 1126"/>
                <a:gd name="T29" fmla="*/ 579 h 849"/>
                <a:gd name="T30" fmla="*/ 416 w 1126"/>
                <a:gd name="T31" fmla="*/ 563 h 849"/>
                <a:gd name="T32" fmla="*/ 377 w 1126"/>
                <a:gd name="T33" fmla="*/ 466 h 849"/>
                <a:gd name="T34" fmla="*/ 251 w 1126"/>
                <a:gd name="T35" fmla="*/ 410 h 849"/>
                <a:gd name="T36" fmla="*/ 256 w 1126"/>
                <a:gd name="T37" fmla="*/ 384 h 849"/>
                <a:gd name="T38" fmla="*/ 316 w 1126"/>
                <a:gd name="T39" fmla="*/ 366 h 849"/>
                <a:gd name="T40" fmla="*/ 198 w 1126"/>
                <a:gd name="T41" fmla="*/ 268 h 849"/>
                <a:gd name="T42" fmla="*/ 208 w 1126"/>
                <a:gd name="T43" fmla="*/ 249 h 849"/>
                <a:gd name="T44" fmla="*/ 259 w 1126"/>
                <a:gd name="T45" fmla="*/ 243 h 849"/>
                <a:gd name="T46" fmla="*/ 170 w 1126"/>
                <a:gd name="T47" fmla="*/ 132 h 849"/>
                <a:gd name="T48" fmla="*/ 200 w 1126"/>
                <a:gd name="T49" fmla="*/ 113 h 849"/>
                <a:gd name="T50" fmla="*/ 544 w 1126"/>
                <a:gd name="T51" fmla="*/ 30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6" h="849">
                  <a:moveTo>
                    <a:pt x="544" y="300"/>
                  </a:moveTo>
                  <a:cubicBezTo>
                    <a:pt x="580" y="187"/>
                    <a:pt x="624" y="114"/>
                    <a:pt x="674" y="61"/>
                  </a:cubicBezTo>
                  <a:cubicBezTo>
                    <a:pt x="712" y="22"/>
                    <a:pt x="732" y="9"/>
                    <a:pt x="710" y="53"/>
                  </a:cubicBezTo>
                  <a:cubicBezTo>
                    <a:pt x="719" y="45"/>
                    <a:pt x="733" y="34"/>
                    <a:pt x="744" y="29"/>
                  </a:cubicBezTo>
                  <a:cubicBezTo>
                    <a:pt x="806" y="0"/>
                    <a:pt x="801" y="24"/>
                    <a:pt x="759" y="50"/>
                  </a:cubicBezTo>
                  <a:cubicBezTo>
                    <a:pt x="874" y="9"/>
                    <a:pt x="870" y="61"/>
                    <a:pt x="748" y="88"/>
                  </a:cubicBezTo>
                  <a:cubicBezTo>
                    <a:pt x="848" y="90"/>
                    <a:pt x="954" y="153"/>
                    <a:pt x="985" y="288"/>
                  </a:cubicBezTo>
                  <a:cubicBezTo>
                    <a:pt x="989" y="307"/>
                    <a:pt x="984" y="305"/>
                    <a:pt x="1003" y="308"/>
                  </a:cubicBezTo>
                  <a:cubicBezTo>
                    <a:pt x="1044" y="316"/>
                    <a:pt x="1083" y="315"/>
                    <a:pt x="1121" y="303"/>
                  </a:cubicBezTo>
                  <a:cubicBezTo>
                    <a:pt x="1117" y="331"/>
                    <a:pt x="1080" y="349"/>
                    <a:pt x="1023" y="361"/>
                  </a:cubicBezTo>
                  <a:cubicBezTo>
                    <a:pt x="1001" y="366"/>
                    <a:pt x="997" y="364"/>
                    <a:pt x="1022" y="370"/>
                  </a:cubicBezTo>
                  <a:cubicBezTo>
                    <a:pt x="1054" y="377"/>
                    <a:pt x="1089" y="379"/>
                    <a:pt x="1126" y="377"/>
                  </a:cubicBezTo>
                  <a:cubicBezTo>
                    <a:pt x="1097" y="411"/>
                    <a:pt x="1051" y="428"/>
                    <a:pt x="994" y="429"/>
                  </a:cubicBezTo>
                  <a:cubicBezTo>
                    <a:pt x="958" y="559"/>
                    <a:pt x="877" y="653"/>
                    <a:pt x="773" y="711"/>
                  </a:cubicBezTo>
                  <a:cubicBezTo>
                    <a:pt x="530" y="849"/>
                    <a:pt x="177" y="829"/>
                    <a:pt x="0" y="579"/>
                  </a:cubicBezTo>
                  <a:cubicBezTo>
                    <a:pt x="116" y="670"/>
                    <a:pt x="288" y="690"/>
                    <a:pt x="416" y="563"/>
                  </a:cubicBezTo>
                  <a:cubicBezTo>
                    <a:pt x="332" y="563"/>
                    <a:pt x="311" y="500"/>
                    <a:pt x="377" y="466"/>
                  </a:cubicBezTo>
                  <a:cubicBezTo>
                    <a:pt x="314" y="465"/>
                    <a:pt x="274" y="446"/>
                    <a:pt x="251" y="410"/>
                  </a:cubicBezTo>
                  <a:cubicBezTo>
                    <a:pt x="242" y="396"/>
                    <a:pt x="242" y="395"/>
                    <a:pt x="256" y="384"/>
                  </a:cubicBezTo>
                  <a:cubicBezTo>
                    <a:pt x="272" y="373"/>
                    <a:pt x="294" y="368"/>
                    <a:pt x="316" y="366"/>
                  </a:cubicBezTo>
                  <a:cubicBezTo>
                    <a:pt x="251" y="347"/>
                    <a:pt x="212" y="313"/>
                    <a:pt x="198" y="268"/>
                  </a:cubicBezTo>
                  <a:cubicBezTo>
                    <a:pt x="193" y="252"/>
                    <a:pt x="192" y="253"/>
                    <a:pt x="208" y="249"/>
                  </a:cubicBezTo>
                  <a:cubicBezTo>
                    <a:pt x="223" y="246"/>
                    <a:pt x="242" y="243"/>
                    <a:pt x="259" y="243"/>
                  </a:cubicBezTo>
                  <a:cubicBezTo>
                    <a:pt x="208" y="212"/>
                    <a:pt x="178" y="174"/>
                    <a:pt x="170" y="132"/>
                  </a:cubicBezTo>
                  <a:cubicBezTo>
                    <a:pt x="163" y="92"/>
                    <a:pt x="170" y="102"/>
                    <a:pt x="200" y="113"/>
                  </a:cubicBezTo>
                  <a:cubicBezTo>
                    <a:pt x="333" y="164"/>
                    <a:pt x="465" y="219"/>
                    <a:pt x="544" y="300"/>
                  </a:cubicBezTo>
                  <a:close/>
                </a:path>
              </a:pathLst>
            </a:custGeom>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5"/>
          <p:cNvGrpSpPr/>
          <p:nvPr/>
        </p:nvGrpSpPr>
        <p:grpSpPr>
          <a:xfrm>
            <a:off x="473162" y="4838317"/>
            <a:ext cx="3111615" cy="683264"/>
            <a:chOff x="266108" y="4215696"/>
            <a:chExt cx="3111615" cy="683264"/>
          </a:xfrm>
        </p:grpSpPr>
        <p:sp>
          <p:nvSpPr>
            <p:cNvPr id="10" name="Content Placeholder 4"/>
            <p:cNvSpPr txBox="1">
              <a:spLocks/>
            </p:cNvSpPr>
            <p:nvPr/>
          </p:nvSpPr>
          <p:spPr>
            <a:xfrm>
              <a:off x="863124" y="4215696"/>
              <a:ext cx="2514599" cy="6832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3600" dirty="0" err="1" smtClean="0"/>
                <a:t>visualstudio</a:t>
              </a:r>
              <a:endParaRPr lang="en-US" sz="3600" dirty="0" smtClean="0"/>
            </a:p>
          </p:txBody>
        </p:sp>
        <p:grpSp>
          <p:nvGrpSpPr>
            <p:cNvPr id="13" name="Group 12"/>
            <p:cNvGrpSpPr/>
            <p:nvPr/>
          </p:nvGrpSpPr>
          <p:grpSpPr>
            <a:xfrm>
              <a:off x="266108" y="4276339"/>
              <a:ext cx="561978" cy="561978"/>
              <a:chOff x="266108" y="4276339"/>
              <a:chExt cx="561978" cy="561978"/>
            </a:xfrm>
          </p:grpSpPr>
          <p:sp>
            <p:nvSpPr>
              <p:cNvPr id="19" name="Oval 18"/>
              <p:cNvSpPr/>
              <p:nvPr/>
            </p:nvSpPr>
            <p:spPr bwMode="auto">
              <a:xfrm>
                <a:off x="266108" y="4276339"/>
                <a:ext cx="561978" cy="561978"/>
              </a:xfrm>
              <a:prstGeom prst="ellipse">
                <a:avLst/>
              </a:prstGeom>
              <a:solidFill>
                <a:srgbClr val="FFFFFF"/>
              </a:solidFill>
              <a:ln w="190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useBgFill="1">
            <p:nvSpPr>
              <p:cNvPr id="9" name="Freeform 5"/>
              <p:cNvSpPr>
                <a:spLocks/>
              </p:cNvSpPr>
              <p:nvPr/>
            </p:nvSpPr>
            <p:spPr bwMode="auto">
              <a:xfrm>
                <a:off x="535461" y="4395075"/>
                <a:ext cx="174625" cy="352425"/>
              </a:xfrm>
              <a:custGeom>
                <a:avLst/>
                <a:gdLst>
                  <a:gd name="T0" fmla="*/ 43 w 44"/>
                  <a:gd name="T1" fmla="*/ 49 h 91"/>
                  <a:gd name="T2" fmla="*/ 27 w 44"/>
                  <a:gd name="T3" fmla="*/ 49 h 91"/>
                  <a:gd name="T4" fmla="*/ 27 w 44"/>
                  <a:gd name="T5" fmla="*/ 91 h 91"/>
                  <a:gd name="T6" fmla="*/ 11 w 44"/>
                  <a:gd name="T7" fmla="*/ 91 h 91"/>
                  <a:gd name="T8" fmla="*/ 11 w 44"/>
                  <a:gd name="T9" fmla="*/ 49 h 91"/>
                  <a:gd name="T10" fmla="*/ 0 w 44"/>
                  <a:gd name="T11" fmla="*/ 49 h 91"/>
                  <a:gd name="T12" fmla="*/ 0 w 44"/>
                  <a:gd name="T13" fmla="*/ 33 h 91"/>
                  <a:gd name="T14" fmla="*/ 11 w 44"/>
                  <a:gd name="T15" fmla="*/ 33 h 91"/>
                  <a:gd name="T16" fmla="*/ 11 w 44"/>
                  <a:gd name="T17" fmla="*/ 20 h 91"/>
                  <a:gd name="T18" fmla="*/ 33 w 44"/>
                  <a:gd name="T19" fmla="*/ 0 h 91"/>
                  <a:gd name="T20" fmla="*/ 44 w 44"/>
                  <a:gd name="T21" fmla="*/ 1 h 91"/>
                  <a:gd name="T22" fmla="*/ 43 w 44"/>
                  <a:gd name="T23" fmla="*/ 15 h 91"/>
                  <a:gd name="T24" fmla="*/ 33 w 44"/>
                  <a:gd name="T25" fmla="*/ 15 h 91"/>
                  <a:gd name="T26" fmla="*/ 27 w 44"/>
                  <a:gd name="T27" fmla="*/ 22 h 91"/>
                  <a:gd name="T28" fmla="*/ 27 w 44"/>
                  <a:gd name="T29" fmla="*/ 23 h 91"/>
                  <a:gd name="T30" fmla="*/ 27 w 44"/>
                  <a:gd name="T31" fmla="*/ 33 h 91"/>
                  <a:gd name="T32" fmla="*/ 44 w 44"/>
                  <a:gd name="T33" fmla="*/ 33 h 91"/>
                  <a:gd name="T34" fmla="*/ 43 w 44"/>
                  <a:gd name="T35" fmla="*/ 49 h 91"/>
                  <a:gd name="T36" fmla="*/ 43 w 44"/>
                  <a:gd name="T37" fmla="*/ 4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91">
                    <a:moveTo>
                      <a:pt x="43" y="49"/>
                    </a:moveTo>
                    <a:cubicBezTo>
                      <a:pt x="27" y="49"/>
                      <a:pt x="27" y="49"/>
                      <a:pt x="27" y="49"/>
                    </a:cubicBezTo>
                    <a:cubicBezTo>
                      <a:pt x="27" y="91"/>
                      <a:pt x="27" y="91"/>
                      <a:pt x="27" y="91"/>
                    </a:cubicBezTo>
                    <a:cubicBezTo>
                      <a:pt x="11" y="91"/>
                      <a:pt x="11" y="91"/>
                      <a:pt x="11" y="91"/>
                    </a:cubicBezTo>
                    <a:cubicBezTo>
                      <a:pt x="11" y="49"/>
                      <a:pt x="11" y="49"/>
                      <a:pt x="11" y="49"/>
                    </a:cubicBezTo>
                    <a:cubicBezTo>
                      <a:pt x="0" y="49"/>
                      <a:pt x="0" y="49"/>
                      <a:pt x="0" y="49"/>
                    </a:cubicBezTo>
                    <a:cubicBezTo>
                      <a:pt x="0" y="33"/>
                      <a:pt x="0" y="33"/>
                      <a:pt x="0" y="33"/>
                    </a:cubicBezTo>
                    <a:cubicBezTo>
                      <a:pt x="11" y="33"/>
                      <a:pt x="11" y="33"/>
                      <a:pt x="11" y="33"/>
                    </a:cubicBezTo>
                    <a:cubicBezTo>
                      <a:pt x="11" y="33"/>
                      <a:pt x="11" y="27"/>
                      <a:pt x="11" y="20"/>
                    </a:cubicBezTo>
                    <a:cubicBezTo>
                      <a:pt x="11" y="10"/>
                      <a:pt x="18" y="0"/>
                      <a:pt x="33" y="0"/>
                    </a:cubicBezTo>
                    <a:cubicBezTo>
                      <a:pt x="39" y="0"/>
                      <a:pt x="44" y="1"/>
                      <a:pt x="44" y="1"/>
                    </a:cubicBezTo>
                    <a:cubicBezTo>
                      <a:pt x="43" y="15"/>
                      <a:pt x="43" y="15"/>
                      <a:pt x="43" y="15"/>
                    </a:cubicBezTo>
                    <a:cubicBezTo>
                      <a:pt x="43" y="15"/>
                      <a:pt x="39" y="15"/>
                      <a:pt x="33" y="15"/>
                    </a:cubicBezTo>
                    <a:cubicBezTo>
                      <a:pt x="28" y="15"/>
                      <a:pt x="27" y="18"/>
                      <a:pt x="27" y="22"/>
                    </a:cubicBezTo>
                    <a:cubicBezTo>
                      <a:pt x="27" y="22"/>
                      <a:pt x="27" y="23"/>
                      <a:pt x="27" y="23"/>
                    </a:cubicBezTo>
                    <a:cubicBezTo>
                      <a:pt x="27" y="24"/>
                      <a:pt x="27" y="27"/>
                      <a:pt x="27" y="33"/>
                    </a:cubicBezTo>
                    <a:cubicBezTo>
                      <a:pt x="44" y="33"/>
                      <a:pt x="44" y="33"/>
                      <a:pt x="44" y="33"/>
                    </a:cubicBezTo>
                    <a:cubicBezTo>
                      <a:pt x="43" y="49"/>
                      <a:pt x="43" y="49"/>
                      <a:pt x="43" y="49"/>
                    </a:cubicBezTo>
                    <a:cubicBezTo>
                      <a:pt x="43" y="49"/>
                      <a:pt x="43" y="49"/>
                      <a:pt x="43" y="49"/>
                    </a:cubicBezTo>
                    <a:close/>
                  </a:path>
                </a:pathLst>
              </a:custGeom>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1655856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childTnLst>
                                </p:cTn>
                              </p:par>
                              <p:par>
                                <p:cTn id="8" presetID="63" presetClass="path" presetSubtype="0" decel="100000" fill="hold" grpId="1" nodeType="withEffect">
                                  <p:stCondLst>
                                    <p:cond delay="0"/>
                                  </p:stCondLst>
                                  <p:childTnLst>
                                    <p:animMotion origin="layout" path="M -0.02413 -9.94099E-7 L 0 -9.94099E-7 " pathEditMode="relative" rAng="0" ptsTypes="AA">
                                      <p:cBhvr>
                                        <p:cTn id="9" dur="1000" fill="hold"/>
                                        <p:tgtEl>
                                          <p:spTgt spid="5"/>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nodeType="withEffect">
                                  <p:stCondLst>
                                    <p:cond delay="100"/>
                                  </p:stCondLst>
                                  <p:childTnLst>
                                    <p:animMotion origin="layout" path="M -0.02413 -1.02587E-6 L 4.94766E-6 -1.02587E-6 " pathEditMode="relative" rAng="0" ptsTypes="AA">
                                      <p:cBhvr>
                                        <p:cTn id="14" dur="1000" fill="hold"/>
                                        <p:tgtEl>
                                          <p:spTgt spid="16"/>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600"/>
                                        <p:tgtEl>
                                          <p:spTgt spid="14"/>
                                        </p:tgtEl>
                                      </p:cBhvr>
                                    </p:animEffect>
                                  </p:childTnLst>
                                </p:cTn>
                              </p:par>
                              <p:par>
                                <p:cTn id="18" presetID="63" presetClass="path" presetSubtype="0" decel="100000" fill="hold" nodeType="withEffect">
                                  <p:stCondLst>
                                    <p:cond delay="200"/>
                                  </p:stCondLst>
                                  <p:childTnLst>
                                    <p:animMotion origin="layout" path="M -0.02413 -1.02587E-6 L 1.35818E-6 -1.02587E-6 " pathEditMode="relative" rAng="0" ptsTypes="AA">
                                      <p:cBhvr>
                                        <p:cTn id="19" dur="1000" fill="hold"/>
                                        <p:tgtEl>
                                          <p:spTgt spid="14"/>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600"/>
                                        <p:tgtEl>
                                          <p:spTgt spid="3"/>
                                        </p:tgtEl>
                                      </p:cBhvr>
                                    </p:animEffect>
                                  </p:childTnLst>
                                </p:cTn>
                              </p:par>
                              <p:par>
                                <p:cTn id="23" presetID="63" presetClass="path" presetSubtype="0" decel="100000" fill="hold" nodeType="withEffect">
                                  <p:stCondLst>
                                    <p:cond delay="300"/>
                                  </p:stCondLst>
                                  <p:childTnLst>
                                    <p:animMotion origin="layout" path="M -0.02413 -1.02587E-6 L 4.25581E-6 -1.02587E-6 " pathEditMode="relative" rAng="0" ptsTypes="AA">
                                      <p:cBhvr>
                                        <p:cTn id="24" dur="10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79425"/>
            <a:ext cx="2560638" cy="1175745"/>
          </a:xfrm>
          <a:prstGeom prst="rect">
            <a:avLst/>
          </a:prstGeom>
        </p:spPr>
      </p:pic>
      <p:sp>
        <p:nvSpPr>
          <p:cNvPr id="6" name="Shape 538"/>
          <p:cNvSpPr txBox="1">
            <a:spLocks/>
          </p:cNvSpPr>
          <p:nvPr/>
        </p:nvSpPr>
        <p:spPr>
          <a:xfrm>
            <a:off x="274638" y="2124365"/>
            <a:ext cx="11460162" cy="2111347"/>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spcBef>
                <a:spcPts val="1200"/>
              </a:spcBef>
            </a:pPr>
            <a:r>
              <a:rPr lang="en-US" dirty="0"/>
              <a:t>Claim your Visual Studio Online </a:t>
            </a:r>
            <a:r>
              <a:rPr lang="en-US" dirty="0" smtClean="0"/>
              <a:t>domain</a:t>
            </a:r>
            <a:endParaRPr lang="en-US" dirty="0"/>
          </a:p>
          <a:p>
            <a:pPr marL="457200" indent="-457200">
              <a:spcBef>
                <a:spcPts val="1200"/>
              </a:spcBef>
            </a:pPr>
            <a:r>
              <a:rPr lang="en-US" dirty="0"/>
              <a:t>MSDN </a:t>
            </a:r>
            <a:r>
              <a:rPr lang="en-US" dirty="0" smtClean="0"/>
              <a:t>subscribers, </a:t>
            </a:r>
            <a:r>
              <a:rPr lang="en-US" dirty="0"/>
              <a:t>activate your </a:t>
            </a:r>
            <a:r>
              <a:rPr lang="en-US" dirty="0" smtClean="0"/>
              <a:t>Azure </a:t>
            </a:r>
            <a:br>
              <a:rPr lang="en-US" dirty="0" smtClean="0"/>
            </a:br>
            <a:r>
              <a:rPr lang="en-US" dirty="0" smtClean="0"/>
              <a:t>benefits now</a:t>
            </a: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sp>
        <p:nvSpPr>
          <p:cNvPr id="11" name="Shape 538"/>
          <p:cNvSpPr txBox="1">
            <a:spLocks/>
          </p:cNvSpPr>
          <p:nvPr/>
        </p:nvSpPr>
        <p:spPr>
          <a:xfrm>
            <a:off x="274638" y="4414075"/>
            <a:ext cx="11460162" cy="683264"/>
          </a:xfrm>
          <a:prstGeom prst="rect">
            <a:avLst/>
          </a:prstGeom>
          <a:ln w="12700">
            <a:miter lim="400000"/>
          </a:ln>
        </p:spPr>
        <p:txBody>
          <a:bodyPr lIns="182880" tIns="146304" rIns="182880" bIns="146304" anchor="t" anchorCtr="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None/>
            </a:pPr>
            <a:r>
              <a:rPr lang="en-US" sz="2800" b="1" kern="0" dirty="0" smtClean="0"/>
              <a:t>Simply </a:t>
            </a:r>
            <a:r>
              <a:rPr lang="en-US" sz="2800" b="1" kern="0" dirty="0"/>
              <a:t>get started @ </a:t>
            </a:r>
            <a:r>
              <a:rPr lang="en-US" sz="2800" b="1" kern="0" dirty="0">
                <a:hlinkClick r:id="rId6"/>
              </a:rPr>
              <a:t>http://aka.ms/teched-eu</a:t>
            </a:r>
            <a:r>
              <a:rPr lang="en-US" sz="2800" b="1" kern="0" dirty="0"/>
              <a:t> </a:t>
            </a:r>
          </a:p>
        </p:txBody>
      </p:sp>
    </p:spTree>
    <p:extLst>
      <p:ext uri="{BB962C8B-B14F-4D97-AF65-F5344CB8AC3E}">
        <p14:creationId xmlns:p14="http://schemas.microsoft.com/office/powerpoint/2010/main" val="1058339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childTnLst>
                                </p:cTn>
                              </p:par>
                              <p:par>
                                <p:cTn id="8" presetID="63" presetClass="path" presetSubtype="0" decel="100000" fill="hold" grpId="1" nodeType="withEffect">
                                  <p:stCondLst>
                                    <p:cond delay="0"/>
                                  </p:stCondLst>
                                  <p:childTnLst>
                                    <p:animMotion origin="layout" path="M -0.02413 2.64639E-6 L 2.57595E-6 2.64639E-6 " pathEditMode="relative" rAng="0" ptsTypes="AA">
                                      <p:cBhvr>
                                        <p:cTn id="9" dur="1000" fill="hold"/>
                                        <p:tgtEl>
                                          <p:spTgt spid="6"/>
                                        </p:tgtEl>
                                        <p:attrNameLst>
                                          <p:attrName>ppt_x</p:attrName>
                                          <p:attrName>ppt_y</p:attrName>
                                        </p:attrNameLst>
                                      </p:cBhvr>
                                      <p:rCtr x="1200" y="0"/>
                                    </p:animMotion>
                                  </p:childTnLst>
                                </p:cTn>
                              </p:par>
                              <p:par>
                                <p:cTn id="10" presetID="10"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600"/>
                                        <p:tgtEl>
                                          <p:spTgt spid="11"/>
                                        </p:tgtEl>
                                      </p:cBhvr>
                                    </p:animEffect>
                                  </p:childTnLst>
                                </p:cTn>
                              </p:par>
                              <p:par>
                                <p:cTn id="13" presetID="63" presetClass="path" presetSubtype="0" decel="100000" fill="hold" grpId="1" nodeType="withEffect">
                                  <p:stCondLst>
                                    <p:cond delay="100"/>
                                  </p:stCondLst>
                                  <p:childTnLst>
                                    <p:animMotion origin="layout" path="M -0.02413 -1.84294E-6 L 2.57595E-6 -1.84294E-6 " pathEditMode="relative" rAng="0" ptsTypes="AA">
                                      <p:cBhvr>
                                        <p:cTn id="14" dur="10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1" grpId="0" animBg="1"/>
      <p:bldP spid="1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Cross-Platform Continuous Delivery with Release Management for Visual Studio 2013 </a:t>
            </a:r>
          </a:p>
        </p:txBody>
      </p:sp>
      <p:sp>
        <p:nvSpPr>
          <p:cNvPr id="3" name="Text Placeholder 2"/>
          <p:cNvSpPr>
            <a:spLocks noGrp="1"/>
          </p:cNvSpPr>
          <p:nvPr>
            <p:ph type="body" sz="quarter" idx="14"/>
          </p:nvPr>
        </p:nvSpPr>
        <p:spPr/>
        <p:txBody>
          <a:bodyPr/>
          <a:lstStyle/>
          <a:p>
            <a:r>
              <a:rPr lang="en-US" dirty="0" smtClean="0"/>
              <a:t>Donovan Brown</a:t>
            </a:r>
          </a:p>
          <a:p>
            <a:r>
              <a:rPr lang="en-US" dirty="0" smtClean="0"/>
              <a:t>@</a:t>
            </a:r>
            <a:r>
              <a:rPr lang="en-US" dirty="0" err="1" smtClean="0"/>
              <a:t>DonovanBrown</a:t>
            </a:r>
            <a:endParaRPr lang="en-US" dirty="0" smtClean="0"/>
          </a:p>
          <a:p>
            <a:r>
              <a:rPr lang="en-US" dirty="0" smtClean="0"/>
              <a:t>DonovanBrown.com</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DEV-B333</a:t>
            </a:r>
            <a:endParaRPr lang="en-US" dirty="0"/>
          </a:p>
        </p:txBody>
      </p:sp>
    </p:spTree>
    <p:extLst>
      <p:ext uri="{BB962C8B-B14F-4D97-AF65-F5344CB8AC3E}">
        <p14:creationId xmlns:p14="http://schemas.microsoft.com/office/powerpoint/2010/main" val="36783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783040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grpSp>
        <p:nvGrpSpPr>
          <p:cNvPr id="17" name="Group 16"/>
          <p:cNvGrpSpPr/>
          <p:nvPr/>
        </p:nvGrpSpPr>
        <p:grpSpPr>
          <a:xfrm>
            <a:off x="2623022" y="1508109"/>
            <a:ext cx="2667000" cy="2454667"/>
            <a:chOff x="2249533" y="1508109"/>
            <a:chExt cx="2667000" cy="2454667"/>
          </a:xfrm>
        </p:grpSpPr>
        <p:sp>
          <p:nvSpPr>
            <p:cNvPr id="4" name="Rectangle 3"/>
            <p:cNvSpPr/>
            <p:nvPr/>
          </p:nvSpPr>
          <p:spPr bwMode="auto">
            <a:xfrm>
              <a:off x="2249533" y="1508109"/>
              <a:ext cx="2667000" cy="2454667"/>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31050" b="6409"/>
            <a:stretch/>
          </p:blipFill>
          <p:spPr>
            <a:xfrm>
              <a:off x="2564789" y="1791663"/>
              <a:ext cx="2036489" cy="1888331"/>
            </a:xfrm>
            <a:prstGeom prst="rect">
              <a:avLst/>
            </a:prstGeom>
          </p:spPr>
        </p:pic>
      </p:grpSp>
      <p:grpSp>
        <p:nvGrpSpPr>
          <p:cNvPr id="16" name="Group 15"/>
          <p:cNvGrpSpPr/>
          <p:nvPr/>
        </p:nvGrpSpPr>
        <p:grpSpPr>
          <a:xfrm>
            <a:off x="5620835" y="1505292"/>
            <a:ext cx="3820455" cy="2454667"/>
            <a:chOff x="5247346" y="1505292"/>
            <a:chExt cx="3820455" cy="2454667"/>
          </a:xfrm>
        </p:grpSpPr>
        <p:sp>
          <p:nvSpPr>
            <p:cNvPr id="7" name="Rectangle 6"/>
            <p:cNvSpPr/>
            <p:nvPr/>
          </p:nvSpPr>
          <p:spPr bwMode="auto">
            <a:xfrm>
              <a:off x="5247346" y="1505292"/>
              <a:ext cx="3820455" cy="2454667"/>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10987"/>
            <a:stretch/>
          </p:blipFill>
          <p:spPr>
            <a:xfrm>
              <a:off x="5521077" y="1763472"/>
              <a:ext cx="3275144" cy="1943061"/>
            </a:xfrm>
            <a:prstGeom prst="rect">
              <a:avLst/>
            </a:prstGeom>
          </p:spPr>
        </p:pic>
      </p:grpSp>
      <p:grpSp>
        <p:nvGrpSpPr>
          <p:cNvPr id="15" name="Group 14"/>
          <p:cNvGrpSpPr/>
          <p:nvPr/>
        </p:nvGrpSpPr>
        <p:grpSpPr>
          <a:xfrm>
            <a:off x="4488054" y="4252402"/>
            <a:ext cx="3570945" cy="2454667"/>
            <a:chOff x="8164066" y="4221740"/>
            <a:chExt cx="3570945" cy="2454667"/>
          </a:xfrm>
        </p:grpSpPr>
        <p:sp>
          <p:nvSpPr>
            <p:cNvPr id="10" name="Rectangle 9"/>
            <p:cNvSpPr/>
            <p:nvPr/>
          </p:nvSpPr>
          <p:spPr bwMode="auto">
            <a:xfrm>
              <a:off x="8164066" y="4221740"/>
              <a:ext cx="3570945" cy="2454667"/>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6712" r="7903" b="11598"/>
            <a:stretch/>
          </p:blipFill>
          <p:spPr>
            <a:xfrm>
              <a:off x="8463638" y="4594036"/>
              <a:ext cx="2971800" cy="1715678"/>
            </a:xfrm>
            <a:prstGeom prst="rect">
              <a:avLst/>
            </a:prstGeom>
          </p:spPr>
        </p:pic>
      </p:grpSp>
      <p:grpSp>
        <p:nvGrpSpPr>
          <p:cNvPr id="14" name="Group 13"/>
          <p:cNvGrpSpPr/>
          <p:nvPr/>
        </p:nvGrpSpPr>
        <p:grpSpPr>
          <a:xfrm>
            <a:off x="8388341" y="4221740"/>
            <a:ext cx="3570945" cy="2454667"/>
            <a:chOff x="4228248" y="4221740"/>
            <a:chExt cx="3570945" cy="2454667"/>
          </a:xfrm>
        </p:grpSpPr>
        <p:sp>
          <p:nvSpPr>
            <p:cNvPr id="11" name="Rectangle 10"/>
            <p:cNvSpPr/>
            <p:nvPr/>
          </p:nvSpPr>
          <p:spPr bwMode="auto">
            <a:xfrm>
              <a:off x="4228248" y="4221740"/>
              <a:ext cx="3570945" cy="2454667"/>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4565920" y="4496957"/>
              <a:ext cx="2895600" cy="1905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Blog: DonovanBrown.com</a:t>
              </a:r>
            </a:p>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Twitter: @</a:t>
              </a:r>
              <a:r>
                <a:rPr lang="en-US" sz="2000" dirty="0" err="1" smtClean="0">
                  <a:gradFill>
                    <a:gsLst>
                      <a:gs pos="0">
                        <a:srgbClr val="FFFFFF"/>
                      </a:gs>
                      <a:gs pos="100000">
                        <a:srgbClr val="FFFFFF"/>
                      </a:gs>
                    </a:gsLst>
                    <a:lin ang="5400000" scaled="0"/>
                  </a:gradFill>
                  <a:ea typeface="Segoe UI" pitchFamily="34" charset="0"/>
                  <a:cs typeface="Segoe UI" pitchFamily="34" charset="0"/>
                </a:rPr>
                <a:t>DonovanBrown</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9" name="Group 8"/>
          <p:cNvGrpSpPr/>
          <p:nvPr/>
        </p:nvGrpSpPr>
        <p:grpSpPr>
          <a:xfrm>
            <a:off x="655637" y="4221740"/>
            <a:ext cx="3570945" cy="2454667"/>
            <a:chOff x="282148" y="4311711"/>
            <a:chExt cx="3570945" cy="2454667"/>
          </a:xfrm>
        </p:grpSpPr>
        <p:sp>
          <p:nvSpPr>
            <p:cNvPr id="13" name="Rectangle 12"/>
            <p:cNvSpPr/>
            <p:nvPr/>
          </p:nvSpPr>
          <p:spPr bwMode="auto">
            <a:xfrm>
              <a:off x="282148" y="4311711"/>
              <a:ext cx="3570945" cy="2454667"/>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6976" r="6395"/>
            <a:stretch/>
          </p:blipFill>
          <p:spPr>
            <a:xfrm>
              <a:off x="543620" y="4670138"/>
              <a:ext cx="3048000" cy="1732178"/>
            </a:xfrm>
            <a:prstGeom prst="rect">
              <a:avLst/>
            </a:prstGeom>
          </p:spPr>
        </p:pic>
      </p:grpSp>
    </p:spTree>
    <p:extLst>
      <p:ext uri="{BB962C8B-B14F-4D97-AF65-F5344CB8AC3E}">
        <p14:creationId xmlns:p14="http://schemas.microsoft.com/office/powerpoint/2010/main" val="3199323460"/>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code is created equal</a:t>
            </a:r>
            <a:endParaRPr lang="en-US" dirty="0"/>
          </a:p>
        </p:txBody>
      </p:sp>
      <p:sp>
        <p:nvSpPr>
          <p:cNvPr id="4" name="Rectangle 3"/>
          <p:cNvSpPr/>
          <p:nvPr/>
        </p:nvSpPr>
        <p:spPr bwMode="auto">
          <a:xfrm>
            <a:off x="3017837" y="1212849"/>
            <a:ext cx="6172200" cy="5637213"/>
          </a:xfrm>
          <a:prstGeom prst="rect">
            <a:avLst/>
          </a:prstGeom>
          <a:solidFill>
            <a:schemeClr val="tx1"/>
          </a:solidFill>
          <a:ln>
            <a:noFill/>
            <a:headEnd type="none" w="med" len="med"/>
            <a:tailEnd type="none" w="med" len="med"/>
          </a:ln>
          <a:effectLst>
            <a:softEdge rad="1270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3" name="Object 2"/>
          <p:cNvGraphicFramePr>
            <a:graphicFrameLocks noChangeAspect="1"/>
          </p:cNvGraphicFramePr>
          <p:nvPr>
            <p:extLst/>
          </p:nvPr>
        </p:nvGraphicFramePr>
        <p:xfrm>
          <a:off x="3246437" y="1439862"/>
          <a:ext cx="5675265" cy="5182286"/>
        </p:xfrm>
        <a:graphic>
          <a:graphicData uri="http://schemas.openxmlformats.org/presentationml/2006/ole">
            <mc:AlternateContent xmlns:mc="http://schemas.openxmlformats.org/markup-compatibility/2006">
              <mc:Choice xmlns:v="urn:schemas-microsoft-com:vml" Requires="v">
                <p:oleObj spid="_x0000_s1028" name="PHOTO-PAINT" r:id="rId4" imgW="4495680" imgH="4105080" progId="CorelPHOTOPAINT.Image.16">
                  <p:embed/>
                </p:oleObj>
              </mc:Choice>
              <mc:Fallback>
                <p:oleObj name="PHOTO-PAINT" r:id="rId4" imgW="4495680" imgH="4105080" progId="CorelPHOTOPAINT.Image.16">
                  <p:embed/>
                  <p:pic>
                    <p:nvPicPr>
                      <p:cNvPr id="0" name=""/>
                      <p:cNvPicPr/>
                      <p:nvPr/>
                    </p:nvPicPr>
                    <p:blipFill>
                      <a:blip r:embed="rId5"/>
                      <a:stretch>
                        <a:fillRect/>
                      </a:stretch>
                    </p:blipFill>
                    <p:spPr>
                      <a:xfrm>
                        <a:off x="3246437" y="1439862"/>
                        <a:ext cx="5675265" cy="5182286"/>
                      </a:xfrm>
                      <a:prstGeom prst="rect">
                        <a:avLst/>
                      </a:prstGeom>
                    </p:spPr>
                  </p:pic>
                </p:oleObj>
              </mc:Fallback>
            </mc:AlternateContent>
          </a:graphicData>
        </a:graphic>
      </p:graphicFrame>
    </p:spTree>
    <p:extLst>
      <p:ext uri="{BB962C8B-B14F-4D97-AF65-F5344CB8AC3E}">
        <p14:creationId xmlns:p14="http://schemas.microsoft.com/office/powerpoint/2010/main" val="1306475570"/>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637" y="1670915"/>
            <a:ext cx="8809286" cy="3857681"/>
          </a:xfrm>
          <a:prstGeom prst="rect">
            <a:avLst/>
          </a:prstGeom>
        </p:spPr>
      </p:pic>
      <p:grpSp>
        <p:nvGrpSpPr>
          <p:cNvPr id="19" name="Group 18"/>
          <p:cNvGrpSpPr/>
          <p:nvPr/>
        </p:nvGrpSpPr>
        <p:grpSpPr>
          <a:xfrm>
            <a:off x="9944945" y="4916657"/>
            <a:ext cx="2548790" cy="612474"/>
            <a:chOff x="9946001" y="4917058"/>
            <a:chExt cx="2549514" cy="612648"/>
          </a:xfrm>
        </p:grpSpPr>
        <p:pic>
          <p:nvPicPr>
            <p:cNvPr id="62" name="Picture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946001" y="4917058"/>
              <a:ext cx="2457698" cy="612648"/>
            </a:xfrm>
            <a:prstGeom prst="rect">
              <a:avLst/>
            </a:prstGeom>
          </p:spPr>
        </p:pic>
        <p:sp>
          <p:nvSpPr>
            <p:cNvPr id="17" name="Rectangle 16"/>
            <p:cNvSpPr/>
            <p:nvPr/>
          </p:nvSpPr>
          <p:spPr bwMode="auto">
            <a:xfrm>
              <a:off x="12137200" y="4917058"/>
              <a:ext cx="358315" cy="612114"/>
            </a:xfrm>
            <a:prstGeom prst="rect">
              <a:avLst/>
            </a:prstGeom>
            <a:solidFill>
              <a:srgbClr val="00396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6" name="Group 15"/>
          <p:cNvGrpSpPr/>
          <p:nvPr/>
        </p:nvGrpSpPr>
        <p:grpSpPr>
          <a:xfrm>
            <a:off x="-452502" y="4925535"/>
            <a:ext cx="2973684" cy="612477"/>
            <a:chOff x="-454395" y="4925941"/>
            <a:chExt cx="2974528" cy="612650"/>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757" y="4925943"/>
              <a:ext cx="2430376" cy="612648"/>
            </a:xfrm>
            <a:prstGeom prst="rect">
              <a:avLst/>
            </a:prstGeom>
          </p:spPr>
        </p:pic>
        <p:sp>
          <p:nvSpPr>
            <p:cNvPr id="15" name="Rectangle 14"/>
            <p:cNvSpPr/>
            <p:nvPr/>
          </p:nvSpPr>
          <p:spPr bwMode="auto">
            <a:xfrm>
              <a:off x="-454395" y="4925941"/>
              <a:ext cx="729037" cy="612649"/>
            </a:xfrm>
            <a:prstGeom prst="rect">
              <a:avLst/>
            </a:prstGeom>
            <a:solidFill>
              <a:srgbClr val="00396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43" name="Picture 42"/>
          <p:cNvPicPr>
            <a:picLocks noChangeAspect="1"/>
          </p:cNvPicPr>
          <p:nvPr/>
        </p:nvPicPr>
        <p:blipFill>
          <a:blip r:embed="rId6"/>
          <a:stretch>
            <a:fillRect/>
          </a:stretch>
        </p:blipFill>
        <p:spPr>
          <a:xfrm>
            <a:off x="3106758" y="3289038"/>
            <a:ext cx="6190196" cy="6490398"/>
          </a:xfrm>
          <a:prstGeom prst="rect">
            <a:avLst/>
          </a:prstGeom>
        </p:spPr>
      </p:pic>
      <p:sp>
        <p:nvSpPr>
          <p:cNvPr id="42" name="Rectangle 41"/>
          <p:cNvSpPr/>
          <p:nvPr/>
        </p:nvSpPr>
        <p:spPr bwMode="auto">
          <a:xfrm>
            <a:off x="3125662" y="4266067"/>
            <a:ext cx="2001968" cy="92328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70"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1598" dirty="0">
                <a:gradFill>
                  <a:gsLst>
                    <a:gs pos="0">
                      <a:srgbClr val="3F3F3F"/>
                    </a:gs>
                    <a:gs pos="100000">
                      <a:srgbClr val="3F3F3F"/>
                    </a:gs>
                  </a:gsLst>
                  <a:lin ang="5400000" scaled="0"/>
                </a:gradFill>
                <a:ea typeface="Segoe UI" pitchFamily="34" charset="0"/>
                <a:cs typeface="Segoe UI" pitchFamily="34" charset="0"/>
              </a:rPr>
              <a:t>Source </a:t>
            </a:r>
            <a:br>
              <a:rPr lang="en-US" sz="1598" dirty="0">
                <a:gradFill>
                  <a:gsLst>
                    <a:gs pos="0">
                      <a:srgbClr val="3F3F3F"/>
                    </a:gs>
                    <a:gs pos="100000">
                      <a:srgbClr val="3F3F3F"/>
                    </a:gs>
                  </a:gsLst>
                  <a:lin ang="5400000" scaled="0"/>
                </a:gradFill>
                <a:ea typeface="Segoe UI" pitchFamily="34" charset="0"/>
                <a:cs typeface="Segoe UI" pitchFamily="34" charset="0"/>
              </a:rPr>
            </a:br>
            <a:r>
              <a:rPr lang="en-US" sz="1598" dirty="0">
                <a:gradFill>
                  <a:gsLst>
                    <a:gs pos="0">
                      <a:srgbClr val="3F3F3F"/>
                    </a:gs>
                    <a:gs pos="100000">
                      <a:srgbClr val="3F3F3F"/>
                    </a:gs>
                  </a:gsLst>
                  <a:lin ang="5400000" scaled="0"/>
                </a:gradFill>
                <a:ea typeface="Segoe UI" pitchFamily="34" charset="0"/>
                <a:cs typeface="Segoe UI" pitchFamily="34" charset="0"/>
              </a:rPr>
              <a:t>Repos</a:t>
            </a:r>
          </a:p>
        </p:txBody>
      </p:sp>
      <p:sp>
        <p:nvSpPr>
          <p:cNvPr id="50" name="Rectangle 49"/>
          <p:cNvSpPr/>
          <p:nvPr/>
        </p:nvSpPr>
        <p:spPr bwMode="auto">
          <a:xfrm>
            <a:off x="3125662" y="5232463"/>
            <a:ext cx="2001968" cy="9689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70"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1598" dirty="0">
                <a:gradFill>
                  <a:gsLst>
                    <a:gs pos="0">
                      <a:srgbClr val="3F3F3F"/>
                    </a:gs>
                    <a:gs pos="100000">
                      <a:srgbClr val="3F3F3F"/>
                    </a:gs>
                  </a:gsLst>
                  <a:lin ang="5400000" scaled="0"/>
                </a:gradFill>
                <a:ea typeface="Segoe UI" pitchFamily="34" charset="0"/>
                <a:cs typeface="Segoe UI" pitchFamily="34" charset="0"/>
              </a:rPr>
              <a:t>Test Case Management</a:t>
            </a:r>
          </a:p>
        </p:txBody>
      </p:sp>
      <p:sp>
        <p:nvSpPr>
          <p:cNvPr id="51" name="Rectangle 50"/>
          <p:cNvSpPr/>
          <p:nvPr/>
        </p:nvSpPr>
        <p:spPr bwMode="auto">
          <a:xfrm>
            <a:off x="5177341" y="5232463"/>
            <a:ext cx="2001968" cy="9689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1598" dirty="0">
                <a:gradFill>
                  <a:gsLst>
                    <a:gs pos="0">
                      <a:srgbClr val="3F3F3F"/>
                    </a:gs>
                    <a:gs pos="100000">
                      <a:srgbClr val="3F3F3F"/>
                    </a:gs>
                  </a:gsLst>
                  <a:lin ang="5400000" scaled="0"/>
                </a:gradFill>
                <a:ea typeface="Segoe UI" pitchFamily="34" charset="0"/>
                <a:cs typeface="Segoe UI" pitchFamily="34" charset="0"/>
              </a:rPr>
              <a:t>Feedback Management</a:t>
            </a:r>
          </a:p>
        </p:txBody>
      </p:sp>
      <p:sp>
        <p:nvSpPr>
          <p:cNvPr id="52" name="Rectangle 51"/>
          <p:cNvSpPr/>
          <p:nvPr/>
        </p:nvSpPr>
        <p:spPr bwMode="auto">
          <a:xfrm>
            <a:off x="7230371" y="5232463"/>
            <a:ext cx="2047675" cy="9689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365656"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1598" dirty="0">
                <a:gradFill>
                  <a:gsLst>
                    <a:gs pos="0">
                      <a:srgbClr val="3F3F3F"/>
                    </a:gs>
                    <a:gs pos="100000">
                      <a:srgbClr val="3F3F3F"/>
                    </a:gs>
                  </a:gsLst>
                  <a:lin ang="5400000" scaled="0"/>
                </a:gradFill>
                <a:ea typeface="Segoe UI" pitchFamily="34" charset="0"/>
                <a:cs typeface="Segoe UI" pitchFamily="34" charset="0"/>
              </a:rPr>
              <a:t>Build and Continuous Integration</a:t>
            </a:r>
          </a:p>
        </p:txBody>
      </p:sp>
      <p:sp>
        <p:nvSpPr>
          <p:cNvPr id="53" name="Rectangle 52"/>
          <p:cNvSpPr/>
          <p:nvPr/>
        </p:nvSpPr>
        <p:spPr bwMode="auto">
          <a:xfrm>
            <a:off x="5177341" y="4265436"/>
            <a:ext cx="2001968" cy="92328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1598" dirty="0">
                <a:gradFill>
                  <a:gsLst>
                    <a:gs pos="0">
                      <a:srgbClr val="3F3F3F"/>
                    </a:gs>
                    <a:gs pos="100000">
                      <a:srgbClr val="3F3F3F"/>
                    </a:gs>
                  </a:gsLst>
                  <a:lin ang="5400000" scaled="0"/>
                </a:gradFill>
                <a:ea typeface="Segoe UI" pitchFamily="34" charset="0"/>
                <a:cs typeface="Segoe UI" pitchFamily="34" charset="0"/>
              </a:rPr>
              <a:t>Agile </a:t>
            </a:r>
            <a:br>
              <a:rPr lang="en-US" sz="1598" dirty="0">
                <a:gradFill>
                  <a:gsLst>
                    <a:gs pos="0">
                      <a:srgbClr val="3F3F3F"/>
                    </a:gs>
                    <a:gs pos="100000">
                      <a:srgbClr val="3F3F3F"/>
                    </a:gs>
                  </a:gsLst>
                  <a:lin ang="5400000" scaled="0"/>
                </a:gradFill>
                <a:ea typeface="Segoe UI" pitchFamily="34" charset="0"/>
                <a:cs typeface="Segoe UI" pitchFamily="34" charset="0"/>
              </a:rPr>
            </a:br>
            <a:r>
              <a:rPr lang="en-US" sz="1598" dirty="0">
                <a:gradFill>
                  <a:gsLst>
                    <a:gs pos="0">
                      <a:srgbClr val="3F3F3F"/>
                    </a:gs>
                    <a:gs pos="100000">
                      <a:srgbClr val="3F3F3F"/>
                    </a:gs>
                  </a:gsLst>
                  <a:lin ang="5400000" scaled="0"/>
                </a:gradFill>
                <a:ea typeface="Segoe UI" pitchFamily="34" charset="0"/>
                <a:cs typeface="Segoe UI" pitchFamily="34" charset="0"/>
              </a:rPr>
              <a:t>Planning</a:t>
            </a:r>
          </a:p>
        </p:txBody>
      </p:sp>
      <p:sp>
        <p:nvSpPr>
          <p:cNvPr id="54" name="Rectangle 53"/>
          <p:cNvSpPr/>
          <p:nvPr/>
        </p:nvSpPr>
        <p:spPr bwMode="auto">
          <a:xfrm>
            <a:off x="7230371" y="4265436"/>
            <a:ext cx="2047675" cy="92328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365656" bIns="146262"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1598" dirty="0">
                <a:gradFill>
                  <a:gsLst>
                    <a:gs pos="0">
                      <a:srgbClr val="3F3F3F"/>
                    </a:gs>
                    <a:gs pos="100000">
                      <a:srgbClr val="3F3F3F"/>
                    </a:gs>
                  </a:gsLst>
                  <a:lin ang="5400000" scaled="0"/>
                </a:gradFill>
                <a:ea typeface="Segoe UI" pitchFamily="34" charset="0"/>
                <a:cs typeface="Segoe UI" pitchFamily="34" charset="0"/>
              </a:rPr>
              <a:t>Team </a:t>
            </a:r>
            <a:br>
              <a:rPr lang="en-US" sz="1598" dirty="0">
                <a:gradFill>
                  <a:gsLst>
                    <a:gs pos="0">
                      <a:srgbClr val="3F3F3F"/>
                    </a:gs>
                    <a:gs pos="100000">
                      <a:srgbClr val="3F3F3F"/>
                    </a:gs>
                  </a:gsLst>
                  <a:lin ang="5400000" scaled="0"/>
                </a:gradFill>
                <a:ea typeface="Segoe UI" pitchFamily="34" charset="0"/>
                <a:cs typeface="Segoe UI" pitchFamily="34" charset="0"/>
              </a:rPr>
            </a:br>
            <a:r>
              <a:rPr lang="en-US" sz="1598" dirty="0">
                <a:gradFill>
                  <a:gsLst>
                    <a:gs pos="0">
                      <a:srgbClr val="3F3F3F"/>
                    </a:gs>
                    <a:gs pos="100000">
                      <a:srgbClr val="3F3F3F"/>
                    </a:gs>
                  </a:gsLst>
                  <a:lin ang="5400000" scaled="0"/>
                </a:gradFill>
                <a:ea typeface="Segoe UI" pitchFamily="34" charset="0"/>
                <a:cs typeface="Segoe UI" pitchFamily="34" charset="0"/>
              </a:rPr>
              <a:t>Rooms</a:t>
            </a:r>
          </a:p>
        </p:txBody>
      </p:sp>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72246" y="2678648"/>
            <a:ext cx="7291984" cy="3530396"/>
          </a:xfrm>
          <a:prstGeom prst="rect">
            <a:avLst/>
          </a:prstGeom>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61676" y="2678648"/>
            <a:ext cx="7313126" cy="3537873"/>
          </a:xfrm>
          <a:prstGeom prst="rect">
            <a:avLst/>
          </a:prstGeom>
        </p:spPr>
      </p:pic>
      <p:sp useBgFill="1">
        <p:nvSpPr>
          <p:cNvPr id="25" name="Rectangle 24"/>
          <p:cNvSpPr/>
          <p:nvPr/>
        </p:nvSpPr>
        <p:spPr bwMode="auto">
          <a:xfrm>
            <a:off x="-45724" y="6195834"/>
            <a:ext cx="12738610" cy="376225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1764" y="6243940"/>
            <a:ext cx="12442261" cy="749594"/>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953024" tIns="146262" rIns="182828" bIns="146262" numCol="1" spcCol="0" rtlCol="0" fromWordArt="0" anchor="ctr" anchorCtr="0" forceAA="0" compatLnSpc="1">
            <a:prstTxWarp prst="textNoShape">
              <a:avLst/>
            </a:prstTxWarp>
            <a:noAutofit/>
          </a:bodyPr>
          <a:lstStyle/>
          <a:p>
            <a:pPr defTabSz="932114" fontAlgn="base">
              <a:lnSpc>
                <a:spcPct val="90000"/>
              </a:lnSpc>
              <a:spcBef>
                <a:spcPct val="0"/>
              </a:spcBef>
              <a:spcAft>
                <a:spcPct val="0"/>
              </a:spcAft>
            </a:pPr>
            <a:r>
              <a:rPr lang="en-US" sz="3198">
                <a:gradFill>
                  <a:gsLst>
                    <a:gs pos="0">
                      <a:srgbClr val="FFFFFF"/>
                    </a:gs>
                    <a:gs pos="100000">
                      <a:srgbClr val="FFFFFF"/>
                    </a:gs>
                  </a:gsLst>
                  <a:lin ang="5400000" scaled="0"/>
                </a:gradFill>
                <a:latin typeface="Segoe UI Light"/>
                <a:ea typeface="Segoe UI" pitchFamily="34" charset="0"/>
                <a:cs typeface="Segoe UI" pitchFamily="34" charset="0"/>
              </a:rPr>
              <a:t>Team Foundation Server </a:t>
            </a:r>
            <a:endParaRPr lang="en-US" sz="3198"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6" name="Group 5"/>
          <p:cNvGrpSpPr/>
          <p:nvPr/>
        </p:nvGrpSpPr>
        <p:grpSpPr>
          <a:xfrm>
            <a:off x="-220423" y="5581061"/>
            <a:ext cx="3359634" cy="615327"/>
            <a:chOff x="-222250" y="4552950"/>
            <a:chExt cx="3360588" cy="615502"/>
          </a:xfrm>
        </p:grpSpPr>
        <p:pic>
          <p:nvPicPr>
            <p:cNvPr id="4" name="Picture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135731" y="4552950"/>
              <a:ext cx="2002607" cy="615502"/>
            </a:xfrm>
            <a:prstGeom prst="rect">
              <a:avLst/>
            </a:prstGeom>
          </p:spPr>
        </p:pic>
        <p:sp>
          <p:nvSpPr>
            <p:cNvPr id="5" name="Rectangle 4"/>
            <p:cNvSpPr/>
            <p:nvPr/>
          </p:nvSpPr>
          <p:spPr bwMode="auto">
            <a:xfrm>
              <a:off x="-222250" y="4552950"/>
              <a:ext cx="1555750" cy="6155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33" name="Group 32"/>
          <p:cNvGrpSpPr/>
          <p:nvPr/>
        </p:nvGrpSpPr>
        <p:grpSpPr>
          <a:xfrm flipH="1">
            <a:off x="9259141" y="5580507"/>
            <a:ext cx="3359634" cy="615327"/>
            <a:chOff x="-222250" y="4552950"/>
            <a:chExt cx="3360588" cy="615502"/>
          </a:xfrm>
        </p:grpSpPr>
        <p:pic>
          <p:nvPicPr>
            <p:cNvPr id="34" name="Picture 3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020728" y="4552950"/>
              <a:ext cx="2117610" cy="615502"/>
            </a:xfrm>
            <a:prstGeom prst="rect">
              <a:avLst/>
            </a:prstGeom>
          </p:spPr>
        </p:pic>
        <p:sp>
          <p:nvSpPr>
            <p:cNvPr id="35" name="Rectangle 34"/>
            <p:cNvSpPr/>
            <p:nvPr/>
          </p:nvSpPr>
          <p:spPr bwMode="auto">
            <a:xfrm>
              <a:off x="-222250" y="4552950"/>
              <a:ext cx="1555750" cy="6155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r>
              <a:rPr lang="en-US" dirty="0" smtClean="0"/>
              <a:t>ALM your way</a:t>
            </a:r>
            <a:endParaRPr lang="en-US" dirty="0"/>
          </a:p>
        </p:txBody>
      </p:sp>
      <p:grpSp>
        <p:nvGrpSpPr>
          <p:cNvPr id="18" name="Group 17"/>
          <p:cNvGrpSpPr/>
          <p:nvPr/>
        </p:nvGrpSpPr>
        <p:grpSpPr>
          <a:xfrm>
            <a:off x="182402" y="4878212"/>
            <a:ext cx="1835103" cy="1835103"/>
            <a:chOff x="125735" y="5006938"/>
            <a:chExt cx="1835624" cy="1835624"/>
          </a:xfrm>
        </p:grpSpPr>
        <p:grpSp>
          <p:nvGrpSpPr>
            <p:cNvPr id="41" name="Group 40"/>
            <p:cNvGrpSpPr/>
            <p:nvPr/>
          </p:nvGrpSpPr>
          <p:grpSpPr>
            <a:xfrm>
              <a:off x="125735" y="5006938"/>
              <a:ext cx="1835624" cy="1835624"/>
              <a:chOff x="274642" y="4950425"/>
              <a:chExt cx="1835624" cy="1835624"/>
            </a:xfrm>
          </p:grpSpPr>
          <p:sp>
            <p:nvSpPr>
              <p:cNvPr id="44" name="Oval 43"/>
              <p:cNvSpPr/>
              <p:nvPr/>
            </p:nvSpPr>
            <p:spPr bwMode="auto">
              <a:xfrm>
                <a:off x="274642" y="4950425"/>
                <a:ext cx="1835624" cy="1835624"/>
              </a:xfrm>
              <a:prstGeom prst="ellipse">
                <a:avLst/>
              </a:prstGeom>
              <a:solidFill>
                <a:srgbClr val="68217A"/>
              </a:solid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Freeform 5"/>
              <p:cNvSpPr>
                <a:spLocks noEditPoints="1"/>
              </p:cNvSpPr>
              <p:nvPr/>
            </p:nvSpPr>
            <p:spPr bwMode="black">
              <a:xfrm>
                <a:off x="816276" y="5169119"/>
                <a:ext cx="752356" cy="1398236"/>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bg1"/>
              </a:solidFill>
              <a:ln w="10795" cap="flat" cmpd="sng" algn="ctr">
                <a:noFill/>
                <a:prstDash val="solid"/>
                <a:headEnd type="none" w="med" len="med"/>
                <a:tailEnd type="none" w="med" len="med"/>
              </a:ln>
              <a:effectLst/>
              <a:ex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13748" fontAlgn="base">
                  <a:lnSpc>
                    <a:spcPct val="90000"/>
                  </a:lnSpc>
                  <a:spcBef>
                    <a:spcPct val="0"/>
                  </a:spcBef>
                  <a:spcAft>
                    <a:spcPct val="0"/>
                  </a:spcAft>
                  <a:defRPr/>
                </a:pPr>
                <a:endParaRPr lang="en-US" sz="2000" kern="0" spc="-50">
                  <a:gradFill>
                    <a:gsLst>
                      <a:gs pos="1250">
                        <a:srgbClr val="EFEFEF"/>
                      </a:gs>
                      <a:gs pos="10417">
                        <a:srgbClr val="EFEFEF"/>
                      </a:gs>
                    </a:gsLst>
                    <a:lin ang="5400000" scaled="0"/>
                  </a:gradFill>
                </a:endParaRPr>
              </a:p>
            </p:txBody>
          </p:sp>
        </p:grpSp>
        <p:pic>
          <p:nvPicPr>
            <p:cNvPr id="46" name="Picture 45"/>
            <p:cNvPicPr>
              <a:picLocks noChangeAspect="1"/>
            </p:cNvPicPr>
            <p:nvPr/>
          </p:nvPicPr>
          <p:blipFill rotWithShape="1">
            <a:blip r:embed="rId11" cstate="print">
              <a:extLst>
                <a:ext uri="{28A0092B-C50C-407E-A947-70E740481C1C}">
                  <a14:useLocalDpi xmlns:a14="http://schemas.microsoft.com/office/drawing/2010/main" val="0"/>
                </a:ext>
              </a:extLst>
            </a:blip>
            <a:srcRect l="2128" r="75902"/>
            <a:stretch/>
          </p:blipFill>
          <p:spPr>
            <a:xfrm>
              <a:off x="311998" y="5081965"/>
              <a:ext cx="650568" cy="829157"/>
            </a:xfrm>
            <a:prstGeom prst="rect">
              <a:avLst/>
            </a:prstGeom>
          </p:spPr>
        </p:pic>
      </p:grpSp>
      <p:sp>
        <p:nvSpPr>
          <p:cNvPr id="21" name="Rectangle 20"/>
          <p:cNvSpPr/>
          <p:nvPr/>
        </p:nvSpPr>
        <p:spPr bwMode="auto">
          <a:xfrm>
            <a:off x="-1040675" y="3994344"/>
            <a:ext cx="1042441" cy="3544300"/>
          </a:xfrm>
          <a:prstGeom prst="rect">
            <a:avLst/>
          </a:prstGeom>
          <a:solidFill>
            <a:srgbClr val="F9F9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p:nvSpPr>
        <p:spPr bwMode="auto">
          <a:xfrm>
            <a:off x="12447263" y="6243940"/>
            <a:ext cx="6207034" cy="749594"/>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05554" tIns="146262" rIns="1096970" bIns="146262" numCol="1" spcCol="0" rtlCol="0" fromWordArt="0" anchor="ctr" anchorCtr="0" forceAA="0" compatLnSpc="1">
            <a:prstTxWarp prst="textNoShape">
              <a:avLst/>
            </a:prstTxWarp>
            <a:noAutofit/>
          </a:bodyPr>
          <a:lstStyle/>
          <a:p>
            <a:pPr defTabSz="932114" fontAlgn="base">
              <a:lnSpc>
                <a:spcPct val="90000"/>
              </a:lnSpc>
              <a:spcBef>
                <a:spcPct val="0"/>
              </a:spcBef>
              <a:spcAft>
                <a:spcPct val="0"/>
              </a:spcAft>
            </a:pPr>
            <a:r>
              <a:rPr lang="en-US" sz="3198" dirty="0">
                <a:gradFill>
                  <a:gsLst>
                    <a:gs pos="0">
                      <a:srgbClr val="FFFFFF"/>
                    </a:gs>
                    <a:gs pos="100000">
                      <a:srgbClr val="FFFFFF"/>
                    </a:gs>
                  </a:gsLst>
                  <a:lin ang="5400000" scaled="0"/>
                </a:gradFill>
                <a:latin typeface="Segoe UI Light"/>
                <a:ea typeface="Segoe UI" pitchFamily="34" charset="0"/>
                <a:cs typeface="Segoe UI" pitchFamily="34" charset="0"/>
              </a:rPr>
              <a:t>Visual Studio Online </a:t>
            </a:r>
          </a:p>
        </p:txBody>
      </p:sp>
      <p:grpSp>
        <p:nvGrpSpPr>
          <p:cNvPr id="85" name="Group 84"/>
          <p:cNvGrpSpPr/>
          <p:nvPr/>
        </p:nvGrpSpPr>
        <p:grpSpPr>
          <a:xfrm>
            <a:off x="10437447" y="4878212"/>
            <a:ext cx="1835103" cy="1835103"/>
            <a:chOff x="10168484" y="4537144"/>
            <a:chExt cx="1835624" cy="1835624"/>
          </a:xfrm>
        </p:grpSpPr>
        <p:sp>
          <p:nvSpPr>
            <p:cNvPr id="86" name="Oval 85"/>
            <p:cNvSpPr/>
            <p:nvPr/>
          </p:nvSpPr>
          <p:spPr bwMode="auto">
            <a:xfrm flipH="1" flipV="1">
              <a:off x="10168484" y="4537144"/>
              <a:ext cx="1835624" cy="1835624"/>
            </a:xfrm>
            <a:prstGeom prst="ellipse">
              <a:avLst/>
            </a:prstGeom>
            <a:solidFill>
              <a:schemeClr val="accent4"/>
            </a:solidFill>
            <a:ln w="571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87" name="Freeform 128"/>
            <p:cNvSpPr>
              <a:spLocks noChangeAspect="1"/>
            </p:cNvSpPr>
            <p:nvPr/>
          </p:nvSpPr>
          <p:spPr bwMode="black">
            <a:xfrm>
              <a:off x="10371886" y="4977182"/>
              <a:ext cx="1401320" cy="774110"/>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50800" cap="flat" cmpd="sng" algn="ctr">
              <a:noFill/>
              <a:prstDash val="solid"/>
              <a:headEnd type="none" w="med" len="med"/>
              <a:tailEnd type="none" w="med" len="med"/>
            </a:ln>
            <a:effectLst/>
            <a:ex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13748" fontAlgn="base">
                <a:lnSpc>
                  <a:spcPct val="90000"/>
                </a:lnSpc>
                <a:spcBef>
                  <a:spcPct val="0"/>
                </a:spcBef>
                <a:spcAft>
                  <a:spcPct val="0"/>
                </a:spcAft>
                <a:defRPr/>
              </a:pPr>
              <a:endParaRPr lang="en-US" sz="2000" kern="0" spc="-50">
                <a:gradFill>
                  <a:gsLst>
                    <a:gs pos="1250">
                      <a:srgbClr val="EFEFEF"/>
                    </a:gs>
                    <a:gs pos="10417">
                      <a:srgbClr val="EFEFEF"/>
                    </a:gs>
                  </a:gsLst>
                  <a:lin ang="5400000" scaled="0"/>
                </a:gradFill>
              </a:endParaRPr>
            </a:p>
          </p:txBody>
        </p:sp>
        <p:pic>
          <p:nvPicPr>
            <p:cNvPr id="88" name="Picture 87"/>
            <p:cNvPicPr>
              <a:picLocks noChangeAspect="1"/>
            </p:cNvPicPr>
            <p:nvPr/>
          </p:nvPicPr>
          <p:blipFill rotWithShape="1">
            <a:blip r:embed="rId12" cstate="print">
              <a:duotone>
                <a:schemeClr val="accent4">
                  <a:shade val="45000"/>
                  <a:satMod val="135000"/>
                </a:schemeClr>
                <a:prstClr val="white"/>
              </a:duotone>
              <a:extLst>
                <a:ext uri="{28A0092B-C50C-407E-A947-70E740481C1C}">
                  <a14:useLocalDpi xmlns:a14="http://schemas.microsoft.com/office/drawing/2010/main" val="0"/>
                </a:ext>
              </a:extLst>
            </a:blip>
            <a:srcRect r="17482"/>
            <a:stretch/>
          </p:blipFill>
          <p:spPr>
            <a:xfrm>
              <a:off x="10700847" y="5085271"/>
              <a:ext cx="640080" cy="689649"/>
            </a:xfrm>
            <a:prstGeom prst="rect">
              <a:avLst/>
            </a:prstGeom>
          </p:spPr>
        </p:pic>
      </p:grpSp>
      <p:sp>
        <p:nvSpPr>
          <p:cNvPr id="22" name="Rectangle 21"/>
          <p:cNvSpPr/>
          <p:nvPr/>
        </p:nvSpPr>
        <p:spPr>
          <a:xfrm>
            <a:off x="3002093" y="3051259"/>
            <a:ext cx="6423159" cy="5307620"/>
          </a:xfrm>
          <a:prstGeom prst="rect">
            <a:avLst/>
          </a:prstGeom>
          <a:noFill/>
        </p:spPr>
        <p:txBody>
          <a:bodyPr spcFirstLastPara="1" wrap="none" lIns="91414" tIns="45706" rIns="91414" bIns="45706" numCol="1">
            <a:prstTxWarp prst="textArchUp">
              <a:avLst>
                <a:gd name="adj" fmla="val 11256926"/>
              </a:avLst>
            </a:prstTxWarp>
            <a:spAutoFit/>
          </a:bodyPr>
          <a:lstStyle/>
          <a:p>
            <a:pPr algn="ctr" defTabSz="932110"/>
            <a:r>
              <a:rPr lang="en-US" dirty="0">
                <a:ln w="0"/>
                <a:gradFill>
                  <a:gsLst>
                    <a:gs pos="0">
                      <a:srgbClr val="FFFFFF"/>
                    </a:gs>
                    <a:gs pos="100000">
                      <a:srgbClr val="FFFFFF"/>
                    </a:gs>
                  </a:gsLst>
                  <a:lin ang="5400000" scaled="0"/>
                </a:gradFill>
              </a:rPr>
              <a:t>Lab Management | Load Testing | SharePoint | Project Server | System Center</a:t>
            </a:r>
          </a:p>
        </p:txBody>
      </p:sp>
      <p:sp>
        <p:nvSpPr>
          <p:cNvPr id="48" name="Rectangle 47"/>
          <p:cNvSpPr/>
          <p:nvPr/>
        </p:nvSpPr>
        <p:spPr>
          <a:xfrm>
            <a:off x="1960907" y="2072015"/>
            <a:ext cx="8473670" cy="8247637"/>
          </a:xfrm>
          <a:prstGeom prst="rect">
            <a:avLst/>
          </a:prstGeom>
          <a:noFill/>
        </p:spPr>
        <p:txBody>
          <a:bodyPr spcFirstLastPara="1" wrap="none" lIns="91414" tIns="45706" rIns="91414" bIns="45706" numCol="1">
            <a:prstTxWarp prst="textArchUp">
              <a:avLst>
                <a:gd name="adj" fmla="val 12000805"/>
              </a:avLst>
            </a:prstTxWarp>
            <a:spAutoFit/>
          </a:bodyPr>
          <a:lstStyle/>
          <a:p>
            <a:pPr algn="ctr" defTabSz="932110"/>
            <a:r>
              <a:rPr lang="en-US" dirty="0">
                <a:ln w="0"/>
                <a:gradFill>
                  <a:gsLst>
                    <a:gs pos="0">
                      <a:srgbClr val="FFFFFF"/>
                    </a:gs>
                    <a:gs pos="100000">
                      <a:srgbClr val="FFFFFF"/>
                    </a:gs>
                  </a:gsLst>
                  <a:lin ang="5400000" scaled="0"/>
                </a:gradFill>
              </a:rPr>
              <a:t>Build Service | Load Testing Service | Application Insights | Continuous Deployment to Azure | Code Editing</a:t>
            </a:r>
          </a:p>
        </p:txBody>
      </p:sp>
    </p:spTree>
    <p:extLst>
      <p:ext uri="{BB962C8B-B14F-4D97-AF65-F5344CB8AC3E}">
        <p14:creationId xmlns:p14="http://schemas.microsoft.com/office/powerpoint/2010/main" val="1098218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600" fill="hold"/>
                                        <p:tgtEl>
                                          <p:spTgt spid="18"/>
                                        </p:tgtEl>
                                        <p:attrNameLst>
                                          <p:attrName>ppt_x</p:attrName>
                                        </p:attrNameLst>
                                      </p:cBhvr>
                                      <p:tavLst>
                                        <p:tav tm="0">
                                          <p:val>
                                            <p:strVal val="0-#ppt_w/2"/>
                                          </p:val>
                                        </p:tav>
                                        <p:tav tm="100000">
                                          <p:val>
                                            <p:strVal val="#ppt_x"/>
                                          </p:val>
                                        </p:tav>
                                      </p:tavLst>
                                    </p:anim>
                                    <p:anim calcmode="lin" valueType="num">
                                      <p:cBhvr additive="base">
                                        <p:cTn id="8" dur="6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600"/>
                            </p:stCondLst>
                            <p:childTnLst>
                              <p:par>
                                <p:cTn id="10" presetID="2" presetClass="entr" presetSubtype="8" decel="10000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600" fill="hold"/>
                                        <p:tgtEl>
                                          <p:spTgt spid="40"/>
                                        </p:tgtEl>
                                        <p:attrNameLst>
                                          <p:attrName>ppt_x</p:attrName>
                                        </p:attrNameLst>
                                      </p:cBhvr>
                                      <p:tavLst>
                                        <p:tav tm="0">
                                          <p:val>
                                            <p:strVal val="0-#ppt_w/2"/>
                                          </p:val>
                                        </p:tav>
                                        <p:tav tm="100000">
                                          <p:val>
                                            <p:strVal val="#ppt_x"/>
                                          </p:val>
                                        </p:tav>
                                      </p:tavLst>
                                    </p:anim>
                                    <p:anim calcmode="lin" valueType="num">
                                      <p:cBhvr additive="base">
                                        <p:cTn id="13" dur="6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200"/>
                            </p:stCondLst>
                            <p:childTnLst>
                              <p:par>
                                <p:cTn id="15" presetID="2" presetClass="entr" presetSubtype="4" decel="10000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600" fill="hold"/>
                                        <p:tgtEl>
                                          <p:spTgt spid="43"/>
                                        </p:tgtEl>
                                        <p:attrNameLst>
                                          <p:attrName>ppt_x</p:attrName>
                                        </p:attrNameLst>
                                      </p:cBhvr>
                                      <p:tavLst>
                                        <p:tav tm="0">
                                          <p:val>
                                            <p:strVal val="#ppt_x"/>
                                          </p:val>
                                        </p:tav>
                                        <p:tav tm="100000">
                                          <p:val>
                                            <p:strVal val="#ppt_x"/>
                                          </p:val>
                                        </p:tav>
                                      </p:tavLst>
                                    </p:anim>
                                    <p:anim calcmode="lin" valueType="num">
                                      <p:cBhvr additive="base">
                                        <p:cTn id="18" dur="6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1800"/>
                            </p:stCondLst>
                            <p:childTnLst>
                              <p:par>
                                <p:cTn id="20" presetID="2" presetClass="entr" presetSubtype="4" decel="10000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600" fill="hold"/>
                                        <p:tgtEl>
                                          <p:spTgt spid="42"/>
                                        </p:tgtEl>
                                        <p:attrNameLst>
                                          <p:attrName>ppt_x</p:attrName>
                                        </p:attrNameLst>
                                      </p:cBhvr>
                                      <p:tavLst>
                                        <p:tav tm="0">
                                          <p:val>
                                            <p:strVal val="#ppt_x"/>
                                          </p:val>
                                        </p:tav>
                                        <p:tav tm="100000">
                                          <p:val>
                                            <p:strVal val="#ppt_x"/>
                                          </p:val>
                                        </p:tav>
                                      </p:tavLst>
                                    </p:anim>
                                    <p:anim calcmode="lin" valueType="num">
                                      <p:cBhvr additive="base">
                                        <p:cTn id="23" dur="6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30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600" fill="hold"/>
                                        <p:tgtEl>
                                          <p:spTgt spid="50"/>
                                        </p:tgtEl>
                                        <p:attrNameLst>
                                          <p:attrName>ppt_x</p:attrName>
                                        </p:attrNameLst>
                                      </p:cBhvr>
                                      <p:tavLst>
                                        <p:tav tm="0">
                                          <p:val>
                                            <p:strVal val="#ppt_x"/>
                                          </p:val>
                                        </p:tav>
                                        <p:tav tm="100000">
                                          <p:val>
                                            <p:strVal val="#ppt_x"/>
                                          </p:val>
                                        </p:tav>
                                      </p:tavLst>
                                    </p:anim>
                                    <p:anim calcmode="lin" valueType="num">
                                      <p:cBhvr additive="base">
                                        <p:cTn id="27" dur="600" fill="hold"/>
                                        <p:tgtEl>
                                          <p:spTgt spid="50"/>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1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600" fill="hold"/>
                                        <p:tgtEl>
                                          <p:spTgt spid="53"/>
                                        </p:tgtEl>
                                        <p:attrNameLst>
                                          <p:attrName>ppt_x</p:attrName>
                                        </p:attrNameLst>
                                      </p:cBhvr>
                                      <p:tavLst>
                                        <p:tav tm="0">
                                          <p:val>
                                            <p:strVal val="#ppt_x"/>
                                          </p:val>
                                        </p:tav>
                                        <p:tav tm="100000">
                                          <p:val>
                                            <p:strVal val="#ppt_x"/>
                                          </p:val>
                                        </p:tav>
                                      </p:tavLst>
                                    </p:anim>
                                    <p:anim calcmode="lin" valueType="num">
                                      <p:cBhvr additive="base">
                                        <p:cTn id="31" dur="600" fill="hold"/>
                                        <p:tgtEl>
                                          <p:spTgt spid="53"/>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4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600" fill="hold"/>
                                        <p:tgtEl>
                                          <p:spTgt spid="51"/>
                                        </p:tgtEl>
                                        <p:attrNameLst>
                                          <p:attrName>ppt_x</p:attrName>
                                        </p:attrNameLst>
                                      </p:cBhvr>
                                      <p:tavLst>
                                        <p:tav tm="0">
                                          <p:val>
                                            <p:strVal val="#ppt_x"/>
                                          </p:val>
                                        </p:tav>
                                        <p:tav tm="100000">
                                          <p:val>
                                            <p:strVal val="#ppt_x"/>
                                          </p:val>
                                        </p:tav>
                                      </p:tavLst>
                                    </p:anim>
                                    <p:anim calcmode="lin" valueType="num">
                                      <p:cBhvr additive="base">
                                        <p:cTn id="35" dur="600" fill="hold"/>
                                        <p:tgtEl>
                                          <p:spTgt spid="51"/>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20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600" fill="hold"/>
                                        <p:tgtEl>
                                          <p:spTgt spid="54"/>
                                        </p:tgtEl>
                                        <p:attrNameLst>
                                          <p:attrName>ppt_x</p:attrName>
                                        </p:attrNameLst>
                                      </p:cBhvr>
                                      <p:tavLst>
                                        <p:tav tm="0">
                                          <p:val>
                                            <p:strVal val="#ppt_x"/>
                                          </p:val>
                                        </p:tav>
                                        <p:tav tm="100000">
                                          <p:val>
                                            <p:strVal val="#ppt_x"/>
                                          </p:val>
                                        </p:tav>
                                      </p:tavLst>
                                    </p:anim>
                                    <p:anim calcmode="lin" valueType="num">
                                      <p:cBhvr additive="base">
                                        <p:cTn id="39" dur="600" fill="hold"/>
                                        <p:tgtEl>
                                          <p:spTgt spid="54"/>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600" fill="hold"/>
                                        <p:tgtEl>
                                          <p:spTgt spid="52"/>
                                        </p:tgtEl>
                                        <p:attrNameLst>
                                          <p:attrName>ppt_x</p:attrName>
                                        </p:attrNameLst>
                                      </p:cBhvr>
                                      <p:tavLst>
                                        <p:tav tm="0">
                                          <p:val>
                                            <p:strVal val="#ppt_x"/>
                                          </p:val>
                                        </p:tav>
                                        <p:tav tm="100000">
                                          <p:val>
                                            <p:strVal val="#ppt_x"/>
                                          </p:val>
                                        </p:tav>
                                      </p:tavLst>
                                    </p:anim>
                                    <p:anim calcmode="lin" valueType="num">
                                      <p:cBhvr additive="base">
                                        <p:cTn id="43" dur="600" fill="hold"/>
                                        <p:tgtEl>
                                          <p:spTgt spid="52"/>
                                        </p:tgtEl>
                                        <p:attrNameLst>
                                          <p:attrName>ppt_y</p:attrName>
                                        </p:attrNameLst>
                                      </p:cBhvr>
                                      <p:tavLst>
                                        <p:tav tm="0">
                                          <p:val>
                                            <p:strVal val="1+#ppt_h/2"/>
                                          </p:val>
                                        </p:tav>
                                        <p:tav tm="100000">
                                          <p:val>
                                            <p:strVal val="#ppt_y"/>
                                          </p:val>
                                        </p:tav>
                                      </p:tavLst>
                                    </p:anim>
                                  </p:childTnLst>
                                </p:cTn>
                              </p:par>
                            </p:childTnLst>
                          </p:cTn>
                        </p:par>
                        <p:par>
                          <p:cTn id="44" fill="hold">
                            <p:stCondLst>
                              <p:cond delay="2900"/>
                            </p:stCondLst>
                            <p:childTnLst>
                              <p:par>
                                <p:cTn id="45" presetID="22" presetClass="entr" presetSubtype="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par>
                                <p:cTn id="48" presetID="22" presetClass="entr" presetSubtype="8" fill="hold" nodeType="withEffect">
                                  <p:stCondLst>
                                    <p:cond delay="45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par>
                                <p:cTn id="51" presetID="22" presetClass="entr" presetSubtype="8" fill="hold" nodeType="withEffect">
                                  <p:stCondLst>
                                    <p:cond delay="900"/>
                                  </p:stCondLst>
                                  <p:childTnLst>
                                    <p:set>
                                      <p:cBhvr>
                                        <p:cTn id="52" dur="1" fill="hold">
                                          <p:stCondLst>
                                            <p:cond delay="0"/>
                                          </p:stCondLst>
                                        </p:cTn>
                                        <p:tgtEl>
                                          <p:spTgt spid="33"/>
                                        </p:tgtEl>
                                        <p:attrNameLst>
                                          <p:attrName>style.visibility</p:attrName>
                                        </p:attrNameLst>
                                      </p:cBhvr>
                                      <p:to>
                                        <p:strVal val="visible"/>
                                      </p:to>
                                    </p:set>
                                    <p:animEffect transition="in" filter="wipe(left)">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35" presetClass="path" presetSubtype="0" decel="100000" fill="hold" grpId="1" nodeType="clickEffect">
                                  <p:stCondLst>
                                    <p:cond delay="0"/>
                                  </p:stCondLst>
                                  <p:childTnLst>
                                    <p:animMotion origin="layout" path="M -2.94613E-6 3.32274E-6 L -0.48583 3.32274E-6 " pathEditMode="relative" rAng="0" ptsTypes="AA">
                                      <p:cBhvr>
                                        <p:cTn id="57" dur="600" fill="hold"/>
                                        <p:tgtEl>
                                          <p:spTgt spid="40"/>
                                        </p:tgtEl>
                                        <p:attrNameLst>
                                          <p:attrName>ppt_x</p:attrName>
                                          <p:attrName>ppt_y</p:attrName>
                                        </p:attrNameLst>
                                      </p:cBhvr>
                                      <p:rCtr x="-24292" y="0"/>
                                    </p:animMotion>
                                  </p:childTnLst>
                                </p:cTn>
                              </p:par>
                              <p:par>
                                <p:cTn id="58" presetID="2" presetClass="entr" presetSubtype="2" decel="100000" fill="hold" nodeType="withEffect">
                                  <p:stCondLst>
                                    <p:cond delay="0"/>
                                  </p:stCondLst>
                                  <p:childTnLst>
                                    <p:set>
                                      <p:cBhvr>
                                        <p:cTn id="59" dur="1" fill="hold">
                                          <p:stCondLst>
                                            <p:cond delay="0"/>
                                          </p:stCondLst>
                                        </p:cTn>
                                        <p:tgtEl>
                                          <p:spTgt spid="85"/>
                                        </p:tgtEl>
                                        <p:attrNameLst>
                                          <p:attrName>style.visibility</p:attrName>
                                        </p:attrNameLst>
                                      </p:cBhvr>
                                      <p:to>
                                        <p:strVal val="visible"/>
                                      </p:to>
                                    </p:set>
                                    <p:anim calcmode="lin" valueType="num">
                                      <p:cBhvr additive="base">
                                        <p:cTn id="60" dur="600" fill="hold"/>
                                        <p:tgtEl>
                                          <p:spTgt spid="85"/>
                                        </p:tgtEl>
                                        <p:attrNameLst>
                                          <p:attrName>ppt_x</p:attrName>
                                        </p:attrNameLst>
                                      </p:cBhvr>
                                      <p:tavLst>
                                        <p:tav tm="0">
                                          <p:val>
                                            <p:strVal val="1+#ppt_w/2"/>
                                          </p:val>
                                        </p:tav>
                                        <p:tav tm="100000">
                                          <p:val>
                                            <p:strVal val="#ppt_x"/>
                                          </p:val>
                                        </p:tav>
                                      </p:tavLst>
                                    </p:anim>
                                    <p:anim calcmode="lin" valueType="num">
                                      <p:cBhvr additive="base">
                                        <p:cTn id="61" dur="600" fill="hold"/>
                                        <p:tgtEl>
                                          <p:spTgt spid="85"/>
                                        </p:tgtEl>
                                        <p:attrNameLst>
                                          <p:attrName>ppt_y</p:attrName>
                                        </p:attrNameLst>
                                      </p:cBhvr>
                                      <p:tavLst>
                                        <p:tav tm="0">
                                          <p:val>
                                            <p:strVal val="#ppt_y"/>
                                          </p:val>
                                        </p:tav>
                                        <p:tav tm="100000">
                                          <p:val>
                                            <p:strVal val="#ppt_y"/>
                                          </p:val>
                                        </p:tav>
                                      </p:tavLst>
                                    </p:anim>
                                  </p:childTnLst>
                                </p:cTn>
                              </p:par>
                              <p:par>
                                <p:cTn id="62" presetID="35" presetClass="path" presetSubtype="0" decel="100000" fill="hold" grpId="0" nodeType="withEffect">
                                  <p:stCondLst>
                                    <p:cond delay="0"/>
                                  </p:stCondLst>
                                  <p:childTnLst>
                                    <p:animMotion origin="layout" path="M 3.22951E-6 3.32274E-6 L -0.49936 3.32274E-6 " pathEditMode="relative" rAng="0" ptsTypes="AA">
                                      <p:cBhvr>
                                        <p:cTn id="63" dur="600" fill="hold"/>
                                        <p:tgtEl>
                                          <p:spTgt spid="60"/>
                                        </p:tgtEl>
                                        <p:attrNameLst>
                                          <p:attrName>ppt_x</p:attrName>
                                          <p:attrName>ppt_y</p:attrName>
                                        </p:attrNameLst>
                                      </p:cBhvr>
                                      <p:rCtr x="-24968" y="0"/>
                                    </p:animMotion>
                                  </p:childTnLst>
                                </p:cTn>
                              </p:par>
                            </p:childTnLst>
                          </p:cTn>
                        </p:par>
                        <p:par>
                          <p:cTn id="64" fill="hold">
                            <p:stCondLst>
                              <p:cond delay="600"/>
                            </p:stCondLst>
                            <p:childTnLst>
                              <p:par>
                                <p:cTn id="65" presetID="22" presetClass="entr" presetSubtype="2"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right)">
                                      <p:cBhvr>
                                        <p:cTn id="67" dur="500"/>
                                        <p:tgtEl>
                                          <p:spTgt spid="19"/>
                                        </p:tgtEl>
                                      </p:cBhvr>
                                    </p:animEffect>
                                  </p:childTnLst>
                                </p:cTn>
                              </p:par>
                            </p:childTnLst>
                          </p:cTn>
                        </p:par>
                        <p:par>
                          <p:cTn id="68" fill="hold">
                            <p:stCondLst>
                              <p:cond delay="1100"/>
                            </p:stCondLst>
                            <p:childTnLst>
                              <p:par>
                                <p:cTn id="69" presetID="22" presetClass="entr" presetSubtype="2"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right)">
                                      <p:cBhvr>
                                        <p:cTn id="71" dur="500"/>
                                        <p:tgtEl>
                                          <p:spTgt spid="14"/>
                                        </p:tgtEl>
                                      </p:cBhvr>
                                    </p:animEffect>
                                  </p:childTnLst>
                                </p:cTn>
                              </p:par>
                            </p:childTnLst>
                          </p:cTn>
                        </p:par>
                        <p:par>
                          <p:cTn id="72" fill="hold">
                            <p:stCondLst>
                              <p:cond delay="1600"/>
                            </p:stCondLst>
                            <p:childTnLst>
                              <p:par>
                                <p:cTn id="73" presetID="22" presetClass="entr" presetSubtype="2"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righ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0" grpId="0" animBg="1"/>
      <p:bldP spid="51" grpId="0" animBg="1"/>
      <p:bldP spid="52" grpId="0" animBg="1"/>
      <p:bldP spid="53" grpId="0" animBg="1"/>
      <p:bldP spid="54" grpId="0" animBg="1"/>
      <p:bldP spid="40" grpId="0" animBg="1"/>
      <p:bldP spid="40" grpId="1" animBg="1"/>
      <p:bldP spid="6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a:t>
            </a:r>
            <a:endParaRPr lang="en-US" dirty="0"/>
          </a:p>
        </p:txBody>
      </p:sp>
      <p:sp>
        <p:nvSpPr>
          <p:cNvPr id="3" name="Content Placeholder 2"/>
          <p:cNvSpPr>
            <a:spLocks noGrp="1"/>
          </p:cNvSpPr>
          <p:nvPr>
            <p:ph idx="4294967295"/>
          </p:nvPr>
        </p:nvSpPr>
        <p:spPr>
          <a:xfrm>
            <a:off x="2021521" y="1632056"/>
            <a:ext cx="9606915" cy="4616063"/>
          </a:xfrm>
          <a:prstGeom prst="rect">
            <a:avLst/>
          </a:prstGeom>
        </p:spPr>
        <p:txBody>
          <a:bodyPr>
            <a:normAutofit/>
          </a:bodyPr>
          <a:lstStyle/>
          <a:p>
            <a:r>
              <a:rPr lang="en-US" dirty="0" smtClean="0"/>
              <a:t>.NET with Visual Studio</a:t>
            </a:r>
          </a:p>
          <a:p>
            <a:pPr lvl="1"/>
            <a:r>
              <a:rPr lang="en-US" dirty="0" smtClean="0"/>
              <a:t>Team Explorer</a:t>
            </a:r>
          </a:p>
          <a:p>
            <a:r>
              <a:rPr lang="en-US" dirty="0" smtClean="0"/>
              <a:t>Java with Eclipse</a:t>
            </a:r>
          </a:p>
          <a:p>
            <a:pPr lvl="1"/>
            <a:r>
              <a:rPr lang="en-US" dirty="0" smtClean="0"/>
              <a:t>Team </a:t>
            </a:r>
            <a:r>
              <a:rPr lang="en-US" dirty="0"/>
              <a:t>Explorer </a:t>
            </a:r>
            <a:r>
              <a:rPr lang="en-US" dirty="0" smtClean="0"/>
              <a:t>Everywhere</a:t>
            </a:r>
          </a:p>
          <a:p>
            <a:r>
              <a:rPr lang="en-US" dirty="0" smtClean="0"/>
              <a:t>Java with </a:t>
            </a:r>
            <a:r>
              <a:rPr lang="en-US" dirty="0" err="1"/>
              <a:t>IntelliJ</a:t>
            </a:r>
            <a:r>
              <a:rPr lang="en-US" dirty="0"/>
              <a:t> IDEA</a:t>
            </a:r>
          </a:p>
          <a:p>
            <a:pPr lvl="1"/>
            <a:r>
              <a:rPr lang="en-US" dirty="0" smtClean="0"/>
              <a:t>TFS integration</a:t>
            </a:r>
          </a:p>
          <a:p>
            <a:r>
              <a:rPr lang="en-US" dirty="0" smtClean="0"/>
              <a:t>PowerBuilder, VB 6, SQL Server and more</a:t>
            </a:r>
          </a:p>
          <a:p>
            <a:pPr lvl="1"/>
            <a:r>
              <a:rPr lang="en-US" dirty="0" smtClean="0"/>
              <a:t>MSSCCI Provider</a:t>
            </a:r>
            <a:endParaRPr lang="en-US" dirty="0"/>
          </a:p>
          <a:p>
            <a:pPr lvl="1"/>
            <a:endParaRPr lang="en-US" dirty="0"/>
          </a:p>
        </p:txBody>
      </p:sp>
    </p:spTree>
    <p:extLst>
      <p:ext uri="{BB962C8B-B14F-4D97-AF65-F5344CB8AC3E}">
        <p14:creationId xmlns:p14="http://schemas.microsoft.com/office/powerpoint/2010/main" val="743741882"/>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Management</a:t>
            </a:r>
            <a:endParaRPr lang="en-US" dirty="0"/>
          </a:p>
        </p:txBody>
      </p:sp>
      <p:sp>
        <p:nvSpPr>
          <p:cNvPr id="11" name="Content Placeholder 10"/>
          <p:cNvSpPr>
            <a:spLocks noGrp="1"/>
          </p:cNvSpPr>
          <p:nvPr>
            <p:ph idx="4294967295"/>
          </p:nvPr>
        </p:nvSpPr>
        <p:spPr>
          <a:xfrm>
            <a:off x="2021522" y="1632056"/>
            <a:ext cx="8393430" cy="3311676"/>
          </a:xfrm>
          <a:prstGeom prst="rect">
            <a:avLst/>
          </a:prstGeom>
        </p:spPr>
        <p:txBody>
          <a:bodyPr/>
          <a:lstStyle/>
          <a:p>
            <a:r>
              <a:rPr lang="en-US" dirty="0" err="1" smtClean="0"/>
              <a:t>Deployer</a:t>
            </a:r>
            <a:r>
              <a:rPr lang="en-US" dirty="0" smtClean="0"/>
              <a:t> Based</a:t>
            </a:r>
          </a:p>
          <a:p>
            <a:pPr lvl="1"/>
            <a:r>
              <a:rPr lang="en-US" dirty="0" smtClean="0"/>
              <a:t>Windows &amp; Linux</a:t>
            </a:r>
          </a:p>
          <a:p>
            <a:r>
              <a:rPr lang="en-US" dirty="0" smtClean="0"/>
              <a:t>Desired State Configuration (DSC)</a:t>
            </a:r>
          </a:p>
          <a:p>
            <a:pPr lvl="1"/>
            <a:r>
              <a:rPr lang="en-US" dirty="0" smtClean="0"/>
              <a:t>Windows &amp; Linux (Preview)</a:t>
            </a:r>
          </a:p>
          <a:p>
            <a:r>
              <a:rPr lang="en-US" dirty="0" smtClean="0"/>
              <a:t>Chef</a:t>
            </a:r>
          </a:p>
          <a:p>
            <a:pPr lvl="1"/>
            <a:r>
              <a:rPr lang="en-US" dirty="0" smtClean="0"/>
              <a:t>Windows </a:t>
            </a:r>
            <a:r>
              <a:rPr lang="en-US" dirty="0"/>
              <a:t>&amp; </a:t>
            </a:r>
            <a:r>
              <a:rPr lang="en-US" dirty="0" smtClean="0"/>
              <a:t>Linux</a:t>
            </a:r>
            <a:endParaRPr lang="en-US" dirty="0"/>
          </a:p>
        </p:txBody>
      </p:sp>
    </p:spTree>
    <p:extLst>
      <p:ext uri="{BB962C8B-B14F-4D97-AF65-F5344CB8AC3E}">
        <p14:creationId xmlns:p14="http://schemas.microsoft.com/office/powerpoint/2010/main" val="3618697870"/>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The Stage Stack</a:t>
            </a:r>
            <a:endParaRPr lang="en-US" dirty="0"/>
          </a:p>
        </p:txBody>
      </p:sp>
      <p:grpSp>
        <p:nvGrpSpPr>
          <p:cNvPr id="66" name="Group 65"/>
          <p:cNvGrpSpPr/>
          <p:nvPr/>
        </p:nvGrpSpPr>
        <p:grpSpPr>
          <a:xfrm>
            <a:off x="1227906" y="4774998"/>
            <a:ext cx="2998395" cy="670624"/>
            <a:chOff x="4744603" y="4833367"/>
            <a:chExt cx="2940287" cy="657628"/>
          </a:xfrm>
        </p:grpSpPr>
        <p:sp>
          <p:nvSpPr>
            <p:cNvPr id="32" name="Rectangle 31"/>
            <p:cNvSpPr/>
            <p:nvPr/>
          </p:nvSpPr>
          <p:spPr bwMode="auto">
            <a:xfrm>
              <a:off x="4744603" y="4833367"/>
              <a:ext cx="2940287" cy="657628"/>
            </a:xfrm>
            <a:prstGeom prst="rect">
              <a:avLst/>
            </a:prstGeom>
            <a:solidFill>
              <a:srgbClr val="0054A6"/>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ctr"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Install</a:t>
              </a:r>
            </a:p>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Application  </a:t>
              </a:r>
            </a:p>
          </p:txBody>
        </p:sp>
        <p:pic>
          <p:nvPicPr>
            <p:cNvPr id="33" name="Picture 2" descr="C:\Users\nathalie.feau\Pictures\metro.icons\white\downlo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8762" y="4905639"/>
              <a:ext cx="581878" cy="581878"/>
            </a:xfrm>
            <a:prstGeom prst="rect">
              <a:avLst/>
            </a:prstGeom>
            <a:noFill/>
            <a:ln>
              <a:noFill/>
            </a:ln>
            <a:extLst/>
          </p:spPr>
        </p:pic>
      </p:grpSp>
      <p:grpSp>
        <p:nvGrpSpPr>
          <p:cNvPr id="68" name="Group 67"/>
          <p:cNvGrpSpPr/>
          <p:nvPr/>
        </p:nvGrpSpPr>
        <p:grpSpPr>
          <a:xfrm>
            <a:off x="1227906" y="6164549"/>
            <a:ext cx="2987166" cy="670624"/>
            <a:chOff x="4755615" y="6180039"/>
            <a:chExt cx="2929276" cy="657628"/>
          </a:xfrm>
        </p:grpSpPr>
        <p:sp>
          <p:nvSpPr>
            <p:cNvPr id="34" name="Rectangle 33"/>
            <p:cNvSpPr/>
            <p:nvPr/>
          </p:nvSpPr>
          <p:spPr bwMode="auto">
            <a:xfrm>
              <a:off x="4755615" y="6180039"/>
              <a:ext cx="2929276" cy="657628"/>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ctr"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Provision</a:t>
              </a:r>
            </a:p>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Environment</a:t>
              </a:r>
            </a:p>
          </p:txBody>
        </p:sp>
        <p:grpSp>
          <p:nvGrpSpPr>
            <p:cNvPr id="35" name="Group 34"/>
            <p:cNvGrpSpPr/>
            <p:nvPr/>
          </p:nvGrpSpPr>
          <p:grpSpPr>
            <a:xfrm>
              <a:off x="4949566" y="6265543"/>
              <a:ext cx="480635" cy="513558"/>
              <a:chOff x="4138072" y="5911885"/>
              <a:chExt cx="548131" cy="513564"/>
            </a:xfrm>
          </p:grpSpPr>
          <p:sp>
            <p:nvSpPr>
              <p:cNvPr id="36" name="Freeform 597"/>
              <p:cNvSpPr>
                <a:spLocks noChangeAspect="1" noEditPoints="1"/>
              </p:cNvSpPr>
              <p:nvPr/>
            </p:nvSpPr>
            <p:spPr bwMode="auto">
              <a:xfrm>
                <a:off x="4459677" y="5911885"/>
                <a:ext cx="226526" cy="5135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rgbClr val="FFFFFF"/>
              </a:solidFill>
              <a:ln>
                <a:noFill/>
              </a:ln>
              <a:extLst/>
            </p:spPr>
            <p:txBody>
              <a:bodyPr vert="horz" wrap="square" lIns="93247" tIns="46623" rIns="93247" bIns="46623" numCol="1" anchor="t" anchorCtr="0" compatLnSpc="1">
                <a:prstTxWarp prst="textNoShape">
                  <a:avLst/>
                </a:prstTxWarp>
              </a:bodyPr>
              <a:lstStyle/>
              <a:p>
                <a:pPr defTabSz="932536">
                  <a:defRPr/>
                </a:pPr>
                <a:endParaRPr lang="en-US" sz="2040" kern="0">
                  <a:solidFill>
                    <a:sysClr val="windowText" lastClr="000000"/>
                  </a:solidFill>
                </a:endParaRPr>
              </a:p>
            </p:txBody>
          </p:sp>
          <p:sp>
            <p:nvSpPr>
              <p:cNvPr id="37" name="Freeform 597"/>
              <p:cNvSpPr>
                <a:spLocks noChangeAspect="1" noEditPoints="1"/>
              </p:cNvSpPr>
              <p:nvPr/>
            </p:nvSpPr>
            <p:spPr bwMode="auto">
              <a:xfrm>
                <a:off x="4138072" y="5911888"/>
                <a:ext cx="226526" cy="5135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rgbClr val="FFFFFF"/>
              </a:solidFill>
              <a:ln>
                <a:noFill/>
              </a:ln>
              <a:extLst/>
            </p:spPr>
            <p:txBody>
              <a:bodyPr vert="horz" wrap="square" lIns="93247" tIns="46623" rIns="93247" bIns="46623" numCol="1" anchor="t" anchorCtr="0" compatLnSpc="1">
                <a:prstTxWarp prst="textNoShape">
                  <a:avLst/>
                </a:prstTxWarp>
              </a:bodyPr>
              <a:lstStyle/>
              <a:p>
                <a:pPr defTabSz="932536">
                  <a:defRPr/>
                </a:pPr>
                <a:endParaRPr lang="en-US" sz="2040" kern="0">
                  <a:solidFill>
                    <a:sysClr val="windowText" lastClr="000000"/>
                  </a:solidFill>
                </a:endParaRPr>
              </a:p>
            </p:txBody>
          </p:sp>
        </p:grpSp>
      </p:grpSp>
      <p:grpSp>
        <p:nvGrpSpPr>
          <p:cNvPr id="64" name="Group 63"/>
          <p:cNvGrpSpPr/>
          <p:nvPr/>
        </p:nvGrpSpPr>
        <p:grpSpPr>
          <a:xfrm>
            <a:off x="1227906" y="3362700"/>
            <a:ext cx="3010586" cy="756694"/>
            <a:chOff x="4732648" y="3501948"/>
            <a:chExt cx="2952242" cy="742029"/>
          </a:xfrm>
        </p:grpSpPr>
        <p:sp>
          <p:nvSpPr>
            <p:cNvPr id="38" name="Rectangle 37"/>
            <p:cNvSpPr/>
            <p:nvPr/>
          </p:nvSpPr>
          <p:spPr bwMode="auto">
            <a:xfrm>
              <a:off x="4732648" y="3501948"/>
              <a:ext cx="2952242" cy="657628"/>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Create Test Data</a:t>
              </a:r>
            </a:p>
          </p:txBody>
        </p:sp>
        <p:pic>
          <p:nvPicPr>
            <p:cNvPr id="39" name="Picture 3" descr="\\MAGNUM\Projects\Microsoft\Cloud Power FY12\Design\ICONS_PNG\Service_Lifecycle_Management.png"/>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4833543" y="3514827"/>
              <a:ext cx="729150" cy="729150"/>
            </a:xfrm>
            <a:prstGeom prst="rect">
              <a:avLst/>
            </a:prstGeom>
            <a:noFill/>
            <a:ln>
              <a:noFill/>
            </a:ln>
          </p:spPr>
        </p:pic>
      </p:grpSp>
      <p:grpSp>
        <p:nvGrpSpPr>
          <p:cNvPr id="65" name="Group 64"/>
          <p:cNvGrpSpPr/>
          <p:nvPr/>
        </p:nvGrpSpPr>
        <p:grpSpPr>
          <a:xfrm>
            <a:off x="1227906" y="4069366"/>
            <a:ext cx="2998395" cy="670624"/>
            <a:chOff x="4744603" y="4171848"/>
            <a:chExt cx="2940287" cy="657628"/>
          </a:xfrm>
        </p:grpSpPr>
        <p:sp>
          <p:nvSpPr>
            <p:cNvPr id="41" name="Rectangle 40"/>
            <p:cNvSpPr/>
            <p:nvPr/>
          </p:nvSpPr>
          <p:spPr bwMode="auto">
            <a:xfrm>
              <a:off x="4744603" y="4171848"/>
              <a:ext cx="2940287" cy="657628"/>
            </a:xfrm>
            <a:prstGeom prst="rect">
              <a:avLst/>
            </a:prstGeom>
            <a:solidFill>
              <a:srgbClr val="0054A6"/>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ctr"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Configure</a:t>
              </a:r>
            </a:p>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Application</a:t>
              </a:r>
            </a:p>
          </p:txBody>
        </p:sp>
        <p:grpSp>
          <p:nvGrpSpPr>
            <p:cNvPr id="42" name="Group 41"/>
            <p:cNvGrpSpPr/>
            <p:nvPr/>
          </p:nvGrpSpPr>
          <p:grpSpPr bwMode="black">
            <a:xfrm>
              <a:off x="4912019" y="4258677"/>
              <a:ext cx="544333" cy="537171"/>
              <a:chOff x="2916435" y="3914152"/>
              <a:chExt cx="930763" cy="918513"/>
            </a:xfrm>
          </p:grpSpPr>
          <p:pic>
            <p:nvPicPr>
              <p:cNvPr id="43" name="Picture 42"/>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rot="2614426" flipH="1">
                <a:off x="2916435" y="4302640"/>
                <a:ext cx="394555" cy="530025"/>
              </a:xfrm>
              <a:prstGeom prst="rect">
                <a:avLst/>
              </a:prstGeom>
              <a:ln>
                <a:noFill/>
              </a:ln>
            </p:spPr>
          </p:pic>
          <p:sp>
            <p:nvSpPr>
              <p:cNvPr id="4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ln>
                <a:noFill/>
              </a:ln>
              <a:extLst/>
            </p:spPr>
            <p:txBody>
              <a:bodyPr vert="horz" wrap="square" lIns="93247" tIns="46623" rIns="93247" bIns="46623" numCol="1" anchor="t" anchorCtr="0" compatLnSpc="1">
                <a:prstTxWarp prst="textNoShape">
                  <a:avLst/>
                </a:prstTxWarp>
              </a:bodyPr>
              <a:lstStyle/>
              <a:p>
                <a:pPr defTabSz="932498">
                  <a:defRPr/>
                </a:pPr>
                <a:endParaRPr lang="en-US" sz="1428" kern="0" dirty="0">
                  <a:solidFill>
                    <a:srgbClr val="FFFFFF"/>
                  </a:solidFill>
                </a:endParaRPr>
              </a:p>
            </p:txBody>
          </p:sp>
        </p:grpSp>
      </p:grpSp>
      <p:grpSp>
        <p:nvGrpSpPr>
          <p:cNvPr id="67" name="Group 66"/>
          <p:cNvGrpSpPr/>
          <p:nvPr/>
        </p:nvGrpSpPr>
        <p:grpSpPr>
          <a:xfrm>
            <a:off x="1227906" y="5477371"/>
            <a:ext cx="2987165" cy="670624"/>
            <a:chOff x="4755614" y="5513706"/>
            <a:chExt cx="2929275" cy="657628"/>
          </a:xfrm>
        </p:grpSpPr>
        <p:sp>
          <p:nvSpPr>
            <p:cNvPr id="40" name="Rectangle 39"/>
            <p:cNvSpPr/>
            <p:nvPr/>
          </p:nvSpPr>
          <p:spPr bwMode="auto">
            <a:xfrm>
              <a:off x="4755614" y="5513706"/>
              <a:ext cx="2929275" cy="657628"/>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ctr"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Configure</a:t>
              </a:r>
            </a:p>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Environment  </a:t>
              </a:r>
            </a:p>
          </p:txBody>
        </p:sp>
        <p:grpSp>
          <p:nvGrpSpPr>
            <p:cNvPr id="45" name="Group 44"/>
            <p:cNvGrpSpPr/>
            <p:nvPr/>
          </p:nvGrpSpPr>
          <p:grpSpPr>
            <a:xfrm>
              <a:off x="4956206" y="5613497"/>
              <a:ext cx="459707" cy="525366"/>
              <a:chOff x="7004093" y="3764378"/>
              <a:chExt cx="459707" cy="525366"/>
            </a:xfrm>
          </p:grpSpPr>
          <p:pic>
            <p:nvPicPr>
              <p:cNvPr id="46" name="Picture 45"/>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bwMode="black">
              <a:xfrm rot="2614426" flipH="1">
                <a:off x="7004093" y="3979771"/>
                <a:ext cx="230745" cy="309973"/>
              </a:xfrm>
              <a:prstGeom prst="rect">
                <a:avLst/>
              </a:prstGeom>
              <a:ln>
                <a:noFill/>
              </a:ln>
            </p:spPr>
          </p:pic>
          <p:sp>
            <p:nvSpPr>
              <p:cNvPr id="47" name="Freeform 597"/>
              <p:cNvSpPr>
                <a:spLocks noChangeAspect="1" noEditPoints="1"/>
              </p:cNvSpPr>
              <p:nvPr/>
            </p:nvSpPr>
            <p:spPr bwMode="auto">
              <a:xfrm>
                <a:off x="7237274" y="3764378"/>
                <a:ext cx="226526" cy="5135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rgbClr val="FFFFFF"/>
              </a:solidFill>
              <a:ln>
                <a:noFill/>
              </a:ln>
              <a:extLst/>
            </p:spPr>
            <p:txBody>
              <a:bodyPr vert="horz" wrap="square" lIns="93247" tIns="46623" rIns="93247" bIns="46623" numCol="1" anchor="t" anchorCtr="0" compatLnSpc="1">
                <a:prstTxWarp prst="textNoShape">
                  <a:avLst/>
                </a:prstTxWarp>
              </a:bodyPr>
              <a:lstStyle/>
              <a:p>
                <a:pPr defTabSz="932536">
                  <a:defRPr/>
                </a:pPr>
                <a:endParaRPr lang="en-US" sz="2040" kern="0">
                  <a:solidFill>
                    <a:sysClr val="windowText" lastClr="000000"/>
                  </a:solidFill>
                </a:endParaRPr>
              </a:p>
            </p:txBody>
          </p:sp>
        </p:grpSp>
      </p:grpSp>
      <p:grpSp>
        <p:nvGrpSpPr>
          <p:cNvPr id="62" name="Group 61"/>
          <p:cNvGrpSpPr/>
          <p:nvPr/>
        </p:nvGrpSpPr>
        <p:grpSpPr>
          <a:xfrm>
            <a:off x="1225129" y="1987079"/>
            <a:ext cx="3010586" cy="697997"/>
            <a:chOff x="4732648" y="2154410"/>
            <a:chExt cx="2952242" cy="684470"/>
          </a:xfrm>
        </p:grpSpPr>
        <p:sp>
          <p:nvSpPr>
            <p:cNvPr id="48" name="Rectangle 47"/>
            <p:cNvSpPr/>
            <p:nvPr/>
          </p:nvSpPr>
          <p:spPr bwMode="auto">
            <a:xfrm>
              <a:off x="4732648" y="2173876"/>
              <a:ext cx="2952242" cy="657628"/>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Manual Tests</a:t>
              </a:r>
            </a:p>
          </p:txBody>
        </p:sp>
        <p:pic>
          <p:nvPicPr>
            <p:cNvPr id="49" name="Picture 3" descr="C:\Users\mitchellg\Desktop\Simple_Licensing.png"/>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4863837" y="2154410"/>
              <a:ext cx="666367" cy="684470"/>
            </a:xfrm>
            <a:prstGeom prst="rect">
              <a:avLst/>
            </a:prstGeom>
            <a:noFill/>
            <a:ln>
              <a:noFill/>
            </a:ln>
          </p:spPr>
        </p:pic>
      </p:grpSp>
      <p:grpSp>
        <p:nvGrpSpPr>
          <p:cNvPr id="63" name="Group 62"/>
          <p:cNvGrpSpPr/>
          <p:nvPr/>
        </p:nvGrpSpPr>
        <p:grpSpPr>
          <a:xfrm>
            <a:off x="1225126" y="2683799"/>
            <a:ext cx="3010589" cy="670624"/>
            <a:chOff x="4732648" y="2831504"/>
            <a:chExt cx="2952243" cy="657628"/>
          </a:xfrm>
        </p:grpSpPr>
        <p:sp>
          <p:nvSpPr>
            <p:cNvPr id="31" name="Rectangle 30"/>
            <p:cNvSpPr/>
            <p:nvPr/>
          </p:nvSpPr>
          <p:spPr bwMode="auto">
            <a:xfrm>
              <a:off x="4732648" y="2831504"/>
              <a:ext cx="2952243" cy="657628"/>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Automated Tests</a:t>
              </a:r>
            </a:p>
          </p:txBody>
        </p:sp>
        <p:sp>
          <p:nvSpPr>
            <p:cNvPr id="50" name="Isosceles Triangle 49"/>
            <p:cNvSpPr/>
            <p:nvPr/>
          </p:nvSpPr>
          <p:spPr bwMode="auto">
            <a:xfrm rot="5400000">
              <a:off x="4988969" y="2990469"/>
              <a:ext cx="400844" cy="361508"/>
            </a:xfrm>
            <a:prstGeom prst="triangle">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3247" tIns="93247" rIns="93247" bIns="93247" numCol="1" spcCol="0" rtlCol="0" fromWordArt="0" anchor="t" anchorCtr="0" forceAA="0" compatLnSpc="1">
              <a:prstTxWarp prst="textNoShape">
                <a:avLst/>
              </a:prstTxWarp>
              <a:noAutofit/>
            </a:bodyPr>
            <a:lstStyle/>
            <a:p>
              <a:pPr algn="ctr" defTabSz="932229" fontAlgn="base">
                <a:lnSpc>
                  <a:spcPct val="90000"/>
                </a:lnSpc>
                <a:spcBef>
                  <a:spcPct val="0"/>
                </a:spcBef>
                <a:spcAft>
                  <a:spcPct val="0"/>
                </a:spcAft>
                <a:defRPr/>
              </a:pPr>
              <a:endParaRPr lang="en-CA" sz="2448" kern="0" spc="-102"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61" name="Group 60"/>
          <p:cNvGrpSpPr/>
          <p:nvPr/>
        </p:nvGrpSpPr>
        <p:grpSpPr>
          <a:xfrm>
            <a:off x="1227906" y="1299901"/>
            <a:ext cx="3010586" cy="670624"/>
            <a:chOff x="4736564" y="1500298"/>
            <a:chExt cx="2952242" cy="657628"/>
          </a:xfrm>
        </p:grpSpPr>
        <p:sp>
          <p:nvSpPr>
            <p:cNvPr id="51" name="Rectangle 50"/>
            <p:cNvSpPr/>
            <p:nvPr/>
          </p:nvSpPr>
          <p:spPr bwMode="auto">
            <a:xfrm>
              <a:off x="4736564" y="1500298"/>
              <a:ext cx="2952242" cy="657628"/>
            </a:xfrm>
            <a:prstGeom prst="rect">
              <a:avLst/>
            </a:prstGeom>
            <a:solidFill>
              <a:srgbClr val="3099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Notify Approvers</a:t>
              </a:r>
            </a:p>
          </p:txBody>
        </p:sp>
        <p:pic>
          <p:nvPicPr>
            <p:cNvPr id="53" name="Picture 52"/>
            <p:cNvPicPr preferRelativeResize="0">
              <a:picLocks/>
            </p:cNvPicPr>
            <p:nvPr/>
          </p:nvPicPr>
          <p:blipFill>
            <a:blip r:embed="rId9">
              <a:lum bright="100000" contrast="-100000"/>
              <a:extLst>
                <a:ext uri="{28A0092B-C50C-407E-A947-70E740481C1C}">
                  <a14:useLocalDpi xmlns:a14="http://schemas.microsoft.com/office/drawing/2010/main" val="0"/>
                </a:ext>
              </a:extLst>
            </a:blip>
            <a:stretch>
              <a:fillRect/>
            </a:stretch>
          </p:blipFill>
          <p:spPr>
            <a:xfrm>
              <a:off x="4934674" y="1701933"/>
              <a:ext cx="466415" cy="307406"/>
            </a:xfrm>
            <a:prstGeom prst="rect">
              <a:avLst/>
            </a:prstGeom>
            <a:noFill/>
            <a:ln>
              <a:noFill/>
            </a:ln>
          </p:spPr>
        </p:pic>
      </p:grpSp>
      <p:grpSp>
        <p:nvGrpSpPr>
          <p:cNvPr id="60" name="Group 59"/>
          <p:cNvGrpSpPr/>
          <p:nvPr/>
        </p:nvGrpSpPr>
        <p:grpSpPr>
          <a:xfrm>
            <a:off x="1227909" y="598440"/>
            <a:ext cx="3010586" cy="670624"/>
            <a:chOff x="4736564" y="828382"/>
            <a:chExt cx="2952242" cy="657628"/>
          </a:xfrm>
        </p:grpSpPr>
        <p:sp>
          <p:nvSpPr>
            <p:cNvPr id="52" name="Rectangle 51"/>
            <p:cNvSpPr/>
            <p:nvPr/>
          </p:nvSpPr>
          <p:spPr bwMode="auto">
            <a:xfrm>
              <a:off x="4736564" y="828382"/>
              <a:ext cx="2952242" cy="657628"/>
            </a:xfrm>
            <a:prstGeom prst="rect">
              <a:avLst/>
            </a:prstGeom>
            <a:solidFill>
              <a:srgbClr val="3099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algn="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Approve Stage</a:t>
              </a:r>
            </a:p>
          </p:txBody>
        </p:sp>
        <p:pic>
          <p:nvPicPr>
            <p:cNvPr id="54" name="Picture 53"/>
            <p:cNvPicPr preferRelativeResize="0">
              <a:picLocks/>
            </p:cNvPicPr>
            <p:nvPr>
              <p:custDataLst>
                <p:custData r:id="rId1"/>
              </p:custDataLst>
            </p:nvPr>
          </p:nvPicPr>
          <p:blipFill rotWithShape="1">
            <a:blip r:embed="rId10">
              <a:lum bright="100000" contrast="-70000"/>
              <a:extLst>
                <a:ext uri="{28A0092B-C50C-407E-A947-70E740481C1C}">
                  <a14:useLocalDpi xmlns:a14="http://schemas.microsoft.com/office/drawing/2010/main" val="0"/>
                </a:ext>
              </a:extLst>
            </a:blip>
            <a:srcRect l="20703" t="25355" r="21167" b="23492"/>
            <a:stretch/>
          </p:blipFill>
          <p:spPr>
            <a:xfrm>
              <a:off x="4986190" y="1013348"/>
              <a:ext cx="393480" cy="323593"/>
            </a:xfrm>
            <a:prstGeom prst="rect">
              <a:avLst/>
            </a:prstGeom>
            <a:noFill/>
            <a:ln>
              <a:noFill/>
            </a:ln>
          </p:spPr>
        </p:pic>
      </p:grpSp>
      <p:sp>
        <p:nvSpPr>
          <p:cNvPr id="55" name="Rectangle 54"/>
          <p:cNvSpPr/>
          <p:nvPr/>
        </p:nvSpPr>
        <p:spPr bwMode="auto">
          <a:xfrm rot="16200000">
            <a:off x="163894" y="949171"/>
            <a:ext cx="1372084" cy="670624"/>
          </a:xfrm>
          <a:prstGeom prst="rect">
            <a:avLst/>
          </a:prstGeom>
          <a:solidFill>
            <a:srgbClr val="3099FF"/>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defTabSz="932229" fontAlgn="base">
              <a:spcBef>
                <a:spcPct val="0"/>
              </a:spcBef>
              <a:spcAft>
                <a:spcPct val="0"/>
              </a:spcAft>
              <a:defRPr/>
            </a:pPr>
            <a:r>
              <a:rPr lang="en-US" sz="2040" kern="0" spc="-52" dirty="0">
                <a:gradFill>
                  <a:gsLst>
                    <a:gs pos="0">
                      <a:srgbClr val="FFFFFF"/>
                    </a:gs>
                    <a:gs pos="100000">
                      <a:srgbClr val="FFFFFF"/>
                    </a:gs>
                  </a:gsLst>
                  <a:lin ang="5400000" scaled="0"/>
                </a:gradFill>
                <a:ea typeface="Segoe UI" pitchFamily="34" charset="0"/>
                <a:cs typeface="Segoe UI" pitchFamily="34" charset="0"/>
              </a:rPr>
              <a:t>Approval</a:t>
            </a:r>
          </a:p>
        </p:txBody>
      </p:sp>
      <p:sp>
        <p:nvSpPr>
          <p:cNvPr id="56" name="Rectangle 55"/>
          <p:cNvSpPr/>
          <p:nvPr/>
        </p:nvSpPr>
        <p:spPr bwMode="auto">
          <a:xfrm rot="16200000">
            <a:off x="-162542" y="2685539"/>
            <a:ext cx="2024943" cy="670624"/>
          </a:xfrm>
          <a:prstGeom prst="rect">
            <a:avLst/>
          </a:prstGeom>
          <a:solidFill>
            <a:srgbClr val="0054A6">
              <a:lumMod val="75000"/>
            </a:srgbClr>
          </a:solidFill>
          <a:ln w="9525" cap="flat" cmpd="sng" algn="ctr">
            <a:noFill/>
            <a:prstDash val="solid"/>
            <a:headEnd type="none" w="med" len="med"/>
            <a:tailEnd type="none" w="med" len="med"/>
          </a:ln>
          <a:effectLst/>
        </p:spPr>
        <p:txBody>
          <a:bodyPr rot="0" spcFirstLastPara="0" vertOverflow="overflow" horzOverflow="overflow" vert="horz" wrap="square" lIns="93247" tIns="46623" rIns="93247" bIns="93247" numCol="1" spcCol="0" rtlCol="0" fromWordArt="0" anchor="b" anchorCtr="0" forceAA="0" compatLnSpc="1">
            <a:prstTxWarp prst="textNoShape">
              <a:avLst/>
            </a:prstTxWarp>
            <a:noAutofit/>
          </a:bodyPr>
          <a:lstStyle/>
          <a:p>
            <a:pPr defTabSz="932229" fontAlgn="base">
              <a:spcBef>
                <a:spcPct val="0"/>
              </a:spcBef>
              <a:spcAft>
                <a:spcPct val="0"/>
              </a:spcAft>
              <a:defRPr/>
            </a:pPr>
            <a:r>
              <a:rPr lang="en-US" sz="2448" kern="0" spc="-52" dirty="0">
                <a:gradFill>
                  <a:gsLst>
                    <a:gs pos="0">
                      <a:srgbClr val="FFFFFF"/>
                    </a:gs>
                    <a:gs pos="100000">
                      <a:srgbClr val="FFFFFF"/>
                    </a:gs>
                  </a:gsLst>
                  <a:lin ang="5400000" scaled="0"/>
                </a:gradFill>
                <a:ea typeface="Segoe UI" pitchFamily="34" charset="0"/>
                <a:cs typeface="Segoe UI" pitchFamily="34" charset="0"/>
              </a:rPr>
              <a:t>Tests</a:t>
            </a:r>
          </a:p>
        </p:txBody>
      </p:sp>
      <p:sp>
        <p:nvSpPr>
          <p:cNvPr id="57" name="Rectangle 56"/>
          <p:cNvSpPr/>
          <p:nvPr/>
        </p:nvSpPr>
        <p:spPr bwMode="auto">
          <a:xfrm rot="16200000">
            <a:off x="157812" y="4422181"/>
            <a:ext cx="1376256" cy="670624"/>
          </a:xfrm>
          <a:prstGeom prst="rect">
            <a:avLst/>
          </a:prstGeom>
          <a:solidFill>
            <a:srgbClr val="0054A6"/>
          </a:solidFill>
          <a:ln w="9525" cap="flat" cmpd="sng" algn="ctr">
            <a:noFill/>
            <a:prstDash val="solid"/>
            <a:headEnd type="none" w="med" len="med"/>
            <a:tailEnd type="none" w="med" len="med"/>
          </a:ln>
          <a:effectLst/>
        </p:spPr>
        <p:txBody>
          <a:bodyPr rot="0" spcFirstLastPara="0" vertOverflow="overflow" horzOverflow="overflow" vert="horz" wrap="square" lIns="93247" tIns="46623" rIns="0" bIns="93247" numCol="1" spcCol="0" rtlCol="0" fromWordArt="0" anchor="b" anchorCtr="0" forceAA="0" compatLnSpc="1">
            <a:prstTxWarp prst="textNoShape">
              <a:avLst/>
            </a:prstTxWarp>
            <a:noAutofit/>
          </a:bodyPr>
          <a:lstStyle/>
          <a:p>
            <a:pPr defTabSz="932229" fontAlgn="base">
              <a:spcBef>
                <a:spcPct val="0"/>
              </a:spcBef>
              <a:spcAft>
                <a:spcPct val="0"/>
              </a:spcAft>
              <a:defRPr/>
            </a:pPr>
            <a:r>
              <a:rPr lang="en-US" sz="2448" kern="0" spc="-52" dirty="0">
                <a:gradFill>
                  <a:gsLst>
                    <a:gs pos="0">
                      <a:srgbClr val="FFFFFF"/>
                    </a:gs>
                    <a:gs pos="100000">
                      <a:srgbClr val="FFFFFF"/>
                    </a:gs>
                  </a:gsLst>
                  <a:lin ang="5400000" scaled="0"/>
                </a:gradFill>
                <a:ea typeface="Segoe UI" pitchFamily="34" charset="0"/>
                <a:cs typeface="Segoe UI" pitchFamily="34" charset="0"/>
              </a:rPr>
              <a:t>App</a:t>
            </a:r>
          </a:p>
        </p:txBody>
      </p:sp>
      <p:sp>
        <p:nvSpPr>
          <p:cNvPr id="58" name="Rectangle 57"/>
          <p:cNvSpPr/>
          <p:nvPr/>
        </p:nvSpPr>
        <p:spPr bwMode="auto">
          <a:xfrm rot="16200000">
            <a:off x="168782" y="5821613"/>
            <a:ext cx="1362307" cy="670624"/>
          </a:xfrm>
          <a:prstGeom prst="rect">
            <a:avLst/>
          </a:prstGeom>
          <a:solidFill>
            <a:srgbClr val="68217A"/>
          </a:solidFill>
          <a:ln w="9525" cap="flat" cmpd="sng" algn="ctr">
            <a:noFill/>
            <a:prstDash val="solid"/>
            <a:headEnd type="none" w="med" len="med"/>
            <a:tailEnd type="none" w="med" len="med"/>
          </a:ln>
          <a:effectLst/>
        </p:spPr>
        <p:txBody>
          <a:bodyPr rot="0" spcFirstLastPara="0" vertOverflow="overflow" horzOverflow="overflow" vert="horz" wrap="square" lIns="93247" tIns="46623" rIns="0" bIns="93247" numCol="1" spcCol="0" rtlCol="0" fromWordArt="0" anchor="b" anchorCtr="0" forceAA="0" compatLnSpc="1">
            <a:prstTxWarp prst="textNoShape">
              <a:avLst/>
            </a:prstTxWarp>
            <a:noAutofit/>
          </a:bodyPr>
          <a:lstStyle/>
          <a:p>
            <a:pPr defTabSz="932229" fontAlgn="base">
              <a:spcBef>
                <a:spcPct val="0"/>
              </a:spcBef>
              <a:spcAft>
                <a:spcPct val="0"/>
              </a:spcAft>
              <a:defRPr/>
            </a:pPr>
            <a:r>
              <a:rPr lang="en-US" sz="2448" kern="0" spc="-52" dirty="0">
                <a:gradFill>
                  <a:gsLst>
                    <a:gs pos="0">
                      <a:srgbClr val="FFFFFF"/>
                    </a:gs>
                    <a:gs pos="100000">
                      <a:srgbClr val="FFFFFF"/>
                    </a:gs>
                  </a:gsLst>
                  <a:lin ang="5400000" scaled="0"/>
                </a:gradFill>
                <a:ea typeface="Segoe UI" pitchFamily="34" charset="0"/>
                <a:cs typeface="Segoe UI" pitchFamily="34" charset="0"/>
              </a:rPr>
              <a:t>Infra</a:t>
            </a:r>
          </a:p>
        </p:txBody>
      </p:sp>
      <p:grpSp>
        <p:nvGrpSpPr>
          <p:cNvPr id="82" name="Group 81"/>
          <p:cNvGrpSpPr/>
          <p:nvPr/>
        </p:nvGrpSpPr>
        <p:grpSpPr>
          <a:xfrm>
            <a:off x="4329189" y="606022"/>
            <a:ext cx="6384848" cy="6229151"/>
            <a:chOff x="7919991" y="572226"/>
            <a:chExt cx="6261112" cy="6108431"/>
          </a:xfrm>
        </p:grpSpPr>
        <p:sp>
          <p:nvSpPr>
            <p:cNvPr id="80" name="Right Brace 79"/>
            <p:cNvSpPr/>
            <p:nvPr/>
          </p:nvSpPr>
          <p:spPr>
            <a:xfrm>
              <a:off x="7919991" y="572226"/>
              <a:ext cx="1035817" cy="6108431"/>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defTabSz="932536"/>
              <a:endParaRPr lang="en-US" sz="1836">
                <a:solidFill>
                  <a:srgbClr val="000000"/>
                </a:solidFill>
              </a:endParaRPr>
            </a:p>
          </p:txBody>
        </p:sp>
        <p:sp>
          <p:nvSpPr>
            <p:cNvPr id="81" name="TextBox 80"/>
            <p:cNvSpPr txBox="1"/>
            <p:nvPr/>
          </p:nvSpPr>
          <p:spPr>
            <a:xfrm>
              <a:off x="9234850" y="3354921"/>
              <a:ext cx="4946253" cy="597588"/>
            </a:xfrm>
            <a:prstGeom prst="rect">
              <a:avLst/>
            </a:prstGeom>
            <a:noFill/>
          </p:spPr>
          <p:txBody>
            <a:bodyPr wrap="square" lIns="0" tIns="0" rIns="0" bIns="0" rtlCol="0">
              <a:spAutoFit/>
            </a:bodyPr>
            <a:lstStyle/>
            <a:p>
              <a:pPr defTabSz="932536">
                <a:lnSpc>
                  <a:spcPct val="90000"/>
                </a:lnSpc>
              </a:pPr>
              <a:r>
                <a:rPr lang="en-US" sz="4400" spc="-71" dirty="0">
                  <a:solidFill>
                    <a:srgbClr val="FFFFFF"/>
                  </a:solidFill>
                  <a:latin typeface="Segoe UI Light"/>
                </a:rPr>
                <a:t>Manage the </a:t>
              </a:r>
              <a:r>
                <a:rPr lang="en-US" sz="4400" spc="-71" dirty="0" smtClean="0">
                  <a:solidFill>
                    <a:srgbClr val="FFFFFF"/>
                  </a:solidFill>
                  <a:latin typeface="Segoe UI Light"/>
                </a:rPr>
                <a:t>full </a:t>
              </a:r>
              <a:r>
                <a:rPr lang="en-US" sz="4400" spc="-71" dirty="0">
                  <a:solidFill>
                    <a:srgbClr val="FFFFFF"/>
                  </a:solidFill>
                  <a:latin typeface="Segoe UI Light"/>
                </a:rPr>
                <a:t>stack</a:t>
              </a:r>
            </a:p>
          </p:txBody>
        </p:sp>
      </p:grpSp>
    </p:spTree>
    <p:extLst>
      <p:ext uri="{BB962C8B-B14F-4D97-AF65-F5344CB8AC3E}">
        <p14:creationId xmlns:p14="http://schemas.microsoft.com/office/powerpoint/2010/main" val="96845849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15580" y="3394838"/>
            <a:ext cx="1410973" cy="1398905"/>
            <a:chOff x="383940" y="3249264"/>
            <a:chExt cx="1383432" cy="1371600"/>
          </a:xfrm>
        </p:grpSpPr>
        <p:sp>
          <p:nvSpPr>
            <p:cNvPr id="110" name="Rectangle 109"/>
            <p:cNvSpPr/>
            <p:nvPr/>
          </p:nvSpPr>
          <p:spPr bwMode="auto">
            <a:xfrm>
              <a:off x="383940" y="3249264"/>
              <a:ext cx="1371600" cy="13716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2244" spc="-102" dirty="0">
                <a:gradFill>
                  <a:gsLst>
                    <a:gs pos="0">
                      <a:srgbClr val="FFFFFF"/>
                    </a:gs>
                    <a:gs pos="100000">
                      <a:srgbClr val="FFFFFF"/>
                    </a:gs>
                  </a:gsLst>
                  <a:lin ang="5400000" scaled="0"/>
                </a:gradFill>
                <a:ea typeface="Segoe UI" pitchFamily="34" charset="0"/>
                <a:cs typeface="Segoe UI" pitchFamily="34" charset="0"/>
              </a:endParaRPr>
            </a:p>
          </p:txBody>
        </p:sp>
        <p:sp>
          <p:nvSpPr>
            <p:cNvPr id="109" name="TextBox 108"/>
            <p:cNvSpPr txBox="1"/>
            <p:nvPr/>
          </p:nvSpPr>
          <p:spPr>
            <a:xfrm>
              <a:off x="383940" y="4193739"/>
              <a:ext cx="1383432" cy="339067"/>
            </a:xfrm>
            <a:prstGeom prst="rect">
              <a:avLst/>
            </a:prstGeom>
            <a:noFill/>
          </p:spPr>
          <p:txBody>
            <a:bodyPr wrap="square" lIns="0" tIns="0" rIns="0" bIns="0" rtlCol="0">
              <a:spAutoFit/>
            </a:bodyPr>
            <a:lstStyle/>
            <a:p>
              <a:pPr algn="ctr">
                <a:lnSpc>
                  <a:spcPct val="90000"/>
                </a:lnSpc>
              </a:pPr>
              <a:r>
                <a:rPr lang="en-US" sz="2448" spc="-71" dirty="0">
                  <a:solidFill>
                    <a:prstClr val="white"/>
                  </a:solidFill>
                  <a:ea typeface="Segoe UI" pitchFamily="34" charset="0"/>
                  <a:cs typeface="Segoe UI" pitchFamily="34" charset="0"/>
                </a:rPr>
                <a:t>TFS</a:t>
              </a:r>
              <a:endParaRPr lang="en-US" sz="3264" spc="-71" dirty="0">
                <a:solidFill>
                  <a:prstClr val="white"/>
                </a:solidFill>
                <a:ea typeface="Segoe UI" pitchFamily="34" charset="0"/>
                <a:cs typeface="Segoe UI" pitchFamily="34" charset="0"/>
              </a:endParaRPr>
            </a:p>
          </p:txBody>
        </p:sp>
        <p:pic>
          <p:nvPicPr>
            <p:cNvPr id="111" name="Picture 110"/>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744368" y="3350925"/>
              <a:ext cx="844006" cy="664294"/>
            </a:xfrm>
            <a:prstGeom prst="rect">
              <a:avLst/>
            </a:prstGeom>
          </p:spPr>
        </p:pic>
      </p:grpSp>
      <p:cxnSp>
        <p:nvCxnSpPr>
          <p:cNvPr id="153" name="Straight Arrow Connector 152"/>
          <p:cNvCxnSpPr/>
          <p:nvPr/>
        </p:nvCxnSpPr>
        <p:spPr>
          <a:xfrm>
            <a:off x="5173037" y="4138355"/>
            <a:ext cx="429193"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3476350" y="3388166"/>
            <a:ext cx="1453714" cy="1398905"/>
            <a:chOff x="2475239" y="2148287"/>
            <a:chExt cx="1425339" cy="1371600"/>
          </a:xfrm>
        </p:grpSpPr>
        <p:grpSp>
          <p:nvGrpSpPr>
            <p:cNvPr id="49" name="Group 48"/>
            <p:cNvGrpSpPr/>
            <p:nvPr/>
          </p:nvGrpSpPr>
          <p:grpSpPr>
            <a:xfrm>
              <a:off x="2475239" y="2148287"/>
              <a:ext cx="1425339" cy="1371600"/>
              <a:chOff x="4097383" y="2986274"/>
              <a:chExt cx="1371599" cy="1319886"/>
            </a:xfrm>
          </p:grpSpPr>
          <p:sp>
            <p:nvSpPr>
              <p:cNvPr id="50" name="Tile"/>
              <p:cNvSpPr/>
              <p:nvPr>
                <p:custDataLst>
                  <p:custData r:id="rId9"/>
                </p:custDataLst>
              </p:nvPr>
            </p:nvSpPr>
            <p:spPr>
              <a:xfrm>
                <a:off x="4097872" y="2986274"/>
                <a:ext cx="1319886" cy="1319886"/>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632" dirty="0">
                  <a:solidFill>
                    <a:prstClr val="white"/>
                  </a:solidFill>
                </a:endParaRPr>
              </a:p>
            </p:txBody>
          </p:sp>
          <p:sp>
            <p:nvSpPr>
              <p:cNvPr id="51" name="TextBox 50"/>
              <p:cNvSpPr txBox="1"/>
              <p:nvPr/>
            </p:nvSpPr>
            <p:spPr>
              <a:xfrm>
                <a:off x="4097383" y="4023506"/>
                <a:ext cx="1371599" cy="221599"/>
              </a:xfrm>
              <a:prstGeom prst="rect">
                <a:avLst/>
              </a:prstGeom>
              <a:noFill/>
            </p:spPr>
            <p:txBody>
              <a:bodyPr wrap="square" lIns="0" tIns="0" rIns="0" bIns="0" rtlCol="0">
                <a:spAutoFit/>
              </a:bodyPr>
              <a:lstStyle/>
              <a:p>
                <a:pPr algn="ctr">
                  <a:lnSpc>
                    <a:spcPct val="90000"/>
                  </a:lnSpc>
                </a:pPr>
                <a:r>
                  <a:rPr lang="en-US" sz="1632" spc="-71" dirty="0">
                    <a:solidFill>
                      <a:prstClr val="white"/>
                    </a:solidFill>
                    <a:ea typeface="Segoe UI" pitchFamily="34" charset="0"/>
                    <a:cs typeface="Segoe UI" pitchFamily="34" charset="0"/>
                  </a:rPr>
                  <a:t>Drop Location</a:t>
                </a:r>
              </a:p>
            </p:txBody>
          </p:sp>
        </p:grpSp>
        <p:sp>
          <p:nvSpPr>
            <p:cNvPr id="112" name="Freeform 104"/>
            <p:cNvSpPr>
              <a:spLocks noEditPoints="1"/>
            </p:cNvSpPr>
            <p:nvPr>
              <p:custDataLst>
                <p:custData r:id="rId7"/>
                <p:custData r:id="rId8"/>
              </p:custDataLst>
            </p:nvPr>
          </p:nvSpPr>
          <p:spPr bwMode="black">
            <a:xfrm>
              <a:off x="2851567" y="2467865"/>
              <a:ext cx="416305" cy="376545"/>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99518" tIns="49759" rIns="99518" bIns="49759" numCol="1" anchor="t" anchorCtr="0" compatLnSpc="1">
              <a:prstTxWarp prst="textNoShape">
                <a:avLst/>
              </a:prstTxWarp>
            </a:bodyPr>
            <a:lstStyle/>
            <a:p>
              <a:endParaRPr lang="en-US" sz="1836">
                <a:solidFill>
                  <a:prstClr val="white"/>
                </a:solidFill>
              </a:endParaRPr>
            </a:p>
          </p:txBody>
        </p:sp>
      </p:grpSp>
      <p:cxnSp>
        <p:nvCxnSpPr>
          <p:cNvPr id="114" name="Straight Arrow Connector 113"/>
          <p:cNvCxnSpPr/>
          <p:nvPr/>
        </p:nvCxnSpPr>
        <p:spPr>
          <a:xfrm flipV="1">
            <a:off x="6974592" y="2824110"/>
            <a:ext cx="0" cy="442715"/>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6690429" y="2830989"/>
            <a:ext cx="0" cy="46224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6917597" y="1226904"/>
            <a:ext cx="1399404" cy="1397025"/>
            <a:chOff x="6410255" y="1104507"/>
            <a:chExt cx="1372089" cy="1369757"/>
          </a:xfrm>
          <a:solidFill>
            <a:schemeClr val="tx1"/>
          </a:solidFill>
        </p:grpSpPr>
        <p:grpSp>
          <p:nvGrpSpPr>
            <p:cNvPr id="53" name="Group 52"/>
            <p:cNvGrpSpPr/>
            <p:nvPr/>
          </p:nvGrpSpPr>
          <p:grpSpPr>
            <a:xfrm>
              <a:off x="6410255" y="1104507"/>
              <a:ext cx="1372089" cy="1369757"/>
              <a:chOff x="4097383" y="2986274"/>
              <a:chExt cx="1372089" cy="1369757"/>
            </a:xfrm>
            <a:grpFill/>
          </p:grpSpPr>
          <p:sp>
            <p:nvSpPr>
              <p:cNvPr id="54" name="Tile"/>
              <p:cNvSpPr/>
              <p:nvPr>
                <p:custDataLst>
                  <p:custData r:id="rId6"/>
                </p:custDataLst>
              </p:nvPr>
            </p:nvSpPr>
            <p:spPr>
              <a:xfrm>
                <a:off x="4097872" y="2986274"/>
                <a:ext cx="1371600" cy="1369757"/>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632" dirty="0">
                  <a:solidFill>
                    <a:prstClr val="white"/>
                  </a:solidFill>
                </a:endParaRPr>
              </a:p>
            </p:txBody>
          </p:sp>
          <p:sp>
            <p:nvSpPr>
              <p:cNvPr id="55" name="TextBox 54"/>
              <p:cNvSpPr txBox="1"/>
              <p:nvPr/>
            </p:nvSpPr>
            <p:spPr>
              <a:xfrm>
                <a:off x="4097383" y="3900674"/>
                <a:ext cx="1371599" cy="254237"/>
              </a:xfrm>
              <a:prstGeom prst="rect">
                <a:avLst/>
              </a:prstGeom>
              <a:noFill/>
            </p:spPr>
            <p:txBody>
              <a:bodyPr wrap="square" lIns="0" tIns="0" rIns="0" bIns="0" rtlCol="0">
                <a:spAutoFit/>
              </a:bodyPr>
              <a:lstStyle/>
              <a:p>
                <a:pPr algn="ctr">
                  <a:lnSpc>
                    <a:spcPct val="90000"/>
                  </a:lnSpc>
                </a:pPr>
                <a:r>
                  <a:rPr lang="en-US" sz="1836" spc="-71" dirty="0" smtClean="0">
                    <a:solidFill>
                      <a:prstClr val="white"/>
                    </a:solidFill>
                    <a:ea typeface="Segoe UI" pitchFamily="34" charset="0"/>
                    <a:cs typeface="Segoe UI" pitchFamily="34" charset="0"/>
                  </a:rPr>
                  <a:t>RM </a:t>
                </a:r>
                <a:r>
                  <a:rPr lang="en-US" sz="1836" spc="-71" dirty="0">
                    <a:solidFill>
                      <a:prstClr val="white"/>
                    </a:solidFill>
                    <a:ea typeface="Segoe UI" pitchFamily="34" charset="0"/>
                    <a:cs typeface="Segoe UI" pitchFamily="34" charset="0"/>
                  </a:rPr>
                  <a:t>Desktop</a:t>
                </a:r>
              </a:p>
            </p:txBody>
          </p:sp>
        </p:grpSp>
        <p:sp>
          <p:nvSpPr>
            <p:cNvPr id="113" name="Freeform 88"/>
            <p:cNvSpPr>
              <a:spLocks noEditPoints="1"/>
            </p:cNvSpPr>
            <p:nvPr/>
          </p:nvSpPr>
          <p:spPr bwMode="black">
            <a:xfrm>
              <a:off x="6822973" y="1396894"/>
              <a:ext cx="575670" cy="48816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w="25400" cap="flat" cmpd="sng" algn="ctr">
              <a:noFill/>
              <a:prstDash val="solid"/>
              <a:headEnd type="none" w="med" len="med"/>
              <a:tailEnd type="none" w="med" len="med"/>
            </a:ln>
            <a:effectLst/>
            <a:extLst/>
          </p:spPr>
          <p:txBody>
            <a:bodyPr vert="horz" wrap="square" lIns="0" tIns="46628" rIns="93256" bIns="46628" numCol="1" rtlCol="0" anchor="ctr" anchorCtr="0" compatLnSpc="1">
              <a:prstTxWarp prst="textNoShape">
                <a:avLst/>
              </a:prstTxWarp>
            </a:bodyPr>
            <a:lstStyle/>
            <a:p>
              <a:pPr algn="ctr" defTabSz="755387">
                <a:defRPr/>
              </a:pPr>
              <a:endParaRPr lang="en-US" sz="2448" kern="0" spc="-125" dirty="0">
                <a:gradFill>
                  <a:gsLst>
                    <a:gs pos="0">
                      <a:srgbClr val="FFFFFF"/>
                    </a:gs>
                    <a:gs pos="100000">
                      <a:srgbClr val="FFFFFF"/>
                    </a:gs>
                  </a:gsLst>
                  <a:lin ang="5400000" scaled="0"/>
                </a:gradFill>
                <a:latin typeface="Segoe Light" pitchFamily="34" charset="0"/>
              </a:endParaRPr>
            </a:p>
          </p:txBody>
        </p:sp>
      </p:grpSp>
      <p:grpSp>
        <p:nvGrpSpPr>
          <p:cNvPr id="21" name="Group 20"/>
          <p:cNvGrpSpPr/>
          <p:nvPr/>
        </p:nvGrpSpPr>
        <p:grpSpPr>
          <a:xfrm>
            <a:off x="5353505" y="1226904"/>
            <a:ext cx="1399404" cy="1397025"/>
            <a:chOff x="4876692" y="1104507"/>
            <a:chExt cx="1372089" cy="1369757"/>
          </a:xfrm>
          <a:solidFill>
            <a:schemeClr val="accent1"/>
          </a:solidFill>
        </p:grpSpPr>
        <p:grpSp>
          <p:nvGrpSpPr>
            <p:cNvPr id="45" name="Group 44"/>
            <p:cNvGrpSpPr/>
            <p:nvPr/>
          </p:nvGrpSpPr>
          <p:grpSpPr>
            <a:xfrm>
              <a:off x="4876692" y="1104507"/>
              <a:ext cx="1372089" cy="1369757"/>
              <a:chOff x="4097383" y="2986274"/>
              <a:chExt cx="1372089" cy="1369757"/>
            </a:xfrm>
            <a:grpFill/>
          </p:grpSpPr>
          <p:sp>
            <p:nvSpPr>
              <p:cNvPr id="46" name="Tile"/>
              <p:cNvSpPr/>
              <p:nvPr>
                <p:custDataLst>
                  <p:custData r:id="rId5"/>
                </p:custDataLst>
              </p:nvPr>
            </p:nvSpPr>
            <p:spPr>
              <a:xfrm>
                <a:off x="4097872" y="2986274"/>
                <a:ext cx="1371600" cy="1369757"/>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632" dirty="0">
                  <a:solidFill>
                    <a:prstClr val="white"/>
                  </a:solidFill>
                </a:endParaRPr>
              </a:p>
            </p:txBody>
          </p:sp>
          <p:sp>
            <p:nvSpPr>
              <p:cNvPr id="47" name="TextBox 46"/>
              <p:cNvSpPr txBox="1"/>
              <p:nvPr/>
            </p:nvSpPr>
            <p:spPr>
              <a:xfrm>
                <a:off x="4097383" y="3900674"/>
                <a:ext cx="1371599" cy="254237"/>
              </a:xfrm>
              <a:prstGeom prst="rect">
                <a:avLst/>
              </a:prstGeom>
              <a:noFill/>
            </p:spPr>
            <p:txBody>
              <a:bodyPr wrap="square" lIns="0" tIns="0" rIns="0" bIns="0" rtlCol="0">
                <a:spAutoFit/>
              </a:bodyPr>
              <a:lstStyle/>
              <a:p>
                <a:pPr algn="ctr">
                  <a:lnSpc>
                    <a:spcPct val="90000"/>
                  </a:lnSpc>
                </a:pPr>
                <a:r>
                  <a:rPr lang="en-US" sz="1836" spc="-71" dirty="0" smtClean="0">
                    <a:solidFill>
                      <a:prstClr val="white"/>
                    </a:solidFill>
                    <a:ea typeface="Segoe UI" pitchFamily="34" charset="0"/>
                    <a:cs typeface="Segoe UI" pitchFamily="34" charset="0"/>
                  </a:rPr>
                  <a:t>RM </a:t>
                </a:r>
                <a:r>
                  <a:rPr lang="en-US" sz="1836" spc="-71" dirty="0">
                    <a:solidFill>
                      <a:prstClr val="white"/>
                    </a:solidFill>
                    <a:ea typeface="Segoe UI" pitchFamily="34" charset="0"/>
                    <a:cs typeface="Segoe UI" pitchFamily="34" charset="0"/>
                  </a:rPr>
                  <a:t>Web</a:t>
                </a:r>
              </a:p>
            </p:txBody>
          </p:sp>
        </p:grpSp>
        <p:sp>
          <p:nvSpPr>
            <p:cNvPr id="105" name="Freeform 6"/>
            <p:cNvSpPr>
              <a:spLocks noChangeAspect="1" noEditPoints="1"/>
            </p:cNvSpPr>
            <p:nvPr/>
          </p:nvSpPr>
          <p:spPr bwMode="auto">
            <a:xfrm>
              <a:off x="5290032" y="1575465"/>
              <a:ext cx="544918" cy="272570"/>
            </a:xfrm>
            <a:custGeom>
              <a:avLst/>
              <a:gdLst>
                <a:gd name="T0" fmla="*/ 777 w 1036"/>
                <a:gd name="T1" fmla="*/ 518 h 518"/>
                <a:gd name="T2" fmla="*/ 1036 w 1036"/>
                <a:gd name="T3" fmla="*/ 259 h 518"/>
                <a:gd name="T4" fmla="*/ 777 w 1036"/>
                <a:gd name="T5" fmla="*/ 0 h 518"/>
                <a:gd name="T6" fmla="*/ 777 w 1036"/>
                <a:gd name="T7" fmla="*/ 117 h 518"/>
                <a:gd name="T8" fmla="*/ 919 w 1036"/>
                <a:gd name="T9" fmla="*/ 259 h 518"/>
                <a:gd name="T10" fmla="*/ 777 w 1036"/>
                <a:gd name="T11" fmla="*/ 401 h 518"/>
                <a:gd name="T12" fmla="*/ 777 w 1036"/>
                <a:gd name="T13" fmla="*/ 518 h 518"/>
                <a:gd name="T14" fmla="*/ 259 w 1036"/>
                <a:gd name="T15" fmla="*/ 0 h 518"/>
                <a:gd name="T16" fmla="*/ 0 w 1036"/>
                <a:gd name="T17" fmla="*/ 259 h 518"/>
                <a:gd name="T18" fmla="*/ 259 w 1036"/>
                <a:gd name="T19" fmla="*/ 518 h 518"/>
                <a:gd name="T20" fmla="*/ 259 w 1036"/>
                <a:gd name="T21" fmla="*/ 401 h 518"/>
                <a:gd name="T22" fmla="*/ 117 w 1036"/>
                <a:gd name="T23" fmla="*/ 259 h 518"/>
                <a:gd name="T24" fmla="*/ 259 w 1036"/>
                <a:gd name="T25" fmla="*/ 117 h 518"/>
                <a:gd name="T26" fmla="*/ 259 w 1036"/>
                <a:gd name="T27" fmla="*/ 0 h 518"/>
                <a:gd name="T28" fmla="*/ 518 w 1036"/>
                <a:gd name="T29" fmla="*/ 207 h 518"/>
                <a:gd name="T30" fmla="*/ 580 w 1036"/>
                <a:gd name="T31" fmla="*/ 269 h 518"/>
                <a:gd name="T32" fmla="*/ 518 w 1036"/>
                <a:gd name="T33" fmla="*/ 332 h 518"/>
                <a:gd name="T34" fmla="*/ 456 w 1036"/>
                <a:gd name="T35" fmla="*/ 269 h 518"/>
                <a:gd name="T36" fmla="*/ 518 w 1036"/>
                <a:gd name="T37" fmla="*/ 207 h 518"/>
                <a:gd name="T38" fmla="*/ 332 w 1036"/>
                <a:gd name="T39" fmla="*/ 207 h 518"/>
                <a:gd name="T40" fmla="*/ 394 w 1036"/>
                <a:gd name="T41" fmla="*/ 269 h 518"/>
                <a:gd name="T42" fmla="*/ 332 w 1036"/>
                <a:gd name="T43" fmla="*/ 332 h 518"/>
                <a:gd name="T44" fmla="*/ 269 w 1036"/>
                <a:gd name="T45" fmla="*/ 269 h 518"/>
                <a:gd name="T46" fmla="*/ 332 w 1036"/>
                <a:gd name="T47" fmla="*/ 207 h 518"/>
                <a:gd name="T48" fmla="*/ 705 w 1036"/>
                <a:gd name="T49" fmla="*/ 207 h 518"/>
                <a:gd name="T50" fmla="*/ 767 w 1036"/>
                <a:gd name="T51" fmla="*/ 269 h 518"/>
                <a:gd name="T52" fmla="*/ 705 w 1036"/>
                <a:gd name="T53" fmla="*/ 332 h 518"/>
                <a:gd name="T54" fmla="*/ 642 w 1036"/>
                <a:gd name="T55" fmla="*/ 269 h 518"/>
                <a:gd name="T56" fmla="*/ 705 w 1036"/>
                <a:gd name="T57" fmla="*/ 207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36" h="518">
                  <a:moveTo>
                    <a:pt x="777" y="518"/>
                  </a:moveTo>
                  <a:cubicBezTo>
                    <a:pt x="1036" y="259"/>
                    <a:pt x="1036" y="259"/>
                    <a:pt x="1036" y="259"/>
                  </a:cubicBezTo>
                  <a:cubicBezTo>
                    <a:pt x="777" y="0"/>
                    <a:pt x="777" y="0"/>
                    <a:pt x="777" y="0"/>
                  </a:cubicBezTo>
                  <a:cubicBezTo>
                    <a:pt x="777" y="117"/>
                    <a:pt x="777" y="117"/>
                    <a:pt x="777" y="117"/>
                  </a:cubicBezTo>
                  <a:cubicBezTo>
                    <a:pt x="919" y="259"/>
                    <a:pt x="919" y="259"/>
                    <a:pt x="919" y="259"/>
                  </a:cubicBezTo>
                  <a:cubicBezTo>
                    <a:pt x="777" y="401"/>
                    <a:pt x="777" y="401"/>
                    <a:pt x="777" y="401"/>
                  </a:cubicBezTo>
                  <a:lnTo>
                    <a:pt x="777" y="518"/>
                  </a:lnTo>
                  <a:close/>
                  <a:moveTo>
                    <a:pt x="259" y="0"/>
                  </a:moveTo>
                  <a:cubicBezTo>
                    <a:pt x="0" y="259"/>
                    <a:pt x="0" y="259"/>
                    <a:pt x="0" y="259"/>
                  </a:cubicBezTo>
                  <a:cubicBezTo>
                    <a:pt x="259" y="518"/>
                    <a:pt x="259" y="518"/>
                    <a:pt x="259" y="518"/>
                  </a:cubicBezTo>
                  <a:cubicBezTo>
                    <a:pt x="259" y="401"/>
                    <a:pt x="259" y="401"/>
                    <a:pt x="259" y="401"/>
                  </a:cubicBezTo>
                  <a:cubicBezTo>
                    <a:pt x="117" y="259"/>
                    <a:pt x="117" y="259"/>
                    <a:pt x="117" y="259"/>
                  </a:cubicBezTo>
                  <a:cubicBezTo>
                    <a:pt x="259" y="117"/>
                    <a:pt x="259" y="117"/>
                    <a:pt x="259" y="117"/>
                  </a:cubicBezTo>
                  <a:lnTo>
                    <a:pt x="259" y="0"/>
                  </a:lnTo>
                  <a:close/>
                  <a:moveTo>
                    <a:pt x="518" y="207"/>
                  </a:moveTo>
                  <a:cubicBezTo>
                    <a:pt x="552" y="207"/>
                    <a:pt x="580" y="235"/>
                    <a:pt x="580" y="269"/>
                  </a:cubicBezTo>
                  <a:cubicBezTo>
                    <a:pt x="580" y="304"/>
                    <a:pt x="552" y="332"/>
                    <a:pt x="518" y="332"/>
                  </a:cubicBezTo>
                  <a:cubicBezTo>
                    <a:pt x="484" y="332"/>
                    <a:pt x="456" y="304"/>
                    <a:pt x="456" y="269"/>
                  </a:cubicBezTo>
                  <a:cubicBezTo>
                    <a:pt x="456" y="235"/>
                    <a:pt x="484" y="207"/>
                    <a:pt x="518" y="207"/>
                  </a:cubicBezTo>
                  <a:close/>
                  <a:moveTo>
                    <a:pt x="332" y="207"/>
                  </a:moveTo>
                  <a:cubicBezTo>
                    <a:pt x="366" y="207"/>
                    <a:pt x="394" y="235"/>
                    <a:pt x="394" y="269"/>
                  </a:cubicBezTo>
                  <a:cubicBezTo>
                    <a:pt x="394" y="304"/>
                    <a:pt x="366" y="332"/>
                    <a:pt x="332" y="332"/>
                  </a:cubicBezTo>
                  <a:cubicBezTo>
                    <a:pt x="297" y="332"/>
                    <a:pt x="269" y="304"/>
                    <a:pt x="269" y="269"/>
                  </a:cubicBezTo>
                  <a:cubicBezTo>
                    <a:pt x="269" y="235"/>
                    <a:pt x="297" y="207"/>
                    <a:pt x="332" y="207"/>
                  </a:cubicBezTo>
                  <a:close/>
                  <a:moveTo>
                    <a:pt x="705" y="207"/>
                  </a:moveTo>
                  <a:cubicBezTo>
                    <a:pt x="739" y="207"/>
                    <a:pt x="767" y="235"/>
                    <a:pt x="767" y="269"/>
                  </a:cubicBezTo>
                  <a:cubicBezTo>
                    <a:pt x="767" y="304"/>
                    <a:pt x="739" y="332"/>
                    <a:pt x="705" y="332"/>
                  </a:cubicBezTo>
                  <a:cubicBezTo>
                    <a:pt x="670" y="332"/>
                    <a:pt x="642" y="304"/>
                    <a:pt x="642" y="269"/>
                  </a:cubicBezTo>
                  <a:cubicBezTo>
                    <a:pt x="642" y="235"/>
                    <a:pt x="670" y="207"/>
                    <a:pt x="705" y="207"/>
                  </a:cubicBezTo>
                  <a:close/>
                </a:path>
              </a:pathLst>
            </a:custGeom>
            <a:solidFill>
              <a:schemeClr val="tx1"/>
            </a:solidFill>
            <a:ln>
              <a:noFill/>
            </a:ln>
          </p:spPr>
          <p:txBody>
            <a:bodyPr vert="horz" wrap="square" lIns="93260" tIns="46630" rIns="93260" bIns="46630" numCol="1" anchor="t" anchorCtr="0" compatLnSpc="1">
              <a:prstTxWarp prst="textNoShape">
                <a:avLst/>
              </a:prstTxWarp>
            </a:bodyPr>
            <a:lstStyle/>
            <a:p>
              <a:pPr defTabSz="932479">
                <a:defRPr/>
              </a:pPr>
              <a:endParaRPr lang="en-US" sz="1632" kern="0" dirty="0">
                <a:solidFill>
                  <a:sysClr val="windowText" lastClr="000000"/>
                </a:solidFill>
              </a:endParaRPr>
            </a:p>
          </p:txBody>
        </p:sp>
      </p:grpSp>
      <p:cxnSp>
        <p:nvCxnSpPr>
          <p:cNvPr id="118" name="Straight Arrow Connector 117"/>
          <p:cNvCxnSpPr/>
          <p:nvPr/>
        </p:nvCxnSpPr>
        <p:spPr>
          <a:xfrm flipV="1">
            <a:off x="8044009" y="3605480"/>
            <a:ext cx="494026" cy="255841"/>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8044144" y="4459639"/>
            <a:ext cx="494026" cy="288508"/>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a:off x="2711075" y="4085382"/>
            <a:ext cx="429193"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026" name="Picture 2" descr="C:\Users\nathalie.feau\Pictures\metro.icons\white, without circle\folder.png"/>
          <p:cNvPicPr>
            <a:picLocks noChangeAspect="1" noChangeArrowheads="1"/>
          </p:cNvPicPr>
          <p:nvPr/>
        </p:nvPicPr>
        <p:blipFill>
          <a:blip r:embed="rId13">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4007490" y="3855067"/>
            <a:ext cx="664386" cy="664386"/>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Group 27"/>
          <p:cNvGrpSpPr/>
          <p:nvPr/>
        </p:nvGrpSpPr>
        <p:grpSpPr>
          <a:xfrm>
            <a:off x="9010932" y="4281596"/>
            <a:ext cx="1678686" cy="1678686"/>
            <a:chOff x="8165441" y="3622950"/>
            <a:chExt cx="1645920" cy="1645920"/>
          </a:xfrm>
        </p:grpSpPr>
        <p:grpSp>
          <p:nvGrpSpPr>
            <p:cNvPr id="73" name="Group 72"/>
            <p:cNvGrpSpPr/>
            <p:nvPr/>
          </p:nvGrpSpPr>
          <p:grpSpPr>
            <a:xfrm>
              <a:off x="8165441" y="3622950"/>
              <a:ext cx="1645920" cy="1645920"/>
              <a:chOff x="8853654" y="2971800"/>
              <a:chExt cx="1371600" cy="1370140"/>
            </a:xfrm>
          </p:grpSpPr>
          <p:sp>
            <p:nvSpPr>
              <p:cNvPr id="74" name="Tile"/>
              <p:cNvSpPr/>
              <p:nvPr>
                <p:custDataLst>
                  <p:custData r:id="rId4"/>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2040" dirty="0">
                  <a:solidFill>
                    <a:prstClr val="white"/>
                  </a:solidFill>
                </a:endParaRPr>
              </a:p>
            </p:txBody>
          </p:sp>
          <p:sp>
            <p:nvSpPr>
              <p:cNvPr id="75" name="TextBox 74"/>
              <p:cNvSpPr txBox="1"/>
              <p:nvPr/>
            </p:nvSpPr>
            <p:spPr>
              <a:xfrm>
                <a:off x="8853655" y="4083574"/>
                <a:ext cx="1371599" cy="211639"/>
              </a:xfrm>
              <a:prstGeom prst="rect">
                <a:avLst/>
              </a:prstGeom>
              <a:noFill/>
            </p:spPr>
            <p:txBody>
              <a:bodyPr wrap="square" lIns="0" tIns="0" rIns="0" bIns="0" rtlCol="0">
                <a:spAutoFit/>
              </a:bodyPr>
              <a:lstStyle/>
              <a:p>
                <a:pPr algn="ctr">
                  <a:lnSpc>
                    <a:spcPct val="90000"/>
                  </a:lnSpc>
                </a:pPr>
                <a:r>
                  <a:rPr lang="en-US" sz="1836" spc="-71" dirty="0">
                    <a:solidFill>
                      <a:prstClr val="white"/>
                    </a:solidFill>
                    <a:ea typeface="Segoe UI" pitchFamily="34" charset="0"/>
                    <a:cs typeface="Segoe UI" pitchFamily="34" charset="0"/>
                  </a:rPr>
                  <a:t>QA</a:t>
                </a:r>
              </a:p>
            </p:txBody>
          </p:sp>
          <p:sp>
            <p:nvSpPr>
              <p:cNvPr id="79" name="Freeform 597"/>
              <p:cNvSpPr>
                <a:spLocks noChangeAspect="1" noEditPoints="1"/>
              </p:cNvSpPr>
              <p:nvPr/>
            </p:nvSpPr>
            <p:spPr bwMode="auto">
              <a:xfrm>
                <a:off x="9105151" y="3400076"/>
                <a:ext cx="255652" cy="6112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grpSp>
        <p:sp>
          <p:nvSpPr>
            <p:cNvPr id="139" name="Freeform 597"/>
            <p:cNvSpPr>
              <a:spLocks noChangeAspect="1" noEditPoints="1"/>
            </p:cNvSpPr>
            <p:nvPr/>
          </p:nvSpPr>
          <p:spPr bwMode="auto">
            <a:xfrm>
              <a:off x="8874106" y="4141867"/>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sp>
          <p:nvSpPr>
            <p:cNvPr id="140" name="Freeform 597"/>
            <p:cNvSpPr>
              <a:spLocks noChangeAspect="1" noEditPoints="1"/>
            </p:cNvSpPr>
            <p:nvPr/>
          </p:nvSpPr>
          <p:spPr bwMode="auto">
            <a:xfrm>
              <a:off x="9269923" y="4141762"/>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grpSp>
      <p:grpSp>
        <p:nvGrpSpPr>
          <p:cNvPr id="141" name="Group 140"/>
          <p:cNvGrpSpPr/>
          <p:nvPr/>
        </p:nvGrpSpPr>
        <p:grpSpPr>
          <a:xfrm>
            <a:off x="9010932" y="2516220"/>
            <a:ext cx="1678686" cy="1678686"/>
            <a:chOff x="8165441" y="3622950"/>
            <a:chExt cx="1645920" cy="1645920"/>
          </a:xfrm>
        </p:grpSpPr>
        <p:grpSp>
          <p:nvGrpSpPr>
            <p:cNvPr id="145" name="Group 144"/>
            <p:cNvGrpSpPr/>
            <p:nvPr/>
          </p:nvGrpSpPr>
          <p:grpSpPr>
            <a:xfrm>
              <a:off x="8165441" y="3622950"/>
              <a:ext cx="1645920" cy="1645920"/>
              <a:chOff x="8853654" y="2971800"/>
              <a:chExt cx="1371600" cy="1370140"/>
            </a:xfrm>
          </p:grpSpPr>
          <p:sp>
            <p:nvSpPr>
              <p:cNvPr id="156" name="Tile"/>
              <p:cNvSpPr/>
              <p:nvPr>
                <p:custDataLst>
                  <p:custData r:id="rId3"/>
                </p:custDataLst>
              </p:nvPr>
            </p:nvSpPr>
            <p:spPr>
              <a:xfrm>
                <a:off x="8853654" y="2971800"/>
                <a:ext cx="1371600" cy="1370140"/>
              </a:xfrm>
              <a:prstGeom prst="rect">
                <a:avLst/>
              </a:prstGeom>
              <a:solidFill>
                <a:srgbClr val="5F5F5F"/>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2040" dirty="0">
                  <a:solidFill>
                    <a:prstClr val="white"/>
                  </a:solidFill>
                </a:endParaRPr>
              </a:p>
            </p:txBody>
          </p:sp>
          <p:sp>
            <p:nvSpPr>
              <p:cNvPr id="157" name="TextBox 156"/>
              <p:cNvSpPr txBox="1"/>
              <p:nvPr/>
            </p:nvSpPr>
            <p:spPr>
              <a:xfrm>
                <a:off x="8853655" y="4083574"/>
                <a:ext cx="1371599" cy="211639"/>
              </a:xfrm>
              <a:prstGeom prst="rect">
                <a:avLst/>
              </a:prstGeom>
              <a:noFill/>
            </p:spPr>
            <p:txBody>
              <a:bodyPr wrap="square" lIns="0" tIns="0" rIns="0" bIns="0" rtlCol="0">
                <a:spAutoFit/>
              </a:bodyPr>
              <a:lstStyle/>
              <a:p>
                <a:pPr algn="ctr">
                  <a:lnSpc>
                    <a:spcPct val="90000"/>
                  </a:lnSpc>
                </a:pPr>
                <a:r>
                  <a:rPr lang="en-US" sz="1836" spc="-71" dirty="0">
                    <a:solidFill>
                      <a:prstClr val="white"/>
                    </a:solidFill>
                    <a:ea typeface="Segoe UI" pitchFamily="34" charset="0"/>
                    <a:cs typeface="Segoe UI" pitchFamily="34" charset="0"/>
                  </a:rPr>
                  <a:t>DEV</a:t>
                </a:r>
              </a:p>
            </p:txBody>
          </p:sp>
          <p:sp>
            <p:nvSpPr>
              <p:cNvPr id="158" name="Freeform 597"/>
              <p:cNvSpPr>
                <a:spLocks noChangeAspect="1" noEditPoints="1"/>
              </p:cNvSpPr>
              <p:nvPr/>
            </p:nvSpPr>
            <p:spPr bwMode="auto">
              <a:xfrm>
                <a:off x="9105151" y="3400076"/>
                <a:ext cx="255652" cy="611261"/>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grpSp>
        <p:sp>
          <p:nvSpPr>
            <p:cNvPr id="143" name="Freeform 597"/>
            <p:cNvSpPr>
              <a:spLocks noChangeAspect="1" noEditPoints="1"/>
            </p:cNvSpPr>
            <p:nvPr/>
          </p:nvSpPr>
          <p:spPr bwMode="auto">
            <a:xfrm>
              <a:off x="8874106" y="4141867"/>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sp>
          <p:nvSpPr>
            <p:cNvPr id="144" name="Freeform 597"/>
            <p:cNvSpPr>
              <a:spLocks noChangeAspect="1" noEditPoints="1"/>
            </p:cNvSpPr>
            <p:nvPr/>
          </p:nvSpPr>
          <p:spPr bwMode="auto">
            <a:xfrm>
              <a:off x="9269923" y="4141762"/>
              <a:ext cx="306783"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grpSp>
      <p:grpSp>
        <p:nvGrpSpPr>
          <p:cNvPr id="29" name="Group 28"/>
          <p:cNvGrpSpPr/>
          <p:nvPr/>
        </p:nvGrpSpPr>
        <p:grpSpPr>
          <a:xfrm>
            <a:off x="6087119" y="3422957"/>
            <a:ext cx="1447033" cy="1398905"/>
            <a:chOff x="5298697" y="2272206"/>
            <a:chExt cx="1418789" cy="1371600"/>
          </a:xfrm>
          <a:solidFill>
            <a:schemeClr val="tx1"/>
          </a:solidFill>
        </p:grpSpPr>
        <p:sp>
          <p:nvSpPr>
            <p:cNvPr id="39" name="Tile"/>
            <p:cNvSpPr/>
            <p:nvPr>
              <p:custDataLst>
                <p:custData r:id="rId2"/>
              </p:custDataLst>
            </p:nvPr>
          </p:nvSpPr>
          <p:spPr>
            <a:xfrm>
              <a:off x="5299203" y="2272206"/>
              <a:ext cx="1371599" cy="1371600"/>
            </a:xfrm>
            <a:prstGeom prst="rect">
              <a:avLst/>
            </a:prstGeom>
            <a:solidFill>
              <a:schemeClr val="accent6"/>
            </a:solidFill>
            <a:ln w="57150">
              <a:noFill/>
            </a:ln>
          </p:spPr>
          <p:style>
            <a:lnRef idx="2">
              <a:srgbClr val="4F81BD">
                <a:shade val="50000"/>
              </a:srgbClr>
            </a:lnRef>
            <a:fillRef idx="1">
              <a:srgbClr val="4F81BD"/>
            </a:fillRef>
            <a:effectRef idx="0">
              <a:srgbClr val="4F81BD"/>
            </a:effectRef>
            <a:fontRef idx="minor">
              <a:srgbClr val="000000"/>
            </a:fontRef>
          </p:style>
          <p:txBody>
            <a:bodyPr rtlCol="0" anchor="b" anchorCtr="0"/>
            <a:lstStyle/>
            <a:p>
              <a:pPr algn="ctr"/>
              <a:endParaRPr lang="en-US" sz="1632" dirty="0">
                <a:solidFill>
                  <a:prstClr val="white"/>
                </a:solidFill>
              </a:endParaRPr>
            </a:p>
          </p:txBody>
        </p:sp>
        <p:sp>
          <p:nvSpPr>
            <p:cNvPr id="159" name="Freeform 597"/>
            <p:cNvSpPr>
              <a:spLocks noChangeAspect="1" noEditPoints="1"/>
            </p:cNvSpPr>
            <p:nvPr/>
          </p:nvSpPr>
          <p:spPr bwMode="auto">
            <a:xfrm>
              <a:off x="5862066" y="2477031"/>
              <a:ext cx="306782" cy="734295"/>
            </a:xfrm>
            <a:custGeom>
              <a:avLst/>
              <a:gdLst>
                <a:gd name="T0" fmla="*/ 0 w 243"/>
                <a:gd name="T1" fmla="*/ 0 h 390"/>
                <a:gd name="T2" fmla="*/ 0 w 243"/>
                <a:gd name="T3" fmla="*/ 378 h 390"/>
                <a:gd name="T4" fmla="*/ 23 w 243"/>
                <a:gd name="T5" fmla="*/ 378 h 390"/>
                <a:gd name="T6" fmla="*/ 23 w 243"/>
                <a:gd name="T7" fmla="*/ 390 h 390"/>
                <a:gd name="T8" fmla="*/ 73 w 243"/>
                <a:gd name="T9" fmla="*/ 390 h 390"/>
                <a:gd name="T10" fmla="*/ 73 w 243"/>
                <a:gd name="T11" fmla="*/ 378 h 390"/>
                <a:gd name="T12" fmla="*/ 170 w 243"/>
                <a:gd name="T13" fmla="*/ 378 h 390"/>
                <a:gd name="T14" fmla="*/ 170 w 243"/>
                <a:gd name="T15" fmla="*/ 390 h 390"/>
                <a:gd name="T16" fmla="*/ 217 w 243"/>
                <a:gd name="T17" fmla="*/ 390 h 390"/>
                <a:gd name="T18" fmla="*/ 217 w 243"/>
                <a:gd name="T19" fmla="*/ 378 h 390"/>
                <a:gd name="T20" fmla="*/ 243 w 243"/>
                <a:gd name="T21" fmla="*/ 378 h 390"/>
                <a:gd name="T22" fmla="*/ 243 w 243"/>
                <a:gd name="T23" fmla="*/ 0 h 390"/>
                <a:gd name="T24" fmla="*/ 0 w 243"/>
                <a:gd name="T25" fmla="*/ 0 h 390"/>
                <a:gd name="T26" fmla="*/ 73 w 243"/>
                <a:gd name="T27" fmla="*/ 73 h 390"/>
                <a:gd name="T28" fmla="*/ 23 w 243"/>
                <a:gd name="T29" fmla="*/ 73 h 390"/>
                <a:gd name="T30" fmla="*/ 23 w 243"/>
                <a:gd name="T31" fmla="*/ 61 h 390"/>
                <a:gd name="T32" fmla="*/ 73 w 243"/>
                <a:gd name="T33" fmla="*/ 61 h 390"/>
                <a:gd name="T34" fmla="*/ 73 w 243"/>
                <a:gd name="T35" fmla="*/ 73 h 390"/>
                <a:gd name="T36" fmla="*/ 163 w 243"/>
                <a:gd name="T37" fmla="*/ 300 h 390"/>
                <a:gd name="T38" fmla="*/ 80 w 243"/>
                <a:gd name="T39" fmla="*/ 300 h 390"/>
                <a:gd name="T40" fmla="*/ 80 w 243"/>
                <a:gd name="T41" fmla="*/ 286 h 390"/>
                <a:gd name="T42" fmla="*/ 163 w 243"/>
                <a:gd name="T43" fmla="*/ 286 h 390"/>
                <a:gd name="T44" fmla="*/ 163 w 243"/>
                <a:gd name="T45" fmla="*/ 300 h 390"/>
                <a:gd name="T46" fmla="*/ 163 w 243"/>
                <a:gd name="T47" fmla="*/ 253 h 390"/>
                <a:gd name="T48" fmla="*/ 80 w 243"/>
                <a:gd name="T49" fmla="*/ 253 h 390"/>
                <a:gd name="T50" fmla="*/ 80 w 243"/>
                <a:gd name="T51" fmla="*/ 241 h 390"/>
                <a:gd name="T52" fmla="*/ 163 w 243"/>
                <a:gd name="T53" fmla="*/ 241 h 390"/>
                <a:gd name="T54" fmla="*/ 163 w 243"/>
                <a:gd name="T55" fmla="*/ 253 h 390"/>
                <a:gd name="T56" fmla="*/ 163 w 243"/>
                <a:gd name="T57" fmla="*/ 208 h 390"/>
                <a:gd name="T58" fmla="*/ 80 w 243"/>
                <a:gd name="T59" fmla="*/ 208 h 390"/>
                <a:gd name="T60" fmla="*/ 80 w 243"/>
                <a:gd name="T61" fmla="*/ 196 h 390"/>
                <a:gd name="T62" fmla="*/ 163 w 243"/>
                <a:gd name="T63" fmla="*/ 196 h 390"/>
                <a:gd name="T64" fmla="*/ 163 w 243"/>
                <a:gd name="T65" fmla="*/ 20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390">
                  <a:moveTo>
                    <a:pt x="0" y="0"/>
                  </a:moveTo>
                  <a:lnTo>
                    <a:pt x="0" y="378"/>
                  </a:lnTo>
                  <a:lnTo>
                    <a:pt x="23" y="378"/>
                  </a:lnTo>
                  <a:lnTo>
                    <a:pt x="23" y="390"/>
                  </a:lnTo>
                  <a:lnTo>
                    <a:pt x="73" y="390"/>
                  </a:lnTo>
                  <a:lnTo>
                    <a:pt x="73" y="378"/>
                  </a:lnTo>
                  <a:lnTo>
                    <a:pt x="170" y="378"/>
                  </a:lnTo>
                  <a:lnTo>
                    <a:pt x="170" y="390"/>
                  </a:lnTo>
                  <a:lnTo>
                    <a:pt x="217" y="390"/>
                  </a:lnTo>
                  <a:lnTo>
                    <a:pt x="217" y="378"/>
                  </a:lnTo>
                  <a:lnTo>
                    <a:pt x="243" y="378"/>
                  </a:lnTo>
                  <a:lnTo>
                    <a:pt x="243" y="0"/>
                  </a:lnTo>
                  <a:lnTo>
                    <a:pt x="0" y="0"/>
                  </a:lnTo>
                  <a:close/>
                  <a:moveTo>
                    <a:pt x="73" y="73"/>
                  </a:moveTo>
                  <a:lnTo>
                    <a:pt x="23" y="73"/>
                  </a:lnTo>
                  <a:lnTo>
                    <a:pt x="23" y="61"/>
                  </a:lnTo>
                  <a:lnTo>
                    <a:pt x="73" y="61"/>
                  </a:lnTo>
                  <a:lnTo>
                    <a:pt x="73" y="73"/>
                  </a:lnTo>
                  <a:close/>
                  <a:moveTo>
                    <a:pt x="163" y="300"/>
                  </a:moveTo>
                  <a:lnTo>
                    <a:pt x="80" y="300"/>
                  </a:lnTo>
                  <a:lnTo>
                    <a:pt x="80" y="286"/>
                  </a:lnTo>
                  <a:lnTo>
                    <a:pt x="163" y="286"/>
                  </a:lnTo>
                  <a:lnTo>
                    <a:pt x="163" y="300"/>
                  </a:lnTo>
                  <a:close/>
                  <a:moveTo>
                    <a:pt x="163" y="253"/>
                  </a:moveTo>
                  <a:lnTo>
                    <a:pt x="80" y="253"/>
                  </a:lnTo>
                  <a:lnTo>
                    <a:pt x="80" y="241"/>
                  </a:lnTo>
                  <a:lnTo>
                    <a:pt x="163" y="241"/>
                  </a:lnTo>
                  <a:lnTo>
                    <a:pt x="163" y="253"/>
                  </a:lnTo>
                  <a:close/>
                  <a:moveTo>
                    <a:pt x="163" y="208"/>
                  </a:moveTo>
                  <a:lnTo>
                    <a:pt x="80" y="208"/>
                  </a:lnTo>
                  <a:lnTo>
                    <a:pt x="80" y="196"/>
                  </a:lnTo>
                  <a:lnTo>
                    <a:pt x="163" y="196"/>
                  </a:lnTo>
                  <a:lnTo>
                    <a:pt x="163" y="208"/>
                  </a:lnTo>
                  <a:close/>
                </a:path>
              </a:pathLst>
            </a:custGeom>
            <a:grpFill/>
            <a:ln>
              <a:noFill/>
            </a:ln>
            <a:ex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sp>
          <p:nvSpPr>
            <p:cNvPr id="40" name="TextBox 39"/>
            <p:cNvSpPr txBox="1"/>
            <p:nvPr/>
          </p:nvSpPr>
          <p:spPr>
            <a:xfrm>
              <a:off x="5298697" y="3288653"/>
              <a:ext cx="1418789" cy="254237"/>
            </a:xfrm>
            <a:prstGeom prst="rect">
              <a:avLst/>
            </a:prstGeom>
            <a:noFill/>
          </p:spPr>
          <p:txBody>
            <a:bodyPr wrap="square" lIns="0" tIns="0" rIns="0" bIns="0" rtlCol="0">
              <a:spAutoFit/>
            </a:bodyPr>
            <a:lstStyle/>
            <a:p>
              <a:pPr algn="ctr">
                <a:lnSpc>
                  <a:spcPct val="90000"/>
                </a:lnSpc>
              </a:pPr>
              <a:r>
                <a:rPr lang="en-US" sz="1836" spc="-71" dirty="0" smtClean="0">
                  <a:solidFill>
                    <a:prstClr val="white"/>
                  </a:solidFill>
                  <a:ea typeface="Segoe UI" pitchFamily="34" charset="0"/>
                  <a:cs typeface="Segoe UI" pitchFamily="34" charset="0"/>
                </a:rPr>
                <a:t>RM </a:t>
              </a:r>
              <a:r>
                <a:rPr lang="en-US" sz="1836" spc="-71" dirty="0">
                  <a:solidFill>
                    <a:prstClr val="white"/>
                  </a:solidFill>
                  <a:ea typeface="Segoe UI" pitchFamily="34" charset="0"/>
                  <a:cs typeface="Segoe UI" pitchFamily="34" charset="0"/>
                </a:rPr>
                <a:t>Server</a:t>
              </a:r>
            </a:p>
          </p:txBody>
        </p:sp>
      </p:grpSp>
      <p:sp>
        <p:nvSpPr>
          <p:cNvPr id="3" name="Title 2"/>
          <p:cNvSpPr>
            <a:spLocks noGrp="1"/>
          </p:cNvSpPr>
          <p:nvPr>
            <p:ph type="title"/>
          </p:nvPr>
        </p:nvSpPr>
        <p:spPr/>
        <p:txBody>
          <a:bodyPr/>
          <a:lstStyle/>
          <a:p>
            <a:r>
              <a:rPr lang="en-CA" dirty="0" smtClean="0"/>
              <a:t>How it Works</a:t>
            </a:r>
            <a:endParaRPr lang="en-CA" dirty="0"/>
          </a:p>
        </p:txBody>
      </p:sp>
      <p:cxnSp>
        <p:nvCxnSpPr>
          <p:cNvPr id="92" name="Straight Arrow Connector 91"/>
          <p:cNvCxnSpPr/>
          <p:nvPr/>
        </p:nvCxnSpPr>
        <p:spPr>
          <a:xfrm>
            <a:off x="4339683" y="1783807"/>
            <a:ext cx="590381" cy="0"/>
          </a:xfrm>
          <a:prstGeom prst="straightConnector1">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3048158" y="1258103"/>
            <a:ext cx="858121" cy="1106112"/>
            <a:chOff x="10674005" y="1506920"/>
            <a:chExt cx="841371" cy="1084522"/>
          </a:xfrm>
        </p:grpSpPr>
        <p:sp>
          <p:nvSpPr>
            <p:cNvPr id="106" name="Rectangle 105"/>
            <p:cNvSpPr/>
            <p:nvPr/>
          </p:nvSpPr>
          <p:spPr bwMode="auto">
            <a:xfrm>
              <a:off x="10674005" y="1642021"/>
              <a:ext cx="841371" cy="83114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27" tIns="46627" rIns="46627" bIns="46627" anchor="b"/>
            <a:lstStyle/>
            <a:p>
              <a:pPr defTabSz="932212" fontAlgn="base">
                <a:lnSpc>
                  <a:spcPct val="90000"/>
                </a:lnSpc>
                <a:spcBef>
                  <a:spcPct val="0"/>
                </a:spcBef>
                <a:spcAft>
                  <a:spcPct val="0"/>
                </a:spcAft>
                <a:defRPr/>
              </a:pPr>
              <a:endParaRPr lang="en-US" sz="1632"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122" name="Picture 5" descr="\\MAGNUM\Projects\Microsoft\Cloud Power FY12\Design\ICONS_PNG\Productivity.png"/>
            <p:cNvPicPr>
              <a:picLocks noChangeAspect="1" noChangeArrowheads="1"/>
            </p:cNvPicPr>
            <p:nvPr/>
          </p:nvPicPr>
          <p:blipFill rotWithShape="1">
            <a:blip r:embed="rId14">
              <a:lum bright="100000"/>
              <a:extLst>
                <a:ext uri="{28A0092B-C50C-407E-A947-70E740481C1C}">
                  <a14:useLocalDpi xmlns:a14="http://schemas.microsoft.com/office/drawing/2010/main" val="0"/>
                </a:ext>
              </a:extLst>
            </a:blip>
            <a:srcRect/>
            <a:stretch/>
          </p:blipFill>
          <p:spPr bwMode="auto">
            <a:xfrm>
              <a:off x="10794100" y="1506920"/>
              <a:ext cx="607250" cy="1084522"/>
            </a:xfrm>
            <a:prstGeom prst="rect">
              <a:avLst/>
            </a:prstGeom>
            <a:noFill/>
          </p:spPr>
        </p:pic>
      </p:grpSp>
      <p:sp>
        <p:nvSpPr>
          <p:cNvPr id="17" name="Oval 16"/>
          <p:cNvSpPr/>
          <p:nvPr/>
        </p:nvSpPr>
        <p:spPr bwMode="auto">
          <a:xfrm>
            <a:off x="7574696" y="3470986"/>
            <a:ext cx="137988" cy="16292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CA" sz="2040" spc="-51" dirty="0">
              <a:gradFill>
                <a:gsLst>
                  <a:gs pos="0">
                    <a:srgbClr val="FFFFFF"/>
                  </a:gs>
                  <a:gs pos="100000">
                    <a:srgbClr val="FFFFFF"/>
                  </a:gs>
                </a:gsLst>
                <a:lin ang="5400000" scaled="0"/>
              </a:gradFill>
            </a:endParaRPr>
          </a:p>
        </p:txBody>
      </p:sp>
      <p:sp>
        <p:nvSpPr>
          <p:cNvPr id="125" name="Oval 124"/>
          <p:cNvSpPr/>
          <p:nvPr/>
        </p:nvSpPr>
        <p:spPr bwMode="auto">
          <a:xfrm>
            <a:off x="7574696" y="3640339"/>
            <a:ext cx="137988" cy="16292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CA" sz="2040" spc="-51" dirty="0">
              <a:gradFill>
                <a:gsLst>
                  <a:gs pos="0">
                    <a:srgbClr val="FFFFFF"/>
                  </a:gs>
                  <a:gs pos="100000">
                    <a:srgbClr val="FFFFFF"/>
                  </a:gs>
                </a:gsLst>
                <a:lin ang="5400000" scaled="0"/>
              </a:gradFill>
            </a:endParaRPr>
          </a:p>
        </p:txBody>
      </p:sp>
      <p:sp>
        <p:nvSpPr>
          <p:cNvPr id="126" name="Oval 125"/>
          <p:cNvSpPr/>
          <p:nvPr/>
        </p:nvSpPr>
        <p:spPr bwMode="auto">
          <a:xfrm>
            <a:off x="7574696" y="3809693"/>
            <a:ext cx="137988" cy="16292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CA" sz="2040" spc="-51" dirty="0">
              <a:gradFill>
                <a:gsLst>
                  <a:gs pos="0">
                    <a:srgbClr val="FFFFFF"/>
                  </a:gs>
                  <a:gs pos="100000">
                    <a:srgbClr val="FFFFFF"/>
                  </a:gs>
                </a:gsLst>
                <a:lin ang="5400000" scaled="0"/>
              </a:gradFill>
            </a:endParaRPr>
          </a:p>
        </p:txBody>
      </p:sp>
      <p:sp>
        <p:nvSpPr>
          <p:cNvPr id="127" name="Oval 126"/>
          <p:cNvSpPr/>
          <p:nvPr/>
        </p:nvSpPr>
        <p:spPr bwMode="auto">
          <a:xfrm>
            <a:off x="7574696" y="3979046"/>
            <a:ext cx="137988" cy="16292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CA" sz="2040" spc="-51" dirty="0">
              <a:gradFill>
                <a:gsLst>
                  <a:gs pos="0">
                    <a:srgbClr val="FFFFFF"/>
                  </a:gs>
                  <a:gs pos="100000">
                    <a:srgbClr val="FFFFFF"/>
                  </a:gs>
                </a:gsLst>
                <a:lin ang="5400000" scaled="0"/>
              </a:gradFill>
            </a:endParaRPr>
          </a:p>
        </p:txBody>
      </p:sp>
      <p:sp>
        <p:nvSpPr>
          <p:cNvPr id="128" name="Oval 127"/>
          <p:cNvSpPr/>
          <p:nvPr/>
        </p:nvSpPr>
        <p:spPr bwMode="auto">
          <a:xfrm>
            <a:off x="7574696" y="4162320"/>
            <a:ext cx="137988" cy="162927"/>
          </a:xfrm>
          <a:prstGeom prst="ellipse">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lnSpc>
                <a:spcPct val="90000"/>
              </a:lnSpc>
              <a:spcBef>
                <a:spcPct val="0"/>
              </a:spcBef>
              <a:spcAft>
                <a:spcPct val="0"/>
              </a:spcAft>
            </a:pPr>
            <a:endParaRPr lang="en-CA" sz="2040" spc="-51"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315139" y="2694610"/>
            <a:ext cx="316487" cy="321675"/>
          </a:xfrm>
          <a:prstGeom prst="rect">
            <a:avLst/>
          </a:prstGeom>
        </p:spPr>
      </p:pic>
      <p:graphicFrame>
        <p:nvGraphicFramePr>
          <p:cNvPr id="4" name="Object 3"/>
          <p:cNvGraphicFramePr>
            <a:graphicFrameLocks noChangeAspect="1"/>
          </p:cNvGraphicFramePr>
          <p:nvPr>
            <p:extLst/>
          </p:nvPr>
        </p:nvGraphicFramePr>
        <p:xfrm>
          <a:off x="9733705" y="2694610"/>
          <a:ext cx="312441" cy="314337"/>
        </p:xfrm>
        <a:graphic>
          <a:graphicData uri="http://schemas.openxmlformats.org/presentationml/2006/ole">
            <mc:AlternateContent xmlns:mc="http://schemas.openxmlformats.org/markup-compatibility/2006">
              <mc:Choice xmlns:v="urn:schemas-microsoft-com:vml" Requires="v">
                <p:oleObj spid="_x0000_s2058" name="PHOTO-PAINT" r:id="rId16" imgW="1854360" imgH="1674000" progId="CorelPHOTOPAINT.Image.16">
                  <p:embed/>
                </p:oleObj>
              </mc:Choice>
              <mc:Fallback>
                <p:oleObj name="PHOTO-PAINT" r:id="rId16" imgW="1854360" imgH="1674000" progId="CorelPHOTOPAINT.Image.16">
                  <p:embed/>
                  <p:pic>
                    <p:nvPicPr>
                      <p:cNvPr id="0" name=""/>
                      <p:cNvPicPr/>
                      <p:nvPr/>
                    </p:nvPicPr>
                    <p:blipFill>
                      <a:blip r:embed="rId17"/>
                      <a:stretch>
                        <a:fillRect/>
                      </a:stretch>
                    </p:blipFill>
                    <p:spPr>
                      <a:xfrm>
                        <a:off x="9733705" y="2694610"/>
                        <a:ext cx="312441" cy="314337"/>
                      </a:xfrm>
                      <a:prstGeom prst="rect">
                        <a:avLst/>
                      </a:prstGeom>
                    </p:spPr>
                  </p:pic>
                </p:oleObj>
              </mc:Fallback>
            </mc:AlternateContent>
          </a:graphicData>
        </a:graphic>
      </p:graphicFrame>
      <p:graphicFrame>
        <p:nvGraphicFramePr>
          <p:cNvPr id="5" name="Object 4"/>
          <p:cNvGraphicFramePr>
            <a:graphicFrameLocks noChangeAspect="1"/>
          </p:cNvGraphicFramePr>
          <p:nvPr>
            <p:extLst/>
          </p:nvPr>
        </p:nvGraphicFramePr>
        <p:xfrm>
          <a:off x="10137402" y="2693280"/>
          <a:ext cx="315668" cy="315668"/>
        </p:xfrm>
        <a:graphic>
          <a:graphicData uri="http://schemas.openxmlformats.org/presentationml/2006/ole">
            <mc:AlternateContent xmlns:mc="http://schemas.openxmlformats.org/markup-compatibility/2006">
              <mc:Choice xmlns:v="urn:schemas-microsoft-com:vml" Requires="v">
                <p:oleObj spid="_x0000_s2059" name="PHOTO-PAINT" r:id="rId18" imgW="3708360" imgH="3708360" progId="CorelPHOTOPAINT.Image.16">
                  <p:embed/>
                </p:oleObj>
              </mc:Choice>
              <mc:Fallback>
                <p:oleObj name="PHOTO-PAINT" r:id="rId18" imgW="3708360" imgH="3708360" progId="CorelPHOTOPAINT.Image.16">
                  <p:embed/>
                  <p:pic>
                    <p:nvPicPr>
                      <p:cNvPr id="0" name=""/>
                      <p:cNvPicPr/>
                      <p:nvPr/>
                    </p:nvPicPr>
                    <p:blipFill>
                      <a:blip r:embed="rId19"/>
                      <a:stretch>
                        <a:fillRect/>
                      </a:stretch>
                    </p:blipFill>
                    <p:spPr>
                      <a:xfrm>
                        <a:off x="10137402" y="2693280"/>
                        <a:ext cx="315668" cy="315668"/>
                      </a:xfrm>
                      <a:prstGeom prst="rect">
                        <a:avLst/>
                      </a:prstGeom>
                    </p:spPr>
                  </p:pic>
                </p:oleObj>
              </mc:Fallback>
            </mc:AlternateContent>
          </a:graphicData>
        </a:graphic>
      </p:graphicFrame>
      <p:pic>
        <p:nvPicPr>
          <p:cNvPr id="89" name="Picture 8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318736" y="4470987"/>
            <a:ext cx="316487" cy="321675"/>
          </a:xfrm>
          <a:prstGeom prst="rect">
            <a:avLst/>
          </a:prstGeom>
        </p:spPr>
      </p:pic>
      <p:graphicFrame>
        <p:nvGraphicFramePr>
          <p:cNvPr id="90" name="Object 89"/>
          <p:cNvGraphicFramePr>
            <a:graphicFrameLocks noChangeAspect="1"/>
          </p:cNvGraphicFramePr>
          <p:nvPr>
            <p:extLst/>
          </p:nvPr>
        </p:nvGraphicFramePr>
        <p:xfrm>
          <a:off x="9737302" y="4470987"/>
          <a:ext cx="312441" cy="314337"/>
        </p:xfrm>
        <a:graphic>
          <a:graphicData uri="http://schemas.openxmlformats.org/presentationml/2006/ole">
            <mc:AlternateContent xmlns:mc="http://schemas.openxmlformats.org/markup-compatibility/2006">
              <mc:Choice xmlns:v="urn:schemas-microsoft-com:vml" Requires="v">
                <p:oleObj spid="_x0000_s2060" name="PHOTO-PAINT" r:id="rId20" imgW="1854360" imgH="1674000" progId="CorelPHOTOPAINT.Image.16">
                  <p:embed/>
                </p:oleObj>
              </mc:Choice>
              <mc:Fallback>
                <p:oleObj name="PHOTO-PAINT" r:id="rId20" imgW="1854360" imgH="1674000" progId="CorelPHOTOPAINT.Image.16">
                  <p:embed/>
                  <p:pic>
                    <p:nvPicPr>
                      <p:cNvPr id="0" name=""/>
                      <p:cNvPicPr/>
                      <p:nvPr/>
                    </p:nvPicPr>
                    <p:blipFill>
                      <a:blip r:embed="rId17"/>
                      <a:stretch>
                        <a:fillRect/>
                      </a:stretch>
                    </p:blipFill>
                    <p:spPr>
                      <a:xfrm>
                        <a:off x="9737302" y="4470987"/>
                        <a:ext cx="312441" cy="314337"/>
                      </a:xfrm>
                      <a:prstGeom prst="rect">
                        <a:avLst/>
                      </a:prstGeom>
                    </p:spPr>
                  </p:pic>
                </p:oleObj>
              </mc:Fallback>
            </mc:AlternateContent>
          </a:graphicData>
        </a:graphic>
      </p:graphicFrame>
      <p:graphicFrame>
        <p:nvGraphicFramePr>
          <p:cNvPr id="91" name="Object 90"/>
          <p:cNvGraphicFramePr>
            <a:graphicFrameLocks noChangeAspect="1"/>
          </p:cNvGraphicFramePr>
          <p:nvPr>
            <p:extLst/>
          </p:nvPr>
        </p:nvGraphicFramePr>
        <p:xfrm>
          <a:off x="10140999" y="4469657"/>
          <a:ext cx="315668" cy="315668"/>
        </p:xfrm>
        <a:graphic>
          <a:graphicData uri="http://schemas.openxmlformats.org/presentationml/2006/ole">
            <mc:AlternateContent xmlns:mc="http://schemas.openxmlformats.org/markup-compatibility/2006">
              <mc:Choice xmlns:v="urn:schemas-microsoft-com:vml" Requires="v">
                <p:oleObj spid="_x0000_s2061" name="PHOTO-PAINT" r:id="rId21" imgW="3708360" imgH="3708360" progId="CorelPHOTOPAINT.Image.16">
                  <p:embed/>
                </p:oleObj>
              </mc:Choice>
              <mc:Fallback>
                <p:oleObj name="PHOTO-PAINT" r:id="rId21" imgW="3708360" imgH="3708360" progId="CorelPHOTOPAINT.Image.16">
                  <p:embed/>
                  <p:pic>
                    <p:nvPicPr>
                      <p:cNvPr id="0" name=""/>
                      <p:cNvPicPr/>
                      <p:nvPr/>
                    </p:nvPicPr>
                    <p:blipFill>
                      <a:blip r:embed="rId19"/>
                      <a:stretch>
                        <a:fillRect/>
                      </a:stretch>
                    </p:blipFill>
                    <p:spPr>
                      <a:xfrm>
                        <a:off x="10140999" y="4469657"/>
                        <a:ext cx="315668" cy="315668"/>
                      </a:xfrm>
                      <a:prstGeom prst="rect">
                        <a:avLst/>
                      </a:prstGeom>
                    </p:spPr>
                  </p:pic>
                </p:oleObj>
              </mc:Fallback>
            </mc:AlternateContent>
          </a:graphicData>
        </a:graphic>
      </p:graphicFrame>
    </p:spTree>
    <p:extLst>
      <p:ext uri="{BB962C8B-B14F-4D97-AF65-F5344CB8AC3E}">
        <p14:creationId xmlns:p14="http://schemas.microsoft.com/office/powerpoint/2010/main" val="19761820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500" fill="hold"/>
                                        <p:tgtEl>
                                          <p:spTgt spid="92"/>
                                        </p:tgtEl>
                                        <p:attrNameLst>
                                          <p:attrName>stroke.color</p:attrName>
                                        </p:attrNameLst>
                                      </p:cBhvr>
                                      <p:to>
                                        <a:srgbClr val="FF9900"/>
                                      </p:to>
                                    </p:animClr>
                                    <p:set>
                                      <p:cBhvr>
                                        <p:cTn id="7" dur="500" fill="hold"/>
                                        <p:tgtEl>
                                          <p:spTgt spid="92"/>
                                        </p:tgtEl>
                                        <p:attrNameLst>
                                          <p:attrName>stroke.on</p:attrName>
                                        </p:attrNameLst>
                                      </p:cBhvr>
                                      <p:to>
                                        <p:strVal val="true"/>
                                      </p:to>
                                    </p:set>
                                  </p:childTnLst>
                                </p:cTn>
                              </p:par>
                            </p:childTnLst>
                          </p:cTn>
                        </p:par>
                        <p:par>
                          <p:cTn id="8" fill="hold">
                            <p:stCondLst>
                              <p:cond delay="500"/>
                            </p:stCondLst>
                            <p:childTnLst>
                              <p:par>
                                <p:cTn id="9" presetID="7" presetClass="emph" presetSubtype="2" fill="hold" nodeType="afterEffect">
                                  <p:stCondLst>
                                    <p:cond delay="0"/>
                                  </p:stCondLst>
                                  <p:childTnLst>
                                    <p:animClr clrSpc="rgb" dir="cw">
                                      <p:cBhvr>
                                        <p:cTn id="10" dur="500" fill="hold"/>
                                        <p:tgtEl>
                                          <p:spTgt spid="115"/>
                                        </p:tgtEl>
                                        <p:attrNameLst>
                                          <p:attrName>stroke.color</p:attrName>
                                        </p:attrNameLst>
                                      </p:cBhvr>
                                      <p:to>
                                        <a:srgbClr val="FF9900"/>
                                      </p:to>
                                    </p:animClr>
                                    <p:set>
                                      <p:cBhvr>
                                        <p:cTn id="11" dur="500" fill="hold"/>
                                        <p:tgtEl>
                                          <p:spTgt spid="115"/>
                                        </p:tgtEl>
                                        <p:attrNameLst>
                                          <p:attrName>stroke.on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1"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125"/>
                                        </p:tgtEl>
                                        <p:attrNameLst>
                                          <p:attrName>style.visibility</p:attrName>
                                        </p:attrNameLst>
                                      </p:cBhvr>
                                      <p:to>
                                        <p:strVal val="visible"/>
                                      </p:to>
                                    </p:set>
                                    <p:animEffect transition="in" filter="fade">
                                      <p:cBhvr>
                                        <p:cTn id="19" dur="500"/>
                                        <p:tgtEl>
                                          <p:spTgt spid="125"/>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126"/>
                                        </p:tgtEl>
                                        <p:attrNameLst>
                                          <p:attrName>style.visibility</p:attrName>
                                        </p:attrNameLst>
                                      </p:cBhvr>
                                      <p:to>
                                        <p:strVal val="visible"/>
                                      </p:to>
                                    </p:set>
                                    <p:animEffect transition="in" filter="fade">
                                      <p:cBhvr>
                                        <p:cTn id="22" dur="500"/>
                                        <p:tgtEl>
                                          <p:spTgt spid="126"/>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127"/>
                                        </p:tgtEl>
                                        <p:attrNameLst>
                                          <p:attrName>style.visibility</p:attrName>
                                        </p:attrNameLst>
                                      </p:cBhvr>
                                      <p:to>
                                        <p:strVal val="visible"/>
                                      </p:to>
                                    </p:set>
                                    <p:animEffect transition="in" filter="fade">
                                      <p:cBhvr>
                                        <p:cTn id="25" dur="500"/>
                                        <p:tgtEl>
                                          <p:spTgt spid="127"/>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fade">
                                      <p:cBhvr>
                                        <p:cTn id="28" dur="500"/>
                                        <p:tgtEl>
                                          <p:spTgt spid="128"/>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grpId="0" nodeType="clickEffect">
                                  <p:stCondLst>
                                    <p:cond delay="0"/>
                                  </p:stCondLst>
                                  <p:childTnLst>
                                    <p:animMotion origin="layout" path="M -3.125E-6 -3.7037E-7 L 0.14675 0.12083 " pathEditMode="relative" rAng="0" ptsTypes="AA">
                                      <p:cBhvr>
                                        <p:cTn id="32" dur="500" fill="hold"/>
                                        <p:tgtEl>
                                          <p:spTgt spid="17"/>
                                        </p:tgtEl>
                                        <p:attrNameLst>
                                          <p:attrName>ppt_x</p:attrName>
                                          <p:attrName>ppt_y</p:attrName>
                                        </p:attrNameLst>
                                      </p:cBhvr>
                                      <p:rCtr x="7331" y="6042"/>
                                    </p:animMotion>
                                  </p:childTnLst>
                                </p:cTn>
                              </p:par>
                            </p:childTnLst>
                          </p:cTn>
                        </p:par>
                        <p:par>
                          <p:cTn id="33" fill="hold">
                            <p:stCondLst>
                              <p:cond delay="500"/>
                            </p:stCondLst>
                            <p:childTnLst>
                              <p:par>
                                <p:cTn id="34" presetID="42" presetClass="path" presetSubtype="0" accel="50000" decel="50000" fill="hold" grpId="0" nodeType="afterEffect">
                                  <p:stCondLst>
                                    <p:cond delay="0"/>
                                  </p:stCondLst>
                                  <p:childTnLst>
                                    <p:animMotion origin="layout" path="M -3.125E-6 -4.44444E-6 L 0.17253 0.097 " pathEditMode="relative" rAng="0" ptsTypes="AA">
                                      <p:cBhvr>
                                        <p:cTn id="35" dur="500" fill="hold"/>
                                        <p:tgtEl>
                                          <p:spTgt spid="125"/>
                                        </p:tgtEl>
                                        <p:attrNameLst>
                                          <p:attrName>ppt_x</p:attrName>
                                          <p:attrName>ppt_y</p:attrName>
                                        </p:attrNameLst>
                                      </p:cBhvr>
                                      <p:rCtr x="8620" y="4838"/>
                                    </p:animMotion>
                                  </p:childTnLst>
                                </p:cTn>
                              </p:par>
                            </p:childTnLst>
                          </p:cTn>
                        </p:par>
                        <p:par>
                          <p:cTn id="36" fill="hold">
                            <p:stCondLst>
                              <p:cond delay="1000"/>
                            </p:stCondLst>
                            <p:childTnLst>
                              <p:par>
                                <p:cTn id="37" presetID="42" presetClass="path" presetSubtype="0" accel="50000" decel="50000" fill="hold" grpId="0" nodeType="afterEffect">
                                  <p:stCondLst>
                                    <p:cond delay="0"/>
                                  </p:stCondLst>
                                  <p:childTnLst>
                                    <p:animMotion origin="layout" path="M -3.125E-6 0 L 0.18516 0.07315 " pathEditMode="relative" rAng="0" ptsTypes="AA">
                                      <p:cBhvr>
                                        <p:cTn id="38" dur="500" fill="hold"/>
                                        <p:tgtEl>
                                          <p:spTgt spid="126"/>
                                        </p:tgtEl>
                                        <p:attrNameLst>
                                          <p:attrName>ppt_x</p:attrName>
                                          <p:attrName>ppt_y</p:attrName>
                                        </p:attrNameLst>
                                      </p:cBhvr>
                                      <p:rCtr x="9258" y="3657"/>
                                    </p:animMotion>
                                  </p:childTnLst>
                                </p:cTn>
                              </p:par>
                            </p:childTnLst>
                          </p:cTn>
                        </p:par>
                        <p:par>
                          <p:cTn id="39" fill="hold">
                            <p:stCondLst>
                              <p:cond delay="1500"/>
                            </p:stCondLst>
                            <p:childTnLst>
                              <p:par>
                                <p:cTn id="40" presetID="42" presetClass="path" presetSubtype="0" accel="50000" decel="50000" fill="hold" grpId="0" nodeType="afterEffect">
                                  <p:stCondLst>
                                    <p:cond delay="0"/>
                                  </p:stCondLst>
                                  <p:childTnLst>
                                    <p:animMotion origin="layout" path="M -3.125E-6 4.44444E-6 L 0.20612 0.0493 " pathEditMode="relative" rAng="0" ptsTypes="AA">
                                      <p:cBhvr>
                                        <p:cTn id="41" dur="500" fill="hold"/>
                                        <p:tgtEl>
                                          <p:spTgt spid="127"/>
                                        </p:tgtEl>
                                        <p:attrNameLst>
                                          <p:attrName>ppt_x</p:attrName>
                                          <p:attrName>ppt_y</p:attrName>
                                        </p:attrNameLst>
                                      </p:cBhvr>
                                      <p:rCtr x="10299" y="2454"/>
                                    </p:animMotion>
                                  </p:childTnLst>
                                </p:cTn>
                              </p:par>
                            </p:childTnLst>
                          </p:cTn>
                        </p:par>
                        <p:par>
                          <p:cTn id="42" fill="hold">
                            <p:stCondLst>
                              <p:cond delay="2000"/>
                            </p:stCondLst>
                            <p:childTnLst>
                              <p:par>
                                <p:cTn id="43" presetID="42" presetClass="path" presetSubtype="0" accel="50000" decel="50000" fill="hold" grpId="0" nodeType="afterEffect">
                                  <p:stCondLst>
                                    <p:cond delay="0"/>
                                  </p:stCondLst>
                                  <p:childTnLst>
                                    <p:animMotion origin="layout" path="M -3.125E-6 -2.96296E-6 L 0.21849 0.02338 " pathEditMode="relative" rAng="0" ptsTypes="AA">
                                      <p:cBhvr>
                                        <p:cTn id="44" dur="500" fill="hold"/>
                                        <p:tgtEl>
                                          <p:spTgt spid="128"/>
                                        </p:tgtEl>
                                        <p:attrNameLst>
                                          <p:attrName>ppt_x</p:attrName>
                                          <p:attrName>ppt_y</p:attrName>
                                        </p:attrNameLst>
                                      </p:cBhvr>
                                      <p:rCtr x="10924" y="11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25" grpId="0" animBg="1"/>
      <p:bldP spid="125" grpId="1" animBg="1"/>
      <p:bldP spid="126" grpId="0" animBg="1"/>
      <p:bldP spid="126" grpId="1" animBg="1"/>
      <p:bldP spid="127" grpId="0" animBg="1"/>
      <p:bldP spid="127" grpId="1" animBg="1"/>
      <p:bldP spid="128" grpId="0" animBg="1"/>
      <p:bldP spid="128" grpId="1" animBg="1"/>
    </p:bld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MSVID_White_16x9_2012-08-18">
  <a:themeElements>
    <a:clrScheme name="Custom 9">
      <a:dk1>
        <a:srgbClr val="000000"/>
      </a:dk1>
      <a:lt1>
        <a:srgbClr val="FFFFFF"/>
      </a:lt1>
      <a:dk2>
        <a:srgbClr val="3F3F3F"/>
      </a:dk2>
      <a:lt2>
        <a:srgbClr val="F2F2F2"/>
      </a:lt2>
      <a:accent1>
        <a:srgbClr val="442359"/>
      </a:accent1>
      <a:accent2>
        <a:srgbClr val="68217A"/>
      </a:accent2>
      <a:accent3>
        <a:srgbClr val="55C5E9"/>
      </a:accent3>
      <a:accent4>
        <a:srgbClr val="0072C6"/>
      </a:accent4>
      <a:accent5>
        <a:srgbClr val="7FBA00"/>
      </a:accent5>
      <a:accent6>
        <a:srgbClr val="BAD80A"/>
      </a:accent6>
      <a:hlink>
        <a:srgbClr val="00188F"/>
      </a:hlink>
      <a:folHlink>
        <a:srgbClr val="00188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ontrol xmlns="http://schemas.microsoft.com/VisualStudio/2011/storyboarding/control">
  <Id Name="System.Storyboarding.Metro.MetroTileMedium" Revision="1" Stencil="System.Storyboarding.Metro" StencilVersion="0.1"/>
</Control>
</file>

<file path=customXml/item10.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1.xml><?xml version="1.0" encoding="utf-8"?>
<Control xmlns="http://schemas.microsoft.com/VisualStudio/2011/storyboarding/control">
  <Id Name="System.Storyboarding.Metro.MetroTileMedium" Revision="1" Stencil="System.Storyboarding.Metro" StencilVersion="0.1"/>
</Control>
</file>

<file path=customXml/item12.xml><?xml version="1.0" encoding="utf-8"?>
<Control xmlns="http://schemas.microsoft.com/VisualStudio/2011/storyboarding/control">
  <Id Name="System.Storyboarding.Metro.MetroTileMedium" Revision="1" Stencil="System.Storyboarding.Metro" StencilVersion="0.1"/>
</Control>
</file>

<file path=customXml/item13.xml><?xml version="1.0" encoding="utf-8"?>
<Control xmlns="http://schemas.microsoft.com/VisualStudio/2011/storyboarding/control">
  <Id Name="System.Storyboarding.Metro.MetroTileMedium" Revision="1" Stencil="System.Storyboarding.Metro" StencilVersion="0.1"/>
</Control>
</file>

<file path=customXml/item14.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Donovan Brown</External_x0020_Speaker>
    <Session_x0020_Code xmlns="e36bfbf9-5e42-489c-a259-4c54eb22cb57">DEV-B333</Session_x0020_Code>
    <Presentation_x0020_Date xmlns="e36bfbf9-5e42-489c-a259-4c54eb22cb57">2014-10-31T00:00:00+01:00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Control xmlns="http://schemas.microsoft.com/VisualStudio/2011/storyboarding/control">
  <Id Name="9b02dc29-9bf5-4f5a-b3db-dbeef4261eba" RevisionId="83beb46c-889f-4d61-9758-0556245306c8" Stencil="172d6d98-e5c9-42e9-a209-79f7a94bbd38" StencilRevisionId="00000000-0000-0000-0000-000000000000" StencilVersion="0.0"/>
</Control>
</file>

<file path=customXml/item3.xml><?xml version="1.0" encoding="utf-8"?>
<Control xmlns="http://schemas.microsoft.com/VisualStudio/2011/storyboarding/control">
  <Id Name="System.Storyboarding.Metro.MetroTileMedium" Revision="1" Stencil="System.Storyboarding.Metro" StencilVersion="0.1"/>
</Control>
</file>

<file path=customXml/item4.xml><?xml version="1.0" encoding="utf-8"?>
<Control xmlns="http://schemas.microsoft.com/VisualStudio/2011/storyboarding/control">
  <Id Name="System.Storyboarding.Metro.MetroTileMedium" Revision="1" Stencil="System.Storyboarding.Metro" StencilVersion="0.1"/>
</Control>
</file>

<file path=customXml/item5.xml><?xml version="1.0" encoding="utf-8"?>
<Control xmlns="http://schemas.microsoft.com/VisualStudio/2011/storyboarding/control">
  <Id Name="System.Storyboarding.Metro.MetroTileMedium" Revision="1" Stencil="System.Storyboarding.Metro" StencilVersion="0.1"/>
</Control>
</file>

<file path=customXml/item6.xml><?xml version="1.0" encoding="utf-8"?>
<Control xmlns="http://schemas.microsoft.com/VisualStudio/2011/storyboarding/control">
  <Id Name="System.Storyboarding.Metro.MetroTileMedium" Revision="1" Stencil="System.Storyboarding.Metro" StencilVersion="0.1"/>
</Control>
</file>

<file path=customXml/item7.xml><?xml version="1.0" encoding="utf-8"?>
<Control xmlns="http://schemas.microsoft.com/VisualStudio/2011/storyboarding/control">
  <Id Name="System.Storyboarding.Metro.MetroTileMedium" Revision="1" Stencil="System.Storyboarding.Metro" StencilVersion="0.1"/>
</Control>
</file>

<file path=customXml/item8.xml><?xml version="1.0" encoding="utf-8"?>
<Control xmlns="http://schemas.microsoft.com/VisualStudio/2011/storyboarding/control">
  <Id Name="System.Storyboarding.MetroIcons.Settings" Revision="1" Stencil="System.Storyboarding.MetroIcons" StencilVersion="0.1"/>
</Control>
</file>

<file path=customXml/item9.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98BC1B-2DDD-438E-929C-A26BA3FC5D4C}">
  <ds:schemaRefs>
    <ds:schemaRef ds:uri="http://schemas.microsoft.com/VisualStudio/2011/storyboarding/control"/>
  </ds:schemaRefs>
</ds:datastoreItem>
</file>

<file path=customXml/itemProps10.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1.xml><?xml version="1.0" encoding="utf-8"?>
<ds:datastoreItem xmlns:ds="http://schemas.openxmlformats.org/officeDocument/2006/customXml" ds:itemID="{5DFC45A5-2B04-42D8-8D07-E48CBF9B1C39}">
  <ds:schemaRefs>
    <ds:schemaRef ds:uri="http://schemas.microsoft.com/VisualStudio/2011/storyboarding/control"/>
  </ds:schemaRefs>
</ds:datastoreItem>
</file>

<file path=customXml/itemProps12.xml><?xml version="1.0" encoding="utf-8"?>
<ds:datastoreItem xmlns:ds="http://schemas.openxmlformats.org/officeDocument/2006/customXml" ds:itemID="{02143FD7-0744-42DD-86F3-4FCC1DEA5913}">
  <ds:schemaRefs>
    <ds:schemaRef ds:uri="http://schemas.microsoft.com/VisualStudio/2011/storyboarding/control"/>
  </ds:schemaRefs>
</ds:datastoreItem>
</file>

<file path=customXml/itemProps13.xml><?xml version="1.0" encoding="utf-8"?>
<ds:datastoreItem xmlns:ds="http://schemas.openxmlformats.org/officeDocument/2006/customXml" ds:itemID="{82F0343B-E0F0-4C69-B36B-E99FEDF72A67}">
  <ds:schemaRefs>
    <ds:schemaRef ds:uri="http://schemas.microsoft.com/VisualStudio/2011/storyboarding/control"/>
  </ds:schemaRefs>
</ds:datastoreItem>
</file>

<file path=customXml/itemProps14.xml><?xml version="1.0" encoding="utf-8"?>
<ds:datastoreItem xmlns:ds="http://schemas.openxmlformats.org/officeDocument/2006/customXml" ds:itemID="{F990F116-B58F-4255-B05B-DA3808E0E5C6}">
  <ds:schemaRefs>
    <ds:schemaRef ds:uri="http://schemas.openxmlformats.org/package/2006/metadata/core-properties"/>
    <ds:schemaRef ds:uri="http://purl.org/dc/terms/"/>
    <ds:schemaRef ds:uri="http://purl.org/dc/elements/1.1/"/>
    <ds:schemaRef ds:uri="230e9df3-be65-4c73-a93b-d1236ebd677e"/>
    <ds:schemaRef ds:uri="http://purl.org/dc/dcmitype/"/>
    <ds:schemaRef ds:uri="http://www.w3.org/XML/1998/namespace"/>
    <ds:schemaRef ds:uri="http://schemas.microsoft.com/office/2006/documentManagement/types"/>
    <ds:schemaRef ds:uri="http://schemas.microsoft.com/office/infopath/2007/PartnerControls"/>
    <ds:schemaRef ds:uri="e36bfbf9-5e42-489c-a259-4c54eb22cb57"/>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811865D0-4AA7-4A77-836D-70C56832EAF3}">
  <ds:schemaRefs>
    <ds:schemaRef ds:uri="http://schemas.microsoft.com/VisualStudio/2011/storyboarding/control"/>
  </ds:schemaRefs>
</ds:datastoreItem>
</file>

<file path=customXml/itemProps3.xml><?xml version="1.0" encoding="utf-8"?>
<ds:datastoreItem xmlns:ds="http://schemas.openxmlformats.org/officeDocument/2006/customXml" ds:itemID="{84C594FF-5CDE-4E8F-AD33-F5CB824BE67D}">
  <ds:schemaRefs>
    <ds:schemaRef ds:uri="http://schemas.microsoft.com/VisualStudio/2011/storyboarding/control"/>
  </ds:schemaRefs>
</ds:datastoreItem>
</file>

<file path=customXml/itemProps4.xml><?xml version="1.0" encoding="utf-8"?>
<ds:datastoreItem xmlns:ds="http://schemas.openxmlformats.org/officeDocument/2006/customXml" ds:itemID="{B6C06E33-CFFB-4018-A7D2-3C25D6C790C5}">
  <ds:schemaRefs>
    <ds:schemaRef ds:uri="http://schemas.microsoft.com/VisualStudio/2011/storyboarding/control"/>
  </ds:schemaRefs>
</ds:datastoreItem>
</file>

<file path=customXml/itemProps5.xml><?xml version="1.0" encoding="utf-8"?>
<ds:datastoreItem xmlns:ds="http://schemas.openxmlformats.org/officeDocument/2006/customXml" ds:itemID="{74D5494C-C4E0-4856-B348-B5CB55736F84}">
  <ds:schemaRefs>
    <ds:schemaRef ds:uri="http://schemas.microsoft.com/VisualStudio/2011/storyboarding/control"/>
  </ds:schemaRefs>
</ds:datastoreItem>
</file>

<file path=customXml/itemProps6.xml><?xml version="1.0" encoding="utf-8"?>
<ds:datastoreItem xmlns:ds="http://schemas.openxmlformats.org/officeDocument/2006/customXml" ds:itemID="{ADD26071-E4A5-409A-8BF5-B95B6BCA4D5F}">
  <ds:schemaRefs>
    <ds:schemaRef ds:uri="http://schemas.microsoft.com/VisualStudio/2011/storyboarding/control"/>
  </ds:schemaRefs>
</ds:datastoreItem>
</file>

<file path=customXml/itemProps7.xml><?xml version="1.0" encoding="utf-8"?>
<ds:datastoreItem xmlns:ds="http://schemas.openxmlformats.org/officeDocument/2006/customXml" ds:itemID="{EED1B2E9-0ECE-4ABC-9993-9D7C843518D0}">
  <ds:schemaRefs>
    <ds:schemaRef ds:uri="http://schemas.microsoft.com/VisualStudio/2011/storyboarding/control"/>
  </ds:schemaRefs>
</ds:datastoreItem>
</file>

<file path=customXml/itemProps8.xml><?xml version="1.0" encoding="utf-8"?>
<ds:datastoreItem xmlns:ds="http://schemas.openxmlformats.org/officeDocument/2006/customXml" ds:itemID="{30168C7A-821E-4E2D-88A9-4272E6715763}">
  <ds:schemaRefs>
    <ds:schemaRef ds:uri="http://schemas.microsoft.com/VisualStudio/2011/storyboarding/control"/>
  </ds:schemaRefs>
</ds:datastoreItem>
</file>

<file path=customXml/itemProps9.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TotalTime>
  <Words>2276</Words>
  <Application>Microsoft Office PowerPoint</Application>
  <PresentationFormat>Custom</PresentationFormat>
  <Paragraphs>185</Paragraphs>
  <Slides>20</Slides>
  <Notes>20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20</vt:i4>
      </vt:variant>
    </vt:vector>
  </HeadingPairs>
  <TitlesOfParts>
    <vt:vector size="29" baseType="lpstr">
      <vt:lpstr>Arial</vt:lpstr>
      <vt:lpstr>Calibri</vt:lpstr>
      <vt:lpstr>Segoe Light</vt:lpstr>
      <vt:lpstr>Segoe UI</vt:lpstr>
      <vt:lpstr>Segoe UI Light</vt:lpstr>
      <vt:lpstr>Wingdings</vt:lpstr>
      <vt:lpstr>TEE14 Speaker PPT Template</vt:lpstr>
      <vt:lpstr>1_MSVID_White_16x9_2012-08-18</vt:lpstr>
      <vt:lpstr>PHOTO-PAINT</vt:lpstr>
      <vt:lpstr>PowerPoint Presentation</vt:lpstr>
      <vt:lpstr>Cross-Platform Continuous Delivery with Release Management for Visual Studio 2013 </vt:lpstr>
      <vt:lpstr>About me</vt:lpstr>
      <vt:lpstr>All code is created equal</vt:lpstr>
      <vt:lpstr>ALM your way</vt:lpstr>
      <vt:lpstr>Enterprise</vt:lpstr>
      <vt:lpstr>Release Management</vt:lpstr>
      <vt:lpstr>The Stage Stack</vt:lpstr>
      <vt:lpstr>How it Works</vt:lpstr>
      <vt:lpstr>Demo Content</vt:lpstr>
      <vt:lpstr>Demo</vt:lpstr>
      <vt:lpstr>What is DSC?</vt:lpstr>
      <vt:lpstr>Demo Recap</vt:lpstr>
      <vt:lpstr>TEE14DevB333</vt:lpstr>
      <vt:lpstr>Questions</vt:lpstr>
      <vt:lpstr>Resources</vt:lpstr>
      <vt:lpstr>DevOps Resources</vt:lpstr>
      <vt:lpstr>DEV Track Resources</vt:lpstr>
      <vt:lpstr>PowerPoint Presentation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Cross-Platform Continuous Delivery with Release Management for Visual Studio 2013</dc:title>
  <dc:subject>TechEd 2014</dc:subject>
  <dc:creator>Shows</dc:creator>
  <cp:keywords/>
  <dc:description>Template: Jordan Cayabyab, Artitudes Design
Formatting: 
Audience Type:</dc:description>
  <cp:lastModifiedBy>Shows</cp:lastModifiedBy>
  <cp:revision>4</cp:revision>
  <dcterms:created xsi:type="dcterms:W3CDTF">2014-10-26T11:35:15Z</dcterms:created>
  <dcterms:modified xsi:type="dcterms:W3CDTF">2014-10-31T10:20:19Z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