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3"/>
  </p:notesMasterIdLst>
  <p:handoutMasterIdLst>
    <p:handoutMasterId r:id="rId54"/>
  </p:handoutMasterIdLst>
  <p:sldIdLst>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296" r:id="rId46"/>
    <p:sldId id="301" r:id="rId47"/>
    <p:sldId id="302" r:id="rId48"/>
    <p:sldId id="303" r:id="rId49"/>
    <p:sldId id="297" r:id="rId50"/>
    <p:sldId id="304" r:id="rId51"/>
    <p:sldId id="300" r:id="rId5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296"/>
            <p14:sldId id="301"/>
            <p14:sldId id="302"/>
            <p14:sldId id="303"/>
            <p14:sldId id="297"/>
            <p14:sldId id="304"/>
            <p14:sldId id="300"/>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60" d="100"/>
          <a:sy n="60" d="100"/>
        </p:scale>
        <p:origin x="732" y="6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33" d="100"/>
        <a:sy n="33"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mercurial</c:v>
                </c:pt>
              </c:strCache>
            </c:strRef>
          </c:tx>
          <c:spPr>
            <a:ln w="76200" cap="rnd">
              <a:solidFill>
                <a:srgbClr val="7FBA00"/>
              </a:solidFill>
              <a:round/>
            </a:ln>
            <a:effectLst/>
          </c:spPr>
          <c:marker>
            <c:symbol val="none"/>
          </c:marker>
          <c:cat>
            <c:numRef>
              <c:f>Sheet1!$A$2:$A$10</c:f>
              <c:numCache>
                <c:formatCode>General</c:formatCode>
                <c:ptCount val="9"/>
              </c:numCache>
            </c:numRef>
          </c:cat>
          <c:val>
            <c:numRef>
              <c:f>Sheet1!$B$2:$B$10</c:f>
              <c:numCache>
                <c:formatCode>General</c:formatCode>
                <c:ptCount val="9"/>
                <c:pt idx="0">
                  <c:v>0.5</c:v>
                </c:pt>
                <c:pt idx="1">
                  <c:v>0.6</c:v>
                </c:pt>
                <c:pt idx="2">
                  <c:v>0.8</c:v>
                </c:pt>
                <c:pt idx="3">
                  <c:v>1</c:v>
                </c:pt>
              </c:numCache>
            </c:numRef>
          </c:val>
          <c:smooth val="0"/>
        </c:ser>
        <c:ser>
          <c:idx val="1"/>
          <c:order val="1"/>
          <c:tx>
            <c:strRef>
              <c:f>Sheet1!$C$1</c:f>
              <c:strCache>
                <c:ptCount val="1"/>
                <c:pt idx="0">
                  <c:v>git</c:v>
                </c:pt>
              </c:strCache>
            </c:strRef>
          </c:tx>
          <c:spPr>
            <a:ln w="76200" cap="rnd">
              <a:solidFill>
                <a:srgbClr val="DC3C00"/>
              </a:solidFill>
              <a:round/>
            </a:ln>
            <a:effectLst/>
          </c:spPr>
          <c:marker>
            <c:symbol val="none"/>
          </c:marker>
          <c:cat>
            <c:numRef>
              <c:f>Sheet1!$A$2:$A$10</c:f>
              <c:numCache>
                <c:formatCode>General</c:formatCode>
                <c:ptCount val="9"/>
              </c:numCache>
            </c:numRef>
          </c:cat>
          <c:val>
            <c:numRef>
              <c:f>Sheet1!$C$2:$C$10</c:f>
              <c:numCache>
                <c:formatCode>General</c:formatCode>
                <c:ptCount val="9"/>
                <c:pt idx="0">
                  <c:v>0.75</c:v>
                </c:pt>
                <c:pt idx="1">
                  <c:v>1</c:v>
                </c:pt>
                <c:pt idx="2">
                  <c:v>1.5</c:v>
                </c:pt>
                <c:pt idx="3">
                  <c:v>2</c:v>
                </c:pt>
              </c:numCache>
            </c:numRef>
          </c:val>
          <c:smooth val="0"/>
        </c:ser>
        <c:ser>
          <c:idx val="2"/>
          <c:order val="2"/>
          <c:tx>
            <c:strRef>
              <c:f>Sheet1!$D$1</c:f>
              <c:strCache>
                <c:ptCount val="1"/>
                <c:pt idx="0">
                  <c:v>veracity</c:v>
                </c:pt>
              </c:strCache>
            </c:strRef>
          </c:tx>
          <c:spPr>
            <a:ln w="50800" cap="rnd">
              <a:solidFill>
                <a:srgbClr val="00B0F0"/>
              </a:solidFill>
              <a:round/>
            </a:ln>
            <a:effectLst/>
          </c:spPr>
          <c:marker>
            <c:symbol val="none"/>
          </c:marker>
          <c:cat>
            <c:numRef>
              <c:f>Sheet1!$A$2:$A$10</c:f>
              <c:numCache>
                <c:formatCode>General</c:formatCode>
                <c:ptCount val="9"/>
              </c:numCache>
            </c:numRef>
          </c:cat>
          <c:val>
            <c:numRef>
              <c:f>Sheet1!$D$2:$D$10</c:f>
              <c:numCache>
                <c:formatCode>General</c:formatCode>
                <c:ptCount val="9"/>
                <c:pt idx="0">
                  <c:v>0.1</c:v>
                </c:pt>
                <c:pt idx="1">
                  <c:v>0.1</c:v>
                </c:pt>
                <c:pt idx="2">
                  <c:v>0.1</c:v>
                </c:pt>
                <c:pt idx="3">
                  <c:v>0.1</c:v>
                </c:pt>
                <c:pt idx="8">
                  <c:v>4</c:v>
                </c:pt>
              </c:numCache>
            </c:numRef>
          </c:val>
          <c:smooth val="0"/>
        </c:ser>
        <c:dLbls>
          <c:showLegendKey val="0"/>
          <c:showVal val="0"/>
          <c:showCatName val="0"/>
          <c:showSerName val="0"/>
          <c:showPercent val="0"/>
          <c:showBubbleSize val="0"/>
        </c:dLbls>
        <c:smooth val="0"/>
        <c:axId val="-2070316000"/>
        <c:axId val="-2070328512"/>
      </c:lineChart>
      <c:catAx>
        <c:axId val="-2070316000"/>
        <c:scaling>
          <c:orientation val="minMax"/>
        </c:scaling>
        <c:delete val="0"/>
        <c:axPos val="b"/>
        <c:numFmt formatCode="General" sourceLinked="1"/>
        <c:majorTickMark val="none"/>
        <c:minorTickMark val="none"/>
        <c:tickLblPos val="nextTo"/>
        <c:spPr>
          <a:solidFill>
            <a:schemeClr val="tx1">
              <a:alpha val="25000"/>
            </a:schemeClr>
          </a:solidFill>
          <a:ln w="9525" cap="flat" cmpd="sng" algn="ctr">
            <a:solidFill>
              <a:srgbClr val="FFFFFF">
                <a:alpha val="25098"/>
              </a:srgb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0328512"/>
        <c:crosses val="autoZero"/>
        <c:auto val="1"/>
        <c:lblAlgn val="ctr"/>
        <c:lblOffset val="100"/>
        <c:noMultiLvlLbl val="0"/>
      </c:catAx>
      <c:valAx>
        <c:axId val="-2070328512"/>
        <c:scaling>
          <c:orientation val="minMax"/>
        </c:scaling>
        <c:delete val="1"/>
        <c:axPos val="l"/>
        <c:majorGridlines>
          <c:spPr>
            <a:ln w="9525" cap="flat" cmpd="sng" algn="ctr">
              <a:solidFill>
                <a:schemeClr val="tx1">
                  <a:alpha val="25000"/>
                </a:schemeClr>
              </a:solidFill>
              <a:round/>
            </a:ln>
            <a:effectLst/>
          </c:spPr>
        </c:majorGridlines>
        <c:numFmt formatCode="General" sourceLinked="1"/>
        <c:majorTickMark val="none"/>
        <c:minorTickMark val="none"/>
        <c:tickLblPos val="nextTo"/>
        <c:crossAx val="-2070316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mercurial</c:v>
                </c:pt>
              </c:strCache>
            </c:strRef>
          </c:tx>
          <c:spPr>
            <a:ln w="76200" cap="rnd">
              <a:solidFill>
                <a:srgbClr val="7FBA00"/>
              </a:solidFill>
              <a:round/>
            </a:ln>
            <a:effectLst/>
          </c:spPr>
          <c:marker>
            <c:symbol val="none"/>
          </c:marker>
          <c:cat>
            <c:numRef>
              <c:f>Sheet1!$A$2:$A$10</c:f>
              <c:numCache>
                <c:formatCode>General</c:formatCode>
                <c:ptCount val="9"/>
              </c:numCache>
            </c:numRef>
          </c:cat>
          <c:val>
            <c:numRef>
              <c:f>Sheet1!$B$2:$B$10</c:f>
              <c:numCache>
                <c:formatCode>General</c:formatCode>
                <c:ptCount val="9"/>
                <c:pt idx="0">
                  <c:v>0.5</c:v>
                </c:pt>
                <c:pt idx="1">
                  <c:v>0.6</c:v>
                </c:pt>
                <c:pt idx="2">
                  <c:v>0.8</c:v>
                </c:pt>
                <c:pt idx="3">
                  <c:v>1</c:v>
                </c:pt>
                <c:pt idx="4">
                  <c:v>1.2</c:v>
                </c:pt>
                <c:pt idx="5">
                  <c:v>1.2</c:v>
                </c:pt>
              </c:numCache>
            </c:numRef>
          </c:val>
          <c:smooth val="0"/>
        </c:ser>
        <c:ser>
          <c:idx val="1"/>
          <c:order val="1"/>
          <c:tx>
            <c:strRef>
              <c:f>Sheet1!$C$1</c:f>
              <c:strCache>
                <c:ptCount val="1"/>
                <c:pt idx="0">
                  <c:v>git</c:v>
                </c:pt>
              </c:strCache>
            </c:strRef>
          </c:tx>
          <c:spPr>
            <a:ln w="76200" cap="rnd">
              <a:solidFill>
                <a:srgbClr val="DC3C00"/>
              </a:solidFill>
              <a:round/>
            </a:ln>
            <a:effectLst/>
          </c:spPr>
          <c:marker>
            <c:symbol val="none"/>
          </c:marker>
          <c:cat>
            <c:numRef>
              <c:f>Sheet1!$A$2:$A$10</c:f>
              <c:numCache>
                <c:formatCode>General</c:formatCode>
                <c:ptCount val="9"/>
              </c:numCache>
            </c:numRef>
          </c:cat>
          <c:val>
            <c:numRef>
              <c:f>Sheet1!$C$2:$C$10</c:f>
              <c:numCache>
                <c:formatCode>General</c:formatCode>
                <c:ptCount val="9"/>
                <c:pt idx="0">
                  <c:v>0.75</c:v>
                </c:pt>
                <c:pt idx="1">
                  <c:v>1</c:v>
                </c:pt>
                <c:pt idx="2">
                  <c:v>1.5</c:v>
                </c:pt>
                <c:pt idx="3">
                  <c:v>2</c:v>
                </c:pt>
                <c:pt idx="4">
                  <c:v>2.5</c:v>
                </c:pt>
                <c:pt idx="5">
                  <c:v>3</c:v>
                </c:pt>
              </c:numCache>
            </c:numRef>
          </c:val>
          <c:smooth val="0"/>
        </c:ser>
        <c:ser>
          <c:idx val="2"/>
          <c:order val="2"/>
          <c:tx>
            <c:strRef>
              <c:f>Sheet1!$D$1</c:f>
              <c:strCache>
                <c:ptCount val="1"/>
                <c:pt idx="0">
                  <c:v>veracity</c:v>
                </c:pt>
              </c:strCache>
            </c:strRef>
          </c:tx>
          <c:spPr>
            <a:ln w="50800" cap="rnd">
              <a:solidFill>
                <a:srgbClr val="00B0F0"/>
              </a:solidFill>
              <a:round/>
            </a:ln>
            <a:effectLst/>
          </c:spPr>
          <c:marker>
            <c:symbol val="none"/>
          </c:marker>
          <c:cat>
            <c:numRef>
              <c:f>Sheet1!$A$2:$A$10</c:f>
              <c:numCache>
                <c:formatCode>General</c:formatCode>
                <c:ptCount val="9"/>
              </c:numCache>
            </c:numRef>
          </c:cat>
          <c:val>
            <c:numRef>
              <c:f>Sheet1!$D$2:$D$10</c:f>
              <c:numCache>
                <c:formatCode>General</c:formatCode>
                <c:ptCount val="9"/>
                <c:pt idx="0">
                  <c:v>0.1</c:v>
                </c:pt>
                <c:pt idx="1">
                  <c:v>0.1</c:v>
                </c:pt>
                <c:pt idx="2">
                  <c:v>0.1</c:v>
                </c:pt>
                <c:pt idx="3">
                  <c:v>0.1</c:v>
                </c:pt>
                <c:pt idx="4">
                  <c:v>0.1</c:v>
                </c:pt>
                <c:pt idx="5">
                  <c:v>0.1</c:v>
                </c:pt>
                <c:pt idx="8">
                  <c:v>4</c:v>
                </c:pt>
              </c:numCache>
            </c:numRef>
          </c:val>
          <c:smooth val="0"/>
        </c:ser>
        <c:dLbls>
          <c:showLegendKey val="0"/>
          <c:showVal val="0"/>
          <c:showCatName val="0"/>
          <c:showSerName val="0"/>
          <c:showPercent val="0"/>
          <c:showBubbleSize val="0"/>
        </c:dLbls>
        <c:smooth val="0"/>
        <c:axId val="-2070324160"/>
        <c:axId val="-2063035872"/>
      </c:lineChart>
      <c:catAx>
        <c:axId val="-2070324160"/>
        <c:scaling>
          <c:orientation val="minMax"/>
        </c:scaling>
        <c:delete val="0"/>
        <c:axPos val="b"/>
        <c:numFmt formatCode="General" sourceLinked="1"/>
        <c:majorTickMark val="none"/>
        <c:minorTickMark val="none"/>
        <c:tickLblPos val="nextTo"/>
        <c:spPr>
          <a:solidFill>
            <a:schemeClr val="tx1">
              <a:alpha val="25000"/>
            </a:schemeClr>
          </a:solidFill>
          <a:ln w="9525" cap="flat" cmpd="sng" algn="ctr">
            <a:solidFill>
              <a:srgbClr val="FFFFFF">
                <a:alpha val="24706"/>
              </a:srgb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3035872"/>
        <c:crosses val="autoZero"/>
        <c:auto val="1"/>
        <c:lblAlgn val="ctr"/>
        <c:lblOffset val="100"/>
        <c:noMultiLvlLbl val="0"/>
      </c:catAx>
      <c:valAx>
        <c:axId val="-2063035872"/>
        <c:scaling>
          <c:orientation val="minMax"/>
        </c:scaling>
        <c:delete val="1"/>
        <c:axPos val="l"/>
        <c:majorGridlines>
          <c:spPr>
            <a:ln w="9525" cap="flat" cmpd="sng" algn="ctr">
              <a:solidFill>
                <a:schemeClr val="tx1">
                  <a:alpha val="25000"/>
                </a:schemeClr>
              </a:solidFill>
              <a:round/>
            </a:ln>
            <a:effectLst/>
          </c:spPr>
        </c:majorGridlines>
        <c:numFmt formatCode="General" sourceLinked="1"/>
        <c:majorTickMark val="none"/>
        <c:minorTickMark val="none"/>
        <c:tickLblPos val="nextTo"/>
        <c:crossAx val="-2070324160"/>
        <c:crosses val="autoZero"/>
        <c:crossBetween val="between"/>
      </c:valAx>
      <c:spPr>
        <a:noFill/>
        <a:ln w="9525" cmpd="sng">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mercurial</c:v>
                </c:pt>
              </c:strCache>
            </c:strRef>
          </c:tx>
          <c:spPr>
            <a:ln w="76200" cap="rnd">
              <a:solidFill>
                <a:srgbClr val="7FBA00"/>
              </a:solidFill>
              <a:round/>
            </a:ln>
            <a:effectLst/>
          </c:spPr>
          <c:marker>
            <c:symbol val="none"/>
          </c:marker>
          <c:cat>
            <c:numRef>
              <c:f>Sheet1!$A$2:$A$10</c:f>
              <c:numCache>
                <c:formatCode>General</c:formatCode>
                <c:ptCount val="9"/>
              </c:numCache>
            </c:numRef>
          </c:cat>
          <c:val>
            <c:numRef>
              <c:f>Sheet1!$B$2:$B$10</c:f>
              <c:numCache>
                <c:formatCode>General</c:formatCode>
                <c:ptCount val="9"/>
                <c:pt idx="0">
                  <c:v>0.5</c:v>
                </c:pt>
                <c:pt idx="1">
                  <c:v>0.6</c:v>
                </c:pt>
                <c:pt idx="2">
                  <c:v>0.8</c:v>
                </c:pt>
                <c:pt idx="3">
                  <c:v>1</c:v>
                </c:pt>
                <c:pt idx="4">
                  <c:v>1.2</c:v>
                </c:pt>
                <c:pt idx="5">
                  <c:v>1.2</c:v>
                </c:pt>
                <c:pt idx="6">
                  <c:v>1.1000000000000001</c:v>
                </c:pt>
                <c:pt idx="7">
                  <c:v>1</c:v>
                </c:pt>
                <c:pt idx="8">
                  <c:v>0.9</c:v>
                </c:pt>
              </c:numCache>
            </c:numRef>
          </c:val>
          <c:smooth val="0"/>
        </c:ser>
        <c:ser>
          <c:idx val="1"/>
          <c:order val="1"/>
          <c:tx>
            <c:strRef>
              <c:f>Sheet1!$C$1</c:f>
              <c:strCache>
                <c:ptCount val="1"/>
                <c:pt idx="0">
                  <c:v>git</c:v>
                </c:pt>
              </c:strCache>
            </c:strRef>
          </c:tx>
          <c:spPr>
            <a:ln w="76200" cap="rnd">
              <a:solidFill>
                <a:srgbClr val="DC3C00"/>
              </a:solidFill>
              <a:round/>
            </a:ln>
            <a:effectLst/>
          </c:spPr>
          <c:marker>
            <c:symbol val="none"/>
          </c:marker>
          <c:cat>
            <c:numRef>
              <c:f>Sheet1!$A$2:$A$10</c:f>
              <c:numCache>
                <c:formatCode>General</c:formatCode>
                <c:ptCount val="9"/>
              </c:numCache>
            </c:numRef>
          </c:cat>
          <c:val>
            <c:numRef>
              <c:f>Sheet1!$C$2:$C$10</c:f>
              <c:numCache>
                <c:formatCode>General</c:formatCode>
                <c:ptCount val="9"/>
                <c:pt idx="0">
                  <c:v>0.75</c:v>
                </c:pt>
                <c:pt idx="1">
                  <c:v>1</c:v>
                </c:pt>
                <c:pt idx="2">
                  <c:v>1.5</c:v>
                </c:pt>
                <c:pt idx="3">
                  <c:v>2</c:v>
                </c:pt>
                <c:pt idx="4">
                  <c:v>2.5</c:v>
                </c:pt>
                <c:pt idx="5">
                  <c:v>3</c:v>
                </c:pt>
                <c:pt idx="6">
                  <c:v>4</c:v>
                </c:pt>
              </c:numCache>
            </c:numRef>
          </c:val>
          <c:smooth val="0"/>
        </c:ser>
        <c:ser>
          <c:idx val="2"/>
          <c:order val="2"/>
          <c:tx>
            <c:strRef>
              <c:f>Sheet1!$D$1</c:f>
              <c:strCache>
                <c:ptCount val="1"/>
                <c:pt idx="0">
                  <c:v>veracity</c:v>
                </c:pt>
              </c:strCache>
            </c:strRef>
          </c:tx>
          <c:spPr>
            <a:ln w="50800" cap="rnd">
              <a:solidFill>
                <a:srgbClr val="00B0F0"/>
              </a:solidFill>
              <a:round/>
            </a:ln>
            <a:effectLst/>
          </c:spPr>
          <c:marker>
            <c:symbol val="none"/>
          </c:marker>
          <c:cat>
            <c:numRef>
              <c:f>Sheet1!$A$2:$A$10</c:f>
              <c:numCache>
                <c:formatCode>General</c:formatCode>
                <c:ptCount val="9"/>
              </c:numCache>
            </c:numRef>
          </c:cat>
          <c:val>
            <c:numRef>
              <c:f>Sheet1!$D$2:$D$10</c:f>
              <c:numCache>
                <c:formatCode>General</c:formatCode>
                <c:ptCount val="9"/>
                <c:pt idx="0">
                  <c:v>0.1</c:v>
                </c:pt>
                <c:pt idx="1">
                  <c:v>0.1</c:v>
                </c:pt>
                <c:pt idx="2">
                  <c:v>0.1</c:v>
                </c:pt>
                <c:pt idx="3">
                  <c:v>0.1</c:v>
                </c:pt>
                <c:pt idx="4">
                  <c:v>0.1</c:v>
                </c:pt>
                <c:pt idx="5">
                  <c:v>0.1</c:v>
                </c:pt>
                <c:pt idx="6">
                  <c:v>0.2</c:v>
                </c:pt>
                <c:pt idx="7">
                  <c:v>0.2</c:v>
                </c:pt>
                <c:pt idx="8">
                  <c:v>0.2</c:v>
                </c:pt>
              </c:numCache>
            </c:numRef>
          </c:val>
          <c:smooth val="0"/>
        </c:ser>
        <c:dLbls>
          <c:showLegendKey val="0"/>
          <c:showVal val="0"/>
          <c:showCatName val="0"/>
          <c:showSerName val="0"/>
          <c:showPercent val="0"/>
          <c:showBubbleSize val="0"/>
        </c:dLbls>
        <c:smooth val="0"/>
        <c:axId val="-2063032064"/>
        <c:axId val="-2063029888"/>
      </c:lineChart>
      <c:catAx>
        <c:axId val="-2063032064"/>
        <c:scaling>
          <c:orientation val="minMax"/>
        </c:scaling>
        <c:delete val="0"/>
        <c:axPos val="b"/>
        <c:numFmt formatCode="General" sourceLinked="1"/>
        <c:majorTickMark val="none"/>
        <c:minorTickMark val="none"/>
        <c:tickLblPos val="nextTo"/>
        <c:spPr>
          <a:noFill/>
          <a:ln w="9525" cap="flat" cmpd="sng" algn="ctr">
            <a:solidFill>
              <a:srgbClr val="FFFFFF">
                <a:alpha val="25098"/>
              </a:srgb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3029888"/>
        <c:crosses val="autoZero"/>
        <c:auto val="1"/>
        <c:lblAlgn val="ctr"/>
        <c:lblOffset val="100"/>
        <c:noMultiLvlLbl val="0"/>
      </c:catAx>
      <c:valAx>
        <c:axId val="-2063029888"/>
        <c:scaling>
          <c:orientation val="minMax"/>
        </c:scaling>
        <c:delete val="1"/>
        <c:axPos val="l"/>
        <c:majorGridlines>
          <c:spPr>
            <a:ln w="9525" cap="flat" cmpd="sng" algn="ctr">
              <a:solidFill>
                <a:schemeClr val="tx1">
                  <a:alpha val="25000"/>
                </a:schemeClr>
              </a:solidFill>
              <a:round/>
            </a:ln>
            <a:effectLst/>
          </c:spPr>
        </c:majorGridlines>
        <c:numFmt formatCode="General" sourceLinked="1"/>
        <c:majorTickMark val="none"/>
        <c:minorTickMark val="none"/>
        <c:tickLblPos val="nextTo"/>
        <c:crossAx val="-2063032064"/>
        <c:crosses val="autoZero"/>
        <c:crossBetween val="between"/>
      </c:valAx>
      <c:spPr>
        <a:noFill/>
        <a:ln w="9525" cmpd="sng">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13612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21AEA4E-C8DD-4389-8732-D0D2DA460746}"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9488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6076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636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89943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65984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7EE890-838E-449B-8266-FFFFBA57BE54}"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171808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466458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203134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532146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76055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460978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820264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38455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14C6E0B0-9572-4CAA-B72A-D02FFD058D4A}" type="datetime1">
              <a:rPr lang="en-US" smtClean="0">
                <a:solidFill>
                  <a:prstClr val="black"/>
                </a:solidFill>
              </a:rPr>
              <a:pPr/>
              <a:t>10/31/2014</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Visual Studio 11</a:t>
            </a:r>
          </a:p>
          <a:p>
            <a:endParaRPr lang="en-US" dirty="0">
              <a:solidFill>
                <a:prstClr val="black"/>
              </a:solidFill>
            </a:endParaRPr>
          </a:p>
        </p:txBody>
      </p:sp>
    </p:spTree>
    <p:extLst>
      <p:ext uri="{BB962C8B-B14F-4D97-AF65-F5344CB8AC3E}">
        <p14:creationId xmlns:p14="http://schemas.microsoft.com/office/powerpoint/2010/main" val="2546957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723500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134621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3662649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44</a:t>
            </a:fld>
            <a:endParaRPr lang="en-US"/>
          </a:p>
        </p:txBody>
      </p:sp>
    </p:spTree>
    <p:extLst>
      <p:ext uri="{BB962C8B-B14F-4D97-AF65-F5344CB8AC3E}">
        <p14:creationId xmlns:p14="http://schemas.microsoft.com/office/powerpoint/2010/main" val="377777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244361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9774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10/31/2014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05025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24537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05720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GB"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49884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 typeface="Arial" panose="020B0604020202020204" pitchFamily="34" charset="0"/>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Visual Studio 11</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endParaRPr>
          </a:p>
        </p:txBody>
      </p:sp>
      <p:sp>
        <p:nvSpPr>
          <p:cNvPr id="6" name="Date Placeholder 5"/>
          <p:cNvSpPr>
            <a:spLocks noGrp="1"/>
          </p:cNvSpPr>
          <p:nvPr>
            <p:ph type="dt" idx="12"/>
          </p:nvPr>
        </p:nvSpPr>
        <p:spPr/>
        <p:txBody>
          <a:bodyPr/>
          <a:lstStyle/>
          <a:p>
            <a:fld id="{630DD690-6CB8-4549-BE7E-DD1B9C0B04A0}" type="datetime1">
              <a:rPr lang="en-US" smtClean="0">
                <a:solidFill>
                  <a:prstClr val="black"/>
                </a:solidFill>
              </a:rPr>
              <a:pPr/>
              <a:t>10/31/2014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20934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10/31/2014 9:20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6679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smtClean="0">
                <a:solidFill>
                  <a:prstClr val="black"/>
                </a:solidFill>
              </a:rPr>
              <a:t>TechEd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10/31/2014 9:20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15449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B192D058-1985-4467-845A-1C29607F2B73}"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64237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23267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360396860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smtClean="0"/>
              <a:t>Click to edit Master title style</a:t>
            </a:r>
            <a:endParaRPr lang="en-US" dirty="0"/>
          </a:p>
        </p:txBody>
      </p:sp>
      <p:sp>
        <p:nvSpPr>
          <p:cNvPr id="3" name="Subtitle 2"/>
          <p:cNvSpPr>
            <a:spLocks noGrp="1"/>
          </p:cNvSpPr>
          <p:nvPr>
            <p:ph type="subTitle" idx="1"/>
          </p:nvPr>
        </p:nvSpPr>
        <p:spPr>
          <a:xfrm>
            <a:off x="1554560" y="3673745"/>
            <a:ext cx="9327356" cy="523733"/>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24D8F960-1AE1-45E5-8DE4-55FF2AC650FB}" type="datetimeFigureOut">
              <a:rPr lang="en-US" smtClean="0">
                <a:solidFill>
                  <a:srgbClr val="FFFFFF"/>
                </a:solidFill>
              </a:rPr>
              <a:pPr/>
              <a:t>10/31/2014</a:t>
            </a:fld>
            <a:endParaRPr lang="en-US">
              <a:solidFill>
                <a:srgbClr val="FFFFFF"/>
              </a:solidFill>
            </a:endParaRPr>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6828B2DC-ED94-4CE8-B7CD-1E569607166C}"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2162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41030245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 id="2147484285" r:id="rId35"/>
    <p:sldLayoutId id="214748428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aka.ms/TechEdDevOps" TargetMode="External"/><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hyperlink" Target="mailto:MSDevOps@Microsoft.com" TargetMode="External"/><Relationship Id="rId5" Type="http://schemas.openxmlformats.org/officeDocument/2006/relationships/hyperlink" Target="http://aka.ms/devopstl" TargetMode="External"/><Relationship Id="rId4" Type="http://schemas.openxmlformats.org/officeDocument/2006/relationships/hyperlink" Target="http://aka.ms/teched-eu"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hyperlink" Target="http://aka.ms/teched-eu" TargetMode="External"/><Relationship Id="rId5" Type="http://schemas.openxmlformats.org/officeDocument/2006/relationships/image" Target="../media/image30.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89852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99095" y="2198657"/>
            <a:ext cx="1871725" cy="310786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ctr" anchorCtr="0" compatLnSpc="1">
            <a:prstTxWarp prst="textNoShape">
              <a:avLst/>
            </a:prstTxWarp>
          </a:bodyPr>
          <a:lstStyle/>
          <a:p>
            <a:pPr defTabSz="1242773" fontAlgn="base">
              <a:lnSpc>
                <a:spcPct val="90000"/>
              </a:lnSpc>
              <a:spcBef>
                <a:spcPct val="0"/>
              </a:spcBef>
              <a:spcAft>
                <a:spcPct val="0"/>
              </a:spcAft>
            </a:pPr>
            <a:r>
              <a:rPr lang="en-GB" sz="2720" spc="-68" dirty="0">
                <a:gradFill>
                  <a:gsLst>
                    <a:gs pos="0">
                      <a:srgbClr val="FFFFFF"/>
                    </a:gs>
                    <a:gs pos="100000">
                      <a:srgbClr val="FFFFFF"/>
                    </a:gs>
                  </a:gsLst>
                  <a:lin ang="5400000" scaled="0"/>
                </a:gradFill>
                <a:cs typeface="Segoe UI" panose="020B0502040204020203" pitchFamily="34" charset="0"/>
              </a:rPr>
              <a:t>Centralized Version Control</a:t>
            </a:r>
          </a:p>
        </p:txBody>
      </p:sp>
      <p:graphicFrame>
        <p:nvGraphicFramePr>
          <p:cNvPr id="19" name="Table 18"/>
          <p:cNvGraphicFramePr>
            <a:graphicFrameLocks noGrp="1"/>
          </p:cNvGraphicFramePr>
          <p:nvPr>
            <p:extLst/>
          </p:nvPr>
        </p:nvGraphicFramePr>
        <p:xfrm>
          <a:off x="4184028" y="1717186"/>
          <a:ext cx="4018209" cy="459594"/>
        </p:xfrm>
        <a:graphic>
          <a:graphicData uri="http://schemas.openxmlformats.org/drawingml/2006/table">
            <a:tbl>
              <a:tblPr firstRow="1" bandRow="1">
                <a:tableStyleId>{85BE263C-DBD7-4A20-BB59-AAB30ACAA65A}</a:tableStyleId>
              </a:tblPr>
              <a:tblGrid>
                <a:gridCol w="4018209"/>
              </a:tblGrid>
              <a:tr h="455907">
                <a:tc>
                  <a:txBody>
                    <a:bodyPr/>
                    <a:lstStyle/>
                    <a:p>
                      <a:pPr algn="ctr"/>
                      <a:r>
                        <a:rPr lang="en-US" sz="2200" b="0" dirty="0" smtClean="0">
                          <a:latin typeface="Segoe UI Light" panose="020B0502040204020203" pitchFamily="34" charset="0"/>
                          <a:cs typeface="Segoe UI Light" panose="020B0502040204020203" pitchFamily="34" charset="0"/>
                        </a:rPr>
                        <a:t>Strengths</a:t>
                      </a:r>
                      <a:endParaRPr lang="en-US" sz="2200" b="0" dirty="0">
                        <a:latin typeface="Segoe UI Light" panose="020B0502040204020203" pitchFamily="34" charset="0"/>
                        <a:cs typeface="Segoe UI Light" panose="020B0502040204020203" pitchFamily="34" charset="0"/>
                      </a:endParaRPr>
                    </a:p>
                  </a:txBody>
                  <a:tcPr marL="124314" marR="124314" marT="62157" marB="62157">
                    <a:lnL>
                      <a:noFill/>
                    </a:lnL>
                    <a:lnR>
                      <a:noFill/>
                    </a:lnR>
                    <a:lnT w="25400" cmpd="sng">
                      <a:noFill/>
                    </a:lnT>
                    <a:lnB w="25400" cmpd="sng">
                      <a:noFill/>
                    </a:lnB>
                    <a:lnTlToBr w="12700" cmpd="sng">
                      <a:noFill/>
                      <a:prstDash val="solid"/>
                    </a:lnTlToBr>
                    <a:lnBlToTr w="12700" cmpd="sng">
                      <a:noFill/>
                      <a:prstDash val="solid"/>
                    </a:lnBlToTr>
                  </a:tcPr>
                </a:tc>
              </a:tr>
            </a:tbl>
          </a:graphicData>
        </a:graphic>
      </p:graphicFrame>
      <p:graphicFrame>
        <p:nvGraphicFramePr>
          <p:cNvPr id="20" name="Table 19"/>
          <p:cNvGraphicFramePr>
            <a:graphicFrameLocks noGrp="1"/>
          </p:cNvGraphicFramePr>
          <p:nvPr>
            <p:extLst/>
          </p:nvPr>
        </p:nvGraphicFramePr>
        <p:xfrm>
          <a:off x="8325781" y="1717186"/>
          <a:ext cx="4029797" cy="459594"/>
        </p:xfrm>
        <a:graphic>
          <a:graphicData uri="http://schemas.openxmlformats.org/drawingml/2006/table">
            <a:tbl>
              <a:tblPr firstRow="1" bandRow="1">
                <a:tableStyleId>{85BE263C-DBD7-4A20-BB59-AAB30ACAA65A}</a:tableStyleId>
              </a:tblPr>
              <a:tblGrid>
                <a:gridCol w="4029797"/>
              </a:tblGrid>
              <a:tr h="455907">
                <a:tc>
                  <a:txBody>
                    <a:bodyPr/>
                    <a:lstStyle/>
                    <a:p>
                      <a:pPr algn="ctr"/>
                      <a:r>
                        <a:rPr lang="en-US" sz="2200" b="0" dirty="0" smtClean="0">
                          <a:latin typeface="Segoe UI Light" panose="020B0502040204020203" pitchFamily="34" charset="0"/>
                          <a:cs typeface="Segoe UI Light" panose="020B0502040204020203" pitchFamily="34" charset="0"/>
                        </a:rPr>
                        <a:t>Best</a:t>
                      </a:r>
                      <a:r>
                        <a:rPr lang="en-US" sz="2200" b="0" baseline="0" dirty="0" smtClean="0">
                          <a:latin typeface="Segoe UI Light" panose="020B0502040204020203" pitchFamily="34" charset="0"/>
                          <a:cs typeface="Segoe UI Light" panose="020B0502040204020203" pitchFamily="34" charset="0"/>
                        </a:rPr>
                        <a:t> for</a:t>
                      </a:r>
                      <a:endParaRPr lang="en-US" sz="2200" b="0" dirty="0">
                        <a:latin typeface="Segoe UI Light" panose="020B0502040204020203" pitchFamily="34" charset="0"/>
                        <a:cs typeface="Segoe UI Light" panose="020B0502040204020203" pitchFamily="34" charset="0"/>
                      </a:endParaRPr>
                    </a:p>
                  </a:txBody>
                  <a:tcPr marL="124314" marR="124314" marT="62157" marB="62157">
                    <a:lnL>
                      <a:noFill/>
                    </a:lnL>
                    <a:lnR>
                      <a:noFill/>
                    </a:lnR>
                    <a:lnT w="25400" cmpd="sng">
                      <a:noFill/>
                    </a:lnT>
                    <a:lnB w="25400" cmpd="sng">
                      <a:noFill/>
                    </a:lnB>
                    <a:lnTlToBr w="12700" cmpd="sng">
                      <a:noFill/>
                      <a:prstDash val="solid"/>
                    </a:lnTlToBr>
                    <a:lnBlToTr w="12700" cmpd="sng">
                      <a:noFill/>
                      <a:prstDash val="solid"/>
                    </a:lnBlToTr>
                  </a:tcPr>
                </a:tc>
              </a:tr>
            </a:tbl>
          </a:graphicData>
        </a:graphic>
      </p:graphicFrame>
      <p:sp>
        <p:nvSpPr>
          <p:cNvPr id="3" name="Rectangle 2"/>
          <p:cNvSpPr/>
          <p:nvPr/>
        </p:nvSpPr>
        <p:spPr bwMode="white">
          <a:xfrm>
            <a:off x="2119212" y="2173010"/>
            <a:ext cx="10314763" cy="325783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46">
              <a:solidFill>
                <a:srgbClr val="FFFFFF"/>
              </a:solidFill>
            </a:endParaRPr>
          </a:p>
        </p:txBody>
      </p:sp>
      <p:sp>
        <p:nvSpPr>
          <p:cNvPr id="2" name="Title 1"/>
          <p:cNvSpPr>
            <a:spLocks noGrp="1"/>
          </p:cNvSpPr>
          <p:nvPr>
            <p:ph type="title"/>
          </p:nvPr>
        </p:nvSpPr>
        <p:spPr>
          <a:xfrm>
            <a:off x="99095" y="0"/>
            <a:ext cx="10338143" cy="1165754"/>
          </a:xfrm>
        </p:spPr>
        <p:txBody>
          <a:bodyPr>
            <a:normAutofit/>
          </a:bodyPr>
          <a:lstStyle/>
          <a:p>
            <a:r>
              <a:rPr lang="en-US" sz="4896" dirty="0"/>
              <a:t>Modern source-control approaches</a:t>
            </a:r>
          </a:p>
        </p:txBody>
      </p:sp>
      <p:sp>
        <p:nvSpPr>
          <p:cNvPr id="16" name="Rectangle 15"/>
          <p:cNvSpPr/>
          <p:nvPr/>
        </p:nvSpPr>
        <p:spPr bwMode="auto">
          <a:xfrm>
            <a:off x="2119209" y="2198656"/>
            <a:ext cx="1975321" cy="14917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ctr" anchorCtr="0" compatLnSpc="1">
            <a:prstTxWarp prst="textNoShape">
              <a:avLst/>
            </a:prstTxWarp>
          </a:bodyPr>
          <a:lstStyle/>
          <a:p>
            <a:pPr defTabSz="1242773" fontAlgn="base">
              <a:lnSpc>
                <a:spcPct val="90000"/>
              </a:lnSpc>
              <a:spcBef>
                <a:spcPct val="0"/>
              </a:spcBef>
              <a:spcAft>
                <a:spcPct val="0"/>
              </a:spcAft>
            </a:pPr>
            <a:r>
              <a:rPr lang="en-GB" sz="2446" spc="-68" dirty="0" smtClean="0">
                <a:solidFill>
                  <a:srgbClr val="FFFFFF"/>
                </a:solidFill>
                <a:cs typeface="Segoe UI" panose="020B0502040204020203" pitchFamily="34" charset="0"/>
              </a:rPr>
              <a:t>Check-out /</a:t>
            </a:r>
          </a:p>
          <a:p>
            <a:pPr defTabSz="1242773" fontAlgn="base">
              <a:lnSpc>
                <a:spcPct val="90000"/>
              </a:lnSpc>
              <a:spcBef>
                <a:spcPct val="0"/>
              </a:spcBef>
              <a:spcAft>
                <a:spcPct val="0"/>
              </a:spcAft>
            </a:pPr>
            <a:r>
              <a:rPr lang="en-GB" sz="2446" spc="-68" dirty="0" smtClean="0">
                <a:solidFill>
                  <a:srgbClr val="FFFFFF"/>
                </a:solidFill>
                <a:cs typeface="Segoe UI" panose="020B0502040204020203" pitchFamily="34" charset="0"/>
              </a:rPr>
              <a:t>Edit /</a:t>
            </a:r>
            <a:r>
              <a:rPr lang="en-GB" sz="2446" spc="-68" dirty="0">
                <a:solidFill>
                  <a:srgbClr val="FFFFFF"/>
                </a:solidFill>
                <a:cs typeface="Segoe UI" panose="020B0502040204020203" pitchFamily="34" charset="0"/>
              </a:rPr>
              <a:t/>
            </a:r>
            <a:br>
              <a:rPr lang="en-GB" sz="2446" spc="-68" dirty="0">
                <a:solidFill>
                  <a:srgbClr val="FFFFFF"/>
                </a:solidFill>
                <a:cs typeface="Segoe UI" panose="020B0502040204020203" pitchFamily="34" charset="0"/>
              </a:rPr>
            </a:br>
            <a:r>
              <a:rPr lang="en-GB" sz="2446" spc="-68" dirty="0" smtClean="0">
                <a:solidFill>
                  <a:srgbClr val="FFFFFF"/>
                </a:solidFill>
                <a:cs typeface="Segoe UI" panose="020B0502040204020203" pitchFamily="34" charset="0"/>
              </a:rPr>
              <a:t>Check-in</a:t>
            </a:r>
            <a:endParaRPr lang="en-GB" sz="2446" spc="-68" dirty="0">
              <a:solidFill>
                <a:srgbClr val="FFFFFF"/>
              </a:solidFill>
              <a:cs typeface="Segoe UI" panose="020B0502040204020203" pitchFamily="34" charset="0"/>
            </a:endParaRPr>
          </a:p>
        </p:txBody>
      </p:sp>
      <p:sp>
        <p:nvSpPr>
          <p:cNvPr id="17" name="Rectangle 16"/>
          <p:cNvSpPr/>
          <p:nvPr/>
        </p:nvSpPr>
        <p:spPr bwMode="auto">
          <a:xfrm>
            <a:off x="2119212" y="3814749"/>
            <a:ext cx="1975320" cy="14917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ctr" anchorCtr="0" compatLnSpc="1">
            <a:prstTxWarp prst="textNoShape">
              <a:avLst/>
            </a:prstTxWarp>
          </a:bodyPr>
          <a:lstStyle/>
          <a:p>
            <a:pPr defTabSz="1242773" fontAlgn="base">
              <a:lnSpc>
                <a:spcPct val="90000"/>
              </a:lnSpc>
              <a:spcBef>
                <a:spcPct val="0"/>
              </a:spcBef>
              <a:spcAft>
                <a:spcPct val="0"/>
              </a:spcAft>
            </a:pPr>
            <a:r>
              <a:rPr lang="en-GB" sz="2446" spc="-68" dirty="0" smtClean="0">
                <a:gradFill>
                  <a:gsLst>
                    <a:gs pos="0">
                      <a:srgbClr val="FFFFFF"/>
                    </a:gs>
                    <a:gs pos="100000">
                      <a:srgbClr val="FFFFFF"/>
                    </a:gs>
                  </a:gsLst>
                  <a:lin ang="5400000" scaled="0"/>
                </a:gradFill>
                <a:cs typeface="Segoe UI" panose="020B0502040204020203" pitchFamily="34" charset="0"/>
              </a:rPr>
              <a:t>Edit /</a:t>
            </a:r>
          </a:p>
          <a:p>
            <a:pPr defTabSz="1242773" fontAlgn="base">
              <a:lnSpc>
                <a:spcPct val="90000"/>
              </a:lnSpc>
              <a:spcBef>
                <a:spcPct val="0"/>
              </a:spcBef>
              <a:spcAft>
                <a:spcPct val="0"/>
              </a:spcAft>
            </a:pPr>
            <a:r>
              <a:rPr lang="en-GB" sz="2446" spc="-68" dirty="0" smtClean="0">
                <a:gradFill>
                  <a:gsLst>
                    <a:gs pos="0">
                      <a:srgbClr val="FFFFFF"/>
                    </a:gs>
                    <a:gs pos="100000">
                      <a:srgbClr val="FFFFFF"/>
                    </a:gs>
                  </a:gsLst>
                  <a:lin ang="5400000" scaled="0"/>
                </a:gradFill>
                <a:cs typeface="Segoe UI" panose="020B0502040204020203" pitchFamily="34" charset="0"/>
              </a:rPr>
              <a:t>Merge /</a:t>
            </a:r>
            <a:r>
              <a:rPr lang="en-GB" sz="2446" spc="-68" dirty="0">
                <a:gradFill>
                  <a:gsLst>
                    <a:gs pos="0">
                      <a:srgbClr val="FFFFFF"/>
                    </a:gs>
                    <a:gs pos="100000">
                      <a:srgbClr val="FFFFFF"/>
                    </a:gs>
                  </a:gsLst>
                  <a:lin ang="5400000" scaled="0"/>
                </a:gradFill>
                <a:cs typeface="Segoe UI" panose="020B0502040204020203" pitchFamily="34" charset="0"/>
              </a:rPr>
              <a:t/>
            </a:r>
            <a:br>
              <a:rPr lang="en-GB" sz="2446" spc="-68" dirty="0">
                <a:gradFill>
                  <a:gsLst>
                    <a:gs pos="0">
                      <a:srgbClr val="FFFFFF"/>
                    </a:gs>
                    <a:gs pos="100000">
                      <a:srgbClr val="FFFFFF"/>
                    </a:gs>
                  </a:gsLst>
                  <a:lin ang="5400000" scaled="0"/>
                </a:gradFill>
                <a:cs typeface="Segoe UI" panose="020B0502040204020203" pitchFamily="34" charset="0"/>
              </a:rPr>
            </a:br>
            <a:r>
              <a:rPr lang="en-GB" sz="2446" spc="-68" dirty="0">
                <a:gradFill>
                  <a:gsLst>
                    <a:gs pos="0">
                      <a:srgbClr val="FFFFFF"/>
                    </a:gs>
                    <a:gs pos="100000">
                      <a:srgbClr val="FFFFFF"/>
                    </a:gs>
                  </a:gsLst>
                  <a:lin ang="5400000" scaled="0"/>
                </a:gradFill>
                <a:cs typeface="Segoe UI" panose="020B0502040204020203" pitchFamily="34" charset="0"/>
              </a:rPr>
              <a:t>Commit</a:t>
            </a:r>
          </a:p>
        </p:txBody>
      </p:sp>
      <p:sp>
        <p:nvSpPr>
          <p:cNvPr id="18" name="Rectangle 17"/>
          <p:cNvSpPr/>
          <p:nvPr/>
        </p:nvSpPr>
        <p:spPr bwMode="auto">
          <a:xfrm>
            <a:off x="99095" y="5430841"/>
            <a:ext cx="3995436" cy="149177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ctr" anchorCtr="0" compatLnSpc="1">
            <a:prstTxWarp prst="textNoShape">
              <a:avLst/>
            </a:prstTxWarp>
          </a:bodyPr>
          <a:lstStyle/>
          <a:p>
            <a:pPr defTabSz="1242773" fontAlgn="base">
              <a:lnSpc>
                <a:spcPct val="90000"/>
              </a:lnSpc>
              <a:spcBef>
                <a:spcPct val="0"/>
              </a:spcBef>
              <a:spcAft>
                <a:spcPct val="0"/>
              </a:spcAft>
            </a:pPr>
            <a:r>
              <a:rPr lang="en-GB" sz="2720" spc="-68" dirty="0">
                <a:gradFill>
                  <a:gsLst>
                    <a:gs pos="0">
                      <a:srgbClr val="FFFFFF"/>
                    </a:gs>
                    <a:gs pos="100000">
                      <a:srgbClr val="FFFFFF"/>
                    </a:gs>
                  </a:gsLst>
                  <a:lin ang="5400000" scaled="0"/>
                </a:gradFill>
                <a:cs typeface="Segoe UI" panose="020B0502040204020203" pitchFamily="34" charset="0"/>
              </a:rPr>
              <a:t>Distributed</a:t>
            </a:r>
          </a:p>
          <a:p>
            <a:pPr defTabSz="1242773" fontAlgn="base">
              <a:lnSpc>
                <a:spcPct val="90000"/>
              </a:lnSpc>
              <a:spcBef>
                <a:spcPct val="0"/>
              </a:spcBef>
              <a:spcAft>
                <a:spcPct val="0"/>
              </a:spcAft>
            </a:pPr>
            <a:r>
              <a:rPr lang="en-GB" sz="2720" spc="-68" dirty="0">
                <a:gradFill>
                  <a:gsLst>
                    <a:gs pos="0">
                      <a:srgbClr val="FFFFFF"/>
                    </a:gs>
                    <a:gs pos="100000">
                      <a:srgbClr val="FFFFFF"/>
                    </a:gs>
                  </a:gsLst>
                  <a:lin ang="5400000" scaled="0"/>
                </a:gradFill>
                <a:cs typeface="Segoe UI" panose="020B0502040204020203" pitchFamily="34" charset="0"/>
              </a:rPr>
              <a:t>Version Control</a:t>
            </a:r>
          </a:p>
        </p:txBody>
      </p:sp>
      <p:sp>
        <p:nvSpPr>
          <p:cNvPr id="12" name="Rectangle 11"/>
          <p:cNvSpPr/>
          <p:nvPr/>
        </p:nvSpPr>
        <p:spPr bwMode="auto">
          <a:xfrm>
            <a:off x="4184028" y="2240376"/>
            <a:ext cx="4018209" cy="1450058"/>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t" anchorCtr="0" compatLnSpc="1">
            <a:prstTxWarp prst="textNoShape">
              <a:avLst/>
            </a:prstTxWarp>
          </a:bodyPr>
          <a:lstStyle/>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Scales to very large codebases</a:t>
            </a:r>
          </a:p>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Fine level permission control</a:t>
            </a:r>
          </a:p>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Allows usage monitoring</a:t>
            </a:r>
          </a:p>
        </p:txBody>
      </p:sp>
      <p:sp>
        <p:nvSpPr>
          <p:cNvPr id="24" name="Rectangle 23"/>
          <p:cNvSpPr/>
          <p:nvPr/>
        </p:nvSpPr>
        <p:spPr bwMode="auto">
          <a:xfrm>
            <a:off x="8337370" y="2240376"/>
            <a:ext cx="4018209" cy="1450058"/>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t" anchorCtr="0" compatLnSpc="1">
            <a:prstTxWarp prst="textNoShape">
              <a:avLst/>
            </a:prstTxWarp>
          </a:bodyPr>
          <a:lstStyle/>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Large integrated codebases</a:t>
            </a:r>
          </a:p>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Control and auditability over source code down to the file level</a:t>
            </a:r>
          </a:p>
        </p:txBody>
      </p:sp>
      <p:sp>
        <p:nvSpPr>
          <p:cNvPr id="25" name="Rectangle 24"/>
          <p:cNvSpPr/>
          <p:nvPr/>
        </p:nvSpPr>
        <p:spPr bwMode="auto">
          <a:xfrm>
            <a:off x="4184028" y="3814749"/>
            <a:ext cx="4018209" cy="1491776"/>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ctr" anchorCtr="0" compatLnSpc="1">
            <a:prstTxWarp prst="textNoShape">
              <a:avLst/>
            </a:prstTxWarp>
          </a:bodyPr>
          <a:lstStyle/>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Offline editing support</a:t>
            </a:r>
          </a:p>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Easy to edit files outside Visual Studio or Eclipse</a:t>
            </a:r>
          </a:p>
        </p:txBody>
      </p:sp>
      <p:sp>
        <p:nvSpPr>
          <p:cNvPr id="26" name="Rectangle 25"/>
          <p:cNvSpPr/>
          <p:nvPr/>
        </p:nvSpPr>
        <p:spPr bwMode="auto">
          <a:xfrm>
            <a:off x="8337370" y="3814749"/>
            <a:ext cx="4018209" cy="1491776"/>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ctr" anchorCtr="0" compatLnSpc="1">
            <a:prstTxWarp prst="textNoShape">
              <a:avLst/>
            </a:prstTxWarp>
          </a:bodyPr>
          <a:lstStyle/>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Medium-sized integrated codebases</a:t>
            </a:r>
          </a:p>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A balance of fine-grained control with reduced friction</a:t>
            </a:r>
          </a:p>
        </p:txBody>
      </p:sp>
      <p:sp>
        <p:nvSpPr>
          <p:cNvPr id="27" name="Rectangle 26"/>
          <p:cNvSpPr/>
          <p:nvPr/>
        </p:nvSpPr>
        <p:spPr bwMode="auto">
          <a:xfrm>
            <a:off x="4184028" y="5432755"/>
            <a:ext cx="4018209" cy="1491776"/>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t" anchorCtr="0" compatLnSpc="1">
            <a:prstTxWarp prst="textNoShape">
              <a:avLst/>
            </a:prstTxWarp>
          </a:bodyPr>
          <a:lstStyle/>
          <a:p>
            <a:pPr marL="466194" indent="-466194" defTabSz="1242773" fontAlgn="base">
              <a:lnSpc>
                <a:spcPct val="90000"/>
              </a:lnSpc>
              <a:spcBef>
                <a:spcPts val="1632"/>
              </a:spcBef>
              <a:spcAft>
                <a:spcPts val="408"/>
              </a:spcAft>
              <a:buFont typeface="Arial" panose="020B0604020202020204" pitchFamily="34" charset="0"/>
              <a:buChar char="•"/>
            </a:pPr>
            <a:r>
              <a:rPr lang="en-GB" sz="1904" spc="-68">
                <a:solidFill>
                  <a:srgbClr val="FFFFFF"/>
                </a:solidFill>
                <a:cs typeface="Segoe UI" panose="020B0502040204020203" pitchFamily="34" charset="0"/>
              </a:rPr>
              <a:t>Full offline </a:t>
            </a:r>
            <a:r>
              <a:rPr lang="en-GB" sz="1904" spc="-68" dirty="0">
                <a:solidFill>
                  <a:srgbClr val="FFFFFF"/>
                </a:solidFill>
                <a:cs typeface="Segoe UI" panose="020B0502040204020203" pitchFamily="34" charset="0"/>
              </a:rPr>
              <a:t>experience</a:t>
            </a:r>
          </a:p>
          <a:p>
            <a:pPr marL="466194" indent="-466194" defTabSz="1242773" fontAlgn="base">
              <a:lnSpc>
                <a:spcPct val="90000"/>
              </a:lnSpc>
              <a:spcBef>
                <a:spcPts val="408"/>
              </a:spcBef>
              <a:spcAft>
                <a:spcPts val="408"/>
              </a:spcAft>
              <a:buFont typeface="Arial" panose="020B0604020202020204" pitchFamily="34" charset="0"/>
              <a:buChar char="•"/>
            </a:pPr>
            <a:r>
              <a:rPr lang="en-GB" sz="1904" spc="-68" dirty="0">
                <a:solidFill>
                  <a:srgbClr val="FFFFFF"/>
                </a:solidFill>
                <a:cs typeface="Segoe UI" panose="020B0502040204020203" pitchFamily="34" charset="0"/>
              </a:rPr>
              <a:t>Complete repository with portable history</a:t>
            </a:r>
          </a:p>
          <a:p>
            <a:pPr marL="466194" indent="-466194" defTabSz="1242773" fontAlgn="base">
              <a:lnSpc>
                <a:spcPct val="90000"/>
              </a:lnSpc>
              <a:spcBef>
                <a:spcPts val="408"/>
              </a:spcBef>
              <a:spcAft>
                <a:spcPts val="408"/>
              </a:spcAft>
              <a:buFont typeface="Arial" panose="020B0604020202020204" pitchFamily="34" charset="0"/>
              <a:buChar char="•"/>
            </a:pPr>
            <a:r>
              <a:rPr lang="en-GB" sz="1904" spc="-68" dirty="0">
                <a:solidFill>
                  <a:srgbClr val="FFFFFF"/>
                </a:solidFill>
                <a:cs typeface="Segoe UI" panose="020B0502040204020203" pitchFamily="34" charset="0"/>
              </a:rPr>
              <a:t>Simplified branching model</a:t>
            </a:r>
          </a:p>
        </p:txBody>
      </p:sp>
      <p:sp>
        <p:nvSpPr>
          <p:cNvPr id="28" name="Rectangle 27"/>
          <p:cNvSpPr/>
          <p:nvPr/>
        </p:nvSpPr>
        <p:spPr bwMode="auto">
          <a:xfrm>
            <a:off x="8337370" y="5432755"/>
            <a:ext cx="4018209" cy="1491776"/>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309" tIns="62155" rIns="124309" bIns="62155" numCol="1" rtlCol="0" anchor="t" anchorCtr="0" compatLnSpc="1">
            <a:prstTxWarp prst="textNoShape">
              <a:avLst/>
            </a:prstTxWarp>
          </a:bodyPr>
          <a:lstStyle/>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Modular codebases</a:t>
            </a:r>
          </a:p>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Integrating with open source</a:t>
            </a:r>
          </a:p>
          <a:p>
            <a:pPr marL="466194" indent="-466194" defTabSz="1242773" fontAlgn="base">
              <a:lnSpc>
                <a:spcPct val="90000"/>
              </a:lnSpc>
              <a:spcBef>
                <a:spcPts val="816"/>
              </a:spcBef>
              <a:spcAft>
                <a:spcPts val="816"/>
              </a:spcAft>
              <a:buFont typeface="Arial" panose="020B0604020202020204" pitchFamily="34" charset="0"/>
              <a:buChar char="•"/>
            </a:pPr>
            <a:r>
              <a:rPr lang="en-GB" sz="1904" spc="-68" dirty="0">
                <a:solidFill>
                  <a:srgbClr val="FFFFFF"/>
                </a:solidFill>
                <a:cs typeface="Segoe UI" panose="020B0502040204020203" pitchFamily="34" charset="0"/>
              </a:rPr>
              <a:t>Highly distributed teams</a:t>
            </a:r>
          </a:p>
        </p:txBody>
      </p:sp>
    </p:spTree>
    <p:extLst>
      <p:ext uri="{BB962C8B-B14F-4D97-AF65-F5344CB8AC3E}">
        <p14:creationId xmlns:p14="http://schemas.microsoft.com/office/powerpoint/2010/main" val="3480318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childTnLst>
                          </p:cTn>
                        </p:par>
                        <p:par>
                          <p:cTn id="13" fill="hold">
                            <p:stCondLst>
                              <p:cond delay="250"/>
                            </p:stCondLst>
                            <p:childTnLst>
                              <p:par>
                                <p:cTn id="14" presetID="42"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50"/>
                                        <p:tgtEl>
                                          <p:spTgt spid="24"/>
                                        </p:tgtEl>
                                      </p:cBhvr>
                                    </p:animEffect>
                                  </p:childTnLst>
                                </p:cTn>
                              </p:par>
                            </p:childTnLst>
                          </p:cTn>
                        </p:par>
                        <p:par>
                          <p:cTn id="24" fill="hold">
                            <p:stCondLst>
                              <p:cond delay="25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5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25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1+#ppt_w/2"/>
                                          </p:val>
                                        </p:tav>
                                        <p:tav tm="100000">
                                          <p:val>
                                            <p:strVal val="#ppt_x"/>
                                          </p:val>
                                        </p:tav>
                                      </p:tavLst>
                                    </p:anim>
                                    <p:anim calcmode="lin" valueType="num">
                                      <p:cBhvr additive="base">
                                        <p:cTn id="50" dur="7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25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2" grpId="0" animBg="1"/>
      <p:bldP spid="24"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https://www.scm-manager.com/wp-content/uploads/2013/04/mercurial-logo-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8955" y="1046587"/>
            <a:ext cx="5105356" cy="510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1126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http://cdn.danielmiessler.com/images/g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040" y="2512022"/>
            <a:ext cx="4697751" cy="242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9830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http://veracity-scm.com/qa/upfiles/veracity_trans_wh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314" y="1975308"/>
            <a:ext cx="7454417" cy="1532965"/>
          </a:xfrm>
          <a:prstGeom prst="rect">
            <a:avLst/>
          </a:prstGeom>
          <a:noFill/>
          <a:effectLst>
            <a:glow rad="76200">
              <a:schemeClr val="bg1">
                <a:alpha val="65000"/>
              </a:schemeClr>
            </a:glow>
            <a:softEdge rad="0"/>
          </a:effectLst>
          <a:extLst>
            <a:ext uri="{909E8E84-426E-40DD-AFC4-6F175D3DCCD1}">
              <a14:hiddenFill xmlns:a14="http://schemas.microsoft.com/office/drawing/2010/main">
                <a:solidFill>
                  <a:srgbClr val="FFFFFF"/>
                </a:solidFill>
              </a14:hiddenFill>
            </a:ext>
          </a:extLst>
        </p:spPr>
      </p:pic>
      <p:pic>
        <p:nvPicPr>
          <p:cNvPr id="1028" name="Picture 4" descr="SourceGea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628" y="3860589"/>
            <a:ext cx="7171398" cy="129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2691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8" y="794277"/>
            <a:ext cx="10724938" cy="1067691"/>
          </a:xfrm>
        </p:spPr>
        <p:txBody>
          <a:bodyPr>
            <a:normAutofit/>
          </a:bodyPr>
          <a:lstStyle/>
          <a:p>
            <a:r>
              <a:rPr lang="en-US" sz="4900" dirty="0" smtClean="0"/>
              <a:t>DVCS popularity</a:t>
            </a:r>
            <a:endParaRPr lang="en-US" sz="4900" dirty="0"/>
          </a:p>
        </p:txBody>
      </p:sp>
      <p:graphicFrame>
        <p:nvGraphicFramePr>
          <p:cNvPr id="10" name="Content Placeholder 9"/>
          <p:cNvGraphicFramePr>
            <a:graphicFrameLocks noGrp="1"/>
          </p:cNvGraphicFramePr>
          <p:nvPr>
            <p:ph idx="4294967295"/>
            <p:extLst/>
          </p:nvPr>
        </p:nvGraphicFramePr>
        <p:xfrm>
          <a:off x="855768" y="1861968"/>
          <a:ext cx="10724938" cy="4437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239512" y="794276"/>
            <a:ext cx="5029200" cy="1067691"/>
          </a:xfrm>
          <a:prstGeom prst="rect">
            <a:avLst/>
          </a:prstGeom>
        </p:spPr>
        <p:txBody>
          <a:bodyPr vert="horz" wrap="square" lIns="146304" tIns="91440" rIns="146304" bIns="91440" rtlCol="0" anchor="t">
            <a:norm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900">
                <a:gradFill>
                  <a:gsLst>
                    <a:gs pos="1250">
                      <a:srgbClr val="FFFFFF"/>
                    </a:gs>
                    <a:gs pos="100000">
                      <a:srgbClr val="FFFFFF"/>
                    </a:gs>
                  </a:gsLst>
                  <a:lin ang="5400000" scaled="0"/>
                </a:gradFill>
              </a:rPr>
              <a:t>(possibly?)</a:t>
            </a:r>
          </a:p>
        </p:txBody>
      </p:sp>
    </p:spTree>
    <p:extLst>
      <p:ext uri="{BB962C8B-B14F-4D97-AF65-F5344CB8AC3E}">
        <p14:creationId xmlns:p14="http://schemas.microsoft.com/office/powerpoint/2010/main" val="257858000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nvPr>
        </p:nvGraphicFramePr>
        <p:xfrm>
          <a:off x="855768" y="1861968"/>
          <a:ext cx="10724938" cy="4437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855768" y="794277"/>
            <a:ext cx="10724938" cy="1067691"/>
          </a:xfrm>
          <a:prstGeom prst="rect">
            <a:avLst/>
          </a:prstGeom>
        </p:spPr>
        <p:txBody>
          <a:bodyPr vert="horz" wrap="square" lIns="146304" tIns="91440" rIns="146304" bIns="91440" rtlCol="0" anchor="t">
            <a:norm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900">
                <a:gradFill>
                  <a:gsLst>
                    <a:gs pos="1250">
                      <a:srgbClr val="FFFFFF"/>
                    </a:gs>
                    <a:gs pos="100000">
                      <a:srgbClr val="FFFFFF"/>
                    </a:gs>
                  </a:gsLst>
                  <a:lin ang="5400000" scaled="0"/>
                </a:gradFill>
              </a:rPr>
              <a:t>DVCS popularity</a:t>
            </a:r>
          </a:p>
        </p:txBody>
      </p:sp>
      <p:sp>
        <p:nvSpPr>
          <p:cNvPr id="6" name="Title 1"/>
          <p:cNvSpPr txBox="1">
            <a:spLocks/>
          </p:cNvSpPr>
          <p:nvPr/>
        </p:nvSpPr>
        <p:spPr>
          <a:xfrm>
            <a:off x="5239512" y="794276"/>
            <a:ext cx="5029200" cy="1067691"/>
          </a:xfrm>
          <a:prstGeom prst="rect">
            <a:avLst/>
          </a:prstGeom>
        </p:spPr>
        <p:txBody>
          <a:bodyPr vert="horz" wrap="square" lIns="146304" tIns="91440" rIns="146304" bIns="91440" rtlCol="0" anchor="t">
            <a:norm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900">
                <a:gradFill>
                  <a:gsLst>
                    <a:gs pos="1250">
                      <a:srgbClr val="FFFFFF"/>
                    </a:gs>
                    <a:gs pos="100000">
                      <a:srgbClr val="FFFFFF"/>
                    </a:gs>
                  </a:gsLst>
                  <a:lin ang="5400000" scaled="0"/>
                </a:gradFill>
              </a:rPr>
              <a:t>(possibly?)</a:t>
            </a:r>
          </a:p>
        </p:txBody>
      </p:sp>
    </p:spTree>
    <p:extLst>
      <p:ext uri="{BB962C8B-B14F-4D97-AF65-F5344CB8AC3E}">
        <p14:creationId xmlns:p14="http://schemas.microsoft.com/office/powerpoint/2010/main" val="21187945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4294967295"/>
            <p:extLst/>
          </p:nvPr>
        </p:nvGraphicFramePr>
        <p:xfrm>
          <a:off x="855768" y="1861968"/>
          <a:ext cx="10724938" cy="443796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flipV="1">
            <a:off x="8539383" y="-205766"/>
            <a:ext cx="1865207" cy="2611289"/>
          </a:xfrm>
          <a:prstGeom prst="line">
            <a:avLst/>
          </a:prstGeom>
          <a:ln w="76200">
            <a:solidFill>
              <a:srgbClr val="DC3C00"/>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855768" y="794277"/>
            <a:ext cx="10724938" cy="1067691"/>
          </a:xfrm>
          <a:prstGeom prst="rect">
            <a:avLst/>
          </a:prstGeom>
        </p:spPr>
        <p:txBody>
          <a:bodyPr vert="horz" wrap="square" lIns="146304" tIns="91440" rIns="146304" bIns="91440" rtlCol="0" anchor="t">
            <a:norm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900">
                <a:gradFill>
                  <a:gsLst>
                    <a:gs pos="1250">
                      <a:srgbClr val="FFFFFF"/>
                    </a:gs>
                    <a:gs pos="100000">
                      <a:srgbClr val="FFFFFF"/>
                    </a:gs>
                  </a:gsLst>
                  <a:lin ang="5400000" scaled="0"/>
                </a:gradFill>
              </a:rPr>
              <a:t>DVCS popularity</a:t>
            </a:r>
          </a:p>
        </p:txBody>
      </p:sp>
      <p:sp>
        <p:nvSpPr>
          <p:cNvPr id="7" name="Title 1"/>
          <p:cNvSpPr txBox="1">
            <a:spLocks/>
          </p:cNvSpPr>
          <p:nvPr/>
        </p:nvSpPr>
        <p:spPr>
          <a:xfrm>
            <a:off x="5239512" y="794276"/>
            <a:ext cx="5029200" cy="1067691"/>
          </a:xfrm>
          <a:prstGeom prst="rect">
            <a:avLst/>
          </a:prstGeom>
        </p:spPr>
        <p:txBody>
          <a:bodyPr vert="horz" wrap="square" lIns="146304" tIns="91440" rIns="146304" bIns="91440" rtlCol="0" anchor="t">
            <a:norm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900">
                <a:gradFill>
                  <a:gsLst>
                    <a:gs pos="1250">
                      <a:srgbClr val="FFFFFF"/>
                    </a:gs>
                    <a:gs pos="100000">
                      <a:srgbClr val="FFFFFF"/>
                    </a:gs>
                  </a:gsLst>
                  <a:lin ang="5400000" scaled="0"/>
                </a:gradFill>
              </a:rPr>
              <a:t>(possibly?)</a:t>
            </a:r>
          </a:p>
        </p:txBody>
      </p:sp>
    </p:spTree>
    <p:extLst>
      <p:ext uri="{BB962C8B-B14F-4D97-AF65-F5344CB8AC3E}">
        <p14:creationId xmlns:p14="http://schemas.microsoft.com/office/powerpoint/2010/main" val="269166084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Trends in the DVCS Ecosystem</a:t>
            </a:r>
            <a:endParaRPr lang="en-GB" dirty="0"/>
          </a:p>
        </p:txBody>
      </p:sp>
      <p:sp>
        <p:nvSpPr>
          <p:cNvPr id="2" name="Text Placeholder 1"/>
          <p:cNvSpPr>
            <a:spLocks noGrp="1"/>
          </p:cNvSpPr>
          <p:nvPr>
            <p:ph idx="4294967295"/>
          </p:nvPr>
        </p:nvSpPr>
        <p:spPr>
          <a:xfrm>
            <a:off x="384505" y="1632057"/>
            <a:ext cx="10338143" cy="4607021"/>
          </a:xfrm>
          <a:prstGeom prst="rect">
            <a:avLst/>
          </a:prstGeom>
        </p:spPr>
        <p:txBody>
          <a:bodyPr>
            <a:noAutofit/>
          </a:bodyPr>
          <a:lstStyle/>
          <a:p>
            <a:pPr marL="0" indent="0">
              <a:spcBef>
                <a:spcPts val="0"/>
              </a:spcBef>
              <a:spcAft>
                <a:spcPts val="600"/>
              </a:spcAft>
              <a:buNone/>
            </a:pPr>
            <a:r>
              <a:rPr lang="en-GB" sz="3808" b="1" dirty="0">
                <a:solidFill>
                  <a:schemeClr val="tx1"/>
                </a:solidFill>
              </a:rPr>
              <a:t>Git is the Leading DVCS Tool</a:t>
            </a:r>
          </a:p>
          <a:p>
            <a:pPr marL="819280" lvl="2" indent="-582887">
              <a:spcBef>
                <a:spcPts val="0"/>
              </a:spcBef>
            </a:pPr>
            <a:r>
              <a:rPr lang="en-GB" sz="2448" dirty="0">
                <a:solidFill>
                  <a:schemeClr val="tx1"/>
                </a:solidFill>
              </a:rPr>
              <a:t>Adoption of Git is growing exponentially</a:t>
            </a:r>
          </a:p>
          <a:p>
            <a:pPr marL="819280" lvl="2" indent="-582887"/>
            <a:r>
              <a:rPr lang="en-GB" sz="2448" dirty="0">
                <a:solidFill>
                  <a:schemeClr val="tx1"/>
                </a:solidFill>
              </a:rPr>
              <a:t>Git is used to interchange data between SCM tools</a:t>
            </a:r>
          </a:p>
          <a:p>
            <a:pPr marL="0" indent="0">
              <a:spcBef>
                <a:spcPts val="1800"/>
              </a:spcBef>
              <a:spcAft>
                <a:spcPts val="600"/>
              </a:spcAft>
              <a:buNone/>
            </a:pPr>
            <a:r>
              <a:rPr lang="en-GB" sz="3808" b="1" dirty="0">
                <a:solidFill>
                  <a:schemeClr val="tx1"/>
                </a:solidFill>
              </a:rPr>
              <a:t>Git </a:t>
            </a:r>
            <a:r>
              <a:rPr lang="en-GB" sz="3808" b="1" dirty="0" smtClean="0">
                <a:solidFill>
                  <a:schemeClr val="tx1"/>
                </a:solidFill>
              </a:rPr>
              <a:t>as </a:t>
            </a:r>
            <a:r>
              <a:rPr lang="en-GB" sz="3808" b="1" dirty="0">
                <a:solidFill>
                  <a:schemeClr val="tx1"/>
                </a:solidFill>
              </a:rPr>
              <a:t>a Deployment Protocol</a:t>
            </a:r>
          </a:p>
          <a:p>
            <a:pPr marL="819280" lvl="2" indent="-582887"/>
            <a:r>
              <a:rPr lang="en-GB" sz="2448" dirty="0">
                <a:solidFill>
                  <a:schemeClr val="tx1"/>
                </a:solidFill>
              </a:rPr>
              <a:t>Used to deploy web applications on many cloud providers (Windows Azure, </a:t>
            </a:r>
            <a:r>
              <a:rPr lang="en-GB" sz="2448" dirty="0" err="1">
                <a:solidFill>
                  <a:schemeClr val="tx1"/>
                </a:solidFill>
              </a:rPr>
              <a:t>Heroku</a:t>
            </a:r>
            <a:r>
              <a:rPr lang="en-GB" sz="2448" dirty="0">
                <a:solidFill>
                  <a:schemeClr val="tx1"/>
                </a:solidFill>
              </a:rPr>
              <a:t>, Facebook)</a:t>
            </a:r>
          </a:p>
          <a:p>
            <a:pPr marL="0" indent="0">
              <a:spcBef>
                <a:spcPts val="1800"/>
              </a:spcBef>
              <a:spcAft>
                <a:spcPts val="600"/>
              </a:spcAft>
              <a:buNone/>
            </a:pPr>
            <a:r>
              <a:rPr lang="en-GB" sz="3808" b="1" dirty="0">
                <a:solidFill>
                  <a:schemeClr val="tx1"/>
                </a:solidFill>
              </a:rPr>
              <a:t>Git has support across platforms</a:t>
            </a:r>
          </a:p>
          <a:p>
            <a:pPr marL="586125" lvl="2" indent="-349732"/>
            <a:r>
              <a:rPr lang="en-GB" sz="2448" dirty="0">
                <a:solidFill>
                  <a:schemeClr val="tx1"/>
                </a:solidFill>
              </a:rPr>
              <a:t>Strong Linux and Mac tooling</a:t>
            </a:r>
          </a:p>
          <a:p>
            <a:pPr marL="586125" lvl="2" indent="-349732"/>
            <a:r>
              <a:rPr lang="en-GB" sz="2448" dirty="0">
                <a:solidFill>
                  <a:schemeClr val="tx1"/>
                </a:solidFill>
              </a:rPr>
              <a:t>Support could be improved for Windows developers</a:t>
            </a:r>
          </a:p>
        </p:txBody>
      </p:sp>
    </p:spTree>
    <p:extLst>
      <p:ext uri="{BB962C8B-B14F-4D97-AF65-F5344CB8AC3E}">
        <p14:creationId xmlns:p14="http://schemas.microsoft.com/office/powerpoint/2010/main" val="4217888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5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5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5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25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25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250"/>
                                        <p:tgtEl>
                                          <p:spTgt spid="2">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250"/>
                                        <p:tgtEl>
                                          <p:spTgt spid="2">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2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331" y="2125662"/>
            <a:ext cx="9743812" cy="2590800"/>
          </a:xfrm>
        </p:spPr>
        <p:txBody>
          <a:bodyPr/>
          <a:lstStyle/>
          <a:p>
            <a:r>
              <a:rPr lang="en-US" dirty="0" err="1" smtClean="0"/>
              <a:t>Git</a:t>
            </a:r>
            <a:r>
              <a:rPr lang="en-US" dirty="0" smtClean="0"/>
              <a:t> is </a:t>
            </a:r>
            <a:r>
              <a:rPr lang="en-US" b="1" dirty="0" smtClean="0">
                <a:latin typeface="+mn-lt"/>
              </a:rPr>
              <a:t>fully integrated </a:t>
            </a:r>
            <a:r>
              <a:rPr lang="en-US" dirty="0" smtClean="0"/>
              <a:t>into</a:t>
            </a:r>
            <a:br>
              <a:rPr lang="en-US" dirty="0" smtClean="0"/>
            </a:br>
            <a:r>
              <a:rPr lang="en-US" dirty="0" smtClean="0"/>
              <a:t>Visual Studio and Team Foundation Server</a:t>
            </a:r>
            <a:endParaRPr lang="en-US" dirty="0"/>
          </a:p>
        </p:txBody>
      </p:sp>
    </p:spTree>
    <p:extLst>
      <p:ext uri="{BB962C8B-B14F-4D97-AF65-F5344CB8AC3E}">
        <p14:creationId xmlns:p14="http://schemas.microsoft.com/office/powerpoint/2010/main" val="321622315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artinwo\SkyDrive\Pictures\vsbrand\vs2012\VS_tm_Wht_rgb.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668" r="77985"/>
          <a:stretch/>
        </p:blipFill>
        <p:spPr bwMode="auto">
          <a:xfrm>
            <a:off x="820443" y="1364912"/>
            <a:ext cx="2944967" cy="42647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git-scm.com/images/logos/downloads/Git-Icon-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2341" y="2371104"/>
            <a:ext cx="2252312" cy="22523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98015" y="1364911"/>
            <a:ext cx="2922916" cy="4496212"/>
          </a:xfrm>
          <a:prstGeom prst="rect">
            <a:avLst/>
          </a:prstGeom>
          <a:noFill/>
        </p:spPr>
        <p:txBody>
          <a:bodyPr wrap="square" rtlCol="0">
            <a:spAutoFit/>
          </a:bodyPr>
          <a:lstStyle/>
          <a:p>
            <a:r>
              <a:rPr lang="en-US" sz="28047" dirty="0">
                <a:solidFill>
                  <a:srgbClr val="FFFFFF"/>
                </a:solidFill>
              </a:rPr>
              <a:t>♥</a:t>
            </a:r>
          </a:p>
        </p:txBody>
      </p:sp>
    </p:spTree>
    <p:extLst>
      <p:ext uri="{BB962C8B-B14F-4D97-AF65-F5344CB8AC3E}">
        <p14:creationId xmlns:p14="http://schemas.microsoft.com/office/powerpoint/2010/main" val="329639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Git</a:t>
            </a:r>
            <a:r>
              <a:rPr lang="en-US" dirty="0" smtClean="0"/>
              <a:t> with TFS</a:t>
            </a:r>
            <a:br>
              <a:rPr lang="en-US" dirty="0" smtClean="0"/>
            </a:br>
            <a:r>
              <a:rPr lang="en-US" sz="4500" spc="-150" dirty="0" smtClean="0"/>
              <a:t>and Visual Studio Online</a:t>
            </a:r>
            <a:endParaRPr lang="en-US" sz="4500" spc="-150" dirty="0"/>
          </a:p>
        </p:txBody>
      </p:sp>
      <p:sp>
        <p:nvSpPr>
          <p:cNvPr id="3" name="Text Placeholder 2"/>
          <p:cNvSpPr>
            <a:spLocks noGrp="1"/>
          </p:cNvSpPr>
          <p:nvPr>
            <p:ph type="body" sz="quarter" idx="14"/>
          </p:nvPr>
        </p:nvSpPr>
        <p:spPr>
          <a:xfrm>
            <a:off x="274638" y="4762184"/>
            <a:ext cx="6019799" cy="1554478"/>
          </a:xfrm>
        </p:spPr>
        <p:txBody>
          <a:bodyPr/>
          <a:lstStyle/>
          <a:p>
            <a:r>
              <a:rPr lang="en-US" dirty="0" smtClean="0"/>
              <a:t>Edward Thomson</a:t>
            </a:r>
          </a:p>
          <a:p>
            <a:r>
              <a:rPr lang="en-US" sz="2400" dirty="0" smtClean="0"/>
              <a:t>Software Development Engineer, Microsoft</a:t>
            </a:r>
            <a:endParaRPr lang="en-US" sz="2400" dirty="0"/>
          </a:p>
        </p:txBody>
      </p:sp>
      <p:sp>
        <p:nvSpPr>
          <p:cNvPr id="4" name="Text Placeholder 2"/>
          <p:cNvSpPr txBox="1">
            <a:spLocks/>
          </p:cNvSpPr>
          <p:nvPr/>
        </p:nvSpPr>
        <p:spPr bwMode="ltGray">
          <a:xfrm>
            <a:off x="274638" y="39239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DEV-B334</a:t>
            </a:r>
            <a:endParaRPr lang="en-US" dirty="0"/>
          </a:p>
        </p:txBody>
      </p:sp>
    </p:spTree>
    <p:extLst>
      <p:ext uri="{BB962C8B-B14F-4D97-AF65-F5344CB8AC3E}">
        <p14:creationId xmlns:p14="http://schemas.microsoft.com/office/powerpoint/2010/main" val="12757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err="1" smtClean="0"/>
              <a:t>Git</a:t>
            </a:r>
            <a:r>
              <a:rPr lang="en-US" dirty="0" smtClean="0"/>
              <a:t> in Team Foundation Server</a:t>
            </a:r>
            <a:endParaRPr lang="en-US" dirty="0"/>
          </a:p>
        </p:txBody>
      </p:sp>
    </p:spTree>
    <p:extLst>
      <p:ext uri="{BB962C8B-B14F-4D97-AF65-F5344CB8AC3E}">
        <p14:creationId xmlns:p14="http://schemas.microsoft.com/office/powerpoint/2010/main" val="220523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Implementation</a:t>
            </a:r>
            <a:endParaRPr lang="en-US" dirty="0"/>
          </a:p>
        </p:txBody>
      </p:sp>
    </p:spTree>
    <p:extLst>
      <p:ext uri="{BB962C8B-B14F-4D97-AF65-F5344CB8AC3E}">
        <p14:creationId xmlns:p14="http://schemas.microsoft.com/office/powerpoint/2010/main" val="21125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5768" y="1865208"/>
            <a:ext cx="10724938" cy="5100869"/>
          </a:xfrm>
          <a:prstGeom prst="rect">
            <a:avLst/>
          </a:prstGeom>
        </p:spPr>
        <p:txBody>
          <a:bodyPr>
            <a:normAutofit/>
          </a:bodyPr>
          <a:lstStyle/>
          <a:p>
            <a:pPr marL="0" indent="0">
              <a:buNone/>
            </a:pPr>
            <a:r>
              <a:rPr lang="en-US" sz="4080">
                <a:solidFill>
                  <a:schemeClr val="tx1"/>
                </a:solidFill>
              </a:rPr>
              <a:t>I’ve got a great idea!</a:t>
            </a:r>
          </a:p>
          <a:p>
            <a:pPr marL="0" indent="0">
              <a:buNone/>
            </a:pPr>
            <a:endParaRPr lang="en-US" sz="4080">
              <a:solidFill>
                <a:schemeClr val="tx1"/>
              </a:solidFill>
            </a:endParaRPr>
          </a:p>
          <a:p>
            <a:pPr marL="0" indent="0">
              <a:buNone/>
            </a:pPr>
            <a:r>
              <a:rPr lang="en-US" sz="4080">
                <a:solidFill>
                  <a:schemeClr val="tx1"/>
                </a:solidFill>
              </a:rPr>
              <a:t>What if we can magically bridge between TFS and Git and we can support both system?</a:t>
            </a:r>
          </a:p>
        </p:txBody>
      </p:sp>
      <p:sp>
        <p:nvSpPr>
          <p:cNvPr id="4" name="TextBox 3"/>
          <p:cNvSpPr txBox="1"/>
          <p:nvPr/>
        </p:nvSpPr>
        <p:spPr>
          <a:xfrm rot="20910287">
            <a:off x="2557207" y="809511"/>
            <a:ext cx="2748619" cy="798558"/>
          </a:xfrm>
          <a:prstGeom prst="rect">
            <a:avLst/>
          </a:prstGeom>
          <a:noFill/>
        </p:spPr>
        <p:txBody>
          <a:bodyPr wrap="none" rtlCol="0">
            <a:spAutoFit/>
          </a:bodyPr>
          <a:lstStyle/>
          <a:p>
            <a:r>
              <a:rPr lang="en-US" sz="4488">
                <a:solidFill>
                  <a:srgbClr val="002050">
                    <a:lumMod val="40000"/>
                    <a:lumOff val="60000"/>
                  </a:srgbClr>
                </a:solidFill>
                <a:latin typeface="Segoe Script" panose="020B0504020000000003" pitchFamily="34" charset="0"/>
              </a:rPr>
              <a:t>terrible!</a:t>
            </a:r>
          </a:p>
        </p:txBody>
      </p:sp>
      <p:sp>
        <p:nvSpPr>
          <p:cNvPr id="5" name="Freeform 4"/>
          <p:cNvSpPr/>
          <p:nvPr/>
        </p:nvSpPr>
        <p:spPr>
          <a:xfrm>
            <a:off x="3026661" y="2133963"/>
            <a:ext cx="1119124" cy="228630"/>
          </a:xfrm>
          <a:custGeom>
            <a:avLst/>
            <a:gdLst>
              <a:gd name="connsiteX0" fmla="*/ 0 w 1097280"/>
              <a:gd name="connsiteY0" fmla="*/ 224167 h 224167"/>
              <a:gd name="connsiteX1" fmla="*/ 223520 w 1097280"/>
              <a:gd name="connsiteY1" fmla="*/ 81927 h 224167"/>
              <a:gd name="connsiteX2" fmla="*/ 589280 w 1097280"/>
              <a:gd name="connsiteY2" fmla="*/ 61607 h 224167"/>
              <a:gd name="connsiteX3" fmla="*/ 833120 w 1097280"/>
              <a:gd name="connsiteY3" fmla="*/ 41287 h 224167"/>
              <a:gd name="connsiteX4" fmla="*/ 894080 w 1097280"/>
              <a:gd name="connsiteY4" fmla="*/ 647 h 224167"/>
              <a:gd name="connsiteX5" fmla="*/ 1016000 w 1097280"/>
              <a:gd name="connsiteY5" fmla="*/ 20967 h 224167"/>
              <a:gd name="connsiteX6" fmla="*/ 1097280 w 1097280"/>
              <a:gd name="connsiteY6" fmla="*/ 20967 h 22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24167">
                <a:moveTo>
                  <a:pt x="0" y="224167"/>
                </a:moveTo>
                <a:cubicBezTo>
                  <a:pt x="74507" y="176754"/>
                  <a:pt x="138386" y="105412"/>
                  <a:pt x="223520" y="81927"/>
                </a:cubicBezTo>
                <a:cubicBezTo>
                  <a:pt x="341231" y="49455"/>
                  <a:pt x="467442" y="69730"/>
                  <a:pt x="589280" y="61607"/>
                </a:cubicBezTo>
                <a:cubicBezTo>
                  <a:pt x="670661" y="56182"/>
                  <a:pt x="751840" y="48060"/>
                  <a:pt x="833120" y="41287"/>
                </a:cubicBezTo>
                <a:cubicBezTo>
                  <a:pt x="853440" y="27740"/>
                  <a:pt x="869808" y="3344"/>
                  <a:pt x="894080" y="647"/>
                </a:cubicBezTo>
                <a:cubicBezTo>
                  <a:pt x="935029" y="-3903"/>
                  <a:pt x="975004" y="16867"/>
                  <a:pt x="1016000" y="20967"/>
                </a:cubicBezTo>
                <a:cubicBezTo>
                  <a:pt x="1042959" y="23663"/>
                  <a:pt x="1070187" y="20967"/>
                  <a:pt x="1097280" y="20967"/>
                </a:cubicBezTo>
              </a:path>
            </a:pathLst>
          </a:custGeom>
          <a:noFill/>
          <a:ln w="508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6" name="Freeform 5"/>
          <p:cNvSpPr/>
          <p:nvPr/>
        </p:nvSpPr>
        <p:spPr>
          <a:xfrm>
            <a:off x="3565499" y="1595785"/>
            <a:ext cx="352317" cy="269419"/>
          </a:xfrm>
          <a:custGeom>
            <a:avLst/>
            <a:gdLst>
              <a:gd name="connsiteX0" fmla="*/ 0 w 345440"/>
              <a:gd name="connsiteY0" fmla="*/ 264160 h 264160"/>
              <a:gd name="connsiteX1" fmla="*/ 60960 w 345440"/>
              <a:gd name="connsiteY1" fmla="*/ 101600 h 264160"/>
              <a:gd name="connsiteX2" fmla="*/ 81280 w 345440"/>
              <a:gd name="connsiteY2" fmla="*/ 40640 h 264160"/>
              <a:gd name="connsiteX3" fmla="*/ 142240 w 345440"/>
              <a:gd name="connsiteY3" fmla="*/ 0 h 264160"/>
              <a:gd name="connsiteX4" fmla="*/ 304800 w 345440"/>
              <a:gd name="connsiteY4" fmla="*/ 182880 h 264160"/>
              <a:gd name="connsiteX5" fmla="*/ 345440 w 345440"/>
              <a:gd name="connsiteY5" fmla="*/ 243840 h 26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4160">
                <a:moveTo>
                  <a:pt x="0" y="264160"/>
                </a:moveTo>
                <a:cubicBezTo>
                  <a:pt x="39204" y="68140"/>
                  <a:pt x="-8804" y="241128"/>
                  <a:pt x="60960" y="101600"/>
                </a:cubicBezTo>
                <a:cubicBezTo>
                  <a:pt x="70539" y="82442"/>
                  <a:pt x="67900" y="57366"/>
                  <a:pt x="81280" y="40640"/>
                </a:cubicBezTo>
                <a:cubicBezTo>
                  <a:pt x="96536" y="21570"/>
                  <a:pt x="121920" y="13547"/>
                  <a:pt x="142240" y="0"/>
                </a:cubicBezTo>
                <a:cubicBezTo>
                  <a:pt x="242306" y="150099"/>
                  <a:pt x="184445" y="92614"/>
                  <a:pt x="304800" y="182880"/>
                </a:cubicBezTo>
                <a:cubicBezTo>
                  <a:pt x="327262" y="250266"/>
                  <a:pt x="303701" y="243840"/>
                  <a:pt x="345440" y="243840"/>
                </a:cubicBezTo>
              </a:path>
            </a:pathLst>
          </a:custGeom>
          <a:noFill/>
          <a:ln w="508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255898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037" y="2659062"/>
            <a:ext cx="7076812" cy="2590800"/>
          </a:xfrm>
        </p:spPr>
        <p:txBody>
          <a:bodyPr/>
          <a:lstStyle/>
          <a:p>
            <a:r>
              <a:rPr lang="en-US" sz="9600" dirty="0" err="1" smtClean="0"/>
              <a:t>Git</a:t>
            </a:r>
            <a:r>
              <a:rPr lang="en-US" sz="9600" dirty="0" smtClean="0"/>
              <a:t> is </a:t>
            </a:r>
            <a:r>
              <a:rPr lang="en-US" sz="9600" b="1" dirty="0" smtClean="0">
                <a:latin typeface="+mn-lt"/>
              </a:rPr>
              <a:t>just </a:t>
            </a:r>
            <a:r>
              <a:rPr lang="en-US" sz="9600" b="1" dirty="0" err="1" smtClean="0">
                <a:latin typeface="+mn-lt"/>
              </a:rPr>
              <a:t>Git</a:t>
            </a:r>
            <a:endParaRPr lang="en-US" sz="9600" dirty="0"/>
          </a:p>
        </p:txBody>
      </p:sp>
    </p:spTree>
    <p:extLst>
      <p:ext uri="{BB962C8B-B14F-4D97-AF65-F5344CB8AC3E}">
        <p14:creationId xmlns:p14="http://schemas.microsoft.com/office/powerpoint/2010/main" val="1717216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http://cdn.danielmiessler.com/images/g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238" y="2512022"/>
            <a:ext cx="4572000" cy="2358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8565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descr="http://www.jgit.org/egi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1668462"/>
            <a:ext cx="3657600" cy="3608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845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Libgit2-logo-white-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238" y="2125662"/>
            <a:ext cx="6858000" cy="2839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28643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4" descr="Libgit2-logo-white-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5383" y="2435489"/>
            <a:ext cx="4857309" cy="20109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jgit.org/egi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448" y="2233652"/>
            <a:ext cx="2447158" cy="2414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cdn.danielmiessler.com/images/g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136" y="2836373"/>
            <a:ext cx="2343535" cy="1209164"/>
          </a:xfrm>
          <a:prstGeom prst="rect">
            <a:avLst/>
          </a:prstGeom>
          <a:noFill/>
          <a:extLst>
            <a:ext uri="{909E8E84-426E-40DD-AFC4-6F175D3DCCD1}">
              <a14:hiddenFill xmlns:a14="http://schemas.microsoft.com/office/drawing/2010/main">
                <a:solidFill>
                  <a:srgbClr val="FFFFFF"/>
                </a:solidFill>
              </a14:hiddenFill>
            </a:ext>
          </a:extLst>
        </p:spPr>
      </p:pic>
      <p:sp>
        <p:nvSpPr>
          <p:cNvPr id="13" name="Arc 12"/>
          <p:cNvSpPr/>
          <p:nvPr/>
        </p:nvSpPr>
        <p:spPr>
          <a:xfrm rot="639794">
            <a:off x="6939379" y="1893202"/>
            <a:ext cx="5473665" cy="3202935"/>
          </a:xfrm>
          <a:prstGeom prst="arc">
            <a:avLst>
              <a:gd name="adj1" fmla="val 14631075"/>
              <a:gd name="adj2" fmla="val 11049783"/>
            </a:avLst>
          </a:prstGeom>
          <a:ln w="889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
        <p:nvSpPr>
          <p:cNvPr id="15" name="Arc 14"/>
          <p:cNvSpPr/>
          <p:nvPr/>
        </p:nvSpPr>
        <p:spPr>
          <a:xfrm rot="671981">
            <a:off x="6969165" y="1535711"/>
            <a:ext cx="5475696" cy="3705834"/>
          </a:xfrm>
          <a:prstGeom prst="arc">
            <a:avLst>
              <a:gd name="adj1" fmla="val 10851306"/>
              <a:gd name="adj2" fmla="val 17954166"/>
            </a:avLst>
          </a:prstGeom>
          <a:ln w="889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4269792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3284319" y="4557997"/>
            <a:ext cx="5843527" cy="2226603"/>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448" spc="-51" dirty="0">
                <a:gradFill>
                  <a:gsLst>
                    <a:gs pos="0">
                      <a:srgbClr val="FFFFFF"/>
                    </a:gs>
                    <a:gs pos="100000">
                      <a:srgbClr val="FFFFFF"/>
                    </a:gs>
                  </a:gsLst>
                  <a:lin ang="5400000" scaled="0"/>
                </a:gradFill>
              </a:rPr>
              <a:t>TFS / Visual Studio Online</a:t>
            </a:r>
          </a:p>
        </p:txBody>
      </p:sp>
      <p:sp>
        <p:nvSpPr>
          <p:cNvPr id="33" name="Rectangle 32"/>
          <p:cNvSpPr/>
          <p:nvPr/>
        </p:nvSpPr>
        <p:spPr bwMode="auto">
          <a:xfrm>
            <a:off x="3367741" y="3185831"/>
            <a:ext cx="2804058" cy="643320"/>
          </a:xfrm>
          <a:prstGeom prst="rect">
            <a:avLst/>
          </a:prstGeom>
          <a:solidFill>
            <a:schemeClr val="bg1">
              <a:lumMod val="65000"/>
              <a:lumOff val="3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TFVC Object Model</a:t>
            </a:r>
          </a:p>
        </p:txBody>
      </p:sp>
      <p:sp>
        <p:nvSpPr>
          <p:cNvPr id="34" name="Rectangle 33"/>
          <p:cNvSpPr/>
          <p:nvPr/>
        </p:nvSpPr>
        <p:spPr bwMode="auto">
          <a:xfrm>
            <a:off x="3367740" y="2483804"/>
            <a:ext cx="2804058" cy="643320"/>
          </a:xfrm>
          <a:prstGeom prst="rect">
            <a:avLst/>
          </a:prstGeom>
          <a:solidFill>
            <a:schemeClr val="bg1">
              <a:lumMod val="65000"/>
              <a:lumOff val="3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TFS SCC Provider</a:t>
            </a:r>
          </a:p>
        </p:txBody>
      </p:sp>
      <p:sp>
        <p:nvSpPr>
          <p:cNvPr id="35" name="Rectangle 34"/>
          <p:cNvSpPr/>
          <p:nvPr/>
        </p:nvSpPr>
        <p:spPr bwMode="auto">
          <a:xfrm>
            <a:off x="6231117" y="3185831"/>
            <a:ext cx="2804058" cy="643320"/>
          </a:xfrm>
          <a:prstGeom prst="rect">
            <a:avLst/>
          </a:prstGeom>
          <a:solidFill>
            <a:schemeClr val="bg1">
              <a:lumMod val="65000"/>
              <a:lumOff val="3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libgit2 / LibGit2Sharp</a:t>
            </a:r>
          </a:p>
        </p:txBody>
      </p:sp>
      <p:sp>
        <p:nvSpPr>
          <p:cNvPr id="36" name="Rectangle 35"/>
          <p:cNvSpPr/>
          <p:nvPr/>
        </p:nvSpPr>
        <p:spPr bwMode="auto">
          <a:xfrm>
            <a:off x="6231115" y="2483804"/>
            <a:ext cx="2804058" cy="643320"/>
          </a:xfrm>
          <a:prstGeom prst="rect">
            <a:avLst/>
          </a:prstGeom>
          <a:solidFill>
            <a:schemeClr val="bg1">
              <a:lumMod val="65000"/>
              <a:lumOff val="3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err="1">
                <a:gradFill>
                  <a:gsLst>
                    <a:gs pos="0">
                      <a:srgbClr val="FFFFFF"/>
                    </a:gs>
                    <a:gs pos="100000">
                      <a:srgbClr val="FFFFFF"/>
                    </a:gs>
                  </a:gsLst>
                  <a:lin ang="5400000" scaled="0"/>
                </a:gradFill>
              </a:rPr>
              <a:t>Git</a:t>
            </a:r>
            <a:r>
              <a:rPr lang="en-US" sz="2040" spc="-51" dirty="0">
                <a:gradFill>
                  <a:gsLst>
                    <a:gs pos="0">
                      <a:srgbClr val="FFFFFF"/>
                    </a:gs>
                    <a:gs pos="100000">
                      <a:srgbClr val="FFFFFF"/>
                    </a:gs>
                  </a:gsLst>
                  <a:lin ang="5400000" scaled="0"/>
                </a:gradFill>
              </a:rPr>
              <a:t> SCC Provider</a:t>
            </a:r>
          </a:p>
        </p:txBody>
      </p:sp>
      <p:sp>
        <p:nvSpPr>
          <p:cNvPr id="37" name="Rectangle 36"/>
          <p:cNvSpPr/>
          <p:nvPr/>
        </p:nvSpPr>
        <p:spPr bwMode="auto">
          <a:xfrm>
            <a:off x="3367737" y="1783412"/>
            <a:ext cx="5667436" cy="643320"/>
          </a:xfrm>
          <a:prstGeom prst="rect">
            <a:avLst/>
          </a:prstGeom>
          <a:solidFill>
            <a:schemeClr val="bg1">
              <a:lumMod val="65000"/>
              <a:lumOff val="3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448" spc="-51" dirty="0">
                <a:gradFill>
                  <a:gsLst>
                    <a:gs pos="0">
                      <a:srgbClr val="FFFFFF"/>
                    </a:gs>
                    <a:gs pos="100000">
                      <a:srgbClr val="FFFFFF"/>
                    </a:gs>
                  </a:gsLst>
                  <a:lin ang="5400000" scaled="0"/>
                </a:gradFill>
              </a:rPr>
              <a:t>Team Explorer</a:t>
            </a:r>
          </a:p>
        </p:txBody>
      </p:sp>
      <p:sp>
        <p:nvSpPr>
          <p:cNvPr id="60" name="Rectangle 59"/>
          <p:cNvSpPr/>
          <p:nvPr/>
        </p:nvSpPr>
        <p:spPr bwMode="auto">
          <a:xfrm>
            <a:off x="3365103" y="5337186"/>
            <a:ext cx="642369"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WIT</a:t>
            </a:r>
          </a:p>
        </p:txBody>
      </p:sp>
      <p:sp>
        <p:nvSpPr>
          <p:cNvPr id="61" name="Rectangle 60"/>
          <p:cNvSpPr/>
          <p:nvPr/>
        </p:nvSpPr>
        <p:spPr bwMode="auto">
          <a:xfrm>
            <a:off x="4088598" y="5337184"/>
            <a:ext cx="642369"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Build</a:t>
            </a:r>
          </a:p>
        </p:txBody>
      </p:sp>
      <p:sp>
        <p:nvSpPr>
          <p:cNvPr id="62" name="Rectangle 61"/>
          <p:cNvSpPr/>
          <p:nvPr/>
        </p:nvSpPr>
        <p:spPr bwMode="auto">
          <a:xfrm>
            <a:off x="4812092" y="5337182"/>
            <a:ext cx="642369"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Test</a:t>
            </a:r>
          </a:p>
        </p:txBody>
      </p:sp>
      <p:sp>
        <p:nvSpPr>
          <p:cNvPr id="63" name="Rectangle 62"/>
          <p:cNvSpPr/>
          <p:nvPr/>
        </p:nvSpPr>
        <p:spPr bwMode="auto">
          <a:xfrm>
            <a:off x="5526792" y="5337182"/>
            <a:ext cx="642369"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Agile</a:t>
            </a:r>
          </a:p>
        </p:txBody>
      </p:sp>
      <p:sp>
        <p:nvSpPr>
          <p:cNvPr id="64" name="Rectangle 63"/>
          <p:cNvSpPr/>
          <p:nvPr/>
        </p:nvSpPr>
        <p:spPr bwMode="auto">
          <a:xfrm>
            <a:off x="3365103" y="6044829"/>
            <a:ext cx="2804058"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TFVC</a:t>
            </a:r>
          </a:p>
        </p:txBody>
      </p:sp>
      <p:sp>
        <p:nvSpPr>
          <p:cNvPr id="65" name="Rectangle 64"/>
          <p:cNvSpPr/>
          <p:nvPr/>
        </p:nvSpPr>
        <p:spPr bwMode="auto">
          <a:xfrm>
            <a:off x="6228481" y="5337186"/>
            <a:ext cx="642369"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WIT</a:t>
            </a:r>
          </a:p>
        </p:txBody>
      </p:sp>
      <p:sp>
        <p:nvSpPr>
          <p:cNvPr id="66" name="Rectangle 65"/>
          <p:cNvSpPr/>
          <p:nvPr/>
        </p:nvSpPr>
        <p:spPr bwMode="auto">
          <a:xfrm>
            <a:off x="6951976" y="5337184"/>
            <a:ext cx="642369"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Build</a:t>
            </a:r>
          </a:p>
        </p:txBody>
      </p:sp>
      <p:sp>
        <p:nvSpPr>
          <p:cNvPr id="67" name="Rectangle 66"/>
          <p:cNvSpPr/>
          <p:nvPr/>
        </p:nvSpPr>
        <p:spPr bwMode="auto">
          <a:xfrm>
            <a:off x="7675470" y="5337182"/>
            <a:ext cx="642369"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Test</a:t>
            </a:r>
          </a:p>
        </p:txBody>
      </p:sp>
      <p:sp>
        <p:nvSpPr>
          <p:cNvPr id="68" name="Rectangle 67"/>
          <p:cNvSpPr/>
          <p:nvPr/>
        </p:nvSpPr>
        <p:spPr bwMode="auto">
          <a:xfrm>
            <a:off x="8390171" y="5337182"/>
            <a:ext cx="642369"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Agile</a:t>
            </a:r>
          </a:p>
        </p:txBody>
      </p:sp>
      <p:sp>
        <p:nvSpPr>
          <p:cNvPr id="69" name="Rectangle 68"/>
          <p:cNvSpPr/>
          <p:nvPr/>
        </p:nvSpPr>
        <p:spPr bwMode="auto">
          <a:xfrm>
            <a:off x="6228481" y="6044829"/>
            <a:ext cx="2804058"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err="1">
                <a:gradFill>
                  <a:gsLst>
                    <a:gs pos="0">
                      <a:srgbClr val="FFFFFF"/>
                    </a:gs>
                    <a:gs pos="100000">
                      <a:srgbClr val="FFFFFF"/>
                    </a:gs>
                  </a:gsLst>
                  <a:lin ang="5400000" scaled="0"/>
                </a:gradFill>
              </a:rPr>
              <a:t>Git</a:t>
            </a:r>
            <a:r>
              <a:rPr lang="en-US" sz="2040" spc="-51" dirty="0">
                <a:gradFill>
                  <a:gsLst>
                    <a:gs pos="0">
                      <a:srgbClr val="FFFFFF"/>
                    </a:gs>
                    <a:gs pos="100000">
                      <a:srgbClr val="FFFFFF"/>
                    </a:gs>
                  </a:gsLst>
                  <a:lin ang="5400000" scaled="0"/>
                </a:gradFill>
              </a:rPr>
              <a:t> Repository</a:t>
            </a:r>
          </a:p>
        </p:txBody>
      </p:sp>
      <p:sp>
        <p:nvSpPr>
          <p:cNvPr id="72" name="TextBox 71"/>
          <p:cNvSpPr txBox="1"/>
          <p:nvPr/>
        </p:nvSpPr>
        <p:spPr>
          <a:xfrm>
            <a:off x="3394770" y="5075822"/>
            <a:ext cx="739243" cy="230524"/>
          </a:xfrm>
          <a:prstGeom prst="rect">
            <a:avLst/>
          </a:prstGeom>
          <a:noFill/>
        </p:spPr>
        <p:txBody>
          <a:bodyPr wrap="none" lIns="0" tIns="0" rIns="0" bIns="0" rtlCol="0">
            <a:spAutoFit/>
          </a:bodyPr>
          <a:lstStyle/>
          <a:p>
            <a:pPr>
              <a:lnSpc>
                <a:spcPct val="90000"/>
              </a:lnSpc>
            </a:pPr>
            <a:r>
              <a:rPr lang="en-US" sz="1632" spc="-71" dirty="0">
                <a:gradFill>
                  <a:gsLst>
                    <a:gs pos="2917">
                      <a:srgbClr val="FFFFFF"/>
                    </a:gs>
                    <a:gs pos="30000">
                      <a:srgbClr val="FFFFFF"/>
                    </a:gs>
                  </a:gsLst>
                  <a:lin ang="5400000" scaled="0"/>
                </a:gradFill>
              </a:rPr>
              <a:t>Project 1</a:t>
            </a:r>
          </a:p>
        </p:txBody>
      </p:sp>
      <p:sp>
        <p:nvSpPr>
          <p:cNvPr id="73" name="TextBox 72"/>
          <p:cNvSpPr txBox="1"/>
          <p:nvPr/>
        </p:nvSpPr>
        <p:spPr>
          <a:xfrm>
            <a:off x="6257677" y="5075822"/>
            <a:ext cx="739243" cy="230524"/>
          </a:xfrm>
          <a:prstGeom prst="rect">
            <a:avLst/>
          </a:prstGeom>
          <a:noFill/>
        </p:spPr>
        <p:txBody>
          <a:bodyPr wrap="none" lIns="0" tIns="0" rIns="0" bIns="0" rtlCol="0">
            <a:spAutoFit/>
          </a:bodyPr>
          <a:lstStyle/>
          <a:p>
            <a:pPr>
              <a:lnSpc>
                <a:spcPct val="90000"/>
              </a:lnSpc>
            </a:pPr>
            <a:r>
              <a:rPr lang="en-US" sz="1632" spc="-71" dirty="0">
                <a:gradFill>
                  <a:gsLst>
                    <a:gs pos="2917">
                      <a:srgbClr val="FFFFFF"/>
                    </a:gs>
                    <a:gs pos="30000">
                      <a:srgbClr val="FFFFFF"/>
                    </a:gs>
                  </a:gsLst>
                  <a:lin ang="5400000" scaled="0"/>
                </a:gradFill>
              </a:rPr>
              <a:t>Project 2</a:t>
            </a:r>
          </a:p>
        </p:txBody>
      </p:sp>
      <p:pic>
        <p:nvPicPr>
          <p:cNvPr id="74" name="Picture 2" descr="C:\Users\martinwo\SkyDrive\Pictures\vsbrand\vs2012\VS_tm_Wht_rgb.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6120" t="23321" r="6280" b="21054"/>
          <a:stretch/>
        </p:blipFill>
        <p:spPr bwMode="auto">
          <a:xfrm>
            <a:off x="3397405" y="1353398"/>
            <a:ext cx="1894774" cy="337063"/>
          </a:xfrm>
          <a:prstGeom prst="rect">
            <a:avLst/>
          </a:prstGeom>
          <a:noFill/>
          <a:extLst>
            <a:ext uri="{909E8E84-426E-40DD-AFC4-6F175D3DCCD1}">
              <a14:hiddenFill xmlns:a14="http://schemas.microsoft.com/office/drawing/2010/main">
                <a:solidFill>
                  <a:srgbClr val="FFFFFF"/>
                </a:solidFill>
              </a14:hiddenFill>
            </a:ext>
          </a:extLst>
        </p:spPr>
      </p:pic>
      <p:sp>
        <p:nvSpPr>
          <p:cNvPr id="76" name="Down Arrow 75"/>
          <p:cNvSpPr/>
          <p:nvPr/>
        </p:nvSpPr>
        <p:spPr bwMode="auto">
          <a:xfrm>
            <a:off x="4577320" y="4006046"/>
            <a:ext cx="384894" cy="481118"/>
          </a:xfrm>
          <a:prstGeom prst="down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77" name="Down Arrow 76"/>
          <p:cNvSpPr/>
          <p:nvPr/>
        </p:nvSpPr>
        <p:spPr bwMode="auto">
          <a:xfrm>
            <a:off x="7440697" y="4008528"/>
            <a:ext cx="384894" cy="481118"/>
          </a:xfrm>
          <a:prstGeom prst="down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79" name="Title 2"/>
          <p:cNvSpPr txBox="1">
            <a:spLocks/>
          </p:cNvSpPr>
          <p:nvPr/>
        </p:nvSpPr>
        <p:spPr>
          <a:xfrm>
            <a:off x="531948" y="233151"/>
            <a:ext cx="11370961" cy="762786"/>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5507">
                <a:gradFill>
                  <a:gsLst>
                    <a:gs pos="1250">
                      <a:srgbClr val="FFFFFF"/>
                    </a:gs>
                    <a:gs pos="100000">
                      <a:srgbClr val="FFFFFF"/>
                    </a:gs>
                  </a:gsLst>
                  <a:lin ang="5400000" scaled="0"/>
                </a:gradFill>
              </a:rPr>
              <a:t>Git in Visual Studio</a:t>
            </a:r>
          </a:p>
        </p:txBody>
      </p:sp>
      <p:sp>
        <p:nvSpPr>
          <p:cNvPr id="81" name="Rectangle 80"/>
          <p:cNvSpPr/>
          <p:nvPr/>
        </p:nvSpPr>
        <p:spPr bwMode="auto">
          <a:xfrm>
            <a:off x="1067834" y="5430348"/>
            <a:ext cx="1456448" cy="135425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3</a:t>
            </a:r>
            <a:r>
              <a:rPr lang="en-US" sz="1632" spc="-51" baseline="30000" dirty="0">
                <a:gradFill>
                  <a:gsLst>
                    <a:gs pos="0">
                      <a:srgbClr val="FFFFFF"/>
                    </a:gs>
                    <a:gs pos="100000">
                      <a:srgbClr val="FFFFFF"/>
                    </a:gs>
                  </a:gsLst>
                  <a:lin ang="5400000" scaled="0"/>
                </a:gradFill>
              </a:rPr>
              <a:t>rd</a:t>
            </a:r>
            <a:r>
              <a:rPr lang="en-US" sz="1632" spc="-51" dirty="0">
                <a:gradFill>
                  <a:gsLst>
                    <a:gs pos="0">
                      <a:srgbClr val="FFFFFF"/>
                    </a:gs>
                    <a:gs pos="100000">
                      <a:srgbClr val="FFFFFF"/>
                    </a:gs>
                  </a:gsLst>
                  <a:lin ang="5400000" scaled="0"/>
                </a:gradFill>
              </a:rPr>
              <a:t> Party Tools</a:t>
            </a:r>
          </a:p>
        </p:txBody>
      </p:sp>
      <p:sp>
        <p:nvSpPr>
          <p:cNvPr id="82" name="Rectangle 81"/>
          <p:cNvSpPr/>
          <p:nvPr/>
        </p:nvSpPr>
        <p:spPr bwMode="auto">
          <a:xfrm>
            <a:off x="1127905" y="5798230"/>
            <a:ext cx="1329877" cy="283993"/>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gradFill>
                  <a:gsLst>
                    <a:gs pos="0">
                      <a:srgbClr val="FFFFFF"/>
                    </a:gs>
                    <a:gs pos="100000">
                      <a:srgbClr val="FFFFFF"/>
                    </a:gs>
                  </a:gsLst>
                  <a:lin ang="5400000" scaled="0"/>
                </a:gradFill>
              </a:rPr>
              <a:t>Eclipse</a:t>
            </a:r>
          </a:p>
        </p:txBody>
      </p:sp>
      <p:sp>
        <p:nvSpPr>
          <p:cNvPr id="83" name="Rectangle 82"/>
          <p:cNvSpPr/>
          <p:nvPr/>
        </p:nvSpPr>
        <p:spPr bwMode="auto">
          <a:xfrm>
            <a:off x="1128143" y="6119891"/>
            <a:ext cx="1329877" cy="283993"/>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gradFill>
                  <a:gsLst>
                    <a:gs pos="0">
                      <a:srgbClr val="FFFFFF"/>
                    </a:gs>
                    <a:gs pos="100000">
                      <a:srgbClr val="FFFFFF"/>
                    </a:gs>
                  </a:gsLst>
                  <a:lin ang="5400000" scaled="0"/>
                </a:gradFill>
              </a:rPr>
              <a:t>Command-Line</a:t>
            </a:r>
          </a:p>
        </p:txBody>
      </p:sp>
      <p:sp>
        <p:nvSpPr>
          <p:cNvPr id="84" name="Rectangle 83"/>
          <p:cNvSpPr/>
          <p:nvPr/>
        </p:nvSpPr>
        <p:spPr bwMode="auto">
          <a:xfrm>
            <a:off x="1129526" y="6439572"/>
            <a:ext cx="1329877" cy="283993"/>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gradFill>
                  <a:gsLst>
                    <a:gs pos="0">
                      <a:srgbClr val="FFFFFF"/>
                    </a:gs>
                    <a:gs pos="100000">
                      <a:srgbClr val="FFFFFF"/>
                    </a:gs>
                  </a:gsLst>
                  <a:lin ang="5400000" scaled="0"/>
                </a:gradFill>
              </a:rPr>
              <a:t>Windows Explorer</a:t>
            </a:r>
          </a:p>
        </p:txBody>
      </p:sp>
      <p:sp>
        <p:nvSpPr>
          <p:cNvPr id="87" name="Right Arrow 86"/>
          <p:cNvSpPr/>
          <p:nvPr/>
        </p:nvSpPr>
        <p:spPr bwMode="auto">
          <a:xfrm>
            <a:off x="2634114" y="6043216"/>
            <a:ext cx="507620" cy="390793"/>
          </a:xfrm>
          <a:prstGeom prst="right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88" name="Right Arrow 87"/>
          <p:cNvSpPr/>
          <p:nvPr/>
        </p:nvSpPr>
        <p:spPr bwMode="auto">
          <a:xfrm rot="10800000">
            <a:off x="9277606" y="6043216"/>
            <a:ext cx="507620" cy="390793"/>
          </a:xfrm>
          <a:prstGeom prst="right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90" name="Rectangle 89"/>
          <p:cNvSpPr/>
          <p:nvPr/>
        </p:nvSpPr>
        <p:spPr bwMode="auto">
          <a:xfrm>
            <a:off x="9883898" y="5075823"/>
            <a:ext cx="1456448" cy="17107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1632" spc="-51" dirty="0">
                <a:gradFill>
                  <a:gsLst>
                    <a:gs pos="0">
                      <a:srgbClr val="FFFFFF"/>
                    </a:gs>
                    <a:gs pos="100000">
                      <a:srgbClr val="FFFFFF"/>
                    </a:gs>
                  </a:gsLst>
                  <a:lin ang="5400000" scaled="0"/>
                </a:gradFill>
              </a:rPr>
              <a:t>3</a:t>
            </a:r>
            <a:r>
              <a:rPr lang="en-US" sz="1632" spc="-51" baseline="30000" dirty="0">
                <a:gradFill>
                  <a:gsLst>
                    <a:gs pos="0">
                      <a:srgbClr val="FFFFFF"/>
                    </a:gs>
                    <a:gs pos="100000">
                      <a:srgbClr val="FFFFFF"/>
                    </a:gs>
                  </a:gsLst>
                  <a:lin ang="5400000" scaled="0"/>
                </a:gradFill>
              </a:rPr>
              <a:t>rd</a:t>
            </a:r>
            <a:r>
              <a:rPr lang="en-US" sz="1632" spc="-51" dirty="0">
                <a:gradFill>
                  <a:gsLst>
                    <a:gs pos="0">
                      <a:srgbClr val="FFFFFF"/>
                    </a:gs>
                    <a:gs pos="100000">
                      <a:srgbClr val="FFFFFF"/>
                    </a:gs>
                  </a:gsLst>
                  <a:lin ang="5400000" scaled="0"/>
                </a:gradFill>
              </a:rPr>
              <a:t> Party Tools</a:t>
            </a:r>
          </a:p>
        </p:txBody>
      </p:sp>
      <p:sp>
        <p:nvSpPr>
          <p:cNvPr id="91" name="Rectangle 90"/>
          <p:cNvSpPr/>
          <p:nvPr/>
        </p:nvSpPr>
        <p:spPr bwMode="auto">
          <a:xfrm>
            <a:off x="9943968" y="5800155"/>
            <a:ext cx="1329877" cy="283993"/>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gradFill>
                  <a:gsLst>
                    <a:gs pos="0">
                      <a:srgbClr val="FFFFFF"/>
                    </a:gs>
                    <a:gs pos="100000">
                      <a:srgbClr val="FFFFFF"/>
                    </a:gs>
                  </a:gsLst>
                  <a:lin ang="5400000" scaled="0"/>
                </a:gradFill>
              </a:rPr>
              <a:t>Eclipse</a:t>
            </a:r>
          </a:p>
        </p:txBody>
      </p:sp>
      <p:sp>
        <p:nvSpPr>
          <p:cNvPr id="92" name="Rectangle 91"/>
          <p:cNvSpPr/>
          <p:nvPr/>
        </p:nvSpPr>
        <p:spPr bwMode="auto">
          <a:xfrm>
            <a:off x="9944206" y="6121815"/>
            <a:ext cx="1329877" cy="283993"/>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gradFill>
                  <a:gsLst>
                    <a:gs pos="0">
                      <a:srgbClr val="FFFFFF"/>
                    </a:gs>
                    <a:gs pos="100000">
                      <a:srgbClr val="FFFFFF"/>
                    </a:gs>
                  </a:gsLst>
                  <a:lin ang="5400000" scaled="0"/>
                </a:gradFill>
              </a:rPr>
              <a:t>Command-Line</a:t>
            </a:r>
          </a:p>
        </p:txBody>
      </p:sp>
      <p:sp>
        <p:nvSpPr>
          <p:cNvPr id="93" name="Rectangle 92"/>
          <p:cNvSpPr/>
          <p:nvPr/>
        </p:nvSpPr>
        <p:spPr bwMode="auto">
          <a:xfrm>
            <a:off x="9945589" y="6441496"/>
            <a:ext cx="1329877" cy="283993"/>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a:gradFill>
                  <a:gsLst>
                    <a:gs pos="0">
                      <a:srgbClr val="FFFFFF"/>
                    </a:gs>
                    <a:gs pos="100000">
                      <a:srgbClr val="FFFFFF"/>
                    </a:gs>
                  </a:gsLst>
                  <a:lin ang="5400000" scaled="0"/>
                </a:gradFill>
              </a:rPr>
              <a:t>Windows Explorer</a:t>
            </a:r>
          </a:p>
        </p:txBody>
      </p:sp>
      <p:sp>
        <p:nvSpPr>
          <p:cNvPr id="94" name="Rectangle 93"/>
          <p:cNvSpPr/>
          <p:nvPr/>
        </p:nvSpPr>
        <p:spPr bwMode="auto">
          <a:xfrm>
            <a:off x="9943968" y="5455126"/>
            <a:ext cx="1329877" cy="283993"/>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1224" spc="-51" dirty="0" err="1">
                <a:gradFill>
                  <a:gsLst>
                    <a:gs pos="0">
                      <a:srgbClr val="FFFFFF"/>
                    </a:gs>
                    <a:gs pos="100000">
                      <a:srgbClr val="FFFFFF"/>
                    </a:gs>
                  </a:gsLst>
                  <a:lin ang="5400000" scaled="0"/>
                </a:gradFill>
              </a:rPr>
              <a:t>Xcode</a:t>
            </a:r>
            <a:endParaRPr lang="en-US" sz="1224" spc="-5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80022798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1874546" y="5385459"/>
            <a:ext cx="5843527" cy="1312203"/>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448" spc="-51" dirty="0" smtClean="0">
                <a:gradFill>
                  <a:gsLst>
                    <a:gs pos="0">
                      <a:srgbClr val="FFFFFF"/>
                    </a:gs>
                    <a:gs pos="100000">
                      <a:srgbClr val="FFFFFF"/>
                    </a:gs>
                  </a:gsLst>
                  <a:lin ang="5400000" scaled="0"/>
                </a:gradFill>
              </a:rPr>
              <a:t>Application Tier</a:t>
            </a:r>
            <a:endParaRPr lang="en-US" sz="2448" spc="-51" dirty="0">
              <a:gradFill>
                <a:gsLst>
                  <a:gs pos="0">
                    <a:srgbClr val="FFFFFF"/>
                  </a:gs>
                  <a:gs pos="100000">
                    <a:srgbClr val="FFFFFF"/>
                  </a:gs>
                </a:gsLst>
                <a:lin ang="5400000" scaled="0"/>
              </a:gradFill>
            </a:endParaRPr>
          </a:p>
        </p:txBody>
      </p:sp>
      <p:sp>
        <p:nvSpPr>
          <p:cNvPr id="70" name="Rectangle 69"/>
          <p:cNvSpPr/>
          <p:nvPr/>
        </p:nvSpPr>
        <p:spPr bwMode="auto">
          <a:xfrm>
            <a:off x="3284319" y="1270659"/>
            <a:ext cx="5843527" cy="2226603"/>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t" anchorCtr="0" compatLnSpc="1">
            <a:prstTxWarp prst="textNoShape">
              <a:avLst/>
            </a:prstTxWarp>
          </a:bodyPr>
          <a:lstStyle/>
          <a:p>
            <a:pPr defTabSz="932290" fontAlgn="base">
              <a:lnSpc>
                <a:spcPct val="90000"/>
              </a:lnSpc>
              <a:spcBef>
                <a:spcPct val="0"/>
              </a:spcBef>
              <a:spcAft>
                <a:spcPct val="0"/>
              </a:spcAft>
            </a:pPr>
            <a:r>
              <a:rPr lang="en-US" sz="2448" spc="-51" smtClean="0">
                <a:gradFill>
                  <a:gsLst>
                    <a:gs pos="0">
                      <a:srgbClr val="FFFFFF"/>
                    </a:gs>
                    <a:gs pos="100000">
                      <a:srgbClr val="FFFFFF"/>
                    </a:gs>
                  </a:gsLst>
                  <a:lin ang="5400000" scaled="0"/>
                </a:gradFill>
              </a:rPr>
              <a:t>Data Tier</a:t>
            </a:r>
            <a:endParaRPr lang="en-US" sz="2448" spc="-51" dirty="0">
              <a:gradFill>
                <a:gsLst>
                  <a:gs pos="0">
                    <a:srgbClr val="FFFFFF"/>
                  </a:gs>
                  <a:gs pos="100000">
                    <a:srgbClr val="FFFFFF"/>
                  </a:gs>
                </a:gsLst>
                <a:lin ang="5400000" scaled="0"/>
              </a:gradFill>
            </a:endParaRPr>
          </a:p>
        </p:txBody>
      </p:sp>
      <p:sp>
        <p:nvSpPr>
          <p:cNvPr id="34" name="Rectangle 33"/>
          <p:cNvSpPr/>
          <p:nvPr/>
        </p:nvSpPr>
        <p:spPr bwMode="auto">
          <a:xfrm>
            <a:off x="1932933" y="5812457"/>
            <a:ext cx="2804058"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smtClean="0">
                <a:gradFill>
                  <a:gsLst>
                    <a:gs pos="0">
                      <a:srgbClr val="FFFFFF"/>
                    </a:gs>
                    <a:gs pos="100000">
                      <a:srgbClr val="FFFFFF"/>
                    </a:gs>
                  </a:gsLst>
                  <a:lin ang="5400000" scaled="0"/>
                </a:gradFill>
              </a:rPr>
              <a:t>Web Access</a:t>
            </a:r>
            <a:endParaRPr lang="en-US" sz="2040" spc="-51" dirty="0">
              <a:gradFill>
                <a:gsLst>
                  <a:gs pos="0">
                    <a:srgbClr val="FFFFFF"/>
                  </a:gs>
                  <a:gs pos="100000">
                    <a:srgbClr val="FFFFFF"/>
                  </a:gs>
                </a:gsLst>
                <a:lin ang="5400000" scaled="0"/>
              </a:gradFill>
            </a:endParaRPr>
          </a:p>
        </p:txBody>
      </p:sp>
      <p:sp>
        <p:nvSpPr>
          <p:cNvPr id="36" name="Rectangle 35"/>
          <p:cNvSpPr/>
          <p:nvPr/>
        </p:nvSpPr>
        <p:spPr bwMode="auto">
          <a:xfrm>
            <a:off x="4796308" y="5812457"/>
            <a:ext cx="2804058"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smtClean="0">
                <a:gradFill>
                  <a:gsLst>
                    <a:gs pos="0">
                      <a:srgbClr val="FFFFFF"/>
                    </a:gs>
                    <a:gs pos="100000">
                      <a:srgbClr val="FFFFFF"/>
                    </a:gs>
                  </a:gsLst>
                  <a:lin ang="5400000" scaled="0"/>
                </a:gradFill>
              </a:rPr>
              <a:t>Git Protocols</a:t>
            </a:r>
            <a:endParaRPr lang="en-US" sz="2040" spc="-51" dirty="0">
              <a:gradFill>
                <a:gsLst>
                  <a:gs pos="0">
                    <a:srgbClr val="FFFFFF"/>
                  </a:gs>
                  <a:gs pos="100000">
                    <a:srgbClr val="FFFFFF"/>
                  </a:gs>
                </a:gsLst>
                <a:lin ang="5400000" scaled="0"/>
              </a:gradFill>
            </a:endParaRPr>
          </a:p>
        </p:txBody>
      </p:sp>
      <p:sp>
        <p:nvSpPr>
          <p:cNvPr id="64" name="Rectangle 63"/>
          <p:cNvSpPr/>
          <p:nvPr/>
        </p:nvSpPr>
        <p:spPr bwMode="auto">
          <a:xfrm>
            <a:off x="3365103" y="2434218"/>
            <a:ext cx="2804058" cy="643320"/>
          </a:xfrm>
          <a:prstGeom prst="rect">
            <a:avLst/>
          </a:prstGeom>
          <a:solidFill>
            <a:srgbClr val="8D8D8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smtClean="0">
                <a:gradFill>
                  <a:gsLst>
                    <a:gs pos="0">
                      <a:srgbClr val="FFFFFF"/>
                    </a:gs>
                    <a:gs pos="100000">
                      <a:srgbClr val="FFFFFF"/>
                    </a:gs>
                  </a:gsLst>
                  <a:lin ang="5400000" scaled="0"/>
                </a:gradFill>
              </a:rPr>
              <a:t>SQL Server</a:t>
            </a:r>
            <a:endParaRPr lang="en-US" sz="2040" spc="-51" dirty="0">
              <a:gradFill>
                <a:gsLst>
                  <a:gs pos="0">
                    <a:srgbClr val="FFFFFF"/>
                  </a:gs>
                  <a:gs pos="100000">
                    <a:srgbClr val="FFFFFF"/>
                  </a:gs>
                </a:gsLst>
                <a:lin ang="5400000" scaled="0"/>
              </a:gradFill>
            </a:endParaRPr>
          </a:p>
        </p:txBody>
      </p:sp>
      <p:sp>
        <p:nvSpPr>
          <p:cNvPr id="69" name="Rectangle 68"/>
          <p:cNvSpPr/>
          <p:nvPr/>
        </p:nvSpPr>
        <p:spPr bwMode="auto">
          <a:xfrm>
            <a:off x="6228481" y="2434218"/>
            <a:ext cx="2804058" cy="643320"/>
          </a:xfrm>
          <a:prstGeom prst="rect">
            <a:avLst/>
          </a:prstGeom>
          <a:solidFill>
            <a:srgbClr val="8D8D8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smtClean="0">
                <a:gradFill>
                  <a:gsLst>
                    <a:gs pos="0">
                      <a:srgbClr val="FFFFFF"/>
                    </a:gs>
                    <a:gs pos="100000">
                      <a:srgbClr val="FFFFFF"/>
                    </a:gs>
                  </a:gsLst>
                  <a:lin ang="5400000" scaled="0"/>
                </a:gradFill>
              </a:rPr>
              <a:t>Azure Blob Storage</a:t>
            </a:r>
            <a:endParaRPr lang="en-US" sz="2040" spc="-51" dirty="0">
              <a:gradFill>
                <a:gsLst>
                  <a:gs pos="0">
                    <a:srgbClr val="FFFFFF"/>
                  </a:gs>
                  <a:gs pos="100000">
                    <a:srgbClr val="FFFFFF"/>
                  </a:gs>
                </a:gsLst>
                <a:lin ang="5400000" scaled="0"/>
              </a:gradFill>
            </a:endParaRPr>
          </a:p>
        </p:txBody>
      </p:sp>
      <p:sp>
        <p:nvSpPr>
          <p:cNvPr id="79" name="Title 2"/>
          <p:cNvSpPr txBox="1">
            <a:spLocks/>
          </p:cNvSpPr>
          <p:nvPr/>
        </p:nvSpPr>
        <p:spPr>
          <a:xfrm>
            <a:off x="531948" y="233151"/>
            <a:ext cx="11370961" cy="762786"/>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5507">
                <a:gradFill>
                  <a:gsLst>
                    <a:gs pos="1250">
                      <a:srgbClr val="FFFFFF"/>
                    </a:gs>
                    <a:gs pos="100000">
                      <a:srgbClr val="FFFFFF"/>
                    </a:gs>
                  </a:gsLst>
                  <a:lin ang="5400000" scaled="0"/>
                </a:gradFill>
              </a:rPr>
              <a:t>Git in Team Foundation Server</a:t>
            </a:r>
          </a:p>
        </p:txBody>
      </p:sp>
      <p:sp>
        <p:nvSpPr>
          <p:cNvPr id="38" name="Rectangle 37"/>
          <p:cNvSpPr/>
          <p:nvPr/>
        </p:nvSpPr>
        <p:spPr bwMode="auto">
          <a:xfrm>
            <a:off x="3365103" y="1718988"/>
            <a:ext cx="5667436" cy="643320"/>
          </a:xfrm>
          <a:prstGeom prst="rect">
            <a:avLst/>
          </a:prstGeom>
          <a:solidFill>
            <a:schemeClr val="bg1">
              <a:lumMod val="65000"/>
              <a:lumOff val="3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448" spc="-51" smtClean="0">
                <a:gradFill>
                  <a:gsLst>
                    <a:gs pos="0">
                      <a:srgbClr val="FFFFFF"/>
                    </a:gs>
                    <a:gs pos="100000">
                      <a:srgbClr val="FFFFFF"/>
                    </a:gs>
                  </a:gsLst>
                  <a:lin ang="5400000" scaled="0"/>
                </a:gradFill>
              </a:rPr>
              <a:t>SQL Server / SQL Azure</a:t>
            </a:r>
            <a:endParaRPr lang="en-US" sz="2448" spc="-51" dirty="0">
              <a:gradFill>
                <a:gsLst>
                  <a:gs pos="0">
                    <a:srgbClr val="FFFFFF"/>
                  </a:gs>
                  <a:gs pos="100000">
                    <a:srgbClr val="FFFFFF"/>
                  </a:gs>
                </a:gsLst>
                <a:lin ang="5400000" scaled="0"/>
              </a:gradFill>
            </a:endParaRPr>
          </a:p>
        </p:txBody>
      </p:sp>
      <p:sp>
        <p:nvSpPr>
          <p:cNvPr id="47" name="Down Arrow 46"/>
          <p:cNvSpPr/>
          <p:nvPr/>
        </p:nvSpPr>
        <p:spPr bwMode="auto">
          <a:xfrm>
            <a:off x="6024981" y="3421061"/>
            <a:ext cx="384894" cy="2122351"/>
          </a:xfrm>
          <a:prstGeom prst="down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50" name="Rectangle 49"/>
          <p:cNvSpPr/>
          <p:nvPr/>
        </p:nvSpPr>
        <p:spPr bwMode="auto">
          <a:xfrm>
            <a:off x="7666037" y="5812457"/>
            <a:ext cx="2804058" cy="64332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smtClean="0">
                <a:gradFill>
                  <a:gsLst>
                    <a:gs pos="0">
                      <a:srgbClr val="FFFFFF"/>
                    </a:gs>
                    <a:gs pos="100000">
                      <a:srgbClr val="FFFFFF"/>
                    </a:gs>
                  </a:gsLst>
                  <a:lin ang="5400000" scaled="0"/>
                </a:gradFill>
              </a:rPr>
              <a:t>Job Agent</a:t>
            </a:r>
            <a:endParaRPr lang="en-US" sz="2040" spc="-51" dirty="0">
              <a:gradFill>
                <a:gsLst>
                  <a:gs pos="0">
                    <a:srgbClr val="FFFFFF"/>
                  </a:gs>
                  <a:gs pos="100000">
                    <a:srgbClr val="FFFFFF"/>
                  </a:gs>
                </a:gsLst>
                <a:lin ang="5400000" scaled="0"/>
              </a:gradFill>
            </a:endParaRPr>
          </a:p>
        </p:txBody>
      </p:sp>
      <p:sp>
        <p:nvSpPr>
          <p:cNvPr id="52" name="Down Arrow 51"/>
          <p:cNvSpPr/>
          <p:nvPr/>
        </p:nvSpPr>
        <p:spPr bwMode="auto">
          <a:xfrm rot="10800000">
            <a:off x="6024981" y="3320944"/>
            <a:ext cx="384894" cy="481118"/>
          </a:xfrm>
          <a:prstGeom prst="down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16" name="Down Arrow 15"/>
          <p:cNvSpPr/>
          <p:nvPr/>
        </p:nvSpPr>
        <p:spPr bwMode="auto">
          <a:xfrm>
            <a:off x="8880574" y="5062294"/>
            <a:ext cx="384894" cy="481118"/>
          </a:xfrm>
          <a:prstGeom prst="down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17" name="Down Arrow 16"/>
          <p:cNvSpPr/>
          <p:nvPr/>
        </p:nvSpPr>
        <p:spPr bwMode="auto">
          <a:xfrm rot="10800000">
            <a:off x="8880574" y="4970559"/>
            <a:ext cx="384894" cy="481118"/>
          </a:xfrm>
          <a:prstGeom prst="down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18" name="Rectangle 17"/>
          <p:cNvSpPr/>
          <p:nvPr/>
        </p:nvSpPr>
        <p:spPr bwMode="auto">
          <a:xfrm>
            <a:off x="7666037" y="4058194"/>
            <a:ext cx="2804058" cy="643320"/>
          </a:xfrm>
          <a:prstGeom prst="rect">
            <a:avLst/>
          </a:prstGeom>
          <a:solidFill>
            <a:srgbClr val="8D8D8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smtClean="0">
                <a:gradFill>
                  <a:gsLst>
                    <a:gs pos="0">
                      <a:srgbClr val="FFFFFF"/>
                    </a:gs>
                    <a:gs pos="100000">
                      <a:srgbClr val="FFFFFF"/>
                    </a:gs>
                  </a:gsLst>
                  <a:lin ang="5400000" scaled="0"/>
                </a:gradFill>
              </a:rPr>
              <a:t>LibGit2 Server</a:t>
            </a:r>
            <a:endParaRPr lang="en-US" sz="2040" spc="-51" dirty="0">
              <a:gradFill>
                <a:gsLst>
                  <a:gs pos="0">
                    <a:srgbClr val="FFFFFF"/>
                  </a:gs>
                  <a:gs pos="100000">
                    <a:srgbClr val="FFFFFF"/>
                  </a:gs>
                </a:gsLst>
                <a:lin ang="5400000" scaled="0"/>
              </a:gradFill>
            </a:endParaRPr>
          </a:p>
        </p:txBody>
      </p:sp>
      <p:sp>
        <p:nvSpPr>
          <p:cNvPr id="19" name="Down Arrow 18"/>
          <p:cNvSpPr/>
          <p:nvPr/>
        </p:nvSpPr>
        <p:spPr bwMode="auto">
          <a:xfrm>
            <a:off x="8199437" y="3412679"/>
            <a:ext cx="384894" cy="481118"/>
          </a:xfrm>
          <a:prstGeom prst="down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
        <p:nvSpPr>
          <p:cNvPr id="20" name="Down Arrow 19"/>
          <p:cNvSpPr/>
          <p:nvPr/>
        </p:nvSpPr>
        <p:spPr bwMode="auto">
          <a:xfrm rot="10800000">
            <a:off x="8199437" y="3320944"/>
            <a:ext cx="384894" cy="481118"/>
          </a:xfrm>
          <a:prstGeom prst="downArrow">
            <a:avLst/>
          </a:prstGeom>
          <a:solidFill>
            <a:schemeClr val="tx1">
              <a:lumMod val="6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7620713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Edward Thomson</a:t>
            </a:r>
            <a:endParaRPr lang="en-GB" dirty="0"/>
          </a:p>
        </p:txBody>
      </p:sp>
      <p:sp>
        <p:nvSpPr>
          <p:cNvPr id="6" name="Text Placeholder 5"/>
          <p:cNvSpPr txBox="1">
            <a:spLocks noGrp="1"/>
          </p:cNvSpPr>
          <p:nvPr>
            <p:ph type="body" sz="quarter" idx="10"/>
          </p:nvPr>
        </p:nvSpPr>
        <p:spPr>
          <a:xfrm>
            <a:off x="4922837" y="1668463"/>
            <a:ext cx="6391814" cy="4224683"/>
          </a:xfrm>
          <a:prstGeom prst="rect">
            <a:avLst/>
          </a:prstGeom>
          <a:noFill/>
        </p:spPr>
        <p:txBody>
          <a:bodyPr wrap="none" lIns="0" tIns="0" rIns="0" bIns="0" rtlCol="0">
            <a:spAutoFit/>
          </a:bodyPr>
          <a:lstStyle/>
          <a:p>
            <a:pPr marL="0" indent="0">
              <a:lnSpc>
                <a:spcPct val="90000"/>
              </a:lnSpc>
              <a:buNone/>
            </a:pPr>
            <a:r>
              <a:rPr lang="en-US" sz="3200" spc="-71" smtClean="0">
                <a:gradFill>
                  <a:gsLst>
                    <a:gs pos="2917">
                      <a:schemeClr val="tx1"/>
                    </a:gs>
                    <a:gs pos="30000">
                      <a:schemeClr val="tx1"/>
                    </a:gs>
                  </a:gsLst>
                  <a:lin ang="5400000" scaled="0"/>
                </a:gradFill>
              </a:rPr>
              <a:t>Senior </a:t>
            </a:r>
            <a:r>
              <a:rPr lang="en-US" sz="3200" spc="-71" dirty="0">
                <a:gradFill>
                  <a:gsLst>
                    <a:gs pos="2917">
                      <a:schemeClr val="tx1"/>
                    </a:gs>
                    <a:gs pos="30000">
                      <a:schemeClr val="tx1"/>
                    </a:gs>
                  </a:gsLst>
                  <a:lin ang="5400000" scaled="0"/>
                </a:gradFill>
              </a:rPr>
              <a:t>Software </a:t>
            </a:r>
            <a:r>
              <a:rPr lang="en-US" sz="3200" spc="-71">
                <a:gradFill>
                  <a:gsLst>
                    <a:gs pos="2917">
                      <a:schemeClr val="tx1"/>
                    </a:gs>
                    <a:gs pos="30000">
                      <a:schemeClr val="tx1"/>
                    </a:gs>
                  </a:gsLst>
                  <a:lin ang="5400000" scaled="0"/>
                </a:gradFill>
              </a:rPr>
              <a:t>Development </a:t>
            </a:r>
            <a:r>
              <a:rPr lang="en-US" sz="3200" spc="-71" smtClean="0">
                <a:gradFill>
                  <a:gsLst>
                    <a:gs pos="2917">
                      <a:schemeClr val="tx1"/>
                    </a:gs>
                    <a:gs pos="30000">
                      <a:schemeClr val="tx1"/>
                    </a:gs>
                  </a:gsLst>
                  <a:lin ang="5400000" scaled="0"/>
                </a:gradFill>
              </a:rPr>
              <a:t>Engineer</a:t>
            </a:r>
          </a:p>
          <a:p>
            <a:pPr marL="0" indent="0">
              <a:lnSpc>
                <a:spcPct val="90000"/>
              </a:lnSpc>
              <a:buNone/>
            </a:pPr>
            <a:r>
              <a:rPr lang="en-US" sz="3200" spc="-71" smtClean="0">
                <a:gradFill>
                  <a:gsLst>
                    <a:gs pos="2917">
                      <a:schemeClr val="tx1"/>
                    </a:gs>
                    <a:gs pos="30000">
                      <a:schemeClr val="tx1"/>
                    </a:gs>
                  </a:gsLst>
                  <a:lin ang="5400000" scaled="0"/>
                </a:gradFill>
              </a:rPr>
              <a:t>TFS </a:t>
            </a:r>
            <a:r>
              <a:rPr lang="en-US" sz="3200" spc="-71" dirty="0">
                <a:gradFill>
                  <a:gsLst>
                    <a:gs pos="2917">
                      <a:schemeClr val="tx1"/>
                    </a:gs>
                    <a:gs pos="30000">
                      <a:schemeClr val="tx1"/>
                    </a:gs>
                  </a:gsLst>
                  <a:lin ang="5400000" scaled="0"/>
                </a:gradFill>
              </a:rPr>
              <a:t>Version Control</a:t>
            </a:r>
          </a:p>
          <a:p>
            <a:pPr>
              <a:lnSpc>
                <a:spcPct val="90000"/>
              </a:lnSpc>
            </a:pPr>
            <a:endParaRPr lang="en-US" sz="2448" spc="-71" dirty="0">
              <a:gradFill>
                <a:gsLst>
                  <a:gs pos="2917">
                    <a:schemeClr val="tx1"/>
                  </a:gs>
                  <a:gs pos="30000">
                    <a:schemeClr val="tx1"/>
                  </a:gs>
                </a:gsLst>
                <a:lin ang="5400000" scaled="0"/>
              </a:gradFill>
            </a:endParaRPr>
          </a:p>
          <a:p>
            <a:pPr marL="0" indent="0">
              <a:lnSpc>
                <a:spcPct val="150000"/>
              </a:lnSpc>
              <a:buNone/>
            </a:pPr>
            <a:r>
              <a:rPr lang="en-US" sz="3600" b="1" spc="-71" dirty="0">
                <a:gradFill>
                  <a:gsLst>
                    <a:gs pos="2917">
                      <a:schemeClr val="tx1"/>
                    </a:gs>
                    <a:gs pos="30000">
                      <a:schemeClr val="tx1"/>
                    </a:gs>
                  </a:gsLst>
                  <a:lin ang="5400000" scaled="0"/>
                </a:gradFill>
              </a:rPr>
              <a:t>ethomson</a:t>
            </a:r>
            <a:r>
              <a:rPr lang="en-US" sz="3600" spc="-71" dirty="0">
                <a:gradFill>
                  <a:gsLst>
                    <a:gs pos="2917">
                      <a:schemeClr val="tx1"/>
                    </a:gs>
                    <a:gs pos="30000">
                      <a:schemeClr val="tx1"/>
                    </a:gs>
                  </a:gsLst>
                  <a:lin ang="5400000" scaled="0"/>
                </a:gradFill>
              </a:rPr>
              <a:t>@microsoft.com</a:t>
            </a:r>
          </a:p>
          <a:p>
            <a:pPr marL="0" indent="0">
              <a:lnSpc>
                <a:spcPct val="150000"/>
              </a:lnSpc>
              <a:buNone/>
            </a:pPr>
            <a:r>
              <a:rPr lang="en-US" sz="3600" spc="-71" dirty="0">
                <a:gradFill>
                  <a:gsLst>
                    <a:gs pos="2917">
                      <a:schemeClr val="tx1"/>
                    </a:gs>
                    <a:gs pos="30000">
                      <a:schemeClr val="tx1"/>
                    </a:gs>
                  </a:gsLst>
                  <a:lin ang="5400000" scaled="0"/>
                </a:gradFill>
              </a:rPr>
              <a:t>@</a:t>
            </a:r>
            <a:r>
              <a:rPr lang="en-US" sz="3600" b="1" spc="-71" dirty="0" err="1">
                <a:gradFill>
                  <a:gsLst>
                    <a:gs pos="2917">
                      <a:schemeClr val="tx1"/>
                    </a:gs>
                    <a:gs pos="30000">
                      <a:schemeClr val="tx1"/>
                    </a:gs>
                  </a:gsLst>
                  <a:lin ang="5400000" scaled="0"/>
                </a:gradFill>
              </a:rPr>
              <a:t>ethomson</a:t>
            </a:r>
            <a:endParaRPr lang="en-US" sz="3600" b="1" spc="-71" dirty="0">
              <a:gradFill>
                <a:gsLst>
                  <a:gs pos="2917">
                    <a:schemeClr val="tx1"/>
                  </a:gs>
                  <a:gs pos="30000">
                    <a:schemeClr val="tx1"/>
                  </a:gs>
                </a:gsLst>
                <a:lin ang="5400000" scaled="0"/>
              </a:gradFill>
            </a:endParaRPr>
          </a:p>
          <a:p>
            <a:pPr marL="0" indent="0">
              <a:lnSpc>
                <a:spcPct val="150000"/>
              </a:lnSpc>
              <a:buNone/>
            </a:pPr>
            <a:r>
              <a:rPr lang="en-US" sz="3600" spc="-71" dirty="0">
                <a:gradFill>
                  <a:gsLst>
                    <a:gs pos="2917">
                      <a:schemeClr val="tx1"/>
                    </a:gs>
                    <a:gs pos="30000">
                      <a:schemeClr val="tx1"/>
                    </a:gs>
                  </a:gsLst>
                  <a:lin ang="5400000" scaled="0"/>
                </a:gradFill>
              </a:rPr>
              <a:t>http://www.</a:t>
            </a:r>
            <a:r>
              <a:rPr lang="en-US" sz="3600" b="1" spc="-71" dirty="0">
                <a:gradFill>
                  <a:gsLst>
                    <a:gs pos="2917">
                      <a:schemeClr val="tx1"/>
                    </a:gs>
                    <a:gs pos="30000">
                      <a:schemeClr val="tx1"/>
                    </a:gs>
                  </a:gsLst>
                  <a:lin ang="5400000" scaled="0"/>
                </a:gradFill>
              </a:rPr>
              <a:t>edwardthomson.com</a:t>
            </a:r>
            <a:r>
              <a:rPr lang="en-US" sz="3600" spc="-71" dirty="0">
                <a:gradFill>
                  <a:gsLst>
                    <a:gs pos="2917">
                      <a:schemeClr val="tx1"/>
                    </a:gs>
                    <a:gs pos="30000">
                      <a:schemeClr val="tx1"/>
                    </a:gs>
                  </a:gsLst>
                  <a:lin ang="5400000" scaled="0"/>
                </a:gradFill>
              </a:rPr>
              <a:t>/</a:t>
            </a:r>
          </a:p>
        </p:txBody>
      </p:sp>
      <p:sp>
        <p:nvSpPr>
          <p:cNvPr id="7" name="Rectangle 6"/>
          <p:cNvSpPr/>
          <p:nvPr/>
        </p:nvSpPr>
        <p:spPr bwMode="auto">
          <a:xfrm>
            <a:off x="2510479" y="1694502"/>
            <a:ext cx="1955158" cy="1955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5117" tIns="47558" rIns="47558" bIns="95117" numCol="1" spcCol="0" rtlCol="0" fromWordArt="0" anchor="b" anchorCtr="0" forceAA="0" compatLnSpc="1">
            <a:prstTxWarp prst="textNoShape">
              <a:avLst/>
            </a:prstTxWarp>
            <a:noAutofit/>
          </a:bodyPr>
          <a:lstStyle/>
          <a:p>
            <a:pPr defTabSz="950865" fontAlgn="base">
              <a:spcBef>
                <a:spcPct val="0"/>
              </a:spcBef>
              <a:spcAft>
                <a:spcPct val="0"/>
              </a:spcAft>
            </a:pPr>
            <a:endParaRPr lang="en-US" sz="1664" spc="-53" dirty="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bwMode="white">
          <a:xfrm>
            <a:off x="2869289" y="2089510"/>
            <a:ext cx="1237533" cy="1165144"/>
            <a:chOff x="5809238" y="4029907"/>
            <a:chExt cx="1189694" cy="1120104"/>
          </a:xfrm>
        </p:grpSpPr>
        <p:sp>
          <p:nvSpPr>
            <p:cNvPr id="9" name="Freeform 132"/>
            <p:cNvSpPr>
              <a:spLocks/>
            </p:cNvSpPr>
            <p:nvPr/>
          </p:nvSpPr>
          <p:spPr bwMode="white">
            <a:xfrm>
              <a:off x="5825026" y="4872871"/>
              <a:ext cx="288757" cy="277140"/>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5112" tIns="47557" rIns="95112" bIns="47557" numCol="1" rtlCol="0" anchor="ctr" anchorCtr="0" compatLnSpc="1">
              <a:prstTxWarp prst="textNoShape">
                <a:avLst/>
              </a:prstTxWarp>
            </a:bodyPr>
            <a:lstStyle/>
            <a:p>
              <a:pPr defTabSz="770533"/>
              <a:endParaRPr lang="en-US" sz="1664" spc="-127">
                <a:solidFill>
                  <a:srgbClr val="000000">
                    <a:lumMod val="50000"/>
                  </a:srgbClr>
                </a:solidFill>
                <a:latin typeface="Segoe Light" pitchFamily="34" charset="0"/>
              </a:endParaRPr>
            </a:p>
          </p:txBody>
        </p:sp>
        <p:sp>
          <p:nvSpPr>
            <p:cNvPr id="10" name="Freeform 133"/>
            <p:cNvSpPr>
              <a:spLocks/>
            </p:cNvSpPr>
            <p:nvPr/>
          </p:nvSpPr>
          <p:spPr bwMode="white">
            <a:xfrm>
              <a:off x="5809238" y="4029907"/>
              <a:ext cx="1189694" cy="112010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5112" tIns="47557" rIns="95112" bIns="47557" numCol="1" rtlCol="0" anchor="ctr" anchorCtr="0" compatLnSpc="1">
              <a:prstTxWarp prst="textNoShape">
                <a:avLst/>
              </a:prstTxWarp>
            </a:bodyPr>
            <a:lstStyle/>
            <a:p>
              <a:pPr defTabSz="770533"/>
              <a:endParaRPr lang="en-US" sz="1664" spc="-127">
                <a:solidFill>
                  <a:srgbClr val="000000">
                    <a:lumMod val="50000"/>
                  </a:srgbClr>
                </a:solidFill>
                <a:latin typeface="Segoe Light" pitchFamily="34" charset="0"/>
              </a:endParaRPr>
            </a:p>
          </p:txBody>
        </p:sp>
        <p:sp>
          <p:nvSpPr>
            <p:cNvPr id="11" name="Freeform 134"/>
            <p:cNvSpPr>
              <a:spLocks/>
            </p:cNvSpPr>
            <p:nvPr/>
          </p:nvSpPr>
          <p:spPr bwMode="white">
            <a:xfrm>
              <a:off x="5809238" y="4434068"/>
              <a:ext cx="762331" cy="715943"/>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5112" tIns="47557" rIns="95112" bIns="47557" numCol="1" rtlCol="0" anchor="ctr" anchorCtr="0" compatLnSpc="1">
              <a:prstTxWarp prst="textNoShape">
                <a:avLst/>
              </a:prstTxWarp>
            </a:bodyPr>
            <a:lstStyle/>
            <a:p>
              <a:pPr defTabSz="770533"/>
              <a:endParaRPr lang="en-US" sz="1664" spc="-127">
                <a:solidFill>
                  <a:srgbClr val="000000">
                    <a:lumMod val="50000"/>
                  </a:srgbClr>
                </a:solidFill>
                <a:latin typeface="Segoe Light" pitchFamily="34" charset="0"/>
              </a:endParaRPr>
            </a:p>
          </p:txBody>
        </p:sp>
      </p:grpSp>
      <p:sp>
        <p:nvSpPr>
          <p:cNvPr id="12" name="Rectangle 11"/>
          <p:cNvSpPr/>
          <p:nvPr/>
        </p:nvSpPr>
        <p:spPr bwMode="auto">
          <a:xfrm>
            <a:off x="374620" y="1694502"/>
            <a:ext cx="1955158" cy="1955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5117" tIns="47558" rIns="47558" bIns="95117" numCol="1" spcCol="0" rtlCol="0" fromWordArt="0" anchor="b" anchorCtr="0" forceAA="0" compatLnSpc="1">
            <a:prstTxWarp prst="textNoShape">
              <a:avLst/>
            </a:prstTxWarp>
            <a:noAutofit/>
          </a:bodyPr>
          <a:lstStyle/>
          <a:p>
            <a:pPr defTabSz="950865" fontAlgn="base">
              <a:spcBef>
                <a:spcPct val="0"/>
              </a:spcBef>
              <a:spcAft>
                <a:spcPct val="0"/>
              </a:spcAft>
            </a:pPr>
            <a:endParaRPr lang="en-US" sz="1664" spc="-53" dirty="0">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12"/>
          <p:cNvSpPr>
            <a:spLocks noEditPoints="1"/>
          </p:cNvSpPr>
          <p:nvPr/>
        </p:nvSpPr>
        <p:spPr bwMode="black">
          <a:xfrm>
            <a:off x="700045" y="2180112"/>
            <a:ext cx="1270919" cy="983939"/>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5135" tIns="47567" rIns="95135" bIns="4756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dirty="0">
              <a:solidFill>
                <a:srgbClr val="000000"/>
              </a:solidFill>
            </a:endParaRPr>
          </a:p>
        </p:txBody>
      </p:sp>
    </p:spTree>
    <p:extLst>
      <p:ext uri="{BB962C8B-B14F-4D97-AF65-F5344CB8AC3E}">
        <p14:creationId xmlns:p14="http://schemas.microsoft.com/office/powerpoint/2010/main" val="319662522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3717941"/>
          </a:xfrm>
        </p:spPr>
        <p:txBody>
          <a:bodyPr/>
          <a:lstStyle/>
          <a:p>
            <a:pPr marL="0" indent="0">
              <a:buNone/>
            </a:pPr>
            <a:r>
              <a:rPr lang="en-GB" dirty="0" smtClean="0"/>
              <a:t>Repository structure in SQL</a:t>
            </a:r>
          </a:p>
          <a:p>
            <a:pPr marL="401638" lvl="1" indent="-401638"/>
            <a:r>
              <a:rPr lang="en-GB" dirty="0" smtClean="0"/>
              <a:t>On-premises Team Foundation Server:  SQL Server</a:t>
            </a:r>
          </a:p>
          <a:p>
            <a:pPr marL="401638" lvl="1" indent="-401638"/>
            <a:r>
              <a:rPr lang="en-GB" dirty="0" smtClean="0"/>
              <a:t>Visual Studio Online:  SQL Azure</a:t>
            </a:r>
          </a:p>
          <a:p>
            <a:pPr marL="0" indent="0">
              <a:buNone/>
            </a:pPr>
            <a:endParaRPr lang="en-GB" smtClean="0"/>
          </a:p>
          <a:p>
            <a:pPr marL="0" indent="0">
              <a:buNone/>
            </a:pPr>
            <a:r>
              <a:rPr lang="en-GB" smtClean="0"/>
              <a:t>Files </a:t>
            </a:r>
            <a:r>
              <a:rPr lang="en-GB" dirty="0" smtClean="0"/>
              <a:t>stored in TFS File Service</a:t>
            </a:r>
          </a:p>
          <a:p>
            <a:pPr marL="401638" lvl="1" indent="-401638"/>
            <a:r>
              <a:rPr lang="en-GB" dirty="0" smtClean="0"/>
              <a:t>On-premises Team Foundation Server:  SQL Server</a:t>
            </a:r>
          </a:p>
          <a:p>
            <a:pPr marL="401638" lvl="1" indent="-401638"/>
            <a:r>
              <a:rPr lang="en-GB" dirty="0" smtClean="0"/>
              <a:t>Visual Studio Online:  Azure Blob Storage</a:t>
            </a:r>
          </a:p>
        </p:txBody>
      </p:sp>
      <p:sp>
        <p:nvSpPr>
          <p:cNvPr id="3" name="Title 2"/>
          <p:cNvSpPr>
            <a:spLocks noGrp="1"/>
          </p:cNvSpPr>
          <p:nvPr>
            <p:ph type="title"/>
          </p:nvPr>
        </p:nvSpPr>
        <p:spPr/>
        <p:txBody>
          <a:bodyPr/>
          <a:lstStyle/>
          <a:p>
            <a:r>
              <a:rPr lang="en-US" dirty="0" err="1"/>
              <a:t>Git</a:t>
            </a:r>
            <a:r>
              <a:rPr lang="en-US" dirty="0"/>
              <a:t> Repositories in SQL</a:t>
            </a:r>
            <a:endParaRPr lang="en-GB" dirty="0"/>
          </a:p>
        </p:txBody>
      </p:sp>
    </p:spTree>
    <p:extLst>
      <p:ext uri="{BB962C8B-B14F-4D97-AF65-F5344CB8AC3E}">
        <p14:creationId xmlns:p14="http://schemas.microsoft.com/office/powerpoint/2010/main" val="38288346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smtClean="0">
                <a:latin typeface="+mj-lt"/>
              </a:rPr>
              <a:t>Git</a:t>
            </a:r>
            <a:r>
              <a:rPr lang="en-US" dirty="0" smtClean="0">
                <a:latin typeface="+mj-lt"/>
              </a:rPr>
              <a:t> Repositories in SQL</a:t>
            </a:r>
            <a:endParaRPr lang="en-US" dirty="0">
              <a:latin typeface="+mj-lt"/>
            </a:endParaRPr>
          </a:p>
        </p:txBody>
      </p:sp>
      <p:sp>
        <p:nvSpPr>
          <p:cNvPr id="6" name="Text Placeholder 5"/>
          <p:cNvSpPr>
            <a:spLocks noGrp="1"/>
          </p:cNvSpPr>
          <p:nvPr>
            <p:ph type="body" sz="quarter" idx="4294967295"/>
          </p:nvPr>
        </p:nvSpPr>
        <p:spPr>
          <a:xfrm>
            <a:off x="274638" y="1212850"/>
            <a:ext cx="11887200" cy="5478423"/>
          </a:xfrm>
          <a:prstGeom prst="rect">
            <a:avLst/>
          </a:prstGeom>
        </p:spPr>
        <p:txBody>
          <a:bodyPr/>
          <a:lstStyle/>
          <a:p>
            <a:r>
              <a:rPr lang="en-US" dirty="0" smtClean="0">
                <a:latin typeface="+mj-lt"/>
              </a:rPr>
              <a:t>Repository Existence and Ownership</a:t>
            </a:r>
          </a:p>
          <a:p>
            <a:pPr marL="0" indent="0">
              <a:buNone/>
            </a:pPr>
            <a:r>
              <a:rPr lang="en-US" sz="2000" dirty="0" smtClean="0">
                <a:latin typeface="+mj-lt"/>
              </a:rPr>
              <a:t>	</a:t>
            </a:r>
            <a:r>
              <a:rPr lang="en-US" sz="2000" dirty="0" err="1" smtClean="0">
                <a:solidFill>
                  <a:schemeClr val="tx1"/>
                </a:solidFill>
                <a:latin typeface="+mj-lt"/>
              </a:rPr>
              <a:t>tbl_GitRepository</a:t>
            </a:r>
            <a:r>
              <a:rPr lang="en-US" sz="2000" dirty="0" smtClean="0">
                <a:solidFill>
                  <a:schemeClr val="tx1"/>
                </a:solidFill>
                <a:latin typeface="+mj-lt"/>
              </a:rPr>
              <a:t> (</a:t>
            </a:r>
            <a:r>
              <a:rPr lang="en-US" sz="2000" dirty="0" err="1" smtClean="0">
                <a:solidFill>
                  <a:schemeClr val="tx1"/>
                </a:solidFill>
                <a:latin typeface="+mj-lt"/>
              </a:rPr>
              <a:t>RepositoryId</a:t>
            </a:r>
            <a:r>
              <a:rPr lang="en-US" sz="2000" dirty="0" smtClean="0">
                <a:solidFill>
                  <a:schemeClr val="tx1"/>
                </a:solidFill>
                <a:latin typeface="+mj-lt"/>
              </a:rPr>
              <a:t>, Name, </a:t>
            </a:r>
            <a:r>
              <a:rPr lang="en-US" sz="2000" dirty="0" err="1" smtClean="0">
                <a:solidFill>
                  <a:schemeClr val="tx1"/>
                </a:solidFill>
                <a:latin typeface="+mj-lt"/>
              </a:rPr>
              <a:t>CreationDate</a:t>
            </a:r>
            <a:r>
              <a:rPr lang="en-US" sz="2000" dirty="0" smtClean="0">
                <a:solidFill>
                  <a:schemeClr val="tx1"/>
                </a:solidFill>
                <a:latin typeface="+mj-lt"/>
              </a:rPr>
              <a:t>, State, </a:t>
            </a:r>
            <a:r>
              <a:rPr lang="en-US" sz="2000" dirty="0" err="1" smtClean="0">
                <a:solidFill>
                  <a:schemeClr val="tx1"/>
                </a:solidFill>
                <a:latin typeface="+mj-lt"/>
              </a:rPr>
              <a:t>TeamProjectUri</a:t>
            </a:r>
            <a:r>
              <a:rPr lang="en-US" sz="2000" dirty="0" smtClean="0">
                <a:solidFill>
                  <a:schemeClr val="tx1"/>
                </a:solidFill>
                <a:latin typeface="+mj-lt"/>
              </a:rPr>
              <a:t>)</a:t>
            </a:r>
          </a:p>
          <a:p>
            <a:endParaRPr lang="en-US" sz="2000" dirty="0" smtClean="0">
              <a:solidFill>
                <a:schemeClr val="tx1"/>
              </a:solidFill>
              <a:latin typeface="+mj-lt"/>
            </a:endParaRPr>
          </a:p>
          <a:p>
            <a:r>
              <a:rPr lang="en-US" dirty="0" smtClean="0">
                <a:latin typeface="+mj-lt"/>
              </a:rPr>
              <a:t>Git Ref Pointers</a:t>
            </a:r>
          </a:p>
          <a:p>
            <a:pPr marL="0" indent="0">
              <a:buNone/>
            </a:pPr>
            <a:r>
              <a:rPr lang="en-US" sz="2000" dirty="0" smtClean="0">
                <a:latin typeface="+mj-lt"/>
              </a:rPr>
              <a:t>	</a:t>
            </a:r>
            <a:r>
              <a:rPr lang="en-US" sz="2000" dirty="0" err="1" smtClean="0">
                <a:solidFill>
                  <a:schemeClr val="tx1"/>
                </a:solidFill>
                <a:latin typeface="+mj-lt"/>
              </a:rPr>
              <a:t>tbl_GitRef</a:t>
            </a:r>
            <a:r>
              <a:rPr lang="en-US" sz="2000" dirty="0" smtClean="0">
                <a:solidFill>
                  <a:schemeClr val="tx1"/>
                </a:solidFill>
                <a:latin typeface="+mj-lt"/>
              </a:rPr>
              <a:t> (</a:t>
            </a:r>
            <a:r>
              <a:rPr lang="en-US" sz="2000" dirty="0" err="1" smtClean="0">
                <a:solidFill>
                  <a:schemeClr val="tx1"/>
                </a:solidFill>
                <a:latin typeface="+mj-lt"/>
              </a:rPr>
              <a:t>RepositoryId</a:t>
            </a:r>
            <a:r>
              <a:rPr lang="en-US" sz="2000" dirty="0" smtClean="0">
                <a:solidFill>
                  <a:schemeClr val="tx1"/>
                </a:solidFill>
                <a:latin typeface="+mj-lt"/>
              </a:rPr>
              <a:t>, Name, </a:t>
            </a:r>
            <a:r>
              <a:rPr lang="en-US" sz="2000" dirty="0" err="1" smtClean="0">
                <a:solidFill>
                  <a:schemeClr val="tx1"/>
                </a:solidFill>
                <a:latin typeface="+mj-lt"/>
              </a:rPr>
              <a:t>ObjectId</a:t>
            </a:r>
            <a:r>
              <a:rPr lang="en-US" sz="2000" dirty="0" smtClean="0">
                <a:solidFill>
                  <a:schemeClr val="tx1"/>
                </a:solidFill>
                <a:latin typeface="+mj-lt"/>
              </a:rPr>
              <a:t>, </a:t>
            </a:r>
            <a:r>
              <a:rPr lang="en-US" sz="2000" dirty="0" err="1" smtClean="0">
                <a:solidFill>
                  <a:schemeClr val="tx1"/>
                </a:solidFill>
                <a:latin typeface="+mj-lt"/>
              </a:rPr>
              <a:t>IsDefaultBranch</a:t>
            </a:r>
            <a:r>
              <a:rPr lang="en-US" sz="2000" dirty="0" smtClean="0">
                <a:solidFill>
                  <a:schemeClr val="tx1"/>
                </a:solidFill>
                <a:latin typeface="+mj-lt"/>
              </a:rPr>
              <a:t>)</a:t>
            </a:r>
          </a:p>
          <a:p>
            <a:endParaRPr lang="en-US" sz="2000" dirty="0" smtClean="0">
              <a:solidFill>
                <a:schemeClr val="tx1"/>
              </a:solidFill>
              <a:latin typeface="+mj-lt"/>
            </a:endParaRPr>
          </a:p>
          <a:p>
            <a:r>
              <a:rPr lang="en-US" dirty="0" smtClean="0">
                <a:latin typeface="+mj-lt"/>
              </a:rPr>
              <a:t>Git Push Log</a:t>
            </a:r>
          </a:p>
          <a:p>
            <a:pPr marL="0" indent="0">
              <a:buNone/>
            </a:pPr>
            <a:r>
              <a:rPr lang="en-US" sz="2000" dirty="0" smtClean="0">
                <a:latin typeface="+mj-lt"/>
              </a:rPr>
              <a:t>	</a:t>
            </a:r>
            <a:r>
              <a:rPr lang="en-US" sz="2000" dirty="0" err="1" smtClean="0">
                <a:solidFill>
                  <a:schemeClr val="tx1"/>
                </a:solidFill>
                <a:latin typeface="+mj-lt"/>
              </a:rPr>
              <a:t>tbl_GitPush</a:t>
            </a:r>
            <a:r>
              <a:rPr lang="en-US" sz="2000" dirty="0" smtClean="0">
                <a:solidFill>
                  <a:schemeClr val="tx1"/>
                </a:solidFill>
                <a:latin typeface="+mj-lt"/>
              </a:rPr>
              <a:t> (</a:t>
            </a:r>
            <a:r>
              <a:rPr lang="en-US" sz="2000" dirty="0" err="1" smtClean="0">
                <a:solidFill>
                  <a:schemeClr val="tx1"/>
                </a:solidFill>
                <a:latin typeface="+mj-lt"/>
              </a:rPr>
              <a:t>PushId</a:t>
            </a:r>
            <a:r>
              <a:rPr lang="en-US" sz="2000" dirty="0" smtClean="0">
                <a:solidFill>
                  <a:schemeClr val="tx1"/>
                </a:solidFill>
                <a:latin typeface="+mj-lt"/>
              </a:rPr>
              <a:t>, </a:t>
            </a:r>
            <a:r>
              <a:rPr lang="en-US" sz="2000" dirty="0" err="1" smtClean="0">
                <a:solidFill>
                  <a:schemeClr val="tx1"/>
                </a:solidFill>
                <a:latin typeface="+mj-lt"/>
              </a:rPr>
              <a:t>PusherId</a:t>
            </a:r>
            <a:r>
              <a:rPr lang="en-US" sz="2000" dirty="0" smtClean="0">
                <a:solidFill>
                  <a:schemeClr val="tx1"/>
                </a:solidFill>
                <a:latin typeface="+mj-lt"/>
              </a:rPr>
              <a:t>, </a:t>
            </a:r>
            <a:r>
              <a:rPr lang="en-US" sz="2000" dirty="0" err="1" smtClean="0">
                <a:solidFill>
                  <a:schemeClr val="tx1"/>
                </a:solidFill>
                <a:latin typeface="+mj-lt"/>
              </a:rPr>
              <a:t>PushTime</a:t>
            </a:r>
            <a:r>
              <a:rPr lang="en-US" sz="2000" dirty="0" smtClean="0">
                <a:solidFill>
                  <a:schemeClr val="tx1"/>
                </a:solidFill>
                <a:latin typeface="+mj-lt"/>
              </a:rPr>
              <a:t>)</a:t>
            </a:r>
          </a:p>
          <a:p>
            <a:endParaRPr lang="en-US" sz="2000" dirty="0" smtClean="0">
              <a:solidFill>
                <a:schemeClr val="tx1"/>
              </a:solidFill>
              <a:latin typeface="+mj-lt"/>
            </a:endParaRPr>
          </a:p>
          <a:p>
            <a:r>
              <a:rPr lang="en-US" dirty="0" smtClean="0">
                <a:latin typeface="+mj-lt"/>
              </a:rPr>
              <a:t>Git Ref Log</a:t>
            </a:r>
          </a:p>
          <a:p>
            <a:pPr marL="0" indent="0">
              <a:buNone/>
            </a:pPr>
            <a:r>
              <a:rPr lang="en-US" sz="2000" dirty="0" smtClean="0">
                <a:latin typeface="+mj-lt"/>
              </a:rPr>
              <a:t>	</a:t>
            </a:r>
            <a:r>
              <a:rPr lang="en-US" sz="2000" dirty="0" err="1" smtClean="0">
                <a:solidFill>
                  <a:schemeClr val="tx1"/>
                </a:solidFill>
                <a:latin typeface="+mj-lt"/>
              </a:rPr>
              <a:t>tbl_GitRefLog</a:t>
            </a:r>
            <a:r>
              <a:rPr lang="en-US" sz="2000" dirty="0">
                <a:solidFill>
                  <a:schemeClr val="tx1"/>
                </a:solidFill>
                <a:latin typeface="+mj-lt"/>
              </a:rPr>
              <a:t> </a:t>
            </a:r>
            <a:r>
              <a:rPr lang="en-US" sz="2000" dirty="0" smtClean="0">
                <a:solidFill>
                  <a:schemeClr val="tx1"/>
                </a:solidFill>
                <a:latin typeface="+mj-lt"/>
              </a:rPr>
              <a:t>(</a:t>
            </a:r>
            <a:r>
              <a:rPr lang="en-US" sz="2000" dirty="0" err="1" smtClean="0">
                <a:solidFill>
                  <a:schemeClr val="tx1"/>
                </a:solidFill>
                <a:latin typeface="+mj-lt"/>
              </a:rPr>
              <a:t>PushId</a:t>
            </a:r>
            <a:r>
              <a:rPr lang="en-US" sz="2000" dirty="0" smtClean="0">
                <a:solidFill>
                  <a:schemeClr val="tx1"/>
                </a:solidFill>
                <a:latin typeface="+mj-lt"/>
              </a:rPr>
              <a:t>, Name, </a:t>
            </a:r>
            <a:r>
              <a:rPr lang="en-US" sz="2000" dirty="0" err="1" smtClean="0">
                <a:solidFill>
                  <a:schemeClr val="tx1"/>
                </a:solidFill>
                <a:latin typeface="+mj-lt"/>
              </a:rPr>
              <a:t>OldObjectId</a:t>
            </a:r>
            <a:r>
              <a:rPr lang="en-US" sz="2000" dirty="0" smtClean="0">
                <a:solidFill>
                  <a:schemeClr val="tx1"/>
                </a:solidFill>
                <a:latin typeface="+mj-lt"/>
              </a:rPr>
              <a:t>, </a:t>
            </a:r>
            <a:r>
              <a:rPr lang="en-US" sz="2000" dirty="0" err="1" smtClean="0">
                <a:solidFill>
                  <a:schemeClr val="tx1"/>
                </a:solidFill>
                <a:latin typeface="+mj-lt"/>
              </a:rPr>
              <a:t>NewObjectId</a:t>
            </a:r>
            <a:r>
              <a:rPr lang="en-US" sz="2000" dirty="0" smtClean="0">
                <a:solidFill>
                  <a:schemeClr val="tx1"/>
                </a:solidFill>
                <a:latin typeface="+mj-lt"/>
              </a:rPr>
              <a:t>)</a:t>
            </a:r>
          </a:p>
          <a:p>
            <a:endParaRPr lang="en-US" sz="2000" dirty="0">
              <a:latin typeface="+mj-lt"/>
            </a:endParaRPr>
          </a:p>
        </p:txBody>
      </p:sp>
    </p:spTree>
    <p:extLst>
      <p:ext uri="{BB962C8B-B14F-4D97-AF65-F5344CB8AC3E}">
        <p14:creationId xmlns:p14="http://schemas.microsoft.com/office/powerpoint/2010/main" val="165621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600" dirty="0" smtClean="0"/>
              <a:t>Advanced </a:t>
            </a:r>
            <a:r>
              <a:rPr lang="en-US" sz="6600" dirty="0" err="1" smtClean="0"/>
              <a:t>Git</a:t>
            </a:r>
            <a:r>
              <a:rPr lang="en-US" sz="6600" dirty="0" smtClean="0"/>
              <a:t> Usage</a:t>
            </a:r>
            <a:endParaRPr lang="en-US" sz="6600" dirty="0"/>
          </a:p>
        </p:txBody>
      </p:sp>
    </p:spTree>
    <p:extLst>
      <p:ext uri="{BB962C8B-B14F-4D97-AF65-F5344CB8AC3E}">
        <p14:creationId xmlns:p14="http://schemas.microsoft.com/office/powerpoint/2010/main" val="339482058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nSpc>
                <a:spcPct val="150000"/>
              </a:lnSpc>
            </a:pPr>
            <a:r>
              <a:rPr lang="en-GB" dirty="0" smtClean="0"/>
              <a:t>Install Git for Windows</a:t>
            </a:r>
          </a:p>
          <a:p>
            <a:pPr>
              <a:lnSpc>
                <a:spcPct val="150000"/>
              </a:lnSpc>
            </a:pPr>
            <a:r>
              <a:rPr lang="en-GB" dirty="0" smtClean="0"/>
              <a:t>Install </a:t>
            </a:r>
            <a:r>
              <a:rPr lang="en-GB" dirty="0" err="1" smtClean="0"/>
              <a:t>PoshGit</a:t>
            </a:r>
            <a:endParaRPr lang="en-GB" dirty="0" smtClean="0"/>
          </a:p>
          <a:p>
            <a:pPr>
              <a:lnSpc>
                <a:spcPct val="150000"/>
              </a:lnSpc>
            </a:pPr>
            <a:r>
              <a:rPr lang="en-GB" dirty="0" smtClean="0"/>
              <a:t>Install Windows Credential Helper</a:t>
            </a:r>
            <a:endParaRPr lang="en-GB" dirty="0"/>
          </a:p>
        </p:txBody>
      </p:sp>
      <p:sp>
        <p:nvSpPr>
          <p:cNvPr id="3" name="Title 2"/>
          <p:cNvSpPr>
            <a:spLocks noGrp="1"/>
          </p:cNvSpPr>
          <p:nvPr>
            <p:ph type="title"/>
          </p:nvPr>
        </p:nvSpPr>
        <p:spPr/>
        <p:txBody>
          <a:bodyPr/>
          <a:lstStyle/>
          <a:p>
            <a:r>
              <a:rPr lang="en-GB" dirty="0" smtClean="0"/>
              <a:t>Installing the perfect command line</a:t>
            </a:r>
            <a:endParaRPr lang="en-GB" dirty="0"/>
          </a:p>
        </p:txBody>
      </p:sp>
      <p:sp>
        <p:nvSpPr>
          <p:cNvPr id="4" name="Text Placeholder 3"/>
          <p:cNvSpPr>
            <a:spLocks noGrp="1"/>
          </p:cNvSpPr>
          <p:nvPr>
            <p:ph type="body" sz="quarter" idx="11"/>
          </p:nvPr>
        </p:nvSpPr>
        <p:spPr/>
        <p:txBody>
          <a:bodyPr/>
          <a:lstStyle/>
          <a:p>
            <a:r>
              <a:rPr lang="en-GB" sz="2000" dirty="0" smtClean="0">
                <a:solidFill>
                  <a:schemeClr val="tx1"/>
                </a:solidFill>
              </a:rPr>
              <a:t>http://aka.ms/GitCL</a:t>
            </a:r>
          </a:p>
          <a:p>
            <a:endParaRPr lang="en-GB"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140" y="2125676"/>
            <a:ext cx="2285975" cy="2285975"/>
          </a:xfrm>
          <a:prstGeom prst="rect">
            <a:avLst/>
          </a:prstGeom>
        </p:spPr>
      </p:pic>
      <p:pic>
        <p:nvPicPr>
          <p:cNvPr id="6" name="Picture 5"/>
          <p:cNvPicPr>
            <a:picLocks noChangeAspect="1"/>
          </p:cNvPicPr>
          <p:nvPr/>
        </p:nvPicPr>
        <p:blipFill rotWithShape="1">
          <a:blip r:embed="rId4"/>
          <a:srcRect b="10753"/>
          <a:stretch/>
        </p:blipFill>
        <p:spPr>
          <a:xfrm>
            <a:off x="4199001" y="4717584"/>
            <a:ext cx="7962837" cy="2276941"/>
          </a:xfrm>
          <a:prstGeom prst="rect">
            <a:avLst/>
          </a:prstGeom>
        </p:spPr>
      </p:pic>
    </p:spTree>
    <p:extLst>
      <p:ext uri="{BB962C8B-B14F-4D97-AF65-F5344CB8AC3E}">
        <p14:creationId xmlns:p14="http://schemas.microsoft.com/office/powerpoint/2010/main" val="182355478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0837" y="1516062"/>
            <a:ext cx="8778210" cy="5029200"/>
          </a:xfrm>
        </p:spPr>
        <p:txBody>
          <a:bodyPr/>
          <a:lstStyle/>
          <a:p>
            <a:pPr marL="0" indent="0">
              <a:buNone/>
            </a:pPr>
            <a:r>
              <a:rPr lang="en-GB" dirty="0" smtClean="0"/>
              <a:t>Pick the middle one:</a:t>
            </a:r>
            <a:endParaRPr lang="en-GB" dirty="0"/>
          </a:p>
        </p:txBody>
      </p:sp>
      <p:sp>
        <p:nvSpPr>
          <p:cNvPr id="3" name="Title 2"/>
          <p:cNvSpPr>
            <a:spLocks noGrp="1"/>
          </p:cNvSpPr>
          <p:nvPr>
            <p:ph type="title"/>
          </p:nvPr>
        </p:nvSpPr>
        <p:spPr/>
        <p:txBody>
          <a:bodyPr/>
          <a:lstStyle/>
          <a:p>
            <a:r>
              <a:rPr lang="en-GB" smtClean="0"/>
              <a:t>Tip: Installing Git for Windows</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262" y="2399994"/>
            <a:ext cx="5760657" cy="4480510"/>
          </a:xfrm>
          <a:prstGeom prst="rect">
            <a:avLst/>
          </a:prstGeom>
        </p:spPr>
      </p:pic>
    </p:spTree>
    <p:extLst>
      <p:ext uri="{BB962C8B-B14F-4D97-AF65-F5344CB8AC3E}">
        <p14:creationId xmlns:p14="http://schemas.microsoft.com/office/powerpoint/2010/main" val="50324261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505548" y="1668463"/>
            <a:ext cx="8778210" cy="5029200"/>
          </a:xfrm>
        </p:spPr>
        <p:txBody>
          <a:bodyPr/>
          <a:lstStyle/>
          <a:p>
            <a:pPr marL="0" indent="0">
              <a:buNone/>
            </a:pPr>
            <a:r>
              <a:rPr lang="en-GB" dirty="0" err="1" smtClean="0"/>
              <a:t>gitignore</a:t>
            </a:r>
            <a:r>
              <a:rPr lang="en-GB" dirty="0" smtClean="0"/>
              <a:t> file specifies which files get ignored from the repo by default</a:t>
            </a:r>
            <a:br>
              <a:rPr lang="en-GB" dirty="0" smtClean="0"/>
            </a:br>
            <a:endParaRPr lang="en-GB" dirty="0" smtClean="0"/>
          </a:p>
          <a:p>
            <a:pPr marL="0" indent="0">
              <a:buNone/>
            </a:pPr>
            <a:r>
              <a:rPr lang="en-GB" dirty="0" smtClean="0"/>
              <a:t>Best stored in the repo</a:t>
            </a:r>
            <a:br>
              <a:rPr lang="en-GB" dirty="0" smtClean="0"/>
            </a:br>
            <a:endParaRPr lang="en-GB" dirty="0" smtClean="0"/>
          </a:p>
          <a:p>
            <a:pPr marL="0" indent="0">
              <a:buNone/>
            </a:pPr>
            <a:r>
              <a:rPr lang="en-GB" dirty="0" smtClean="0"/>
              <a:t>Go to Git Settings in VS to create a default one</a:t>
            </a:r>
            <a:endParaRPr lang="en-GB" dirty="0"/>
          </a:p>
        </p:txBody>
      </p:sp>
      <p:sp>
        <p:nvSpPr>
          <p:cNvPr id="3" name="Title 2"/>
          <p:cNvSpPr>
            <a:spLocks noGrp="1"/>
          </p:cNvSpPr>
          <p:nvPr>
            <p:ph type="title"/>
          </p:nvPr>
        </p:nvSpPr>
        <p:spPr/>
        <p:txBody>
          <a:bodyPr/>
          <a:lstStyle/>
          <a:p>
            <a:r>
              <a:rPr lang="en-GB" dirty="0" smtClean="0"/>
              <a:t>Ignoring stuff with .</a:t>
            </a:r>
            <a:r>
              <a:rPr lang="en-GB" dirty="0" err="1" smtClean="0"/>
              <a:t>gitignore</a:t>
            </a:r>
            <a:endParaRPr lang="en-GB" dirty="0"/>
          </a:p>
        </p:txBody>
      </p:sp>
      <p:pic>
        <p:nvPicPr>
          <p:cNvPr id="8" name="Picture 7"/>
          <p:cNvPicPr>
            <a:picLocks noChangeAspect="1"/>
          </p:cNvPicPr>
          <p:nvPr/>
        </p:nvPicPr>
        <p:blipFill>
          <a:blip r:embed="rId3"/>
          <a:stretch>
            <a:fillRect/>
          </a:stretch>
        </p:blipFill>
        <p:spPr>
          <a:xfrm>
            <a:off x="392361" y="1844349"/>
            <a:ext cx="2991267" cy="4677428"/>
          </a:xfrm>
          <a:prstGeom prst="rect">
            <a:avLst/>
          </a:prstGeom>
          <a:ln>
            <a:solidFill>
              <a:schemeClr val="bg1">
                <a:lumMod val="75000"/>
              </a:schemeClr>
            </a:solidFill>
          </a:ln>
        </p:spPr>
      </p:pic>
    </p:spTree>
    <p:extLst>
      <p:ext uri="{BB962C8B-B14F-4D97-AF65-F5344CB8AC3E}">
        <p14:creationId xmlns:p14="http://schemas.microsoft.com/office/powerpoint/2010/main" val="192208379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93356" y="1668463"/>
            <a:ext cx="8778210" cy="5029200"/>
          </a:xfrm>
        </p:spPr>
        <p:txBody>
          <a:bodyPr/>
          <a:lstStyle/>
          <a:p>
            <a:pPr marL="0" indent="0">
              <a:buNone/>
            </a:pPr>
            <a:r>
              <a:rPr lang="en-GB" dirty="0" smtClean="0"/>
              <a:t>Git configuration can be stored in </a:t>
            </a:r>
            <a:br>
              <a:rPr lang="en-GB" dirty="0" smtClean="0"/>
            </a:br>
            <a:r>
              <a:rPr lang="en-GB" dirty="0" smtClean="0"/>
              <a:t>the repo and be path specific </a:t>
            </a:r>
            <a:br>
              <a:rPr lang="en-GB" dirty="0" smtClean="0"/>
            </a:br>
            <a:r>
              <a:rPr lang="en-GB" dirty="0" smtClean="0"/>
              <a:t>using .</a:t>
            </a:r>
            <a:r>
              <a:rPr lang="en-GB" dirty="0" err="1" smtClean="0"/>
              <a:t>gitattributes</a:t>
            </a:r>
            <a:r>
              <a:rPr lang="en-GB" dirty="0" smtClean="0"/>
              <a:t/>
            </a:r>
            <a:br>
              <a:rPr lang="en-GB" dirty="0" smtClean="0"/>
            </a:br>
            <a:endParaRPr lang="en-GB" dirty="0" smtClean="0"/>
          </a:p>
          <a:p>
            <a:pPr marL="0" indent="0">
              <a:buNone/>
            </a:pPr>
            <a:r>
              <a:rPr lang="en-GB" dirty="0" smtClean="0"/>
              <a:t>Commonly controls</a:t>
            </a:r>
          </a:p>
          <a:p>
            <a:pPr marL="401638" lvl="1" indent="-401638"/>
            <a:r>
              <a:rPr lang="en-GB" dirty="0" smtClean="0"/>
              <a:t>Which files are treated as binary</a:t>
            </a:r>
          </a:p>
          <a:p>
            <a:pPr marL="401638" lvl="1" indent="-401638"/>
            <a:r>
              <a:rPr lang="en-GB" dirty="0" smtClean="0"/>
              <a:t>Merge strategies</a:t>
            </a:r>
          </a:p>
          <a:p>
            <a:pPr marL="401638" lvl="1" indent="-401638"/>
            <a:r>
              <a:rPr lang="en-GB" dirty="0" smtClean="0"/>
              <a:t>Line ending conversion</a:t>
            </a:r>
          </a:p>
        </p:txBody>
      </p:sp>
      <p:sp>
        <p:nvSpPr>
          <p:cNvPr id="3" name="Title 2"/>
          <p:cNvSpPr>
            <a:spLocks noGrp="1"/>
          </p:cNvSpPr>
          <p:nvPr>
            <p:ph type="title"/>
          </p:nvPr>
        </p:nvSpPr>
        <p:spPr/>
        <p:txBody>
          <a:bodyPr/>
          <a:lstStyle/>
          <a:p>
            <a:r>
              <a:rPr lang="en-GB" dirty="0" smtClean="0"/>
              <a:t>Git Attributes</a:t>
            </a:r>
            <a:endParaRPr lang="en-GB" dirty="0"/>
          </a:p>
        </p:txBody>
      </p:sp>
      <p:pic>
        <p:nvPicPr>
          <p:cNvPr id="5" name="Picture 4"/>
          <p:cNvPicPr>
            <a:picLocks noChangeAspect="1"/>
          </p:cNvPicPr>
          <p:nvPr/>
        </p:nvPicPr>
        <p:blipFill>
          <a:blip r:embed="rId3"/>
          <a:stretch>
            <a:fillRect/>
          </a:stretch>
        </p:blipFill>
        <p:spPr>
          <a:xfrm>
            <a:off x="392361" y="1844349"/>
            <a:ext cx="2991267" cy="4677428"/>
          </a:xfrm>
          <a:prstGeom prst="rect">
            <a:avLst/>
          </a:prstGeom>
          <a:ln>
            <a:solidFill>
              <a:schemeClr val="bg1">
                <a:lumMod val="75000"/>
              </a:schemeClr>
            </a:solidFill>
          </a:ln>
        </p:spPr>
      </p:pic>
    </p:spTree>
    <p:extLst>
      <p:ext uri="{BB962C8B-B14F-4D97-AF65-F5344CB8AC3E}">
        <p14:creationId xmlns:p14="http://schemas.microsoft.com/office/powerpoint/2010/main" val="20300984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95922" y="1404993"/>
            <a:ext cx="11246997" cy="914400"/>
          </a:xfrm>
        </p:spPr>
        <p:txBody>
          <a:bodyPr/>
          <a:lstStyle/>
          <a:p>
            <a:r>
              <a:rPr lang="en-GB" sz="5400" dirty="0" smtClean="0">
                <a:latin typeface="Segoe UI Symbol" panose="020B0502040204020203" pitchFamily="34" charset="0"/>
                <a:ea typeface="Segoe UI Symbol" panose="020B0502040204020203" pitchFamily="34" charset="0"/>
              </a:rPr>
              <a:t></a:t>
            </a:r>
            <a:r>
              <a:rPr lang="en-GB" dirty="0" smtClean="0">
                <a:latin typeface="Segoe UI Symbol" panose="020B0502040204020203" pitchFamily="34" charset="0"/>
                <a:ea typeface="Segoe UI Symbol" panose="020B0502040204020203" pitchFamily="34" charset="0"/>
              </a:rPr>
              <a:t>  </a:t>
            </a:r>
            <a:r>
              <a:rPr lang="en-GB" dirty="0" smtClean="0">
                <a:latin typeface="Consolas" panose="020B0609020204030204" pitchFamily="49" charset="0"/>
                <a:cs typeface="Consolas" panose="020B0609020204030204" pitchFamily="49" charset="0"/>
              </a:rPr>
              <a:t>git </a:t>
            </a:r>
            <a:r>
              <a:rPr lang="en-GB" dirty="0" err="1">
                <a:latin typeface="Consolas" panose="020B0609020204030204" pitchFamily="49" charset="0"/>
                <a:cs typeface="Consolas" panose="020B0609020204030204" pitchFamily="49" charset="0"/>
              </a:rPr>
              <a:t>config</a:t>
            </a:r>
            <a:r>
              <a:rPr lang="en-GB" dirty="0">
                <a:latin typeface="Consolas" panose="020B0609020204030204" pitchFamily="49" charset="0"/>
                <a:cs typeface="Consolas" panose="020B0609020204030204" pitchFamily="49" charset="0"/>
              </a:rPr>
              <a:t> --global </a:t>
            </a:r>
            <a:r>
              <a:rPr lang="en-GB" dirty="0" err="1" smtClean="0">
                <a:latin typeface="Consolas" panose="020B0609020204030204" pitchFamily="49" charset="0"/>
                <a:cs typeface="Consolas" panose="020B0609020204030204" pitchFamily="49" charset="0"/>
              </a:rPr>
              <a:t>core.autocrlf</a:t>
            </a:r>
            <a:r>
              <a:rPr lang="en-GB" dirty="0">
                <a:latin typeface="Consolas" panose="020B0609020204030204" pitchFamily="49" charset="0"/>
                <a:cs typeface="Consolas" panose="020B0609020204030204" pitchFamily="49" charset="0"/>
              </a:rPr>
              <a:t>=</a:t>
            </a:r>
            <a:r>
              <a:rPr lang="en-GB" dirty="0" smtClean="0">
                <a:latin typeface="Consolas" panose="020B0609020204030204" pitchFamily="49" charset="0"/>
                <a:cs typeface="Consolas" panose="020B0609020204030204" pitchFamily="49" charset="0"/>
              </a:rPr>
              <a:t>true</a:t>
            </a:r>
            <a:endParaRPr lang="en-GB" dirty="0">
              <a:latin typeface="Consolas" panose="020B0609020204030204" pitchFamily="49" charset="0"/>
              <a:cs typeface="Consolas" panose="020B0609020204030204" pitchFamily="49" charset="0"/>
            </a:endParaRPr>
          </a:p>
        </p:txBody>
      </p:sp>
      <p:sp>
        <p:nvSpPr>
          <p:cNvPr id="4" name="Title 3"/>
          <p:cNvSpPr>
            <a:spLocks noGrp="1"/>
          </p:cNvSpPr>
          <p:nvPr>
            <p:ph type="title"/>
          </p:nvPr>
        </p:nvSpPr>
        <p:spPr/>
        <p:txBody>
          <a:bodyPr/>
          <a:lstStyle/>
          <a:p>
            <a:r>
              <a:rPr lang="en-GB" dirty="0" smtClean="0"/>
              <a:t>A note on line endings</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811" y="2432274"/>
            <a:ext cx="5669218" cy="4409391"/>
          </a:xfrm>
          <a:prstGeom prst="rect">
            <a:avLst/>
          </a:prstGeom>
        </p:spPr>
      </p:pic>
    </p:spTree>
    <p:extLst>
      <p:ext uri="{BB962C8B-B14F-4D97-AF65-F5344CB8AC3E}">
        <p14:creationId xmlns:p14="http://schemas.microsoft.com/office/powerpoint/2010/main" val="422595056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07579"/>
          </a:xfrm>
        </p:spPr>
        <p:txBody>
          <a:bodyPr/>
          <a:lstStyle/>
          <a:p>
            <a:pPr marL="0" indent="0">
              <a:buNone/>
            </a:pPr>
            <a:r>
              <a:rPr lang="en-GB" dirty="0" smtClean="0"/>
              <a:t>Git is different</a:t>
            </a:r>
          </a:p>
          <a:p>
            <a:pPr marL="401638" lvl="1" indent="-401638"/>
            <a:r>
              <a:rPr lang="en-GB" dirty="0" smtClean="0"/>
              <a:t>Don’t force change on a team, give them choice</a:t>
            </a:r>
          </a:p>
          <a:p>
            <a:pPr marL="401638" lvl="1" indent="-401638"/>
            <a:r>
              <a:rPr lang="en-GB" dirty="0" smtClean="0"/>
              <a:t>Build out set of internal advocates and expertise via </a:t>
            </a:r>
            <a:r>
              <a:rPr lang="en-GB" dirty="0" err="1" smtClean="0"/>
              <a:t>PoC’s</a:t>
            </a:r>
            <a:endParaRPr lang="en-GB" dirty="0" smtClean="0"/>
          </a:p>
          <a:p>
            <a:pPr marL="0" indent="0">
              <a:buNone/>
            </a:pPr>
            <a:r>
              <a:rPr lang="en-GB" dirty="0" smtClean="0"/>
              <a:t>Can use Git-TF or Git-SVN </a:t>
            </a:r>
            <a:r>
              <a:rPr lang="en-GB" dirty="0" err="1" smtClean="0"/>
              <a:t>etc</a:t>
            </a:r>
            <a:r>
              <a:rPr lang="en-GB" dirty="0" smtClean="0"/>
              <a:t> to migrate history</a:t>
            </a:r>
          </a:p>
          <a:p>
            <a:pPr marL="401638" lvl="1" indent="-401638"/>
            <a:r>
              <a:rPr lang="en-GB" dirty="0" smtClean="0"/>
              <a:t>Do you really need to migrate ALL history?</a:t>
            </a:r>
          </a:p>
          <a:p>
            <a:pPr marL="401638" lvl="1" indent="-401638"/>
            <a:r>
              <a:rPr lang="en-GB" dirty="0" smtClean="0"/>
              <a:t>Does the historical repo need to be the working one?</a:t>
            </a:r>
          </a:p>
          <a:p>
            <a:pPr marL="0" indent="0">
              <a:buNone/>
            </a:pPr>
            <a:r>
              <a:rPr lang="en-GB" dirty="0" smtClean="0"/>
              <a:t>If moving to Git</a:t>
            </a:r>
            <a:r>
              <a:rPr lang="en-GB" smtClean="0"/>
              <a:t>, </a:t>
            </a:r>
            <a:r>
              <a:rPr lang="en-GB" b="1" smtClean="0">
                <a:latin typeface="+mn-lt"/>
              </a:rPr>
              <a:t>move</a:t>
            </a:r>
            <a:r>
              <a:rPr lang="en-GB" smtClean="0"/>
              <a:t> </a:t>
            </a:r>
            <a:r>
              <a:rPr lang="en-GB" dirty="0" smtClean="0"/>
              <a:t>to Git</a:t>
            </a:r>
          </a:p>
          <a:p>
            <a:pPr marL="0" indent="0">
              <a:buNone/>
            </a:pPr>
            <a:r>
              <a:rPr lang="en-GB" dirty="0" smtClean="0"/>
              <a:t>For large repos:</a:t>
            </a:r>
          </a:p>
          <a:p>
            <a:pPr marL="463550" lvl="1" indent="-463550"/>
            <a:r>
              <a:rPr lang="en-GB" dirty="0"/>
              <a:t>R</a:t>
            </a:r>
            <a:r>
              <a:rPr lang="en-GB" dirty="0" smtClean="0"/>
              <a:t>emove binary dependencies first (</a:t>
            </a:r>
            <a:r>
              <a:rPr lang="en-GB" dirty="0" err="1" smtClean="0"/>
              <a:t>NuGet</a:t>
            </a:r>
            <a:r>
              <a:rPr lang="en-GB" dirty="0" smtClean="0"/>
              <a:t> is your friend)</a:t>
            </a:r>
          </a:p>
          <a:p>
            <a:pPr marL="463550" lvl="1" indent="-463550"/>
            <a:r>
              <a:rPr lang="en-GB" dirty="0"/>
              <a:t>C</a:t>
            </a:r>
            <a:r>
              <a:rPr lang="en-GB" dirty="0" smtClean="0"/>
              <a:t>omponentize code before migrating</a:t>
            </a:r>
          </a:p>
        </p:txBody>
      </p:sp>
      <p:sp>
        <p:nvSpPr>
          <p:cNvPr id="3" name="Title 2"/>
          <p:cNvSpPr>
            <a:spLocks noGrp="1"/>
          </p:cNvSpPr>
          <p:nvPr>
            <p:ph type="title"/>
          </p:nvPr>
        </p:nvSpPr>
        <p:spPr/>
        <p:txBody>
          <a:bodyPr/>
          <a:lstStyle/>
          <a:p>
            <a:r>
              <a:rPr lang="en-GB" dirty="0" smtClean="0"/>
              <a:t>Adopting Git</a:t>
            </a:r>
            <a:endParaRPr lang="en-GB" dirty="0"/>
          </a:p>
        </p:txBody>
      </p:sp>
    </p:spTree>
    <p:extLst>
      <p:ext uri="{BB962C8B-B14F-4D97-AF65-F5344CB8AC3E}">
        <p14:creationId xmlns:p14="http://schemas.microsoft.com/office/powerpoint/2010/main" val="117631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Visual Studio Online</a:t>
            </a:r>
            <a:endParaRPr lang="en-US" dirty="0"/>
          </a:p>
        </p:txBody>
      </p:sp>
      <p:sp>
        <p:nvSpPr>
          <p:cNvPr id="22" name="Text Placeholder 4"/>
          <p:cNvSpPr txBox="1">
            <a:spLocks/>
          </p:cNvSpPr>
          <p:nvPr/>
        </p:nvSpPr>
        <p:spPr bwMode="ltGray">
          <a:xfrm>
            <a:off x="2169750" y="1466129"/>
            <a:ext cx="10264225" cy="1635295"/>
          </a:xfrm>
          <a:prstGeom prst="rect">
            <a:avLst/>
          </a:prstGeom>
          <a:solidFill>
            <a:srgbClr val="7C7C7C">
              <a:alpha val="50196"/>
            </a:srgbClr>
          </a:solidFill>
        </p:spPr>
        <p:txBody>
          <a:bodyPr lIns="139891" tIns="0" rIns="186521"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spc="-71" dirty="0">
                <a:gradFill>
                  <a:gsLst>
                    <a:gs pos="0">
                      <a:srgbClr val="FFFFFF"/>
                    </a:gs>
                    <a:gs pos="100000">
                      <a:srgbClr val="FFFFFF"/>
                    </a:gs>
                  </a:gsLst>
                  <a:lin ang="5400000" scaled="0"/>
                </a:gradFill>
                <a:latin typeface="Segoe UI Light"/>
              </a:rPr>
              <a:t>Free for small teams</a:t>
            </a:r>
          </a:p>
          <a:p>
            <a:pPr>
              <a:lnSpc>
                <a:spcPct val="100000"/>
              </a:lnSpc>
              <a:spcBef>
                <a:spcPts val="0"/>
              </a:spcBef>
              <a:buSzTx/>
            </a:pPr>
            <a:r>
              <a:rPr lang="en-US" sz="2040" spc="-71" dirty="0">
                <a:gradFill>
                  <a:gsLst>
                    <a:gs pos="0">
                      <a:srgbClr val="FFFFFF"/>
                    </a:gs>
                    <a:gs pos="100000">
                      <a:srgbClr val="FFFFFF"/>
                    </a:gs>
                  </a:gsLst>
                  <a:lin ang="5400000" scaled="0"/>
                </a:gradFill>
                <a:latin typeface="Segoe UI"/>
              </a:rPr>
              <a:t>Free for up to five users; includes 60 minutes of Cloud Build per month</a:t>
            </a:r>
          </a:p>
        </p:txBody>
      </p:sp>
      <p:sp>
        <p:nvSpPr>
          <p:cNvPr id="40" name="Text Placeholder 4"/>
          <p:cNvSpPr txBox="1">
            <a:spLocks/>
          </p:cNvSpPr>
          <p:nvPr/>
        </p:nvSpPr>
        <p:spPr bwMode="ltGray">
          <a:xfrm>
            <a:off x="2169750" y="3196093"/>
            <a:ext cx="10264225" cy="1635296"/>
          </a:xfrm>
          <a:prstGeom prst="rect">
            <a:avLst/>
          </a:prstGeom>
          <a:solidFill>
            <a:srgbClr val="7C7C7C">
              <a:alpha val="50196"/>
            </a:srgbClr>
          </a:solidFill>
        </p:spPr>
        <p:txBody>
          <a:bodyPr lIns="139891" tIns="0" rIns="186521"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spc="-71" dirty="0">
                <a:gradFill>
                  <a:gsLst>
                    <a:gs pos="0">
                      <a:srgbClr val="FFFFFF"/>
                    </a:gs>
                    <a:gs pos="100000">
                      <a:srgbClr val="FFFFFF"/>
                    </a:gs>
                  </a:gsLst>
                  <a:lin ang="5400000" scaled="0"/>
                </a:gradFill>
                <a:latin typeface="Segoe UI Light"/>
              </a:rPr>
              <a:t>Included in MSDN subscriptions</a:t>
            </a:r>
          </a:p>
          <a:p>
            <a:pPr>
              <a:lnSpc>
                <a:spcPct val="100000"/>
              </a:lnSpc>
              <a:spcBef>
                <a:spcPts val="0"/>
              </a:spcBef>
              <a:buSzTx/>
            </a:pPr>
            <a:r>
              <a:rPr lang="en-US" sz="2040" spc="-71" dirty="0">
                <a:gradFill>
                  <a:gsLst>
                    <a:gs pos="0">
                      <a:srgbClr val="FFFFFF"/>
                    </a:gs>
                    <a:gs pos="100000">
                      <a:srgbClr val="FFFFFF"/>
                    </a:gs>
                  </a:gsLst>
                  <a:lin ang="5400000" scaled="0"/>
                </a:gradFill>
                <a:latin typeface="Segoe UI"/>
              </a:rPr>
              <a:t>Increased value to existing and new MSDN subscribers</a:t>
            </a:r>
          </a:p>
        </p:txBody>
      </p:sp>
      <p:sp>
        <p:nvSpPr>
          <p:cNvPr id="41" name="Text Placeholder 4"/>
          <p:cNvSpPr txBox="1">
            <a:spLocks/>
          </p:cNvSpPr>
          <p:nvPr/>
        </p:nvSpPr>
        <p:spPr bwMode="ltGray">
          <a:xfrm>
            <a:off x="2169750" y="4926060"/>
            <a:ext cx="10264225" cy="1631307"/>
          </a:xfrm>
          <a:prstGeom prst="rect">
            <a:avLst/>
          </a:prstGeom>
          <a:solidFill>
            <a:srgbClr val="7C7C7C">
              <a:alpha val="50196"/>
            </a:srgbClr>
          </a:solidFill>
        </p:spPr>
        <p:txBody>
          <a:bodyPr lIns="139891" tIns="0" rIns="186521"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64" spc="-71" dirty="0">
                <a:gradFill>
                  <a:gsLst>
                    <a:gs pos="0">
                      <a:srgbClr val="FFFFFF"/>
                    </a:gs>
                    <a:gs pos="100000">
                      <a:srgbClr val="FFFFFF"/>
                    </a:gs>
                  </a:gsLst>
                  <a:lin ang="5400000" scaled="0"/>
                </a:gradFill>
                <a:latin typeface="Segoe UI Light"/>
              </a:rPr>
              <a:t>New cloud-only monthly user plans</a:t>
            </a:r>
          </a:p>
          <a:p>
            <a:pPr>
              <a:lnSpc>
                <a:spcPct val="100000"/>
              </a:lnSpc>
              <a:spcBef>
                <a:spcPts val="0"/>
              </a:spcBef>
              <a:buSzTx/>
            </a:pPr>
            <a:r>
              <a:rPr lang="en-US" sz="2040" spc="-71" dirty="0">
                <a:gradFill>
                  <a:gsLst>
                    <a:gs pos="0">
                      <a:srgbClr val="FFFFFF"/>
                    </a:gs>
                    <a:gs pos="100000">
                      <a:srgbClr val="FFFFFF"/>
                    </a:gs>
                  </a:gsLst>
                  <a:lin ang="5400000" scaled="0"/>
                </a:gradFill>
                <a:latin typeface="Segoe UI"/>
              </a:rPr>
              <a:t>Scales beyond the free five user plan; purchased via Windows Azure</a:t>
            </a:r>
          </a:p>
        </p:txBody>
      </p:sp>
      <p:sp>
        <p:nvSpPr>
          <p:cNvPr id="6" name="Rectangle 5"/>
          <p:cNvSpPr>
            <a:spLocks noChangeAspect="1"/>
          </p:cNvSpPr>
          <p:nvPr/>
        </p:nvSpPr>
        <p:spPr bwMode="ltGray">
          <a:xfrm>
            <a:off x="531947" y="1463620"/>
            <a:ext cx="1637802" cy="1637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ndParaRPr>
          </a:p>
        </p:txBody>
      </p:sp>
      <p:sp>
        <p:nvSpPr>
          <p:cNvPr id="7" name="Freeform 14"/>
          <p:cNvSpPr>
            <a:spLocks noEditPoints="1"/>
          </p:cNvSpPr>
          <p:nvPr/>
        </p:nvSpPr>
        <p:spPr bwMode="black">
          <a:xfrm>
            <a:off x="725760" y="1701291"/>
            <a:ext cx="1116394" cy="991553"/>
          </a:xfrm>
          <a:custGeom>
            <a:avLst/>
            <a:gdLst>
              <a:gd name="T0" fmla="*/ 195 w 300"/>
              <a:gd name="T1" fmla="*/ 217 h 266"/>
              <a:gd name="T2" fmla="*/ 196 w 300"/>
              <a:gd name="T3" fmla="*/ 227 h 266"/>
              <a:gd name="T4" fmla="*/ 149 w 300"/>
              <a:gd name="T5" fmla="*/ 266 h 266"/>
              <a:gd name="T6" fmla="*/ 8 w 300"/>
              <a:gd name="T7" fmla="*/ 116 h 266"/>
              <a:gd name="T8" fmla="*/ 0 w 300"/>
              <a:gd name="T9" fmla="*/ 78 h 266"/>
              <a:gd name="T10" fmla="*/ 78 w 300"/>
              <a:gd name="T11" fmla="*/ 0 h 266"/>
              <a:gd name="T12" fmla="*/ 150 w 300"/>
              <a:gd name="T13" fmla="*/ 48 h 266"/>
              <a:gd name="T14" fmla="*/ 222 w 300"/>
              <a:gd name="T15" fmla="*/ 0 h 266"/>
              <a:gd name="T16" fmla="*/ 300 w 300"/>
              <a:gd name="T17" fmla="*/ 78 h 266"/>
              <a:gd name="T18" fmla="*/ 292 w 300"/>
              <a:gd name="T19" fmla="*/ 116 h 266"/>
              <a:gd name="T20" fmla="*/ 262 w 300"/>
              <a:gd name="T21" fmla="*/ 162 h 266"/>
              <a:gd name="T22" fmla="*/ 251 w 300"/>
              <a:gd name="T23" fmla="*/ 161 h 266"/>
              <a:gd name="T24" fmla="*/ 195 w 300"/>
              <a:gd name="T25" fmla="*/ 217 h 266"/>
              <a:gd name="T26" fmla="*/ 257 w 300"/>
              <a:gd name="T27" fmla="*/ 211 h 266"/>
              <a:gd name="T28" fmla="*/ 275 w 300"/>
              <a:gd name="T29" fmla="*/ 211 h 266"/>
              <a:gd name="T30" fmla="*/ 275 w 300"/>
              <a:gd name="T31" fmla="*/ 223 h 266"/>
              <a:gd name="T32" fmla="*/ 257 w 300"/>
              <a:gd name="T33" fmla="*/ 223 h 266"/>
              <a:gd name="T34" fmla="*/ 257 w 300"/>
              <a:gd name="T35" fmla="*/ 241 h 266"/>
              <a:gd name="T36" fmla="*/ 245 w 300"/>
              <a:gd name="T37" fmla="*/ 241 h 266"/>
              <a:gd name="T38" fmla="*/ 245 w 300"/>
              <a:gd name="T39" fmla="*/ 223 h 266"/>
              <a:gd name="T40" fmla="*/ 227 w 300"/>
              <a:gd name="T41" fmla="*/ 223 h 266"/>
              <a:gd name="T42" fmla="*/ 227 w 300"/>
              <a:gd name="T43" fmla="*/ 211 h 266"/>
              <a:gd name="T44" fmla="*/ 245 w 300"/>
              <a:gd name="T45" fmla="*/ 211 h 266"/>
              <a:gd name="T46" fmla="*/ 245 w 300"/>
              <a:gd name="T47" fmla="*/ 193 h 266"/>
              <a:gd name="T48" fmla="*/ 257 w 300"/>
              <a:gd name="T49" fmla="*/ 193 h 266"/>
              <a:gd name="T50" fmla="*/ 257 w 300"/>
              <a:gd name="T51" fmla="*/ 211 h 266"/>
              <a:gd name="T52" fmla="*/ 251 w 300"/>
              <a:gd name="T53" fmla="*/ 258 h 266"/>
              <a:gd name="T54" fmla="*/ 210 w 300"/>
              <a:gd name="T55" fmla="*/ 217 h 266"/>
              <a:gd name="T56" fmla="*/ 251 w 300"/>
              <a:gd name="T57" fmla="*/ 176 h 266"/>
              <a:gd name="T58" fmla="*/ 293 w 300"/>
              <a:gd name="T59" fmla="*/ 217 h 266"/>
              <a:gd name="T60" fmla="*/ 251 w 300"/>
              <a:gd name="T61" fmla="*/ 258 h 266"/>
              <a:gd name="T62" fmla="*/ 251 w 300"/>
              <a:gd name="T63" fmla="*/ 168 h 266"/>
              <a:gd name="T64" fmla="*/ 203 w 300"/>
              <a:gd name="T65" fmla="*/ 217 h 266"/>
              <a:gd name="T66" fmla="*/ 251 w 300"/>
              <a:gd name="T67" fmla="*/ 266 h 266"/>
              <a:gd name="T68" fmla="*/ 300 w 300"/>
              <a:gd name="T69" fmla="*/ 217 h 266"/>
              <a:gd name="T70" fmla="*/ 251 w 300"/>
              <a:gd name="T71" fmla="*/ 16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rgbClr val="FFFFFF"/>
          </a:solidFill>
          <a:ln>
            <a:noFill/>
          </a:ln>
        </p:spPr>
        <p:txBody>
          <a:bodyPr vert="horz" wrap="square" lIns="83943" tIns="41972" rIns="83943" bIns="41972" numCol="1" anchor="t" anchorCtr="0" compatLnSpc="1">
            <a:prstTxWarp prst="textNoShape">
              <a:avLst/>
            </a:prstTxWarp>
          </a:bodyPr>
          <a:lstStyle/>
          <a:p>
            <a:endParaRPr lang="en-US" sz="1632">
              <a:solidFill>
                <a:srgbClr val="FFFFFF"/>
              </a:solidFill>
            </a:endParaRPr>
          </a:p>
        </p:txBody>
      </p:sp>
      <p:sp>
        <p:nvSpPr>
          <p:cNvPr id="8" name="Rectangle 7"/>
          <p:cNvSpPr>
            <a:spLocks noChangeAspect="1"/>
          </p:cNvSpPr>
          <p:nvPr/>
        </p:nvSpPr>
        <p:spPr bwMode="ltGray">
          <a:xfrm>
            <a:off x="531947" y="4926057"/>
            <a:ext cx="1637802" cy="16378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ndParaRPr>
          </a:p>
        </p:txBody>
      </p:sp>
      <p:sp>
        <p:nvSpPr>
          <p:cNvPr id="9" name="Freeform 10"/>
          <p:cNvSpPr>
            <a:spLocks noEditPoints="1"/>
          </p:cNvSpPr>
          <p:nvPr/>
        </p:nvSpPr>
        <p:spPr bwMode="black">
          <a:xfrm>
            <a:off x="657199" y="5245394"/>
            <a:ext cx="1300836" cy="778698"/>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FFFFFF"/>
              </a:solidFill>
            </a:endParaRPr>
          </a:p>
        </p:txBody>
      </p:sp>
      <p:sp>
        <p:nvSpPr>
          <p:cNvPr id="10" name="Rectangle 9"/>
          <p:cNvSpPr>
            <a:spLocks noChangeAspect="1"/>
          </p:cNvSpPr>
          <p:nvPr/>
        </p:nvSpPr>
        <p:spPr bwMode="ltGray">
          <a:xfrm>
            <a:off x="531947" y="3196090"/>
            <a:ext cx="1637802" cy="16378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rgbClr val="FFFFFF"/>
              </a:solidFill>
            </a:endParaRPr>
          </a:p>
        </p:txBody>
      </p:sp>
      <p:pic>
        <p:nvPicPr>
          <p:cNvPr id="12" name="Picture 2" descr="C:\Users\martinwo\SkyDrive\Pictures\vsbrand\vs2012\VS_tm_Wht_rgb.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73919"/>
          <a:stretch/>
        </p:blipFill>
        <p:spPr bwMode="auto">
          <a:xfrm>
            <a:off x="437122" y="3113101"/>
            <a:ext cx="1693670" cy="181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36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Edward Thomson</a:t>
            </a:r>
            <a:endParaRPr lang="en-GB"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37" y="1570363"/>
            <a:ext cx="4024042" cy="5051099"/>
          </a:xfrm>
          <a:prstGeom prst="rect">
            <a:avLst/>
          </a:prstGeom>
        </p:spPr>
      </p:pic>
      <p:sp>
        <p:nvSpPr>
          <p:cNvPr id="6" name="Text Placeholder 5"/>
          <p:cNvSpPr txBox="1">
            <a:spLocks noGrp="1"/>
          </p:cNvSpPr>
          <p:nvPr>
            <p:ph type="body" sz="quarter" idx="10"/>
          </p:nvPr>
        </p:nvSpPr>
        <p:spPr>
          <a:xfrm>
            <a:off x="4922837" y="1668463"/>
            <a:ext cx="6391814" cy="4224683"/>
          </a:xfrm>
          <a:prstGeom prst="rect">
            <a:avLst/>
          </a:prstGeom>
          <a:noFill/>
        </p:spPr>
        <p:txBody>
          <a:bodyPr wrap="none" lIns="0" tIns="0" rIns="0" bIns="0" rtlCol="0">
            <a:spAutoFit/>
          </a:bodyPr>
          <a:lstStyle/>
          <a:p>
            <a:pPr marL="0" indent="0">
              <a:lnSpc>
                <a:spcPct val="90000"/>
              </a:lnSpc>
              <a:buNone/>
            </a:pPr>
            <a:r>
              <a:rPr lang="en-US" sz="3200" spc="-71" smtClean="0">
                <a:gradFill>
                  <a:gsLst>
                    <a:gs pos="2917">
                      <a:schemeClr val="tx1"/>
                    </a:gs>
                    <a:gs pos="30000">
                      <a:schemeClr val="tx1"/>
                    </a:gs>
                  </a:gsLst>
                  <a:lin ang="5400000" scaled="0"/>
                </a:gradFill>
              </a:rPr>
              <a:t>Senior </a:t>
            </a:r>
            <a:r>
              <a:rPr lang="en-US" sz="3200" spc="-71" dirty="0">
                <a:gradFill>
                  <a:gsLst>
                    <a:gs pos="2917">
                      <a:schemeClr val="tx1"/>
                    </a:gs>
                    <a:gs pos="30000">
                      <a:schemeClr val="tx1"/>
                    </a:gs>
                  </a:gsLst>
                  <a:lin ang="5400000" scaled="0"/>
                </a:gradFill>
              </a:rPr>
              <a:t>Software </a:t>
            </a:r>
            <a:r>
              <a:rPr lang="en-US" sz="3200" spc="-71">
                <a:gradFill>
                  <a:gsLst>
                    <a:gs pos="2917">
                      <a:schemeClr val="tx1"/>
                    </a:gs>
                    <a:gs pos="30000">
                      <a:schemeClr val="tx1"/>
                    </a:gs>
                  </a:gsLst>
                  <a:lin ang="5400000" scaled="0"/>
                </a:gradFill>
              </a:rPr>
              <a:t>Development </a:t>
            </a:r>
            <a:r>
              <a:rPr lang="en-US" sz="3200" spc="-71" smtClean="0">
                <a:gradFill>
                  <a:gsLst>
                    <a:gs pos="2917">
                      <a:schemeClr val="tx1"/>
                    </a:gs>
                    <a:gs pos="30000">
                      <a:schemeClr val="tx1"/>
                    </a:gs>
                  </a:gsLst>
                  <a:lin ang="5400000" scaled="0"/>
                </a:gradFill>
              </a:rPr>
              <a:t>Engineer</a:t>
            </a:r>
          </a:p>
          <a:p>
            <a:pPr marL="0" indent="0">
              <a:lnSpc>
                <a:spcPct val="90000"/>
              </a:lnSpc>
              <a:buNone/>
            </a:pPr>
            <a:r>
              <a:rPr lang="en-US" sz="3200" spc="-71" smtClean="0">
                <a:gradFill>
                  <a:gsLst>
                    <a:gs pos="2917">
                      <a:schemeClr val="tx1"/>
                    </a:gs>
                    <a:gs pos="30000">
                      <a:schemeClr val="tx1"/>
                    </a:gs>
                  </a:gsLst>
                  <a:lin ang="5400000" scaled="0"/>
                </a:gradFill>
              </a:rPr>
              <a:t>TFS </a:t>
            </a:r>
            <a:r>
              <a:rPr lang="en-US" sz="3200" spc="-71" dirty="0">
                <a:gradFill>
                  <a:gsLst>
                    <a:gs pos="2917">
                      <a:schemeClr val="tx1"/>
                    </a:gs>
                    <a:gs pos="30000">
                      <a:schemeClr val="tx1"/>
                    </a:gs>
                  </a:gsLst>
                  <a:lin ang="5400000" scaled="0"/>
                </a:gradFill>
              </a:rPr>
              <a:t>Version Control</a:t>
            </a:r>
          </a:p>
          <a:p>
            <a:pPr>
              <a:lnSpc>
                <a:spcPct val="90000"/>
              </a:lnSpc>
            </a:pPr>
            <a:endParaRPr lang="en-US" sz="2448" spc="-71" dirty="0">
              <a:gradFill>
                <a:gsLst>
                  <a:gs pos="2917">
                    <a:schemeClr val="tx1"/>
                  </a:gs>
                  <a:gs pos="30000">
                    <a:schemeClr val="tx1"/>
                  </a:gs>
                </a:gsLst>
                <a:lin ang="5400000" scaled="0"/>
              </a:gradFill>
            </a:endParaRPr>
          </a:p>
          <a:p>
            <a:pPr marL="0" indent="0">
              <a:lnSpc>
                <a:spcPct val="150000"/>
              </a:lnSpc>
              <a:buNone/>
            </a:pPr>
            <a:r>
              <a:rPr lang="en-US" sz="3600" b="1" spc="-71" dirty="0">
                <a:gradFill>
                  <a:gsLst>
                    <a:gs pos="2917">
                      <a:schemeClr val="tx1"/>
                    </a:gs>
                    <a:gs pos="30000">
                      <a:schemeClr val="tx1"/>
                    </a:gs>
                  </a:gsLst>
                  <a:lin ang="5400000" scaled="0"/>
                </a:gradFill>
              </a:rPr>
              <a:t>ethomson</a:t>
            </a:r>
            <a:r>
              <a:rPr lang="en-US" sz="3600" spc="-71" dirty="0">
                <a:gradFill>
                  <a:gsLst>
                    <a:gs pos="2917">
                      <a:schemeClr val="tx1"/>
                    </a:gs>
                    <a:gs pos="30000">
                      <a:schemeClr val="tx1"/>
                    </a:gs>
                  </a:gsLst>
                  <a:lin ang="5400000" scaled="0"/>
                </a:gradFill>
              </a:rPr>
              <a:t>@microsoft.com</a:t>
            </a:r>
          </a:p>
          <a:p>
            <a:pPr marL="0" indent="0">
              <a:lnSpc>
                <a:spcPct val="150000"/>
              </a:lnSpc>
              <a:buNone/>
            </a:pPr>
            <a:r>
              <a:rPr lang="en-US" sz="3600" spc="-71" dirty="0">
                <a:gradFill>
                  <a:gsLst>
                    <a:gs pos="2917">
                      <a:schemeClr val="tx1"/>
                    </a:gs>
                    <a:gs pos="30000">
                      <a:schemeClr val="tx1"/>
                    </a:gs>
                  </a:gsLst>
                  <a:lin ang="5400000" scaled="0"/>
                </a:gradFill>
              </a:rPr>
              <a:t>@</a:t>
            </a:r>
            <a:r>
              <a:rPr lang="en-US" sz="3600" b="1" spc="-71" dirty="0" err="1">
                <a:gradFill>
                  <a:gsLst>
                    <a:gs pos="2917">
                      <a:schemeClr val="tx1"/>
                    </a:gs>
                    <a:gs pos="30000">
                      <a:schemeClr val="tx1"/>
                    </a:gs>
                  </a:gsLst>
                  <a:lin ang="5400000" scaled="0"/>
                </a:gradFill>
              </a:rPr>
              <a:t>ethomson</a:t>
            </a:r>
            <a:endParaRPr lang="en-US" sz="3600" b="1" spc="-71" dirty="0">
              <a:gradFill>
                <a:gsLst>
                  <a:gs pos="2917">
                    <a:schemeClr val="tx1"/>
                  </a:gs>
                  <a:gs pos="30000">
                    <a:schemeClr val="tx1"/>
                  </a:gs>
                </a:gsLst>
                <a:lin ang="5400000" scaled="0"/>
              </a:gradFill>
            </a:endParaRPr>
          </a:p>
          <a:p>
            <a:pPr marL="0" indent="0">
              <a:lnSpc>
                <a:spcPct val="150000"/>
              </a:lnSpc>
              <a:buNone/>
            </a:pPr>
            <a:r>
              <a:rPr lang="en-US" sz="3600" spc="-71" dirty="0">
                <a:gradFill>
                  <a:gsLst>
                    <a:gs pos="2917">
                      <a:schemeClr val="tx1"/>
                    </a:gs>
                    <a:gs pos="30000">
                      <a:schemeClr val="tx1"/>
                    </a:gs>
                  </a:gsLst>
                  <a:lin ang="5400000" scaled="0"/>
                </a:gradFill>
              </a:rPr>
              <a:t>http://www.</a:t>
            </a:r>
            <a:r>
              <a:rPr lang="en-US" sz="3600" b="1" spc="-71" dirty="0">
                <a:gradFill>
                  <a:gsLst>
                    <a:gs pos="2917">
                      <a:schemeClr val="tx1"/>
                    </a:gs>
                    <a:gs pos="30000">
                      <a:schemeClr val="tx1"/>
                    </a:gs>
                  </a:gsLst>
                  <a:lin ang="5400000" scaled="0"/>
                </a:gradFill>
              </a:rPr>
              <a:t>edwardthomson.com</a:t>
            </a:r>
            <a:r>
              <a:rPr lang="en-US" sz="3600" spc="-71" dirty="0">
                <a:gradFill>
                  <a:gsLst>
                    <a:gs pos="2917">
                      <a:schemeClr val="tx1"/>
                    </a:gs>
                    <a:gs pos="30000">
                      <a:schemeClr val="tx1"/>
                    </a:gs>
                  </a:gsLst>
                  <a:lin ang="5400000" scaled="0"/>
                </a:gradFill>
              </a:rPr>
              <a:t>/</a:t>
            </a:r>
          </a:p>
        </p:txBody>
      </p:sp>
    </p:spTree>
    <p:extLst>
      <p:ext uri="{BB962C8B-B14F-4D97-AF65-F5344CB8AC3E}">
        <p14:creationId xmlns:p14="http://schemas.microsoft.com/office/powerpoint/2010/main" val="2547824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531948" y="1476621"/>
            <a:ext cx="11370961" cy="4739944"/>
          </a:xfrm>
          <a:prstGeom prst="rect">
            <a:avLst/>
          </a:prstGeom>
        </p:spPr>
        <p:txBody>
          <a:bodyPr/>
          <a:lstStyle/>
          <a:p>
            <a:r>
              <a:rPr lang="en-US" dirty="0" smtClean="0"/>
              <a:t>Choice in source control workflow</a:t>
            </a:r>
          </a:p>
          <a:p>
            <a:pPr lvl="1"/>
            <a:r>
              <a:rPr lang="en-US" dirty="0" smtClean="0"/>
              <a:t>Use centralized </a:t>
            </a:r>
            <a:r>
              <a:rPr lang="en-US" i="1" dirty="0" smtClean="0"/>
              <a:t>or</a:t>
            </a:r>
            <a:r>
              <a:rPr lang="en-US" dirty="0" smtClean="0"/>
              <a:t> distributed version control</a:t>
            </a:r>
          </a:p>
          <a:p>
            <a:pPr lvl="1"/>
            <a:r>
              <a:rPr lang="en-US" dirty="0" smtClean="0"/>
              <a:t>Integrated ALM capabilities for TFVC or </a:t>
            </a:r>
            <a:r>
              <a:rPr lang="en-US" dirty="0" err="1" smtClean="0"/>
              <a:t>Git</a:t>
            </a:r>
            <a:endParaRPr lang="en-US" dirty="0" smtClean="0"/>
          </a:p>
          <a:p>
            <a:r>
              <a:rPr lang="en-US" dirty="0" smtClean="0"/>
              <a:t>Choice in development process</a:t>
            </a:r>
          </a:p>
          <a:p>
            <a:pPr lvl="1"/>
            <a:r>
              <a:rPr lang="en-US" dirty="0" smtClean="0"/>
              <a:t>Out-of-the-box support for Scrum, Agile, CMMI processes, or create your own</a:t>
            </a:r>
          </a:p>
          <a:p>
            <a:pPr lvl="1"/>
            <a:r>
              <a:rPr lang="en-US" dirty="0" smtClean="0"/>
              <a:t>Tools support best-of-breed practices regardless of your development methodology</a:t>
            </a:r>
          </a:p>
          <a:p>
            <a:r>
              <a:rPr lang="en-US" dirty="0" smtClean="0"/>
              <a:t>Choice of platforms</a:t>
            </a:r>
          </a:p>
          <a:p>
            <a:pPr lvl="1"/>
            <a:r>
              <a:rPr lang="en-US" dirty="0" smtClean="0"/>
              <a:t>Target the platform of your choice from </a:t>
            </a:r>
            <a:r>
              <a:rPr lang="en-US" smtClean="0"/>
              <a:t>the environment </a:t>
            </a:r>
            <a:r>
              <a:rPr lang="en-US" dirty="0" smtClean="0"/>
              <a:t>of your choice</a:t>
            </a:r>
          </a:p>
          <a:p>
            <a:pPr lvl="1"/>
            <a:r>
              <a:rPr lang="en-US" dirty="0" smtClean="0"/>
              <a:t>Team Explorer Everywhere for TFVC</a:t>
            </a:r>
          </a:p>
          <a:p>
            <a:pPr lvl="1"/>
            <a:r>
              <a:rPr lang="en-US" dirty="0" smtClean="0"/>
              <a:t>Any </a:t>
            </a:r>
            <a:r>
              <a:rPr lang="en-US" dirty="0" err="1" smtClean="0"/>
              <a:t>Git</a:t>
            </a:r>
            <a:r>
              <a:rPr lang="en-US" dirty="0" smtClean="0"/>
              <a:t> client for </a:t>
            </a:r>
            <a:r>
              <a:rPr lang="en-US" dirty="0" err="1" smtClean="0"/>
              <a:t>Git</a:t>
            </a:r>
            <a:r>
              <a:rPr lang="en-US" dirty="0" smtClean="0"/>
              <a:t> in TFS</a:t>
            </a:r>
          </a:p>
        </p:txBody>
      </p:sp>
      <p:sp>
        <p:nvSpPr>
          <p:cNvPr id="3" name="Title 2"/>
          <p:cNvSpPr>
            <a:spLocks noGrp="1"/>
          </p:cNvSpPr>
          <p:nvPr>
            <p:ph type="title"/>
          </p:nvPr>
        </p:nvSpPr>
        <p:spPr/>
        <p:txBody>
          <a:bodyPr/>
          <a:lstStyle/>
          <a:p>
            <a:r>
              <a:rPr lang="en-US" dirty="0" smtClean="0"/>
              <a:t>Supporting Your Workflow</a:t>
            </a:r>
            <a:endParaRPr lang="en-US" dirty="0"/>
          </a:p>
        </p:txBody>
      </p:sp>
    </p:spTree>
    <p:extLst>
      <p:ext uri="{BB962C8B-B14F-4D97-AF65-F5344CB8AC3E}">
        <p14:creationId xmlns:p14="http://schemas.microsoft.com/office/powerpoint/2010/main" val="255463453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1181862"/>
          </a:xfrm>
        </p:spPr>
        <p:txBody>
          <a:bodyPr/>
          <a:lstStyle/>
          <a:p>
            <a:r>
              <a:rPr lang="en-US" sz="3600" smtClean="0"/>
              <a:t>DEV-B220</a:t>
            </a:r>
            <a:br>
              <a:rPr lang="en-US" sz="3600" smtClean="0"/>
            </a:br>
            <a:r>
              <a:rPr lang="en-US" sz="3600" smtClean="0"/>
              <a:t>Microsoft </a:t>
            </a:r>
            <a:r>
              <a:rPr lang="en-US" sz="3600"/>
              <a:t>.NET Open Source Software Projects Showcase </a:t>
            </a:r>
          </a:p>
        </p:txBody>
      </p:sp>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274639" y="2557698"/>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Me </a:t>
            </a:r>
            <a:r>
              <a:rPr lang="en-US" sz="3800">
                <a:gradFill>
                  <a:gsLst>
                    <a:gs pos="1250">
                      <a:srgbClr val="FFFFFF"/>
                    </a:gs>
                    <a:gs pos="100000">
                      <a:srgbClr val="FFFFFF"/>
                    </a:gs>
                  </a:gsLst>
                  <a:lin ang="5400000" scaled="0"/>
                </a:gradFill>
              </a:rPr>
              <a:t>Later </a:t>
            </a:r>
            <a:r>
              <a:rPr lang="en-US" sz="3800" smtClean="0">
                <a:gradFill>
                  <a:gsLst>
                    <a:gs pos="1250">
                      <a:srgbClr val="FFFFFF"/>
                    </a:gs>
                    <a:gs pos="100000">
                      <a:srgbClr val="FFFFFF"/>
                    </a:gs>
                  </a:gsLst>
                  <a:lin ang="5400000" scaled="0"/>
                </a:gradFill>
              </a:rPr>
              <a:t>At Microsoft Solutions Experience</a:t>
            </a:r>
            <a:br>
              <a:rPr lang="en-US" sz="3800" smtClean="0">
                <a:gradFill>
                  <a:gsLst>
                    <a:gs pos="1250">
                      <a:srgbClr val="FFFFFF"/>
                    </a:gs>
                    <a:gs pos="100000">
                      <a:srgbClr val="FFFFFF"/>
                    </a:gs>
                  </a:gsLst>
                  <a:lin ang="5400000" scaled="0"/>
                </a:gradFill>
              </a:rPr>
            </a:br>
            <a:r>
              <a:rPr lang="en-US" sz="3800" smtClean="0">
                <a:gradFill>
                  <a:gsLst>
                    <a:gs pos="1250">
                      <a:srgbClr val="FFFFFF"/>
                    </a:gs>
                    <a:gs pos="100000">
                      <a:srgbClr val="FFFFFF"/>
                    </a:gs>
                  </a:gsLst>
                  <a:lin ang="5400000" scaled="0"/>
                </a:gradFill>
              </a:rPr>
              <a:t>(Right Now!)</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3676004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4568874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8" y="1212850"/>
            <a:ext cx="11887200" cy="5412764"/>
          </a:xfrm>
        </p:spPr>
        <p:txBody>
          <a:bodyPr lIns="182880" tIns="146304" rIns="182880" bIns="146304"/>
          <a:lstStyle/>
          <a:p>
            <a:pPr marL="404813" indent="-404813">
              <a:spcBef>
                <a:spcPts val="2200"/>
              </a:spcBef>
            </a:pPr>
            <a:r>
              <a:rPr lang="en-US" sz="3200" dirty="0"/>
              <a:t>Connect with peers: </a:t>
            </a:r>
            <a:r>
              <a:rPr lang="en-US" sz="3200" dirty="0" err="1"/>
              <a:t>DevOps</a:t>
            </a:r>
            <a:r>
              <a:rPr lang="en-US" sz="3200" dirty="0"/>
              <a:t> </a:t>
            </a:r>
            <a:r>
              <a:rPr lang="en-US" sz="3200" dirty="0" smtClean="0"/>
              <a:t>meet up on Thurs </a:t>
            </a:r>
            <a:r>
              <a:rPr lang="en-US" sz="3200" dirty="0"/>
              <a:t>(30</a:t>
            </a:r>
            <a:r>
              <a:rPr lang="en-US" sz="3200" baseline="30000" dirty="0"/>
              <a:t>th</a:t>
            </a:r>
            <a:r>
              <a:rPr lang="en-US" sz="3200" dirty="0"/>
              <a:t>) 14:30–15:30 @ IT Community Experts </a:t>
            </a:r>
            <a:r>
              <a:rPr lang="en-US" sz="3200" dirty="0" smtClean="0"/>
              <a:t>in </a:t>
            </a:r>
            <a:r>
              <a:rPr lang="en-US" sz="3200" dirty="0"/>
              <a:t>the Resource Zone (Expo Hall 7)</a:t>
            </a:r>
          </a:p>
          <a:p>
            <a:pPr marL="404813" indent="-404813">
              <a:spcBef>
                <a:spcPts val="2200"/>
              </a:spcBef>
            </a:pPr>
            <a:r>
              <a:rPr lang="en-US" sz="3200" dirty="0" err="1"/>
              <a:t>DevOps</a:t>
            </a:r>
            <a:r>
              <a:rPr lang="en-US" sz="3200" dirty="0"/>
              <a:t> sessions @ TEE </a:t>
            </a:r>
            <a:r>
              <a:rPr lang="en-US" sz="3600" dirty="0" smtClean="0"/>
              <a:t/>
            </a:r>
            <a:br>
              <a:rPr lang="en-US" sz="3600" dirty="0" smtClean="0"/>
            </a:br>
            <a:r>
              <a:rPr lang="en-US" sz="2400" dirty="0" smtClean="0">
                <a:latin typeface="+mn-lt"/>
                <a:hlinkClick r:id="rId3"/>
              </a:rPr>
              <a:t>http://aka.ms/techeddevops</a:t>
            </a:r>
            <a:endParaRPr lang="en-US" sz="2400" dirty="0">
              <a:latin typeface="+mn-lt"/>
            </a:endParaRPr>
          </a:p>
          <a:p>
            <a:pPr marL="404813" indent="-404813">
              <a:spcBef>
                <a:spcPts val="2200"/>
              </a:spcBef>
            </a:pPr>
            <a:r>
              <a:rPr lang="en-US" sz="3200" dirty="0"/>
              <a:t>Resources for </a:t>
            </a:r>
            <a:r>
              <a:rPr lang="en-US" sz="3200" dirty="0" err="1"/>
              <a:t>Devs</a:t>
            </a:r>
            <a:r>
              <a:rPr lang="en-US" sz="3600" dirty="0" smtClean="0"/>
              <a:t/>
            </a:r>
            <a:br>
              <a:rPr lang="en-US" sz="3600" dirty="0" smtClean="0"/>
            </a:br>
            <a:r>
              <a:rPr lang="en-US" sz="2400" dirty="0">
                <a:latin typeface="+mn-lt"/>
                <a:hlinkClick r:id="rId4"/>
              </a:rPr>
              <a:t>http://aka.ms/teched-eu</a:t>
            </a:r>
            <a:endParaRPr lang="en-US" sz="2400" dirty="0">
              <a:latin typeface="+mn-lt"/>
            </a:endParaRPr>
          </a:p>
          <a:p>
            <a:pPr marL="404813" indent="-404813">
              <a:spcBef>
                <a:spcPts val="2200"/>
              </a:spcBef>
            </a:pPr>
            <a:r>
              <a:rPr lang="en-US" sz="3200" dirty="0"/>
              <a:t>Resources for IT Ops</a:t>
            </a:r>
            <a:br>
              <a:rPr lang="en-US" sz="3200" dirty="0"/>
            </a:br>
            <a:r>
              <a:rPr lang="en-US" sz="2400" dirty="0">
                <a:latin typeface="+mn-lt"/>
                <a:hlinkClick r:id="rId5"/>
              </a:rPr>
              <a:t>http://</a:t>
            </a:r>
            <a:r>
              <a:rPr lang="en-US" sz="2400" dirty="0" smtClean="0">
                <a:latin typeface="+mn-lt"/>
                <a:hlinkClick r:id="rId5"/>
              </a:rPr>
              <a:t>aka.ms/devopstl</a:t>
            </a:r>
            <a:endParaRPr lang="en-US" sz="2400" dirty="0">
              <a:latin typeface="+mn-lt"/>
            </a:endParaRPr>
          </a:p>
          <a:p>
            <a:pPr marL="404813" indent="-404813">
              <a:spcBef>
                <a:spcPts val="2200"/>
              </a:spcBef>
            </a:pPr>
            <a:r>
              <a:rPr lang="en-US" sz="3200" dirty="0"/>
              <a:t>Join the </a:t>
            </a:r>
            <a:r>
              <a:rPr lang="en-US" sz="3200" dirty="0" err="1"/>
              <a:t>DevOps</a:t>
            </a:r>
            <a:r>
              <a:rPr lang="en-US" sz="3200" dirty="0"/>
              <a:t> Insiders Group </a:t>
            </a:r>
            <a:br>
              <a:rPr lang="en-US" sz="3200" dirty="0"/>
            </a:br>
            <a:r>
              <a:rPr lang="en-US" sz="2400" dirty="0" smtClean="0">
                <a:latin typeface="+mn-lt"/>
                <a:hlinkClick r:id="rId6"/>
              </a:rPr>
              <a:t>msdevops@microsoft.com</a:t>
            </a:r>
            <a:endParaRPr lang="en-US" sz="2400" dirty="0">
              <a:latin typeface="+mn-lt"/>
            </a:endParaRPr>
          </a:p>
        </p:txBody>
      </p:sp>
      <p:sp>
        <p:nvSpPr>
          <p:cNvPr id="2" name="Title 1"/>
          <p:cNvSpPr>
            <a:spLocks noGrp="1"/>
          </p:cNvSpPr>
          <p:nvPr>
            <p:ph type="title"/>
          </p:nvPr>
        </p:nvSpPr>
        <p:spPr/>
        <p:txBody>
          <a:bodyPr/>
          <a:lstStyle/>
          <a:p>
            <a:r>
              <a:rPr lang="en-US" dirty="0" err="1" smtClean="0"/>
              <a:t>DevOps</a:t>
            </a:r>
            <a:r>
              <a:rPr lang="en-US" dirty="0" smtClean="0"/>
              <a:t> Resources</a:t>
            </a:r>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5239" y="4600723"/>
            <a:ext cx="3946600" cy="2096940"/>
          </a:xfrm>
          <a:prstGeom prst="rect">
            <a:avLst/>
          </a:prstGeom>
        </p:spPr>
      </p:pic>
    </p:spTree>
    <p:extLst>
      <p:ext uri="{BB962C8B-B14F-4D97-AF65-F5344CB8AC3E}">
        <p14:creationId xmlns:p14="http://schemas.microsoft.com/office/powerpoint/2010/main" val="346667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600"/>
                                        <p:tgtEl>
                                          <p:spTgt spid="8">
                                            <p:txEl>
                                              <p:pRg st="0" end="0"/>
                                            </p:txEl>
                                          </p:spTgt>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600"/>
                                        <p:tgtEl>
                                          <p:spTgt spid="8">
                                            <p:txEl>
                                              <p:pRg st="1" end="1"/>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600"/>
                                        <p:tgtEl>
                                          <p:spTgt spid="8">
                                            <p:txEl>
                                              <p:pRg st="2" end="2"/>
                                            </p:txEl>
                                          </p:spTgt>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600"/>
                                        <p:tgtEl>
                                          <p:spTgt spid="8">
                                            <p:txEl>
                                              <p:pRg st="3" end="3"/>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600"/>
                                        <p:tgtEl>
                                          <p:spTgt spid="8">
                                            <p:txEl>
                                              <p:pRg st="4" end="4"/>
                                            </p:txEl>
                                          </p:spTgt>
                                        </p:tgtEl>
                                      </p:cBhvr>
                                    </p:animEffect>
                                  </p:childTnLst>
                                </p:cTn>
                              </p:par>
                              <p:par>
                                <p:cTn id="20" presetID="63" presetClass="path" presetSubtype="0" decel="100000" fill="hold" grpId="1" nodeType="withEffect">
                                  <p:stCondLst>
                                    <p:cond delay="0"/>
                                  </p:stCondLst>
                                  <p:childTnLst>
                                    <p:animMotion origin="layout" path="M -0.02412 -2.37857E-6 L -3.73755E-6 -2.37857E-6 " pathEditMode="relative" rAng="0" ptsTypes="AA">
                                      <p:cBhvr>
                                        <p:cTn id="21" dur="1000" fill="hold"/>
                                        <p:tgtEl>
                                          <p:spTgt spid="8">
                                            <p:txEl>
                                              <p:pRg st="0" end="0"/>
                                            </p:txEl>
                                          </p:spTgt>
                                        </p:tgtEl>
                                        <p:attrNameLst>
                                          <p:attrName>ppt_x</p:attrName>
                                          <p:attrName>ppt_y</p:attrName>
                                        </p:attrNameLst>
                                      </p:cBhvr>
                                      <p:rCtr x="1200" y="0"/>
                                    </p:animMotion>
                                  </p:childTnLst>
                                </p:cTn>
                              </p:par>
                              <p:par>
                                <p:cTn id="22" presetID="63" presetClass="path" presetSubtype="0" decel="100000" fill="hold" grpId="1" nodeType="withEffect">
                                  <p:stCondLst>
                                    <p:cond delay="0"/>
                                  </p:stCondLst>
                                  <p:childTnLst>
                                    <p:animMotion origin="layout" path="M -0.02413 9.39628E-7 L 1.5854E-6 9.39628E-7 " pathEditMode="relative" rAng="0" ptsTypes="AA">
                                      <p:cBhvr>
                                        <p:cTn id="23" dur="1000" fill="hold"/>
                                        <p:tgtEl>
                                          <p:spTgt spid="8">
                                            <p:txEl>
                                              <p:pRg st="1" end="1"/>
                                            </p:txEl>
                                          </p:spTgt>
                                        </p:tgtEl>
                                        <p:attrNameLst>
                                          <p:attrName>ppt_x</p:attrName>
                                          <p:attrName>ppt_y</p:attrName>
                                        </p:attrNameLst>
                                      </p:cBhvr>
                                      <p:rCtr x="1200" y="0"/>
                                    </p:animMotion>
                                  </p:childTnLst>
                                </p:cTn>
                              </p:par>
                              <p:par>
                                <p:cTn id="24" presetID="63" presetClass="path" presetSubtype="0" decel="100000" fill="hold" grpId="1" nodeType="withEffect">
                                  <p:stCondLst>
                                    <p:cond delay="0"/>
                                  </p:stCondLst>
                                  <p:childTnLst>
                                    <p:animMotion origin="layout" path="M -0.02413 -4.79346E-6 L -2.88486E-7 -4.79346E-6 " pathEditMode="relative" rAng="0" ptsTypes="AA">
                                      <p:cBhvr>
                                        <p:cTn id="25" dur="1000" fill="hold"/>
                                        <p:tgtEl>
                                          <p:spTgt spid="8">
                                            <p:txEl>
                                              <p:pRg st="2" end="2"/>
                                            </p:txEl>
                                          </p:spTgt>
                                        </p:tgtEl>
                                        <p:attrNameLst>
                                          <p:attrName>ppt_x</p:attrName>
                                          <p:attrName>ppt_y</p:attrName>
                                        </p:attrNameLst>
                                      </p:cBhvr>
                                      <p:rCtr x="1200" y="0"/>
                                    </p:animMotion>
                                  </p:childTnLst>
                                </p:cTn>
                              </p:par>
                              <p:par>
                                <p:cTn id="26" presetID="63" presetClass="path" presetSubtype="0" decel="100000" fill="hold" grpId="1" nodeType="withEffect">
                                  <p:stCondLst>
                                    <p:cond delay="0"/>
                                  </p:stCondLst>
                                  <p:childTnLst>
                                    <p:animMotion origin="layout" path="M -0.02413 -5.26555E-7 L 4.86852E-6 -5.26555E-7 " pathEditMode="relative" rAng="0" ptsTypes="AA">
                                      <p:cBhvr>
                                        <p:cTn id="27" dur="1000" fill="hold"/>
                                        <p:tgtEl>
                                          <p:spTgt spid="8">
                                            <p:txEl>
                                              <p:pRg st="3" end="3"/>
                                            </p:txEl>
                                          </p:spTgt>
                                        </p:tgtEl>
                                        <p:attrNameLst>
                                          <p:attrName>ppt_x</p:attrName>
                                          <p:attrName>ppt_y</p:attrName>
                                        </p:attrNameLst>
                                      </p:cBhvr>
                                      <p:rCtr x="1200" y="0"/>
                                    </p:animMotion>
                                  </p:childTnLst>
                                </p:cTn>
                              </p:par>
                              <p:par>
                                <p:cTn id="28" presetID="63" presetClass="path" presetSubtype="0" decel="100000" fill="hold" grpId="1" nodeType="withEffect">
                                  <p:stCondLst>
                                    <p:cond delay="0"/>
                                  </p:stCondLst>
                                  <p:childTnLst>
                                    <p:animMotion origin="layout" path="M -0.02412 7.03586E-7 L -2.03472E-6 7.03586E-7 " pathEditMode="relative" rAng="0" ptsTypes="AA">
                                      <p:cBhvr>
                                        <p:cTn id="29" dur="1000" fill="hold"/>
                                        <p:tgtEl>
                                          <p:spTgt spid="8">
                                            <p:txEl>
                                              <p:pRg st="4" end="4"/>
                                            </p:txEl>
                                          </p:spTgt>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8" grpId="1"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75774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9425"/>
            <a:ext cx="2560638" cy="1175745"/>
          </a:xfrm>
          <a:prstGeom prst="rect">
            <a:avLst/>
          </a:prstGeom>
        </p:spPr>
      </p:pic>
      <p:sp>
        <p:nvSpPr>
          <p:cNvPr id="6" name="Shape 538"/>
          <p:cNvSpPr txBox="1">
            <a:spLocks/>
          </p:cNvSpPr>
          <p:nvPr/>
        </p:nvSpPr>
        <p:spPr>
          <a:xfrm>
            <a:off x="274638" y="2124365"/>
            <a:ext cx="11460162" cy="2111347"/>
          </a:xfrm>
          <a:prstGeom prst="rect">
            <a:avLst/>
          </a:prstGeom>
          <a:ln w="12700">
            <a:miter lim="400000"/>
          </a:ln>
        </p:spPr>
        <p:txBody>
          <a:bodyPr lIns="182880" tIns="146304" rIns="182880" bIns="146304" anchor="t" anchorCtr="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pPr>
            <a:r>
              <a:rPr lang="en-US" dirty="0"/>
              <a:t>Claim your Visual Studio Online </a:t>
            </a:r>
            <a:r>
              <a:rPr lang="en-US" dirty="0" smtClean="0"/>
              <a:t>domain</a:t>
            </a:r>
            <a:endParaRPr lang="en-US" dirty="0"/>
          </a:p>
          <a:p>
            <a:pPr marL="457200" indent="-457200">
              <a:spcBef>
                <a:spcPts val="1200"/>
              </a:spcBef>
            </a:pPr>
            <a:r>
              <a:rPr lang="en-US" dirty="0"/>
              <a:t>MSDN </a:t>
            </a:r>
            <a:r>
              <a:rPr lang="en-US" dirty="0" smtClean="0"/>
              <a:t>subscribers, </a:t>
            </a:r>
            <a:r>
              <a:rPr lang="en-US" dirty="0"/>
              <a:t>activate your </a:t>
            </a:r>
            <a:r>
              <a:rPr lang="en-US" dirty="0" smtClean="0"/>
              <a:t>Azure </a:t>
            </a:r>
            <a:br>
              <a:rPr lang="en-US" dirty="0" smtClean="0"/>
            </a:br>
            <a:r>
              <a:rPr lang="en-US" dirty="0" smtClean="0"/>
              <a:t>benefits now</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sp>
        <p:nvSpPr>
          <p:cNvPr id="11" name="Shape 538"/>
          <p:cNvSpPr txBox="1">
            <a:spLocks/>
          </p:cNvSpPr>
          <p:nvPr/>
        </p:nvSpPr>
        <p:spPr>
          <a:xfrm>
            <a:off x="274638" y="4414075"/>
            <a:ext cx="11460162" cy="683264"/>
          </a:xfrm>
          <a:prstGeom prst="rect">
            <a:avLst/>
          </a:prstGeom>
          <a:ln w="12700">
            <a:miter lim="400000"/>
          </a:ln>
        </p:spPr>
        <p:txBody>
          <a:bodyPr lIns="182880" tIns="146304" rIns="182880" bIns="146304" anchor="t" anchorCtr="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800" b="1" kern="0" dirty="0" smtClean="0"/>
              <a:t>Simply </a:t>
            </a:r>
            <a:r>
              <a:rPr lang="en-US" sz="2800" b="1" kern="0" dirty="0"/>
              <a:t>get started @ </a:t>
            </a:r>
            <a:r>
              <a:rPr lang="en-US" sz="2800" b="1" kern="0" dirty="0">
                <a:hlinkClick r:id="rId6"/>
              </a:rPr>
              <a:t>http://aka.ms/teched-eu</a:t>
            </a:r>
            <a:r>
              <a:rPr lang="en-US" sz="2800" b="1" kern="0" dirty="0"/>
              <a:t> </a:t>
            </a:r>
          </a:p>
        </p:txBody>
      </p:sp>
    </p:spTree>
    <p:extLst>
      <p:ext uri="{BB962C8B-B14F-4D97-AF65-F5344CB8AC3E}">
        <p14:creationId xmlns:p14="http://schemas.microsoft.com/office/powerpoint/2010/main" val="202193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childTnLst>
                                </p:cTn>
                              </p:par>
                              <p:par>
                                <p:cTn id="8" presetID="63" presetClass="path" presetSubtype="0" decel="100000" fill="hold" grpId="1" nodeType="withEffect">
                                  <p:stCondLst>
                                    <p:cond delay="0"/>
                                  </p:stCondLst>
                                  <p:childTnLst>
                                    <p:animMotion origin="layout" path="M -0.02413 2.64639E-6 L 2.57595E-6 2.64639E-6 " pathEditMode="relative" rAng="0" ptsTypes="AA">
                                      <p:cBhvr>
                                        <p:cTn id="9" dur="1000" fill="hold"/>
                                        <p:tgtEl>
                                          <p:spTgt spid="6"/>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600"/>
                                        <p:tgtEl>
                                          <p:spTgt spid="11"/>
                                        </p:tgtEl>
                                      </p:cBhvr>
                                    </p:animEffect>
                                  </p:childTnLst>
                                </p:cTn>
                              </p:par>
                              <p:par>
                                <p:cTn id="13" presetID="63" presetClass="path" presetSubtype="0" decel="100000" fill="hold" grpId="1" nodeType="withEffect">
                                  <p:stCondLst>
                                    <p:cond delay="100"/>
                                  </p:stCondLst>
                                  <p:childTnLst>
                                    <p:animMotion origin="layout" path="M -0.02413 -1.84294E-6 L 2.57595E-6 -1.84294E-6 " pathEditMode="relative" rAng="0" ptsTypes="AA">
                                      <p:cBhvr>
                                        <p:cTn id="14" dur="10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897964"/>
            <a:ext cx="8229599" cy="2751698"/>
          </a:xfrm>
        </p:spPr>
        <p:txBody>
          <a:bodyPr/>
          <a:lstStyle/>
          <a:p>
            <a:r>
              <a:rPr lang="en-US" smtClean="0"/>
              <a:t>Thank you!</a:t>
            </a:r>
            <a:endParaRPr lang="en-US" dirty="0"/>
          </a:p>
        </p:txBody>
      </p:sp>
      <p:sp>
        <p:nvSpPr>
          <p:cNvPr id="6" name="Rectangle 5"/>
          <p:cNvSpPr/>
          <p:nvPr/>
        </p:nvSpPr>
        <p:spPr bwMode="auto">
          <a:xfrm>
            <a:off x="427037" y="4571382"/>
            <a:ext cx="1955158" cy="1955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5117" tIns="47558" rIns="47558" bIns="95117" numCol="1" spcCol="0" rtlCol="0" fromWordArt="0" anchor="b" anchorCtr="0" forceAA="0" compatLnSpc="1">
            <a:prstTxWarp prst="textNoShape">
              <a:avLst/>
            </a:prstTxWarp>
            <a:noAutofit/>
          </a:bodyPr>
          <a:lstStyle/>
          <a:p>
            <a:pPr defTabSz="950865" fontAlgn="base">
              <a:spcBef>
                <a:spcPct val="0"/>
              </a:spcBef>
              <a:spcAft>
                <a:spcPct val="0"/>
              </a:spcAft>
            </a:pPr>
            <a:endParaRPr lang="en-US" sz="1664" spc="-53" dirty="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bwMode="white">
          <a:xfrm>
            <a:off x="785847" y="4966390"/>
            <a:ext cx="1237533" cy="1165144"/>
            <a:chOff x="5809238" y="4029907"/>
            <a:chExt cx="1189694" cy="1120104"/>
          </a:xfrm>
        </p:grpSpPr>
        <p:sp>
          <p:nvSpPr>
            <p:cNvPr id="8" name="Freeform 132"/>
            <p:cNvSpPr>
              <a:spLocks/>
            </p:cNvSpPr>
            <p:nvPr/>
          </p:nvSpPr>
          <p:spPr bwMode="white">
            <a:xfrm>
              <a:off x="5825026" y="4872871"/>
              <a:ext cx="288757" cy="277140"/>
            </a:xfrm>
            <a:custGeom>
              <a:avLst/>
              <a:gdLst/>
              <a:ahLst/>
              <a:cxnLst>
                <a:cxn ang="0">
                  <a:pos x="29" y="55"/>
                </a:cxn>
                <a:cxn ang="0">
                  <a:pos x="1" y="28"/>
                </a:cxn>
                <a:cxn ang="0">
                  <a:pos x="25" y="0"/>
                </a:cxn>
                <a:cxn ang="0">
                  <a:pos x="54" y="28"/>
                </a:cxn>
                <a:cxn ang="0">
                  <a:pos x="29" y="55"/>
                </a:cxn>
              </a:cxnLst>
              <a:rect l="0" t="0" r="r" b="b"/>
              <a:pathLst>
                <a:path w="55" h="55">
                  <a:moveTo>
                    <a:pt x="29" y="55"/>
                  </a:moveTo>
                  <a:cubicBezTo>
                    <a:pt x="15" y="55"/>
                    <a:pt x="2" y="43"/>
                    <a:pt x="1" y="28"/>
                  </a:cubicBezTo>
                  <a:cubicBezTo>
                    <a:pt x="0" y="13"/>
                    <a:pt x="10" y="1"/>
                    <a:pt x="25" y="0"/>
                  </a:cubicBezTo>
                  <a:cubicBezTo>
                    <a:pt x="40" y="0"/>
                    <a:pt x="53" y="12"/>
                    <a:pt x="54" y="28"/>
                  </a:cubicBezTo>
                  <a:cubicBezTo>
                    <a:pt x="55" y="43"/>
                    <a:pt x="44" y="55"/>
                    <a:pt x="29" y="55"/>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5112" tIns="47557" rIns="95112" bIns="47557" numCol="1" rtlCol="0" anchor="ctr" anchorCtr="0" compatLnSpc="1">
              <a:prstTxWarp prst="textNoShape">
                <a:avLst/>
              </a:prstTxWarp>
            </a:bodyPr>
            <a:lstStyle/>
            <a:p>
              <a:pPr defTabSz="770533"/>
              <a:endParaRPr lang="en-US" sz="1664" spc="-127">
                <a:solidFill>
                  <a:srgbClr val="000000">
                    <a:lumMod val="50000"/>
                  </a:srgbClr>
                </a:solidFill>
                <a:latin typeface="Segoe Light" pitchFamily="34" charset="0"/>
              </a:endParaRPr>
            </a:p>
          </p:txBody>
        </p:sp>
        <p:sp>
          <p:nvSpPr>
            <p:cNvPr id="9" name="Freeform 133"/>
            <p:cNvSpPr>
              <a:spLocks/>
            </p:cNvSpPr>
            <p:nvPr/>
          </p:nvSpPr>
          <p:spPr bwMode="white">
            <a:xfrm>
              <a:off x="5809238" y="4029907"/>
              <a:ext cx="1189694" cy="1120104"/>
            </a:xfrm>
            <a:custGeom>
              <a:avLst/>
              <a:gdLst/>
              <a:ahLst/>
              <a:cxnLst>
                <a:cxn ang="0">
                  <a:pos x="234" y="213"/>
                </a:cxn>
                <a:cxn ang="0">
                  <a:pos x="123" y="26"/>
                </a:cxn>
                <a:cxn ang="0">
                  <a:pos x="5" y="2"/>
                </a:cxn>
                <a:cxn ang="0">
                  <a:pos x="2" y="6"/>
                </a:cxn>
                <a:cxn ang="0">
                  <a:pos x="0" y="34"/>
                </a:cxn>
                <a:cxn ang="0">
                  <a:pos x="4" y="38"/>
                </a:cxn>
                <a:cxn ang="0">
                  <a:pos x="104" y="63"/>
                </a:cxn>
                <a:cxn ang="0">
                  <a:pos x="196" y="217"/>
                </a:cxn>
                <a:cxn ang="0">
                  <a:pos x="200" y="222"/>
                </a:cxn>
                <a:cxn ang="0">
                  <a:pos x="230" y="219"/>
                </a:cxn>
                <a:cxn ang="0">
                  <a:pos x="234" y="213"/>
                </a:cxn>
              </a:cxnLst>
              <a:rect l="0" t="0" r="r" b="b"/>
              <a:pathLst>
                <a:path w="234" h="222">
                  <a:moveTo>
                    <a:pt x="234" y="213"/>
                  </a:moveTo>
                  <a:cubicBezTo>
                    <a:pt x="231" y="110"/>
                    <a:pt x="177" y="53"/>
                    <a:pt x="123" y="26"/>
                  </a:cubicBezTo>
                  <a:cubicBezTo>
                    <a:pt x="71" y="0"/>
                    <a:pt x="19" y="1"/>
                    <a:pt x="5" y="2"/>
                  </a:cubicBezTo>
                  <a:cubicBezTo>
                    <a:pt x="3" y="2"/>
                    <a:pt x="2" y="3"/>
                    <a:pt x="2" y="6"/>
                  </a:cubicBezTo>
                  <a:cubicBezTo>
                    <a:pt x="1" y="8"/>
                    <a:pt x="1" y="32"/>
                    <a:pt x="0" y="34"/>
                  </a:cubicBezTo>
                  <a:cubicBezTo>
                    <a:pt x="0" y="38"/>
                    <a:pt x="2" y="38"/>
                    <a:pt x="4" y="38"/>
                  </a:cubicBezTo>
                  <a:cubicBezTo>
                    <a:pt x="17" y="37"/>
                    <a:pt x="61" y="39"/>
                    <a:pt x="104" y="63"/>
                  </a:cubicBezTo>
                  <a:cubicBezTo>
                    <a:pt x="149" y="87"/>
                    <a:pt x="192" y="134"/>
                    <a:pt x="196" y="217"/>
                  </a:cubicBezTo>
                  <a:cubicBezTo>
                    <a:pt x="196" y="220"/>
                    <a:pt x="197" y="222"/>
                    <a:pt x="200" y="222"/>
                  </a:cubicBezTo>
                  <a:cubicBezTo>
                    <a:pt x="201" y="222"/>
                    <a:pt x="228" y="219"/>
                    <a:pt x="230" y="219"/>
                  </a:cubicBezTo>
                  <a:cubicBezTo>
                    <a:pt x="233" y="219"/>
                    <a:pt x="234" y="217"/>
                    <a:pt x="234" y="21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5112" tIns="47557" rIns="95112" bIns="47557" numCol="1" rtlCol="0" anchor="ctr" anchorCtr="0" compatLnSpc="1">
              <a:prstTxWarp prst="textNoShape">
                <a:avLst/>
              </a:prstTxWarp>
            </a:bodyPr>
            <a:lstStyle/>
            <a:p>
              <a:pPr defTabSz="770533"/>
              <a:endParaRPr lang="en-US" sz="1664" spc="-127">
                <a:solidFill>
                  <a:srgbClr val="000000">
                    <a:lumMod val="50000"/>
                  </a:srgbClr>
                </a:solidFill>
                <a:latin typeface="Segoe Light" pitchFamily="34" charset="0"/>
              </a:endParaRPr>
            </a:p>
          </p:txBody>
        </p:sp>
        <p:sp>
          <p:nvSpPr>
            <p:cNvPr id="10" name="Freeform 134"/>
            <p:cNvSpPr>
              <a:spLocks/>
            </p:cNvSpPr>
            <p:nvPr/>
          </p:nvSpPr>
          <p:spPr bwMode="white">
            <a:xfrm>
              <a:off x="5809238" y="4434068"/>
              <a:ext cx="762331" cy="715943"/>
            </a:xfrm>
            <a:custGeom>
              <a:avLst/>
              <a:gdLst/>
              <a:ahLst/>
              <a:cxnLst>
                <a:cxn ang="0">
                  <a:pos x="151" y="133"/>
                </a:cxn>
                <a:cxn ang="0">
                  <a:pos x="4" y="0"/>
                </a:cxn>
                <a:cxn ang="0">
                  <a:pos x="0" y="4"/>
                </a:cxn>
                <a:cxn ang="0">
                  <a:pos x="1" y="35"/>
                </a:cxn>
                <a:cxn ang="0">
                  <a:pos x="5" y="40"/>
                </a:cxn>
                <a:cxn ang="0">
                  <a:pos x="110" y="135"/>
                </a:cxn>
                <a:cxn ang="0">
                  <a:pos x="115" y="141"/>
                </a:cxn>
                <a:cxn ang="0">
                  <a:pos x="146" y="139"/>
                </a:cxn>
                <a:cxn ang="0">
                  <a:pos x="151" y="133"/>
                </a:cxn>
              </a:cxnLst>
              <a:rect l="0" t="0" r="r" b="b"/>
              <a:pathLst>
                <a:path w="151" h="141">
                  <a:moveTo>
                    <a:pt x="151" y="133"/>
                  </a:moveTo>
                  <a:cubicBezTo>
                    <a:pt x="142" y="30"/>
                    <a:pt x="54" y="0"/>
                    <a:pt x="4" y="0"/>
                  </a:cubicBezTo>
                  <a:cubicBezTo>
                    <a:pt x="1" y="0"/>
                    <a:pt x="0" y="1"/>
                    <a:pt x="0" y="4"/>
                  </a:cubicBezTo>
                  <a:cubicBezTo>
                    <a:pt x="0" y="5"/>
                    <a:pt x="0" y="33"/>
                    <a:pt x="1" y="35"/>
                  </a:cubicBezTo>
                  <a:cubicBezTo>
                    <a:pt x="1" y="38"/>
                    <a:pt x="2" y="40"/>
                    <a:pt x="5" y="40"/>
                  </a:cubicBezTo>
                  <a:cubicBezTo>
                    <a:pt x="31" y="42"/>
                    <a:pt x="100" y="55"/>
                    <a:pt x="110" y="135"/>
                  </a:cubicBezTo>
                  <a:cubicBezTo>
                    <a:pt x="111" y="139"/>
                    <a:pt x="111" y="141"/>
                    <a:pt x="115" y="141"/>
                  </a:cubicBezTo>
                  <a:cubicBezTo>
                    <a:pt x="117" y="141"/>
                    <a:pt x="145" y="139"/>
                    <a:pt x="146" y="139"/>
                  </a:cubicBezTo>
                  <a:cubicBezTo>
                    <a:pt x="150" y="139"/>
                    <a:pt x="151" y="137"/>
                    <a:pt x="151" y="133"/>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5112" tIns="47557" rIns="95112" bIns="47557" numCol="1" rtlCol="0" anchor="ctr" anchorCtr="0" compatLnSpc="1">
              <a:prstTxWarp prst="textNoShape">
                <a:avLst/>
              </a:prstTxWarp>
            </a:bodyPr>
            <a:lstStyle/>
            <a:p>
              <a:pPr defTabSz="770533"/>
              <a:endParaRPr lang="en-US" sz="1664" spc="-127">
                <a:solidFill>
                  <a:srgbClr val="000000">
                    <a:lumMod val="50000"/>
                  </a:srgbClr>
                </a:solidFill>
                <a:latin typeface="Segoe Light" pitchFamily="34" charset="0"/>
              </a:endParaRPr>
            </a:p>
          </p:txBody>
        </p:sp>
      </p:grpSp>
      <p:sp>
        <p:nvSpPr>
          <p:cNvPr id="11" name="TextBox 10"/>
          <p:cNvSpPr txBox="1"/>
          <p:nvPr/>
        </p:nvSpPr>
        <p:spPr>
          <a:xfrm>
            <a:off x="3024083" y="2430462"/>
            <a:ext cx="5188827" cy="3544364"/>
          </a:xfrm>
          <a:prstGeom prst="rect">
            <a:avLst/>
          </a:prstGeom>
          <a:noFill/>
        </p:spPr>
        <p:txBody>
          <a:bodyPr wrap="none" lIns="0" tIns="0" rIns="0" bIns="0" rtlCol="0">
            <a:spAutoFit/>
          </a:bodyPr>
          <a:lstStyle/>
          <a:p>
            <a:pPr>
              <a:lnSpc>
                <a:spcPct val="90000"/>
              </a:lnSpc>
            </a:pPr>
            <a:r>
              <a:rPr lang="en-US" sz="5507" spc="-71" dirty="0">
                <a:gradFill>
                  <a:gsLst>
                    <a:gs pos="2917">
                      <a:srgbClr val="FFFFFF"/>
                    </a:gs>
                    <a:gs pos="30000">
                      <a:srgbClr val="FFFFFF"/>
                    </a:gs>
                  </a:gsLst>
                  <a:lin ang="5400000" scaled="0"/>
                </a:gradFill>
                <a:latin typeface="Segoe UI Light"/>
              </a:rPr>
              <a:t>Edward Thomson</a:t>
            </a:r>
          </a:p>
          <a:p>
            <a:pPr>
              <a:lnSpc>
                <a:spcPct val="90000"/>
              </a:lnSpc>
            </a:pPr>
            <a:r>
              <a:rPr lang="en-US" sz="2448" spc="-71" dirty="0">
                <a:gradFill>
                  <a:gsLst>
                    <a:gs pos="2917">
                      <a:srgbClr val="FFFFFF"/>
                    </a:gs>
                    <a:gs pos="30000">
                      <a:srgbClr val="FFFFFF"/>
                    </a:gs>
                  </a:gsLst>
                  <a:lin ang="5400000" scaled="0"/>
                </a:gradFill>
              </a:rPr>
              <a:t>Senior Software Development Engineer</a:t>
            </a:r>
          </a:p>
          <a:p>
            <a:pPr>
              <a:lnSpc>
                <a:spcPct val="90000"/>
              </a:lnSpc>
            </a:pPr>
            <a:r>
              <a:rPr lang="en-US" sz="2448" spc="-71" dirty="0">
                <a:gradFill>
                  <a:gsLst>
                    <a:gs pos="2917">
                      <a:srgbClr val="FFFFFF"/>
                    </a:gs>
                    <a:gs pos="30000">
                      <a:srgbClr val="FFFFFF"/>
                    </a:gs>
                  </a:gsLst>
                  <a:lin ang="5400000" scaled="0"/>
                </a:gradFill>
              </a:rPr>
              <a:t>TFS Version Control</a:t>
            </a:r>
          </a:p>
          <a:p>
            <a:pPr>
              <a:lnSpc>
                <a:spcPct val="90000"/>
              </a:lnSpc>
            </a:pPr>
            <a:endParaRPr lang="en-US" sz="2448" spc="-71" dirty="0">
              <a:gradFill>
                <a:gsLst>
                  <a:gs pos="2917">
                    <a:srgbClr val="FFFFFF"/>
                  </a:gs>
                  <a:gs pos="30000">
                    <a:srgbClr val="FFFFFF"/>
                  </a:gs>
                </a:gsLst>
                <a:lin ang="5400000" scaled="0"/>
              </a:gradFill>
            </a:endParaRPr>
          </a:p>
          <a:p>
            <a:pPr>
              <a:lnSpc>
                <a:spcPct val="150000"/>
              </a:lnSpc>
            </a:pPr>
            <a:r>
              <a:rPr lang="en-US" sz="2448" spc="-71" dirty="0">
                <a:gradFill>
                  <a:gsLst>
                    <a:gs pos="2917">
                      <a:srgbClr val="FFFFFF"/>
                    </a:gs>
                    <a:gs pos="30000">
                      <a:srgbClr val="FFFFFF"/>
                    </a:gs>
                  </a:gsLst>
                  <a:lin ang="5400000" scaled="0"/>
                </a:gradFill>
              </a:rPr>
              <a:t>ethomson@microsoft.com</a:t>
            </a:r>
          </a:p>
          <a:p>
            <a:pPr>
              <a:lnSpc>
                <a:spcPct val="150000"/>
              </a:lnSpc>
            </a:pPr>
            <a:r>
              <a:rPr lang="en-US" sz="2448" spc="-71" dirty="0">
                <a:gradFill>
                  <a:gsLst>
                    <a:gs pos="2917">
                      <a:srgbClr val="FFFFFF"/>
                    </a:gs>
                    <a:gs pos="30000">
                      <a:srgbClr val="FFFFFF"/>
                    </a:gs>
                  </a:gsLst>
                  <a:lin ang="5400000" scaled="0"/>
                </a:gradFill>
              </a:rPr>
              <a:t>@</a:t>
            </a:r>
            <a:r>
              <a:rPr lang="en-US" sz="2448" spc="-71" dirty="0" err="1">
                <a:gradFill>
                  <a:gsLst>
                    <a:gs pos="2917">
                      <a:srgbClr val="FFFFFF"/>
                    </a:gs>
                    <a:gs pos="30000">
                      <a:srgbClr val="FFFFFF"/>
                    </a:gs>
                  </a:gsLst>
                  <a:lin ang="5400000" scaled="0"/>
                </a:gradFill>
              </a:rPr>
              <a:t>ethomson</a:t>
            </a:r>
            <a:endParaRPr lang="en-US" sz="2448" spc="-71" dirty="0">
              <a:gradFill>
                <a:gsLst>
                  <a:gs pos="2917">
                    <a:srgbClr val="FFFFFF"/>
                  </a:gs>
                  <a:gs pos="30000">
                    <a:srgbClr val="FFFFFF"/>
                  </a:gs>
                </a:gsLst>
                <a:lin ang="5400000" scaled="0"/>
              </a:gradFill>
            </a:endParaRPr>
          </a:p>
          <a:p>
            <a:pPr>
              <a:lnSpc>
                <a:spcPct val="150000"/>
              </a:lnSpc>
            </a:pPr>
            <a:r>
              <a:rPr lang="en-US" sz="2448" spc="-71" dirty="0">
                <a:gradFill>
                  <a:gsLst>
                    <a:gs pos="2917">
                      <a:srgbClr val="FFFFFF"/>
                    </a:gs>
                    <a:gs pos="30000">
                      <a:srgbClr val="FFFFFF"/>
                    </a:gs>
                  </a:gsLst>
                  <a:lin ang="5400000" scaled="0"/>
                </a:gradFill>
              </a:rPr>
              <a:t>http://www.edwardthomson.com/</a:t>
            </a:r>
          </a:p>
        </p:txBody>
      </p:sp>
      <p:sp>
        <p:nvSpPr>
          <p:cNvPr id="12" name="Rectangle 11"/>
          <p:cNvSpPr/>
          <p:nvPr/>
        </p:nvSpPr>
        <p:spPr bwMode="auto">
          <a:xfrm>
            <a:off x="427037" y="2503580"/>
            <a:ext cx="1955158" cy="19551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5117" tIns="47558" rIns="47558" bIns="95117" numCol="1" spcCol="0" rtlCol="0" fromWordArt="0" anchor="b" anchorCtr="0" forceAA="0" compatLnSpc="1">
            <a:prstTxWarp prst="textNoShape">
              <a:avLst/>
            </a:prstTxWarp>
            <a:noAutofit/>
          </a:bodyPr>
          <a:lstStyle/>
          <a:p>
            <a:pPr defTabSz="950865" fontAlgn="base">
              <a:spcBef>
                <a:spcPct val="0"/>
              </a:spcBef>
              <a:spcAft>
                <a:spcPct val="0"/>
              </a:spcAft>
            </a:pPr>
            <a:endParaRPr lang="en-US" sz="1664" spc="-53" dirty="0">
              <a:gradFill>
                <a:gsLst>
                  <a:gs pos="0">
                    <a:srgbClr val="FFFFFF"/>
                  </a:gs>
                  <a:gs pos="100000">
                    <a:srgbClr val="FFFFFF"/>
                  </a:gs>
                </a:gsLst>
                <a:lin ang="5400000" scaled="0"/>
              </a:gradFill>
              <a:ea typeface="Segoe UI" pitchFamily="34" charset="0"/>
              <a:cs typeface="Segoe UI" pitchFamily="34" charset="0"/>
            </a:endParaRPr>
          </a:p>
        </p:txBody>
      </p:sp>
      <p:sp>
        <p:nvSpPr>
          <p:cNvPr id="13" name="Freeform 12"/>
          <p:cNvSpPr>
            <a:spLocks noEditPoints="1"/>
          </p:cNvSpPr>
          <p:nvPr/>
        </p:nvSpPr>
        <p:spPr bwMode="black">
          <a:xfrm>
            <a:off x="752462" y="2989190"/>
            <a:ext cx="1270919" cy="983939"/>
          </a:xfrm>
          <a:custGeom>
            <a:avLst/>
            <a:gdLst>
              <a:gd name="T0" fmla="*/ 71 w 75"/>
              <a:gd name="T1" fmla="*/ 58 h 58"/>
              <a:gd name="T2" fmla="*/ 4 w 75"/>
              <a:gd name="T3" fmla="*/ 58 h 58"/>
              <a:gd name="T4" fmla="*/ 0 w 75"/>
              <a:gd name="T5" fmla="*/ 54 h 58"/>
              <a:gd name="T6" fmla="*/ 0 w 75"/>
              <a:gd name="T7" fmla="*/ 4 h 58"/>
              <a:gd name="T8" fmla="*/ 4 w 75"/>
              <a:gd name="T9" fmla="*/ 0 h 58"/>
              <a:gd name="T10" fmla="*/ 71 w 75"/>
              <a:gd name="T11" fmla="*/ 0 h 58"/>
              <a:gd name="T12" fmla="*/ 75 w 75"/>
              <a:gd name="T13" fmla="*/ 4 h 58"/>
              <a:gd name="T14" fmla="*/ 75 w 75"/>
              <a:gd name="T15" fmla="*/ 54 h 58"/>
              <a:gd name="T16" fmla="*/ 71 w 75"/>
              <a:gd name="T17" fmla="*/ 58 h 58"/>
              <a:gd name="T18" fmla="*/ 8 w 75"/>
              <a:gd name="T19" fmla="*/ 50 h 58"/>
              <a:gd name="T20" fmla="*/ 67 w 75"/>
              <a:gd name="T21" fmla="*/ 50 h 58"/>
              <a:gd name="T22" fmla="*/ 67 w 75"/>
              <a:gd name="T23" fmla="*/ 16 h 58"/>
              <a:gd name="T24" fmla="*/ 39 w 75"/>
              <a:gd name="T25" fmla="*/ 38 h 58"/>
              <a:gd name="T26" fmla="*/ 35 w 75"/>
              <a:gd name="T27" fmla="*/ 38 h 58"/>
              <a:gd name="T28" fmla="*/ 8 w 75"/>
              <a:gd name="T29" fmla="*/ 17 h 58"/>
              <a:gd name="T30" fmla="*/ 8 w 75"/>
              <a:gd name="T31" fmla="*/ 50 h 58"/>
              <a:gd name="T32" fmla="*/ 9 w 75"/>
              <a:gd name="T33" fmla="*/ 8 h 58"/>
              <a:gd name="T34" fmla="*/ 37 w 75"/>
              <a:gd name="T35" fmla="*/ 30 h 58"/>
              <a:gd name="T36" fmla="*/ 65 w 75"/>
              <a:gd name="T37" fmla="*/ 8 h 58"/>
              <a:gd name="T38" fmla="*/ 9 w 75"/>
              <a:gd name="T39"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58">
                <a:moveTo>
                  <a:pt x="71" y="58"/>
                </a:moveTo>
                <a:cubicBezTo>
                  <a:pt x="4" y="58"/>
                  <a:pt x="4" y="58"/>
                  <a:pt x="4" y="58"/>
                </a:cubicBezTo>
                <a:cubicBezTo>
                  <a:pt x="2" y="58"/>
                  <a:pt x="0" y="56"/>
                  <a:pt x="0" y="54"/>
                </a:cubicBezTo>
                <a:cubicBezTo>
                  <a:pt x="0" y="4"/>
                  <a:pt x="0" y="4"/>
                  <a:pt x="0" y="4"/>
                </a:cubicBezTo>
                <a:cubicBezTo>
                  <a:pt x="0" y="2"/>
                  <a:pt x="2" y="0"/>
                  <a:pt x="4" y="0"/>
                </a:cubicBezTo>
                <a:cubicBezTo>
                  <a:pt x="71" y="0"/>
                  <a:pt x="71" y="0"/>
                  <a:pt x="71" y="0"/>
                </a:cubicBezTo>
                <a:cubicBezTo>
                  <a:pt x="73" y="0"/>
                  <a:pt x="75" y="2"/>
                  <a:pt x="75" y="4"/>
                </a:cubicBezTo>
                <a:cubicBezTo>
                  <a:pt x="75" y="54"/>
                  <a:pt x="75" y="54"/>
                  <a:pt x="75" y="54"/>
                </a:cubicBezTo>
                <a:cubicBezTo>
                  <a:pt x="75" y="56"/>
                  <a:pt x="73" y="58"/>
                  <a:pt x="71" y="58"/>
                </a:cubicBezTo>
                <a:close/>
                <a:moveTo>
                  <a:pt x="8" y="50"/>
                </a:moveTo>
                <a:cubicBezTo>
                  <a:pt x="67" y="50"/>
                  <a:pt x="67" y="50"/>
                  <a:pt x="67" y="50"/>
                </a:cubicBezTo>
                <a:cubicBezTo>
                  <a:pt x="67" y="16"/>
                  <a:pt x="67" y="16"/>
                  <a:pt x="67" y="16"/>
                </a:cubicBezTo>
                <a:cubicBezTo>
                  <a:pt x="39" y="38"/>
                  <a:pt x="39" y="38"/>
                  <a:pt x="39" y="38"/>
                </a:cubicBezTo>
                <a:cubicBezTo>
                  <a:pt x="38" y="39"/>
                  <a:pt x="36" y="39"/>
                  <a:pt x="35" y="38"/>
                </a:cubicBezTo>
                <a:cubicBezTo>
                  <a:pt x="8" y="17"/>
                  <a:pt x="8" y="17"/>
                  <a:pt x="8" y="17"/>
                </a:cubicBezTo>
                <a:lnTo>
                  <a:pt x="8" y="50"/>
                </a:lnTo>
                <a:close/>
                <a:moveTo>
                  <a:pt x="9" y="8"/>
                </a:moveTo>
                <a:cubicBezTo>
                  <a:pt x="37" y="30"/>
                  <a:pt x="37" y="30"/>
                  <a:pt x="37" y="30"/>
                </a:cubicBezTo>
                <a:cubicBezTo>
                  <a:pt x="65" y="8"/>
                  <a:pt x="65" y="8"/>
                  <a:pt x="65" y="8"/>
                </a:cubicBezTo>
                <a:lnTo>
                  <a:pt x="9" y="8"/>
                </a:lnTo>
                <a:close/>
              </a:path>
            </a:pathLst>
          </a:custGeom>
          <a:solidFill>
            <a:srgbClr val="FFFFFF"/>
          </a:solidFill>
          <a:ln>
            <a:noFill/>
          </a:ln>
          <a:extLst/>
        </p:spPr>
        <p:txBody>
          <a:bodyPr vert="horz" wrap="square" lIns="95135" tIns="47567" rIns="95135" bIns="47567"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dirty="0">
              <a:solidFill>
                <a:srgbClr val="000000"/>
              </a:solidFill>
            </a:endParaRPr>
          </a:p>
        </p:txBody>
      </p:sp>
    </p:spTree>
    <p:extLst>
      <p:ext uri="{BB962C8B-B14F-4D97-AF65-F5344CB8AC3E}">
        <p14:creationId xmlns:p14="http://schemas.microsoft.com/office/powerpoint/2010/main" val="31297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mj-l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mj-l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000" dirty="0" smtClean="0">
                <a:cs typeface="Segoe UI Semibold" panose="020B0702040204020203" pitchFamily="34" charset="0"/>
              </a:rPr>
              <a:t>We value your feedback!</a:t>
            </a:r>
            <a:endParaRPr lang="en-US" sz="4000" dirty="0">
              <a:cs typeface="Segoe UI Semibold" panose="020B0702040204020203" pitchFamily="34" charset="0"/>
            </a:endParaRP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9805958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11168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8217A"/>
        </a:solidFill>
        <a:effectLst/>
      </p:bgPr>
    </p:bg>
    <p:spTree>
      <p:nvGrpSpPr>
        <p:cNvPr id="1" name=""/>
        <p:cNvGrpSpPr/>
        <p:nvPr/>
      </p:nvGrpSpPr>
      <p:grpSpPr>
        <a:xfrm>
          <a:off x="0" y="0"/>
          <a:ext cx="0" cy="0"/>
          <a:chOff x="0" y="0"/>
          <a:chExt cx="0" cy="0"/>
        </a:xfrm>
      </p:grpSpPr>
      <p:pic>
        <p:nvPicPr>
          <p:cNvPr id="4" name="Picture 3" descr="C:\Users\martinwo\SkyDrive\Pictures\vsbrand\vs2012\VS_tm_Wht_rgb.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670" r="-2670"/>
          <a:stretch/>
        </p:blipFill>
        <p:spPr bwMode="auto">
          <a:xfrm>
            <a:off x="881" y="2011676"/>
            <a:ext cx="10605846" cy="2971172"/>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bwMode="auto">
          <a:xfrm rot="16200000">
            <a:off x="10274984" y="2738370"/>
            <a:ext cx="2655076" cy="1657036"/>
          </a:xfrm>
          <a:prstGeom prst="triangle">
            <a:avLst/>
          </a:prstGeom>
          <a:solidFill>
            <a:srgbClr val="9B4F9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8" tIns="47545" rIns="95088" bIns="47545" numCol="1" rtlCol="0" anchor="ctr" anchorCtr="0" compatLnSpc="1">
            <a:prstTxWarp prst="textNoShape">
              <a:avLst/>
            </a:prstTxWarp>
          </a:bodyPr>
          <a:lstStyle/>
          <a:p>
            <a:pPr algn="ctr" defTabSz="950597"/>
            <a:endParaRPr lang="en-US" sz="2393" dirty="0">
              <a:solidFill>
                <a:srgbClr val="FFFFFF">
                  <a:alpha val="98824"/>
                </a:srgbClr>
              </a:solidFill>
              <a:ea typeface="Segoe UI" pitchFamily="34" charset="0"/>
              <a:cs typeface="Segoe UI" pitchFamily="34" charset="0"/>
            </a:endParaRPr>
          </a:p>
        </p:txBody>
      </p:sp>
    </p:spTree>
    <p:extLst>
      <p:ext uri="{BB962C8B-B14F-4D97-AF65-F5344CB8AC3E}">
        <p14:creationId xmlns:p14="http://schemas.microsoft.com/office/powerpoint/2010/main" val="3961363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8217A"/>
        </a:solidFill>
        <a:effectLst/>
      </p:bgPr>
    </p:bg>
    <p:spTree>
      <p:nvGrpSpPr>
        <p:cNvPr id="1" name=""/>
        <p:cNvGrpSpPr/>
        <p:nvPr/>
      </p:nvGrpSpPr>
      <p:grpSpPr>
        <a:xfrm>
          <a:off x="0" y="0"/>
          <a:ext cx="0" cy="0"/>
          <a:chOff x="0" y="0"/>
          <a:chExt cx="0" cy="0"/>
        </a:xfrm>
      </p:grpSpPr>
      <p:pic>
        <p:nvPicPr>
          <p:cNvPr id="4" name="Picture 3" descr="C:\Users\martinwo\SkyDrive\Pictures\vsbrand\vs2012\VS_tm_Wht_rgb.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670" r="-2670"/>
          <a:stretch/>
        </p:blipFill>
        <p:spPr bwMode="auto">
          <a:xfrm>
            <a:off x="881" y="2011676"/>
            <a:ext cx="10605846" cy="2971172"/>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bwMode="auto">
          <a:xfrm rot="16200000">
            <a:off x="10274984" y="2738370"/>
            <a:ext cx="2655076" cy="1657036"/>
          </a:xfrm>
          <a:prstGeom prst="triangle">
            <a:avLst/>
          </a:prstGeom>
          <a:solidFill>
            <a:srgbClr val="9B4F9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8" tIns="47545" rIns="95088" bIns="47545" numCol="1" rtlCol="0" anchor="ctr" anchorCtr="0" compatLnSpc="1">
            <a:prstTxWarp prst="textNoShape">
              <a:avLst/>
            </a:prstTxWarp>
          </a:bodyPr>
          <a:lstStyle/>
          <a:p>
            <a:pPr algn="ctr" defTabSz="950597"/>
            <a:endParaRPr lang="en-US" sz="2393" dirty="0">
              <a:solidFill>
                <a:srgbClr val="FFFFFF">
                  <a:alpha val="98824"/>
                </a:srgbClr>
              </a:solidFill>
              <a:ea typeface="Segoe UI" pitchFamily="34" charset="0"/>
              <a:cs typeface="Segoe UI" pitchFamily="34" charset="0"/>
            </a:endParaRPr>
          </a:p>
        </p:txBody>
      </p:sp>
      <p:sp>
        <p:nvSpPr>
          <p:cNvPr id="2" name="TextBox 1"/>
          <p:cNvSpPr txBox="1"/>
          <p:nvPr/>
        </p:nvSpPr>
        <p:spPr>
          <a:xfrm>
            <a:off x="3060277" y="4112787"/>
            <a:ext cx="6690921" cy="862581"/>
          </a:xfrm>
          <a:prstGeom prst="rect">
            <a:avLst/>
          </a:prstGeom>
          <a:noFill/>
        </p:spPr>
        <p:txBody>
          <a:bodyPr wrap="none" rtlCol="0">
            <a:spAutoFit/>
          </a:bodyPr>
          <a:lstStyle/>
          <a:p>
            <a:r>
              <a:rPr lang="en-US" sz="4896" dirty="0">
                <a:solidFill>
                  <a:srgbClr val="FFFFFF"/>
                </a:solidFill>
                <a:latin typeface="Segoe UI Light" panose="020B0502040204020203" pitchFamily="34" charset="0"/>
                <a:cs typeface="Segoe UI Light" panose="020B0502040204020203" pitchFamily="34" charset="0"/>
              </a:rPr>
              <a:t>Team Foundation Server</a:t>
            </a:r>
          </a:p>
        </p:txBody>
      </p:sp>
    </p:spTree>
    <p:extLst>
      <p:ext uri="{BB962C8B-B14F-4D97-AF65-F5344CB8AC3E}">
        <p14:creationId xmlns:p14="http://schemas.microsoft.com/office/powerpoint/2010/main" val="3547260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flipH="1">
            <a:off x="2501" y="-1"/>
            <a:ext cx="12431472" cy="6994525"/>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grpSp>
        <p:nvGrpSpPr>
          <p:cNvPr id="38" name="Group 37"/>
          <p:cNvGrpSpPr/>
          <p:nvPr/>
        </p:nvGrpSpPr>
        <p:grpSpPr>
          <a:xfrm>
            <a:off x="-30163" y="0"/>
            <a:ext cx="12573000" cy="5893535"/>
            <a:chOff x="-32027" y="0"/>
            <a:chExt cx="12192000" cy="5778500"/>
          </a:xfrm>
          <a:solidFill>
            <a:schemeClr val="tx1"/>
          </a:solidFill>
        </p:grpSpPr>
        <p:sp>
          <p:nvSpPr>
            <p:cNvPr id="18" name="Rectangle 17"/>
            <p:cNvSpPr/>
            <p:nvPr/>
          </p:nvSpPr>
          <p:spPr bwMode="auto">
            <a:xfrm>
              <a:off x="-32027" y="0"/>
              <a:ext cx="12192000" cy="57785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67" name="Title 1"/>
            <p:cNvSpPr txBox="1">
              <a:spLocks/>
            </p:cNvSpPr>
            <p:nvPr/>
          </p:nvSpPr>
          <p:spPr>
            <a:xfrm>
              <a:off x="519113" y="228600"/>
              <a:ext cx="10943732" cy="747948"/>
            </a:xfrm>
            <a:prstGeom prst="rect">
              <a:avLst/>
            </a:prstGeom>
            <a:grpFill/>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r>
                <a:rPr sz="5508">
                  <a:gradFill>
                    <a:gsLst>
                      <a:gs pos="1250">
                        <a:srgbClr val="000000"/>
                      </a:gs>
                      <a:gs pos="100000">
                        <a:srgbClr val="000000"/>
                      </a:gs>
                    </a:gsLst>
                    <a:lin ang="5400000" scaled="0"/>
                  </a:gradFill>
                  <a:cs typeface="Segoe UI Light" panose="020B0502040204020203" pitchFamily="34" charset="0"/>
                </a:rPr>
                <a:t>A comprehensive ALM offering</a:t>
              </a:r>
            </a:p>
          </p:txBody>
        </p:sp>
      </p:grpSp>
      <p:sp>
        <p:nvSpPr>
          <p:cNvPr id="23" name="Freeform 24"/>
          <p:cNvSpPr>
            <a:spLocks/>
          </p:cNvSpPr>
          <p:nvPr/>
        </p:nvSpPr>
        <p:spPr bwMode="auto">
          <a:xfrm>
            <a:off x="5739" y="4629015"/>
            <a:ext cx="2745999" cy="445253"/>
          </a:xfrm>
          <a:custGeom>
            <a:avLst/>
            <a:gdLst>
              <a:gd name="T0" fmla="*/ 1696 w 1696"/>
              <a:gd name="T1" fmla="*/ 275 h 275"/>
              <a:gd name="T2" fmla="*/ 1459 w 1696"/>
              <a:gd name="T3" fmla="*/ 0 h 275"/>
              <a:gd name="T4" fmla="*/ 0 w 1696"/>
              <a:gd name="T5" fmla="*/ 0 h 275"/>
              <a:gd name="T6" fmla="*/ 0 w 1696"/>
              <a:gd name="T7" fmla="*/ 275 h 275"/>
              <a:gd name="T8" fmla="*/ 1696 w 1696"/>
              <a:gd name="T9" fmla="*/ 275 h 275"/>
            </a:gdLst>
            <a:ahLst/>
            <a:cxnLst>
              <a:cxn ang="0">
                <a:pos x="T0" y="T1"/>
              </a:cxn>
              <a:cxn ang="0">
                <a:pos x="T2" y="T3"/>
              </a:cxn>
              <a:cxn ang="0">
                <a:pos x="T4" y="T5"/>
              </a:cxn>
              <a:cxn ang="0">
                <a:pos x="T6" y="T7"/>
              </a:cxn>
              <a:cxn ang="0">
                <a:pos x="T8" y="T9"/>
              </a:cxn>
            </a:cxnLst>
            <a:rect l="0" t="0" r="r" b="b"/>
            <a:pathLst>
              <a:path w="1696" h="275">
                <a:moveTo>
                  <a:pt x="1696" y="275"/>
                </a:moveTo>
                <a:lnTo>
                  <a:pt x="1459" y="0"/>
                </a:lnTo>
                <a:lnTo>
                  <a:pt x="0" y="0"/>
                </a:lnTo>
                <a:lnTo>
                  <a:pt x="0" y="275"/>
                </a:lnTo>
                <a:lnTo>
                  <a:pt x="1696" y="275"/>
                </a:lnTo>
                <a:close/>
              </a:path>
            </a:pathLst>
          </a:custGeom>
          <a:solidFill>
            <a:srgbClr val="0057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sp>
        <p:nvSpPr>
          <p:cNvPr id="28" name="Freeform 26"/>
          <p:cNvSpPr>
            <a:spLocks/>
          </p:cNvSpPr>
          <p:nvPr/>
        </p:nvSpPr>
        <p:spPr bwMode="auto">
          <a:xfrm>
            <a:off x="9551970" y="4629015"/>
            <a:ext cx="2890099" cy="445253"/>
          </a:xfrm>
          <a:custGeom>
            <a:avLst/>
            <a:gdLst>
              <a:gd name="T0" fmla="*/ 0 w 1785"/>
              <a:gd name="T1" fmla="*/ 275 h 275"/>
              <a:gd name="T2" fmla="*/ 239 w 1785"/>
              <a:gd name="T3" fmla="*/ 0 h 275"/>
              <a:gd name="T4" fmla="*/ 1785 w 1785"/>
              <a:gd name="T5" fmla="*/ 0 h 275"/>
              <a:gd name="T6" fmla="*/ 1785 w 1785"/>
              <a:gd name="T7" fmla="*/ 275 h 275"/>
              <a:gd name="T8" fmla="*/ 0 w 1785"/>
              <a:gd name="T9" fmla="*/ 275 h 275"/>
            </a:gdLst>
            <a:ahLst/>
            <a:cxnLst>
              <a:cxn ang="0">
                <a:pos x="T0" y="T1"/>
              </a:cxn>
              <a:cxn ang="0">
                <a:pos x="T2" y="T3"/>
              </a:cxn>
              <a:cxn ang="0">
                <a:pos x="T4" y="T5"/>
              </a:cxn>
              <a:cxn ang="0">
                <a:pos x="T6" y="T7"/>
              </a:cxn>
              <a:cxn ang="0">
                <a:pos x="T8" y="T9"/>
              </a:cxn>
            </a:cxnLst>
            <a:rect l="0" t="0" r="r" b="b"/>
            <a:pathLst>
              <a:path w="1785" h="275">
                <a:moveTo>
                  <a:pt x="0" y="275"/>
                </a:moveTo>
                <a:lnTo>
                  <a:pt x="239" y="0"/>
                </a:lnTo>
                <a:lnTo>
                  <a:pt x="1785" y="0"/>
                </a:lnTo>
                <a:lnTo>
                  <a:pt x="1785" y="275"/>
                </a:lnTo>
                <a:lnTo>
                  <a:pt x="0" y="275"/>
                </a:lnTo>
                <a:close/>
              </a:path>
            </a:pathLst>
          </a:custGeom>
          <a:solidFill>
            <a:srgbClr val="0057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grpSp>
        <p:nvGrpSpPr>
          <p:cNvPr id="58" name="Group 57"/>
          <p:cNvGrpSpPr/>
          <p:nvPr/>
        </p:nvGrpSpPr>
        <p:grpSpPr>
          <a:xfrm>
            <a:off x="2368011" y="1900825"/>
            <a:ext cx="7570926" cy="7885323"/>
            <a:chOff x="2319338" y="1863724"/>
            <a:chExt cx="7423150" cy="7731410"/>
          </a:xfrm>
        </p:grpSpPr>
        <p:sp>
          <p:nvSpPr>
            <p:cNvPr id="16" name="Freeform 20"/>
            <p:cNvSpPr>
              <a:spLocks/>
            </p:cNvSpPr>
            <p:nvPr/>
          </p:nvSpPr>
          <p:spPr bwMode="auto">
            <a:xfrm>
              <a:off x="2319338" y="1863724"/>
              <a:ext cx="7423150" cy="3111500"/>
            </a:xfrm>
            <a:custGeom>
              <a:avLst/>
              <a:gdLst>
                <a:gd name="T0" fmla="*/ 1428 w 2365"/>
                <a:gd name="T1" fmla="*/ 193 h 991"/>
                <a:gd name="T2" fmla="*/ 2245 w 2365"/>
                <a:gd name="T3" fmla="*/ 990 h 991"/>
                <a:gd name="T4" fmla="*/ 2364 w 2365"/>
                <a:gd name="T5" fmla="*/ 852 h 991"/>
                <a:gd name="T6" fmla="*/ 2365 w 2365"/>
                <a:gd name="T7" fmla="*/ 852 h 991"/>
                <a:gd name="T8" fmla="*/ 1183 w 2365"/>
                <a:gd name="T9" fmla="*/ 0 h 991"/>
                <a:gd name="T10" fmla="*/ 0 w 2365"/>
                <a:gd name="T11" fmla="*/ 852 h 991"/>
                <a:gd name="T12" fmla="*/ 0 w 2365"/>
                <a:gd name="T13" fmla="*/ 852 h 991"/>
                <a:gd name="T14" fmla="*/ 120 w 2365"/>
                <a:gd name="T15" fmla="*/ 991 h 991"/>
                <a:gd name="T16" fmla="*/ 1428 w 2365"/>
                <a:gd name="T17" fmla="*/ 193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5" h="991">
                  <a:moveTo>
                    <a:pt x="1428" y="193"/>
                  </a:moveTo>
                  <a:cubicBezTo>
                    <a:pt x="1829" y="285"/>
                    <a:pt x="2144" y="593"/>
                    <a:pt x="2245" y="990"/>
                  </a:cubicBezTo>
                  <a:cubicBezTo>
                    <a:pt x="2364" y="852"/>
                    <a:pt x="2364" y="852"/>
                    <a:pt x="2364" y="852"/>
                  </a:cubicBezTo>
                  <a:cubicBezTo>
                    <a:pt x="2365" y="852"/>
                    <a:pt x="2365" y="852"/>
                    <a:pt x="2365" y="852"/>
                  </a:cubicBezTo>
                  <a:cubicBezTo>
                    <a:pt x="2200" y="357"/>
                    <a:pt x="1733" y="0"/>
                    <a:pt x="1183" y="0"/>
                  </a:cubicBezTo>
                  <a:cubicBezTo>
                    <a:pt x="633" y="0"/>
                    <a:pt x="166" y="357"/>
                    <a:pt x="0" y="852"/>
                  </a:cubicBezTo>
                  <a:cubicBezTo>
                    <a:pt x="0" y="852"/>
                    <a:pt x="0" y="852"/>
                    <a:pt x="0" y="852"/>
                  </a:cubicBezTo>
                  <a:cubicBezTo>
                    <a:pt x="120" y="991"/>
                    <a:pt x="120" y="991"/>
                    <a:pt x="120" y="991"/>
                  </a:cubicBezTo>
                  <a:cubicBezTo>
                    <a:pt x="267" y="416"/>
                    <a:pt x="846" y="60"/>
                    <a:pt x="1428" y="193"/>
                  </a:cubicBez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sp>
          <p:nvSpPr>
            <p:cNvPr id="75" name="TextBox 74"/>
            <p:cNvSpPr txBox="1"/>
            <p:nvPr/>
          </p:nvSpPr>
          <p:spPr>
            <a:xfrm>
              <a:off x="2371326" y="2188494"/>
              <a:ext cx="7315200" cy="7406640"/>
            </a:xfrm>
            <a:prstGeom prst="rect">
              <a:avLst/>
            </a:prstGeom>
            <a:noFill/>
          </p:spPr>
          <p:txBody>
            <a:bodyPr spcFirstLastPara="1" wrap="square" lIns="0" tIns="0" rIns="0" bIns="0" numCol="1" rtlCol="0">
              <a:prstTxWarp prst="textArchUp">
                <a:avLst>
                  <a:gd name="adj" fmla="val 11796435"/>
                </a:avLst>
              </a:prstTxWarp>
              <a:spAutoFit/>
            </a:bodyPr>
            <a:lstStyle/>
            <a:p>
              <a:pPr algn="ctr" defTabSz="932619">
                <a:lnSpc>
                  <a:spcPct val="90000"/>
                </a:lnSpc>
                <a:spcBef>
                  <a:spcPts val="102"/>
                </a:spcBef>
                <a:spcAft>
                  <a:spcPts val="204"/>
                </a:spcAft>
                <a:defRPr/>
              </a:pPr>
              <a:r>
                <a:rPr lang="en-US" sz="2040" kern="0" dirty="0">
                  <a:gradFill>
                    <a:gsLst>
                      <a:gs pos="83333">
                        <a:srgbClr val="FFFFFF"/>
                      </a:gs>
                      <a:gs pos="56667">
                        <a:srgbClr val="FFFFFF"/>
                      </a:gs>
                    </a:gsLst>
                    <a:lin ang="16200000" scaled="0"/>
                  </a:gradFill>
                </a:rPr>
                <a:t>Web  •  Client  •  Server  •  Cloud  •  SharePoint  •  Java  •  </a:t>
              </a:r>
              <a:r>
                <a:rPr lang="en-US" sz="2040" kern="0" dirty="0" err="1">
                  <a:gradFill>
                    <a:gsLst>
                      <a:gs pos="83333">
                        <a:srgbClr val="FFFFFF"/>
                      </a:gs>
                      <a:gs pos="56667">
                        <a:srgbClr val="FFFFFF"/>
                      </a:gs>
                    </a:gsLst>
                    <a:lin ang="16200000" scaled="0"/>
                  </a:gradFill>
                </a:rPr>
                <a:t>iOS</a:t>
              </a:r>
              <a:endParaRPr lang="en-US" sz="2040" kern="0" dirty="0">
                <a:gradFill>
                  <a:gsLst>
                    <a:gs pos="83333">
                      <a:srgbClr val="FFFFFF"/>
                    </a:gs>
                    <a:gs pos="56667">
                      <a:srgbClr val="FFFFFF"/>
                    </a:gs>
                  </a:gsLst>
                  <a:lin ang="16200000" scaled="0"/>
                </a:gradFill>
              </a:endParaRPr>
            </a:p>
          </p:txBody>
        </p:sp>
      </p:grpSp>
      <p:sp>
        <p:nvSpPr>
          <p:cNvPr id="102" name="Rectangle 101"/>
          <p:cNvSpPr/>
          <p:nvPr/>
        </p:nvSpPr>
        <p:spPr bwMode="auto">
          <a:xfrm>
            <a:off x="882" y="1580245"/>
            <a:ext cx="12434711" cy="3562027"/>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27" name="Freeform 25"/>
          <p:cNvSpPr>
            <a:spLocks/>
          </p:cNvSpPr>
          <p:nvPr/>
        </p:nvSpPr>
        <p:spPr bwMode="auto">
          <a:xfrm>
            <a:off x="5739" y="5176271"/>
            <a:ext cx="3298114" cy="534304"/>
          </a:xfrm>
          <a:custGeom>
            <a:avLst/>
            <a:gdLst>
              <a:gd name="T0" fmla="*/ 1752 w 2037"/>
              <a:gd name="T1" fmla="*/ 0 h 330"/>
              <a:gd name="T2" fmla="*/ 0 w 2037"/>
              <a:gd name="T3" fmla="*/ 0 h 330"/>
              <a:gd name="T4" fmla="*/ 0 w 2037"/>
              <a:gd name="T5" fmla="*/ 330 h 330"/>
              <a:gd name="T6" fmla="*/ 2037 w 2037"/>
              <a:gd name="T7" fmla="*/ 330 h 330"/>
              <a:gd name="T8" fmla="*/ 1752 w 2037"/>
              <a:gd name="T9" fmla="*/ 0 h 330"/>
            </a:gdLst>
            <a:ahLst/>
            <a:cxnLst>
              <a:cxn ang="0">
                <a:pos x="T0" y="T1"/>
              </a:cxn>
              <a:cxn ang="0">
                <a:pos x="T2" y="T3"/>
              </a:cxn>
              <a:cxn ang="0">
                <a:pos x="T4" y="T5"/>
              </a:cxn>
              <a:cxn ang="0">
                <a:pos x="T6" y="T7"/>
              </a:cxn>
              <a:cxn ang="0">
                <a:pos x="T8" y="T9"/>
              </a:cxn>
            </a:cxnLst>
            <a:rect l="0" t="0" r="r" b="b"/>
            <a:pathLst>
              <a:path w="2037" h="330">
                <a:moveTo>
                  <a:pt x="1752" y="0"/>
                </a:moveTo>
                <a:lnTo>
                  <a:pt x="0" y="0"/>
                </a:lnTo>
                <a:lnTo>
                  <a:pt x="0" y="330"/>
                </a:lnTo>
                <a:lnTo>
                  <a:pt x="2037" y="330"/>
                </a:lnTo>
                <a:lnTo>
                  <a:pt x="1752" y="0"/>
                </a:lnTo>
                <a:close/>
              </a:path>
            </a:pathLst>
          </a:custGeom>
          <a:solidFill>
            <a:srgbClr val="0057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sp>
        <p:nvSpPr>
          <p:cNvPr id="29" name="Freeform 27"/>
          <p:cNvSpPr>
            <a:spLocks/>
          </p:cNvSpPr>
          <p:nvPr/>
        </p:nvSpPr>
        <p:spPr bwMode="auto">
          <a:xfrm>
            <a:off x="8998238" y="5176271"/>
            <a:ext cx="3443833" cy="534304"/>
          </a:xfrm>
          <a:custGeom>
            <a:avLst/>
            <a:gdLst>
              <a:gd name="T0" fmla="*/ 292 w 2127"/>
              <a:gd name="T1" fmla="*/ 0 h 330"/>
              <a:gd name="T2" fmla="*/ 2127 w 2127"/>
              <a:gd name="T3" fmla="*/ 0 h 330"/>
              <a:gd name="T4" fmla="*/ 2127 w 2127"/>
              <a:gd name="T5" fmla="*/ 330 h 330"/>
              <a:gd name="T6" fmla="*/ 0 w 2127"/>
              <a:gd name="T7" fmla="*/ 330 h 330"/>
              <a:gd name="T8" fmla="*/ 292 w 2127"/>
              <a:gd name="T9" fmla="*/ 0 h 330"/>
            </a:gdLst>
            <a:ahLst/>
            <a:cxnLst>
              <a:cxn ang="0">
                <a:pos x="T0" y="T1"/>
              </a:cxn>
              <a:cxn ang="0">
                <a:pos x="T2" y="T3"/>
              </a:cxn>
              <a:cxn ang="0">
                <a:pos x="T4" y="T5"/>
              </a:cxn>
              <a:cxn ang="0">
                <a:pos x="T6" y="T7"/>
              </a:cxn>
              <a:cxn ang="0">
                <a:pos x="T8" y="T9"/>
              </a:cxn>
            </a:cxnLst>
            <a:rect l="0" t="0" r="r" b="b"/>
            <a:pathLst>
              <a:path w="2127" h="330">
                <a:moveTo>
                  <a:pt x="292" y="0"/>
                </a:moveTo>
                <a:lnTo>
                  <a:pt x="2127" y="0"/>
                </a:lnTo>
                <a:lnTo>
                  <a:pt x="2127" y="330"/>
                </a:lnTo>
                <a:lnTo>
                  <a:pt x="0" y="330"/>
                </a:lnTo>
                <a:lnTo>
                  <a:pt x="292" y="0"/>
                </a:lnTo>
                <a:close/>
              </a:path>
            </a:pathLst>
          </a:custGeom>
          <a:solidFill>
            <a:srgbClr val="0057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grpSp>
        <p:nvGrpSpPr>
          <p:cNvPr id="56" name="Group 55"/>
          <p:cNvGrpSpPr/>
          <p:nvPr/>
        </p:nvGrpSpPr>
        <p:grpSpPr>
          <a:xfrm>
            <a:off x="2839169" y="2201979"/>
            <a:ext cx="6631846" cy="6528668"/>
            <a:chOff x="2781300" y="2158999"/>
            <a:chExt cx="6502400" cy="6401236"/>
          </a:xfrm>
        </p:grpSpPr>
        <p:sp>
          <p:nvSpPr>
            <p:cNvPr id="19" name="Freeform 21"/>
            <p:cNvSpPr>
              <a:spLocks/>
            </p:cNvSpPr>
            <p:nvPr/>
          </p:nvSpPr>
          <p:spPr bwMode="auto">
            <a:xfrm>
              <a:off x="2781300" y="2158999"/>
              <a:ext cx="6502400" cy="3440113"/>
            </a:xfrm>
            <a:custGeom>
              <a:avLst/>
              <a:gdLst>
                <a:gd name="T0" fmla="*/ 2072 w 2072"/>
                <a:gd name="T1" fmla="*/ 929 h 1096"/>
                <a:gd name="T2" fmla="*/ 797 w 2072"/>
                <a:gd name="T3" fmla="*/ 132 h 1096"/>
                <a:gd name="T4" fmla="*/ 0 w 2072"/>
                <a:gd name="T5" fmla="*/ 928 h 1096"/>
                <a:gd name="T6" fmla="*/ 145 w 2072"/>
                <a:gd name="T7" fmla="*/ 1096 h 1096"/>
                <a:gd name="T8" fmla="*/ 145 w 2072"/>
                <a:gd name="T9" fmla="*/ 1096 h 1096"/>
                <a:gd name="T10" fmla="*/ 1035 w 2072"/>
                <a:gd name="T11" fmla="*/ 260 h 1096"/>
                <a:gd name="T12" fmla="*/ 1926 w 2072"/>
                <a:gd name="T13" fmla="*/ 1096 h 1096"/>
                <a:gd name="T14" fmla="*/ 2072 w 2072"/>
                <a:gd name="T15" fmla="*/ 929 h 1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2" h="1096">
                  <a:moveTo>
                    <a:pt x="2072" y="929"/>
                  </a:moveTo>
                  <a:cubicBezTo>
                    <a:pt x="1939" y="357"/>
                    <a:pt x="1369" y="0"/>
                    <a:pt x="797" y="132"/>
                  </a:cubicBezTo>
                  <a:cubicBezTo>
                    <a:pt x="401" y="224"/>
                    <a:pt x="92" y="533"/>
                    <a:pt x="0" y="928"/>
                  </a:cubicBezTo>
                  <a:cubicBezTo>
                    <a:pt x="145" y="1096"/>
                    <a:pt x="145" y="1096"/>
                    <a:pt x="145" y="1096"/>
                  </a:cubicBezTo>
                  <a:cubicBezTo>
                    <a:pt x="145" y="1096"/>
                    <a:pt x="145" y="1096"/>
                    <a:pt x="145" y="1096"/>
                  </a:cubicBezTo>
                  <a:cubicBezTo>
                    <a:pt x="174" y="630"/>
                    <a:pt x="562" y="260"/>
                    <a:pt x="1035" y="260"/>
                  </a:cubicBezTo>
                  <a:cubicBezTo>
                    <a:pt x="1509" y="260"/>
                    <a:pt x="1896" y="629"/>
                    <a:pt x="1926" y="1096"/>
                  </a:cubicBezTo>
                  <a:lnTo>
                    <a:pt x="2072" y="929"/>
                  </a:lnTo>
                  <a:close/>
                </a:path>
              </a:pathLst>
            </a:custGeom>
            <a:solidFill>
              <a:srgbClr val="227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sp>
          <p:nvSpPr>
            <p:cNvPr id="80" name="TextBox 79"/>
            <p:cNvSpPr txBox="1"/>
            <p:nvPr/>
          </p:nvSpPr>
          <p:spPr>
            <a:xfrm>
              <a:off x="3062877" y="2799515"/>
              <a:ext cx="5943600" cy="5760720"/>
            </a:xfrm>
            <a:prstGeom prst="rect">
              <a:avLst/>
            </a:prstGeom>
            <a:noFill/>
          </p:spPr>
          <p:txBody>
            <a:bodyPr spcFirstLastPara="1" wrap="square" lIns="0" tIns="0" rIns="0" bIns="0" numCol="1" rtlCol="0">
              <a:prstTxWarp prst="textArchUp">
                <a:avLst>
                  <a:gd name="adj" fmla="val 11796435"/>
                </a:avLst>
              </a:prstTxWarp>
              <a:spAutoFit/>
            </a:bodyPr>
            <a:lstStyle/>
            <a:p>
              <a:pPr algn="ctr" defTabSz="932619">
                <a:lnSpc>
                  <a:spcPct val="90000"/>
                </a:lnSpc>
                <a:spcBef>
                  <a:spcPts val="102"/>
                </a:spcBef>
                <a:spcAft>
                  <a:spcPts val="204"/>
                </a:spcAft>
                <a:defRPr/>
              </a:pPr>
              <a:r>
                <a:rPr lang="en-US" sz="2448" kern="0" spc="-31" dirty="0">
                  <a:gradFill>
                    <a:gsLst>
                      <a:gs pos="83333">
                        <a:srgbClr val="FFFFFF"/>
                      </a:gs>
                      <a:gs pos="56667">
                        <a:srgbClr val="FFFFFF"/>
                      </a:gs>
                    </a:gsLst>
                    <a:lin ang="16200000" scaled="0"/>
                  </a:gradFill>
                </a:rPr>
                <a:t>Visual Studio</a:t>
              </a:r>
              <a:r>
                <a:rPr lang="en-US" sz="2448" kern="0" dirty="0">
                  <a:gradFill>
                    <a:gsLst>
                      <a:gs pos="83333">
                        <a:srgbClr val="FFFFFF"/>
                      </a:gs>
                      <a:gs pos="56667">
                        <a:srgbClr val="FFFFFF"/>
                      </a:gs>
                    </a:gsLst>
                    <a:lin ang="16200000" scaled="0"/>
                  </a:gradFill>
                </a:rPr>
                <a:t>  •  </a:t>
              </a:r>
              <a:r>
                <a:rPr lang="en-US" sz="2346" kern="0" dirty="0">
                  <a:gradFill>
                    <a:gsLst>
                      <a:gs pos="83333">
                        <a:srgbClr val="FFFFFF"/>
                      </a:gs>
                      <a:gs pos="56667">
                        <a:srgbClr val="FFFFFF"/>
                      </a:gs>
                    </a:gsLst>
                    <a:lin ang="16200000" scaled="0"/>
                  </a:gradFill>
                </a:rPr>
                <a:t>Team Explorer Everywhere</a:t>
              </a:r>
            </a:p>
          </p:txBody>
        </p:sp>
      </p:grpSp>
      <p:sp>
        <p:nvSpPr>
          <p:cNvPr id="101" name="Rectangle 100"/>
          <p:cNvSpPr/>
          <p:nvPr/>
        </p:nvSpPr>
        <p:spPr bwMode="auto">
          <a:xfrm>
            <a:off x="-3977" y="2422178"/>
            <a:ext cx="12446048" cy="331592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grpSp>
        <p:nvGrpSpPr>
          <p:cNvPr id="55" name="Group 54"/>
          <p:cNvGrpSpPr/>
          <p:nvPr/>
        </p:nvGrpSpPr>
        <p:grpSpPr>
          <a:xfrm rot="10800000">
            <a:off x="3478328" y="3243063"/>
            <a:ext cx="5353143" cy="5353143"/>
            <a:chOff x="3407982" y="3179762"/>
            <a:chExt cx="5248656" cy="5248656"/>
          </a:xfrm>
        </p:grpSpPr>
        <p:grpSp>
          <p:nvGrpSpPr>
            <p:cNvPr id="36" name="Group 35"/>
            <p:cNvGrpSpPr/>
            <p:nvPr/>
          </p:nvGrpSpPr>
          <p:grpSpPr>
            <a:xfrm>
              <a:off x="3407982" y="3179762"/>
              <a:ext cx="5248656" cy="5248656"/>
              <a:chOff x="3407982" y="3151187"/>
              <a:chExt cx="5248656" cy="5248656"/>
            </a:xfrm>
          </p:grpSpPr>
          <p:sp>
            <p:nvSpPr>
              <p:cNvPr id="20" name="Freeform 22"/>
              <p:cNvSpPr>
                <a:spLocks/>
              </p:cNvSpPr>
              <p:nvPr/>
            </p:nvSpPr>
            <p:spPr bwMode="auto">
              <a:xfrm>
                <a:off x="3408363" y="3151187"/>
                <a:ext cx="5248275" cy="2627313"/>
              </a:xfrm>
              <a:custGeom>
                <a:avLst/>
                <a:gdLst>
                  <a:gd name="T0" fmla="*/ 836 w 1672"/>
                  <a:gd name="T1" fmla="*/ 0 h 837"/>
                  <a:gd name="T2" fmla="*/ 0 w 1672"/>
                  <a:gd name="T3" fmla="*/ 837 h 837"/>
                  <a:gd name="T4" fmla="*/ 200 w 1672"/>
                  <a:gd name="T5" fmla="*/ 837 h 837"/>
                  <a:gd name="T6" fmla="*/ 836 w 1672"/>
                  <a:gd name="T7" fmla="*/ 201 h 837"/>
                  <a:gd name="T8" fmla="*/ 1472 w 1672"/>
                  <a:gd name="T9" fmla="*/ 837 h 837"/>
                  <a:gd name="T10" fmla="*/ 1672 w 1672"/>
                  <a:gd name="T11" fmla="*/ 837 h 837"/>
                  <a:gd name="T12" fmla="*/ 836 w 1672"/>
                  <a:gd name="T13" fmla="*/ 0 h 837"/>
                </a:gdLst>
                <a:ahLst/>
                <a:cxnLst>
                  <a:cxn ang="0">
                    <a:pos x="T0" y="T1"/>
                  </a:cxn>
                  <a:cxn ang="0">
                    <a:pos x="T2" y="T3"/>
                  </a:cxn>
                  <a:cxn ang="0">
                    <a:pos x="T4" y="T5"/>
                  </a:cxn>
                  <a:cxn ang="0">
                    <a:pos x="T6" y="T7"/>
                  </a:cxn>
                  <a:cxn ang="0">
                    <a:pos x="T8" y="T9"/>
                  </a:cxn>
                  <a:cxn ang="0">
                    <a:pos x="T10" y="T11"/>
                  </a:cxn>
                  <a:cxn ang="0">
                    <a:pos x="T12" y="T13"/>
                  </a:cxn>
                </a:cxnLst>
                <a:rect l="0" t="0" r="r" b="b"/>
                <a:pathLst>
                  <a:path w="1672" h="837">
                    <a:moveTo>
                      <a:pt x="836" y="0"/>
                    </a:moveTo>
                    <a:cubicBezTo>
                      <a:pt x="374" y="0"/>
                      <a:pt x="0" y="375"/>
                      <a:pt x="0" y="837"/>
                    </a:cubicBezTo>
                    <a:cubicBezTo>
                      <a:pt x="200" y="837"/>
                      <a:pt x="200" y="837"/>
                      <a:pt x="200" y="837"/>
                    </a:cubicBezTo>
                    <a:cubicBezTo>
                      <a:pt x="200" y="486"/>
                      <a:pt x="485" y="201"/>
                      <a:pt x="836" y="201"/>
                    </a:cubicBezTo>
                    <a:cubicBezTo>
                      <a:pt x="1187" y="201"/>
                      <a:pt x="1472" y="486"/>
                      <a:pt x="1472" y="837"/>
                    </a:cubicBezTo>
                    <a:cubicBezTo>
                      <a:pt x="1672" y="837"/>
                      <a:pt x="1672" y="837"/>
                      <a:pt x="1672" y="837"/>
                    </a:cubicBezTo>
                    <a:cubicBezTo>
                      <a:pt x="1672" y="375"/>
                      <a:pt x="1297" y="0"/>
                      <a:pt x="836" y="0"/>
                    </a:cubicBezTo>
                    <a:close/>
                  </a:path>
                </a:pathLst>
              </a:custGeom>
              <a:solidFill>
                <a:srgbClr val="58C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sp>
            <p:nvSpPr>
              <p:cNvPr id="63" name="Oval 62"/>
              <p:cNvSpPr/>
              <p:nvPr/>
            </p:nvSpPr>
            <p:spPr bwMode="auto">
              <a:xfrm>
                <a:off x="3407982" y="3151187"/>
                <a:ext cx="5248656" cy="5248656"/>
              </a:xfrm>
              <a:prstGeom prst="ellipse">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grpSp>
        <p:sp>
          <p:nvSpPr>
            <p:cNvPr id="81" name="TextBox 80"/>
            <p:cNvSpPr txBox="1"/>
            <p:nvPr/>
          </p:nvSpPr>
          <p:spPr>
            <a:xfrm>
              <a:off x="3766274" y="3550734"/>
              <a:ext cx="4532452" cy="4532452"/>
            </a:xfrm>
            <a:prstGeom prst="rect">
              <a:avLst/>
            </a:prstGeom>
            <a:noFill/>
          </p:spPr>
          <p:txBody>
            <a:bodyPr spcFirstLastPara="1" wrap="square" lIns="0" tIns="0" rIns="0" bIns="0" numCol="1" rtlCol="0">
              <a:prstTxWarp prst="textArchUp">
                <a:avLst>
                  <a:gd name="adj" fmla="val 11796435"/>
                </a:avLst>
              </a:prstTxWarp>
              <a:spAutoFit/>
            </a:bodyPr>
            <a:lstStyle/>
            <a:p>
              <a:pPr algn="ctr" defTabSz="932619">
                <a:lnSpc>
                  <a:spcPct val="90000"/>
                </a:lnSpc>
                <a:spcBef>
                  <a:spcPts val="102"/>
                </a:spcBef>
                <a:spcAft>
                  <a:spcPts val="204"/>
                </a:spcAft>
                <a:defRPr/>
              </a:pPr>
              <a:r>
                <a:rPr lang="en-US" sz="2448" kern="0" dirty="0">
                  <a:gradFill>
                    <a:gsLst>
                      <a:gs pos="83333">
                        <a:srgbClr val="FFFFFF"/>
                      </a:gs>
                      <a:gs pos="56667">
                        <a:srgbClr val="FFFFFF"/>
                      </a:gs>
                    </a:gsLst>
                    <a:lin ang="16200000" scaled="0"/>
                  </a:gradFill>
                </a:rPr>
                <a:t>Scrum  •  CMMI  •  Agile</a:t>
              </a:r>
            </a:p>
          </p:txBody>
        </p:sp>
      </p:grpSp>
      <p:grpSp>
        <p:nvGrpSpPr>
          <p:cNvPr id="52" name="Group 51"/>
          <p:cNvGrpSpPr/>
          <p:nvPr/>
        </p:nvGrpSpPr>
        <p:grpSpPr>
          <a:xfrm rot="10800000">
            <a:off x="4254267" y="3997565"/>
            <a:ext cx="3843751" cy="3842326"/>
            <a:chOff x="4146550" y="3919537"/>
            <a:chExt cx="3768725" cy="3767328"/>
          </a:xfrm>
        </p:grpSpPr>
        <p:grpSp>
          <p:nvGrpSpPr>
            <p:cNvPr id="34" name="Group 33"/>
            <p:cNvGrpSpPr/>
            <p:nvPr/>
          </p:nvGrpSpPr>
          <p:grpSpPr>
            <a:xfrm>
              <a:off x="4146550" y="3919537"/>
              <a:ext cx="3768725" cy="3767328"/>
              <a:chOff x="4146550" y="3890962"/>
              <a:chExt cx="3768725" cy="3767328"/>
            </a:xfrm>
          </p:grpSpPr>
          <p:sp>
            <p:nvSpPr>
              <p:cNvPr id="33" name="Oval 32"/>
              <p:cNvSpPr/>
              <p:nvPr/>
            </p:nvSpPr>
            <p:spPr bwMode="auto">
              <a:xfrm>
                <a:off x="4146550" y="3890962"/>
                <a:ext cx="3767328" cy="3767328"/>
              </a:xfrm>
              <a:prstGeom prst="ellipse">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sp>
            <p:nvSpPr>
              <p:cNvPr id="21" name="Freeform 23"/>
              <p:cNvSpPr>
                <a:spLocks/>
              </p:cNvSpPr>
              <p:nvPr/>
            </p:nvSpPr>
            <p:spPr bwMode="auto">
              <a:xfrm>
                <a:off x="4146550" y="3890962"/>
                <a:ext cx="3768725" cy="1887538"/>
              </a:xfrm>
              <a:custGeom>
                <a:avLst/>
                <a:gdLst>
                  <a:gd name="T0" fmla="*/ 1201 w 1201"/>
                  <a:gd name="T1" fmla="*/ 601 h 601"/>
                  <a:gd name="T2" fmla="*/ 601 w 1201"/>
                  <a:gd name="T3" fmla="*/ 0 h 601"/>
                  <a:gd name="T4" fmla="*/ 0 w 1201"/>
                  <a:gd name="T5" fmla="*/ 601 h 601"/>
                  <a:gd name="T6" fmla="*/ 1201 w 1201"/>
                  <a:gd name="T7" fmla="*/ 601 h 601"/>
                  <a:gd name="T8" fmla="*/ 1201 w 1201"/>
                  <a:gd name="T9" fmla="*/ 601 h 601"/>
                </a:gdLst>
                <a:ahLst/>
                <a:cxnLst>
                  <a:cxn ang="0">
                    <a:pos x="T0" y="T1"/>
                  </a:cxn>
                  <a:cxn ang="0">
                    <a:pos x="T2" y="T3"/>
                  </a:cxn>
                  <a:cxn ang="0">
                    <a:pos x="T4" y="T5"/>
                  </a:cxn>
                  <a:cxn ang="0">
                    <a:pos x="T6" y="T7"/>
                  </a:cxn>
                  <a:cxn ang="0">
                    <a:pos x="T8" y="T9"/>
                  </a:cxn>
                </a:cxnLst>
                <a:rect l="0" t="0" r="r" b="b"/>
                <a:pathLst>
                  <a:path w="1201" h="601">
                    <a:moveTo>
                      <a:pt x="1201" y="601"/>
                    </a:moveTo>
                    <a:cubicBezTo>
                      <a:pt x="1201" y="269"/>
                      <a:pt x="932" y="0"/>
                      <a:pt x="601" y="0"/>
                    </a:cubicBezTo>
                    <a:cubicBezTo>
                      <a:pt x="269" y="0"/>
                      <a:pt x="0" y="269"/>
                      <a:pt x="0" y="601"/>
                    </a:cubicBezTo>
                    <a:cubicBezTo>
                      <a:pt x="1201" y="601"/>
                      <a:pt x="1201" y="601"/>
                      <a:pt x="1201" y="601"/>
                    </a:cubicBezTo>
                    <a:cubicBezTo>
                      <a:pt x="1201" y="601"/>
                      <a:pt x="1201" y="601"/>
                      <a:pt x="1201" y="601"/>
                    </a:cubicBezTo>
                    <a:close/>
                  </a:path>
                </a:pathLst>
              </a:custGeom>
              <a:solidFill>
                <a:srgbClr val="B9D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rgbClr val="000000"/>
                  </a:solidFill>
                </a:endParaRPr>
              </a:p>
            </p:txBody>
          </p:sp>
        </p:grpSp>
        <p:sp>
          <p:nvSpPr>
            <p:cNvPr id="87" name="TextBox 86"/>
            <p:cNvSpPr txBox="1"/>
            <p:nvPr/>
          </p:nvSpPr>
          <p:spPr>
            <a:xfrm>
              <a:off x="4146551" y="4249258"/>
              <a:ext cx="3767329" cy="1477537"/>
            </a:xfrm>
            <a:prstGeom prst="rect">
              <a:avLst/>
            </a:prstGeom>
            <a:noFill/>
          </p:spPr>
          <p:txBody>
            <a:bodyPr wrap="square" lIns="0" tIns="0" rIns="0" bIns="0" rtlCol="0">
              <a:spAutoFit/>
            </a:bodyPr>
            <a:lstStyle/>
            <a:p>
              <a:pPr algn="ctr">
                <a:lnSpc>
                  <a:spcPct val="80000"/>
                </a:lnSpc>
              </a:pPr>
              <a:r>
                <a:rPr lang="en-US" sz="4080" b="1" spc="-82" dirty="0" smtClean="0">
                  <a:gradFill>
                    <a:gsLst>
                      <a:gs pos="57917">
                        <a:srgbClr val="FFFFFF"/>
                      </a:gs>
                      <a:gs pos="36250">
                        <a:srgbClr val="FFFFFF"/>
                      </a:gs>
                    </a:gsLst>
                    <a:lin ang="5400000" scaled="0"/>
                  </a:gradFill>
                  <a:latin typeface="Segoe UI Light"/>
                </a:rPr>
                <a:t>Team</a:t>
              </a:r>
              <a:br>
                <a:rPr lang="en-US" sz="4080" b="1" spc="-82" dirty="0" smtClean="0">
                  <a:gradFill>
                    <a:gsLst>
                      <a:gs pos="57917">
                        <a:srgbClr val="FFFFFF"/>
                      </a:gs>
                      <a:gs pos="36250">
                        <a:srgbClr val="FFFFFF"/>
                      </a:gs>
                    </a:gsLst>
                    <a:lin ang="5400000" scaled="0"/>
                  </a:gradFill>
                  <a:latin typeface="Segoe UI Light"/>
                </a:rPr>
              </a:br>
              <a:r>
                <a:rPr lang="en-US" sz="4080" b="1" spc="-82" dirty="0" smtClean="0">
                  <a:gradFill>
                    <a:gsLst>
                      <a:gs pos="57917">
                        <a:srgbClr val="FFFFFF"/>
                      </a:gs>
                      <a:gs pos="36250">
                        <a:srgbClr val="FFFFFF"/>
                      </a:gs>
                    </a:gsLst>
                    <a:lin ang="5400000" scaled="0"/>
                  </a:gradFill>
                  <a:latin typeface="Segoe UI Light"/>
                </a:rPr>
                <a:t> Foundation Server</a:t>
              </a:r>
              <a:endParaRPr lang="en-US" sz="4080" b="1" spc="-82" dirty="0">
                <a:gradFill>
                  <a:gsLst>
                    <a:gs pos="57917">
                      <a:srgbClr val="FFFFFF"/>
                    </a:gs>
                    <a:gs pos="36250">
                      <a:srgbClr val="FFFFFF"/>
                    </a:gs>
                  </a:gsLst>
                  <a:lin ang="5400000" scaled="0"/>
                </a:gradFill>
                <a:latin typeface="Segoe UI Light"/>
              </a:endParaRPr>
            </a:p>
          </p:txBody>
        </p:sp>
      </p:grpSp>
      <p:sp>
        <p:nvSpPr>
          <p:cNvPr id="74" name="Rectangle 73"/>
          <p:cNvSpPr/>
          <p:nvPr/>
        </p:nvSpPr>
        <p:spPr bwMode="auto">
          <a:xfrm flipV="1">
            <a:off x="2501" y="5893535"/>
            <a:ext cx="12434711" cy="110099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0">
                    <a:srgbClr val="FFFFFF"/>
                  </a:gs>
                  <a:gs pos="100000">
                    <a:srgbClr val="FFFFFF"/>
                  </a:gs>
                </a:gsLst>
                <a:lin ang="5400000" scaled="0"/>
              </a:gradFill>
            </a:endParaRPr>
          </a:p>
        </p:txBody>
      </p:sp>
      <p:grpSp>
        <p:nvGrpSpPr>
          <p:cNvPr id="3" name="Group 2"/>
          <p:cNvGrpSpPr/>
          <p:nvPr/>
        </p:nvGrpSpPr>
        <p:grpSpPr>
          <a:xfrm>
            <a:off x="389469" y="6187415"/>
            <a:ext cx="11657539" cy="452047"/>
            <a:chOff x="533400" y="8468184"/>
            <a:chExt cx="11429997" cy="443223"/>
          </a:xfrm>
        </p:grpSpPr>
        <p:sp>
          <p:nvSpPr>
            <p:cNvPr id="45" name="TextBox 44"/>
            <p:cNvSpPr txBox="1"/>
            <p:nvPr/>
          </p:nvSpPr>
          <p:spPr>
            <a:xfrm>
              <a:off x="533400" y="8592834"/>
              <a:ext cx="1063628" cy="221612"/>
            </a:xfrm>
            <a:prstGeom prst="rect">
              <a:avLst/>
            </a:prstGeom>
            <a:noFill/>
          </p:spPr>
          <p:txBody>
            <a:bodyPr wrap="square" lIns="0" tIns="0" rIns="0" bIns="0" rtlCol="0">
              <a:spAutoFit/>
            </a:bodyPr>
            <a:lstStyle/>
            <a:p>
              <a:pPr algn="ctr">
                <a:lnSpc>
                  <a:spcPct val="90000"/>
                </a:lnSpc>
              </a:pPr>
              <a:r>
                <a:rPr lang="en-US" sz="1632" kern="0" spc="-31" dirty="0">
                  <a:solidFill>
                    <a:srgbClr val="FFFFFF"/>
                  </a:solidFill>
                </a:rPr>
                <a:t>Planning</a:t>
              </a:r>
            </a:p>
          </p:txBody>
        </p:sp>
        <p:sp>
          <p:nvSpPr>
            <p:cNvPr id="46" name="TextBox 45"/>
            <p:cNvSpPr txBox="1"/>
            <p:nvPr/>
          </p:nvSpPr>
          <p:spPr>
            <a:xfrm>
              <a:off x="2067011" y="8592834"/>
              <a:ext cx="697444" cy="221612"/>
            </a:xfrm>
            <a:prstGeom prst="rect">
              <a:avLst/>
            </a:prstGeom>
            <a:noFill/>
          </p:spPr>
          <p:txBody>
            <a:bodyPr wrap="square" lIns="0" tIns="0" rIns="0" bIns="0" rtlCol="0">
              <a:spAutoFit/>
            </a:bodyPr>
            <a:lstStyle/>
            <a:p>
              <a:pPr algn="ctr">
                <a:lnSpc>
                  <a:spcPct val="90000"/>
                </a:lnSpc>
              </a:pPr>
              <a:r>
                <a:rPr lang="en-US" sz="1632" kern="0" spc="-31" dirty="0">
                  <a:solidFill>
                    <a:srgbClr val="FFFFFF"/>
                  </a:solidFill>
                </a:rPr>
                <a:t>SCM</a:t>
              </a:r>
            </a:p>
          </p:txBody>
        </p:sp>
        <p:sp>
          <p:nvSpPr>
            <p:cNvPr id="47" name="TextBox 46"/>
            <p:cNvSpPr txBox="1"/>
            <p:nvPr/>
          </p:nvSpPr>
          <p:spPr>
            <a:xfrm>
              <a:off x="3234439" y="8592834"/>
              <a:ext cx="2147547" cy="221612"/>
            </a:xfrm>
            <a:prstGeom prst="rect">
              <a:avLst/>
            </a:prstGeom>
            <a:noFill/>
          </p:spPr>
          <p:txBody>
            <a:bodyPr wrap="square" lIns="0" tIns="0" rIns="0" bIns="0" rtlCol="0">
              <a:spAutoFit/>
            </a:bodyPr>
            <a:lstStyle/>
            <a:p>
              <a:pPr algn="ctr">
                <a:lnSpc>
                  <a:spcPct val="90000"/>
                </a:lnSpc>
              </a:pPr>
              <a:r>
                <a:rPr lang="en-US" sz="1632" kern="0" spc="-31" dirty="0">
                  <a:solidFill>
                    <a:srgbClr val="FFFFFF"/>
                  </a:solidFill>
                </a:rPr>
                <a:t>Work Item Tracking</a:t>
              </a:r>
            </a:p>
          </p:txBody>
        </p:sp>
        <p:sp>
          <p:nvSpPr>
            <p:cNvPr id="48" name="TextBox 47"/>
            <p:cNvSpPr txBox="1"/>
            <p:nvPr/>
          </p:nvSpPr>
          <p:spPr>
            <a:xfrm>
              <a:off x="5851967" y="8468184"/>
              <a:ext cx="1754168" cy="443223"/>
            </a:xfrm>
            <a:prstGeom prst="rect">
              <a:avLst/>
            </a:prstGeom>
            <a:noFill/>
          </p:spPr>
          <p:txBody>
            <a:bodyPr wrap="square" lIns="0" tIns="0" rIns="0" bIns="0" rtlCol="0">
              <a:spAutoFit/>
            </a:bodyPr>
            <a:lstStyle/>
            <a:p>
              <a:pPr algn="ctr">
                <a:lnSpc>
                  <a:spcPct val="90000"/>
                </a:lnSpc>
              </a:pPr>
              <a:r>
                <a:rPr lang="en-US" sz="1632" kern="0" spc="-31" dirty="0">
                  <a:solidFill>
                    <a:srgbClr val="FFFFFF"/>
                  </a:solidFill>
                </a:rPr>
                <a:t>Continuous Deployment</a:t>
              </a:r>
            </a:p>
          </p:txBody>
        </p:sp>
        <p:sp>
          <p:nvSpPr>
            <p:cNvPr id="49" name="TextBox 48"/>
            <p:cNvSpPr txBox="1"/>
            <p:nvPr/>
          </p:nvSpPr>
          <p:spPr>
            <a:xfrm>
              <a:off x="8076118" y="8592835"/>
              <a:ext cx="1891916" cy="221612"/>
            </a:xfrm>
            <a:prstGeom prst="rect">
              <a:avLst/>
            </a:prstGeom>
            <a:noFill/>
          </p:spPr>
          <p:txBody>
            <a:bodyPr wrap="square" lIns="0" tIns="0" rIns="0" bIns="0" rtlCol="0">
              <a:spAutoFit/>
            </a:bodyPr>
            <a:lstStyle/>
            <a:p>
              <a:pPr algn="ctr">
                <a:lnSpc>
                  <a:spcPct val="90000"/>
                </a:lnSpc>
              </a:pPr>
              <a:r>
                <a:rPr lang="en-US" sz="1632" kern="0" spc="-31" dirty="0">
                  <a:solidFill>
                    <a:srgbClr val="FFFFFF"/>
                  </a:solidFill>
                </a:rPr>
                <a:t>Build Automation</a:t>
              </a:r>
            </a:p>
          </p:txBody>
        </p:sp>
        <p:sp>
          <p:nvSpPr>
            <p:cNvPr id="50" name="TextBox 49"/>
            <p:cNvSpPr txBox="1"/>
            <p:nvPr/>
          </p:nvSpPr>
          <p:spPr>
            <a:xfrm>
              <a:off x="10438017" y="8468184"/>
              <a:ext cx="1525380" cy="443223"/>
            </a:xfrm>
            <a:prstGeom prst="rect">
              <a:avLst/>
            </a:prstGeom>
            <a:noFill/>
          </p:spPr>
          <p:txBody>
            <a:bodyPr wrap="square" lIns="0" tIns="0" rIns="0" bIns="0" rtlCol="0">
              <a:spAutoFit/>
            </a:bodyPr>
            <a:lstStyle/>
            <a:p>
              <a:pPr algn="ctr">
                <a:lnSpc>
                  <a:spcPct val="90000"/>
                </a:lnSpc>
              </a:pPr>
              <a:r>
                <a:rPr lang="en-US" sz="1632" kern="0" spc="-31" dirty="0">
                  <a:solidFill>
                    <a:srgbClr val="FFFFFF"/>
                  </a:solidFill>
                </a:rPr>
                <a:t>Feedback Management</a:t>
              </a:r>
            </a:p>
          </p:txBody>
        </p:sp>
        <p:sp>
          <p:nvSpPr>
            <p:cNvPr id="51" name="Oval 50"/>
            <p:cNvSpPr/>
            <p:nvPr/>
          </p:nvSpPr>
          <p:spPr bwMode="auto">
            <a:xfrm>
              <a:off x="1793239" y="8678703"/>
              <a:ext cx="77561" cy="77561"/>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35833">
                      <a:srgbClr val="000000"/>
                    </a:gs>
                    <a:gs pos="47500">
                      <a:srgbClr val="000000"/>
                    </a:gs>
                  </a:gsLst>
                  <a:lin ang="16200000" scaled="0"/>
                </a:gradFill>
              </a:endParaRPr>
            </a:p>
          </p:txBody>
        </p:sp>
        <p:sp>
          <p:nvSpPr>
            <p:cNvPr id="53" name="Oval 52"/>
            <p:cNvSpPr/>
            <p:nvPr/>
          </p:nvSpPr>
          <p:spPr bwMode="auto">
            <a:xfrm>
              <a:off x="2960666" y="8678703"/>
              <a:ext cx="77561" cy="77561"/>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35833">
                      <a:srgbClr val="000000"/>
                    </a:gs>
                    <a:gs pos="47500">
                      <a:srgbClr val="000000"/>
                    </a:gs>
                  </a:gsLst>
                  <a:lin ang="16200000" scaled="0"/>
                </a:gradFill>
              </a:endParaRPr>
            </a:p>
          </p:txBody>
        </p:sp>
        <p:sp>
          <p:nvSpPr>
            <p:cNvPr id="54" name="Oval 53"/>
            <p:cNvSpPr/>
            <p:nvPr/>
          </p:nvSpPr>
          <p:spPr bwMode="auto">
            <a:xfrm>
              <a:off x="5578195" y="8678703"/>
              <a:ext cx="77561" cy="77561"/>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35833">
                      <a:srgbClr val="000000"/>
                    </a:gs>
                    <a:gs pos="47500">
                      <a:srgbClr val="000000"/>
                    </a:gs>
                  </a:gsLst>
                  <a:lin ang="16200000" scaled="0"/>
                </a:gradFill>
              </a:endParaRPr>
            </a:p>
          </p:txBody>
        </p:sp>
        <p:sp>
          <p:nvSpPr>
            <p:cNvPr id="57" name="Oval 56"/>
            <p:cNvSpPr/>
            <p:nvPr/>
          </p:nvSpPr>
          <p:spPr bwMode="auto">
            <a:xfrm>
              <a:off x="7802346" y="8678703"/>
              <a:ext cx="77561" cy="77561"/>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35833">
                      <a:srgbClr val="000000"/>
                    </a:gs>
                    <a:gs pos="47500">
                      <a:srgbClr val="000000"/>
                    </a:gs>
                  </a:gsLst>
                  <a:lin ang="16200000" scaled="0"/>
                </a:gradFill>
              </a:endParaRPr>
            </a:p>
          </p:txBody>
        </p:sp>
        <p:sp>
          <p:nvSpPr>
            <p:cNvPr id="59" name="Oval 58"/>
            <p:cNvSpPr/>
            <p:nvPr/>
          </p:nvSpPr>
          <p:spPr bwMode="auto">
            <a:xfrm>
              <a:off x="10164245" y="8678703"/>
              <a:ext cx="77561" cy="77561"/>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9" rIns="93256" bIns="46629" numCol="1" rtlCol="0" anchor="ctr" anchorCtr="0" compatLnSpc="1">
              <a:prstTxWarp prst="textNoShape">
                <a:avLst/>
              </a:prstTxWarp>
            </a:bodyPr>
            <a:lstStyle/>
            <a:p>
              <a:pPr algn="ctr" defTabSz="932312" fontAlgn="base">
                <a:lnSpc>
                  <a:spcPct val="90000"/>
                </a:lnSpc>
                <a:spcBef>
                  <a:spcPct val="0"/>
                </a:spcBef>
                <a:spcAft>
                  <a:spcPct val="0"/>
                </a:spcAft>
              </a:pPr>
              <a:endParaRPr lang="en-US" sz="2040" spc="-52" dirty="0">
                <a:gradFill>
                  <a:gsLst>
                    <a:gs pos="35833">
                      <a:srgbClr val="000000"/>
                    </a:gs>
                    <a:gs pos="47500">
                      <a:srgbClr val="000000"/>
                    </a:gs>
                  </a:gsLst>
                  <a:lin ang="16200000" scaled="0"/>
                </a:gradFill>
              </a:endParaRPr>
            </a:p>
          </p:txBody>
        </p:sp>
      </p:grpSp>
    </p:spTree>
    <p:extLst>
      <p:ext uri="{BB962C8B-B14F-4D97-AF65-F5344CB8AC3E}">
        <p14:creationId xmlns:p14="http://schemas.microsoft.com/office/powerpoint/2010/main" val="176274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250"/>
                                  </p:stCondLst>
                                  <p:childTnLst>
                                    <p:animClr clrSpc="rgb" dir="cw">
                                      <p:cBhvr override="childStyle">
                                        <p:cTn id="6" dur="500" fill="hold"/>
                                        <p:tgtEl>
                                          <p:spTgt spid="17"/>
                                        </p:tgtEl>
                                        <p:attrNameLst>
                                          <p:attrName>style.color</p:attrName>
                                        </p:attrNameLst>
                                      </p:cBhvr>
                                      <p:to>
                                        <a:srgbClr val="DADADA"/>
                                      </p:to>
                                    </p:animClr>
                                    <p:animClr clrSpc="rgb" dir="cw">
                                      <p:cBhvr>
                                        <p:cTn id="7" dur="500" fill="hold"/>
                                        <p:tgtEl>
                                          <p:spTgt spid="17"/>
                                        </p:tgtEl>
                                        <p:attrNameLst>
                                          <p:attrName>fillcolor</p:attrName>
                                        </p:attrNameLst>
                                      </p:cBhvr>
                                      <p:to>
                                        <a:srgbClr val="DADADA"/>
                                      </p:to>
                                    </p:animClr>
                                    <p:set>
                                      <p:cBhvr>
                                        <p:cTn id="8" dur="500" fill="hold"/>
                                        <p:tgtEl>
                                          <p:spTgt spid="17"/>
                                        </p:tgtEl>
                                        <p:attrNameLst>
                                          <p:attrName>fill.type</p:attrName>
                                        </p:attrNameLst>
                                      </p:cBhvr>
                                      <p:to>
                                        <p:strVal val="solid"/>
                                      </p:to>
                                    </p:set>
                                    <p:set>
                                      <p:cBhvr>
                                        <p:cTn id="9" dur="500" fill="hold"/>
                                        <p:tgtEl>
                                          <p:spTgt spid="17"/>
                                        </p:tgtEl>
                                        <p:attrNameLst>
                                          <p:attrName>fill.on</p:attrName>
                                        </p:attrNameLst>
                                      </p:cBhvr>
                                      <p:to>
                                        <p:strVal val="true"/>
                                      </p:to>
                                    </p:set>
                                  </p:childTnLst>
                                </p:cTn>
                              </p:par>
                              <p:par>
                                <p:cTn id="10" presetID="2" presetClass="entr" presetSubtype="1" decel="10000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750" fill="hold"/>
                                        <p:tgtEl>
                                          <p:spTgt spid="38"/>
                                        </p:tgtEl>
                                        <p:attrNameLst>
                                          <p:attrName>ppt_x</p:attrName>
                                        </p:attrNameLst>
                                      </p:cBhvr>
                                      <p:tavLst>
                                        <p:tav tm="0">
                                          <p:val>
                                            <p:strVal val="#ppt_x"/>
                                          </p:val>
                                        </p:tav>
                                        <p:tav tm="100000">
                                          <p:val>
                                            <p:strVal val="#ppt_x"/>
                                          </p:val>
                                        </p:tav>
                                      </p:tavLst>
                                    </p:anim>
                                    <p:anim calcmode="lin" valueType="num">
                                      <p:cBhvr additive="base">
                                        <p:cTn id="13" dur="750" fill="hold"/>
                                        <p:tgtEl>
                                          <p:spTgt spid="38"/>
                                        </p:tgtEl>
                                        <p:attrNameLst>
                                          <p:attrName>ppt_y</p:attrName>
                                        </p:attrNameLst>
                                      </p:cBhvr>
                                      <p:tavLst>
                                        <p:tav tm="0">
                                          <p:val>
                                            <p:strVal val="0-#ppt_h/2"/>
                                          </p:val>
                                        </p:tav>
                                        <p:tav tm="100000">
                                          <p:val>
                                            <p:strVal val="#ppt_y"/>
                                          </p:val>
                                        </p:tav>
                                      </p:tavLst>
                                    </p:anim>
                                  </p:childTnLst>
                                </p:cTn>
                              </p:par>
                              <p:par>
                                <p:cTn id="14" presetID="1" presetClass="entr" presetSubtype="0" fill="hold" grpId="0" nodeType="withEffect">
                                  <p:stCondLst>
                                    <p:cond delay="750"/>
                                  </p:stCondLst>
                                  <p:childTnLst>
                                    <p:set>
                                      <p:cBhvr>
                                        <p:cTn id="15" dur="1" fill="hold">
                                          <p:stCondLst>
                                            <p:cond delay="0"/>
                                          </p:stCondLst>
                                        </p:cTn>
                                        <p:tgtEl>
                                          <p:spTgt spid="74"/>
                                        </p:tgtEl>
                                        <p:attrNameLst>
                                          <p:attrName>style.visibility</p:attrName>
                                        </p:attrNameLst>
                                      </p:cBhvr>
                                      <p:to>
                                        <p:strVal val="visible"/>
                                      </p:to>
                                    </p:set>
                                  </p:childTnLst>
                                </p:cTn>
                              </p:par>
                              <p:par>
                                <p:cTn id="16" presetID="10" presetClass="entr" presetSubtype="0"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250"/>
                            </p:stCondLst>
                            <p:childTnLst>
                              <p:par>
                                <p:cTn id="20" presetID="1" presetClass="entr" presetSubtype="0" fill="hold" grpId="1" nodeType="afterEffect">
                                  <p:stCondLst>
                                    <p:cond delay="0"/>
                                  </p:stCondLst>
                                  <p:childTnLst>
                                    <p:set>
                                      <p:cBhvr>
                                        <p:cTn id="21" dur="1" fill="hold">
                                          <p:stCondLst>
                                            <p:cond delay="0"/>
                                          </p:stCondLst>
                                        </p:cTn>
                                        <p:tgtEl>
                                          <p:spTgt spid="101"/>
                                        </p:tgtEl>
                                        <p:attrNameLst>
                                          <p:attrName>style.visibility</p:attrName>
                                        </p:attrNameLst>
                                      </p:cBhvr>
                                      <p:to>
                                        <p:strVal val="visible"/>
                                      </p:to>
                                    </p:set>
                                  </p:childTnLst>
                                </p:cTn>
                              </p:par>
                              <p:par>
                                <p:cTn id="22" presetID="1" presetClass="entr" presetSubtype="0" fill="hold" grpId="1" nodeType="withEffect">
                                  <p:stCondLst>
                                    <p:cond delay="300"/>
                                  </p:stCondLst>
                                  <p:childTnLst>
                                    <p:set>
                                      <p:cBhvr>
                                        <p:cTn id="23" dur="1" fill="hold">
                                          <p:stCondLst>
                                            <p:cond delay="0"/>
                                          </p:stCondLst>
                                        </p:cTn>
                                        <p:tgtEl>
                                          <p:spTgt spid="102"/>
                                        </p:tgtEl>
                                        <p:attrNameLst>
                                          <p:attrName>style.visibility</p:attrName>
                                        </p:attrNameLst>
                                      </p:cBhvr>
                                      <p:to>
                                        <p:strVal val="visible"/>
                                      </p:to>
                                    </p:set>
                                  </p:childTnLst>
                                </p:cTn>
                              </p:par>
                              <p:par>
                                <p:cTn id="24" presetID="1" presetClass="entr" presetSubtype="0" fill="hold" nodeType="withEffect">
                                  <p:stCondLst>
                                    <p:cond delay="300"/>
                                  </p:stCondLst>
                                  <p:childTnLst>
                                    <p:set>
                                      <p:cBhvr>
                                        <p:cTn id="25" dur="1" fill="hold">
                                          <p:stCondLst>
                                            <p:cond delay="0"/>
                                          </p:stCondLst>
                                        </p:cTn>
                                        <p:tgtEl>
                                          <p:spTgt spid="52"/>
                                        </p:tgtEl>
                                        <p:attrNameLst>
                                          <p:attrName>style.visibility</p:attrName>
                                        </p:attrNameLst>
                                      </p:cBhvr>
                                      <p:to>
                                        <p:strVal val="visible"/>
                                      </p:to>
                                    </p:set>
                                  </p:childTnLst>
                                </p:cTn>
                              </p:par>
                              <p:par>
                                <p:cTn id="26" presetID="8" presetClass="emph" presetSubtype="0" decel="100000" fill="hold" nodeType="withEffect">
                                  <p:stCondLst>
                                    <p:cond delay="300"/>
                                  </p:stCondLst>
                                  <p:childTnLst>
                                    <p:animRot by="-10800000">
                                      <p:cBhvr>
                                        <p:cTn id="27" dur="750" fill="hold"/>
                                        <p:tgtEl>
                                          <p:spTgt spid="52"/>
                                        </p:tgtEl>
                                        <p:attrNameLst>
                                          <p:attrName>r</p:attrName>
                                        </p:attrNameLst>
                                      </p:cBhvr>
                                    </p:animRot>
                                  </p:childTnLst>
                                </p:cTn>
                              </p:par>
                              <p:par>
                                <p:cTn id="28" presetID="1" presetClass="entr" presetSubtype="0" fill="hold" nodeType="withEffect">
                                  <p:stCondLst>
                                    <p:cond delay="400"/>
                                  </p:stCondLst>
                                  <p:childTnLst>
                                    <p:set>
                                      <p:cBhvr>
                                        <p:cTn id="29" dur="1" fill="hold">
                                          <p:stCondLst>
                                            <p:cond delay="0"/>
                                          </p:stCondLst>
                                        </p:cTn>
                                        <p:tgtEl>
                                          <p:spTgt spid="55"/>
                                        </p:tgtEl>
                                        <p:attrNameLst>
                                          <p:attrName>style.visibility</p:attrName>
                                        </p:attrNameLst>
                                      </p:cBhvr>
                                      <p:to>
                                        <p:strVal val="visible"/>
                                      </p:to>
                                    </p:set>
                                  </p:childTnLst>
                                </p:cTn>
                              </p:par>
                              <p:par>
                                <p:cTn id="30" presetID="8" presetClass="emph" presetSubtype="0" decel="100000" fill="hold" nodeType="withEffect">
                                  <p:stCondLst>
                                    <p:cond delay="400"/>
                                  </p:stCondLst>
                                  <p:childTnLst>
                                    <p:animRot by="-10800000">
                                      <p:cBhvr>
                                        <p:cTn id="31" dur="750" fill="hold"/>
                                        <p:tgtEl>
                                          <p:spTgt spid="55"/>
                                        </p:tgtEl>
                                        <p:attrNameLst>
                                          <p:attrName>r</p:attrName>
                                        </p:attrNameLst>
                                      </p:cBhvr>
                                    </p:animRot>
                                  </p:childTnLst>
                                </p:cTn>
                              </p:par>
                            </p:childTnLst>
                          </p:cTn>
                        </p:par>
                        <p:par>
                          <p:cTn id="32" fill="hold">
                            <p:stCondLst>
                              <p:cond delay="2400"/>
                            </p:stCondLst>
                            <p:childTnLst>
                              <p:par>
                                <p:cTn id="33" presetID="1"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2" presetClass="exit" presetSubtype="8" accel="21333" fill="hold" grpId="0" nodeType="withEffect">
                                  <p:stCondLst>
                                    <p:cond delay="200"/>
                                  </p:stCondLst>
                                  <p:childTnLst>
                                    <p:anim calcmode="lin" valueType="num">
                                      <p:cBhvr additive="base">
                                        <p:cTn id="46" dur="750"/>
                                        <p:tgtEl>
                                          <p:spTgt spid="101"/>
                                        </p:tgtEl>
                                        <p:attrNameLst>
                                          <p:attrName>ppt_x</p:attrName>
                                        </p:attrNameLst>
                                      </p:cBhvr>
                                      <p:tavLst>
                                        <p:tav tm="0">
                                          <p:val>
                                            <p:strVal val="ppt_x"/>
                                          </p:val>
                                        </p:tav>
                                        <p:tav tm="100000">
                                          <p:val>
                                            <p:strVal val="0-ppt_w/2"/>
                                          </p:val>
                                        </p:tav>
                                      </p:tavLst>
                                    </p:anim>
                                    <p:anim calcmode="lin" valueType="num">
                                      <p:cBhvr additive="base">
                                        <p:cTn id="47" dur="750"/>
                                        <p:tgtEl>
                                          <p:spTgt spid="101"/>
                                        </p:tgtEl>
                                        <p:attrNameLst>
                                          <p:attrName>ppt_y</p:attrName>
                                        </p:attrNameLst>
                                      </p:cBhvr>
                                      <p:tavLst>
                                        <p:tav tm="0">
                                          <p:val>
                                            <p:strVal val="ppt_y"/>
                                          </p:val>
                                        </p:tav>
                                        <p:tav tm="100000">
                                          <p:val>
                                            <p:strVal val="ppt_y"/>
                                          </p:val>
                                        </p:tav>
                                      </p:tavLst>
                                    </p:anim>
                                    <p:set>
                                      <p:cBhvr>
                                        <p:cTn id="48" dur="1" fill="hold">
                                          <p:stCondLst>
                                            <p:cond delay="749"/>
                                          </p:stCondLst>
                                        </p:cTn>
                                        <p:tgtEl>
                                          <p:spTgt spid="101"/>
                                        </p:tgtEl>
                                        <p:attrNameLst>
                                          <p:attrName>style.visibility</p:attrName>
                                        </p:attrNameLst>
                                      </p:cBhvr>
                                      <p:to>
                                        <p:strVal val="hidden"/>
                                      </p:to>
                                    </p:set>
                                  </p:childTnLst>
                                </p:cTn>
                              </p:par>
                              <p:par>
                                <p:cTn id="49" presetID="2" presetClass="exit" presetSubtype="8" accel="21333" fill="hold" grpId="0" nodeType="withEffect">
                                  <p:stCondLst>
                                    <p:cond delay="300"/>
                                  </p:stCondLst>
                                  <p:childTnLst>
                                    <p:anim calcmode="lin" valueType="num">
                                      <p:cBhvr additive="base">
                                        <p:cTn id="50" dur="750"/>
                                        <p:tgtEl>
                                          <p:spTgt spid="102"/>
                                        </p:tgtEl>
                                        <p:attrNameLst>
                                          <p:attrName>ppt_x</p:attrName>
                                        </p:attrNameLst>
                                      </p:cBhvr>
                                      <p:tavLst>
                                        <p:tav tm="0">
                                          <p:val>
                                            <p:strVal val="ppt_x"/>
                                          </p:val>
                                        </p:tav>
                                        <p:tav tm="100000">
                                          <p:val>
                                            <p:strVal val="0-ppt_w/2"/>
                                          </p:val>
                                        </p:tav>
                                      </p:tavLst>
                                    </p:anim>
                                    <p:anim calcmode="lin" valueType="num">
                                      <p:cBhvr additive="base">
                                        <p:cTn id="51" dur="750"/>
                                        <p:tgtEl>
                                          <p:spTgt spid="102"/>
                                        </p:tgtEl>
                                        <p:attrNameLst>
                                          <p:attrName>ppt_y</p:attrName>
                                        </p:attrNameLst>
                                      </p:cBhvr>
                                      <p:tavLst>
                                        <p:tav tm="0">
                                          <p:val>
                                            <p:strVal val="ppt_y"/>
                                          </p:val>
                                        </p:tav>
                                        <p:tav tm="100000">
                                          <p:val>
                                            <p:strVal val="ppt_y"/>
                                          </p:val>
                                        </p:tav>
                                      </p:tavLst>
                                    </p:anim>
                                    <p:set>
                                      <p:cBhvr>
                                        <p:cTn id="52" dur="1" fill="hold">
                                          <p:stCondLst>
                                            <p:cond delay="74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8" grpId="0" animBg="1"/>
      <p:bldP spid="102" grpId="0" animBg="1"/>
      <p:bldP spid="102" grpId="1" animBg="1"/>
      <p:bldP spid="27" grpId="0" animBg="1"/>
      <p:bldP spid="29" grpId="0" animBg="1"/>
      <p:bldP spid="101" grpId="0" animBg="1"/>
      <p:bldP spid="101" grpId="1" animBg="1"/>
      <p:bldP spid="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unf.edu/~lkmao/astronomy/images/earth_from_space.jpg"/>
          <p:cNvPicPr>
            <a:picLocks noChangeArrowheads="1"/>
          </p:cNvPicPr>
          <p:nvPr/>
        </p:nvPicPr>
        <p:blipFill rotWithShape="1">
          <a:blip r:embed="rId2">
            <a:extLst>
              <a:ext uri="{28A0092B-C50C-407E-A947-70E740481C1C}">
                <a14:useLocalDpi xmlns:a14="http://schemas.microsoft.com/office/drawing/2010/main" val="0"/>
              </a:ext>
            </a:extLst>
          </a:blip>
          <a:srcRect l="13614" t="10597" r="47160" b="48641"/>
          <a:stretch/>
        </p:blipFill>
        <p:spPr bwMode="auto">
          <a:xfrm>
            <a:off x="882" y="-1"/>
            <a:ext cx="12431602" cy="69945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107" y="2089579"/>
            <a:ext cx="714210" cy="71421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145" y="2612792"/>
            <a:ext cx="714210" cy="71421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977" y="843237"/>
            <a:ext cx="714210" cy="71421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77" y="1545490"/>
            <a:ext cx="714210" cy="71421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30" y="2446683"/>
            <a:ext cx="714210" cy="71421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993" y="1972855"/>
            <a:ext cx="714210" cy="71421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442" y="2329959"/>
            <a:ext cx="714210" cy="71421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220" y="2222964"/>
            <a:ext cx="714210" cy="714210"/>
          </a:xfrm>
          <a:prstGeom prst="rect">
            <a:avLst/>
          </a:prstGeom>
        </p:spPr>
      </p:pic>
      <p:sp>
        <p:nvSpPr>
          <p:cNvPr id="15" name="Rectangle 14"/>
          <p:cNvSpPr/>
          <p:nvPr/>
        </p:nvSpPr>
        <p:spPr>
          <a:xfrm>
            <a:off x="882" y="4232554"/>
            <a:ext cx="10614997" cy="1906937"/>
          </a:xfrm>
          <a:prstGeom prst="rect">
            <a:avLst/>
          </a:prstGeom>
          <a:solidFill>
            <a:srgbClr val="0C869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2" name="TextBox 1"/>
          <p:cNvSpPr txBox="1"/>
          <p:nvPr/>
        </p:nvSpPr>
        <p:spPr>
          <a:xfrm>
            <a:off x="587430" y="4527430"/>
            <a:ext cx="6893977" cy="1374897"/>
          </a:xfrm>
          <a:prstGeom prst="rect">
            <a:avLst/>
          </a:prstGeom>
          <a:noFill/>
        </p:spPr>
        <p:txBody>
          <a:bodyPr wrap="none" rtlCol="0">
            <a:spAutoFit/>
          </a:bodyPr>
          <a:lstStyle/>
          <a:p>
            <a:r>
              <a:rPr lang="en-US" sz="4080">
                <a:solidFill>
                  <a:srgbClr val="FFFFFF"/>
                </a:solidFill>
              </a:rPr>
              <a:t>The Team Foundation Server</a:t>
            </a:r>
          </a:p>
          <a:p>
            <a:r>
              <a:rPr lang="en-US" sz="4080">
                <a:solidFill>
                  <a:srgbClr val="FFFFFF"/>
                </a:solidFill>
              </a:rPr>
              <a:t>team is very distributed.</a:t>
            </a:r>
          </a:p>
        </p:txBody>
      </p:sp>
    </p:spTree>
    <p:extLst>
      <p:ext uri="{BB962C8B-B14F-4D97-AF65-F5344CB8AC3E}">
        <p14:creationId xmlns:p14="http://schemas.microsoft.com/office/powerpoint/2010/main" val="195901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55768" y="2744926"/>
            <a:ext cx="10724938" cy="1698318"/>
          </a:xfrm>
          <a:prstGeom prst="rect">
            <a:avLst/>
          </a:prstGeom>
        </p:spPr>
        <p:txBody>
          <a:bodyPr>
            <a:normAutofit/>
          </a:bodyPr>
          <a:lstStyle/>
          <a:p>
            <a:pPr marL="0" indent="0">
              <a:buNone/>
            </a:pPr>
            <a:r>
              <a:rPr lang="en-US" sz="4488">
                <a:solidFill>
                  <a:schemeClr val="tx1"/>
                </a:solidFill>
              </a:rPr>
              <a:t>Hey, maybe we should be using</a:t>
            </a:r>
          </a:p>
          <a:p>
            <a:pPr marL="0" indent="0">
              <a:buNone/>
            </a:pPr>
            <a:r>
              <a:rPr lang="en-US" sz="4488">
                <a:solidFill>
                  <a:schemeClr val="tx1"/>
                </a:solidFill>
              </a:rPr>
              <a:t>a distributed version control system!</a:t>
            </a:r>
          </a:p>
        </p:txBody>
      </p:sp>
      <p:sp>
        <p:nvSpPr>
          <p:cNvPr id="9" name="TextBox 8"/>
          <p:cNvSpPr txBox="1"/>
          <p:nvPr/>
        </p:nvSpPr>
        <p:spPr>
          <a:xfrm rot="21007611">
            <a:off x="6792272" y="1788810"/>
            <a:ext cx="3037999" cy="958518"/>
          </a:xfrm>
          <a:prstGeom prst="rect">
            <a:avLst/>
          </a:prstGeom>
          <a:noFill/>
        </p:spPr>
        <p:txBody>
          <a:bodyPr wrap="none" rtlCol="0">
            <a:spAutoFit/>
          </a:bodyPr>
          <a:lstStyle/>
          <a:p>
            <a:r>
              <a:rPr lang="en-US" sz="5507">
                <a:solidFill>
                  <a:srgbClr val="0072C6">
                    <a:lumMod val="60000"/>
                    <a:lumOff val="40000"/>
                  </a:srgbClr>
                </a:solidFill>
                <a:latin typeface="Segoe Script" panose="020B0504020000000003" pitchFamily="34" charset="0"/>
              </a:rPr>
              <a:t>writing</a:t>
            </a:r>
          </a:p>
        </p:txBody>
      </p:sp>
      <p:sp>
        <p:nvSpPr>
          <p:cNvPr id="11" name="Freeform 10"/>
          <p:cNvSpPr/>
          <p:nvPr/>
        </p:nvSpPr>
        <p:spPr>
          <a:xfrm>
            <a:off x="8290546" y="2635467"/>
            <a:ext cx="414490" cy="352317"/>
          </a:xfrm>
          <a:custGeom>
            <a:avLst/>
            <a:gdLst>
              <a:gd name="connsiteX0" fmla="*/ 0 w 406400"/>
              <a:gd name="connsiteY0" fmla="*/ 243840 h 345440"/>
              <a:gd name="connsiteX1" fmla="*/ 40640 w 406400"/>
              <a:gd name="connsiteY1" fmla="*/ 142240 h 345440"/>
              <a:gd name="connsiteX2" fmla="*/ 101600 w 406400"/>
              <a:gd name="connsiteY2" fmla="*/ 20320 h 345440"/>
              <a:gd name="connsiteX3" fmla="*/ 162560 w 406400"/>
              <a:gd name="connsiteY3" fmla="*/ 0 h 345440"/>
              <a:gd name="connsiteX4" fmla="*/ 304800 w 406400"/>
              <a:gd name="connsiteY4" fmla="*/ 162560 h 345440"/>
              <a:gd name="connsiteX5" fmla="*/ 365760 w 406400"/>
              <a:gd name="connsiteY5" fmla="*/ 284480 h 345440"/>
              <a:gd name="connsiteX6" fmla="*/ 406400 w 406400"/>
              <a:gd name="connsiteY6" fmla="*/ 345440 h 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400" h="345440">
                <a:moveTo>
                  <a:pt x="0" y="243840"/>
                </a:moveTo>
                <a:cubicBezTo>
                  <a:pt x="13547" y="209973"/>
                  <a:pt x="27833" y="176393"/>
                  <a:pt x="40640" y="142240"/>
                </a:cubicBezTo>
                <a:cubicBezTo>
                  <a:pt x="56416" y="100170"/>
                  <a:pt x="63065" y="51148"/>
                  <a:pt x="101600" y="20320"/>
                </a:cubicBezTo>
                <a:cubicBezTo>
                  <a:pt x="118326" y="6940"/>
                  <a:pt x="142240" y="6773"/>
                  <a:pt x="162560" y="0"/>
                </a:cubicBezTo>
                <a:cubicBezTo>
                  <a:pt x="257387" y="142240"/>
                  <a:pt x="203200" y="94827"/>
                  <a:pt x="304800" y="162560"/>
                </a:cubicBezTo>
                <a:cubicBezTo>
                  <a:pt x="421269" y="337263"/>
                  <a:pt x="281632" y="116223"/>
                  <a:pt x="365760" y="284480"/>
                </a:cubicBezTo>
                <a:cubicBezTo>
                  <a:pt x="376682" y="306323"/>
                  <a:pt x="406400" y="345440"/>
                  <a:pt x="406400" y="345440"/>
                </a:cubicBezTo>
              </a:path>
            </a:pathLst>
          </a:custGeom>
          <a:noFill/>
          <a:ln w="381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
        <p:nvSpPr>
          <p:cNvPr id="13" name="Freeform 12"/>
          <p:cNvSpPr/>
          <p:nvPr/>
        </p:nvSpPr>
        <p:spPr>
          <a:xfrm>
            <a:off x="7088667" y="3025779"/>
            <a:ext cx="1492165" cy="147116"/>
          </a:xfrm>
          <a:custGeom>
            <a:avLst/>
            <a:gdLst>
              <a:gd name="connsiteX0" fmla="*/ 0 w 1463040"/>
              <a:gd name="connsiteY0" fmla="*/ 0 h 144244"/>
              <a:gd name="connsiteX1" fmla="*/ 243840 w 1463040"/>
              <a:gd name="connsiteY1" fmla="*/ 20320 h 144244"/>
              <a:gd name="connsiteX2" fmla="*/ 873760 w 1463040"/>
              <a:gd name="connsiteY2" fmla="*/ 60960 h 144244"/>
              <a:gd name="connsiteX3" fmla="*/ 1036320 w 1463040"/>
              <a:gd name="connsiteY3" fmla="*/ 101600 h 144244"/>
              <a:gd name="connsiteX4" fmla="*/ 1219200 w 1463040"/>
              <a:gd name="connsiteY4" fmla="*/ 142240 h 144244"/>
              <a:gd name="connsiteX5" fmla="*/ 1463040 w 1463040"/>
              <a:gd name="connsiteY5" fmla="*/ 142240 h 1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3040" h="144244">
                <a:moveTo>
                  <a:pt x="0" y="0"/>
                </a:moveTo>
                <a:cubicBezTo>
                  <a:pt x="81280" y="6773"/>
                  <a:pt x="162404" y="15796"/>
                  <a:pt x="243840" y="20320"/>
                </a:cubicBezTo>
                <a:cubicBezTo>
                  <a:pt x="864572" y="54805"/>
                  <a:pt x="545374" y="14048"/>
                  <a:pt x="873760" y="60960"/>
                </a:cubicBezTo>
                <a:cubicBezTo>
                  <a:pt x="1013106" y="107409"/>
                  <a:pt x="840155" y="52559"/>
                  <a:pt x="1036320" y="101600"/>
                </a:cubicBezTo>
                <a:cubicBezTo>
                  <a:pt x="1136748" y="126707"/>
                  <a:pt x="1075418" y="134252"/>
                  <a:pt x="1219200" y="142240"/>
                </a:cubicBezTo>
                <a:cubicBezTo>
                  <a:pt x="1300355" y="146749"/>
                  <a:pt x="1381760" y="142240"/>
                  <a:pt x="1463040" y="142240"/>
                </a:cubicBezTo>
              </a:path>
            </a:pathLst>
          </a:custGeom>
          <a:noFill/>
          <a:ln w="6350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solidFill>
                <a:srgbClr val="FFFFFF"/>
              </a:solidFill>
            </a:endParaRPr>
          </a:p>
        </p:txBody>
      </p:sp>
    </p:spTree>
    <p:extLst>
      <p:ext uri="{BB962C8B-B14F-4D97-AF65-F5344CB8AC3E}">
        <p14:creationId xmlns:p14="http://schemas.microsoft.com/office/powerpoint/2010/main" val="4293005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Edward Thomson</External_x0020_Speaker>
    <Session_x0020_Code xmlns="e36bfbf9-5e42-489c-a259-4c54eb22cb57">DEV-B334</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dcmitype/"/>
    <ds:schemaRef ds:uri="http://schemas.microsoft.com/office/2006/metadata/properties"/>
    <ds:schemaRef ds:uri="http://purl.org/dc/elements/1.1/"/>
    <ds:schemaRef ds:uri="http://purl.org/dc/terms/"/>
    <ds:schemaRef ds:uri="http://schemas.microsoft.com/office/2006/documentManagement/types"/>
    <ds:schemaRef ds:uri="http://schemas.microsoft.com/office/infopath/2007/PartnerControls"/>
    <ds:schemaRef ds:uri="230e9df3-be65-4c73-a93b-d1236ebd677e"/>
    <ds:schemaRef ds:uri="http://schemas.openxmlformats.org/package/2006/metadata/core-properties"/>
    <ds:schemaRef ds:uri="e36bfbf9-5e42-489c-a259-4c54eb22cb57"/>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4472</Words>
  <Application>Microsoft Office PowerPoint</Application>
  <PresentationFormat>Custom</PresentationFormat>
  <Paragraphs>343</Paragraphs>
  <Slides>48</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Arial</vt:lpstr>
      <vt:lpstr>Calibri</vt:lpstr>
      <vt:lpstr>Consolas</vt:lpstr>
      <vt:lpstr>Segoe Light</vt:lpstr>
      <vt:lpstr>Segoe Script</vt:lpstr>
      <vt:lpstr>Segoe Semibold</vt:lpstr>
      <vt:lpstr>Segoe UI</vt:lpstr>
      <vt:lpstr>Segoe UI Black</vt:lpstr>
      <vt:lpstr>Segoe UI Light</vt:lpstr>
      <vt:lpstr>Segoe UI Semibold</vt:lpstr>
      <vt:lpstr>Segoe UI Symbol</vt:lpstr>
      <vt:lpstr>Wingdings</vt:lpstr>
      <vt:lpstr>TEE14 Speaker PPT Template</vt:lpstr>
      <vt:lpstr>PowerPoint Presentation</vt:lpstr>
      <vt:lpstr>Using Git with TFS and Visual Studio Online</vt:lpstr>
      <vt:lpstr>Edward Thomson</vt:lpstr>
      <vt:lpstr>Edward Thomson</vt:lpstr>
      <vt:lpstr>PowerPoint Presentation</vt:lpstr>
      <vt:lpstr>PowerPoint Presentation</vt:lpstr>
      <vt:lpstr>PowerPoint Presentation</vt:lpstr>
      <vt:lpstr>PowerPoint Presentation</vt:lpstr>
      <vt:lpstr>PowerPoint Presentation</vt:lpstr>
      <vt:lpstr>Modern source-control approaches</vt:lpstr>
      <vt:lpstr>PowerPoint Presentation</vt:lpstr>
      <vt:lpstr>PowerPoint Presentation</vt:lpstr>
      <vt:lpstr>PowerPoint Presentation</vt:lpstr>
      <vt:lpstr>DVCS popularity</vt:lpstr>
      <vt:lpstr>PowerPoint Presentation</vt:lpstr>
      <vt:lpstr>PowerPoint Presentation</vt:lpstr>
      <vt:lpstr>Trends in the DVCS Ecosystem</vt:lpstr>
      <vt:lpstr>Git is fully integrated into Visual Studio and Team Foundation Server</vt:lpstr>
      <vt:lpstr>PowerPoint Presentation</vt:lpstr>
      <vt:lpstr>Demo</vt:lpstr>
      <vt:lpstr>Implementation</vt:lpstr>
      <vt:lpstr>PowerPoint Presentation</vt:lpstr>
      <vt:lpstr>Git is just Git</vt:lpstr>
      <vt:lpstr>PowerPoint Presentation</vt:lpstr>
      <vt:lpstr>PowerPoint Presentation</vt:lpstr>
      <vt:lpstr>PowerPoint Presentation</vt:lpstr>
      <vt:lpstr>PowerPoint Presentation</vt:lpstr>
      <vt:lpstr>PowerPoint Presentation</vt:lpstr>
      <vt:lpstr>PowerPoint Presentation</vt:lpstr>
      <vt:lpstr>Git Repositories in SQL</vt:lpstr>
      <vt:lpstr>Git Repositories in SQL</vt:lpstr>
      <vt:lpstr>Advanced Git Usage</vt:lpstr>
      <vt:lpstr>Installing the perfect command line</vt:lpstr>
      <vt:lpstr>Tip: Installing Git for Windows</vt:lpstr>
      <vt:lpstr>Ignoring stuff with .gitignore</vt:lpstr>
      <vt:lpstr>Git Attributes</vt:lpstr>
      <vt:lpstr>A note on line endings</vt:lpstr>
      <vt:lpstr>Adopting Git</vt:lpstr>
      <vt:lpstr>Visual Studio Online</vt:lpstr>
      <vt:lpstr>Supporting Your Workflow</vt:lpstr>
      <vt:lpstr>Related content</vt:lpstr>
      <vt:lpstr>Resources</vt:lpstr>
      <vt:lpstr>DevOps Resources</vt:lpstr>
      <vt:lpstr>DEV Track Resources</vt:lpstr>
      <vt:lpstr>PowerPoint Presentation</vt:lpstr>
      <vt:lpstr>Thank you!</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Git with Team Foundation Server or Visual Studio Online</dc:title>
  <dc:subject>TechEd 2014</dc:subject>
  <dc:creator>Shows</dc:creator>
  <cp:keywords/>
  <dc:description>Template: Jordan Cayabyab, Artitudes Design
Formatting: 
Audience Type:</dc:description>
  <cp:lastModifiedBy>Shows</cp:lastModifiedBy>
  <cp:revision>4</cp:revision>
  <dcterms:created xsi:type="dcterms:W3CDTF">2014-10-26T11:35:15Z</dcterms:created>
  <dcterms:modified xsi:type="dcterms:W3CDTF">2014-10-31T08:20:27Z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