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31"/>
  </p:notesMasterIdLst>
  <p:handoutMasterIdLst>
    <p:handoutMasterId r:id="rId3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1" r:id="rId26"/>
    <p:sldId id="277" r:id="rId27"/>
    <p:sldId id="278" r:id="rId28"/>
    <p:sldId id="279" r:id="rId29"/>
    <p:sldId id="280"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81"/>
            <p14:sldId id="277"/>
            <p14:sldId id="278"/>
            <p14:sldId id="279"/>
            <p14:sldId id="28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673" autoAdjust="0"/>
  </p:normalViewPr>
  <p:slideViewPr>
    <p:cSldViewPr snapToObjects="1">
      <p:cViewPr varScale="1">
        <p:scale>
          <a:sx n="76" d="100"/>
          <a:sy n="76" d="100"/>
        </p:scale>
        <p:origin x="624"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73" d="100"/>
        <a:sy n="7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9521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31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6194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9637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21</a:t>
            </a:fld>
            <a:endParaRPr lang="en-US"/>
          </a:p>
        </p:txBody>
      </p:sp>
    </p:spTree>
    <p:extLst>
      <p:ext uri="{BB962C8B-B14F-4D97-AF65-F5344CB8AC3E}">
        <p14:creationId xmlns:p14="http://schemas.microsoft.com/office/powerpoint/2010/main" val="284402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527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4091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84534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4754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9328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4977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6810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779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890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7692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solidFill>
                  <a:prstClr val="black"/>
                </a:solidFill>
              </a:rPr>
              <a:pPr/>
              <a:t>10/29/2014</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3282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7897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55713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209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895213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8264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83532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25690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1303949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8236403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857279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4373887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30303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83642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483288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07536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299997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732724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87882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260042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061625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47528771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99525531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566910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9135714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41848832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5939853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8344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81460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94771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3874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283212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562370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03893691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31.emf"/><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5.emf"/><Relationship Id="rId5" Type="http://schemas.openxmlformats.org/officeDocument/2006/relationships/image" Target="../media/image40.emf"/><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5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sp.net/aspnet/overview/developing-apps-with-windows-azure/building-real-world-cloud-apps-with-windows-azure/design-to-survive-failur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65.jp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3" Type="http://schemas.openxmlformats.org/officeDocument/2006/relationships/image" Target="../media/image23.emf"/><Relationship Id="rId18" Type="http://schemas.openxmlformats.org/officeDocument/2006/relationships/image" Target="../media/image28.png"/><Relationship Id="rId26" Type="http://schemas.openxmlformats.org/officeDocument/2006/relationships/image" Target="../media/image36.emf"/><Relationship Id="rId3" Type="http://schemas.microsoft.com/office/2007/relationships/hdphoto" Target="../media/hdphoto1.wdp"/><Relationship Id="rId21" Type="http://schemas.openxmlformats.org/officeDocument/2006/relationships/image" Target="../media/image31.emf"/><Relationship Id="rId34" Type="http://schemas.openxmlformats.org/officeDocument/2006/relationships/image" Target="../media/image44.emf"/><Relationship Id="rId7" Type="http://schemas.openxmlformats.org/officeDocument/2006/relationships/image" Target="../media/image18.png"/><Relationship Id="rId12" Type="http://schemas.openxmlformats.org/officeDocument/2006/relationships/image" Target="../media/image22.emf"/><Relationship Id="rId17" Type="http://schemas.openxmlformats.org/officeDocument/2006/relationships/image" Target="../media/image27.emf"/><Relationship Id="rId25" Type="http://schemas.openxmlformats.org/officeDocument/2006/relationships/image" Target="../media/image35.emf"/><Relationship Id="rId33" Type="http://schemas.openxmlformats.org/officeDocument/2006/relationships/image" Target="../media/image43.emf"/><Relationship Id="rId2" Type="http://schemas.openxmlformats.org/officeDocument/2006/relationships/image" Target="../media/image15.png"/><Relationship Id="rId16" Type="http://schemas.openxmlformats.org/officeDocument/2006/relationships/image" Target="../media/image26.emf"/><Relationship Id="rId20" Type="http://schemas.openxmlformats.org/officeDocument/2006/relationships/image" Target="../media/image30.emf"/><Relationship Id="rId29" Type="http://schemas.openxmlformats.org/officeDocument/2006/relationships/image" Target="../media/image39.emf"/><Relationship Id="rId1" Type="http://schemas.openxmlformats.org/officeDocument/2006/relationships/slideLayout" Target="../slideLayouts/slideLayout12.xml"/><Relationship Id="rId6" Type="http://schemas.openxmlformats.org/officeDocument/2006/relationships/image" Target="../media/image17.emf"/><Relationship Id="rId11" Type="http://schemas.openxmlformats.org/officeDocument/2006/relationships/image" Target="../media/image21.emf"/><Relationship Id="rId24" Type="http://schemas.openxmlformats.org/officeDocument/2006/relationships/image" Target="../media/image34.emf"/><Relationship Id="rId32" Type="http://schemas.openxmlformats.org/officeDocument/2006/relationships/image" Target="../media/image42.emf"/><Relationship Id="rId5" Type="http://schemas.microsoft.com/office/2007/relationships/hdphoto" Target="../media/hdphoto2.wdp"/><Relationship Id="rId15" Type="http://schemas.openxmlformats.org/officeDocument/2006/relationships/image" Target="../media/image25.emf"/><Relationship Id="rId23" Type="http://schemas.openxmlformats.org/officeDocument/2006/relationships/image" Target="../media/image33.emf"/><Relationship Id="rId28" Type="http://schemas.openxmlformats.org/officeDocument/2006/relationships/image" Target="../media/image38.emf"/><Relationship Id="rId36" Type="http://schemas.openxmlformats.org/officeDocument/2006/relationships/image" Target="../media/image46.png"/><Relationship Id="rId10" Type="http://schemas.microsoft.com/office/2007/relationships/hdphoto" Target="../media/hdphoto3.wdp"/><Relationship Id="rId19" Type="http://schemas.openxmlformats.org/officeDocument/2006/relationships/image" Target="../media/image29.png"/><Relationship Id="rId31" Type="http://schemas.openxmlformats.org/officeDocument/2006/relationships/image" Target="../media/image41.emf"/><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emf"/><Relationship Id="rId22" Type="http://schemas.openxmlformats.org/officeDocument/2006/relationships/image" Target="../media/image32.emf"/><Relationship Id="rId27" Type="http://schemas.openxmlformats.org/officeDocument/2006/relationships/image" Target="../media/image37.emf"/><Relationship Id="rId30" Type="http://schemas.openxmlformats.org/officeDocument/2006/relationships/image" Target="../media/image40.emf"/><Relationship Id="rId35" Type="http://schemas.openxmlformats.org/officeDocument/2006/relationships/image" Target="../media/image45.emf"/><Relationship Id="rId8"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3698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2">
            <a:clrChange>
              <a:clrFrom>
                <a:srgbClr val="FFFFFF"/>
              </a:clrFrom>
              <a:clrTo>
                <a:srgbClr val="FFFFFF">
                  <a:alpha val="0"/>
                </a:srgbClr>
              </a:clrTo>
            </a:clrChange>
          </a:blip>
          <a:stretch>
            <a:fillRect/>
          </a:stretch>
        </p:blipFill>
        <p:spPr>
          <a:xfrm>
            <a:off x="8402832" y="2220064"/>
            <a:ext cx="1092005" cy="1429536"/>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03" y="609997"/>
            <a:ext cx="1143000" cy="1143000"/>
          </a:xfrm>
          <a:prstGeom prst="rect">
            <a:avLst/>
          </a:prstGeom>
        </p:spPr>
      </p:pic>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941" y="4034096"/>
            <a:ext cx="914400" cy="914400"/>
          </a:xfrm>
          <a:prstGeom prst="rect">
            <a:avLst/>
          </a:prstGeom>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2334" y="2119321"/>
            <a:ext cx="398975" cy="398975"/>
          </a:xfrm>
          <a:prstGeom prst="rect">
            <a:avLst/>
          </a:prstGeom>
        </p:spPr>
      </p:pic>
      <p:sp>
        <p:nvSpPr>
          <p:cNvPr id="63" name="TextBox 62"/>
          <p:cNvSpPr txBox="1"/>
          <p:nvPr/>
        </p:nvSpPr>
        <p:spPr>
          <a:xfrm>
            <a:off x="5280103" y="4716505"/>
            <a:ext cx="1283044"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rgbClr val="505050"/>
                </a:solidFill>
                <a:latin typeface="Segoe UI Light"/>
              </a:rPr>
              <a:t>Auto Scale</a:t>
            </a: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162" y="3801105"/>
            <a:ext cx="1371600" cy="1371600"/>
          </a:xfrm>
          <a:prstGeom prst="rect">
            <a:avLst/>
          </a:prstGeom>
        </p:spPr>
      </p:pic>
      <p:sp>
        <p:nvSpPr>
          <p:cNvPr id="64" name="TextBox 63"/>
          <p:cNvSpPr txBox="1"/>
          <p:nvPr/>
        </p:nvSpPr>
        <p:spPr>
          <a:xfrm>
            <a:off x="2155903" y="4936489"/>
            <a:ext cx="1600117" cy="926407"/>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solidFill>
                  <a:srgbClr val="505050"/>
                </a:solidFill>
                <a:latin typeface="Segoe UI Light"/>
              </a:rPr>
              <a:t>Azure Load</a:t>
            </a:r>
          </a:p>
          <a:p>
            <a:pPr algn="ctr">
              <a:lnSpc>
                <a:spcPct val="90000"/>
              </a:lnSpc>
              <a:spcAft>
                <a:spcPts val="600"/>
              </a:spcAft>
            </a:pPr>
            <a:r>
              <a:rPr lang="en-US" sz="2000" dirty="0" smtClean="0">
                <a:solidFill>
                  <a:srgbClr val="505050"/>
                </a:solidFill>
                <a:latin typeface="Segoe UI Light"/>
              </a:rPr>
              <a:t>Balancer</a:t>
            </a:r>
          </a:p>
        </p:txBody>
      </p:sp>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6260" y="5402262"/>
            <a:ext cx="1371600" cy="1371600"/>
          </a:xfrm>
          <a:prstGeom prst="rect">
            <a:avLst/>
          </a:prstGeom>
        </p:spPr>
      </p:pic>
      <p:sp>
        <p:nvSpPr>
          <p:cNvPr id="65" name="TextBox 64"/>
          <p:cNvSpPr txBox="1"/>
          <p:nvPr/>
        </p:nvSpPr>
        <p:spPr>
          <a:xfrm>
            <a:off x="9468940" y="5816315"/>
            <a:ext cx="271292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505050"/>
                </a:solidFill>
                <a:latin typeface="Segoe UI Light"/>
              </a:rPr>
              <a:t>Blob Storage (Photos)</a:t>
            </a:r>
          </a:p>
        </p:txBody>
      </p:sp>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4951" y="3857880"/>
            <a:ext cx="1371600" cy="1371600"/>
          </a:xfrm>
          <a:prstGeom prst="rect">
            <a:avLst/>
          </a:prstGeom>
        </p:spPr>
      </p:pic>
      <p:sp>
        <p:nvSpPr>
          <p:cNvPr id="66" name="TextBox 65"/>
          <p:cNvSpPr txBox="1"/>
          <p:nvPr/>
        </p:nvSpPr>
        <p:spPr>
          <a:xfrm>
            <a:off x="9468940" y="4257448"/>
            <a:ext cx="2858411"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505050"/>
                </a:solidFill>
                <a:latin typeface="Segoe UI Light"/>
              </a:rPr>
              <a:t>SQL Server (</a:t>
            </a:r>
            <a:r>
              <a:rPr lang="en-US" sz="2000" dirty="0" err="1" smtClean="0">
                <a:solidFill>
                  <a:srgbClr val="505050"/>
                </a:solidFill>
                <a:latin typeface="Segoe UI Light"/>
              </a:rPr>
              <a:t>FixIt</a:t>
            </a:r>
            <a:r>
              <a:rPr lang="en-US" sz="2000" dirty="0" smtClean="0">
                <a:solidFill>
                  <a:srgbClr val="505050"/>
                </a:solidFill>
                <a:latin typeface="Segoe UI Light"/>
              </a:rPr>
              <a:t> Entity)</a:t>
            </a:r>
          </a:p>
        </p:txBody>
      </p:sp>
      <p:sp>
        <p:nvSpPr>
          <p:cNvPr id="76" name="TextBox 75"/>
          <p:cNvSpPr txBox="1"/>
          <p:nvPr/>
        </p:nvSpPr>
        <p:spPr>
          <a:xfrm>
            <a:off x="1672762" y="718294"/>
            <a:ext cx="3169778"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505050"/>
                </a:solidFill>
                <a:latin typeface="Segoe UI Light"/>
              </a:rPr>
              <a:t>Continuous Integration </a:t>
            </a:r>
          </a:p>
          <a:p>
            <a:pPr>
              <a:lnSpc>
                <a:spcPct val="90000"/>
              </a:lnSpc>
              <a:spcAft>
                <a:spcPts val="600"/>
              </a:spcAft>
            </a:pPr>
            <a:r>
              <a:rPr lang="en-US" sz="2000" dirty="0" smtClean="0">
                <a:solidFill>
                  <a:srgbClr val="505050"/>
                </a:solidFill>
                <a:latin typeface="Segoe UI Light"/>
              </a:rPr>
              <a:t>using Visual Studio Online</a:t>
            </a:r>
          </a:p>
        </p:txBody>
      </p:sp>
      <p:grpSp>
        <p:nvGrpSpPr>
          <p:cNvPr id="10" name="Group 9"/>
          <p:cNvGrpSpPr/>
          <p:nvPr/>
        </p:nvGrpSpPr>
        <p:grpSpPr>
          <a:xfrm>
            <a:off x="775158" y="3414390"/>
            <a:ext cx="780290" cy="2145030"/>
            <a:chOff x="633082" y="4427739"/>
            <a:chExt cx="780290" cy="2145030"/>
          </a:xfrm>
        </p:grpSpPr>
        <p:pic>
          <p:nvPicPr>
            <p:cNvPr id="57" name="Picture 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082" y="5110109"/>
              <a:ext cx="780290" cy="780290"/>
            </a:xfrm>
            <a:prstGeom prst="rect">
              <a:avLst/>
            </a:prstGeom>
            <a:solidFill>
              <a:schemeClr val="tx1"/>
            </a:solidFill>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082" y="4427739"/>
              <a:ext cx="780290" cy="780290"/>
            </a:xfrm>
            <a:prstGeom prst="rect">
              <a:avLst/>
            </a:prstGeom>
            <a:solidFill>
              <a:schemeClr val="tx1"/>
            </a:solidFill>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082" y="5792479"/>
              <a:ext cx="780290" cy="780290"/>
            </a:xfrm>
            <a:prstGeom prst="rect">
              <a:avLst/>
            </a:prstGeom>
            <a:solidFill>
              <a:schemeClr val="tx1"/>
            </a:solidFill>
          </p:spPr>
        </p:pic>
      </p:grpSp>
      <p:sp>
        <p:nvSpPr>
          <p:cNvPr id="99" name="Rectangle 98"/>
          <p:cNvSpPr/>
          <p:nvPr/>
        </p:nvSpPr>
        <p:spPr bwMode="auto">
          <a:xfrm>
            <a:off x="4733060" y="2017079"/>
            <a:ext cx="2473314" cy="597781"/>
          </a:xfrm>
          <a:prstGeom prst="rect">
            <a:avLst/>
          </a:prstGeom>
          <a:noFill/>
          <a:ln w="25400">
            <a:solidFill>
              <a:srgbClr val="000000">
                <a:lumMod val="50000"/>
                <a:lumOff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4733060" y="2617116"/>
            <a:ext cx="2473314" cy="597781"/>
          </a:xfrm>
          <a:prstGeom prst="rect">
            <a:avLst/>
          </a:prstGeom>
          <a:noFill/>
          <a:ln w="25400">
            <a:solidFill>
              <a:srgbClr val="000000">
                <a:lumMod val="50000"/>
                <a:lumOff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733060" y="3217153"/>
            <a:ext cx="2473314" cy="597781"/>
          </a:xfrm>
          <a:prstGeom prst="rect">
            <a:avLst/>
          </a:prstGeom>
          <a:noFill/>
          <a:ln w="25400">
            <a:solidFill>
              <a:srgbClr val="000000">
                <a:lumMod val="50000"/>
                <a:lumOff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5278976" y="2032576"/>
            <a:ext cx="1889936"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505050"/>
                </a:solidFill>
                <a:latin typeface="Segoe UI Light"/>
              </a:rPr>
              <a:t>Dev</a:t>
            </a:r>
          </a:p>
        </p:txBody>
      </p:sp>
      <p:sp>
        <p:nvSpPr>
          <p:cNvPr id="104" name="TextBox 103"/>
          <p:cNvSpPr txBox="1"/>
          <p:nvPr/>
        </p:nvSpPr>
        <p:spPr>
          <a:xfrm>
            <a:off x="5278976" y="3239702"/>
            <a:ext cx="1889936"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505050"/>
                </a:solidFill>
                <a:latin typeface="Segoe UI Light"/>
              </a:rPr>
              <a:t>Stage</a:t>
            </a:r>
          </a:p>
        </p:txBody>
      </p:sp>
      <p:sp>
        <p:nvSpPr>
          <p:cNvPr id="105" name="TextBox 104"/>
          <p:cNvSpPr txBox="1"/>
          <p:nvPr/>
        </p:nvSpPr>
        <p:spPr>
          <a:xfrm>
            <a:off x="5278976" y="2626143"/>
            <a:ext cx="1889936"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505050"/>
                </a:solidFill>
                <a:latin typeface="Segoe UI Light"/>
              </a:rPr>
              <a:t>CI Build</a:t>
            </a:r>
          </a:p>
        </p:txBody>
      </p:sp>
      <p:sp>
        <p:nvSpPr>
          <p:cNvPr id="107" name="TextBox 106"/>
          <p:cNvSpPr txBox="1"/>
          <p:nvPr/>
        </p:nvSpPr>
        <p:spPr>
          <a:xfrm>
            <a:off x="6159111" y="4227439"/>
            <a:ext cx="1041408"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505050"/>
                </a:solidFill>
                <a:latin typeface="Segoe UI Light"/>
              </a:rPr>
              <a:t>Prod</a:t>
            </a:r>
          </a:p>
        </p:txBody>
      </p:sp>
      <p:sp>
        <p:nvSpPr>
          <p:cNvPr id="109" name="Rectangle 108"/>
          <p:cNvSpPr/>
          <p:nvPr/>
        </p:nvSpPr>
        <p:spPr bwMode="auto">
          <a:xfrm>
            <a:off x="4733060" y="3814934"/>
            <a:ext cx="2473314" cy="1397474"/>
          </a:xfrm>
          <a:prstGeom prst="rect">
            <a:avLst/>
          </a:prstGeom>
          <a:noFill/>
          <a:ln w="25400">
            <a:solidFill>
              <a:srgbClr val="000000">
                <a:lumMod val="50000"/>
                <a:lumOff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437" y="2712888"/>
            <a:ext cx="398975" cy="398975"/>
          </a:xfrm>
          <a:prstGeom prst="rect">
            <a:avLst/>
          </a:prstGeom>
        </p:spPr>
      </p:pic>
      <p:pic>
        <p:nvPicPr>
          <p:cNvPr id="112" name="Picture 1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540" y="3326447"/>
            <a:ext cx="398975" cy="398975"/>
          </a:xfrm>
          <a:prstGeom prst="rect">
            <a:avLst/>
          </a:prstGeom>
        </p:spPr>
      </p:pic>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0" y="3903308"/>
            <a:ext cx="398975" cy="398975"/>
          </a:xfrm>
          <a:prstGeom prst="rect">
            <a:avLst/>
          </a:prstGeom>
        </p:spPr>
      </p:pic>
      <p:pic>
        <p:nvPicPr>
          <p:cNvPr id="114" name="Picture 1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0" y="4344821"/>
            <a:ext cx="398975" cy="398975"/>
          </a:xfrm>
          <a:prstGeom prst="rect">
            <a:avLst/>
          </a:prstGeom>
        </p:spPr>
      </p:pic>
      <p:pic>
        <p:nvPicPr>
          <p:cNvPr id="115" name="Picture 1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370" y="4786334"/>
            <a:ext cx="398975" cy="398975"/>
          </a:xfrm>
          <a:prstGeom prst="rect">
            <a:avLst/>
          </a:prstGeom>
        </p:spPr>
      </p:pic>
      <p:sp>
        <p:nvSpPr>
          <p:cNvPr id="116" name="TextBox 115"/>
          <p:cNvSpPr txBox="1"/>
          <p:nvPr/>
        </p:nvSpPr>
        <p:spPr>
          <a:xfrm>
            <a:off x="4500020" y="1502556"/>
            <a:ext cx="29136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505050"/>
                </a:solidFill>
                <a:latin typeface="Segoe UI Light"/>
              </a:rPr>
              <a:t>Azure Website Slots</a:t>
            </a:r>
          </a:p>
        </p:txBody>
      </p:sp>
      <p:sp>
        <p:nvSpPr>
          <p:cNvPr id="117" name="TextBox 116"/>
          <p:cNvSpPr txBox="1"/>
          <p:nvPr/>
        </p:nvSpPr>
        <p:spPr>
          <a:xfrm>
            <a:off x="9468940" y="2495337"/>
            <a:ext cx="2688878" cy="849463"/>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505050"/>
                </a:solidFill>
                <a:latin typeface="Segoe UI Light"/>
              </a:rPr>
              <a:t>Application Insights </a:t>
            </a:r>
            <a:br>
              <a:rPr lang="en-US" sz="2000" dirty="0" smtClean="0">
                <a:solidFill>
                  <a:srgbClr val="505050"/>
                </a:solidFill>
                <a:latin typeface="Segoe UI Light"/>
              </a:rPr>
            </a:br>
            <a:r>
              <a:rPr lang="en-US" sz="2000" dirty="0" smtClean="0">
                <a:solidFill>
                  <a:srgbClr val="505050"/>
                </a:solidFill>
                <a:latin typeface="Segoe UI Light"/>
              </a:rPr>
              <a:t>(Usage &amp; Monitoring)</a:t>
            </a:r>
            <a:endParaRPr lang="en-US" sz="2000" dirty="0" smtClean="0">
              <a:solidFill>
                <a:srgbClr val="FF0000"/>
              </a:solidFill>
              <a:latin typeface="Segoe UI Light"/>
            </a:endParaRPr>
          </a:p>
        </p:txBody>
      </p:sp>
      <p:cxnSp>
        <p:nvCxnSpPr>
          <p:cNvPr id="14" name="Straight Arrow Connector 13"/>
          <p:cNvCxnSpPr/>
          <p:nvPr/>
        </p:nvCxnSpPr>
        <p:spPr>
          <a:xfrm>
            <a:off x="1651689" y="4459355"/>
            <a:ext cx="618473" cy="0"/>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3756020" y="4535532"/>
            <a:ext cx="961415" cy="17553"/>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756020" y="4977045"/>
            <a:ext cx="961415" cy="17553"/>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3756020" y="4094019"/>
            <a:ext cx="961415" cy="17553"/>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7232395" y="4535532"/>
            <a:ext cx="961415" cy="17553"/>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rot="16200000" flipH="1">
            <a:off x="7150388" y="5089085"/>
            <a:ext cx="1567980" cy="429850"/>
          </a:xfrm>
          <a:prstGeom prst="bentConnector3">
            <a:avLst>
              <a:gd name="adj1" fmla="val 99893"/>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5" name="Elbow Connector 154"/>
          <p:cNvCxnSpPr/>
          <p:nvPr/>
        </p:nvCxnSpPr>
        <p:spPr>
          <a:xfrm rot="5400000" flipH="1" flipV="1">
            <a:off x="7035298" y="3372126"/>
            <a:ext cx="1865119" cy="496805"/>
          </a:xfrm>
          <a:prstGeom prst="bentConnector3">
            <a:avLst>
              <a:gd name="adj1" fmla="val 100252"/>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p:cNvCxnSpPr>
            <a:endCxn id="100" idx="1"/>
          </p:cNvCxnSpPr>
          <p:nvPr/>
        </p:nvCxnSpPr>
        <p:spPr>
          <a:xfrm>
            <a:off x="2358013" y="1744600"/>
            <a:ext cx="2375047" cy="1171407"/>
          </a:xfrm>
          <a:prstGeom prst="bentConnector3">
            <a:avLst>
              <a:gd name="adj1" fmla="val -307"/>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8016060" y="-7938"/>
            <a:ext cx="4450577" cy="960263"/>
          </a:xfrm>
          <a:prstGeom prst="rect">
            <a:avLst/>
          </a:prstGeom>
          <a:solidFill>
            <a:srgbClr val="00BCF2"/>
          </a:solidFill>
        </p:spPr>
        <p:txBody>
          <a:bodyPr wrap="none" lIns="182880" tIns="146304" rIns="182880" bIns="146304" rtlCol="0">
            <a:spAutoFit/>
          </a:bodyPr>
          <a:lstStyle/>
          <a:p>
            <a:pPr>
              <a:lnSpc>
                <a:spcPct val="90000"/>
              </a:lnSpc>
              <a:spcAft>
                <a:spcPts val="600"/>
              </a:spcAft>
            </a:pPr>
            <a:r>
              <a:rPr lang="en-US" sz="4800" dirty="0" smtClean="0">
                <a:solidFill>
                  <a:srgbClr val="FFFFFF"/>
                </a:solidFill>
                <a:latin typeface="Segoe UI Light"/>
              </a:rPr>
              <a:t>What we’ll Build</a:t>
            </a:r>
          </a:p>
        </p:txBody>
      </p:sp>
    </p:spTree>
    <p:extLst>
      <p:ext uri="{BB962C8B-B14F-4D97-AF65-F5344CB8AC3E}">
        <p14:creationId xmlns:p14="http://schemas.microsoft.com/office/powerpoint/2010/main" val="25844338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Services in our demo</a:t>
            </a:r>
            <a:endParaRPr lang="en-US" dirty="0"/>
          </a:p>
        </p:txBody>
      </p:sp>
      <p:sp>
        <p:nvSpPr>
          <p:cNvPr id="4" name="Rectangle 3"/>
          <p:cNvSpPr/>
          <p:nvPr/>
        </p:nvSpPr>
        <p:spPr bwMode="auto">
          <a:xfrm>
            <a:off x="198437" y="1592262"/>
            <a:ext cx="3886200" cy="525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298156" y="1592262"/>
            <a:ext cx="3886200" cy="525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397875" y="1592262"/>
            <a:ext cx="3886200" cy="525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037" y="1742820"/>
            <a:ext cx="914400" cy="914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6918" y="1742820"/>
            <a:ext cx="10531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7" y="1742820"/>
            <a:ext cx="914400" cy="914400"/>
          </a:xfrm>
          <a:prstGeom prst="rect">
            <a:avLst/>
          </a:prstGeom>
        </p:spPr>
      </p:pic>
      <p:sp>
        <p:nvSpPr>
          <p:cNvPr id="12" name="TextBox 11"/>
          <p:cNvSpPr txBox="1"/>
          <p:nvPr/>
        </p:nvSpPr>
        <p:spPr>
          <a:xfrm>
            <a:off x="1263572" y="1886088"/>
            <a:ext cx="202844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505050"/>
                </a:solidFill>
                <a:latin typeface="Segoe UI Light"/>
              </a:rPr>
              <a:t>Blob Storage</a:t>
            </a:r>
          </a:p>
        </p:txBody>
      </p:sp>
      <p:sp>
        <p:nvSpPr>
          <p:cNvPr id="13" name="TextBox 12"/>
          <p:cNvSpPr txBox="1"/>
          <p:nvPr/>
        </p:nvSpPr>
        <p:spPr>
          <a:xfrm>
            <a:off x="5456237" y="1886088"/>
            <a:ext cx="23265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505050"/>
                </a:solidFill>
                <a:latin typeface="Segoe UI Light"/>
              </a:rPr>
              <a:t>Storage Queue</a:t>
            </a:r>
          </a:p>
        </p:txBody>
      </p:sp>
      <p:sp>
        <p:nvSpPr>
          <p:cNvPr id="14" name="TextBox 13"/>
          <p:cNvSpPr txBox="1"/>
          <p:nvPr/>
        </p:nvSpPr>
        <p:spPr>
          <a:xfrm>
            <a:off x="9249010" y="1886088"/>
            <a:ext cx="21839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505050"/>
                </a:solidFill>
                <a:latin typeface="Segoe UI Light"/>
              </a:rPr>
              <a:t>SQL Database</a:t>
            </a:r>
          </a:p>
        </p:txBody>
      </p:sp>
      <p:sp>
        <p:nvSpPr>
          <p:cNvPr id="15" name="Rectangle 14"/>
          <p:cNvSpPr/>
          <p:nvPr/>
        </p:nvSpPr>
        <p:spPr bwMode="auto">
          <a:xfrm>
            <a:off x="198437" y="2811462"/>
            <a:ext cx="3886200" cy="4038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4298156" y="2805975"/>
            <a:ext cx="3886200" cy="4038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8397875" y="2800488"/>
            <a:ext cx="3886200" cy="4038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236696" y="3297832"/>
            <a:ext cx="3809683" cy="3139321"/>
          </a:xfrm>
          <a:prstGeom prst="rect">
            <a:avLst/>
          </a:prstGeom>
        </p:spPr>
        <p:txBody>
          <a:bodyPr wrap="square">
            <a:spAutoFit/>
          </a:bodyPr>
          <a:lstStyle/>
          <a:p>
            <a:r>
              <a:rPr lang="en-US" dirty="0" smtClean="0">
                <a:solidFill>
                  <a:srgbClr val="FFFFFF"/>
                </a:solidFill>
              </a:rPr>
              <a:t>Highly </a:t>
            </a:r>
            <a:r>
              <a:rPr lang="en-US" dirty="0">
                <a:solidFill>
                  <a:srgbClr val="FFFFFF"/>
                </a:solidFill>
              </a:rPr>
              <a:t>scalable, durable, available file </a:t>
            </a:r>
            <a:r>
              <a:rPr lang="en-US" dirty="0" smtClean="0">
                <a:solidFill>
                  <a:srgbClr val="FFFFFF"/>
                </a:solidFill>
              </a:rPr>
              <a:t>storage</a:t>
            </a:r>
          </a:p>
          <a:p>
            <a:endParaRPr lang="en-US" dirty="0">
              <a:solidFill>
                <a:srgbClr val="FFFFFF"/>
              </a:solidFill>
            </a:endParaRPr>
          </a:p>
          <a:p>
            <a:r>
              <a:rPr lang="en-US" dirty="0" smtClean="0">
                <a:solidFill>
                  <a:srgbClr val="FFFFFF"/>
                </a:solidFill>
              </a:rPr>
              <a:t>Blobs </a:t>
            </a:r>
            <a:r>
              <a:rPr lang="en-US" dirty="0">
                <a:solidFill>
                  <a:srgbClr val="FFFFFF"/>
                </a:solidFill>
              </a:rPr>
              <a:t>can be exposed publically over HTTP</a:t>
            </a:r>
          </a:p>
          <a:p>
            <a:endParaRPr lang="en-US" dirty="0" smtClean="0">
              <a:solidFill>
                <a:srgbClr val="FFFFFF"/>
              </a:solidFill>
            </a:endParaRPr>
          </a:p>
          <a:p>
            <a:r>
              <a:rPr lang="en-US" dirty="0" smtClean="0">
                <a:solidFill>
                  <a:srgbClr val="FFFFFF"/>
                </a:solidFill>
              </a:rPr>
              <a:t>Can </a:t>
            </a:r>
            <a:r>
              <a:rPr lang="en-US" dirty="0">
                <a:solidFill>
                  <a:srgbClr val="FFFFFF"/>
                </a:solidFill>
              </a:rPr>
              <a:t>secure blobs as well as grant temporary access </a:t>
            </a:r>
            <a:r>
              <a:rPr lang="en-US" dirty="0" smtClean="0">
                <a:solidFill>
                  <a:srgbClr val="FFFFFF"/>
                </a:solidFill>
              </a:rPr>
              <a:t>tokens</a:t>
            </a:r>
          </a:p>
          <a:p>
            <a:endParaRPr lang="en-US" dirty="0">
              <a:solidFill>
                <a:srgbClr val="FFFFFF"/>
              </a:solidFill>
            </a:endParaRPr>
          </a:p>
          <a:p>
            <a:r>
              <a:rPr lang="en-US" dirty="0" smtClean="0">
                <a:solidFill>
                  <a:srgbClr val="FFFFFF"/>
                </a:solidFill>
              </a:rPr>
              <a:t>Max size of 100 TB per Storage Account</a:t>
            </a:r>
            <a:endParaRPr lang="en-US" dirty="0">
              <a:solidFill>
                <a:srgbClr val="FFFFFF"/>
              </a:solidFill>
            </a:endParaRPr>
          </a:p>
        </p:txBody>
      </p:sp>
      <p:sp>
        <p:nvSpPr>
          <p:cNvPr id="20" name="Rectangle 19"/>
          <p:cNvSpPr/>
          <p:nvPr/>
        </p:nvSpPr>
        <p:spPr>
          <a:xfrm>
            <a:off x="4336415" y="3297832"/>
            <a:ext cx="3809683" cy="2585323"/>
          </a:xfrm>
          <a:prstGeom prst="rect">
            <a:avLst/>
          </a:prstGeom>
        </p:spPr>
        <p:txBody>
          <a:bodyPr wrap="square">
            <a:spAutoFit/>
          </a:bodyPr>
          <a:lstStyle/>
          <a:p>
            <a:r>
              <a:rPr lang="en-US" dirty="0">
                <a:solidFill>
                  <a:srgbClr val="FFFFFF"/>
                </a:solidFill>
              </a:rPr>
              <a:t>Provides a reliable messaging system </a:t>
            </a:r>
            <a:endParaRPr lang="en-US" dirty="0" smtClean="0">
              <a:solidFill>
                <a:srgbClr val="FFFFFF"/>
              </a:solidFill>
            </a:endParaRPr>
          </a:p>
          <a:p>
            <a:endParaRPr lang="en-US" dirty="0">
              <a:solidFill>
                <a:srgbClr val="FFFFFF"/>
              </a:solidFill>
            </a:endParaRPr>
          </a:p>
          <a:p>
            <a:r>
              <a:rPr lang="en-US" dirty="0" smtClean="0">
                <a:solidFill>
                  <a:srgbClr val="FFFFFF"/>
                </a:solidFill>
              </a:rPr>
              <a:t>Decouple Web frontend &amp; background worker </a:t>
            </a:r>
            <a:r>
              <a:rPr lang="en-US" dirty="0">
                <a:solidFill>
                  <a:srgbClr val="FFFFFF"/>
                </a:solidFill>
              </a:rPr>
              <a:t>role </a:t>
            </a:r>
            <a:r>
              <a:rPr lang="en-US" dirty="0" smtClean="0">
                <a:solidFill>
                  <a:srgbClr val="FFFFFF"/>
                </a:solidFill>
              </a:rPr>
              <a:t>and scale independently</a:t>
            </a:r>
          </a:p>
          <a:p>
            <a:endParaRPr lang="en-US" dirty="0" smtClean="0">
              <a:solidFill>
                <a:srgbClr val="FFFFFF"/>
              </a:solidFill>
            </a:endParaRPr>
          </a:p>
          <a:p>
            <a:r>
              <a:rPr lang="en-US" dirty="0" smtClean="0">
                <a:solidFill>
                  <a:srgbClr val="FFFFFF"/>
                </a:solidFill>
              </a:rPr>
              <a:t>Building </a:t>
            </a:r>
            <a:r>
              <a:rPr lang="en-US" dirty="0">
                <a:solidFill>
                  <a:srgbClr val="FFFFFF"/>
                </a:solidFill>
              </a:rPr>
              <a:t>process/work </a:t>
            </a:r>
            <a:r>
              <a:rPr lang="en-US" dirty="0" smtClean="0">
                <a:solidFill>
                  <a:srgbClr val="FFFFFF"/>
                </a:solidFill>
              </a:rPr>
              <a:t>flows, priority queues, </a:t>
            </a:r>
            <a:r>
              <a:rPr lang="en-US" dirty="0" err="1" smtClean="0">
                <a:solidFill>
                  <a:srgbClr val="FFFFFF"/>
                </a:solidFill>
              </a:rPr>
              <a:t>etc</a:t>
            </a:r>
            <a:endParaRPr lang="en-US" dirty="0">
              <a:solidFill>
                <a:srgbClr val="FFFFFF"/>
              </a:solidFill>
            </a:endParaRPr>
          </a:p>
        </p:txBody>
      </p:sp>
      <p:sp>
        <p:nvSpPr>
          <p:cNvPr id="26" name="Rectangle 25"/>
          <p:cNvSpPr/>
          <p:nvPr/>
        </p:nvSpPr>
        <p:spPr>
          <a:xfrm>
            <a:off x="8472892" y="3145769"/>
            <a:ext cx="3736166" cy="3139321"/>
          </a:xfrm>
          <a:prstGeom prst="rect">
            <a:avLst/>
          </a:prstGeom>
        </p:spPr>
        <p:txBody>
          <a:bodyPr wrap="square">
            <a:spAutoFit/>
          </a:bodyPr>
          <a:lstStyle/>
          <a:p>
            <a:r>
              <a:rPr lang="en-US" dirty="0">
                <a:solidFill>
                  <a:srgbClr val="FFFFFF"/>
                </a:solidFill>
              </a:rPr>
              <a:t>Database as a </a:t>
            </a:r>
            <a:r>
              <a:rPr lang="en-US" dirty="0" smtClean="0">
                <a:solidFill>
                  <a:srgbClr val="FFFFFF"/>
                </a:solidFill>
              </a:rPr>
              <a:t>Service</a:t>
            </a:r>
          </a:p>
          <a:p>
            <a:endParaRPr lang="en-US" dirty="0">
              <a:solidFill>
                <a:srgbClr val="FFFFFF"/>
              </a:solidFill>
            </a:endParaRPr>
          </a:p>
          <a:p>
            <a:r>
              <a:rPr lang="en-US" dirty="0">
                <a:solidFill>
                  <a:srgbClr val="FFFFFF"/>
                </a:solidFill>
              </a:rPr>
              <a:t>Database-Level SLA (HA built-in)</a:t>
            </a:r>
          </a:p>
          <a:p>
            <a:r>
              <a:rPr lang="en-US" dirty="0" smtClean="0">
                <a:solidFill>
                  <a:srgbClr val="FFFFFF"/>
                </a:solidFill>
              </a:rPr>
              <a:t>Auto updates and patch</a:t>
            </a:r>
            <a:endParaRPr lang="en-US" dirty="0">
              <a:solidFill>
                <a:srgbClr val="FFFFFF"/>
              </a:solidFill>
            </a:endParaRPr>
          </a:p>
          <a:p>
            <a:endParaRPr lang="en-US" dirty="0" smtClean="0">
              <a:solidFill>
                <a:srgbClr val="FFFFFF"/>
              </a:solidFill>
            </a:endParaRPr>
          </a:p>
          <a:p>
            <a:r>
              <a:rPr lang="en-US" dirty="0" smtClean="0">
                <a:solidFill>
                  <a:srgbClr val="FFFFFF"/>
                </a:solidFill>
              </a:rPr>
              <a:t>Pay </a:t>
            </a:r>
            <a:r>
              <a:rPr lang="en-US" dirty="0">
                <a:solidFill>
                  <a:srgbClr val="FFFFFF"/>
                </a:solidFill>
              </a:rPr>
              <a:t>only for what you use (no license required)</a:t>
            </a:r>
          </a:p>
          <a:p>
            <a:endParaRPr lang="en-US" dirty="0" smtClean="0">
              <a:solidFill>
                <a:srgbClr val="FFFFFF"/>
              </a:solidFill>
            </a:endParaRPr>
          </a:p>
          <a:p>
            <a:r>
              <a:rPr lang="en-US" dirty="0" smtClean="0">
                <a:solidFill>
                  <a:srgbClr val="FFFFFF"/>
                </a:solidFill>
              </a:rPr>
              <a:t>Max size of 500GB per DB</a:t>
            </a:r>
            <a:endParaRPr lang="en-US" dirty="0">
              <a:solidFill>
                <a:srgbClr val="FFFFFF"/>
              </a:solidFill>
            </a:endParaRPr>
          </a:p>
          <a:p>
            <a:endParaRPr lang="en-US" dirty="0">
              <a:solidFill>
                <a:srgbClr val="FFFFFF"/>
              </a:solidFill>
            </a:endParaRPr>
          </a:p>
          <a:p>
            <a:r>
              <a:rPr lang="en-US" dirty="0" smtClean="0">
                <a:solidFill>
                  <a:srgbClr val="FFFFFF"/>
                </a:solidFill>
              </a:rPr>
              <a:t>SQL </a:t>
            </a:r>
            <a:r>
              <a:rPr lang="en-US" dirty="0">
                <a:solidFill>
                  <a:srgbClr val="FFFFFF"/>
                </a:solidFill>
              </a:rPr>
              <a:t>Server </a:t>
            </a:r>
            <a:r>
              <a:rPr lang="en-US" dirty="0" smtClean="0">
                <a:solidFill>
                  <a:srgbClr val="FFFFFF"/>
                </a:solidFill>
              </a:rPr>
              <a:t>on </a:t>
            </a:r>
            <a:r>
              <a:rPr lang="en-US" dirty="0" err="1" smtClean="0">
                <a:solidFill>
                  <a:srgbClr val="FFFFFF"/>
                </a:solidFill>
              </a:rPr>
              <a:t>IaaS</a:t>
            </a:r>
            <a:r>
              <a:rPr lang="en-US" dirty="0" smtClean="0">
                <a:solidFill>
                  <a:srgbClr val="FFFFFF"/>
                </a:solidFill>
              </a:rPr>
              <a:t> VM an option</a:t>
            </a:r>
            <a:endParaRPr lang="en-US" dirty="0">
              <a:solidFill>
                <a:srgbClr val="FFFFFF"/>
              </a:solidFill>
            </a:endParaRPr>
          </a:p>
        </p:txBody>
      </p:sp>
    </p:spTree>
    <p:extLst>
      <p:ext uri="{BB962C8B-B14F-4D97-AF65-F5344CB8AC3E}">
        <p14:creationId xmlns:p14="http://schemas.microsoft.com/office/powerpoint/2010/main" val="18670678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Build the app</a:t>
            </a:r>
            <a:endParaRPr lang="en-US" dirty="0"/>
          </a:p>
        </p:txBody>
      </p:sp>
    </p:spTree>
    <p:extLst>
      <p:ext uri="{BB962C8B-B14F-4D97-AF65-F5344CB8AC3E}">
        <p14:creationId xmlns:p14="http://schemas.microsoft.com/office/powerpoint/2010/main" val="30666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Scale Out using a Queue Centric Work Pattern</a:t>
            </a:r>
            <a:endParaRPr lang="en-US" dirty="0"/>
          </a:p>
        </p:txBody>
      </p:sp>
    </p:spTree>
    <p:extLst>
      <p:ext uri="{BB962C8B-B14F-4D97-AF65-F5344CB8AC3E}">
        <p14:creationId xmlns:p14="http://schemas.microsoft.com/office/powerpoint/2010/main" val="203033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4867682" y="1135062"/>
            <a:ext cx="7666038" cy="585946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Queue Centric Work Pattern</a:t>
            </a:r>
            <a:endParaRPr lang="en-US" dirty="0"/>
          </a:p>
        </p:txBody>
      </p:sp>
      <p:sp>
        <p:nvSpPr>
          <p:cNvPr id="22" name="TextBox 21"/>
          <p:cNvSpPr txBox="1"/>
          <p:nvPr/>
        </p:nvSpPr>
        <p:spPr>
          <a:xfrm>
            <a:off x="66269" y="1689809"/>
            <a:ext cx="4801413" cy="538609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Loose coupling</a:t>
            </a:r>
          </a:p>
          <a:p>
            <a:pPr>
              <a:lnSpc>
                <a:spcPct val="90000"/>
              </a:lnSpc>
              <a:spcAft>
                <a:spcPts val="600"/>
              </a:spcAft>
            </a:pPr>
            <a:endParaRPr lang="en-US" sz="2400"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Background processing</a:t>
            </a:r>
          </a:p>
          <a:p>
            <a:pPr>
              <a:lnSpc>
                <a:spcPct val="90000"/>
              </a:lnSpc>
              <a:spcAft>
                <a:spcPts val="600"/>
              </a:spcAft>
            </a:pPr>
            <a:endParaRPr lang="en-US" sz="2400"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Scale independently</a:t>
            </a:r>
          </a:p>
          <a:p>
            <a:pPr>
              <a:lnSpc>
                <a:spcPct val="90000"/>
              </a:lnSpc>
              <a:spcAft>
                <a:spcPts val="600"/>
              </a:spcAft>
            </a:pPr>
            <a:endParaRPr lang="en-US" sz="2400"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Resource intensive or time-consuming (image processing)</a:t>
            </a:r>
          </a:p>
          <a:p>
            <a:pPr>
              <a:lnSpc>
                <a:spcPct val="90000"/>
              </a:lnSpc>
              <a:spcAft>
                <a:spcPts val="600"/>
              </a:spcAft>
            </a:pPr>
            <a:endParaRPr lang="en-US" sz="2400"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Work dependent on unreliable services (3</a:t>
            </a:r>
            <a:r>
              <a:rPr lang="en-US" sz="2400" baseline="30000" dirty="0" smtClean="0">
                <a:gradFill>
                  <a:gsLst>
                    <a:gs pos="2917">
                      <a:srgbClr val="FFFFFF"/>
                    </a:gs>
                    <a:gs pos="30000">
                      <a:srgbClr val="FFFFFF"/>
                    </a:gs>
                  </a:gsLst>
                  <a:lin ang="5400000" scaled="0"/>
                </a:gradFill>
              </a:rPr>
              <a:t>rd</a:t>
            </a:r>
            <a:r>
              <a:rPr lang="en-US" sz="2400" dirty="0" smtClean="0">
                <a:gradFill>
                  <a:gsLst>
                    <a:gs pos="2917">
                      <a:srgbClr val="FFFFFF"/>
                    </a:gs>
                    <a:gs pos="30000">
                      <a:srgbClr val="FFFFFF"/>
                    </a:gs>
                  </a:gsLst>
                  <a:lin ang="5400000" scaled="0"/>
                </a:gradFill>
              </a:rPr>
              <a:t> party)</a:t>
            </a:r>
          </a:p>
          <a:p>
            <a:pPr>
              <a:lnSpc>
                <a:spcPct val="90000"/>
              </a:lnSpc>
              <a:spcAft>
                <a:spcPts val="600"/>
              </a:spcAft>
            </a:pPr>
            <a:endParaRPr lang="en-US" sz="2400" dirty="0" smtClean="0">
              <a:gradFill>
                <a:gsLst>
                  <a:gs pos="2917">
                    <a:srgbClr val="FFFFFF"/>
                  </a:gs>
                  <a:gs pos="30000">
                    <a:srgbClr val="FFFFFF"/>
                  </a:gs>
                </a:gsLst>
                <a:lin ang="5400000" scaled="0"/>
              </a:gradFill>
            </a:endParaRPr>
          </a:p>
          <a:p>
            <a:pPr>
              <a:lnSpc>
                <a:spcPct val="90000"/>
              </a:lnSpc>
              <a:spcAft>
                <a:spcPts val="600"/>
              </a:spcAft>
            </a:pPr>
            <a:endParaRPr lang="en-US" sz="2400" dirty="0" err="1" smtClean="0">
              <a:gradFill>
                <a:gsLst>
                  <a:gs pos="2917">
                    <a:srgbClr val="FFFFFF"/>
                  </a:gs>
                  <a:gs pos="30000">
                    <a:srgbClr val="FFFFFF"/>
                  </a:gs>
                </a:gsLst>
                <a:lin ang="5400000" scaled="0"/>
              </a:gradFill>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035" y="1963824"/>
            <a:ext cx="914400" cy="914400"/>
          </a:xfrm>
          <a:prstGeom prst="rect">
            <a:avLst/>
          </a:prstGeom>
        </p:spPr>
      </p:pic>
      <p:sp>
        <p:nvSpPr>
          <p:cNvPr id="39" name="TextBox 38"/>
          <p:cNvSpPr txBox="1"/>
          <p:nvPr/>
        </p:nvSpPr>
        <p:spPr>
          <a:xfrm>
            <a:off x="6329197" y="2646233"/>
            <a:ext cx="1283044"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rgbClr val="505050"/>
                </a:solidFill>
                <a:latin typeface="Segoe UI Light"/>
              </a:rPr>
              <a:t>Auto Scale</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220" y="4900613"/>
            <a:ext cx="1143000" cy="1143000"/>
          </a:xfrm>
          <a:prstGeom prst="rect">
            <a:avLst/>
          </a:prstGeom>
        </p:spPr>
      </p:pic>
      <p:sp>
        <p:nvSpPr>
          <p:cNvPr id="41" name="TextBox 40"/>
          <p:cNvSpPr txBox="1"/>
          <p:nvPr/>
        </p:nvSpPr>
        <p:spPr>
          <a:xfrm>
            <a:off x="9571037" y="6000599"/>
            <a:ext cx="2858411"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505050"/>
                </a:solidFill>
                <a:latin typeface="Segoe UI Light"/>
              </a:rPr>
              <a:t>SQL Server (</a:t>
            </a:r>
            <a:r>
              <a:rPr lang="en-US" sz="2000" dirty="0" err="1" smtClean="0">
                <a:solidFill>
                  <a:srgbClr val="505050"/>
                </a:solidFill>
                <a:latin typeface="Segoe UI Light"/>
              </a:rPr>
              <a:t>FixIt</a:t>
            </a:r>
            <a:r>
              <a:rPr lang="en-US" sz="2000" dirty="0" smtClean="0">
                <a:solidFill>
                  <a:srgbClr val="505050"/>
                </a:solidFill>
                <a:latin typeface="Segoe UI Light"/>
              </a:rPr>
              <a:t> Entity)</a:t>
            </a:r>
          </a:p>
        </p:txBody>
      </p:sp>
      <p:sp>
        <p:nvSpPr>
          <p:cNvPr id="42" name="TextBox 41"/>
          <p:cNvSpPr txBox="1"/>
          <p:nvPr/>
        </p:nvSpPr>
        <p:spPr>
          <a:xfrm>
            <a:off x="7208205" y="2157167"/>
            <a:ext cx="1041408"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rgbClr val="505050"/>
                </a:solidFill>
                <a:latin typeface="Segoe UI Light"/>
              </a:rPr>
              <a:t>Prod</a:t>
            </a:r>
          </a:p>
        </p:txBody>
      </p:sp>
      <p:sp>
        <p:nvSpPr>
          <p:cNvPr id="43" name="Rectangle 42"/>
          <p:cNvSpPr/>
          <p:nvPr/>
        </p:nvSpPr>
        <p:spPr bwMode="auto">
          <a:xfrm>
            <a:off x="5738440" y="1744662"/>
            <a:ext cx="2473314" cy="1397474"/>
          </a:xfrm>
          <a:prstGeom prst="rect">
            <a:avLst/>
          </a:prstGeom>
          <a:noFill/>
          <a:ln w="25400">
            <a:solidFill>
              <a:srgbClr val="000000">
                <a:lumMod val="50000"/>
                <a:lumOff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464" y="1833036"/>
            <a:ext cx="398975" cy="398975"/>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464" y="2274549"/>
            <a:ext cx="398975" cy="398975"/>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464" y="2716062"/>
            <a:ext cx="398975" cy="398975"/>
          </a:xfrm>
          <a:prstGeom prst="rect">
            <a:avLst/>
          </a:prstGeom>
        </p:spPr>
      </p:pic>
      <p:cxnSp>
        <p:nvCxnSpPr>
          <p:cNvPr id="47" name="Straight Arrow Connector 46"/>
          <p:cNvCxnSpPr/>
          <p:nvPr/>
        </p:nvCxnSpPr>
        <p:spPr>
          <a:xfrm flipV="1">
            <a:off x="8281489" y="2465260"/>
            <a:ext cx="961415" cy="17553"/>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4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00545" y="1973262"/>
            <a:ext cx="1143000" cy="9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0805" y="5129213"/>
            <a:ext cx="8325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0300" y="5129213"/>
            <a:ext cx="8147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8885237" y="2876399"/>
            <a:ext cx="1973617" cy="849463"/>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solidFill>
                  <a:srgbClr val="505050"/>
                </a:solidFill>
                <a:latin typeface="Segoe UI Light"/>
              </a:rPr>
              <a:t>Azure Storage </a:t>
            </a:r>
            <a:br>
              <a:rPr lang="en-US" sz="2000" dirty="0" smtClean="0">
                <a:solidFill>
                  <a:srgbClr val="505050"/>
                </a:solidFill>
                <a:latin typeface="Segoe UI Light"/>
              </a:rPr>
            </a:br>
            <a:r>
              <a:rPr lang="en-US" sz="2000" dirty="0" smtClean="0">
                <a:solidFill>
                  <a:srgbClr val="505050"/>
                </a:solidFill>
                <a:latin typeface="Segoe UI Light"/>
              </a:rPr>
              <a:t>Queue</a:t>
            </a:r>
          </a:p>
        </p:txBody>
      </p:sp>
      <p:pic>
        <p:nvPicPr>
          <p:cNvPr id="5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0805" y="5868695"/>
            <a:ext cx="8325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0805" y="4409462"/>
            <a:ext cx="8325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8583" y="4975892"/>
            <a:ext cx="1143000" cy="9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bwMode="auto">
          <a:xfrm>
            <a:off x="6849368" y="4333656"/>
            <a:ext cx="2473314" cy="2297040"/>
          </a:xfrm>
          <a:prstGeom prst="rect">
            <a:avLst/>
          </a:prstGeom>
          <a:noFill/>
          <a:ln w="25400">
            <a:solidFill>
              <a:srgbClr val="000000">
                <a:lumMod val="50000"/>
                <a:lumOff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4733909" y="6000599"/>
            <a:ext cx="1973617" cy="849463"/>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solidFill>
                  <a:srgbClr val="505050"/>
                </a:solidFill>
                <a:latin typeface="Segoe UI Light"/>
              </a:rPr>
              <a:t>Azure Storage </a:t>
            </a:r>
            <a:br>
              <a:rPr lang="en-US" sz="2000" dirty="0" smtClean="0">
                <a:solidFill>
                  <a:srgbClr val="505050"/>
                </a:solidFill>
                <a:latin typeface="Segoe UI Light"/>
              </a:rPr>
            </a:br>
            <a:r>
              <a:rPr lang="en-US" sz="2000" dirty="0" smtClean="0">
                <a:solidFill>
                  <a:srgbClr val="505050"/>
                </a:solidFill>
                <a:latin typeface="Segoe UI Light"/>
              </a:rPr>
              <a:t>Queue</a:t>
            </a:r>
          </a:p>
        </p:txBody>
      </p:sp>
      <p:cxnSp>
        <p:nvCxnSpPr>
          <p:cNvPr id="59" name="Straight Arrow Connector 58"/>
          <p:cNvCxnSpPr/>
          <p:nvPr/>
        </p:nvCxnSpPr>
        <p:spPr>
          <a:xfrm>
            <a:off x="6142419" y="5472113"/>
            <a:ext cx="706949" cy="0"/>
          </a:xfrm>
          <a:prstGeom prst="straightConnector1">
            <a:avLst/>
          </a:prstGeom>
          <a:ln w="38100">
            <a:solidFill>
              <a:srgbClr val="FFC000"/>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9322682" y="5463337"/>
            <a:ext cx="961415" cy="17553"/>
          </a:xfrm>
          <a:prstGeom prst="straightConnector1">
            <a:avLst/>
          </a:prstGeom>
          <a:ln w="38100">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24" idx="3"/>
          </p:cNvCxnSpPr>
          <p:nvPr/>
        </p:nvCxnSpPr>
        <p:spPr>
          <a:xfrm>
            <a:off x="4867682" y="4030662"/>
            <a:ext cx="7666038" cy="34132"/>
          </a:xfrm>
          <a:prstGeom prst="line">
            <a:avLst/>
          </a:prstGeom>
          <a:ln w="31750">
            <a:solidFill>
              <a:schemeClr val="accent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9538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530471"/>
          </a:xfrm>
        </p:spPr>
        <p:txBody>
          <a:bodyPr/>
          <a:lstStyle/>
          <a:p>
            <a:r>
              <a:rPr lang="en-US" dirty="0" smtClean="0"/>
              <a:t>Website</a:t>
            </a:r>
          </a:p>
          <a:p>
            <a:pPr lvl="1"/>
            <a:r>
              <a:rPr lang="en-US" dirty="0"/>
              <a:t>Multi-instance websites</a:t>
            </a:r>
          </a:p>
          <a:p>
            <a:pPr lvl="1"/>
            <a:r>
              <a:rPr lang="en-US" dirty="0"/>
              <a:t> </a:t>
            </a:r>
            <a:r>
              <a:rPr lang="en-US" dirty="0" smtClean="0"/>
              <a:t>Traffic </a:t>
            </a:r>
            <a:r>
              <a:rPr lang="en-US" dirty="0"/>
              <a:t>Manager to allow failover across </a:t>
            </a:r>
            <a:r>
              <a:rPr lang="en-US" dirty="0" smtClean="0"/>
              <a:t>regions</a:t>
            </a:r>
          </a:p>
          <a:p>
            <a:r>
              <a:rPr lang="en-US" dirty="0"/>
              <a:t>SQL Database</a:t>
            </a:r>
          </a:p>
          <a:p>
            <a:pPr lvl="1"/>
            <a:r>
              <a:rPr lang="en-US" dirty="0"/>
              <a:t> </a:t>
            </a:r>
            <a:r>
              <a:rPr lang="en-US" dirty="0" smtClean="0"/>
              <a:t>Active </a:t>
            </a:r>
            <a:r>
              <a:rPr lang="en-US" dirty="0"/>
              <a:t>Geo-Replication – Auto data </a:t>
            </a:r>
            <a:r>
              <a:rPr lang="en-US" dirty="0" smtClean="0"/>
              <a:t>replication (Premium Edition)</a:t>
            </a:r>
            <a:endParaRPr lang="en-US" dirty="0"/>
          </a:p>
          <a:p>
            <a:pPr lvl="1"/>
            <a:r>
              <a:rPr lang="en-US" dirty="0"/>
              <a:t> </a:t>
            </a:r>
            <a:r>
              <a:rPr lang="en-US" dirty="0" smtClean="0"/>
              <a:t>Built-in </a:t>
            </a:r>
            <a:r>
              <a:rPr lang="en-US" dirty="0"/>
              <a:t>backup servers</a:t>
            </a:r>
          </a:p>
          <a:p>
            <a:r>
              <a:rPr lang="en-US" dirty="0"/>
              <a:t>Azure </a:t>
            </a:r>
            <a:r>
              <a:rPr lang="en-US" dirty="0" smtClean="0"/>
              <a:t>Storage</a:t>
            </a:r>
          </a:p>
          <a:p>
            <a:pPr lvl="1"/>
            <a:r>
              <a:rPr lang="en-US" dirty="0" smtClean="0"/>
              <a:t>Read </a:t>
            </a:r>
            <a:r>
              <a:rPr lang="en-US" dirty="0"/>
              <a:t>Only Globally Redundant Storage (RA-GRS)</a:t>
            </a:r>
          </a:p>
          <a:p>
            <a:pPr lvl="1"/>
            <a:r>
              <a:rPr lang="en-US" dirty="0" smtClean="0"/>
              <a:t>Use SDK to failover across regions</a:t>
            </a:r>
            <a:endParaRPr lang="en-US" dirty="0"/>
          </a:p>
        </p:txBody>
      </p:sp>
      <p:sp>
        <p:nvSpPr>
          <p:cNvPr id="2" name="Title 1"/>
          <p:cNvSpPr>
            <a:spLocks noGrp="1"/>
          </p:cNvSpPr>
          <p:nvPr>
            <p:ph type="title"/>
          </p:nvPr>
        </p:nvSpPr>
        <p:spPr/>
        <p:txBody>
          <a:bodyPr/>
          <a:lstStyle/>
          <a:p>
            <a:r>
              <a:rPr lang="en-US" dirty="0" smtClean="0"/>
              <a:t>Redundancy in Azure</a:t>
            </a:r>
            <a:endParaRPr lang="en-US" dirty="0"/>
          </a:p>
        </p:txBody>
      </p:sp>
    </p:spTree>
    <p:extLst>
      <p:ext uri="{BB962C8B-B14F-4D97-AF65-F5344CB8AC3E}">
        <p14:creationId xmlns:p14="http://schemas.microsoft.com/office/powerpoint/2010/main" val="1002488537"/>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 &amp; Test in the Cloud</a:t>
            </a:r>
            <a:endParaRPr lang="en-US" dirty="0"/>
          </a:p>
        </p:txBody>
      </p:sp>
    </p:spTree>
    <p:extLst>
      <p:ext uri="{BB962C8B-B14F-4D97-AF65-F5344CB8AC3E}">
        <p14:creationId xmlns:p14="http://schemas.microsoft.com/office/powerpoint/2010/main" val="1961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grpSp>
        <p:nvGrpSpPr>
          <p:cNvPr id="61" name="Group 60"/>
          <p:cNvGrpSpPr/>
          <p:nvPr/>
        </p:nvGrpSpPr>
        <p:grpSpPr>
          <a:xfrm>
            <a:off x="6330208" y="5762285"/>
            <a:ext cx="1839753" cy="448583"/>
            <a:chOff x="1606732" y="2629518"/>
            <a:chExt cx="1840014" cy="448646"/>
          </a:xfrm>
        </p:grpSpPr>
        <p:sp>
          <p:nvSpPr>
            <p:cNvPr id="62" name="Rectangle 61"/>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sp>
          <p:nvSpPr>
            <p:cNvPr id="63" name="Rectangle 62"/>
            <p:cNvSpPr/>
            <p:nvPr/>
          </p:nvSpPr>
          <p:spPr>
            <a:xfrm>
              <a:off x="1606732" y="2719988"/>
              <a:ext cx="1786451" cy="345342"/>
            </a:xfrm>
            <a:prstGeom prst="rect">
              <a:avLst/>
            </a:prstGeom>
          </p:spPr>
          <p:txBody>
            <a:bodyPr wrap="square">
              <a:spAutoFit/>
            </a:bodyPr>
            <a:lstStyle/>
            <a:p>
              <a:pPr defTabSz="672162">
                <a:lnSpc>
                  <a:spcPct val="80000"/>
                </a:lnSpc>
                <a:defRPr/>
              </a:pPr>
              <a:r>
                <a:rPr lang="en-US" sz="2000" b="1" kern="0" dirty="0">
                  <a:solidFill>
                    <a:srgbClr val="000000"/>
                  </a:solidFill>
                </a:rPr>
                <a:t>IT Admin</a:t>
              </a:r>
            </a:p>
          </p:txBody>
        </p:sp>
      </p:grpSp>
      <p:grpSp>
        <p:nvGrpSpPr>
          <p:cNvPr id="60" name="Group 59"/>
          <p:cNvGrpSpPr/>
          <p:nvPr/>
        </p:nvGrpSpPr>
        <p:grpSpPr>
          <a:xfrm>
            <a:off x="1408590" y="2574816"/>
            <a:ext cx="2013153" cy="541446"/>
            <a:chOff x="1606732" y="2629518"/>
            <a:chExt cx="1840014" cy="478322"/>
          </a:xfrm>
        </p:grpSpPr>
        <p:sp>
          <p:nvSpPr>
            <p:cNvPr id="59" name="Rectangle 58"/>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400" spc="-50" dirty="0">
                <a:gradFill>
                  <a:gsLst>
                    <a:gs pos="1250">
                      <a:srgbClr val="000000"/>
                    </a:gs>
                    <a:gs pos="10417">
                      <a:srgbClr val="000000"/>
                    </a:gs>
                  </a:gsLst>
                  <a:lin ang="5400000" scaled="0"/>
                </a:gradFill>
              </a:endParaRPr>
            </a:p>
          </p:txBody>
        </p:sp>
        <p:sp>
          <p:nvSpPr>
            <p:cNvPr id="33" name="Rectangle 32"/>
            <p:cNvSpPr/>
            <p:nvPr/>
          </p:nvSpPr>
          <p:spPr>
            <a:xfrm>
              <a:off x="1606732" y="2719988"/>
              <a:ext cx="1786451" cy="387852"/>
            </a:xfrm>
            <a:prstGeom prst="rect">
              <a:avLst/>
            </a:prstGeom>
          </p:spPr>
          <p:txBody>
            <a:bodyPr wrap="square">
              <a:spAutoFit/>
            </a:bodyPr>
            <a:lstStyle/>
            <a:p>
              <a:pPr defTabSz="672162">
                <a:lnSpc>
                  <a:spcPct val="80000"/>
                </a:lnSpc>
                <a:defRPr/>
              </a:pPr>
              <a:r>
                <a:rPr lang="en-US" sz="2400" b="1" kern="0" dirty="0">
                  <a:solidFill>
                    <a:srgbClr val="000000"/>
                  </a:solidFill>
                </a:rPr>
                <a:t>Developers</a:t>
              </a:r>
            </a:p>
          </p:txBody>
        </p:sp>
      </p:grpSp>
      <p:grpSp>
        <p:nvGrpSpPr>
          <p:cNvPr id="67" name="Group 66"/>
          <p:cNvGrpSpPr/>
          <p:nvPr/>
        </p:nvGrpSpPr>
        <p:grpSpPr>
          <a:xfrm>
            <a:off x="275483" y="4178913"/>
            <a:ext cx="5942759" cy="2515028"/>
            <a:chOff x="274639" y="4179009"/>
            <a:chExt cx="5943602" cy="2515385"/>
          </a:xfrm>
        </p:grpSpPr>
        <p:sp>
          <p:nvSpPr>
            <p:cNvPr id="52" name="Freeform 18"/>
            <p:cNvSpPr>
              <a:spLocks noEditPoints="1"/>
            </p:cNvSpPr>
            <p:nvPr/>
          </p:nvSpPr>
          <p:spPr bwMode="auto">
            <a:xfrm>
              <a:off x="274639" y="4179009"/>
              <a:ext cx="5943602" cy="2515385"/>
            </a:xfrm>
            <a:prstGeom prst="rect">
              <a:avLst/>
            </a:prstGeom>
            <a:solidFill>
              <a:schemeClr val="accent2">
                <a:lumMod val="75000"/>
              </a:schemeClr>
            </a:solidFill>
            <a:ln>
              <a:noFill/>
            </a:ln>
          </p:spPr>
          <p:txBody>
            <a:bodyPr vert="horz" wrap="square" lIns="91427" tIns="45713" rIns="91427" bIns="45713" numCol="1" anchor="t" anchorCtr="0" compatLnSpc="1">
              <a:prstTxWarp prst="textNoShape">
                <a:avLst/>
              </a:prstTxWarp>
            </a:bodyPr>
            <a:lstStyle/>
            <a:p>
              <a:r>
                <a:rPr lang="en-US" sz="2400" dirty="0">
                  <a:solidFill>
                    <a:srgbClr val="FFFFFF"/>
                  </a:solidFill>
                  <a:effectLst>
                    <a:outerShdw blurRad="38100" dist="38100" dir="2700000" algn="tl">
                      <a:srgbClr val="000000">
                        <a:alpha val="43137"/>
                      </a:srgbClr>
                    </a:outerShdw>
                  </a:effectLst>
                </a:rPr>
                <a:t>Your Datacenter</a:t>
              </a:r>
            </a:p>
          </p:txBody>
        </p:sp>
        <p:grpSp>
          <p:nvGrpSpPr>
            <p:cNvPr id="65" name="Group 64"/>
            <p:cNvGrpSpPr/>
            <p:nvPr/>
          </p:nvGrpSpPr>
          <p:grpSpPr>
            <a:xfrm>
              <a:off x="2794084" y="4469639"/>
              <a:ext cx="2647041" cy="2017932"/>
              <a:chOff x="2794084" y="4469639"/>
              <a:chExt cx="2647041" cy="2017932"/>
            </a:xfrm>
          </p:grpSpPr>
          <p:sp>
            <p:nvSpPr>
              <p:cNvPr id="18" name="Rounded Rectangle 17"/>
              <p:cNvSpPr/>
              <p:nvPr/>
            </p:nvSpPr>
            <p:spPr bwMode="auto">
              <a:xfrm>
                <a:off x="2794084" y="4469639"/>
                <a:ext cx="2647041"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800" spc="-50" dirty="0">
                  <a:gradFill>
                    <a:gsLst>
                      <a:gs pos="36283">
                        <a:srgbClr val="FFFFFF"/>
                      </a:gs>
                      <a:gs pos="28000">
                        <a:srgbClr val="FFFFFF"/>
                      </a:gs>
                    </a:gsLst>
                    <a:lin ang="5400000" scaled="0"/>
                  </a:gradFill>
                </a:endParaRPr>
              </a:p>
            </p:txBody>
          </p:sp>
          <p:grpSp>
            <p:nvGrpSpPr>
              <p:cNvPr id="15" name="Group 14"/>
              <p:cNvGrpSpPr/>
              <p:nvPr/>
            </p:nvGrpSpPr>
            <p:grpSpPr>
              <a:xfrm>
                <a:off x="3128392" y="4694779"/>
                <a:ext cx="2030576" cy="1573112"/>
                <a:chOff x="3180644" y="4680514"/>
                <a:chExt cx="2030576" cy="1573112"/>
              </a:xfrm>
            </p:grpSpPr>
            <p:sp>
              <p:nvSpPr>
                <p:cNvPr id="4" name="Freeform 5"/>
                <p:cNvSpPr>
                  <a:spLocks noEditPoints="1"/>
                </p:cNvSpPr>
                <p:nvPr/>
              </p:nvSpPr>
              <p:spPr bwMode="auto">
                <a:xfrm>
                  <a:off x="31806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solidFill>
                      <a:srgbClr val="FFFFFF"/>
                    </a:solidFill>
                  </a:endParaRPr>
                </a:p>
              </p:txBody>
            </p:sp>
            <p:sp>
              <p:nvSpPr>
                <p:cNvPr id="6" name="Freeform 5"/>
                <p:cNvSpPr>
                  <a:spLocks noEditPoints="1"/>
                </p:cNvSpPr>
                <p:nvPr/>
              </p:nvSpPr>
              <p:spPr bwMode="auto">
                <a:xfrm>
                  <a:off x="42684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solidFill>
                      <a:srgbClr val="FFFFFF"/>
                    </a:solidFill>
                  </a:endParaRPr>
                </a:p>
              </p:txBody>
            </p:sp>
            <p:sp>
              <p:nvSpPr>
                <p:cNvPr id="8" name="Freeform 5"/>
                <p:cNvSpPr>
                  <a:spLocks noEditPoints="1"/>
                </p:cNvSpPr>
                <p:nvPr/>
              </p:nvSpPr>
              <p:spPr bwMode="auto">
                <a:xfrm>
                  <a:off x="31806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solidFill>
                      <a:srgbClr val="FFFFFF"/>
                    </a:solidFill>
                  </a:endParaRPr>
                </a:p>
              </p:txBody>
            </p:sp>
            <p:sp>
              <p:nvSpPr>
                <p:cNvPr id="9" name="Freeform 8"/>
                <p:cNvSpPr>
                  <a:spLocks noEditPoints="1"/>
                </p:cNvSpPr>
                <p:nvPr/>
              </p:nvSpPr>
              <p:spPr bwMode="auto">
                <a:xfrm>
                  <a:off x="42684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solidFill>
                      <a:srgbClr val="FFFFFF"/>
                    </a:solidFill>
                  </a:endParaRPr>
                </a:p>
              </p:txBody>
            </p:sp>
            <p:sp>
              <p:nvSpPr>
                <p:cNvPr id="11" name="Freeform 5"/>
                <p:cNvSpPr>
                  <a:spLocks noEditPoints="1"/>
                </p:cNvSpPr>
                <p:nvPr/>
              </p:nvSpPr>
              <p:spPr bwMode="auto">
                <a:xfrm>
                  <a:off x="31806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solidFill>
                      <a:srgbClr val="FFFFFF"/>
                    </a:solidFill>
                  </a:endParaRPr>
                </a:p>
              </p:txBody>
            </p:sp>
            <p:sp>
              <p:nvSpPr>
                <p:cNvPr id="12" name="Freeform 11"/>
                <p:cNvSpPr>
                  <a:spLocks noEditPoints="1"/>
                </p:cNvSpPr>
                <p:nvPr/>
              </p:nvSpPr>
              <p:spPr bwMode="auto">
                <a:xfrm>
                  <a:off x="42684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solidFill>
                      <a:srgbClr val="FFFFFF"/>
                    </a:solidFill>
                  </a:endParaRPr>
                </a:p>
              </p:txBody>
            </p:sp>
          </p:grpSp>
        </p:grpSp>
      </p:grpSp>
      <p:grpSp>
        <p:nvGrpSpPr>
          <p:cNvPr id="57" name="Group 56"/>
          <p:cNvGrpSpPr/>
          <p:nvPr/>
        </p:nvGrpSpPr>
        <p:grpSpPr>
          <a:xfrm>
            <a:off x="3195456" y="1300834"/>
            <a:ext cx="2245779" cy="2245779"/>
            <a:chOff x="3379883" y="1211263"/>
            <a:chExt cx="2246098" cy="2246098"/>
          </a:xfrm>
        </p:grpSpPr>
        <p:sp>
          <p:nvSpPr>
            <p:cNvPr id="54" name="Oval 53"/>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rgbClr val="FFFFFF"/>
                    </a:gs>
                    <a:gs pos="28000">
                      <a:srgbClr val="FFFFFF"/>
                    </a:gs>
                  </a:gsLst>
                  <a:lin ang="5400000" scaled="0"/>
                </a:gradFill>
              </a:endParaRPr>
            </a:p>
          </p:txBody>
        </p:sp>
        <p:grpSp>
          <p:nvGrpSpPr>
            <p:cNvPr id="34"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3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0"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1"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2"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3"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4"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grpSp>
      <p:sp>
        <p:nvSpPr>
          <p:cNvPr id="48" name="TextBox 47"/>
          <p:cNvSpPr txBox="1"/>
          <p:nvPr/>
        </p:nvSpPr>
        <p:spPr>
          <a:xfrm>
            <a:off x="526536" y="5414661"/>
            <a:ext cx="2016981" cy="860450"/>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r>
              <a:rPr lang="en-US" sz="2000" dirty="0">
                <a:solidFill>
                  <a:srgbClr val="000000"/>
                </a:solidFill>
                <a:latin typeface="Segoe UI"/>
              </a:rPr>
              <a:t>VMs in dev &amp; test environment</a:t>
            </a:r>
          </a:p>
        </p:txBody>
      </p:sp>
      <p:sp>
        <p:nvSpPr>
          <p:cNvPr id="36" name="TextBox 35"/>
          <p:cNvSpPr txBox="1"/>
          <p:nvPr/>
        </p:nvSpPr>
        <p:spPr>
          <a:xfrm>
            <a:off x="6218237" y="5021262"/>
            <a:ext cx="1722407" cy="544722"/>
          </a:xfrm>
          <a:prstGeom prst="rect">
            <a:avLst/>
          </a:prstGeom>
          <a:noFill/>
        </p:spPr>
        <p:txBody>
          <a:bodyPr wrap="none" lIns="182854" tIns="146283" rIns="182854" bIns="146283" rtlCol="0">
            <a:spAutoFit/>
          </a:bodyPr>
          <a:lstStyle/>
          <a:p>
            <a:pPr>
              <a:lnSpc>
                <a:spcPct val="90000"/>
              </a:lnSpc>
            </a:pPr>
            <a:r>
              <a:rPr lang="en-US" spc="-50" dirty="0">
                <a:gradFill>
                  <a:gsLst>
                    <a:gs pos="2917">
                      <a:srgbClr val="FFFFFF"/>
                    </a:gs>
                    <a:gs pos="30000">
                      <a:srgbClr val="FFFFFF"/>
                    </a:gs>
                  </a:gsLst>
                  <a:lin ang="5400000" scaled="0"/>
                </a:gradFill>
              </a:rPr>
              <a:t>Provision VMs</a:t>
            </a:r>
          </a:p>
        </p:txBody>
      </p:sp>
      <p:sp>
        <p:nvSpPr>
          <p:cNvPr id="39" name="TextBox 38"/>
          <p:cNvSpPr txBox="1"/>
          <p:nvPr/>
        </p:nvSpPr>
        <p:spPr>
          <a:xfrm>
            <a:off x="1408590" y="3100321"/>
            <a:ext cx="1210856" cy="544722"/>
          </a:xfrm>
          <a:prstGeom prst="rect">
            <a:avLst/>
          </a:prstGeom>
          <a:noFill/>
        </p:spPr>
        <p:txBody>
          <a:bodyPr wrap="none" lIns="182854" tIns="146283" rIns="182854" bIns="146283" rtlCol="0">
            <a:spAutoFit/>
          </a:bodyPr>
          <a:lstStyle/>
          <a:p>
            <a:pPr>
              <a:lnSpc>
                <a:spcPct val="90000"/>
              </a:lnSpc>
            </a:pPr>
            <a:r>
              <a:rPr lang="en-US" spc="-50" dirty="0">
                <a:gradFill>
                  <a:gsLst>
                    <a:gs pos="2917">
                      <a:srgbClr val="FFFFFF"/>
                    </a:gs>
                    <a:gs pos="30000">
                      <a:srgbClr val="FFFFFF"/>
                    </a:gs>
                  </a:gsLst>
                  <a:lin ang="5400000" scaled="0"/>
                </a:gradFill>
              </a:rPr>
              <a:t>Use VMs</a:t>
            </a:r>
          </a:p>
        </p:txBody>
      </p:sp>
      <p:cxnSp>
        <p:nvCxnSpPr>
          <p:cNvPr id="47" name="Straight Connector 46"/>
          <p:cNvCxnSpPr/>
          <p:nvPr/>
        </p:nvCxnSpPr>
        <p:spPr>
          <a:xfrm>
            <a:off x="738370" y="6224449"/>
            <a:ext cx="1693200" cy="0"/>
          </a:xfrm>
          <a:prstGeom prst="line">
            <a:avLst/>
          </a:prstGeom>
          <a:ln w="476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794570" y="3083084"/>
            <a:ext cx="0" cy="1052528"/>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32493" y="5494596"/>
            <a:ext cx="1371405"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833585" y="4291771"/>
            <a:ext cx="2245779" cy="2245779"/>
            <a:chOff x="7833814" y="4291883"/>
            <a:chExt cx="2246098" cy="2246098"/>
          </a:xfrm>
        </p:grpSpPr>
        <p:sp>
          <p:nvSpPr>
            <p:cNvPr id="55" name="Oval 54"/>
            <p:cNvSpPr/>
            <p:nvPr/>
          </p:nvSpPr>
          <p:spPr bwMode="auto">
            <a:xfrm>
              <a:off x="7833814" y="429188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rgbClr val="FFFFFF"/>
                    </a:gs>
                    <a:gs pos="28000">
                      <a:srgbClr val="FFFFFF"/>
                    </a:gs>
                  </a:gsLst>
                  <a:lin ang="5400000" scaled="0"/>
                </a:gradFill>
              </a:endParaRPr>
            </a:p>
          </p:txBody>
        </p:sp>
        <p:grpSp>
          <p:nvGrpSpPr>
            <p:cNvPr id="3" name="Group 2"/>
            <p:cNvGrpSpPr/>
            <p:nvPr/>
          </p:nvGrpSpPr>
          <p:grpSpPr>
            <a:xfrm>
              <a:off x="8658828" y="4582427"/>
              <a:ext cx="596070" cy="1665010"/>
              <a:chOff x="8164721" y="700282"/>
              <a:chExt cx="151053" cy="421938"/>
            </a:xfrm>
          </p:grpSpPr>
          <p:sp>
            <p:nvSpPr>
              <p:cNvPr id="45"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6"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sp>
        <p:nvSpPr>
          <p:cNvPr id="53" name="TextBox 52"/>
          <p:cNvSpPr txBox="1"/>
          <p:nvPr/>
        </p:nvSpPr>
        <p:spPr>
          <a:xfrm>
            <a:off x="6730132" y="1981893"/>
            <a:ext cx="5584078" cy="1879796"/>
          </a:xfrm>
          <a:prstGeom prst="rect">
            <a:avLst/>
          </a:prstGeom>
          <a:noFill/>
        </p:spPr>
        <p:txBody>
          <a:bodyPr wrap="square" lIns="179260" tIns="143408" rIns="179260" bIns="14340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00"/>
              </a:spcAft>
            </a:pPr>
            <a:r>
              <a:rPr lang="en-US" sz="2000" spc="-49" dirty="0" smtClean="0">
                <a:gradFill>
                  <a:gsLst>
                    <a:gs pos="2917">
                      <a:srgbClr val="FFFFFF"/>
                    </a:gs>
                    <a:gs pos="30000">
                      <a:srgbClr val="FFFFFF"/>
                    </a:gs>
                  </a:gsLst>
                  <a:lin ang="5400000" scaled="0"/>
                </a:gradFill>
              </a:rPr>
              <a:t>Longer Infrastructure Wait Time</a:t>
            </a:r>
          </a:p>
          <a:p>
            <a:pPr>
              <a:lnSpc>
                <a:spcPct val="90000"/>
              </a:lnSpc>
              <a:spcAft>
                <a:spcPts val="400"/>
              </a:spcAft>
            </a:pPr>
            <a:r>
              <a:rPr lang="en-US" sz="2000" spc="-49" dirty="0" smtClean="0">
                <a:gradFill>
                  <a:gsLst>
                    <a:gs pos="2917">
                      <a:srgbClr val="FFFFFF"/>
                    </a:gs>
                    <a:gs pos="30000">
                      <a:srgbClr val="FFFFFF"/>
                    </a:gs>
                  </a:gsLst>
                  <a:lin ang="5400000" scaled="0"/>
                </a:gradFill>
              </a:rPr>
              <a:t>Higher Infrastructure Costs</a:t>
            </a:r>
          </a:p>
          <a:p>
            <a:pPr>
              <a:lnSpc>
                <a:spcPct val="90000"/>
              </a:lnSpc>
              <a:spcAft>
                <a:spcPts val="400"/>
              </a:spcAft>
            </a:pPr>
            <a:r>
              <a:rPr lang="en-US" sz="2000" spc="-49" dirty="0" smtClean="0">
                <a:gradFill>
                  <a:gsLst>
                    <a:gs pos="2917">
                      <a:srgbClr val="FFFFFF"/>
                    </a:gs>
                    <a:gs pos="30000">
                      <a:srgbClr val="FFFFFF"/>
                    </a:gs>
                  </a:gsLst>
                  <a:lin ang="5400000" scaled="0"/>
                </a:gradFill>
              </a:rPr>
              <a:t>Lower Developer Productivity</a:t>
            </a:r>
          </a:p>
          <a:p>
            <a:pPr>
              <a:lnSpc>
                <a:spcPct val="90000"/>
              </a:lnSpc>
              <a:spcAft>
                <a:spcPts val="400"/>
              </a:spcAft>
            </a:pPr>
            <a:endParaRPr lang="en-US" sz="2000" spc="-49" dirty="0" smtClean="0">
              <a:gradFill>
                <a:gsLst>
                  <a:gs pos="2917">
                    <a:srgbClr val="FFFFFF"/>
                  </a:gs>
                  <a:gs pos="30000">
                    <a:srgbClr val="FFFFFF"/>
                  </a:gs>
                </a:gsLst>
                <a:lin ang="5400000" scaled="0"/>
              </a:gradFill>
            </a:endParaRPr>
          </a:p>
          <a:p>
            <a:pPr>
              <a:lnSpc>
                <a:spcPct val="90000"/>
              </a:lnSpc>
              <a:spcAft>
                <a:spcPts val="400"/>
              </a:spcAft>
            </a:pPr>
            <a:endParaRPr lang="en-US" sz="2000" spc="-49" dirty="0">
              <a:gradFill>
                <a:gsLst>
                  <a:gs pos="2917">
                    <a:srgbClr val="FFFFFF"/>
                  </a:gs>
                  <a:gs pos="30000">
                    <a:srgbClr val="FFFFFF"/>
                  </a:gs>
                </a:gsLst>
                <a:lin ang="5400000" scaled="0"/>
              </a:gradFill>
            </a:endParaRPr>
          </a:p>
        </p:txBody>
      </p:sp>
      <p:sp>
        <p:nvSpPr>
          <p:cNvPr id="56" name="TextBox 55"/>
          <p:cNvSpPr txBox="1"/>
          <p:nvPr/>
        </p:nvSpPr>
        <p:spPr>
          <a:xfrm>
            <a:off x="6686416" y="1579374"/>
            <a:ext cx="6216754" cy="533712"/>
          </a:xfrm>
          <a:prstGeom prst="rect">
            <a:avLst/>
          </a:prstGeom>
          <a:noFill/>
        </p:spPr>
        <p:txBody>
          <a:bodyPr wrap="square" lIns="182854" tIns="146283" rIns="182854" bIns="146283" rtlCol="0">
            <a:noAutofit/>
          </a:bodyPr>
          <a:lstStyle/>
          <a:p>
            <a:pPr>
              <a:lnSpc>
                <a:spcPct val="90000"/>
              </a:lnSpc>
              <a:spcBef>
                <a:spcPct val="20000"/>
              </a:spcBef>
              <a:buSzPct val="80000"/>
            </a:pPr>
            <a:r>
              <a:rPr lang="en-US" sz="2448" b="1" spc="-49" dirty="0">
                <a:gradFill>
                  <a:gsLst>
                    <a:gs pos="2917">
                      <a:srgbClr val="FFFFFF"/>
                    </a:gs>
                    <a:gs pos="30000">
                      <a:srgbClr val="FFFFFF"/>
                    </a:gs>
                  </a:gsLst>
                  <a:lin ang="5400000" scaled="0"/>
                </a:gradFill>
              </a:rPr>
              <a:t>Challenges</a:t>
            </a:r>
          </a:p>
        </p:txBody>
      </p:sp>
      <p:sp>
        <p:nvSpPr>
          <p:cNvPr id="58" name="Title 1"/>
          <p:cNvSpPr>
            <a:spLocks noGrp="1"/>
          </p:cNvSpPr>
          <p:nvPr>
            <p:ph type="title"/>
          </p:nvPr>
        </p:nvSpPr>
        <p:spPr>
          <a:xfrm>
            <a:off x="160218" y="114402"/>
            <a:ext cx="11373923" cy="932431"/>
          </a:xfrm>
        </p:spPr>
        <p:txBody>
          <a:bodyPr/>
          <a:lstStyle/>
          <a:p>
            <a:r>
              <a:rPr lang="en-US" dirty="0" smtClean="0"/>
              <a:t>Dev &amp; Test On Premises</a:t>
            </a:r>
            <a:endParaRPr lang="en-US" dirty="0"/>
          </a:p>
        </p:txBody>
      </p:sp>
    </p:spTree>
    <p:extLst>
      <p:ext uri="{BB962C8B-B14F-4D97-AF65-F5344CB8AC3E}">
        <p14:creationId xmlns:p14="http://schemas.microsoft.com/office/powerpoint/2010/main" val="114101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50" fill="hold"/>
                                        <p:tgtEl>
                                          <p:spTgt spid="57"/>
                                        </p:tgtEl>
                                        <p:attrNameLst>
                                          <p:attrName>ppt_w</p:attrName>
                                        </p:attrNameLst>
                                      </p:cBhvr>
                                      <p:tavLst>
                                        <p:tav tm="0">
                                          <p:val>
                                            <p:fltVal val="0"/>
                                          </p:val>
                                        </p:tav>
                                        <p:tav tm="100000">
                                          <p:val>
                                            <p:strVal val="#ppt_w"/>
                                          </p:val>
                                        </p:tav>
                                      </p:tavLst>
                                    </p:anim>
                                    <p:anim calcmode="lin" valueType="num">
                                      <p:cBhvr>
                                        <p:cTn id="8" dur="250" fill="hold"/>
                                        <p:tgtEl>
                                          <p:spTgt spid="57"/>
                                        </p:tgtEl>
                                        <p:attrNameLst>
                                          <p:attrName>ppt_h</p:attrName>
                                        </p:attrNameLst>
                                      </p:cBhvr>
                                      <p:tavLst>
                                        <p:tav tm="0">
                                          <p:val>
                                            <p:fltVal val="0"/>
                                          </p:val>
                                        </p:tav>
                                        <p:tav tm="100000">
                                          <p:val>
                                            <p:strVal val="#ppt_h"/>
                                          </p:val>
                                        </p:tav>
                                      </p:tavLst>
                                    </p:anim>
                                    <p:animEffect transition="in" filter="fade">
                                      <p:cBhvr>
                                        <p:cTn id="9" dur="250"/>
                                        <p:tgtEl>
                                          <p:spTgt spid="57"/>
                                        </p:tgtEl>
                                      </p:cBhvr>
                                    </p:animEffect>
                                  </p:childTnLst>
                                </p:cTn>
                              </p:par>
                              <p:par>
                                <p:cTn id="10" presetID="6" presetClass="emph" presetSubtype="0" decel="100000" fill="hold" nodeType="withEffect">
                                  <p:stCondLst>
                                    <p:cond delay="200"/>
                                  </p:stCondLst>
                                  <p:childTnLst>
                                    <p:animScale>
                                      <p:cBhvr>
                                        <p:cTn id="11" dur="250" fill="hold"/>
                                        <p:tgtEl>
                                          <p:spTgt spid="57"/>
                                        </p:tgtEl>
                                      </p:cBhvr>
                                      <p:by x="110000" y="110000"/>
                                    </p:animScale>
                                  </p:childTnLst>
                                </p:cTn>
                              </p:par>
                              <p:par>
                                <p:cTn id="12" presetID="6" presetClass="emph" presetSubtype="0" decel="100000" fill="hold" nodeType="withEffect">
                                  <p:stCondLst>
                                    <p:cond delay="300"/>
                                  </p:stCondLst>
                                  <p:childTnLst>
                                    <p:animScale>
                                      <p:cBhvr>
                                        <p:cTn id="13" dur="250" fill="hold"/>
                                        <p:tgtEl>
                                          <p:spTgt spid="57"/>
                                        </p:tgtEl>
                                      </p:cBhvr>
                                      <p:by x="91000" y="91000"/>
                                    </p:animScale>
                                  </p:childTnLst>
                                </p:cTn>
                              </p:par>
                              <p:par>
                                <p:cTn id="14" presetID="10" presetClass="entr" presetSubtype="0" fill="hold"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600"/>
                                        <p:tgtEl>
                                          <p:spTgt spid="60"/>
                                        </p:tgtEl>
                                      </p:cBhvr>
                                    </p:animEffect>
                                  </p:childTnLst>
                                </p:cTn>
                              </p:par>
                              <p:par>
                                <p:cTn id="17" presetID="35" presetClass="path" presetSubtype="0" decel="100000" fill="hold" nodeType="withEffect">
                                  <p:stCondLst>
                                    <p:cond delay="100"/>
                                  </p:stCondLst>
                                  <p:childTnLst>
                                    <p:animMotion origin="layout" path="M 0.0877 -0.00091 L -3.68905E-6 0.00023 " pathEditMode="relative" rAng="0" ptsTypes="AA">
                                      <p:cBhvr>
                                        <p:cTn id="18" dur="800" fill="hold"/>
                                        <p:tgtEl>
                                          <p:spTgt spid="60"/>
                                        </p:tgtEl>
                                        <p:attrNameLst>
                                          <p:attrName>ppt_x</p:attrName>
                                          <p:attrName>ppt_y</p:attrName>
                                        </p:attrNameLst>
                                      </p:cBhvr>
                                      <p:rCtr x="-4391" y="45"/>
                                    </p:animMotion>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250" fill="hold"/>
                                        <p:tgtEl>
                                          <p:spTgt spid="66"/>
                                        </p:tgtEl>
                                        <p:attrNameLst>
                                          <p:attrName>ppt_w</p:attrName>
                                        </p:attrNameLst>
                                      </p:cBhvr>
                                      <p:tavLst>
                                        <p:tav tm="0">
                                          <p:val>
                                            <p:fltVal val="0"/>
                                          </p:val>
                                        </p:tav>
                                        <p:tav tm="100000">
                                          <p:val>
                                            <p:strVal val="#ppt_w"/>
                                          </p:val>
                                        </p:tav>
                                      </p:tavLst>
                                    </p:anim>
                                    <p:anim calcmode="lin" valueType="num">
                                      <p:cBhvr>
                                        <p:cTn id="23" dur="250" fill="hold"/>
                                        <p:tgtEl>
                                          <p:spTgt spid="66"/>
                                        </p:tgtEl>
                                        <p:attrNameLst>
                                          <p:attrName>ppt_h</p:attrName>
                                        </p:attrNameLst>
                                      </p:cBhvr>
                                      <p:tavLst>
                                        <p:tav tm="0">
                                          <p:val>
                                            <p:fltVal val="0"/>
                                          </p:val>
                                        </p:tav>
                                        <p:tav tm="100000">
                                          <p:val>
                                            <p:strVal val="#ppt_h"/>
                                          </p:val>
                                        </p:tav>
                                      </p:tavLst>
                                    </p:anim>
                                    <p:animEffect transition="in" filter="fade">
                                      <p:cBhvr>
                                        <p:cTn id="24" dur="250"/>
                                        <p:tgtEl>
                                          <p:spTgt spid="66"/>
                                        </p:tgtEl>
                                      </p:cBhvr>
                                    </p:animEffect>
                                  </p:childTnLst>
                                </p:cTn>
                              </p:par>
                              <p:par>
                                <p:cTn id="25" presetID="6" presetClass="emph" presetSubtype="0" decel="100000" fill="hold" nodeType="withEffect">
                                  <p:stCondLst>
                                    <p:cond delay="200"/>
                                  </p:stCondLst>
                                  <p:childTnLst>
                                    <p:animScale>
                                      <p:cBhvr>
                                        <p:cTn id="26" dur="250" fill="hold"/>
                                        <p:tgtEl>
                                          <p:spTgt spid="66"/>
                                        </p:tgtEl>
                                      </p:cBhvr>
                                      <p:by x="110000" y="110000"/>
                                    </p:animScale>
                                  </p:childTnLst>
                                </p:cTn>
                              </p:par>
                              <p:par>
                                <p:cTn id="27" presetID="6" presetClass="emph" presetSubtype="0" decel="100000" fill="hold" nodeType="withEffect">
                                  <p:stCondLst>
                                    <p:cond delay="300"/>
                                  </p:stCondLst>
                                  <p:childTnLst>
                                    <p:animScale>
                                      <p:cBhvr>
                                        <p:cTn id="28" dur="250" fill="hold"/>
                                        <p:tgtEl>
                                          <p:spTgt spid="66"/>
                                        </p:tgtEl>
                                      </p:cBhvr>
                                      <p:by x="91000" y="91000"/>
                                    </p:animScale>
                                  </p:childTnLst>
                                </p:cTn>
                              </p:par>
                              <p:par>
                                <p:cTn id="29" presetID="10" presetClass="entr" presetSubtype="0" fill="hold" nodeType="withEffect">
                                  <p:stCondLst>
                                    <p:cond delay="3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600"/>
                                        <p:tgtEl>
                                          <p:spTgt spid="61"/>
                                        </p:tgtEl>
                                      </p:cBhvr>
                                    </p:animEffect>
                                  </p:childTnLst>
                                </p:cTn>
                              </p:par>
                              <p:par>
                                <p:cTn id="32" presetID="35" presetClass="path" presetSubtype="0" decel="100000" fill="hold" nodeType="withEffect">
                                  <p:stCondLst>
                                    <p:cond delay="100"/>
                                  </p:stCondLst>
                                  <p:childTnLst>
                                    <p:animMotion origin="layout" path="M 0.08769 -0.0009 L 3.28057E-6 0.00023 " pathEditMode="relative" rAng="0" ptsTypes="AA">
                                      <p:cBhvr>
                                        <p:cTn id="33" dur="800" fill="hold"/>
                                        <p:tgtEl>
                                          <p:spTgt spid="61"/>
                                        </p:tgtEl>
                                        <p:attrNameLst>
                                          <p:attrName>ppt_x</p:attrName>
                                          <p:attrName>ppt_y</p:attrName>
                                        </p:attrNameLst>
                                      </p:cBhvr>
                                      <p:rCtr x="-4391" y="45"/>
                                    </p:animMotion>
                                  </p:childTnLst>
                                </p:cTn>
                              </p:par>
                            </p:childTnLst>
                          </p:cTn>
                        </p:par>
                        <p:par>
                          <p:cTn id="34" fill="hold">
                            <p:stCondLst>
                              <p:cond delay="1800"/>
                            </p:stCondLst>
                            <p:childTnLst>
                              <p:par>
                                <p:cTn id="35" presetID="53" presetClass="entr" presetSubtype="16"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250" fill="hold"/>
                                        <p:tgtEl>
                                          <p:spTgt spid="67"/>
                                        </p:tgtEl>
                                        <p:attrNameLst>
                                          <p:attrName>ppt_w</p:attrName>
                                        </p:attrNameLst>
                                      </p:cBhvr>
                                      <p:tavLst>
                                        <p:tav tm="0">
                                          <p:val>
                                            <p:fltVal val="0"/>
                                          </p:val>
                                        </p:tav>
                                        <p:tav tm="100000">
                                          <p:val>
                                            <p:strVal val="#ppt_w"/>
                                          </p:val>
                                        </p:tav>
                                      </p:tavLst>
                                    </p:anim>
                                    <p:anim calcmode="lin" valueType="num">
                                      <p:cBhvr>
                                        <p:cTn id="38" dur="250" fill="hold"/>
                                        <p:tgtEl>
                                          <p:spTgt spid="67"/>
                                        </p:tgtEl>
                                        <p:attrNameLst>
                                          <p:attrName>ppt_h</p:attrName>
                                        </p:attrNameLst>
                                      </p:cBhvr>
                                      <p:tavLst>
                                        <p:tav tm="0">
                                          <p:val>
                                            <p:fltVal val="0"/>
                                          </p:val>
                                        </p:tav>
                                        <p:tav tm="100000">
                                          <p:val>
                                            <p:strVal val="#ppt_h"/>
                                          </p:val>
                                        </p:tav>
                                      </p:tavLst>
                                    </p:anim>
                                    <p:animEffect transition="in" filter="fade">
                                      <p:cBhvr>
                                        <p:cTn id="39" dur="250"/>
                                        <p:tgtEl>
                                          <p:spTgt spid="67"/>
                                        </p:tgtEl>
                                      </p:cBhvr>
                                    </p:animEffect>
                                  </p:childTnLst>
                                </p:cTn>
                              </p:par>
                              <p:par>
                                <p:cTn id="40" presetID="6" presetClass="emph" presetSubtype="0" decel="100000" fill="hold" nodeType="withEffect">
                                  <p:stCondLst>
                                    <p:cond delay="200"/>
                                  </p:stCondLst>
                                  <p:childTnLst>
                                    <p:animScale>
                                      <p:cBhvr>
                                        <p:cTn id="41" dur="250" fill="hold"/>
                                        <p:tgtEl>
                                          <p:spTgt spid="67"/>
                                        </p:tgtEl>
                                      </p:cBhvr>
                                      <p:by x="110000" y="110000"/>
                                    </p:animScale>
                                  </p:childTnLst>
                                </p:cTn>
                              </p:par>
                              <p:par>
                                <p:cTn id="42" presetID="6" presetClass="emph" presetSubtype="0" decel="100000" fill="hold" nodeType="withEffect">
                                  <p:stCondLst>
                                    <p:cond delay="300"/>
                                  </p:stCondLst>
                                  <p:childTnLst>
                                    <p:animScale>
                                      <p:cBhvr>
                                        <p:cTn id="43" dur="250" fill="hold"/>
                                        <p:tgtEl>
                                          <p:spTgt spid="67"/>
                                        </p:tgtEl>
                                      </p:cBhvr>
                                      <p:by x="91000" y="91000"/>
                                    </p:animScale>
                                  </p:childTnLst>
                                </p:cTn>
                              </p:par>
                              <p:par>
                                <p:cTn id="44" presetID="22" presetClass="entr" presetSubtype="2" fill="hold" nodeType="withEffect">
                                  <p:stCondLst>
                                    <p:cond delay="300"/>
                                  </p:stCondLst>
                                  <p:childTnLst>
                                    <p:set>
                                      <p:cBhvr>
                                        <p:cTn id="45" dur="1" fill="hold">
                                          <p:stCondLst>
                                            <p:cond delay="0"/>
                                          </p:stCondLst>
                                        </p:cTn>
                                        <p:tgtEl>
                                          <p:spTgt spid="47"/>
                                        </p:tgtEl>
                                        <p:attrNameLst>
                                          <p:attrName>style.visibility</p:attrName>
                                        </p:attrNameLst>
                                      </p:cBhvr>
                                      <p:to>
                                        <p:strVal val="visible"/>
                                      </p:to>
                                    </p:set>
                                    <p:animEffect transition="in" filter="wipe(right)">
                                      <p:cBhvr>
                                        <p:cTn id="46" dur="750"/>
                                        <p:tgtEl>
                                          <p:spTgt spid="47"/>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600"/>
                                        <p:tgtEl>
                                          <p:spTgt spid="48"/>
                                        </p:tgtEl>
                                      </p:cBhvr>
                                    </p:animEffect>
                                  </p:childTnLst>
                                </p:cTn>
                              </p:par>
                              <p:par>
                                <p:cTn id="50" presetID="35" presetClass="path" presetSubtype="0" decel="100000" fill="hold" grpId="1" nodeType="withEffect">
                                  <p:stCondLst>
                                    <p:cond delay="100"/>
                                  </p:stCondLst>
                                  <p:childTnLst>
                                    <p:animMotion origin="layout" path="M -0.05547 0.00023 L 2.70833E-6 0.00023 " pathEditMode="relative" rAng="0" ptsTypes="AA">
                                      <p:cBhvr>
                                        <p:cTn id="51" dur="800" fill="hold"/>
                                        <p:tgtEl>
                                          <p:spTgt spid="48"/>
                                        </p:tgtEl>
                                        <p:attrNameLst>
                                          <p:attrName>ppt_x</p:attrName>
                                          <p:attrName>ppt_y</p:attrName>
                                        </p:attrNameLst>
                                      </p:cBhvr>
                                      <p:rCtr x="2773" y="0"/>
                                    </p:animMotion>
                                  </p:childTnLst>
                                </p:cTn>
                              </p:par>
                            </p:childTnLst>
                          </p:cTn>
                        </p:par>
                        <p:par>
                          <p:cTn id="52" fill="hold">
                            <p:stCondLst>
                              <p:cond delay="285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22" presetClass="entr" presetSubtype="2"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right)">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grpId="0" nodeType="withEffect">
                                  <p:stCondLst>
                                    <p:cond delay="30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600"/>
                                        <p:tgtEl>
                                          <p:spTgt spid="56"/>
                                        </p:tgtEl>
                                      </p:cBhvr>
                                    </p:animEffect>
                                  </p:childTnLst>
                                </p:cTn>
                              </p:par>
                              <p:par>
                                <p:cTn id="68" presetID="35" presetClass="path" presetSubtype="0" decel="100000" fill="hold" grpId="1" nodeType="withEffect">
                                  <p:stCondLst>
                                    <p:cond delay="100"/>
                                  </p:stCondLst>
                                  <p:childTnLst>
                                    <p:animMotion origin="layout" path="M -0.05552 0.00022 L -3.65586E-6 0.00022 " pathEditMode="relative" rAng="0" ptsTypes="AA">
                                      <p:cBhvr>
                                        <p:cTn id="69" dur="800" fill="hold"/>
                                        <p:tgtEl>
                                          <p:spTgt spid="56"/>
                                        </p:tgtEl>
                                        <p:attrNameLst>
                                          <p:attrName>ppt_x</p:attrName>
                                          <p:attrName>ppt_y</p:attrName>
                                        </p:attrNameLst>
                                      </p:cBhvr>
                                      <p:rCtr x="2770" y="0"/>
                                    </p:animMotion>
                                  </p:childTnLst>
                                </p:cTn>
                              </p:par>
                            </p:childTnLst>
                          </p:cTn>
                        </p:par>
                        <p:par>
                          <p:cTn id="70" fill="hold">
                            <p:stCondLst>
                              <p:cond delay="375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36" grpId="0"/>
      <p:bldP spid="39" grpId="0"/>
      <p:bldP spid="53" grpId="0"/>
      <p:bldP spid="56" grpId="0"/>
      <p:bldP spid="5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2"/>
          <p:cNvGrpSpPr/>
          <p:nvPr/>
        </p:nvGrpSpPr>
        <p:grpSpPr>
          <a:xfrm>
            <a:off x="1408590" y="2574816"/>
            <a:ext cx="2013153" cy="541446"/>
            <a:chOff x="1606732" y="2629518"/>
            <a:chExt cx="1840014" cy="478322"/>
          </a:xfrm>
        </p:grpSpPr>
        <p:sp>
          <p:nvSpPr>
            <p:cNvPr id="79" name="Rectangle 78"/>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400" spc="-50" dirty="0">
                <a:gradFill>
                  <a:gsLst>
                    <a:gs pos="1250">
                      <a:srgbClr val="000000"/>
                    </a:gs>
                    <a:gs pos="10417">
                      <a:srgbClr val="000000"/>
                    </a:gs>
                  </a:gsLst>
                  <a:lin ang="5400000" scaled="0"/>
                </a:gradFill>
              </a:endParaRPr>
            </a:p>
          </p:txBody>
        </p:sp>
        <p:sp>
          <p:nvSpPr>
            <p:cNvPr id="80" name="Rectangle 79"/>
            <p:cNvSpPr/>
            <p:nvPr/>
          </p:nvSpPr>
          <p:spPr>
            <a:xfrm>
              <a:off x="1606732" y="2719988"/>
              <a:ext cx="1786451" cy="387852"/>
            </a:xfrm>
            <a:prstGeom prst="rect">
              <a:avLst/>
            </a:prstGeom>
          </p:spPr>
          <p:txBody>
            <a:bodyPr wrap="square">
              <a:spAutoFit/>
            </a:bodyPr>
            <a:lstStyle/>
            <a:p>
              <a:pPr defTabSz="672162">
                <a:lnSpc>
                  <a:spcPct val="80000"/>
                </a:lnSpc>
                <a:defRPr/>
              </a:pPr>
              <a:r>
                <a:rPr lang="en-US" sz="2400" b="1" kern="0" dirty="0">
                  <a:solidFill>
                    <a:srgbClr val="000000"/>
                  </a:solidFill>
                </a:rPr>
                <a:t>Developers</a:t>
              </a:r>
            </a:p>
          </p:txBody>
        </p:sp>
      </p:grpSp>
      <p:grpSp>
        <p:nvGrpSpPr>
          <p:cNvPr id="70" name="Group 69"/>
          <p:cNvGrpSpPr/>
          <p:nvPr/>
        </p:nvGrpSpPr>
        <p:grpSpPr>
          <a:xfrm>
            <a:off x="6330208" y="5762285"/>
            <a:ext cx="1839753" cy="448583"/>
            <a:chOff x="1606732" y="2629518"/>
            <a:chExt cx="1840014" cy="448646"/>
          </a:xfrm>
        </p:grpSpPr>
        <p:sp>
          <p:nvSpPr>
            <p:cNvPr id="71" name="Rectangle 70"/>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b="1" spc="-50" dirty="0">
                <a:solidFill>
                  <a:srgbClr val="0072C6">
                    <a:lumMod val="50000"/>
                  </a:srgbClr>
                </a:solidFill>
              </a:endParaRPr>
            </a:p>
          </p:txBody>
        </p:sp>
        <p:sp>
          <p:nvSpPr>
            <p:cNvPr id="72" name="Rectangle 71"/>
            <p:cNvSpPr/>
            <p:nvPr/>
          </p:nvSpPr>
          <p:spPr>
            <a:xfrm>
              <a:off x="1606732" y="2719988"/>
              <a:ext cx="1786451" cy="345342"/>
            </a:xfrm>
            <a:prstGeom prst="rect">
              <a:avLst/>
            </a:prstGeom>
          </p:spPr>
          <p:txBody>
            <a:bodyPr wrap="square">
              <a:spAutoFit/>
            </a:bodyPr>
            <a:lstStyle/>
            <a:p>
              <a:pPr defTabSz="672162">
                <a:lnSpc>
                  <a:spcPct val="80000"/>
                </a:lnSpc>
                <a:defRPr/>
              </a:pPr>
              <a:r>
                <a:rPr lang="en-US" sz="2000" b="1" kern="0" dirty="0">
                  <a:solidFill>
                    <a:srgbClr val="000000"/>
                  </a:solidFill>
                </a:rPr>
                <a:t>IT Admin</a:t>
              </a:r>
            </a:p>
          </p:txBody>
        </p:sp>
      </p:grpSp>
      <p:sp>
        <p:nvSpPr>
          <p:cNvPr id="2" name="Title 1"/>
          <p:cNvSpPr>
            <a:spLocks noGrp="1"/>
          </p:cNvSpPr>
          <p:nvPr>
            <p:ph type="title"/>
          </p:nvPr>
        </p:nvSpPr>
        <p:spPr>
          <a:xfrm>
            <a:off x="160218" y="114402"/>
            <a:ext cx="11373923" cy="932431"/>
          </a:xfrm>
        </p:spPr>
        <p:txBody>
          <a:bodyPr/>
          <a:lstStyle/>
          <a:p>
            <a:r>
              <a:rPr lang="en-US" dirty="0"/>
              <a:t>Dev &amp; Test in the </a:t>
            </a:r>
            <a:r>
              <a:rPr lang="en-US" dirty="0" smtClean="0"/>
              <a:t>Cloud</a:t>
            </a:r>
            <a:endParaRPr lang="en-US" dirty="0"/>
          </a:p>
        </p:txBody>
      </p:sp>
      <p:sp>
        <p:nvSpPr>
          <p:cNvPr id="40" name="TextBox 39"/>
          <p:cNvSpPr txBox="1"/>
          <p:nvPr/>
        </p:nvSpPr>
        <p:spPr>
          <a:xfrm>
            <a:off x="517182" y="4231394"/>
            <a:ext cx="5625203" cy="1885602"/>
          </a:xfrm>
          <a:prstGeom prst="rect">
            <a:avLst/>
          </a:prstGeom>
          <a:noFill/>
        </p:spPr>
        <p:txBody>
          <a:bodyPr wrap="square" lIns="182854" tIns="146283" rIns="182854" bIns="146283" rtlCol="0">
            <a:spAutoFit/>
          </a:bodyPr>
          <a:lstStyle/>
          <a:p>
            <a:pPr>
              <a:lnSpc>
                <a:spcPct val="90000"/>
              </a:lnSpc>
              <a:spcAft>
                <a:spcPts val="400"/>
              </a:spcAft>
            </a:pPr>
            <a:r>
              <a:rPr lang="en-US" sz="2000" spc="-49" dirty="0" smtClean="0">
                <a:gradFill>
                  <a:gsLst>
                    <a:gs pos="2917">
                      <a:srgbClr val="FFFFFF"/>
                    </a:gs>
                    <a:gs pos="30000">
                      <a:srgbClr val="FFFFFF"/>
                    </a:gs>
                  </a:gsLst>
                  <a:lin ang="5400000" scaled="0"/>
                </a:gradFill>
              </a:rPr>
              <a:t>Shorter Infrastructure </a:t>
            </a:r>
            <a:r>
              <a:rPr lang="en-US" sz="2000" spc="-49" dirty="0">
                <a:gradFill>
                  <a:gsLst>
                    <a:gs pos="2917">
                      <a:srgbClr val="FFFFFF"/>
                    </a:gs>
                    <a:gs pos="30000">
                      <a:srgbClr val="FFFFFF"/>
                    </a:gs>
                  </a:gsLst>
                  <a:lin ang="5400000" scaled="0"/>
                </a:gradFill>
              </a:rPr>
              <a:t>Wait Time</a:t>
            </a:r>
          </a:p>
          <a:p>
            <a:pPr>
              <a:lnSpc>
                <a:spcPct val="90000"/>
              </a:lnSpc>
              <a:spcAft>
                <a:spcPts val="400"/>
              </a:spcAft>
            </a:pPr>
            <a:r>
              <a:rPr lang="en-US" sz="2000" spc="-49" dirty="0" smtClean="0">
                <a:gradFill>
                  <a:gsLst>
                    <a:gs pos="2917">
                      <a:srgbClr val="FFFFFF"/>
                    </a:gs>
                    <a:gs pos="30000">
                      <a:srgbClr val="FFFFFF"/>
                    </a:gs>
                  </a:gsLst>
                  <a:lin ang="5400000" scaled="0"/>
                </a:gradFill>
              </a:rPr>
              <a:t>Lower Infrastructure </a:t>
            </a:r>
            <a:r>
              <a:rPr lang="en-US" sz="2000" spc="-49" dirty="0">
                <a:gradFill>
                  <a:gsLst>
                    <a:gs pos="2917">
                      <a:srgbClr val="FFFFFF"/>
                    </a:gs>
                    <a:gs pos="30000">
                      <a:srgbClr val="FFFFFF"/>
                    </a:gs>
                  </a:gsLst>
                  <a:lin ang="5400000" scaled="0"/>
                </a:gradFill>
              </a:rPr>
              <a:t>Costs</a:t>
            </a:r>
          </a:p>
          <a:p>
            <a:pPr>
              <a:lnSpc>
                <a:spcPct val="90000"/>
              </a:lnSpc>
              <a:spcAft>
                <a:spcPts val="400"/>
              </a:spcAft>
            </a:pPr>
            <a:r>
              <a:rPr lang="en-US" sz="2000" spc="-49" dirty="0" smtClean="0">
                <a:gradFill>
                  <a:gsLst>
                    <a:gs pos="2917">
                      <a:srgbClr val="FFFFFF"/>
                    </a:gs>
                    <a:gs pos="30000">
                      <a:srgbClr val="FFFFFF"/>
                    </a:gs>
                  </a:gsLst>
                  <a:lin ang="5400000" scaled="0"/>
                </a:gradFill>
              </a:rPr>
              <a:t>Higher Developer </a:t>
            </a:r>
            <a:r>
              <a:rPr lang="en-US" sz="2000" spc="-49" dirty="0">
                <a:gradFill>
                  <a:gsLst>
                    <a:gs pos="2917">
                      <a:srgbClr val="FFFFFF"/>
                    </a:gs>
                    <a:gs pos="30000">
                      <a:srgbClr val="FFFFFF"/>
                    </a:gs>
                  </a:gsLst>
                  <a:lin ang="5400000" scaled="0"/>
                </a:gradFill>
              </a:rPr>
              <a:t>Productivity</a:t>
            </a:r>
          </a:p>
          <a:p>
            <a:pPr>
              <a:lnSpc>
                <a:spcPct val="90000"/>
              </a:lnSpc>
              <a:spcAft>
                <a:spcPts val="400"/>
              </a:spcAft>
            </a:pPr>
            <a:endParaRPr lang="en-US" sz="2000" spc="-49" dirty="0">
              <a:gradFill>
                <a:gsLst>
                  <a:gs pos="2917">
                    <a:srgbClr val="FFFFFF"/>
                  </a:gs>
                  <a:gs pos="30000">
                    <a:srgbClr val="FFFFFF"/>
                  </a:gs>
                </a:gsLst>
                <a:lin ang="5400000" scaled="0"/>
              </a:gradFill>
            </a:endParaRPr>
          </a:p>
          <a:p>
            <a:pPr>
              <a:lnSpc>
                <a:spcPct val="90000"/>
              </a:lnSpc>
              <a:spcAft>
                <a:spcPts val="400"/>
              </a:spcAft>
            </a:pPr>
            <a:endParaRPr lang="en-US" sz="2000" spc="-49" dirty="0">
              <a:gradFill>
                <a:gsLst>
                  <a:gs pos="2917">
                    <a:srgbClr val="FFFFFF"/>
                  </a:gs>
                  <a:gs pos="30000">
                    <a:srgbClr val="FFFFFF"/>
                  </a:gs>
                </a:gsLst>
                <a:lin ang="5400000" scaled="0"/>
              </a:gradFill>
            </a:endParaRPr>
          </a:p>
        </p:txBody>
      </p:sp>
      <p:sp>
        <p:nvSpPr>
          <p:cNvPr id="41" name="TextBox 40"/>
          <p:cNvSpPr txBox="1"/>
          <p:nvPr/>
        </p:nvSpPr>
        <p:spPr>
          <a:xfrm>
            <a:off x="492895" y="3781361"/>
            <a:ext cx="7031685" cy="533712"/>
          </a:xfrm>
          <a:prstGeom prst="rect">
            <a:avLst/>
          </a:prstGeom>
          <a:noFill/>
        </p:spPr>
        <p:txBody>
          <a:bodyPr wrap="square" lIns="182854" tIns="146283" rIns="182854" bIns="146283" rtlCol="0">
            <a:noAutofit/>
          </a:bodyPr>
          <a:lstStyle/>
          <a:p>
            <a:pPr>
              <a:lnSpc>
                <a:spcPct val="90000"/>
              </a:lnSpc>
              <a:spcBef>
                <a:spcPct val="20000"/>
              </a:spcBef>
              <a:buSzPct val="80000"/>
            </a:pPr>
            <a:r>
              <a:rPr lang="en-US" sz="2448" b="1" spc="-49" dirty="0">
                <a:gradFill>
                  <a:gsLst>
                    <a:gs pos="2917">
                      <a:srgbClr val="FFFFFF"/>
                    </a:gs>
                    <a:gs pos="30000">
                      <a:srgbClr val="FFFFFF"/>
                    </a:gs>
                  </a:gsLst>
                  <a:lin ang="5400000" scaled="0"/>
                </a:gradFill>
              </a:rPr>
              <a:t>Benefits</a:t>
            </a:r>
          </a:p>
        </p:txBody>
      </p:sp>
      <p:grpSp>
        <p:nvGrpSpPr>
          <p:cNvPr id="15" name="Group 14"/>
          <p:cNvGrpSpPr/>
          <p:nvPr/>
        </p:nvGrpSpPr>
        <p:grpSpPr>
          <a:xfrm>
            <a:off x="6596947" y="704199"/>
            <a:ext cx="5577427" cy="3071287"/>
            <a:chOff x="6597001" y="703802"/>
            <a:chExt cx="5578218" cy="3071723"/>
          </a:xfrm>
        </p:grpSpPr>
        <p:sp>
          <p:nvSpPr>
            <p:cNvPr id="42" name="Freeform 128"/>
            <p:cNvSpPr>
              <a:spLocks noChangeAspect="1"/>
            </p:cNvSpPr>
            <p:nvPr/>
          </p:nvSpPr>
          <p:spPr bwMode="black">
            <a:xfrm>
              <a:off x="6597001" y="703802"/>
              <a:ext cx="5578218" cy="3071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3" name="Rounded Rectangle 42"/>
            <p:cNvSpPr/>
            <p:nvPr/>
          </p:nvSpPr>
          <p:spPr bwMode="auto">
            <a:xfrm>
              <a:off x="7951763" y="1542492"/>
              <a:ext cx="3626069"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rgbClr val="FFFFFF"/>
                    </a:gs>
                    <a:gs pos="28000">
                      <a:srgbClr val="FFFFFF"/>
                    </a:gs>
                  </a:gsLst>
                  <a:lin ang="5400000" scaled="0"/>
                </a:gradFill>
              </a:endParaRPr>
            </a:p>
          </p:txBody>
        </p:sp>
        <p:grpSp>
          <p:nvGrpSpPr>
            <p:cNvPr id="44" name="Group 43"/>
            <p:cNvGrpSpPr/>
            <p:nvPr/>
          </p:nvGrpSpPr>
          <p:grpSpPr>
            <a:xfrm>
              <a:off x="8242758" y="1767632"/>
              <a:ext cx="3087733" cy="1573112"/>
              <a:chOff x="2658144" y="4680514"/>
              <a:chExt cx="3087733" cy="1573112"/>
            </a:xfrm>
          </p:grpSpPr>
          <p:sp>
            <p:nvSpPr>
              <p:cNvPr id="45" name="Freeform 5"/>
              <p:cNvSpPr>
                <a:spLocks noEditPoints="1"/>
              </p:cNvSpPr>
              <p:nvPr/>
            </p:nvSpPr>
            <p:spPr bwMode="auto">
              <a:xfrm>
                <a:off x="26581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6" name="Freeform 45"/>
              <p:cNvSpPr>
                <a:spLocks noEditPoints="1"/>
              </p:cNvSpPr>
              <p:nvPr/>
            </p:nvSpPr>
            <p:spPr bwMode="auto">
              <a:xfrm>
                <a:off x="37459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7" name="Freeform 46"/>
              <p:cNvSpPr>
                <a:spLocks noEditPoints="1"/>
              </p:cNvSpPr>
              <p:nvPr/>
            </p:nvSpPr>
            <p:spPr bwMode="auto">
              <a:xfrm>
                <a:off x="4803121"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8" name="Freeform 5"/>
              <p:cNvSpPr>
                <a:spLocks noEditPoints="1"/>
              </p:cNvSpPr>
              <p:nvPr/>
            </p:nvSpPr>
            <p:spPr bwMode="auto">
              <a:xfrm>
                <a:off x="26581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9" name="Freeform 48"/>
              <p:cNvSpPr>
                <a:spLocks noEditPoints="1"/>
              </p:cNvSpPr>
              <p:nvPr/>
            </p:nvSpPr>
            <p:spPr bwMode="auto">
              <a:xfrm>
                <a:off x="37459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0" name="Freeform 49"/>
              <p:cNvSpPr>
                <a:spLocks noEditPoints="1"/>
              </p:cNvSpPr>
              <p:nvPr/>
            </p:nvSpPr>
            <p:spPr bwMode="auto">
              <a:xfrm>
                <a:off x="4803121"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1" name="Freeform 5"/>
              <p:cNvSpPr>
                <a:spLocks noEditPoints="1"/>
              </p:cNvSpPr>
              <p:nvPr/>
            </p:nvSpPr>
            <p:spPr bwMode="auto">
              <a:xfrm>
                <a:off x="26581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2" name="Freeform 51"/>
              <p:cNvSpPr>
                <a:spLocks noEditPoints="1"/>
              </p:cNvSpPr>
              <p:nvPr/>
            </p:nvSpPr>
            <p:spPr bwMode="auto">
              <a:xfrm>
                <a:off x="37459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53" name="Freeform 52"/>
              <p:cNvSpPr>
                <a:spLocks noEditPoints="1"/>
              </p:cNvSpPr>
              <p:nvPr/>
            </p:nvSpPr>
            <p:spPr bwMode="auto">
              <a:xfrm>
                <a:off x="4803121"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grpSp>
      <p:grpSp>
        <p:nvGrpSpPr>
          <p:cNvPr id="54" name="Group 53"/>
          <p:cNvGrpSpPr/>
          <p:nvPr/>
        </p:nvGrpSpPr>
        <p:grpSpPr>
          <a:xfrm>
            <a:off x="3195456" y="1300834"/>
            <a:ext cx="2245779" cy="2245779"/>
            <a:chOff x="3379883" y="1211263"/>
            <a:chExt cx="2246098" cy="2246098"/>
          </a:xfrm>
        </p:grpSpPr>
        <p:sp>
          <p:nvSpPr>
            <p:cNvPr id="55" name="Oval 54"/>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rgbClr val="FFFFFF"/>
                    </a:gs>
                    <a:gs pos="28000">
                      <a:srgbClr val="FFFFFF"/>
                    </a:gs>
                  </a:gsLst>
                  <a:lin ang="5400000" scaled="0"/>
                </a:gradFill>
              </a:endParaRPr>
            </a:p>
          </p:txBody>
        </p:sp>
        <p:grpSp>
          <p:nvGrpSpPr>
            <p:cNvPr id="56"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5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58"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59"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0"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1"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2"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grpSp>
      <p:sp>
        <p:nvSpPr>
          <p:cNvPr id="66" name="Oval 65"/>
          <p:cNvSpPr/>
          <p:nvPr/>
        </p:nvSpPr>
        <p:spPr bwMode="auto">
          <a:xfrm>
            <a:off x="7833585" y="4291771"/>
            <a:ext cx="2245779" cy="2245779"/>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rgbClr val="FFFFFF"/>
                  </a:gs>
                  <a:gs pos="28000">
                    <a:srgbClr val="FFFFFF"/>
                  </a:gs>
                </a:gsLst>
                <a:lin ang="5400000" scaled="0"/>
              </a:gradFill>
            </a:endParaRPr>
          </a:p>
        </p:txBody>
      </p:sp>
      <p:grpSp>
        <p:nvGrpSpPr>
          <p:cNvPr id="67" name="Group 66"/>
          <p:cNvGrpSpPr/>
          <p:nvPr/>
        </p:nvGrpSpPr>
        <p:grpSpPr>
          <a:xfrm>
            <a:off x="8658482" y="4582274"/>
            <a:ext cx="595986" cy="1664773"/>
            <a:chOff x="8164721" y="700282"/>
            <a:chExt cx="151053" cy="421938"/>
          </a:xfrm>
        </p:grpSpPr>
        <p:sp>
          <p:nvSpPr>
            <p:cNvPr id="68"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69"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grpSp>
      <p:sp>
        <p:nvSpPr>
          <p:cNvPr id="73" name="TextBox 72"/>
          <p:cNvSpPr txBox="1"/>
          <p:nvPr/>
        </p:nvSpPr>
        <p:spPr>
          <a:xfrm>
            <a:off x="10073411" y="4097033"/>
            <a:ext cx="2189201" cy="517022"/>
          </a:xfrm>
          <a:prstGeom prst="rect">
            <a:avLst/>
          </a:prstGeom>
          <a:noFill/>
        </p:spPr>
        <p:txBody>
          <a:bodyPr wrap="none" lIns="182854" tIns="146283" rIns="182854" bIns="146283" rtlCol="0">
            <a:spAutoFit/>
          </a:bodyPr>
          <a:lstStyle/>
          <a:p>
            <a:pPr>
              <a:lnSpc>
                <a:spcPct val="90000"/>
              </a:lnSpc>
            </a:pPr>
            <a:r>
              <a:rPr lang="en-US" sz="1600" spc="-50" dirty="0">
                <a:gradFill>
                  <a:gsLst>
                    <a:gs pos="2917">
                      <a:srgbClr val="FFFFFF"/>
                    </a:gs>
                    <a:gs pos="30000">
                      <a:srgbClr val="FFFFFF"/>
                    </a:gs>
                  </a:gsLst>
                  <a:lin ang="5400000" scaled="0"/>
                </a:gradFill>
              </a:rPr>
              <a:t>Manage environment</a:t>
            </a:r>
          </a:p>
        </p:txBody>
      </p:sp>
      <p:sp>
        <p:nvSpPr>
          <p:cNvPr id="74" name="TextBox 73"/>
          <p:cNvSpPr txBox="1"/>
          <p:nvPr/>
        </p:nvSpPr>
        <p:spPr>
          <a:xfrm>
            <a:off x="5291408" y="2687094"/>
            <a:ext cx="1238934" cy="517022"/>
          </a:xfrm>
          <a:prstGeom prst="rect">
            <a:avLst/>
          </a:prstGeom>
          <a:noFill/>
        </p:spPr>
        <p:txBody>
          <a:bodyPr wrap="square" lIns="182854" tIns="146283" rIns="182854" bIns="146283" rtlCol="0">
            <a:spAutoFit/>
          </a:bodyPr>
          <a:lstStyle/>
          <a:p>
            <a:pPr>
              <a:lnSpc>
                <a:spcPct val="90000"/>
              </a:lnSpc>
            </a:pPr>
            <a:r>
              <a:rPr lang="en-US" sz="1600" spc="-50" dirty="0">
                <a:gradFill>
                  <a:gsLst>
                    <a:gs pos="2917">
                      <a:srgbClr val="FFFFFF"/>
                    </a:gs>
                    <a:gs pos="30000">
                      <a:srgbClr val="FFFFFF"/>
                    </a:gs>
                  </a:gsLst>
                  <a:lin ang="5400000" scaled="0"/>
                </a:gradFill>
              </a:rPr>
              <a:t>Use VMs</a:t>
            </a:r>
          </a:p>
        </p:txBody>
      </p:sp>
      <p:cxnSp>
        <p:nvCxnSpPr>
          <p:cNvPr id="75" name="Straight Arrow Connector 74"/>
          <p:cNvCxnSpPr/>
          <p:nvPr/>
        </p:nvCxnSpPr>
        <p:spPr>
          <a:xfrm flipH="1">
            <a:off x="5281746" y="3178256"/>
            <a:ext cx="1092719"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076387" y="3848739"/>
            <a:ext cx="0" cy="1005697"/>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41761" y="3186477"/>
            <a:ext cx="1565633" cy="517022"/>
          </a:xfrm>
          <a:prstGeom prst="rect">
            <a:avLst/>
          </a:prstGeom>
          <a:noFill/>
        </p:spPr>
        <p:txBody>
          <a:bodyPr wrap="none" lIns="182854" tIns="146283" rIns="182854" bIns="146283" rtlCol="0">
            <a:spAutoFit/>
          </a:bodyPr>
          <a:lstStyle/>
          <a:p>
            <a:pPr>
              <a:lnSpc>
                <a:spcPct val="90000"/>
              </a:lnSpc>
            </a:pPr>
            <a:r>
              <a:rPr lang="en-US" sz="1600" spc="-50" dirty="0">
                <a:gradFill>
                  <a:gsLst>
                    <a:gs pos="2917">
                      <a:srgbClr val="FFFFFF"/>
                    </a:gs>
                    <a:gs pos="30000">
                      <a:srgbClr val="FFFFFF"/>
                    </a:gs>
                  </a:gsLst>
                  <a:lin ang="5400000" scaled="0"/>
                </a:gradFill>
              </a:rPr>
              <a:t>Provision VMs</a:t>
            </a:r>
          </a:p>
        </p:txBody>
      </p:sp>
    </p:spTree>
    <p:extLst>
      <p:ext uri="{BB962C8B-B14F-4D97-AF65-F5344CB8AC3E}">
        <p14:creationId xmlns:p14="http://schemas.microsoft.com/office/powerpoint/2010/main" val="3970981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animEffect transition="in" filter="fade">
                                      <p:cBhvr>
                                        <p:cTn id="22" dur="250"/>
                                        <p:tgtEl>
                                          <p:spTgt spid="15"/>
                                        </p:tgtEl>
                                      </p:cBhvr>
                                    </p:animEffect>
                                  </p:childTnLst>
                                </p:cTn>
                              </p:par>
                              <p:par>
                                <p:cTn id="23" presetID="6" presetClass="emph" presetSubtype="0" decel="100000" fill="hold" nodeType="withEffect">
                                  <p:stCondLst>
                                    <p:cond delay="200"/>
                                  </p:stCondLst>
                                  <p:childTnLst>
                                    <p:animScale>
                                      <p:cBhvr>
                                        <p:cTn id="24" dur="250" fill="hold"/>
                                        <p:tgtEl>
                                          <p:spTgt spid="15"/>
                                        </p:tgtEl>
                                      </p:cBhvr>
                                      <p:by x="110000" y="110000"/>
                                    </p:animScale>
                                  </p:childTnLst>
                                </p:cTn>
                              </p:par>
                              <p:par>
                                <p:cTn id="25" presetID="6" presetClass="emph" presetSubtype="0" decel="100000" fill="hold" nodeType="withEffect">
                                  <p:stCondLst>
                                    <p:cond delay="300"/>
                                  </p:stCondLst>
                                  <p:childTnLst>
                                    <p:animScale>
                                      <p:cBhvr>
                                        <p:cTn id="26" dur="250" fill="hold"/>
                                        <p:tgtEl>
                                          <p:spTgt spid="15"/>
                                        </p:tgtEl>
                                      </p:cBhvr>
                                      <p:by x="91000" y="91000"/>
                                    </p:animScale>
                                  </p:childTnLst>
                                </p:cTn>
                              </p:par>
                              <p:par>
                                <p:cTn id="27" presetID="10" presetClass="entr" presetSubtype="0" fill="hold" grpId="0" nodeType="withEffect">
                                  <p:stCondLst>
                                    <p:cond delay="3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600"/>
                                        <p:tgtEl>
                                          <p:spTgt spid="41"/>
                                        </p:tgtEl>
                                      </p:cBhvr>
                                    </p:animEffect>
                                  </p:childTnLst>
                                </p:cTn>
                              </p:par>
                              <p:par>
                                <p:cTn id="30" presetID="35" presetClass="path" presetSubtype="0" decel="100000" fill="hold" grpId="1" nodeType="withEffect">
                                  <p:stCondLst>
                                    <p:cond delay="100"/>
                                  </p:stCondLst>
                                  <p:childTnLst>
                                    <p:animMotion origin="layout" path="M -0.05547 0.00024 L 4.375E-6 0.00024 " pathEditMode="relative" rAng="0" ptsTypes="AA">
                                      <p:cBhvr>
                                        <p:cTn id="31" dur="800" fill="hold"/>
                                        <p:tgtEl>
                                          <p:spTgt spid="41"/>
                                        </p:tgtEl>
                                        <p:attrNameLst>
                                          <p:attrName>ppt_x</p:attrName>
                                          <p:attrName>ppt_y</p:attrName>
                                        </p:attrNameLst>
                                      </p:cBhvr>
                                      <p:rCtr x="2773" y="0"/>
                                    </p:animMotion>
                                  </p:childTnLst>
                                </p:cTn>
                              </p:par>
                              <p:par>
                                <p:cTn id="32" presetID="10" presetClass="entr" presetSubtype="0" fill="hold" grpId="0" nodeType="withEffect">
                                  <p:stCondLst>
                                    <p:cond delay="75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1" grpId="1"/>
      <p:bldP spid="73" grpId="0"/>
      <p:bldP spid="74"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bwMode="auto">
          <a:xfrm>
            <a:off x="883" y="3038170"/>
            <a:ext cx="6035059" cy="1241824"/>
          </a:xfrm>
          <a:prstGeom prst="rect">
            <a:avLst/>
          </a:prstGeom>
          <a:solidFill>
            <a:schemeClr val="tx2"/>
          </a:solidFill>
        </p:spPr>
        <p:txBody>
          <a:bodyPr vert="horz" wrap="square" lIns="91427" tIns="45713" rIns="91427" bIns="45713" numCol="1" anchor="t" anchorCtr="0" compatLnSpc="1">
            <a:prstTxWarp prst="textNoShape">
              <a:avLst/>
            </a:prstTxWarp>
          </a:bodyPr>
          <a:lstStyle/>
          <a:p>
            <a:endParaRPr lang="en-US" dirty="0">
              <a:solidFill>
                <a:srgbClr val="FFFFFF"/>
              </a:solidFill>
            </a:endParaRPr>
          </a:p>
        </p:txBody>
      </p:sp>
      <p:sp>
        <p:nvSpPr>
          <p:cNvPr id="19" name="Title 1"/>
          <p:cNvSpPr txBox="1">
            <a:spLocks/>
          </p:cNvSpPr>
          <p:nvPr/>
        </p:nvSpPr>
        <p:spPr>
          <a:xfrm>
            <a:off x="198437" y="449262"/>
            <a:ext cx="7051922" cy="83086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483" algn="l"/>
              </a:tabLst>
            </a:pPr>
            <a:r>
              <a:rPr sz="5999" dirty="0" smtClean="0">
                <a:solidFill>
                  <a:srgbClr val="FFFFFF"/>
                </a:solidFill>
              </a:rPr>
              <a:t>MSDN </a:t>
            </a:r>
            <a:r>
              <a:rPr sz="5999" dirty="0">
                <a:solidFill>
                  <a:srgbClr val="FFFFFF"/>
                </a:solidFill>
              </a:rPr>
              <a:t>Credits</a:t>
            </a:r>
          </a:p>
        </p:txBody>
      </p:sp>
      <p:cxnSp>
        <p:nvCxnSpPr>
          <p:cNvPr id="35" name="Straight Connector 34"/>
          <p:cNvCxnSpPr/>
          <p:nvPr/>
        </p:nvCxnSpPr>
        <p:spPr>
          <a:xfrm>
            <a:off x="7450832" y="2433106"/>
            <a:ext cx="4787205" cy="10465"/>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728170" y="1611793"/>
            <a:ext cx="3995210" cy="1227208"/>
            <a:chOff x="727391" y="2144295"/>
            <a:chExt cx="3995777" cy="1227382"/>
          </a:xfrm>
        </p:grpSpPr>
        <p:sp>
          <p:nvSpPr>
            <p:cNvPr id="25" name="TextBox 24"/>
            <p:cNvSpPr txBox="1"/>
            <p:nvPr/>
          </p:nvSpPr>
          <p:spPr>
            <a:xfrm>
              <a:off x="727391" y="2144295"/>
              <a:ext cx="3255673" cy="1227382"/>
            </a:xfrm>
            <a:prstGeom prst="rect">
              <a:avLst/>
            </a:prstGeom>
            <a:noFill/>
            <a:effectLst>
              <a:glow rad="228600">
                <a:schemeClr val="accent5">
                  <a:satMod val="175000"/>
                  <a:alpha val="40000"/>
                </a:schemeClr>
              </a:glow>
            </a:effectLst>
          </p:spPr>
          <p:txBody>
            <a:bodyPr wrap="square" lIns="182780" tIns="146225" rIns="182780" bIns="146225" rtlCol="0">
              <a:spAutoFit/>
            </a:bodyPr>
            <a:lstStyle/>
            <a:p>
              <a:pPr defTabSz="1243006">
                <a:lnSpc>
                  <a:spcPct val="90000"/>
                </a:lnSpc>
                <a:spcAft>
                  <a:spcPts val="600"/>
                </a:spcAft>
              </a:pPr>
              <a:r>
                <a:rPr lang="en-US" sz="6597" spc="-150" dirty="0">
                  <a:solidFill>
                    <a:srgbClr val="FFFFFF"/>
                  </a:solidFill>
                </a:rPr>
                <a:t>$50/</a:t>
              </a:r>
              <a:r>
                <a:rPr lang="en-US" sz="2800" spc="-150" dirty="0">
                  <a:solidFill>
                    <a:srgbClr val="FFFFFF"/>
                  </a:solidFill>
                </a:rPr>
                <a:t> </a:t>
              </a:r>
              <a:r>
                <a:rPr lang="en-US" sz="2400" spc="-150" dirty="0">
                  <a:solidFill>
                    <a:srgbClr val="FFFFFF"/>
                  </a:solidFill>
                </a:rPr>
                <a:t>month</a:t>
              </a:r>
              <a:endParaRPr lang="en-US" sz="5397" dirty="0">
                <a:solidFill>
                  <a:srgbClr val="FFFFFF"/>
                </a:solidFill>
              </a:endParaRPr>
            </a:p>
          </p:txBody>
        </p:sp>
        <p:sp>
          <p:nvSpPr>
            <p:cNvPr id="36" name="Rounded Rectangle 35"/>
            <p:cNvSpPr/>
            <p:nvPr/>
          </p:nvSpPr>
          <p:spPr bwMode="auto">
            <a:xfrm>
              <a:off x="2363504" y="2250071"/>
              <a:ext cx="2359664" cy="61892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b" anchorCtr="0" forceAA="0" compatLnSpc="1">
              <a:prstTxWarp prst="textNoShape">
                <a:avLst/>
              </a:prstTxWarp>
              <a:noAutofit/>
            </a:bodyPr>
            <a:lstStyle/>
            <a:p>
              <a:pPr algn="ctr" defTabSz="931924" fontAlgn="base">
                <a:lnSpc>
                  <a:spcPct val="90000"/>
                </a:lnSpc>
                <a:spcBef>
                  <a:spcPct val="0"/>
                </a:spcBef>
                <a:spcAft>
                  <a:spcPct val="0"/>
                </a:spcAft>
              </a:pPr>
              <a:r>
                <a:rPr lang="en-US" sz="2000" b="1" cap="all" dirty="0">
                  <a:gradFill>
                    <a:gsLst>
                      <a:gs pos="0">
                        <a:srgbClr val="FFFFFF"/>
                      </a:gs>
                      <a:gs pos="100000">
                        <a:srgbClr val="FFFFFF"/>
                      </a:gs>
                    </a:gsLst>
                    <a:lin ang="5400000" scaled="0"/>
                  </a:gradFill>
                  <a:ea typeface="Segoe UI" pitchFamily="34" charset="0"/>
                  <a:cs typeface="Segoe UI" pitchFamily="34" charset="0"/>
                </a:rPr>
                <a:t>professional</a:t>
              </a:r>
            </a:p>
          </p:txBody>
        </p:sp>
      </p:grpSp>
      <p:grpSp>
        <p:nvGrpSpPr>
          <p:cNvPr id="289" name="Group 288"/>
          <p:cNvGrpSpPr/>
          <p:nvPr/>
        </p:nvGrpSpPr>
        <p:grpSpPr>
          <a:xfrm>
            <a:off x="728169" y="3083923"/>
            <a:ext cx="4506581" cy="1227208"/>
            <a:chOff x="727391" y="3616634"/>
            <a:chExt cx="4507220" cy="1227382"/>
          </a:xfrm>
        </p:grpSpPr>
        <p:sp>
          <p:nvSpPr>
            <p:cNvPr id="37" name="TextBox 36"/>
            <p:cNvSpPr txBox="1"/>
            <p:nvPr/>
          </p:nvSpPr>
          <p:spPr>
            <a:xfrm>
              <a:off x="727391" y="3616634"/>
              <a:ext cx="4073267" cy="1227382"/>
            </a:xfrm>
            <a:prstGeom prst="rect">
              <a:avLst/>
            </a:prstGeom>
            <a:noFill/>
            <a:effectLst>
              <a:glow rad="228600">
                <a:schemeClr val="accent5">
                  <a:satMod val="175000"/>
                  <a:alpha val="40000"/>
                </a:schemeClr>
              </a:glow>
            </a:effectLst>
          </p:spPr>
          <p:txBody>
            <a:bodyPr wrap="square" lIns="182780" tIns="146225" rIns="182780" bIns="146225" rtlCol="0">
              <a:spAutoFit/>
            </a:bodyPr>
            <a:lstStyle/>
            <a:p>
              <a:pPr defTabSz="1243006">
                <a:lnSpc>
                  <a:spcPct val="90000"/>
                </a:lnSpc>
                <a:spcAft>
                  <a:spcPts val="600"/>
                </a:spcAft>
              </a:pPr>
              <a:r>
                <a:rPr lang="en-US" sz="6597" spc="-150" dirty="0">
                  <a:solidFill>
                    <a:srgbClr val="FFFFFF"/>
                  </a:solidFill>
                </a:rPr>
                <a:t>$100/</a:t>
              </a:r>
              <a:r>
                <a:rPr lang="en-US" sz="2800" spc="-150" dirty="0">
                  <a:solidFill>
                    <a:srgbClr val="FFFFFF"/>
                  </a:solidFill>
                </a:rPr>
                <a:t> </a:t>
              </a:r>
              <a:r>
                <a:rPr lang="en-US" sz="2400" spc="-150" dirty="0">
                  <a:solidFill>
                    <a:srgbClr val="FFFFFF"/>
                  </a:solidFill>
                </a:rPr>
                <a:t>month</a:t>
              </a:r>
              <a:endParaRPr lang="en-US" sz="5397" dirty="0">
                <a:solidFill>
                  <a:srgbClr val="FFFFFF"/>
                </a:solidFill>
              </a:endParaRPr>
            </a:p>
          </p:txBody>
        </p:sp>
        <p:sp>
          <p:nvSpPr>
            <p:cNvPr id="38" name="Rounded Rectangle 37"/>
            <p:cNvSpPr/>
            <p:nvPr/>
          </p:nvSpPr>
          <p:spPr bwMode="auto">
            <a:xfrm>
              <a:off x="2874947" y="3722410"/>
              <a:ext cx="2359664" cy="61892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b" anchorCtr="0" forceAA="0" compatLnSpc="1">
              <a:prstTxWarp prst="textNoShape">
                <a:avLst/>
              </a:prstTxWarp>
              <a:noAutofit/>
            </a:bodyPr>
            <a:lstStyle/>
            <a:p>
              <a:pPr defTabSz="931924" fontAlgn="base">
                <a:lnSpc>
                  <a:spcPct val="90000"/>
                </a:lnSpc>
                <a:spcBef>
                  <a:spcPct val="0"/>
                </a:spcBef>
                <a:spcAft>
                  <a:spcPct val="0"/>
                </a:spcAft>
              </a:pPr>
              <a:r>
                <a:rPr lang="en-US" sz="2000" b="1" cap="all" dirty="0">
                  <a:gradFill>
                    <a:gsLst>
                      <a:gs pos="0">
                        <a:srgbClr val="FFFFFF"/>
                      </a:gs>
                      <a:gs pos="100000">
                        <a:srgbClr val="FFFFFF"/>
                      </a:gs>
                    </a:gsLst>
                    <a:lin ang="5400000" scaled="0"/>
                  </a:gradFill>
                  <a:ea typeface="Segoe UI" pitchFamily="34" charset="0"/>
                  <a:cs typeface="Segoe UI" pitchFamily="34" charset="0"/>
                </a:rPr>
                <a:t>PREMIUM</a:t>
              </a:r>
            </a:p>
          </p:txBody>
        </p:sp>
      </p:grpSp>
      <p:grpSp>
        <p:nvGrpSpPr>
          <p:cNvPr id="290" name="Group 289"/>
          <p:cNvGrpSpPr/>
          <p:nvPr/>
        </p:nvGrpSpPr>
        <p:grpSpPr>
          <a:xfrm>
            <a:off x="728170" y="4556054"/>
            <a:ext cx="4584062" cy="1227208"/>
            <a:chOff x="727391" y="5088973"/>
            <a:chExt cx="4584712" cy="1227382"/>
          </a:xfrm>
        </p:grpSpPr>
        <p:sp>
          <p:nvSpPr>
            <p:cNvPr id="39" name="TextBox 38"/>
            <p:cNvSpPr txBox="1"/>
            <p:nvPr/>
          </p:nvSpPr>
          <p:spPr>
            <a:xfrm>
              <a:off x="727391" y="5088973"/>
              <a:ext cx="4584712" cy="1227382"/>
            </a:xfrm>
            <a:prstGeom prst="rect">
              <a:avLst/>
            </a:prstGeom>
            <a:noFill/>
            <a:effectLst>
              <a:glow rad="228600">
                <a:schemeClr val="accent5">
                  <a:satMod val="175000"/>
                  <a:alpha val="40000"/>
                </a:schemeClr>
              </a:glow>
            </a:effectLst>
          </p:spPr>
          <p:txBody>
            <a:bodyPr wrap="square" lIns="182780" tIns="146225" rIns="182780" bIns="146225" rtlCol="0">
              <a:spAutoFit/>
            </a:bodyPr>
            <a:lstStyle/>
            <a:p>
              <a:pPr defTabSz="1243006">
                <a:lnSpc>
                  <a:spcPct val="90000"/>
                </a:lnSpc>
                <a:spcAft>
                  <a:spcPts val="600"/>
                </a:spcAft>
              </a:pPr>
              <a:r>
                <a:rPr lang="en-US" sz="6597" spc="-150" dirty="0">
                  <a:solidFill>
                    <a:srgbClr val="FFFFFF"/>
                  </a:solidFill>
                </a:rPr>
                <a:t>$150/</a:t>
              </a:r>
              <a:r>
                <a:rPr lang="en-US" sz="2800" spc="-150" dirty="0">
                  <a:solidFill>
                    <a:srgbClr val="FFFFFF"/>
                  </a:solidFill>
                </a:rPr>
                <a:t> </a:t>
              </a:r>
              <a:r>
                <a:rPr lang="en-US" sz="2400" spc="-150" dirty="0">
                  <a:solidFill>
                    <a:srgbClr val="FFFFFF"/>
                  </a:solidFill>
                </a:rPr>
                <a:t>month</a:t>
              </a:r>
              <a:endParaRPr lang="en-US" sz="5397" dirty="0">
                <a:solidFill>
                  <a:srgbClr val="FFFFFF"/>
                </a:solidFill>
              </a:endParaRPr>
            </a:p>
          </p:txBody>
        </p:sp>
        <p:sp>
          <p:nvSpPr>
            <p:cNvPr id="40" name="Rounded Rectangle 39"/>
            <p:cNvSpPr/>
            <p:nvPr/>
          </p:nvSpPr>
          <p:spPr bwMode="auto">
            <a:xfrm>
              <a:off x="2859451" y="5194749"/>
              <a:ext cx="2359664" cy="61892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b" anchorCtr="0" forceAA="0" compatLnSpc="1">
              <a:prstTxWarp prst="textNoShape">
                <a:avLst/>
              </a:prstTxWarp>
              <a:noAutofit/>
            </a:bodyPr>
            <a:lstStyle/>
            <a:p>
              <a:pPr defTabSz="931924" fontAlgn="base">
                <a:lnSpc>
                  <a:spcPct val="90000"/>
                </a:lnSpc>
                <a:spcBef>
                  <a:spcPct val="0"/>
                </a:spcBef>
                <a:spcAft>
                  <a:spcPct val="0"/>
                </a:spcAft>
              </a:pPr>
              <a:r>
                <a:rPr lang="en-US" sz="2000" b="1" cap="all" dirty="0">
                  <a:gradFill>
                    <a:gsLst>
                      <a:gs pos="0">
                        <a:srgbClr val="FFFFFF"/>
                      </a:gs>
                      <a:gs pos="100000">
                        <a:srgbClr val="FFFFFF"/>
                      </a:gs>
                    </a:gsLst>
                    <a:lin ang="5400000" scaled="0"/>
                  </a:gradFill>
                  <a:ea typeface="Segoe UI" pitchFamily="34" charset="0"/>
                  <a:cs typeface="Segoe UI" pitchFamily="34" charset="0"/>
                </a:rPr>
                <a:t>ULTIMATE</a:t>
              </a:r>
            </a:p>
          </p:txBody>
        </p:sp>
      </p:grpSp>
      <p:cxnSp>
        <p:nvCxnSpPr>
          <p:cNvPr id="106" name="Straight Connector 105"/>
          <p:cNvCxnSpPr/>
          <p:nvPr/>
        </p:nvCxnSpPr>
        <p:spPr>
          <a:xfrm>
            <a:off x="7450832" y="4487862"/>
            <a:ext cx="4787205" cy="10465"/>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296700" y="995240"/>
            <a:ext cx="3698672" cy="1587622"/>
            <a:chOff x="7697937" y="2653264"/>
            <a:chExt cx="3970536" cy="1704317"/>
          </a:xfrm>
        </p:grpSpPr>
        <p:grpSp>
          <p:nvGrpSpPr>
            <p:cNvPr id="5" name="Group 4"/>
            <p:cNvGrpSpPr/>
            <p:nvPr/>
          </p:nvGrpSpPr>
          <p:grpSpPr>
            <a:xfrm>
              <a:off x="7892427" y="2653264"/>
              <a:ext cx="1057619" cy="957010"/>
              <a:chOff x="7601351" y="1849769"/>
              <a:chExt cx="1775053" cy="16061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 name="Group 5"/>
            <p:cNvGrpSpPr/>
            <p:nvPr/>
          </p:nvGrpSpPr>
          <p:grpSpPr>
            <a:xfrm>
              <a:off x="9180310" y="2653264"/>
              <a:ext cx="1057619" cy="957010"/>
              <a:chOff x="7601351" y="1849769"/>
              <a:chExt cx="1775053" cy="160619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7" name="Group 6"/>
            <p:cNvGrpSpPr/>
            <p:nvPr/>
          </p:nvGrpSpPr>
          <p:grpSpPr>
            <a:xfrm>
              <a:off x="10468194" y="2666298"/>
              <a:ext cx="1057619" cy="957010"/>
              <a:chOff x="7601351" y="1849769"/>
              <a:chExt cx="1775053" cy="160619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sp>
          <p:nvSpPr>
            <p:cNvPr id="8" name="TextBox 7"/>
            <p:cNvSpPr txBox="1"/>
            <p:nvPr/>
          </p:nvSpPr>
          <p:spPr>
            <a:xfrm>
              <a:off x="7697937" y="3737290"/>
              <a:ext cx="3970536" cy="620291"/>
            </a:xfrm>
            <a:prstGeom prst="rect">
              <a:avLst/>
            </a:prstGeom>
            <a:noFill/>
          </p:spPr>
          <p:txBody>
            <a:bodyPr wrap="square" lIns="182780" tIns="146225" rIns="182780" bIns="146225" rtlCol="0">
              <a:spAutoFit/>
            </a:bodyPr>
            <a:lstStyle/>
            <a:p>
              <a:pPr defTabSz="1243006">
                <a:lnSpc>
                  <a:spcPct val="90000"/>
                </a:lnSpc>
                <a:spcAft>
                  <a:spcPts val="600"/>
                </a:spcAft>
              </a:pPr>
              <a:r>
                <a:rPr lang="en-US" sz="2000" dirty="0">
                  <a:solidFill>
                    <a:srgbClr val="BDCD40"/>
                  </a:solidFill>
                </a:rPr>
                <a:t>3</a:t>
              </a:r>
              <a:r>
                <a:rPr lang="en-US" sz="2000" dirty="0">
                  <a:solidFill>
                    <a:srgbClr val="FFC000"/>
                  </a:solidFill>
                </a:rPr>
                <a:t> </a:t>
              </a:r>
              <a:r>
                <a:rPr lang="en-US" sz="2000" dirty="0">
                  <a:solidFill>
                    <a:srgbClr val="FFFFFF"/>
                  </a:solidFill>
                </a:rPr>
                <a:t>VMs for </a:t>
              </a:r>
              <a:r>
                <a:rPr lang="en-US" sz="2000" dirty="0">
                  <a:solidFill>
                    <a:srgbClr val="BDCD40"/>
                  </a:solidFill>
                </a:rPr>
                <a:t>16 </a:t>
              </a:r>
              <a:r>
                <a:rPr lang="en-US" sz="2000" dirty="0">
                  <a:gradFill>
                    <a:gsLst>
                      <a:gs pos="2917">
                        <a:srgbClr val="FFFFFF"/>
                      </a:gs>
                      <a:gs pos="30000">
                        <a:srgbClr val="FFFFFF"/>
                      </a:gs>
                    </a:gsLst>
                    <a:lin ang="5400000" scaled="0"/>
                  </a:gradFill>
                </a:rPr>
                <a:t>hours a day</a:t>
              </a:r>
            </a:p>
          </p:txBody>
        </p:sp>
      </p:grpSp>
      <p:grpSp>
        <p:nvGrpSpPr>
          <p:cNvPr id="41" name="Group 40"/>
          <p:cNvGrpSpPr/>
          <p:nvPr/>
        </p:nvGrpSpPr>
        <p:grpSpPr>
          <a:xfrm>
            <a:off x="7252110" y="2595602"/>
            <a:ext cx="3978870" cy="2008514"/>
            <a:chOff x="7519569" y="3251992"/>
            <a:chExt cx="4271329" cy="2156146"/>
          </a:xfrm>
        </p:grpSpPr>
        <p:grpSp>
          <p:nvGrpSpPr>
            <p:cNvPr id="42" name="Group 41"/>
            <p:cNvGrpSpPr/>
            <p:nvPr/>
          </p:nvGrpSpPr>
          <p:grpSpPr>
            <a:xfrm>
              <a:off x="7697054" y="3251992"/>
              <a:ext cx="447504" cy="404934"/>
              <a:chOff x="7601351" y="1849769"/>
              <a:chExt cx="1775053" cy="1606196"/>
            </a:xfrm>
          </p:grpSpPr>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5" name="Picture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3" name="Group 42"/>
            <p:cNvGrpSpPr/>
            <p:nvPr/>
          </p:nvGrpSpPr>
          <p:grpSpPr>
            <a:xfrm>
              <a:off x="8267502" y="3251992"/>
              <a:ext cx="447504" cy="404934"/>
              <a:chOff x="7601351" y="1849769"/>
              <a:chExt cx="1775053" cy="1606196"/>
            </a:xfrm>
          </p:grpSpPr>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4" name="Group 43"/>
            <p:cNvGrpSpPr/>
            <p:nvPr/>
          </p:nvGrpSpPr>
          <p:grpSpPr>
            <a:xfrm>
              <a:off x="9408398" y="3251992"/>
              <a:ext cx="447504" cy="404934"/>
              <a:chOff x="7601351" y="1849769"/>
              <a:chExt cx="1775053" cy="1606196"/>
            </a:xfrm>
          </p:grpSpPr>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1" name="Picture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5" name="Group 44"/>
            <p:cNvGrpSpPr/>
            <p:nvPr/>
          </p:nvGrpSpPr>
          <p:grpSpPr>
            <a:xfrm>
              <a:off x="11119741" y="3251992"/>
              <a:ext cx="447504" cy="404934"/>
              <a:chOff x="7601351" y="1849769"/>
              <a:chExt cx="1775053" cy="1606196"/>
            </a:xfrm>
          </p:grpSpPr>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6" name="Group 45"/>
            <p:cNvGrpSpPr/>
            <p:nvPr/>
          </p:nvGrpSpPr>
          <p:grpSpPr>
            <a:xfrm>
              <a:off x="10549294" y="3251992"/>
              <a:ext cx="447504" cy="404934"/>
              <a:chOff x="7601351" y="1849769"/>
              <a:chExt cx="1775053" cy="1606196"/>
            </a:xfrm>
          </p:grpSpPr>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7" name="Group 46"/>
            <p:cNvGrpSpPr/>
            <p:nvPr/>
          </p:nvGrpSpPr>
          <p:grpSpPr>
            <a:xfrm>
              <a:off x="9978846" y="3251992"/>
              <a:ext cx="447504" cy="404934"/>
              <a:chOff x="7601351" y="1849769"/>
              <a:chExt cx="1775053" cy="1606196"/>
            </a:xfrm>
          </p:grpSpPr>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8" name="Group 47"/>
            <p:cNvGrpSpPr/>
            <p:nvPr/>
          </p:nvGrpSpPr>
          <p:grpSpPr>
            <a:xfrm>
              <a:off x="8837950" y="3251992"/>
              <a:ext cx="447504" cy="404934"/>
              <a:chOff x="7601351" y="1849769"/>
              <a:chExt cx="1775053" cy="1606196"/>
            </a:xfrm>
          </p:grpSpPr>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9" name="Group 48"/>
            <p:cNvGrpSpPr/>
            <p:nvPr/>
          </p:nvGrpSpPr>
          <p:grpSpPr>
            <a:xfrm>
              <a:off x="7697054" y="3794086"/>
              <a:ext cx="447504" cy="404934"/>
              <a:chOff x="7601351" y="1849769"/>
              <a:chExt cx="1775053" cy="1606196"/>
            </a:xfrm>
          </p:grpSpPr>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0" name="Group 49"/>
            <p:cNvGrpSpPr/>
            <p:nvPr/>
          </p:nvGrpSpPr>
          <p:grpSpPr>
            <a:xfrm>
              <a:off x="8267502" y="3794086"/>
              <a:ext cx="447504" cy="404934"/>
              <a:chOff x="7601351" y="1849769"/>
              <a:chExt cx="1775053" cy="1606196"/>
            </a:xfrm>
          </p:grpSpPr>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1" name="Group 50"/>
            <p:cNvGrpSpPr/>
            <p:nvPr/>
          </p:nvGrpSpPr>
          <p:grpSpPr>
            <a:xfrm>
              <a:off x="9408398" y="3794086"/>
              <a:ext cx="447504" cy="404934"/>
              <a:chOff x="7601351" y="1849769"/>
              <a:chExt cx="1775053" cy="1606196"/>
            </a:xfrm>
          </p:grpSpPr>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2" name="Group 51"/>
            <p:cNvGrpSpPr/>
            <p:nvPr/>
          </p:nvGrpSpPr>
          <p:grpSpPr>
            <a:xfrm>
              <a:off x="11119741" y="3794086"/>
              <a:ext cx="447504" cy="404934"/>
              <a:chOff x="7601351" y="1849769"/>
              <a:chExt cx="1775053" cy="1606196"/>
            </a:xfrm>
          </p:grpSpPr>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3" name="Group 52"/>
            <p:cNvGrpSpPr/>
            <p:nvPr/>
          </p:nvGrpSpPr>
          <p:grpSpPr>
            <a:xfrm>
              <a:off x="10549294" y="3794086"/>
              <a:ext cx="447504" cy="404934"/>
              <a:chOff x="7601351" y="1849769"/>
              <a:chExt cx="1775053" cy="1606196"/>
            </a:xfrm>
          </p:grpSpPr>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4" name="Group 53"/>
            <p:cNvGrpSpPr/>
            <p:nvPr/>
          </p:nvGrpSpPr>
          <p:grpSpPr>
            <a:xfrm>
              <a:off x="9978846" y="3794086"/>
              <a:ext cx="447504" cy="404934"/>
              <a:chOff x="7601351" y="1849769"/>
              <a:chExt cx="1775053" cy="1606196"/>
            </a:xfrm>
          </p:grpSpPr>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5" name="Group 54"/>
            <p:cNvGrpSpPr/>
            <p:nvPr/>
          </p:nvGrpSpPr>
          <p:grpSpPr>
            <a:xfrm>
              <a:off x="8837950" y="3794086"/>
              <a:ext cx="447504" cy="404934"/>
              <a:chOff x="7601351" y="1849769"/>
              <a:chExt cx="1775053" cy="1606196"/>
            </a:xfrm>
          </p:grpSpPr>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6" name="Group 55"/>
            <p:cNvGrpSpPr/>
            <p:nvPr/>
          </p:nvGrpSpPr>
          <p:grpSpPr>
            <a:xfrm>
              <a:off x="7697054" y="4303635"/>
              <a:ext cx="447504" cy="404934"/>
              <a:chOff x="7601351" y="1849769"/>
              <a:chExt cx="1775053" cy="1606196"/>
            </a:xfrm>
          </p:grpSpPr>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7" name="Group 56"/>
            <p:cNvGrpSpPr/>
            <p:nvPr/>
          </p:nvGrpSpPr>
          <p:grpSpPr>
            <a:xfrm>
              <a:off x="8267502" y="4303635"/>
              <a:ext cx="447504" cy="404934"/>
              <a:chOff x="7601351" y="1849769"/>
              <a:chExt cx="1775053" cy="1606196"/>
            </a:xfrm>
          </p:grpSpPr>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8" name="Group 57"/>
            <p:cNvGrpSpPr/>
            <p:nvPr/>
          </p:nvGrpSpPr>
          <p:grpSpPr>
            <a:xfrm>
              <a:off x="9408398" y="4303635"/>
              <a:ext cx="447504" cy="404934"/>
              <a:chOff x="7601351" y="1849769"/>
              <a:chExt cx="1775053" cy="1606196"/>
            </a:xfrm>
          </p:grpSpPr>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9" name="Group 58"/>
            <p:cNvGrpSpPr/>
            <p:nvPr/>
          </p:nvGrpSpPr>
          <p:grpSpPr>
            <a:xfrm>
              <a:off x="11119741" y="4303635"/>
              <a:ext cx="447504" cy="404934"/>
              <a:chOff x="7601351" y="1849769"/>
              <a:chExt cx="1775053" cy="1606196"/>
            </a:xfrm>
          </p:grpSpPr>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0" name="Group 59"/>
            <p:cNvGrpSpPr/>
            <p:nvPr/>
          </p:nvGrpSpPr>
          <p:grpSpPr>
            <a:xfrm>
              <a:off x="10549294" y="4303635"/>
              <a:ext cx="447504" cy="404934"/>
              <a:chOff x="7601351" y="1849769"/>
              <a:chExt cx="1775053" cy="1606196"/>
            </a:xfrm>
          </p:grpSpPr>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1" name="Group 60"/>
            <p:cNvGrpSpPr/>
            <p:nvPr/>
          </p:nvGrpSpPr>
          <p:grpSpPr>
            <a:xfrm>
              <a:off x="9978846" y="4303635"/>
              <a:ext cx="447504" cy="404934"/>
              <a:chOff x="7601351" y="1849769"/>
              <a:chExt cx="1775053" cy="1606196"/>
            </a:xfrm>
          </p:grpSpPr>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2" name="Group 61"/>
            <p:cNvGrpSpPr/>
            <p:nvPr/>
          </p:nvGrpSpPr>
          <p:grpSpPr>
            <a:xfrm>
              <a:off x="8837950" y="4303635"/>
              <a:ext cx="447504" cy="404934"/>
              <a:chOff x="7601351" y="1849769"/>
              <a:chExt cx="1775053" cy="1606196"/>
            </a:xfrm>
          </p:grpSpPr>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sp>
          <p:nvSpPr>
            <p:cNvPr id="63" name="TextBox 62"/>
            <p:cNvSpPr txBox="1"/>
            <p:nvPr/>
          </p:nvSpPr>
          <p:spPr>
            <a:xfrm>
              <a:off x="7519569" y="4780266"/>
              <a:ext cx="4271329" cy="627872"/>
            </a:xfrm>
            <a:prstGeom prst="rect">
              <a:avLst/>
            </a:prstGeom>
            <a:noFill/>
          </p:spPr>
          <p:txBody>
            <a:bodyPr wrap="square" lIns="182780" tIns="146225" rIns="182780" bIns="146225" rtlCol="0">
              <a:spAutoFit/>
            </a:bodyPr>
            <a:lstStyle/>
            <a:p>
              <a:pPr defTabSz="1243006">
                <a:lnSpc>
                  <a:spcPct val="90000"/>
                </a:lnSpc>
                <a:spcAft>
                  <a:spcPts val="600"/>
                </a:spcAft>
              </a:pPr>
              <a:r>
                <a:rPr lang="en-US" sz="2000" dirty="0">
                  <a:solidFill>
                    <a:srgbClr val="BDCD40"/>
                  </a:solidFill>
                </a:rPr>
                <a:t>80 </a:t>
              </a:r>
              <a:r>
                <a:rPr lang="en-US" sz="2000" dirty="0">
                  <a:gradFill>
                    <a:gsLst>
                      <a:gs pos="2917">
                        <a:srgbClr val="FFFFFF"/>
                      </a:gs>
                      <a:gs pos="30000">
                        <a:srgbClr val="FFFFFF"/>
                      </a:gs>
                    </a:gsLst>
                    <a:lin ang="5400000" scaled="0"/>
                  </a:gradFill>
                </a:rPr>
                <a:t>VMs for</a:t>
              </a:r>
              <a:r>
                <a:rPr lang="en-US" sz="2000" dirty="0">
                  <a:solidFill>
                    <a:srgbClr val="00B0F0"/>
                  </a:solidFill>
                </a:rPr>
                <a:t> </a:t>
              </a:r>
              <a:r>
                <a:rPr lang="en-US" sz="2000" dirty="0">
                  <a:solidFill>
                    <a:srgbClr val="BDCD40"/>
                  </a:solidFill>
                </a:rPr>
                <a:t>20 </a:t>
              </a:r>
              <a:r>
                <a:rPr lang="en-US" sz="2000" dirty="0" smtClean="0">
                  <a:gradFill>
                    <a:gsLst>
                      <a:gs pos="2917">
                        <a:srgbClr val="FFFFFF"/>
                      </a:gs>
                      <a:gs pos="30000">
                        <a:srgbClr val="FFFFFF"/>
                      </a:gs>
                    </a:gsLst>
                    <a:lin ang="5400000" scaled="0"/>
                  </a:gradFill>
                </a:rPr>
                <a:t>hours</a:t>
              </a:r>
              <a:endParaRPr lang="en-US" sz="2000" dirty="0">
                <a:gradFill>
                  <a:gsLst>
                    <a:gs pos="2917">
                      <a:srgbClr val="FFFFFF"/>
                    </a:gs>
                    <a:gs pos="30000">
                      <a:srgbClr val="FFFFFF"/>
                    </a:gs>
                  </a:gsLst>
                  <a:lin ang="5400000" scaled="0"/>
                </a:gradFill>
              </a:endParaRPr>
            </a:p>
          </p:txBody>
        </p:sp>
      </p:grpSp>
      <p:grpSp>
        <p:nvGrpSpPr>
          <p:cNvPr id="3" name="Group 2"/>
          <p:cNvGrpSpPr/>
          <p:nvPr/>
        </p:nvGrpSpPr>
        <p:grpSpPr>
          <a:xfrm>
            <a:off x="7268702" y="4657886"/>
            <a:ext cx="4847401" cy="1815691"/>
            <a:chOff x="7439162" y="4884693"/>
            <a:chExt cx="4848088" cy="1815949"/>
          </a:xfrm>
        </p:grpSpPr>
        <p:grpSp>
          <p:nvGrpSpPr>
            <p:cNvPr id="2" name="Group 1"/>
            <p:cNvGrpSpPr/>
            <p:nvPr/>
          </p:nvGrpSpPr>
          <p:grpSpPr>
            <a:xfrm>
              <a:off x="7621319" y="4884693"/>
              <a:ext cx="3923266" cy="1211306"/>
              <a:chOff x="7923603" y="2665416"/>
              <a:chExt cx="4733633" cy="1461506"/>
            </a:xfrm>
          </p:grpSpPr>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5201" y="2665416"/>
                <a:ext cx="1122035" cy="1461506"/>
              </a:xfrm>
              <a:prstGeom prst="rect">
                <a:avLst/>
              </a:prstGeom>
            </p:spPr>
          </p:pic>
          <p:grpSp>
            <p:nvGrpSpPr>
              <p:cNvPr id="153" name="Group 152"/>
              <p:cNvGrpSpPr/>
              <p:nvPr/>
            </p:nvGrpSpPr>
            <p:grpSpPr>
              <a:xfrm>
                <a:off x="10808515" y="3185504"/>
                <a:ext cx="538859" cy="538859"/>
                <a:chOff x="5773271" y="1992850"/>
                <a:chExt cx="539076" cy="539076"/>
              </a:xfrm>
              <a:solidFill>
                <a:srgbClr val="7FBA00"/>
              </a:solidFill>
            </p:grpSpPr>
            <p:sp>
              <p:nvSpPr>
                <p:cNvPr id="154" name="Rectangle 153"/>
                <p:cNvSpPr/>
                <p:nvPr/>
              </p:nvSpPr>
              <p:spPr bwMode="auto">
                <a:xfrm>
                  <a:off x="5991555" y="1992850"/>
                  <a:ext cx="102310" cy="5390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rot="5400000">
                  <a:off x="5991654" y="1992850"/>
                  <a:ext cx="102310" cy="5390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6" name="Group 155"/>
              <p:cNvGrpSpPr/>
              <p:nvPr/>
            </p:nvGrpSpPr>
            <p:grpSpPr>
              <a:xfrm>
                <a:off x="7923603" y="2722726"/>
                <a:ext cx="2634471" cy="1282267"/>
                <a:chOff x="7924287" y="998522"/>
                <a:chExt cx="4814754" cy="2343470"/>
              </a:xfrm>
            </p:grpSpPr>
            <p:pic>
              <p:nvPicPr>
                <p:cNvPr id="157" name="Picture 1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287" y="2212961"/>
                  <a:ext cx="1547702" cy="1129031"/>
                </a:xfrm>
                <a:prstGeom prst="rect">
                  <a:avLst/>
                </a:prstGeom>
              </p:spPr>
            </p:pic>
            <p:pic>
              <p:nvPicPr>
                <p:cNvPr id="158" name="Picture 1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287" y="998522"/>
                  <a:ext cx="1547702" cy="1129031"/>
                </a:xfrm>
                <a:prstGeom prst="rect">
                  <a:avLst/>
                </a:prstGeom>
              </p:spPr>
            </p:pic>
            <p:pic>
              <p:nvPicPr>
                <p:cNvPr id="160" name="Picture 1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3062" y="2212961"/>
                  <a:ext cx="1547702" cy="1129031"/>
                </a:xfrm>
                <a:prstGeom prst="rect">
                  <a:avLst/>
                </a:prstGeom>
              </p:spPr>
            </p:pic>
            <p:pic>
              <p:nvPicPr>
                <p:cNvPr id="161" name="Picture 1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3062" y="998522"/>
                  <a:ext cx="1547702" cy="1129031"/>
                </a:xfrm>
                <a:prstGeom prst="rect">
                  <a:avLst/>
                </a:prstGeom>
              </p:spPr>
            </p:pic>
            <p:pic>
              <p:nvPicPr>
                <p:cNvPr id="165" name="Picture 1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1339" y="2212961"/>
                  <a:ext cx="1547702" cy="1129031"/>
                </a:xfrm>
                <a:prstGeom prst="rect">
                  <a:avLst/>
                </a:prstGeom>
              </p:spPr>
            </p:pic>
            <p:pic>
              <p:nvPicPr>
                <p:cNvPr id="166" name="Picture 1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1339" y="998522"/>
                  <a:ext cx="1547702" cy="1129031"/>
                </a:xfrm>
                <a:prstGeom prst="rect">
                  <a:avLst/>
                </a:prstGeom>
              </p:spPr>
            </p:pic>
          </p:grpSp>
        </p:grpSp>
        <p:sp>
          <p:nvSpPr>
            <p:cNvPr id="164" name="TextBox 163"/>
            <p:cNvSpPr txBox="1"/>
            <p:nvPr/>
          </p:nvSpPr>
          <p:spPr>
            <a:xfrm>
              <a:off x="7439162" y="6128295"/>
              <a:ext cx="4848088" cy="572347"/>
            </a:xfrm>
            <a:prstGeom prst="rect">
              <a:avLst/>
            </a:prstGeom>
            <a:noFill/>
          </p:spPr>
          <p:txBody>
            <a:bodyPr wrap="square" lIns="182780" tIns="146225" rIns="182780" bIns="146225" rtlCol="0">
              <a:spAutoFit/>
            </a:bodyPr>
            <a:lstStyle/>
            <a:p>
              <a:pPr defTabSz="1243006">
                <a:lnSpc>
                  <a:spcPct val="90000"/>
                </a:lnSpc>
                <a:spcAft>
                  <a:spcPts val="600"/>
                </a:spcAft>
              </a:pPr>
              <a:r>
                <a:rPr lang="en-US" sz="2000" dirty="0">
                  <a:solidFill>
                    <a:srgbClr val="FFFFFF"/>
                  </a:solidFill>
                </a:rPr>
                <a:t>Up to</a:t>
              </a:r>
              <a:r>
                <a:rPr lang="en-US" sz="2000" dirty="0">
                  <a:solidFill>
                    <a:srgbClr val="BDCD40"/>
                  </a:solidFill>
                </a:rPr>
                <a:t> 500 </a:t>
              </a:r>
              <a:r>
                <a:rPr lang="en-US" sz="2000" dirty="0">
                  <a:gradFill>
                    <a:gsLst>
                      <a:gs pos="2917">
                        <a:srgbClr val="FFFFFF"/>
                      </a:gs>
                      <a:gs pos="30000">
                        <a:srgbClr val="FFFFFF"/>
                      </a:gs>
                    </a:gsLst>
                    <a:lin ang="5400000" scaled="0"/>
                  </a:gradFill>
                </a:rPr>
                <a:t>web sites plus </a:t>
              </a:r>
              <a:r>
                <a:rPr lang="en-US" sz="2000" dirty="0">
                  <a:solidFill>
                    <a:srgbClr val="BDCD40"/>
                  </a:solidFill>
                </a:rPr>
                <a:t>SQL DB</a:t>
              </a:r>
              <a:endParaRPr lang="en-US" sz="2000" dirty="0">
                <a:gradFill>
                  <a:gsLst>
                    <a:gs pos="2917">
                      <a:srgbClr val="FFFFFF"/>
                    </a:gs>
                    <a:gs pos="30000">
                      <a:srgbClr val="FFFFFF"/>
                    </a:gs>
                  </a:gsLst>
                  <a:lin ang="5400000" scaled="0"/>
                </a:gradFill>
              </a:endParaRPr>
            </a:p>
          </p:txBody>
        </p:sp>
      </p:grpSp>
      <p:sp>
        <p:nvSpPr>
          <p:cNvPr id="24" name="TextBox 23"/>
          <p:cNvSpPr txBox="1"/>
          <p:nvPr/>
        </p:nvSpPr>
        <p:spPr>
          <a:xfrm>
            <a:off x="4999037" y="-929528"/>
            <a:ext cx="2086537" cy="8536183"/>
          </a:xfrm>
          <a:prstGeom prst="rect">
            <a:avLst/>
          </a:prstGeom>
          <a:noFill/>
        </p:spPr>
        <p:txBody>
          <a:bodyPr wrap="square" lIns="182880" tIns="146304" rIns="182880" bIns="146304" rtlCol="0">
            <a:spAutoFit/>
          </a:bodyPr>
          <a:lstStyle/>
          <a:p>
            <a:pPr>
              <a:lnSpc>
                <a:spcPct val="90000"/>
              </a:lnSpc>
              <a:spcAft>
                <a:spcPts val="600"/>
              </a:spcAft>
            </a:pPr>
            <a:r>
              <a:rPr lang="en-US" sz="59500" dirty="0" smtClean="0">
                <a:solidFill>
                  <a:srgbClr val="00BCF2"/>
                </a:solidFill>
              </a:rPr>
              <a:t>{</a:t>
            </a:r>
          </a:p>
        </p:txBody>
      </p:sp>
    </p:spTree>
    <p:extLst>
      <p:ext uri="{BB962C8B-B14F-4D97-AF65-F5344CB8AC3E}">
        <p14:creationId xmlns:p14="http://schemas.microsoft.com/office/powerpoint/2010/main" val="21878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88"/>
                                        </p:tgtEl>
                                        <p:attrNameLst>
                                          <p:attrName>style.visibility</p:attrName>
                                        </p:attrNameLst>
                                      </p:cBhvr>
                                      <p:to>
                                        <p:strVal val="visible"/>
                                      </p:to>
                                    </p:set>
                                    <p:animEffect transition="in" filter="fade">
                                      <p:cBhvr>
                                        <p:cTn id="11" dur="500"/>
                                        <p:tgtEl>
                                          <p:spTgt spid="288"/>
                                        </p:tgtEl>
                                      </p:cBhvr>
                                    </p:animEffect>
                                  </p:childTnLst>
                                </p:cTn>
                              </p:par>
                              <p:par>
                                <p:cTn id="12" presetID="10" presetClass="entr" presetSubtype="0" fill="hold" nodeType="withEffect">
                                  <p:stCondLst>
                                    <p:cond delay="100"/>
                                  </p:stCondLst>
                                  <p:childTnLst>
                                    <p:set>
                                      <p:cBhvr>
                                        <p:cTn id="13" dur="1" fill="hold">
                                          <p:stCondLst>
                                            <p:cond delay="0"/>
                                          </p:stCondLst>
                                        </p:cTn>
                                        <p:tgtEl>
                                          <p:spTgt spid="289"/>
                                        </p:tgtEl>
                                        <p:attrNameLst>
                                          <p:attrName>style.visibility</p:attrName>
                                        </p:attrNameLst>
                                      </p:cBhvr>
                                      <p:to>
                                        <p:strVal val="visible"/>
                                      </p:to>
                                    </p:set>
                                    <p:animEffect transition="in" filter="fade">
                                      <p:cBhvr>
                                        <p:cTn id="14" dur="500"/>
                                        <p:tgtEl>
                                          <p:spTgt spid="289"/>
                                        </p:tgtEl>
                                      </p:cBhvr>
                                    </p:animEffect>
                                  </p:childTnLst>
                                </p:cTn>
                              </p:par>
                              <p:par>
                                <p:cTn id="15" presetID="10" presetClass="entr" presetSubtype="0" fill="hold" nodeType="withEffect">
                                  <p:stCondLst>
                                    <p:cond delay="20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par>
                          <p:cTn id="18" fill="hold">
                            <p:stCondLst>
                              <p:cond delay="950"/>
                            </p:stCondLst>
                            <p:childTnLst>
                              <p:par>
                                <p:cTn id="19" presetID="10" presetClass="entr" presetSubtype="0" fill="hold" grpId="0" nodeType="afterEffect">
                                  <p:stCondLst>
                                    <p:cond delay="500"/>
                                  </p:stCondLst>
                                  <p:childTnLst>
                                    <p:set>
                                      <p:cBhvr>
                                        <p:cTn id="20" dur="1" fill="hold">
                                          <p:stCondLst>
                                            <p:cond delay="0"/>
                                          </p:stCondLst>
                                        </p:cTn>
                                        <p:tgtEl>
                                          <p:spTgt spid="287"/>
                                        </p:tgtEl>
                                        <p:attrNameLst>
                                          <p:attrName>style.visibility</p:attrName>
                                        </p:attrNameLst>
                                      </p:cBhvr>
                                      <p:to>
                                        <p:strVal val="visible"/>
                                      </p:to>
                                    </p:set>
                                    <p:animEffect transition="in" filter="fade">
                                      <p:cBhvr>
                                        <p:cTn id="21" dur="500"/>
                                        <p:tgtEl>
                                          <p:spTgt spid="287"/>
                                        </p:tgtEl>
                                      </p:cBhvr>
                                    </p:animEffect>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45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2950"/>
                            </p:stCondLst>
                            <p:childTnLst>
                              <p:par>
                                <p:cTn id="31" presetID="22" presetClass="entr" presetSubtype="8"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3950"/>
                            </p:stCondLst>
                            <p:childTnLst>
                              <p:par>
                                <p:cTn id="39" presetID="22" presetClass="entr" presetSubtype="8"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left)">
                                      <p:cBhvr>
                                        <p:cTn id="41" dur="500"/>
                                        <p:tgtEl>
                                          <p:spTgt spid="106"/>
                                        </p:tgtEl>
                                      </p:cBhvr>
                                    </p:animEffect>
                                  </p:childTnLst>
                                </p:cTn>
                              </p:par>
                            </p:childTnLst>
                          </p:cTn>
                        </p:par>
                        <p:par>
                          <p:cTn id="42" fill="hold">
                            <p:stCondLst>
                              <p:cond delay="445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19"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021387" cy="2103119"/>
          </a:xfrm>
        </p:spPr>
        <p:txBody>
          <a:bodyPr/>
          <a:lstStyle/>
          <a:p>
            <a:r>
              <a:rPr lang="en-US" sz="3600" dirty="0"/>
              <a:t>Getting Started with Microsoft Azure for ASP.NET Developers </a:t>
            </a:r>
          </a:p>
        </p:txBody>
      </p:sp>
      <p:sp>
        <p:nvSpPr>
          <p:cNvPr id="3" name="Text Placeholder 2"/>
          <p:cNvSpPr>
            <a:spLocks noGrp="1"/>
          </p:cNvSpPr>
          <p:nvPr>
            <p:ph type="body" sz="quarter" idx="14"/>
          </p:nvPr>
        </p:nvSpPr>
        <p:spPr/>
        <p:txBody>
          <a:bodyPr/>
          <a:lstStyle/>
          <a:p>
            <a:r>
              <a:rPr lang="en-US" dirty="0" smtClean="0"/>
              <a:t>Dan Fernandez</a:t>
            </a:r>
            <a:br>
              <a:rPr lang="en-US" dirty="0" smtClean="0"/>
            </a:br>
            <a:r>
              <a:rPr lang="en-US" dirty="0" smtClean="0"/>
              <a:t>Principal PM Manager </a:t>
            </a:r>
          </a:p>
          <a:p>
            <a:r>
              <a:rPr lang="en-US" dirty="0" smtClean="0"/>
              <a:t>@</a:t>
            </a:r>
            <a:r>
              <a:rPr lang="en-US" dirty="0" err="1" smtClean="0"/>
              <a:t>Danielfe</a:t>
            </a:r>
            <a:r>
              <a:rPr lang="en-US" dirty="0" smtClean="0"/>
              <a:t/>
            </a:r>
            <a:br>
              <a:rPr lang="en-US" dirty="0" smtClean="0"/>
            </a:b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DEV-B336</a:t>
            </a:r>
            <a:endParaRPr lang="en-US" dirty="0"/>
          </a:p>
        </p:txBody>
      </p:sp>
    </p:spTree>
    <p:extLst>
      <p:ext uri="{BB962C8B-B14F-4D97-AF65-F5344CB8AC3E}">
        <p14:creationId xmlns:p14="http://schemas.microsoft.com/office/powerpoint/2010/main" val="36484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6367897"/>
          </a:xfrm>
        </p:spPr>
        <p:txBody>
          <a:bodyPr/>
          <a:lstStyle/>
          <a:p>
            <a:pPr lvl="0">
              <a:spcBef>
                <a:spcPts val="2400"/>
              </a:spcBef>
            </a:pPr>
            <a:r>
              <a:rPr lang="en-US" sz="2000" dirty="0">
                <a:gradFill>
                  <a:gsLst>
                    <a:gs pos="1250">
                      <a:schemeClr val="tx1"/>
                    </a:gs>
                    <a:gs pos="100000">
                      <a:schemeClr val="tx1"/>
                    </a:gs>
                  </a:gsLst>
                  <a:lin ang="5400000" scaled="0"/>
                </a:gradFill>
              </a:rPr>
              <a:t>Breakout </a:t>
            </a:r>
            <a:r>
              <a:rPr lang="en-US" sz="2000" dirty="0" smtClean="0">
                <a:gradFill>
                  <a:gsLst>
                    <a:gs pos="1250">
                      <a:schemeClr val="tx1"/>
                    </a:gs>
                    <a:gs pos="100000">
                      <a:schemeClr val="tx1"/>
                    </a:gs>
                  </a:gsLst>
                  <a:lin ang="5400000" scaled="0"/>
                </a:gradFill>
              </a:rPr>
              <a:t>Sessions</a:t>
            </a:r>
          </a:p>
          <a:p>
            <a:pPr lvl="1">
              <a:spcBef>
                <a:spcPts val="2400"/>
              </a:spcBef>
            </a:pPr>
            <a:r>
              <a:rPr lang="en-US" sz="1600" dirty="0"/>
              <a:t>DEV-B330 Developing Enterprise Web Applications on Microsoft Azure Websites </a:t>
            </a:r>
          </a:p>
          <a:p>
            <a:pPr lvl="1">
              <a:spcBef>
                <a:spcPts val="2400"/>
              </a:spcBef>
            </a:pPr>
            <a:r>
              <a:rPr lang="en-US" sz="1600" dirty="0" smtClean="0"/>
              <a:t>DEV-B332 </a:t>
            </a:r>
            <a:r>
              <a:rPr lang="en-US" sz="1600" dirty="0"/>
              <a:t>Entity Framework Now and Later </a:t>
            </a:r>
            <a:endParaRPr lang="en-US" sz="1600" dirty="0" smtClean="0"/>
          </a:p>
          <a:p>
            <a:pPr lvl="1">
              <a:spcBef>
                <a:spcPts val="2400"/>
              </a:spcBef>
            </a:pPr>
            <a:r>
              <a:rPr lang="en-US" sz="1600" dirty="0"/>
              <a:t>DEV-B206 Application Insights Overview: How to Keep Your Applications Available, Performing, and Succeeding </a:t>
            </a:r>
            <a:endParaRPr lang="en-US" sz="1600" dirty="0" smtClean="0"/>
          </a:p>
          <a:p>
            <a:pPr lvl="1">
              <a:spcBef>
                <a:spcPts val="2400"/>
              </a:spcBef>
            </a:pPr>
            <a:r>
              <a:rPr lang="en-US" sz="1600" dirty="0"/>
              <a:t>DEV-B216 Visual Studio Online: Overview and Best Practices </a:t>
            </a:r>
            <a:endParaRPr lang="en-US" sz="1600" dirty="0" smtClean="0"/>
          </a:p>
          <a:p>
            <a:pPr lvl="1">
              <a:spcBef>
                <a:spcPts val="2400"/>
              </a:spcBef>
            </a:pPr>
            <a:r>
              <a:rPr lang="en-US" sz="1600" dirty="0"/>
              <a:t>DEV-B219 Latest Innovations for ASP.NET MVC </a:t>
            </a:r>
            <a:r>
              <a:rPr lang="en-US" sz="1600" dirty="0" smtClean="0"/>
              <a:t>Development</a:t>
            </a:r>
          </a:p>
          <a:p>
            <a:pPr lvl="1">
              <a:spcBef>
                <a:spcPts val="2400"/>
              </a:spcBef>
            </a:pPr>
            <a:r>
              <a:rPr lang="en-US" sz="1600" dirty="0"/>
              <a:t>DEV-B316 Automating Microsoft Azure with the Management Libraries </a:t>
            </a:r>
            <a:endParaRPr lang="en-US" sz="1600" dirty="0" smtClean="0"/>
          </a:p>
          <a:p>
            <a:pPr lvl="1">
              <a:spcBef>
                <a:spcPts val="2400"/>
              </a:spcBef>
            </a:pPr>
            <a:r>
              <a:rPr lang="en-US" sz="1600" dirty="0"/>
              <a:t>DEV-B323 Building Web Apps Using ASP.NET and Visual Studio 2013 </a:t>
            </a:r>
            <a:endParaRPr lang="en-US" sz="1600" dirty="0" smtClean="0"/>
          </a:p>
          <a:p>
            <a:pPr lvl="1">
              <a:spcBef>
                <a:spcPts val="2400"/>
              </a:spcBef>
            </a:pPr>
            <a:r>
              <a:rPr lang="en-US" sz="1600" dirty="0"/>
              <a:t>DEV-B329 Deep Dive into Hidden Gems, Tips and Tricks for Microsoft Azure Websites  </a:t>
            </a:r>
            <a:endParaRPr lang="en-US" sz="1600" dirty="0" smtClean="0"/>
          </a:p>
          <a:p>
            <a:pPr>
              <a:spcBef>
                <a:spcPts val="2400"/>
              </a:spcBef>
            </a:pPr>
            <a:r>
              <a:rPr lang="en-US" sz="2000" dirty="0">
                <a:gradFill>
                  <a:gsLst>
                    <a:gs pos="1250">
                      <a:schemeClr val="tx1"/>
                    </a:gs>
                    <a:gs pos="100000">
                      <a:schemeClr val="tx1"/>
                    </a:gs>
                  </a:gsLst>
                  <a:lin ang="5400000" scaled="0"/>
                </a:gradFill>
              </a:rPr>
              <a:t>Free eBook</a:t>
            </a:r>
          </a:p>
          <a:p>
            <a:pPr lvl="1">
              <a:spcBef>
                <a:spcPts val="2400"/>
              </a:spcBef>
            </a:pPr>
            <a:r>
              <a:rPr lang="en-US" sz="1200" dirty="0">
                <a:hlinkClick r:id="rId3"/>
              </a:rPr>
              <a:t>http://</a:t>
            </a:r>
            <a:r>
              <a:rPr lang="en-US" sz="1200" dirty="0" smtClean="0">
                <a:hlinkClick r:id="rId3"/>
              </a:rPr>
              <a:t>www.asp.net/aspnet/overview/developing-apps-with-windows-azure/building-real-world-cloud-apps-with-windows-azure/design-to-survive-failures</a:t>
            </a:r>
            <a:r>
              <a:rPr lang="en-US" sz="1200" dirty="0" smtClean="0"/>
              <a:t> </a:t>
            </a:r>
            <a:endParaRPr lang="en-US" sz="500" dirty="0"/>
          </a:p>
          <a:p>
            <a:pPr lvl="1">
              <a:spcBef>
                <a:spcPts val="2400"/>
              </a:spcBef>
            </a:pP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33567209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57694E-6 L 2.26704E-6 -3.57694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65162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450821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1292733"/>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86405"/>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4955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2819399"/>
          </a:xfrm>
        </p:spPr>
        <p:txBody>
          <a:bodyPr/>
          <a:lstStyle/>
          <a:p>
            <a:r>
              <a:rPr lang="en-US" dirty="0"/>
              <a:t>“For the things we have to learn before we can do them, </a:t>
            </a:r>
            <a:r>
              <a:rPr lang="en-US" b="1" dirty="0"/>
              <a:t>we </a:t>
            </a:r>
            <a:r>
              <a:rPr lang="en-US" b="1" dirty="0">
                <a:solidFill>
                  <a:srgbClr val="FFC000"/>
                </a:solidFill>
              </a:rPr>
              <a:t>learn by doing </a:t>
            </a:r>
            <a:r>
              <a:rPr lang="en-US" b="1" dirty="0"/>
              <a:t>them</a:t>
            </a:r>
            <a:r>
              <a:rPr lang="en-US" dirty="0"/>
              <a:t>.” </a:t>
            </a:r>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 Aristotle</a:t>
            </a:r>
          </a:p>
        </p:txBody>
      </p:sp>
    </p:spTree>
    <p:extLst>
      <p:ext uri="{BB962C8B-B14F-4D97-AF65-F5344CB8AC3E}">
        <p14:creationId xmlns:p14="http://schemas.microsoft.com/office/powerpoint/2010/main" val="39057354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by doing it live</a:t>
            </a:r>
            <a:endParaRPr lang="en-US" dirty="0"/>
          </a:p>
        </p:txBody>
      </p:sp>
      <p:sp>
        <p:nvSpPr>
          <p:cNvPr id="3" name="Text Placeholder 2"/>
          <p:cNvSpPr>
            <a:spLocks noGrp="1"/>
          </p:cNvSpPr>
          <p:nvPr>
            <p:ph type="body" sz="quarter" idx="11"/>
          </p:nvPr>
        </p:nvSpPr>
        <p:spPr>
          <a:xfrm>
            <a:off x="3703637" y="1212849"/>
            <a:ext cx="8689166" cy="5798510"/>
          </a:xfrm>
        </p:spPr>
        <p:txBody>
          <a:bodyPr/>
          <a:lstStyle/>
          <a:p>
            <a:r>
              <a:rPr lang="en-US" sz="2400" dirty="0" smtClean="0">
                <a:solidFill>
                  <a:srgbClr val="FFC000"/>
                </a:solidFill>
              </a:rPr>
              <a:t>Build an ASP.NET MVC app on Azure – </a:t>
            </a:r>
            <a:r>
              <a:rPr lang="en-US" sz="2400" dirty="0" err="1" smtClean="0">
                <a:solidFill>
                  <a:srgbClr val="FFC000"/>
                </a:solidFill>
              </a:rPr>
              <a:t>FixIt</a:t>
            </a:r>
            <a:r>
              <a:rPr lang="en-US" sz="2400" dirty="0" smtClean="0">
                <a:solidFill>
                  <a:srgbClr val="FFC000"/>
                </a:solidFill>
              </a:rPr>
              <a:t> Demo app</a:t>
            </a:r>
          </a:p>
          <a:p>
            <a:r>
              <a:rPr lang="en-US" sz="2400" dirty="0" smtClean="0"/>
              <a:t>	Create an Azure Website</a:t>
            </a:r>
          </a:p>
          <a:p>
            <a:r>
              <a:rPr lang="en-US" sz="2400" dirty="0" smtClean="0"/>
              <a:t>	Add SQL Server and Entity Framework</a:t>
            </a:r>
          </a:p>
          <a:p>
            <a:r>
              <a:rPr lang="en-US" sz="2400" dirty="0" smtClean="0"/>
              <a:t>	Store photos using Azure Blob Storage</a:t>
            </a:r>
          </a:p>
          <a:p>
            <a:r>
              <a:rPr lang="en-US" sz="2400" dirty="0" smtClean="0"/>
              <a:t>	Deploy app using Visual Studio </a:t>
            </a:r>
          </a:p>
          <a:p>
            <a:r>
              <a:rPr lang="en-US" sz="2400" dirty="0"/>
              <a:t>	Setup Remote Debugging</a:t>
            </a:r>
          </a:p>
          <a:p>
            <a:r>
              <a:rPr lang="en-US" sz="2400" dirty="0"/>
              <a:t>	Add Diagnostics</a:t>
            </a:r>
          </a:p>
          <a:p>
            <a:r>
              <a:rPr lang="en-US" sz="2400" dirty="0" smtClean="0">
                <a:solidFill>
                  <a:srgbClr val="FFC000"/>
                </a:solidFill>
              </a:rPr>
              <a:t>Azure Portal </a:t>
            </a:r>
          </a:p>
          <a:p>
            <a:r>
              <a:rPr lang="en-US" sz="2400" dirty="0"/>
              <a:t>	</a:t>
            </a:r>
            <a:r>
              <a:rPr lang="en-US" sz="2400" dirty="0" smtClean="0"/>
              <a:t>Setup Website slots</a:t>
            </a:r>
          </a:p>
          <a:p>
            <a:r>
              <a:rPr lang="en-US" sz="2400" dirty="0" smtClean="0"/>
              <a:t>	Setup Continuous Integration using Visual Studio Online</a:t>
            </a:r>
          </a:p>
          <a:p>
            <a:r>
              <a:rPr lang="en-US" sz="2400" dirty="0" smtClean="0"/>
              <a:t>	</a:t>
            </a:r>
            <a:r>
              <a:rPr lang="en-US" sz="2400" dirty="0" err="1" smtClean="0"/>
              <a:t>AutoScale</a:t>
            </a:r>
            <a:r>
              <a:rPr lang="en-US" sz="2400" dirty="0" smtClean="0"/>
              <a:t> </a:t>
            </a:r>
            <a:r>
              <a:rPr lang="en-US" sz="2400" dirty="0"/>
              <a:t>the </a:t>
            </a:r>
            <a:r>
              <a:rPr lang="en-US" sz="2400" dirty="0" smtClean="0"/>
              <a:t>Website</a:t>
            </a:r>
          </a:p>
          <a:p>
            <a:r>
              <a:rPr lang="en-US" sz="2400" dirty="0"/>
              <a:t>	</a:t>
            </a:r>
            <a:r>
              <a:rPr lang="en-US" sz="2400" dirty="0" smtClean="0"/>
              <a:t>View Usage with App Insights</a:t>
            </a:r>
            <a:endParaRPr lang="en-US" sz="2400" dirty="0"/>
          </a:p>
          <a:p>
            <a:r>
              <a:rPr lang="en-US" sz="2400" dirty="0" smtClean="0">
                <a:solidFill>
                  <a:srgbClr val="FFC000"/>
                </a:solidFill>
              </a:rPr>
              <a:t>Scale out using Azure Storage Queues and Worker Roles</a:t>
            </a:r>
          </a:p>
          <a:p>
            <a:r>
              <a:rPr lang="en-US" sz="2400" dirty="0" smtClean="0">
                <a:solidFill>
                  <a:srgbClr val="FFC000"/>
                </a:solidFill>
              </a:rPr>
              <a:t>Dev &amp; Test in the cloud with Azure VMs</a:t>
            </a:r>
            <a:endParaRPr lang="en-US" sz="2400"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8" y="2049462"/>
            <a:ext cx="3124200" cy="380854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47539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Overview </a:t>
            </a:r>
            <a:br>
              <a:rPr lang="en-US" dirty="0" smtClean="0"/>
            </a:br>
            <a:r>
              <a:rPr lang="en-US" i="1" dirty="0" smtClean="0"/>
              <a:t>in 3 Slides</a:t>
            </a:r>
            <a:endParaRPr lang="en-US" i="1" dirty="0"/>
          </a:p>
        </p:txBody>
      </p:sp>
    </p:spTree>
    <p:extLst>
      <p:ext uri="{BB962C8B-B14F-4D97-AF65-F5344CB8AC3E}">
        <p14:creationId xmlns:p14="http://schemas.microsoft.com/office/powerpoint/2010/main" val="239108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59389" y="2078787"/>
            <a:ext cx="4041480" cy="273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 name="Title 1"/>
          <p:cNvSpPr>
            <a:spLocks noGrp="1"/>
          </p:cNvSpPr>
          <p:nvPr>
            <p:ph type="title"/>
          </p:nvPr>
        </p:nvSpPr>
        <p:spPr>
          <a:xfrm>
            <a:off x="283730" y="2549903"/>
            <a:ext cx="3037777" cy="2467266"/>
          </a:xfrm>
        </p:spPr>
        <p:txBody>
          <a:bodyPr/>
          <a:lstStyle/>
          <a:p>
            <a:pPr algn="r"/>
            <a:r>
              <a:rPr lang="en-US" dirty="0" smtClean="0"/>
              <a:t>Microsoft Azure</a:t>
            </a:r>
            <a:endParaRPr lang="en-US" dirty="0"/>
          </a:p>
        </p:txBody>
      </p:sp>
      <p:sp>
        <p:nvSpPr>
          <p:cNvPr id="10" name="Rectangle 9"/>
          <p:cNvSpPr/>
          <p:nvPr/>
        </p:nvSpPr>
        <p:spPr>
          <a:xfrm>
            <a:off x="3859389" y="651616"/>
            <a:ext cx="8047155" cy="11469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1" name="TextBox 10"/>
          <p:cNvSpPr txBox="1"/>
          <p:nvPr/>
        </p:nvSpPr>
        <p:spPr>
          <a:xfrm>
            <a:off x="5254239" y="799373"/>
            <a:ext cx="5232773" cy="542399"/>
          </a:xfrm>
          <a:prstGeom prst="rect">
            <a:avLst/>
          </a:prstGeom>
          <a:noFill/>
        </p:spPr>
        <p:txBody>
          <a:bodyPr wrap="none" rtlCol="0">
            <a:spAutoFit/>
          </a:bodyPr>
          <a:lstStyle/>
          <a:p>
            <a:pPr algn="ctr" defTabSz="932597"/>
            <a:r>
              <a:rPr lang="en-US" sz="2856" dirty="0">
                <a:solidFill>
                  <a:srgbClr val="00B0F0"/>
                </a:solidFill>
                <a:latin typeface="Segoe UI Light"/>
              </a:rPr>
              <a:t>Programming languages + tools</a:t>
            </a:r>
          </a:p>
        </p:txBody>
      </p:sp>
      <p:sp>
        <p:nvSpPr>
          <p:cNvPr id="12" name="TextBox 11"/>
          <p:cNvSpPr txBox="1"/>
          <p:nvPr/>
        </p:nvSpPr>
        <p:spPr>
          <a:xfrm>
            <a:off x="4076525" y="1287543"/>
            <a:ext cx="7733146" cy="414353"/>
          </a:xfrm>
          <a:prstGeom prst="rect">
            <a:avLst/>
          </a:prstGeom>
          <a:noFill/>
        </p:spPr>
        <p:txBody>
          <a:bodyPr wrap="none" rtlCol="0">
            <a:spAutoFit/>
          </a:bodyPr>
          <a:lstStyle/>
          <a:p>
            <a:pPr defTabSz="932597"/>
            <a:r>
              <a:rPr lang="en-US" sz="2040" dirty="0">
                <a:solidFill>
                  <a:srgbClr val="FFFFFF"/>
                </a:solidFill>
                <a:latin typeface="Segoe UI Light"/>
              </a:rPr>
              <a:t>.NET, Visual Studio, TFS + Git, Java, NodeJS, PHP, Python, Ruby, C++</a:t>
            </a:r>
          </a:p>
        </p:txBody>
      </p:sp>
      <p:sp>
        <p:nvSpPr>
          <p:cNvPr id="13" name="Rectangle 12"/>
          <p:cNvSpPr/>
          <p:nvPr/>
        </p:nvSpPr>
        <p:spPr>
          <a:xfrm>
            <a:off x="3858060" y="5031491"/>
            <a:ext cx="8047155" cy="114697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4" name="TextBox 13"/>
          <p:cNvSpPr txBox="1"/>
          <p:nvPr/>
        </p:nvSpPr>
        <p:spPr>
          <a:xfrm>
            <a:off x="5513485" y="5362474"/>
            <a:ext cx="4744653" cy="542399"/>
          </a:xfrm>
          <a:prstGeom prst="rect">
            <a:avLst/>
          </a:prstGeom>
          <a:noFill/>
        </p:spPr>
        <p:txBody>
          <a:bodyPr wrap="none" rtlCol="0">
            <a:spAutoFit/>
          </a:bodyPr>
          <a:lstStyle/>
          <a:p>
            <a:pPr algn="ctr" defTabSz="932597"/>
            <a:r>
              <a:rPr lang="en-US" sz="2856" dirty="0">
                <a:solidFill>
                  <a:srgbClr val="00B0F0"/>
                </a:solidFill>
                <a:latin typeface="Segoe UI Light"/>
              </a:rPr>
              <a:t>Microsoft cloud infrastructure</a:t>
            </a:r>
          </a:p>
        </p:txBody>
      </p:sp>
      <p:sp>
        <p:nvSpPr>
          <p:cNvPr id="15" name="Rectangle 14"/>
          <p:cNvSpPr/>
          <p:nvPr/>
        </p:nvSpPr>
        <p:spPr>
          <a:xfrm>
            <a:off x="3859389" y="2050521"/>
            <a:ext cx="8047155" cy="276117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grpSp>
        <p:nvGrpSpPr>
          <p:cNvPr id="19" name="Group 18"/>
          <p:cNvGrpSpPr/>
          <p:nvPr/>
        </p:nvGrpSpPr>
        <p:grpSpPr>
          <a:xfrm>
            <a:off x="8376551" y="2267044"/>
            <a:ext cx="3393108" cy="2298964"/>
            <a:chOff x="5408908" y="2222794"/>
            <a:chExt cx="3326878" cy="2254091"/>
          </a:xfrm>
        </p:grpSpPr>
        <p:sp>
          <p:nvSpPr>
            <p:cNvPr id="16" name="TextBox 15"/>
            <p:cNvSpPr txBox="1"/>
            <p:nvPr/>
          </p:nvSpPr>
          <p:spPr>
            <a:xfrm>
              <a:off x="5408908" y="2222794"/>
              <a:ext cx="1894621" cy="1128129"/>
            </a:xfrm>
            <a:prstGeom prst="rect">
              <a:avLst/>
            </a:prstGeom>
            <a:noFill/>
          </p:spPr>
          <p:txBody>
            <a:bodyPr wrap="none" rtlCol="0">
              <a:spAutoFit/>
            </a:bodyPr>
            <a:lstStyle/>
            <a:p>
              <a:pPr defTabSz="932597"/>
              <a:r>
                <a:rPr lang="en-US" sz="6731" dirty="0">
                  <a:solidFill>
                    <a:srgbClr val="00B0F0"/>
                  </a:solidFill>
                  <a:latin typeface="Segoe UI Light"/>
                </a:rPr>
                <a:t>PaaS</a:t>
              </a:r>
            </a:p>
          </p:txBody>
        </p:sp>
        <p:sp>
          <p:nvSpPr>
            <p:cNvPr id="17" name="TextBox 16"/>
            <p:cNvSpPr txBox="1"/>
            <p:nvPr/>
          </p:nvSpPr>
          <p:spPr>
            <a:xfrm>
              <a:off x="5433005" y="3254499"/>
              <a:ext cx="1702581" cy="1222386"/>
            </a:xfrm>
            <a:prstGeom prst="rect">
              <a:avLst/>
            </a:prstGeom>
            <a:noFill/>
          </p:spPr>
          <p:txBody>
            <a:bodyPr wrap="square" rtlCol="0">
              <a:spAutoFit/>
            </a:bodyPr>
            <a:lstStyle/>
            <a:p>
              <a:pPr defTabSz="932597"/>
              <a:r>
                <a:rPr lang="en-US" sz="1836" dirty="0">
                  <a:solidFill>
                    <a:srgbClr val="FFFFFF"/>
                  </a:solidFill>
                  <a:latin typeface="Segoe UI Light"/>
                </a:rPr>
                <a:t>Web</a:t>
              </a:r>
            </a:p>
            <a:p>
              <a:pPr defTabSz="932597"/>
              <a:r>
                <a:rPr lang="en-US" sz="1836" dirty="0">
                  <a:solidFill>
                    <a:srgbClr val="FFFFFF"/>
                  </a:solidFill>
                  <a:latin typeface="Segoe UI Light"/>
                </a:rPr>
                <a:t>Mobile</a:t>
              </a:r>
            </a:p>
            <a:p>
              <a:pPr defTabSz="932597"/>
              <a:r>
                <a:rPr lang="en-US" sz="1836" dirty="0">
                  <a:solidFill>
                    <a:srgbClr val="FFFFFF"/>
                  </a:solidFill>
                  <a:latin typeface="Segoe UI Light"/>
                </a:rPr>
                <a:t>Gaming</a:t>
              </a:r>
            </a:p>
            <a:p>
              <a:pPr defTabSz="932597"/>
              <a:r>
                <a:rPr lang="en-US" sz="1836" dirty="0">
                  <a:solidFill>
                    <a:srgbClr val="FFFFFF"/>
                  </a:solidFill>
                  <a:latin typeface="Segoe UI Light"/>
                </a:rPr>
                <a:t>Cloud services</a:t>
              </a:r>
            </a:p>
          </p:txBody>
        </p:sp>
        <p:sp>
          <p:nvSpPr>
            <p:cNvPr id="18" name="TextBox 17"/>
            <p:cNvSpPr txBox="1"/>
            <p:nvPr/>
          </p:nvSpPr>
          <p:spPr>
            <a:xfrm>
              <a:off x="7033205" y="3254499"/>
              <a:ext cx="1702581" cy="1222386"/>
            </a:xfrm>
            <a:prstGeom prst="rect">
              <a:avLst/>
            </a:prstGeom>
            <a:noFill/>
          </p:spPr>
          <p:txBody>
            <a:bodyPr wrap="square" rtlCol="0">
              <a:spAutoFit/>
            </a:bodyPr>
            <a:lstStyle/>
            <a:p>
              <a:pPr defTabSz="932597"/>
              <a:r>
                <a:rPr lang="en-US" sz="1836" dirty="0">
                  <a:solidFill>
                    <a:srgbClr val="FFFFFF"/>
                  </a:solidFill>
                  <a:latin typeface="Segoe UI Light"/>
                </a:rPr>
                <a:t>Data</a:t>
              </a:r>
            </a:p>
            <a:p>
              <a:pPr defTabSz="932597"/>
              <a:r>
                <a:rPr lang="en-US" sz="1836" dirty="0">
                  <a:solidFill>
                    <a:srgbClr val="FFFFFF"/>
                  </a:solidFill>
                  <a:latin typeface="Segoe UI Light"/>
                </a:rPr>
                <a:t>Analytics</a:t>
              </a:r>
            </a:p>
            <a:p>
              <a:pPr defTabSz="932597"/>
              <a:r>
                <a:rPr lang="en-US" sz="1836" dirty="0">
                  <a:solidFill>
                    <a:srgbClr val="FFFFFF"/>
                  </a:solidFill>
                  <a:latin typeface="Segoe UI Light"/>
                </a:rPr>
                <a:t>Media</a:t>
              </a:r>
            </a:p>
            <a:p>
              <a:pPr defTabSz="932597"/>
              <a:r>
                <a:rPr lang="en-US" sz="1836" dirty="0">
                  <a:solidFill>
                    <a:srgbClr val="FFFFFF"/>
                  </a:solidFill>
                  <a:latin typeface="Segoe UI Light"/>
                </a:rPr>
                <a:t>Identity</a:t>
              </a:r>
            </a:p>
          </p:txBody>
        </p:sp>
      </p:grpSp>
      <p:sp>
        <p:nvSpPr>
          <p:cNvPr id="21" name="TextBox 20"/>
          <p:cNvSpPr txBox="1"/>
          <p:nvPr/>
        </p:nvSpPr>
        <p:spPr>
          <a:xfrm>
            <a:off x="4313065" y="2267044"/>
            <a:ext cx="1697369" cy="1150587"/>
          </a:xfrm>
          <a:prstGeom prst="rect">
            <a:avLst/>
          </a:prstGeom>
          <a:noFill/>
        </p:spPr>
        <p:txBody>
          <a:bodyPr wrap="none" rtlCol="0">
            <a:spAutoFit/>
          </a:bodyPr>
          <a:lstStyle/>
          <a:p>
            <a:pPr defTabSz="932597"/>
            <a:r>
              <a:rPr lang="en-US" sz="6731" dirty="0">
                <a:solidFill>
                  <a:srgbClr val="00B0F0"/>
                </a:solidFill>
                <a:latin typeface="Segoe UI Light"/>
              </a:rPr>
              <a:t>IaaS</a:t>
            </a:r>
          </a:p>
        </p:txBody>
      </p:sp>
      <p:sp>
        <p:nvSpPr>
          <p:cNvPr id="22" name="TextBox 21"/>
          <p:cNvSpPr txBox="1"/>
          <p:nvPr/>
        </p:nvSpPr>
        <p:spPr>
          <a:xfrm>
            <a:off x="4337642" y="3319287"/>
            <a:ext cx="1736475" cy="1246721"/>
          </a:xfrm>
          <a:prstGeom prst="rect">
            <a:avLst/>
          </a:prstGeom>
          <a:noFill/>
        </p:spPr>
        <p:txBody>
          <a:bodyPr wrap="square" rtlCol="0">
            <a:spAutoFit/>
          </a:bodyPr>
          <a:lstStyle/>
          <a:p>
            <a:pPr defTabSz="932597"/>
            <a:r>
              <a:rPr lang="en-US" sz="1836" dirty="0">
                <a:solidFill>
                  <a:srgbClr val="FFFFFF"/>
                </a:solidFill>
                <a:latin typeface="Segoe UI Light"/>
              </a:rPr>
              <a:t>Windows VMs</a:t>
            </a:r>
          </a:p>
          <a:p>
            <a:pPr defTabSz="932597"/>
            <a:r>
              <a:rPr lang="en-US" sz="1836" dirty="0">
                <a:solidFill>
                  <a:srgbClr val="FFFFFF"/>
                </a:solidFill>
                <a:latin typeface="Segoe UI Light"/>
              </a:rPr>
              <a:t>Linux VMs</a:t>
            </a:r>
          </a:p>
          <a:p>
            <a:pPr defTabSz="932597"/>
            <a:r>
              <a:rPr lang="en-US" sz="1836" dirty="0">
                <a:solidFill>
                  <a:srgbClr val="FFFFFF"/>
                </a:solidFill>
                <a:latin typeface="Segoe UI Light"/>
              </a:rPr>
              <a:t>Storage</a:t>
            </a:r>
          </a:p>
          <a:p>
            <a:pPr defTabSz="932597"/>
            <a:r>
              <a:rPr lang="en-US" sz="1836" dirty="0">
                <a:solidFill>
                  <a:srgbClr val="FFFFFF"/>
                </a:solidFill>
                <a:latin typeface="Segoe UI Light"/>
              </a:rPr>
              <a:t>Networking</a:t>
            </a:r>
          </a:p>
        </p:txBody>
      </p:sp>
      <p:cxnSp>
        <p:nvCxnSpPr>
          <p:cNvPr id="25" name="Straight Connector 24"/>
          <p:cNvCxnSpPr>
            <a:stCxn id="15" idx="0"/>
            <a:endCxn id="15" idx="2"/>
          </p:cNvCxnSpPr>
          <p:nvPr/>
        </p:nvCxnSpPr>
        <p:spPr>
          <a:xfrm>
            <a:off x="7882967" y="2050521"/>
            <a:ext cx="0" cy="276117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23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childTnLst>
                                </p:cTn>
                              </p:par>
                              <p:par>
                                <p:cTn id="49" presetID="3" presetClass="emph" presetSubtype="2" fill="hold" grpId="1" nodeType="withEffect">
                                  <p:stCondLst>
                                    <p:cond delay="0"/>
                                  </p:stCondLst>
                                  <p:childTnLst>
                                    <p:animClr clrSpc="rgb" dir="cw">
                                      <p:cBhvr override="childStyle">
                                        <p:cTn id="50" dur="1000" fill="hold"/>
                                        <p:tgtEl>
                                          <p:spTgt spid="21"/>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animBg="1"/>
      <p:bldP spid="11" grpId="0"/>
      <p:bldP spid="12" grpId="0"/>
      <p:bldP spid="13" grpId="0" animBg="1"/>
      <p:bldP spid="14" grpId="0"/>
      <p:bldP spid="15" grpId="0" animBg="1"/>
      <p:bldP spid="21" grpId="0"/>
      <p:bldP spid="21" grpId="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Models</a:t>
            </a:r>
            <a:endParaRPr lang="en-US" dirty="0"/>
          </a:p>
        </p:txBody>
      </p:sp>
      <p:sp>
        <p:nvSpPr>
          <p:cNvPr id="5" name="Rectangle 4"/>
          <p:cNvSpPr/>
          <p:nvPr/>
        </p:nvSpPr>
        <p:spPr>
          <a:xfrm>
            <a:off x="2450565" y="1559678"/>
            <a:ext cx="1903170" cy="652559"/>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1242338" fontAlgn="base">
              <a:spcAft>
                <a:spcPct val="0"/>
              </a:spcAft>
            </a:pPr>
            <a:r>
              <a:rPr lang="en-US" sz="2400" dirty="0">
                <a:solidFill>
                  <a:srgbClr val="FFFFFF"/>
                </a:solidFill>
                <a:latin typeface="Segoe UI Light" panose="020B0502040204020203" pitchFamily="34" charset="0"/>
                <a:cs typeface="Segoe UI Light" panose="020B0502040204020203" pitchFamily="34" charset="0"/>
              </a:rPr>
              <a:t>On Premises</a:t>
            </a:r>
          </a:p>
        </p:txBody>
      </p:sp>
      <p:sp>
        <p:nvSpPr>
          <p:cNvPr id="6" name="TextBox 52"/>
          <p:cNvSpPr txBox="1"/>
          <p:nvPr/>
        </p:nvSpPr>
        <p:spPr>
          <a:xfrm>
            <a:off x="1993553" y="2908629"/>
            <a:ext cx="404406" cy="309501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338" fontAlgn="base">
              <a:spcAft>
                <a:spcPct val="0"/>
              </a:spcAft>
            </a:pPr>
            <a:r>
              <a:rPr lang="en-US" sz="1428" dirty="0">
                <a:solidFill>
                  <a:srgbClr val="FFFFFF"/>
                </a:solidFill>
                <a:cs typeface="Segoe UI" panose="020B0502040204020203" pitchFamily="34" charset="0"/>
              </a:rPr>
              <a:t>You scale, make resilient and manage</a:t>
            </a:r>
          </a:p>
        </p:txBody>
      </p:sp>
      <p:sp>
        <p:nvSpPr>
          <p:cNvPr id="7" name="Rectangle 6"/>
          <p:cNvSpPr/>
          <p:nvPr/>
        </p:nvSpPr>
        <p:spPr>
          <a:xfrm>
            <a:off x="5279855" y="1553530"/>
            <a:ext cx="2644347" cy="652559"/>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42338" fontAlgn="base">
              <a:spcAft>
                <a:spcPct val="0"/>
              </a:spcAft>
            </a:pPr>
            <a:r>
              <a:rPr lang="en-US" sz="2400" dirty="0">
                <a:solidFill>
                  <a:srgbClr val="FFFFFF"/>
                </a:solidFill>
                <a:latin typeface="Segoe UI Light" panose="020B0502040204020203" pitchFamily="34" charset="0"/>
                <a:cs typeface="Segoe UI Light" panose="020B0502040204020203" pitchFamily="34" charset="0"/>
              </a:rPr>
              <a:t>Infrastructure</a:t>
            </a:r>
          </a:p>
          <a:p>
            <a:pPr marL="0" lvl="1" defTabSz="1242338" fontAlgn="base">
              <a:spcAft>
                <a:spcPct val="0"/>
              </a:spcAft>
            </a:pPr>
            <a:r>
              <a:rPr lang="en-US" sz="2000" dirty="0">
                <a:solidFill>
                  <a:srgbClr val="FFFFFF"/>
                </a:solidFill>
                <a:latin typeface="Segoe UI Light" panose="020B0502040204020203" pitchFamily="34" charset="0"/>
                <a:cs typeface="Segoe UI Light" panose="020B0502040204020203" pitchFamily="34" charset="0"/>
              </a:rPr>
              <a:t>(as a Service)</a:t>
            </a:r>
          </a:p>
        </p:txBody>
      </p:sp>
      <p:sp>
        <p:nvSpPr>
          <p:cNvPr id="8" name="Rectangle 7"/>
          <p:cNvSpPr/>
          <p:nvPr/>
        </p:nvSpPr>
        <p:spPr>
          <a:xfrm>
            <a:off x="5308053" y="5731793"/>
            <a:ext cx="1670182"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Storage</a:t>
            </a:r>
          </a:p>
        </p:txBody>
      </p:sp>
      <p:sp>
        <p:nvSpPr>
          <p:cNvPr id="9" name="Rectangle 8"/>
          <p:cNvSpPr/>
          <p:nvPr/>
        </p:nvSpPr>
        <p:spPr>
          <a:xfrm>
            <a:off x="5308053" y="5268106"/>
            <a:ext cx="1670182"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Servers</a:t>
            </a:r>
          </a:p>
        </p:txBody>
      </p:sp>
      <p:sp>
        <p:nvSpPr>
          <p:cNvPr id="10" name="Rectangle 9"/>
          <p:cNvSpPr/>
          <p:nvPr/>
        </p:nvSpPr>
        <p:spPr>
          <a:xfrm>
            <a:off x="5308053" y="6195477"/>
            <a:ext cx="1670182"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Networking</a:t>
            </a:r>
          </a:p>
        </p:txBody>
      </p:sp>
      <p:sp>
        <p:nvSpPr>
          <p:cNvPr id="11" name="Rectangle 10"/>
          <p:cNvSpPr/>
          <p:nvPr/>
        </p:nvSpPr>
        <p:spPr>
          <a:xfrm>
            <a:off x="5308053" y="4340733"/>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O/S</a:t>
            </a:r>
          </a:p>
        </p:txBody>
      </p:sp>
      <p:sp>
        <p:nvSpPr>
          <p:cNvPr id="12" name="Rectangle 11"/>
          <p:cNvSpPr/>
          <p:nvPr/>
        </p:nvSpPr>
        <p:spPr>
          <a:xfrm>
            <a:off x="5308053" y="3877045"/>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Middleware</a:t>
            </a:r>
          </a:p>
        </p:txBody>
      </p:sp>
      <p:sp>
        <p:nvSpPr>
          <p:cNvPr id="13" name="Rectangle 12"/>
          <p:cNvSpPr/>
          <p:nvPr/>
        </p:nvSpPr>
        <p:spPr>
          <a:xfrm>
            <a:off x="5308053" y="4804420"/>
            <a:ext cx="1670182"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Virtualization</a:t>
            </a:r>
          </a:p>
        </p:txBody>
      </p:sp>
      <p:sp>
        <p:nvSpPr>
          <p:cNvPr id="14" name="Rectangle 13"/>
          <p:cNvSpPr/>
          <p:nvPr/>
        </p:nvSpPr>
        <p:spPr>
          <a:xfrm>
            <a:off x="5308053" y="2949673"/>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Data</a:t>
            </a:r>
          </a:p>
        </p:txBody>
      </p:sp>
      <p:sp>
        <p:nvSpPr>
          <p:cNvPr id="15" name="Rectangle 14"/>
          <p:cNvSpPr/>
          <p:nvPr/>
        </p:nvSpPr>
        <p:spPr>
          <a:xfrm>
            <a:off x="5308053" y="2485987"/>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Applications</a:t>
            </a:r>
          </a:p>
        </p:txBody>
      </p:sp>
      <p:sp>
        <p:nvSpPr>
          <p:cNvPr id="16" name="Rectangle 15"/>
          <p:cNvSpPr/>
          <p:nvPr/>
        </p:nvSpPr>
        <p:spPr>
          <a:xfrm>
            <a:off x="5308053" y="3413360"/>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Runtime</a:t>
            </a:r>
          </a:p>
        </p:txBody>
      </p:sp>
      <p:sp>
        <p:nvSpPr>
          <p:cNvPr id="17" name="Left Brace 16"/>
          <p:cNvSpPr/>
          <p:nvPr/>
        </p:nvSpPr>
        <p:spPr>
          <a:xfrm flipH="1">
            <a:off x="6987647" y="4762509"/>
            <a:ext cx="233057" cy="1798394"/>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440"/>
            <a:endParaRPr lang="en-US" sz="1835" dirty="0">
              <a:solidFill>
                <a:srgbClr val="FFFFFF"/>
              </a:solidFill>
              <a:ea typeface="Segoe UI" pitchFamily="34" charset="0"/>
              <a:cs typeface="Segoe UI" pitchFamily="34" charset="0"/>
            </a:endParaRPr>
          </a:p>
        </p:txBody>
      </p:sp>
      <p:sp>
        <p:nvSpPr>
          <p:cNvPr id="18" name="TextBox 56"/>
          <p:cNvSpPr txBox="1"/>
          <p:nvPr/>
        </p:nvSpPr>
        <p:spPr>
          <a:xfrm rot="10800000" flipH="1">
            <a:off x="7166320" y="4822548"/>
            <a:ext cx="404406" cy="171989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338" fontAlgn="base">
              <a:spcAft>
                <a:spcPct val="0"/>
              </a:spcAft>
            </a:pPr>
            <a:r>
              <a:rPr lang="en-US" sz="1428" dirty="0">
                <a:solidFill>
                  <a:srgbClr val="FFFFFF"/>
                </a:solidFill>
                <a:cs typeface="Segoe UI" panose="020B0502040204020203" pitchFamily="34" charset="0"/>
              </a:rPr>
              <a:t>Managed by vendor</a:t>
            </a:r>
          </a:p>
        </p:txBody>
      </p:sp>
      <p:sp>
        <p:nvSpPr>
          <p:cNvPr id="19" name="Left Brace 18"/>
          <p:cNvSpPr/>
          <p:nvPr/>
        </p:nvSpPr>
        <p:spPr>
          <a:xfrm>
            <a:off x="5118305" y="2485986"/>
            <a:ext cx="135950" cy="2243171"/>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440"/>
            <a:endParaRPr lang="en-US" sz="1835" dirty="0">
              <a:solidFill>
                <a:srgbClr val="FFFFFF"/>
              </a:solidFill>
              <a:ea typeface="Segoe UI" pitchFamily="34" charset="0"/>
              <a:cs typeface="Segoe UI" pitchFamily="34" charset="0"/>
            </a:endParaRPr>
          </a:p>
        </p:txBody>
      </p:sp>
      <p:sp>
        <p:nvSpPr>
          <p:cNvPr id="20" name="TextBox 58"/>
          <p:cNvSpPr txBox="1"/>
          <p:nvPr/>
        </p:nvSpPr>
        <p:spPr>
          <a:xfrm>
            <a:off x="4575110" y="2777911"/>
            <a:ext cx="624145" cy="162076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338" fontAlgn="base">
              <a:spcAft>
                <a:spcPct val="0"/>
              </a:spcAft>
            </a:pPr>
            <a:r>
              <a:rPr lang="en-US" sz="1428" dirty="0">
                <a:solidFill>
                  <a:srgbClr val="FFFFFF"/>
                </a:solidFill>
                <a:cs typeface="Segoe UI" panose="020B0502040204020203" pitchFamily="34" charset="0"/>
              </a:rPr>
              <a:t>You scale, make </a:t>
            </a:r>
          </a:p>
          <a:p>
            <a:pPr marL="0" lvl="1" algn="ctr" defTabSz="1242338" fontAlgn="base">
              <a:spcAft>
                <a:spcPct val="0"/>
              </a:spcAft>
            </a:pPr>
            <a:r>
              <a:rPr lang="en-US" sz="1428" dirty="0">
                <a:solidFill>
                  <a:srgbClr val="FFFFFF"/>
                </a:solidFill>
                <a:cs typeface="Segoe UI" panose="020B0502040204020203" pitchFamily="34" charset="0"/>
              </a:rPr>
              <a:t>resilient &amp; manage</a:t>
            </a:r>
          </a:p>
        </p:txBody>
      </p:sp>
      <p:sp>
        <p:nvSpPr>
          <p:cNvPr id="21" name="Rectangle 20"/>
          <p:cNvSpPr/>
          <p:nvPr/>
        </p:nvSpPr>
        <p:spPr>
          <a:xfrm>
            <a:off x="7917615" y="1537960"/>
            <a:ext cx="2626289" cy="652559"/>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42338" fontAlgn="base">
              <a:spcAft>
                <a:spcPct val="0"/>
              </a:spcAft>
            </a:pPr>
            <a:r>
              <a:rPr lang="en-US" sz="2400" dirty="0">
                <a:solidFill>
                  <a:srgbClr val="FFFFFF"/>
                </a:solidFill>
                <a:latin typeface="Segoe UI Light" panose="020B0502040204020203" pitchFamily="34" charset="0"/>
                <a:cs typeface="Segoe UI Light" panose="020B0502040204020203" pitchFamily="34" charset="0"/>
              </a:rPr>
              <a:t>Platform </a:t>
            </a:r>
          </a:p>
          <a:p>
            <a:pPr marL="0" lvl="1" defTabSz="1242338" fontAlgn="base">
              <a:spcAft>
                <a:spcPct val="0"/>
              </a:spcAft>
            </a:pPr>
            <a:r>
              <a:rPr lang="en-US" sz="2000" dirty="0">
                <a:solidFill>
                  <a:srgbClr val="FFFFFF"/>
                </a:solidFill>
                <a:latin typeface="Segoe UI Light" panose="020B0502040204020203" pitchFamily="34" charset="0"/>
                <a:cs typeface="Segoe UI Light" panose="020B0502040204020203" pitchFamily="34" charset="0"/>
              </a:rPr>
              <a:t>(as a Service)</a:t>
            </a:r>
          </a:p>
        </p:txBody>
      </p:sp>
      <p:sp>
        <p:nvSpPr>
          <p:cNvPr id="22" name="Left Brace 21"/>
          <p:cNvSpPr/>
          <p:nvPr/>
        </p:nvSpPr>
        <p:spPr>
          <a:xfrm flipH="1">
            <a:off x="9585445" y="3408501"/>
            <a:ext cx="213666" cy="3183837"/>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440"/>
            <a:endParaRPr lang="en-US" sz="1835" dirty="0">
              <a:solidFill>
                <a:srgbClr val="FFFFFF"/>
              </a:solidFill>
              <a:ea typeface="Segoe UI" pitchFamily="34" charset="0"/>
              <a:cs typeface="Segoe UI" pitchFamily="34" charset="0"/>
            </a:endParaRPr>
          </a:p>
        </p:txBody>
      </p:sp>
      <p:sp>
        <p:nvSpPr>
          <p:cNvPr id="23" name="TextBox 54"/>
          <p:cNvSpPr txBox="1"/>
          <p:nvPr/>
        </p:nvSpPr>
        <p:spPr>
          <a:xfrm rot="10800000" flipH="1">
            <a:off x="9718702" y="4005725"/>
            <a:ext cx="624145" cy="202446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338" fontAlgn="base">
              <a:spcAft>
                <a:spcPct val="0"/>
              </a:spcAft>
            </a:pPr>
            <a:r>
              <a:rPr lang="en-US" sz="1428" dirty="0">
                <a:solidFill>
                  <a:srgbClr val="FFFFFF"/>
                </a:solidFill>
                <a:cs typeface="Segoe UI" panose="020B0502040204020203" pitchFamily="34" charset="0"/>
              </a:rPr>
              <a:t>Scale, resilience and </a:t>
            </a:r>
            <a:br>
              <a:rPr lang="en-US" sz="1428" dirty="0">
                <a:solidFill>
                  <a:srgbClr val="FFFFFF"/>
                </a:solidFill>
                <a:cs typeface="Segoe UI" panose="020B0502040204020203" pitchFamily="34" charset="0"/>
              </a:rPr>
            </a:br>
            <a:r>
              <a:rPr lang="en-US" sz="1428" dirty="0">
                <a:solidFill>
                  <a:srgbClr val="FFFFFF"/>
                </a:solidFill>
                <a:cs typeface="Segoe UI" panose="020B0502040204020203" pitchFamily="34" charset="0"/>
              </a:rPr>
              <a:t>management by vendor</a:t>
            </a:r>
          </a:p>
        </p:txBody>
      </p:sp>
      <p:sp>
        <p:nvSpPr>
          <p:cNvPr id="24" name="Left Brace 23"/>
          <p:cNvSpPr/>
          <p:nvPr/>
        </p:nvSpPr>
        <p:spPr>
          <a:xfrm>
            <a:off x="7740840" y="2466563"/>
            <a:ext cx="155371" cy="864253"/>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440"/>
            <a:endParaRPr lang="en-US" sz="1835" dirty="0">
              <a:solidFill>
                <a:srgbClr val="FFFFFF"/>
              </a:solidFill>
              <a:ea typeface="Segoe UI" pitchFamily="34" charset="0"/>
              <a:cs typeface="Segoe UI" pitchFamily="34" charset="0"/>
            </a:endParaRPr>
          </a:p>
        </p:txBody>
      </p:sp>
      <p:sp>
        <p:nvSpPr>
          <p:cNvPr id="25" name="TextBox 60"/>
          <p:cNvSpPr txBox="1"/>
          <p:nvPr/>
        </p:nvSpPr>
        <p:spPr>
          <a:xfrm>
            <a:off x="7391163" y="2495479"/>
            <a:ext cx="404406" cy="1089337"/>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2338" fontAlgn="base">
              <a:spcAft>
                <a:spcPct val="0"/>
              </a:spcAft>
            </a:pPr>
            <a:r>
              <a:rPr lang="en-US" sz="1428" dirty="0">
                <a:solidFill>
                  <a:srgbClr val="FFFFFF"/>
                </a:solidFill>
                <a:cs typeface="Segoe UI" panose="020B0502040204020203" pitchFamily="34" charset="0"/>
              </a:rPr>
              <a:t>You manage</a:t>
            </a:r>
          </a:p>
        </p:txBody>
      </p:sp>
      <p:sp>
        <p:nvSpPr>
          <p:cNvPr id="26" name="Rectangle 25"/>
          <p:cNvSpPr/>
          <p:nvPr/>
        </p:nvSpPr>
        <p:spPr>
          <a:xfrm>
            <a:off x="7905823" y="5731792"/>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Storage</a:t>
            </a:r>
          </a:p>
        </p:txBody>
      </p:sp>
      <p:sp>
        <p:nvSpPr>
          <p:cNvPr id="27" name="Rectangle 26"/>
          <p:cNvSpPr/>
          <p:nvPr/>
        </p:nvSpPr>
        <p:spPr>
          <a:xfrm>
            <a:off x="7905823" y="5268105"/>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Servers</a:t>
            </a:r>
          </a:p>
        </p:txBody>
      </p:sp>
      <p:sp>
        <p:nvSpPr>
          <p:cNvPr id="28" name="Rectangle 27"/>
          <p:cNvSpPr/>
          <p:nvPr/>
        </p:nvSpPr>
        <p:spPr>
          <a:xfrm>
            <a:off x="7905823" y="6195477"/>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Networking</a:t>
            </a:r>
          </a:p>
        </p:txBody>
      </p:sp>
      <p:sp>
        <p:nvSpPr>
          <p:cNvPr id="29" name="Rectangle 28"/>
          <p:cNvSpPr/>
          <p:nvPr/>
        </p:nvSpPr>
        <p:spPr>
          <a:xfrm>
            <a:off x="7905823" y="4340732"/>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O/S</a:t>
            </a:r>
          </a:p>
        </p:txBody>
      </p:sp>
      <p:sp>
        <p:nvSpPr>
          <p:cNvPr id="30" name="Rectangle 29"/>
          <p:cNvSpPr/>
          <p:nvPr/>
        </p:nvSpPr>
        <p:spPr>
          <a:xfrm>
            <a:off x="7905823" y="3877044"/>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Middleware</a:t>
            </a:r>
          </a:p>
        </p:txBody>
      </p:sp>
      <p:sp>
        <p:nvSpPr>
          <p:cNvPr id="31" name="Rectangle 30"/>
          <p:cNvSpPr/>
          <p:nvPr/>
        </p:nvSpPr>
        <p:spPr>
          <a:xfrm>
            <a:off x="7905823" y="4804419"/>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Virtualization</a:t>
            </a:r>
          </a:p>
        </p:txBody>
      </p:sp>
      <p:sp>
        <p:nvSpPr>
          <p:cNvPr id="32" name="Rectangle 31"/>
          <p:cNvSpPr/>
          <p:nvPr/>
        </p:nvSpPr>
        <p:spPr>
          <a:xfrm>
            <a:off x="7905823" y="2485986"/>
            <a:ext cx="1670181"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Applications</a:t>
            </a:r>
          </a:p>
        </p:txBody>
      </p:sp>
      <p:sp>
        <p:nvSpPr>
          <p:cNvPr id="33" name="Rectangle 32"/>
          <p:cNvSpPr/>
          <p:nvPr/>
        </p:nvSpPr>
        <p:spPr>
          <a:xfrm>
            <a:off x="7905823" y="3413359"/>
            <a:ext cx="1670181" cy="388429"/>
          </a:xfrm>
          <a:prstGeom prst="rect">
            <a:avLst/>
          </a:prstGeom>
          <a:solidFill>
            <a:srgbClr val="002050"/>
          </a:solidFill>
          <a:ln w="9525" cap="flat" cmpd="sng" algn="ctr">
            <a:noFill/>
            <a:prstDash val="solid"/>
          </a:ln>
          <a:effectLst/>
        </p:spPr>
        <p:txBody>
          <a:bodyPr lIns="0" rIns="0"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Runtime</a:t>
            </a:r>
          </a:p>
        </p:txBody>
      </p:sp>
      <p:sp>
        <p:nvSpPr>
          <p:cNvPr id="34" name="Rectangle 33"/>
          <p:cNvSpPr/>
          <p:nvPr/>
        </p:nvSpPr>
        <p:spPr>
          <a:xfrm>
            <a:off x="7905823" y="2949672"/>
            <a:ext cx="1670181"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Data</a:t>
            </a:r>
          </a:p>
        </p:txBody>
      </p:sp>
      <p:sp>
        <p:nvSpPr>
          <p:cNvPr id="48" name="Rectangle 47"/>
          <p:cNvSpPr/>
          <p:nvPr/>
        </p:nvSpPr>
        <p:spPr>
          <a:xfrm>
            <a:off x="2704658" y="5724507"/>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Storage</a:t>
            </a:r>
          </a:p>
        </p:txBody>
      </p:sp>
      <p:sp>
        <p:nvSpPr>
          <p:cNvPr id="49" name="Rectangle 48"/>
          <p:cNvSpPr/>
          <p:nvPr/>
        </p:nvSpPr>
        <p:spPr>
          <a:xfrm>
            <a:off x="2704658" y="5260820"/>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Servers</a:t>
            </a:r>
          </a:p>
        </p:txBody>
      </p:sp>
      <p:sp>
        <p:nvSpPr>
          <p:cNvPr id="50" name="Rectangle 49"/>
          <p:cNvSpPr/>
          <p:nvPr/>
        </p:nvSpPr>
        <p:spPr>
          <a:xfrm>
            <a:off x="2704658" y="6188191"/>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Networking</a:t>
            </a:r>
          </a:p>
        </p:txBody>
      </p:sp>
      <p:sp>
        <p:nvSpPr>
          <p:cNvPr id="51" name="Rectangle 50"/>
          <p:cNvSpPr/>
          <p:nvPr/>
        </p:nvSpPr>
        <p:spPr>
          <a:xfrm>
            <a:off x="2704658" y="4333447"/>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O/S</a:t>
            </a:r>
          </a:p>
        </p:txBody>
      </p:sp>
      <p:sp>
        <p:nvSpPr>
          <p:cNvPr id="52" name="Rectangle 51"/>
          <p:cNvSpPr/>
          <p:nvPr/>
        </p:nvSpPr>
        <p:spPr>
          <a:xfrm>
            <a:off x="2704658" y="3869760"/>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Middleware</a:t>
            </a:r>
          </a:p>
        </p:txBody>
      </p:sp>
      <p:sp>
        <p:nvSpPr>
          <p:cNvPr id="53" name="Rectangle 52"/>
          <p:cNvSpPr/>
          <p:nvPr/>
        </p:nvSpPr>
        <p:spPr>
          <a:xfrm>
            <a:off x="2704658" y="4797133"/>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Virtualization</a:t>
            </a:r>
          </a:p>
        </p:txBody>
      </p:sp>
      <p:sp>
        <p:nvSpPr>
          <p:cNvPr id="54" name="Rectangle 53"/>
          <p:cNvSpPr/>
          <p:nvPr/>
        </p:nvSpPr>
        <p:spPr>
          <a:xfrm>
            <a:off x="2704658" y="2942387"/>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Data</a:t>
            </a:r>
          </a:p>
        </p:txBody>
      </p:sp>
      <p:sp>
        <p:nvSpPr>
          <p:cNvPr id="55" name="Rectangle 54"/>
          <p:cNvSpPr/>
          <p:nvPr/>
        </p:nvSpPr>
        <p:spPr>
          <a:xfrm>
            <a:off x="2704658" y="2478699"/>
            <a:ext cx="1670182" cy="388429"/>
          </a:xfrm>
          <a:prstGeom prst="rect">
            <a:avLst/>
          </a:prstGeom>
          <a:solidFill>
            <a:srgbClr val="00BCF2"/>
          </a:solidFill>
          <a:ln w="9525" cap="flat" cmpd="sng" algn="ctr">
            <a:noFill/>
            <a:prstDash val="solid"/>
          </a:ln>
          <a:effectLst/>
        </p:spPr>
        <p:txBody>
          <a:bodyPr rtlCol="0" anchor="ctr" anchorCtr="0"/>
          <a:lstStyle/>
          <a:p>
            <a:pPr marL="0" lvl="1" algn="ctr" defTabSz="1242338" fontAlgn="base">
              <a:spcAft>
                <a:spcPct val="0"/>
              </a:spcAft>
            </a:pPr>
            <a:r>
              <a:rPr lang="en-US" sz="1326" dirty="0">
                <a:solidFill>
                  <a:srgbClr val="FFFFFF"/>
                </a:solidFill>
                <a:cs typeface="Segoe UI" panose="020B0502040204020203" pitchFamily="34" charset="0"/>
              </a:rPr>
              <a:t>Applications</a:t>
            </a:r>
          </a:p>
        </p:txBody>
      </p:sp>
      <p:sp>
        <p:nvSpPr>
          <p:cNvPr id="56" name="Rectangle 55"/>
          <p:cNvSpPr/>
          <p:nvPr/>
        </p:nvSpPr>
        <p:spPr>
          <a:xfrm>
            <a:off x="2704658" y="3406075"/>
            <a:ext cx="1670182" cy="388429"/>
          </a:xfrm>
          <a:prstGeom prst="rect">
            <a:avLst/>
          </a:prstGeom>
          <a:solidFill>
            <a:srgbClr val="00BCF2"/>
          </a:solidFill>
          <a:ln w="9525" cap="flat" cmpd="sng" algn="ctr">
            <a:noFill/>
            <a:prstDash val="solid"/>
          </a:ln>
          <a:effectLst/>
        </p:spPr>
        <p:txBody>
          <a:bodyPr rtlCol="0" anchor="ctr" anchorCtr="0"/>
          <a:lstStyle/>
          <a:p>
            <a:pPr algn="ctr" defTabSz="1242440"/>
            <a:r>
              <a:rPr lang="en-US" sz="1326" dirty="0">
                <a:solidFill>
                  <a:srgbClr val="FFFFFF">
                    <a:alpha val="99000"/>
                  </a:srgbClr>
                </a:solidFill>
                <a:ea typeface="Segoe UI" panose="020B0502040204020203" pitchFamily="34" charset="0"/>
                <a:cs typeface="Segoe UI" panose="020B0502040204020203" pitchFamily="34" charset="0"/>
              </a:rPr>
              <a:t>Runtime</a:t>
            </a:r>
          </a:p>
        </p:txBody>
      </p:sp>
      <p:sp>
        <p:nvSpPr>
          <p:cNvPr id="57" name="Left Brace 56"/>
          <p:cNvSpPr/>
          <p:nvPr/>
        </p:nvSpPr>
        <p:spPr>
          <a:xfrm>
            <a:off x="2450565" y="2478699"/>
            <a:ext cx="248361" cy="4097921"/>
          </a:xfrm>
          <a:prstGeom prst="leftBrace">
            <a:avLst>
              <a:gd name="adj1" fmla="val 0"/>
              <a:gd name="adj2" fmla="val 50000"/>
            </a:avLst>
          </a:prstGeom>
          <a:noFill/>
          <a:ln w="19050" cap="flat" cmpd="sng" algn="ctr">
            <a:solidFill>
              <a:schemeClr val="tx1">
                <a:lumMod val="50000"/>
                <a:lumOff val="50000"/>
              </a:schemeClr>
            </a:solidFill>
            <a:prstDash val="solid"/>
          </a:ln>
          <a:effectLst/>
        </p:spPr>
        <p:txBody>
          <a:bodyPr rtlCol="0" anchor="ctr"/>
          <a:lstStyle/>
          <a:p>
            <a:pPr algn="ctr" defTabSz="1242440"/>
            <a:endParaRPr lang="en-US" sz="1835"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5115252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Services</a:t>
            </a:r>
            <a:endParaRPr lang="en-US" dirty="0"/>
          </a:p>
        </p:txBody>
      </p:sp>
      <p:grpSp>
        <p:nvGrpSpPr>
          <p:cNvPr id="5" name="Group 4"/>
          <p:cNvGrpSpPr/>
          <p:nvPr/>
        </p:nvGrpSpPr>
        <p:grpSpPr>
          <a:xfrm>
            <a:off x="262316" y="994041"/>
            <a:ext cx="9441459" cy="1188910"/>
            <a:chOff x="254743" y="974639"/>
            <a:chExt cx="9257173" cy="1165704"/>
          </a:xfrm>
        </p:grpSpPr>
        <p:sp>
          <p:nvSpPr>
            <p:cNvPr id="6" name="TextBox 5"/>
            <p:cNvSpPr txBox="1"/>
            <p:nvPr/>
          </p:nvSpPr>
          <p:spPr>
            <a:xfrm rot="16200000">
              <a:off x="-109267" y="1338649"/>
              <a:ext cx="1165704" cy="437684"/>
            </a:xfrm>
            <a:prstGeom prst="rect">
              <a:avLst/>
            </a:prstGeom>
            <a:noFill/>
          </p:spPr>
          <p:txBody>
            <a:bodyPr wrap="none" rtlCol="0">
              <a:spAutoFit/>
            </a:bodyPr>
            <a:lstStyle/>
            <a:p>
              <a:pPr algn="ctr"/>
              <a:r>
                <a:rPr lang="en-US" sz="1122" b="1" dirty="0">
                  <a:solidFill>
                    <a:srgbClr val="FFFFFF"/>
                  </a:solidFill>
                  <a:cs typeface="Segoe UI" panose="020B0502040204020203" pitchFamily="34" charset="0"/>
                </a:rPr>
                <a:t>Client layer</a:t>
              </a:r>
            </a:p>
            <a:p>
              <a:pPr algn="ctr"/>
              <a:r>
                <a:rPr lang="en-US" sz="1122" b="1" dirty="0">
                  <a:solidFill>
                    <a:srgbClr val="FFFFFF"/>
                  </a:solidFill>
                  <a:cs typeface="Segoe UI" panose="020B0502040204020203" pitchFamily="34" charset="0"/>
                </a:rPr>
                <a:t> (on-premises)</a:t>
              </a:r>
            </a:p>
          </p:txBody>
        </p:sp>
        <p:grpSp>
          <p:nvGrpSpPr>
            <p:cNvPr id="7" name="Group 6"/>
            <p:cNvGrpSpPr/>
            <p:nvPr/>
          </p:nvGrpSpPr>
          <p:grpSpPr>
            <a:xfrm>
              <a:off x="961617" y="1182274"/>
              <a:ext cx="8550299" cy="750431"/>
              <a:chOff x="3314594" y="1182275"/>
              <a:chExt cx="8550299" cy="750431"/>
            </a:xfrm>
          </p:grpSpPr>
          <p:grpSp>
            <p:nvGrpSpPr>
              <p:cNvPr id="8" name="Group 7"/>
              <p:cNvGrpSpPr/>
              <p:nvPr/>
            </p:nvGrpSpPr>
            <p:grpSpPr>
              <a:xfrm>
                <a:off x="5567250" y="1182275"/>
                <a:ext cx="970356" cy="750431"/>
                <a:chOff x="5475368" y="1286965"/>
                <a:chExt cx="970356" cy="750431"/>
              </a:xfrm>
            </p:grpSpPr>
            <p:sp>
              <p:nvSpPr>
                <p:cNvPr id="30" name="Rectangle 29"/>
                <p:cNvSpPr/>
                <p:nvPr/>
              </p:nvSpPr>
              <p:spPr>
                <a:xfrm>
                  <a:off x="5475368" y="1286965"/>
                  <a:ext cx="970356"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Tablet</a:t>
                  </a:r>
                </a:p>
              </p:txBody>
            </p:sp>
            <p:grpSp>
              <p:nvGrpSpPr>
                <p:cNvPr id="31" name="Group 30"/>
                <p:cNvGrpSpPr/>
                <p:nvPr/>
              </p:nvGrpSpPr>
              <p:grpSpPr bwMode="black">
                <a:xfrm rot="16200000">
                  <a:off x="5868348" y="1368324"/>
                  <a:ext cx="522494" cy="515485"/>
                  <a:chOff x="2916435" y="3914152"/>
                  <a:chExt cx="930763" cy="918513"/>
                </a:xfrm>
              </p:grpSpPr>
              <p:pic>
                <p:nvPicPr>
                  <p:cNvPr id="32" name="Picture 3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33"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3236" tIns="46618" rIns="93236" bIns="46618" numCol="1" anchor="t" anchorCtr="0" compatLnSpc="1">
                    <a:prstTxWarp prst="textNoShape">
                      <a:avLst/>
                    </a:prstTxWarp>
                  </a:bodyPr>
                  <a:lstStyle/>
                  <a:p>
                    <a:endParaRPr lang="en-US" sz="918" dirty="0">
                      <a:solidFill>
                        <a:srgbClr val="FFFFFF"/>
                      </a:solidFill>
                    </a:endParaRPr>
                  </a:p>
                </p:txBody>
              </p:sp>
            </p:grpSp>
          </p:grpSp>
          <p:grpSp>
            <p:nvGrpSpPr>
              <p:cNvPr id="9" name="Group 8"/>
              <p:cNvGrpSpPr/>
              <p:nvPr/>
            </p:nvGrpSpPr>
            <p:grpSpPr>
              <a:xfrm>
                <a:off x="6621220" y="1182275"/>
                <a:ext cx="987605" cy="750431"/>
                <a:chOff x="6559408" y="1286965"/>
                <a:chExt cx="987605" cy="750431"/>
              </a:xfrm>
            </p:grpSpPr>
            <p:sp>
              <p:nvSpPr>
                <p:cNvPr id="28" name="Rectangle 27"/>
                <p:cNvSpPr/>
                <p:nvPr/>
              </p:nvSpPr>
              <p:spPr>
                <a:xfrm>
                  <a:off x="6559408" y="1286965"/>
                  <a:ext cx="987605"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Phone</a:t>
                  </a:r>
                </a:p>
              </p:txBody>
            </p:sp>
            <p:pic>
              <p:nvPicPr>
                <p:cNvPr id="29" name="Picture 2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7246337" y="1359340"/>
                  <a:ext cx="183867" cy="353167"/>
                </a:xfrm>
                <a:prstGeom prst="rect">
                  <a:avLst/>
                </a:prstGeom>
              </p:spPr>
            </p:pic>
          </p:grpSp>
          <p:grpSp>
            <p:nvGrpSpPr>
              <p:cNvPr id="10" name="Group 9"/>
              <p:cNvGrpSpPr/>
              <p:nvPr/>
            </p:nvGrpSpPr>
            <p:grpSpPr>
              <a:xfrm>
                <a:off x="8746409" y="1182275"/>
                <a:ext cx="970356" cy="750431"/>
                <a:chOff x="8728712" y="1286965"/>
                <a:chExt cx="970356" cy="750431"/>
              </a:xfrm>
            </p:grpSpPr>
            <p:sp>
              <p:nvSpPr>
                <p:cNvPr id="26" name="Rectangle 25"/>
                <p:cNvSpPr/>
                <p:nvPr/>
              </p:nvSpPr>
              <p:spPr>
                <a:xfrm>
                  <a:off x="8728712" y="1286965"/>
                  <a:ext cx="970356"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Games console</a:t>
                  </a:r>
                </a:p>
              </p:txBody>
            </p:sp>
            <p:pic>
              <p:nvPicPr>
                <p:cNvPr id="27" name="Picture 20"/>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black">
                <a:xfrm>
                  <a:off x="9287565" y="1359340"/>
                  <a:ext cx="354478" cy="26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453073" y="1182275"/>
                <a:ext cx="1030563" cy="750431"/>
                <a:chOff x="4393583" y="1286965"/>
                <a:chExt cx="1030563" cy="750431"/>
              </a:xfrm>
            </p:grpSpPr>
            <p:sp>
              <p:nvSpPr>
                <p:cNvPr id="24" name="Rectangle 23"/>
                <p:cNvSpPr/>
                <p:nvPr/>
              </p:nvSpPr>
              <p:spPr>
                <a:xfrm>
                  <a:off x="4393583" y="1286965"/>
                  <a:ext cx="1030563"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PC</a:t>
                  </a:r>
                </a:p>
              </p:txBody>
            </p:sp>
            <p:sp>
              <p:nvSpPr>
                <p:cNvPr id="25" name="Freeform 20"/>
                <p:cNvSpPr>
                  <a:spLocks noEditPoints="1"/>
                </p:cNvSpPr>
                <p:nvPr/>
              </p:nvSpPr>
              <p:spPr bwMode="black">
                <a:xfrm>
                  <a:off x="4751128" y="1359340"/>
                  <a:ext cx="562700" cy="39121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3922" tIns="41961" rIns="83922" bIns="41961" numCol="1" anchor="t" anchorCtr="0" compatLnSpc="1">
                  <a:prstTxWarp prst="textNoShape">
                    <a:avLst/>
                  </a:prstTxWarp>
                </a:bodyPr>
                <a:lstStyle/>
                <a:p>
                  <a:endParaRPr lang="en-US" sz="918" dirty="0">
                    <a:solidFill>
                      <a:srgbClr val="FFFFFF"/>
                    </a:solidFill>
                  </a:endParaRPr>
                </a:p>
              </p:txBody>
            </p:sp>
          </p:grpSp>
          <p:grpSp>
            <p:nvGrpSpPr>
              <p:cNvPr id="12" name="Group 11"/>
              <p:cNvGrpSpPr/>
              <p:nvPr/>
            </p:nvGrpSpPr>
            <p:grpSpPr>
              <a:xfrm>
                <a:off x="10871600" y="1182275"/>
                <a:ext cx="993293" cy="750431"/>
                <a:chOff x="10871600" y="1286965"/>
                <a:chExt cx="993293" cy="750431"/>
              </a:xfrm>
            </p:grpSpPr>
            <p:sp>
              <p:nvSpPr>
                <p:cNvPr id="22" name="Rectangle 21"/>
                <p:cNvSpPr/>
                <p:nvPr/>
              </p:nvSpPr>
              <p:spPr>
                <a:xfrm>
                  <a:off x="10871600" y="1286965"/>
                  <a:ext cx="993293"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On-premises database</a:t>
                  </a:r>
                </a:p>
              </p:txBody>
            </p:sp>
            <p:sp>
              <p:nvSpPr>
                <p:cNvPr id="23" name="Can 22"/>
                <p:cNvSpPr/>
                <p:nvPr/>
              </p:nvSpPr>
              <p:spPr>
                <a:xfrm>
                  <a:off x="11330383" y="1328796"/>
                  <a:ext cx="394503" cy="310260"/>
                </a:xfrm>
                <a:prstGeom prst="can">
                  <a:avLst/>
                </a:prstGeom>
                <a:solidFill>
                  <a:srgbClr val="FFFFFF"/>
                </a:solidFill>
                <a:ln>
                  <a:solidFill>
                    <a:srgbClr val="6821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grpSp>
          <p:grpSp>
            <p:nvGrpSpPr>
              <p:cNvPr id="13" name="Group 12"/>
              <p:cNvGrpSpPr/>
              <p:nvPr/>
            </p:nvGrpSpPr>
            <p:grpSpPr>
              <a:xfrm>
                <a:off x="7692439" y="1182275"/>
                <a:ext cx="970356" cy="750431"/>
                <a:chOff x="7641192" y="1286965"/>
                <a:chExt cx="970356" cy="750431"/>
              </a:xfrm>
            </p:grpSpPr>
            <p:sp>
              <p:nvSpPr>
                <p:cNvPr id="20" name="Rectangle 19"/>
                <p:cNvSpPr/>
                <p:nvPr/>
              </p:nvSpPr>
              <p:spPr>
                <a:xfrm>
                  <a:off x="7641192" y="1286965"/>
                  <a:ext cx="970356"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Browser</a:t>
                  </a: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3038" y="1330086"/>
                  <a:ext cx="405504" cy="405504"/>
                </a:xfrm>
                <a:prstGeom prst="rect">
                  <a:avLst/>
                </a:prstGeom>
              </p:spPr>
            </p:pic>
          </p:grpSp>
          <p:grpSp>
            <p:nvGrpSpPr>
              <p:cNvPr id="14" name="Group 13"/>
              <p:cNvGrpSpPr/>
              <p:nvPr/>
            </p:nvGrpSpPr>
            <p:grpSpPr>
              <a:xfrm>
                <a:off x="3314594" y="1182275"/>
                <a:ext cx="1054865" cy="750431"/>
                <a:chOff x="3314594" y="1286965"/>
                <a:chExt cx="1054865" cy="750431"/>
              </a:xfrm>
            </p:grpSpPr>
            <p:sp>
              <p:nvSpPr>
                <p:cNvPr id="18" name="Rectangle 17"/>
                <p:cNvSpPr/>
                <p:nvPr/>
              </p:nvSpPr>
              <p:spPr>
                <a:xfrm>
                  <a:off x="3314594" y="1286965"/>
                  <a:ext cx="1054865"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Office Add-in</a:t>
                  </a:r>
                </a:p>
              </p:txBody>
            </p:sp>
            <p:pic>
              <p:nvPicPr>
                <p:cNvPr id="19" name="Picture 18"/>
                <p:cNvPicPr>
                  <a:picLocks noChangeAspect="1"/>
                </p:cNvPicPr>
                <p:nvPr/>
              </p:nvPicPr>
              <p:blipFill>
                <a:blip r:embed="rId8"/>
                <a:stretch>
                  <a:fillRect/>
                </a:stretch>
              </p:blipFill>
              <p:spPr>
                <a:xfrm>
                  <a:off x="3951900" y="1351910"/>
                  <a:ext cx="304215" cy="361856"/>
                </a:xfrm>
                <a:prstGeom prst="rect">
                  <a:avLst/>
                </a:prstGeom>
              </p:spPr>
            </p:pic>
          </p:grpSp>
          <p:grpSp>
            <p:nvGrpSpPr>
              <p:cNvPr id="15" name="Group 14"/>
              <p:cNvGrpSpPr/>
              <p:nvPr/>
            </p:nvGrpSpPr>
            <p:grpSpPr>
              <a:xfrm>
                <a:off x="9800379" y="1182275"/>
                <a:ext cx="987605" cy="750431"/>
                <a:chOff x="9812752" y="1286965"/>
                <a:chExt cx="987605" cy="750431"/>
              </a:xfrm>
            </p:grpSpPr>
            <p:sp>
              <p:nvSpPr>
                <p:cNvPr id="16" name="Rectangle 15"/>
                <p:cNvSpPr/>
                <p:nvPr/>
              </p:nvSpPr>
              <p:spPr>
                <a:xfrm>
                  <a:off x="9812752" y="1286965"/>
                  <a:ext cx="987605" cy="750431"/>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On-premises service</a:t>
                  </a:r>
                </a:p>
              </p:txBody>
            </p:sp>
            <p:pic>
              <p:nvPicPr>
                <p:cNvPr id="17" name="Picture 36" descr="C:\Users\sakuu\Documents\Ballmer WPC\AI\work.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0435215" y="1303955"/>
                  <a:ext cx="225396" cy="359944"/>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4" name="Rectangle 33"/>
          <p:cNvSpPr/>
          <p:nvPr/>
        </p:nvSpPr>
        <p:spPr>
          <a:xfrm>
            <a:off x="7053223" y="4960402"/>
            <a:ext cx="507539" cy="46617"/>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35" name="Rectangle 34"/>
          <p:cNvSpPr/>
          <p:nvPr/>
        </p:nvSpPr>
        <p:spPr>
          <a:xfrm>
            <a:off x="7060777" y="5047986"/>
            <a:ext cx="502349" cy="263071"/>
          </a:xfrm>
          <a:prstGeom prst="rect">
            <a:avLst/>
          </a:prstGeom>
          <a:solidFill>
            <a:srgbClr val="00205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grpSp>
        <p:nvGrpSpPr>
          <p:cNvPr id="37" name="Group 36"/>
          <p:cNvGrpSpPr/>
          <p:nvPr/>
        </p:nvGrpSpPr>
        <p:grpSpPr>
          <a:xfrm>
            <a:off x="986765" y="2501918"/>
            <a:ext cx="2450329" cy="806786"/>
            <a:chOff x="965052" y="2475547"/>
            <a:chExt cx="2402501" cy="791038"/>
          </a:xfrm>
          <a:solidFill>
            <a:srgbClr val="002050"/>
          </a:solidFill>
        </p:grpSpPr>
        <p:grpSp>
          <p:nvGrpSpPr>
            <p:cNvPr id="39" name="Group 38"/>
            <p:cNvGrpSpPr/>
            <p:nvPr/>
          </p:nvGrpSpPr>
          <p:grpSpPr>
            <a:xfrm>
              <a:off x="965052" y="2489345"/>
              <a:ext cx="1030563" cy="777240"/>
              <a:chOff x="5492756" y="2473388"/>
              <a:chExt cx="1030563" cy="750431"/>
            </a:xfrm>
            <a:grpFill/>
          </p:grpSpPr>
          <p:sp>
            <p:nvSpPr>
              <p:cNvPr id="43" name="Rectangle 42"/>
              <p:cNvSpPr/>
              <p:nvPr/>
            </p:nvSpPr>
            <p:spPr>
              <a:xfrm>
                <a:off x="5492756" y="2473388"/>
                <a:ext cx="1030563"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AD</a:t>
                </a:r>
              </a:p>
            </p:txBody>
          </p:sp>
          <p:pic>
            <p:nvPicPr>
              <p:cNvPr id="44" name="Picture 4"/>
              <p:cNvPicPr>
                <a:picLocks noChangeAspect="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6030224" y="2518908"/>
                <a:ext cx="469534" cy="4681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2111389" y="2475547"/>
              <a:ext cx="1256164" cy="777240"/>
              <a:chOff x="2055807" y="2489346"/>
              <a:chExt cx="1256164" cy="750431"/>
            </a:xfrm>
            <a:grpFill/>
          </p:grpSpPr>
          <p:sp>
            <p:nvSpPr>
              <p:cNvPr id="41" name="Rectangle 40"/>
              <p:cNvSpPr/>
              <p:nvPr/>
            </p:nvSpPr>
            <p:spPr>
              <a:xfrm>
                <a:off x="2055807" y="2489346"/>
                <a:ext cx="1256164"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Multifactor</a:t>
                </a:r>
              </a:p>
              <a:p>
                <a:r>
                  <a:rPr lang="en-US" sz="1122" dirty="0">
                    <a:solidFill>
                      <a:srgbClr val="FFFFFF"/>
                    </a:solidFill>
                    <a:cs typeface="Segoe UI" panose="020B0502040204020203" pitchFamily="34" charset="0"/>
                  </a:rPr>
                  <a:t>Authentication</a:t>
                </a:r>
              </a:p>
            </p:txBody>
          </p:sp>
          <p:pic>
            <p:nvPicPr>
              <p:cNvPr id="42" name="Picture 3"/>
              <p:cNvPicPr>
                <a:picLocks noChangeAspect="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2969302" y="2505613"/>
                <a:ext cx="232842" cy="4322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8" name="TextBox 37"/>
          <p:cNvSpPr txBox="1"/>
          <p:nvPr/>
        </p:nvSpPr>
        <p:spPr>
          <a:xfrm rot="16200000">
            <a:off x="-36650" y="2594056"/>
            <a:ext cx="1198720" cy="622511"/>
          </a:xfrm>
          <a:prstGeom prst="rect">
            <a:avLst/>
          </a:prstGeom>
          <a:noFill/>
        </p:spPr>
        <p:txBody>
          <a:bodyPr wrap="none" rtlCol="0">
            <a:spAutoFit/>
          </a:bodyPr>
          <a:lstStyle/>
          <a:p>
            <a:r>
              <a:rPr lang="en-US" sz="1122" b="1" dirty="0">
                <a:solidFill>
                  <a:srgbClr val="FFFFFF"/>
                </a:solidFill>
                <a:cs typeface="Segoe UI" panose="020B0502040204020203" pitchFamily="34" charset="0"/>
              </a:rPr>
              <a:t>Access Control</a:t>
            </a:r>
          </a:p>
          <a:p>
            <a:r>
              <a:rPr lang="en-US" sz="1122" b="1" dirty="0">
                <a:solidFill>
                  <a:srgbClr val="FFFFFF"/>
                </a:solidFill>
                <a:cs typeface="Segoe UI" panose="020B0502040204020203" pitchFamily="34" charset="0"/>
              </a:rPr>
              <a:t>Layer</a:t>
            </a:r>
          </a:p>
          <a:p>
            <a:endParaRPr lang="en-US" sz="1122" b="1" dirty="0">
              <a:solidFill>
                <a:srgbClr val="FFFFFF"/>
              </a:solidFill>
              <a:cs typeface="Segoe UI" panose="020B0502040204020203" pitchFamily="34" charset="0"/>
            </a:endParaRPr>
          </a:p>
        </p:txBody>
      </p:sp>
      <p:sp>
        <p:nvSpPr>
          <p:cNvPr id="46" name="TextBox 45"/>
          <p:cNvSpPr txBox="1"/>
          <p:nvPr/>
        </p:nvSpPr>
        <p:spPr>
          <a:xfrm rot="16200000">
            <a:off x="-23059" y="3907395"/>
            <a:ext cx="1007435" cy="446397"/>
          </a:xfrm>
          <a:prstGeom prst="rect">
            <a:avLst/>
          </a:prstGeom>
          <a:noFill/>
        </p:spPr>
        <p:txBody>
          <a:bodyPr wrap="none" rtlCol="0">
            <a:spAutoFit/>
          </a:bodyPr>
          <a:lstStyle/>
          <a:p>
            <a:r>
              <a:rPr lang="en-US" sz="1122" b="1" dirty="0">
                <a:solidFill>
                  <a:srgbClr val="FFFFFF"/>
                </a:solidFill>
                <a:cs typeface="Segoe UI" panose="020B0502040204020203" pitchFamily="34" charset="0"/>
              </a:rPr>
              <a:t>Integration </a:t>
            </a:r>
          </a:p>
          <a:p>
            <a:r>
              <a:rPr lang="en-US" sz="1122" b="1" dirty="0">
                <a:solidFill>
                  <a:srgbClr val="FFFFFF"/>
                </a:solidFill>
                <a:cs typeface="Segoe UI" panose="020B0502040204020203" pitchFamily="34" charset="0"/>
              </a:rPr>
              <a:t>layer</a:t>
            </a:r>
          </a:p>
        </p:txBody>
      </p:sp>
      <p:grpSp>
        <p:nvGrpSpPr>
          <p:cNvPr id="47" name="Group 46"/>
          <p:cNvGrpSpPr/>
          <p:nvPr/>
        </p:nvGrpSpPr>
        <p:grpSpPr>
          <a:xfrm>
            <a:off x="992903" y="3734237"/>
            <a:ext cx="6567859" cy="804303"/>
            <a:chOff x="971070" y="3620926"/>
            <a:chExt cx="6439662" cy="788604"/>
          </a:xfrm>
          <a:solidFill>
            <a:srgbClr val="002050"/>
          </a:solidFill>
        </p:grpSpPr>
        <p:grpSp>
          <p:nvGrpSpPr>
            <p:cNvPr id="48" name="Group 47"/>
            <p:cNvGrpSpPr/>
            <p:nvPr/>
          </p:nvGrpSpPr>
          <p:grpSpPr>
            <a:xfrm>
              <a:off x="2035988" y="3620926"/>
              <a:ext cx="970356" cy="777240"/>
              <a:chOff x="3472022" y="3647671"/>
              <a:chExt cx="970356" cy="750430"/>
            </a:xfrm>
            <a:grpFill/>
          </p:grpSpPr>
          <p:sp>
            <p:nvSpPr>
              <p:cNvPr id="64" name="Rectangle 63"/>
              <p:cNvSpPr/>
              <p:nvPr/>
            </p:nvSpPr>
            <p:spPr>
              <a:xfrm>
                <a:off x="3472022" y="3647671"/>
                <a:ext cx="970356" cy="750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Service Bus</a:t>
                </a:r>
              </a:p>
            </p:txBody>
          </p:sp>
          <p:pic>
            <p:nvPicPr>
              <p:cNvPr id="65" name="Picture 8"/>
              <p:cNvPicPr>
                <a:picLocks noChangeAspect="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4043617" y="3663847"/>
                <a:ext cx="388023" cy="4463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9" name="Group 48"/>
            <p:cNvGrpSpPr/>
            <p:nvPr/>
          </p:nvGrpSpPr>
          <p:grpSpPr>
            <a:xfrm>
              <a:off x="3100906" y="3620926"/>
              <a:ext cx="1054865" cy="777240"/>
              <a:chOff x="4546333" y="3645423"/>
              <a:chExt cx="1054865" cy="750430"/>
            </a:xfrm>
            <a:grpFill/>
          </p:grpSpPr>
          <p:sp>
            <p:nvSpPr>
              <p:cNvPr id="62" name="Rectangle 61"/>
              <p:cNvSpPr/>
              <p:nvPr/>
            </p:nvSpPr>
            <p:spPr>
              <a:xfrm>
                <a:off x="4546333" y="3645423"/>
                <a:ext cx="1054865" cy="750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CDN</a:t>
                </a:r>
              </a:p>
            </p:txBody>
          </p:sp>
          <p:pic>
            <p:nvPicPr>
              <p:cNvPr id="63" name="Picture 7"/>
              <p:cNvPicPr>
                <a:picLocks noChangeAspect="1"/>
              </p:cNvPicPr>
              <p:nvPr/>
            </p:nvPicPr>
            <p:blipFill>
              <a:blip r:embed="rId14">
                <a:biLevel thresh="50000"/>
                <a:extLst>
                  <a:ext uri="{28A0092B-C50C-407E-A947-70E740481C1C}">
                    <a14:useLocalDpi xmlns:a14="http://schemas.microsoft.com/office/drawing/2010/main" val="0"/>
                  </a:ext>
                </a:extLst>
              </a:blip>
              <a:srcRect/>
              <a:stretch>
                <a:fillRect/>
              </a:stretch>
            </p:blipFill>
            <p:spPr bwMode="auto">
              <a:xfrm>
                <a:off x="4979441" y="3655850"/>
                <a:ext cx="602172" cy="4232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0" name="Group 49"/>
            <p:cNvGrpSpPr/>
            <p:nvPr/>
          </p:nvGrpSpPr>
          <p:grpSpPr>
            <a:xfrm>
              <a:off x="971070" y="3620926"/>
              <a:ext cx="970356" cy="777240"/>
              <a:chOff x="2405496" y="3642233"/>
              <a:chExt cx="970356" cy="750430"/>
            </a:xfrm>
            <a:grpFill/>
          </p:grpSpPr>
          <p:sp>
            <p:nvSpPr>
              <p:cNvPr id="60" name="Rectangle 59"/>
              <p:cNvSpPr/>
              <p:nvPr/>
            </p:nvSpPr>
            <p:spPr>
              <a:xfrm>
                <a:off x="2405496" y="3642233"/>
                <a:ext cx="970356" cy="750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BizTalk Services</a:t>
                </a:r>
              </a:p>
            </p:txBody>
          </p:sp>
          <p:pic>
            <p:nvPicPr>
              <p:cNvPr id="61" name="Picture 2"/>
              <p:cNvPicPr>
                <a:picLocks noChangeAspect="1"/>
              </p:cNvPicPr>
              <p:nvPr/>
            </p:nvPicPr>
            <p:blipFill>
              <a:blip r:embed="rId15">
                <a:biLevel thresh="50000"/>
                <a:extLst>
                  <a:ext uri="{28A0092B-C50C-407E-A947-70E740481C1C}">
                    <a14:useLocalDpi xmlns:a14="http://schemas.microsoft.com/office/drawing/2010/main" val="0"/>
                  </a:ext>
                </a:extLst>
              </a:blip>
              <a:srcRect/>
              <a:stretch>
                <a:fillRect/>
              </a:stretch>
            </p:blipFill>
            <p:spPr bwMode="auto">
              <a:xfrm>
                <a:off x="2891514" y="3682658"/>
                <a:ext cx="423080" cy="414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p:cNvGrpSpPr/>
            <p:nvPr/>
          </p:nvGrpSpPr>
          <p:grpSpPr>
            <a:xfrm>
              <a:off x="4250333" y="3620926"/>
              <a:ext cx="1030563" cy="777240"/>
              <a:chOff x="5677516" y="3642233"/>
              <a:chExt cx="1030563" cy="750430"/>
            </a:xfrm>
            <a:grpFill/>
          </p:grpSpPr>
          <p:sp>
            <p:nvSpPr>
              <p:cNvPr id="58" name="Rectangle 57"/>
              <p:cNvSpPr/>
              <p:nvPr/>
            </p:nvSpPr>
            <p:spPr>
              <a:xfrm>
                <a:off x="5677516" y="3642233"/>
                <a:ext cx="1030563" cy="750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Traffic Manager</a:t>
                </a:r>
              </a:p>
            </p:txBody>
          </p:sp>
          <p:pic>
            <p:nvPicPr>
              <p:cNvPr id="59" name="Picture 26"/>
              <p:cNvPicPr>
                <a:picLocks noChangeAspect="1"/>
              </p:cNvPicPr>
              <p:nvPr/>
            </p:nvPicPr>
            <p:blipFill>
              <a:blip r:embed="rId16">
                <a:biLevel thresh="50000"/>
                <a:extLst>
                  <a:ext uri="{28A0092B-C50C-407E-A947-70E740481C1C}">
                    <a14:useLocalDpi xmlns:a14="http://schemas.microsoft.com/office/drawing/2010/main" val="0"/>
                  </a:ext>
                </a:extLst>
              </a:blip>
              <a:srcRect/>
              <a:stretch>
                <a:fillRect/>
              </a:stretch>
            </p:blipFill>
            <p:spPr bwMode="auto">
              <a:xfrm>
                <a:off x="6214579" y="3656119"/>
                <a:ext cx="440121" cy="449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2" name="Group 51"/>
            <p:cNvGrpSpPr/>
            <p:nvPr/>
          </p:nvGrpSpPr>
          <p:grpSpPr>
            <a:xfrm>
              <a:off x="5375458" y="3620926"/>
              <a:ext cx="970356" cy="777240"/>
              <a:chOff x="6791951" y="3642233"/>
              <a:chExt cx="970356" cy="750430"/>
            </a:xfrm>
            <a:grpFill/>
          </p:grpSpPr>
          <p:sp>
            <p:nvSpPr>
              <p:cNvPr id="56" name="Rectangle 55"/>
              <p:cNvSpPr/>
              <p:nvPr/>
            </p:nvSpPr>
            <p:spPr>
              <a:xfrm>
                <a:off x="6791951" y="3642233"/>
                <a:ext cx="970356" cy="750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Virtual Networks</a:t>
                </a:r>
              </a:p>
            </p:txBody>
          </p:sp>
          <p:pic>
            <p:nvPicPr>
              <p:cNvPr id="57" name="Picture 17"/>
              <p:cNvPicPr>
                <a:picLocks noChangeAspect="1"/>
              </p:cNvPicPr>
              <p:nvPr/>
            </p:nvPicPr>
            <p:blipFill>
              <a:blip r:embed="rId17">
                <a:biLevel thresh="50000"/>
                <a:extLst>
                  <a:ext uri="{28A0092B-C50C-407E-A947-70E740481C1C}">
                    <a14:useLocalDpi xmlns:a14="http://schemas.microsoft.com/office/drawing/2010/main" val="0"/>
                  </a:ext>
                </a:extLst>
              </a:blip>
              <a:srcRect/>
              <a:stretch>
                <a:fillRect/>
              </a:stretch>
            </p:blipFill>
            <p:spPr bwMode="auto">
              <a:xfrm>
                <a:off x="7263920" y="3663847"/>
                <a:ext cx="456191" cy="2961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p:cNvGrpSpPr/>
            <p:nvPr/>
          </p:nvGrpSpPr>
          <p:grpSpPr>
            <a:xfrm>
              <a:off x="6440376" y="3632909"/>
              <a:ext cx="970356" cy="776621"/>
              <a:chOff x="6440376" y="3632599"/>
              <a:chExt cx="970356" cy="776621"/>
            </a:xfrm>
            <a:grpFill/>
          </p:grpSpPr>
          <p:sp>
            <p:nvSpPr>
              <p:cNvPr id="54" name="Rectangle 53"/>
              <p:cNvSpPr/>
              <p:nvPr/>
            </p:nvSpPr>
            <p:spPr>
              <a:xfrm>
                <a:off x="6440376" y="3632599"/>
                <a:ext cx="970356" cy="776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Express Route</a:t>
                </a:r>
              </a:p>
            </p:txBody>
          </p:sp>
          <p:pic>
            <p:nvPicPr>
              <p:cNvPr id="55" name="Picture 1"/>
              <p:cNvPicPr>
                <a:picLocks noChangeAspect="1"/>
              </p:cNvPicPr>
              <p:nvPr/>
            </p:nvPicPr>
            <p:blipFill>
              <a:blip r:embed="rId18">
                <a:biLevel thresh="50000"/>
                <a:extLst>
                  <a:ext uri="{28A0092B-C50C-407E-A947-70E740481C1C}">
                    <a14:useLocalDpi xmlns:a14="http://schemas.microsoft.com/office/drawing/2010/main" val="0"/>
                  </a:ext>
                </a:extLst>
              </a:blip>
              <a:srcRect/>
              <a:stretch>
                <a:fillRect/>
              </a:stretch>
            </p:blipFill>
            <p:spPr bwMode="auto">
              <a:xfrm>
                <a:off x="6876644" y="3662485"/>
                <a:ext cx="493135" cy="3899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66" name="TextBox 65"/>
          <p:cNvSpPr txBox="1"/>
          <p:nvPr/>
        </p:nvSpPr>
        <p:spPr>
          <a:xfrm rot="16200000">
            <a:off x="-12431" y="5027254"/>
            <a:ext cx="986180" cy="446397"/>
          </a:xfrm>
          <a:prstGeom prst="rect">
            <a:avLst/>
          </a:prstGeom>
          <a:noFill/>
        </p:spPr>
        <p:txBody>
          <a:bodyPr wrap="none" rtlCol="0">
            <a:spAutoFit/>
          </a:bodyPr>
          <a:lstStyle/>
          <a:p>
            <a:r>
              <a:rPr lang="en-US" sz="1122" b="1" dirty="0">
                <a:solidFill>
                  <a:srgbClr val="FFFFFF"/>
                </a:solidFill>
                <a:cs typeface="Segoe UI" panose="020B0502040204020203" pitchFamily="34" charset="0"/>
              </a:rPr>
              <a:t>Application</a:t>
            </a:r>
          </a:p>
          <a:p>
            <a:r>
              <a:rPr lang="en-US" sz="1122" b="1" dirty="0">
                <a:solidFill>
                  <a:srgbClr val="FFFFFF"/>
                </a:solidFill>
                <a:cs typeface="Segoe UI" panose="020B0502040204020203" pitchFamily="34" charset="0"/>
              </a:rPr>
              <a:t>layer</a:t>
            </a:r>
          </a:p>
        </p:txBody>
      </p:sp>
      <p:grpSp>
        <p:nvGrpSpPr>
          <p:cNvPr id="67" name="Group 66"/>
          <p:cNvGrpSpPr/>
          <p:nvPr/>
        </p:nvGrpSpPr>
        <p:grpSpPr>
          <a:xfrm>
            <a:off x="983904" y="4854095"/>
            <a:ext cx="1007671" cy="792713"/>
            <a:chOff x="962247" y="4703208"/>
            <a:chExt cx="988002" cy="750431"/>
          </a:xfrm>
          <a:solidFill>
            <a:srgbClr val="002050"/>
          </a:solidFill>
        </p:grpSpPr>
        <p:sp>
          <p:nvSpPr>
            <p:cNvPr id="68" name="Rectangle 67"/>
            <p:cNvSpPr/>
            <p:nvPr/>
          </p:nvSpPr>
          <p:spPr>
            <a:xfrm>
              <a:off x="962247" y="4703208"/>
              <a:ext cx="988002"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API Mgmt</a:t>
              </a:r>
            </a:p>
          </p:txBody>
        </p:sp>
        <p:pic>
          <p:nvPicPr>
            <p:cNvPr id="69" name="Picture 6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14035" y="4789628"/>
              <a:ext cx="466133" cy="396054"/>
            </a:xfrm>
            <a:prstGeom prst="rect">
              <a:avLst/>
            </a:prstGeom>
            <a:grpFill/>
          </p:spPr>
        </p:pic>
      </p:grpSp>
      <p:grpSp>
        <p:nvGrpSpPr>
          <p:cNvPr id="70" name="Group 69"/>
          <p:cNvGrpSpPr/>
          <p:nvPr/>
        </p:nvGrpSpPr>
        <p:grpSpPr>
          <a:xfrm>
            <a:off x="3251034" y="4854095"/>
            <a:ext cx="990071" cy="792713"/>
            <a:chOff x="3175957" y="4703208"/>
            <a:chExt cx="970746" cy="750431"/>
          </a:xfrm>
          <a:solidFill>
            <a:srgbClr val="00BCF2"/>
          </a:solidFill>
        </p:grpSpPr>
        <p:sp>
          <p:nvSpPr>
            <p:cNvPr id="71" name="Rectangle 70"/>
            <p:cNvSpPr/>
            <p:nvPr/>
          </p:nvSpPr>
          <p:spPr>
            <a:xfrm>
              <a:off x="3175957" y="4703208"/>
              <a:ext cx="970746"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Websites</a:t>
              </a:r>
            </a:p>
          </p:txBody>
        </p:sp>
        <p:pic>
          <p:nvPicPr>
            <p:cNvPr id="72" name="Picture 11"/>
            <p:cNvPicPr>
              <a:picLocks noChangeAspect="1"/>
            </p:cNvPicPr>
            <p:nvPr/>
          </p:nvPicPr>
          <p:blipFill>
            <a:blip r:embed="rId20">
              <a:biLevel thresh="50000"/>
              <a:extLst>
                <a:ext uri="{28A0092B-C50C-407E-A947-70E740481C1C}">
                  <a14:useLocalDpi xmlns:a14="http://schemas.microsoft.com/office/drawing/2010/main" val="0"/>
                </a:ext>
              </a:extLst>
            </a:blip>
            <a:srcRect/>
            <a:stretch>
              <a:fillRect/>
            </a:stretch>
          </p:blipFill>
          <p:spPr bwMode="auto">
            <a:xfrm>
              <a:off x="3660958" y="4720903"/>
              <a:ext cx="461196" cy="4571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3" name="Group 72"/>
          <p:cNvGrpSpPr/>
          <p:nvPr/>
        </p:nvGrpSpPr>
        <p:grpSpPr>
          <a:xfrm>
            <a:off x="4352880" y="4854097"/>
            <a:ext cx="1007671" cy="792713"/>
            <a:chOff x="4405052" y="4777099"/>
            <a:chExt cx="988002" cy="750431"/>
          </a:xfrm>
          <a:solidFill>
            <a:srgbClr val="00BCF2"/>
          </a:solidFill>
        </p:grpSpPr>
        <p:sp>
          <p:nvSpPr>
            <p:cNvPr id="74" name="Rectangle 73"/>
            <p:cNvSpPr/>
            <p:nvPr/>
          </p:nvSpPr>
          <p:spPr>
            <a:xfrm>
              <a:off x="4405052" y="4777099"/>
              <a:ext cx="988002"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Cloud Services</a:t>
              </a:r>
            </a:p>
          </p:txBody>
        </p:sp>
        <p:pic>
          <p:nvPicPr>
            <p:cNvPr id="75" name="Picture 20"/>
            <p:cNvPicPr>
              <a:picLocks noChangeAspect="1"/>
            </p:cNvPicPr>
            <p:nvPr/>
          </p:nvPicPr>
          <p:blipFill>
            <a:blip r:embed="rId21">
              <a:biLevel thresh="50000"/>
              <a:extLst>
                <a:ext uri="{28A0092B-C50C-407E-A947-70E740481C1C}">
                  <a14:useLocalDpi xmlns:a14="http://schemas.microsoft.com/office/drawing/2010/main" val="0"/>
                </a:ext>
              </a:extLst>
            </a:blip>
            <a:srcRect/>
            <a:stretch>
              <a:fillRect/>
            </a:stretch>
          </p:blipFill>
          <p:spPr bwMode="auto">
            <a:xfrm>
              <a:off x="4840086" y="4804831"/>
              <a:ext cx="517520" cy="4354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6" name="Group 75"/>
          <p:cNvGrpSpPr/>
          <p:nvPr/>
        </p:nvGrpSpPr>
        <p:grpSpPr>
          <a:xfrm>
            <a:off x="5472325" y="4854095"/>
            <a:ext cx="990071" cy="792713"/>
            <a:chOff x="5497654" y="4777098"/>
            <a:chExt cx="970746" cy="750431"/>
          </a:xfrm>
          <a:solidFill>
            <a:srgbClr val="00BCF2"/>
          </a:solidFill>
        </p:grpSpPr>
        <p:sp>
          <p:nvSpPr>
            <p:cNvPr id="77" name="Rectangle 76"/>
            <p:cNvSpPr/>
            <p:nvPr/>
          </p:nvSpPr>
          <p:spPr>
            <a:xfrm>
              <a:off x="5497654" y="4777098"/>
              <a:ext cx="970746"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VM</a:t>
              </a:r>
            </a:p>
          </p:txBody>
        </p:sp>
        <p:pic>
          <p:nvPicPr>
            <p:cNvPr id="78" name="Picture 46"/>
            <p:cNvPicPr>
              <a:picLocks noChangeAspect="1"/>
            </p:cNvPicPr>
            <p:nvPr/>
          </p:nvPicPr>
          <p:blipFill>
            <a:blip r:embed="rId22">
              <a:biLevel thresh="50000"/>
              <a:extLst>
                <a:ext uri="{28A0092B-C50C-407E-A947-70E740481C1C}">
                  <a14:useLocalDpi xmlns:a14="http://schemas.microsoft.com/office/drawing/2010/main" val="0"/>
                </a:ext>
              </a:extLst>
            </a:blip>
            <a:srcRect/>
            <a:stretch>
              <a:fillRect/>
            </a:stretch>
          </p:blipFill>
          <p:spPr bwMode="auto">
            <a:xfrm>
              <a:off x="5987463" y="4820388"/>
              <a:ext cx="442896" cy="4053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9" name="Group 78"/>
          <p:cNvGrpSpPr/>
          <p:nvPr/>
        </p:nvGrpSpPr>
        <p:grpSpPr>
          <a:xfrm>
            <a:off x="2103349" y="4854095"/>
            <a:ext cx="1035910" cy="792713"/>
            <a:chOff x="2068435" y="4688149"/>
            <a:chExt cx="1015690" cy="750431"/>
          </a:xfrm>
          <a:solidFill>
            <a:srgbClr val="002050"/>
          </a:solidFill>
        </p:grpSpPr>
        <p:sp>
          <p:nvSpPr>
            <p:cNvPr id="80" name="Rectangle 79"/>
            <p:cNvSpPr/>
            <p:nvPr/>
          </p:nvSpPr>
          <p:spPr>
            <a:xfrm>
              <a:off x="2068435" y="4688149"/>
              <a:ext cx="1015690"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Mobile Services</a:t>
              </a:r>
            </a:p>
          </p:txBody>
        </p:sp>
        <p:pic>
          <p:nvPicPr>
            <p:cNvPr id="81" name="Picture 73"/>
            <p:cNvPicPr>
              <a:picLocks noChangeAspect="1"/>
            </p:cNvPicPr>
            <p:nvPr/>
          </p:nvPicPr>
          <p:blipFill>
            <a:blip r:embed="rId23">
              <a:biLevel thresh="50000"/>
              <a:extLst>
                <a:ext uri="{28A0092B-C50C-407E-A947-70E740481C1C}">
                  <a14:useLocalDpi xmlns:a14="http://schemas.microsoft.com/office/drawing/2010/main" val="0"/>
                </a:ext>
              </a:extLst>
            </a:blip>
            <a:srcRect/>
            <a:stretch>
              <a:fillRect/>
            </a:stretch>
          </p:blipFill>
          <p:spPr bwMode="auto">
            <a:xfrm>
              <a:off x="2702153" y="4726657"/>
              <a:ext cx="325459" cy="5256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2" name="Group 81"/>
          <p:cNvGrpSpPr/>
          <p:nvPr/>
        </p:nvGrpSpPr>
        <p:grpSpPr>
          <a:xfrm>
            <a:off x="6574171" y="4854095"/>
            <a:ext cx="1051079" cy="792713"/>
            <a:chOff x="6840274" y="4771966"/>
            <a:chExt cx="1030563" cy="750431"/>
          </a:xfrm>
          <a:solidFill>
            <a:srgbClr val="002050"/>
          </a:solidFill>
        </p:grpSpPr>
        <p:sp>
          <p:nvSpPr>
            <p:cNvPr id="83" name="Rectangle 82"/>
            <p:cNvSpPr/>
            <p:nvPr/>
          </p:nvSpPr>
          <p:spPr>
            <a:xfrm>
              <a:off x="6840274" y="4771966"/>
              <a:ext cx="1030563"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Media Services</a:t>
              </a:r>
            </a:p>
          </p:txBody>
        </p:sp>
        <p:pic>
          <p:nvPicPr>
            <p:cNvPr id="84" name="Picture 14"/>
            <p:cNvPicPr>
              <a:picLocks noChangeAspect="1"/>
            </p:cNvPicPr>
            <p:nvPr/>
          </p:nvPicPr>
          <p:blipFill>
            <a:blip r:embed="rId24">
              <a:biLevel thresh="50000"/>
              <a:extLst>
                <a:ext uri="{28A0092B-C50C-407E-A947-70E740481C1C}">
                  <a14:useLocalDpi xmlns:a14="http://schemas.microsoft.com/office/drawing/2010/main" val="0"/>
                </a:ext>
              </a:extLst>
            </a:blip>
            <a:srcRect/>
            <a:stretch>
              <a:fillRect/>
            </a:stretch>
          </p:blipFill>
          <p:spPr bwMode="auto">
            <a:xfrm>
              <a:off x="7401625" y="4782747"/>
              <a:ext cx="426508" cy="468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5" name="Group 84"/>
          <p:cNvGrpSpPr/>
          <p:nvPr/>
        </p:nvGrpSpPr>
        <p:grpSpPr>
          <a:xfrm>
            <a:off x="7737024" y="4854095"/>
            <a:ext cx="1051079" cy="792713"/>
            <a:chOff x="7972092" y="4771966"/>
            <a:chExt cx="1030563" cy="750431"/>
          </a:xfrm>
          <a:solidFill>
            <a:srgbClr val="002050"/>
          </a:solidFill>
        </p:grpSpPr>
        <p:sp>
          <p:nvSpPr>
            <p:cNvPr id="86" name="Rectangle 85"/>
            <p:cNvSpPr/>
            <p:nvPr/>
          </p:nvSpPr>
          <p:spPr>
            <a:xfrm>
              <a:off x="7972092" y="4771966"/>
              <a:ext cx="1030563"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Notification Hubs</a:t>
              </a:r>
            </a:p>
          </p:txBody>
        </p:sp>
        <p:pic>
          <p:nvPicPr>
            <p:cNvPr id="87" name="Picture 13"/>
            <p:cNvPicPr>
              <a:picLocks noChangeAspect="1"/>
            </p:cNvPicPr>
            <p:nvPr/>
          </p:nvPicPr>
          <p:blipFill>
            <a:blip r:embed="rId25">
              <a:biLevel thresh="50000"/>
              <a:extLst>
                <a:ext uri="{28A0092B-C50C-407E-A947-70E740481C1C}">
                  <a14:useLocalDpi xmlns:a14="http://schemas.microsoft.com/office/drawing/2010/main" val="0"/>
                </a:ext>
              </a:extLst>
            </a:blip>
            <a:srcRect/>
            <a:stretch>
              <a:fillRect/>
            </a:stretch>
          </p:blipFill>
          <p:spPr bwMode="auto">
            <a:xfrm>
              <a:off x="8589667" y="4811338"/>
              <a:ext cx="361054" cy="3495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8" name="Group 87"/>
          <p:cNvGrpSpPr/>
          <p:nvPr/>
        </p:nvGrpSpPr>
        <p:grpSpPr>
          <a:xfrm>
            <a:off x="8899878" y="4854095"/>
            <a:ext cx="1007266" cy="792713"/>
            <a:chOff x="9109052" y="4771966"/>
            <a:chExt cx="987605" cy="750431"/>
          </a:xfrm>
          <a:solidFill>
            <a:srgbClr val="002050"/>
          </a:solidFill>
        </p:grpSpPr>
        <p:sp>
          <p:nvSpPr>
            <p:cNvPr id="89" name="Rectangle 88"/>
            <p:cNvSpPr/>
            <p:nvPr/>
          </p:nvSpPr>
          <p:spPr>
            <a:xfrm>
              <a:off x="9109052" y="4771966"/>
              <a:ext cx="987605"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Scheduler</a:t>
              </a:r>
            </a:p>
          </p:txBody>
        </p:sp>
        <p:pic>
          <p:nvPicPr>
            <p:cNvPr id="90" name="Picture 15"/>
            <p:cNvPicPr>
              <a:picLocks noChangeAspect="1"/>
            </p:cNvPicPr>
            <p:nvPr/>
          </p:nvPicPr>
          <p:blipFill>
            <a:blip r:embed="rId26">
              <a:biLevel thresh="50000"/>
              <a:extLst>
                <a:ext uri="{28A0092B-C50C-407E-A947-70E740481C1C}">
                  <a14:useLocalDpi xmlns:a14="http://schemas.microsoft.com/office/drawing/2010/main" val="0"/>
                </a:ext>
              </a:extLst>
            </a:blip>
            <a:srcRect/>
            <a:stretch>
              <a:fillRect/>
            </a:stretch>
          </p:blipFill>
          <p:spPr bwMode="auto">
            <a:xfrm>
              <a:off x="9659740" y="4810912"/>
              <a:ext cx="359858" cy="4570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1" name="Group 90"/>
          <p:cNvGrpSpPr/>
          <p:nvPr/>
        </p:nvGrpSpPr>
        <p:grpSpPr>
          <a:xfrm>
            <a:off x="10018921" y="4854095"/>
            <a:ext cx="1007266" cy="792713"/>
            <a:chOff x="10224547" y="4771966"/>
            <a:chExt cx="987605" cy="750431"/>
          </a:xfrm>
          <a:solidFill>
            <a:srgbClr val="002050"/>
          </a:solidFill>
        </p:grpSpPr>
        <p:sp>
          <p:nvSpPr>
            <p:cNvPr id="92" name="Rectangle 91"/>
            <p:cNvSpPr/>
            <p:nvPr/>
          </p:nvSpPr>
          <p:spPr>
            <a:xfrm>
              <a:off x="10224547" y="4771966"/>
              <a:ext cx="987605"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Automation</a:t>
              </a:r>
            </a:p>
          </p:txBody>
        </p:sp>
        <p:pic>
          <p:nvPicPr>
            <p:cNvPr id="93" name="Picture 15"/>
            <p:cNvPicPr>
              <a:picLocks noChangeAspect="1"/>
            </p:cNvPicPr>
            <p:nvPr/>
          </p:nvPicPr>
          <p:blipFill>
            <a:blip r:embed="rId27">
              <a:biLevel thresh="25000"/>
              <a:extLst>
                <a:ext uri="{28A0092B-C50C-407E-A947-70E740481C1C}">
                  <a14:useLocalDpi xmlns:a14="http://schemas.microsoft.com/office/drawing/2010/main" val="0"/>
                </a:ext>
              </a:extLst>
            </a:blip>
            <a:srcRect/>
            <a:stretch>
              <a:fillRect/>
            </a:stretch>
          </p:blipFill>
          <p:spPr bwMode="auto">
            <a:xfrm>
              <a:off x="10658472" y="4810280"/>
              <a:ext cx="507961" cy="458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4" name="TextBox 93"/>
          <p:cNvSpPr txBox="1"/>
          <p:nvPr/>
        </p:nvSpPr>
        <p:spPr>
          <a:xfrm rot="16200000">
            <a:off x="-125608" y="6261358"/>
            <a:ext cx="1039933" cy="270285"/>
          </a:xfrm>
          <a:prstGeom prst="rect">
            <a:avLst/>
          </a:prstGeom>
          <a:noFill/>
        </p:spPr>
        <p:txBody>
          <a:bodyPr wrap="square" rtlCol="0">
            <a:spAutoFit/>
          </a:bodyPr>
          <a:lstStyle/>
          <a:p>
            <a:pPr algn="ctr"/>
            <a:r>
              <a:rPr lang="en-US" sz="1122" b="1" dirty="0">
                <a:solidFill>
                  <a:srgbClr val="FFFFFF"/>
                </a:solidFill>
                <a:cs typeface="Segoe UI" panose="020B0502040204020203" pitchFamily="34" charset="0"/>
              </a:rPr>
              <a:t>Data Layer</a:t>
            </a:r>
          </a:p>
        </p:txBody>
      </p:sp>
      <p:sp>
        <p:nvSpPr>
          <p:cNvPr id="96" name="Rectangle 95"/>
          <p:cNvSpPr/>
          <p:nvPr/>
        </p:nvSpPr>
        <p:spPr>
          <a:xfrm>
            <a:off x="1019788" y="5998144"/>
            <a:ext cx="3938764" cy="796714"/>
          </a:xfrm>
          <a:prstGeom prst="rect">
            <a:avLst/>
          </a:prstGeom>
          <a:solidFill>
            <a:srgbClr val="002050"/>
          </a:solidFill>
          <a:ln w="25400" cap="rnd">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97" name="TextBox 96"/>
          <p:cNvSpPr txBox="1"/>
          <p:nvPr/>
        </p:nvSpPr>
        <p:spPr>
          <a:xfrm>
            <a:off x="983262" y="6499378"/>
            <a:ext cx="691896" cy="270285"/>
          </a:xfrm>
          <a:prstGeom prst="rect">
            <a:avLst/>
          </a:prstGeom>
          <a:solidFill>
            <a:srgbClr val="002050"/>
          </a:solidFill>
        </p:spPr>
        <p:txBody>
          <a:bodyPr wrap="none" rtlCol="0">
            <a:spAutoFit/>
          </a:bodyPr>
          <a:lstStyle/>
          <a:p>
            <a:r>
              <a:rPr lang="en-US" sz="1122" dirty="0">
                <a:solidFill>
                  <a:srgbClr val="FFFFFF"/>
                </a:solidFill>
                <a:cs typeface="Segoe UI" panose="020B0502040204020203" pitchFamily="34" charset="0"/>
              </a:rPr>
              <a:t>Storage</a:t>
            </a:r>
          </a:p>
        </p:txBody>
      </p:sp>
      <p:grpSp>
        <p:nvGrpSpPr>
          <p:cNvPr id="98" name="Group 97"/>
          <p:cNvGrpSpPr/>
          <p:nvPr/>
        </p:nvGrpSpPr>
        <p:grpSpPr>
          <a:xfrm>
            <a:off x="1684828" y="6006757"/>
            <a:ext cx="1008683" cy="765370"/>
            <a:chOff x="1835143" y="5889512"/>
            <a:chExt cx="987605" cy="750431"/>
          </a:xfrm>
          <a:solidFill>
            <a:srgbClr val="00BCF2"/>
          </a:solidFill>
        </p:grpSpPr>
        <p:sp>
          <p:nvSpPr>
            <p:cNvPr id="105" name="Rectangle 104"/>
            <p:cNvSpPr/>
            <p:nvPr/>
          </p:nvSpPr>
          <p:spPr>
            <a:xfrm>
              <a:off x="1835143" y="5889512"/>
              <a:ext cx="987605"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Blobs</a:t>
              </a:r>
            </a:p>
          </p:txBody>
        </p:sp>
        <p:pic>
          <p:nvPicPr>
            <p:cNvPr id="106" name="Picture 5"/>
            <p:cNvPicPr>
              <a:picLocks noChangeAspect="1"/>
            </p:cNvPicPr>
            <p:nvPr/>
          </p:nvPicPr>
          <p:blipFill>
            <a:blip r:embed="rId28">
              <a:biLevel thresh="50000"/>
              <a:extLst>
                <a:ext uri="{28A0092B-C50C-407E-A947-70E740481C1C}">
                  <a14:useLocalDpi xmlns:a14="http://schemas.microsoft.com/office/drawing/2010/main" val="0"/>
                </a:ext>
              </a:extLst>
            </a:blip>
            <a:srcRect/>
            <a:stretch>
              <a:fillRect/>
            </a:stretch>
          </p:blipFill>
          <p:spPr bwMode="auto">
            <a:xfrm>
              <a:off x="2319000" y="5923381"/>
              <a:ext cx="502177" cy="438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9" name="Group 98"/>
          <p:cNvGrpSpPr/>
          <p:nvPr/>
        </p:nvGrpSpPr>
        <p:grpSpPr>
          <a:xfrm>
            <a:off x="2776048" y="6006757"/>
            <a:ext cx="1008628" cy="765370"/>
            <a:chOff x="2945115" y="5889512"/>
            <a:chExt cx="987552" cy="750431"/>
          </a:xfrm>
          <a:solidFill>
            <a:srgbClr val="002050"/>
          </a:solidFill>
        </p:grpSpPr>
        <p:sp>
          <p:nvSpPr>
            <p:cNvPr id="103" name="Rectangle 102"/>
            <p:cNvSpPr/>
            <p:nvPr/>
          </p:nvSpPr>
          <p:spPr>
            <a:xfrm>
              <a:off x="2945115" y="5889512"/>
              <a:ext cx="987552"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Tables</a:t>
              </a:r>
            </a:p>
          </p:txBody>
        </p:sp>
        <p:pic>
          <p:nvPicPr>
            <p:cNvPr id="104" name="Picture 6"/>
            <p:cNvPicPr>
              <a:picLocks noChangeAspect="1"/>
            </p:cNvPicPr>
            <p:nvPr/>
          </p:nvPicPr>
          <p:blipFill>
            <a:blip r:embed="rId29">
              <a:biLevel thresh="50000"/>
              <a:extLst>
                <a:ext uri="{28A0092B-C50C-407E-A947-70E740481C1C}">
                  <a14:useLocalDpi xmlns:a14="http://schemas.microsoft.com/office/drawing/2010/main" val="0"/>
                </a:ext>
              </a:extLst>
            </a:blip>
            <a:srcRect/>
            <a:stretch>
              <a:fillRect/>
            </a:stretch>
          </p:blipFill>
          <p:spPr bwMode="auto">
            <a:xfrm>
              <a:off x="3414446" y="5925618"/>
              <a:ext cx="502920" cy="4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0" name="Group 99"/>
          <p:cNvGrpSpPr/>
          <p:nvPr/>
        </p:nvGrpSpPr>
        <p:grpSpPr>
          <a:xfrm>
            <a:off x="3861179" y="6008076"/>
            <a:ext cx="1008628" cy="765370"/>
            <a:chOff x="4098563" y="5889512"/>
            <a:chExt cx="987552" cy="750431"/>
          </a:xfrm>
          <a:solidFill>
            <a:srgbClr val="00BCF2"/>
          </a:solidFill>
        </p:grpSpPr>
        <p:sp>
          <p:nvSpPr>
            <p:cNvPr id="101" name="Rectangle 100"/>
            <p:cNvSpPr/>
            <p:nvPr/>
          </p:nvSpPr>
          <p:spPr>
            <a:xfrm>
              <a:off x="4098563" y="5889512"/>
              <a:ext cx="987552"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Queues</a:t>
              </a:r>
            </a:p>
          </p:txBody>
        </p:sp>
        <p:pic>
          <p:nvPicPr>
            <p:cNvPr id="102" name="Picture 7"/>
            <p:cNvPicPr>
              <a:picLocks noChangeAspect="1"/>
            </p:cNvPicPr>
            <p:nvPr/>
          </p:nvPicPr>
          <p:blipFill>
            <a:blip r:embed="rId30">
              <a:biLevel thresh="50000"/>
              <a:extLst>
                <a:ext uri="{28A0092B-C50C-407E-A947-70E740481C1C}">
                  <a14:useLocalDpi xmlns:a14="http://schemas.microsoft.com/office/drawing/2010/main" val="0"/>
                </a:ext>
              </a:extLst>
            </a:blip>
            <a:srcRect/>
            <a:stretch>
              <a:fillRect/>
            </a:stretch>
          </p:blipFill>
          <p:spPr bwMode="auto">
            <a:xfrm>
              <a:off x="4545006" y="5912055"/>
              <a:ext cx="504646" cy="438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07" name="TextBox 106"/>
          <p:cNvSpPr txBox="1"/>
          <p:nvPr/>
        </p:nvSpPr>
        <p:spPr>
          <a:xfrm>
            <a:off x="5069762" y="6523165"/>
            <a:ext cx="490802" cy="270285"/>
          </a:xfrm>
          <a:prstGeom prst="rect">
            <a:avLst/>
          </a:prstGeom>
          <a:solidFill>
            <a:srgbClr val="002050"/>
          </a:solidFill>
        </p:spPr>
        <p:txBody>
          <a:bodyPr wrap="none" rtlCol="0">
            <a:spAutoFit/>
          </a:bodyPr>
          <a:lstStyle/>
          <a:p>
            <a:r>
              <a:rPr lang="en-US" sz="1122" dirty="0">
                <a:solidFill>
                  <a:srgbClr val="FFFFFF"/>
                </a:solidFill>
                <a:cs typeface="Segoe UI" panose="020B0502040204020203" pitchFamily="34" charset="0"/>
              </a:rPr>
              <a:t>Data</a:t>
            </a:r>
          </a:p>
        </p:txBody>
      </p:sp>
      <p:sp>
        <p:nvSpPr>
          <p:cNvPr id="109" name="Rectangle 108"/>
          <p:cNvSpPr/>
          <p:nvPr/>
        </p:nvSpPr>
        <p:spPr>
          <a:xfrm>
            <a:off x="5071800" y="6003906"/>
            <a:ext cx="6994525" cy="775074"/>
          </a:xfrm>
          <a:prstGeom prst="rect">
            <a:avLst/>
          </a:prstGeom>
          <a:solidFill>
            <a:srgbClr val="002050"/>
          </a:solidFill>
          <a:ln w="25400" cap="rnd">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solidFill>
                <a:srgbClr val="FFFFFF"/>
              </a:solidFill>
            </a:endParaRPr>
          </a:p>
        </p:txBody>
      </p:sp>
      <p:sp>
        <p:nvSpPr>
          <p:cNvPr id="111" name="Rectangle 110"/>
          <p:cNvSpPr/>
          <p:nvPr/>
        </p:nvSpPr>
        <p:spPr>
          <a:xfrm>
            <a:off x="6697936" y="6013610"/>
            <a:ext cx="989673" cy="765370"/>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Machine Learning</a:t>
            </a:r>
          </a:p>
        </p:txBody>
      </p:sp>
      <p:grpSp>
        <p:nvGrpSpPr>
          <p:cNvPr id="112" name="Group 111"/>
          <p:cNvGrpSpPr/>
          <p:nvPr/>
        </p:nvGrpSpPr>
        <p:grpSpPr>
          <a:xfrm>
            <a:off x="7762497" y="6013610"/>
            <a:ext cx="989673" cy="765370"/>
            <a:chOff x="8712093" y="5901190"/>
            <a:chExt cx="970356" cy="750431"/>
          </a:xfrm>
          <a:solidFill>
            <a:srgbClr val="002050"/>
          </a:solidFill>
        </p:grpSpPr>
        <p:sp>
          <p:nvSpPr>
            <p:cNvPr id="125" name="Rectangle 124"/>
            <p:cNvSpPr/>
            <p:nvPr/>
          </p:nvSpPr>
          <p:spPr>
            <a:xfrm>
              <a:off x="8712093" y="5901190"/>
              <a:ext cx="970356"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HD Insight</a:t>
              </a:r>
            </a:p>
          </p:txBody>
        </p:sp>
        <p:pic>
          <p:nvPicPr>
            <p:cNvPr id="126" name="Picture 2"/>
            <p:cNvPicPr>
              <a:picLocks noChangeAspect="1"/>
            </p:cNvPicPr>
            <p:nvPr/>
          </p:nvPicPr>
          <p:blipFill>
            <a:blip r:embed="rId31">
              <a:biLevel thresh="50000"/>
              <a:extLst>
                <a:ext uri="{28A0092B-C50C-407E-A947-70E740481C1C}">
                  <a14:useLocalDpi xmlns:a14="http://schemas.microsoft.com/office/drawing/2010/main" val="0"/>
                </a:ext>
              </a:extLst>
            </a:blip>
            <a:srcRect/>
            <a:stretch>
              <a:fillRect/>
            </a:stretch>
          </p:blipFill>
          <p:spPr bwMode="auto">
            <a:xfrm>
              <a:off x="9215240" y="5933905"/>
              <a:ext cx="445775" cy="452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3" name="Group 112"/>
          <p:cNvGrpSpPr/>
          <p:nvPr/>
        </p:nvGrpSpPr>
        <p:grpSpPr>
          <a:xfrm>
            <a:off x="9909212" y="6003018"/>
            <a:ext cx="989673" cy="765370"/>
            <a:chOff x="10837358" y="5901190"/>
            <a:chExt cx="970356" cy="750431"/>
          </a:xfrm>
          <a:solidFill>
            <a:srgbClr val="002050"/>
          </a:solidFill>
        </p:grpSpPr>
        <p:sp>
          <p:nvSpPr>
            <p:cNvPr id="123" name="Rectangle 122"/>
            <p:cNvSpPr/>
            <p:nvPr/>
          </p:nvSpPr>
          <p:spPr>
            <a:xfrm>
              <a:off x="10837358" y="5901190"/>
              <a:ext cx="970356"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Backup and Recovery</a:t>
              </a:r>
            </a:p>
          </p:txBody>
        </p:sp>
        <p:pic>
          <p:nvPicPr>
            <p:cNvPr id="124" name="Picture 14"/>
            <p:cNvPicPr>
              <a:picLocks noChangeAspect="1"/>
            </p:cNvPicPr>
            <p:nvPr/>
          </p:nvPicPr>
          <p:blipFill>
            <a:blip r:embed="rId32">
              <a:biLevel thresh="50000"/>
              <a:extLst>
                <a:ext uri="{28A0092B-C50C-407E-A947-70E740481C1C}">
                  <a14:useLocalDpi xmlns:a14="http://schemas.microsoft.com/office/drawing/2010/main" val="0"/>
                </a:ext>
              </a:extLst>
            </a:blip>
            <a:srcRect/>
            <a:stretch>
              <a:fillRect/>
            </a:stretch>
          </p:blipFill>
          <p:spPr bwMode="auto">
            <a:xfrm>
              <a:off x="11411947" y="5933176"/>
              <a:ext cx="366367" cy="3196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4" name="Group 113"/>
          <p:cNvGrpSpPr/>
          <p:nvPr/>
        </p:nvGrpSpPr>
        <p:grpSpPr>
          <a:xfrm>
            <a:off x="5633375" y="6013610"/>
            <a:ext cx="989673" cy="765370"/>
            <a:chOff x="6604077" y="5901190"/>
            <a:chExt cx="970356" cy="750431"/>
          </a:xfrm>
          <a:solidFill>
            <a:srgbClr val="00BCF2"/>
          </a:solidFill>
        </p:grpSpPr>
        <p:sp>
          <p:nvSpPr>
            <p:cNvPr id="121" name="Rectangle 120"/>
            <p:cNvSpPr/>
            <p:nvPr/>
          </p:nvSpPr>
          <p:spPr>
            <a:xfrm>
              <a:off x="6604077" y="5901190"/>
              <a:ext cx="970356"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SQL Database</a:t>
              </a:r>
            </a:p>
          </p:txBody>
        </p:sp>
        <p:pic>
          <p:nvPicPr>
            <p:cNvPr id="122" name="Picture 3"/>
            <p:cNvPicPr>
              <a:picLocks noChangeAspect="1"/>
            </p:cNvPicPr>
            <p:nvPr/>
          </p:nvPicPr>
          <p:blipFill>
            <a:blip r:embed="rId33">
              <a:biLevel thresh="50000"/>
              <a:extLst>
                <a:ext uri="{28A0092B-C50C-407E-A947-70E740481C1C}">
                  <a14:useLocalDpi xmlns:a14="http://schemas.microsoft.com/office/drawing/2010/main" val="0"/>
                </a:ext>
              </a:extLst>
            </a:blip>
            <a:srcRect/>
            <a:stretch>
              <a:fillRect/>
            </a:stretch>
          </p:blipFill>
          <p:spPr bwMode="auto">
            <a:xfrm>
              <a:off x="7126586" y="5933905"/>
              <a:ext cx="406270" cy="428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5" name="Group 114"/>
          <p:cNvGrpSpPr/>
          <p:nvPr/>
        </p:nvGrpSpPr>
        <p:grpSpPr>
          <a:xfrm>
            <a:off x="8827058" y="6013610"/>
            <a:ext cx="1007266" cy="765370"/>
            <a:chOff x="9766101" y="5901190"/>
            <a:chExt cx="987605" cy="750431"/>
          </a:xfrm>
          <a:solidFill>
            <a:srgbClr val="002050"/>
          </a:solidFill>
        </p:grpSpPr>
        <p:sp>
          <p:nvSpPr>
            <p:cNvPr id="119" name="Rectangle 118"/>
            <p:cNvSpPr/>
            <p:nvPr/>
          </p:nvSpPr>
          <p:spPr>
            <a:xfrm>
              <a:off x="9766101" y="5901190"/>
              <a:ext cx="987605"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a:solidFill>
                    <a:srgbClr val="FFFFFF"/>
                  </a:solidFill>
                  <a:cs typeface="Segoe UI" panose="020B0502040204020203" pitchFamily="34" charset="0"/>
                </a:rPr>
                <a:t>Caching</a:t>
              </a:r>
            </a:p>
          </p:txBody>
        </p:sp>
        <p:pic>
          <p:nvPicPr>
            <p:cNvPr id="120" name="Picture 6"/>
            <p:cNvPicPr>
              <a:picLocks noChangeAspect="1"/>
            </p:cNvPicPr>
            <p:nvPr/>
          </p:nvPicPr>
          <p:blipFill>
            <a:blip r:embed="rId34">
              <a:biLevel thresh="50000"/>
              <a:extLst>
                <a:ext uri="{28A0092B-C50C-407E-A947-70E740481C1C}">
                  <a14:useLocalDpi xmlns:a14="http://schemas.microsoft.com/office/drawing/2010/main" val="0"/>
                </a:ext>
              </a:extLst>
            </a:blip>
            <a:srcRect/>
            <a:stretch>
              <a:fillRect/>
            </a:stretch>
          </p:blipFill>
          <p:spPr bwMode="auto">
            <a:xfrm>
              <a:off x="10369074" y="5978299"/>
              <a:ext cx="332931" cy="3635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6" name="Group 115"/>
          <p:cNvGrpSpPr/>
          <p:nvPr/>
        </p:nvGrpSpPr>
        <p:grpSpPr>
          <a:xfrm>
            <a:off x="10973772" y="6003018"/>
            <a:ext cx="989673" cy="765370"/>
            <a:chOff x="10780242" y="5885642"/>
            <a:chExt cx="970356" cy="750431"/>
          </a:xfrm>
          <a:solidFill>
            <a:srgbClr val="002050"/>
          </a:solidFill>
        </p:grpSpPr>
        <p:sp>
          <p:nvSpPr>
            <p:cNvPr id="117" name="Rectangle 116"/>
            <p:cNvSpPr/>
            <p:nvPr/>
          </p:nvSpPr>
          <p:spPr>
            <a:xfrm>
              <a:off x="10780242" y="5885642"/>
              <a:ext cx="970356" cy="7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122" dirty="0" err="1">
                  <a:solidFill>
                    <a:srgbClr val="FFFFFF"/>
                  </a:solidFill>
                  <a:cs typeface="Segoe UI" panose="020B0502040204020203" pitchFamily="34" charset="0"/>
                </a:rPr>
                <a:t>StorSimple</a:t>
              </a:r>
              <a:endParaRPr lang="en-US" sz="1122" dirty="0">
                <a:solidFill>
                  <a:srgbClr val="FFFFFF"/>
                </a:solidFill>
                <a:cs typeface="Segoe UI" panose="020B0502040204020203" pitchFamily="34" charset="0"/>
              </a:endParaRPr>
            </a:p>
          </p:txBody>
        </p:sp>
        <p:pic>
          <p:nvPicPr>
            <p:cNvPr id="118" name="Picture 15"/>
            <p:cNvPicPr>
              <a:picLocks noChangeAspect="1"/>
            </p:cNvPicPr>
            <p:nvPr/>
          </p:nvPicPr>
          <p:blipFill>
            <a:blip r:embed="rId35">
              <a:biLevel thresh="50000"/>
              <a:extLst>
                <a:ext uri="{28A0092B-C50C-407E-A947-70E740481C1C}">
                  <a14:useLocalDpi xmlns:a14="http://schemas.microsoft.com/office/drawing/2010/main" val="0"/>
                </a:ext>
              </a:extLst>
            </a:blip>
            <a:srcRect/>
            <a:stretch>
              <a:fillRect/>
            </a:stretch>
          </p:blipFill>
          <p:spPr bwMode="auto">
            <a:xfrm>
              <a:off x="11226879" y="5948524"/>
              <a:ext cx="499574" cy="4383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7" name="Picture 12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311454" y="6067152"/>
            <a:ext cx="340963" cy="330307"/>
          </a:xfrm>
          <a:prstGeom prst="rect">
            <a:avLst/>
          </a:prstGeom>
          <a:solidFill>
            <a:srgbClr val="002050"/>
          </a:solidFill>
        </p:spPr>
      </p:pic>
    </p:spTree>
    <p:extLst>
      <p:ext uri="{BB962C8B-B14F-4D97-AF65-F5344CB8AC3E}">
        <p14:creationId xmlns:p14="http://schemas.microsoft.com/office/powerpoint/2010/main" val="8469389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the App</a:t>
            </a:r>
            <a:endParaRPr lang="en-US" dirty="0"/>
          </a:p>
        </p:txBody>
      </p:sp>
    </p:spTree>
    <p:extLst>
      <p:ext uri="{BB962C8B-B14F-4D97-AF65-F5344CB8AC3E}">
        <p14:creationId xmlns:p14="http://schemas.microsoft.com/office/powerpoint/2010/main" val="8061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Daniel Fernandez</External_x0020_Speaker>
    <Session_x0020_Code xmlns="e36bfbf9-5e42-489c-a259-4c54eb22cb57">DEV-B336</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e36bfbf9-5e42-489c-a259-4c54eb22cb57"/>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230e9df3-be65-4c73-a93b-d1236ebd677e"/>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2761</Words>
  <Application>Microsoft Office PowerPoint</Application>
  <PresentationFormat>Custom</PresentationFormat>
  <Paragraphs>319</Paragraphs>
  <Slides>25</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Segoe UI</vt:lpstr>
      <vt:lpstr>Segoe UI Light</vt:lpstr>
      <vt:lpstr>Wingdings</vt:lpstr>
      <vt:lpstr>TEE14 Speaker PPT Template</vt:lpstr>
      <vt:lpstr>TechEd 2014 Dk Blue</vt:lpstr>
      <vt:lpstr>PowerPoint Presentation</vt:lpstr>
      <vt:lpstr>Getting Started with Microsoft Azure for ASP.NET Developers </vt:lpstr>
      <vt:lpstr>“For the things we have to learn before we can do them, we learn by doing them.” </vt:lpstr>
      <vt:lpstr>Learn by doing it live</vt:lpstr>
      <vt:lpstr>Azure Overview  in 3 Slides</vt:lpstr>
      <vt:lpstr>Microsoft Azure</vt:lpstr>
      <vt:lpstr>Hosting Models</vt:lpstr>
      <vt:lpstr>Azure Services</vt:lpstr>
      <vt:lpstr>Building the App</vt:lpstr>
      <vt:lpstr>PowerPoint Presentation</vt:lpstr>
      <vt:lpstr>Data Services in our demo</vt:lpstr>
      <vt:lpstr>Build the app</vt:lpstr>
      <vt:lpstr>Scale Out using a Queue Centric Work Pattern</vt:lpstr>
      <vt:lpstr>Queue Centric Work Pattern</vt:lpstr>
      <vt:lpstr>Redundancy in Azure</vt:lpstr>
      <vt:lpstr>Dev &amp; Test in the Cloud</vt:lpstr>
      <vt:lpstr>Dev &amp; Test On Premises</vt:lpstr>
      <vt:lpstr>Dev &amp; Test in the Cloud</vt:lpstr>
      <vt:lpstr>PowerPoint Presentation</vt:lpstr>
      <vt:lpstr>Related content</vt:lpstr>
      <vt:lpstr>DEV Track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Microsoft Azure for ASP.NET Developers</dc:title>
  <dc:subject>TechEd 2014</dc:subject>
  <dc:creator>Shows</dc:creator>
  <cp:keywords/>
  <dc:description>Template: Jordan Cayabyab, Artitudes Design
Formatting: 
Audience Type:</dc:description>
  <cp:lastModifiedBy>Shows</cp:lastModifiedBy>
  <cp:revision>3</cp:revision>
  <dcterms:created xsi:type="dcterms:W3CDTF">2014-10-27T09:59:13Z</dcterms:created>
  <dcterms:modified xsi:type="dcterms:W3CDTF">2014-10-29T13:06:36Z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