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2" r:id="rId6"/>
  </p:sldMasterIdLst>
  <p:notesMasterIdLst>
    <p:notesMasterId r:id="rId30"/>
  </p:notesMasterIdLst>
  <p:handoutMasterIdLst>
    <p:handoutMasterId r:id="rId31"/>
  </p:handoutMasterIdLst>
  <p:sldIdLst>
    <p:sldId id="256" r:id="rId7"/>
    <p:sldId id="257" r:id="rId8"/>
    <p:sldId id="278"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7" r:id="rId26"/>
    <p:sldId id="280" r:id="rId27"/>
    <p:sldId id="279" r:id="rId28"/>
    <p:sldId id="276"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5184"/>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53806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04687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92F39-2811-4AA3-B9F7-AC30787B90F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5248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92F39-2811-4AA3-B9F7-AC30787B90F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090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92F39-2811-4AA3-B9F7-AC30787B90F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9372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92F39-2811-4AA3-B9F7-AC30787B90F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9695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72813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20</a:t>
            </a:fld>
            <a:endParaRPr lang="en-US"/>
          </a:p>
        </p:txBody>
      </p:sp>
    </p:spTree>
    <p:extLst>
      <p:ext uri="{BB962C8B-B14F-4D97-AF65-F5344CB8AC3E}">
        <p14:creationId xmlns:p14="http://schemas.microsoft.com/office/powerpoint/2010/main" val="196632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5691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083407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65308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80443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828999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372225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5200705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1418899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992261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334900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64155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88850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6395799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1091979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71517843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99745303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716622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903974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724213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080978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612847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857165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852434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56392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89660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83887022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46321370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50589050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04376342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21038536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81161233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392447395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192632977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339508460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468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83364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55960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62138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93957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850454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92306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608552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pPr defTabSz="932597"/>
            <a:fld id="{0D31CF7C-9B00-4D9B-AA08-9188459154C7}" type="datetimeFigureOut">
              <a:rPr lang="en-US" smtClean="0">
                <a:solidFill>
                  <a:srgbClr val="FFFFFF"/>
                </a:solidFill>
              </a:rPr>
              <a:pPr defTabSz="932597"/>
              <a:t>10/30/2014</a:t>
            </a:fld>
            <a:endParaRPr lang="en-US">
              <a:solidFill>
                <a:srgbClr val="FFFFFF"/>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FFFFFF"/>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pPr defTabSz="932597"/>
            <a:fld id="{60F81240-B041-42E6-A3DE-D0E5003EC038}" type="slidenum">
              <a:rPr lang="en-US" smtClean="0">
                <a:solidFill>
                  <a:srgbClr val="FFFFFF"/>
                </a:solidFill>
              </a:rPr>
              <a:pPr defTabSz="932597"/>
              <a:t>‹#›</a:t>
            </a:fld>
            <a:endParaRPr lang="en-US">
              <a:solidFill>
                <a:srgbClr val="FFFFFF"/>
              </a:solidFill>
            </a:endParaRPr>
          </a:p>
        </p:txBody>
      </p:sp>
    </p:spTree>
    <p:extLst>
      <p:ext uri="{BB962C8B-B14F-4D97-AF65-F5344CB8AC3E}">
        <p14:creationId xmlns:p14="http://schemas.microsoft.com/office/powerpoint/2010/main" val="23151549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9729616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570305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724188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229972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92216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246166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3838311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7841071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62357751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15002275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173172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354814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791589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7235989"/>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695449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421951"/>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357045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479948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370589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10162243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436594638"/>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17644843"/>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41717793"/>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75520863"/>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9481236"/>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52980242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45060011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72164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42804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image" Target="../media/image1.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theme" Target="../theme/theme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image" Target="../media/image2.png"/><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423598143"/>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 id="2147484320" r:id="rId36"/>
    <p:sldLayoutId id="2147484321" r:id="rId37"/>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761338964"/>
      </p:ext>
    </p:extLst>
  </p:cSld>
  <p:clrMap bg1="dk1" tx1="lt1" bg2="dk2" tx2="lt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38" r:id="rId16"/>
    <p:sldLayoutId id="2147484339" r:id="rId17"/>
    <p:sldLayoutId id="2147484340" r:id="rId18"/>
    <p:sldLayoutId id="2147484341" r:id="rId19"/>
    <p:sldLayoutId id="2147484342" r:id="rId20"/>
    <p:sldLayoutId id="2147484343" r:id="rId21"/>
    <p:sldLayoutId id="2147484344" r:id="rId22"/>
    <p:sldLayoutId id="2147484345" r:id="rId23"/>
    <p:sldLayoutId id="2147484346" r:id="rId24"/>
    <p:sldLayoutId id="2147484347" r:id="rId25"/>
    <p:sldLayoutId id="2147484348" r:id="rId26"/>
    <p:sldLayoutId id="2147484349" r:id="rId27"/>
    <p:sldLayoutId id="2147484350" r:id="rId28"/>
    <p:sldLayoutId id="2147484351" r:id="rId29"/>
    <p:sldLayoutId id="2147484352" r:id="rId30"/>
    <p:sldLayoutId id="2147484353" r:id="rId31"/>
    <p:sldLayoutId id="2147484354" r:id="rId32"/>
    <p:sldLayoutId id="2147484355"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5987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Exactly Is Collected?</a:t>
            </a:r>
            <a:endParaRPr lang="en-US" dirty="0"/>
          </a:p>
        </p:txBody>
      </p:sp>
      <p:sp>
        <p:nvSpPr>
          <p:cNvPr id="6" name="Text Placeholder 5"/>
          <p:cNvSpPr>
            <a:spLocks noGrp="1"/>
          </p:cNvSpPr>
          <p:nvPr>
            <p:ph type="body" sz="quarter" idx="10"/>
          </p:nvPr>
        </p:nvSpPr>
        <p:spPr>
          <a:xfrm>
            <a:off x="275482" y="1212849"/>
            <a:ext cx="5485621" cy="3068669"/>
          </a:xfrm>
        </p:spPr>
        <p:txBody>
          <a:bodyPr/>
          <a:lstStyle/>
          <a:p>
            <a:r>
              <a:rPr lang="en-US" dirty="0" smtClean="0"/>
              <a:t>Parameters</a:t>
            </a:r>
          </a:p>
          <a:p>
            <a:r>
              <a:rPr lang="en-US" dirty="0" smtClean="0"/>
              <a:t>Return values</a:t>
            </a:r>
          </a:p>
          <a:p>
            <a:r>
              <a:rPr lang="en-US" dirty="0" smtClean="0"/>
              <a:t>Reference type locals</a:t>
            </a:r>
          </a:p>
          <a:p>
            <a:pPr lvl="1"/>
            <a:r>
              <a:rPr lang="en-US" dirty="0" smtClean="0"/>
              <a:t>For each referenced object, whether or not it was there, but not its contents</a:t>
            </a:r>
            <a:endParaRPr lang="en-US" dirty="0"/>
          </a:p>
        </p:txBody>
      </p:sp>
      <p:sp>
        <p:nvSpPr>
          <p:cNvPr id="7" name="Text Placeholder 6"/>
          <p:cNvSpPr>
            <a:spLocks noGrp="1"/>
          </p:cNvSpPr>
          <p:nvPr>
            <p:ph type="body" sz="quarter" idx="11"/>
          </p:nvPr>
        </p:nvSpPr>
        <p:spPr>
          <a:xfrm>
            <a:off x="5562793" y="1370157"/>
            <a:ext cx="6598202" cy="3550773"/>
          </a:xfrm>
        </p:spPr>
        <p:style>
          <a:lnRef idx="2">
            <a:schemeClr val="dk1"/>
          </a:lnRef>
          <a:fillRef idx="1">
            <a:schemeClr val="lt1"/>
          </a:fillRef>
          <a:effectRef idx="0">
            <a:schemeClr val="dk1"/>
          </a:effectRef>
          <a:fontRef idx="minor">
            <a:schemeClr val="dk1"/>
          </a:fontRef>
        </p:style>
        <p:txBody>
          <a:bodyPr/>
          <a:lstStyle/>
          <a:p>
            <a:pPr defTabSz="932597">
              <a:buNone/>
              <a:defRPr/>
            </a:pPr>
            <a:r>
              <a:rPr lang="en-US" sz="2448" dirty="0">
                <a:solidFill>
                  <a:prstClr val="black"/>
                </a:solidFill>
                <a:latin typeface="Consolas" pitchFamily="49" charset="0"/>
                <a:cs typeface="Courier New" pitchFamily="49" charset="0"/>
              </a:rPr>
              <a:t>void </a:t>
            </a:r>
            <a:r>
              <a:rPr lang="en-US" sz="2448" dirty="0" err="1">
                <a:solidFill>
                  <a:prstClr val="black"/>
                </a:solidFill>
                <a:latin typeface="Consolas" pitchFamily="49" charset="0"/>
                <a:cs typeface="Courier New" pitchFamily="49" charset="0"/>
              </a:rPr>
              <a:t>ReadTweets</a:t>
            </a:r>
            <a:r>
              <a:rPr lang="en-US" sz="2448" dirty="0">
                <a:solidFill>
                  <a:prstClr val="black"/>
                </a:solidFill>
                <a:latin typeface="Consolas" pitchFamily="49" charset="0"/>
                <a:cs typeface="Courier New" pitchFamily="49" charset="0"/>
              </a:rPr>
              <a:t>(string </a:t>
            </a:r>
            <a:r>
              <a:rPr lang="en-US" sz="2448" b="1" dirty="0">
                <a:solidFill>
                  <a:srgbClr val="7030A0"/>
                </a:solidFill>
                <a:latin typeface="Consolas" pitchFamily="49" charset="0"/>
                <a:cs typeface="Courier New" pitchFamily="49" charset="0"/>
              </a:rPr>
              <a:t>account</a:t>
            </a:r>
            <a:r>
              <a:rPr lang="en-US" sz="2448" dirty="0">
                <a:solidFill>
                  <a:prstClr val="black"/>
                </a:solidFill>
                <a:latin typeface="Consolas" pitchFamily="49" charset="0"/>
                <a:cs typeface="Courier New" pitchFamily="49" charset="0"/>
              </a:rPr>
              <a:t>)</a:t>
            </a:r>
          </a:p>
          <a:p>
            <a:pPr defTabSz="932597">
              <a:buNone/>
              <a:defRPr/>
            </a:pPr>
            <a:r>
              <a:rPr lang="en-US" sz="2448" dirty="0">
                <a:solidFill>
                  <a:prstClr val="black"/>
                </a:solidFill>
                <a:latin typeface="Consolas" pitchFamily="49" charset="0"/>
                <a:cs typeface="Courier New" pitchFamily="49" charset="0"/>
              </a:rPr>
              <a:t>{</a:t>
            </a:r>
          </a:p>
          <a:p>
            <a:pPr defTabSz="932597">
              <a:buNone/>
              <a:defRPr/>
            </a:pPr>
            <a:r>
              <a:rPr lang="en-US" sz="2448" dirty="0">
                <a:solidFill>
                  <a:prstClr val="black"/>
                </a:solidFill>
                <a:latin typeface="Consolas" pitchFamily="49" charset="0"/>
                <a:cs typeface="Courier New" pitchFamily="49" charset="0"/>
              </a:rPr>
              <a:t>  </a:t>
            </a:r>
            <a:r>
              <a:rPr lang="en-US" sz="2448" dirty="0" err="1">
                <a:solidFill>
                  <a:prstClr val="black"/>
                </a:solidFill>
                <a:latin typeface="Consolas" pitchFamily="49" charset="0"/>
                <a:cs typeface="Courier New" pitchFamily="49" charset="0"/>
              </a:rPr>
              <a:t>var</a:t>
            </a:r>
            <a:r>
              <a:rPr lang="en-US" sz="2448" dirty="0">
                <a:solidFill>
                  <a:prstClr val="black"/>
                </a:solidFill>
                <a:latin typeface="Consolas" pitchFamily="49" charset="0"/>
                <a:cs typeface="Courier New" pitchFamily="49" charset="0"/>
              </a:rPr>
              <a:t> </a:t>
            </a:r>
            <a:r>
              <a:rPr lang="en-US" sz="2448" b="1" dirty="0">
                <a:solidFill>
                  <a:srgbClr val="7030A0"/>
                </a:solidFill>
                <a:latin typeface="Consolas" pitchFamily="49" charset="0"/>
                <a:cs typeface="Courier New" pitchFamily="49" charset="0"/>
              </a:rPr>
              <a:t>tweets</a:t>
            </a:r>
            <a:r>
              <a:rPr lang="en-US" sz="2448" dirty="0">
                <a:solidFill>
                  <a:prstClr val="black"/>
                </a:solidFill>
                <a:latin typeface="Consolas" pitchFamily="49" charset="0"/>
                <a:cs typeface="Courier New" pitchFamily="49" charset="0"/>
              </a:rPr>
              <a:t> = </a:t>
            </a:r>
            <a:r>
              <a:rPr lang="en-US" sz="2448" dirty="0" err="1">
                <a:solidFill>
                  <a:prstClr val="black"/>
                </a:solidFill>
                <a:latin typeface="Consolas" pitchFamily="49" charset="0"/>
                <a:cs typeface="Courier New" pitchFamily="49" charset="0"/>
              </a:rPr>
              <a:t>GetTweets</a:t>
            </a:r>
            <a:r>
              <a:rPr lang="en-US" sz="2448" dirty="0">
                <a:solidFill>
                  <a:prstClr val="black"/>
                </a:solidFill>
                <a:latin typeface="Consolas" pitchFamily="49" charset="0"/>
                <a:cs typeface="Courier New" pitchFamily="49" charset="0"/>
              </a:rPr>
              <a:t>(account);</a:t>
            </a:r>
          </a:p>
          <a:p>
            <a:pPr defTabSz="932597">
              <a:buNone/>
              <a:defRPr/>
            </a:pPr>
            <a:r>
              <a:rPr lang="en-US" sz="2448" dirty="0">
                <a:solidFill>
                  <a:prstClr val="black"/>
                </a:solidFill>
                <a:latin typeface="Consolas" pitchFamily="49" charset="0"/>
                <a:cs typeface="Courier New" pitchFamily="49" charset="0"/>
              </a:rPr>
              <a:t>  </a:t>
            </a:r>
            <a:r>
              <a:rPr lang="en-US" sz="2448" dirty="0" err="1">
                <a:solidFill>
                  <a:prstClr val="black"/>
                </a:solidFill>
                <a:latin typeface="Consolas" pitchFamily="49" charset="0"/>
                <a:cs typeface="Courier New" pitchFamily="49" charset="0"/>
              </a:rPr>
              <a:t>int</a:t>
            </a:r>
            <a:r>
              <a:rPr lang="en-US" sz="2448" dirty="0">
                <a:solidFill>
                  <a:prstClr val="black"/>
                </a:solidFill>
                <a:latin typeface="Consolas" pitchFamily="49" charset="0"/>
                <a:cs typeface="Courier New" pitchFamily="49" charset="0"/>
              </a:rPr>
              <a:t> </a:t>
            </a:r>
            <a:r>
              <a:rPr lang="en-US" sz="2448" b="1" dirty="0">
                <a:solidFill>
                  <a:srgbClr val="FF0000"/>
                </a:solidFill>
                <a:latin typeface="Consolas" pitchFamily="49" charset="0"/>
                <a:cs typeface="Courier New" pitchFamily="49" charset="0"/>
              </a:rPr>
              <a:t>count</a:t>
            </a:r>
            <a:r>
              <a:rPr lang="en-US" sz="2448" dirty="0">
                <a:solidFill>
                  <a:prstClr val="black"/>
                </a:solidFill>
                <a:latin typeface="Consolas" pitchFamily="49" charset="0"/>
                <a:cs typeface="Courier New" pitchFamily="49" charset="0"/>
              </a:rPr>
              <a:t> = 3;</a:t>
            </a:r>
          </a:p>
          <a:p>
            <a:pPr defTabSz="932597">
              <a:buNone/>
              <a:defRPr/>
            </a:pPr>
            <a:r>
              <a:rPr lang="en-US" sz="2448" dirty="0">
                <a:solidFill>
                  <a:prstClr val="black"/>
                </a:solidFill>
                <a:latin typeface="Consolas" pitchFamily="49" charset="0"/>
                <a:cs typeface="Courier New" pitchFamily="49" charset="0"/>
              </a:rPr>
              <a:t>  for (</a:t>
            </a:r>
            <a:r>
              <a:rPr lang="en-US" sz="2448" dirty="0" err="1">
                <a:solidFill>
                  <a:prstClr val="black"/>
                </a:solidFill>
                <a:latin typeface="Consolas" pitchFamily="49" charset="0"/>
                <a:cs typeface="Courier New" pitchFamily="49" charset="0"/>
              </a:rPr>
              <a:t>int</a:t>
            </a:r>
            <a:r>
              <a:rPr lang="en-US" sz="2448" dirty="0">
                <a:solidFill>
                  <a:prstClr val="black"/>
                </a:solidFill>
                <a:latin typeface="Consolas" pitchFamily="49" charset="0"/>
                <a:cs typeface="Courier New" pitchFamily="49" charset="0"/>
              </a:rPr>
              <a:t> </a:t>
            </a:r>
            <a:r>
              <a:rPr lang="en-US" sz="2448" b="1" dirty="0" err="1">
                <a:solidFill>
                  <a:srgbClr val="FF0000"/>
                </a:solidFill>
                <a:latin typeface="Consolas" pitchFamily="49" charset="0"/>
                <a:cs typeface="Courier New" pitchFamily="49" charset="0"/>
              </a:rPr>
              <a:t>i</a:t>
            </a:r>
            <a:r>
              <a:rPr lang="en-US" sz="2448" dirty="0">
                <a:solidFill>
                  <a:prstClr val="black"/>
                </a:solidFill>
                <a:latin typeface="Consolas" pitchFamily="49" charset="0"/>
                <a:cs typeface="Courier New" pitchFamily="49" charset="0"/>
              </a:rPr>
              <a:t> = 0; </a:t>
            </a:r>
            <a:r>
              <a:rPr lang="en-US" sz="2448" dirty="0" err="1">
                <a:solidFill>
                  <a:prstClr val="black"/>
                </a:solidFill>
                <a:latin typeface="Consolas" pitchFamily="49" charset="0"/>
                <a:cs typeface="Courier New" pitchFamily="49" charset="0"/>
              </a:rPr>
              <a:t>i</a:t>
            </a:r>
            <a:r>
              <a:rPr lang="en-US" sz="2448" dirty="0">
                <a:solidFill>
                  <a:prstClr val="black"/>
                </a:solidFill>
                <a:latin typeface="Consolas" pitchFamily="49" charset="0"/>
                <a:cs typeface="Courier New" pitchFamily="49" charset="0"/>
              </a:rPr>
              <a:t> &lt; count; ++</a:t>
            </a:r>
            <a:r>
              <a:rPr lang="en-US" sz="2448" dirty="0" err="1">
                <a:solidFill>
                  <a:prstClr val="black"/>
                </a:solidFill>
                <a:latin typeface="Consolas" pitchFamily="49" charset="0"/>
                <a:cs typeface="Courier New" pitchFamily="49" charset="0"/>
              </a:rPr>
              <a:t>i</a:t>
            </a:r>
            <a:r>
              <a:rPr lang="en-US" sz="2448" dirty="0">
                <a:solidFill>
                  <a:prstClr val="black"/>
                </a:solidFill>
                <a:latin typeface="Consolas" pitchFamily="49" charset="0"/>
                <a:cs typeface="Courier New" pitchFamily="49" charset="0"/>
              </a:rPr>
              <a:t>)</a:t>
            </a:r>
          </a:p>
          <a:p>
            <a:pPr defTabSz="932597">
              <a:buNone/>
              <a:defRPr/>
            </a:pPr>
            <a:r>
              <a:rPr lang="en-US" sz="2448" dirty="0">
                <a:solidFill>
                  <a:prstClr val="black"/>
                </a:solidFill>
                <a:latin typeface="Consolas" pitchFamily="49" charset="0"/>
                <a:cs typeface="Courier New" pitchFamily="49" charset="0"/>
              </a:rPr>
              <a:t>    </a:t>
            </a:r>
            <a:r>
              <a:rPr lang="en-US" sz="2448" dirty="0" err="1">
                <a:solidFill>
                  <a:prstClr val="black"/>
                </a:solidFill>
                <a:latin typeface="Consolas" pitchFamily="49" charset="0"/>
                <a:cs typeface="Courier New" pitchFamily="49" charset="0"/>
              </a:rPr>
              <a:t>DisplayTweet</a:t>
            </a:r>
            <a:r>
              <a:rPr lang="en-US" sz="2448" dirty="0">
                <a:solidFill>
                  <a:prstClr val="black"/>
                </a:solidFill>
                <a:latin typeface="Consolas" pitchFamily="49" charset="0"/>
                <a:cs typeface="Courier New" pitchFamily="49" charset="0"/>
              </a:rPr>
              <a:t>(</a:t>
            </a:r>
            <a:r>
              <a:rPr lang="en-US" sz="2448" b="1" dirty="0">
                <a:solidFill>
                  <a:srgbClr val="7030A0"/>
                </a:solidFill>
                <a:latin typeface="Consolas" pitchFamily="49" charset="0"/>
                <a:cs typeface="Courier New" pitchFamily="49" charset="0"/>
              </a:rPr>
              <a:t>tweets[</a:t>
            </a:r>
            <a:r>
              <a:rPr lang="en-US" sz="2448" b="1" dirty="0" err="1">
                <a:solidFill>
                  <a:srgbClr val="7030A0"/>
                </a:solidFill>
                <a:latin typeface="Consolas" pitchFamily="49" charset="0"/>
                <a:cs typeface="Courier New" pitchFamily="49" charset="0"/>
              </a:rPr>
              <a:t>i</a:t>
            </a:r>
            <a:r>
              <a:rPr lang="en-US" sz="2448" b="1" dirty="0">
                <a:solidFill>
                  <a:srgbClr val="7030A0"/>
                </a:solidFill>
                <a:latin typeface="Consolas" pitchFamily="49" charset="0"/>
                <a:cs typeface="Courier New" pitchFamily="49" charset="0"/>
              </a:rPr>
              <a:t>]</a:t>
            </a:r>
            <a:r>
              <a:rPr lang="en-US" sz="2448" dirty="0">
                <a:solidFill>
                  <a:prstClr val="black"/>
                </a:solidFill>
                <a:latin typeface="Consolas" pitchFamily="49" charset="0"/>
                <a:cs typeface="Courier New" pitchFamily="49" charset="0"/>
              </a:rPr>
              <a:t>);</a:t>
            </a:r>
          </a:p>
          <a:p>
            <a:pPr defTabSz="932597">
              <a:buNone/>
              <a:defRPr/>
            </a:pPr>
            <a:r>
              <a:rPr lang="en-US" sz="2448" dirty="0">
                <a:solidFill>
                  <a:prstClr val="black"/>
                </a:solidFill>
                <a:latin typeface="Consolas" pitchFamily="49" charset="0"/>
                <a:cs typeface="Courier New" pitchFamily="49" charset="0"/>
              </a:rPr>
              <a:t>}</a:t>
            </a:r>
          </a:p>
        </p:txBody>
      </p:sp>
    </p:spTree>
    <p:extLst>
      <p:ext uri="{BB962C8B-B14F-4D97-AF65-F5344CB8AC3E}">
        <p14:creationId xmlns:p14="http://schemas.microsoft.com/office/powerpoint/2010/main" val="19926196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5481" y="1212850"/>
            <a:ext cx="11885514" cy="4084278"/>
          </a:xfrm>
        </p:spPr>
        <p:txBody>
          <a:bodyPr/>
          <a:lstStyle/>
          <a:p>
            <a:r>
              <a:rPr lang="en-US" dirty="0" smtClean="0"/>
              <a:t>Visual Studio saves .</a:t>
            </a:r>
            <a:r>
              <a:rPr lang="en-US" dirty="0" err="1" smtClean="0"/>
              <a:t>itrace</a:t>
            </a:r>
            <a:r>
              <a:rPr lang="en-US" dirty="0" smtClean="0"/>
              <a:t> files from each run</a:t>
            </a:r>
          </a:p>
          <a:p>
            <a:r>
              <a:rPr lang="en-US" dirty="0" err="1" smtClean="0"/>
              <a:t>IntelliTrace</a:t>
            </a:r>
            <a:r>
              <a:rPr lang="en-US" dirty="0"/>
              <a:t> </a:t>
            </a:r>
            <a:r>
              <a:rPr lang="en-US" dirty="0" smtClean="0"/>
              <a:t>stand-alone collector</a:t>
            </a:r>
          </a:p>
          <a:p>
            <a:pPr marL="0" indent="0">
              <a:buNone/>
            </a:pPr>
            <a:r>
              <a:rPr lang="en-US" sz="2448" dirty="0">
                <a:latin typeface="Consolas" panose="020B0609020204030204" pitchFamily="49" charset="0"/>
                <a:cs typeface="Consolas" panose="020B0609020204030204" pitchFamily="49" charset="0"/>
              </a:rPr>
              <a:t>	IntelliTraceSC.exe launch /</a:t>
            </a:r>
            <a:r>
              <a:rPr lang="en-US" sz="2448" dirty="0" err="1">
                <a:latin typeface="Consolas" panose="020B0609020204030204" pitchFamily="49" charset="0"/>
                <a:cs typeface="Consolas" panose="020B0609020204030204" pitchFamily="49" charset="0"/>
              </a:rPr>
              <a:t>cp:plan.xml</a:t>
            </a:r>
            <a:r>
              <a:rPr lang="en-US" sz="2448" dirty="0">
                <a:latin typeface="Consolas" panose="020B0609020204030204" pitchFamily="49" charset="0"/>
                <a:cs typeface="Consolas" panose="020B0609020204030204" pitchFamily="49" charset="0"/>
              </a:rPr>
              <a:t> app.exe</a:t>
            </a:r>
          </a:p>
          <a:p>
            <a:pPr lvl="1"/>
            <a:r>
              <a:rPr lang="en-US" dirty="0" smtClean="0"/>
              <a:t>PowerShell </a:t>
            </a:r>
            <a:r>
              <a:rPr lang="en-US" dirty="0" err="1" smtClean="0"/>
              <a:t>cmdlets</a:t>
            </a:r>
            <a:r>
              <a:rPr lang="en-US" dirty="0" smtClean="0"/>
              <a:t> for ASP.NET/SharePoint</a:t>
            </a:r>
          </a:p>
          <a:p>
            <a:pPr marL="0" indent="0">
              <a:buNone/>
            </a:pPr>
            <a:r>
              <a:rPr lang="en-US" sz="2448" dirty="0">
                <a:latin typeface="Consolas" panose="020B0609020204030204" pitchFamily="49" charset="0"/>
                <a:cs typeface="Consolas" panose="020B0609020204030204" pitchFamily="49" charset="0"/>
              </a:rPr>
              <a:t>	Start-</a:t>
            </a:r>
            <a:r>
              <a:rPr lang="en-US" sz="2448" dirty="0" err="1">
                <a:latin typeface="Consolas" panose="020B0609020204030204" pitchFamily="49" charset="0"/>
                <a:cs typeface="Consolas" panose="020B0609020204030204" pitchFamily="49" charset="0"/>
              </a:rPr>
              <a:t>IntelliTraceCollection</a:t>
            </a:r>
            <a:r>
              <a:rPr lang="en-US" sz="2448" dirty="0">
                <a:latin typeface="Consolas" panose="020B0609020204030204" pitchFamily="49" charset="0"/>
                <a:cs typeface="Consolas" panose="020B0609020204030204" pitchFamily="49" charset="0"/>
              </a:rPr>
              <a:t> "</a:t>
            </a:r>
            <a:r>
              <a:rPr lang="en-US" sz="2448" dirty="0" err="1">
                <a:latin typeface="Consolas" panose="020B0609020204030204" pitchFamily="49" charset="0"/>
                <a:cs typeface="Consolas" panose="020B0609020204030204" pitchFamily="49" charset="0"/>
              </a:rPr>
              <a:t>MyAppPool</a:t>
            </a:r>
            <a:r>
              <a:rPr lang="en-US" sz="2448" dirty="0">
                <a:latin typeface="Consolas" panose="020B0609020204030204" pitchFamily="49" charset="0"/>
                <a:cs typeface="Consolas" panose="020B0609020204030204" pitchFamily="49" charset="0"/>
              </a:rPr>
              <a:t>" plan.xml C:\Logs</a:t>
            </a:r>
          </a:p>
          <a:p>
            <a:r>
              <a:rPr lang="en-US" dirty="0" smtClean="0"/>
              <a:t>Microsoft Test Manager</a:t>
            </a:r>
          </a:p>
          <a:p>
            <a:r>
              <a:rPr lang="en-US" dirty="0" smtClean="0"/>
              <a:t>Azure Cloud Services</a:t>
            </a:r>
            <a:endParaRPr lang="en-US" dirty="0"/>
          </a:p>
        </p:txBody>
      </p:sp>
      <p:sp>
        <p:nvSpPr>
          <p:cNvPr id="5" name="Title 4"/>
          <p:cNvSpPr>
            <a:spLocks noGrp="1"/>
          </p:cNvSpPr>
          <p:nvPr>
            <p:ph type="title"/>
          </p:nvPr>
        </p:nvSpPr>
        <p:spPr/>
        <p:txBody>
          <a:bodyPr/>
          <a:lstStyle/>
          <a:p>
            <a:r>
              <a:rPr lang="en-US" dirty="0" smtClean="0"/>
              <a:t>Collecting </a:t>
            </a:r>
            <a:r>
              <a:rPr lang="en-US" dirty="0" err="1" smtClean="0"/>
              <a:t>IntelliTrace</a:t>
            </a:r>
            <a:r>
              <a:rPr lang="en-US" dirty="0" smtClean="0"/>
              <a:t> Logs</a:t>
            </a:r>
            <a:endParaRPr lang="en-US" dirty="0"/>
          </a:p>
        </p:txBody>
      </p:sp>
    </p:spTree>
    <p:extLst>
      <p:ext uri="{BB962C8B-B14F-4D97-AF65-F5344CB8AC3E}">
        <p14:creationId xmlns:p14="http://schemas.microsoft.com/office/powerpoint/2010/main" val="42792893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Collecting </a:t>
            </a:r>
            <a:r>
              <a:rPr lang="en-US" dirty="0" err="1" smtClean="0"/>
              <a:t>IntelliTrace</a:t>
            </a:r>
            <a:r>
              <a:rPr lang="en-US" dirty="0" smtClean="0"/>
              <a:t> Logs</a:t>
            </a:r>
            <a:endParaRPr lang="en-US" dirty="0"/>
          </a:p>
        </p:txBody>
      </p:sp>
    </p:spTree>
    <p:extLst>
      <p:ext uri="{BB962C8B-B14F-4D97-AF65-F5344CB8AC3E}">
        <p14:creationId xmlns:p14="http://schemas.microsoft.com/office/powerpoint/2010/main" val="2334965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IntelliTrace</a:t>
            </a:r>
            <a:r>
              <a:rPr lang="en-US" dirty="0" smtClean="0"/>
              <a:t> on Azure</a:t>
            </a:r>
            <a:endParaRPr lang="en-US" dirty="0"/>
          </a:p>
        </p:txBody>
      </p:sp>
      <p:sp>
        <p:nvSpPr>
          <p:cNvPr id="4" name="Text Placeholder 3"/>
          <p:cNvSpPr>
            <a:spLocks noGrp="1"/>
          </p:cNvSpPr>
          <p:nvPr>
            <p:ph type="body" sz="quarter" idx="10"/>
          </p:nvPr>
        </p:nvSpPr>
        <p:spPr>
          <a:xfrm>
            <a:off x="274640" y="1212850"/>
            <a:ext cx="5486399" cy="3827843"/>
          </a:xfrm>
        </p:spPr>
        <p:txBody>
          <a:bodyPr/>
          <a:lstStyle/>
          <a:p>
            <a:r>
              <a:rPr lang="en-US" dirty="0" smtClean="0"/>
              <a:t>The only practical way to debug long-standing issues in cloud applications</a:t>
            </a:r>
          </a:p>
          <a:p>
            <a:r>
              <a:rPr lang="en-US" dirty="0" smtClean="0"/>
              <a:t>Works with all kinds of Cloud Services (Web/Worker Role)</a:t>
            </a:r>
            <a:endParaRPr lang="en-US" dirty="0"/>
          </a:p>
        </p:txBody>
      </p:sp>
      <p:pic>
        <p:nvPicPr>
          <p:cNvPr id="6" name="Content Placeholder 7" descr="Publish Windows Azure Applic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988831" y="1487812"/>
            <a:ext cx="6174528" cy="4177029"/>
          </a:xfrm>
          <a:prstGeom prst="rect">
            <a:avLst/>
          </a:prstGeom>
        </p:spPr>
      </p:pic>
    </p:spTree>
    <p:extLst>
      <p:ext uri="{BB962C8B-B14F-4D97-AF65-F5344CB8AC3E}">
        <p14:creationId xmlns:p14="http://schemas.microsoft.com/office/powerpoint/2010/main" val="23502159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err="1" smtClean="0"/>
              <a:t>IntelliTrace</a:t>
            </a:r>
            <a:r>
              <a:rPr lang="en-US" dirty="0" smtClean="0"/>
              <a:t> with Azure Cloud Services</a:t>
            </a:r>
            <a:endParaRPr lang="en-US" dirty="0"/>
          </a:p>
        </p:txBody>
      </p:sp>
    </p:spTree>
    <p:extLst>
      <p:ext uri="{BB962C8B-B14F-4D97-AF65-F5344CB8AC3E}">
        <p14:creationId xmlns:p14="http://schemas.microsoft.com/office/powerpoint/2010/main" val="3876804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Extending </a:t>
            </a:r>
            <a:r>
              <a:rPr lang="en-US" dirty="0" err="1" smtClean="0"/>
              <a:t>IntelliTrace</a:t>
            </a:r>
            <a:r>
              <a:rPr lang="en-US" dirty="0" smtClean="0"/>
              <a:t> Events</a:t>
            </a:r>
            <a:endParaRPr lang="en-US" dirty="0"/>
          </a:p>
        </p:txBody>
      </p:sp>
      <p:sp>
        <p:nvSpPr>
          <p:cNvPr id="6" name="Text Placeholder 5"/>
          <p:cNvSpPr>
            <a:spLocks noGrp="1"/>
          </p:cNvSpPr>
          <p:nvPr>
            <p:ph type="body" sz="quarter" idx="10"/>
          </p:nvPr>
        </p:nvSpPr>
        <p:spPr>
          <a:xfrm>
            <a:off x="275482" y="1212849"/>
            <a:ext cx="5485621" cy="4490391"/>
          </a:xfrm>
        </p:spPr>
        <p:txBody>
          <a:bodyPr/>
          <a:lstStyle/>
          <a:p>
            <a:r>
              <a:rPr lang="en-US" dirty="0" smtClean="0"/>
              <a:t>Add your events to the collection plan XML</a:t>
            </a:r>
          </a:p>
          <a:p>
            <a:r>
              <a:rPr lang="en-US" dirty="0" err="1" smtClean="0"/>
              <a:t>IntelliTrace</a:t>
            </a:r>
            <a:r>
              <a:rPr lang="en-US" dirty="0" smtClean="0"/>
              <a:t> can generate an event from any method in your code or framework code</a:t>
            </a:r>
          </a:p>
          <a:p>
            <a:r>
              <a:rPr lang="en-US" dirty="0" smtClean="0"/>
              <a:t>Custom parameter formatting is available</a:t>
            </a:r>
            <a:endParaRPr lang="en-US" dirty="0"/>
          </a:p>
        </p:txBody>
      </p:sp>
      <p:sp>
        <p:nvSpPr>
          <p:cNvPr id="7" name="Text Placeholder 6"/>
          <p:cNvSpPr>
            <a:spLocks noGrp="1"/>
          </p:cNvSpPr>
          <p:nvPr>
            <p:ph type="body" sz="quarter" idx="11"/>
          </p:nvPr>
        </p:nvSpPr>
        <p:spPr>
          <a:xfrm>
            <a:off x="5562793" y="1370157"/>
            <a:ext cx="6598202" cy="3818507"/>
          </a:xfrm>
        </p:spPr>
        <p:style>
          <a:lnRef idx="2">
            <a:schemeClr val="dk1"/>
          </a:lnRef>
          <a:fillRef idx="1">
            <a:schemeClr val="lt1"/>
          </a:fillRef>
          <a:effectRef idx="0">
            <a:schemeClr val="dk1"/>
          </a:effectRef>
          <a:fontRef idx="minor">
            <a:schemeClr val="dk1"/>
          </a:fontRef>
        </p:style>
        <p:txBody>
          <a:bodyPr/>
          <a:lstStyle/>
          <a:p>
            <a:pPr defTabSz="932597">
              <a:spcBef>
                <a:spcPts val="0"/>
              </a:spcBef>
              <a:buNone/>
              <a:defRPr/>
            </a:pPr>
            <a:r>
              <a:rPr lang="en-US" sz="1836" dirty="0">
                <a:solidFill>
                  <a:prstClr val="black"/>
                </a:solidFill>
                <a:latin typeface="Consolas" pitchFamily="49" charset="0"/>
                <a:cs typeface="Courier New" pitchFamily="49" charset="0"/>
              </a:rPr>
              <a:t>&lt;</a:t>
            </a:r>
            <a:r>
              <a:rPr lang="en-US" sz="1836" dirty="0" err="1">
                <a:solidFill>
                  <a:prstClr val="black"/>
                </a:solidFill>
                <a:latin typeface="Consolas" pitchFamily="49" charset="0"/>
                <a:cs typeface="Courier New" pitchFamily="49" charset="0"/>
              </a:rPr>
              <a:t>DiagnosticEventSpecification</a:t>
            </a:r>
            <a:r>
              <a:rPr lang="en-US" sz="1836" dirty="0">
                <a:solidFill>
                  <a:prstClr val="black"/>
                </a:solidFill>
                <a:latin typeface="Consolas" pitchFamily="49" charset="0"/>
                <a:cs typeface="Courier New" pitchFamily="49" charset="0"/>
              </a:rPr>
              <a:t> enabled="true"&gt;</a:t>
            </a:r>
          </a:p>
          <a:p>
            <a:pPr defTabSz="932597">
              <a:spcBef>
                <a:spcPts val="0"/>
              </a:spcBef>
              <a:buNone/>
              <a:defRPr/>
            </a:pPr>
            <a:r>
              <a:rPr lang="en-US" sz="1836" dirty="0">
                <a:solidFill>
                  <a:prstClr val="black"/>
                </a:solidFill>
                <a:latin typeface="Consolas" pitchFamily="49" charset="0"/>
                <a:cs typeface="Courier New" pitchFamily="49" charset="0"/>
              </a:rPr>
              <a:t>  &lt;</a:t>
            </a:r>
            <a:r>
              <a:rPr lang="en-US" sz="1836" dirty="0" err="1">
                <a:solidFill>
                  <a:prstClr val="black"/>
                </a:solidFill>
                <a:latin typeface="Consolas" pitchFamily="49" charset="0"/>
                <a:cs typeface="Courier New" pitchFamily="49" charset="0"/>
              </a:rPr>
              <a:t>CategoryId</a:t>
            </a:r>
            <a:r>
              <a:rPr lang="en-US" sz="1836" dirty="0">
                <a:solidFill>
                  <a:prstClr val="black"/>
                </a:solidFill>
                <a:latin typeface="Consolas" pitchFamily="49" charset="0"/>
                <a:cs typeface="Courier New" pitchFamily="49" charset="0"/>
              </a:rPr>
              <a:t>&gt;</a:t>
            </a:r>
            <a:r>
              <a:rPr lang="en-US" sz="1836" dirty="0" err="1">
                <a:solidFill>
                  <a:prstClr val="black"/>
                </a:solidFill>
                <a:latin typeface="Consolas" pitchFamily="49" charset="0"/>
                <a:cs typeface="Courier New" pitchFamily="49" charset="0"/>
              </a:rPr>
              <a:t>gc</a:t>
            </a:r>
            <a:r>
              <a:rPr lang="en-US" sz="1836" dirty="0">
                <a:solidFill>
                  <a:prstClr val="black"/>
                </a:solidFill>
                <a:latin typeface="Consolas" pitchFamily="49" charset="0"/>
                <a:cs typeface="Courier New" pitchFamily="49" charset="0"/>
              </a:rPr>
              <a:t>&lt;/</a:t>
            </a:r>
            <a:r>
              <a:rPr lang="en-US" sz="1836" dirty="0" err="1">
                <a:solidFill>
                  <a:prstClr val="black"/>
                </a:solidFill>
                <a:latin typeface="Consolas" pitchFamily="49" charset="0"/>
                <a:cs typeface="Courier New" pitchFamily="49" charset="0"/>
              </a:rPr>
              <a:t>CategoryId</a:t>
            </a:r>
            <a:r>
              <a:rPr lang="en-US" sz="1836" dirty="0">
                <a:solidFill>
                  <a:prstClr val="black"/>
                </a:solidFill>
                <a:latin typeface="Consolas" pitchFamily="49" charset="0"/>
                <a:cs typeface="Courier New" pitchFamily="49" charset="0"/>
              </a:rPr>
              <a:t>&gt;</a:t>
            </a:r>
          </a:p>
          <a:p>
            <a:pPr defTabSz="932597">
              <a:spcBef>
                <a:spcPts val="0"/>
              </a:spcBef>
              <a:buNone/>
              <a:defRPr/>
            </a:pPr>
            <a:r>
              <a:rPr lang="en-US" sz="1836" dirty="0">
                <a:solidFill>
                  <a:prstClr val="black"/>
                </a:solidFill>
                <a:latin typeface="Consolas" pitchFamily="49" charset="0"/>
                <a:cs typeface="Courier New" pitchFamily="49" charset="0"/>
              </a:rPr>
              <a:t>  &lt;</a:t>
            </a:r>
            <a:r>
              <a:rPr lang="en-US" sz="1836" dirty="0" err="1">
                <a:solidFill>
                  <a:prstClr val="black"/>
                </a:solidFill>
                <a:latin typeface="Consolas" pitchFamily="49" charset="0"/>
                <a:cs typeface="Courier New" pitchFamily="49" charset="0"/>
              </a:rPr>
              <a:t>SettingsName</a:t>
            </a:r>
            <a:r>
              <a:rPr lang="en-US" sz="1836" dirty="0">
                <a:solidFill>
                  <a:prstClr val="black"/>
                </a:solidFill>
                <a:latin typeface="Consolas" pitchFamily="49" charset="0"/>
                <a:cs typeface="Courier New" pitchFamily="49" charset="0"/>
              </a:rPr>
              <a:t>&gt;Full collection&lt;/</a:t>
            </a:r>
            <a:r>
              <a:rPr lang="en-US" sz="1836" dirty="0" err="1">
                <a:solidFill>
                  <a:prstClr val="black"/>
                </a:solidFill>
                <a:latin typeface="Consolas" pitchFamily="49" charset="0"/>
                <a:cs typeface="Courier New" pitchFamily="49" charset="0"/>
              </a:rPr>
              <a:t>SettingsName</a:t>
            </a:r>
            <a:r>
              <a:rPr lang="en-US" sz="1836" dirty="0">
                <a:solidFill>
                  <a:prstClr val="black"/>
                </a:solidFill>
                <a:latin typeface="Consolas" pitchFamily="49" charset="0"/>
                <a:cs typeface="Courier New" pitchFamily="49" charset="0"/>
              </a:rPr>
              <a:t>&gt;</a:t>
            </a:r>
          </a:p>
          <a:p>
            <a:pPr defTabSz="932597">
              <a:spcBef>
                <a:spcPts val="0"/>
              </a:spcBef>
              <a:buNone/>
              <a:defRPr/>
            </a:pPr>
            <a:r>
              <a:rPr lang="en-US" sz="1836" dirty="0">
                <a:solidFill>
                  <a:prstClr val="black"/>
                </a:solidFill>
                <a:latin typeface="Consolas" pitchFamily="49" charset="0"/>
                <a:cs typeface="Courier New" pitchFamily="49" charset="0"/>
              </a:rPr>
              <a:t>...</a:t>
            </a:r>
          </a:p>
          <a:p>
            <a:pPr defTabSz="932597">
              <a:spcBef>
                <a:spcPts val="0"/>
              </a:spcBef>
              <a:buNone/>
              <a:defRPr/>
            </a:pPr>
            <a:r>
              <a:rPr lang="en-US" sz="1836" dirty="0">
                <a:solidFill>
                  <a:prstClr val="black"/>
                </a:solidFill>
                <a:latin typeface="Consolas" pitchFamily="49" charset="0"/>
                <a:cs typeface="Courier New" pitchFamily="49" charset="0"/>
              </a:rPr>
              <a:t>    &lt;Bindings&gt;</a:t>
            </a:r>
          </a:p>
          <a:p>
            <a:pPr defTabSz="932597">
              <a:spcBef>
                <a:spcPts val="0"/>
              </a:spcBef>
              <a:buNone/>
              <a:defRPr/>
            </a:pPr>
            <a:r>
              <a:rPr lang="en-US" sz="1836" dirty="0">
                <a:solidFill>
                  <a:prstClr val="black"/>
                </a:solidFill>
                <a:latin typeface="Consolas" pitchFamily="49" charset="0"/>
                <a:cs typeface="Courier New" pitchFamily="49" charset="0"/>
              </a:rPr>
              <a:t>      &lt;Binding&gt;</a:t>
            </a:r>
          </a:p>
          <a:p>
            <a:pPr defTabSz="932597">
              <a:spcBef>
                <a:spcPts val="0"/>
              </a:spcBef>
              <a:buNone/>
              <a:defRPr/>
            </a:pPr>
            <a:r>
              <a:rPr lang="en-US" sz="1836" dirty="0">
                <a:solidFill>
                  <a:prstClr val="black"/>
                </a:solidFill>
                <a:latin typeface="Consolas" pitchFamily="49" charset="0"/>
                <a:cs typeface="Courier New" pitchFamily="49" charset="0"/>
              </a:rPr>
              <a:t>...</a:t>
            </a:r>
          </a:p>
          <a:p>
            <a:pPr defTabSz="932597">
              <a:spcBef>
                <a:spcPts val="0"/>
              </a:spcBef>
              <a:buNone/>
              <a:defRPr/>
            </a:pPr>
            <a:r>
              <a:rPr lang="en-US" sz="1836" dirty="0">
                <a:solidFill>
                  <a:srgbClr val="FF0000"/>
                </a:solidFill>
                <a:latin typeface="Consolas" pitchFamily="49" charset="0"/>
                <a:cs typeface="Courier New" pitchFamily="49" charset="0"/>
              </a:rPr>
              <a:t>        &lt;</a:t>
            </a:r>
            <a:r>
              <a:rPr lang="en-US" sz="1836" dirty="0" err="1">
                <a:solidFill>
                  <a:srgbClr val="FF0000"/>
                </a:solidFill>
                <a:latin typeface="Consolas" pitchFamily="49" charset="0"/>
                <a:cs typeface="Courier New" pitchFamily="49" charset="0"/>
              </a:rPr>
              <a:t>TypeName</a:t>
            </a:r>
            <a:r>
              <a:rPr lang="en-US" sz="1836" dirty="0">
                <a:solidFill>
                  <a:srgbClr val="FF0000"/>
                </a:solidFill>
                <a:latin typeface="Consolas" pitchFamily="49" charset="0"/>
                <a:cs typeface="Courier New" pitchFamily="49" charset="0"/>
              </a:rPr>
              <a:t>&gt;</a:t>
            </a:r>
            <a:r>
              <a:rPr lang="en-US" sz="1836" dirty="0" err="1">
                <a:solidFill>
                  <a:srgbClr val="FF0000"/>
                </a:solidFill>
                <a:latin typeface="Consolas" pitchFamily="49" charset="0"/>
                <a:cs typeface="Courier New" pitchFamily="49" charset="0"/>
              </a:rPr>
              <a:t>System.GC</a:t>
            </a:r>
            <a:r>
              <a:rPr lang="en-US" sz="1836" dirty="0">
                <a:solidFill>
                  <a:srgbClr val="FF0000"/>
                </a:solidFill>
                <a:latin typeface="Consolas" pitchFamily="49" charset="0"/>
                <a:cs typeface="Courier New" pitchFamily="49" charset="0"/>
              </a:rPr>
              <a:t>&lt;/</a:t>
            </a:r>
            <a:r>
              <a:rPr lang="en-US" sz="1836" dirty="0" err="1">
                <a:solidFill>
                  <a:srgbClr val="FF0000"/>
                </a:solidFill>
                <a:latin typeface="Consolas" pitchFamily="49" charset="0"/>
                <a:cs typeface="Courier New" pitchFamily="49" charset="0"/>
              </a:rPr>
              <a:t>TypeName</a:t>
            </a:r>
            <a:r>
              <a:rPr lang="en-US" sz="1836" dirty="0">
                <a:solidFill>
                  <a:srgbClr val="FF0000"/>
                </a:solidFill>
                <a:latin typeface="Consolas" pitchFamily="49" charset="0"/>
                <a:cs typeface="Courier New" pitchFamily="49" charset="0"/>
              </a:rPr>
              <a:t>&gt;</a:t>
            </a:r>
          </a:p>
          <a:p>
            <a:pPr defTabSz="932597">
              <a:spcBef>
                <a:spcPts val="0"/>
              </a:spcBef>
              <a:buNone/>
              <a:defRPr/>
            </a:pPr>
            <a:r>
              <a:rPr lang="en-US" sz="1836" dirty="0">
                <a:solidFill>
                  <a:srgbClr val="FF0000"/>
                </a:solidFill>
                <a:latin typeface="Consolas" pitchFamily="49" charset="0"/>
                <a:cs typeface="Courier New" pitchFamily="49" charset="0"/>
              </a:rPr>
              <a:t>        &lt;</a:t>
            </a:r>
            <a:r>
              <a:rPr lang="en-US" sz="1836" dirty="0" err="1">
                <a:solidFill>
                  <a:srgbClr val="FF0000"/>
                </a:solidFill>
                <a:latin typeface="Consolas" pitchFamily="49" charset="0"/>
                <a:cs typeface="Courier New" pitchFamily="49" charset="0"/>
              </a:rPr>
              <a:t>MethodName</a:t>
            </a:r>
            <a:r>
              <a:rPr lang="en-US" sz="1836" dirty="0">
                <a:solidFill>
                  <a:srgbClr val="FF0000"/>
                </a:solidFill>
                <a:latin typeface="Consolas" pitchFamily="49" charset="0"/>
                <a:cs typeface="Courier New" pitchFamily="49" charset="0"/>
              </a:rPr>
              <a:t>&gt;Collect&lt;/</a:t>
            </a:r>
            <a:r>
              <a:rPr lang="en-US" sz="1836" dirty="0" err="1">
                <a:solidFill>
                  <a:srgbClr val="FF0000"/>
                </a:solidFill>
                <a:latin typeface="Consolas" pitchFamily="49" charset="0"/>
                <a:cs typeface="Courier New" pitchFamily="49" charset="0"/>
              </a:rPr>
              <a:t>MethodName</a:t>
            </a:r>
            <a:r>
              <a:rPr lang="en-US" sz="1836" dirty="0">
                <a:solidFill>
                  <a:srgbClr val="FF0000"/>
                </a:solidFill>
                <a:latin typeface="Consolas" pitchFamily="49" charset="0"/>
                <a:cs typeface="Courier New" pitchFamily="49" charset="0"/>
              </a:rPr>
              <a:t>&gt;</a:t>
            </a:r>
          </a:p>
          <a:p>
            <a:pPr defTabSz="932597">
              <a:spcBef>
                <a:spcPts val="0"/>
              </a:spcBef>
              <a:buNone/>
              <a:defRPr/>
            </a:pPr>
            <a:r>
              <a:rPr lang="en-US" sz="1836" dirty="0">
                <a:solidFill>
                  <a:prstClr val="black"/>
                </a:solidFill>
                <a:latin typeface="Consolas" pitchFamily="49" charset="0"/>
                <a:cs typeface="Courier New" pitchFamily="49" charset="0"/>
              </a:rPr>
              <a:t>        &lt;</a:t>
            </a:r>
            <a:r>
              <a:rPr lang="en-US" sz="1836" dirty="0" err="1">
                <a:solidFill>
                  <a:prstClr val="black"/>
                </a:solidFill>
                <a:latin typeface="Consolas" pitchFamily="49" charset="0"/>
                <a:cs typeface="Courier New" pitchFamily="49" charset="0"/>
              </a:rPr>
              <a:t>ShortDescription</a:t>
            </a:r>
            <a:r>
              <a:rPr lang="en-US" sz="1836" dirty="0">
                <a:solidFill>
                  <a:prstClr val="black"/>
                </a:solidFill>
                <a:latin typeface="Consolas" pitchFamily="49" charset="0"/>
                <a:cs typeface="Courier New" pitchFamily="49" charset="0"/>
              </a:rPr>
              <a:t>&gt;</a:t>
            </a:r>
          </a:p>
          <a:p>
            <a:pPr defTabSz="932597">
              <a:spcBef>
                <a:spcPts val="0"/>
              </a:spcBef>
              <a:buNone/>
              <a:defRPr/>
            </a:pPr>
            <a:r>
              <a:rPr lang="en-US" sz="1836" dirty="0">
                <a:solidFill>
                  <a:prstClr val="black"/>
                </a:solidFill>
                <a:latin typeface="Consolas" pitchFamily="49" charset="0"/>
                <a:cs typeface="Courier New" pitchFamily="49" charset="0"/>
              </a:rPr>
              <a:t>          Garbage collection forced by the app</a:t>
            </a:r>
          </a:p>
          <a:p>
            <a:pPr defTabSz="932597">
              <a:spcBef>
                <a:spcPts val="0"/>
              </a:spcBef>
              <a:buNone/>
              <a:defRPr/>
            </a:pPr>
            <a:r>
              <a:rPr lang="en-US" sz="1836" dirty="0">
                <a:solidFill>
                  <a:prstClr val="black"/>
                </a:solidFill>
                <a:latin typeface="Consolas" pitchFamily="49" charset="0"/>
                <a:cs typeface="Courier New" pitchFamily="49" charset="0"/>
              </a:rPr>
              <a:t>        &lt;/</a:t>
            </a:r>
            <a:r>
              <a:rPr lang="en-US" sz="1836" dirty="0" err="1">
                <a:solidFill>
                  <a:prstClr val="black"/>
                </a:solidFill>
                <a:latin typeface="Consolas" pitchFamily="49" charset="0"/>
                <a:cs typeface="Courier New" pitchFamily="49" charset="0"/>
              </a:rPr>
              <a:t>ShortDescription</a:t>
            </a:r>
            <a:r>
              <a:rPr lang="en-US" sz="1836" dirty="0">
                <a:solidFill>
                  <a:prstClr val="black"/>
                </a:solidFill>
                <a:latin typeface="Consolas" pitchFamily="49" charset="0"/>
                <a:cs typeface="Courier New" pitchFamily="49" charset="0"/>
              </a:rPr>
              <a:t>&gt;</a:t>
            </a:r>
          </a:p>
          <a:p>
            <a:pPr defTabSz="932597">
              <a:spcBef>
                <a:spcPts val="0"/>
              </a:spcBef>
              <a:buNone/>
              <a:defRPr/>
            </a:pPr>
            <a:r>
              <a:rPr lang="en-US" sz="1836" dirty="0">
                <a:solidFill>
                  <a:prstClr val="black"/>
                </a:solidFill>
                <a:latin typeface="Consolas" pitchFamily="49" charset="0"/>
                <a:cs typeface="Courier New" pitchFamily="49" charset="0"/>
              </a:rPr>
              <a:t>...</a:t>
            </a:r>
          </a:p>
          <a:p>
            <a:pPr defTabSz="932597">
              <a:spcBef>
                <a:spcPts val="0"/>
              </a:spcBef>
              <a:buNone/>
              <a:defRPr/>
            </a:pPr>
            <a:r>
              <a:rPr lang="en-US" sz="1836" dirty="0">
                <a:solidFill>
                  <a:prstClr val="black"/>
                </a:solidFill>
                <a:latin typeface="Consolas" pitchFamily="49" charset="0"/>
                <a:cs typeface="Courier New" pitchFamily="49" charset="0"/>
              </a:rPr>
              <a:t>&lt;/</a:t>
            </a:r>
            <a:r>
              <a:rPr lang="en-US" sz="1836" dirty="0" err="1">
                <a:solidFill>
                  <a:prstClr val="black"/>
                </a:solidFill>
                <a:latin typeface="Consolas" pitchFamily="49" charset="0"/>
                <a:cs typeface="Courier New" pitchFamily="49" charset="0"/>
              </a:rPr>
              <a:t>DiagnosticEventSpecification</a:t>
            </a:r>
            <a:r>
              <a:rPr lang="en-US" sz="1836" dirty="0">
                <a:solidFill>
                  <a:prstClr val="black"/>
                </a:solidFill>
                <a:latin typeface="Consolas" pitchFamily="49" charset="0"/>
                <a:cs typeface="Courier New" pitchFamily="49" charset="0"/>
              </a:rPr>
              <a:t>&gt;</a:t>
            </a:r>
          </a:p>
        </p:txBody>
      </p:sp>
    </p:spTree>
    <p:extLst>
      <p:ext uri="{BB962C8B-B14F-4D97-AF65-F5344CB8AC3E}">
        <p14:creationId xmlns:p14="http://schemas.microsoft.com/office/powerpoint/2010/main" val="17432741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Custom </a:t>
            </a:r>
            <a:r>
              <a:rPr lang="en-US" dirty="0" err="1" smtClean="0"/>
              <a:t>IntelliTrace</a:t>
            </a:r>
            <a:r>
              <a:rPr lang="en-US" dirty="0" smtClean="0"/>
              <a:t> Events</a:t>
            </a:r>
            <a:endParaRPr lang="en-US" dirty="0"/>
          </a:p>
        </p:txBody>
      </p:sp>
    </p:spTree>
    <p:extLst>
      <p:ext uri="{BB962C8B-B14F-4D97-AF65-F5344CB8AC3E}">
        <p14:creationId xmlns:p14="http://schemas.microsoft.com/office/powerpoint/2010/main" val="3533613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1" y="1212850"/>
            <a:ext cx="11885514" cy="3203714"/>
          </a:xfrm>
        </p:spPr>
        <p:txBody>
          <a:bodyPr/>
          <a:lstStyle/>
          <a:p>
            <a:r>
              <a:rPr lang="en-US" dirty="0" smtClean="0"/>
              <a:t>Use </a:t>
            </a:r>
            <a:r>
              <a:rPr lang="en-US" dirty="0" err="1" smtClean="0"/>
              <a:t>IntelliTrace</a:t>
            </a:r>
            <a:r>
              <a:rPr lang="en-US" dirty="0" smtClean="0"/>
              <a:t> as the perfect companion for live debugging in Visual Studio</a:t>
            </a:r>
          </a:p>
          <a:p>
            <a:r>
              <a:rPr lang="en-US" dirty="0" smtClean="0"/>
              <a:t>Collect </a:t>
            </a:r>
            <a:r>
              <a:rPr lang="en-US" dirty="0" err="1" smtClean="0"/>
              <a:t>IntelliTrace</a:t>
            </a:r>
            <a:r>
              <a:rPr lang="en-US" dirty="0" smtClean="0"/>
              <a:t> information from test, staging, and production environments</a:t>
            </a:r>
          </a:p>
          <a:p>
            <a:r>
              <a:rPr lang="en-US" dirty="0" smtClean="0"/>
              <a:t>Extend </a:t>
            </a:r>
            <a:r>
              <a:rPr lang="en-US" dirty="0" err="1" smtClean="0"/>
              <a:t>IntelliTrace</a:t>
            </a:r>
            <a:r>
              <a:rPr lang="en-US" dirty="0" smtClean="0"/>
              <a:t> with your own events</a:t>
            </a:r>
            <a:endParaRPr lang="en-US" dirty="0"/>
          </a:p>
        </p:txBody>
      </p:sp>
      <p:sp>
        <p:nvSpPr>
          <p:cNvPr id="2" name="Title 1"/>
          <p:cNvSpPr>
            <a:spLocks noGrp="1"/>
          </p:cNvSpPr>
          <p:nvPr>
            <p:ph type="title"/>
          </p:nvPr>
        </p:nvSpPr>
        <p:spPr/>
        <p:txBody>
          <a:bodyPr/>
          <a:lstStyle/>
          <a:p>
            <a:r>
              <a:rPr lang="en-US" dirty="0" smtClean="0"/>
              <a:t>Summary &amp; Call To Action</a:t>
            </a:r>
            <a:endParaRPr lang="en-US" dirty="0"/>
          </a:p>
        </p:txBody>
      </p:sp>
    </p:spTree>
    <p:extLst>
      <p:ext uri="{BB962C8B-B14F-4D97-AF65-F5344CB8AC3E}">
        <p14:creationId xmlns:p14="http://schemas.microsoft.com/office/powerpoint/2010/main" val="14005741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sz="quarter" idx="14"/>
          </p:nvPr>
        </p:nvSpPr>
        <p:spPr>
          <a:xfrm>
            <a:off x="277115" y="3179840"/>
            <a:ext cx="5484261" cy="2603423"/>
          </a:xfrm>
        </p:spPr>
        <p:txBody>
          <a:bodyPr/>
          <a:lstStyle/>
          <a:p>
            <a:r>
              <a:rPr lang="en-US" dirty="0" smtClean="0"/>
              <a:t>Sasha Goldshtein</a:t>
            </a:r>
          </a:p>
          <a:p>
            <a:r>
              <a:rPr lang="en-US" dirty="0" smtClean="0"/>
              <a:t>blog.sashag.net</a:t>
            </a:r>
          </a:p>
          <a:p>
            <a:r>
              <a:rPr lang="en-US" dirty="0" smtClean="0"/>
              <a:t>@</a:t>
            </a:r>
            <a:r>
              <a:rPr lang="en-US" dirty="0" err="1" smtClean="0"/>
              <a:t>goldshtn</a:t>
            </a:r>
            <a:endParaRPr lang="en-US" dirty="0"/>
          </a:p>
        </p:txBody>
      </p:sp>
    </p:spTree>
    <p:extLst>
      <p:ext uri="{BB962C8B-B14F-4D97-AF65-F5344CB8AC3E}">
        <p14:creationId xmlns:p14="http://schemas.microsoft.com/office/powerpoint/2010/main" val="14786560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305658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Mastering </a:t>
            </a:r>
            <a:r>
              <a:rPr lang="en-US" sz="4400" dirty="0" err="1"/>
              <a:t>IntelliTrace</a:t>
            </a:r>
            <a:r>
              <a:rPr lang="en-US" sz="4400" dirty="0"/>
              <a:t> </a:t>
            </a:r>
            <a:r>
              <a:rPr lang="en-US" sz="4400" dirty="0" smtClean="0"/>
              <a:t/>
            </a:r>
            <a:br>
              <a:rPr lang="en-US" sz="4400" dirty="0" smtClean="0"/>
            </a:br>
            <a:r>
              <a:rPr lang="en-US" sz="4400" dirty="0" smtClean="0"/>
              <a:t>in </a:t>
            </a:r>
            <a:r>
              <a:rPr lang="en-US" sz="4400" dirty="0"/>
              <a:t>Development and </a:t>
            </a:r>
            <a:r>
              <a:rPr lang="en-US" sz="4400" dirty="0" smtClean="0"/>
              <a:t>Production</a:t>
            </a:r>
            <a:r>
              <a:rPr lang="en-US" sz="4896" dirty="0" smtClean="0"/>
              <a:t/>
            </a:r>
            <a:br>
              <a:rPr lang="en-US" sz="4896" dirty="0" smtClean="0"/>
            </a:br>
            <a:r>
              <a:rPr lang="en-US" sz="2800" dirty="0" smtClean="0"/>
              <a:t>DEV-B339</a:t>
            </a:r>
            <a:endParaRPr lang="en-US" sz="2800" dirty="0"/>
          </a:p>
        </p:txBody>
      </p:sp>
      <p:sp>
        <p:nvSpPr>
          <p:cNvPr id="3" name="Text Placeholder 2"/>
          <p:cNvSpPr>
            <a:spLocks noGrp="1"/>
          </p:cNvSpPr>
          <p:nvPr>
            <p:ph type="body" sz="quarter" idx="14"/>
          </p:nvPr>
        </p:nvSpPr>
        <p:spPr>
          <a:xfrm>
            <a:off x="274639" y="4487863"/>
            <a:ext cx="6019799" cy="1295398"/>
          </a:xfrm>
        </p:spPr>
        <p:txBody>
          <a:bodyPr/>
          <a:lstStyle/>
          <a:p>
            <a:r>
              <a:rPr lang="en-US" sz="2800" dirty="0" smtClean="0"/>
              <a:t>Sasha Goldshtein</a:t>
            </a:r>
          </a:p>
          <a:p>
            <a:r>
              <a:rPr lang="en-US" sz="2800" dirty="0" smtClean="0"/>
              <a:t>CTO, Sela Group</a:t>
            </a:r>
          </a:p>
          <a:p>
            <a:r>
              <a:rPr lang="en-US" sz="2800" dirty="0" smtClean="0"/>
              <a:t>C# MVP and Azure MRS</a:t>
            </a:r>
            <a:endParaRPr lang="en-US" sz="2800" dirty="0"/>
          </a:p>
        </p:txBody>
      </p:sp>
    </p:spTree>
    <p:extLst>
      <p:ext uri="{BB962C8B-B14F-4D97-AF65-F5344CB8AC3E}">
        <p14:creationId xmlns:p14="http://schemas.microsoft.com/office/powerpoint/2010/main" val="640860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887334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701951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437967" y="-1"/>
            <a:ext cx="699850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5891151" y="3845215"/>
            <a:ext cx="6092141" cy="2449780"/>
            <a:chOff x="5891151" y="3845215"/>
            <a:chExt cx="6092141" cy="2449780"/>
          </a:xfrm>
        </p:grpSpPr>
        <p:sp>
          <p:nvSpPr>
            <p:cNvPr id="14" name="Rectangle 13"/>
            <p:cNvSpPr/>
            <p:nvPr/>
          </p:nvSpPr>
          <p:spPr bwMode="auto">
            <a:xfrm>
              <a:off x="5891151" y="5103610"/>
              <a:ext cx="1161288" cy="70277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a:t>
              </a:r>
            </a:p>
          </p:txBody>
        </p:sp>
        <p:sp>
          <p:nvSpPr>
            <p:cNvPr id="15" name="Rectangle 14"/>
            <p:cNvSpPr/>
            <p:nvPr/>
          </p:nvSpPr>
          <p:spPr bwMode="auto">
            <a:xfrm>
              <a:off x="7123863" y="5103610"/>
              <a:ext cx="2394001" cy="11913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OFC</a:t>
              </a:r>
            </a:p>
          </p:txBody>
        </p:sp>
        <p:sp>
          <p:nvSpPr>
            <p:cNvPr id="17" name="Rectangle 16"/>
            <p:cNvSpPr/>
            <p:nvPr/>
          </p:nvSpPr>
          <p:spPr bwMode="auto">
            <a:xfrm>
              <a:off x="9589290" y="5103610"/>
              <a:ext cx="1161288" cy="7027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WIN</a:t>
              </a:r>
            </a:p>
          </p:txBody>
        </p:sp>
        <p:sp>
          <p:nvSpPr>
            <p:cNvPr id="18" name="Rectangle 17"/>
            <p:cNvSpPr/>
            <p:nvPr/>
          </p:nvSpPr>
          <p:spPr bwMode="auto">
            <a:xfrm>
              <a:off x="10822004" y="5103610"/>
              <a:ext cx="1161288" cy="119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DBI</a:t>
              </a:r>
            </a:p>
          </p:txBody>
        </p:sp>
        <p:sp>
          <p:nvSpPr>
            <p:cNvPr id="6" name="Rectangle 5"/>
            <p:cNvSpPr/>
            <p:nvPr/>
          </p:nvSpPr>
          <p:spPr bwMode="auto">
            <a:xfrm>
              <a:off x="5891151" y="3845215"/>
              <a:ext cx="1161288" cy="11913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CDP</a:t>
              </a:r>
            </a:p>
          </p:txBody>
        </p:sp>
        <p:sp>
          <p:nvSpPr>
            <p:cNvPr id="9" name="Rectangle 8"/>
            <p:cNvSpPr/>
            <p:nvPr/>
          </p:nvSpPr>
          <p:spPr bwMode="auto">
            <a:xfrm>
              <a:off x="7123864" y="4356472"/>
              <a:ext cx="1161288" cy="6801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TWC</a:t>
              </a:r>
            </a:p>
          </p:txBody>
        </p:sp>
        <p:sp>
          <p:nvSpPr>
            <p:cNvPr id="10" name="Rectangle 9"/>
            <p:cNvSpPr/>
            <p:nvPr/>
          </p:nvSpPr>
          <p:spPr bwMode="auto">
            <a:xfrm>
              <a:off x="8356577" y="3845215"/>
              <a:ext cx="1161288" cy="1191385"/>
            </a:xfrm>
            <a:prstGeom prst="rect">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DEV</a:t>
              </a:r>
            </a:p>
          </p:txBody>
        </p:sp>
        <p:sp>
          <p:nvSpPr>
            <p:cNvPr id="11" name="Rectangle 10"/>
            <p:cNvSpPr/>
            <p:nvPr/>
          </p:nvSpPr>
          <p:spPr bwMode="auto">
            <a:xfrm>
              <a:off x="9589290" y="3845215"/>
              <a:ext cx="1161288" cy="11913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AZR</a:t>
              </a:r>
            </a:p>
          </p:txBody>
        </p:sp>
      </p:grpSp>
      <p:sp>
        <p:nvSpPr>
          <p:cNvPr id="8" name="Text Placeholder 7"/>
          <p:cNvSpPr>
            <a:spLocks noGrp="1"/>
          </p:cNvSpPr>
          <p:nvPr>
            <p:ph type="body" sz="quarter" idx="10"/>
          </p:nvPr>
        </p:nvSpPr>
        <p:spPr>
          <a:xfrm>
            <a:off x="274638" y="1520356"/>
            <a:ext cx="4982418" cy="5096780"/>
          </a:xfrm>
        </p:spPr>
        <p:txBody>
          <a:bodyPr lIns="182880" tIns="146304" rIns="182880" bIns="146304"/>
          <a:lstStyle/>
          <a:p>
            <a:r>
              <a:rPr lang="en-US" dirty="0"/>
              <a:t>Following this session at 18:30 </a:t>
            </a:r>
            <a:r>
              <a:rPr lang="en-US" dirty="0" smtClean="0"/>
              <a:t/>
            </a:r>
            <a:br>
              <a:rPr lang="en-US" dirty="0" smtClean="0"/>
            </a:br>
            <a:r>
              <a:rPr lang="en-US" dirty="0" smtClean="0"/>
              <a:t>in </a:t>
            </a:r>
            <a:r>
              <a:rPr lang="en-US" dirty="0"/>
              <a:t>Hall </a:t>
            </a:r>
            <a:r>
              <a:rPr lang="en-US" dirty="0" smtClean="0"/>
              <a:t>5</a:t>
            </a:r>
          </a:p>
          <a:p>
            <a:r>
              <a:rPr lang="en-US" dirty="0"/>
              <a:t>Meet with Microsoft Product </a:t>
            </a:r>
            <a:r>
              <a:rPr lang="en-US" dirty="0" smtClean="0"/>
              <a:t>Experts</a:t>
            </a:r>
          </a:p>
          <a:p>
            <a:r>
              <a:rPr lang="en-US" dirty="0"/>
              <a:t>Snacks and Beverages Served</a:t>
            </a:r>
          </a:p>
          <a:p>
            <a:pPr marL="0" indent="0">
              <a:buNone/>
            </a:pPr>
            <a:endParaRPr lang="en-US" dirty="0"/>
          </a:p>
        </p:txBody>
      </p:sp>
      <p:sp>
        <p:nvSpPr>
          <p:cNvPr id="2" name="Title 1"/>
          <p:cNvSpPr>
            <a:spLocks noGrp="1"/>
          </p:cNvSpPr>
          <p:nvPr>
            <p:ph type="title"/>
          </p:nvPr>
        </p:nvSpPr>
        <p:spPr/>
        <p:txBody>
          <a:bodyPr/>
          <a:lstStyle/>
          <a:p>
            <a:r>
              <a:rPr lang="en-US" dirty="0" smtClean="0"/>
              <a:t>Ask The Experts</a:t>
            </a:r>
            <a:endParaRPr lang="en-US" dirty="0"/>
          </a:p>
        </p:txBody>
      </p:sp>
      <p:grpSp>
        <p:nvGrpSpPr>
          <p:cNvPr id="39" name="Group 38"/>
          <p:cNvGrpSpPr/>
          <p:nvPr/>
        </p:nvGrpSpPr>
        <p:grpSpPr>
          <a:xfrm>
            <a:off x="5761038" y="491613"/>
            <a:ext cx="6222254" cy="2677656"/>
            <a:chOff x="5761038" y="491613"/>
            <a:chExt cx="6222254" cy="2677656"/>
          </a:xfrm>
        </p:grpSpPr>
        <p:sp>
          <p:nvSpPr>
            <p:cNvPr id="20" name="TextBox 19"/>
            <p:cNvSpPr txBox="1"/>
            <p:nvPr/>
          </p:nvSpPr>
          <p:spPr>
            <a:xfrm>
              <a:off x="5761038" y="491613"/>
              <a:ext cx="3828251" cy="2677656"/>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80508">
                        <a:schemeClr val="bg2"/>
                      </a:gs>
                      <a:gs pos="60169">
                        <a:schemeClr val="bg2"/>
                      </a:gs>
                    </a:gsLst>
                    <a:lin ang="5400000" scaled="0"/>
                  </a:gradFill>
                  <a:latin typeface="+mj-lt"/>
                </a:rPr>
                <a:t>Key and </a:t>
              </a:r>
              <a:r>
                <a:rPr lang="en-US" sz="3200" b="1" dirty="0" err="1" smtClean="0">
                  <a:gradFill>
                    <a:gsLst>
                      <a:gs pos="80508">
                        <a:schemeClr val="bg2"/>
                      </a:gs>
                      <a:gs pos="60169">
                        <a:schemeClr val="bg2"/>
                      </a:gs>
                    </a:gsLst>
                    <a:lin ang="5400000" scaled="0"/>
                  </a:gradFill>
                  <a:latin typeface="+mj-lt"/>
                </a:rPr>
                <a:t>floorplan</a:t>
              </a:r>
              <a:endParaRPr lang="en-US" sz="3200" b="1" dirty="0" smtClean="0">
                <a:gradFill>
                  <a:gsLst>
                    <a:gs pos="80508">
                      <a:schemeClr val="bg2"/>
                    </a:gs>
                    <a:gs pos="60169">
                      <a:schemeClr val="bg2"/>
                    </a:gs>
                  </a:gsLst>
                  <a:lin ang="5400000" scaled="0"/>
                </a:gradFill>
                <a:latin typeface="+mj-lt"/>
              </a:endParaRPr>
            </a:p>
            <a:p>
              <a:pPr marL="285750">
                <a:lnSpc>
                  <a:spcPct val="90000"/>
                </a:lnSpc>
                <a:spcBef>
                  <a:spcPts val="1200"/>
                </a:spcBef>
              </a:pPr>
              <a:r>
                <a:rPr lang="en-US" dirty="0" smtClean="0">
                  <a:gradFill>
                    <a:gsLst>
                      <a:gs pos="60169">
                        <a:schemeClr val="bg1"/>
                      </a:gs>
                      <a:gs pos="49000">
                        <a:schemeClr val="bg1"/>
                      </a:gs>
                    </a:gsLst>
                    <a:lin ang="5400000" scaled="0"/>
                  </a:gradFill>
                </a:rPr>
                <a:t>Cloud and Datacenter Platform</a:t>
              </a:r>
            </a:p>
            <a:p>
              <a:pPr marL="285750">
                <a:lnSpc>
                  <a:spcPct val="90000"/>
                </a:lnSpc>
                <a:spcBef>
                  <a:spcPts val="1200"/>
                </a:spcBef>
              </a:pPr>
              <a:r>
                <a:rPr lang="en-US" dirty="0" smtClean="0">
                  <a:gradFill>
                    <a:gsLst>
                      <a:gs pos="60169">
                        <a:schemeClr val="bg1"/>
                      </a:gs>
                      <a:gs pos="49000">
                        <a:schemeClr val="bg1"/>
                      </a:gs>
                    </a:gsLst>
                    <a:lin ang="5400000" scaled="0"/>
                  </a:gradFill>
                </a:rPr>
                <a:t>Data Platform and Business Intelligence</a:t>
              </a:r>
            </a:p>
            <a:p>
              <a:pPr marL="285750">
                <a:lnSpc>
                  <a:spcPct val="90000"/>
                </a:lnSpc>
                <a:spcBef>
                  <a:spcPts val="1200"/>
                </a:spcBef>
              </a:pPr>
              <a:r>
                <a:rPr lang="en-US" dirty="0" smtClean="0">
                  <a:gradFill>
                    <a:gsLst>
                      <a:gs pos="60169">
                        <a:schemeClr val="bg1"/>
                      </a:gs>
                      <a:gs pos="49000">
                        <a:schemeClr val="bg1"/>
                      </a:gs>
                    </a:gsLst>
                    <a:lin ang="5400000" scaled="0"/>
                  </a:gradFill>
                </a:rPr>
                <a:t>Developer Platform and Tools</a:t>
              </a:r>
            </a:p>
            <a:p>
              <a:pPr marL="285750">
                <a:lnSpc>
                  <a:spcPct val="90000"/>
                </a:lnSpc>
                <a:spcBef>
                  <a:spcPts val="1200"/>
                </a:spcBef>
              </a:pPr>
              <a:r>
                <a:rPr lang="en-US" dirty="0" smtClean="0">
                  <a:gradFill>
                    <a:gsLst>
                      <a:gs pos="60169">
                        <a:schemeClr val="bg1"/>
                      </a:gs>
                      <a:gs pos="49000">
                        <a:schemeClr val="bg1"/>
                      </a:gs>
                    </a:gsLst>
                    <a:lin ang="5400000" scaled="0"/>
                  </a:gradFill>
                </a:rPr>
                <a:t>Enterprise Mobility</a:t>
              </a:r>
            </a:p>
          </p:txBody>
        </p:sp>
        <p:sp>
          <p:nvSpPr>
            <p:cNvPr id="23" name="TextBox 22"/>
            <p:cNvSpPr txBox="1"/>
            <p:nvPr/>
          </p:nvSpPr>
          <p:spPr>
            <a:xfrm>
              <a:off x="9638235" y="1156038"/>
              <a:ext cx="2345057" cy="2003625"/>
            </a:xfrm>
            <a:prstGeom prst="rect">
              <a:avLst/>
            </a:prstGeom>
            <a:noFill/>
          </p:spPr>
          <p:txBody>
            <a:bodyPr wrap="square" lIns="182880" tIns="146304" rIns="182880" bIns="146304" rtlCol="0">
              <a:spAutoFit/>
            </a:bodyPr>
            <a:lstStyle/>
            <a:p>
              <a:pPr marL="285750">
                <a:lnSpc>
                  <a:spcPct val="90000"/>
                </a:lnSpc>
                <a:spcBef>
                  <a:spcPts val="1200"/>
                </a:spcBef>
              </a:pPr>
              <a:r>
                <a:rPr lang="en-US" dirty="0">
                  <a:gradFill>
                    <a:gsLst>
                      <a:gs pos="60169">
                        <a:schemeClr val="bg1"/>
                      </a:gs>
                      <a:gs pos="49000">
                        <a:schemeClr val="bg1"/>
                      </a:gs>
                    </a:gsLst>
                    <a:lin ang="5400000" scaled="0"/>
                  </a:gradFill>
                </a:rPr>
                <a:t>Office 365</a:t>
              </a:r>
            </a:p>
            <a:p>
              <a:pPr marL="285750">
                <a:lnSpc>
                  <a:spcPct val="90000"/>
                </a:lnSpc>
                <a:spcBef>
                  <a:spcPts val="1200"/>
                </a:spcBef>
              </a:pPr>
              <a:r>
                <a:rPr lang="en-US" dirty="0">
                  <a:gradFill>
                    <a:gsLst>
                      <a:gs pos="60169">
                        <a:schemeClr val="bg1"/>
                      </a:gs>
                      <a:gs pos="49000">
                        <a:schemeClr val="bg1"/>
                      </a:gs>
                    </a:gsLst>
                    <a:lin ang="5400000" scaled="0"/>
                  </a:gradFill>
                </a:rPr>
                <a:t>Windows </a:t>
              </a:r>
            </a:p>
            <a:p>
              <a:pPr marL="285750">
                <a:lnSpc>
                  <a:spcPct val="90000"/>
                </a:lnSpc>
                <a:spcBef>
                  <a:spcPts val="1200"/>
                </a:spcBef>
              </a:pPr>
              <a:r>
                <a:rPr lang="en-US" dirty="0">
                  <a:gradFill>
                    <a:gsLst>
                      <a:gs pos="60169">
                        <a:schemeClr val="bg1"/>
                      </a:gs>
                      <a:gs pos="49000">
                        <a:schemeClr val="bg1"/>
                      </a:gs>
                    </a:gsLst>
                    <a:lin ang="5400000" scaled="0"/>
                  </a:gradFill>
                </a:rPr>
                <a:t>Microsoft Azure</a:t>
              </a:r>
            </a:p>
            <a:p>
              <a:pPr marL="285750">
                <a:lnSpc>
                  <a:spcPct val="90000"/>
                </a:lnSpc>
                <a:spcBef>
                  <a:spcPts val="1200"/>
                </a:spcBef>
              </a:pPr>
              <a:r>
                <a:rPr lang="en-US" dirty="0">
                  <a:gradFill>
                    <a:gsLst>
                      <a:gs pos="60169">
                        <a:schemeClr val="bg1"/>
                      </a:gs>
                      <a:gs pos="49000">
                        <a:schemeClr val="bg1"/>
                      </a:gs>
                    </a:gsLst>
                    <a:lin ang="5400000" scaled="0"/>
                  </a:gradFill>
                </a:rPr>
                <a:t>Trustworthy Computing</a:t>
              </a:r>
            </a:p>
          </p:txBody>
        </p:sp>
        <p:sp>
          <p:nvSpPr>
            <p:cNvPr id="31" name="Oval 30"/>
            <p:cNvSpPr/>
            <p:nvPr/>
          </p:nvSpPr>
          <p:spPr bwMode="auto">
            <a:xfrm>
              <a:off x="5958519" y="1337963"/>
              <a:ext cx="139458" cy="139458"/>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958519" y="1751618"/>
              <a:ext cx="139458" cy="13945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5958519" y="2396573"/>
              <a:ext cx="139458" cy="139458"/>
            </a:xfrm>
            <a:prstGeom prst="ellipse">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5958519" y="2797136"/>
              <a:ext cx="139458" cy="139458"/>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p:cNvSpPr/>
            <p:nvPr/>
          </p:nvSpPr>
          <p:spPr bwMode="auto">
            <a:xfrm>
              <a:off x="9835716" y="1337963"/>
              <a:ext cx="139458" cy="139458"/>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835716" y="1751618"/>
              <a:ext cx="139458" cy="139458"/>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9835716" y="2161311"/>
              <a:ext cx="139458" cy="139458"/>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835716" y="2567022"/>
              <a:ext cx="139458" cy="1394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3309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2 3.2365E-6 L -4.05412E-6 3.236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
                                        <p:tgtEl>
                                          <p:spTgt spid="3"/>
                                        </p:tgtEl>
                                      </p:cBhvr>
                                    </p:animEffect>
                                  </p:childTnLst>
                                </p:cTn>
                              </p:par>
                              <p:par>
                                <p:cTn id="13" presetID="63" presetClass="path" presetSubtype="0" decel="100000" fill="hold" grpId="1" nodeType="withEffect">
                                  <p:stCondLst>
                                    <p:cond delay="100"/>
                                  </p:stCondLst>
                                  <p:childTnLst>
                                    <p:animMotion origin="layout" path="M 0.05247 0 L -4.5928E-6 0 " pathEditMode="relative" rAng="0" ptsTypes="AA">
                                      <p:cBhvr>
                                        <p:cTn id="14" dur="1000" fill="hold"/>
                                        <p:tgtEl>
                                          <p:spTgt spid="3"/>
                                        </p:tgtEl>
                                        <p:attrNameLst>
                                          <p:attrName>ppt_x</p:attrName>
                                          <p:attrName>ppt_y</p:attrName>
                                        </p:attrNameLst>
                                      </p:cBhvr>
                                      <p:rCtr x="-2630" y="0"/>
                                    </p:animMotion>
                                  </p:childTnLst>
                                </p:cTn>
                              </p:par>
                              <p:par>
                                <p:cTn id="15" presetID="10" presetClass="entr" presetSubtype="0"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600"/>
                                        <p:tgtEl>
                                          <p:spTgt spid="39"/>
                                        </p:tgtEl>
                                      </p:cBhvr>
                                    </p:animEffect>
                                  </p:childTnLst>
                                </p:cTn>
                              </p:par>
                              <p:par>
                                <p:cTn id="18" presetID="63" presetClass="path" presetSubtype="0" decel="100000" fill="hold" nodeType="withEffect">
                                  <p:stCondLst>
                                    <p:cond delay="200"/>
                                  </p:stCondLst>
                                  <p:childTnLst>
                                    <p:animMotion origin="layout" path="M 0.05247 0 L -4.5928E-6 0 " pathEditMode="relative" rAng="0" ptsTypes="AA">
                                      <p:cBhvr>
                                        <p:cTn id="19" dur="1000" fill="hold"/>
                                        <p:tgtEl>
                                          <p:spTgt spid="39"/>
                                        </p:tgtEl>
                                        <p:attrNameLst>
                                          <p:attrName>ppt_x</p:attrName>
                                          <p:attrName>ppt_y</p:attrName>
                                        </p:attrNameLst>
                                      </p:cBhvr>
                                      <p:rCtr x="-2630" y="0"/>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600"/>
                                        <p:tgtEl>
                                          <p:spTgt spid="40"/>
                                        </p:tgtEl>
                                      </p:cBhvr>
                                    </p:animEffect>
                                  </p:childTnLst>
                                </p:cTn>
                              </p:par>
                              <p:par>
                                <p:cTn id="23" presetID="63" presetClass="path" presetSubtype="0" decel="100000" fill="hold" nodeType="withEffect">
                                  <p:stCondLst>
                                    <p:cond delay="250"/>
                                  </p:stCondLst>
                                  <p:childTnLst>
                                    <p:animMotion origin="layout" path="M 0.05247 0 L -4.5928E-6 0 " pathEditMode="relative" rAng="0" ptsTypes="AA">
                                      <p:cBhvr>
                                        <p:cTn id="24" dur="1000" fill="hold"/>
                                        <p:tgtEl>
                                          <p:spTgt spid="40"/>
                                        </p:tgtEl>
                                        <p:attrNameLst>
                                          <p:attrName>ppt_x</p:attrName>
                                          <p:attrName>ppt_y</p:attrName>
                                        </p:attrNameLst>
                                      </p:cBhvr>
                                      <p:rCtr x="-2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1044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437967" y="-1"/>
            <a:ext cx="699850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5891151" y="3845215"/>
            <a:ext cx="6092141" cy="2449780"/>
            <a:chOff x="5891151" y="3845215"/>
            <a:chExt cx="6092141" cy="2449780"/>
          </a:xfrm>
        </p:grpSpPr>
        <p:sp>
          <p:nvSpPr>
            <p:cNvPr id="14" name="Rectangle 13"/>
            <p:cNvSpPr/>
            <p:nvPr/>
          </p:nvSpPr>
          <p:spPr bwMode="auto">
            <a:xfrm>
              <a:off x="5891151" y="5103610"/>
              <a:ext cx="1161288" cy="70277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a:t>
              </a:r>
            </a:p>
          </p:txBody>
        </p:sp>
        <p:sp>
          <p:nvSpPr>
            <p:cNvPr id="15" name="Rectangle 14"/>
            <p:cNvSpPr/>
            <p:nvPr/>
          </p:nvSpPr>
          <p:spPr bwMode="auto">
            <a:xfrm>
              <a:off x="7123863" y="5103610"/>
              <a:ext cx="2394001" cy="11913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OFC</a:t>
              </a:r>
            </a:p>
          </p:txBody>
        </p:sp>
        <p:sp>
          <p:nvSpPr>
            <p:cNvPr id="17" name="Rectangle 16"/>
            <p:cNvSpPr/>
            <p:nvPr/>
          </p:nvSpPr>
          <p:spPr bwMode="auto">
            <a:xfrm>
              <a:off x="9589290" y="5103610"/>
              <a:ext cx="1161288" cy="7027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WIN</a:t>
              </a:r>
            </a:p>
          </p:txBody>
        </p:sp>
        <p:sp>
          <p:nvSpPr>
            <p:cNvPr id="18" name="Rectangle 17"/>
            <p:cNvSpPr/>
            <p:nvPr/>
          </p:nvSpPr>
          <p:spPr bwMode="auto">
            <a:xfrm>
              <a:off x="10822004" y="5103610"/>
              <a:ext cx="1161288" cy="119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DBI</a:t>
              </a:r>
            </a:p>
          </p:txBody>
        </p:sp>
        <p:sp>
          <p:nvSpPr>
            <p:cNvPr id="6" name="Rectangle 5"/>
            <p:cNvSpPr/>
            <p:nvPr/>
          </p:nvSpPr>
          <p:spPr bwMode="auto">
            <a:xfrm>
              <a:off x="5891151" y="3845215"/>
              <a:ext cx="1161288" cy="11913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CDP</a:t>
              </a:r>
            </a:p>
          </p:txBody>
        </p:sp>
        <p:sp>
          <p:nvSpPr>
            <p:cNvPr id="9" name="Rectangle 8"/>
            <p:cNvSpPr/>
            <p:nvPr/>
          </p:nvSpPr>
          <p:spPr bwMode="auto">
            <a:xfrm>
              <a:off x="7123864" y="4356472"/>
              <a:ext cx="1161288" cy="6801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TWC</a:t>
              </a:r>
            </a:p>
          </p:txBody>
        </p:sp>
        <p:sp>
          <p:nvSpPr>
            <p:cNvPr id="10" name="Rectangle 9"/>
            <p:cNvSpPr/>
            <p:nvPr/>
          </p:nvSpPr>
          <p:spPr bwMode="auto">
            <a:xfrm>
              <a:off x="8356577" y="3845215"/>
              <a:ext cx="1161288" cy="1191385"/>
            </a:xfrm>
            <a:prstGeom prst="rect">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DEV</a:t>
              </a:r>
            </a:p>
          </p:txBody>
        </p:sp>
        <p:sp>
          <p:nvSpPr>
            <p:cNvPr id="11" name="Rectangle 10"/>
            <p:cNvSpPr/>
            <p:nvPr/>
          </p:nvSpPr>
          <p:spPr bwMode="auto">
            <a:xfrm>
              <a:off x="9589290" y="3845215"/>
              <a:ext cx="1161288" cy="11913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AZR</a:t>
              </a:r>
            </a:p>
          </p:txBody>
        </p:sp>
      </p:grpSp>
      <p:sp>
        <p:nvSpPr>
          <p:cNvPr id="8" name="Text Placeholder 7"/>
          <p:cNvSpPr>
            <a:spLocks noGrp="1"/>
          </p:cNvSpPr>
          <p:nvPr>
            <p:ph type="body" sz="quarter" idx="10"/>
          </p:nvPr>
        </p:nvSpPr>
        <p:spPr>
          <a:xfrm>
            <a:off x="274638" y="1520356"/>
            <a:ext cx="4982418" cy="5096780"/>
          </a:xfrm>
        </p:spPr>
        <p:txBody>
          <a:bodyPr lIns="182880" tIns="146304" rIns="182880" bIns="146304"/>
          <a:lstStyle/>
          <a:p>
            <a:r>
              <a:rPr lang="en-US" dirty="0"/>
              <a:t>Following this session at 18:30 </a:t>
            </a:r>
            <a:r>
              <a:rPr lang="en-US" dirty="0" smtClean="0"/>
              <a:t/>
            </a:r>
            <a:br>
              <a:rPr lang="en-US" dirty="0" smtClean="0"/>
            </a:br>
            <a:r>
              <a:rPr lang="en-US" dirty="0" smtClean="0"/>
              <a:t>in </a:t>
            </a:r>
            <a:r>
              <a:rPr lang="en-US" dirty="0"/>
              <a:t>Hall </a:t>
            </a:r>
            <a:r>
              <a:rPr lang="en-US" dirty="0" smtClean="0"/>
              <a:t>5</a:t>
            </a:r>
          </a:p>
          <a:p>
            <a:r>
              <a:rPr lang="en-US" dirty="0"/>
              <a:t>Meet with Microsoft Product </a:t>
            </a:r>
            <a:r>
              <a:rPr lang="en-US" dirty="0" smtClean="0"/>
              <a:t>Experts</a:t>
            </a:r>
          </a:p>
          <a:p>
            <a:r>
              <a:rPr lang="en-US" dirty="0"/>
              <a:t>Snacks and Beverages Served</a:t>
            </a:r>
          </a:p>
          <a:p>
            <a:pPr marL="0" indent="0">
              <a:buNone/>
            </a:pPr>
            <a:endParaRPr lang="en-US" dirty="0"/>
          </a:p>
        </p:txBody>
      </p:sp>
      <p:sp>
        <p:nvSpPr>
          <p:cNvPr id="2" name="Title 1"/>
          <p:cNvSpPr>
            <a:spLocks noGrp="1"/>
          </p:cNvSpPr>
          <p:nvPr>
            <p:ph type="title"/>
          </p:nvPr>
        </p:nvSpPr>
        <p:spPr/>
        <p:txBody>
          <a:bodyPr/>
          <a:lstStyle/>
          <a:p>
            <a:r>
              <a:rPr lang="en-US" dirty="0" smtClean="0"/>
              <a:t>Ask The Experts</a:t>
            </a:r>
            <a:endParaRPr lang="en-US" dirty="0"/>
          </a:p>
        </p:txBody>
      </p:sp>
      <p:grpSp>
        <p:nvGrpSpPr>
          <p:cNvPr id="39" name="Group 38"/>
          <p:cNvGrpSpPr/>
          <p:nvPr/>
        </p:nvGrpSpPr>
        <p:grpSpPr>
          <a:xfrm>
            <a:off x="5761038" y="491613"/>
            <a:ext cx="6222254" cy="2677656"/>
            <a:chOff x="5761038" y="491613"/>
            <a:chExt cx="6222254" cy="2677656"/>
          </a:xfrm>
        </p:grpSpPr>
        <p:sp>
          <p:nvSpPr>
            <p:cNvPr id="20" name="TextBox 19"/>
            <p:cNvSpPr txBox="1"/>
            <p:nvPr/>
          </p:nvSpPr>
          <p:spPr>
            <a:xfrm>
              <a:off x="5761038" y="491613"/>
              <a:ext cx="3828251" cy="2677656"/>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80508">
                        <a:schemeClr val="bg2"/>
                      </a:gs>
                      <a:gs pos="60169">
                        <a:schemeClr val="bg2"/>
                      </a:gs>
                    </a:gsLst>
                    <a:lin ang="5400000" scaled="0"/>
                  </a:gradFill>
                  <a:latin typeface="+mj-lt"/>
                </a:rPr>
                <a:t>Key and </a:t>
              </a:r>
              <a:r>
                <a:rPr lang="en-US" sz="3200" b="1" dirty="0" err="1" smtClean="0">
                  <a:gradFill>
                    <a:gsLst>
                      <a:gs pos="80508">
                        <a:schemeClr val="bg2"/>
                      </a:gs>
                      <a:gs pos="60169">
                        <a:schemeClr val="bg2"/>
                      </a:gs>
                    </a:gsLst>
                    <a:lin ang="5400000" scaled="0"/>
                  </a:gradFill>
                  <a:latin typeface="+mj-lt"/>
                </a:rPr>
                <a:t>floorplan</a:t>
              </a:r>
              <a:endParaRPr lang="en-US" sz="3200" b="1" dirty="0" smtClean="0">
                <a:gradFill>
                  <a:gsLst>
                    <a:gs pos="80508">
                      <a:schemeClr val="bg2"/>
                    </a:gs>
                    <a:gs pos="60169">
                      <a:schemeClr val="bg2"/>
                    </a:gs>
                  </a:gsLst>
                  <a:lin ang="5400000" scaled="0"/>
                </a:gradFill>
                <a:latin typeface="+mj-lt"/>
              </a:endParaRPr>
            </a:p>
            <a:p>
              <a:pPr marL="285750">
                <a:lnSpc>
                  <a:spcPct val="90000"/>
                </a:lnSpc>
                <a:spcBef>
                  <a:spcPts val="1200"/>
                </a:spcBef>
              </a:pPr>
              <a:r>
                <a:rPr lang="en-US" dirty="0" smtClean="0">
                  <a:gradFill>
                    <a:gsLst>
                      <a:gs pos="60169">
                        <a:schemeClr val="bg1"/>
                      </a:gs>
                      <a:gs pos="49000">
                        <a:schemeClr val="bg1"/>
                      </a:gs>
                    </a:gsLst>
                    <a:lin ang="5400000" scaled="0"/>
                  </a:gradFill>
                </a:rPr>
                <a:t>Cloud and Datacenter Platform</a:t>
              </a:r>
            </a:p>
            <a:p>
              <a:pPr marL="285750">
                <a:lnSpc>
                  <a:spcPct val="90000"/>
                </a:lnSpc>
                <a:spcBef>
                  <a:spcPts val="1200"/>
                </a:spcBef>
              </a:pPr>
              <a:r>
                <a:rPr lang="en-US" dirty="0" smtClean="0">
                  <a:gradFill>
                    <a:gsLst>
                      <a:gs pos="60169">
                        <a:schemeClr val="bg1"/>
                      </a:gs>
                      <a:gs pos="49000">
                        <a:schemeClr val="bg1"/>
                      </a:gs>
                    </a:gsLst>
                    <a:lin ang="5400000" scaled="0"/>
                  </a:gradFill>
                </a:rPr>
                <a:t>Data Platform and Business Intelligence</a:t>
              </a:r>
            </a:p>
            <a:p>
              <a:pPr marL="285750">
                <a:lnSpc>
                  <a:spcPct val="90000"/>
                </a:lnSpc>
                <a:spcBef>
                  <a:spcPts val="1200"/>
                </a:spcBef>
              </a:pPr>
              <a:r>
                <a:rPr lang="en-US" dirty="0" smtClean="0">
                  <a:gradFill>
                    <a:gsLst>
                      <a:gs pos="60169">
                        <a:schemeClr val="bg1"/>
                      </a:gs>
                      <a:gs pos="49000">
                        <a:schemeClr val="bg1"/>
                      </a:gs>
                    </a:gsLst>
                    <a:lin ang="5400000" scaled="0"/>
                  </a:gradFill>
                </a:rPr>
                <a:t>Developer Platform and Tools</a:t>
              </a:r>
            </a:p>
            <a:p>
              <a:pPr marL="285750">
                <a:lnSpc>
                  <a:spcPct val="90000"/>
                </a:lnSpc>
                <a:spcBef>
                  <a:spcPts val="1200"/>
                </a:spcBef>
              </a:pPr>
              <a:r>
                <a:rPr lang="en-US" dirty="0" smtClean="0">
                  <a:gradFill>
                    <a:gsLst>
                      <a:gs pos="60169">
                        <a:schemeClr val="bg1"/>
                      </a:gs>
                      <a:gs pos="49000">
                        <a:schemeClr val="bg1"/>
                      </a:gs>
                    </a:gsLst>
                    <a:lin ang="5400000" scaled="0"/>
                  </a:gradFill>
                </a:rPr>
                <a:t>Enterprise Mobility</a:t>
              </a:r>
            </a:p>
          </p:txBody>
        </p:sp>
        <p:sp>
          <p:nvSpPr>
            <p:cNvPr id="23" name="TextBox 22"/>
            <p:cNvSpPr txBox="1"/>
            <p:nvPr/>
          </p:nvSpPr>
          <p:spPr>
            <a:xfrm>
              <a:off x="9638235" y="1156038"/>
              <a:ext cx="2345057" cy="2003625"/>
            </a:xfrm>
            <a:prstGeom prst="rect">
              <a:avLst/>
            </a:prstGeom>
            <a:noFill/>
          </p:spPr>
          <p:txBody>
            <a:bodyPr wrap="square" lIns="182880" tIns="146304" rIns="182880" bIns="146304" rtlCol="0">
              <a:spAutoFit/>
            </a:bodyPr>
            <a:lstStyle/>
            <a:p>
              <a:pPr marL="285750">
                <a:lnSpc>
                  <a:spcPct val="90000"/>
                </a:lnSpc>
                <a:spcBef>
                  <a:spcPts val="1200"/>
                </a:spcBef>
              </a:pPr>
              <a:r>
                <a:rPr lang="en-US" dirty="0">
                  <a:gradFill>
                    <a:gsLst>
                      <a:gs pos="60169">
                        <a:schemeClr val="bg1"/>
                      </a:gs>
                      <a:gs pos="49000">
                        <a:schemeClr val="bg1"/>
                      </a:gs>
                    </a:gsLst>
                    <a:lin ang="5400000" scaled="0"/>
                  </a:gradFill>
                </a:rPr>
                <a:t>Office 365</a:t>
              </a:r>
            </a:p>
            <a:p>
              <a:pPr marL="285750">
                <a:lnSpc>
                  <a:spcPct val="90000"/>
                </a:lnSpc>
                <a:spcBef>
                  <a:spcPts val="1200"/>
                </a:spcBef>
              </a:pPr>
              <a:r>
                <a:rPr lang="en-US" dirty="0">
                  <a:gradFill>
                    <a:gsLst>
                      <a:gs pos="60169">
                        <a:schemeClr val="bg1"/>
                      </a:gs>
                      <a:gs pos="49000">
                        <a:schemeClr val="bg1"/>
                      </a:gs>
                    </a:gsLst>
                    <a:lin ang="5400000" scaled="0"/>
                  </a:gradFill>
                </a:rPr>
                <a:t>Windows </a:t>
              </a:r>
            </a:p>
            <a:p>
              <a:pPr marL="285750">
                <a:lnSpc>
                  <a:spcPct val="90000"/>
                </a:lnSpc>
                <a:spcBef>
                  <a:spcPts val="1200"/>
                </a:spcBef>
              </a:pPr>
              <a:r>
                <a:rPr lang="en-US" dirty="0">
                  <a:gradFill>
                    <a:gsLst>
                      <a:gs pos="60169">
                        <a:schemeClr val="bg1"/>
                      </a:gs>
                      <a:gs pos="49000">
                        <a:schemeClr val="bg1"/>
                      </a:gs>
                    </a:gsLst>
                    <a:lin ang="5400000" scaled="0"/>
                  </a:gradFill>
                </a:rPr>
                <a:t>Microsoft Azure</a:t>
              </a:r>
            </a:p>
            <a:p>
              <a:pPr marL="285750">
                <a:lnSpc>
                  <a:spcPct val="90000"/>
                </a:lnSpc>
                <a:spcBef>
                  <a:spcPts val="1200"/>
                </a:spcBef>
              </a:pPr>
              <a:r>
                <a:rPr lang="en-US" dirty="0">
                  <a:gradFill>
                    <a:gsLst>
                      <a:gs pos="60169">
                        <a:schemeClr val="bg1"/>
                      </a:gs>
                      <a:gs pos="49000">
                        <a:schemeClr val="bg1"/>
                      </a:gs>
                    </a:gsLst>
                    <a:lin ang="5400000" scaled="0"/>
                  </a:gradFill>
                </a:rPr>
                <a:t>Trustworthy Computing</a:t>
              </a:r>
            </a:p>
          </p:txBody>
        </p:sp>
        <p:sp>
          <p:nvSpPr>
            <p:cNvPr id="31" name="Oval 30"/>
            <p:cNvSpPr/>
            <p:nvPr/>
          </p:nvSpPr>
          <p:spPr bwMode="auto">
            <a:xfrm>
              <a:off x="5958519" y="1337963"/>
              <a:ext cx="139458" cy="139458"/>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958519" y="1751618"/>
              <a:ext cx="139458" cy="13945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5958519" y="2396573"/>
              <a:ext cx="139458" cy="139458"/>
            </a:xfrm>
            <a:prstGeom prst="ellipse">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5958519" y="2797136"/>
              <a:ext cx="139458" cy="139458"/>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p:cNvSpPr/>
            <p:nvPr/>
          </p:nvSpPr>
          <p:spPr bwMode="auto">
            <a:xfrm>
              <a:off x="9835716" y="1337963"/>
              <a:ext cx="139458" cy="139458"/>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835716" y="1751618"/>
              <a:ext cx="139458" cy="139458"/>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9835716" y="2161311"/>
              <a:ext cx="139458" cy="139458"/>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835716" y="2567022"/>
              <a:ext cx="139458" cy="1394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32486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2 3.2365E-6 L -4.05412E-6 3.236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
                                        <p:tgtEl>
                                          <p:spTgt spid="3"/>
                                        </p:tgtEl>
                                      </p:cBhvr>
                                    </p:animEffect>
                                  </p:childTnLst>
                                </p:cTn>
                              </p:par>
                              <p:par>
                                <p:cTn id="13" presetID="63" presetClass="path" presetSubtype="0" decel="100000" fill="hold" grpId="1" nodeType="withEffect">
                                  <p:stCondLst>
                                    <p:cond delay="100"/>
                                  </p:stCondLst>
                                  <p:childTnLst>
                                    <p:animMotion origin="layout" path="M 0.05247 0 L -4.5928E-6 0 " pathEditMode="relative" rAng="0" ptsTypes="AA">
                                      <p:cBhvr>
                                        <p:cTn id="14" dur="1000" fill="hold"/>
                                        <p:tgtEl>
                                          <p:spTgt spid="3"/>
                                        </p:tgtEl>
                                        <p:attrNameLst>
                                          <p:attrName>ppt_x</p:attrName>
                                          <p:attrName>ppt_y</p:attrName>
                                        </p:attrNameLst>
                                      </p:cBhvr>
                                      <p:rCtr x="-2630" y="0"/>
                                    </p:animMotion>
                                  </p:childTnLst>
                                </p:cTn>
                              </p:par>
                              <p:par>
                                <p:cTn id="15" presetID="10" presetClass="entr" presetSubtype="0"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600"/>
                                        <p:tgtEl>
                                          <p:spTgt spid="39"/>
                                        </p:tgtEl>
                                      </p:cBhvr>
                                    </p:animEffect>
                                  </p:childTnLst>
                                </p:cTn>
                              </p:par>
                              <p:par>
                                <p:cTn id="18" presetID="63" presetClass="path" presetSubtype="0" decel="100000" fill="hold" nodeType="withEffect">
                                  <p:stCondLst>
                                    <p:cond delay="200"/>
                                  </p:stCondLst>
                                  <p:childTnLst>
                                    <p:animMotion origin="layout" path="M 0.05247 0 L -4.5928E-6 0 " pathEditMode="relative" rAng="0" ptsTypes="AA">
                                      <p:cBhvr>
                                        <p:cTn id="19" dur="1000" fill="hold"/>
                                        <p:tgtEl>
                                          <p:spTgt spid="39"/>
                                        </p:tgtEl>
                                        <p:attrNameLst>
                                          <p:attrName>ppt_x</p:attrName>
                                          <p:attrName>ppt_y</p:attrName>
                                        </p:attrNameLst>
                                      </p:cBhvr>
                                      <p:rCtr x="-2630" y="0"/>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600"/>
                                        <p:tgtEl>
                                          <p:spTgt spid="40"/>
                                        </p:tgtEl>
                                      </p:cBhvr>
                                    </p:animEffect>
                                  </p:childTnLst>
                                </p:cTn>
                              </p:par>
                              <p:par>
                                <p:cTn id="23" presetID="63" presetClass="path" presetSubtype="0" decel="100000" fill="hold" nodeType="withEffect">
                                  <p:stCondLst>
                                    <p:cond delay="250"/>
                                  </p:stCondLst>
                                  <p:childTnLst>
                                    <p:animMotion origin="layout" path="M 0.05247 0 L -4.5928E-6 0 " pathEditMode="relative" rAng="0" ptsTypes="AA">
                                      <p:cBhvr>
                                        <p:cTn id="24" dur="1000" fill="hold"/>
                                        <p:tgtEl>
                                          <p:spTgt spid="40"/>
                                        </p:tgtEl>
                                        <p:attrNameLst>
                                          <p:attrName>ppt_x</p:attrName>
                                          <p:attrName>ppt_y</p:attrName>
                                        </p:attrNameLst>
                                      </p:cBhvr>
                                      <p:rCtr x="-2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3808" y="224723"/>
            <a:ext cx="8218647" cy="6573169"/>
          </a:xfrm>
        </p:spPr>
        <p:txBody>
          <a:bodyPr anchor="ctr"/>
          <a:lstStyle/>
          <a:p>
            <a:r>
              <a:rPr lang="en-US" dirty="0" err="1" smtClean="0"/>
              <a:t>IntelliTrace</a:t>
            </a:r>
            <a:r>
              <a:rPr lang="en-US" dirty="0" smtClean="0"/>
              <a:t> is a Visual Studio Ultimate feature that improves developer productivity during debugging</a:t>
            </a:r>
            <a:endParaRPr lang="en-US" dirty="0"/>
          </a:p>
        </p:txBody>
      </p:sp>
    </p:spTree>
    <p:extLst>
      <p:ext uri="{BB962C8B-B14F-4D97-AF65-F5344CB8AC3E}">
        <p14:creationId xmlns:p14="http://schemas.microsoft.com/office/powerpoint/2010/main" val="17137459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1" y="1212851"/>
            <a:ext cx="11885514" cy="2649869"/>
          </a:xfrm>
        </p:spPr>
        <p:txBody>
          <a:bodyPr/>
          <a:lstStyle/>
          <a:p>
            <a:r>
              <a:rPr lang="en-US" dirty="0" smtClean="0"/>
              <a:t>“Historical Debugging”</a:t>
            </a:r>
          </a:p>
          <a:p>
            <a:r>
              <a:rPr lang="en-US" dirty="0" smtClean="0"/>
              <a:t>Tracks events and method call information at runtime</a:t>
            </a:r>
          </a:p>
          <a:p>
            <a:r>
              <a:rPr lang="en-US" dirty="0" smtClean="0"/>
              <a:t>Records stack trace, local variables, and custom information for each event</a:t>
            </a:r>
          </a:p>
        </p:txBody>
      </p:sp>
      <p:sp>
        <p:nvSpPr>
          <p:cNvPr id="4" name="Title 3"/>
          <p:cNvSpPr>
            <a:spLocks noGrp="1"/>
          </p:cNvSpPr>
          <p:nvPr>
            <p:ph type="title"/>
          </p:nvPr>
        </p:nvSpPr>
        <p:spPr/>
        <p:txBody>
          <a:bodyPr/>
          <a:lstStyle/>
          <a:p>
            <a:r>
              <a:rPr lang="en-US" dirty="0" err="1" smtClean="0"/>
              <a:t>IntelliTrace</a:t>
            </a:r>
            <a:endParaRPr lang="en-US" dirty="0"/>
          </a:p>
        </p:txBody>
      </p:sp>
    </p:spTree>
    <p:extLst>
      <p:ext uri="{BB962C8B-B14F-4D97-AF65-F5344CB8AC3E}">
        <p14:creationId xmlns:p14="http://schemas.microsoft.com/office/powerpoint/2010/main" val="33272245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IntelliTrace</a:t>
            </a:r>
            <a:r>
              <a:rPr lang="en-US" dirty="0" smtClean="0"/>
              <a:t> Experiences</a:t>
            </a:r>
            <a:endParaRPr lang="en-US" dirty="0"/>
          </a:p>
        </p:txBody>
      </p:sp>
      <p:sp>
        <p:nvSpPr>
          <p:cNvPr id="5" name="Text Placeholder 4"/>
          <p:cNvSpPr>
            <a:spLocks noGrp="1"/>
          </p:cNvSpPr>
          <p:nvPr>
            <p:ph type="body" sz="quarter" idx="10"/>
          </p:nvPr>
        </p:nvSpPr>
        <p:spPr>
          <a:xfrm>
            <a:off x="275482" y="1212849"/>
            <a:ext cx="5485621" cy="3493354"/>
          </a:xfrm>
        </p:spPr>
        <p:txBody>
          <a:bodyPr/>
          <a:lstStyle/>
          <a:p>
            <a:r>
              <a:rPr lang="en-US" i="1" dirty="0" smtClean="0"/>
              <a:t>F5 Debugging</a:t>
            </a:r>
          </a:p>
          <a:p>
            <a:endParaRPr lang="en-US" dirty="0"/>
          </a:p>
          <a:p>
            <a:r>
              <a:rPr lang="en-US" dirty="0" smtClean="0"/>
              <a:t>Live debugging from Visual Studio, unit tests, and other developer experiences</a:t>
            </a:r>
            <a:endParaRPr lang="en-US" dirty="0"/>
          </a:p>
        </p:txBody>
      </p:sp>
      <p:sp>
        <p:nvSpPr>
          <p:cNvPr id="6" name="Text Placeholder 5"/>
          <p:cNvSpPr>
            <a:spLocks noGrp="1"/>
          </p:cNvSpPr>
          <p:nvPr>
            <p:ph type="body" sz="quarter" idx="11"/>
          </p:nvPr>
        </p:nvSpPr>
        <p:spPr>
          <a:xfrm>
            <a:off x="6675374" y="1212849"/>
            <a:ext cx="5485621" cy="3493354"/>
          </a:xfrm>
        </p:spPr>
        <p:txBody>
          <a:bodyPr/>
          <a:lstStyle/>
          <a:p>
            <a:r>
              <a:rPr lang="en-US" i="1" dirty="0" smtClean="0"/>
              <a:t>Production Debugging</a:t>
            </a:r>
          </a:p>
          <a:p>
            <a:endParaRPr lang="en-US" dirty="0"/>
          </a:p>
          <a:p>
            <a:r>
              <a:rPr lang="en-US" dirty="0" smtClean="0"/>
              <a:t>Collection on production systems for later analysis on a development machine</a:t>
            </a:r>
          </a:p>
        </p:txBody>
      </p:sp>
    </p:spTree>
    <p:extLst>
      <p:ext uri="{BB962C8B-B14F-4D97-AF65-F5344CB8AC3E}">
        <p14:creationId xmlns:p14="http://schemas.microsoft.com/office/powerpoint/2010/main" val="19757335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Historical Debugging with </a:t>
            </a:r>
            <a:r>
              <a:rPr lang="en-US" dirty="0" err="1" smtClean="0"/>
              <a:t>IntelliTrace</a:t>
            </a:r>
            <a:endParaRPr lang="en-US" dirty="0"/>
          </a:p>
        </p:txBody>
      </p:sp>
    </p:spTree>
    <p:extLst>
      <p:ext uri="{BB962C8B-B14F-4D97-AF65-F5344CB8AC3E}">
        <p14:creationId xmlns:p14="http://schemas.microsoft.com/office/powerpoint/2010/main" val="4285947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Collection Modes</a:t>
            </a:r>
            <a:endParaRPr lang="en-US" dirty="0"/>
          </a:p>
        </p:txBody>
      </p:sp>
      <p:sp>
        <p:nvSpPr>
          <p:cNvPr id="6" name="Text Placeholder 5"/>
          <p:cNvSpPr>
            <a:spLocks noGrp="1"/>
          </p:cNvSpPr>
          <p:nvPr>
            <p:ph type="body" sz="quarter" idx="10"/>
          </p:nvPr>
        </p:nvSpPr>
        <p:spPr>
          <a:xfrm>
            <a:off x="275482" y="1212849"/>
            <a:ext cx="5485621" cy="3650307"/>
          </a:xfrm>
        </p:spPr>
        <p:txBody>
          <a:bodyPr/>
          <a:lstStyle/>
          <a:p>
            <a:r>
              <a:rPr lang="en-US" i="1" dirty="0" smtClean="0"/>
              <a:t>Low impact</a:t>
            </a:r>
          </a:p>
          <a:p>
            <a:endParaRPr lang="en-US" dirty="0" smtClean="0"/>
          </a:p>
          <a:p>
            <a:r>
              <a:rPr lang="en-US" dirty="0" smtClean="0"/>
              <a:t>Interesting runtime events are collected</a:t>
            </a:r>
          </a:p>
          <a:p>
            <a:r>
              <a:rPr lang="en-US" dirty="0" smtClean="0"/>
              <a:t>Low overhead if collecting low-frequency events</a:t>
            </a:r>
            <a:endParaRPr lang="en-US" dirty="0"/>
          </a:p>
        </p:txBody>
      </p:sp>
      <p:sp>
        <p:nvSpPr>
          <p:cNvPr id="7" name="Text Placeholder 6"/>
          <p:cNvSpPr>
            <a:spLocks noGrp="1"/>
          </p:cNvSpPr>
          <p:nvPr>
            <p:ph type="body" sz="quarter" idx="11"/>
          </p:nvPr>
        </p:nvSpPr>
        <p:spPr>
          <a:xfrm>
            <a:off x="6675374" y="1212849"/>
            <a:ext cx="5485621" cy="5302813"/>
          </a:xfrm>
        </p:spPr>
        <p:txBody>
          <a:bodyPr/>
          <a:lstStyle/>
          <a:p>
            <a:r>
              <a:rPr lang="en-US" i="1" dirty="0" smtClean="0"/>
              <a:t>High impact</a:t>
            </a:r>
          </a:p>
          <a:p>
            <a:endParaRPr lang="en-US" dirty="0" smtClean="0"/>
          </a:p>
          <a:p>
            <a:r>
              <a:rPr lang="en-US" dirty="0" smtClean="0"/>
              <a:t>Every method call is collected</a:t>
            </a:r>
          </a:p>
          <a:p>
            <a:r>
              <a:rPr lang="en-US" dirty="0" smtClean="0"/>
              <a:t>Up to 10x potential slowdown</a:t>
            </a:r>
          </a:p>
          <a:p>
            <a:r>
              <a:rPr lang="en-US" dirty="0" smtClean="0"/>
              <a:t>Configure for specific modules only to reduce impact</a:t>
            </a:r>
            <a:endParaRPr lang="en-US" dirty="0"/>
          </a:p>
        </p:txBody>
      </p:sp>
    </p:spTree>
    <p:extLst>
      <p:ext uri="{BB962C8B-B14F-4D97-AF65-F5344CB8AC3E}">
        <p14:creationId xmlns:p14="http://schemas.microsoft.com/office/powerpoint/2010/main" val="13372891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Events</a:t>
            </a:r>
            <a:endParaRPr lang="en-US" dirty="0"/>
          </a:p>
        </p:txBody>
      </p:sp>
      <p:sp>
        <p:nvSpPr>
          <p:cNvPr id="12" name="Text Placeholder 11"/>
          <p:cNvSpPr>
            <a:spLocks noGrp="1"/>
          </p:cNvSpPr>
          <p:nvPr>
            <p:ph type="body" sz="quarter" idx="10"/>
          </p:nvPr>
        </p:nvSpPr>
        <p:spPr>
          <a:xfrm>
            <a:off x="274640" y="1212850"/>
            <a:ext cx="5486399" cy="3329373"/>
          </a:xfrm>
        </p:spPr>
        <p:txBody>
          <a:bodyPr/>
          <a:lstStyle/>
          <a:p>
            <a:r>
              <a:rPr lang="en-US" dirty="0" smtClean="0"/>
              <a:t>WCF, ADO.NET, file access, registry access, ASP.NET, and myriads of other events</a:t>
            </a:r>
          </a:p>
          <a:p>
            <a:r>
              <a:rPr lang="en-US" dirty="0" smtClean="0"/>
              <a:t>Can customize with your own events</a:t>
            </a:r>
            <a:endParaRPr lang="en-US" dirty="0"/>
          </a:p>
        </p:txBody>
      </p:sp>
      <p:pic>
        <p:nvPicPr>
          <p:cNvPr id="14" name="Content Placeholder 1" descr="Options"/>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761104" y="1212849"/>
            <a:ext cx="6379179" cy="4034449"/>
          </a:xfrm>
        </p:spPr>
      </p:pic>
    </p:spTree>
    <p:extLst>
      <p:ext uri="{BB962C8B-B14F-4D97-AF65-F5344CB8AC3E}">
        <p14:creationId xmlns:p14="http://schemas.microsoft.com/office/powerpoint/2010/main" val="2796669767"/>
      </p:ext>
    </p:extLst>
  </p:cSld>
  <p:clrMapOvr>
    <a:masterClrMapping/>
  </p:clrMapOvr>
  <p:transition>
    <p:fade/>
  </p:transition>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2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Sasha Goldshtein</External_x0020_Speaker>
    <Session_x0020_Code xmlns="e36bfbf9-5e42-489c-a259-4c54eb22cb57">DEV-B339</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230e9df3-be65-4c73-a93b-d1236ebd677e"/>
    <ds:schemaRef ds:uri="http://schemas.openxmlformats.org/package/2006/metadata/core-properties"/>
    <ds:schemaRef ds:uri="http://purl.org/dc/terms/"/>
    <ds:schemaRef ds:uri="http://schemas.microsoft.com/office/infopath/2007/PartnerControls"/>
    <ds:schemaRef ds:uri="e36bfbf9-5e42-489c-a259-4c54eb22cb57"/>
    <ds:schemaRef ds:uri="http://schemas.microsoft.com/office/2006/documentManagement/typ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Template>
  <TotalTime>2</TotalTime>
  <Words>1264</Words>
  <Application>Microsoft Office PowerPoint</Application>
  <PresentationFormat>Custom</PresentationFormat>
  <Paragraphs>174</Paragraphs>
  <Slides>23</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Calibri</vt:lpstr>
      <vt:lpstr>Consolas</vt:lpstr>
      <vt:lpstr>Courier New</vt:lpstr>
      <vt:lpstr>Segoe Semibold</vt:lpstr>
      <vt:lpstr>Segoe UI</vt:lpstr>
      <vt:lpstr>Segoe UI Black</vt:lpstr>
      <vt:lpstr>Segoe UI Light</vt:lpstr>
      <vt:lpstr>Segoe UI Semibold</vt:lpstr>
      <vt:lpstr>Wingdings</vt:lpstr>
      <vt:lpstr>TEE14 Speaker PPT Template</vt:lpstr>
      <vt:lpstr>1_TEE14 Speaker PPT Template</vt:lpstr>
      <vt:lpstr>2_TEE14 Speaker PPT Template</vt:lpstr>
      <vt:lpstr>PowerPoint Presentation</vt:lpstr>
      <vt:lpstr>Mastering IntelliTrace  in Development and Production DEV-B339</vt:lpstr>
      <vt:lpstr>Ask The Experts</vt:lpstr>
      <vt:lpstr>IntelliTrace is a Visual Studio Ultimate feature that improves developer productivity during debugging</vt:lpstr>
      <vt:lpstr>IntelliTrace</vt:lpstr>
      <vt:lpstr>IntelliTrace Experiences</vt:lpstr>
      <vt:lpstr>DEMO</vt:lpstr>
      <vt:lpstr>Collection Modes</vt:lpstr>
      <vt:lpstr>Events</vt:lpstr>
      <vt:lpstr>What Exactly Is Collected?</vt:lpstr>
      <vt:lpstr>Collecting IntelliTrace Logs</vt:lpstr>
      <vt:lpstr>DEMO</vt:lpstr>
      <vt:lpstr>IntelliTrace on Azure</vt:lpstr>
      <vt:lpstr>DEMO</vt:lpstr>
      <vt:lpstr>Extending IntelliTrace Events</vt:lpstr>
      <vt:lpstr>DEMO</vt:lpstr>
      <vt:lpstr>Summary &amp; Call To Action</vt:lpstr>
      <vt:lpstr>Thank You!</vt:lpstr>
      <vt:lpstr>Resources</vt:lpstr>
      <vt:lpstr>DEV Track Resources</vt:lpstr>
      <vt:lpstr>SUBMIT YOUR TECHED EVALUATIONS</vt:lpstr>
      <vt:lpstr>Ask The Experts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Mastering IntelliTrace in Development and Production</dc:title>
  <dc:subject>TechEd 2014</dc:subject>
  <dc:creator>Shows</dc:creator>
  <cp:keywords/>
  <dc:description>Template: Jordan Cayabyab, Artitudes Design
Formatting: 
Audience Type:</dc:description>
  <cp:lastModifiedBy>Sylvia Tedjo</cp:lastModifiedBy>
  <cp:revision>5</cp:revision>
  <dcterms:created xsi:type="dcterms:W3CDTF">2014-10-26T07:51:43Z</dcterms:created>
  <dcterms:modified xsi:type="dcterms:W3CDTF">2014-10-30T16:48:57Z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