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40"/>
  </p:notesMasterIdLst>
  <p:handoutMasterIdLst>
    <p:handoutMasterId r:id="rId41"/>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9" r:id="rId36"/>
    <p:sldId id="293" r:id="rId37"/>
    <p:sldId id="294" r:id="rId38"/>
    <p:sldId id="292" r:id="rId3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9"/>
            <p14:sldId id="293"/>
            <p14:sldId id="294"/>
            <p14:sldId id="292"/>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0673" autoAdjust="0"/>
  </p:normalViewPr>
  <p:slideViewPr>
    <p:cSldViewPr snapToObjects="1">
      <p:cViewPr varScale="1">
        <p:scale>
          <a:sx n="60" d="100"/>
          <a:sy n="60" d="100"/>
        </p:scale>
        <p:origin x="732" y="66"/>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20" d="100"/>
        <a:sy n="20"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08858267716534"/>
          <c:y val="2.5428331875182269E-2"/>
          <c:w val="0.81030774278215234"/>
          <c:h val="0.8416746864975212"/>
        </c:manualLayout>
      </c:layout>
      <c:areaChart>
        <c:grouping val="stacked"/>
        <c:varyColors val="0"/>
        <c:ser>
          <c:idx val="0"/>
          <c:order val="0"/>
          <c:tx>
            <c:strRef>
              <c:f>'Workload Adoption Model'!$C$90</c:f>
              <c:strCache>
                <c:ptCount val="1"/>
                <c:pt idx="0">
                  <c:v>Traditonal</c:v>
                </c:pt>
              </c:strCache>
            </c:strRef>
          </c:tx>
          <c:spPr>
            <a:solidFill>
              <a:schemeClr val="tx2"/>
            </a:solidFill>
            <a:ln>
              <a:solidFill>
                <a:schemeClr val="tx2"/>
              </a:solidFill>
            </a:ln>
            <a:effectLst>
              <a:innerShdw blurRad="114300">
                <a:schemeClr val="tx2">
                  <a:lumMod val="75000"/>
                </a:schemeClr>
              </a:innerShdw>
            </a:effectLst>
          </c:spPr>
          <c:cat>
            <c:numRef>
              <c:f>'Workload Adoption Model'!$D$96:$N$96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'Workload Adoption Model'!$D$90:$N$90</c:f>
              <c:numCache>
                <c:formatCode>0%</c:formatCode>
                <c:ptCount val="11"/>
                <c:pt idx="0">
                  <c:v>0.88364596176913668</c:v>
                </c:pt>
                <c:pt idx="1">
                  <c:v>0.89477893664210506</c:v>
                </c:pt>
                <c:pt idx="2">
                  <c:v>0.87556696617554397</c:v>
                </c:pt>
                <c:pt idx="3">
                  <c:v>0.84916410724832503</c:v>
                </c:pt>
                <c:pt idx="4">
                  <c:v>0.81628964087771561</c:v>
                </c:pt>
                <c:pt idx="5">
                  <c:v>0.77085496391818276</c:v>
                </c:pt>
                <c:pt idx="6">
                  <c:v>0.71406213486725134</c:v>
                </c:pt>
                <c:pt idx="7">
                  <c:v>0.65281789517387123</c:v>
                </c:pt>
                <c:pt idx="8">
                  <c:v>0.58572691955408163</c:v>
                </c:pt>
                <c:pt idx="9">
                  <c:v>0.51367323350196803</c:v>
                </c:pt>
                <c:pt idx="10">
                  <c:v>0.43665001942949899</c:v>
                </c:pt>
              </c:numCache>
            </c:numRef>
          </c:val>
          <c:extLst>
            <c:ext xmlns:c16="http://schemas.microsoft.com/office/drawing/2014/chart" uri="{C3380CC4-5D6E-409C-BE32-E72D297353CC}">
              <c16:uniqueId val="{00000000-EFC4-4C9F-A07A-81CFA5AF1A28}"/>
            </c:ext>
          </c:extLst>
        </c:ser>
        <c:ser>
          <c:idx val="1"/>
          <c:order val="1"/>
          <c:tx>
            <c:strRef>
              <c:f>'Workload Adoption Model'!$C$91</c:f>
              <c:strCache>
                <c:ptCount val="1"/>
                <c:pt idx="0">
                  <c:v>Migrated to IaaS</c:v>
                </c:pt>
              </c:strCache>
            </c:strRef>
          </c:tx>
          <c:spPr>
            <a:solidFill>
              <a:schemeClr val="accent2"/>
            </a:solidFill>
            <a:ln>
              <a:noFill/>
            </a:ln>
            <a:effectLst>
              <a:innerShdw blurRad="114300">
                <a:schemeClr val="accent2">
                  <a:lumMod val="75000"/>
                </a:schemeClr>
              </a:innerShdw>
            </a:effectLst>
          </c:spPr>
          <c:cat>
            <c:numRef>
              <c:f>'Workload Adoption Model'!$D$96:$N$96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'Workload Adoption Model'!$D$91:$N$91</c:f>
              <c:numCache>
                <c:formatCode>0%</c:formatCode>
                <c:ptCount val="11"/>
                <c:pt idx="0">
                  <c:v>1.1185391921128314E-2</c:v>
                </c:pt>
                <c:pt idx="1">
                  <c:v>2.8187187641243346E-2</c:v>
                </c:pt>
                <c:pt idx="2">
                  <c:v>4.8924904263015247E-2</c:v>
                </c:pt>
                <c:pt idx="3">
                  <c:v>7.1756526252422348E-2</c:v>
                </c:pt>
                <c:pt idx="4">
                  <c:v>9.5403563312879719E-2</c:v>
                </c:pt>
                <c:pt idx="5">
                  <c:v>0.11888751735912706</c:v>
                </c:pt>
                <c:pt idx="6">
                  <c:v>0.14466233112258584</c:v>
                </c:pt>
                <c:pt idx="7">
                  <c:v>0.16640448029722299</c:v>
                </c:pt>
                <c:pt idx="8">
                  <c:v>0.1844316323294222</c:v>
                </c:pt>
                <c:pt idx="9">
                  <c:v>0.19906135955555301</c:v>
                </c:pt>
                <c:pt idx="10">
                  <c:v>0.21060567037617284</c:v>
                </c:pt>
              </c:numCache>
            </c:numRef>
          </c:val>
          <c:extLst>
            <c:ext xmlns:c16="http://schemas.microsoft.com/office/drawing/2014/chart" uri="{C3380CC4-5D6E-409C-BE32-E72D297353CC}">
              <c16:uniqueId val="{00000001-EFC4-4C9F-A07A-81CFA5AF1A28}"/>
            </c:ext>
          </c:extLst>
        </c:ser>
        <c:ser>
          <c:idx val="2"/>
          <c:order val="2"/>
          <c:tx>
            <c:strRef>
              <c:f>'Workload Adoption Model'!$C$92</c:f>
              <c:strCache>
                <c:ptCount val="1"/>
                <c:pt idx="0">
                  <c:v>Replaced to Cloud</c:v>
                </c:pt>
              </c:strCache>
            </c:strRef>
          </c:tx>
          <c:spPr>
            <a:solidFill>
              <a:schemeClr val="accent4"/>
            </a:solidFill>
            <a:ln>
              <a:solidFill>
                <a:schemeClr val="accent5"/>
              </a:solidFill>
            </a:ln>
            <a:effectLst>
              <a:innerShdw blurRad="114300">
                <a:schemeClr val="accent4">
                  <a:lumMod val="75000"/>
                </a:schemeClr>
              </a:innerShdw>
            </a:effectLst>
          </c:spPr>
          <c:cat>
            <c:numRef>
              <c:f>'Workload Adoption Model'!$D$96:$N$96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'Workload Adoption Model'!$D$92:$N$92</c:f>
              <c:numCache>
                <c:formatCode>0%</c:formatCode>
                <c:ptCount val="11"/>
                <c:pt idx="0">
                  <c:v>0.10516864630973502</c:v>
                </c:pt>
                <c:pt idx="1">
                  <c:v>0.12557080117387306</c:v>
                </c:pt>
                <c:pt idx="2">
                  <c:v>0.1514539054591264</c:v>
                </c:pt>
                <c:pt idx="3">
                  <c:v>0.18234098330041421</c:v>
                </c:pt>
                <c:pt idx="4">
                  <c:v>0.21766385282183628</c:v>
                </c:pt>
                <c:pt idx="5">
                  <c:v>0.25678066018074441</c:v>
                </c:pt>
                <c:pt idx="6">
                  <c:v>0.29988738189026121</c:v>
                </c:pt>
                <c:pt idx="7">
                  <c:v>0.34609481468550396</c:v>
                </c:pt>
                <c:pt idx="8">
                  <c:v>0.39448379839877656</c:v>
                </c:pt>
                <c:pt idx="9">
                  <c:v>0.44413612693007698</c:v>
                </c:pt>
                <c:pt idx="10">
                  <c:v>0.49416387550637009</c:v>
                </c:pt>
              </c:numCache>
            </c:numRef>
          </c:val>
          <c:extLst>
            <c:ext xmlns:c16="http://schemas.microsoft.com/office/drawing/2014/chart" uri="{C3380CC4-5D6E-409C-BE32-E72D297353CC}">
              <c16:uniqueId val="{00000002-EFC4-4C9F-A07A-81CFA5AF1A28}"/>
            </c:ext>
          </c:extLst>
        </c:ser>
        <c:ser>
          <c:idx val="3"/>
          <c:order val="3"/>
          <c:tx>
            <c:strRef>
              <c:f>'Workload Adoption Model'!$C$93</c:f>
              <c:strCache>
                <c:ptCount val="1"/>
                <c:pt idx="0">
                  <c:v>Net New Cloud</c:v>
                </c:pt>
              </c:strCache>
            </c:strRef>
          </c:tx>
          <c:spPr>
            <a:solidFill>
              <a:schemeClr val="accent6"/>
            </a:solidFill>
            <a:ln>
              <a:solidFill>
                <a:schemeClr val="accent6"/>
              </a:solidFill>
            </a:ln>
            <a:effectLst>
              <a:innerShdw blurRad="114300">
                <a:schemeClr val="accent6">
                  <a:lumMod val="75000"/>
                </a:schemeClr>
              </a:innerShdw>
            </a:effectLst>
          </c:spPr>
          <c:cat>
            <c:numRef>
              <c:f>'Workload Adoption Model'!$D$96:$N$96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'Workload Adoption Model'!$D$93:$N$93</c:f>
              <c:numCache>
                <c:formatCode>0%</c:formatCode>
                <c:ptCount val="11"/>
                <c:pt idx="0">
                  <c:v>0</c:v>
                </c:pt>
                <c:pt idx="1">
                  <c:v>2.6135267553888519E-2</c:v>
                </c:pt>
                <c:pt idx="2">
                  <c:v>5.7385586179217588E-2</c:v>
                </c:pt>
                <c:pt idx="3">
                  <c:v>0.1022283435280579</c:v>
                </c:pt>
                <c:pt idx="4">
                  <c:v>0.17115676567820978</c:v>
                </c:pt>
                <c:pt idx="5">
                  <c:v>0.26130965991218097</c:v>
                </c:pt>
                <c:pt idx="6">
                  <c:v>0.3666084184817025</c:v>
                </c:pt>
                <c:pt idx="7">
                  <c:v>0.49184144044427364</c:v>
                </c:pt>
                <c:pt idx="8">
                  <c:v>0.62973675858676392</c:v>
                </c:pt>
                <c:pt idx="9">
                  <c:v>0.78609136396099411</c:v>
                </c:pt>
                <c:pt idx="10">
                  <c:v>0.96242885835870406</c:v>
                </c:pt>
              </c:numCache>
            </c:numRef>
          </c:val>
          <c:extLst>
            <c:ext xmlns:c16="http://schemas.microsoft.com/office/drawing/2014/chart" uri="{C3380CC4-5D6E-409C-BE32-E72D297353CC}">
              <c16:uniqueId val="{00000003-EFC4-4C9F-A07A-81CFA5AF1A28}"/>
            </c:ext>
          </c:extLst>
        </c:ser>
        <c:dLbls>
          <c:showLegendKey val="0"/>
          <c:showVal val="0"/>
          <c:showCatName val="0"/>
          <c:showSerName val="0"/>
          <c:showPercent val="0"/>
          <c:showBubbleSize val="0"/>
        </c:dLbls>
        <c:axId val="-1869871008"/>
        <c:axId val="-1869876448"/>
      </c:areaChart>
      <c:catAx>
        <c:axId val="-1869871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en-US"/>
          </a:p>
        </c:txPr>
        <c:crossAx val="-1869876448"/>
        <c:crosses val="autoZero"/>
        <c:auto val="1"/>
        <c:lblAlgn val="ctr"/>
        <c:lblOffset val="100"/>
        <c:noMultiLvlLbl val="0"/>
      </c:catAx>
      <c:valAx>
        <c:axId val="-1869876448"/>
        <c:scaling>
          <c:orientation val="minMax"/>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sz="1600" b="1" dirty="0"/>
                  <a:t>% of 2010 App Portfolio</a:t>
                </a:r>
              </a:p>
            </c:rich>
          </c:tx>
          <c:layout>
            <c:manualLayout>
              <c:xMode val="edge"/>
              <c:yMode val="edge"/>
              <c:x val="5.5555555555555558E-3"/>
              <c:y val="0.19270049577136192"/>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n-US"/>
          </a:p>
        </c:txPr>
        <c:crossAx val="-1869871008"/>
        <c:crosses val="autoZero"/>
        <c:crossBetween val="midCat"/>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4">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cs:styleClr val="auto">
        <a:lumMod val="50000"/>
      </cs:styleClr>
    </cs:fontRef>
    <cs:defRPr sz="10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tx1"/>
    </cs:fontRef>
    <cs:spPr>
      <a:solidFill>
        <a:schemeClr val="phClr">
          <a:alpha val="74000"/>
        </a:schemeClr>
      </a:solidFill>
      <a:effectLst>
        <a:innerShdw blurRad="114300">
          <a:schemeClr val="phClr">
            <a:lumMod val="75000"/>
          </a:schemeClr>
        </a:innerShdw>
      </a:effectLst>
    </cs:spPr>
  </cs:dataPoint>
  <cs:dataPoint3D>
    <cs:lnRef idx="0"/>
    <cs:fillRef idx="0">
      <cs:styleClr val="auto"/>
    </cs:fillRef>
    <cs:effectRef idx="0">
      <cs:styleClr val="auto"/>
    </cs:effectRef>
    <cs:fontRef idx="minor">
      <a:schemeClr val="tx1"/>
    </cs:fontRef>
    <cs:spPr>
      <a:solidFill>
        <a:schemeClr val="phClr">
          <a:alpha val="74000"/>
        </a:schemeClr>
      </a:solidFill>
      <a:effectLst>
        <a:innerShdw blurRad="114300">
          <a:schemeClr val="phClr">
            <a:lumMod val="75000"/>
          </a:schemeClr>
        </a:innerShdw>
      </a:effectLst>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303BCE-2AF4-4893-981E-6B39C8F5FE58}" type="doc">
      <dgm:prSet loTypeId="urn:microsoft.com/office/officeart/2005/8/layout/funnel1" loCatId="relationship" qsTypeId="urn:microsoft.com/office/officeart/2005/8/quickstyle/simple1" qsCatId="simple" csTypeId="urn:microsoft.com/office/officeart/2005/8/colors/accent1_2" csCatId="accent1" phldr="1"/>
      <dgm:spPr/>
    </dgm:pt>
    <dgm:pt modelId="{BA4CD31C-4181-4195-A74E-EB5CF8FD3933}">
      <dgm:prSet phldrT="[Text]"/>
      <dgm:spPr/>
      <dgm:t>
        <a:bodyPr/>
        <a:lstStyle/>
        <a:p>
          <a:pPr algn="ctr"/>
          <a:r>
            <a:rPr lang="en-US" dirty="0" smtClean="0"/>
            <a:t>Slow Site</a:t>
          </a:r>
          <a:endParaRPr lang="en-US" dirty="0"/>
        </a:p>
      </dgm:t>
    </dgm:pt>
    <dgm:pt modelId="{90CE18DB-EFE6-46F0-987E-422B94DDF08F}" type="parTrans" cxnId="{AEF29E10-590E-4125-A2D9-F619F7465866}">
      <dgm:prSet/>
      <dgm:spPr/>
      <dgm:t>
        <a:bodyPr/>
        <a:lstStyle/>
        <a:p>
          <a:endParaRPr lang="en-US"/>
        </a:p>
      </dgm:t>
    </dgm:pt>
    <dgm:pt modelId="{D2B39F94-E1FE-456E-AFE9-D357CF2E0936}" type="sibTrans" cxnId="{AEF29E10-590E-4125-A2D9-F619F7465866}">
      <dgm:prSet/>
      <dgm:spPr/>
      <dgm:t>
        <a:bodyPr/>
        <a:lstStyle/>
        <a:p>
          <a:pPr algn="ctr"/>
          <a:endParaRPr lang="en-US" dirty="0"/>
        </a:p>
      </dgm:t>
    </dgm:pt>
    <dgm:pt modelId="{5D5D414C-3D5A-4A47-845F-0B4415418780}">
      <dgm:prSet phldrT="[Text]"/>
      <dgm:spPr/>
      <dgm:t>
        <a:bodyPr/>
        <a:lstStyle/>
        <a:p>
          <a:pPr algn="ctr"/>
          <a:r>
            <a:rPr lang="en-US" dirty="0" smtClean="0"/>
            <a:t>Downtime</a:t>
          </a:r>
          <a:endParaRPr lang="en-US" dirty="0"/>
        </a:p>
      </dgm:t>
    </dgm:pt>
    <dgm:pt modelId="{0C397732-37B9-4163-ADA9-F78195BAC4A8}" type="parTrans" cxnId="{31C133F8-4E19-408A-9A54-D37339D5ABE8}">
      <dgm:prSet/>
      <dgm:spPr/>
      <dgm:t>
        <a:bodyPr/>
        <a:lstStyle/>
        <a:p>
          <a:endParaRPr lang="en-US"/>
        </a:p>
      </dgm:t>
    </dgm:pt>
    <dgm:pt modelId="{537FB9D9-1159-4398-A5C6-0E95FF55229A}" type="sibTrans" cxnId="{31C133F8-4E19-408A-9A54-D37339D5ABE8}">
      <dgm:prSet/>
      <dgm:spPr/>
      <dgm:t>
        <a:bodyPr/>
        <a:lstStyle/>
        <a:p>
          <a:pPr algn="ctr"/>
          <a:endParaRPr lang="en-US"/>
        </a:p>
      </dgm:t>
    </dgm:pt>
    <dgm:pt modelId="{FE36D3DA-A106-407C-95CD-9E9269109ACE}">
      <dgm:prSet phldrT="[Text]"/>
      <dgm:spPr/>
      <dgm:t>
        <a:bodyPr/>
        <a:lstStyle/>
        <a:p>
          <a:pPr algn="ctr"/>
          <a:r>
            <a:rPr lang="en-US" dirty="0" smtClean="0"/>
            <a:t>Losing Business</a:t>
          </a:r>
          <a:endParaRPr lang="en-US" dirty="0"/>
        </a:p>
      </dgm:t>
    </dgm:pt>
    <dgm:pt modelId="{A94B91FC-4CD5-4323-841A-186A8E1D52A9}" type="parTrans" cxnId="{4B1F1B45-8AEA-4A9D-9B43-9FAB1BF73CE8}">
      <dgm:prSet/>
      <dgm:spPr/>
      <dgm:t>
        <a:bodyPr/>
        <a:lstStyle/>
        <a:p>
          <a:endParaRPr lang="en-US"/>
        </a:p>
      </dgm:t>
    </dgm:pt>
    <dgm:pt modelId="{DA3A7D49-5437-45C9-BC22-47BD8CC96F81}" type="sibTrans" cxnId="{4B1F1B45-8AEA-4A9D-9B43-9FAB1BF73CE8}">
      <dgm:prSet/>
      <dgm:spPr/>
      <dgm:t>
        <a:bodyPr/>
        <a:lstStyle/>
        <a:p>
          <a:endParaRPr lang="en-US"/>
        </a:p>
      </dgm:t>
    </dgm:pt>
    <dgm:pt modelId="{3A9BCC70-76AB-4B4F-97AB-0F7BF4C732F4}" type="pres">
      <dgm:prSet presAssocID="{D5303BCE-2AF4-4893-981E-6B39C8F5FE58}" presName="Name0" presStyleCnt="0">
        <dgm:presLayoutVars>
          <dgm:chMax val="4"/>
          <dgm:resizeHandles val="exact"/>
        </dgm:presLayoutVars>
      </dgm:prSet>
      <dgm:spPr/>
    </dgm:pt>
    <dgm:pt modelId="{8A65CB58-393B-48DB-8FD2-1A1FA6ED8A61}" type="pres">
      <dgm:prSet presAssocID="{D5303BCE-2AF4-4893-981E-6B39C8F5FE58}" presName="ellipse" presStyleLbl="trBgShp" presStyleIdx="0" presStyleCnt="1"/>
      <dgm:spPr/>
    </dgm:pt>
    <dgm:pt modelId="{663A35E3-1F96-4105-B505-14E3C938C87E}" type="pres">
      <dgm:prSet presAssocID="{D5303BCE-2AF4-4893-981E-6B39C8F5FE58}" presName="arrow1" presStyleLbl="fgShp" presStyleIdx="0" presStyleCnt="1"/>
      <dgm:spPr/>
    </dgm:pt>
    <dgm:pt modelId="{C842C26B-1413-4D70-B441-AF179F94D208}" type="pres">
      <dgm:prSet presAssocID="{D5303BCE-2AF4-4893-981E-6B39C8F5FE58}" presName="rectangle" presStyleLbl="revTx" presStyleIdx="0" presStyleCnt="1">
        <dgm:presLayoutVars>
          <dgm:bulletEnabled val="1"/>
        </dgm:presLayoutVars>
      </dgm:prSet>
      <dgm:spPr/>
      <dgm:t>
        <a:bodyPr/>
        <a:lstStyle/>
        <a:p>
          <a:endParaRPr lang="en-US"/>
        </a:p>
      </dgm:t>
    </dgm:pt>
    <dgm:pt modelId="{0984F546-3C46-4BB1-B10F-70944A8FC9D9}" type="pres">
      <dgm:prSet presAssocID="{5D5D414C-3D5A-4A47-845F-0B4415418780}" presName="item1" presStyleLbl="node1" presStyleIdx="0" presStyleCnt="2">
        <dgm:presLayoutVars>
          <dgm:bulletEnabled val="1"/>
        </dgm:presLayoutVars>
      </dgm:prSet>
      <dgm:spPr/>
      <dgm:t>
        <a:bodyPr/>
        <a:lstStyle/>
        <a:p>
          <a:endParaRPr lang="en-US"/>
        </a:p>
      </dgm:t>
    </dgm:pt>
    <dgm:pt modelId="{58F00496-9057-44B3-8207-8FC205A22DE5}" type="pres">
      <dgm:prSet presAssocID="{FE36D3DA-A106-407C-95CD-9E9269109ACE}" presName="item2" presStyleLbl="node1" presStyleIdx="1" presStyleCnt="2">
        <dgm:presLayoutVars>
          <dgm:bulletEnabled val="1"/>
        </dgm:presLayoutVars>
      </dgm:prSet>
      <dgm:spPr/>
      <dgm:t>
        <a:bodyPr/>
        <a:lstStyle/>
        <a:p>
          <a:endParaRPr lang="en-US"/>
        </a:p>
      </dgm:t>
    </dgm:pt>
    <dgm:pt modelId="{0125D6B0-AA22-43CC-8C1C-459A8EB47E28}" type="pres">
      <dgm:prSet presAssocID="{D5303BCE-2AF4-4893-981E-6B39C8F5FE58}" presName="funnel" presStyleLbl="trAlignAcc1" presStyleIdx="0" presStyleCnt="1"/>
      <dgm:spPr/>
    </dgm:pt>
  </dgm:ptLst>
  <dgm:cxnLst>
    <dgm:cxn modelId="{1330428F-6B58-4DCF-83A3-253BC00BA393}" type="presOf" srcId="{5D5D414C-3D5A-4A47-845F-0B4415418780}" destId="{0984F546-3C46-4BB1-B10F-70944A8FC9D9}" srcOrd="0" destOrd="0" presId="urn:microsoft.com/office/officeart/2005/8/layout/funnel1"/>
    <dgm:cxn modelId="{4B1F1B45-8AEA-4A9D-9B43-9FAB1BF73CE8}" srcId="{D5303BCE-2AF4-4893-981E-6B39C8F5FE58}" destId="{FE36D3DA-A106-407C-95CD-9E9269109ACE}" srcOrd="2" destOrd="0" parTransId="{A94B91FC-4CD5-4323-841A-186A8E1D52A9}" sibTransId="{DA3A7D49-5437-45C9-BC22-47BD8CC96F81}"/>
    <dgm:cxn modelId="{909F67E1-6EBF-4B94-9328-999C7070037C}" type="presOf" srcId="{FE36D3DA-A106-407C-95CD-9E9269109ACE}" destId="{C842C26B-1413-4D70-B441-AF179F94D208}" srcOrd="0" destOrd="0" presId="urn:microsoft.com/office/officeart/2005/8/layout/funnel1"/>
    <dgm:cxn modelId="{AA34A2D5-7155-4B17-8479-7C2E37BE2733}" type="presOf" srcId="{BA4CD31C-4181-4195-A74E-EB5CF8FD3933}" destId="{58F00496-9057-44B3-8207-8FC205A22DE5}" srcOrd="0" destOrd="0" presId="urn:microsoft.com/office/officeart/2005/8/layout/funnel1"/>
    <dgm:cxn modelId="{AEF29E10-590E-4125-A2D9-F619F7465866}" srcId="{D5303BCE-2AF4-4893-981E-6B39C8F5FE58}" destId="{BA4CD31C-4181-4195-A74E-EB5CF8FD3933}" srcOrd="0" destOrd="0" parTransId="{90CE18DB-EFE6-46F0-987E-422B94DDF08F}" sibTransId="{D2B39F94-E1FE-456E-AFE9-D357CF2E0936}"/>
    <dgm:cxn modelId="{31C133F8-4E19-408A-9A54-D37339D5ABE8}" srcId="{D5303BCE-2AF4-4893-981E-6B39C8F5FE58}" destId="{5D5D414C-3D5A-4A47-845F-0B4415418780}" srcOrd="1" destOrd="0" parTransId="{0C397732-37B9-4163-ADA9-F78195BAC4A8}" sibTransId="{537FB9D9-1159-4398-A5C6-0E95FF55229A}"/>
    <dgm:cxn modelId="{714F38F9-146C-4D06-9CC5-D647BF0F4725}" type="presOf" srcId="{D5303BCE-2AF4-4893-981E-6B39C8F5FE58}" destId="{3A9BCC70-76AB-4B4F-97AB-0F7BF4C732F4}" srcOrd="0" destOrd="0" presId="urn:microsoft.com/office/officeart/2005/8/layout/funnel1"/>
    <dgm:cxn modelId="{E7374776-0643-438C-A306-C98E0E5EBCEB}" type="presParOf" srcId="{3A9BCC70-76AB-4B4F-97AB-0F7BF4C732F4}" destId="{8A65CB58-393B-48DB-8FD2-1A1FA6ED8A61}" srcOrd="0" destOrd="0" presId="urn:microsoft.com/office/officeart/2005/8/layout/funnel1"/>
    <dgm:cxn modelId="{15649BEA-8395-4789-9DCD-3BFBE3945DBF}" type="presParOf" srcId="{3A9BCC70-76AB-4B4F-97AB-0F7BF4C732F4}" destId="{663A35E3-1F96-4105-B505-14E3C938C87E}" srcOrd="1" destOrd="0" presId="urn:microsoft.com/office/officeart/2005/8/layout/funnel1"/>
    <dgm:cxn modelId="{58929C92-A347-49D5-9250-56608868EEB4}" type="presParOf" srcId="{3A9BCC70-76AB-4B4F-97AB-0F7BF4C732F4}" destId="{C842C26B-1413-4D70-B441-AF179F94D208}" srcOrd="2" destOrd="0" presId="urn:microsoft.com/office/officeart/2005/8/layout/funnel1"/>
    <dgm:cxn modelId="{9883A5BF-8B55-4DE7-B7FC-21583A8D1DE6}" type="presParOf" srcId="{3A9BCC70-76AB-4B4F-97AB-0F7BF4C732F4}" destId="{0984F546-3C46-4BB1-B10F-70944A8FC9D9}" srcOrd="3" destOrd="0" presId="urn:microsoft.com/office/officeart/2005/8/layout/funnel1"/>
    <dgm:cxn modelId="{2C22F0D7-C7BB-4B58-A101-2A71F55490BB}" type="presParOf" srcId="{3A9BCC70-76AB-4B4F-97AB-0F7BF4C732F4}" destId="{58F00496-9057-44B3-8207-8FC205A22DE5}" srcOrd="4" destOrd="0" presId="urn:microsoft.com/office/officeart/2005/8/layout/funnel1"/>
    <dgm:cxn modelId="{5B1612CA-A386-4D0C-A659-D6F98745E8D7}" type="presParOf" srcId="{3A9BCC70-76AB-4B4F-97AB-0F7BF4C732F4}" destId="{0125D6B0-AA22-43CC-8C1C-459A8EB47E28}" srcOrd="5"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10/31/2014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10/31/2014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642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7FC2E8B4-0AB8-487D-804C-069996F11949}"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49618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878844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517831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446363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693366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166907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239271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34194-65CC-47EB-B66E-BE9C153B76F0}" type="slidenum">
              <a:rPr lang="en-US" smtClean="0"/>
              <a:t>33</a:t>
            </a:fld>
            <a:endParaRPr lang="en-US"/>
          </a:p>
        </p:txBody>
      </p:sp>
    </p:spTree>
    <p:extLst>
      <p:ext uri="{BB962C8B-B14F-4D97-AF65-F5344CB8AC3E}">
        <p14:creationId xmlns:p14="http://schemas.microsoft.com/office/powerpoint/2010/main" val="980369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10/31/2014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712038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35</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435987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81258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406584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09559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ACD0453-48B5-43F9-B1E7-215434FD090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035633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063454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7FC2E8B4-0AB8-487D-804C-069996F11949}"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66809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797047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4221657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2.emf"/><Relationship Id="rId5" Type="http://schemas.openxmlformats.org/officeDocument/2006/relationships/image" Target="../media/image34.emf"/><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0WK1ovH_lb0" TargetMode="External"/><Relationship Id="rId2" Type="http://schemas.openxmlformats.org/officeDocument/2006/relationships/hyperlink" Target="http://www.troyhunt.com/2014/07/scaling-standard-azure-website-to-380k.html"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hyperlink" Target="mailto:anwestg@microsoft.com"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visualstudio.com/"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hyperlink" Target="http://msdn.microsoft.com/vstudio" TargetMode="External"/><Relationship Id="rId4" Type="http://schemas.openxmlformats.org/officeDocument/2006/relationships/hyperlink" Target="http://blogs.msdn.com/b/developer-tool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Scalability" TargetMode="External"/><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40012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p:cNvCxnSpPr/>
          <p:nvPr/>
        </p:nvCxnSpPr>
        <p:spPr>
          <a:xfrm flipV="1">
            <a:off x="2446872" y="1439862"/>
            <a:ext cx="0" cy="5083380"/>
          </a:xfrm>
          <a:prstGeom prst="straightConnector1">
            <a:avLst/>
          </a:prstGeom>
          <a:ln w="28575">
            <a:solidFill>
              <a:schemeClr val="accent1"/>
            </a:solidFill>
            <a:headEnd type="none"/>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p:nvPr/>
        </p:nvCxnSpPr>
        <p:spPr>
          <a:xfrm>
            <a:off x="2104020" y="6294674"/>
            <a:ext cx="8686217" cy="13364"/>
          </a:xfrm>
          <a:prstGeom prst="straightConnector1">
            <a:avLst/>
          </a:prstGeom>
          <a:ln w="28575">
            <a:solidFill>
              <a:schemeClr val="accent1"/>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37" name="TextBox 36"/>
          <p:cNvSpPr txBox="1"/>
          <p:nvPr/>
        </p:nvSpPr>
        <p:spPr>
          <a:xfrm>
            <a:off x="2497404" y="6283245"/>
            <a:ext cx="874162" cy="433452"/>
          </a:xfrm>
          <a:prstGeom prst="rect">
            <a:avLst/>
          </a:prstGeom>
          <a:noFill/>
        </p:spPr>
        <p:txBody>
          <a:bodyPr wrap="none" lIns="137141" tIns="109712" rIns="137141" bIns="109712" rtlCol="0">
            <a:spAutoFit/>
          </a:bodyPr>
          <a:lstStyle/>
          <a:p>
            <a:pPr>
              <a:lnSpc>
                <a:spcPct val="90000"/>
              </a:lnSpc>
              <a:spcAft>
                <a:spcPts val="450"/>
              </a:spcAft>
            </a:pPr>
            <a:r>
              <a:rPr lang="en-US" sz="1500" dirty="0">
                <a:solidFill>
                  <a:srgbClr val="DC3C00"/>
                </a:solidFill>
              </a:rPr>
              <a:t>Level 1</a:t>
            </a:r>
          </a:p>
        </p:txBody>
      </p:sp>
      <p:sp>
        <p:nvSpPr>
          <p:cNvPr id="38" name="TextBox 37"/>
          <p:cNvSpPr txBox="1"/>
          <p:nvPr/>
        </p:nvSpPr>
        <p:spPr>
          <a:xfrm>
            <a:off x="4246401" y="6306103"/>
            <a:ext cx="874162" cy="433452"/>
          </a:xfrm>
          <a:prstGeom prst="rect">
            <a:avLst/>
          </a:prstGeom>
          <a:noFill/>
        </p:spPr>
        <p:txBody>
          <a:bodyPr wrap="none" lIns="137141" tIns="109712" rIns="137141" bIns="109712" rtlCol="0">
            <a:spAutoFit/>
          </a:bodyPr>
          <a:lstStyle/>
          <a:p>
            <a:pPr>
              <a:lnSpc>
                <a:spcPct val="90000"/>
              </a:lnSpc>
              <a:spcAft>
                <a:spcPts val="450"/>
              </a:spcAft>
            </a:pPr>
            <a:r>
              <a:rPr lang="en-US" sz="1500" dirty="0">
                <a:solidFill>
                  <a:srgbClr val="DC3C00"/>
                </a:solidFill>
              </a:rPr>
              <a:t>Level 2</a:t>
            </a:r>
          </a:p>
        </p:txBody>
      </p:sp>
      <p:sp>
        <p:nvSpPr>
          <p:cNvPr id="39" name="TextBox 38"/>
          <p:cNvSpPr txBox="1"/>
          <p:nvPr/>
        </p:nvSpPr>
        <p:spPr>
          <a:xfrm>
            <a:off x="7438480" y="6294674"/>
            <a:ext cx="1161907" cy="433452"/>
          </a:xfrm>
          <a:prstGeom prst="rect">
            <a:avLst/>
          </a:prstGeom>
          <a:noFill/>
        </p:spPr>
        <p:txBody>
          <a:bodyPr wrap="none" lIns="137141" tIns="109712" rIns="137141" bIns="109712" rtlCol="0">
            <a:spAutoFit/>
          </a:bodyPr>
          <a:lstStyle/>
          <a:p>
            <a:pPr>
              <a:lnSpc>
                <a:spcPct val="90000"/>
              </a:lnSpc>
              <a:spcAft>
                <a:spcPts val="450"/>
              </a:spcAft>
            </a:pPr>
            <a:r>
              <a:rPr lang="en-US" sz="1500" dirty="0">
                <a:solidFill>
                  <a:srgbClr val="DC3C00"/>
                </a:solidFill>
              </a:rPr>
              <a:t>Boss Level</a:t>
            </a:r>
          </a:p>
        </p:txBody>
      </p:sp>
      <p:sp>
        <p:nvSpPr>
          <p:cNvPr id="11" name="TextBox 10"/>
          <p:cNvSpPr txBox="1"/>
          <p:nvPr/>
        </p:nvSpPr>
        <p:spPr>
          <a:xfrm>
            <a:off x="9376299" y="6283044"/>
            <a:ext cx="1124958" cy="433452"/>
          </a:xfrm>
          <a:prstGeom prst="rect">
            <a:avLst/>
          </a:prstGeom>
          <a:noFill/>
        </p:spPr>
        <p:txBody>
          <a:bodyPr wrap="none" lIns="137141" tIns="109712" rIns="137141" bIns="109712" rtlCol="0">
            <a:spAutoFit/>
          </a:bodyPr>
          <a:lstStyle/>
          <a:p>
            <a:pPr>
              <a:lnSpc>
                <a:spcPct val="90000"/>
              </a:lnSpc>
              <a:spcAft>
                <a:spcPts val="450"/>
              </a:spcAft>
            </a:pPr>
            <a:r>
              <a:rPr lang="en-US" sz="1500" dirty="0">
                <a:solidFill>
                  <a:srgbClr val="DC3C00"/>
                </a:solidFill>
              </a:rPr>
              <a:t># of users</a:t>
            </a:r>
          </a:p>
        </p:txBody>
      </p:sp>
      <p:sp>
        <p:nvSpPr>
          <p:cNvPr id="12" name="TextBox 11"/>
          <p:cNvSpPr txBox="1"/>
          <p:nvPr/>
        </p:nvSpPr>
        <p:spPr>
          <a:xfrm>
            <a:off x="1414075" y="2086179"/>
            <a:ext cx="1089939" cy="4382883"/>
          </a:xfrm>
          <a:prstGeom prst="rect">
            <a:avLst/>
          </a:prstGeom>
          <a:noFill/>
        </p:spPr>
        <p:txBody>
          <a:bodyPr wrap="square" lIns="137141" tIns="109712" rIns="137141" bIns="109712" rtlCol="0">
            <a:spAutoFit/>
          </a:bodyPr>
          <a:lstStyle/>
          <a:p>
            <a:pPr algn="r">
              <a:lnSpc>
                <a:spcPct val="90000"/>
              </a:lnSpc>
              <a:spcAft>
                <a:spcPts val="450"/>
              </a:spcAft>
            </a:pPr>
            <a:r>
              <a:rPr lang="en-US" sz="1500" dirty="0">
                <a:solidFill>
                  <a:srgbClr val="DC3C00"/>
                </a:solidFill>
              </a:rPr>
              <a:t>&gt;100,000</a:t>
            </a:r>
          </a:p>
          <a:p>
            <a:pPr algn="r">
              <a:lnSpc>
                <a:spcPct val="90000"/>
              </a:lnSpc>
              <a:spcAft>
                <a:spcPts val="450"/>
              </a:spcAft>
            </a:pPr>
            <a:r>
              <a:rPr lang="en-US" sz="1500" dirty="0">
                <a:solidFill>
                  <a:srgbClr val="DC3C00"/>
                </a:solidFill>
              </a:rPr>
              <a:t>RPS</a:t>
            </a: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r>
              <a:rPr lang="en-US" sz="1500" dirty="0">
                <a:solidFill>
                  <a:srgbClr val="DC3C00"/>
                </a:solidFill>
              </a:rPr>
              <a:t>&gt;10,000</a:t>
            </a:r>
          </a:p>
          <a:p>
            <a:pPr algn="r">
              <a:lnSpc>
                <a:spcPct val="90000"/>
              </a:lnSpc>
              <a:spcAft>
                <a:spcPts val="450"/>
              </a:spcAft>
            </a:pPr>
            <a:r>
              <a:rPr lang="en-US" sz="1500" dirty="0">
                <a:solidFill>
                  <a:srgbClr val="DC3C00"/>
                </a:solidFill>
              </a:rPr>
              <a:t>RPS</a:t>
            </a: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r>
              <a:rPr lang="en-US" sz="1500" dirty="0">
                <a:solidFill>
                  <a:srgbClr val="DC3C00"/>
                </a:solidFill>
              </a:rPr>
              <a:t>&gt;100</a:t>
            </a:r>
          </a:p>
          <a:p>
            <a:pPr algn="r">
              <a:lnSpc>
                <a:spcPct val="90000"/>
              </a:lnSpc>
              <a:spcAft>
                <a:spcPts val="450"/>
              </a:spcAft>
            </a:pPr>
            <a:r>
              <a:rPr lang="en-US" sz="1500" dirty="0">
                <a:solidFill>
                  <a:srgbClr val="DC3C00"/>
                </a:solidFill>
              </a:rPr>
              <a:t>RPS</a:t>
            </a:r>
          </a:p>
        </p:txBody>
      </p:sp>
      <p:pic>
        <p:nvPicPr>
          <p:cNvPr id="2" name="Picture 1"/>
          <p:cNvPicPr>
            <a:picLocks noChangeAspect="1"/>
          </p:cNvPicPr>
          <p:nvPr/>
        </p:nvPicPr>
        <p:blipFill>
          <a:blip r:embed="rId2">
            <a:duotone>
              <a:schemeClr val="accent1">
                <a:shade val="45000"/>
                <a:satMod val="135000"/>
              </a:schemeClr>
              <a:prstClr val="white"/>
            </a:duotone>
          </a:blip>
          <a:stretch>
            <a:fillRect/>
          </a:stretch>
        </p:blipFill>
        <p:spPr>
          <a:xfrm>
            <a:off x="2533268" y="5663651"/>
            <a:ext cx="206403" cy="206403"/>
          </a:xfrm>
          <a:prstGeom prst="rect">
            <a:avLst/>
          </a:prstGeom>
        </p:spPr>
      </p:pic>
      <p:pic>
        <p:nvPicPr>
          <p:cNvPr id="124" name="Picture 123"/>
          <p:cNvPicPr>
            <a:picLocks noChangeAspect="1"/>
          </p:cNvPicPr>
          <p:nvPr/>
        </p:nvPicPr>
        <p:blipFill>
          <a:blip r:embed="rId2">
            <a:duotone>
              <a:schemeClr val="accent1">
                <a:shade val="45000"/>
                <a:satMod val="135000"/>
              </a:schemeClr>
              <a:prstClr val="white"/>
            </a:duotone>
          </a:blip>
          <a:stretch>
            <a:fillRect/>
          </a:stretch>
        </p:blipFill>
        <p:spPr>
          <a:xfrm>
            <a:off x="3001298" y="5832942"/>
            <a:ext cx="206403" cy="206403"/>
          </a:xfrm>
          <a:prstGeom prst="rect">
            <a:avLst/>
          </a:prstGeom>
        </p:spPr>
      </p:pic>
      <p:pic>
        <p:nvPicPr>
          <p:cNvPr id="126" name="Picture 125"/>
          <p:cNvPicPr>
            <a:picLocks noChangeAspect="1"/>
          </p:cNvPicPr>
          <p:nvPr/>
        </p:nvPicPr>
        <p:blipFill>
          <a:blip r:embed="rId2">
            <a:duotone>
              <a:schemeClr val="accent1">
                <a:shade val="45000"/>
                <a:satMod val="135000"/>
              </a:schemeClr>
              <a:prstClr val="white"/>
            </a:duotone>
          </a:blip>
          <a:stretch>
            <a:fillRect/>
          </a:stretch>
        </p:blipFill>
        <p:spPr>
          <a:xfrm>
            <a:off x="2844135" y="5974518"/>
            <a:ext cx="206403" cy="206403"/>
          </a:xfrm>
          <a:prstGeom prst="rect">
            <a:avLst/>
          </a:prstGeom>
        </p:spPr>
      </p:pic>
      <p:pic>
        <p:nvPicPr>
          <p:cNvPr id="127" name="Picture 126"/>
          <p:cNvPicPr>
            <a:picLocks noChangeAspect="1"/>
          </p:cNvPicPr>
          <p:nvPr/>
        </p:nvPicPr>
        <p:blipFill>
          <a:blip r:embed="rId3"/>
          <a:stretch>
            <a:fillRect/>
          </a:stretch>
        </p:blipFill>
        <p:spPr>
          <a:xfrm>
            <a:off x="3261468" y="5852068"/>
            <a:ext cx="206403" cy="206403"/>
          </a:xfrm>
          <a:prstGeom prst="rect">
            <a:avLst/>
          </a:prstGeom>
        </p:spPr>
      </p:pic>
      <p:pic>
        <p:nvPicPr>
          <p:cNvPr id="128" name="Picture 127"/>
          <p:cNvPicPr>
            <a:picLocks noChangeAspect="1"/>
          </p:cNvPicPr>
          <p:nvPr/>
        </p:nvPicPr>
        <p:blipFill>
          <a:blip r:embed="rId3"/>
          <a:stretch>
            <a:fillRect/>
          </a:stretch>
        </p:blipFill>
        <p:spPr>
          <a:xfrm>
            <a:off x="2626971" y="5910760"/>
            <a:ext cx="206403" cy="206403"/>
          </a:xfrm>
          <a:prstGeom prst="rect">
            <a:avLst/>
          </a:prstGeom>
        </p:spPr>
      </p:pic>
      <p:pic>
        <p:nvPicPr>
          <p:cNvPr id="129" name="Picture 128"/>
          <p:cNvPicPr>
            <a:picLocks noChangeAspect="1"/>
          </p:cNvPicPr>
          <p:nvPr/>
        </p:nvPicPr>
        <p:blipFill>
          <a:blip r:embed="rId3"/>
          <a:stretch>
            <a:fillRect/>
          </a:stretch>
        </p:blipFill>
        <p:spPr>
          <a:xfrm>
            <a:off x="2820177" y="5661316"/>
            <a:ext cx="206403" cy="20640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674" y="5615002"/>
            <a:ext cx="208504" cy="208504"/>
          </a:xfrm>
          <a:prstGeom prst="rect">
            <a:avLst/>
          </a:prstGeom>
        </p:spPr>
      </p:pic>
      <p:pic>
        <p:nvPicPr>
          <p:cNvPr id="130" name="Picture 1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066" y="6025818"/>
            <a:ext cx="208504" cy="208504"/>
          </a:xfrm>
          <a:prstGeom prst="rect">
            <a:avLst/>
          </a:prstGeom>
        </p:spPr>
      </p:pic>
      <p:pic>
        <p:nvPicPr>
          <p:cNvPr id="131" name="Picture 1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671" y="5719568"/>
            <a:ext cx="208504" cy="208504"/>
          </a:xfrm>
          <a:prstGeom prst="rect">
            <a:avLst/>
          </a:prstGeom>
        </p:spPr>
      </p:pic>
      <p:pic>
        <p:nvPicPr>
          <p:cNvPr id="142" name="Picture 141"/>
          <p:cNvPicPr>
            <a:picLocks noChangeAspect="1"/>
          </p:cNvPicPr>
          <p:nvPr/>
        </p:nvPicPr>
        <p:blipFill>
          <a:blip r:embed="rId2">
            <a:duotone>
              <a:schemeClr val="accent1">
                <a:shade val="45000"/>
                <a:satMod val="135000"/>
              </a:schemeClr>
              <a:prstClr val="white"/>
            </a:duotone>
          </a:blip>
          <a:stretch>
            <a:fillRect/>
          </a:stretch>
        </p:blipFill>
        <p:spPr>
          <a:xfrm>
            <a:off x="4219373" y="4468956"/>
            <a:ext cx="206403" cy="206403"/>
          </a:xfrm>
          <a:prstGeom prst="rect">
            <a:avLst/>
          </a:prstGeom>
        </p:spPr>
      </p:pic>
      <p:pic>
        <p:nvPicPr>
          <p:cNvPr id="144" name="Picture 143"/>
          <p:cNvPicPr>
            <a:picLocks noChangeAspect="1"/>
          </p:cNvPicPr>
          <p:nvPr/>
        </p:nvPicPr>
        <p:blipFill>
          <a:blip r:embed="rId2">
            <a:duotone>
              <a:schemeClr val="accent1">
                <a:shade val="45000"/>
                <a:satMod val="135000"/>
              </a:schemeClr>
              <a:prstClr val="white"/>
            </a:duotone>
          </a:blip>
          <a:stretch>
            <a:fillRect/>
          </a:stretch>
        </p:blipFill>
        <p:spPr>
          <a:xfrm>
            <a:off x="4687404" y="4638247"/>
            <a:ext cx="206403" cy="206403"/>
          </a:xfrm>
          <a:prstGeom prst="rect">
            <a:avLst/>
          </a:prstGeom>
        </p:spPr>
      </p:pic>
      <p:pic>
        <p:nvPicPr>
          <p:cNvPr id="147" name="Picture 146"/>
          <p:cNvPicPr>
            <a:picLocks noChangeAspect="1"/>
          </p:cNvPicPr>
          <p:nvPr/>
        </p:nvPicPr>
        <p:blipFill>
          <a:blip r:embed="rId2">
            <a:duotone>
              <a:schemeClr val="accent1">
                <a:shade val="45000"/>
                <a:satMod val="135000"/>
              </a:schemeClr>
              <a:prstClr val="white"/>
            </a:duotone>
          </a:blip>
          <a:stretch>
            <a:fillRect/>
          </a:stretch>
        </p:blipFill>
        <p:spPr>
          <a:xfrm>
            <a:off x="4530241" y="4779823"/>
            <a:ext cx="206403" cy="206403"/>
          </a:xfrm>
          <a:prstGeom prst="rect">
            <a:avLst/>
          </a:prstGeom>
        </p:spPr>
      </p:pic>
      <p:pic>
        <p:nvPicPr>
          <p:cNvPr id="148" name="Picture 147"/>
          <p:cNvPicPr>
            <a:picLocks noChangeAspect="1"/>
          </p:cNvPicPr>
          <p:nvPr/>
        </p:nvPicPr>
        <p:blipFill>
          <a:blip r:embed="rId3">
            <a:duotone>
              <a:prstClr val="black"/>
              <a:schemeClr val="tx1">
                <a:tint val="45000"/>
                <a:satMod val="400000"/>
              </a:schemeClr>
            </a:duotone>
          </a:blip>
          <a:stretch>
            <a:fillRect/>
          </a:stretch>
        </p:blipFill>
        <p:spPr>
          <a:xfrm>
            <a:off x="4947574" y="4657373"/>
            <a:ext cx="206403" cy="206403"/>
          </a:xfrm>
          <a:prstGeom prst="rect">
            <a:avLst/>
          </a:prstGeom>
        </p:spPr>
      </p:pic>
      <p:pic>
        <p:nvPicPr>
          <p:cNvPr id="149" name="Picture 148"/>
          <p:cNvPicPr>
            <a:picLocks noChangeAspect="1"/>
          </p:cNvPicPr>
          <p:nvPr/>
        </p:nvPicPr>
        <p:blipFill>
          <a:blip r:embed="rId3">
            <a:duotone>
              <a:prstClr val="black"/>
              <a:schemeClr val="tx1">
                <a:tint val="45000"/>
                <a:satMod val="400000"/>
              </a:schemeClr>
            </a:duotone>
          </a:blip>
          <a:stretch>
            <a:fillRect/>
          </a:stretch>
        </p:blipFill>
        <p:spPr>
          <a:xfrm>
            <a:off x="4313076" y="4716065"/>
            <a:ext cx="206403" cy="206403"/>
          </a:xfrm>
          <a:prstGeom prst="rect">
            <a:avLst/>
          </a:prstGeom>
        </p:spPr>
      </p:pic>
      <p:pic>
        <p:nvPicPr>
          <p:cNvPr id="150" name="Picture 149"/>
          <p:cNvPicPr>
            <a:picLocks noChangeAspect="1"/>
          </p:cNvPicPr>
          <p:nvPr/>
        </p:nvPicPr>
        <p:blipFill>
          <a:blip r:embed="rId3">
            <a:duotone>
              <a:prstClr val="black"/>
              <a:schemeClr val="tx1">
                <a:tint val="45000"/>
                <a:satMod val="400000"/>
              </a:schemeClr>
            </a:duotone>
          </a:blip>
          <a:stretch>
            <a:fillRect/>
          </a:stretch>
        </p:blipFill>
        <p:spPr>
          <a:xfrm>
            <a:off x="4506283" y="4466621"/>
            <a:ext cx="206403" cy="206403"/>
          </a:xfrm>
          <a:prstGeom prst="rect">
            <a:avLst/>
          </a:prstGeom>
        </p:spPr>
      </p:pic>
      <p:pic>
        <p:nvPicPr>
          <p:cNvPr id="151" name="Picture 1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780" y="4420307"/>
            <a:ext cx="208504" cy="208504"/>
          </a:xfrm>
          <a:prstGeom prst="rect">
            <a:avLst/>
          </a:prstGeom>
        </p:spPr>
      </p:pic>
      <p:pic>
        <p:nvPicPr>
          <p:cNvPr id="161" name="Picture 1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172" y="4831123"/>
            <a:ext cx="208504" cy="208504"/>
          </a:xfrm>
          <a:prstGeom prst="rect">
            <a:avLst/>
          </a:prstGeom>
        </p:spPr>
      </p:pic>
      <p:pic>
        <p:nvPicPr>
          <p:cNvPr id="162" name="Picture 1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77" y="4524873"/>
            <a:ext cx="208504" cy="208504"/>
          </a:xfrm>
          <a:prstGeom prst="rect">
            <a:avLst/>
          </a:prstGeom>
        </p:spPr>
      </p:pic>
      <p:pic>
        <p:nvPicPr>
          <p:cNvPr id="163" name="Picture 162"/>
          <p:cNvPicPr>
            <a:picLocks noChangeAspect="1"/>
          </p:cNvPicPr>
          <p:nvPr/>
        </p:nvPicPr>
        <p:blipFill>
          <a:blip r:embed="rId2">
            <a:duotone>
              <a:schemeClr val="accent1">
                <a:shade val="45000"/>
                <a:satMod val="135000"/>
              </a:schemeClr>
              <a:prstClr val="white"/>
            </a:duotone>
          </a:blip>
          <a:stretch>
            <a:fillRect/>
          </a:stretch>
        </p:blipFill>
        <p:spPr>
          <a:xfrm>
            <a:off x="4907474" y="4002996"/>
            <a:ext cx="206403" cy="206403"/>
          </a:xfrm>
          <a:prstGeom prst="rect">
            <a:avLst/>
          </a:prstGeom>
        </p:spPr>
      </p:pic>
      <p:pic>
        <p:nvPicPr>
          <p:cNvPr id="164" name="Picture 163"/>
          <p:cNvPicPr>
            <a:picLocks noChangeAspect="1"/>
          </p:cNvPicPr>
          <p:nvPr/>
        </p:nvPicPr>
        <p:blipFill>
          <a:blip r:embed="rId2">
            <a:duotone>
              <a:schemeClr val="accent1">
                <a:shade val="45000"/>
                <a:satMod val="135000"/>
              </a:schemeClr>
              <a:prstClr val="white"/>
            </a:duotone>
          </a:blip>
          <a:stretch>
            <a:fillRect/>
          </a:stretch>
        </p:blipFill>
        <p:spPr>
          <a:xfrm>
            <a:off x="5375505" y="4172287"/>
            <a:ext cx="206403" cy="206403"/>
          </a:xfrm>
          <a:prstGeom prst="rect">
            <a:avLst/>
          </a:prstGeom>
        </p:spPr>
      </p:pic>
      <p:pic>
        <p:nvPicPr>
          <p:cNvPr id="165" name="Picture 164"/>
          <p:cNvPicPr>
            <a:picLocks noChangeAspect="1"/>
          </p:cNvPicPr>
          <p:nvPr/>
        </p:nvPicPr>
        <p:blipFill>
          <a:blip r:embed="rId2">
            <a:duotone>
              <a:schemeClr val="accent1">
                <a:shade val="45000"/>
                <a:satMod val="135000"/>
              </a:schemeClr>
              <a:prstClr val="white"/>
            </a:duotone>
          </a:blip>
          <a:stretch>
            <a:fillRect/>
          </a:stretch>
        </p:blipFill>
        <p:spPr>
          <a:xfrm>
            <a:off x="5218342" y="4313863"/>
            <a:ext cx="206403" cy="206403"/>
          </a:xfrm>
          <a:prstGeom prst="rect">
            <a:avLst/>
          </a:prstGeom>
        </p:spPr>
      </p:pic>
      <p:pic>
        <p:nvPicPr>
          <p:cNvPr id="166" name="Picture 165"/>
          <p:cNvPicPr>
            <a:picLocks noChangeAspect="1"/>
          </p:cNvPicPr>
          <p:nvPr/>
        </p:nvPicPr>
        <p:blipFill>
          <a:blip r:embed="rId3">
            <a:duotone>
              <a:prstClr val="black"/>
              <a:schemeClr val="tx1">
                <a:tint val="45000"/>
                <a:satMod val="400000"/>
              </a:schemeClr>
            </a:duotone>
          </a:blip>
          <a:stretch>
            <a:fillRect/>
          </a:stretch>
        </p:blipFill>
        <p:spPr>
          <a:xfrm>
            <a:off x="5635675" y="4191413"/>
            <a:ext cx="206403" cy="206403"/>
          </a:xfrm>
          <a:prstGeom prst="rect">
            <a:avLst/>
          </a:prstGeom>
        </p:spPr>
      </p:pic>
      <p:pic>
        <p:nvPicPr>
          <p:cNvPr id="167" name="Picture 166"/>
          <p:cNvPicPr>
            <a:picLocks noChangeAspect="1"/>
          </p:cNvPicPr>
          <p:nvPr/>
        </p:nvPicPr>
        <p:blipFill>
          <a:blip r:embed="rId3">
            <a:duotone>
              <a:prstClr val="black"/>
              <a:schemeClr val="tx1">
                <a:tint val="45000"/>
                <a:satMod val="400000"/>
              </a:schemeClr>
            </a:duotone>
          </a:blip>
          <a:stretch>
            <a:fillRect/>
          </a:stretch>
        </p:blipFill>
        <p:spPr>
          <a:xfrm>
            <a:off x="5001177" y="4250105"/>
            <a:ext cx="206403" cy="206403"/>
          </a:xfrm>
          <a:prstGeom prst="rect">
            <a:avLst/>
          </a:prstGeom>
        </p:spPr>
      </p:pic>
      <p:pic>
        <p:nvPicPr>
          <p:cNvPr id="168" name="Picture 167"/>
          <p:cNvPicPr>
            <a:picLocks noChangeAspect="1"/>
          </p:cNvPicPr>
          <p:nvPr/>
        </p:nvPicPr>
        <p:blipFill>
          <a:blip r:embed="rId3">
            <a:duotone>
              <a:prstClr val="black"/>
              <a:schemeClr val="tx1">
                <a:tint val="45000"/>
                <a:satMod val="400000"/>
              </a:schemeClr>
            </a:duotone>
          </a:blip>
          <a:stretch>
            <a:fillRect/>
          </a:stretch>
        </p:blipFill>
        <p:spPr>
          <a:xfrm>
            <a:off x="5194383" y="4000661"/>
            <a:ext cx="206403" cy="206403"/>
          </a:xfrm>
          <a:prstGeom prst="rect">
            <a:avLst/>
          </a:prstGeom>
        </p:spPr>
      </p:pic>
      <p:pic>
        <p:nvPicPr>
          <p:cNvPr id="169" name="Picture 1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881" y="3954347"/>
            <a:ext cx="208504" cy="208504"/>
          </a:xfrm>
          <a:prstGeom prst="rect">
            <a:avLst/>
          </a:prstGeom>
        </p:spPr>
      </p:pic>
      <p:pic>
        <p:nvPicPr>
          <p:cNvPr id="170" name="Picture 1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0273" y="4365163"/>
            <a:ext cx="208504" cy="208504"/>
          </a:xfrm>
          <a:prstGeom prst="rect">
            <a:avLst/>
          </a:prstGeom>
        </p:spPr>
      </p:pic>
      <p:pic>
        <p:nvPicPr>
          <p:cNvPr id="171" name="Picture 1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878" y="4058913"/>
            <a:ext cx="208504" cy="208504"/>
          </a:xfrm>
          <a:prstGeom prst="rect">
            <a:avLst/>
          </a:prstGeom>
        </p:spPr>
      </p:pic>
      <p:pic>
        <p:nvPicPr>
          <p:cNvPr id="172" name="Picture 171"/>
          <p:cNvPicPr>
            <a:picLocks noChangeAspect="1"/>
          </p:cNvPicPr>
          <p:nvPr/>
        </p:nvPicPr>
        <p:blipFill>
          <a:blip r:embed="rId2">
            <a:duotone>
              <a:schemeClr val="accent1">
                <a:shade val="45000"/>
                <a:satMod val="135000"/>
              </a:schemeClr>
              <a:prstClr val="white"/>
            </a:duotone>
          </a:blip>
          <a:stretch>
            <a:fillRect/>
          </a:stretch>
        </p:blipFill>
        <p:spPr>
          <a:xfrm>
            <a:off x="4371324" y="4221846"/>
            <a:ext cx="206403" cy="206403"/>
          </a:xfrm>
          <a:prstGeom prst="rect">
            <a:avLst/>
          </a:prstGeom>
        </p:spPr>
      </p:pic>
      <p:pic>
        <p:nvPicPr>
          <p:cNvPr id="173" name="Picture 172"/>
          <p:cNvPicPr>
            <a:picLocks noChangeAspect="1"/>
          </p:cNvPicPr>
          <p:nvPr/>
        </p:nvPicPr>
        <p:blipFill>
          <a:blip r:embed="rId2">
            <a:duotone>
              <a:schemeClr val="accent1">
                <a:shade val="45000"/>
                <a:satMod val="135000"/>
              </a:schemeClr>
              <a:prstClr val="white"/>
            </a:duotone>
          </a:blip>
          <a:stretch>
            <a:fillRect/>
          </a:stretch>
        </p:blipFill>
        <p:spPr>
          <a:xfrm>
            <a:off x="5375505" y="4580618"/>
            <a:ext cx="206403" cy="206403"/>
          </a:xfrm>
          <a:prstGeom prst="rect">
            <a:avLst/>
          </a:prstGeom>
        </p:spPr>
      </p:pic>
      <p:pic>
        <p:nvPicPr>
          <p:cNvPr id="174" name="Picture 173"/>
          <p:cNvPicPr>
            <a:picLocks noChangeAspect="1"/>
          </p:cNvPicPr>
          <p:nvPr/>
        </p:nvPicPr>
        <p:blipFill>
          <a:blip r:embed="rId2">
            <a:duotone>
              <a:schemeClr val="accent1">
                <a:shade val="45000"/>
                <a:satMod val="135000"/>
              </a:schemeClr>
              <a:prstClr val="white"/>
            </a:duotone>
          </a:blip>
          <a:stretch>
            <a:fillRect/>
          </a:stretch>
        </p:blipFill>
        <p:spPr>
          <a:xfrm>
            <a:off x="5617645" y="4569822"/>
            <a:ext cx="206403" cy="206403"/>
          </a:xfrm>
          <a:prstGeom prst="rect">
            <a:avLst/>
          </a:prstGeom>
        </p:spPr>
      </p:pic>
      <p:pic>
        <p:nvPicPr>
          <p:cNvPr id="175" name="Picture 174"/>
          <p:cNvPicPr>
            <a:picLocks noChangeAspect="1"/>
          </p:cNvPicPr>
          <p:nvPr/>
        </p:nvPicPr>
        <p:blipFill>
          <a:blip r:embed="rId3">
            <a:duotone>
              <a:prstClr val="black"/>
              <a:schemeClr val="tx1">
                <a:tint val="45000"/>
                <a:satMod val="400000"/>
              </a:schemeClr>
            </a:duotone>
          </a:blip>
          <a:stretch>
            <a:fillRect/>
          </a:stretch>
        </p:blipFill>
        <p:spPr>
          <a:xfrm>
            <a:off x="5411242" y="4816805"/>
            <a:ext cx="206403" cy="206403"/>
          </a:xfrm>
          <a:prstGeom prst="rect">
            <a:avLst/>
          </a:prstGeom>
        </p:spPr>
      </p:pic>
      <p:pic>
        <p:nvPicPr>
          <p:cNvPr id="176" name="Picture 175"/>
          <p:cNvPicPr>
            <a:picLocks noChangeAspect="1"/>
          </p:cNvPicPr>
          <p:nvPr/>
        </p:nvPicPr>
        <p:blipFill>
          <a:blip r:embed="rId3">
            <a:duotone>
              <a:prstClr val="black"/>
              <a:schemeClr val="tx1">
                <a:tint val="45000"/>
                <a:satMod val="400000"/>
              </a:schemeClr>
            </a:duotone>
          </a:blip>
          <a:stretch>
            <a:fillRect/>
          </a:stretch>
        </p:blipFill>
        <p:spPr>
          <a:xfrm>
            <a:off x="5137535" y="4813467"/>
            <a:ext cx="206403" cy="206403"/>
          </a:xfrm>
          <a:prstGeom prst="rect">
            <a:avLst/>
          </a:prstGeom>
        </p:spPr>
      </p:pic>
      <p:pic>
        <p:nvPicPr>
          <p:cNvPr id="177" name="Picture 176"/>
          <p:cNvPicPr>
            <a:picLocks noChangeAspect="1"/>
          </p:cNvPicPr>
          <p:nvPr/>
        </p:nvPicPr>
        <p:blipFill>
          <a:blip r:embed="rId3">
            <a:duotone>
              <a:prstClr val="black"/>
              <a:schemeClr val="tx1">
                <a:tint val="45000"/>
                <a:satMod val="400000"/>
              </a:schemeClr>
            </a:duotone>
          </a:blip>
          <a:stretch>
            <a:fillRect/>
          </a:stretch>
        </p:blipFill>
        <p:spPr>
          <a:xfrm>
            <a:off x="4653303" y="4198875"/>
            <a:ext cx="206403" cy="206403"/>
          </a:xfrm>
          <a:prstGeom prst="rect">
            <a:avLst/>
          </a:prstGeom>
        </p:spPr>
      </p:pic>
      <p:pic>
        <p:nvPicPr>
          <p:cNvPr id="178" name="Picture 1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324" y="3978138"/>
            <a:ext cx="208504" cy="208504"/>
          </a:xfrm>
          <a:prstGeom prst="rect">
            <a:avLst/>
          </a:prstGeom>
        </p:spPr>
      </p:pic>
      <p:pic>
        <p:nvPicPr>
          <p:cNvPr id="179" name="Picture 1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0317" y="4685772"/>
            <a:ext cx="208504" cy="208504"/>
          </a:xfrm>
          <a:prstGeom prst="rect">
            <a:avLst/>
          </a:prstGeom>
        </p:spPr>
      </p:pic>
      <p:pic>
        <p:nvPicPr>
          <p:cNvPr id="180" name="Picture 1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830" y="4390222"/>
            <a:ext cx="208504" cy="208504"/>
          </a:xfrm>
          <a:prstGeom prst="rect">
            <a:avLst/>
          </a:prstGeom>
        </p:spPr>
      </p:pic>
      <p:pic>
        <p:nvPicPr>
          <p:cNvPr id="181" name="Picture 180"/>
          <p:cNvPicPr>
            <a:picLocks noChangeAspect="1"/>
          </p:cNvPicPr>
          <p:nvPr/>
        </p:nvPicPr>
        <p:blipFill>
          <a:blip r:embed="rId2">
            <a:duotone>
              <a:schemeClr val="accent1">
                <a:shade val="45000"/>
                <a:satMod val="135000"/>
              </a:schemeClr>
              <a:prstClr val="white"/>
            </a:duotone>
          </a:blip>
          <a:stretch>
            <a:fillRect/>
          </a:stretch>
        </p:blipFill>
        <p:spPr>
          <a:xfrm>
            <a:off x="6946987" y="2628890"/>
            <a:ext cx="206403" cy="206403"/>
          </a:xfrm>
          <a:prstGeom prst="rect">
            <a:avLst/>
          </a:prstGeom>
        </p:spPr>
      </p:pic>
      <p:pic>
        <p:nvPicPr>
          <p:cNvPr id="182" name="Picture 181"/>
          <p:cNvPicPr>
            <a:picLocks noChangeAspect="1"/>
          </p:cNvPicPr>
          <p:nvPr/>
        </p:nvPicPr>
        <p:blipFill>
          <a:blip r:embed="rId2">
            <a:duotone>
              <a:schemeClr val="accent1">
                <a:shade val="45000"/>
                <a:satMod val="135000"/>
              </a:schemeClr>
              <a:prstClr val="white"/>
            </a:duotone>
          </a:blip>
          <a:stretch>
            <a:fillRect/>
          </a:stretch>
        </p:blipFill>
        <p:spPr>
          <a:xfrm>
            <a:off x="7415018" y="2798181"/>
            <a:ext cx="206403" cy="206403"/>
          </a:xfrm>
          <a:prstGeom prst="rect">
            <a:avLst/>
          </a:prstGeom>
        </p:spPr>
      </p:pic>
      <p:pic>
        <p:nvPicPr>
          <p:cNvPr id="183" name="Picture 182"/>
          <p:cNvPicPr>
            <a:picLocks noChangeAspect="1"/>
          </p:cNvPicPr>
          <p:nvPr/>
        </p:nvPicPr>
        <p:blipFill>
          <a:blip r:embed="rId2">
            <a:duotone>
              <a:schemeClr val="accent1">
                <a:shade val="45000"/>
                <a:satMod val="135000"/>
              </a:schemeClr>
              <a:prstClr val="white"/>
            </a:duotone>
          </a:blip>
          <a:stretch>
            <a:fillRect/>
          </a:stretch>
        </p:blipFill>
        <p:spPr>
          <a:xfrm>
            <a:off x="7257855" y="2939757"/>
            <a:ext cx="206403" cy="206403"/>
          </a:xfrm>
          <a:prstGeom prst="rect">
            <a:avLst/>
          </a:prstGeom>
        </p:spPr>
      </p:pic>
      <p:pic>
        <p:nvPicPr>
          <p:cNvPr id="184" name="Picture 183"/>
          <p:cNvPicPr>
            <a:picLocks noChangeAspect="1"/>
          </p:cNvPicPr>
          <p:nvPr/>
        </p:nvPicPr>
        <p:blipFill>
          <a:blip r:embed="rId3">
            <a:duotone>
              <a:prstClr val="black"/>
              <a:schemeClr val="tx1">
                <a:tint val="45000"/>
                <a:satMod val="400000"/>
              </a:schemeClr>
            </a:duotone>
          </a:blip>
          <a:stretch>
            <a:fillRect/>
          </a:stretch>
        </p:blipFill>
        <p:spPr>
          <a:xfrm>
            <a:off x="7675188" y="2817307"/>
            <a:ext cx="206403" cy="206403"/>
          </a:xfrm>
          <a:prstGeom prst="rect">
            <a:avLst/>
          </a:prstGeom>
        </p:spPr>
      </p:pic>
      <p:pic>
        <p:nvPicPr>
          <p:cNvPr id="185" name="Picture 184"/>
          <p:cNvPicPr>
            <a:picLocks noChangeAspect="1"/>
          </p:cNvPicPr>
          <p:nvPr/>
        </p:nvPicPr>
        <p:blipFill>
          <a:blip r:embed="rId3">
            <a:duotone>
              <a:prstClr val="black"/>
              <a:schemeClr val="tx1">
                <a:tint val="45000"/>
                <a:satMod val="400000"/>
              </a:schemeClr>
            </a:duotone>
          </a:blip>
          <a:stretch>
            <a:fillRect/>
          </a:stretch>
        </p:blipFill>
        <p:spPr>
          <a:xfrm>
            <a:off x="7040690" y="2875999"/>
            <a:ext cx="206403" cy="206403"/>
          </a:xfrm>
          <a:prstGeom prst="rect">
            <a:avLst/>
          </a:prstGeom>
        </p:spPr>
      </p:pic>
      <p:pic>
        <p:nvPicPr>
          <p:cNvPr id="186" name="Picture 185"/>
          <p:cNvPicPr>
            <a:picLocks noChangeAspect="1"/>
          </p:cNvPicPr>
          <p:nvPr/>
        </p:nvPicPr>
        <p:blipFill>
          <a:blip r:embed="rId3">
            <a:duotone>
              <a:prstClr val="black"/>
              <a:schemeClr val="tx1">
                <a:tint val="45000"/>
                <a:satMod val="400000"/>
              </a:schemeClr>
            </a:duotone>
          </a:blip>
          <a:stretch>
            <a:fillRect/>
          </a:stretch>
        </p:blipFill>
        <p:spPr>
          <a:xfrm>
            <a:off x="7233896" y="2626555"/>
            <a:ext cx="206403" cy="206403"/>
          </a:xfrm>
          <a:prstGeom prst="rect">
            <a:avLst/>
          </a:prstGeom>
        </p:spPr>
      </p:pic>
      <p:pic>
        <p:nvPicPr>
          <p:cNvPr id="187" name="Picture 1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394" y="2580241"/>
            <a:ext cx="208504" cy="208504"/>
          </a:xfrm>
          <a:prstGeom prst="rect">
            <a:avLst/>
          </a:prstGeom>
        </p:spPr>
      </p:pic>
      <p:pic>
        <p:nvPicPr>
          <p:cNvPr id="188" name="Picture 1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786" y="2991057"/>
            <a:ext cx="208504" cy="208504"/>
          </a:xfrm>
          <a:prstGeom prst="rect">
            <a:avLst/>
          </a:prstGeom>
        </p:spPr>
      </p:pic>
      <p:pic>
        <p:nvPicPr>
          <p:cNvPr id="189" name="Picture 18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391" y="2684807"/>
            <a:ext cx="208504" cy="208504"/>
          </a:xfrm>
          <a:prstGeom prst="rect">
            <a:avLst/>
          </a:prstGeom>
        </p:spPr>
      </p:pic>
      <p:pic>
        <p:nvPicPr>
          <p:cNvPr id="190" name="Picture 189"/>
          <p:cNvPicPr>
            <a:picLocks noChangeAspect="1"/>
          </p:cNvPicPr>
          <p:nvPr/>
        </p:nvPicPr>
        <p:blipFill>
          <a:blip r:embed="rId2">
            <a:duotone>
              <a:schemeClr val="accent1">
                <a:shade val="45000"/>
                <a:satMod val="135000"/>
              </a:schemeClr>
              <a:prstClr val="white"/>
            </a:duotone>
          </a:blip>
          <a:stretch>
            <a:fillRect/>
          </a:stretch>
        </p:blipFill>
        <p:spPr>
          <a:xfrm>
            <a:off x="7635088" y="2162930"/>
            <a:ext cx="206403" cy="206403"/>
          </a:xfrm>
          <a:prstGeom prst="rect">
            <a:avLst/>
          </a:prstGeom>
        </p:spPr>
      </p:pic>
      <p:pic>
        <p:nvPicPr>
          <p:cNvPr id="191" name="Picture 190"/>
          <p:cNvPicPr>
            <a:picLocks noChangeAspect="1"/>
          </p:cNvPicPr>
          <p:nvPr/>
        </p:nvPicPr>
        <p:blipFill>
          <a:blip r:embed="rId2">
            <a:duotone>
              <a:schemeClr val="accent1">
                <a:shade val="45000"/>
                <a:satMod val="135000"/>
              </a:schemeClr>
              <a:prstClr val="white"/>
            </a:duotone>
          </a:blip>
          <a:stretch>
            <a:fillRect/>
          </a:stretch>
        </p:blipFill>
        <p:spPr>
          <a:xfrm>
            <a:off x="8103119" y="2332221"/>
            <a:ext cx="206403" cy="206403"/>
          </a:xfrm>
          <a:prstGeom prst="rect">
            <a:avLst/>
          </a:prstGeom>
        </p:spPr>
      </p:pic>
      <p:pic>
        <p:nvPicPr>
          <p:cNvPr id="192" name="Picture 191"/>
          <p:cNvPicPr>
            <a:picLocks noChangeAspect="1"/>
          </p:cNvPicPr>
          <p:nvPr/>
        </p:nvPicPr>
        <p:blipFill>
          <a:blip r:embed="rId2">
            <a:duotone>
              <a:schemeClr val="accent1">
                <a:shade val="45000"/>
                <a:satMod val="135000"/>
              </a:schemeClr>
              <a:prstClr val="white"/>
            </a:duotone>
          </a:blip>
          <a:stretch>
            <a:fillRect/>
          </a:stretch>
        </p:blipFill>
        <p:spPr>
          <a:xfrm>
            <a:off x="7945956" y="2473797"/>
            <a:ext cx="206403" cy="206403"/>
          </a:xfrm>
          <a:prstGeom prst="rect">
            <a:avLst/>
          </a:prstGeom>
        </p:spPr>
      </p:pic>
      <p:pic>
        <p:nvPicPr>
          <p:cNvPr id="193" name="Picture 192"/>
          <p:cNvPicPr>
            <a:picLocks noChangeAspect="1"/>
          </p:cNvPicPr>
          <p:nvPr/>
        </p:nvPicPr>
        <p:blipFill>
          <a:blip r:embed="rId3">
            <a:duotone>
              <a:prstClr val="black"/>
              <a:schemeClr val="tx1">
                <a:tint val="45000"/>
                <a:satMod val="400000"/>
              </a:schemeClr>
            </a:duotone>
          </a:blip>
          <a:stretch>
            <a:fillRect/>
          </a:stretch>
        </p:blipFill>
        <p:spPr>
          <a:xfrm>
            <a:off x="8363289" y="2351347"/>
            <a:ext cx="206403" cy="206403"/>
          </a:xfrm>
          <a:prstGeom prst="rect">
            <a:avLst/>
          </a:prstGeom>
        </p:spPr>
      </p:pic>
      <p:pic>
        <p:nvPicPr>
          <p:cNvPr id="194" name="Picture 193"/>
          <p:cNvPicPr>
            <a:picLocks noChangeAspect="1"/>
          </p:cNvPicPr>
          <p:nvPr/>
        </p:nvPicPr>
        <p:blipFill>
          <a:blip r:embed="rId3">
            <a:duotone>
              <a:schemeClr val="accent4">
                <a:shade val="45000"/>
                <a:satMod val="135000"/>
              </a:schemeClr>
              <a:prstClr val="white"/>
            </a:duotone>
          </a:blip>
          <a:stretch>
            <a:fillRect/>
          </a:stretch>
        </p:blipFill>
        <p:spPr>
          <a:xfrm>
            <a:off x="7728791" y="2410039"/>
            <a:ext cx="206403" cy="206403"/>
          </a:xfrm>
          <a:prstGeom prst="rect">
            <a:avLst/>
          </a:prstGeom>
        </p:spPr>
      </p:pic>
      <p:pic>
        <p:nvPicPr>
          <p:cNvPr id="195" name="Picture 194"/>
          <p:cNvPicPr>
            <a:picLocks noChangeAspect="1"/>
          </p:cNvPicPr>
          <p:nvPr/>
        </p:nvPicPr>
        <p:blipFill>
          <a:blip r:embed="rId3">
            <a:duotone>
              <a:prstClr val="black"/>
              <a:schemeClr val="tx1">
                <a:tint val="45000"/>
                <a:satMod val="400000"/>
              </a:schemeClr>
            </a:duotone>
          </a:blip>
          <a:stretch>
            <a:fillRect/>
          </a:stretch>
        </p:blipFill>
        <p:spPr>
          <a:xfrm>
            <a:off x="7921997" y="2160595"/>
            <a:ext cx="206403" cy="206403"/>
          </a:xfrm>
          <a:prstGeom prst="rect">
            <a:avLst/>
          </a:prstGeom>
        </p:spPr>
      </p:pic>
      <p:pic>
        <p:nvPicPr>
          <p:cNvPr id="196" name="Picture 19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495" y="2114281"/>
            <a:ext cx="208504" cy="208504"/>
          </a:xfrm>
          <a:prstGeom prst="rect">
            <a:avLst/>
          </a:prstGeom>
        </p:spPr>
      </p:pic>
      <p:pic>
        <p:nvPicPr>
          <p:cNvPr id="197" name="Picture 19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887" y="2525097"/>
            <a:ext cx="208504" cy="208504"/>
          </a:xfrm>
          <a:prstGeom prst="rect">
            <a:avLst/>
          </a:prstGeom>
        </p:spPr>
      </p:pic>
      <p:pic>
        <p:nvPicPr>
          <p:cNvPr id="198" name="Picture 1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1492" y="2218847"/>
            <a:ext cx="208504" cy="208504"/>
          </a:xfrm>
          <a:prstGeom prst="rect">
            <a:avLst/>
          </a:prstGeom>
        </p:spPr>
      </p:pic>
      <p:pic>
        <p:nvPicPr>
          <p:cNvPr id="199" name="Picture 198"/>
          <p:cNvPicPr>
            <a:picLocks noChangeAspect="1"/>
          </p:cNvPicPr>
          <p:nvPr/>
        </p:nvPicPr>
        <p:blipFill>
          <a:blip r:embed="rId2">
            <a:duotone>
              <a:schemeClr val="accent1">
                <a:shade val="45000"/>
                <a:satMod val="135000"/>
              </a:schemeClr>
              <a:prstClr val="white"/>
            </a:duotone>
          </a:blip>
          <a:stretch>
            <a:fillRect/>
          </a:stretch>
        </p:blipFill>
        <p:spPr>
          <a:xfrm>
            <a:off x="7098938" y="2381780"/>
            <a:ext cx="206403" cy="206403"/>
          </a:xfrm>
          <a:prstGeom prst="rect">
            <a:avLst/>
          </a:prstGeom>
        </p:spPr>
      </p:pic>
      <p:pic>
        <p:nvPicPr>
          <p:cNvPr id="200" name="Picture 199"/>
          <p:cNvPicPr>
            <a:picLocks noChangeAspect="1"/>
          </p:cNvPicPr>
          <p:nvPr/>
        </p:nvPicPr>
        <p:blipFill>
          <a:blip r:embed="rId2">
            <a:duotone>
              <a:schemeClr val="accent1">
                <a:shade val="45000"/>
                <a:satMod val="135000"/>
              </a:schemeClr>
              <a:prstClr val="white"/>
            </a:duotone>
          </a:blip>
          <a:stretch>
            <a:fillRect/>
          </a:stretch>
        </p:blipFill>
        <p:spPr>
          <a:xfrm>
            <a:off x="8103119" y="2740552"/>
            <a:ext cx="206403" cy="206403"/>
          </a:xfrm>
          <a:prstGeom prst="rect">
            <a:avLst/>
          </a:prstGeom>
        </p:spPr>
      </p:pic>
      <p:pic>
        <p:nvPicPr>
          <p:cNvPr id="201" name="Picture 200"/>
          <p:cNvPicPr>
            <a:picLocks noChangeAspect="1"/>
          </p:cNvPicPr>
          <p:nvPr/>
        </p:nvPicPr>
        <p:blipFill>
          <a:blip r:embed="rId2">
            <a:duotone>
              <a:schemeClr val="accent1">
                <a:shade val="45000"/>
                <a:satMod val="135000"/>
              </a:schemeClr>
              <a:prstClr val="white"/>
            </a:duotone>
          </a:blip>
          <a:stretch>
            <a:fillRect/>
          </a:stretch>
        </p:blipFill>
        <p:spPr>
          <a:xfrm>
            <a:off x="8345259" y="2729756"/>
            <a:ext cx="206403" cy="206403"/>
          </a:xfrm>
          <a:prstGeom prst="rect">
            <a:avLst/>
          </a:prstGeom>
        </p:spPr>
      </p:pic>
      <p:pic>
        <p:nvPicPr>
          <p:cNvPr id="202" name="Picture 201"/>
          <p:cNvPicPr>
            <a:picLocks noChangeAspect="1"/>
          </p:cNvPicPr>
          <p:nvPr/>
        </p:nvPicPr>
        <p:blipFill>
          <a:blip r:embed="rId3">
            <a:duotone>
              <a:prstClr val="black"/>
              <a:schemeClr val="tx1">
                <a:tint val="45000"/>
                <a:satMod val="400000"/>
              </a:schemeClr>
            </a:duotone>
          </a:blip>
          <a:stretch>
            <a:fillRect/>
          </a:stretch>
        </p:blipFill>
        <p:spPr>
          <a:xfrm>
            <a:off x="8138856" y="2976739"/>
            <a:ext cx="206403" cy="206403"/>
          </a:xfrm>
          <a:prstGeom prst="rect">
            <a:avLst/>
          </a:prstGeom>
        </p:spPr>
      </p:pic>
      <p:pic>
        <p:nvPicPr>
          <p:cNvPr id="203" name="Picture 202"/>
          <p:cNvPicPr>
            <a:picLocks noChangeAspect="1"/>
          </p:cNvPicPr>
          <p:nvPr/>
        </p:nvPicPr>
        <p:blipFill>
          <a:blip r:embed="rId3">
            <a:duotone>
              <a:prstClr val="black"/>
              <a:schemeClr val="tx1">
                <a:tint val="45000"/>
                <a:satMod val="400000"/>
              </a:schemeClr>
            </a:duotone>
          </a:blip>
          <a:stretch>
            <a:fillRect/>
          </a:stretch>
        </p:blipFill>
        <p:spPr>
          <a:xfrm>
            <a:off x="7865149" y="2973401"/>
            <a:ext cx="206403" cy="206403"/>
          </a:xfrm>
          <a:prstGeom prst="rect">
            <a:avLst/>
          </a:prstGeom>
        </p:spPr>
      </p:pic>
      <p:pic>
        <p:nvPicPr>
          <p:cNvPr id="204" name="Picture 203"/>
          <p:cNvPicPr>
            <a:picLocks noChangeAspect="1"/>
          </p:cNvPicPr>
          <p:nvPr/>
        </p:nvPicPr>
        <p:blipFill>
          <a:blip r:embed="rId3">
            <a:duotone>
              <a:prstClr val="black"/>
              <a:schemeClr val="tx1">
                <a:tint val="45000"/>
                <a:satMod val="400000"/>
              </a:schemeClr>
            </a:duotone>
          </a:blip>
          <a:stretch>
            <a:fillRect/>
          </a:stretch>
        </p:blipFill>
        <p:spPr>
          <a:xfrm>
            <a:off x="7380917" y="2358809"/>
            <a:ext cx="206403" cy="206403"/>
          </a:xfrm>
          <a:prstGeom prst="rect">
            <a:avLst/>
          </a:prstGeom>
        </p:spPr>
      </p:pic>
      <p:pic>
        <p:nvPicPr>
          <p:cNvPr id="205" name="Picture 20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937" y="2138072"/>
            <a:ext cx="208504" cy="208504"/>
          </a:xfrm>
          <a:prstGeom prst="rect">
            <a:avLst/>
          </a:prstGeom>
        </p:spPr>
      </p:pic>
      <p:pic>
        <p:nvPicPr>
          <p:cNvPr id="206" name="Picture 20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7931" y="2845706"/>
            <a:ext cx="208504" cy="208504"/>
          </a:xfrm>
          <a:prstGeom prst="rect">
            <a:avLst/>
          </a:prstGeom>
        </p:spPr>
      </p:pic>
      <p:pic>
        <p:nvPicPr>
          <p:cNvPr id="207" name="Picture 2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5444" y="2550156"/>
            <a:ext cx="208504" cy="208504"/>
          </a:xfrm>
          <a:prstGeom prst="rect">
            <a:avLst/>
          </a:prstGeom>
        </p:spPr>
      </p:pic>
      <p:pic>
        <p:nvPicPr>
          <p:cNvPr id="208" name="Picture 207"/>
          <p:cNvPicPr>
            <a:picLocks noChangeAspect="1"/>
          </p:cNvPicPr>
          <p:nvPr/>
        </p:nvPicPr>
        <p:blipFill>
          <a:blip r:embed="rId2">
            <a:duotone>
              <a:schemeClr val="accent1">
                <a:shade val="45000"/>
                <a:satMod val="135000"/>
              </a:schemeClr>
              <a:prstClr val="white"/>
            </a:duotone>
          </a:blip>
          <a:stretch>
            <a:fillRect/>
          </a:stretch>
        </p:blipFill>
        <p:spPr>
          <a:xfrm>
            <a:off x="8025199" y="3145599"/>
            <a:ext cx="206403" cy="206403"/>
          </a:xfrm>
          <a:prstGeom prst="rect">
            <a:avLst/>
          </a:prstGeom>
        </p:spPr>
      </p:pic>
      <p:pic>
        <p:nvPicPr>
          <p:cNvPr id="209" name="Picture 208"/>
          <p:cNvPicPr>
            <a:picLocks noChangeAspect="1"/>
          </p:cNvPicPr>
          <p:nvPr/>
        </p:nvPicPr>
        <p:blipFill>
          <a:blip r:embed="rId2">
            <a:duotone>
              <a:schemeClr val="accent1">
                <a:shade val="45000"/>
                <a:satMod val="135000"/>
              </a:schemeClr>
              <a:prstClr val="white"/>
            </a:duotone>
          </a:blip>
          <a:stretch>
            <a:fillRect/>
          </a:stretch>
        </p:blipFill>
        <p:spPr>
          <a:xfrm>
            <a:off x="7841491" y="2835292"/>
            <a:ext cx="206403" cy="206403"/>
          </a:xfrm>
          <a:prstGeom prst="rect">
            <a:avLst/>
          </a:prstGeom>
        </p:spPr>
      </p:pic>
      <p:pic>
        <p:nvPicPr>
          <p:cNvPr id="210" name="Picture 209"/>
          <p:cNvPicPr>
            <a:picLocks noChangeAspect="1"/>
          </p:cNvPicPr>
          <p:nvPr/>
        </p:nvPicPr>
        <p:blipFill>
          <a:blip r:embed="rId2">
            <a:duotone>
              <a:schemeClr val="accent1">
                <a:shade val="45000"/>
                <a:satMod val="135000"/>
              </a:schemeClr>
              <a:prstClr val="white"/>
            </a:duotone>
          </a:blip>
          <a:stretch>
            <a:fillRect/>
          </a:stretch>
        </p:blipFill>
        <p:spPr>
          <a:xfrm>
            <a:off x="8712228" y="2552045"/>
            <a:ext cx="206403" cy="206403"/>
          </a:xfrm>
          <a:prstGeom prst="rect">
            <a:avLst/>
          </a:prstGeom>
        </p:spPr>
      </p:pic>
      <p:pic>
        <p:nvPicPr>
          <p:cNvPr id="211" name="Picture 210"/>
          <p:cNvPicPr>
            <a:picLocks noChangeAspect="1"/>
          </p:cNvPicPr>
          <p:nvPr/>
        </p:nvPicPr>
        <p:blipFill>
          <a:blip r:embed="rId3">
            <a:duotone>
              <a:prstClr val="black"/>
              <a:schemeClr val="tx1">
                <a:tint val="45000"/>
                <a:satMod val="400000"/>
              </a:schemeClr>
            </a:duotone>
          </a:blip>
          <a:stretch>
            <a:fillRect/>
          </a:stretch>
        </p:blipFill>
        <p:spPr>
          <a:xfrm>
            <a:off x="7548948" y="2717639"/>
            <a:ext cx="206403" cy="206403"/>
          </a:xfrm>
          <a:prstGeom prst="rect">
            <a:avLst/>
          </a:prstGeom>
        </p:spPr>
      </p:pic>
      <p:pic>
        <p:nvPicPr>
          <p:cNvPr id="212" name="Picture 211"/>
          <p:cNvPicPr>
            <a:picLocks noChangeAspect="1"/>
          </p:cNvPicPr>
          <p:nvPr/>
        </p:nvPicPr>
        <p:blipFill>
          <a:blip r:embed="rId3">
            <a:duotone>
              <a:prstClr val="black"/>
              <a:schemeClr val="tx1">
                <a:tint val="45000"/>
                <a:satMod val="400000"/>
              </a:schemeClr>
            </a:duotone>
          </a:blip>
          <a:stretch>
            <a:fillRect/>
          </a:stretch>
        </p:blipFill>
        <p:spPr>
          <a:xfrm>
            <a:off x="8051186" y="2571692"/>
            <a:ext cx="206403" cy="206403"/>
          </a:xfrm>
          <a:prstGeom prst="rect">
            <a:avLst/>
          </a:prstGeom>
        </p:spPr>
      </p:pic>
      <p:pic>
        <p:nvPicPr>
          <p:cNvPr id="213" name="Picture 212"/>
          <p:cNvPicPr>
            <a:picLocks noChangeAspect="1"/>
          </p:cNvPicPr>
          <p:nvPr/>
        </p:nvPicPr>
        <p:blipFill>
          <a:blip r:embed="rId3">
            <a:duotone>
              <a:prstClr val="black"/>
              <a:schemeClr val="tx1">
                <a:tint val="45000"/>
                <a:satMod val="400000"/>
              </a:schemeClr>
            </a:duotone>
          </a:blip>
          <a:stretch>
            <a:fillRect/>
          </a:stretch>
        </p:blipFill>
        <p:spPr>
          <a:xfrm>
            <a:off x="7720761" y="3148046"/>
            <a:ext cx="206403" cy="206403"/>
          </a:xfrm>
          <a:prstGeom prst="rect">
            <a:avLst/>
          </a:prstGeom>
        </p:spPr>
      </p:pic>
      <p:pic>
        <p:nvPicPr>
          <p:cNvPr id="214" name="Picture 2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5537" y="1843323"/>
            <a:ext cx="208504" cy="208504"/>
          </a:xfrm>
          <a:prstGeom prst="rect">
            <a:avLst/>
          </a:prstGeom>
        </p:spPr>
      </p:pic>
      <p:pic>
        <p:nvPicPr>
          <p:cNvPr id="215" name="Picture 2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004" y="2375752"/>
            <a:ext cx="208504" cy="208504"/>
          </a:xfrm>
          <a:prstGeom prst="rect">
            <a:avLst/>
          </a:prstGeom>
        </p:spPr>
      </p:pic>
      <p:pic>
        <p:nvPicPr>
          <p:cNvPr id="216" name="Picture 2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183" y="3071495"/>
            <a:ext cx="208504" cy="208504"/>
          </a:xfrm>
          <a:prstGeom prst="rect">
            <a:avLst/>
          </a:prstGeom>
        </p:spPr>
      </p:pic>
      <p:pic>
        <p:nvPicPr>
          <p:cNvPr id="217" name="Picture 216"/>
          <p:cNvPicPr>
            <a:picLocks noChangeAspect="1"/>
          </p:cNvPicPr>
          <p:nvPr/>
        </p:nvPicPr>
        <p:blipFill>
          <a:blip r:embed="rId2">
            <a:duotone>
              <a:schemeClr val="accent1">
                <a:shade val="45000"/>
                <a:satMod val="135000"/>
              </a:schemeClr>
              <a:prstClr val="white"/>
            </a:duotone>
          </a:blip>
          <a:stretch>
            <a:fillRect/>
          </a:stretch>
        </p:blipFill>
        <p:spPr>
          <a:xfrm>
            <a:off x="8375077" y="2927663"/>
            <a:ext cx="206403" cy="206403"/>
          </a:xfrm>
          <a:prstGeom prst="rect">
            <a:avLst/>
          </a:prstGeom>
        </p:spPr>
      </p:pic>
      <p:pic>
        <p:nvPicPr>
          <p:cNvPr id="218" name="Picture 217"/>
          <p:cNvPicPr>
            <a:picLocks noChangeAspect="1"/>
          </p:cNvPicPr>
          <p:nvPr/>
        </p:nvPicPr>
        <p:blipFill>
          <a:blip r:embed="rId2">
            <a:duotone>
              <a:schemeClr val="accent1">
                <a:shade val="45000"/>
                <a:satMod val="135000"/>
              </a:schemeClr>
              <a:prstClr val="white"/>
            </a:duotone>
          </a:blip>
          <a:stretch>
            <a:fillRect/>
          </a:stretch>
        </p:blipFill>
        <p:spPr>
          <a:xfrm>
            <a:off x="8247943" y="1906626"/>
            <a:ext cx="206403" cy="206403"/>
          </a:xfrm>
          <a:prstGeom prst="rect">
            <a:avLst/>
          </a:prstGeom>
        </p:spPr>
      </p:pic>
      <p:pic>
        <p:nvPicPr>
          <p:cNvPr id="219" name="Picture 218"/>
          <p:cNvPicPr>
            <a:picLocks noChangeAspect="1"/>
          </p:cNvPicPr>
          <p:nvPr/>
        </p:nvPicPr>
        <p:blipFill>
          <a:blip r:embed="rId2">
            <a:duotone>
              <a:schemeClr val="accent1">
                <a:shade val="45000"/>
                <a:satMod val="135000"/>
              </a:schemeClr>
              <a:prstClr val="white"/>
            </a:duotone>
          </a:blip>
          <a:stretch>
            <a:fillRect/>
          </a:stretch>
        </p:blipFill>
        <p:spPr>
          <a:xfrm>
            <a:off x="9076313" y="2018013"/>
            <a:ext cx="206403" cy="206403"/>
          </a:xfrm>
          <a:prstGeom prst="rect">
            <a:avLst/>
          </a:prstGeom>
        </p:spPr>
      </p:pic>
      <p:pic>
        <p:nvPicPr>
          <p:cNvPr id="220" name="Picture 219"/>
          <p:cNvPicPr>
            <a:picLocks noChangeAspect="1"/>
          </p:cNvPicPr>
          <p:nvPr/>
        </p:nvPicPr>
        <p:blipFill>
          <a:blip r:embed="rId3">
            <a:duotone>
              <a:prstClr val="black"/>
              <a:schemeClr val="tx1">
                <a:tint val="45000"/>
                <a:satMod val="400000"/>
              </a:schemeClr>
            </a:duotone>
          </a:blip>
          <a:stretch>
            <a:fillRect/>
          </a:stretch>
        </p:blipFill>
        <p:spPr>
          <a:xfrm>
            <a:off x="8836453" y="2122817"/>
            <a:ext cx="206403" cy="206403"/>
          </a:xfrm>
          <a:prstGeom prst="rect">
            <a:avLst/>
          </a:prstGeom>
        </p:spPr>
      </p:pic>
      <p:pic>
        <p:nvPicPr>
          <p:cNvPr id="221" name="Picture 220"/>
          <p:cNvPicPr>
            <a:picLocks noChangeAspect="1"/>
          </p:cNvPicPr>
          <p:nvPr/>
        </p:nvPicPr>
        <p:blipFill>
          <a:blip r:embed="rId3">
            <a:duotone>
              <a:prstClr val="black"/>
              <a:schemeClr val="tx1">
                <a:tint val="45000"/>
                <a:satMod val="400000"/>
              </a:schemeClr>
            </a:duotone>
          </a:blip>
          <a:stretch>
            <a:fillRect/>
          </a:stretch>
        </p:blipFill>
        <p:spPr>
          <a:xfrm>
            <a:off x="9098043" y="2255608"/>
            <a:ext cx="206403" cy="206403"/>
          </a:xfrm>
          <a:prstGeom prst="rect">
            <a:avLst/>
          </a:prstGeom>
        </p:spPr>
      </p:pic>
      <p:pic>
        <p:nvPicPr>
          <p:cNvPr id="222" name="Picture 221"/>
          <p:cNvPicPr>
            <a:picLocks noChangeAspect="1"/>
          </p:cNvPicPr>
          <p:nvPr/>
        </p:nvPicPr>
        <p:blipFill>
          <a:blip r:embed="rId3">
            <a:duotone>
              <a:prstClr val="black"/>
              <a:schemeClr val="tx1">
                <a:tint val="45000"/>
                <a:satMod val="400000"/>
              </a:schemeClr>
            </a:duotone>
          </a:blip>
          <a:stretch>
            <a:fillRect/>
          </a:stretch>
        </p:blipFill>
        <p:spPr>
          <a:xfrm>
            <a:off x="8801908" y="2377294"/>
            <a:ext cx="206403" cy="206403"/>
          </a:xfrm>
          <a:prstGeom prst="rect">
            <a:avLst/>
          </a:prstGeom>
        </p:spPr>
      </p:pic>
      <p:pic>
        <p:nvPicPr>
          <p:cNvPr id="223" name="Picture 2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718" y="2066888"/>
            <a:ext cx="208504" cy="208504"/>
          </a:xfrm>
          <a:prstGeom prst="rect">
            <a:avLst/>
          </a:prstGeom>
        </p:spPr>
      </p:pic>
      <p:pic>
        <p:nvPicPr>
          <p:cNvPr id="224" name="Picture 2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485" y="1969925"/>
            <a:ext cx="208504" cy="208504"/>
          </a:xfrm>
          <a:prstGeom prst="rect">
            <a:avLst/>
          </a:prstGeom>
        </p:spPr>
      </p:pic>
      <p:pic>
        <p:nvPicPr>
          <p:cNvPr id="225" name="Picture 2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1153" y="2720134"/>
            <a:ext cx="208504" cy="208504"/>
          </a:xfrm>
          <a:prstGeom prst="rect">
            <a:avLst/>
          </a:prstGeom>
        </p:spPr>
      </p:pic>
      <p:pic>
        <p:nvPicPr>
          <p:cNvPr id="226" name="Picture 225"/>
          <p:cNvPicPr>
            <a:picLocks noChangeAspect="1"/>
          </p:cNvPicPr>
          <p:nvPr/>
        </p:nvPicPr>
        <p:blipFill>
          <a:blip r:embed="rId2">
            <a:duotone>
              <a:schemeClr val="accent1">
                <a:shade val="45000"/>
                <a:satMod val="135000"/>
              </a:schemeClr>
              <a:prstClr val="white"/>
            </a:duotone>
          </a:blip>
          <a:stretch>
            <a:fillRect/>
          </a:stretch>
        </p:blipFill>
        <p:spPr>
          <a:xfrm>
            <a:off x="7123059" y="3164212"/>
            <a:ext cx="206403" cy="206403"/>
          </a:xfrm>
          <a:prstGeom prst="rect">
            <a:avLst/>
          </a:prstGeom>
        </p:spPr>
      </p:pic>
      <p:pic>
        <p:nvPicPr>
          <p:cNvPr id="227" name="Picture 226"/>
          <p:cNvPicPr>
            <a:picLocks noChangeAspect="1"/>
          </p:cNvPicPr>
          <p:nvPr/>
        </p:nvPicPr>
        <p:blipFill>
          <a:blip r:embed="rId2">
            <a:duotone>
              <a:schemeClr val="accent1">
                <a:shade val="45000"/>
                <a:satMod val="135000"/>
              </a:schemeClr>
              <a:prstClr val="white"/>
            </a:duotone>
          </a:blip>
          <a:stretch>
            <a:fillRect/>
          </a:stretch>
        </p:blipFill>
        <p:spPr>
          <a:xfrm>
            <a:off x="8630051" y="2739501"/>
            <a:ext cx="206403" cy="206403"/>
          </a:xfrm>
          <a:prstGeom prst="rect">
            <a:avLst/>
          </a:prstGeom>
        </p:spPr>
      </p:pic>
      <p:pic>
        <p:nvPicPr>
          <p:cNvPr id="228" name="Picture 227"/>
          <p:cNvPicPr>
            <a:picLocks noChangeAspect="1"/>
          </p:cNvPicPr>
          <p:nvPr/>
        </p:nvPicPr>
        <p:blipFill>
          <a:blip r:embed="rId2">
            <a:duotone>
              <a:schemeClr val="accent1">
                <a:shade val="45000"/>
                <a:satMod val="135000"/>
              </a:schemeClr>
              <a:prstClr val="white"/>
            </a:duotone>
          </a:blip>
          <a:stretch>
            <a:fillRect/>
          </a:stretch>
        </p:blipFill>
        <p:spPr>
          <a:xfrm>
            <a:off x="8885024" y="2595126"/>
            <a:ext cx="206403" cy="206403"/>
          </a:xfrm>
          <a:prstGeom prst="rect">
            <a:avLst/>
          </a:prstGeom>
        </p:spPr>
      </p:pic>
      <p:pic>
        <p:nvPicPr>
          <p:cNvPr id="229" name="Picture 228"/>
          <p:cNvPicPr>
            <a:picLocks noChangeAspect="1"/>
          </p:cNvPicPr>
          <p:nvPr/>
        </p:nvPicPr>
        <p:blipFill>
          <a:blip r:embed="rId3">
            <a:duotone>
              <a:prstClr val="black"/>
              <a:schemeClr val="tx1">
                <a:tint val="45000"/>
                <a:satMod val="400000"/>
              </a:schemeClr>
            </a:duotone>
          </a:blip>
          <a:stretch>
            <a:fillRect/>
          </a:stretch>
        </p:blipFill>
        <p:spPr>
          <a:xfrm>
            <a:off x="9025919" y="2422061"/>
            <a:ext cx="206403" cy="206403"/>
          </a:xfrm>
          <a:prstGeom prst="rect">
            <a:avLst/>
          </a:prstGeom>
        </p:spPr>
      </p:pic>
      <p:pic>
        <p:nvPicPr>
          <p:cNvPr id="230" name="Picture 229"/>
          <p:cNvPicPr>
            <a:picLocks noChangeAspect="1"/>
          </p:cNvPicPr>
          <p:nvPr/>
        </p:nvPicPr>
        <p:blipFill>
          <a:blip r:embed="rId3">
            <a:duotone>
              <a:prstClr val="black"/>
              <a:schemeClr val="tx1">
                <a:tint val="45000"/>
                <a:satMod val="400000"/>
              </a:schemeClr>
            </a:duotone>
          </a:blip>
          <a:stretch>
            <a:fillRect/>
          </a:stretch>
        </p:blipFill>
        <p:spPr>
          <a:xfrm>
            <a:off x="8496286" y="2380694"/>
            <a:ext cx="206403" cy="206403"/>
          </a:xfrm>
          <a:prstGeom prst="rect">
            <a:avLst/>
          </a:prstGeom>
        </p:spPr>
      </p:pic>
      <p:pic>
        <p:nvPicPr>
          <p:cNvPr id="231" name="Picture 230"/>
          <p:cNvPicPr>
            <a:picLocks noChangeAspect="1"/>
          </p:cNvPicPr>
          <p:nvPr/>
        </p:nvPicPr>
        <p:blipFill>
          <a:blip r:embed="rId3">
            <a:duotone>
              <a:prstClr val="black"/>
              <a:schemeClr val="tx1">
                <a:tint val="45000"/>
                <a:satMod val="400000"/>
              </a:schemeClr>
            </a:duotone>
          </a:blip>
          <a:stretch>
            <a:fillRect/>
          </a:stretch>
        </p:blipFill>
        <p:spPr>
          <a:xfrm>
            <a:off x="7415018" y="3199560"/>
            <a:ext cx="206403" cy="206403"/>
          </a:xfrm>
          <a:prstGeom prst="rect">
            <a:avLst/>
          </a:prstGeom>
        </p:spPr>
      </p:pic>
      <p:pic>
        <p:nvPicPr>
          <p:cNvPr id="232" name="Picture 2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4006" y="2079218"/>
            <a:ext cx="208504" cy="208504"/>
          </a:xfrm>
          <a:prstGeom prst="rect">
            <a:avLst/>
          </a:prstGeom>
        </p:spPr>
      </p:pic>
      <p:pic>
        <p:nvPicPr>
          <p:cNvPr id="233" name="Picture 2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5981" y="2822361"/>
            <a:ext cx="208504" cy="208504"/>
          </a:xfrm>
          <a:prstGeom prst="rect">
            <a:avLst/>
          </a:prstGeom>
        </p:spPr>
      </p:pic>
      <p:pic>
        <p:nvPicPr>
          <p:cNvPr id="234" name="Picture 2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0022" y="2624454"/>
            <a:ext cx="208504" cy="208504"/>
          </a:xfrm>
          <a:prstGeom prst="rect">
            <a:avLst/>
          </a:prstGeom>
        </p:spPr>
      </p:pic>
      <p:sp>
        <p:nvSpPr>
          <p:cNvPr id="6" name="Title 5"/>
          <p:cNvSpPr>
            <a:spLocks noGrp="1"/>
          </p:cNvSpPr>
          <p:nvPr>
            <p:ph type="title"/>
          </p:nvPr>
        </p:nvSpPr>
        <p:spPr/>
        <p:txBody>
          <a:bodyPr/>
          <a:lstStyle/>
          <a:p>
            <a:r>
              <a:rPr lang="en-US" dirty="0"/>
              <a:t>A web app’s journey towards </a:t>
            </a:r>
            <a:r>
              <a:rPr lang="en-US" dirty="0" smtClean="0"/>
              <a:t>scalability</a:t>
            </a:r>
            <a:endParaRPr lang="en-US" dirty="0"/>
          </a:p>
        </p:txBody>
      </p:sp>
    </p:spTree>
    <p:extLst>
      <p:ext uri="{BB962C8B-B14F-4D97-AF65-F5344CB8AC3E}">
        <p14:creationId xmlns:p14="http://schemas.microsoft.com/office/powerpoint/2010/main" val="17870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par>
                          <p:cTn id="14" fill="hold">
                            <p:stCondLst>
                              <p:cond delay="500"/>
                            </p:stCondLst>
                            <p:childTnLst>
                              <p:par>
                                <p:cTn id="15" presetID="1" presetClass="entr" presetSubtype="0" fill="hold" nodeType="afterEffect">
                                  <p:stCondLst>
                                    <p:cond delay="25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750"/>
                            </p:stCondLst>
                            <p:childTnLst>
                              <p:par>
                                <p:cTn id="18" presetID="1" presetClass="entr" presetSubtype="0" fill="hold" nodeType="afterEffect">
                                  <p:stCondLst>
                                    <p:cond delay="0"/>
                                  </p:stCondLst>
                                  <p:childTnLst>
                                    <p:set>
                                      <p:cBhvr>
                                        <p:cTn id="19" dur="1" fill="hold">
                                          <p:stCondLst>
                                            <p:cond delay="0"/>
                                          </p:stCondLst>
                                        </p:cTn>
                                        <p:tgtEl>
                                          <p:spTgt spid="124"/>
                                        </p:tgtEl>
                                        <p:attrNameLst>
                                          <p:attrName>style.visibility</p:attrName>
                                        </p:attrNameLst>
                                      </p:cBhvr>
                                      <p:to>
                                        <p:strVal val="visible"/>
                                      </p:to>
                                    </p:set>
                                  </p:childTnLst>
                                </p:cTn>
                              </p:par>
                            </p:childTnLst>
                          </p:cTn>
                        </p:par>
                        <p:par>
                          <p:cTn id="20" fill="hold">
                            <p:stCondLst>
                              <p:cond delay="750"/>
                            </p:stCondLst>
                            <p:childTnLst>
                              <p:par>
                                <p:cTn id="21" presetID="1" presetClass="entr" presetSubtype="0" fill="hold" nodeType="after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par>
                          <p:cTn id="23" fill="hold">
                            <p:stCondLst>
                              <p:cond delay="750"/>
                            </p:stCondLst>
                            <p:childTnLst>
                              <p:par>
                                <p:cTn id="24" presetID="1" presetClass="entr" presetSubtype="0" fill="hold" nodeType="afterEffect">
                                  <p:stCondLst>
                                    <p:cond delay="0"/>
                                  </p:stCondLst>
                                  <p:childTnLst>
                                    <p:set>
                                      <p:cBhvr>
                                        <p:cTn id="25" dur="1" fill="hold">
                                          <p:stCondLst>
                                            <p:cond delay="0"/>
                                          </p:stCondLst>
                                        </p:cTn>
                                        <p:tgtEl>
                                          <p:spTgt spid="127"/>
                                        </p:tgtEl>
                                        <p:attrNameLst>
                                          <p:attrName>style.visibility</p:attrName>
                                        </p:attrNameLst>
                                      </p:cBhvr>
                                      <p:to>
                                        <p:strVal val="visible"/>
                                      </p:to>
                                    </p:set>
                                  </p:childTnLst>
                                </p:cTn>
                              </p:par>
                            </p:childTnLst>
                          </p:cTn>
                        </p:par>
                        <p:par>
                          <p:cTn id="26" fill="hold">
                            <p:stCondLst>
                              <p:cond delay="750"/>
                            </p:stCondLst>
                            <p:childTnLst>
                              <p:par>
                                <p:cTn id="27" presetID="1" presetClass="entr" presetSubtype="0" fill="hold" nodeType="afterEffect">
                                  <p:stCondLst>
                                    <p:cond delay="0"/>
                                  </p:stCondLst>
                                  <p:childTnLst>
                                    <p:set>
                                      <p:cBhvr>
                                        <p:cTn id="28" dur="1" fill="hold">
                                          <p:stCondLst>
                                            <p:cond delay="0"/>
                                          </p:stCondLst>
                                        </p:cTn>
                                        <p:tgtEl>
                                          <p:spTgt spid="128"/>
                                        </p:tgtEl>
                                        <p:attrNameLst>
                                          <p:attrName>style.visibility</p:attrName>
                                        </p:attrNameLst>
                                      </p:cBhvr>
                                      <p:to>
                                        <p:strVal val="visible"/>
                                      </p:to>
                                    </p:set>
                                  </p:childTnLst>
                                </p:cTn>
                              </p:par>
                            </p:childTnLst>
                          </p:cTn>
                        </p:par>
                        <p:par>
                          <p:cTn id="29" fill="hold">
                            <p:stCondLst>
                              <p:cond delay="750"/>
                            </p:stCondLst>
                            <p:childTnLst>
                              <p:par>
                                <p:cTn id="30" presetID="1" presetClass="entr" presetSubtype="0" fill="hold" nodeType="afterEffect">
                                  <p:stCondLst>
                                    <p:cond delay="0"/>
                                  </p:stCondLst>
                                  <p:childTnLst>
                                    <p:set>
                                      <p:cBhvr>
                                        <p:cTn id="31" dur="1" fill="hold">
                                          <p:stCondLst>
                                            <p:cond delay="0"/>
                                          </p:stCondLst>
                                        </p:cTn>
                                        <p:tgtEl>
                                          <p:spTgt spid="129"/>
                                        </p:tgtEl>
                                        <p:attrNameLst>
                                          <p:attrName>style.visibility</p:attrName>
                                        </p:attrNameLst>
                                      </p:cBhvr>
                                      <p:to>
                                        <p:strVal val="visible"/>
                                      </p:to>
                                    </p:set>
                                  </p:childTnLst>
                                </p:cTn>
                              </p:par>
                            </p:childTnLst>
                          </p:cTn>
                        </p:par>
                        <p:par>
                          <p:cTn id="32" fill="hold">
                            <p:stCondLst>
                              <p:cond delay="750"/>
                            </p:stCondLst>
                            <p:childTnLst>
                              <p:par>
                                <p:cTn id="33" presetID="1"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par>
                          <p:cTn id="35" fill="hold">
                            <p:stCondLst>
                              <p:cond delay="750"/>
                            </p:stCondLst>
                            <p:childTnLst>
                              <p:par>
                                <p:cTn id="36" presetID="1" presetClass="entr" presetSubtype="0" fill="hold" nodeType="afterEffect">
                                  <p:stCondLst>
                                    <p:cond delay="0"/>
                                  </p:stCondLst>
                                  <p:childTnLst>
                                    <p:set>
                                      <p:cBhvr>
                                        <p:cTn id="37" dur="1" fill="hold">
                                          <p:stCondLst>
                                            <p:cond delay="0"/>
                                          </p:stCondLst>
                                        </p:cTn>
                                        <p:tgtEl>
                                          <p:spTgt spid="130"/>
                                        </p:tgtEl>
                                        <p:attrNameLst>
                                          <p:attrName>style.visibility</p:attrName>
                                        </p:attrNameLst>
                                      </p:cBhvr>
                                      <p:to>
                                        <p:strVal val="visible"/>
                                      </p:to>
                                    </p:set>
                                  </p:childTnLst>
                                </p:cTn>
                              </p:par>
                            </p:childTnLst>
                          </p:cTn>
                        </p:par>
                        <p:par>
                          <p:cTn id="38" fill="hold">
                            <p:stCondLst>
                              <p:cond delay="750"/>
                            </p:stCondLst>
                            <p:childTnLst>
                              <p:par>
                                <p:cTn id="39" presetID="1" presetClass="entr" presetSubtype="0" fill="hold" nodeType="afterEffect">
                                  <p:stCondLst>
                                    <p:cond delay="0"/>
                                  </p:stCondLst>
                                  <p:childTnLst>
                                    <p:set>
                                      <p:cBhvr>
                                        <p:cTn id="40" dur="1" fill="hold">
                                          <p:stCondLst>
                                            <p:cond delay="0"/>
                                          </p:stCondLst>
                                        </p:cTn>
                                        <p:tgtEl>
                                          <p:spTgt spid="131"/>
                                        </p:tgtEl>
                                        <p:attrNameLst>
                                          <p:attrName>style.visibility</p:attrName>
                                        </p:attrNameLst>
                                      </p:cBhvr>
                                      <p:to>
                                        <p:strVal val="visible"/>
                                      </p:to>
                                    </p:set>
                                  </p:childTnLst>
                                </p:cTn>
                              </p:par>
                            </p:childTnLst>
                          </p:cTn>
                        </p:par>
                        <p:par>
                          <p:cTn id="41" fill="hold">
                            <p:stCondLst>
                              <p:cond delay="750"/>
                            </p:stCondLst>
                            <p:childTnLst>
                              <p:par>
                                <p:cTn id="42" presetID="1" presetClass="entr" presetSubtype="0" fill="hold" nodeType="afterEffect">
                                  <p:stCondLst>
                                    <p:cond delay="500"/>
                                  </p:stCondLst>
                                  <p:childTnLst>
                                    <p:set>
                                      <p:cBhvr>
                                        <p:cTn id="43" dur="1" fill="hold">
                                          <p:stCondLst>
                                            <p:cond delay="0"/>
                                          </p:stCondLst>
                                        </p:cTn>
                                        <p:tgtEl>
                                          <p:spTgt spid="142"/>
                                        </p:tgtEl>
                                        <p:attrNameLst>
                                          <p:attrName>style.visibility</p:attrName>
                                        </p:attrNameLst>
                                      </p:cBhvr>
                                      <p:to>
                                        <p:strVal val="visible"/>
                                      </p:to>
                                    </p:set>
                                  </p:childTnLst>
                                </p:cTn>
                              </p:par>
                            </p:childTnLst>
                          </p:cTn>
                        </p:par>
                        <p:par>
                          <p:cTn id="44" fill="hold">
                            <p:stCondLst>
                              <p:cond delay="1250"/>
                            </p:stCondLst>
                            <p:childTnLst>
                              <p:par>
                                <p:cTn id="45" presetID="1" presetClass="entr" presetSubtype="0" fill="hold" nodeType="afterEffect">
                                  <p:stCondLst>
                                    <p:cond delay="0"/>
                                  </p:stCondLst>
                                  <p:childTnLst>
                                    <p:set>
                                      <p:cBhvr>
                                        <p:cTn id="46" dur="1" fill="hold">
                                          <p:stCondLst>
                                            <p:cond delay="0"/>
                                          </p:stCondLst>
                                        </p:cTn>
                                        <p:tgtEl>
                                          <p:spTgt spid="144"/>
                                        </p:tgtEl>
                                        <p:attrNameLst>
                                          <p:attrName>style.visibility</p:attrName>
                                        </p:attrNameLst>
                                      </p:cBhvr>
                                      <p:to>
                                        <p:strVal val="visible"/>
                                      </p:to>
                                    </p:set>
                                  </p:childTnLst>
                                </p:cTn>
                              </p:par>
                            </p:childTnLst>
                          </p:cTn>
                        </p:par>
                        <p:par>
                          <p:cTn id="47" fill="hold">
                            <p:stCondLst>
                              <p:cond delay="1250"/>
                            </p:stCondLst>
                            <p:childTnLst>
                              <p:par>
                                <p:cTn id="48" presetID="1" presetClass="entr" presetSubtype="0" fill="hold" nodeType="afterEffect">
                                  <p:stCondLst>
                                    <p:cond delay="0"/>
                                  </p:stCondLst>
                                  <p:childTnLst>
                                    <p:set>
                                      <p:cBhvr>
                                        <p:cTn id="49" dur="1" fill="hold">
                                          <p:stCondLst>
                                            <p:cond delay="0"/>
                                          </p:stCondLst>
                                        </p:cTn>
                                        <p:tgtEl>
                                          <p:spTgt spid="147"/>
                                        </p:tgtEl>
                                        <p:attrNameLst>
                                          <p:attrName>style.visibility</p:attrName>
                                        </p:attrNameLst>
                                      </p:cBhvr>
                                      <p:to>
                                        <p:strVal val="visible"/>
                                      </p:to>
                                    </p:set>
                                  </p:childTnLst>
                                </p:cTn>
                              </p:par>
                            </p:childTnLst>
                          </p:cTn>
                        </p:par>
                        <p:par>
                          <p:cTn id="50" fill="hold">
                            <p:stCondLst>
                              <p:cond delay="1250"/>
                            </p:stCondLst>
                            <p:childTnLst>
                              <p:par>
                                <p:cTn id="51" presetID="1" presetClass="entr" presetSubtype="0" fill="hold" nodeType="afterEffect">
                                  <p:stCondLst>
                                    <p:cond delay="0"/>
                                  </p:stCondLst>
                                  <p:childTnLst>
                                    <p:set>
                                      <p:cBhvr>
                                        <p:cTn id="52" dur="1" fill="hold">
                                          <p:stCondLst>
                                            <p:cond delay="0"/>
                                          </p:stCondLst>
                                        </p:cTn>
                                        <p:tgtEl>
                                          <p:spTgt spid="148"/>
                                        </p:tgtEl>
                                        <p:attrNameLst>
                                          <p:attrName>style.visibility</p:attrName>
                                        </p:attrNameLst>
                                      </p:cBhvr>
                                      <p:to>
                                        <p:strVal val="visible"/>
                                      </p:to>
                                    </p:set>
                                  </p:childTnLst>
                                </p:cTn>
                              </p:par>
                            </p:childTnLst>
                          </p:cTn>
                        </p:par>
                        <p:par>
                          <p:cTn id="53" fill="hold">
                            <p:stCondLst>
                              <p:cond delay="1250"/>
                            </p:stCondLst>
                            <p:childTnLst>
                              <p:par>
                                <p:cTn id="54" presetID="1" presetClass="entr" presetSubtype="0" fill="hold" nodeType="afterEffect">
                                  <p:stCondLst>
                                    <p:cond delay="0"/>
                                  </p:stCondLst>
                                  <p:childTnLst>
                                    <p:set>
                                      <p:cBhvr>
                                        <p:cTn id="55" dur="1" fill="hold">
                                          <p:stCondLst>
                                            <p:cond delay="0"/>
                                          </p:stCondLst>
                                        </p:cTn>
                                        <p:tgtEl>
                                          <p:spTgt spid="149"/>
                                        </p:tgtEl>
                                        <p:attrNameLst>
                                          <p:attrName>style.visibility</p:attrName>
                                        </p:attrNameLst>
                                      </p:cBhvr>
                                      <p:to>
                                        <p:strVal val="visible"/>
                                      </p:to>
                                    </p:set>
                                  </p:childTnLst>
                                </p:cTn>
                              </p:par>
                            </p:childTnLst>
                          </p:cTn>
                        </p:par>
                        <p:par>
                          <p:cTn id="56" fill="hold">
                            <p:stCondLst>
                              <p:cond delay="1250"/>
                            </p:stCondLst>
                            <p:childTnLst>
                              <p:par>
                                <p:cTn id="57" presetID="1" presetClass="entr" presetSubtype="0" fill="hold" nodeType="afterEffect">
                                  <p:stCondLst>
                                    <p:cond delay="0"/>
                                  </p:stCondLst>
                                  <p:childTnLst>
                                    <p:set>
                                      <p:cBhvr>
                                        <p:cTn id="58" dur="1" fill="hold">
                                          <p:stCondLst>
                                            <p:cond delay="0"/>
                                          </p:stCondLst>
                                        </p:cTn>
                                        <p:tgtEl>
                                          <p:spTgt spid="150"/>
                                        </p:tgtEl>
                                        <p:attrNameLst>
                                          <p:attrName>style.visibility</p:attrName>
                                        </p:attrNameLst>
                                      </p:cBhvr>
                                      <p:to>
                                        <p:strVal val="visible"/>
                                      </p:to>
                                    </p:set>
                                  </p:childTnLst>
                                </p:cTn>
                              </p:par>
                            </p:childTnLst>
                          </p:cTn>
                        </p:par>
                        <p:par>
                          <p:cTn id="59" fill="hold">
                            <p:stCondLst>
                              <p:cond delay="1250"/>
                            </p:stCondLst>
                            <p:childTnLst>
                              <p:par>
                                <p:cTn id="60" presetID="1" presetClass="entr" presetSubtype="0" fill="hold" nodeType="afterEffect">
                                  <p:stCondLst>
                                    <p:cond delay="0"/>
                                  </p:stCondLst>
                                  <p:childTnLst>
                                    <p:set>
                                      <p:cBhvr>
                                        <p:cTn id="61" dur="1" fill="hold">
                                          <p:stCondLst>
                                            <p:cond delay="0"/>
                                          </p:stCondLst>
                                        </p:cTn>
                                        <p:tgtEl>
                                          <p:spTgt spid="151"/>
                                        </p:tgtEl>
                                        <p:attrNameLst>
                                          <p:attrName>style.visibility</p:attrName>
                                        </p:attrNameLst>
                                      </p:cBhvr>
                                      <p:to>
                                        <p:strVal val="visible"/>
                                      </p:to>
                                    </p:set>
                                  </p:childTnLst>
                                </p:cTn>
                              </p:par>
                            </p:childTnLst>
                          </p:cTn>
                        </p:par>
                        <p:par>
                          <p:cTn id="62" fill="hold">
                            <p:stCondLst>
                              <p:cond delay="1250"/>
                            </p:stCondLst>
                            <p:childTnLst>
                              <p:par>
                                <p:cTn id="63" presetID="1" presetClass="entr" presetSubtype="0" fill="hold" nodeType="afterEffect">
                                  <p:stCondLst>
                                    <p:cond delay="0"/>
                                  </p:stCondLst>
                                  <p:childTnLst>
                                    <p:set>
                                      <p:cBhvr>
                                        <p:cTn id="64" dur="1" fill="hold">
                                          <p:stCondLst>
                                            <p:cond delay="0"/>
                                          </p:stCondLst>
                                        </p:cTn>
                                        <p:tgtEl>
                                          <p:spTgt spid="161"/>
                                        </p:tgtEl>
                                        <p:attrNameLst>
                                          <p:attrName>style.visibility</p:attrName>
                                        </p:attrNameLst>
                                      </p:cBhvr>
                                      <p:to>
                                        <p:strVal val="visible"/>
                                      </p:to>
                                    </p:set>
                                  </p:childTnLst>
                                </p:cTn>
                              </p:par>
                            </p:childTnLst>
                          </p:cTn>
                        </p:par>
                        <p:par>
                          <p:cTn id="65" fill="hold">
                            <p:stCondLst>
                              <p:cond delay="1250"/>
                            </p:stCondLst>
                            <p:childTnLst>
                              <p:par>
                                <p:cTn id="66" presetID="1" presetClass="entr" presetSubtype="0" fill="hold" nodeType="afterEffect">
                                  <p:stCondLst>
                                    <p:cond delay="250"/>
                                  </p:stCondLst>
                                  <p:childTnLst>
                                    <p:set>
                                      <p:cBhvr>
                                        <p:cTn id="67" dur="1" fill="hold">
                                          <p:stCondLst>
                                            <p:cond delay="0"/>
                                          </p:stCondLst>
                                        </p:cTn>
                                        <p:tgtEl>
                                          <p:spTgt spid="162"/>
                                        </p:tgtEl>
                                        <p:attrNameLst>
                                          <p:attrName>style.visibility</p:attrName>
                                        </p:attrNameLst>
                                      </p:cBhvr>
                                      <p:to>
                                        <p:strVal val="visible"/>
                                      </p:to>
                                    </p:set>
                                  </p:child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163"/>
                                        </p:tgtEl>
                                        <p:attrNameLst>
                                          <p:attrName>style.visibility</p:attrName>
                                        </p:attrNameLst>
                                      </p:cBhvr>
                                      <p:to>
                                        <p:strVal val="visible"/>
                                      </p:to>
                                    </p:set>
                                  </p:childTnLst>
                                </p:cTn>
                              </p:par>
                            </p:childTnLst>
                          </p:cTn>
                        </p:par>
                        <p:par>
                          <p:cTn id="71" fill="hold">
                            <p:stCondLst>
                              <p:cond delay="1500"/>
                            </p:stCondLst>
                            <p:childTnLst>
                              <p:par>
                                <p:cTn id="72" presetID="1" presetClass="entr" presetSubtype="0" fill="hold" nodeType="afterEffect">
                                  <p:stCondLst>
                                    <p:cond delay="0"/>
                                  </p:stCondLst>
                                  <p:childTnLst>
                                    <p:set>
                                      <p:cBhvr>
                                        <p:cTn id="73" dur="1" fill="hold">
                                          <p:stCondLst>
                                            <p:cond delay="0"/>
                                          </p:stCondLst>
                                        </p:cTn>
                                        <p:tgtEl>
                                          <p:spTgt spid="164"/>
                                        </p:tgtEl>
                                        <p:attrNameLst>
                                          <p:attrName>style.visibility</p:attrName>
                                        </p:attrNameLst>
                                      </p:cBhvr>
                                      <p:to>
                                        <p:strVal val="visible"/>
                                      </p:to>
                                    </p:set>
                                  </p:childTnLst>
                                </p:cTn>
                              </p:par>
                            </p:childTnLst>
                          </p:cTn>
                        </p:par>
                        <p:par>
                          <p:cTn id="74" fill="hold">
                            <p:stCondLst>
                              <p:cond delay="1500"/>
                            </p:stCondLst>
                            <p:childTnLst>
                              <p:par>
                                <p:cTn id="75" presetID="1" presetClass="entr" presetSubtype="0" fill="hold" nodeType="afterEffect">
                                  <p:stCondLst>
                                    <p:cond delay="0"/>
                                  </p:stCondLst>
                                  <p:childTnLst>
                                    <p:set>
                                      <p:cBhvr>
                                        <p:cTn id="76" dur="1" fill="hold">
                                          <p:stCondLst>
                                            <p:cond delay="0"/>
                                          </p:stCondLst>
                                        </p:cTn>
                                        <p:tgtEl>
                                          <p:spTgt spid="165"/>
                                        </p:tgtEl>
                                        <p:attrNameLst>
                                          <p:attrName>style.visibility</p:attrName>
                                        </p:attrNameLst>
                                      </p:cBhvr>
                                      <p:to>
                                        <p:strVal val="visible"/>
                                      </p:to>
                                    </p:set>
                                  </p:childTnLst>
                                </p:cTn>
                              </p:par>
                            </p:childTnLst>
                          </p:cTn>
                        </p:par>
                        <p:par>
                          <p:cTn id="77" fill="hold">
                            <p:stCondLst>
                              <p:cond delay="1500"/>
                            </p:stCondLst>
                            <p:childTnLst>
                              <p:par>
                                <p:cTn id="78" presetID="1" presetClass="entr" presetSubtype="0" fill="hold" nodeType="afterEffect">
                                  <p:stCondLst>
                                    <p:cond delay="0"/>
                                  </p:stCondLst>
                                  <p:childTnLst>
                                    <p:set>
                                      <p:cBhvr>
                                        <p:cTn id="79" dur="1" fill="hold">
                                          <p:stCondLst>
                                            <p:cond delay="0"/>
                                          </p:stCondLst>
                                        </p:cTn>
                                        <p:tgtEl>
                                          <p:spTgt spid="166"/>
                                        </p:tgtEl>
                                        <p:attrNameLst>
                                          <p:attrName>style.visibility</p:attrName>
                                        </p:attrNameLst>
                                      </p:cBhvr>
                                      <p:to>
                                        <p:strVal val="visible"/>
                                      </p:to>
                                    </p:set>
                                  </p:childTnLst>
                                </p:cTn>
                              </p:par>
                            </p:childTnLst>
                          </p:cTn>
                        </p:par>
                        <p:par>
                          <p:cTn id="80" fill="hold">
                            <p:stCondLst>
                              <p:cond delay="1500"/>
                            </p:stCondLst>
                            <p:childTnLst>
                              <p:par>
                                <p:cTn id="81" presetID="1" presetClass="entr" presetSubtype="0" fill="hold" nodeType="afterEffect">
                                  <p:stCondLst>
                                    <p:cond delay="0"/>
                                  </p:stCondLst>
                                  <p:childTnLst>
                                    <p:set>
                                      <p:cBhvr>
                                        <p:cTn id="82" dur="1" fill="hold">
                                          <p:stCondLst>
                                            <p:cond delay="0"/>
                                          </p:stCondLst>
                                        </p:cTn>
                                        <p:tgtEl>
                                          <p:spTgt spid="167"/>
                                        </p:tgtEl>
                                        <p:attrNameLst>
                                          <p:attrName>style.visibility</p:attrName>
                                        </p:attrNameLst>
                                      </p:cBhvr>
                                      <p:to>
                                        <p:strVal val="visible"/>
                                      </p:to>
                                    </p:set>
                                  </p:childTnLst>
                                </p:cTn>
                              </p:par>
                            </p:childTnLst>
                          </p:cTn>
                        </p:par>
                        <p:par>
                          <p:cTn id="83" fill="hold">
                            <p:stCondLst>
                              <p:cond delay="1500"/>
                            </p:stCondLst>
                            <p:childTnLst>
                              <p:par>
                                <p:cTn id="84" presetID="1" presetClass="entr" presetSubtype="0" fill="hold" nodeType="afterEffect">
                                  <p:stCondLst>
                                    <p:cond delay="0"/>
                                  </p:stCondLst>
                                  <p:childTnLst>
                                    <p:set>
                                      <p:cBhvr>
                                        <p:cTn id="85" dur="1" fill="hold">
                                          <p:stCondLst>
                                            <p:cond delay="0"/>
                                          </p:stCondLst>
                                        </p:cTn>
                                        <p:tgtEl>
                                          <p:spTgt spid="168"/>
                                        </p:tgtEl>
                                        <p:attrNameLst>
                                          <p:attrName>style.visibility</p:attrName>
                                        </p:attrNameLst>
                                      </p:cBhvr>
                                      <p:to>
                                        <p:strVal val="visible"/>
                                      </p:to>
                                    </p:set>
                                  </p:childTnLst>
                                </p:cTn>
                              </p:par>
                            </p:childTnLst>
                          </p:cTn>
                        </p:par>
                        <p:par>
                          <p:cTn id="86" fill="hold">
                            <p:stCondLst>
                              <p:cond delay="1500"/>
                            </p:stCondLst>
                            <p:childTnLst>
                              <p:par>
                                <p:cTn id="87" presetID="1" presetClass="entr" presetSubtype="0" fill="hold" nodeType="afterEffect">
                                  <p:stCondLst>
                                    <p:cond delay="0"/>
                                  </p:stCondLst>
                                  <p:childTnLst>
                                    <p:set>
                                      <p:cBhvr>
                                        <p:cTn id="88" dur="1" fill="hold">
                                          <p:stCondLst>
                                            <p:cond delay="0"/>
                                          </p:stCondLst>
                                        </p:cTn>
                                        <p:tgtEl>
                                          <p:spTgt spid="169"/>
                                        </p:tgtEl>
                                        <p:attrNameLst>
                                          <p:attrName>style.visibility</p:attrName>
                                        </p:attrNameLst>
                                      </p:cBhvr>
                                      <p:to>
                                        <p:strVal val="visible"/>
                                      </p:to>
                                    </p:set>
                                  </p:childTnLst>
                                </p:cTn>
                              </p:par>
                            </p:childTnLst>
                          </p:cTn>
                        </p:par>
                        <p:par>
                          <p:cTn id="89" fill="hold">
                            <p:stCondLst>
                              <p:cond delay="1500"/>
                            </p:stCondLst>
                            <p:childTnLst>
                              <p:par>
                                <p:cTn id="90" presetID="1" presetClass="entr" presetSubtype="0" fill="hold" nodeType="afterEffect">
                                  <p:stCondLst>
                                    <p:cond delay="0"/>
                                  </p:stCondLst>
                                  <p:childTnLst>
                                    <p:set>
                                      <p:cBhvr>
                                        <p:cTn id="91" dur="1" fill="hold">
                                          <p:stCondLst>
                                            <p:cond delay="0"/>
                                          </p:stCondLst>
                                        </p:cTn>
                                        <p:tgtEl>
                                          <p:spTgt spid="170"/>
                                        </p:tgtEl>
                                        <p:attrNameLst>
                                          <p:attrName>style.visibility</p:attrName>
                                        </p:attrNameLst>
                                      </p:cBhvr>
                                      <p:to>
                                        <p:strVal val="visible"/>
                                      </p:to>
                                    </p:set>
                                  </p:childTnLst>
                                </p:cTn>
                              </p:par>
                            </p:childTnLst>
                          </p:cTn>
                        </p:par>
                        <p:par>
                          <p:cTn id="92" fill="hold">
                            <p:stCondLst>
                              <p:cond delay="1500"/>
                            </p:stCondLst>
                            <p:childTnLst>
                              <p:par>
                                <p:cTn id="93" presetID="1" presetClass="entr" presetSubtype="0" fill="hold" nodeType="afterEffect">
                                  <p:stCondLst>
                                    <p:cond delay="250"/>
                                  </p:stCondLst>
                                  <p:childTnLst>
                                    <p:set>
                                      <p:cBhvr>
                                        <p:cTn id="94" dur="1" fill="hold">
                                          <p:stCondLst>
                                            <p:cond delay="0"/>
                                          </p:stCondLst>
                                        </p:cTn>
                                        <p:tgtEl>
                                          <p:spTgt spid="171"/>
                                        </p:tgtEl>
                                        <p:attrNameLst>
                                          <p:attrName>style.visibility</p:attrName>
                                        </p:attrNameLst>
                                      </p:cBhvr>
                                      <p:to>
                                        <p:strVal val="visible"/>
                                      </p:to>
                                    </p:set>
                                  </p:childTnLst>
                                </p:cTn>
                              </p:par>
                            </p:childTnLst>
                          </p:cTn>
                        </p:par>
                        <p:par>
                          <p:cTn id="95" fill="hold">
                            <p:stCondLst>
                              <p:cond delay="1750"/>
                            </p:stCondLst>
                            <p:childTnLst>
                              <p:par>
                                <p:cTn id="96" presetID="1" presetClass="entr" presetSubtype="0" fill="hold" nodeType="afterEffect">
                                  <p:stCondLst>
                                    <p:cond delay="0"/>
                                  </p:stCondLst>
                                  <p:childTnLst>
                                    <p:set>
                                      <p:cBhvr>
                                        <p:cTn id="97" dur="1" fill="hold">
                                          <p:stCondLst>
                                            <p:cond delay="0"/>
                                          </p:stCondLst>
                                        </p:cTn>
                                        <p:tgtEl>
                                          <p:spTgt spid="172"/>
                                        </p:tgtEl>
                                        <p:attrNameLst>
                                          <p:attrName>style.visibility</p:attrName>
                                        </p:attrNameLst>
                                      </p:cBhvr>
                                      <p:to>
                                        <p:strVal val="visible"/>
                                      </p:to>
                                    </p:set>
                                  </p:childTnLst>
                                </p:cTn>
                              </p:par>
                            </p:childTnLst>
                          </p:cTn>
                        </p:par>
                        <p:par>
                          <p:cTn id="98" fill="hold">
                            <p:stCondLst>
                              <p:cond delay="1750"/>
                            </p:stCondLst>
                            <p:childTnLst>
                              <p:par>
                                <p:cTn id="99" presetID="1" presetClass="entr" presetSubtype="0" fill="hold" nodeType="afterEffect">
                                  <p:stCondLst>
                                    <p:cond delay="0"/>
                                  </p:stCondLst>
                                  <p:childTnLst>
                                    <p:set>
                                      <p:cBhvr>
                                        <p:cTn id="100" dur="1" fill="hold">
                                          <p:stCondLst>
                                            <p:cond delay="0"/>
                                          </p:stCondLst>
                                        </p:cTn>
                                        <p:tgtEl>
                                          <p:spTgt spid="173"/>
                                        </p:tgtEl>
                                        <p:attrNameLst>
                                          <p:attrName>style.visibility</p:attrName>
                                        </p:attrNameLst>
                                      </p:cBhvr>
                                      <p:to>
                                        <p:strVal val="visible"/>
                                      </p:to>
                                    </p:set>
                                  </p:childTnLst>
                                </p:cTn>
                              </p:par>
                            </p:childTnLst>
                          </p:cTn>
                        </p:par>
                        <p:par>
                          <p:cTn id="101" fill="hold">
                            <p:stCondLst>
                              <p:cond delay="1750"/>
                            </p:stCondLst>
                            <p:childTnLst>
                              <p:par>
                                <p:cTn id="102" presetID="1" presetClass="entr" presetSubtype="0" fill="hold" nodeType="afterEffect">
                                  <p:stCondLst>
                                    <p:cond delay="0"/>
                                  </p:stCondLst>
                                  <p:childTnLst>
                                    <p:set>
                                      <p:cBhvr>
                                        <p:cTn id="103" dur="1" fill="hold">
                                          <p:stCondLst>
                                            <p:cond delay="0"/>
                                          </p:stCondLst>
                                        </p:cTn>
                                        <p:tgtEl>
                                          <p:spTgt spid="174"/>
                                        </p:tgtEl>
                                        <p:attrNameLst>
                                          <p:attrName>style.visibility</p:attrName>
                                        </p:attrNameLst>
                                      </p:cBhvr>
                                      <p:to>
                                        <p:strVal val="visible"/>
                                      </p:to>
                                    </p:set>
                                  </p:childTnLst>
                                </p:cTn>
                              </p:par>
                            </p:childTnLst>
                          </p:cTn>
                        </p:par>
                        <p:par>
                          <p:cTn id="104" fill="hold">
                            <p:stCondLst>
                              <p:cond delay="1750"/>
                            </p:stCondLst>
                            <p:childTnLst>
                              <p:par>
                                <p:cTn id="105" presetID="1" presetClass="entr" presetSubtype="0" fill="hold" nodeType="afterEffect">
                                  <p:stCondLst>
                                    <p:cond delay="0"/>
                                  </p:stCondLst>
                                  <p:childTnLst>
                                    <p:set>
                                      <p:cBhvr>
                                        <p:cTn id="106" dur="1" fill="hold">
                                          <p:stCondLst>
                                            <p:cond delay="0"/>
                                          </p:stCondLst>
                                        </p:cTn>
                                        <p:tgtEl>
                                          <p:spTgt spid="175"/>
                                        </p:tgtEl>
                                        <p:attrNameLst>
                                          <p:attrName>style.visibility</p:attrName>
                                        </p:attrNameLst>
                                      </p:cBhvr>
                                      <p:to>
                                        <p:strVal val="visible"/>
                                      </p:to>
                                    </p:set>
                                  </p:childTnLst>
                                </p:cTn>
                              </p:par>
                            </p:childTnLst>
                          </p:cTn>
                        </p:par>
                        <p:par>
                          <p:cTn id="107" fill="hold">
                            <p:stCondLst>
                              <p:cond delay="1750"/>
                            </p:stCondLst>
                            <p:childTnLst>
                              <p:par>
                                <p:cTn id="108" presetID="1" presetClass="entr" presetSubtype="0" fill="hold" nodeType="afterEffect">
                                  <p:stCondLst>
                                    <p:cond delay="0"/>
                                  </p:stCondLst>
                                  <p:childTnLst>
                                    <p:set>
                                      <p:cBhvr>
                                        <p:cTn id="109" dur="1" fill="hold">
                                          <p:stCondLst>
                                            <p:cond delay="0"/>
                                          </p:stCondLst>
                                        </p:cTn>
                                        <p:tgtEl>
                                          <p:spTgt spid="176"/>
                                        </p:tgtEl>
                                        <p:attrNameLst>
                                          <p:attrName>style.visibility</p:attrName>
                                        </p:attrNameLst>
                                      </p:cBhvr>
                                      <p:to>
                                        <p:strVal val="visible"/>
                                      </p:to>
                                    </p:set>
                                  </p:childTnLst>
                                </p:cTn>
                              </p:par>
                            </p:childTnLst>
                          </p:cTn>
                        </p:par>
                        <p:par>
                          <p:cTn id="110" fill="hold">
                            <p:stCondLst>
                              <p:cond delay="1750"/>
                            </p:stCondLst>
                            <p:childTnLst>
                              <p:par>
                                <p:cTn id="111" presetID="1" presetClass="entr" presetSubtype="0" fill="hold" nodeType="afterEffect">
                                  <p:stCondLst>
                                    <p:cond delay="250"/>
                                  </p:stCondLst>
                                  <p:childTnLst>
                                    <p:set>
                                      <p:cBhvr>
                                        <p:cTn id="112" dur="1" fill="hold">
                                          <p:stCondLst>
                                            <p:cond delay="0"/>
                                          </p:stCondLst>
                                        </p:cTn>
                                        <p:tgtEl>
                                          <p:spTgt spid="177"/>
                                        </p:tgtEl>
                                        <p:attrNameLst>
                                          <p:attrName>style.visibility</p:attrName>
                                        </p:attrNameLst>
                                      </p:cBhvr>
                                      <p:to>
                                        <p:strVal val="visible"/>
                                      </p:to>
                                    </p:set>
                                  </p:childTnLst>
                                </p:cTn>
                              </p:par>
                            </p:childTnLst>
                          </p:cTn>
                        </p:par>
                        <p:par>
                          <p:cTn id="113" fill="hold">
                            <p:stCondLst>
                              <p:cond delay="2000"/>
                            </p:stCondLst>
                            <p:childTnLst>
                              <p:par>
                                <p:cTn id="114" presetID="1" presetClass="entr" presetSubtype="0" fill="hold" nodeType="afterEffect">
                                  <p:stCondLst>
                                    <p:cond delay="0"/>
                                  </p:stCondLst>
                                  <p:childTnLst>
                                    <p:set>
                                      <p:cBhvr>
                                        <p:cTn id="115" dur="1" fill="hold">
                                          <p:stCondLst>
                                            <p:cond delay="0"/>
                                          </p:stCondLst>
                                        </p:cTn>
                                        <p:tgtEl>
                                          <p:spTgt spid="178"/>
                                        </p:tgtEl>
                                        <p:attrNameLst>
                                          <p:attrName>style.visibility</p:attrName>
                                        </p:attrNameLst>
                                      </p:cBhvr>
                                      <p:to>
                                        <p:strVal val="visible"/>
                                      </p:to>
                                    </p:set>
                                  </p:childTnLst>
                                </p:cTn>
                              </p:par>
                            </p:childTnLst>
                          </p:cTn>
                        </p:par>
                        <p:par>
                          <p:cTn id="116" fill="hold">
                            <p:stCondLst>
                              <p:cond delay="2000"/>
                            </p:stCondLst>
                            <p:childTnLst>
                              <p:par>
                                <p:cTn id="117" presetID="1" presetClass="entr" presetSubtype="0" fill="hold" nodeType="afterEffect">
                                  <p:stCondLst>
                                    <p:cond delay="0"/>
                                  </p:stCondLst>
                                  <p:childTnLst>
                                    <p:set>
                                      <p:cBhvr>
                                        <p:cTn id="118" dur="1" fill="hold">
                                          <p:stCondLst>
                                            <p:cond delay="0"/>
                                          </p:stCondLst>
                                        </p:cTn>
                                        <p:tgtEl>
                                          <p:spTgt spid="179"/>
                                        </p:tgtEl>
                                        <p:attrNameLst>
                                          <p:attrName>style.visibility</p:attrName>
                                        </p:attrNameLst>
                                      </p:cBhvr>
                                      <p:to>
                                        <p:strVal val="visible"/>
                                      </p:to>
                                    </p:set>
                                  </p:childTnLst>
                                </p:cTn>
                              </p:par>
                            </p:childTnLst>
                          </p:cTn>
                        </p:par>
                        <p:par>
                          <p:cTn id="119" fill="hold">
                            <p:stCondLst>
                              <p:cond delay="2000"/>
                            </p:stCondLst>
                            <p:childTnLst>
                              <p:par>
                                <p:cTn id="120" presetID="1" presetClass="entr" presetSubtype="0" fill="hold" nodeType="afterEffect">
                                  <p:stCondLst>
                                    <p:cond delay="0"/>
                                  </p:stCondLst>
                                  <p:childTnLst>
                                    <p:set>
                                      <p:cBhvr>
                                        <p:cTn id="121" dur="1" fill="hold">
                                          <p:stCondLst>
                                            <p:cond delay="0"/>
                                          </p:stCondLst>
                                        </p:cTn>
                                        <p:tgtEl>
                                          <p:spTgt spid="180"/>
                                        </p:tgtEl>
                                        <p:attrNameLst>
                                          <p:attrName>style.visibility</p:attrName>
                                        </p:attrNameLst>
                                      </p:cBhvr>
                                      <p:to>
                                        <p:strVal val="visible"/>
                                      </p:to>
                                    </p:set>
                                  </p:childTnLst>
                                </p:cTn>
                              </p:par>
                            </p:childTnLst>
                          </p:cTn>
                        </p:par>
                        <p:par>
                          <p:cTn id="122" fill="hold">
                            <p:stCondLst>
                              <p:cond delay="2000"/>
                            </p:stCondLst>
                            <p:childTnLst>
                              <p:par>
                                <p:cTn id="123" presetID="1" presetClass="entr" presetSubtype="0" fill="hold" nodeType="afterEffect">
                                  <p:stCondLst>
                                    <p:cond delay="500"/>
                                  </p:stCondLst>
                                  <p:childTnLst>
                                    <p:set>
                                      <p:cBhvr>
                                        <p:cTn id="124" dur="1" fill="hold">
                                          <p:stCondLst>
                                            <p:cond delay="0"/>
                                          </p:stCondLst>
                                        </p:cTn>
                                        <p:tgtEl>
                                          <p:spTgt spid="181"/>
                                        </p:tgtEl>
                                        <p:attrNameLst>
                                          <p:attrName>style.visibility</p:attrName>
                                        </p:attrNameLst>
                                      </p:cBhvr>
                                      <p:to>
                                        <p:strVal val="visible"/>
                                      </p:to>
                                    </p:set>
                                  </p:childTnLst>
                                </p:cTn>
                              </p:par>
                            </p:childTnLst>
                          </p:cTn>
                        </p:par>
                        <p:par>
                          <p:cTn id="125" fill="hold">
                            <p:stCondLst>
                              <p:cond delay="2500"/>
                            </p:stCondLst>
                            <p:childTnLst>
                              <p:par>
                                <p:cTn id="126" presetID="1" presetClass="entr" presetSubtype="0" fill="hold" nodeType="afterEffect">
                                  <p:stCondLst>
                                    <p:cond delay="0"/>
                                  </p:stCondLst>
                                  <p:childTnLst>
                                    <p:set>
                                      <p:cBhvr>
                                        <p:cTn id="127" dur="1" fill="hold">
                                          <p:stCondLst>
                                            <p:cond delay="0"/>
                                          </p:stCondLst>
                                        </p:cTn>
                                        <p:tgtEl>
                                          <p:spTgt spid="182"/>
                                        </p:tgtEl>
                                        <p:attrNameLst>
                                          <p:attrName>style.visibility</p:attrName>
                                        </p:attrNameLst>
                                      </p:cBhvr>
                                      <p:to>
                                        <p:strVal val="visible"/>
                                      </p:to>
                                    </p:set>
                                  </p:childTnLst>
                                </p:cTn>
                              </p:par>
                            </p:childTnLst>
                          </p:cTn>
                        </p:par>
                        <p:par>
                          <p:cTn id="128" fill="hold">
                            <p:stCondLst>
                              <p:cond delay="2500"/>
                            </p:stCondLst>
                            <p:childTnLst>
                              <p:par>
                                <p:cTn id="129" presetID="1" presetClass="entr" presetSubtype="0" fill="hold" nodeType="afterEffect">
                                  <p:stCondLst>
                                    <p:cond delay="0"/>
                                  </p:stCondLst>
                                  <p:childTnLst>
                                    <p:set>
                                      <p:cBhvr>
                                        <p:cTn id="130" dur="1" fill="hold">
                                          <p:stCondLst>
                                            <p:cond delay="0"/>
                                          </p:stCondLst>
                                        </p:cTn>
                                        <p:tgtEl>
                                          <p:spTgt spid="183"/>
                                        </p:tgtEl>
                                        <p:attrNameLst>
                                          <p:attrName>style.visibility</p:attrName>
                                        </p:attrNameLst>
                                      </p:cBhvr>
                                      <p:to>
                                        <p:strVal val="visible"/>
                                      </p:to>
                                    </p:set>
                                  </p:childTnLst>
                                </p:cTn>
                              </p:par>
                            </p:childTnLst>
                          </p:cTn>
                        </p:par>
                        <p:par>
                          <p:cTn id="131" fill="hold">
                            <p:stCondLst>
                              <p:cond delay="2500"/>
                            </p:stCondLst>
                            <p:childTnLst>
                              <p:par>
                                <p:cTn id="132" presetID="1" presetClass="entr" presetSubtype="0" fill="hold" nodeType="afterEffect">
                                  <p:stCondLst>
                                    <p:cond delay="0"/>
                                  </p:stCondLst>
                                  <p:childTnLst>
                                    <p:set>
                                      <p:cBhvr>
                                        <p:cTn id="133" dur="1" fill="hold">
                                          <p:stCondLst>
                                            <p:cond delay="0"/>
                                          </p:stCondLst>
                                        </p:cTn>
                                        <p:tgtEl>
                                          <p:spTgt spid="184"/>
                                        </p:tgtEl>
                                        <p:attrNameLst>
                                          <p:attrName>style.visibility</p:attrName>
                                        </p:attrNameLst>
                                      </p:cBhvr>
                                      <p:to>
                                        <p:strVal val="visible"/>
                                      </p:to>
                                    </p:set>
                                  </p:childTnLst>
                                </p:cTn>
                              </p:par>
                            </p:childTnLst>
                          </p:cTn>
                        </p:par>
                        <p:par>
                          <p:cTn id="134" fill="hold">
                            <p:stCondLst>
                              <p:cond delay="2500"/>
                            </p:stCondLst>
                            <p:childTnLst>
                              <p:par>
                                <p:cTn id="135" presetID="1" presetClass="entr" presetSubtype="0" fill="hold" nodeType="afterEffect">
                                  <p:stCondLst>
                                    <p:cond delay="0"/>
                                  </p:stCondLst>
                                  <p:childTnLst>
                                    <p:set>
                                      <p:cBhvr>
                                        <p:cTn id="136" dur="1" fill="hold">
                                          <p:stCondLst>
                                            <p:cond delay="0"/>
                                          </p:stCondLst>
                                        </p:cTn>
                                        <p:tgtEl>
                                          <p:spTgt spid="185"/>
                                        </p:tgtEl>
                                        <p:attrNameLst>
                                          <p:attrName>style.visibility</p:attrName>
                                        </p:attrNameLst>
                                      </p:cBhvr>
                                      <p:to>
                                        <p:strVal val="visible"/>
                                      </p:to>
                                    </p:set>
                                  </p:childTnLst>
                                </p:cTn>
                              </p:par>
                            </p:childTnLst>
                          </p:cTn>
                        </p:par>
                        <p:par>
                          <p:cTn id="137" fill="hold">
                            <p:stCondLst>
                              <p:cond delay="2500"/>
                            </p:stCondLst>
                            <p:childTnLst>
                              <p:par>
                                <p:cTn id="138" presetID="1" presetClass="entr" presetSubtype="0" fill="hold" nodeType="afterEffect">
                                  <p:stCondLst>
                                    <p:cond delay="0"/>
                                  </p:stCondLst>
                                  <p:childTnLst>
                                    <p:set>
                                      <p:cBhvr>
                                        <p:cTn id="139" dur="1" fill="hold">
                                          <p:stCondLst>
                                            <p:cond delay="0"/>
                                          </p:stCondLst>
                                        </p:cTn>
                                        <p:tgtEl>
                                          <p:spTgt spid="186"/>
                                        </p:tgtEl>
                                        <p:attrNameLst>
                                          <p:attrName>style.visibility</p:attrName>
                                        </p:attrNameLst>
                                      </p:cBhvr>
                                      <p:to>
                                        <p:strVal val="visible"/>
                                      </p:to>
                                    </p:set>
                                  </p:childTnLst>
                                </p:cTn>
                              </p:par>
                            </p:childTnLst>
                          </p:cTn>
                        </p:par>
                        <p:par>
                          <p:cTn id="140" fill="hold">
                            <p:stCondLst>
                              <p:cond delay="2500"/>
                            </p:stCondLst>
                            <p:childTnLst>
                              <p:par>
                                <p:cTn id="141" presetID="1" presetClass="entr" presetSubtype="0" fill="hold" nodeType="afterEffect">
                                  <p:stCondLst>
                                    <p:cond delay="0"/>
                                  </p:stCondLst>
                                  <p:childTnLst>
                                    <p:set>
                                      <p:cBhvr>
                                        <p:cTn id="142" dur="1" fill="hold">
                                          <p:stCondLst>
                                            <p:cond delay="0"/>
                                          </p:stCondLst>
                                        </p:cTn>
                                        <p:tgtEl>
                                          <p:spTgt spid="187"/>
                                        </p:tgtEl>
                                        <p:attrNameLst>
                                          <p:attrName>style.visibility</p:attrName>
                                        </p:attrNameLst>
                                      </p:cBhvr>
                                      <p:to>
                                        <p:strVal val="visible"/>
                                      </p:to>
                                    </p:set>
                                  </p:childTnLst>
                                </p:cTn>
                              </p:par>
                            </p:childTnLst>
                          </p:cTn>
                        </p:par>
                        <p:par>
                          <p:cTn id="143" fill="hold">
                            <p:stCondLst>
                              <p:cond delay="2500"/>
                            </p:stCondLst>
                            <p:childTnLst>
                              <p:par>
                                <p:cTn id="144" presetID="1" presetClass="entr" presetSubtype="0" fill="hold" nodeType="afterEffect">
                                  <p:stCondLst>
                                    <p:cond delay="0"/>
                                  </p:stCondLst>
                                  <p:childTnLst>
                                    <p:set>
                                      <p:cBhvr>
                                        <p:cTn id="145" dur="1" fill="hold">
                                          <p:stCondLst>
                                            <p:cond delay="0"/>
                                          </p:stCondLst>
                                        </p:cTn>
                                        <p:tgtEl>
                                          <p:spTgt spid="188"/>
                                        </p:tgtEl>
                                        <p:attrNameLst>
                                          <p:attrName>style.visibility</p:attrName>
                                        </p:attrNameLst>
                                      </p:cBhvr>
                                      <p:to>
                                        <p:strVal val="visible"/>
                                      </p:to>
                                    </p:set>
                                  </p:childTnLst>
                                </p:cTn>
                              </p:par>
                            </p:childTnLst>
                          </p:cTn>
                        </p:par>
                        <p:par>
                          <p:cTn id="146" fill="hold">
                            <p:stCondLst>
                              <p:cond delay="2500"/>
                            </p:stCondLst>
                            <p:childTnLst>
                              <p:par>
                                <p:cTn id="147" presetID="1" presetClass="entr" presetSubtype="0" fill="hold" nodeType="afterEffect">
                                  <p:stCondLst>
                                    <p:cond delay="250"/>
                                  </p:stCondLst>
                                  <p:childTnLst>
                                    <p:set>
                                      <p:cBhvr>
                                        <p:cTn id="148" dur="1" fill="hold">
                                          <p:stCondLst>
                                            <p:cond delay="0"/>
                                          </p:stCondLst>
                                        </p:cTn>
                                        <p:tgtEl>
                                          <p:spTgt spid="189"/>
                                        </p:tgtEl>
                                        <p:attrNameLst>
                                          <p:attrName>style.visibility</p:attrName>
                                        </p:attrNameLst>
                                      </p:cBhvr>
                                      <p:to>
                                        <p:strVal val="visible"/>
                                      </p:to>
                                    </p:set>
                                  </p:childTnLst>
                                </p:cTn>
                              </p:par>
                            </p:childTnLst>
                          </p:cTn>
                        </p:par>
                        <p:par>
                          <p:cTn id="149" fill="hold">
                            <p:stCondLst>
                              <p:cond delay="2750"/>
                            </p:stCondLst>
                            <p:childTnLst>
                              <p:par>
                                <p:cTn id="150" presetID="1" presetClass="entr" presetSubtype="0" fill="hold" nodeType="afterEffect">
                                  <p:stCondLst>
                                    <p:cond delay="0"/>
                                  </p:stCondLst>
                                  <p:childTnLst>
                                    <p:set>
                                      <p:cBhvr>
                                        <p:cTn id="151" dur="1" fill="hold">
                                          <p:stCondLst>
                                            <p:cond delay="0"/>
                                          </p:stCondLst>
                                        </p:cTn>
                                        <p:tgtEl>
                                          <p:spTgt spid="190"/>
                                        </p:tgtEl>
                                        <p:attrNameLst>
                                          <p:attrName>style.visibility</p:attrName>
                                        </p:attrNameLst>
                                      </p:cBhvr>
                                      <p:to>
                                        <p:strVal val="visible"/>
                                      </p:to>
                                    </p:set>
                                  </p:childTnLst>
                                </p:cTn>
                              </p:par>
                            </p:childTnLst>
                          </p:cTn>
                        </p:par>
                        <p:par>
                          <p:cTn id="152" fill="hold">
                            <p:stCondLst>
                              <p:cond delay="2750"/>
                            </p:stCondLst>
                            <p:childTnLst>
                              <p:par>
                                <p:cTn id="153" presetID="1" presetClass="entr" presetSubtype="0" fill="hold" nodeType="afterEffect">
                                  <p:stCondLst>
                                    <p:cond delay="0"/>
                                  </p:stCondLst>
                                  <p:childTnLst>
                                    <p:set>
                                      <p:cBhvr>
                                        <p:cTn id="154" dur="1" fill="hold">
                                          <p:stCondLst>
                                            <p:cond delay="0"/>
                                          </p:stCondLst>
                                        </p:cTn>
                                        <p:tgtEl>
                                          <p:spTgt spid="191"/>
                                        </p:tgtEl>
                                        <p:attrNameLst>
                                          <p:attrName>style.visibility</p:attrName>
                                        </p:attrNameLst>
                                      </p:cBhvr>
                                      <p:to>
                                        <p:strVal val="visible"/>
                                      </p:to>
                                    </p:set>
                                  </p:childTnLst>
                                </p:cTn>
                              </p:par>
                            </p:childTnLst>
                          </p:cTn>
                        </p:par>
                        <p:par>
                          <p:cTn id="155" fill="hold">
                            <p:stCondLst>
                              <p:cond delay="2750"/>
                            </p:stCondLst>
                            <p:childTnLst>
                              <p:par>
                                <p:cTn id="156" presetID="1" presetClass="entr" presetSubtype="0" fill="hold" nodeType="afterEffect">
                                  <p:stCondLst>
                                    <p:cond delay="0"/>
                                  </p:stCondLst>
                                  <p:childTnLst>
                                    <p:set>
                                      <p:cBhvr>
                                        <p:cTn id="157" dur="1" fill="hold">
                                          <p:stCondLst>
                                            <p:cond delay="0"/>
                                          </p:stCondLst>
                                        </p:cTn>
                                        <p:tgtEl>
                                          <p:spTgt spid="192"/>
                                        </p:tgtEl>
                                        <p:attrNameLst>
                                          <p:attrName>style.visibility</p:attrName>
                                        </p:attrNameLst>
                                      </p:cBhvr>
                                      <p:to>
                                        <p:strVal val="visible"/>
                                      </p:to>
                                    </p:set>
                                  </p:childTnLst>
                                </p:cTn>
                              </p:par>
                            </p:childTnLst>
                          </p:cTn>
                        </p:par>
                        <p:par>
                          <p:cTn id="158" fill="hold">
                            <p:stCondLst>
                              <p:cond delay="2750"/>
                            </p:stCondLst>
                            <p:childTnLst>
                              <p:par>
                                <p:cTn id="159" presetID="1" presetClass="entr" presetSubtype="0" fill="hold" nodeType="afterEffect">
                                  <p:stCondLst>
                                    <p:cond delay="0"/>
                                  </p:stCondLst>
                                  <p:childTnLst>
                                    <p:set>
                                      <p:cBhvr>
                                        <p:cTn id="160" dur="1" fill="hold">
                                          <p:stCondLst>
                                            <p:cond delay="0"/>
                                          </p:stCondLst>
                                        </p:cTn>
                                        <p:tgtEl>
                                          <p:spTgt spid="193"/>
                                        </p:tgtEl>
                                        <p:attrNameLst>
                                          <p:attrName>style.visibility</p:attrName>
                                        </p:attrNameLst>
                                      </p:cBhvr>
                                      <p:to>
                                        <p:strVal val="visible"/>
                                      </p:to>
                                    </p:set>
                                  </p:childTnLst>
                                </p:cTn>
                              </p:par>
                            </p:childTnLst>
                          </p:cTn>
                        </p:par>
                        <p:par>
                          <p:cTn id="161" fill="hold">
                            <p:stCondLst>
                              <p:cond delay="2750"/>
                            </p:stCondLst>
                            <p:childTnLst>
                              <p:par>
                                <p:cTn id="162" presetID="1" presetClass="entr" presetSubtype="0" fill="hold" nodeType="afterEffect">
                                  <p:stCondLst>
                                    <p:cond delay="0"/>
                                  </p:stCondLst>
                                  <p:childTnLst>
                                    <p:set>
                                      <p:cBhvr>
                                        <p:cTn id="163" dur="1" fill="hold">
                                          <p:stCondLst>
                                            <p:cond delay="0"/>
                                          </p:stCondLst>
                                        </p:cTn>
                                        <p:tgtEl>
                                          <p:spTgt spid="194"/>
                                        </p:tgtEl>
                                        <p:attrNameLst>
                                          <p:attrName>style.visibility</p:attrName>
                                        </p:attrNameLst>
                                      </p:cBhvr>
                                      <p:to>
                                        <p:strVal val="visible"/>
                                      </p:to>
                                    </p:set>
                                  </p:childTnLst>
                                </p:cTn>
                              </p:par>
                            </p:childTnLst>
                          </p:cTn>
                        </p:par>
                        <p:par>
                          <p:cTn id="164" fill="hold">
                            <p:stCondLst>
                              <p:cond delay="2750"/>
                            </p:stCondLst>
                            <p:childTnLst>
                              <p:par>
                                <p:cTn id="165" presetID="1" presetClass="entr" presetSubtype="0" fill="hold" nodeType="afterEffect">
                                  <p:stCondLst>
                                    <p:cond delay="0"/>
                                  </p:stCondLst>
                                  <p:childTnLst>
                                    <p:set>
                                      <p:cBhvr>
                                        <p:cTn id="166" dur="1" fill="hold">
                                          <p:stCondLst>
                                            <p:cond delay="0"/>
                                          </p:stCondLst>
                                        </p:cTn>
                                        <p:tgtEl>
                                          <p:spTgt spid="195"/>
                                        </p:tgtEl>
                                        <p:attrNameLst>
                                          <p:attrName>style.visibility</p:attrName>
                                        </p:attrNameLst>
                                      </p:cBhvr>
                                      <p:to>
                                        <p:strVal val="visible"/>
                                      </p:to>
                                    </p:set>
                                  </p:childTnLst>
                                </p:cTn>
                              </p:par>
                            </p:childTnLst>
                          </p:cTn>
                        </p:par>
                        <p:par>
                          <p:cTn id="167" fill="hold">
                            <p:stCondLst>
                              <p:cond delay="2750"/>
                            </p:stCondLst>
                            <p:childTnLst>
                              <p:par>
                                <p:cTn id="168" presetID="1" presetClass="entr" presetSubtype="0" fill="hold" nodeType="afterEffect">
                                  <p:stCondLst>
                                    <p:cond delay="0"/>
                                  </p:stCondLst>
                                  <p:childTnLst>
                                    <p:set>
                                      <p:cBhvr>
                                        <p:cTn id="169" dur="1" fill="hold">
                                          <p:stCondLst>
                                            <p:cond delay="0"/>
                                          </p:stCondLst>
                                        </p:cTn>
                                        <p:tgtEl>
                                          <p:spTgt spid="196"/>
                                        </p:tgtEl>
                                        <p:attrNameLst>
                                          <p:attrName>style.visibility</p:attrName>
                                        </p:attrNameLst>
                                      </p:cBhvr>
                                      <p:to>
                                        <p:strVal val="visible"/>
                                      </p:to>
                                    </p:set>
                                  </p:childTnLst>
                                </p:cTn>
                              </p:par>
                            </p:childTnLst>
                          </p:cTn>
                        </p:par>
                        <p:par>
                          <p:cTn id="170" fill="hold">
                            <p:stCondLst>
                              <p:cond delay="2750"/>
                            </p:stCondLst>
                            <p:childTnLst>
                              <p:par>
                                <p:cTn id="171" presetID="1" presetClass="entr" presetSubtype="0" fill="hold" nodeType="afterEffect">
                                  <p:stCondLst>
                                    <p:cond delay="0"/>
                                  </p:stCondLst>
                                  <p:childTnLst>
                                    <p:set>
                                      <p:cBhvr>
                                        <p:cTn id="172" dur="1" fill="hold">
                                          <p:stCondLst>
                                            <p:cond delay="0"/>
                                          </p:stCondLst>
                                        </p:cTn>
                                        <p:tgtEl>
                                          <p:spTgt spid="197"/>
                                        </p:tgtEl>
                                        <p:attrNameLst>
                                          <p:attrName>style.visibility</p:attrName>
                                        </p:attrNameLst>
                                      </p:cBhvr>
                                      <p:to>
                                        <p:strVal val="visible"/>
                                      </p:to>
                                    </p:set>
                                  </p:childTnLst>
                                </p:cTn>
                              </p:par>
                            </p:childTnLst>
                          </p:cTn>
                        </p:par>
                        <p:par>
                          <p:cTn id="173" fill="hold">
                            <p:stCondLst>
                              <p:cond delay="2750"/>
                            </p:stCondLst>
                            <p:childTnLst>
                              <p:par>
                                <p:cTn id="174" presetID="1" presetClass="entr" presetSubtype="0" fill="hold" nodeType="afterEffect">
                                  <p:stCondLst>
                                    <p:cond delay="0"/>
                                  </p:stCondLst>
                                  <p:childTnLst>
                                    <p:set>
                                      <p:cBhvr>
                                        <p:cTn id="175" dur="1" fill="hold">
                                          <p:stCondLst>
                                            <p:cond delay="0"/>
                                          </p:stCondLst>
                                        </p:cTn>
                                        <p:tgtEl>
                                          <p:spTgt spid="198"/>
                                        </p:tgtEl>
                                        <p:attrNameLst>
                                          <p:attrName>style.visibility</p:attrName>
                                        </p:attrNameLst>
                                      </p:cBhvr>
                                      <p:to>
                                        <p:strVal val="visible"/>
                                      </p:to>
                                    </p:set>
                                  </p:childTnLst>
                                </p:cTn>
                              </p:par>
                            </p:childTnLst>
                          </p:cTn>
                        </p:par>
                        <p:par>
                          <p:cTn id="176" fill="hold">
                            <p:stCondLst>
                              <p:cond delay="2750"/>
                            </p:stCondLst>
                            <p:childTnLst>
                              <p:par>
                                <p:cTn id="177" presetID="1" presetClass="entr" presetSubtype="0" fill="hold" nodeType="afterEffect">
                                  <p:stCondLst>
                                    <p:cond delay="0"/>
                                  </p:stCondLst>
                                  <p:childTnLst>
                                    <p:set>
                                      <p:cBhvr>
                                        <p:cTn id="178" dur="1" fill="hold">
                                          <p:stCondLst>
                                            <p:cond delay="0"/>
                                          </p:stCondLst>
                                        </p:cTn>
                                        <p:tgtEl>
                                          <p:spTgt spid="199"/>
                                        </p:tgtEl>
                                        <p:attrNameLst>
                                          <p:attrName>style.visibility</p:attrName>
                                        </p:attrNameLst>
                                      </p:cBhvr>
                                      <p:to>
                                        <p:strVal val="visible"/>
                                      </p:to>
                                    </p:set>
                                  </p:childTnLst>
                                </p:cTn>
                              </p:par>
                            </p:childTnLst>
                          </p:cTn>
                        </p:par>
                        <p:par>
                          <p:cTn id="179" fill="hold">
                            <p:stCondLst>
                              <p:cond delay="2750"/>
                            </p:stCondLst>
                            <p:childTnLst>
                              <p:par>
                                <p:cTn id="180" presetID="1" presetClass="entr" presetSubtype="0" fill="hold" nodeType="afterEffect">
                                  <p:stCondLst>
                                    <p:cond delay="0"/>
                                  </p:stCondLst>
                                  <p:childTnLst>
                                    <p:set>
                                      <p:cBhvr>
                                        <p:cTn id="181" dur="1" fill="hold">
                                          <p:stCondLst>
                                            <p:cond delay="0"/>
                                          </p:stCondLst>
                                        </p:cTn>
                                        <p:tgtEl>
                                          <p:spTgt spid="200"/>
                                        </p:tgtEl>
                                        <p:attrNameLst>
                                          <p:attrName>style.visibility</p:attrName>
                                        </p:attrNameLst>
                                      </p:cBhvr>
                                      <p:to>
                                        <p:strVal val="visible"/>
                                      </p:to>
                                    </p:set>
                                  </p:childTnLst>
                                </p:cTn>
                              </p:par>
                            </p:childTnLst>
                          </p:cTn>
                        </p:par>
                        <p:par>
                          <p:cTn id="182" fill="hold">
                            <p:stCondLst>
                              <p:cond delay="2750"/>
                            </p:stCondLst>
                            <p:childTnLst>
                              <p:par>
                                <p:cTn id="183" presetID="1" presetClass="entr" presetSubtype="0" fill="hold" nodeType="afterEffect">
                                  <p:stCondLst>
                                    <p:cond delay="250"/>
                                  </p:stCondLst>
                                  <p:childTnLst>
                                    <p:set>
                                      <p:cBhvr>
                                        <p:cTn id="184" dur="1" fill="hold">
                                          <p:stCondLst>
                                            <p:cond delay="0"/>
                                          </p:stCondLst>
                                        </p:cTn>
                                        <p:tgtEl>
                                          <p:spTgt spid="201"/>
                                        </p:tgtEl>
                                        <p:attrNameLst>
                                          <p:attrName>style.visibility</p:attrName>
                                        </p:attrNameLst>
                                      </p:cBhvr>
                                      <p:to>
                                        <p:strVal val="visible"/>
                                      </p:to>
                                    </p:set>
                                  </p:childTnLst>
                                </p:cTn>
                              </p:par>
                            </p:childTnLst>
                          </p:cTn>
                        </p:par>
                        <p:par>
                          <p:cTn id="185" fill="hold">
                            <p:stCondLst>
                              <p:cond delay="3000"/>
                            </p:stCondLst>
                            <p:childTnLst>
                              <p:par>
                                <p:cTn id="186" presetID="1" presetClass="entr" presetSubtype="0" fill="hold" nodeType="afterEffect">
                                  <p:stCondLst>
                                    <p:cond delay="0"/>
                                  </p:stCondLst>
                                  <p:childTnLst>
                                    <p:set>
                                      <p:cBhvr>
                                        <p:cTn id="187" dur="1" fill="hold">
                                          <p:stCondLst>
                                            <p:cond delay="0"/>
                                          </p:stCondLst>
                                        </p:cTn>
                                        <p:tgtEl>
                                          <p:spTgt spid="202"/>
                                        </p:tgtEl>
                                        <p:attrNameLst>
                                          <p:attrName>style.visibility</p:attrName>
                                        </p:attrNameLst>
                                      </p:cBhvr>
                                      <p:to>
                                        <p:strVal val="visible"/>
                                      </p:to>
                                    </p:set>
                                  </p:childTnLst>
                                </p:cTn>
                              </p:par>
                            </p:childTnLst>
                          </p:cTn>
                        </p:par>
                        <p:par>
                          <p:cTn id="188" fill="hold">
                            <p:stCondLst>
                              <p:cond delay="3000"/>
                            </p:stCondLst>
                            <p:childTnLst>
                              <p:par>
                                <p:cTn id="189" presetID="1" presetClass="entr" presetSubtype="0" fill="hold" nodeType="afterEffect">
                                  <p:stCondLst>
                                    <p:cond delay="0"/>
                                  </p:stCondLst>
                                  <p:childTnLst>
                                    <p:set>
                                      <p:cBhvr>
                                        <p:cTn id="190" dur="1" fill="hold">
                                          <p:stCondLst>
                                            <p:cond delay="0"/>
                                          </p:stCondLst>
                                        </p:cTn>
                                        <p:tgtEl>
                                          <p:spTgt spid="203"/>
                                        </p:tgtEl>
                                        <p:attrNameLst>
                                          <p:attrName>style.visibility</p:attrName>
                                        </p:attrNameLst>
                                      </p:cBhvr>
                                      <p:to>
                                        <p:strVal val="visible"/>
                                      </p:to>
                                    </p:set>
                                  </p:childTnLst>
                                </p:cTn>
                              </p:par>
                            </p:childTnLst>
                          </p:cTn>
                        </p:par>
                        <p:par>
                          <p:cTn id="191" fill="hold">
                            <p:stCondLst>
                              <p:cond delay="3000"/>
                            </p:stCondLst>
                            <p:childTnLst>
                              <p:par>
                                <p:cTn id="192" presetID="1" presetClass="entr" presetSubtype="0" fill="hold" nodeType="afterEffect">
                                  <p:stCondLst>
                                    <p:cond delay="0"/>
                                  </p:stCondLst>
                                  <p:childTnLst>
                                    <p:set>
                                      <p:cBhvr>
                                        <p:cTn id="193" dur="1" fill="hold">
                                          <p:stCondLst>
                                            <p:cond delay="0"/>
                                          </p:stCondLst>
                                        </p:cTn>
                                        <p:tgtEl>
                                          <p:spTgt spid="204"/>
                                        </p:tgtEl>
                                        <p:attrNameLst>
                                          <p:attrName>style.visibility</p:attrName>
                                        </p:attrNameLst>
                                      </p:cBhvr>
                                      <p:to>
                                        <p:strVal val="visible"/>
                                      </p:to>
                                    </p:set>
                                  </p:childTnLst>
                                </p:cTn>
                              </p:par>
                            </p:childTnLst>
                          </p:cTn>
                        </p:par>
                        <p:par>
                          <p:cTn id="194" fill="hold">
                            <p:stCondLst>
                              <p:cond delay="3000"/>
                            </p:stCondLst>
                            <p:childTnLst>
                              <p:par>
                                <p:cTn id="195" presetID="1" presetClass="entr" presetSubtype="0" fill="hold" nodeType="afterEffect">
                                  <p:stCondLst>
                                    <p:cond delay="0"/>
                                  </p:stCondLst>
                                  <p:childTnLst>
                                    <p:set>
                                      <p:cBhvr>
                                        <p:cTn id="196" dur="1" fill="hold">
                                          <p:stCondLst>
                                            <p:cond delay="0"/>
                                          </p:stCondLst>
                                        </p:cTn>
                                        <p:tgtEl>
                                          <p:spTgt spid="205"/>
                                        </p:tgtEl>
                                        <p:attrNameLst>
                                          <p:attrName>style.visibility</p:attrName>
                                        </p:attrNameLst>
                                      </p:cBhvr>
                                      <p:to>
                                        <p:strVal val="visible"/>
                                      </p:to>
                                    </p:set>
                                  </p:childTnLst>
                                </p:cTn>
                              </p:par>
                            </p:childTnLst>
                          </p:cTn>
                        </p:par>
                        <p:par>
                          <p:cTn id="197" fill="hold">
                            <p:stCondLst>
                              <p:cond delay="3000"/>
                            </p:stCondLst>
                            <p:childTnLst>
                              <p:par>
                                <p:cTn id="198" presetID="1" presetClass="entr" presetSubtype="0" fill="hold" nodeType="afterEffect">
                                  <p:stCondLst>
                                    <p:cond delay="0"/>
                                  </p:stCondLst>
                                  <p:childTnLst>
                                    <p:set>
                                      <p:cBhvr>
                                        <p:cTn id="199" dur="1" fill="hold">
                                          <p:stCondLst>
                                            <p:cond delay="0"/>
                                          </p:stCondLst>
                                        </p:cTn>
                                        <p:tgtEl>
                                          <p:spTgt spid="206"/>
                                        </p:tgtEl>
                                        <p:attrNameLst>
                                          <p:attrName>style.visibility</p:attrName>
                                        </p:attrNameLst>
                                      </p:cBhvr>
                                      <p:to>
                                        <p:strVal val="visible"/>
                                      </p:to>
                                    </p:set>
                                  </p:childTnLst>
                                </p:cTn>
                              </p:par>
                            </p:childTnLst>
                          </p:cTn>
                        </p:par>
                        <p:par>
                          <p:cTn id="200" fill="hold">
                            <p:stCondLst>
                              <p:cond delay="3000"/>
                            </p:stCondLst>
                            <p:childTnLst>
                              <p:par>
                                <p:cTn id="201" presetID="1" presetClass="entr" presetSubtype="0" fill="hold" nodeType="afterEffect">
                                  <p:stCondLst>
                                    <p:cond delay="0"/>
                                  </p:stCondLst>
                                  <p:childTnLst>
                                    <p:set>
                                      <p:cBhvr>
                                        <p:cTn id="202" dur="1" fill="hold">
                                          <p:stCondLst>
                                            <p:cond delay="0"/>
                                          </p:stCondLst>
                                        </p:cTn>
                                        <p:tgtEl>
                                          <p:spTgt spid="207"/>
                                        </p:tgtEl>
                                        <p:attrNameLst>
                                          <p:attrName>style.visibility</p:attrName>
                                        </p:attrNameLst>
                                      </p:cBhvr>
                                      <p:to>
                                        <p:strVal val="visible"/>
                                      </p:to>
                                    </p:set>
                                  </p:childTnLst>
                                </p:cTn>
                              </p:par>
                            </p:childTnLst>
                          </p:cTn>
                        </p:par>
                        <p:par>
                          <p:cTn id="203" fill="hold">
                            <p:stCondLst>
                              <p:cond delay="3000"/>
                            </p:stCondLst>
                            <p:childTnLst>
                              <p:par>
                                <p:cTn id="204" presetID="1" presetClass="entr" presetSubtype="0" fill="hold" nodeType="afterEffect">
                                  <p:stCondLst>
                                    <p:cond delay="500"/>
                                  </p:stCondLst>
                                  <p:childTnLst>
                                    <p:set>
                                      <p:cBhvr>
                                        <p:cTn id="205" dur="1" fill="hold">
                                          <p:stCondLst>
                                            <p:cond delay="0"/>
                                          </p:stCondLst>
                                        </p:cTn>
                                        <p:tgtEl>
                                          <p:spTgt spid="208"/>
                                        </p:tgtEl>
                                        <p:attrNameLst>
                                          <p:attrName>style.visibility</p:attrName>
                                        </p:attrNameLst>
                                      </p:cBhvr>
                                      <p:to>
                                        <p:strVal val="visible"/>
                                      </p:to>
                                    </p:set>
                                  </p:childTnLst>
                                </p:cTn>
                              </p:par>
                            </p:childTnLst>
                          </p:cTn>
                        </p:par>
                        <p:par>
                          <p:cTn id="206" fill="hold">
                            <p:stCondLst>
                              <p:cond delay="3500"/>
                            </p:stCondLst>
                            <p:childTnLst>
                              <p:par>
                                <p:cTn id="207" presetID="1" presetClass="entr" presetSubtype="0" fill="hold" nodeType="afterEffect">
                                  <p:stCondLst>
                                    <p:cond delay="0"/>
                                  </p:stCondLst>
                                  <p:childTnLst>
                                    <p:set>
                                      <p:cBhvr>
                                        <p:cTn id="208" dur="1" fill="hold">
                                          <p:stCondLst>
                                            <p:cond delay="0"/>
                                          </p:stCondLst>
                                        </p:cTn>
                                        <p:tgtEl>
                                          <p:spTgt spid="209"/>
                                        </p:tgtEl>
                                        <p:attrNameLst>
                                          <p:attrName>style.visibility</p:attrName>
                                        </p:attrNameLst>
                                      </p:cBhvr>
                                      <p:to>
                                        <p:strVal val="visible"/>
                                      </p:to>
                                    </p:set>
                                  </p:childTnLst>
                                </p:cTn>
                              </p:par>
                            </p:childTnLst>
                          </p:cTn>
                        </p:par>
                        <p:par>
                          <p:cTn id="209" fill="hold">
                            <p:stCondLst>
                              <p:cond delay="3500"/>
                            </p:stCondLst>
                            <p:childTnLst>
                              <p:par>
                                <p:cTn id="210" presetID="1" presetClass="entr" presetSubtype="0" fill="hold" nodeType="afterEffect">
                                  <p:stCondLst>
                                    <p:cond delay="250"/>
                                  </p:stCondLst>
                                  <p:childTnLst>
                                    <p:set>
                                      <p:cBhvr>
                                        <p:cTn id="211" dur="1" fill="hold">
                                          <p:stCondLst>
                                            <p:cond delay="0"/>
                                          </p:stCondLst>
                                        </p:cTn>
                                        <p:tgtEl>
                                          <p:spTgt spid="210"/>
                                        </p:tgtEl>
                                        <p:attrNameLst>
                                          <p:attrName>style.visibility</p:attrName>
                                        </p:attrNameLst>
                                      </p:cBhvr>
                                      <p:to>
                                        <p:strVal val="visible"/>
                                      </p:to>
                                    </p:set>
                                  </p:childTnLst>
                                </p:cTn>
                              </p:par>
                            </p:childTnLst>
                          </p:cTn>
                        </p:par>
                        <p:par>
                          <p:cTn id="212" fill="hold">
                            <p:stCondLst>
                              <p:cond delay="3750"/>
                            </p:stCondLst>
                            <p:childTnLst>
                              <p:par>
                                <p:cTn id="213" presetID="1" presetClass="entr" presetSubtype="0" fill="hold" nodeType="afterEffect">
                                  <p:stCondLst>
                                    <p:cond delay="0"/>
                                  </p:stCondLst>
                                  <p:childTnLst>
                                    <p:set>
                                      <p:cBhvr>
                                        <p:cTn id="214" dur="1" fill="hold">
                                          <p:stCondLst>
                                            <p:cond delay="0"/>
                                          </p:stCondLst>
                                        </p:cTn>
                                        <p:tgtEl>
                                          <p:spTgt spid="211"/>
                                        </p:tgtEl>
                                        <p:attrNameLst>
                                          <p:attrName>style.visibility</p:attrName>
                                        </p:attrNameLst>
                                      </p:cBhvr>
                                      <p:to>
                                        <p:strVal val="visible"/>
                                      </p:to>
                                    </p:set>
                                  </p:childTnLst>
                                </p:cTn>
                              </p:par>
                            </p:childTnLst>
                          </p:cTn>
                        </p:par>
                        <p:par>
                          <p:cTn id="215" fill="hold">
                            <p:stCondLst>
                              <p:cond delay="3750"/>
                            </p:stCondLst>
                            <p:childTnLst>
                              <p:par>
                                <p:cTn id="216" presetID="1" presetClass="entr" presetSubtype="0" fill="hold" nodeType="afterEffect">
                                  <p:stCondLst>
                                    <p:cond delay="0"/>
                                  </p:stCondLst>
                                  <p:childTnLst>
                                    <p:set>
                                      <p:cBhvr>
                                        <p:cTn id="217" dur="1" fill="hold">
                                          <p:stCondLst>
                                            <p:cond delay="0"/>
                                          </p:stCondLst>
                                        </p:cTn>
                                        <p:tgtEl>
                                          <p:spTgt spid="212"/>
                                        </p:tgtEl>
                                        <p:attrNameLst>
                                          <p:attrName>style.visibility</p:attrName>
                                        </p:attrNameLst>
                                      </p:cBhvr>
                                      <p:to>
                                        <p:strVal val="visible"/>
                                      </p:to>
                                    </p:set>
                                  </p:childTnLst>
                                </p:cTn>
                              </p:par>
                            </p:childTnLst>
                          </p:cTn>
                        </p:par>
                        <p:par>
                          <p:cTn id="218" fill="hold">
                            <p:stCondLst>
                              <p:cond delay="3750"/>
                            </p:stCondLst>
                            <p:childTnLst>
                              <p:par>
                                <p:cTn id="219" presetID="1" presetClass="entr" presetSubtype="0" fill="hold" nodeType="afterEffect">
                                  <p:stCondLst>
                                    <p:cond delay="0"/>
                                  </p:stCondLst>
                                  <p:childTnLst>
                                    <p:set>
                                      <p:cBhvr>
                                        <p:cTn id="220" dur="1" fill="hold">
                                          <p:stCondLst>
                                            <p:cond delay="0"/>
                                          </p:stCondLst>
                                        </p:cTn>
                                        <p:tgtEl>
                                          <p:spTgt spid="213"/>
                                        </p:tgtEl>
                                        <p:attrNameLst>
                                          <p:attrName>style.visibility</p:attrName>
                                        </p:attrNameLst>
                                      </p:cBhvr>
                                      <p:to>
                                        <p:strVal val="visible"/>
                                      </p:to>
                                    </p:set>
                                  </p:childTnLst>
                                </p:cTn>
                              </p:par>
                            </p:childTnLst>
                          </p:cTn>
                        </p:par>
                        <p:par>
                          <p:cTn id="221" fill="hold">
                            <p:stCondLst>
                              <p:cond delay="3750"/>
                            </p:stCondLst>
                            <p:childTnLst>
                              <p:par>
                                <p:cTn id="222" presetID="1" presetClass="entr" presetSubtype="0" fill="hold" nodeType="afterEffect">
                                  <p:stCondLst>
                                    <p:cond delay="0"/>
                                  </p:stCondLst>
                                  <p:childTnLst>
                                    <p:set>
                                      <p:cBhvr>
                                        <p:cTn id="223" dur="1" fill="hold">
                                          <p:stCondLst>
                                            <p:cond delay="0"/>
                                          </p:stCondLst>
                                        </p:cTn>
                                        <p:tgtEl>
                                          <p:spTgt spid="214"/>
                                        </p:tgtEl>
                                        <p:attrNameLst>
                                          <p:attrName>style.visibility</p:attrName>
                                        </p:attrNameLst>
                                      </p:cBhvr>
                                      <p:to>
                                        <p:strVal val="visible"/>
                                      </p:to>
                                    </p:set>
                                  </p:childTnLst>
                                </p:cTn>
                              </p:par>
                            </p:childTnLst>
                          </p:cTn>
                        </p:par>
                        <p:par>
                          <p:cTn id="224" fill="hold">
                            <p:stCondLst>
                              <p:cond delay="3750"/>
                            </p:stCondLst>
                            <p:childTnLst>
                              <p:par>
                                <p:cTn id="225" presetID="1" presetClass="entr" presetSubtype="0" fill="hold" nodeType="afterEffect">
                                  <p:stCondLst>
                                    <p:cond delay="250"/>
                                  </p:stCondLst>
                                  <p:childTnLst>
                                    <p:set>
                                      <p:cBhvr>
                                        <p:cTn id="226" dur="1" fill="hold">
                                          <p:stCondLst>
                                            <p:cond delay="0"/>
                                          </p:stCondLst>
                                        </p:cTn>
                                        <p:tgtEl>
                                          <p:spTgt spid="215"/>
                                        </p:tgtEl>
                                        <p:attrNameLst>
                                          <p:attrName>style.visibility</p:attrName>
                                        </p:attrNameLst>
                                      </p:cBhvr>
                                      <p:to>
                                        <p:strVal val="visible"/>
                                      </p:to>
                                    </p:set>
                                  </p:childTnLst>
                                </p:cTn>
                              </p:par>
                            </p:childTnLst>
                          </p:cTn>
                        </p:par>
                        <p:par>
                          <p:cTn id="227" fill="hold">
                            <p:stCondLst>
                              <p:cond delay="4000"/>
                            </p:stCondLst>
                            <p:childTnLst>
                              <p:par>
                                <p:cTn id="228" presetID="1" presetClass="entr" presetSubtype="0" fill="hold" nodeType="afterEffect">
                                  <p:stCondLst>
                                    <p:cond delay="0"/>
                                  </p:stCondLst>
                                  <p:childTnLst>
                                    <p:set>
                                      <p:cBhvr>
                                        <p:cTn id="229" dur="1" fill="hold">
                                          <p:stCondLst>
                                            <p:cond delay="0"/>
                                          </p:stCondLst>
                                        </p:cTn>
                                        <p:tgtEl>
                                          <p:spTgt spid="216"/>
                                        </p:tgtEl>
                                        <p:attrNameLst>
                                          <p:attrName>style.visibility</p:attrName>
                                        </p:attrNameLst>
                                      </p:cBhvr>
                                      <p:to>
                                        <p:strVal val="visible"/>
                                      </p:to>
                                    </p:set>
                                  </p:childTnLst>
                                </p:cTn>
                              </p:par>
                            </p:childTnLst>
                          </p:cTn>
                        </p:par>
                        <p:par>
                          <p:cTn id="230" fill="hold">
                            <p:stCondLst>
                              <p:cond delay="4000"/>
                            </p:stCondLst>
                            <p:childTnLst>
                              <p:par>
                                <p:cTn id="231" presetID="1" presetClass="entr" presetSubtype="0" fill="hold" nodeType="afterEffect">
                                  <p:stCondLst>
                                    <p:cond delay="0"/>
                                  </p:stCondLst>
                                  <p:childTnLst>
                                    <p:set>
                                      <p:cBhvr>
                                        <p:cTn id="232" dur="1" fill="hold">
                                          <p:stCondLst>
                                            <p:cond delay="0"/>
                                          </p:stCondLst>
                                        </p:cTn>
                                        <p:tgtEl>
                                          <p:spTgt spid="217"/>
                                        </p:tgtEl>
                                        <p:attrNameLst>
                                          <p:attrName>style.visibility</p:attrName>
                                        </p:attrNameLst>
                                      </p:cBhvr>
                                      <p:to>
                                        <p:strVal val="visible"/>
                                      </p:to>
                                    </p:set>
                                  </p:childTnLst>
                                </p:cTn>
                              </p:par>
                            </p:childTnLst>
                          </p:cTn>
                        </p:par>
                        <p:par>
                          <p:cTn id="233" fill="hold">
                            <p:stCondLst>
                              <p:cond delay="4000"/>
                            </p:stCondLst>
                            <p:childTnLst>
                              <p:par>
                                <p:cTn id="234" presetID="1" presetClass="entr" presetSubtype="0" fill="hold" nodeType="afterEffect">
                                  <p:stCondLst>
                                    <p:cond delay="0"/>
                                  </p:stCondLst>
                                  <p:childTnLst>
                                    <p:set>
                                      <p:cBhvr>
                                        <p:cTn id="235" dur="1" fill="hold">
                                          <p:stCondLst>
                                            <p:cond delay="0"/>
                                          </p:stCondLst>
                                        </p:cTn>
                                        <p:tgtEl>
                                          <p:spTgt spid="218"/>
                                        </p:tgtEl>
                                        <p:attrNameLst>
                                          <p:attrName>style.visibility</p:attrName>
                                        </p:attrNameLst>
                                      </p:cBhvr>
                                      <p:to>
                                        <p:strVal val="visible"/>
                                      </p:to>
                                    </p:set>
                                  </p:childTnLst>
                                </p:cTn>
                              </p:par>
                            </p:childTnLst>
                          </p:cTn>
                        </p:par>
                        <p:par>
                          <p:cTn id="236" fill="hold">
                            <p:stCondLst>
                              <p:cond delay="4000"/>
                            </p:stCondLst>
                            <p:childTnLst>
                              <p:par>
                                <p:cTn id="237" presetID="1" presetClass="entr" presetSubtype="0" fill="hold" nodeType="afterEffect">
                                  <p:stCondLst>
                                    <p:cond delay="0"/>
                                  </p:stCondLst>
                                  <p:childTnLst>
                                    <p:set>
                                      <p:cBhvr>
                                        <p:cTn id="238" dur="1" fill="hold">
                                          <p:stCondLst>
                                            <p:cond delay="0"/>
                                          </p:stCondLst>
                                        </p:cTn>
                                        <p:tgtEl>
                                          <p:spTgt spid="219"/>
                                        </p:tgtEl>
                                        <p:attrNameLst>
                                          <p:attrName>style.visibility</p:attrName>
                                        </p:attrNameLst>
                                      </p:cBhvr>
                                      <p:to>
                                        <p:strVal val="visible"/>
                                      </p:to>
                                    </p:set>
                                  </p:childTnLst>
                                </p:cTn>
                              </p:par>
                            </p:childTnLst>
                          </p:cTn>
                        </p:par>
                        <p:par>
                          <p:cTn id="239" fill="hold">
                            <p:stCondLst>
                              <p:cond delay="4000"/>
                            </p:stCondLst>
                            <p:childTnLst>
                              <p:par>
                                <p:cTn id="240" presetID="1" presetClass="entr" presetSubtype="0" fill="hold" nodeType="afterEffect">
                                  <p:stCondLst>
                                    <p:cond delay="0"/>
                                  </p:stCondLst>
                                  <p:childTnLst>
                                    <p:set>
                                      <p:cBhvr>
                                        <p:cTn id="241" dur="1" fill="hold">
                                          <p:stCondLst>
                                            <p:cond delay="0"/>
                                          </p:stCondLst>
                                        </p:cTn>
                                        <p:tgtEl>
                                          <p:spTgt spid="220"/>
                                        </p:tgtEl>
                                        <p:attrNameLst>
                                          <p:attrName>style.visibility</p:attrName>
                                        </p:attrNameLst>
                                      </p:cBhvr>
                                      <p:to>
                                        <p:strVal val="visible"/>
                                      </p:to>
                                    </p:set>
                                  </p:childTnLst>
                                </p:cTn>
                              </p:par>
                            </p:childTnLst>
                          </p:cTn>
                        </p:par>
                        <p:par>
                          <p:cTn id="242" fill="hold">
                            <p:stCondLst>
                              <p:cond delay="4000"/>
                            </p:stCondLst>
                            <p:childTnLst>
                              <p:par>
                                <p:cTn id="243" presetID="1" presetClass="entr" presetSubtype="0" fill="hold" nodeType="afterEffect">
                                  <p:stCondLst>
                                    <p:cond delay="0"/>
                                  </p:stCondLst>
                                  <p:childTnLst>
                                    <p:set>
                                      <p:cBhvr>
                                        <p:cTn id="244" dur="1" fill="hold">
                                          <p:stCondLst>
                                            <p:cond delay="0"/>
                                          </p:stCondLst>
                                        </p:cTn>
                                        <p:tgtEl>
                                          <p:spTgt spid="221"/>
                                        </p:tgtEl>
                                        <p:attrNameLst>
                                          <p:attrName>style.visibility</p:attrName>
                                        </p:attrNameLst>
                                      </p:cBhvr>
                                      <p:to>
                                        <p:strVal val="visible"/>
                                      </p:to>
                                    </p:set>
                                  </p:childTnLst>
                                </p:cTn>
                              </p:par>
                            </p:childTnLst>
                          </p:cTn>
                        </p:par>
                        <p:par>
                          <p:cTn id="245" fill="hold">
                            <p:stCondLst>
                              <p:cond delay="4000"/>
                            </p:stCondLst>
                            <p:childTnLst>
                              <p:par>
                                <p:cTn id="246" presetID="1" presetClass="entr" presetSubtype="0" fill="hold" nodeType="afterEffect">
                                  <p:stCondLst>
                                    <p:cond delay="0"/>
                                  </p:stCondLst>
                                  <p:childTnLst>
                                    <p:set>
                                      <p:cBhvr>
                                        <p:cTn id="247" dur="1" fill="hold">
                                          <p:stCondLst>
                                            <p:cond delay="0"/>
                                          </p:stCondLst>
                                        </p:cTn>
                                        <p:tgtEl>
                                          <p:spTgt spid="222"/>
                                        </p:tgtEl>
                                        <p:attrNameLst>
                                          <p:attrName>style.visibility</p:attrName>
                                        </p:attrNameLst>
                                      </p:cBhvr>
                                      <p:to>
                                        <p:strVal val="visible"/>
                                      </p:to>
                                    </p:set>
                                  </p:childTnLst>
                                </p:cTn>
                              </p:par>
                            </p:childTnLst>
                          </p:cTn>
                        </p:par>
                        <p:par>
                          <p:cTn id="248" fill="hold">
                            <p:stCondLst>
                              <p:cond delay="4000"/>
                            </p:stCondLst>
                            <p:childTnLst>
                              <p:par>
                                <p:cTn id="249" presetID="1" presetClass="entr" presetSubtype="0" fill="hold" nodeType="afterEffect">
                                  <p:stCondLst>
                                    <p:cond delay="0"/>
                                  </p:stCondLst>
                                  <p:childTnLst>
                                    <p:set>
                                      <p:cBhvr>
                                        <p:cTn id="250" dur="1" fill="hold">
                                          <p:stCondLst>
                                            <p:cond delay="0"/>
                                          </p:stCondLst>
                                        </p:cTn>
                                        <p:tgtEl>
                                          <p:spTgt spid="223"/>
                                        </p:tgtEl>
                                        <p:attrNameLst>
                                          <p:attrName>style.visibility</p:attrName>
                                        </p:attrNameLst>
                                      </p:cBhvr>
                                      <p:to>
                                        <p:strVal val="visible"/>
                                      </p:to>
                                    </p:set>
                                  </p:childTnLst>
                                </p:cTn>
                              </p:par>
                            </p:childTnLst>
                          </p:cTn>
                        </p:par>
                        <p:par>
                          <p:cTn id="251" fill="hold">
                            <p:stCondLst>
                              <p:cond delay="4000"/>
                            </p:stCondLst>
                            <p:childTnLst>
                              <p:par>
                                <p:cTn id="252" presetID="1" presetClass="entr" presetSubtype="0" fill="hold" nodeType="afterEffect">
                                  <p:stCondLst>
                                    <p:cond delay="0"/>
                                  </p:stCondLst>
                                  <p:childTnLst>
                                    <p:set>
                                      <p:cBhvr>
                                        <p:cTn id="253" dur="1" fill="hold">
                                          <p:stCondLst>
                                            <p:cond delay="0"/>
                                          </p:stCondLst>
                                        </p:cTn>
                                        <p:tgtEl>
                                          <p:spTgt spid="224"/>
                                        </p:tgtEl>
                                        <p:attrNameLst>
                                          <p:attrName>style.visibility</p:attrName>
                                        </p:attrNameLst>
                                      </p:cBhvr>
                                      <p:to>
                                        <p:strVal val="visible"/>
                                      </p:to>
                                    </p:set>
                                  </p:childTnLst>
                                </p:cTn>
                              </p:par>
                            </p:childTnLst>
                          </p:cTn>
                        </p:par>
                        <p:par>
                          <p:cTn id="254" fill="hold">
                            <p:stCondLst>
                              <p:cond delay="4000"/>
                            </p:stCondLst>
                            <p:childTnLst>
                              <p:par>
                                <p:cTn id="255" presetID="1" presetClass="entr" presetSubtype="0" fill="hold" nodeType="afterEffect">
                                  <p:stCondLst>
                                    <p:cond delay="0"/>
                                  </p:stCondLst>
                                  <p:childTnLst>
                                    <p:set>
                                      <p:cBhvr>
                                        <p:cTn id="256" dur="1" fill="hold">
                                          <p:stCondLst>
                                            <p:cond delay="0"/>
                                          </p:stCondLst>
                                        </p:cTn>
                                        <p:tgtEl>
                                          <p:spTgt spid="225"/>
                                        </p:tgtEl>
                                        <p:attrNameLst>
                                          <p:attrName>style.visibility</p:attrName>
                                        </p:attrNameLst>
                                      </p:cBhvr>
                                      <p:to>
                                        <p:strVal val="visible"/>
                                      </p:to>
                                    </p:set>
                                  </p:childTnLst>
                                </p:cTn>
                              </p:par>
                            </p:childTnLst>
                          </p:cTn>
                        </p:par>
                        <p:par>
                          <p:cTn id="257" fill="hold">
                            <p:stCondLst>
                              <p:cond delay="4000"/>
                            </p:stCondLst>
                            <p:childTnLst>
                              <p:par>
                                <p:cTn id="258" presetID="1" presetClass="entr" presetSubtype="0" fill="hold" nodeType="afterEffect">
                                  <p:stCondLst>
                                    <p:cond delay="0"/>
                                  </p:stCondLst>
                                  <p:childTnLst>
                                    <p:set>
                                      <p:cBhvr>
                                        <p:cTn id="259" dur="1" fill="hold">
                                          <p:stCondLst>
                                            <p:cond delay="0"/>
                                          </p:stCondLst>
                                        </p:cTn>
                                        <p:tgtEl>
                                          <p:spTgt spid="226"/>
                                        </p:tgtEl>
                                        <p:attrNameLst>
                                          <p:attrName>style.visibility</p:attrName>
                                        </p:attrNameLst>
                                      </p:cBhvr>
                                      <p:to>
                                        <p:strVal val="visible"/>
                                      </p:to>
                                    </p:set>
                                  </p:childTnLst>
                                </p:cTn>
                              </p:par>
                            </p:childTnLst>
                          </p:cTn>
                        </p:par>
                        <p:par>
                          <p:cTn id="260" fill="hold">
                            <p:stCondLst>
                              <p:cond delay="4000"/>
                            </p:stCondLst>
                            <p:childTnLst>
                              <p:par>
                                <p:cTn id="261" presetID="1" presetClass="entr" presetSubtype="0" fill="hold" nodeType="afterEffect">
                                  <p:stCondLst>
                                    <p:cond delay="250"/>
                                  </p:stCondLst>
                                  <p:childTnLst>
                                    <p:set>
                                      <p:cBhvr>
                                        <p:cTn id="262" dur="1" fill="hold">
                                          <p:stCondLst>
                                            <p:cond delay="0"/>
                                          </p:stCondLst>
                                        </p:cTn>
                                        <p:tgtEl>
                                          <p:spTgt spid="227"/>
                                        </p:tgtEl>
                                        <p:attrNameLst>
                                          <p:attrName>style.visibility</p:attrName>
                                        </p:attrNameLst>
                                      </p:cBhvr>
                                      <p:to>
                                        <p:strVal val="visible"/>
                                      </p:to>
                                    </p:set>
                                  </p:childTnLst>
                                </p:cTn>
                              </p:par>
                            </p:childTnLst>
                          </p:cTn>
                        </p:par>
                        <p:par>
                          <p:cTn id="263" fill="hold">
                            <p:stCondLst>
                              <p:cond delay="4250"/>
                            </p:stCondLst>
                            <p:childTnLst>
                              <p:par>
                                <p:cTn id="264" presetID="1" presetClass="entr" presetSubtype="0" fill="hold" nodeType="afterEffect">
                                  <p:stCondLst>
                                    <p:cond delay="0"/>
                                  </p:stCondLst>
                                  <p:childTnLst>
                                    <p:set>
                                      <p:cBhvr>
                                        <p:cTn id="265" dur="1" fill="hold">
                                          <p:stCondLst>
                                            <p:cond delay="0"/>
                                          </p:stCondLst>
                                        </p:cTn>
                                        <p:tgtEl>
                                          <p:spTgt spid="228"/>
                                        </p:tgtEl>
                                        <p:attrNameLst>
                                          <p:attrName>style.visibility</p:attrName>
                                        </p:attrNameLst>
                                      </p:cBhvr>
                                      <p:to>
                                        <p:strVal val="visible"/>
                                      </p:to>
                                    </p:set>
                                  </p:childTnLst>
                                </p:cTn>
                              </p:par>
                            </p:childTnLst>
                          </p:cTn>
                        </p:par>
                        <p:par>
                          <p:cTn id="266" fill="hold">
                            <p:stCondLst>
                              <p:cond delay="4250"/>
                            </p:stCondLst>
                            <p:childTnLst>
                              <p:par>
                                <p:cTn id="267" presetID="1" presetClass="entr" presetSubtype="0" fill="hold" nodeType="afterEffect">
                                  <p:stCondLst>
                                    <p:cond delay="0"/>
                                  </p:stCondLst>
                                  <p:childTnLst>
                                    <p:set>
                                      <p:cBhvr>
                                        <p:cTn id="268" dur="1" fill="hold">
                                          <p:stCondLst>
                                            <p:cond delay="0"/>
                                          </p:stCondLst>
                                        </p:cTn>
                                        <p:tgtEl>
                                          <p:spTgt spid="229"/>
                                        </p:tgtEl>
                                        <p:attrNameLst>
                                          <p:attrName>style.visibility</p:attrName>
                                        </p:attrNameLst>
                                      </p:cBhvr>
                                      <p:to>
                                        <p:strVal val="visible"/>
                                      </p:to>
                                    </p:set>
                                  </p:childTnLst>
                                </p:cTn>
                              </p:par>
                            </p:childTnLst>
                          </p:cTn>
                        </p:par>
                        <p:par>
                          <p:cTn id="269" fill="hold">
                            <p:stCondLst>
                              <p:cond delay="4250"/>
                            </p:stCondLst>
                            <p:childTnLst>
                              <p:par>
                                <p:cTn id="270" presetID="1" presetClass="entr" presetSubtype="0" fill="hold" nodeType="afterEffect">
                                  <p:stCondLst>
                                    <p:cond delay="250"/>
                                  </p:stCondLst>
                                  <p:childTnLst>
                                    <p:set>
                                      <p:cBhvr>
                                        <p:cTn id="271" dur="1" fill="hold">
                                          <p:stCondLst>
                                            <p:cond delay="0"/>
                                          </p:stCondLst>
                                        </p:cTn>
                                        <p:tgtEl>
                                          <p:spTgt spid="230"/>
                                        </p:tgtEl>
                                        <p:attrNameLst>
                                          <p:attrName>style.visibility</p:attrName>
                                        </p:attrNameLst>
                                      </p:cBhvr>
                                      <p:to>
                                        <p:strVal val="visible"/>
                                      </p:to>
                                    </p:set>
                                  </p:childTnLst>
                                </p:cTn>
                              </p:par>
                            </p:childTnLst>
                          </p:cTn>
                        </p:par>
                        <p:par>
                          <p:cTn id="272" fill="hold">
                            <p:stCondLst>
                              <p:cond delay="4500"/>
                            </p:stCondLst>
                            <p:childTnLst>
                              <p:par>
                                <p:cTn id="273" presetID="1" presetClass="entr" presetSubtype="0" fill="hold" nodeType="afterEffect">
                                  <p:stCondLst>
                                    <p:cond delay="0"/>
                                  </p:stCondLst>
                                  <p:childTnLst>
                                    <p:set>
                                      <p:cBhvr>
                                        <p:cTn id="274" dur="1" fill="hold">
                                          <p:stCondLst>
                                            <p:cond delay="0"/>
                                          </p:stCondLst>
                                        </p:cTn>
                                        <p:tgtEl>
                                          <p:spTgt spid="231"/>
                                        </p:tgtEl>
                                        <p:attrNameLst>
                                          <p:attrName>style.visibility</p:attrName>
                                        </p:attrNameLst>
                                      </p:cBhvr>
                                      <p:to>
                                        <p:strVal val="visible"/>
                                      </p:to>
                                    </p:set>
                                  </p:childTnLst>
                                </p:cTn>
                              </p:par>
                            </p:childTnLst>
                          </p:cTn>
                        </p:par>
                        <p:par>
                          <p:cTn id="275" fill="hold">
                            <p:stCondLst>
                              <p:cond delay="4500"/>
                            </p:stCondLst>
                            <p:childTnLst>
                              <p:par>
                                <p:cTn id="276" presetID="1" presetClass="entr" presetSubtype="0" fill="hold" nodeType="afterEffect">
                                  <p:stCondLst>
                                    <p:cond delay="0"/>
                                  </p:stCondLst>
                                  <p:childTnLst>
                                    <p:set>
                                      <p:cBhvr>
                                        <p:cTn id="277" dur="1" fill="hold">
                                          <p:stCondLst>
                                            <p:cond delay="0"/>
                                          </p:stCondLst>
                                        </p:cTn>
                                        <p:tgtEl>
                                          <p:spTgt spid="232"/>
                                        </p:tgtEl>
                                        <p:attrNameLst>
                                          <p:attrName>style.visibility</p:attrName>
                                        </p:attrNameLst>
                                      </p:cBhvr>
                                      <p:to>
                                        <p:strVal val="visible"/>
                                      </p:to>
                                    </p:set>
                                  </p:childTnLst>
                                </p:cTn>
                              </p:par>
                            </p:childTnLst>
                          </p:cTn>
                        </p:par>
                        <p:par>
                          <p:cTn id="278" fill="hold">
                            <p:stCondLst>
                              <p:cond delay="4500"/>
                            </p:stCondLst>
                            <p:childTnLst>
                              <p:par>
                                <p:cTn id="279" presetID="1" presetClass="entr" presetSubtype="0" fill="hold" nodeType="afterEffect">
                                  <p:stCondLst>
                                    <p:cond delay="0"/>
                                  </p:stCondLst>
                                  <p:childTnLst>
                                    <p:set>
                                      <p:cBhvr>
                                        <p:cTn id="280" dur="1" fill="hold">
                                          <p:stCondLst>
                                            <p:cond delay="0"/>
                                          </p:stCondLst>
                                        </p:cTn>
                                        <p:tgtEl>
                                          <p:spTgt spid="233"/>
                                        </p:tgtEl>
                                        <p:attrNameLst>
                                          <p:attrName>style.visibility</p:attrName>
                                        </p:attrNameLst>
                                      </p:cBhvr>
                                      <p:to>
                                        <p:strVal val="visible"/>
                                      </p:to>
                                    </p:set>
                                  </p:childTnLst>
                                </p:cTn>
                              </p:par>
                            </p:childTnLst>
                          </p:cTn>
                        </p:par>
                        <p:par>
                          <p:cTn id="281" fill="hold">
                            <p:stCondLst>
                              <p:cond delay="4500"/>
                            </p:stCondLst>
                            <p:childTnLst>
                              <p:par>
                                <p:cTn id="282" presetID="1" presetClass="entr" presetSubtype="0" fill="hold" nodeType="afterEffect">
                                  <p:stCondLst>
                                    <p:cond delay="250"/>
                                  </p:stCondLst>
                                  <p:childTnLst>
                                    <p:set>
                                      <p:cBhvr>
                                        <p:cTn id="283"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for Scale</a:t>
            </a:r>
          </a:p>
        </p:txBody>
      </p:sp>
      <p:sp>
        <p:nvSpPr>
          <p:cNvPr id="3" name="Subtitle 2"/>
          <p:cNvSpPr>
            <a:spLocks noGrp="1"/>
          </p:cNvSpPr>
          <p:nvPr>
            <p:ph type="subTitle" idx="4294967295"/>
          </p:nvPr>
        </p:nvSpPr>
        <p:spPr>
          <a:xfrm>
            <a:off x="731837" y="3406775"/>
            <a:ext cx="9677399" cy="738664"/>
          </a:xfrm>
        </p:spPr>
        <p:txBody>
          <a:bodyPr/>
          <a:lstStyle/>
          <a:p>
            <a:pPr marL="0" indent="0">
              <a:buNone/>
            </a:pPr>
            <a:r>
              <a:rPr lang="en-US" dirty="0" smtClean="0">
                <a:solidFill>
                  <a:schemeClr val="tx2"/>
                </a:solidFill>
              </a:rPr>
              <a:t>Level 1: Beginners</a:t>
            </a:r>
            <a:endParaRPr lang="en-US" dirty="0">
              <a:solidFill>
                <a:schemeClr val="tx2"/>
              </a:solidFill>
            </a:endParaRPr>
          </a:p>
        </p:txBody>
      </p:sp>
    </p:spTree>
    <p:extLst>
      <p:ext uri="{BB962C8B-B14F-4D97-AF65-F5344CB8AC3E}">
        <p14:creationId xmlns:p14="http://schemas.microsoft.com/office/powerpoint/2010/main" val="169244531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uble Brace 6"/>
          <p:cNvSpPr/>
          <p:nvPr/>
        </p:nvSpPr>
        <p:spPr>
          <a:xfrm>
            <a:off x="789467" y="1668462"/>
            <a:ext cx="3371370" cy="2971379"/>
          </a:xfrm>
          <a:prstGeom prst="bracePair">
            <a:avLst/>
          </a:prstGeom>
          <a:ln w="571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a:solidFill>
                  <a:srgbClr val="FFFFFF"/>
                </a:solidFill>
              </a:rPr>
              <a:t>Website</a:t>
            </a: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sz="1350" dirty="0">
              <a:solidFill>
                <a:srgbClr val="FFFFFF"/>
              </a:solidFill>
            </a:endParaRPr>
          </a:p>
        </p:txBody>
      </p:sp>
      <p:sp>
        <p:nvSpPr>
          <p:cNvPr id="3" name="Title 2"/>
          <p:cNvSpPr>
            <a:spLocks noGrp="1"/>
          </p:cNvSpPr>
          <p:nvPr>
            <p:ph type="title"/>
          </p:nvPr>
        </p:nvSpPr>
        <p:spPr/>
        <p:txBody>
          <a:bodyPr vert="horz" wrap="square" lIns="93260" tIns="46630" rIns="93260" bIns="46630" rtlCol="0" anchor="ctr">
            <a:normAutofit/>
          </a:bodyPr>
          <a:lstStyle/>
          <a:p>
            <a:pPr algn="l"/>
            <a:r>
              <a:rPr lang="en-US" dirty="0"/>
              <a:t>Level 1 – Photo Gallery (untouched) </a:t>
            </a:r>
          </a:p>
        </p:txBody>
      </p:sp>
      <p:sp>
        <p:nvSpPr>
          <p:cNvPr id="2" name="Flowchart: Magnetic Disk 1"/>
          <p:cNvSpPr/>
          <p:nvPr/>
        </p:nvSpPr>
        <p:spPr bwMode="auto">
          <a:xfrm>
            <a:off x="1189458" y="3213645"/>
            <a:ext cx="1199980" cy="1254820"/>
          </a:xfrm>
          <a:prstGeom prst="flowChartMagneticDisk">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DB</a:t>
            </a:r>
          </a:p>
        </p:txBody>
      </p:sp>
      <p:sp>
        <p:nvSpPr>
          <p:cNvPr id="5" name="Vertical Scroll 4"/>
          <p:cNvSpPr/>
          <p:nvPr/>
        </p:nvSpPr>
        <p:spPr bwMode="auto">
          <a:xfrm>
            <a:off x="1303741" y="1956523"/>
            <a:ext cx="1485689" cy="1565450"/>
          </a:xfrm>
          <a:prstGeom prst="verticalScroll">
            <a:avLst>
              <a:gd name="adj" fmla="val 10577"/>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&lt;code&gt;</a:t>
            </a:r>
          </a:p>
        </p:txBody>
      </p:sp>
      <p:sp>
        <p:nvSpPr>
          <p:cNvPr id="6" name="Folded Corner 5"/>
          <p:cNvSpPr/>
          <p:nvPr/>
        </p:nvSpPr>
        <p:spPr bwMode="auto">
          <a:xfrm>
            <a:off x="2732289" y="2185091"/>
            <a:ext cx="971412" cy="1314264"/>
          </a:xfrm>
          <a:prstGeom prst="foldedCorner">
            <a:avLst>
              <a:gd name="adj" fmla="val 35785"/>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r>
              <a:rPr lang="en-US" sz="1500" dirty="0">
                <a:gradFill>
                  <a:gsLst>
                    <a:gs pos="0">
                      <a:srgbClr val="FFFFFF"/>
                    </a:gs>
                    <a:gs pos="100000">
                      <a:srgbClr val="FFFFFF"/>
                    </a:gs>
                  </a:gsLst>
                  <a:lin ang="5400000" scaled="0"/>
                </a:gradFill>
                <a:ea typeface="Segoe UI" pitchFamily="34" charset="0"/>
                <a:cs typeface="Segoe UI" pitchFamily="34" charset="0"/>
              </a:rPr>
              <a:t>Content</a:t>
            </a:r>
          </a:p>
        </p:txBody>
      </p:sp>
      <p:sp>
        <p:nvSpPr>
          <p:cNvPr id="8" name="Rectangle 7"/>
          <p:cNvSpPr/>
          <p:nvPr/>
        </p:nvSpPr>
        <p:spPr>
          <a:xfrm>
            <a:off x="4389437" y="1646706"/>
            <a:ext cx="7315200" cy="3539430"/>
          </a:xfrm>
          <a:prstGeom prst="rect">
            <a:avLst/>
          </a:prstGeom>
        </p:spPr>
        <p:txBody>
          <a:bodyPr wrap="square">
            <a:spAutoFit/>
          </a:bodyPr>
          <a:lstStyle/>
          <a:p>
            <a:pPr marL="207782" indent="-291436">
              <a:spcBef>
                <a:spcPct val="20000"/>
              </a:spcBef>
              <a:buClr>
                <a:srgbClr val="0072C6"/>
              </a:buClr>
              <a:buSzPct val="100000"/>
              <a:buFont typeface="Arial" panose="020B0604020202020204" pitchFamily="34" charset="0"/>
              <a:buChar char="•"/>
            </a:pPr>
            <a:r>
              <a:rPr lang="en-US" sz="4000" dirty="0">
                <a:solidFill>
                  <a:srgbClr val="FFFFFF"/>
                </a:solidFill>
              </a:rPr>
              <a:t>Database stored on local disk</a:t>
            </a:r>
          </a:p>
          <a:p>
            <a:pPr marL="207782" indent="-291436">
              <a:spcBef>
                <a:spcPct val="20000"/>
              </a:spcBef>
              <a:buClr>
                <a:srgbClr val="0072C6"/>
              </a:buClr>
              <a:buSzPct val="100000"/>
              <a:buFont typeface="Arial" panose="020B0604020202020204" pitchFamily="34" charset="0"/>
              <a:buChar char="•"/>
            </a:pPr>
            <a:r>
              <a:rPr lang="en-US" sz="4000" dirty="0">
                <a:solidFill>
                  <a:srgbClr val="FFFFFF"/>
                </a:solidFill>
              </a:rPr>
              <a:t>Session state stored in local memory</a:t>
            </a:r>
          </a:p>
          <a:p>
            <a:pPr marL="207782" indent="-291436">
              <a:spcBef>
                <a:spcPct val="20000"/>
              </a:spcBef>
              <a:buClr>
                <a:srgbClr val="0072C6"/>
              </a:buClr>
              <a:buSzPct val="100000"/>
              <a:buFont typeface="Arial" panose="020B0604020202020204" pitchFamily="34" charset="0"/>
              <a:buChar char="•"/>
            </a:pPr>
            <a:r>
              <a:rPr lang="en-US" sz="4000" dirty="0">
                <a:solidFill>
                  <a:srgbClr val="FFFFFF"/>
                </a:solidFill>
              </a:rPr>
              <a:t>Images stored on local disk</a:t>
            </a:r>
            <a:r>
              <a:rPr lang="en-US" sz="4000" dirty="0">
                <a:solidFill>
                  <a:srgbClr val="DC3C00"/>
                </a:solidFill>
              </a:rPr>
              <a:t>*</a:t>
            </a:r>
          </a:p>
          <a:p>
            <a:pPr marL="207782" indent="-291436">
              <a:spcBef>
                <a:spcPct val="20000"/>
              </a:spcBef>
              <a:buClr>
                <a:srgbClr val="0072C6"/>
              </a:buClr>
              <a:buSzPct val="100000"/>
              <a:buFont typeface="Arial" panose="020B0604020202020204" pitchFamily="34" charset="0"/>
              <a:buChar char="•"/>
            </a:pPr>
            <a:r>
              <a:rPr lang="en-US" sz="4000" dirty="0" err="1">
                <a:solidFill>
                  <a:srgbClr val="DC3C00"/>
                </a:solidFill>
              </a:rPr>
              <a:t>Statefull</a:t>
            </a:r>
            <a:r>
              <a:rPr lang="en-US" sz="4000" dirty="0">
                <a:solidFill>
                  <a:srgbClr val="DC3C00"/>
                </a:solidFill>
              </a:rPr>
              <a:t> Application</a:t>
            </a:r>
          </a:p>
        </p:txBody>
      </p:sp>
      <p:sp>
        <p:nvSpPr>
          <p:cNvPr id="12" name="TextBox 11"/>
          <p:cNvSpPr txBox="1"/>
          <p:nvPr/>
        </p:nvSpPr>
        <p:spPr>
          <a:xfrm>
            <a:off x="3898852" y="6259767"/>
            <a:ext cx="8535595" cy="498566"/>
          </a:xfrm>
          <a:prstGeom prst="rect">
            <a:avLst/>
          </a:prstGeom>
          <a:noFill/>
        </p:spPr>
        <p:txBody>
          <a:bodyPr wrap="square" lIns="137141" tIns="109712" rIns="137141" bIns="109712" rtlCol="0">
            <a:spAutoFit/>
          </a:bodyPr>
          <a:lstStyle/>
          <a:p>
            <a:pPr>
              <a:lnSpc>
                <a:spcPct val="90000"/>
              </a:lnSpc>
              <a:spcAft>
                <a:spcPts val="450"/>
              </a:spcAft>
            </a:pPr>
            <a:r>
              <a:rPr lang="en-US" sz="2000" dirty="0">
                <a:solidFill>
                  <a:srgbClr val="DC3C00"/>
                </a:solidFill>
              </a:rPr>
              <a:t>*Local disk should be treated as a shared resource in Azure Websites</a:t>
            </a:r>
          </a:p>
        </p:txBody>
      </p:sp>
      <p:sp>
        <p:nvSpPr>
          <p:cNvPr id="9" name="Explosion 1 8"/>
          <p:cNvSpPr/>
          <p:nvPr/>
        </p:nvSpPr>
        <p:spPr bwMode="auto">
          <a:xfrm>
            <a:off x="1943612" y="3304443"/>
            <a:ext cx="1920205" cy="1028554"/>
          </a:xfrm>
          <a:prstGeom prst="irregularSeal1">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Session</a:t>
            </a:r>
          </a:p>
        </p:txBody>
      </p:sp>
    </p:spTree>
    <p:extLst>
      <p:ext uri="{BB962C8B-B14F-4D97-AF65-F5344CB8AC3E}">
        <p14:creationId xmlns:p14="http://schemas.microsoft.com/office/powerpoint/2010/main" val="4049882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26" presetClass="emph" presetSubtype="0" fill="hold" grpId="0" nodeType="withEffect">
                                  <p:stCondLst>
                                    <p:cond delay="0"/>
                                  </p:stCondLst>
                                  <p:childTnLst>
                                    <p:animEffect transition="out" filter="fade">
                                      <p:cBhvr>
                                        <p:cTn id="20" dur="2000" tmFilter="0, 0; .2, .5; .8, .5; 1, 0"/>
                                        <p:tgtEl>
                                          <p:spTgt spid="2"/>
                                        </p:tgtEl>
                                      </p:cBhvr>
                                    </p:animEffect>
                                    <p:animScale>
                                      <p:cBhvr>
                                        <p:cTn id="21" dur="1000" autoRev="1" fill="hold"/>
                                        <p:tgtEl>
                                          <p:spTgt spid="2"/>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childTnLst>
                                </p:cTn>
                              </p:par>
                            </p:childTnLst>
                          </p:cTn>
                        </p:par>
                        <p:par>
                          <p:cTn id="26" fill="hold">
                            <p:stCondLst>
                              <p:cond delay="0"/>
                            </p:stCondLst>
                            <p:childTnLst>
                              <p:par>
                                <p:cTn id="27" presetID="26" presetClass="emph" presetSubtype="0" fill="hold" grpId="0" nodeType="afterEffect">
                                  <p:stCondLst>
                                    <p:cond delay="0"/>
                                  </p:stCondLst>
                                  <p:childTnLst>
                                    <p:animEffect transition="out" filter="fade">
                                      <p:cBhvr>
                                        <p:cTn id="28" dur="2000" tmFilter="0, 0; .2, .5; .8, .5; 1, 0"/>
                                        <p:tgtEl>
                                          <p:spTgt spid="9"/>
                                        </p:tgtEl>
                                      </p:cBhvr>
                                    </p:animEffect>
                                    <p:animScale>
                                      <p:cBhvr>
                                        <p:cTn id="29" dur="1000" autoRev="1" fill="hold"/>
                                        <p:tgtEl>
                                          <p:spTgt spid="9"/>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childTnLst>
                                </p:cTn>
                              </p:par>
                              <p:par>
                                <p:cTn id="34" presetID="26" presetClass="emph" presetSubtype="0" fill="hold" grpId="0" nodeType="withEffect">
                                  <p:stCondLst>
                                    <p:cond delay="0"/>
                                  </p:stCondLst>
                                  <p:childTnLst>
                                    <p:animEffect transition="out" filter="fade">
                                      <p:cBhvr>
                                        <p:cTn id="35" dur="2000" tmFilter="0, 0; .2, .5; .8, .5; 1, 0"/>
                                        <p:tgtEl>
                                          <p:spTgt spid="6"/>
                                        </p:tgtEl>
                                      </p:cBhvr>
                                    </p:animEffect>
                                    <p:animScale>
                                      <p:cBhvr>
                                        <p:cTn id="36" dur="1000" autoRev="1" fill="hold"/>
                                        <p:tgtEl>
                                          <p:spTgt spid="6"/>
                                        </p:tgtEl>
                                      </p:cBhvr>
                                      <p:by x="105000" y="105000"/>
                                    </p:animScale>
                                  </p:childTnLst>
                                </p:cTn>
                              </p:par>
                            </p:childTnLst>
                          </p:cTn>
                        </p:par>
                        <p:par>
                          <p:cTn id="37" fill="hold">
                            <p:stCondLst>
                              <p:cond delay="2000"/>
                            </p:stCondLst>
                            <p:childTnLst>
                              <p:par>
                                <p:cTn id="38" presetID="1" presetClass="entr" presetSubtype="0" fill="hold" nodeType="after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P spid="5" grpId="0" animBg="1"/>
      <p:bldP spid="6" grpId="0" animBg="1"/>
      <p:bldP spid="6"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93260" tIns="46630" rIns="93260" bIns="46630" rtlCol="0" anchor="ctr">
            <a:normAutofit fontScale="90000"/>
          </a:bodyPr>
          <a:lstStyle/>
          <a:p>
            <a:pPr algn="l"/>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Level </a:t>
            </a:r>
            <a:r>
              <a:rPr lang="en-US" dirty="0">
                <a:solidFill>
                  <a:schemeClr val="tx1"/>
                </a:solidFill>
              </a:rPr>
              <a:t>1 – Photo Gallery (untouched)</a:t>
            </a:r>
            <a:br>
              <a:rPr lang="en-US" dirty="0">
                <a:solidFill>
                  <a:schemeClr val="tx1"/>
                </a:solidFill>
              </a:rPr>
            </a:br>
            <a:r>
              <a:rPr lang="en-US" sz="3672" dirty="0">
                <a:solidFill>
                  <a:schemeClr val="tx1"/>
                </a:solidFill>
              </a:rPr>
              <a:t>Scale Testing Results:</a:t>
            </a:r>
            <a:r>
              <a:rPr lang="en-US" dirty="0">
                <a:solidFill>
                  <a:schemeClr val="tx1"/>
                </a:solidFill>
              </a:rPr>
              <a:t/>
            </a:r>
            <a:br>
              <a:rPr lang="en-US" dirty="0">
                <a:solidFill>
                  <a:schemeClr val="tx1"/>
                </a:solidFill>
              </a:rPr>
            </a:br>
            <a:endParaRPr lang="en-US" dirty="0">
              <a:solidFill>
                <a:schemeClr val="tx1"/>
              </a:solidFill>
            </a:endParaRPr>
          </a:p>
        </p:txBody>
      </p:sp>
      <p:graphicFrame>
        <p:nvGraphicFramePr>
          <p:cNvPr id="6" name="Table 5"/>
          <p:cNvGraphicFramePr>
            <a:graphicFrameLocks noGrp="1"/>
          </p:cNvGraphicFramePr>
          <p:nvPr>
            <p:extLst/>
          </p:nvPr>
        </p:nvGraphicFramePr>
        <p:xfrm>
          <a:off x="655638" y="2049462"/>
          <a:ext cx="11201398" cy="3910550"/>
        </p:xfrm>
        <a:graphic>
          <a:graphicData uri="http://schemas.openxmlformats.org/drawingml/2006/table">
            <a:tbl>
              <a:tblPr firstRow="1" bandRow="1">
                <a:tableStyleId>{5C22544A-7EE6-4342-B048-85BDC9FD1C3A}</a:tableStyleId>
              </a:tblPr>
              <a:tblGrid>
                <a:gridCol w="717894">
                  <a:extLst>
                    <a:ext uri="{9D8B030D-6E8A-4147-A177-3AD203B41FA5}">
                      <a16:colId xmlns:a16="http://schemas.microsoft.com/office/drawing/2014/main" xmlns="" val="380577120"/>
                    </a:ext>
                  </a:extLst>
                </a:gridCol>
                <a:gridCol w="717896">
                  <a:extLst>
                    <a:ext uri="{9D8B030D-6E8A-4147-A177-3AD203B41FA5}">
                      <a16:colId xmlns:a16="http://schemas.microsoft.com/office/drawing/2014/main" xmlns="" val="2024295105"/>
                    </a:ext>
                  </a:extLst>
                </a:gridCol>
                <a:gridCol w="963978">
                  <a:extLst>
                    <a:ext uri="{9D8B030D-6E8A-4147-A177-3AD203B41FA5}">
                      <a16:colId xmlns:a16="http://schemas.microsoft.com/office/drawing/2014/main" xmlns="" val="3836878771"/>
                    </a:ext>
                  </a:extLst>
                </a:gridCol>
                <a:gridCol w="1039898">
                  <a:extLst>
                    <a:ext uri="{9D8B030D-6E8A-4147-A177-3AD203B41FA5}">
                      <a16:colId xmlns:a16="http://schemas.microsoft.com/office/drawing/2014/main" xmlns="" val="4041372693"/>
                    </a:ext>
                  </a:extLst>
                </a:gridCol>
                <a:gridCol w="1083073">
                  <a:extLst>
                    <a:ext uri="{9D8B030D-6E8A-4147-A177-3AD203B41FA5}">
                      <a16:colId xmlns:a16="http://schemas.microsoft.com/office/drawing/2014/main" xmlns="" val="1027803207"/>
                    </a:ext>
                  </a:extLst>
                </a:gridCol>
                <a:gridCol w="1220424">
                  <a:extLst>
                    <a:ext uri="{9D8B030D-6E8A-4147-A177-3AD203B41FA5}">
                      <a16:colId xmlns:a16="http://schemas.microsoft.com/office/drawing/2014/main" xmlns="" val="4096965644"/>
                    </a:ext>
                  </a:extLst>
                </a:gridCol>
                <a:gridCol w="1536134">
                  <a:extLst>
                    <a:ext uri="{9D8B030D-6E8A-4147-A177-3AD203B41FA5}">
                      <a16:colId xmlns:a16="http://schemas.microsoft.com/office/drawing/2014/main" xmlns="" val="3344198842"/>
                    </a:ext>
                  </a:extLst>
                </a:gridCol>
                <a:gridCol w="959908">
                  <a:extLst>
                    <a:ext uri="{9D8B030D-6E8A-4147-A177-3AD203B41FA5}">
                      <a16:colId xmlns:a16="http://schemas.microsoft.com/office/drawing/2014/main" xmlns="" val="55589651"/>
                    </a:ext>
                  </a:extLst>
                </a:gridCol>
                <a:gridCol w="799922">
                  <a:extLst>
                    <a:ext uri="{9D8B030D-6E8A-4147-A177-3AD203B41FA5}">
                      <a16:colId xmlns:a16="http://schemas.microsoft.com/office/drawing/2014/main" xmlns="" val="279153953"/>
                    </a:ext>
                  </a:extLst>
                </a:gridCol>
                <a:gridCol w="879916">
                  <a:extLst>
                    <a:ext uri="{9D8B030D-6E8A-4147-A177-3AD203B41FA5}">
                      <a16:colId xmlns:a16="http://schemas.microsoft.com/office/drawing/2014/main" xmlns="" val="2033446088"/>
                    </a:ext>
                  </a:extLst>
                </a:gridCol>
                <a:gridCol w="1282355">
                  <a:extLst>
                    <a:ext uri="{9D8B030D-6E8A-4147-A177-3AD203B41FA5}">
                      <a16:colId xmlns:a16="http://schemas.microsoft.com/office/drawing/2014/main" xmlns="" val="348653625"/>
                    </a:ext>
                  </a:extLst>
                </a:gridCol>
              </a:tblGrid>
              <a:tr h="457200">
                <a:tc>
                  <a:txBody>
                    <a:bodyPr/>
                    <a:lstStyle/>
                    <a:p>
                      <a:pPr algn="ctr" fontAlgn="b"/>
                      <a:r>
                        <a:rPr lang="en-US" sz="1600" u="none" strike="noStrike" dirty="0" smtClean="0">
                          <a:solidFill>
                            <a:schemeClr val="tx1"/>
                          </a:solidFill>
                          <a:effectLst/>
                        </a:rPr>
                        <a:t>Scale Count</a:t>
                      </a:r>
                      <a:endParaRPr lang="en-US" sz="1600" b="1" i="0" u="none" strike="noStrike" dirty="0">
                        <a:solidFill>
                          <a:schemeClr val="tx1"/>
                        </a:solidFill>
                        <a:effectLst/>
                        <a:latin typeface="Calibri" panose="020F0502020204030204" pitchFamily="34" charset="0"/>
                      </a:endParaRPr>
                    </a:p>
                  </a:txBody>
                  <a:tcPr marL="5715" marR="5715" marT="5715" marB="0" anchor="ctr">
                    <a:lnL w="9525"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smtClean="0">
                          <a:solidFill>
                            <a:schemeClr val="tx1"/>
                          </a:solidFill>
                          <a:effectLst/>
                        </a:rPr>
                        <a:t>Scale Size</a:t>
                      </a:r>
                      <a:endParaRPr lang="en-US" sz="1600" b="1" i="0" u="none" strike="noStrike" dirty="0">
                        <a:solidFill>
                          <a:schemeClr val="tx1"/>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smtClean="0">
                          <a:solidFill>
                            <a:schemeClr val="tx1"/>
                          </a:solidFill>
                          <a:effectLst/>
                        </a:rPr>
                        <a:t>Test Duration</a:t>
                      </a: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a:solidFill>
                            <a:schemeClr val="tx1"/>
                          </a:solidFill>
                          <a:effectLst/>
                        </a:rPr>
                        <a:t>Max User Count</a:t>
                      </a:r>
                      <a:endParaRPr lang="en-US" sz="1600" b="1" i="0" u="none" strike="noStrike" dirty="0">
                        <a:solidFill>
                          <a:schemeClr val="tx1"/>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err="1">
                          <a:solidFill>
                            <a:schemeClr val="tx1"/>
                          </a:solidFill>
                          <a:effectLst/>
                        </a:rPr>
                        <a:t>Avg</a:t>
                      </a:r>
                      <a:r>
                        <a:rPr lang="en-US" sz="1600" u="none" strike="noStrike" dirty="0">
                          <a:solidFill>
                            <a:schemeClr val="tx1"/>
                          </a:solidFill>
                          <a:effectLst/>
                        </a:rPr>
                        <a:t> Pages/Sec</a:t>
                      </a:r>
                      <a:endParaRPr lang="en-US" sz="1600" b="1" i="0" u="none" strike="noStrike" dirty="0">
                        <a:solidFill>
                          <a:schemeClr val="tx1"/>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err="1">
                          <a:solidFill>
                            <a:schemeClr val="tx1"/>
                          </a:solidFill>
                          <a:effectLst/>
                        </a:rPr>
                        <a:t>Avg</a:t>
                      </a:r>
                      <a:r>
                        <a:rPr lang="en-US" sz="1600" u="none" strike="noStrike" dirty="0">
                          <a:solidFill>
                            <a:schemeClr val="tx1"/>
                          </a:solidFill>
                          <a:effectLst/>
                        </a:rPr>
                        <a:t> </a:t>
                      </a:r>
                      <a:r>
                        <a:rPr lang="en-US" sz="1600" u="none" strike="noStrike" dirty="0" smtClean="0">
                          <a:solidFill>
                            <a:schemeClr val="tx1"/>
                          </a:solidFill>
                          <a:effectLst/>
                        </a:rPr>
                        <a:t>Page Time </a:t>
                      </a:r>
                      <a:r>
                        <a:rPr lang="en-US" sz="1600" u="none" strike="noStrike" dirty="0">
                          <a:solidFill>
                            <a:schemeClr val="tx1"/>
                          </a:solidFill>
                          <a:effectLst/>
                        </a:rPr>
                        <a:t>(sec)</a:t>
                      </a:r>
                      <a:endParaRPr lang="en-US" sz="1600" b="1" i="0" u="none" strike="noStrike" dirty="0">
                        <a:solidFill>
                          <a:schemeClr val="tx1"/>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err="1">
                          <a:solidFill>
                            <a:schemeClr val="tx1"/>
                          </a:solidFill>
                          <a:effectLst/>
                        </a:rPr>
                        <a:t>Avg</a:t>
                      </a:r>
                      <a:r>
                        <a:rPr lang="en-US" sz="1600" u="none" strike="noStrike" dirty="0">
                          <a:solidFill>
                            <a:schemeClr val="tx1"/>
                          </a:solidFill>
                          <a:effectLst/>
                        </a:rPr>
                        <a:t> RPS (Visual Studio)</a:t>
                      </a:r>
                      <a:endParaRPr lang="en-US" sz="1600" b="1" i="0" u="none" strike="noStrike" dirty="0">
                        <a:solidFill>
                          <a:schemeClr val="tx1"/>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err="1" smtClean="0">
                          <a:solidFill>
                            <a:schemeClr val="tx1"/>
                          </a:solidFill>
                          <a:effectLst/>
                        </a:rPr>
                        <a:t>WebSites</a:t>
                      </a:r>
                      <a:r>
                        <a:rPr lang="en-US" sz="1600" u="none" strike="noStrike" dirty="0" smtClean="0">
                          <a:solidFill>
                            <a:schemeClr val="tx1"/>
                          </a:solidFill>
                          <a:effectLst/>
                        </a:rPr>
                        <a:t> </a:t>
                      </a:r>
                      <a:r>
                        <a:rPr lang="en-US" sz="1600" u="none" strike="noStrike" dirty="0">
                          <a:solidFill>
                            <a:schemeClr val="tx1"/>
                          </a:solidFill>
                          <a:effectLst/>
                        </a:rPr>
                        <a:t>RPS</a:t>
                      </a:r>
                      <a:endParaRPr lang="en-US" sz="1600" b="1" i="0" u="none" strike="noStrike" dirty="0">
                        <a:solidFill>
                          <a:schemeClr val="tx1"/>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smtClean="0">
                          <a:solidFill>
                            <a:schemeClr val="tx1"/>
                          </a:solidFill>
                          <a:effectLst/>
                        </a:rPr>
                        <a:t>Failed Tests</a:t>
                      </a:r>
                      <a:endParaRPr lang="en-US" sz="1600" b="1" i="0" u="none" strike="noStrike" dirty="0">
                        <a:solidFill>
                          <a:schemeClr val="tx1"/>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smtClean="0">
                          <a:solidFill>
                            <a:schemeClr val="tx1"/>
                          </a:solidFill>
                          <a:effectLst/>
                        </a:rPr>
                        <a:t>Total Tests</a:t>
                      </a:r>
                      <a:endParaRPr lang="en-US" sz="1600" b="1" i="0" u="none" strike="noStrike" dirty="0">
                        <a:solidFill>
                          <a:schemeClr val="tx1"/>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smtClean="0">
                          <a:solidFill>
                            <a:schemeClr val="tx1"/>
                          </a:solidFill>
                          <a:effectLst/>
                        </a:rPr>
                        <a:t>Failed Tests </a:t>
                      </a:r>
                      <a:r>
                        <a:rPr lang="en-US" sz="1600" u="none" strike="noStrike" dirty="0">
                          <a:solidFill>
                            <a:schemeClr val="tx1"/>
                          </a:solidFill>
                          <a:effectLst/>
                        </a:rPr>
                        <a:t>(%)</a:t>
                      </a:r>
                      <a:endParaRPr lang="en-US" sz="1600" b="1" i="0" u="none" strike="noStrike" dirty="0">
                        <a:solidFill>
                          <a:schemeClr val="tx1"/>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4102132974"/>
                  </a:ext>
                </a:extLst>
              </a:tr>
              <a:tr h="683431">
                <a:tc>
                  <a:txBody>
                    <a:bodyPr/>
                    <a:lstStyle/>
                    <a:p>
                      <a:pPr algn="ctr"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MED</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15</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0.27</a:t>
                      </a:r>
                      <a:endParaRPr lang="en-US" sz="1600" b="1" i="0" u="none" strike="noStrike" dirty="0">
                        <a:solidFill>
                          <a:schemeClr val="accent1"/>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1.16</a:t>
                      </a:r>
                      <a:endParaRPr lang="en-US" sz="1600" b="1" i="0" u="none" strike="noStrike" dirty="0">
                        <a:solidFill>
                          <a:schemeClr val="accent1"/>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1.77</a:t>
                      </a:r>
                      <a:endParaRPr lang="en-US" sz="1600" b="1" i="0" u="none" strike="noStrike" dirty="0">
                        <a:solidFill>
                          <a:schemeClr val="accent1"/>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77</a:t>
                      </a:r>
                      <a:endParaRPr lang="en-US" sz="1600" b="0" i="0" u="none" strike="noStrike">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0.0</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751721305"/>
                  </a:ext>
                </a:extLst>
              </a:tr>
              <a:tr h="683431">
                <a:tc>
                  <a:txBody>
                    <a:bodyPr/>
                    <a:lstStyle/>
                    <a:p>
                      <a:pPr algn="ctr"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MED</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15</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20</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1.9</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6.5</a:t>
                      </a:r>
                      <a:endParaRPr lang="en-US" sz="1600" b="1"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14.2</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18</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559</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0.0</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1284156459"/>
                  </a:ext>
                </a:extLst>
              </a:tr>
              <a:tr h="683431">
                <a:tc>
                  <a:txBody>
                    <a:bodyPr/>
                    <a:lstStyle/>
                    <a:p>
                      <a:pPr algn="ctr"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MED</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2"/>
                          </a:solidFill>
                          <a:effectLst/>
                        </a:rPr>
                        <a:t>3.48</a:t>
                      </a:r>
                      <a:endParaRPr lang="en-US" sz="1600" b="1" i="0" u="none" strike="noStrike" dirty="0">
                        <a:solidFill>
                          <a:schemeClr val="accent2"/>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2"/>
                          </a:solidFill>
                          <a:effectLst/>
                        </a:rPr>
                        <a:t>10.4</a:t>
                      </a:r>
                      <a:endParaRPr lang="en-US" sz="1600" b="1" i="0" u="none" strike="noStrike" dirty="0">
                        <a:solidFill>
                          <a:schemeClr val="accent2"/>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2"/>
                          </a:solidFill>
                          <a:effectLst/>
                        </a:rPr>
                        <a:t>39.5</a:t>
                      </a:r>
                      <a:endParaRPr lang="en-US" sz="1600" b="1" i="0" u="none" strike="noStrike" dirty="0">
                        <a:solidFill>
                          <a:schemeClr val="accent2"/>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45</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980</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0.1</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3253713117"/>
                  </a:ext>
                </a:extLst>
              </a:tr>
              <a:tr h="683431">
                <a:tc>
                  <a:txBody>
                    <a:bodyPr/>
                    <a:lstStyle/>
                    <a:p>
                      <a:pPr algn="ctr"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MED</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15</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80</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2"/>
                          </a:solidFill>
                          <a:effectLst/>
                        </a:rPr>
                        <a:t>5.58</a:t>
                      </a:r>
                      <a:endParaRPr lang="en-US" sz="1600" b="1" i="0" u="none" strike="noStrike" dirty="0">
                        <a:solidFill>
                          <a:schemeClr val="accent2"/>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2"/>
                          </a:solidFill>
                          <a:effectLst/>
                        </a:rPr>
                        <a:t>12.5</a:t>
                      </a:r>
                      <a:endParaRPr lang="en-US" sz="1600" b="1" i="0" u="none" strike="noStrike" dirty="0">
                        <a:solidFill>
                          <a:schemeClr val="accent2"/>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2"/>
                          </a:solidFill>
                          <a:effectLst/>
                        </a:rPr>
                        <a:t>51.5</a:t>
                      </a:r>
                      <a:endParaRPr lang="en-US" sz="1600" b="1" i="0" u="none" strike="noStrike" dirty="0">
                        <a:solidFill>
                          <a:schemeClr val="accent2"/>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55</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1639</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1175614157"/>
                  </a:ext>
                </a:extLst>
              </a:tr>
              <a:tr h="683431">
                <a:tc>
                  <a:txBody>
                    <a:bodyPr/>
                    <a:lstStyle/>
                    <a:p>
                      <a:pPr algn="ctr"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MED</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15</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120</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2"/>
                          </a:solidFill>
                          <a:effectLst/>
                        </a:rPr>
                        <a:t>4.95</a:t>
                      </a:r>
                      <a:endParaRPr lang="en-US" sz="1600" b="1" i="0" u="none" strike="noStrike" dirty="0">
                        <a:solidFill>
                          <a:schemeClr val="accent2"/>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2"/>
                          </a:solidFill>
                          <a:effectLst/>
                        </a:rPr>
                        <a:t>22.5</a:t>
                      </a:r>
                      <a:endParaRPr lang="en-US" sz="1600" b="1" i="0" u="none" strike="noStrike" dirty="0">
                        <a:solidFill>
                          <a:schemeClr val="accent2"/>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2"/>
                          </a:solidFill>
                          <a:effectLst/>
                        </a:rPr>
                        <a:t>47.8</a:t>
                      </a:r>
                      <a:endParaRPr lang="en-US" sz="1600" b="1" i="0" u="none" strike="noStrike" dirty="0">
                        <a:solidFill>
                          <a:schemeClr val="accent2"/>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50</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19</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1446</a:t>
                      </a:r>
                      <a:endParaRPr lang="en-US" sz="1600" b="0" i="0" u="none" strike="noStrike" dirty="0">
                        <a:solidFill>
                          <a:srgbClr val="000000"/>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2"/>
                          </a:solidFill>
                          <a:effectLst/>
                        </a:rPr>
                        <a:t>1.3</a:t>
                      </a:r>
                      <a:endParaRPr lang="en-US" sz="1600" b="1" i="0" u="none" strike="noStrike" dirty="0">
                        <a:solidFill>
                          <a:schemeClr val="accent2"/>
                        </a:solidFill>
                        <a:effectLst/>
                        <a:latin typeface="Calibri" panose="020F0502020204030204" pitchFamily="34" charset="0"/>
                      </a:endParaRPr>
                    </a:p>
                  </a:txBody>
                  <a:tcPr marL="5715" marR="5715" marT="5715"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578319952"/>
                  </a:ext>
                </a:extLst>
              </a:tr>
            </a:tbl>
          </a:graphicData>
        </a:graphic>
      </p:graphicFrame>
    </p:spTree>
    <p:extLst>
      <p:ext uri="{BB962C8B-B14F-4D97-AF65-F5344CB8AC3E}">
        <p14:creationId xmlns:p14="http://schemas.microsoft.com/office/powerpoint/2010/main" val="260592773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for Scale</a:t>
            </a:r>
          </a:p>
        </p:txBody>
      </p:sp>
      <p:sp>
        <p:nvSpPr>
          <p:cNvPr id="3" name="Subtitle 2"/>
          <p:cNvSpPr>
            <a:spLocks noGrp="1"/>
          </p:cNvSpPr>
          <p:nvPr>
            <p:ph type="subTitle" idx="4294967295"/>
          </p:nvPr>
        </p:nvSpPr>
        <p:spPr>
          <a:xfrm>
            <a:off x="731837" y="3406775"/>
            <a:ext cx="9677399" cy="738664"/>
          </a:xfrm>
        </p:spPr>
        <p:txBody>
          <a:bodyPr/>
          <a:lstStyle/>
          <a:p>
            <a:pPr marL="0" indent="0">
              <a:buNone/>
            </a:pPr>
            <a:r>
              <a:rPr lang="en-US" dirty="0" smtClean="0">
                <a:solidFill>
                  <a:schemeClr val="tx2"/>
                </a:solidFill>
              </a:rPr>
              <a:t>Level 2: Experts</a:t>
            </a:r>
            <a:endParaRPr lang="en-US" dirty="0">
              <a:solidFill>
                <a:schemeClr val="tx2"/>
              </a:solidFill>
            </a:endParaRPr>
          </a:p>
        </p:txBody>
      </p:sp>
    </p:spTree>
    <p:extLst>
      <p:ext uri="{BB962C8B-B14F-4D97-AF65-F5344CB8AC3E}">
        <p14:creationId xmlns:p14="http://schemas.microsoft.com/office/powerpoint/2010/main" val="53242091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1966" y="4704402"/>
            <a:ext cx="1276145" cy="1276145"/>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250" y="2068715"/>
            <a:ext cx="1238098" cy="1238098"/>
          </a:xfrm>
          <a:prstGeom prst="rect">
            <a:avLst/>
          </a:prstGeom>
        </p:spPr>
      </p:pic>
      <p:sp>
        <p:nvSpPr>
          <p:cNvPr id="3" name="Title 2"/>
          <p:cNvSpPr>
            <a:spLocks noGrp="1"/>
          </p:cNvSpPr>
          <p:nvPr>
            <p:ph type="title"/>
          </p:nvPr>
        </p:nvSpPr>
        <p:spPr/>
        <p:txBody>
          <a:bodyPr vert="horz" wrap="square" lIns="93260" tIns="46630" rIns="93260" bIns="46630" rtlCol="0" anchor="t">
            <a:noAutofit/>
          </a:bodyPr>
          <a:lstStyle/>
          <a:p>
            <a:pPr algn="l"/>
            <a:r>
              <a:rPr lang="en-US" sz="3978" dirty="0"/>
              <a:t>Level 2 – Horizontally Scalable Photo Gallery</a:t>
            </a:r>
            <a:r>
              <a:rPr lang="en-US" sz="3264" dirty="0"/>
              <a:t> </a:t>
            </a:r>
          </a:p>
        </p:txBody>
      </p:sp>
      <p:sp>
        <p:nvSpPr>
          <p:cNvPr id="12" name="Double Brace 11"/>
          <p:cNvSpPr/>
          <p:nvPr/>
        </p:nvSpPr>
        <p:spPr>
          <a:xfrm>
            <a:off x="1761172" y="2580640"/>
            <a:ext cx="3371370" cy="2971379"/>
          </a:xfrm>
          <a:prstGeom prst="bracePair">
            <a:avLst/>
          </a:prstGeom>
          <a:ln w="571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a:solidFill>
                  <a:srgbClr val="FFFFFF"/>
                </a:solidFill>
              </a:rPr>
              <a:t>Website</a:t>
            </a: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dirty="0">
              <a:solidFill>
                <a:srgbClr val="FFFFFF"/>
              </a:solidFill>
            </a:endParaRPr>
          </a:p>
          <a:p>
            <a:pPr algn="ctr"/>
            <a:endParaRPr lang="en-US" sz="1350" dirty="0">
              <a:solidFill>
                <a:srgbClr val="FFFFFF"/>
              </a:solidFill>
            </a:endParaRPr>
          </a:p>
        </p:txBody>
      </p:sp>
      <p:sp>
        <p:nvSpPr>
          <p:cNvPr id="15" name="Flowchart: Magnetic Disk 14"/>
          <p:cNvSpPr/>
          <p:nvPr/>
        </p:nvSpPr>
        <p:spPr bwMode="auto">
          <a:xfrm>
            <a:off x="2161163" y="4125823"/>
            <a:ext cx="1199980" cy="1254820"/>
          </a:xfrm>
          <a:prstGeom prst="flowChartMagneticDisk">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DB</a:t>
            </a:r>
          </a:p>
        </p:txBody>
      </p:sp>
      <p:sp>
        <p:nvSpPr>
          <p:cNvPr id="16" name="Vertical Scroll 15"/>
          <p:cNvSpPr/>
          <p:nvPr/>
        </p:nvSpPr>
        <p:spPr bwMode="auto">
          <a:xfrm>
            <a:off x="2275446" y="2868701"/>
            <a:ext cx="1485689" cy="1565450"/>
          </a:xfrm>
          <a:prstGeom prst="verticalScroll">
            <a:avLst>
              <a:gd name="adj" fmla="val 10577"/>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&lt;code&gt;</a:t>
            </a:r>
          </a:p>
        </p:txBody>
      </p:sp>
      <p:sp>
        <p:nvSpPr>
          <p:cNvPr id="17" name="Folded Corner 16"/>
          <p:cNvSpPr/>
          <p:nvPr/>
        </p:nvSpPr>
        <p:spPr bwMode="auto">
          <a:xfrm>
            <a:off x="3703994" y="3097269"/>
            <a:ext cx="971412" cy="1314264"/>
          </a:xfrm>
          <a:prstGeom prst="foldedCorner">
            <a:avLst>
              <a:gd name="adj" fmla="val 35785"/>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r>
              <a:rPr lang="en-US" sz="1500" dirty="0">
                <a:gradFill>
                  <a:gsLst>
                    <a:gs pos="0">
                      <a:srgbClr val="FFFFFF"/>
                    </a:gs>
                    <a:gs pos="100000">
                      <a:srgbClr val="FFFFFF"/>
                    </a:gs>
                  </a:gsLst>
                  <a:lin ang="5400000" scaled="0"/>
                </a:gradFill>
                <a:ea typeface="Segoe UI" pitchFamily="34" charset="0"/>
                <a:cs typeface="Segoe UI" pitchFamily="34" charset="0"/>
              </a:rPr>
              <a:t>Content</a:t>
            </a:r>
          </a:p>
        </p:txBody>
      </p:sp>
      <p:sp>
        <p:nvSpPr>
          <p:cNvPr id="18" name="Explosion 1 17"/>
          <p:cNvSpPr/>
          <p:nvPr/>
        </p:nvSpPr>
        <p:spPr bwMode="auto">
          <a:xfrm>
            <a:off x="2915317" y="4216621"/>
            <a:ext cx="1920205" cy="1028554"/>
          </a:xfrm>
          <a:prstGeom prst="irregularSeal1">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Session</a:t>
            </a:r>
          </a:p>
        </p:txBody>
      </p:sp>
      <p:pic>
        <p:nvPicPr>
          <p:cNvPr id="31" name="Picture 30"/>
          <p:cNvPicPr>
            <a:picLocks noChangeAspect="1"/>
          </p:cNvPicPr>
          <p:nvPr/>
        </p:nvPicPr>
        <p:blipFill>
          <a:blip r:embed="rId5">
            <a:duotone>
              <a:prstClr val="black"/>
              <a:schemeClr val="accent3">
                <a:tint val="45000"/>
                <a:satMod val="400000"/>
              </a:schemeClr>
            </a:duotone>
            <a:lum bright="79000" contrast="-100000"/>
          </a:blip>
          <a:stretch>
            <a:fillRect/>
          </a:stretch>
        </p:blipFill>
        <p:spPr>
          <a:xfrm>
            <a:off x="2531800" y="4377298"/>
            <a:ext cx="1629767" cy="1647966"/>
          </a:xfrm>
          <a:prstGeom prst="rect">
            <a:avLst/>
          </a:prstGeom>
        </p:spPr>
      </p:pic>
      <p:pic>
        <p:nvPicPr>
          <p:cNvPr id="32" name="Picture 31"/>
          <p:cNvPicPr>
            <a:picLocks noChangeAspect="1"/>
          </p:cNvPicPr>
          <p:nvPr/>
        </p:nvPicPr>
        <p:blipFill>
          <a:blip r:embed="rId6"/>
          <a:stretch>
            <a:fillRect/>
          </a:stretch>
        </p:blipFill>
        <p:spPr>
          <a:xfrm>
            <a:off x="3132576" y="4479197"/>
            <a:ext cx="360514" cy="389471"/>
          </a:xfrm>
          <a:prstGeom prst="rect">
            <a:avLst/>
          </a:prstGeom>
          <a:ln>
            <a:noFill/>
          </a:ln>
        </p:spPr>
      </p:pic>
      <p:pic>
        <p:nvPicPr>
          <p:cNvPr id="33" name="Picture 32"/>
          <p:cNvPicPr>
            <a:picLocks noChangeAspect="1"/>
          </p:cNvPicPr>
          <p:nvPr/>
        </p:nvPicPr>
        <p:blipFill>
          <a:blip r:embed="rId6"/>
          <a:stretch>
            <a:fillRect/>
          </a:stretch>
        </p:blipFill>
        <p:spPr>
          <a:xfrm>
            <a:off x="3132575" y="5006546"/>
            <a:ext cx="360514" cy="389471"/>
          </a:xfrm>
          <a:prstGeom prst="rect">
            <a:avLst/>
          </a:prstGeom>
          <a:ln>
            <a:noFill/>
          </a:ln>
        </p:spPr>
      </p:pic>
      <p:pic>
        <p:nvPicPr>
          <p:cNvPr id="34" name="Picture 33"/>
          <p:cNvPicPr>
            <a:picLocks noChangeAspect="1"/>
          </p:cNvPicPr>
          <p:nvPr/>
        </p:nvPicPr>
        <p:blipFill>
          <a:blip r:embed="rId6"/>
          <a:stretch>
            <a:fillRect/>
          </a:stretch>
        </p:blipFill>
        <p:spPr>
          <a:xfrm>
            <a:off x="3132574" y="5533895"/>
            <a:ext cx="360514" cy="389471"/>
          </a:xfrm>
          <a:prstGeom prst="rect">
            <a:avLst/>
          </a:prstGeom>
          <a:ln>
            <a:noFill/>
          </a:ln>
        </p:spPr>
      </p:pic>
    </p:spTree>
    <p:extLst>
      <p:ext uri="{BB962C8B-B14F-4D97-AF65-F5344CB8AC3E}">
        <p14:creationId xmlns:p14="http://schemas.microsoft.com/office/powerpoint/2010/main" val="1762928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42" presetClass="path" presetSubtype="0" accel="50000" decel="50000" fill="hold" grpId="0" nodeType="withEffect">
                                  <p:stCondLst>
                                    <p:cond delay="0"/>
                                  </p:stCondLst>
                                  <p:childTnLst>
                                    <p:animMotion origin="layout" path="M -4.94766E-6 1.95642E-6 L 0.50013 -0.23559 " pathEditMode="relative" rAng="0" ptsTypes="AA">
                                      <p:cBhvr>
                                        <p:cTn id="22" dur="2000" fill="hold"/>
                                        <p:tgtEl>
                                          <p:spTgt spid="17"/>
                                        </p:tgtEl>
                                        <p:attrNameLst>
                                          <p:attrName>ppt_x</p:attrName>
                                          <p:attrName>ppt_y</p:attrName>
                                        </p:attrNameLst>
                                      </p:cBhvr>
                                      <p:rCtr x="25006" y="-11779"/>
                                    </p:animMotion>
                                  </p:childTnLst>
                                </p:cTn>
                              </p:par>
                              <p:par>
                                <p:cTn id="23" presetID="6" presetClass="emph" presetSubtype="0" fill="hold" grpId="1" nodeType="withEffect">
                                  <p:stCondLst>
                                    <p:cond delay="0"/>
                                  </p:stCondLst>
                                  <p:childTnLst>
                                    <p:animScale>
                                      <p:cBhvr>
                                        <p:cTn id="24" dur="2000" fill="hold"/>
                                        <p:tgtEl>
                                          <p:spTgt spid="17"/>
                                        </p:tgtEl>
                                      </p:cBhvr>
                                      <p:by x="50000" y="5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42" presetClass="path" presetSubtype="0" accel="50000" decel="50000" fill="hold" grpId="0" nodeType="afterEffect">
                                  <p:stCondLst>
                                    <p:cond delay="0"/>
                                  </p:stCondLst>
                                  <p:childTnLst>
                                    <p:animMotion origin="layout" path="M 0.0023 -0.00114 L 0.61501 -0.005 " pathEditMode="relative" rAng="0" ptsTypes="AA">
                                      <p:cBhvr>
                                        <p:cTn id="33" dur="2000" fill="hold"/>
                                        <p:tgtEl>
                                          <p:spTgt spid="15"/>
                                        </p:tgtEl>
                                        <p:attrNameLst>
                                          <p:attrName>ppt_x</p:attrName>
                                          <p:attrName>ppt_y</p:attrName>
                                        </p:attrNameLst>
                                      </p:cBhvr>
                                      <p:rCtr x="30636" y="-204"/>
                                    </p:animMotion>
                                  </p:childTnLst>
                                </p:cTn>
                              </p:par>
                              <p:par>
                                <p:cTn id="34" presetID="6" presetClass="emph" presetSubtype="0" fill="hold" grpId="1" nodeType="withEffect">
                                  <p:stCondLst>
                                    <p:cond delay="0"/>
                                  </p:stCondLst>
                                  <p:childTnLst>
                                    <p:animScale>
                                      <p:cBhvr>
                                        <p:cTn id="35" dur="2000" fill="hold"/>
                                        <p:tgtEl>
                                          <p:spTgt spid="15"/>
                                        </p:tgtEl>
                                      </p:cBhvr>
                                      <p:by x="50000" y="50000"/>
                                    </p:animScale>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5.02936E-7 -4.3123E-7 L 0.5254 0.15343 " pathEditMode="relative" rAng="0" ptsTypes="AA">
                                      <p:cBhvr>
                                        <p:cTn id="39" dur="2000" fill="hold"/>
                                        <p:tgtEl>
                                          <p:spTgt spid="18"/>
                                        </p:tgtEl>
                                        <p:attrNameLst>
                                          <p:attrName>ppt_x</p:attrName>
                                          <p:attrName>ppt_y</p:attrName>
                                        </p:attrNameLst>
                                      </p:cBhvr>
                                      <p:rCtr x="26270" y="7671"/>
                                    </p:animMotion>
                                  </p:childTnLst>
                                </p:cTn>
                              </p:par>
                              <p:par>
                                <p:cTn id="40" presetID="6" presetClass="emph" presetSubtype="0" fill="hold" grpId="2" nodeType="withEffect">
                                  <p:stCondLst>
                                    <p:cond delay="0"/>
                                  </p:stCondLst>
                                  <p:childTnLst>
                                    <p:animScale>
                                      <p:cBhvr>
                                        <p:cTn id="41" dur="2000" fill="hold"/>
                                        <p:tgtEl>
                                          <p:spTgt spid="18"/>
                                        </p:tgtEl>
                                      </p:cBhvr>
                                      <p:by x="50000" y="50000"/>
                                    </p:animScale>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par>
                                <p:cTn id="48" presetID="42" presetClass="path" presetSubtype="0" accel="50000" decel="50000" fill="hold" grpId="0" nodeType="withEffect">
                                  <p:stCondLst>
                                    <p:cond delay="0"/>
                                  </p:stCondLst>
                                  <p:childTnLst>
                                    <p:animMotion origin="layout" path="M -2.65509E-7 1.74308E-6 L -0.03676 -0.06128 " pathEditMode="relative" rAng="0" ptsTypes="AA">
                                      <p:cBhvr>
                                        <p:cTn id="49" dur="2000" fill="hold"/>
                                        <p:tgtEl>
                                          <p:spTgt spid="16"/>
                                        </p:tgtEl>
                                        <p:attrNameLst>
                                          <p:attrName>ppt_x</p:attrName>
                                          <p:attrName>ppt_y</p:attrName>
                                        </p:attrNameLst>
                                      </p:cBhvr>
                                      <p:rCtr x="-1838" y="-3064"/>
                                    </p:animMotion>
                                  </p:childTnLst>
                                </p:cTn>
                              </p:par>
                              <p:par>
                                <p:cTn id="50" presetID="6" presetClass="emph" presetSubtype="0" fill="hold" grpId="1" nodeType="withEffect">
                                  <p:stCondLst>
                                    <p:cond delay="0"/>
                                  </p:stCondLst>
                                  <p:childTnLst>
                                    <p:animScale>
                                      <p:cBhvr>
                                        <p:cTn id="51" dur="2000" fill="hold"/>
                                        <p:tgtEl>
                                          <p:spTgt spid="16"/>
                                        </p:tgtEl>
                                      </p:cBhvr>
                                      <p:by x="50000" y="50000"/>
                                    </p:animScale>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par>
                          <p:cTn id="56" fill="hold">
                            <p:stCondLst>
                              <p:cond delay="2500"/>
                            </p:stCondLst>
                            <p:childTnLst>
                              <p:par>
                                <p:cTn id="57" presetID="10" presetClass="entr" presetSubtype="0" fill="hold"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p:cNvSpPr>
            <a:spLocks noGrp="1"/>
          </p:cNvSpPr>
          <p:nvPr>
            <p:ph type="body" sz="quarter" idx="10"/>
          </p:nvPr>
        </p:nvSpPr>
        <p:spPr>
          <a:xfrm>
            <a:off x="274638" y="1649960"/>
            <a:ext cx="11887200" cy="4666702"/>
          </a:xfrm>
          <a:prstGeom prst="rect">
            <a:avLst/>
          </a:prstGeom>
        </p:spPr>
        <p:txBody>
          <a:bodyPr>
            <a:noAutofit/>
          </a:bodyPr>
          <a:lstStyle/>
          <a:p>
            <a:pPr>
              <a:lnSpc>
                <a:spcPct val="150000"/>
              </a:lnSpc>
              <a:buClr>
                <a:schemeClr val="accent6"/>
              </a:buClr>
            </a:pPr>
            <a:r>
              <a:rPr lang="en-US" dirty="0" smtClean="0"/>
              <a:t>Move database to cloud (SQL Azure)</a:t>
            </a:r>
          </a:p>
          <a:p>
            <a:pPr>
              <a:lnSpc>
                <a:spcPct val="150000"/>
              </a:lnSpc>
              <a:buClr>
                <a:schemeClr val="accent6"/>
              </a:buClr>
            </a:pPr>
            <a:r>
              <a:rPr lang="en-US" dirty="0" smtClean="0"/>
              <a:t>Move site content to blob (Azure Storage)</a:t>
            </a:r>
          </a:p>
          <a:p>
            <a:pPr>
              <a:lnSpc>
                <a:spcPct val="150000"/>
              </a:lnSpc>
              <a:buClr>
                <a:schemeClr val="accent6"/>
              </a:buClr>
            </a:pPr>
            <a:r>
              <a:rPr lang="en-US" dirty="0" smtClean="0"/>
              <a:t>Make site stateless</a:t>
            </a:r>
          </a:p>
          <a:p>
            <a:pPr lvl="1">
              <a:lnSpc>
                <a:spcPct val="150000"/>
              </a:lnSpc>
              <a:buClr>
                <a:schemeClr val="accent6"/>
              </a:buClr>
            </a:pPr>
            <a:r>
              <a:rPr lang="en-US" sz="2000" dirty="0" smtClean="0"/>
              <a:t>Non-Sticky Session</a:t>
            </a:r>
          </a:p>
          <a:p>
            <a:pPr>
              <a:lnSpc>
                <a:spcPct val="150000"/>
              </a:lnSpc>
              <a:buClr>
                <a:schemeClr val="accent6"/>
              </a:buClr>
            </a:pPr>
            <a:r>
              <a:rPr lang="en-US" dirty="0" smtClean="0"/>
              <a:t>Horizontal scale Web Tier</a:t>
            </a:r>
          </a:p>
        </p:txBody>
      </p:sp>
      <p:sp>
        <p:nvSpPr>
          <p:cNvPr id="3" name="Title 2"/>
          <p:cNvSpPr>
            <a:spLocks noGrp="1"/>
          </p:cNvSpPr>
          <p:nvPr>
            <p:ph type="title"/>
          </p:nvPr>
        </p:nvSpPr>
        <p:spPr/>
        <p:txBody>
          <a:bodyPr>
            <a:noAutofit/>
          </a:bodyPr>
          <a:lstStyle/>
          <a:p>
            <a:pPr algn="l"/>
            <a:r>
              <a:rPr lang="en-US" sz="3978" dirty="0">
                <a:solidFill>
                  <a:schemeClr val="tx1"/>
                </a:solidFill>
              </a:rPr>
              <a:t>Level 2 – Horizontally Scalable Photo Gallery</a:t>
            </a:r>
            <a:r>
              <a:rPr lang="en-US" sz="4080" dirty="0">
                <a:solidFill>
                  <a:schemeClr val="tx1"/>
                </a:solidFill>
              </a:rPr>
              <a:t/>
            </a:r>
            <a:br>
              <a:rPr lang="en-US" sz="4080" dirty="0">
                <a:solidFill>
                  <a:schemeClr val="tx1"/>
                </a:solidFill>
              </a:rPr>
            </a:br>
            <a:r>
              <a:rPr lang="en-US" sz="3264" dirty="0">
                <a:solidFill>
                  <a:schemeClr val="tx1"/>
                </a:solidFill>
              </a:rPr>
              <a:t>Strategy: </a:t>
            </a:r>
          </a:p>
        </p:txBody>
      </p:sp>
    </p:spTree>
    <p:extLst>
      <p:ext uri="{BB962C8B-B14F-4D97-AF65-F5344CB8AC3E}">
        <p14:creationId xmlns:p14="http://schemas.microsoft.com/office/powerpoint/2010/main" val="1030421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pPr algn="l"/>
            <a:r>
              <a:rPr lang="en-US" sz="4386" dirty="0">
                <a:solidFill>
                  <a:schemeClr val="tx1"/>
                </a:solidFill>
              </a:rPr>
              <a:t>Level 2 – Horizontally Scalable Photo Gallery</a:t>
            </a:r>
            <a:br>
              <a:rPr lang="en-US" sz="4386" dirty="0">
                <a:solidFill>
                  <a:schemeClr val="tx1"/>
                </a:solidFill>
              </a:rPr>
            </a:br>
            <a:r>
              <a:rPr lang="en-US" sz="3672" dirty="0">
                <a:solidFill>
                  <a:schemeClr val="tx1"/>
                </a:solidFill>
              </a:rPr>
              <a:t>Scale Testing Results</a:t>
            </a:r>
            <a:r>
              <a:rPr lang="en-US" sz="2100" dirty="0">
                <a:solidFill>
                  <a:schemeClr val="tx1"/>
                </a:solidFill>
              </a:rPr>
              <a:t/>
            </a:r>
            <a:br>
              <a:rPr lang="en-US" sz="2100" dirty="0">
                <a:solidFill>
                  <a:schemeClr val="tx1"/>
                </a:solidFill>
              </a:rPr>
            </a:br>
            <a:r>
              <a:rPr lang="en-US" sz="2100" dirty="0">
                <a:solidFill>
                  <a:schemeClr val="tx1"/>
                </a:solidFill>
              </a:rPr>
              <a:t/>
            </a:r>
            <a:br>
              <a:rPr lang="en-US" sz="2100" dirty="0">
                <a:solidFill>
                  <a:schemeClr val="tx1"/>
                </a:solidFill>
              </a:rPr>
            </a:br>
            <a:endParaRPr lang="en-US" sz="1199" dirty="0">
              <a:solidFill>
                <a:schemeClr val="tx1"/>
              </a:solidFill>
            </a:endParaRPr>
          </a:p>
        </p:txBody>
      </p:sp>
      <p:graphicFrame>
        <p:nvGraphicFramePr>
          <p:cNvPr id="6" name="Table 5"/>
          <p:cNvGraphicFramePr>
            <a:graphicFrameLocks noGrp="1"/>
          </p:cNvGraphicFramePr>
          <p:nvPr>
            <p:extLst/>
          </p:nvPr>
        </p:nvGraphicFramePr>
        <p:xfrm>
          <a:off x="808037" y="1744662"/>
          <a:ext cx="10896600" cy="4495802"/>
        </p:xfrm>
        <a:graphic>
          <a:graphicData uri="http://schemas.openxmlformats.org/drawingml/2006/table">
            <a:tbl>
              <a:tblPr firstRow="1" bandRow="1">
                <a:tableStyleId>{5C22544A-7EE6-4342-B048-85BDC9FD1C3A}</a:tableStyleId>
              </a:tblPr>
              <a:tblGrid>
                <a:gridCol w="838032">
                  <a:extLst>
                    <a:ext uri="{9D8B030D-6E8A-4147-A177-3AD203B41FA5}">
                      <a16:colId xmlns:a16="http://schemas.microsoft.com/office/drawing/2014/main" xmlns="" val="2593528705"/>
                    </a:ext>
                  </a:extLst>
                </a:gridCol>
                <a:gridCol w="838034">
                  <a:extLst>
                    <a:ext uri="{9D8B030D-6E8A-4147-A177-3AD203B41FA5}">
                      <a16:colId xmlns:a16="http://schemas.microsoft.com/office/drawing/2014/main" xmlns="" val="1904485899"/>
                    </a:ext>
                  </a:extLst>
                </a:gridCol>
                <a:gridCol w="971841">
                  <a:extLst>
                    <a:ext uri="{9D8B030D-6E8A-4147-A177-3AD203B41FA5}">
                      <a16:colId xmlns:a16="http://schemas.microsoft.com/office/drawing/2014/main" xmlns="" val="978140934"/>
                    </a:ext>
                  </a:extLst>
                </a:gridCol>
                <a:gridCol w="1134818">
                  <a:extLst>
                    <a:ext uri="{9D8B030D-6E8A-4147-A177-3AD203B41FA5}">
                      <a16:colId xmlns:a16="http://schemas.microsoft.com/office/drawing/2014/main" xmlns="" val="3791289859"/>
                    </a:ext>
                  </a:extLst>
                </a:gridCol>
                <a:gridCol w="983508">
                  <a:extLst>
                    <a:ext uri="{9D8B030D-6E8A-4147-A177-3AD203B41FA5}">
                      <a16:colId xmlns:a16="http://schemas.microsoft.com/office/drawing/2014/main" xmlns="" val="719731431"/>
                    </a:ext>
                  </a:extLst>
                </a:gridCol>
                <a:gridCol w="1059164">
                  <a:extLst>
                    <a:ext uri="{9D8B030D-6E8A-4147-A177-3AD203B41FA5}">
                      <a16:colId xmlns:a16="http://schemas.microsoft.com/office/drawing/2014/main" xmlns="" val="2201864581"/>
                    </a:ext>
                  </a:extLst>
                </a:gridCol>
                <a:gridCol w="1437559">
                  <a:extLst>
                    <a:ext uri="{9D8B030D-6E8A-4147-A177-3AD203B41FA5}">
                      <a16:colId xmlns:a16="http://schemas.microsoft.com/office/drawing/2014/main" xmlns="" val="479619382"/>
                    </a:ext>
                  </a:extLst>
                </a:gridCol>
                <a:gridCol w="838034">
                  <a:extLst>
                    <a:ext uri="{9D8B030D-6E8A-4147-A177-3AD203B41FA5}">
                      <a16:colId xmlns:a16="http://schemas.microsoft.com/office/drawing/2014/main" xmlns="" val="2987983178"/>
                    </a:ext>
                  </a:extLst>
                </a:gridCol>
                <a:gridCol w="977707">
                  <a:extLst>
                    <a:ext uri="{9D8B030D-6E8A-4147-A177-3AD203B41FA5}">
                      <a16:colId xmlns:a16="http://schemas.microsoft.com/office/drawing/2014/main" xmlns="" val="1402557834"/>
                    </a:ext>
                  </a:extLst>
                </a:gridCol>
                <a:gridCol w="827304">
                  <a:extLst>
                    <a:ext uri="{9D8B030D-6E8A-4147-A177-3AD203B41FA5}">
                      <a16:colId xmlns:a16="http://schemas.microsoft.com/office/drawing/2014/main" xmlns="" val="3321559111"/>
                    </a:ext>
                  </a:extLst>
                </a:gridCol>
                <a:gridCol w="990599">
                  <a:extLst>
                    <a:ext uri="{9D8B030D-6E8A-4147-A177-3AD203B41FA5}">
                      <a16:colId xmlns:a16="http://schemas.microsoft.com/office/drawing/2014/main" xmlns="" val="2842456649"/>
                    </a:ext>
                  </a:extLst>
                </a:gridCol>
              </a:tblGrid>
              <a:tr h="539066">
                <a:tc>
                  <a:txBody>
                    <a:bodyPr/>
                    <a:lstStyle/>
                    <a:p>
                      <a:pPr algn="ctr" fontAlgn="b"/>
                      <a:r>
                        <a:rPr lang="en-US" sz="1600" u="none" strike="noStrike" dirty="0" smtClean="0">
                          <a:solidFill>
                            <a:schemeClr val="tx1"/>
                          </a:solidFill>
                          <a:effectLst/>
                        </a:rPr>
                        <a:t>Scale Count</a:t>
                      </a:r>
                      <a:endParaRPr lang="en-US" sz="1600" b="1" i="0" u="none" strike="noStrike" dirty="0">
                        <a:solidFill>
                          <a:schemeClr val="tx1"/>
                        </a:solidFill>
                        <a:effectLst/>
                        <a:latin typeface="Calibri" panose="020F0502020204030204" pitchFamily="34" charset="0"/>
                      </a:endParaRPr>
                    </a:p>
                  </a:txBody>
                  <a:tcPr marL="5715" marR="5715" marT="5715" marB="0" anchor="b">
                    <a:lnL w="9525"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smtClean="0">
                          <a:solidFill>
                            <a:schemeClr val="tx1"/>
                          </a:solidFill>
                          <a:effectLst/>
                        </a:rPr>
                        <a:t>Scale Size</a:t>
                      </a:r>
                      <a:endParaRPr lang="en-US" sz="1600" b="1" i="0" u="none" strike="noStrike" dirty="0">
                        <a:solidFill>
                          <a:schemeClr val="tx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smtClean="0">
                          <a:solidFill>
                            <a:schemeClr val="tx1"/>
                          </a:solidFill>
                          <a:effectLst/>
                        </a:rPr>
                        <a:t>Test Duration</a:t>
                      </a: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a:solidFill>
                            <a:schemeClr val="tx1"/>
                          </a:solidFill>
                          <a:effectLst/>
                        </a:rPr>
                        <a:t>Max User Count</a:t>
                      </a:r>
                      <a:endParaRPr lang="en-US" sz="1600" b="1" i="0" u="none" strike="noStrike" dirty="0">
                        <a:solidFill>
                          <a:schemeClr val="tx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err="1">
                          <a:solidFill>
                            <a:schemeClr val="tx1"/>
                          </a:solidFill>
                          <a:effectLst/>
                        </a:rPr>
                        <a:t>Avg</a:t>
                      </a:r>
                      <a:r>
                        <a:rPr lang="en-US" sz="1600" u="none" strike="noStrike" dirty="0">
                          <a:solidFill>
                            <a:schemeClr val="tx1"/>
                          </a:solidFill>
                          <a:effectLst/>
                        </a:rPr>
                        <a:t> Pages/Sec</a:t>
                      </a:r>
                      <a:endParaRPr lang="en-US" sz="1600" b="1" i="0" u="none" strike="noStrike" dirty="0">
                        <a:solidFill>
                          <a:schemeClr val="tx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err="1">
                          <a:solidFill>
                            <a:schemeClr val="tx1"/>
                          </a:solidFill>
                          <a:effectLst/>
                        </a:rPr>
                        <a:t>Avg</a:t>
                      </a:r>
                      <a:r>
                        <a:rPr lang="en-US" sz="1600" u="none" strike="noStrike" dirty="0">
                          <a:solidFill>
                            <a:schemeClr val="tx1"/>
                          </a:solidFill>
                          <a:effectLst/>
                        </a:rPr>
                        <a:t> </a:t>
                      </a:r>
                      <a:r>
                        <a:rPr lang="en-US" sz="1600" u="none" strike="noStrike" dirty="0" smtClean="0">
                          <a:solidFill>
                            <a:schemeClr val="tx1"/>
                          </a:solidFill>
                          <a:effectLst/>
                        </a:rPr>
                        <a:t>Page Time </a:t>
                      </a:r>
                      <a:r>
                        <a:rPr lang="en-US" sz="1600" u="none" strike="noStrike" dirty="0">
                          <a:solidFill>
                            <a:schemeClr val="tx1"/>
                          </a:solidFill>
                          <a:effectLst/>
                        </a:rPr>
                        <a:t>(sec)</a:t>
                      </a:r>
                      <a:endParaRPr lang="en-US" sz="1600" b="1" i="0" u="none" strike="noStrike" dirty="0">
                        <a:solidFill>
                          <a:schemeClr val="tx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err="1">
                          <a:solidFill>
                            <a:schemeClr val="tx1"/>
                          </a:solidFill>
                          <a:effectLst/>
                        </a:rPr>
                        <a:t>Avg</a:t>
                      </a:r>
                      <a:r>
                        <a:rPr lang="en-US" sz="1600" u="none" strike="noStrike" dirty="0">
                          <a:solidFill>
                            <a:schemeClr val="tx1"/>
                          </a:solidFill>
                          <a:effectLst/>
                        </a:rPr>
                        <a:t> RPS (Visual Studio)</a:t>
                      </a:r>
                      <a:endParaRPr lang="en-US" sz="1600" b="1" i="0" u="none" strike="noStrike" dirty="0">
                        <a:solidFill>
                          <a:schemeClr val="tx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a:solidFill>
                            <a:schemeClr val="tx1"/>
                          </a:solidFill>
                          <a:effectLst/>
                        </a:rPr>
                        <a:t>WAWS RPS</a:t>
                      </a:r>
                      <a:endParaRPr lang="en-US" sz="1600" b="1" i="0" u="none" strike="noStrike" dirty="0">
                        <a:solidFill>
                          <a:schemeClr val="tx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smtClean="0">
                          <a:solidFill>
                            <a:schemeClr val="tx1"/>
                          </a:solidFill>
                          <a:effectLst/>
                        </a:rPr>
                        <a:t>Failed Tests</a:t>
                      </a:r>
                      <a:endParaRPr lang="en-US" sz="1600" b="1" i="0" u="none" strike="noStrike" dirty="0">
                        <a:solidFill>
                          <a:schemeClr val="tx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smtClean="0">
                          <a:solidFill>
                            <a:schemeClr val="tx1"/>
                          </a:solidFill>
                          <a:effectLst/>
                        </a:rPr>
                        <a:t>Total Tests</a:t>
                      </a:r>
                      <a:endParaRPr lang="en-US" sz="1600" b="1" i="0" u="none" strike="noStrike" dirty="0">
                        <a:solidFill>
                          <a:schemeClr val="tx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600" u="none" strike="noStrike" dirty="0" smtClean="0">
                          <a:solidFill>
                            <a:schemeClr val="tx1"/>
                          </a:solidFill>
                          <a:effectLst/>
                        </a:rPr>
                        <a:t>Failed Tests </a:t>
                      </a:r>
                      <a:r>
                        <a:rPr lang="en-US" sz="1600" u="none" strike="noStrike" dirty="0">
                          <a:solidFill>
                            <a:schemeClr val="tx1"/>
                          </a:solidFill>
                          <a:effectLst/>
                        </a:rPr>
                        <a:t>(%)</a:t>
                      </a:r>
                      <a:endParaRPr lang="en-US" sz="1600" b="1" i="0" u="none" strike="noStrike" dirty="0">
                        <a:solidFill>
                          <a:schemeClr val="tx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xmlns="" val="209788421"/>
                  </a:ext>
                </a:extLst>
              </a:tr>
              <a:tr h="565248">
                <a:tc>
                  <a:txBody>
                    <a:bodyPr/>
                    <a:lstStyle/>
                    <a:p>
                      <a:pPr algn="ctr"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LARGE</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2.91</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a:solidFill>
                            <a:schemeClr val="accent1"/>
                          </a:solidFill>
                          <a:effectLst/>
                        </a:rPr>
                        <a:t>0.13</a:t>
                      </a:r>
                      <a:endParaRPr lang="en-US" sz="1600" b="1" i="0" u="none" strike="noStrike">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23.4</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21</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849</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0.0</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87504088"/>
                  </a:ext>
                </a:extLst>
              </a:tr>
              <a:tr h="565248">
                <a:tc>
                  <a:txBody>
                    <a:bodyPr/>
                    <a:lstStyle/>
                    <a:p>
                      <a:pPr algn="ctr"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LARGE</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14.4</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0.15</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232</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77</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smtClean="0">
                          <a:effectLst/>
                        </a:rPr>
                        <a:t>4,247</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0.0</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1138707054"/>
                  </a:ext>
                </a:extLst>
              </a:tr>
              <a:tr h="565248">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LARGE</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200</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29.2</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0.14</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966</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155</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smtClean="0">
                          <a:effectLst/>
                        </a:rPr>
                        <a:t>8,563</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0.0</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1602236630"/>
                  </a:ext>
                </a:extLst>
              </a:tr>
              <a:tr h="565248">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LARGE</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300</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43.6</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0.24</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smtClean="0">
                          <a:effectLst/>
                        </a:rPr>
                        <a:t>2,535</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231</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smtClean="0">
                          <a:effectLst/>
                        </a:rPr>
                        <a:t>12,839</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0.0</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1815588811"/>
                  </a:ext>
                </a:extLst>
              </a:tr>
              <a:tr h="565248">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LARGE</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smtClean="0">
                          <a:effectLst/>
                        </a:rPr>
                        <a:t>1,000</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141</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0.67</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kern="1200" dirty="0" smtClean="0">
                          <a:effectLst/>
                        </a:rPr>
                        <a:t>8,135</a:t>
                      </a:r>
                      <a:endParaRPr lang="en-US" sz="1600" u="none" strike="noStrike" kern="1200" dirty="0">
                        <a:solidFill>
                          <a:schemeClr val="dk1"/>
                        </a:solidFill>
                        <a:effectLst/>
                        <a:latin typeface="+mn-lt"/>
                        <a:ea typeface="+mn-ea"/>
                        <a:cs typeface="+mn-cs"/>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735</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smtClean="0">
                          <a:effectLst/>
                        </a:rPr>
                        <a:t>20,591</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0.0</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2147637538"/>
                  </a:ext>
                </a:extLst>
              </a:tr>
              <a:tr h="565248">
                <a:tc>
                  <a:txBody>
                    <a:bodyPr/>
                    <a:lstStyle/>
                    <a:p>
                      <a:pPr algn="ctr" fontAlgn="b"/>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LARGE</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smtClean="0">
                          <a:effectLst/>
                        </a:rPr>
                        <a:t>1,500</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198</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1.37</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kern="1200" dirty="0" smtClean="0">
                          <a:effectLst/>
                        </a:rPr>
                        <a:t>19,855</a:t>
                      </a:r>
                      <a:endParaRPr lang="en-US" sz="1600" u="none" strike="noStrike" kern="1200" dirty="0">
                        <a:solidFill>
                          <a:schemeClr val="dk1"/>
                        </a:solidFill>
                        <a:effectLst/>
                        <a:latin typeface="+mn-lt"/>
                        <a:ea typeface="+mn-ea"/>
                        <a:cs typeface="+mn-cs"/>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1297</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smtClean="0">
                          <a:effectLst/>
                        </a:rPr>
                        <a:t>32,763</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1"/>
                          </a:solidFill>
                          <a:effectLst/>
                        </a:rPr>
                        <a:t>0.0</a:t>
                      </a:r>
                      <a:endParaRPr lang="en-US" sz="1600" b="1" i="0" u="none" strike="noStrike" dirty="0">
                        <a:solidFill>
                          <a:schemeClr val="accent1"/>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2666038892"/>
                  </a:ext>
                </a:extLst>
              </a:tr>
              <a:tr h="565248">
                <a:tc>
                  <a:txBody>
                    <a:bodyPr/>
                    <a:lstStyle/>
                    <a:p>
                      <a:pPr algn="ctr" fontAlgn="b"/>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fontAlgn="b"/>
                      <a:r>
                        <a:rPr lang="en-US" sz="1600" u="none" strike="noStrike" dirty="0">
                          <a:effectLst/>
                        </a:rPr>
                        <a:t>LARGE</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25</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smtClean="0">
                          <a:effectLst/>
                        </a:rPr>
                        <a:t>2,000</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242</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2"/>
                          </a:solidFill>
                          <a:effectLst/>
                        </a:rPr>
                        <a:t>2.12</a:t>
                      </a:r>
                      <a:endParaRPr lang="en-US" sz="1600" b="1" i="0" u="none" strike="noStrike" dirty="0">
                        <a:solidFill>
                          <a:schemeClr val="accent2"/>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kern="1200" dirty="0" smtClean="0">
                          <a:effectLst/>
                        </a:rPr>
                        <a:t>24,896</a:t>
                      </a:r>
                      <a:endParaRPr lang="en-US" sz="1600" u="none" strike="noStrike" kern="1200" dirty="0">
                        <a:solidFill>
                          <a:schemeClr val="dk1"/>
                        </a:solidFill>
                        <a:effectLst/>
                        <a:latin typeface="+mn-lt"/>
                        <a:ea typeface="+mn-ea"/>
                        <a:cs typeface="+mn-cs"/>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a:effectLst/>
                        </a:rPr>
                        <a:t>1547</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2"/>
                          </a:solidFill>
                          <a:effectLst/>
                        </a:rPr>
                        <a:t>870</a:t>
                      </a:r>
                      <a:endParaRPr lang="en-US" sz="1600" b="1" i="0" u="none" strike="noStrike" dirty="0">
                        <a:solidFill>
                          <a:schemeClr val="accent2"/>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u="none" strike="noStrike" dirty="0" smtClean="0">
                          <a:effectLst/>
                        </a:rPr>
                        <a:t>53,496</a:t>
                      </a:r>
                      <a:endParaRPr lang="en-US" sz="1600" b="0" i="0" u="none" strike="noStrike" dirty="0">
                        <a:solidFill>
                          <a:srgbClr val="000000"/>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b"/>
                      <a:r>
                        <a:rPr lang="en-US" sz="1600" b="1" u="none" strike="noStrike" dirty="0">
                          <a:solidFill>
                            <a:schemeClr val="accent2"/>
                          </a:solidFill>
                          <a:effectLst/>
                        </a:rPr>
                        <a:t>1.6</a:t>
                      </a:r>
                      <a:endParaRPr lang="en-US" sz="1600" b="1" i="0" u="none" strike="noStrike" dirty="0">
                        <a:solidFill>
                          <a:schemeClr val="accent2"/>
                        </a:solidFill>
                        <a:effectLst/>
                        <a:latin typeface="Calibri" panose="020F0502020204030204" pitchFamily="34" charset="0"/>
                      </a:endParaRPr>
                    </a:p>
                  </a:txBody>
                  <a:tcPr marL="5715" marR="5715" marT="5715"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xmlns="" val="3372211894"/>
                  </a:ext>
                </a:extLst>
              </a:tr>
            </a:tbl>
          </a:graphicData>
        </a:graphic>
      </p:graphicFrame>
    </p:spTree>
    <p:extLst>
      <p:ext uri="{BB962C8B-B14F-4D97-AF65-F5344CB8AC3E}">
        <p14:creationId xmlns:p14="http://schemas.microsoft.com/office/powerpoint/2010/main" val="210056924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p:cNvSpPr>
            <a:spLocks noGrp="1"/>
          </p:cNvSpPr>
          <p:nvPr>
            <p:ph type="body" sz="quarter" idx="10"/>
          </p:nvPr>
        </p:nvSpPr>
        <p:spPr>
          <a:xfrm>
            <a:off x="274638" y="1497560"/>
            <a:ext cx="11887200" cy="4742902"/>
          </a:xfrm>
          <a:prstGeom prst="rect">
            <a:avLst/>
          </a:prstGeom>
        </p:spPr>
        <p:txBody>
          <a:bodyPr>
            <a:noAutofit/>
          </a:bodyPr>
          <a:lstStyle/>
          <a:p>
            <a:pPr>
              <a:lnSpc>
                <a:spcPct val="100000"/>
              </a:lnSpc>
              <a:buClr>
                <a:schemeClr val="accent6"/>
              </a:buClr>
            </a:pPr>
            <a:r>
              <a:rPr lang="en-US" dirty="0" smtClean="0">
                <a:solidFill>
                  <a:schemeClr val="tx1"/>
                </a:solidFill>
              </a:rPr>
              <a:t>Configure Auto Scale</a:t>
            </a:r>
          </a:p>
          <a:p>
            <a:pPr>
              <a:lnSpc>
                <a:spcPct val="100000"/>
              </a:lnSpc>
              <a:buClr>
                <a:schemeClr val="accent6"/>
              </a:buClr>
            </a:pPr>
            <a:r>
              <a:rPr lang="en-US" dirty="0" smtClean="0">
                <a:solidFill>
                  <a:schemeClr val="tx1"/>
                </a:solidFill>
              </a:rPr>
              <a:t>Optimize Website Code</a:t>
            </a:r>
          </a:p>
          <a:p>
            <a:pPr>
              <a:lnSpc>
                <a:spcPct val="100000"/>
              </a:lnSpc>
              <a:buClr>
                <a:schemeClr val="accent6"/>
              </a:buClr>
            </a:pPr>
            <a:r>
              <a:rPr lang="en-US" dirty="0" smtClean="0">
                <a:solidFill>
                  <a:schemeClr val="tx1"/>
                </a:solidFill>
              </a:rPr>
              <a:t>Optimize SQL</a:t>
            </a:r>
          </a:p>
          <a:p>
            <a:pPr>
              <a:lnSpc>
                <a:spcPct val="100000"/>
              </a:lnSpc>
              <a:buClr>
                <a:schemeClr val="accent6"/>
              </a:buClr>
            </a:pPr>
            <a:r>
              <a:rPr lang="en-US" dirty="0" smtClean="0">
                <a:solidFill>
                  <a:schemeClr val="tx1"/>
                </a:solidFill>
              </a:rPr>
              <a:t>Add Cache Layer</a:t>
            </a:r>
          </a:p>
          <a:p>
            <a:pPr>
              <a:lnSpc>
                <a:spcPct val="100000"/>
              </a:lnSpc>
              <a:buClr>
                <a:schemeClr val="accent6"/>
              </a:buClr>
            </a:pPr>
            <a:r>
              <a:rPr lang="en-US" dirty="0" smtClean="0">
                <a:solidFill>
                  <a:schemeClr val="tx1"/>
                </a:solidFill>
              </a:rPr>
              <a:t>Use CDN for content, *.</a:t>
            </a:r>
            <a:r>
              <a:rPr lang="en-US" dirty="0" err="1" smtClean="0">
                <a:solidFill>
                  <a:schemeClr val="tx1"/>
                </a:solidFill>
              </a:rPr>
              <a:t>js</a:t>
            </a:r>
            <a:r>
              <a:rPr lang="en-US" dirty="0" smtClean="0">
                <a:solidFill>
                  <a:schemeClr val="tx1"/>
                </a:solidFill>
              </a:rPr>
              <a:t> &amp; *.</a:t>
            </a:r>
            <a:r>
              <a:rPr lang="en-US" dirty="0" err="1" smtClean="0">
                <a:solidFill>
                  <a:schemeClr val="tx1"/>
                </a:solidFill>
              </a:rPr>
              <a:t>css</a:t>
            </a:r>
            <a:endParaRPr lang="en-US" dirty="0" smtClean="0">
              <a:solidFill>
                <a:schemeClr val="tx1"/>
              </a:solidFill>
            </a:endParaRPr>
          </a:p>
          <a:p>
            <a:pPr>
              <a:lnSpc>
                <a:spcPct val="100000"/>
              </a:lnSpc>
              <a:buClr>
                <a:schemeClr val="accent6"/>
              </a:buClr>
            </a:pPr>
            <a:r>
              <a:rPr lang="en-US" dirty="0" smtClean="0">
                <a:solidFill>
                  <a:schemeClr val="tx1"/>
                </a:solidFill>
              </a:rPr>
              <a:t>Leverage other services</a:t>
            </a:r>
          </a:p>
        </p:txBody>
      </p:sp>
      <p:sp>
        <p:nvSpPr>
          <p:cNvPr id="3" name="Title 2"/>
          <p:cNvSpPr>
            <a:spLocks noGrp="1"/>
          </p:cNvSpPr>
          <p:nvPr>
            <p:ph type="title"/>
          </p:nvPr>
        </p:nvSpPr>
        <p:spPr/>
        <p:txBody>
          <a:bodyPr>
            <a:noAutofit/>
          </a:bodyPr>
          <a:lstStyle/>
          <a:p>
            <a:pPr algn="l"/>
            <a:r>
              <a:rPr lang="en-US" sz="3978" dirty="0">
                <a:solidFill>
                  <a:schemeClr val="tx1"/>
                </a:solidFill>
              </a:rPr>
              <a:t>Level 2 – Horizontally Scalable Photo Gallery</a:t>
            </a:r>
            <a:br>
              <a:rPr lang="en-US" sz="3978" dirty="0">
                <a:solidFill>
                  <a:schemeClr val="tx1"/>
                </a:solidFill>
              </a:rPr>
            </a:br>
            <a:r>
              <a:rPr lang="en-US" sz="3264" dirty="0">
                <a:solidFill>
                  <a:schemeClr val="tx1"/>
                </a:solidFill>
              </a:rPr>
              <a:t>Other improvements: </a:t>
            </a:r>
          </a:p>
        </p:txBody>
      </p:sp>
    </p:spTree>
    <p:extLst>
      <p:ext uri="{BB962C8B-B14F-4D97-AF65-F5344CB8AC3E}">
        <p14:creationId xmlns:p14="http://schemas.microsoft.com/office/powerpoint/2010/main" val="2990222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p:cNvCxnSpPr/>
          <p:nvPr/>
        </p:nvCxnSpPr>
        <p:spPr>
          <a:xfrm flipV="1">
            <a:off x="2446872" y="1439862"/>
            <a:ext cx="0" cy="5083380"/>
          </a:xfrm>
          <a:prstGeom prst="straightConnector1">
            <a:avLst/>
          </a:prstGeom>
          <a:ln w="28575">
            <a:solidFill>
              <a:schemeClr val="accent1"/>
            </a:solidFill>
            <a:headEnd type="none"/>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p:nvPr/>
        </p:nvCxnSpPr>
        <p:spPr>
          <a:xfrm>
            <a:off x="2104020" y="6294674"/>
            <a:ext cx="8686217" cy="13364"/>
          </a:xfrm>
          <a:prstGeom prst="straightConnector1">
            <a:avLst/>
          </a:prstGeom>
          <a:ln w="28575">
            <a:solidFill>
              <a:schemeClr val="accent1"/>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37" name="TextBox 36"/>
          <p:cNvSpPr txBox="1"/>
          <p:nvPr/>
        </p:nvSpPr>
        <p:spPr>
          <a:xfrm>
            <a:off x="2497404" y="6283245"/>
            <a:ext cx="874162" cy="433452"/>
          </a:xfrm>
          <a:prstGeom prst="rect">
            <a:avLst/>
          </a:prstGeom>
          <a:noFill/>
        </p:spPr>
        <p:txBody>
          <a:bodyPr wrap="none" lIns="137141" tIns="109712" rIns="137141" bIns="109712" rtlCol="0">
            <a:spAutoFit/>
          </a:bodyPr>
          <a:lstStyle/>
          <a:p>
            <a:pPr>
              <a:lnSpc>
                <a:spcPct val="90000"/>
              </a:lnSpc>
              <a:spcAft>
                <a:spcPts val="450"/>
              </a:spcAft>
            </a:pPr>
            <a:r>
              <a:rPr lang="en-US" sz="1500" dirty="0">
                <a:solidFill>
                  <a:srgbClr val="DC3C00"/>
                </a:solidFill>
              </a:rPr>
              <a:t>Level 1</a:t>
            </a:r>
          </a:p>
        </p:txBody>
      </p:sp>
      <p:sp>
        <p:nvSpPr>
          <p:cNvPr id="38" name="TextBox 37"/>
          <p:cNvSpPr txBox="1"/>
          <p:nvPr/>
        </p:nvSpPr>
        <p:spPr>
          <a:xfrm>
            <a:off x="4246401" y="6306103"/>
            <a:ext cx="874162" cy="433452"/>
          </a:xfrm>
          <a:prstGeom prst="rect">
            <a:avLst/>
          </a:prstGeom>
          <a:noFill/>
        </p:spPr>
        <p:txBody>
          <a:bodyPr wrap="none" lIns="137141" tIns="109712" rIns="137141" bIns="109712" rtlCol="0">
            <a:spAutoFit/>
          </a:bodyPr>
          <a:lstStyle/>
          <a:p>
            <a:pPr>
              <a:lnSpc>
                <a:spcPct val="90000"/>
              </a:lnSpc>
              <a:spcAft>
                <a:spcPts val="450"/>
              </a:spcAft>
            </a:pPr>
            <a:r>
              <a:rPr lang="en-US" sz="1500" dirty="0">
                <a:solidFill>
                  <a:srgbClr val="DC3C00"/>
                </a:solidFill>
              </a:rPr>
              <a:t>Level 2</a:t>
            </a:r>
          </a:p>
        </p:txBody>
      </p:sp>
      <p:sp>
        <p:nvSpPr>
          <p:cNvPr id="39" name="TextBox 38"/>
          <p:cNvSpPr txBox="1"/>
          <p:nvPr/>
        </p:nvSpPr>
        <p:spPr>
          <a:xfrm>
            <a:off x="7438480" y="6294674"/>
            <a:ext cx="1161907" cy="433452"/>
          </a:xfrm>
          <a:prstGeom prst="rect">
            <a:avLst/>
          </a:prstGeom>
          <a:noFill/>
        </p:spPr>
        <p:txBody>
          <a:bodyPr wrap="none" lIns="137141" tIns="109712" rIns="137141" bIns="109712" rtlCol="0">
            <a:spAutoFit/>
          </a:bodyPr>
          <a:lstStyle/>
          <a:p>
            <a:pPr>
              <a:lnSpc>
                <a:spcPct val="90000"/>
              </a:lnSpc>
              <a:spcAft>
                <a:spcPts val="450"/>
              </a:spcAft>
            </a:pPr>
            <a:r>
              <a:rPr lang="en-US" sz="1500" dirty="0">
                <a:solidFill>
                  <a:srgbClr val="DC3C00"/>
                </a:solidFill>
              </a:rPr>
              <a:t>Boss Level</a:t>
            </a:r>
          </a:p>
        </p:txBody>
      </p:sp>
      <p:sp>
        <p:nvSpPr>
          <p:cNvPr id="11" name="TextBox 10"/>
          <p:cNvSpPr txBox="1"/>
          <p:nvPr/>
        </p:nvSpPr>
        <p:spPr>
          <a:xfrm>
            <a:off x="9376299" y="6283044"/>
            <a:ext cx="1124958" cy="433452"/>
          </a:xfrm>
          <a:prstGeom prst="rect">
            <a:avLst/>
          </a:prstGeom>
          <a:noFill/>
        </p:spPr>
        <p:txBody>
          <a:bodyPr wrap="none" lIns="137141" tIns="109712" rIns="137141" bIns="109712" rtlCol="0">
            <a:spAutoFit/>
          </a:bodyPr>
          <a:lstStyle/>
          <a:p>
            <a:pPr>
              <a:lnSpc>
                <a:spcPct val="90000"/>
              </a:lnSpc>
              <a:spcAft>
                <a:spcPts val="450"/>
              </a:spcAft>
            </a:pPr>
            <a:r>
              <a:rPr lang="en-US" sz="1500" dirty="0">
                <a:solidFill>
                  <a:srgbClr val="DC3C00"/>
                </a:solidFill>
              </a:rPr>
              <a:t># of users</a:t>
            </a:r>
          </a:p>
        </p:txBody>
      </p:sp>
      <p:sp>
        <p:nvSpPr>
          <p:cNvPr id="12" name="TextBox 11"/>
          <p:cNvSpPr txBox="1"/>
          <p:nvPr/>
        </p:nvSpPr>
        <p:spPr>
          <a:xfrm>
            <a:off x="1414075" y="2086179"/>
            <a:ext cx="1089939" cy="4382883"/>
          </a:xfrm>
          <a:prstGeom prst="rect">
            <a:avLst/>
          </a:prstGeom>
          <a:noFill/>
        </p:spPr>
        <p:txBody>
          <a:bodyPr wrap="square" lIns="137141" tIns="109712" rIns="137141" bIns="109712" rtlCol="0">
            <a:spAutoFit/>
          </a:bodyPr>
          <a:lstStyle/>
          <a:p>
            <a:pPr algn="r">
              <a:lnSpc>
                <a:spcPct val="90000"/>
              </a:lnSpc>
              <a:spcAft>
                <a:spcPts val="450"/>
              </a:spcAft>
            </a:pPr>
            <a:r>
              <a:rPr lang="en-US" sz="1500" dirty="0">
                <a:solidFill>
                  <a:srgbClr val="DC3C00"/>
                </a:solidFill>
              </a:rPr>
              <a:t>&gt;100,000</a:t>
            </a:r>
          </a:p>
          <a:p>
            <a:pPr algn="r">
              <a:lnSpc>
                <a:spcPct val="90000"/>
              </a:lnSpc>
              <a:spcAft>
                <a:spcPts val="450"/>
              </a:spcAft>
            </a:pPr>
            <a:r>
              <a:rPr lang="en-US" sz="1500" dirty="0">
                <a:solidFill>
                  <a:srgbClr val="DC3C00"/>
                </a:solidFill>
              </a:rPr>
              <a:t>RPS</a:t>
            </a: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r>
              <a:rPr lang="en-US" sz="1500" dirty="0">
                <a:solidFill>
                  <a:srgbClr val="DC3C00"/>
                </a:solidFill>
              </a:rPr>
              <a:t>&gt;10,000</a:t>
            </a:r>
          </a:p>
          <a:p>
            <a:pPr algn="r">
              <a:lnSpc>
                <a:spcPct val="90000"/>
              </a:lnSpc>
              <a:spcAft>
                <a:spcPts val="450"/>
              </a:spcAft>
            </a:pPr>
            <a:r>
              <a:rPr lang="en-US" sz="1500" dirty="0">
                <a:solidFill>
                  <a:srgbClr val="DC3C00"/>
                </a:solidFill>
              </a:rPr>
              <a:t>RPS</a:t>
            </a: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r>
              <a:rPr lang="en-US" sz="1500" dirty="0">
                <a:solidFill>
                  <a:srgbClr val="DC3C00"/>
                </a:solidFill>
              </a:rPr>
              <a:t>&gt;100</a:t>
            </a:r>
          </a:p>
          <a:p>
            <a:pPr algn="r">
              <a:lnSpc>
                <a:spcPct val="90000"/>
              </a:lnSpc>
              <a:spcAft>
                <a:spcPts val="450"/>
              </a:spcAft>
            </a:pPr>
            <a:r>
              <a:rPr lang="en-US" sz="1500" dirty="0">
                <a:solidFill>
                  <a:srgbClr val="DC3C00"/>
                </a:solidFill>
              </a:rPr>
              <a:t>RPS</a:t>
            </a:r>
          </a:p>
        </p:txBody>
      </p:sp>
      <p:pic>
        <p:nvPicPr>
          <p:cNvPr id="2" name="Picture 1"/>
          <p:cNvPicPr>
            <a:picLocks noChangeAspect="1"/>
          </p:cNvPicPr>
          <p:nvPr/>
        </p:nvPicPr>
        <p:blipFill>
          <a:blip r:embed="rId2">
            <a:duotone>
              <a:schemeClr val="accent1">
                <a:shade val="45000"/>
                <a:satMod val="135000"/>
              </a:schemeClr>
              <a:prstClr val="white"/>
            </a:duotone>
          </a:blip>
          <a:stretch>
            <a:fillRect/>
          </a:stretch>
        </p:blipFill>
        <p:spPr>
          <a:xfrm>
            <a:off x="2533268" y="5663651"/>
            <a:ext cx="206403" cy="206403"/>
          </a:xfrm>
          <a:prstGeom prst="rect">
            <a:avLst/>
          </a:prstGeom>
        </p:spPr>
      </p:pic>
      <p:pic>
        <p:nvPicPr>
          <p:cNvPr id="124" name="Picture 123"/>
          <p:cNvPicPr>
            <a:picLocks noChangeAspect="1"/>
          </p:cNvPicPr>
          <p:nvPr/>
        </p:nvPicPr>
        <p:blipFill>
          <a:blip r:embed="rId2">
            <a:duotone>
              <a:schemeClr val="accent1">
                <a:shade val="45000"/>
                <a:satMod val="135000"/>
              </a:schemeClr>
              <a:prstClr val="white"/>
            </a:duotone>
          </a:blip>
          <a:stretch>
            <a:fillRect/>
          </a:stretch>
        </p:blipFill>
        <p:spPr>
          <a:xfrm>
            <a:off x="3001298" y="5832942"/>
            <a:ext cx="206403" cy="206403"/>
          </a:xfrm>
          <a:prstGeom prst="rect">
            <a:avLst/>
          </a:prstGeom>
        </p:spPr>
      </p:pic>
      <p:pic>
        <p:nvPicPr>
          <p:cNvPr id="126" name="Picture 125"/>
          <p:cNvPicPr>
            <a:picLocks noChangeAspect="1"/>
          </p:cNvPicPr>
          <p:nvPr/>
        </p:nvPicPr>
        <p:blipFill>
          <a:blip r:embed="rId2">
            <a:duotone>
              <a:schemeClr val="accent1">
                <a:shade val="45000"/>
                <a:satMod val="135000"/>
              </a:schemeClr>
              <a:prstClr val="white"/>
            </a:duotone>
          </a:blip>
          <a:stretch>
            <a:fillRect/>
          </a:stretch>
        </p:blipFill>
        <p:spPr>
          <a:xfrm>
            <a:off x="2844135" y="5974518"/>
            <a:ext cx="206403" cy="206403"/>
          </a:xfrm>
          <a:prstGeom prst="rect">
            <a:avLst/>
          </a:prstGeom>
        </p:spPr>
      </p:pic>
      <p:pic>
        <p:nvPicPr>
          <p:cNvPr id="127" name="Picture 126"/>
          <p:cNvPicPr>
            <a:picLocks noChangeAspect="1"/>
          </p:cNvPicPr>
          <p:nvPr/>
        </p:nvPicPr>
        <p:blipFill>
          <a:blip r:embed="rId3"/>
          <a:stretch>
            <a:fillRect/>
          </a:stretch>
        </p:blipFill>
        <p:spPr>
          <a:xfrm>
            <a:off x="3261468" y="5852068"/>
            <a:ext cx="206403" cy="206403"/>
          </a:xfrm>
          <a:prstGeom prst="rect">
            <a:avLst/>
          </a:prstGeom>
        </p:spPr>
      </p:pic>
      <p:pic>
        <p:nvPicPr>
          <p:cNvPr id="128" name="Picture 127"/>
          <p:cNvPicPr>
            <a:picLocks noChangeAspect="1"/>
          </p:cNvPicPr>
          <p:nvPr/>
        </p:nvPicPr>
        <p:blipFill>
          <a:blip r:embed="rId3"/>
          <a:stretch>
            <a:fillRect/>
          </a:stretch>
        </p:blipFill>
        <p:spPr>
          <a:xfrm>
            <a:off x="2626971" y="5910760"/>
            <a:ext cx="206403" cy="206403"/>
          </a:xfrm>
          <a:prstGeom prst="rect">
            <a:avLst/>
          </a:prstGeom>
        </p:spPr>
      </p:pic>
      <p:pic>
        <p:nvPicPr>
          <p:cNvPr id="129" name="Picture 128"/>
          <p:cNvPicPr>
            <a:picLocks noChangeAspect="1"/>
          </p:cNvPicPr>
          <p:nvPr/>
        </p:nvPicPr>
        <p:blipFill>
          <a:blip r:embed="rId3"/>
          <a:stretch>
            <a:fillRect/>
          </a:stretch>
        </p:blipFill>
        <p:spPr>
          <a:xfrm>
            <a:off x="2820177" y="5661316"/>
            <a:ext cx="206403" cy="20640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674" y="5615002"/>
            <a:ext cx="208504" cy="208504"/>
          </a:xfrm>
          <a:prstGeom prst="rect">
            <a:avLst/>
          </a:prstGeom>
        </p:spPr>
      </p:pic>
      <p:pic>
        <p:nvPicPr>
          <p:cNvPr id="130" name="Picture 1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066" y="6025818"/>
            <a:ext cx="208504" cy="208504"/>
          </a:xfrm>
          <a:prstGeom prst="rect">
            <a:avLst/>
          </a:prstGeom>
        </p:spPr>
      </p:pic>
      <p:pic>
        <p:nvPicPr>
          <p:cNvPr id="131" name="Picture 1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671" y="5719568"/>
            <a:ext cx="208504" cy="208504"/>
          </a:xfrm>
          <a:prstGeom prst="rect">
            <a:avLst/>
          </a:prstGeom>
        </p:spPr>
      </p:pic>
      <p:pic>
        <p:nvPicPr>
          <p:cNvPr id="142" name="Picture 141"/>
          <p:cNvPicPr>
            <a:picLocks noChangeAspect="1"/>
          </p:cNvPicPr>
          <p:nvPr/>
        </p:nvPicPr>
        <p:blipFill>
          <a:blip r:embed="rId2">
            <a:duotone>
              <a:schemeClr val="accent1">
                <a:shade val="45000"/>
                <a:satMod val="135000"/>
              </a:schemeClr>
              <a:prstClr val="white"/>
            </a:duotone>
          </a:blip>
          <a:stretch>
            <a:fillRect/>
          </a:stretch>
        </p:blipFill>
        <p:spPr>
          <a:xfrm>
            <a:off x="4219373" y="4468956"/>
            <a:ext cx="206403" cy="206403"/>
          </a:xfrm>
          <a:prstGeom prst="rect">
            <a:avLst/>
          </a:prstGeom>
        </p:spPr>
      </p:pic>
      <p:pic>
        <p:nvPicPr>
          <p:cNvPr id="144" name="Picture 143"/>
          <p:cNvPicPr>
            <a:picLocks noChangeAspect="1"/>
          </p:cNvPicPr>
          <p:nvPr/>
        </p:nvPicPr>
        <p:blipFill>
          <a:blip r:embed="rId2">
            <a:duotone>
              <a:schemeClr val="accent1">
                <a:shade val="45000"/>
                <a:satMod val="135000"/>
              </a:schemeClr>
              <a:prstClr val="white"/>
            </a:duotone>
          </a:blip>
          <a:stretch>
            <a:fillRect/>
          </a:stretch>
        </p:blipFill>
        <p:spPr>
          <a:xfrm>
            <a:off x="4687404" y="4638247"/>
            <a:ext cx="206403" cy="206403"/>
          </a:xfrm>
          <a:prstGeom prst="rect">
            <a:avLst/>
          </a:prstGeom>
        </p:spPr>
      </p:pic>
      <p:pic>
        <p:nvPicPr>
          <p:cNvPr id="147" name="Picture 146"/>
          <p:cNvPicPr>
            <a:picLocks noChangeAspect="1"/>
          </p:cNvPicPr>
          <p:nvPr/>
        </p:nvPicPr>
        <p:blipFill>
          <a:blip r:embed="rId2">
            <a:duotone>
              <a:schemeClr val="accent1">
                <a:shade val="45000"/>
                <a:satMod val="135000"/>
              </a:schemeClr>
              <a:prstClr val="white"/>
            </a:duotone>
          </a:blip>
          <a:stretch>
            <a:fillRect/>
          </a:stretch>
        </p:blipFill>
        <p:spPr>
          <a:xfrm>
            <a:off x="4530241" y="4779823"/>
            <a:ext cx="206403" cy="206403"/>
          </a:xfrm>
          <a:prstGeom prst="rect">
            <a:avLst/>
          </a:prstGeom>
        </p:spPr>
      </p:pic>
      <p:pic>
        <p:nvPicPr>
          <p:cNvPr id="148" name="Picture 147"/>
          <p:cNvPicPr>
            <a:picLocks noChangeAspect="1"/>
          </p:cNvPicPr>
          <p:nvPr/>
        </p:nvPicPr>
        <p:blipFill>
          <a:blip r:embed="rId3">
            <a:duotone>
              <a:prstClr val="black"/>
              <a:schemeClr val="tx1">
                <a:tint val="45000"/>
                <a:satMod val="400000"/>
              </a:schemeClr>
            </a:duotone>
          </a:blip>
          <a:stretch>
            <a:fillRect/>
          </a:stretch>
        </p:blipFill>
        <p:spPr>
          <a:xfrm>
            <a:off x="4947574" y="4657373"/>
            <a:ext cx="206403" cy="206403"/>
          </a:xfrm>
          <a:prstGeom prst="rect">
            <a:avLst/>
          </a:prstGeom>
        </p:spPr>
      </p:pic>
      <p:pic>
        <p:nvPicPr>
          <p:cNvPr id="149" name="Picture 148"/>
          <p:cNvPicPr>
            <a:picLocks noChangeAspect="1"/>
          </p:cNvPicPr>
          <p:nvPr/>
        </p:nvPicPr>
        <p:blipFill>
          <a:blip r:embed="rId3">
            <a:duotone>
              <a:prstClr val="black"/>
              <a:schemeClr val="tx1">
                <a:tint val="45000"/>
                <a:satMod val="400000"/>
              </a:schemeClr>
            </a:duotone>
          </a:blip>
          <a:stretch>
            <a:fillRect/>
          </a:stretch>
        </p:blipFill>
        <p:spPr>
          <a:xfrm>
            <a:off x="4313076" y="4716065"/>
            <a:ext cx="206403" cy="206403"/>
          </a:xfrm>
          <a:prstGeom prst="rect">
            <a:avLst/>
          </a:prstGeom>
        </p:spPr>
      </p:pic>
      <p:pic>
        <p:nvPicPr>
          <p:cNvPr id="150" name="Picture 149"/>
          <p:cNvPicPr>
            <a:picLocks noChangeAspect="1"/>
          </p:cNvPicPr>
          <p:nvPr/>
        </p:nvPicPr>
        <p:blipFill>
          <a:blip r:embed="rId3">
            <a:duotone>
              <a:prstClr val="black"/>
              <a:schemeClr val="tx1">
                <a:tint val="45000"/>
                <a:satMod val="400000"/>
              </a:schemeClr>
            </a:duotone>
          </a:blip>
          <a:stretch>
            <a:fillRect/>
          </a:stretch>
        </p:blipFill>
        <p:spPr>
          <a:xfrm>
            <a:off x="4506283" y="4466621"/>
            <a:ext cx="206403" cy="206403"/>
          </a:xfrm>
          <a:prstGeom prst="rect">
            <a:avLst/>
          </a:prstGeom>
        </p:spPr>
      </p:pic>
      <p:pic>
        <p:nvPicPr>
          <p:cNvPr id="151" name="Picture 1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780" y="4420307"/>
            <a:ext cx="208504" cy="208504"/>
          </a:xfrm>
          <a:prstGeom prst="rect">
            <a:avLst/>
          </a:prstGeom>
        </p:spPr>
      </p:pic>
      <p:pic>
        <p:nvPicPr>
          <p:cNvPr id="161" name="Picture 1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172" y="4831123"/>
            <a:ext cx="208504" cy="208504"/>
          </a:xfrm>
          <a:prstGeom prst="rect">
            <a:avLst/>
          </a:prstGeom>
        </p:spPr>
      </p:pic>
      <p:pic>
        <p:nvPicPr>
          <p:cNvPr id="162" name="Picture 1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77" y="4524873"/>
            <a:ext cx="208504" cy="208504"/>
          </a:xfrm>
          <a:prstGeom prst="rect">
            <a:avLst/>
          </a:prstGeom>
        </p:spPr>
      </p:pic>
      <p:pic>
        <p:nvPicPr>
          <p:cNvPr id="163" name="Picture 162"/>
          <p:cNvPicPr>
            <a:picLocks noChangeAspect="1"/>
          </p:cNvPicPr>
          <p:nvPr/>
        </p:nvPicPr>
        <p:blipFill>
          <a:blip r:embed="rId2">
            <a:duotone>
              <a:schemeClr val="accent1">
                <a:shade val="45000"/>
                <a:satMod val="135000"/>
              </a:schemeClr>
              <a:prstClr val="white"/>
            </a:duotone>
          </a:blip>
          <a:stretch>
            <a:fillRect/>
          </a:stretch>
        </p:blipFill>
        <p:spPr>
          <a:xfrm>
            <a:off x="4907474" y="4002996"/>
            <a:ext cx="206403" cy="206403"/>
          </a:xfrm>
          <a:prstGeom prst="rect">
            <a:avLst/>
          </a:prstGeom>
        </p:spPr>
      </p:pic>
      <p:pic>
        <p:nvPicPr>
          <p:cNvPr id="164" name="Picture 163"/>
          <p:cNvPicPr>
            <a:picLocks noChangeAspect="1"/>
          </p:cNvPicPr>
          <p:nvPr/>
        </p:nvPicPr>
        <p:blipFill>
          <a:blip r:embed="rId2">
            <a:duotone>
              <a:schemeClr val="accent1">
                <a:shade val="45000"/>
                <a:satMod val="135000"/>
              </a:schemeClr>
              <a:prstClr val="white"/>
            </a:duotone>
          </a:blip>
          <a:stretch>
            <a:fillRect/>
          </a:stretch>
        </p:blipFill>
        <p:spPr>
          <a:xfrm>
            <a:off x="5375505" y="4172287"/>
            <a:ext cx="206403" cy="206403"/>
          </a:xfrm>
          <a:prstGeom prst="rect">
            <a:avLst/>
          </a:prstGeom>
        </p:spPr>
      </p:pic>
      <p:pic>
        <p:nvPicPr>
          <p:cNvPr id="165" name="Picture 164"/>
          <p:cNvPicPr>
            <a:picLocks noChangeAspect="1"/>
          </p:cNvPicPr>
          <p:nvPr/>
        </p:nvPicPr>
        <p:blipFill>
          <a:blip r:embed="rId2">
            <a:duotone>
              <a:schemeClr val="accent1">
                <a:shade val="45000"/>
                <a:satMod val="135000"/>
              </a:schemeClr>
              <a:prstClr val="white"/>
            </a:duotone>
          </a:blip>
          <a:stretch>
            <a:fillRect/>
          </a:stretch>
        </p:blipFill>
        <p:spPr>
          <a:xfrm>
            <a:off x="5218342" y="4313863"/>
            <a:ext cx="206403" cy="206403"/>
          </a:xfrm>
          <a:prstGeom prst="rect">
            <a:avLst/>
          </a:prstGeom>
        </p:spPr>
      </p:pic>
      <p:pic>
        <p:nvPicPr>
          <p:cNvPr id="166" name="Picture 165"/>
          <p:cNvPicPr>
            <a:picLocks noChangeAspect="1"/>
          </p:cNvPicPr>
          <p:nvPr/>
        </p:nvPicPr>
        <p:blipFill>
          <a:blip r:embed="rId3">
            <a:duotone>
              <a:prstClr val="black"/>
              <a:schemeClr val="tx1">
                <a:tint val="45000"/>
                <a:satMod val="400000"/>
              </a:schemeClr>
            </a:duotone>
          </a:blip>
          <a:stretch>
            <a:fillRect/>
          </a:stretch>
        </p:blipFill>
        <p:spPr>
          <a:xfrm>
            <a:off x="5635675" y="4191413"/>
            <a:ext cx="206403" cy="206403"/>
          </a:xfrm>
          <a:prstGeom prst="rect">
            <a:avLst/>
          </a:prstGeom>
        </p:spPr>
      </p:pic>
      <p:pic>
        <p:nvPicPr>
          <p:cNvPr id="167" name="Picture 166"/>
          <p:cNvPicPr>
            <a:picLocks noChangeAspect="1"/>
          </p:cNvPicPr>
          <p:nvPr/>
        </p:nvPicPr>
        <p:blipFill>
          <a:blip r:embed="rId3">
            <a:duotone>
              <a:prstClr val="black"/>
              <a:schemeClr val="tx1">
                <a:tint val="45000"/>
                <a:satMod val="400000"/>
              </a:schemeClr>
            </a:duotone>
          </a:blip>
          <a:stretch>
            <a:fillRect/>
          </a:stretch>
        </p:blipFill>
        <p:spPr>
          <a:xfrm>
            <a:off x="5001177" y="4250105"/>
            <a:ext cx="206403" cy="206403"/>
          </a:xfrm>
          <a:prstGeom prst="rect">
            <a:avLst/>
          </a:prstGeom>
        </p:spPr>
      </p:pic>
      <p:pic>
        <p:nvPicPr>
          <p:cNvPr id="168" name="Picture 167"/>
          <p:cNvPicPr>
            <a:picLocks noChangeAspect="1"/>
          </p:cNvPicPr>
          <p:nvPr/>
        </p:nvPicPr>
        <p:blipFill>
          <a:blip r:embed="rId3">
            <a:duotone>
              <a:prstClr val="black"/>
              <a:schemeClr val="tx1">
                <a:tint val="45000"/>
                <a:satMod val="400000"/>
              </a:schemeClr>
            </a:duotone>
          </a:blip>
          <a:stretch>
            <a:fillRect/>
          </a:stretch>
        </p:blipFill>
        <p:spPr>
          <a:xfrm>
            <a:off x="5194383" y="4000661"/>
            <a:ext cx="206403" cy="206403"/>
          </a:xfrm>
          <a:prstGeom prst="rect">
            <a:avLst/>
          </a:prstGeom>
        </p:spPr>
      </p:pic>
      <p:pic>
        <p:nvPicPr>
          <p:cNvPr id="169" name="Picture 1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881" y="3954347"/>
            <a:ext cx="208504" cy="208504"/>
          </a:xfrm>
          <a:prstGeom prst="rect">
            <a:avLst/>
          </a:prstGeom>
        </p:spPr>
      </p:pic>
      <p:pic>
        <p:nvPicPr>
          <p:cNvPr id="170" name="Picture 1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0273" y="4365163"/>
            <a:ext cx="208504" cy="208504"/>
          </a:xfrm>
          <a:prstGeom prst="rect">
            <a:avLst/>
          </a:prstGeom>
        </p:spPr>
      </p:pic>
      <p:pic>
        <p:nvPicPr>
          <p:cNvPr id="171" name="Picture 1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878" y="4058913"/>
            <a:ext cx="208504" cy="208504"/>
          </a:xfrm>
          <a:prstGeom prst="rect">
            <a:avLst/>
          </a:prstGeom>
        </p:spPr>
      </p:pic>
      <p:pic>
        <p:nvPicPr>
          <p:cNvPr id="172" name="Picture 171"/>
          <p:cNvPicPr>
            <a:picLocks noChangeAspect="1"/>
          </p:cNvPicPr>
          <p:nvPr/>
        </p:nvPicPr>
        <p:blipFill>
          <a:blip r:embed="rId2">
            <a:duotone>
              <a:schemeClr val="accent1">
                <a:shade val="45000"/>
                <a:satMod val="135000"/>
              </a:schemeClr>
              <a:prstClr val="white"/>
            </a:duotone>
          </a:blip>
          <a:stretch>
            <a:fillRect/>
          </a:stretch>
        </p:blipFill>
        <p:spPr>
          <a:xfrm>
            <a:off x="4371324" y="4221846"/>
            <a:ext cx="206403" cy="206403"/>
          </a:xfrm>
          <a:prstGeom prst="rect">
            <a:avLst/>
          </a:prstGeom>
        </p:spPr>
      </p:pic>
      <p:pic>
        <p:nvPicPr>
          <p:cNvPr id="173" name="Picture 172"/>
          <p:cNvPicPr>
            <a:picLocks noChangeAspect="1"/>
          </p:cNvPicPr>
          <p:nvPr/>
        </p:nvPicPr>
        <p:blipFill>
          <a:blip r:embed="rId2">
            <a:duotone>
              <a:schemeClr val="accent1">
                <a:shade val="45000"/>
                <a:satMod val="135000"/>
              </a:schemeClr>
              <a:prstClr val="white"/>
            </a:duotone>
          </a:blip>
          <a:stretch>
            <a:fillRect/>
          </a:stretch>
        </p:blipFill>
        <p:spPr>
          <a:xfrm>
            <a:off x="5375505" y="4580618"/>
            <a:ext cx="206403" cy="206403"/>
          </a:xfrm>
          <a:prstGeom prst="rect">
            <a:avLst/>
          </a:prstGeom>
        </p:spPr>
      </p:pic>
      <p:pic>
        <p:nvPicPr>
          <p:cNvPr id="174" name="Picture 173"/>
          <p:cNvPicPr>
            <a:picLocks noChangeAspect="1"/>
          </p:cNvPicPr>
          <p:nvPr/>
        </p:nvPicPr>
        <p:blipFill>
          <a:blip r:embed="rId2">
            <a:duotone>
              <a:schemeClr val="accent1">
                <a:shade val="45000"/>
                <a:satMod val="135000"/>
              </a:schemeClr>
              <a:prstClr val="white"/>
            </a:duotone>
          </a:blip>
          <a:stretch>
            <a:fillRect/>
          </a:stretch>
        </p:blipFill>
        <p:spPr>
          <a:xfrm>
            <a:off x="5617645" y="4569822"/>
            <a:ext cx="206403" cy="206403"/>
          </a:xfrm>
          <a:prstGeom prst="rect">
            <a:avLst/>
          </a:prstGeom>
        </p:spPr>
      </p:pic>
      <p:pic>
        <p:nvPicPr>
          <p:cNvPr id="175" name="Picture 174"/>
          <p:cNvPicPr>
            <a:picLocks noChangeAspect="1"/>
          </p:cNvPicPr>
          <p:nvPr/>
        </p:nvPicPr>
        <p:blipFill>
          <a:blip r:embed="rId3">
            <a:duotone>
              <a:prstClr val="black"/>
              <a:schemeClr val="tx1">
                <a:tint val="45000"/>
                <a:satMod val="400000"/>
              </a:schemeClr>
            </a:duotone>
          </a:blip>
          <a:stretch>
            <a:fillRect/>
          </a:stretch>
        </p:blipFill>
        <p:spPr>
          <a:xfrm>
            <a:off x="5411242" y="4816805"/>
            <a:ext cx="206403" cy="206403"/>
          </a:xfrm>
          <a:prstGeom prst="rect">
            <a:avLst/>
          </a:prstGeom>
        </p:spPr>
      </p:pic>
      <p:pic>
        <p:nvPicPr>
          <p:cNvPr id="176" name="Picture 175"/>
          <p:cNvPicPr>
            <a:picLocks noChangeAspect="1"/>
          </p:cNvPicPr>
          <p:nvPr/>
        </p:nvPicPr>
        <p:blipFill>
          <a:blip r:embed="rId3">
            <a:duotone>
              <a:prstClr val="black"/>
              <a:schemeClr val="tx1">
                <a:tint val="45000"/>
                <a:satMod val="400000"/>
              </a:schemeClr>
            </a:duotone>
          </a:blip>
          <a:stretch>
            <a:fillRect/>
          </a:stretch>
        </p:blipFill>
        <p:spPr>
          <a:xfrm>
            <a:off x="5137535" y="4813467"/>
            <a:ext cx="206403" cy="206403"/>
          </a:xfrm>
          <a:prstGeom prst="rect">
            <a:avLst/>
          </a:prstGeom>
        </p:spPr>
      </p:pic>
      <p:pic>
        <p:nvPicPr>
          <p:cNvPr id="177" name="Picture 176"/>
          <p:cNvPicPr>
            <a:picLocks noChangeAspect="1"/>
          </p:cNvPicPr>
          <p:nvPr/>
        </p:nvPicPr>
        <p:blipFill>
          <a:blip r:embed="rId3">
            <a:duotone>
              <a:prstClr val="black"/>
              <a:schemeClr val="tx1">
                <a:tint val="45000"/>
                <a:satMod val="400000"/>
              </a:schemeClr>
            </a:duotone>
          </a:blip>
          <a:stretch>
            <a:fillRect/>
          </a:stretch>
        </p:blipFill>
        <p:spPr>
          <a:xfrm>
            <a:off x="4653303" y="4198875"/>
            <a:ext cx="206403" cy="206403"/>
          </a:xfrm>
          <a:prstGeom prst="rect">
            <a:avLst/>
          </a:prstGeom>
        </p:spPr>
      </p:pic>
      <p:pic>
        <p:nvPicPr>
          <p:cNvPr id="178" name="Picture 1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324" y="3978138"/>
            <a:ext cx="208504" cy="208504"/>
          </a:xfrm>
          <a:prstGeom prst="rect">
            <a:avLst/>
          </a:prstGeom>
        </p:spPr>
      </p:pic>
      <p:pic>
        <p:nvPicPr>
          <p:cNvPr id="179" name="Picture 1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0317" y="4685772"/>
            <a:ext cx="208504" cy="208504"/>
          </a:xfrm>
          <a:prstGeom prst="rect">
            <a:avLst/>
          </a:prstGeom>
        </p:spPr>
      </p:pic>
      <p:pic>
        <p:nvPicPr>
          <p:cNvPr id="180" name="Picture 1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830" y="4390222"/>
            <a:ext cx="208504" cy="208504"/>
          </a:xfrm>
          <a:prstGeom prst="rect">
            <a:avLst/>
          </a:prstGeom>
        </p:spPr>
      </p:pic>
      <p:pic>
        <p:nvPicPr>
          <p:cNvPr id="181" name="Picture 180"/>
          <p:cNvPicPr>
            <a:picLocks noChangeAspect="1"/>
          </p:cNvPicPr>
          <p:nvPr/>
        </p:nvPicPr>
        <p:blipFill>
          <a:blip r:embed="rId2">
            <a:duotone>
              <a:schemeClr val="accent1">
                <a:shade val="45000"/>
                <a:satMod val="135000"/>
              </a:schemeClr>
              <a:prstClr val="white"/>
            </a:duotone>
          </a:blip>
          <a:stretch>
            <a:fillRect/>
          </a:stretch>
        </p:blipFill>
        <p:spPr>
          <a:xfrm>
            <a:off x="6946987" y="2628890"/>
            <a:ext cx="206403" cy="206403"/>
          </a:xfrm>
          <a:prstGeom prst="rect">
            <a:avLst/>
          </a:prstGeom>
        </p:spPr>
      </p:pic>
      <p:pic>
        <p:nvPicPr>
          <p:cNvPr id="182" name="Picture 181"/>
          <p:cNvPicPr>
            <a:picLocks noChangeAspect="1"/>
          </p:cNvPicPr>
          <p:nvPr/>
        </p:nvPicPr>
        <p:blipFill>
          <a:blip r:embed="rId2">
            <a:duotone>
              <a:schemeClr val="accent1">
                <a:shade val="45000"/>
                <a:satMod val="135000"/>
              </a:schemeClr>
              <a:prstClr val="white"/>
            </a:duotone>
          </a:blip>
          <a:stretch>
            <a:fillRect/>
          </a:stretch>
        </p:blipFill>
        <p:spPr>
          <a:xfrm>
            <a:off x="7415018" y="2798181"/>
            <a:ext cx="206403" cy="206403"/>
          </a:xfrm>
          <a:prstGeom prst="rect">
            <a:avLst/>
          </a:prstGeom>
        </p:spPr>
      </p:pic>
      <p:pic>
        <p:nvPicPr>
          <p:cNvPr id="183" name="Picture 182"/>
          <p:cNvPicPr>
            <a:picLocks noChangeAspect="1"/>
          </p:cNvPicPr>
          <p:nvPr/>
        </p:nvPicPr>
        <p:blipFill>
          <a:blip r:embed="rId2">
            <a:duotone>
              <a:schemeClr val="accent1">
                <a:shade val="45000"/>
                <a:satMod val="135000"/>
              </a:schemeClr>
              <a:prstClr val="white"/>
            </a:duotone>
          </a:blip>
          <a:stretch>
            <a:fillRect/>
          </a:stretch>
        </p:blipFill>
        <p:spPr>
          <a:xfrm>
            <a:off x="7257855" y="2939757"/>
            <a:ext cx="206403" cy="206403"/>
          </a:xfrm>
          <a:prstGeom prst="rect">
            <a:avLst/>
          </a:prstGeom>
        </p:spPr>
      </p:pic>
      <p:pic>
        <p:nvPicPr>
          <p:cNvPr id="184" name="Picture 183"/>
          <p:cNvPicPr>
            <a:picLocks noChangeAspect="1"/>
          </p:cNvPicPr>
          <p:nvPr/>
        </p:nvPicPr>
        <p:blipFill>
          <a:blip r:embed="rId3">
            <a:duotone>
              <a:prstClr val="black"/>
              <a:schemeClr val="tx1">
                <a:tint val="45000"/>
                <a:satMod val="400000"/>
              </a:schemeClr>
            </a:duotone>
          </a:blip>
          <a:stretch>
            <a:fillRect/>
          </a:stretch>
        </p:blipFill>
        <p:spPr>
          <a:xfrm>
            <a:off x="7675188" y="2817307"/>
            <a:ext cx="206403" cy="206403"/>
          </a:xfrm>
          <a:prstGeom prst="rect">
            <a:avLst/>
          </a:prstGeom>
        </p:spPr>
      </p:pic>
      <p:pic>
        <p:nvPicPr>
          <p:cNvPr id="185" name="Picture 184"/>
          <p:cNvPicPr>
            <a:picLocks noChangeAspect="1"/>
          </p:cNvPicPr>
          <p:nvPr/>
        </p:nvPicPr>
        <p:blipFill>
          <a:blip r:embed="rId3">
            <a:duotone>
              <a:prstClr val="black"/>
              <a:schemeClr val="tx1">
                <a:tint val="45000"/>
                <a:satMod val="400000"/>
              </a:schemeClr>
            </a:duotone>
          </a:blip>
          <a:stretch>
            <a:fillRect/>
          </a:stretch>
        </p:blipFill>
        <p:spPr>
          <a:xfrm>
            <a:off x="7040690" y="2875999"/>
            <a:ext cx="206403" cy="206403"/>
          </a:xfrm>
          <a:prstGeom prst="rect">
            <a:avLst/>
          </a:prstGeom>
        </p:spPr>
      </p:pic>
      <p:pic>
        <p:nvPicPr>
          <p:cNvPr id="186" name="Picture 185"/>
          <p:cNvPicPr>
            <a:picLocks noChangeAspect="1"/>
          </p:cNvPicPr>
          <p:nvPr/>
        </p:nvPicPr>
        <p:blipFill>
          <a:blip r:embed="rId3">
            <a:duotone>
              <a:prstClr val="black"/>
              <a:schemeClr val="tx1">
                <a:tint val="45000"/>
                <a:satMod val="400000"/>
              </a:schemeClr>
            </a:duotone>
          </a:blip>
          <a:stretch>
            <a:fillRect/>
          </a:stretch>
        </p:blipFill>
        <p:spPr>
          <a:xfrm>
            <a:off x="7233896" y="2626555"/>
            <a:ext cx="206403" cy="206403"/>
          </a:xfrm>
          <a:prstGeom prst="rect">
            <a:avLst/>
          </a:prstGeom>
        </p:spPr>
      </p:pic>
      <p:pic>
        <p:nvPicPr>
          <p:cNvPr id="187" name="Picture 1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394" y="2580241"/>
            <a:ext cx="208504" cy="208504"/>
          </a:xfrm>
          <a:prstGeom prst="rect">
            <a:avLst/>
          </a:prstGeom>
        </p:spPr>
      </p:pic>
      <p:pic>
        <p:nvPicPr>
          <p:cNvPr id="188" name="Picture 1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786" y="2991057"/>
            <a:ext cx="208504" cy="208504"/>
          </a:xfrm>
          <a:prstGeom prst="rect">
            <a:avLst/>
          </a:prstGeom>
        </p:spPr>
      </p:pic>
      <p:pic>
        <p:nvPicPr>
          <p:cNvPr id="189" name="Picture 18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391" y="2684807"/>
            <a:ext cx="208504" cy="208504"/>
          </a:xfrm>
          <a:prstGeom prst="rect">
            <a:avLst/>
          </a:prstGeom>
        </p:spPr>
      </p:pic>
      <p:pic>
        <p:nvPicPr>
          <p:cNvPr id="190" name="Picture 189"/>
          <p:cNvPicPr>
            <a:picLocks noChangeAspect="1"/>
          </p:cNvPicPr>
          <p:nvPr/>
        </p:nvPicPr>
        <p:blipFill>
          <a:blip r:embed="rId2">
            <a:duotone>
              <a:schemeClr val="accent1">
                <a:shade val="45000"/>
                <a:satMod val="135000"/>
              </a:schemeClr>
              <a:prstClr val="white"/>
            </a:duotone>
          </a:blip>
          <a:stretch>
            <a:fillRect/>
          </a:stretch>
        </p:blipFill>
        <p:spPr>
          <a:xfrm>
            <a:off x="7635088" y="2162930"/>
            <a:ext cx="206403" cy="206403"/>
          </a:xfrm>
          <a:prstGeom prst="rect">
            <a:avLst/>
          </a:prstGeom>
        </p:spPr>
      </p:pic>
      <p:pic>
        <p:nvPicPr>
          <p:cNvPr id="191" name="Picture 190"/>
          <p:cNvPicPr>
            <a:picLocks noChangeAspect="1"/>
          </p:cNvPicPr>
          <p:nvPr/>
        </p:nvPicPr>
        <p:blipFill>
          <a:blip r:embed="rId2">
            <a:duotone>
              <a:schemeClr val="accent1">
                <a:shade val="45000"/>
                <a:satMod val="135000"/>
              </a:schemeClr>
              <a:prstClr val="white"/>
            </a:duotone>
          </a:blip>
          <a:stretch>
            <a:fillRect/>
          </a:stretch>
        </p:blipFill>
        <p:spPr>
          <a:xfrm>
            <a:off x="8103119" y="2332221"/>
            <a:ext cx="206403" cy="206403"/>
          </a:xfrm>
          <a:prstGeom prst="rect">
            <a:avLst/>
          </a:prstGeom>
        </p:spPr>
      </p:pic>
      <p:pic>
        <p:nvPicPr>
          <p:cNvPr id="192" name="Picture 191"/>
          <p:cNvPicPr>
            <a:picLocks noChangeAspect="1"/>
          </p:cNvPicPr>
          <p:nvPr/>
        </p:nvPicPr>
        <p:blipFill>
          <a:blip r:embed="rId2">
            <a:duotone>
              <a:schemeClr val="accent1">
                <a:shade val="45000"/>
                <a:satMod val="135000"/>
              </a:schemeClr>
              <a:prstClr val="white"/>
            </a:duotone>
          </a:blip>
          <a:stretch>
            <a:fillRect/>
          </a:stretch>
        </p:blipFill>
        <p:spPr>
          <a:xfrm>
            <a:off x="7945956" y="2473797"/>
            <a:ext cx="206403" cy="206403"/>
          </a:xfrm>
          <a:prstGeom prst="rect">
            <a:avLst/>
          </a:prstGeom>
        </p:spPr>
      </p:pic>
      <p:pic>
        <p:nvPicPr>
          <p:cNvPr id="193" name="Picture 192"/>
          <p:cNvPicPr>
            <a:picLocks noChangeAspect="1"/>
          </p:cNvPicPr>
          <p:nvPr/>
        </p:nvPicPr>
        <p:blipFill>
          <a:blip r:embed="rId3">
            <a:duotone>
              <a:prstClr val="black"/>
              <a:schemeClr val="tx1">
                <a:tint val="45000"/>
                <a:satMod val="400000"/>
              </a:schemeClr>
            </a:duotone>
          </a:blip>
          <a:stretch>
            <a:fillRect/>
          </a:stretch>
        </p:blipFill>
        <p:spPr>
          <a:xfrm>
            <a:off x="8363289" y="2351347"/>
            <a:ext cx="206403" cy="206403"/>
          </a:xfrm>
          <a:prstGeom prst="rect">
            <a:avLst/>
          </a:prstGeom>
        </p:spPr>
      </p:pic>
      <p:pic>
        <p:nvPicPr>
          <p:cNvPr id="194" name="Picture 193"/>
          <p:cNvPicPr>
            <a:picLocks noChangeAspect="1"/>
          </p:cNvPicPr>
          <p:nvPr/>
        </p:nvPicPr>
        <p:blipFill>
          <a:blip r:embed="rId3">
            <a:duotone>
              <a:schemeClr val="accent4">
                <a:shade val="45000"/>
                <a:satMod val="135000"/>
              </a:schemeClr>
              <a:prstClr val="white"/>
            </a:duotone>
          </a:blip>
          <a:stretch>
            <a:fillRect/>
          </a:stretch>
        </p:blipFill>
        <p:spPr>
          <a:xfrm>
            <a:off x="7728791" y="2410039"/>
            <a:ext cx="206403" cy="206403"/>
          </a:xfrm>
          <a:prstGeom prst="rect">
            <a:avLst/>
          </a:prstGeom>
        </p:spPr>
      </p:pic>
      <p:pic>
        <p:nvPicPr>
          <p:cNvPr id="195" name="Picture 194"/>
          <p:cNvPicPr>
            <a:picLocks noChangeAspect="1"/>
          </p:cNvPicPr>
          <p:nvPr/>
        </p:nvPicPr>
        <p:blipFill>
          <a:blip r:embed="rId3">
            <a:duotone>
              <a:prstClr val="black"/>
              <a:schemeClr val="tx1">
                <a:tint val="45000"/>
                <a:satMod val="400000"/>
              </a:schemeClr>
            </a:duotone>
          </a:blip>
          <a:stretch>
            <a:fillRect/>
          </a:stretch>
        </p:blipFill>
        <p:spPr>
          <a:xfrm>
            <a:off x="7921997" y="2160595"/>
            <a:ext cx="206403" cy="206403"/>
          </a:xfrm>
          <a:prstGeom prst="rect">
            <a:avLst/>
          </a:prstGeom>
        </p:spPr>
      </p:pic>
      <p:pic>
        <p:nvPicPr>
          <p:cNvPr id="196" name="Picture 19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495" y="2114281"/>
            <a:ext cx="208504" cy="208504"/>
          </a:xfrm>
          <a:prstGeom prst="rect">
            <a:avLst/>
          </a:prstGeom>
        </p:spPr>
      </p:pic>
      <p:pic>
        <p:nvPicPr>
          <p:cNvPr id="197" name="Picture 19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887" y="2525097"/>
            <a:ext cx="208504" cy="208504"/>
          </a:xfrm>
          <a:prstGeom prst="rect">
            <a:avLst/>
          </a:prstGeom>
        </p:spPr>
      </p:pic>
      <p:pic>
        <p:nvPicPr>
          <p:cNvPr id="198" name="Picture 1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1492" y="2218847"/>
            <a:ext cx="208504" cy="208504"/>
          </a:xfrm>
          <a:prstGeom prst="rect">
            <a:avLst/>
          </a:prstGeom>
        </p:spPr>
      </p:pic>
      <p:pic>
        <p:nvPicPr>
          <p:cNvPr id="199" name="Picture 198"/>
          <p:cNvPicPr>
            <a:picLocks noChangeAspect="1"/>
          </p:cNvPicPr>
          <p:nvPr/>
        </p:nvPicPr>
        <p:blipFill>
          <a:blip r:embed="rId2">
            <a:duotone>
              <a:schemeClr val="accent1">
                <a:shade val="45000"/>
                <a:satMod val="135000"/>
              </a:schemeClr>
              <a:prstClr val="white"/>
            </a:duotone>
          </a:blip>
          <a:stretch>
            <a:fillRect/>
          </a:stretch>
        </p:blipFill>
        <p:spPr>
          <a:xfrm>
            <a:off x="7098938" y="2381780"/>
            <a:ext cx="206403" cy="206403"/>
          </a:xfrm>
          <a:prstGeom prst="rect">
            <a:avLst/>
          </a:prstGeom>
        </p:spPr>
      </p:pic>
      <p:pic>
        <p:nvPicPr>
          <p:cNvPr id="200" name="Picture 199"/>
          <p:cNvPicPr>
            <a:picLocks noChangeAspect="1"/>
          </p:cNvPicPr>
          <p:nvPr/>
        </p:nvPicPr>
        <p:blipFill>
          <a:blip r:embed="rId2">
            <a:duotone>
              <a:schemeClr val="accent1">
                <a:shade val="45000"/>
                <a:satMod val="135000"/>
              </a:schemeClr>
              <a:prstClr val="white"/>
            </a:duotone>
          </a:blip>
          <a:stretch>
            <a:fillRect/>
          </a:stretch>
        </p:blipFill>
        <p:spPr>
          <a:xfrm>
            <a:off x="8103119" y="2740552"/>
            <a:ext cx="206403" cy="206403"/>
          </a:xfrm>
          <a:prstGeom prst="rect">
            <a:avLst/>
          </a:prstGeom>
        </p:spPr>
      </p:pic>
      <p:pic>
        <p:nvPicPr>
          <p:cNvPr id="201" name="Picture 200"/>
          <p:cNvPicPr>
            <a:picLocks noChangeAspect="1"/>
          </p:cNvPicPr>
          <p:nvPr/>
        </p:nvPicPr>
        <p:blipFill>
          <a:blip r:embed="rId2">
            <a:duotone>
              <a:schemeClr val="accent1">
                <a:shade val="45000"/>
                <a:satMod val="135000"/>
              </a:schemeClr>
              <a:prstClr val="white"/>
            </a:duotone>
          </a:blip>
          <a:stretch>
            <a:fillRect/>
          </a:stretch>
        </p:blipFill>
        <p:spPr>
          <a:xfrm>
            <a:off x="8345259" y="2729756"/>
            <a:ext cx="206403" cy="206403"/>
          </a:xfrm>
          <a:prstGeom prst="rect">
            <a:avLst/>
          </a:prstGeom>
        </p:spPr>
      </p:pic>
      <p:pic>
        <p:nvPicPr>
          <p:cNvPr id="202" name="Picture 201"/>
          <p:cNvPicPr>
            <a:picLocks noChangeAspect="1"/>
          </p:cNvPicPr>
          <p:nvPr/>
        </p:nvPicPr>
        <p:blipFill>
          <a:blip r:embed="rId3">
            <a:duotone>
              <a:prstClr val="black"/>
              <a:schemeClr val="tx1">
                <a:tint val="45000"/>
                <a:satMod val="400000"/>
              </a:schemeClr>
            </a:duotone>
          </a:blip>
          <a:stretch>
            <a:fillRect/>
          </a:stretch>
        </p:blipFill>
        <p:spPr>
          <a:xfrm>
            <a:off x="8138856" y="2976739"/>
            <a:ext cx="206403" cy="206403"/>
          </a:xfrm>
          <a:prstGeom prst="rect">
            <a:avLst/>
          </a:prstGeom>
        </p:spPr>
      </p:pic>
      <p:pic>
        <p:nvPicPr>
          <p:cNvPr id="203" name="Picture 202"/>
          <p:cNvPicPr>
            <a:picLocks noChangeAspect="1"/>
          </p:cNvPicPr>
          <p:nvPr/>
        </p:nvPicPr>
        <p:blipFill>
          <a:blip r:embed="rId3">
            <a:duotone>
              <a:prstClr val="black"/>
              <a:schemeClr val="tx1">
                <a:tint val="45000"/>
                <a:satMod val="400000"/>
              </a:schemeClr>
            </a:duotone>
          </a:blip>
          <a:stretch>
            <a:fillRect/>
          </a:stretch>
        </p:blipFill>
        <p:spPr>
          <a:xfrm>
            <a:off x="7865149" y="2973401"/>
            <a:ext cx="206403" cy="206403"/>
          </a:xfrm>
          <a:prstGeom prst="rect">
            <a:avLst/>
          </a:prstGeom>
        </p:spPr>
      </p:pic>
      <p:pic>
        <p:nvPicPr>
          <p:cNvPr id="204" name="Picture 203"/>
          <p:cNvPicPr>
            <a:picLocks noChangeAspect="1"/>
          </p:cNvPicPr>
          <p:nvPr/>
        </p:nvPicPr>
        <p:blipFill>
          <a:blip r:embed="rId3">
            <a:duotone>
              <a:prstClr val="black"/>
              <a:schemeClr val="tx1">
                <a:tint val="45000"/>
                <a:satMod val="400000"/>
              </a:schemeClr>
            </a:duotone>
          </a:blip>
          <a:stretch>
            <a:fillRect/>
          </a:stretch>
        </p:blipFill>
        <p:spPr>
          <a:xfrm>
            <a:off x="7380917" y="2358809"/>
            <a:ext cx="206403" cy="206403"/>
          </a:xfrm>
          <a:prstGeom prst="rect">
            <a:avLst/>
          </a:prstGeom>
        </p:spPr>
      </p:pic>
      <p:pic>
        <p:nvPicPr>
          <p:cNvPr id="205" name="Picture 20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937" y="2138072"/>
            <a:ext cx="208504" cy="208504"/>
          </a:xfrm>
          <a:prstGeom prst="rect">
            <a:avLst/>
          </a:prstGeom>
        </p:spPr>
      </p:pic>
      <p:pic>
        <p:nvPicPr>
          <p:cNvPr id="206" name="Picture 20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7931" y="2845706"/>
            <a:ext cx="208504" cy="208504"/>
          </a:xfrm>
          <a:prstGeom prst="rect">
            <a:avLst/>
          </a:prstGeom>
        </p:spPr>
      </p:pic>
      <p:pic>
        <p:nvPicPr>
          <p:cNvPr id="207" name="Picture 2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5444" y="2550156"/>
            <a:ext cx="208504" cy="208504"/>
          </a:xfrm>
          <a:prstGeom prst="rect">
            <a:avLst/>
          </a:prstGeom>
        </p:spPr>
      </p:pic>
      <p:pic>
        <p:nvPicPr>
          <p:cNvPr id="208" name="Picture 207"/>
          <p:cNvPicPr>
            <a:picLocks noChangeAspect="1"/>
          </p:cNvPicPr>
          <p:nvPr/>
        </p:nvPicPr>
        <p:blipFill>
          <a:blip r:embed="rId2">
            <a:duotone>
              <a:schemeClr val="accent1">
                <a:shade val="45000"/>
                <a:satMod val="135000"/>
              </a:schemeClr>
              <a:prstClr val="white"/>
            </a:duotone>
          </a:blip>
          <a:stretch>
            <a:fillRect/>
          </a:stretch>
        </p:blipFill>
        <p:spPr>
          <a:xfrm>
            <a:off x="8025199" y="3145599"/>
            <a:ext cx="206403" cy="206403"/>
          </a:xfrm>
          <a:prstGeom prst="rect">
            <a:avLst/>
          </a:prstGeom>
        </p:spPr>
      </p:pic>
      <p:pic>
        <p:nvPicPr>
          <p:cNvPr id="209" name="Picture 208"/>
          <p:cNvPicPr>
            <a:picLocks noChangeAspect="1"/>
          </p:cNvPicPr>
          <p:nvPr/>
        </p:nvPicPr>
        <p:blipFill>
          <a:blip r:embed="rId2">
            <a:duotone>
              <a:schemeClr val="accent1">
                <a:shade val="45000"/>
                <a:satMod val="135000"/>
              </a:schemeClr>
              <a:prstClr val="white"/>
            </a:duotone>
          </a:blip>
          <a:stretch>
            <a:fillRect/>
          </a:stretch>
        </p:blipFill>
        <p:spPr>
          <a:xfrm>
            <a:off x="7841491" y="2835292"/>
            <a:ext cx="206403" cy="206403"/>
          </a:xfrm>
          <a:prstGeom prst="rect">
            <a:avLst/>
          </a:prstGeom>
        </p:spPr>
      </p:pic>
      <p:pic>
        <p:nvPicPr>
          <p:cNvPr id="210" name="Picture 209"/>
          <p:cNvPicPr>
            <a:picLocks noChangeAspect="1"/>
          </p:cNvPicPr>
          <p:nvPr/>
        </p:nvPicPr>
        <p:blipFill>
          <a:blip r:embed="rId2">
            <a:duotone>
              <a:schemeClr val="accent1">
                <a:shade val="45000"/>
                <a:satMod val="135000"/>
              </a:schemeClr>
              <a:prstClr val="white"/>
            </a:duotone>
          </a:blip>
          <a:stretch>
            <a:fillRect/>
          </a:stretch>
        </p:blipFill>
        <p:spPr>
          <a:xfrm>
            <a:off x="8712228" y="2552045"/>
            <a:ext cx="206403" cy="206403"/>
          </a:xfrm>
          <a:prstGeom prst="rect">
            <a:avLst/>
          </a:prstGeom>
        </p:spPr>
      </p:pic>
      <p:pic>
        <p:nvPicPr>
          <p:cNvPr id="211" name="Picture 210"/>
          <p:cNvPicPr>
            <a:picLocks noChangeAspect="1"/>
          </p:cNvPicPr>
          <p:nvPr/>
        </p:nvPicPr>
        <p:blipFill>
          <a:blip r:embed="rId3">
            <a:duotone>
              <a:prstClr val="black"/>
              <a:schemeClr val="tx1">
                <a:tint val="45000"/>
                <a:satMod val="400000"/>
              </a:schemeClr>
            </a:duotone>
          </a:blip>
          <a:stretch>
            <a:fillRect/>
          </a:stretch>
        </p:blipFill>
        <p:spPr>
          <a:xfrm>
            <a:off x="7548948" y="2717639"/>
            <a:ext cx="206403" cy="206403"/>
          </a:xfrm>
          <a:prstGeom prst="rect">
            <a:avLst/>
          </a:prstGeom>
        </p:spPr>
      </p:pic>
      <p:pic>
        <p:nvPicPr>
          <p:cNvPr id="212" name="Picture 211"/>
          <p:cNvPicPr>
            <a:picLocks noChangeAspect="1"/>
          </p:cNvPicPr>
          <p:nvPr/>
        </p:nvPicPr>
        <p:blipFill>
          <a:blip r:embed="rId3">
            <a:duotone>
              <a:prstClr val="black"/>
              <a:schemeClr val="tx1">
                <a:tint val="45000"/>
                <a:satMod val="400000"/>
              </a:schemeClr>
            </a:duotone>
          </a:blip>
          <a:stretch>
            <a:fillRect/>
          </a:stretch>
        </p:blipFill>
        <p:spPr>
          <a:xfrm>
            <a:off x="8051186" y="2571692"/>
            <a:ext cx="206403" cy="206403"/>
          </a:xfrm>
          <a:prstGeom prst="rect">
            <a:avLst/>
          </a:prstGeom>
        </p:spPr>
      </p:pic>
      <p:pic>
        <p:nvPicPr>
          <p:cNvPr id="213" name="Picture 212"/>
          <p:cNvPicPr>
            <a:picLocks noChangeAspect="1"/>
          </p:cNvPicPr>
          <p:nvPr/>
        </p:nvPicPr>
        <p:blipFill>
          <a:blip r:embed="rId3">
            <a:duotone>
              <a:prstClr val="black"/>
              <a:schemeClr val="tx1">
                <a:tint val="45000"/>
                <a:satMod val="400000"/>
              </a:schemeClr>
            </a:duotone>
          </a:blip>
          <a:stretch>
            <a:fillRect/>
          </a:stretch>
        </p:blipFill>
        <p:spPr>
          <a:xfrm>
            <a:off x="7720761" y="3148046"/>
            <a:ext cx="206403" cy="206403"/>
          </a:xfrm>
          <a:prstGeom prst="rect">
            <a:avLst/>
          </a:prstGeom>
        </p:spPr>
      </p:pic>
      <p:pic>
        <p:nvPicPr>
          <p:cNvPr id="214" name="Picture 2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5537" y="1843323"/>
            <a:ext cx="208504" cy="208504"/>
          </a:xfrm>
          <a:prstGeom prst="rect">
            <a:avLst/>
          </a:prstGeom>
        </p:spPr>
      </p:pic>
      <p:pic>
        <p:nvPicPr>
          <p:cNvPr id="215" name="Picture 2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004" y="2375752"/>
            <a:ext cx="208504" cy="208504"/>
          </a:xfrm>
          <a:prstGeom prst="rect">
            <a:avLst/>
          </a:prstGeom>
        </p:spPr>
      </p:pic>
      <p:pic>
        <p:nvPicPr>
          <p:cNvPr id="216" name="Picture 2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183" y="3071495"/>
            <a:ext cx="208504" cy="208504"/>
          </a:xfrm>
          <a:prstGeom prst="rect">
            <a:avLst/>
          </a:prstGeom>
        </p:spPr>
      </p:pic>
      <p:pic>
        <p:nvPicPr>
          <p:cNvPr id="217" name="Picture 216"/>
          <p:cNvPicPr>
            <a:picLocks noChangeAspect="1"/>
          </p:cNvPicPr>
          <p:nvPr/>
        </p:nvPicPr>
        <p:blipFill>
          <a:blip r:embed="rId2">
            <a:duotone>
              <a:schemeClr val="accent1">
                <a:shade val="45000"/>
                <a:satMod val="135000"/>
              </a:schemeClr>
              <a:prstClr val="white"/>
            </a:duotone>
          </a:blip>
          <a:stretch>
            <a:fillRect/>
          </a:stretch>
        </p:blipFill>
        <p:spPr>
          <a:xfrm>
            <a:off x="8375077" y="2927663"/>
            <a:ext cx="206403" cy="206403"/>
          </a:xfrm>
          <a:prstGeom prst="rect">
            <a:avLst/>
          </a:prstGeom>
        </p:spPr>
      </p:pic>
      <p:pic>
        <p:nvPicPr>
          <p:cNvPr id="218" name="Picture 217"/>
          <p:cNvPicPr>
            <a:picLocks noChangeAspect="1"/>
          </p:cNvPicPr>
          <p:nvPr/>
        </p:nvPicPr>
        <p:blipFill>
          <a:blip r:embed="rId2">
            <a:duotone>
              <a:schemeClr val="accent1">
                <a:shade val="45000"/>
                <a:satMod val="135000"/>
              </a:schemeClr>
              <a:prstClr val="white"/>
            </a:duotone>
          </a:blip>
          <a:stretch>
            <a:fillRect/>
          </a:stretch>
        </p:blipFill>
        <p:spPr>
          <a:xfrm>
            <a:off x="8247943" y="1906626"/>
            <a:ext cx="206403" cy="206403"/>
          </a:xfrm>
          <a:prstGeom prst="rect">
            <a:avLst/>
          </a:prstGeom>
        </p:spPr>
      </p:pic>
      <p:pic>
        <p:nvPicPr>
          <p:cNvPr id="219" name="Picture 218"/>
          <p:cNvPicPr>
            <a:picLocks noChangeAspect="1"/>
          </p:cNvPicPr>
          <p:nvPr/>
        </p:nvPicPr>
        <p:blipFill>
          <a:blip r:embed="rId2">
            <a:duotone>
              <a:schemeClr val="accent1">
                <a:shade val="45000"/>
                <a:satMod val="135000"/>
              </a:schemeClr>
              <a:prstClr val="white"/>
            </a:duotone>
          </a:blip>
          <a:stretch>
            <a:fillRect/>
          </a:stretch>
        </p:blipFill>
        <p:spPr>
          <a:xfrm>
            <a:off x="9076313" y="2018013"/>
            <a:ext cx="206403" cy="206403"/>
          </a:xfrm>
          <a:prstGeom prst="rect">
            <a:avLst/>
          </a:prstGeom>
        </p:spPr>
      </p:pic>
      <p:pic>
        <p:nvPicPr>
          <p:cNvPr id="220" name="Picture 219"/>
          <p:cNvPicPr>
            <a:picLocks noChangeAspect="1"/>
          </p:cNvPicPr>
          <p:nvPr/>
        </p:nvPicPr>
        <p:blipFill>
          <a:blip r:embed="rId3">
            <a:duotone>
              <a:prstClr val="black"/>
              <a:schemeClr val="tx1">
                <a:tint val="45000"/>
                <a:satMod val="400000"/>
              </a:schemeClr>
            </a:duotone>
          </a:blip>
          <a:stretch>
            <a:fillRect/>
          </a:stretch>
        </p:blipFill>
        <p:spPr>
          <a:xfrm>
            <a:off x="8836453" y="2122817"/>
            <a:ext cx="206403" cy="206403"/>
          </a:xfrm>
          <a:prstGeom prst="rect">
            <a:avLst/>
          </a:prstGeom>
        </p:spPr>
      </p:pic>
      <p:pic>
        <p:nvPicPr>
          <p:cNvPr id="221" name="Picture 220"/>
          <p:cNvPicPr>
            <a:picLocks noChangeAspect="1"/>
          </p:cNvPicPr>
          <p:nvPr/>
        </p:nvPicPr>
        <p:blipFill>
          <a:blip r:embed="rId3">
            <a:duotone>
              <a:prstClr val="black"/>
              <a:schemeClr val="tx1">
                <a:tint val="45000"/>
                <a:satMod val="400000"/>
              </a:schemeClr>
            </a:duotone>
          </a:blip>
          <a:stretch>
            <a:fillRect/>
          </a:stretch>
        </p:blipFill>
        <p:spPr>
          <a:xfrm>
            <a:off x="9098043" y="2255608"/>
            <a:ext cx="206403" cy="206403"/>
          </a:xfrm>
          <a:prstGeom prst="rect">
            <a:avLst/>
          </a:prstGeom>
        </p:spPr>
      </p:pic>
      <p:pic>
        <p:nvPicPr>
          <p:cNvPr id="222" name="Picture 221"/>
          <p:cNvPicPr>
            <a:picLocks noChangeAspect="1"/>
          </p:cNvPicPr>
          <p:nvPr/>
        </p:nvPicPr>
        <p:blipFill>
          <a:blip r:embed="rId3">
            <a:duotone>
              <a:prstClr val="black"/>
              <a:schemeClr val="tx1">
                <a:tint val="45000"/>
                <a:satMod val="400000"/>
              </a:schemeClr>
            </a:duotone>
          </a:blip>
          <a:stretch>
            <a:fillRect/>
          </a:stretch>
        </p:blipFill>
        <p:spPr>
          <a:xfrm>
            <a:off x="8801908" y="2377294"/>
            <a:ext cx="206403" cy="206403"/>
          </a:xfrm>
          <a:prstGeom prst="rect">
            <a:avLst/>
          </a:prstGeom>
        </p:spPr>
      </p:pic>
      <p:pic>
        <p:nvPicPr>
          <p:cNvPr id="223" name="Picture 2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718" y="2066888"/>
            <a:ext cx="208504" cy="208504"/>
          </a:xfrm>
          <a:prstGeom prst="rect">
            <a:avLst/>
          </a:prstGeom>
        </p:spPr>
      </p:pic>
      <p:pic>
        <p:nvPicPr>
          <p:cNvPr id="224" name="Picture 2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485" y="1969925"/>
            <a:ext cx="208504" cy="208504"/>
          </a:xfrm>
          <a:prstGeom prst="rect">
            <a:avLst/>
          </a:prstGeom>
        </p:spPr>
      </p:pic>
      <p:pic>
        <p:nvPicPr>
          <p:cNvPr id="225" name="Picture 2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1153" y="2720134"/>
            <a:ext cx="208504" cy="208504"/>
          </a:xfrm>
          <a:prstGeom prst="rect">
            <a:avLst/>
          </a:prstGeom>
        </p:spPr>
      </p:pic>
      <p:pic>
        <p:nvPicPr>
          <p:cNvPr id="226" name="Picture 225"/>
          <p:cNvPicPr>
            <a:picLocks noChangeAspect="1"/>
          </p:cNvPicPr>
          <p:nvPr/>
        </p:nvPicPr>
        <p:blipFill>
          <a:blip r:embed="rId2">
            <a:duotone>
              <a:schemeClr val="accent1">
                <a:shade val="45000"/>
                <a:satMod val="135000"/>
              </a:schemeClr>
              <a:prstClr val="white"/>
            </a:duotone>
          </a:blip>
          <a:stretch>
            <a:fillRect/>
          </a:stretch>
        </p:blipFill>
        <p:spPr>
          <a:xfrm>
            <a:off x="7123059" y="3164212"/>
            <a:ext cx="206403" cy="206403"/>
          </a:xfrm>
          <a:prstGeom prst="rect">
            <a:avLst/>
          </a:prstGeom>
        </p:spPr>
      </p:pic>
      <p:pic>
        <p:nvPicPr>
          <p:cNvPr id="227" name="Picture 226"/>
          <p:cNvPicPr>
            <a:picLocks noChangeAspect="1"/>
          </p:cNvPicPr>
          <p:nvPr/>
        </p:nvPicPr>
        <p:blipFill>
          <a:blip r:embed="rId2">
            <a:duotone>
              <a:schemeClr val="accent1">
                <a:shade val="45000"/>
                <a:satMod val="135000"/>
              </a:schemeClr>
              <a:prstClr val="white"/>
            </a:duotone>
          </a:blip>
          <a:stretch>
            <a:fillRect/>
          </a:stretch>
        </p:blipFill>
        <p:spPr>
          <a:xfrm>
            <a:off x="8630051" y="2739501"/>
            <a:ext cx="206403" cy="206403"/>
          </a:xfrm>
          <a:prstGeom prst="rect">
            <a:avLst/>
          </a:prstGeom>
        </p:spPr>
      </p:pic>
      <p:pic>
        <p:nvPicPr>
          <p:cNvPr id="228" name="Picture 227"/>
          <p:cNvPicPr>
            <a:picLocks noChangeAspect="1"/>
          </p:cNvPicPr>
          <p:nvPr/>
        </p:nvPicPr>
        <p:blipFill>
          <a:blip r:embed="rId2">
            <a:duotone>
              <a:schemeClr val="accent1">
                <a:shade val="45000"/>
                <a:satMod val="135000"/>
              </a:schemeClr>
              <a:prstClr val="white"/>
            </a:duotone>
          </a:blip>
          <a:stretch>
            <a:fillRect/>
          </a:stretch>
        </p:blipFill>
        <p:spPr>
          <a:xfrm>
            <a:off x="8885024" y="2595126"/>
            <a:ext cx="206403" cy="206403"/>
          </a:xfrm>
          <a:prstGeom prst="rect">
            <a:avLst/>
          </a:prstGeom>
        </p:spPr>
      </p:pic>
      <p:pic>
        <p:nvPicPr>
          <p:cNvPr id="229" name="Picture 228"/>
          <p:cNvPicPr>
            <a:picLocks noChangeAspect="1"/>
          </p:cNvPicPr>
          <p:nvPr/>
        </p:nvPicPr>
        <p:blipFill>
          <a:blip r:embed="rId3">
            <a:duotone>
              <a:prstClr val="black"/>
              <a:schemeClr val="tx1">
                <a:tint val="45000"/>
                <a:satMod val="400000"/>
              </a:schemeClr>
            </a:duotone>
          </a:blip>
          <a:stretch>
            <a:fillRect/>
          </a:stretch>
        </p:blipFill>
        <p:spPr>
          <a:xfrm>
            <a:off x="9025919" y="2422061"/>
            <a:ext cx="206403" cy="206403"/>
          </a:xfrm>
          <a:prstGeom prst="rect">
            <a:avLst/>
          </a:prstGeom>
        </p:spPr>
      </p:pic>
      <p:pic>
        <p:nvPicPr>
          <p:cNvPr id="230" name="Picture 229"/>
          <p:cNvPicPr>
            <a:picLocks noChangeAspect="1"/>
          </p:cNvPicPr>
          <p:nvPr/>
        </p:nvPicPr>
        <p:blipFill>
          <a:blip r:embed="rId3">
            <a:duotone>
              <a:prstClr val="black"/>
              <a:schemeClr val="tx1">
                <a:tint val="45000"/>
                <a:satMod val="400000"/>
              </a:schemeClr>
            </a:duotone>
          </a:blip>
          <a:stretch>
            <a:fillRect/>
          </a:stretch>
        </p:blipFill>
        <p:spPr>
          <a:xfrm>
            <a:off x="8496286" y="2380694"/>
            <a:ext cx="206403" cy="206403"/>
          </a:xfrm>
          <a:prstGeom prst="rect">
            <a:avLst/>
          </a:prstGeom>
        </p:spPr>
      </p:pic>
      <p:pic>
        <p:nvPicPr>
          <p:cNvPr id="231" name="Picture 230"/>
          <p:cNvPicPr>
            <a:picLocks noChangeAspect="1"/>
          </p:cNvPicPr>
          <p:nvPr/>
        </p:nvPicPr>
        <p:blipFill>
          <a:blip r:embed="rId3">
            <a:duotone>
              <a:prstClr val="black"/>
              <a:schemeClr val="tx1">
                <a:tint val="45000"/>
                <a:satMod val="400000"/>
              </a:schemeClr>
            </a:duotone>
          </a:blip>
          <a:stretch>
            <a:fillRect/>
          </a:stretch>
        </p:blipFill>
        <p:spPr>
          <a:xfrm>
            <a:off x="7415018" y="3199560"/>
            <a:ext cx="206403" cy="206403"/>
          </a:xfrm>
          <a:prstGeom prst="rect">
            <a:avLst/>
          </a:prstGeom>
        </p:spPr>
      </p:pic>
      <p:pic>
        <p:nvPicPr>
          <p:cNvPr id="232" name="Picture 2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4006" y="2079218"/>
            <a:ext cx="208504" cy="208504"/>
          </a:xfrm>
          <a:prstGeom prst="rect">
            <a:avLst/>
          </a:prstGeom>
        </p:spPr>
      </p:pic>
      <p:pic>
        <p:nvPicPr>
          <p:cNvPr id="233" name="Picture 2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5981" y="2822361"/>
            <a:ext cx="208504" cy="208504"/>
          </a:xfrm>
          <a:prstGeom prst="rect">
            <a:avLst/>
          </a:prstGeom>
        </p:spPr>
      </p:pic>
      <p:pic>
        <p:nvPicPr>
          <p:cNvPr id="234" name="Picture 2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0022" y="2624454"/>
            <a:ext cx="208504" cy="208504"/>
          </a:xfrm>
          <a:prstGeom prst="rect">
            <a:avLst/>
          </a:prstGeom>
        </p:spPr>
      </p:pic>
      <p:sp>
        <p:nvSpPr>
          <p:cNvPr id="6" name="Title 5"/>
          <p:cNvSpPr>
            <a:spLocks noGrp="1"/>
          </p:cNvSpPr>
          <p:nvPr>
            <p:ph type="title"/>
          </p:nvPr>
        </p:nvSpPr>
        <p:spPr/>
        <p:txBody>
          <a:bodyPr/>
          <a:lstStyle/>
          <a:p>
            <a:r>
              <a:rPr lang="en-US" dirty="0"/>
              <a:t>A web app’s journey towards </a:t>
            </a:r>
            <a:r>
              <a:rPr lang="en-US" dirty="0" smtClean="0"/>
              <a:t>scalability</a:t>
            </a:r>
            <a:endParaRPr lang="en-US" dirty="0"/>
          </a:p>
        </p:txBody>
      </p:sp>
      <p:sp>
        <p:nvSpPr>
          <p:cNvPr id="100" name="Arc 99"/>
          <p:cNvSpPr/>
          <p:nvPr/>
        </p:nvSpPr>
        <p:spPr>
          <a:xfrm rot="20321391" flipH="1">
            <a:off x="2447185" y="4431266"/>
            <a:ext cx="4353999" cy="2710915"/>
          </a:xfrm>
          <a:prstGeom prst="arc">
            <a:avLst>
              <a:gd name="adj1" fmla="val 14393629"/>
              <a:gd name="adj2" fmla="val 20962387"/>
            </a:avLst>
          </a:prstGeom>
          <a:ln w="571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FFFFFF"/>
              </a:solidFill>
            </a:endParaRPr>
          </a:p>
        </p:txBody>
      </p:sp>
    </p:spTree>
    <p:extLst>
      <p:ext uri="{BB962C8B-B14F-4D97-AF65-F5344CB8AC3E}">
        <p14:creationId xmlns:p14="http://schemas.microsoft.com/office/powerpoint/2010/main" val="4027852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par>
                          <p:cTn id="14" fill="hold">
                            <p:stCondLst>
                              <p:cond delay="500"/>
                            </p:stCondLst>
                            <p:childTnLst>
                              <p:par>
                                <p:cTn id="15" presetID="1" presetClass="entr" presetSubtype="0" fill="hold" nodeType="afterEffect">
                                  <p:stCondLst>
                                    <p:cond delay="25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750"/>
                            </p:stCondLst>
                            <p:childTnLst>
                              <p:par>
                                <p:cTn id="18" presetID="1" presetClass="entr" presetSubtype="0" fill="hold" nodeType="afterEffect">
                                  <p:stCondLst>
                                    <p:cond delay="0"/>
                                  </p:stCondLst>
                                  <p:childTnLst>
                                    <p:set>
                                      <p:cBhvr>
                                        <p:cTn id="19" dur="1" fill="hold">
                                          <p:stCondLst>
                                            <p:cond delay="0"/>
                                          </p:stCondLst>
                                        </p:cTn>
                                        <p:tgtEl>
                                          <p:spTgt spid="124"/>
                                        </p:tgtEl>
                                        <p:attrNameLst>
                                          <p:attrName>style.visibility</p:attrName>
                                        </p:attrNameLst>
                                      </p:cBhvr>
                                      <p:to>
                                        <p:strVal val="visible"/>
                                      </p:to>
                                    </p:set>
                                  </p:childTnLst>
                                </p:cTn>
                              </p:par>
                            </p:childTnLst>
                          </p:cTn>
                        </p:par>
                        <p:par>
                          <p:cTn id="20" fill="hold">
                            <p:stCondLst>
                              <p:cond delay="750"/>
                            </p:stCondLst>
                            <p:childTnLst>
                              <p:par>
                                <p:cTn id="21" presetID="1" presetClass="entr" presetSubtype="0" fill="hold" nodeType="after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par>
                          <p:cTn id="23" fill="hold">
                            <p:stCondLst>
                              <p:cond delay="750"/>
                            </p:stCondLst>
                            <p:childTnLst>
                              <p:par>
                                <p:cTn id="24" presetID="1" presetClass="entr" presetSubtype="0" fill="hold" nodeType="afterEffect">
                                  <p:stCondLst>
                                    <p:cond delay="0"/>
                                  </p:stCondLst>
                                  <p:childTnLst>
                                    <p:set>
                                      <p:cBhvr>
                                        <p:cTn id="25" dur="1" fill="hold">
                                          <p:stCondLst>
                                            <p:cond delay="0"/>
                                          </p:stCondLst>
                                        </p:cTn>
                                        <p:tgtEl>
                                          <p:spTgt spid="127"/>
                                        </p:tgtEl>
                                        <p:attrNameLst>
                                          <p:attrName>style.visibility</p:attrName>
                                        </p:attrNameLst>
                                      </p:cBhvr>
                                      <p:to>
                                        <p:strVal val="visible"/>
                                      </p:to>
                                    </p:set>
                                  </p:childTnLst>
                                </p:cTn>
                              </p:par>
                            </p:childTnLst>
                          </p:cTn>
                        </p:par>
                        <p:par>
                          <p:cTn id="26" fill="hold">
                            <p:stCondLst>
                              <p:cond delay="750"/>
                            </p:stCondLst>
                            <p:childTnLst>
                              <p:par>
                                <p:cTn id="27" presetID="1" presetClass="entr" presetSubtype="0" fill="hold" nodeType="afterEffect">
                                  <p:stCondLst>
                                    <p:cond delay="0"/>
                                  </p:stCondLst>
                                  <p:childTnLst>
                                    <p:set>
                                      <p:cBhvr>
                                        <p:cTn id="28" dur="1" fill="hold">
                                          <p:stCondLst>
                                            <p:cond delay="0"/>
                                          </p:stCondLst>
                                        </p:cTn>
                                        <p:tgtEl>
                                          <p:spTgt spid="128"/>
                                        </p:tgtEl>
                                        <p:attrNameLst>
                                          <p:attrName>style.visibility</p:attrName>
                                        </p:attrNameLst>
                                      </p:cBhvr>
                                      <p:to>
                                        <p:strVal val="visible"/>
                                      </p:to>
                                    </p:set>
                                  </p:childTnLst>
                                </p:cTn>
                              </p:par>
                            </p:childTnLst>
                          </p:cTn>
                        </p:par>
                        <p:par>
                          <p:cTn id="29" fill="hold">
                            <p:stCondLst>
                              <p:cond delay="750"/>
                            </p:stCondLst>
                            <p:childTnLst>
                              <p:par>
                                <p:cTn id="30" presetID="1" presetClass="entr" presetSubtype="0" fill="hold" nodeType="afterEffect">
                                  <p:stCondLst>
                                    <p:cond delay="0"/>
                                  </p:stCondLst>
                                  <p:childTnLst>
                                    <p:set>
                                      <p:cBhvr>
                                        <p:cTn id="31" dur="1" fill="hold">
                                          <p:stCondLst>
                                            <p:cond delay="0"/>
                                          </p:stCondLst>
                                        </p:cTn>
                                        <p:tgtEl>
                                          <p:spTgt spid="129"/>
                                        </p:tgtEl>
                                        <p:attrNameLst>
                                          <p:attrName>style.visibility</p:attrName>
                                        </p:attrNameLst>
                                      </p:cBhvr>
                                      <p:to>
                                        <p:strVal val="visible"/>
                                      </p:to>
                                    </p:set>
                                  </p:childTnLst>
                                </p:cTn>
                              </p:par>
                            </p:childTnLst>
                          </p:cTn>
                        </p:par>
                        <p:par>
                          <p:cTn id="32" fill="hold">
                            <p:stCondLst>
                              <p:cond delay="750"/>
                            </p:stCondLst>
                            <p:childTnLst>
                              <p:par>
                                <p:cTn id="33" presetID="1"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par>
                          <p:cTn id="35" fill="hold">
                            <p:stCondLst>
                              <p:cond delay="750"/>
                            </p:stCondLst>
                            <p:childTnLst>
                              <p:par>
                                <p:cTn id="36" presetID="1" presetClass="entr" presetSubtype="0" fill="hold" nodeType="afterEffect">
                                  <p:stCondLst>
                                    <p:cond delay="0"/>
                                  </p:stCondLst>
                                  <p:childTnLst>
                                    <p:set>
                                      <p:cBhvr>
                                        <p:cTn id="37" dur="1" fill="hold">
                                          <p:stCondLst>
                                            <p:cond delay="0"/>
                                          </p:stCondLst>
                                        </p:cTn>
                                        <p:tgtEl>
                                          <p:spTgt spid="130"/>
                                        </p:tgtEl>
                                        <p:attrNameLst>
                                          <p:attrName>style.visibility</p:attrName>
                                        </p:attrNameLst>
                                      </p:cBhvr>
                                      <p:to>
                                        <p:strVal val="visible"/>
                                      </p:to>
                                    </p:set>
                                  </p:childTnLst>
                                </p:cTn>
                              </p:par>
                            </p:childTnLst>
                          </p:cTn>
                        </p:par>
                        <p:par>
                          <p:cTn id="38" fill="hold">
                            <p:stCondLst>
                              <p:cond delay="750"/>
                            </p:stCondLst>
                            <p:childTnLst>
                              <p:par>
                                <p:cTn id="39" presetID="1" presetClass="entr" presetSubtype="0" fill="hold" nodeType="afterEffect">
                                  <p:stCondLst>
                                    <p:cond delay="0"/>
                                  </p:stCondLst>
                                  <p:childTnLst>
                                    <p:set>
                                      <p:cBhvr>
                                        <p:cTn id="40" dur="1" fill="hold">
                                          <p:stCondLst>
                                            <p:cond delay="0"/>
                                          </p:stCondLst>
                                        </p:cTn>
                                        <p:tgtEl>
                                          <p:spTgt spid="131"/>
                                        </p:tgtEl>
                                        <p:attrNameLst>
                                          <p:attrName>style.visibility</p:attrName>
                                        </p:attrNameLst>
                                      </p:cBhvr>
                                      <p:to>
                                        <p:strVal val="visible"/>
                                      </p:to>
                                    </p:set>
                                  </p:childTnLst>
                                </p:cTn>
                              </p:par>
                            </p:childTnLst>
                          </p:cTn>
                        </p:par>
                        <p:par>
                          <p:cTn id="41" fill="hold">
                            <p:stCondLst>
                              <p:cond delay="750"/>
                            </p:stCondLst>
                            <p:childTnLst>
                              <p:par>
                                <p:cTn id="42" presetID="1" presetClass="entr" presetSubtype="0" fill="hold" nodeType="afterEffect">
                                  <p:stCondLst>
                                    <p:cond delay="500"/>
                                  </p:stCondLst>
                                  <p:childTnLst>
                                    <p:set>
                                      <p:cBhvr>
                                        <p:cTn id="43" dur="1" fill="hold">
                                          <p:stCondLst>
                                            <p:cond delay="0"/>
                                          </p:stCondLst>
                                        </p:cTn>
                                        <p:tgtEl>
                                          <p:spTgt spid="142"/>
                                        </p:tgtEl>
                                        <p:attrNameLst>
                                          <p:attrName>style.visibility</p:attrName>
                                        </p:attrNameLst>
                                      </p:cBhvr>
                                      <p:to>
                                        <p:strVal val="visible"/>
                                      </p:to>
                                    </p:set>
                                  </p:childTnLst>
                                </p:cTn>
                              </p:par>
                            </p:childTnLst>
                          </p:cTn>
                        </p:par>
                        <p:par>
                          <p:cTn id="44" fill="hold">
                            <p:stCondLst>
                              <p:cond delay="1250"/>
                            </p:stCondLst>
                            <p:childTnLst>
                              <p:par>
                                <p:cTn id="45" presetID="1" presetClass="entr" presetSubtype="0" fill="hold" nodeType="afterEffect">
                                  <p:stCondLst>
                                    <p:cond delay="0"/>
                                  </p:stCondLst>
                                  <p:childTnLst>
                                    <p:set>
                                      <p:cBhvr>
                                        <p:cTn id="46" dur="1" fill="hold">
                                          <p:stCondLst>
                                            <p:cond delay="0"/>
                                          </p:stCondLst>
                                        </p:cTn>
                                        <p:tgtEl>
                                          <p:spTgt spid="144"/>
                                        </p:tgtEl>
                                        <p:attrNameLst>
                                          <p:attrName>style.visibility</p:attrName>
                                        </p:attrNameLst>
                                      </p:cBhvr>
                                      <p:to>
                                        <p:strVal val="visible"/>
                                      </p:to>
                                    </p:set>
                                  </p:childTnLst>
                                </p:cTn>
                              </p:par>
                            </p:childTnLst>
                          </p:cTn>
                        </p:par>
                        <p:par>
                          <p:cTn id="47" fill="hold">
                            <p:stCondLst>
                              <p:cond delay="1250"/>
                            </p:stCondLst>
                            <p:childTnLst>
                              <p:par>
                                <p:cTn id="48" presetID="1" presetClass="entr" presetSubtype="0" fill="hold" nodeType="afterEffect">
                                  <p:stCondLst>
                                    <p:cond delay="0"/>
                                  </p:stCondLst>
                                  <p:childTnLst>
                                    <p:set>
                                      <p:cBhvr>
                                        <p:cTn id="49" dur="1" fill="hold">
                                          <p:stCondLst>
                                            <p:cond delay="0"/>
                                          </p:stCondLst>
                                        </p:cTn>
                                        <p:tgtEl>
                                          <p:spTgt spid="147"/>
                                        </p:tgtEl>
                                        <p:attrNameLst>
                                          <p:attrName>style.visibility</p:attrName>
                                        </p:attrNameLst>
                                      </p:cBhvr>
                                      <p:to>
                                        <p:strVal val="visible"/>
                                      </p:to>
                                    </p:set>
                                  </p:childTnLst>
                                </p:cTn>
                              </p:par>
                            </p:childTnLst>
                          </p:cTn>
                        </p:par>
                        <p:par>
                          <p:cTn id="50" fill="hold">
                            <p:stCondLst>
                              <p:cond delay="1250"/>
                            </p:stCondLst>
                            <p:childTnLst>
                              <p:par>
                                <p:cTn id="51" presetID="1" presetClass="entr" presetSubtype="0" fill="hold" nodeType="afterEffect">
                                  <p:stCondLst>
                                    <p:cond delay="0"/>
                                  </p:stCondLst>
                                  <p:childTnLst>
                                    <p:set>
                                      <p:cBhvr>
                                        <p:cTn id="52" dur="1" fill="hold">
                                          <p:stCondLst>
                                            <p:cond delay="0"/>
                                          </p:stCondLst>
                                        </p:cTn>
                                        <p:tgtEl>
                                          <p:spTgt spid="148"/>
                                        </p:tgtEl>
                                        <p:attrNameLst>
                                          <p:attrName>style.visibility</p:attrName>
                                        </p:attrNameLst>
                                      </p:cBhvr>
                                      <p:to>
                                        <p:strVal val="visible"/>
                                      </p:to>
                                    </p:set>
                                  </p:childTnLst>
                                </p:cTn>
                              </p:par>
                            </p:childTnLst>
                          </p:cTn>
                        </p:par>
                        <p:par>
                          <p:cTn id="53" fill="hold">
                            <p:stCondLst>
                              <p:cond delay="1250"/>
                            </p:stCondLst>
                            <p:childTnLst>
                              <p:par>
                                <p:cTn id="54" presetID="1" presetClass="entr" presetSubtype="0" fill="hold" nodeType="afterEffect">
                                  <p:stCondLst>
                                    <p:cond delay="0"/>
                                  </p:stCondLst>
                                  <p:childTnLst>
                                    <p:set>
                                      <p:cBhvr>
                                        <p:cTn id="55" dur="1" fill="hold">
                                          <p:stCondLst>
                                            <p:cond delay="0"/>
                                          </p:stCondLst>
                                        </p:cTn>
                                        <p:tgtEl>
                                          <p:spTgt spid="149"/>
                                        </p:tgtEl>
                                        <p:attrNameLst>
                                          <p:attrName>style.visibility</p:attrName>
                                        </p:attrNameLst>
                                      </p:cBhvr>
                                      <p:to>
                                        <p:strVal val="visible"/>
                                      </p:to>
                                    </p:set>
                                  </p:childTnLst>
                                </p:cTn>
                              </p:par>
                            </p:childTnLst>
                          </p:cTn>
                        </p:par>
                        <p:par>
                          <p:cTn id="56" fill="hold">
                            <p:stCondLst>
                              <p:cond delay="1250"/>
                            </p:stCondLst>
                            <p:childTnLst>
                              <p:par>
                                <p:cTn id="57" presetID="1" presetClass="entr" presetSubtype="0" fill="hold" nodeType="afterEffect">
                                  <p:stCondLst>
                                    <p:cond delay="0"/>
                                  </p:stCondLst>
                                  <p:childTnLst>
                                    <p:set>
                                      <p:cBhvr>
                                        <p:cTn id="58" dur="1" fill="hold">
                                          <p:stCondLst>
                                            <p:cond delay="0"/>
                                          </p:stCondLst>
                                        </p:cTn>
                                        <p:tgtEl>
                                          <p:spTgt spid="150"/>
                                        </p:tgtEl>
                                        <p:attrNameLst>
                                          <p:attrName>style.visibility</p:attrName>
                                        </p:attrNameLst>
                                      </p:cBhvr>
                                      <p:to>
                                        <p:strVal val="visible"/>
                                      </p:to>
                                    </p:set>
                                  </p:childTnLst>
                                </p:cTn>
                              </p:par>
                            </p:childTnLst>
                          </p:cTn>
                        </p:par>
                        <p:par>
                          <p:cTn id="59" fill="hold">
                            <p:stCondLst>
                              <p:cond delay="1250"/>
                            </p:stCondLst>
                            <p:childTnLst>
                              <p:par>
                                <p:cTn id="60" presetID="1" presetClass="entr" presetSubtype="0" fill="hold" nodeType="afterEffect">
                                  <p:stCondLst>
                                    <p:cond delay="0"/>
                                  </p:stCondLst>
                                  <p:childTnLst>
                                    <p:set>
                                      <p:cBhvr>
                                        <p:cTn id="61" dur="1" fill="hold">
                                          <p:stCondLst>
                                            <p:cond delay="0"/>
                                          </p:stCondLst>
                                        </p:cTn>
                                        <p:tgtEl>
                                          <p:spTgt spid="151"/>
                                        </p:tgtEl>
                                        <p:attrNameLst>
                                          <p:attrName>style.visibility</p:attrName>
                                        </p:attrNameLst>
                                      </p:cBhvr>
                                      <p:to>
                                        <p:strVal val="visible"/>
                                      </p:to>
                                    </p:set>
                                  </p:childTnLst>
                                </p:cTn>
                              </p:par>
                            </p:childTnLst>
                          </p:cTn>
                        </p:par>
                        <p:par>
                          <p:cTn id="62" fill="hold">
                            <p:stCondLst>
                              <p:cond delay="1250"/>
                            </p:stCondLst>
                            <p:childTnLst>
                              <p:par>
                                <p:cTn id="63" presetID="1" presetClass="entr" presetSubtype="0" fill="hold" nodeType="afterEffect">
                                  <p:stCondLst>
                                    <p:cond delay="0"/>
                                  </p:stCondLst>
                                  <p:childTnLst>
                                    <p:set>
                                      <p:cBhvr>
                                        <p:cTn id="64" dur="1" fill="hold">
                                          <p:stCondLst>
                                            <p:cond delay="0"/>
                                          </p:stCondLst>
                                        </p:cTn>
                                        <p:tgtEl>
                                          <p:spTgt spid="161"/>
                                        </p:tgtEl>
                                        <p:attrNameLst>
                                          <p:attrName>style.visibility</p:attrName>
                                        </p:attrNameLst>
                                      </p:cBhvr>
                                      <p:to>
                                        <p:strVal val="visible"/>
                                      </p:to>
                                    </p:set>
                                  </p:childTnLst>
                                </p:cTn>
                              </p:par>
                            </p:childTnLst>
                          </p:cTn>
                        </p:par>
                        <p:par>
                          <p:cTn id="65" fill="hold">
                            <p:stCondLst>
                              <p:cond delay="1250"/>
                            </p:stCondLst>
                            <p:childTnLst>
                              <p:par>
                                <p:cTn id="66" presetID="1" presetClass="entr" presetSubtype="0" fill="hold" nodeType="afterEffect">
                                  <p:stCondLst>
                                    <p:cond delay="250"/>
                                  </p:stCondLst>
                                  <p:childTnLst>
                                    <p:set>
                                      <p:cBhvr>
                                        <p:cTn id="67" dur="1" fill="hold">
                                          <p:stCondLst>
                                            <p:cond delay="0"/>
                                          </p:stCondLst>
                                        </p:cTn>
                                        <p:tgtEl>
                                          <p:spTgt spid="162"/>
                                        </p:tgtEl>
                                        <p:attrNameLst>
                                          <p:attrName>style.visibility</p:attrName>
                                        </p:attrNameLst>
                                      </p:cBhvr>
                                      <p:to>
                                        <p:strVal val="visible"/>
                                      </p:to>
                                    </p:set>
                                  </p:child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163"/>
                                        </p:tgtEl>
                                        <p:attrNameLst>
                                          <p:attrName>style.visibility</p:attrName>
                                        </p:attrNameLst>
                                      </p:cBhvr>
                                      <p:to>
                                        <p:strVal val="visible"/>
                                      </p:to>
                                    </p:set>
                                  </p:childTnLst>
                                </p:cTn>
                              </p:par>
                            </p:childTnLst>
                          </p:cTn>
                        </p:par>
                        <p:par>
                          <p:cTn id="71" fill="hold">
                            <p:stCondLst>
                              <p:cond delay="1500"/>
                            </p:stCondLst>
                            <p:childTnLst>
                              <p:par>
                                <p:cTn id="72" presetID="1" presetClass="entr" presetSubtype="0" fill="hold" nodeType="afterEffect">
                                  <p:stCondLst>
                                    <p:cond delay="0"/>
                                  </p:stCondLst>
                                  <p:childTnLst>
                                    <p:set>
                                      <p:cBhvr>
                                        <p:cTn id="73" dur="1" fill="hold">
                                          <p:stCondLst>
                                            <p:cond delay="0"/>
                                          </p:stCondLst>
                                        </p:cTn>
                                        <p:tgtEl>
                                          <p:spTgt spid="164"/>
                                        </p:tgtEl>
                                        <p:attrNameLst>
                                          <p:attrName>style.visibility</p:attrName>
                                        </p:attrNameLst>
                                      </p:cBhvr>
                                      <p:to>
                                        <p:strVal val="visible"/>
                                      </p:to>
                                    </p:set>
                                  </p:childTnLst>
                                </p:cTn>
                              </p:par>
                            </p:childTnLst>
                          </p:cTn>
                        </p:par>
                        <p:par>
                          <p:cTn id="74" fill="hold">
                            <p:stCondLst>
                              <p:cond delay="1500"/>
                            </p:stCondLst>
                            <p:childTnLst>
                              <p:par>
                                <p:cTn id="75" presetID="1" presetClass="entr" presetSubtype="0" fill="hold" nodeType="afterEffect">
                                  <p:stCondLst>
                                    <p:cond delay="0"/>
                                  </p:stCondLst>
                                  <p:childTnLst>
                                    <p:set>
                                      <p:cBhvr>
                                        <p:cTn id="76" dur="1" fill="hold">
                                          <p:stCondLst>
                                            <p:cond delay="0"/>
                                          </p:stCondLst>
                                        </p:cTn>
                                        <p:tgtEl>
                                          <p:spTgt spid="165"/>
                                        </p:tgtEl>
                                        <p:attrNameLst>
                                          <p:attrName>style.visibility</p:attrName>
                                        </p:attrNameLst>
                                      </p:cBhvr>
                                      <p:to>
                                        <p:strVal val="visible"/>
                                      </p:to>
                                    </p:set>
                                  </p:childTnLst>
                                </p:cTn>
                              </p:par>
                            </p:childTnLst>
                          </p:cTn>
                        </p:par>
                        <p:par>
                          <p:cTn id="77" fill="hold">
                            <p:stCondLst>
                              <p:cond delay="1500"/>
                            </p:stCondLst>
                            <p:childTnLst>
                              <p:par>
                                <p:cTn id="78" presetID="1" presetClass="entr" presetSubtype="0" fill="hold" nodeType="afterEffect">
                                  <p:stCondLst>
                                    <p:cond delay="0"/>
                                  </p:stCondLst>
                                  <p:childTnLst>
                                    <p:set>
                                      <p:cBhvr>
                                        <p:cTn id="79" dur="1" fill="hold">
                                          <p:stCondLst>
                                            <p:cond delay="0"/>
                                          </p:stCondLst>
                                        </p:cTn>
                                        <p:tgtEl>
                                          <p:spTgt spid="166"/>
                                        </p:tgtEl>
                                        <p:attrNameLst>
                                          <p:attrName>style.visibility</p:attrName>
                                        </p:attrNameLst>
                                      </p:cBhvr>
                                      <p:to>
                                        <p:strVal val="visible"/>
                                      </p:to>
                                    </p:set>
                                  </p:childTnLst>
                                </p:cTn>
                              </p:par>
                            </p:childTnLst>
                          </p:cTn>
                        </p:par>
                        <p:par>
                          <p:cTn id="80" fill="hold">
                            <p:stCondLst>
                              <p:cond delay="1500"/>
                            </p:stCondLst>
                            <p:childTnLst>
                              <p:par>
                                <p:cTn id="81" presetID="1" presetClass="entr" presetSubtype="0" fill="hold" nodeType="afterEffect">
                                  <p:stCondLst>
                                    <p:cond delay="0"/>
                                  </p:stCondLst>
                                  <p:childTnLst>
                                    <p:set>
                                      <p:cBhvr>
                                        <p:cTn id="82" dur="1" fill="hold">
                                          <p:stCondLst>
                                            <p:cond delay="0"/>
                                          </p:stCondLst>
                                        </p:cTn>
                                        <p:tgtEl>
                                          <p:spTgt spid="167"/>
                                        </p:tgtEl>
                                        <p:attrNameLst>
                                          <p:attrName>style.visibility</p:attrName>
                                        </p:attrNameLst>
                                      </p:cBhvr>
                                      <p:to>
                                        <p:strVal val="visible"/>
                                      </p:to>
                                    </p:set>
                                  </p:childTnLst>
                                </p:cTn>
                              </p:par>
                            </p:childTnLst>
                          </p:cTn>
                        </p:par>
                        <p:par>
                          <p:cTn id="83" fill="hold">
                            <p:stCondLst>
                              <p:cond delay="1500"/>
                            </p:stCondLst>
                            <p:childTnLst>
                              <p:par>
                                <p:cTn id="84" presetID="1" presetClass="entr" presetSubtype="0" fill="hold" nodeType="afterEffect">
                                  <p:stCondLst>
                                    <p:cond delay="0"/>
                                  </p:stCondLst>
                                  <p:childTnLst>
                                    <p:set>
                                      <p:cBhvr>
                                        <p:cTn id="85" dur="1" fill="hold">
                                          <p:stCondLst>
                                            <p:cond delay="0"/>
                                          </p:stCondLst>
                                        </p:cTn>
                                        <p:tgtEl>
                                          <p:spTgt spid="168"/>
                                        </p:tgtEl>
                                        <p:attrNameLst>
                                          <p:attrName>style.visibility</p:attrName>
                                        </p:attrNameLst>
                                      </p:cBhvr>
                                      <p:to>
                                        <p:strVal val="visible"/>
                                      </p:to>
                                    </p:set>
                                  </p:childTnLst>
                                </p:cTn>
                              </p:par>
                            </p:childTnLst>
                          </p:cTn>
                        </p:par>
                        <p:par>
                          <p:cTn id="86" fill="hold">
                            <p:stCondLst>
                              <p:cond delay="1500"/>
                            </p:stCondLst>
                            <p:childTnLst>
                              <p:par>
                                <p:cTn id="87" presetID="1" presetClass="entr" presetSubtype="0" fill="hold" nodeType="afterEffect">
                                  <p:stCondLst>
                                    <p:cond delay="0"/>
                                  </p:stCondLst>
                                  <p:childTnLst>
                                    <p:set>
                                      <p:cBhvr>
                                        <p:cTn id="88" dur="1" fill="hold">
                                          <p:stCondLst>
                                            <p:cond delay="0"/>
                                          </p:stCondLst>
                                        </p:cTn>
                                        <p:tgtEl>
                                          <p:spTgt spid="169"/>
                                        </p:tgtEl>
                                        <p:attrNameLst>
                                          <p:attrName>style.visibility</p:attrName>
                                        </p:attrNameLst>
                                      </p:cBhvr>
                                      <p:to>
                                        <p:strVal val="visible"/>
                                      </p:to>
                                    </p:set>
                                  </p:childTnLst>
                                </p:cTn>
                              </p:par>
                            </p:childTnLst>
                          </p:cTn>
                        </p:par>
                        <p:par>
                          <p:cTn id="89" fill="hold">
                            <p:stCondLst>
                              <p:cond delay="1500"/>
                            </p:stCondLst>
                            <p:childTnLst>
                              <p:par>
                                <p:cTn id="90" presetID="1" presetClass="entr" presetSubtype="0" fill="hold" nodeType="afterEffect">
                                  <p:stCondLst>
                                    <p:cond delay="0"/>
                                  </p:stCondLst>
                                  <p:childTnLst>
                                    <p:set>
                                      <p:cBhvr>
                                        <p:cTn id="91" dur="1" fill="hold">
                                          <p:stCondLst>
                                            <p:cond delay="0"/>
                                          </p:stCondLst>
                                        </p:cTn>
                                        <p:tgtEl>
                                          <p:spTgt spid="170"/>
                                        </p:tgtEl>
                                        <p:attrNameLst>
                                          <p:attrName>style.visibility</p:attrName>
                                        </p:attrNameLst>
                                      </p:cBhvr>
                                      <p:to>
                                        <p:strVal val="visible"/>
                                      </p:to>
                                    </p:set>
                                  </p:childTnLst>
                                </p:cTn>
                              </p:par>
                            </p:childTnLst>
                          </p:cTn>
                        </p:par>
                        <p:par>
                          <p:cTn id="92" fill="hold">
                            <p:stCondLst>
                              <p:cond delay="1500"/>
                            </p:stCondLst>
                            <p:childTnLst>
                              <p:par>
                                <p:cTn id="93" presetID="1" presetClass="entr" presetSubtype="0" fill="hold" nodeType="afterEffect">
                                  <p:stCondLst>
                                    <p:cond delay="250"/>
                                  </p:stCondLst>
                                  <p:childTnLst>
                                    <p:set>
                                      <p:cBhvr>
                                        <p:cTn id="94" dur="1" fill="hold">
                                          <p:stCondLst>
                                            <p:cond delay="0"/>
                                          </p:stCondLst>
                                        </p:cTn>
                                        <p:tgtEl>
                                          <p:spTgt spid="171"/>
                                        </p:tgtEl>
                                        <p:attrNameLst>
                                          <p:attrName>style.visibility</p:attrName>
                                        </p:attrNameLst>
                                      </p:cBhvr>
                                      <p:to>
                                        <p:strVal val="visible"/>
                                      </p:to>
                                    </p:set>
                                  </p:childTnLst>
                                </p:cTn>
                              </p:par>
                            </p:childTnLst>
                          </p:cTn>
                        </p:par>
                        <p:par>
                          <p:cTn id="95" fill="hold">
                            <p:stCondLst>
                              <p:cond delay="1750"/>
                            </p:stCondLst>
                            <p:childTnLst>
                              <p:par>
                                <p:cTn id="96" presetID="1" presetClass="entr" presetSubtype="0" fill="hold" nodeType="afterEffect">
                                  <p:stCondLst>
                                    <p:cond delay="0"/>
                                  </p:stCondLst>
                                  <p:childTnLst>
                                    <p:set>
                                      <p:cBhvr>
                                        <p:cTn id="97" dur="1" fill="hold">
                                          <p:stCondLst>
                                            <p:cond delay="0"/>
                                          </p:stCondLst>
                                        </p:cTn>
                                        <p:tgtEl>
                                          <p:spTgt spid="172"/>
                                        </p:tgtEl>
                                        <p:attrNameLst>
                                          <p:attrName>style.visibility</p:attrName>
                                        </p:attrNameLst>
                                      </p:cBhvr>
                                      <p:to>
                                        <p:strVal val="visible"/>
                                      </p:to>
                                    </p:set>
                                  </p:childTnLst>
                                </p:cTn>
                              </p:par>
                            </p:childTnLst>
                          </p:cTn>
                        </p:par>
                        <p:par>
                          <p:cTn id="98" fill="hold">
                            <p:stCondLst>
                              <p:cond delay="1750"/>
                            </p:stCondLst>
                            <p:childTnLst>
                              <p:par>
                                <p:cTn id="99" presetID="1" presetClass="entr" presetSubtype="0" fill="hold" nodeType="afterEffect">
                                  <p:stCondLst>
                                    <p:cond delay="0"/>
                                  </p:stCondLst>
                                  <p:childTnLst>
                                    <p:set>
                                      <p:cBhvr>
                                        <p:cTn id="100" dur="1" fill="hold">
                                          <p:stCondLst>
                                            <p:cond delay="0"/>
                                          </p:stCondLst>
                                        </p:cTn>
                                        <p:tgtEl>
                                          <p:spTgt spid="173"/>
                                        </p:tgtEl>
                                        <p:attrNameLst>
                                          <p:attrName>style.visibility</p:attrName>
                                        </p:attrNameLst>
                                      </p:cBhvr>
                                      <p:to>
                                        <p:strVal val="visible"/>
                                      </p:to>
                                    </p:set>
                                  </p:childTnLst>
                                </p:cTn>
                              </p:par>
                            </p:childTnLst>
                          </p:cTn>
                        </p:par>
                        <p:par>
                          <p:cTn id="101" fill="hold">
                            <p:stCondLst>
                              <p:cond delay="1750"/>
                            </p:stCondLst>
                            <p:childTnLst>
                              <p:par>
                                <p:cTn id="102" presetID="1" presetClass="entr" presetSubtype="0" fill="hold" nodeType="afterEffect">
                                  <p:stCondLst>
                                    <p:cond delay="0"/>
                                  </p:stCondLst>
                                  <p:childTnLst>
                                    <p:set>
                                      <p:cBhvr>
                                        <p:cTn id="103" dur="1" fill="hold">
                                          <p:stCondLst>
                                            <p:cond delay="0"/>
                                          </p:stCondLst>
                                        </p:cTn>
                                        <p:tgtEl>
                                          <p:spTgt spid="174"/>
                                        </p:tgtEl>
                                        <p:attrNameLst>
                                          <p:attrName>style.visibility</p:attrName>
                                        </p:attrNameLst>
                                      </p:cBhvr>
                                      <p:to>
                                        <p:strVal val="visible"/>
                                      </p:to>
                                    </p:set>
                                  </p:childTnLst>
                                </p:cTn>
                              </p:par>
                            </p:childTnLst>
                          </p:cTn>
                        </p:par>
                        <p:par>
                          <p:cTn id="104" fill="hold">
                            <p:stCondLst>
                              <p:cond delay="1750"/>
                            </p:stCondLst>
                            <p:childTnLst>
                              <p:par>
                                <p:cTn id="105" presetID="1" presetClass="entr" presetSubtype="0" fill="hold" nodeType="afterEffect">
                                  <p:stCondLst>
                                    <p:cond delay="0"/>
                                  </p:stCondLst>
                                  <p:childTnLst>
                                    <p:set>
                                      <p:cBhvr>
                                        <p:cTn id="106" dur="1" fill="hold">
                                          <p:stCondLst>
                                            <p:cond delay="0"/>
                                          </p:stCondLst>
                                        </p:cTn>
                                        <p:tgtEl>
                                          <p:spTgt spid="175"/>
                                        </p:tgtEl>
                                        <p:attrNameLst>
                                          <p:attrName>style.visibility</p:attrName>
                                        </p:attrNameLst>
                                      </p:cBhvr>
                                      <p:to>
                                        <p:strVal val="visible"/>
                                      </p:to>
                                    </p:set>
                                  </p:childTnLst>
                                </p:cTn>
                              </p:par>
                            </p:childTnLst>
                          </p:cTn>
                        </p:par>
                        <p:par>
                          <p:cTn id="107" fill="hold">
                            <p:stCondLst>
                              <p:cond delay="1750"/>
                            </p:stCondLst>
                            <p:childTnLst>
                              <p:par>
                                <p:cTn id="108" presetID="1" presetClass="entr" presetSubtype="0" fill="hold" nodeType="afterEffect">
                                  <p:stCondLst>
                                    <p:cond delay="0"/>
                                  </p:stCondLst>
                                  <p:childTnLst>
                                    <p:set>
                                      <p:cBhvr>
                                        <p:cTn id="109" dur="1" fill="hold">
                                          <p:stCondLst>
                                            <p:cond delay="0"/>
                                          </p:stCondLst>
                                        </p:cTn>
                                        <p:tgtEl>
                                          <p:spTgt spid="176"/>
                                        </p:tgtEl>
                                        <p:attrNameLst>
                                          <p:attrName>style.visibility</p:attrName>
                                        </p:attrNameLst>
                                      </p:cBhvr>
                                      <p:to>
                                        <p:strVal val="visible"/>
                                      </p:to>
                                    </p:set>
                                  </p:childTnLst>
                                </p:cTn>
                              </p:par>
                            </p:childTnLst>
                          </p:cTn>
                        </p:par>
                        <p:par>
                          <p:cTn id="110" fill="hold">
                            <p:stCondLst>
                              <p:cond delay="1750"/>
                            </p:stCondLst>
                            <p:childTnLst>
                              <p:par>
                                <p:cTn id="111" presetID="1" presetClass="entr" presetSubtype="0" fill="hold" nodeType="afterEffect">
                                  <p:stCondLst>
                                    <p:cond delay="250"/>
                                  </p:stCondLst>
                                  <p:childTnLst>
                                    <p:set>
                                      <p:cBhvr>
                                        <p:cTn id="112" dur="1" fill="hold">
                                          <p:stCondLst>
                                            <p:cond delay="0"/>
                                          </p:stCondLst>
                                        </p:cTn>
                                        <p:tgtEl>
                                          <p:spTgt spid="177"/>
                                        </p:tgtEl>
                                        <p:attrNameLst>
                                          <p:attrName>style.visibility</p:attrName>
                                        </p:attrNameLst>
                                      </p:cBhvr>
                                      <p:to>
                                        <p:strVal val="visible"/>
                                      </p:to>
                                    </p:set>
                                  </p:childTnLst>
                                </p:cTn>
                              </p:par>
                            </p:childTnLst>
                          </p:cTn>
                        </p:par>
                        <p:par>
                          <p:cTn id="113" fill="hold">
                            <p:stCondLst>
                              <p:cond delay="2000"/>
                            </p:stCondLst>
                            <p:childTnLst>
                              <p:par>
                                <p:cTn id="114" presetID="1" presetClass="entr" presetSubtype="0" fill="hold" nodeType="afterEffect">
                                  <p:stCondLst>
                                    <p:cond delay="0"/>
                                  </p:stCondLst>
                                  <p:childTnLst>
                                    <p:set>
                                      <p:cBhvr>
                                        <p:cTn id="115" dur="1" fill="hold">
                                          <p:stCondLst>
                                            <p:cond delay="0"/>
                                          </p:stCondLst>
                                        </p:cTn>
                                        <p:tgtEl>
                                          <p:spTgt spid="178"/>
                                        </p:tgtEl>
                                        <p:attrNameLst>
                                          <p:attrName>style.visibility</p:attrName>
                                        </p:attrNameLst>
                                      </p:cBhvr>
                                      <p:to>
                                        <p:strVal val="visible"/>
                                      </p:to>
                                    </p:set>
                                  </p:childTnLst>
                                </p:cTn>
                              </p:par>
                            </p:childTnLst>
                          </p:cTn>
                        </p:par>
                        <p:par>
                          <p:cTn id="116" fill="hold">
                            <p:stCondLst>
                              <p:cond delay="2000"/>
                            </p:stCondLst>
                            <p:childTnLst>
                              <p:par>
                                <p:cTn id="117" presetID="1" presetClass="entr" presetSubtype="0" fill="hold" nodeType="afterEffect">
                                  <p:stCondLst>
                                    <p:cond delay="0"/>
                                  </p:stCondLst>
                                  <p:childTnLst>
                                    <p:set>
                                      <p:cBhvr>
                                        <p:cTn id="118" dur="1" fill="hold">
                                          <p:stCondLst>
                                            <p:cond delay="0"/>
                                          </p:stCondLst>
                                        </p:cTn>
                                        <p:tgtEl>
                                          <p:spTgt spid="179"/>
                                        </p:tgtEl>
                                        <p:attrNameLst>
                                          <p:attrName>style.visibility</p:attrName>
                                        </p:attrNameLst>
                                      </p:cBhvr>
                                      <p:to>
                                        <p:strVal val="visible"/>
                                      </p:to>
                                    </p:set>
                                  </p:childTnLst>
                                </p:cTn>
                              </p:par>
                            </p:childTnLst>
                          </p:cTn>
                        </p:par>
                        <p:par>
                          <p:cTn id="119" fill="hold">
                            <p:stCondLst>
                              <p:cond delay="2000"/>
                            </p:stCondLst>
                            <p:childTnLst>
                              <p:par>
                                <p:cTn id="120" presetID="1" presetClass="entr" presetSubtype="0" fill="hold" nodeType="afterEffect">
                                  <p:stCondLst>
                                    <p:cond delay="0"/>
                                  </p:stCondLst>
                                  <p:childTnLst>
                                    <p:set>
                                      <p:cBhvr>
                                        <p:cTn id="121" dur="1" fill="hold">
                                          <p:stCondLst>
                                            <p:cond delay="0"/>
                                          </p:stCondLst>
                                        </p:cTn>
                                        <p:tgtEl>
                                          <p:spTgt spid="180"/>
                                        </p:tgtEl>
                                        <p:attrNameLst>
                                          <p:attrName>style.visibility</p:attrName>
                                        </p:attrNameLst>
                                      </p:cBhvr>
                                      <p:to>
                                        <p:strVal val="visible"/>
                                      </p:to>
                                    </p:set>
                                  </p:childTnLst>
                                </p:cTn>
                              </p:par>
                            </p:childTnLst>
                          </p:cTn>
                        </p:par>
                        <p:par>
                          <p:cTn id="122" fill="hold">
                            <p:stCondLst>
                              <p:cond delay="2000"/>
                            </p:stCondLst>
                            <p:childTnLst>
                              <p:par>
                                <p:cTn id="123" presetID="1" presetClass="entr" presetSubtype="0" fill="hold" nodeType="afterEffect">
                                  <p:stCondLst>
                                    <p:cond delay="500"/>
                                  </p:stCondLst>
                                  <p:childTnLst>
                                    <p:set>
                                      <p:cBhvr>
                                        <p:cTn id="124" dur="1" fill="hold">
                                          <p:stCondLst>
                                            <p:cond delay="0"/>
                                          </p:stCondLst>
                                        </p:cTn>
                                        <p:tgtEl>
                                          <p:spTgt spid="181"/>
                                        </p:tgtEl>
                                        <p:attrNameLst>
                                          <p:attrName>style.visibility</p:attrName>
                                        </p:attrNameLst>
                                      </p:cBhvr>
                                      <p:to>
                                        <p:strVal val="visible"/>
                                      </p:to>
                                    </p:set>
                                  </p:childTnLst>
                                </p:cTn>
                              </p:par>
                            </p:childTnLst>
                          </p:cTn>
                        </p:par>
                        <p:par>
                          <p:cTn id="125" fill="hold">
                            <p:stCondLst>
                              <p:cond delay="2500"/>
                            </p:stCondLst>
                            <p:childTnLst>
                              <p:par>
                                <p:cTn id="126" presetID="1" presetClass="entr" presetSubtype="0" fill="hold" nodeType="afterEffect">
                                  <p:stCondLst>
                                    <p:cond delay="0"/>
                                  </p:stCondLst>
                                  <p:childTnLst>
                                    <p:set>
                                      <p:cBhvr>
                                        <p:cTn id="127" dur="1" fill="hold">
                                          <p:stCondLst>
                                            <p:cond delay="0"/>
                                          </p:stCondLst>
                                        </p:cTn>
                                        <p:tgtEl>
                                          <p:spTgt spid="182"/>
                                        </p:tgtEl>
                                        <p:attrNameLst>
                                          <p:attrName>style.visibility</p:attrName>
                                        </p:attrNameLst>
                                      </p:cBhvr>
                                      <p:to>
                                        <p:strVal val="visible"/>
                                      </p:to>
                                    </p:set>
                                  </p:childTnLst>
                                </p:cTn>
                              </p:par>
                            </p:childTnLst>
                          </p:cTn>
                        </p:par>
                        <p:par>
                          <p:cTn id="128" fill="hold">
                            <p:stCondLst>
                              <p:cond delay="2500"/>
                            </p:stCondLst>
                            <p:childTnLst>
                              <p:par>
                                <p:cTn id="129" presetID="1" presetClass="entr" presetSubtype="0" fill="hold" nodeType="afterEffect">
                                  <p:stCondLst>
                                    <p:cond delay="0"/>
                                  </p:stCondLst>
                                  <p:childTnLst>
                                    <p:set>
                                      <p:cBhvr>
                                        <p:cTn id="130" dur="1" fill="hold">
                                          <p:stCondLst>
                                            <p:cond delay="0"/>
                                          </p:stCondLst>
                                        </p:cTn>
                                        <p:tgtEl>
                                          <p:spTgt spid="183"/>
                                        </p:tgtEl>
                                        <p:attrNameLst>
                                          <p:attrName>style.visibility</p:attrName>
                                        </p:attrNameLst>
                                      </p:cBhvr>
                                      <p:to>
                                        <p:strVal val="visible"/>
                                      </p:to>
                                    </p:set>
                                  </p:childTnLst>
                                </p:cTn>
                              </p:par>
                            </p:childTnLst>
                          </p:cTn>
                        </p:par>
                        <p:par>
                          <p:cTn id="131" fill="hold">
                            <p:stCondLst>
                              <p:cond delay="2500"/>
                            </p:stCondLst>
                            <p:childTnLst>
                              <p:par>
                                <p:cTn id="132" presetID="1" presetClass="entr" presetSubtype="0" fill="hold" nodeType="afterEffect">
                                  <p:stCondLst>
                                    <p:cond delay="0"/>
                                  </p:stCondLst>
                                  <p:childTnLst>
                                    <p:set>
                                      <p:cBhvr>
                                        <p:cTn id="133" dur="1" fill="hold">
                                          <p:stCondLst>
                                            <p:cond delay="0"/>
                                          </p:stCondLst>
                                        </p:cTn>
                                        <p:tgtEl>
                                          <p:spTgt spid="184"/>
                                        </p:tgtEl>
                                        <p:attrNameLst>
                                          <p:attrName>style.visibility</p:attrName>
                                        </p:attrNameLst>
                                      </p:cBhvr>
                                      <p:to>
                                        <p:strVal val="visible"/>
                                      </p:to>
                                    </p:set>
                                  </p:childTnLst>
                                </p:cTn>
                              </p:par>
                            </p:childTnLst>
                          </p:cTn>
                        </p:par>
                        <p:par>
                          <p:cTn id="134" fill="hold">
                            <p:stCondLst>
                              <p:cond delay="2500"/>
                            </p:stCondLst>
                            <p:childTnLst>
                              <p:par>
                                <p:cTn id="135" presetID="1" presetClass="entr" presetSubtype="0" fill="hold" nodeType="afterEffect">
                                  <p:stCondLst>
                                    <p:cond delay="0"/>
                                  </p:stCondLst>
                                  <p:childTnLst>
                                    <p:set>
                                      <p:cBhvr>
                                        <p:cTn id="136" dur="1" fill="hold">
                                          <p:stCondLst>
                                            <p:cond delay="0"/>
                                          </p:stCondLst>
                                        </p:cTn>
                                        <p:tgtEl>
                                          <p:spTgt spid="185"/>
                                        </p:tgtEl>
                                        <p:attrNameLst>
                                          <p:attrName>style.visibility</p:attrName>
                                        </p:attrNameLst>
                                      </p:cBhvr>
                                      <p:to>
                                        <p:strVal val="visible"/>
                                      </p:to>
                                    </p:set>
                                  </p:childTnLst>
                                </p:cTn>
                              </p:par>
                            </p:childTnLst>
                          </p:cTn>
                        </p:par>
                        <p:par>
                          <p:cTn id="137" fill="hold">
                            <p:stCondLst>
                              <p:cond delay="2500"/>
                            </p:stCondLst>
                            <p:childTnLst>
                              <p:par>
                                <p:cTn id="138" presetID="1" presetClass="entr" presetSubtype="0" fill="hold" nodeType="afterEffect">
                                  <p:stCondLst>
                                    <p:cond delay="0"/>
                                  </p:stCondLst>
                                  <p:childTnLst>
                                    <p:set>
                                      <p:cBhvr>
                                        <p:cTn id="139" dur="1" fill="hold">
                                          <p:stCondLst>
                                            <p:cond delay="0"/>
                                          </p:stCondLst>
                                        </p:cTn>
                                        <p:tgtEl>
                                          <p:spTgt spid="186"/>
                                        </p:tgtEl>
                                        <p:attrNameLst>
                                          <p:attrName>style.visibility</p:attrName>
                                        </p:attrNameLst>
                                      </p:cBhvr>
                                      <p:to>
                                        <p:strVal val="visible"/>
                                      </p:to>
                                    </p:set>
                                  </p:childTnLst>
                                </p:cTn>
                              </p:par>
                            </p:childTnLst>
                          </p:cTn>
                        </p:par>
                        <p:par>
                          <p:cTn id="140" fill="hold">
                            <p:stCondLst>
                              <p:cond delay="2500"/>
                            </p:stCondLst>
                            <p:childTnLst>
                              <p:par>
                                <p:cTn id="141" presetID="1" presetClass="entr" presetSubtype="0" fill="hold" nodeType="afterEffect">
                                  <p:stCondLst>
                                    <p:cond delay="0"/>
                                  </p:stCondLst>
                                  <p:childTnLst>
                                    <p:set>
                                      <p:cBhvr>
                                        <p:cTn id="142" dur="1" fill="hold">
                                          <p:stCondLst>
                                            <p:cond delay="0"/>
                                          </p:stCondLst>
                                        </p:cTn>
                                        <p:tgtEl>
                                          <p:spTgt spid="187"/>
                                        </p:tgtEl>
                                        <p:attrNameLst>
                                          <p:attrName>style.visibility</p:attrName>
                                        </p:attrNameLst>
                                      </p:cBhvr>
                                      <p:to>
                                        <p:strVal val="visible"/>
                                      </p:to>
                                    </p:set>
                                  </p:childTnLst>
                                </p:cTn>
                              </p:par>
                            </p:childTnLst>
                          </p:cTn>
                        </p:par>
                        <p:par>
                          <p:cTn id="143" fill="hold">
                            <p:stCondLst>
                              <p:cond delay="2500"/>
                            </p:stCondLst>
                            <p:childTnLst>
                              <p:par>
                                <p:cTn id="144" presetID="1" presetClass="entr" presetSubtype="0" fill="hold" nodeType="afterEffect">
                                  <p:stCondLst>
                                    <p:cond delay="0"/>
                                  </p:stCondLst>
                                  <p:childTnLst>
                                    <p:set>
                                      <p:cBhvr>
                                        <p:cTn id="145" dur="1" fill="hold">
                                          <p:stCondLst>
                                            <p:cond delay="0"/>
                                          </p:stCondLst>
                                        </p:cTn>
                                        <p:tgtEl>
                                          <p:spTgt spid="188"/>
                                        </p:tgtEl>
                                        <p:attrNameLst>
                                          <p:attrName>style.visibility</p:attrName>
                                        </p:attrNameLst>
                                      </p:cBhvr>
                                      <p:to>
                                        <p:strVal val="visible"/>
                                      </p:to>
                                    </p:set>
                                  </p:childTnLst>
                                </p:cTn>
                              </p:par>
                            </p:childTnLst>
                          </p:cTn>
                        </p:par>
                        <p:par>
                          <p:cTn id="146" fill="hold">
                            <p:stCondLst>
                              <p:cond delay="2500"/>
                            </p:stCondLst>
                            <p:childTnLst>
                              <p:par>
                                <p:cTn id="147" presetID="1" presetClass="entr" presetSubtype="0" fill="hold" nodeType="afterEffect">
                                  <p:stCondLst>
                                    <p:cond delay="250"/>
                                  </p:stCondLst>
                                  <p:childTnLst>
                                    <p:set>
                                      <p:cBhvr>
                                        <p:cTn id="148" dur="1" fill="hold">
                                          <p:stCondLst>
                                            <p:cond delay="0"/>
                                          </p:stCondLst>
                                        </p:cTn>
                                        <p:tgtEl>
                                          <p:spTgt spid="189"/>
                                        </p:tgtEl>
                                        <p:attrNameLst>
                                          <p:attrName>style.visibility</p:attrName>
                                        </p:attrNameLst>
                                      </p:cBhvr>
                                      <p:to>
                                        <p:strVal val="visible"/>
                                      </p:to>
                                    </p:set>
                                  </p:childTnLst>
                                </p:cTn>
                              </p:par>
                            </p:childTnLst>
                          </p:cTn>
                        </p:par>
                        <p:par>
                          <p:cTn id="149" fill="hold">
                            <p:stCondLst>
                              <p:cond delay="2750"/>
                            </p:stCondLst>
                            <p:childTnLst>
                              <p:par>
                                <p:cTn id="150" presetID="1" presetClass="entr" presetSubtype="0" fill="hold" nodeType="afterEffect">
                                  <p:stCondLst>
                                    <p:cond delay="0"/>
                                  </p:stCondLst>
                                  <p:childTnLst>
                                    <p:set>
                                      <p:cBhvr>
                                        <p:cTn id="151" dur="1" fill="hold">
                                          <p:stCondLst>
                                            <p:cond delay="0"/>
                                          </p:stCondLst>
                                        </p:cTn>
                                        <p:tgtEl>
                                          <p:spTgt spid="190"/>
                                        </p:tgtEl>
                                        <p:attrNameLst>
                                          <p:attrName>style.visibility</p:attrName>
                                        </p:attrNameLst>
                                      </p:cBhvr>
                                      <p:to>
                                        <p:strVal val="visible"/>
                                      </p:to>
                                    </p:set>
                                  </p:childTnLst>
                                </p:cTn>
                              </p:par>
                            </p:childTnLst>
                          </p:cTn>
                        </p:par>
                        <p:par>
                          <p:cTn id="152" fill="hold">
                            <p:stCondLst>
                              <p:cond delay="2750"/>
                            </p:stCondLst>
                            <p:childTnLst>
                              <p:par>
                                <p:cTn id="153" presetID="1" presetClass="entr" presetSubtype="0" fill="hold" nodeType="afterEffect">
                                  <p:stCondLst>
                                    <p:cond delay="0"/>
                                  </p:stCondLst>
                                  <p:childTnLst>
                                    <p:set>
                                      <p:cBhvr>
                                        <p:cTn id="154" dur="1" fill="hold">
                                          <p:stCondLst>
                                            <p:cond delay="0"/>
                                          </p:stCondLst>
                                        </p:cTn>
                                        <p:tgtEl>
                                          <p:spTgt spid="191"/>
                                        </p:tgtEl>
                                        <p:attrNameLst>
                                          <p:attrName>style.visibility</p:attrName>
                                        </p:attrNameLst>
                                      </p:cBhvr>
                                      <p:to>
                                        <p:strVal val="visible"/>
                                      </p:to>
                                    </p:set>
                                  </p:childTnLst>
                                </p:cTn>
                              </p:par>
                            </p:childTnLst>
                          </p:cTn>
                        </p:par>
                        <p:par>
                          <p:cTn id="155" fill="hold">
                            <p:stCondLst>
                              <p:cond delay="2750"/>
                            </p:stCondLst>
                            <p:childTnLst>
                              <p:par>
                                <p:cTn id="156" presetID="1" presetClass="entr" presetSubtype="0" fill="hold" nodeType="afterEffect">
                                  <p:stCondLst>
                                    <p:cond delay="0"/>
                                  </p:stCondLst>
                                  <p:childTnLst>
                                    <p:set>
                                      <p:cBhvr>
                                        <p:cTn id="157" dur="1" fill="hold">
                                          <p:stCondLst>
                                            <p:cond delay="0"/>
                                          </p:stCondLst>
                                        </p:cTn>
                                        <p:tgtEl>
                                          <p:spTgt spid="192"/>
                                        </p:tgtEl>
                                        <p:attrNameLst>
                                          <p:attrName>style.visibility</p:attrName>
                                        </p:attrNameLst>
                                      </p:cBhvr>
                                      <p:to>
                                        <p:strVal val="visible"/>
                                      </p:to>
                                    </p:set>
                                  </p:childTnLst>
                                </p:cTn>
                              </p:par>
                            </p:childTnLst>
                          </p:cTn>
                        </p:par>
                        <p:par>
                          <p:cTn id="158" fill="hold">
                            <p:stCondLst>
                              <p:cond delay="2750"/>
                            </p:stCondLst>
                            <p:childTnLst>
                              <p:par>
                                <p:cTn id="159" presetID="1" presetClass="entr" presetSubtype="0" fill="hold" nodeType="afterEffect">
                                  <p:stCondLst>
                                    <p:cond delay="0"/>
                                  </p:stCondLst>
                                  <p:childTnLst>
                                    <p:set>
                                      <p:cBhvr>
                                        <p:cTn id="160" dur="1" fill="hold">
                                          <p:stCondLst>
                                            <p:cond delay="0"/>
                                          </p:stCondLst>
                                        </p:cTn>
                                        <p:tgtEl>
                                          <p:spTgt spid="193"/>
                                        </p:tgtEl>
                                        <p:attrNameLst>
                                          <p:attrName>style.visibility</p:attrName>
                                        </p:attrNameLst>
                                      </p:cBhvr>
                                      <p:to>
                                        <p:strVal val="visible"/>
                                      </p:to>
                                    </p:set>
                                  </p:childTnLst>
                                </p:cTn>
                              </p:par>
                            </p:childTnLst>
                          </p:cTn>
                        </p:par>
                        <p:par>
                          <p:cTn id="161" fill="hold">
                            <p:stCondLst>
                              <p:cond delay="2750"/>
                            </p:stCondLst>
                            <p:childTnLst>
                              <p:par>
                                <p:cTn id="162" presetID="1" presetClass="entr" presetSubtype="0" fill="hold" nodeType="afterEffect">
                                  <p:stCondLst>
                                    <p:cond delay="0"/>
                                  </p:stCondLst>
                                  <p:childTnLst>
                                    <p:set>
                                      <p:cBhvr>
                                        <p:cTn id="163" dur="1" fill="hold">
                                          <p:stCondLst>
                                            <p:cond delay="0"/>
                                          </p:stCondLst>
                                        </p:cTn>
                                        <p:tgtEl>
                                          <p:spTgt spid="194"/>
                                        </p:tgtEl>
                                        <p:attrNameLst>
                                          <p:attrName>style.visibility</p:attrName>
                                        </p:attrNameLst>
                                      </p:cBhvr>
                                      <p:to>
                                        <p:strVal val="visible"/>
                                      </p:to>
                                    </p:set>
                                  </p:childTnLst>
                                </p:cTn>
                              </p:par>
                            </p:childTnLst>
                          </p:cTn>
                        </p:par>
                        <p:par>
                          <p:cTn id="164" fill="hold">
                            <p:stCondLst>
                              <p:cond delay="2750"/>
                            </p:stCondLst>
                            <p:childTnLst>
                              <p:par>
                                <p:cTn id="165" presetID="1" presetClass="entr" presetSubtype="0" fill="hold" nodeType="afterEffect">
                                  <p:stCondLst>
                                    <p:cond delay="0"/>
                                  </p:stCondLst>
                                  <p:childTnLst>
                                    <p:set>
                                      <p:cBhvr>
                                        <p:cTn id="166" dur="1" fill="hold">
                                          <p:stCondLst>
                                            <p:cond delay="0"/>
                                          </p:stCondLst>
                                        </p:cTn>
                                        <p:tgtEl>
                                          <p:spTgt spid="195"/>
                                        </p:tgtEl>
                                        <p:attrNameLst>
                                          <p:attrName>style.visibility</p:attrName>
                                        </p:attrNameLst>
                                      </p:cBhvr>
                                      <p:to>
                                        <p:strVal val="visible"/>
                                      </p:to>
                                    </p:set>
                                  </p:childTnLst>
                                </p:cTn>
                              </p:par>
                            </p:childTnLst>
                          </p:cTn>
                        </p:par>
                        <p:par>
                          <p:cTn id="167" fill="hold">
                            <p:stCondLst>
                              <p:cond delay="2750"/>
                            </p:stCondLst>
                            <p:childTnLst>
                              <p:par>
                                <p:cTn id="168" presetID="1" presetClass="entr" presetSubtype="0" fill="hold" nodeType="afterEffect">
                                  <p:stCondLst>
                                    <p:cond delay="0"/>
                                  </p:stCondLst>
                                  <p:childTnLst>
                                    <p:set>
                                      <p:cBhvr>
                                        <p:cTn id="169" dur="1" fill="hold">
                                          <p:stCondLst>
                                            <p:cond delay="0"/>
                                          </p:stCondLst>
                                        </p:cTn>
                                        <p:tgtEl>
                                          <p:spTgt spid="196"/>
                                        </p:tgtEl>
                                        <p:attrNameLst>
                                          <p:attrName>style.visibility</p:attrName>
                                        </p:attrNameLst>
                                      </p:cBhvr>
                                      <p:to>
                                        <p:strVal val="visible"/>
                                      </p:to>
                                    </p:set>
                                  </p:childTnLst>
                                </p:cTn>
                              </p:par>
                            </p:childTnLst>
                          </p:cTn>
                        </p:par>
                        <p:par>
                          <p:cTn id="170" fill="hold">
                            <p:stCondLst>
                              <p:cond delay="2750"/>
                            </p:stCondLst>
                            <p:childTnLst>
                              <p:par>
                                <p:cTn id="171" presetID="1" presetClass="entr" presetSubtype="0" fill="hold" nodeType="afterEffect">
                                  <p:stCondLst>
                                    <p:cond delay="0"/>
                                  </p:stCondLst>
                                  <p:childTnLst>
                                    <p:set>
                                      <p:cBhvr>
                                        <p:cTn id="172" dur="1" fill="hold">
                                          <p:stCondLst>
                                            <p:cond delay="0"/>
                                          </p:stCondLst>
                                        </p:cTn>
                                        <p:tgtEl>
                                          <p:spTgt spid="197"/>
                                        </p:tgtEl>
                                        <p:attrNameLst>
                                          <p:attrName>style.visibility</p:attrName>
                                        </p:attrNameLst>
                                      </p:cBhvr>
                                      <p:to>
                                        <p:strVal val="visible"/>
                                      </p:to>
                                    </p:set>
                                  </p:childTnLst>
                                </p:cTn>
                              </p:par>
                            </p:childTnLst>
                          </p:cTn>
                        </p:par>
                        <p:par>
                          <p:cTn id="173" fill="hold">
                            <p:stCondLst>
                              <p:cond delay="2750"/>
                            </p:stCondLst>
                            <p:childTnLst>
                              <p:par>
                                <p:cTn id="174" presetID="1" presetClass="entr" presetSubtype="0" fill="hold" nodeType="afterEffect">
                                  <p:stCondLst>
                                    <p:cond delay="0"/>
                                  </p:stCondLst>
                                  <p:childTnLst>
                                    <p:set>
                                      <p:cBhvr>
                                        <p:cTn id="175" dur="1" fill="hold">
                                          <p:stCondLst>
                                            <p:cond delay="0"/>
                                          </p:stCondLst>
                                        </p:cTn>
                                        <p:tgtEl>
                                          <p:spTgt spid="198"/>
                                        </p:tgtEl>
                                        <p:attrNameLst>
                                          <p:attrName>style.visibility</p:attrName>
                                        </p:attrNameLst>
                                      </p:cBhvr>
                                      <p:to>
                                        <p:strVal val="visible"/>
                                      </p:to>
                                    </p:set>
                                  </p:childTnLst>
                                </p:cTn>
                              </p:par>
                            </p:childTnLst>
                          </p:cTn>
                        </p:par>
                        <p:par>
                          <p:cTn id="176" fill="hold">
                            <p:stCondLst>
                              <p:cond delay="2750"/>
                            </p:stCondLst>
                            <p:childTnLst>
                              <p:par>
                                <p:cTn id="177" presetID="1" presetClass="entr" presetSubtype="0" fill="hold" nodeType="afterEffect">
                                  <p:stCondLst>
                                    <p:cond delay="0"/>
                                  </p:stCondLst>
                                  <p:childTnLst>
                                    <p:set>
                                      <p:cBhvr>
                                        <p:cTn id="178" dur="1" fill="hold">
                                          <p:stCondLst>
                                            <p:cond delay="0"/>
                                          </p:stCondLst>
                                        </p:cTn>
                                        <p:tgtEl>
                                          <p:spTgt spid="199"/>
                                        </p:tgtEl>
                                        <p:attrNameLst>
                                          <p:attrName>style.visibility</p:attrName>
                                        </p:attrNameLst>
                                      </p:cBhvr>
                                      <p:to>
                                        <p:strVal val="visible"/>
                                      </p:to>
                                    </p:set>
                                  </p:childTnLst>
                                </p:cTn>
                              </p:par>
                            </p:childTnLst>
                          </p:cTn>
                        </p:par>
                        <p:par>
                          <p:cTn id="179" fill="hold">
                            <p:stCondLst>
                              <p:cond delay="2750"/>
                            </p:stCondLst>
                            <p:childTnLst>
                              <p:par>
                                <p:cTn id="180" presetID="1" presetClass="entr" presetSubtype="0" fill="hold" nodeType="afterEffect">
                                  <p:stCondLst>
                                    <p:cond delay="0"/>
                                  </p:stCondLst>
                                  <p:childTnLst>
                                    <p:set>
                                      <p:cBhvr>
                                        <p:cTn id="181" dur="1" fill="hold">
                                          <p:stCondLst>
                                            <p:cond delay="0"/>
                                          </p:stCondLst>
                                        </p:cTn>
                                        <p:tgtEl>
                                          <p:spTgt spid="200"/>
                                        </p:tgtEl>
                                        <p:attrNameLst>
                                          <p:attrName>style.visibility</p:attrName>
                                        </p:attrNameLst>
                                      </p:cBhvr>
                                      <p:to>
                                        <p:strVal val="visible"/>
                                      </p:to>
                                    </p:set>
                                  </p:childTnLst>
                                </p:cTn>
                              </p:par>
                            </p:childTnLst>
                          </p:cTn>
                        </p:par>
                        <p:par>
                          <p:cTn id="182" fill="hold">
                            <p:stCondLst>
                              <p:cond delay="2750"/>
                            </p:stCondLst>
                            <p:childTnLst>
                              <p:par>
                                <p:cTn id="183" presetID="1" presetClass="entr" presetSubtype="0" fill="hold" nodeType="afterEffect">
                                  <p:stCondLst>
                                    <p:cond delay="250"/>
                                  </p:stCondLst>
                                  <p:childTnLst>
                                    <p:set>
                                      <p:cBhvr>
                                        <p:cTn id="184" dur="1" fill="hold">
                                          <p:stCondLst>
                                            <p:cond delay="0"/>
                                          </p:stCondLst>
                                        </p:cTn>
                                        <p:tgtEl>
                                          <p:spTgt spid="201"/>
                                        </p:tgtEl>
                                        <p:attrNameLst>
                                          <p:attrName>style.visibility</p:attrName>
                                        </p:attrNameLst>
                                      </p:cBhvr>
                                      <p:to>
                                        <p:strVal val="visible"/>
                                      </p:to>
                                    </p:set>
                                  </p:childTnLst>
                                </p:cTn>
                              </p:par>
                            </p:childTnLst>
                          </p:cTn>
                        </p:par>
                        <p:par>
                          <p:cTn id="185" fill="hold">
                            <p:stCondLst>
                              <p:cond delay="3000"/>
                            </p:stCondLst>
                            <p:childTnLst>
                              <p:par>
                                <p:cTn id="186" presetID="1" presetClass="entr" presetSubtype="0" fill="hold" nodeType="afterEffect">
                                  <p:stCondLst>
                                    <p:cond delay="0"/>
                                  </p:stCondLst>
                                  <p:childTnLst>
                                    <p:set>
                                      <p:cBhvr>
                                        <p:cTn id="187" dur="1" fill="hold">
                                          <p:stCondLst>
                                            <p:cond delay="0"/>
                                          </p:stCondLst>
                                        </p:cTn>
                                        <p:tgtEl>
                                          <p:spTgt spid="202"/>
                                        </p:tgtEl>
                                        <p:attrNameLst>
                                          <p:attrName>style.visibility</p:attrName>
                                        </p:attrNameLst>
                                      </p:cBhvr>
                                      <p:to>
                                        <p:strVal val="visible"/>
                                      </p:to>
                                    </p:set>
                                  </p:childTnLst>
                                </p:cTn>
                              </p:par>
                            </p:childTnLst>
                          </p:cTn>
                        </p:par>
                        <p:par>
                          <p:cTn id="188" fill="hold">
                            <p:stCondLst>
                              <p:cond delay="3000"/>
                            </p:stCondLst>
                            <p:childTnLst>
                              <p:par>
                                <p:cTn id="189" presetID="1" presetClass="entr" presetSubtype="0" fill="hold" nodeType="afterEffect">
                                  <p:stCondLst>
                                    <p:cond delay="0"/>
                                  </p:stCondLst>
                                  <p:childTnLst>
                                    <p:set>
                                      <p:cBhvr>
                                        <p:cTn id="190" dur="1" fill="hold">
                                          <p:stCondLst>
                                            <p:cond delay="0"/>
                                          </p:stCondLst>
                                        </p:cTn>
                                        <p:tgtEl>
                                          <p:spTgt spid="203"/>
                                        </p:tgtEl>
                                        <p:attrNameLst>
                                          <p:attrName>style.visibility</p:attrName>
                                        </p:attrNameLst>
                                      </p:cBhvr>
                                      <p:to>
                                        <p:strVal val="visible"/>
                                      </p:to>
                                    </p:set>
                                  </p:childTnLst>
                                </p:cTn>
                              </p:par>
                            </p:childTnLst>
                          </p:cTn>
                        </p:par>
                        <p:par>
                          <p:cTn id="191" fill="hold">
                            <p:stCondLst>
                              <p:cond delay="3000"/>
                            </p:stCondLst>
                            <p:childTnLst>
                              <p:par>
                                <p:cTn id="192" presetID="1" presetClass="entr" presetSubtype="0" fill="hold" nodeType="afterEffect">
                                  <p:stCondLst>
                                    <p:cond delay="0"/>
                                  </p:stCondLst>
                                  <p:childTnLst>
                                    <p:set>
                                      <p:cBhvr>
                                        <p:cTn id="193" dur="1" fill="hold">
                                          <p:stCondLst>
                                            <p:cond delay="0"/>
                                          </p:stCondLst>
                                        </p:cTn>
                                        <p:tgtEl>
                                          <p:spTgt spid="204"/>
                                        </p:tgtEl>
                                        <p:attrNameLst>
                                          <p:attrName>style.visibility</p:attrName>
                                        </p:attrNameLst>
                                      </p:cBhvr>
                                      <p:to>
                                        <p:strVal val="visible"/>
                                      </p:to>
                                    </p:set>
                                  </p:childTnLst>
                                </p:cTn>
                              </p:par>
                            </p:childTnLst>
                          </p:cTn>
                        </p:par>
                        <p:par>
                          <p:cTn id="194" fill="hold">
                            <p:stCondLst>
                              <p:cond delay="3000"/>
                            </p:stCondLst>
                            <p:childTnLst>
                              <p:par>
                                <p:cTn id="195" presetID="1" presetClass="entr" presetSubtype="0" fill="hold" nodeType="afterEffect">
                                  <p:stCondLst>
                                    <p:cond delay="0"/>
                                  </p:stCondLst>
                                  <p:childTnLst>
                                    <p:set>
                                      <p:cBhvr>
                                        <p:cTn id="196" dur="1" fill="hold">
                                          <p:stCondLst>
                                            <p:cond delay="0"/>
                                          </p:stCondLst>
                                        </p:cTn>
                                        <p:tgtEl>
                                          <p:spTgt spid="205"/>
                                        </p:tgtEl>
                                        <p:attrNameLst>
                                          <p:attrName>style.visibility</p:attrName>
                                        </p:attrNameLst>
                                      </p:cBhvr>
                                      <p:to>
                                        <p:strVal val="visible"/>
                                      </p:to>
                                    </p:set>
                                  </p:childTnLst>
                                </p:cTn>
                              </p:par>
                            </p:childTnLst>
                          </p:cTn>
                        </p:par>
                        <p:par>
                          <p:cTn id="197" fill="hold">
                            <p:stCondLst>
                              <p:cond delay="3000"/>
                            </p:stCondLst>
                            <p:childTnLst>
                              <p:par>
                                <p:cTn id="198" presetID="1" presetClass="entr" presetSubtype="0" fill="hold" nodeType="afterEffect">
                                  <p:stCondLst>
                                    <p:cond delay="0"/>
                                  </p:stCondLst>
                                  <p:childTnLst>
                                    <p:set>
                                      <p:cBhvr>
                                        <p:cTn id="199" dur="1" fill="hold">
                                          <p:stCondLst>
                                            <p:cond delay="0"/>
                                          </p:stCondLst>
                                        </p:cTn>
                                        <p:tgtEl>
                                          <p:spTgt spid="206"/>
                                        </p:tgtEl>
                                        <p:attrNameLst>
                                          <p:attrName>style.visibility</p:attrName>
                                        </p:attrNameLst>
                                      </p:cBhvr>
                                      <p:to>
                                        <p:strVal val="visible"/>
                                      </p:to>
                                    </p:set>
                                  </p:childTnLst>
                                </p:cTn>
                              </p:par>
                            </p:childTnLst>
                          </p:cTn>
                        </p:par>
                        <p:par>
                          <p:cTn id="200" fill="hold">
                            <p:stCondLst>
                              <p:cond delay="3000"/>
                            </p:stCondLst>
                            <p:childTnLst>
                              <p:par>
                                <p:cTn id="201" presetID="1" presetClass="entr" presetSubtype="0" fill="hold" nodeType="afterEffect">
                                  <p:stCondLst>
                                    <p:cond delay="0"/>
                                  </p:stCondLst>
                                  <p:childTnLst>
                                    <p:set>
                                      <p:cBhvr>
                                        <p:cTn id="202" dur="1" fill="hold">
                                          <p:stCondLst>
                                            <p:cond delay="0"/>
                                          </p:stCondLst>
                                        </p:cTn>
                                        <p:tgtEl>
                                          <p:spTgt spid="207"/>
                                        </p:tgtEl>
                                        <p:attrNameLst>
                                          <p:attrName>style.visibility</p:attrName>
                                        </p:attrNameLst>
                                      </p:cBhvr>
                                      <p:to>
                                        <p:strVal val="visible"/>
                                      </p:to>
                                    </p:set>
                                  </p:childTnLst>
                                </p:cTn>
                              </p:par>
                            </p:childTnLst>
                          </p:cTn>
                        </p:par>
                        <p:par>
                          <p:cTn id="203" fill="hold">
                            <p:stCondLst>
                              <p:cond delay="3000"/>
                            </p:stCondLst>
                            <p:childTnLst>
                              <p:par>
                                <p:cTn id="204" presetID="1" presetClass="entr" presetSubtype="0" fill="hold" nodeType="afterEffect">
                                  <p:stCondLst>
                                    <p:cond delay="500"/>
                                  </p:stCondLst>
                                  <p:childTnLst>
                                    <p:set>
                                      <p:cBhvr>
                                        <p:cTn id="205" dur="1" fill="hold">
                                          <p:stCondLst>
                                            <p:cond delay="0"/>
                                          </p:stCondLst>
                                        </p:cTn>
                                        <p:tgtEl>
                                          <p:spTgt spid="208"/>
                                        </p:tgtEl>
                                        <p:attrNameLst>
                                          <p:attrName>style.visibility</p:attrName>
                                        </p:attrNameLst>
                                      </p:cBhvr>
                                      <p:to>
                                        <p:strVal val="visible"/>
                                      </p:to>
                                    </p:set>
                                  </p:childTnLst>
                                </p:cTn>
                              </p:par>
                            </p:childTnLst>
                          </p:cTn>
                        </p:par>
                        <p:par>
                          <p:cTn id="206" fill="hold">
                            <p:stCondLst>
                              <p:cond delay="3500"/>
                            </p:stCondLst>
                            <p:childTnLst>
                              <p:par>
                                <p:cTn id="207" presetID="1" presetClass="entr" presetSubtype="0" fill="hold" nodeType="afterEffect">
                                  <p:stCondLst>
                                    <p:cond delay="0"/>
                                  </p:stCondLst>
                                  <p:childTnLst>
                                    <p:set>
                                      <p:cBhvr>
                                        <p:cTn id="208" dur="1" fill="hold">
                                          <p:stCondLst>
                                            <p:cond delay="0"/>
                                          </p:stCondLst>
                                        </p:cTn>
                                        <p:tgtEl>
                                          <p:spTgt spid="209"/>
                                        </p:tgtEl>
                                        <p:attrNameLst>
                                          <p:attrName>style.visibility</p:attrName>
                                        </p:attrNameLst>
                                      </p:cBhvr>
                                      <p:to>
                                        <p:strVal val="visible"/>
                                      </p:to>
                                    </p:set>
                                  </p:childTnLst>
                                </p:cTn>
                              </p:par>
                            </p:childTnLst>
                          </p:cTn>
                        </p:par>
                        <p:par>
                          <p:cTn id="209" fill="hold">
                            <p:stCondLst>
                              <p:cond delay="3500"/>
                            </p:stCondLst>
                            <p:childTnLst>
                              <p:par>
                                <p:cTn id="210" presetID="1" presetClass="entr" presetSubtype="0" fill="hold" nodeType="afterEffect">
                                  <p:stCondLst>
                                    <p:cond delay="250"/>
                                  </p:stCondLst>
                                  <p:childTnLst>
                                    <p:set>
                                      <p:cBhvr>
                                        <p:cTn id="211" dur="1" fill="hold">
                                          <p:stCondLst>
                                            <p:cond delay="0"/>
                                          </p:stCondLst>
                                        </p:cTn>
                                        <p:tgtEl>
                                          <p:spTgt spid="210"/>
                                        </p:tgtEl>
                                        <p:attrNameLst>
                                          <p:attrName>style.visibility</p:attrName>
                                        </p:attrNameLst>
                                      </p:cBhvr>
                                      <p:to>
                                        <p:strVal val="visible"/>
                                      </p:to>
                                    </p:set>
                                  </p:childTnLst>
                                </p:cTn>
                              </p:par>
                            </p:childTnLst>
                          </p:cTn>
                        </p:par>
                        <p:par>
                          <p:cTn id="212" fill="hold">
                            <p:stCondLst>
                              <p:cond delay="3750"/>
                            </p:stCondLst>
                            <p:childTnLst>
                              <p:par>
                                <p:cTn id="213" presetID="1" presetClass="entr" presetSubtype="0" fill="hold" nodeType="afterEffect">
                                  <p:stCondLst>
                                    <p:cond delay="0"/>
                                  </p:stCondLst>
                                  <p:childTnLst>
                                    <p:set>
                                      <p:cBhvr>
                                        <p:cTn id="214" dur="1" fill="hold">
                                          <p:stCondLst>
                                            <p:cond delay="0"/>
                                          </p:stCondLst>
                                        </p:cTn>
                                        <p:tgtEl>
                                          <p:spTgt spid="211"/>
                                        </p:tgtEl>
                                        <p:attrNameLst>
                                          <p:attrName>style.visibility</p:attrName>
                                        </p:attrNameLst>
                                      </p:cBhvr>
                                      <p:to>
                                        <p:strVal val="visible"/>
                                      </p:to>
                                    </p:set>
                                  </p:childTnLst>
                                </p:cTn>
                              </p:par>
                            </p:childTnLst>
                          </p:cTn>
                        </p:par>
                        <p:par>
                          <p:cTn id="215" fill="hold">
                            <p:stCondLst>
                              <p:cond delay="3750"/>
                            </p:stCondLst>
                            <p:childTnLst>
                              <p:par>
                                <p:cTn id="216" presetID="1" presetClass="entr" presetSubtype="0" fill="hold" nodeType="afterEffect">
                                  <p:stCondLst>
                                    <p:cond delay="0"/>
                                  </p:stCondLst>
                                  <p:childTnLst>
                                    <p:set>
                                      <p:cBhvr>
                                        <p:cTn id="217" dur="1" fill="hold">
                                          <p:stCondLst>
                                            <p:cond delay="0"/>
                                          </p:stCondLst>
                                        </p:cTn>
                                        <p:tgtEl>
                                          <p:spTgt spid="212"/>
                                        </p:tgtEl>
                                        <p:attrNameLst>
                                          <p:attrName>style.visibility</p:attrName>
                                        </p:attrNameLst>
                                      </p:cBhvr>
                                      <p:to>
                                        <p:strVal val="visible"/>
                                      </p:to>
                                    </p:set>
                                  </p:childTnLst>
                                </p:cTn>
                              </p:par>
                            </p:childTnLst>
                          </p:cTn>
                        </p:par>
                        <p:par>
                          <p:cTn id="218" fill="hold">
                            <p:stCondLst>
                              <p:cond delay="3750"/>
                            </p:stCondLst>
                            <p:childTnLst>
                              <p:par>
                                <p:cTn id="219" presetID="1" presetClass="entr" presetSubtype="0" fill="hold" nodeType="afterEffect">
                                  <p:stCondLst>
                                    <p:cond delay="0"/>
                                  </p:stCondLst>
                                  <p:childTnLst>
                                    <p:set>
                                      <p:cBhvr>
                                        <p:cTn id="220" dur="1" fill="hold">
                                          <p:stCondLst>
                                            <p:cond delay="0"/>
                                          </p:stCondLst>
                                        </p:cTn>
                                        <p:tgtEl>
                                          <p:spTgt spid="213"/>
                                        </p:tgtEl>
                                        <p:attrNameLst>
                                          <p:attrName>style.visibility</p:attrName>
                                        </p:attrNameLst>
                                      </p:cBhvr>
                                      <p:to>
                                        <p:strVal val="visible"/>
                                      </p:to>
                                    </p:set>
                                  </p:childTnLst>
                                </p:cTn>
                              </p:par>
                            </p:childTnLst>
                          </p:cTn>
                        </p:par>
                        <p:par>
                          <p:cTn id="221" fill="hold">
                            <p:stCondLst>
                              <p:cond delay="3750"/>
                            </p:stCondLst>
                            <p:childTnLst>
                              <p:par>
                                <p:cTn id="222" presetID="1" presetClass="entr" presetSubtype="0" fill="hold" nodeType="afterEffect">
                                  <p:stCondLst>
                                    <p:cond delay="0"/>
                                  </p:stCondLst>
                                  <p:childTnLst>
                                    <p:set>
                                      <p:cBhvr>
                                        <p:cTn id="223" dur="1" fill="hold">
                                          <p:stCondLst>
                                            <p:cond delay="0"/>
                                          </p:stCondLst>
                                        </p:cTn>
                                        <p:tgtEl>
                                          <p:spTgt spid="214"/>
                                        </p:tgtEl>
                                        <p:attrNameLst>
                                          <p:attrName>style.visibility</p:attrName>
                                        </p:attrNameLst>
                                      </p:cBhvr>
                                      <p:to>
                                        <p:strVal val="visible"/>
                                      </p:to>
                                    </p:set>
                                  </p:childTnLst>
                                </p:cTn>
                              </p:par>
                            </p:childTnLst>
                          </p:cTn>
                        </p:par>
                        <p:par>
                          <p:cTn id="224" fill="hold">
                            <p:stCondLst>
                              <p:cond delay="3750"/>
                            </p:stCondLst>
                            <p:childTnLst>
                              <p:par>
                                <p:cTn id="225" presetID="1" presetClass="entr" presetSubtype="0" fill="hold" nodeType="afterEffect">
                                  <p:stCondLst>
                                    <p:cond delay="250"/>
                                  </p:stCondLst>
                                  <p:childTnLst>
                                    <p:set>
                                      <p:cBhvr>
                                        <p:cTn id="226" dur="1" fill="hold">
                                          <p:stCondLst>
                                            <p:cond delay="0"/>
                                          </p:stCondLst>
                                        </p:cTn>
                                        <p:tgtEl>
                                          <p:spTgt spid="215"/>
                                        </p:tgtEl>
                                        <p:attrNameLst>
                                          <p:attrName>style.visibility</p:attrName>
                                        </p:attrNameLst>
                                      </p:cBhvr>
                                      <p:to>
                                        <p:strVal val="visible"/>
                                      </p:to>
                                    </p:set>
                                  </p:childTnLst>
                                </p:cTn>
                              </p:par>
                            </p:childTnLst>
                          </p:cTn>
                        </p:par>
                        <p:par>
                          <p:cTn id="227" fill="hold">
                            <p:stCondLst>
                              <p:cond delay="4000"/>
                            </p:stCondLst>
                            <p:childTnLst>
                              <p:par>
                                <p:cTn id="228" presetID="1" presetClass="entr" presetSubtype="0" fill="hold" nodeType="afterEffect">
                                  <p:stCondLst>
                                    <p:cond delay="0"/>
                                  </p:stCondLst>
                                  <p:childTnLst>
                                    <p:set>
                                      <p:cBhvr>
                                        <p:cTn id="229" dur="1" fill="hold">
                                          <p:stCondLst>
                                            <p:cond delay="0"/>
                                          </p:stCondLst>
                                        </p:cTn>
                                        <p:tgtEl>
                                          <p:spTgt spid="216"/>
                                        </p:tgtEl>
                                        <p:attrNameLst>
                                          <p:attrName>style.visibility</p:attrName>
                                        </p:attrNameLst>
                                      </p:cBhvr>
                                      <p:to>
                                        <p:strVal val="visible"/>
                                      </p:to>
                                    </p:set>
                                  </p:childTnLst>
                                </p:cTn>
                              </p:par>
                            </p:childTnLst>
                          </p:cTn>
                        </p:par>
                        <p:par>
                          <p:cTn id="230" fill="hold">
                            <p:stCondLst>
                              <p:cond delay="4000"/>
                            </p:stCondLst>
                            <p:childTnLst>
                              <p:par>
                                <p:cTn id="231" presetID="1" presetClass="entr" presetSubtype="0" fill="hold" nodeType="afterEffect">
                                  <p:stCondLst>
                                    <p:cond delay="0"/>
                                  </p:stCondLst>
                                  <p:childTnLst>
                                    <p:set>
                                      <p:cBhvr>
                                        <p:cTn id="232" dur="1" fill="hold">
                                          <p:stCondLst>
                                            <p:cond delay="0"/>
                                          </p:stCondLst>
                                        </p:cTn>
                                        <p:tgtEl>
                                          <p:spTgt spid="217"/>
                                        </p:tgtEl>
                                        <p:attrNameLst>
                                          <p:attrName>style.visibility</p:attrName>
                                        </p:attrNameLst>
                                      </p:cBhvr>
                                      <p:to>
                                        <p:strVal val="visible"/>
                                      </p:to>
                                    </p:set>
                                  </p:childTnLst>
                                </p:cTn>
                              </p:par>
                            </p:childTnLst>
                          </p:cTn>
                        </p:par>
                        <p:par>
                          <p:cTn id="233" fill="hold">
                            <p:stCondLst>
                              <p:cond delay="4000"/>
                            </p:stCondLst>
                            <p:childTnLst>
                              <p:par>
                                <p:cTn id="234" presetID="1" presetClass="entr" presetSubtype="0" fill="hold" nodeType="afterEffect">
                                  <p:stCondLst>
                                    <p:cond delay="0"/>
                                  </p:stCondLst>
                                  <p:childTnLst>
                                    <p:set>
                                      <p:cBhvr>
                                        <p:cTn id="235" dur="1" fill="hold">
                                          <p:stCondLst>
                                            <p:cond delay="0"/>
                                          </p:stCondLst>
                                        </p:cTn>
                                        <p:tgtEl>
                                          <p:spTgt spid="218"/>
                                        </p:tgtEl>
                                        <p:attrNameLst>
                                          <p:attrName>style.visibility</p:attrName>
                                        </p:attrNameLst>
                                      </p:cBhvr>
                                      <p:to>
                                        <p:strVal val="visible"/>
                                      </p:to>
                                    </p:set>
                                  </p:childTnLst>
                                </p:cTn>
                              </p:par>
                            </p:childTnLst>
                          </p:cTn>
                        </p:par>
                        <p:par>
                          <p:cTn id="236" fill="hold">
                            <p:stCondLst>
                              <p:cond delay="4000"/>
                            </p:stCondLst>
                            <p:childTnLst>
                              <p:par>
                                <p:cTn id="237" presetID="1" presetClass="entr" presetSubtype="0" fill="hold" nodeType="afterEffect">
                                  <p:stCondLst>
                                    <p:cond delay="0"/>
                                  </p:stCondLst>
                                  <p:childTnLst>
                                    <p:set>
                                      <p:cBhvr>
                                        <p:cTn id="238" dur="1" fill="hold">
                                          <p:stCondLst>
                                            <p:cond delay="0"/>
                                          </p:stCondLst>
                                        </p:cTn>
                                        <p:tgtEl>
                                          <p:spTgt spid="219"/>
                                        </p:tgtEl>
                                        <p:attrNameLst>
                                          <p:attrName>style.visibility</p:attrName>
                                        </p:attrNameLst>
                                      </p:cBhvr>
                                      <p:to>
                                        <p:strVal val="visible"/>
                                      </p:to>
                                    </p:set>
                                  </p:childTnLst>
                                </p:cTn>
                              </p:par>
                            </p:childTnLst>
                          </p:cTn>
                        </p:par>
                        <p:par>
                          <p:cTn id="239" fill="hold">
                            <p:stCondLst>
                              <p:cond delay="4000"/>
                            </p:stCondLst>
                            <p:childTnLst>
                              <p:par>
                                <p:cTn id="240" presetID="1" presetClass="entr" presetSubtype="0" fill="hold" nodeType="afterEffect">
                                  <p:stCondLst>
                                    <p:cond delay="0"/>
                                  </p:stCondLst>
                                  <p:childTnLst>
                                    <p:set>
                                      <p:cBhvr>
                                        <p:cTn id="241" dur="1" fill="hold">
                                          <p:stCondLst>
                                            <p:cond delay="0"/>
                                          </p:stCondLst>
                                        </p:cTn>
                                        <p:tgtEl>
                                          <p:spTgt spid="220"/>
                                        </p:tgtEl>
                                        <p:attrNameLst>
                                          <p:attrName>style.visibility</p:attrName>
                                        </p:attrNameLst>
                                      </p:cBhvr>
                                      <p:to>
                                        <p:strVal val="visible"/>
                                      </p:to>
                                    </p:set>
                                  </p:childTnLst>
                                </p:cTn>
                              </p:par>
                            </p:childTnLst>
                          </p:cTn>
                        </p:par>
                        <p:par>
                          <p:cTn id="242" fill="hold">
                            <p:stCondLst>
                              <p:cond delay="4000"/>
                            </p:stCondLst>
                            <p:childTnLst>
                              <p:par>
                                <p:cTn id="243" presetID="1" presetClass="entr" presetSubtype="0" fill="hold" nodeType="afterEffect">
                                  <p:stCondLst>
                                    <p:cond delay="0"/>
                                  </p:stCondLst>
                                  <p:childTnLst>
                                    <p:set>
                                      <p:cBhvr>
                                        <p:cTn id="244" dur="1" fill="hold">
                                          <p:stCondLst>
                                            <p:cond delay="0"/>
                                          </p:stCondLst>
                                        </p:cTn>
                                        <p:tgtEl>
                                          <p:spTgt spid="221"/>
                                        </p:tgtEl>
                                        <p:attrNameLst>
                                          <p:attrName>style.visibility</p:attrName>
                                        </p:attrNameLst>
                                      </p:cBhvr>
                                      <p:to>
                                        <p:strVal val="visible"/>
                                      </p:to>
                                    </p:set>
                                  </p:childTnLst>
                                </p:cTn>
                              </p:par>
                            </p:childTnLst>
                          </p:cTn>
                        </p:par>
                        <p:par>
                          <p:cTn id="245" fill="hold">
                            <p:stCondLst>
                              <p:cond delay="4000"/>
                            </p:stCondLst>
                            <p:childTnLst>
                              <p:par>
                                <p:cTn id="246" presetID="1" presetClass="entr" presetSubtype="0" fill="hold" nodeType="afterEffect">
                                  <p:stCondLst>
                                    <p:cond delay="0"/>
                                  </p:stCondLst>
                                  <p:childTnLst>
                                    <p:set>
                                      <p:cBhvr>
                                        <p:cTn id="247" dur="1" fill="hold">
                                          <p:stCondLst>
                                            <p:cond delay="0"/>
                                          </p:stCondLst>
                                        </p:cTn>
                                        <p:tgtEl>
                                          <p:spTgt spid="222"/>
                                        </p:tgtEl>
                                        <p:attrNameLst>
                                          <p:attrName>style.visibility</p:attrName>
                                        </p:attrNameLst>
                                      </p:cBhvr>
                                      <p:to>
                                        <p:strVal val="visible"/>
                                      </p:to>
                                    </p:set>
                                  </p:childTnLst>
                                </p:cTn>
                              </p:par>
                            </p:childTnLst>
                          </p:cTn>
                        </p:par>
                        <p:par>
                          <p:cTn id="248" fill="hold">
                            <p:stCondLst>
                              <p:cond delay="4000"/>
                            </p:stCondLst>
                            <p:childTnLst>
                              <p:par>
                                <p:cTn id="249" presetID="1" presetClass="entr" presetSubtype="0" fill="hold" nodeType="afterEffect">
                                  <p:stCondLst>
                                    <p:cond delay="0"/>
                                  </p:stCondLst>
                                  <p:childTnLst>
                                    <p:set>
                                      <p:cBhvr>
                                        <p:cTn id="250" dur="1" fill="hold">
                                          <p:stCondLst>
                                            <p:cond delay="0"/>
                                          </p:stCondLst>
                                        </p:cTn>
                                        <p:tgtEl>
                                          <p:spTgt spid="223"/>
                                        </p:tgtEl>
                                        <p:attrNameLst>
                                          <p:attrName>style.visibility</p:attrName>
                                        </p:attrNameLst>
                                      </p:cBhvr>
                                      <p:to>
                                        <p:strVal val="visible"/>
                                      </p:to>
                                    </p:set>
                                  </p:childTnLst>
                                </p:cTn>
                              </p:par>
                            </p:childTnLst>
                          </p:cTn>
                        </p:par>
                        <p:par>
                          <p:cTn id="251" fill="hold">
                            <p:stCondLst>
                              <p:cond delay="4000"/>
                            </p:stCondLst>
                            <p:childTnLst>
                              <p:par>
                                <p:cTn id="252" presetID="1" presetClass="entr" presetSubtype="0" fill="hold" nodeType="afterEffect">
                                  <p:stCondLst>
                                    <p:cond delay="0"/>
                                  </p:stCondLst>
                                  <p:childTnLst>
                                    <p:set>
                                      <p:cBhvr>
                                        <p:cTn id="253" dur="1" fill="hold">
                                          <p:stCondLst>
                                            <p:cond delay="0"/>
                                          </p:stCondLst>
                                        </p:cTn>
                                        <p:tgtEl>
                                          <p:spTgt spid="224"/>
                                        </p:tgtEl>
                                        <p:attrNameLst>
                                          <p:attrName>style.visibility</p:attrName>
                                        </p:attrNameLst>
                                      </p:cBhvr>
                                      <p:to>
                                        <p:strVal val="visible"/>
                                      </p:to>
                                    </p:set>
                                  </p:childTnLst>
                                </p:cTn>
                              </p:par>
                            </p:childTnLst>
                          </p:cTn>
                        </p:par>
                        <p:par>
                          <p:cTn id="254" fill="hold">
                            <p:stCondLst>
                              <p:cond delay="4000"/>
                            </p:stCondLst>
                            <p:childTnLst>
                              <p:par>
                                <p:cTn id="255" presetID="1" presetClass="entr" presetSubtype="0" fill="hold" nodeType="afterEffect">
                                  <p:stCondLst>
                                    <p:cond delay="0"/>
                                  </p:stCondLst>
                                  <p:childTnLst>
                                    <p:set>
                                      <p:cBhvr>
                                        <p:cTn id="256" dur="1" fill="hold">
                                          <p:stCondLst>
                                            <p:cond delay="0"/>
                                          </p:stCondLst>
                                        </p:cTn>
                                        <p:tgtEl>
                                          <p:spTgt spid="225"/>
                                        </p:tgtEl>
                                        <p:attrNameLst>
                                          <p:attrName>style.visibility</p:attrName>
                                        </p:attrNameLst>
                                      </p:cBhvr>
                                      <p:to>
                                        <p:strVal val="visible"/>
                                      </p:to>
                                    </p:set>
                                  </p:childTnLst>
                                </p:cTn>
                              </p:par>
                            </p:childTnLst>
                          </p:cTn>
                        </p:par>
                        <p:par>
                          <p:cTn id="257" fill="hold">
                            <p:stCondLst>
                              <p:cond delay="4000"/>
                            </p:stCondLst>
                            <p:childTnLst>
                              <p:par>
                                <p:cTn id="258" presetID="1" presetClass="entr" presetSubtype="0" fill="hold" nodeType="afterEffect">
                                  <p:stCondLst>
                                    <p:cond delay="0"/>
                                  </p:stCondLst>
                                  <p:childTnLst>
                                    <p:set>
                                      <p:cBhvr>
                                        <p:cTn id="259" dur="1" fill="hold">
                                          <p:stCondLst>
                                            <p:cond delay="0"/>
                                          </p:stCondLst>
                                        </p:cTn>
                                        <p:tgtEl>
                                          <p:spTgt spid="226"/>
                                        </p:tgtEl>
                                        <p:attrNameLst>
                                          <p:attrName>style.visibility</p:attrName>
                                        </p:attrNameLst>
                                      </p:cBhvr>
                                      <p:to>
                                        <p:strVal val="visible"/>
                                      </p:to>
                                    </p:set>
                                  </p:childTnLst>
                                </p:cTn>
                              </p:par>
                            </p:childTnLst>
                          </p:cTn>
                        </p:par>
                        <p:par>
                          <p:cTn id="260" fill="hold">
                            <p:stCondLst>
                              <p:cond delay="4000"/>
                            </p:stCondLst>
                            <p:childTnLst>
                              <p:par>
                                <p:cTn id="261" presetID="1" presetClass="entr" presetSubtype="0" fill="hold" nodeType="afterEffect">
                                  <p:stCondLst>
                                    <p:cond delay="250"/>
                                  </p:stCondLst>
                                  <p:childTnLst>
                                    <p:set>
                                      <p:cBhvr>
                                        <p:cTn id="262" dur="1" fill="hold">
                                          <p:stCondLst>
                                            <p:cond delay="0"/>
                                          </p:stCondLst>
                                        </p:cTn>
                                        <p:tgtEl>
                                          <p:spTgt spid="227"/>
                                        </p:tgtEl>
                                        <p:attrNameLst>
                                          <p:attrName>style.visibility</p:attrName>
                                        </p:attrNameLst>
                                      </p:cBhvr>
                                      <p:to>
                                        <p:strVal val="visible"/>
                                      </p:to>
                                    </p:set>
                                  </p:childTnLst>
                                </p:cTn>
                              </p:par>
                            </p:childTnLst>
                          </p:cTn>
                        </p:par>
                        <p:par>
                          <p:cTn id="263" fill="hold">
                            <p:stCondLst>
                              <p:cond delay="4250"/>
                            </p:stCondLst>
                            <p:childTnLst>
                              <p:par>
                                <p:cTn id="264" presetID="1" presetClass="entr" presetSubtype="0" fill="hold" nodeType="afterEffect">
                                  <p:stCondLst>
                                    <p:cond delay="0"/>
                                  </p:stCondLst>
                                  <p:childTnLst>
                                    <p:set>
                                      <p:cBhvr>
                                        <p:cTn id="265" dur="1" fill="hold">
                                          <p:stCondLst>
                                            <p:cond delay="0"/>
                                          </p:stCondLst>
                                        </p:cTn>
                                        <p:tgtEl>
                                          <p:spTgt spid="228"/>
                                        </p:tgtEl>
                                        <p:attrNameLst>
                                          <p:attrName>style.visibility</p:attrName>
                                        </p:attrNameLst>
                                      </p:cBhvr>
                                      <p:to>
                                        <p:strVal val="visible"/>
                                      </p:to>
                                    </p:set>
                                  </p:childTnLst>
                                </p:cTn>
                              </p:par>
                            </p:childTnLst>
                          </p:cTn>
                        </p:par>
                        <p:par>
                          <p:cTn id="266" fill="hold">
                            <p:stCondLst>
                              <p:cond delay="4250"/>
                            </p:stCondLst>
                            <p:childTnLst>
                              <p:par>
                                <p:cTn id="267" presetID="1" presetClass="entr" presetSubtype="0" fill="hold" nodeType="afterEffect">
                                  <p:stCondLst>
                                    <p:cond delay="0"/>
                                  </p:stCondLst>
                                  <p:childTnLst>
                                    <p:set>
                                      <p:cBhvr>
                                        <p:cTn id="268" dur="1" fill="hold">
                                          <p:stCondLst>
                                            <p:cond delay="0"/>
                                          </p:stCondLst>
                                        </p:cTn>
                                        <p:tgtEl>
                                          <p:spTgt spid="229"/>
                                        </p:tgtEl>
                                        <p:attrNameLst>
                                          <p:attrName>style.visibility</p:attrName>
                                        </p:attrNameLst>
                                      </p:cBhvr>
                                      <p:to>
                                        <p:strVal val="visible"/>
                                      </p:to>
                                    </p:set>
                                  </p:childTnLst>
                                </p:cTn>
                              </p:par>
                            </p:childTnLst>
                          </p:cTn>
                        </p:par>
                        <p:par>
                          <p:cTn id="269" fill="hold">
                            <p:stCondLst>
                              <p:cond delay="4250"/>
                            </p:stCondLst>
                            <p:childTnLst>
                              <p:par>
                                <p:cTn id="270" presetID="1" presetClass="entr" presetSubtype="0" fill="hold" nodeType="afterEffect">
                                  <p:stCondLst>
                                    <p:cond delay="250"/>
                                  </p:stCondLst>
                                  <p:childTnLst>
                                    <p:set>
                                      <p:cBhvr>
                                        <p:cTn id="271" dur="1" fill="hold">
                                          <p:stCondLst>
                                            <p:cond delay="0"/>
                                          </p:stCondLst>
                                        </p:cTn>
                                        <p:tgtEl>
                                          <p:spTgt spid="230"/>
                                        </p:tgtEl>
                                        <p:attrNameLst>
                                          <p:attrName>style.visibility</p:attrName>
                                        </p:attrNameLst>
                                      </p:cBhvr>
                                      <p:to>
                                        <p:strVal val="visible"/>
                                      </p:to>
                                    </p:set>
                                  </p:childTnLst>
                                </p:cTn>
                              </p:par>
                            </p:childTnLst>
                          </p:cTn>
                        </p:par>
                        <p:par>
                          <p:cTn id="272" fill="hold">
                            <p:stCondLst>
                              <p:cond delay="4500"/>
                            </p:stCondLst>
                            <p:childTnLst>
                              <p:par>
                                <p:cTn id="273" presetID="1" presetClass="entr" presetSubtype="0" fill="hold" nodeType="afterEffect">
                                  <p:stCondLst>
                                    <p:cond delay="0"/>
                                  </p:stCondLst>
                                  <p:childTnLst>
                                    <p:set>
                                      <p:cBhvr>
                                        <p:cTn id="274" dur="1" fill="hold">
                                          <p:stCondLst>
                                            <p:cond delay="0"/>
                                          </p:stCondLst>
                                        </p:cTn>
                                        <p:tgtEl>
                                          <p:spTgt spid="231"/>
                                        </p:tgtEl>
                                        <p:attrNameLst>
                                          <p:attrName>style.visibility</p:attrName>
                                        </p:attrNameLst>
                                      </p:cBhvr>
                                      <p:to>
                                        <p:strVal val="visible"/>
                                      </p:to>
                                    </p:set>
                                  </p:childTnLst>
                                </p:cTn>
                              </p:par>
                            </p:childTnLst>
                          </p:cTn>
                        </p:par>
                        <p:par>
                          <p:cTn id="275" fill="hold">
                            <p:stCondLst>
                              <p:cond delay="4500"/>
                            </p:stCondLst>
                            <p:childTnLst>
                              <p:par>
                                <p:cTn id="276" presetID="1" presetClass="entr" presetSubtype="0" fill="hold" nodeType="afterEffect">
                                  <p:stCondLst>
                                    <p:cond delay="0"/>
                                  </p:stCondLst>
                                  <p:childTnLst>
                                    <p:set>
                                      <p:cBhvr>
                                        <p:cTn id="277" dur="1" fill="hold">
                                          <p:stCondLst>
                                            <p:cond delay="0"/>
                                          </p:stCondLst>
                                        </p:cTn>
                                        <p:tgtEl>
                                          <p:spTgt spid="232"/>
                                        </p:tgtEl>
                                        <p:attrNameLst>
                                          <p:attrName>style.visibility</p:attrName>
                                        </p:attrNameLst>
                                      </p:cBhvr>
                                      <p:to>
                                        <p:strVal val="visible"/>
                                      </p:to>
                                    </p:set>
                                  </p:childTnLst>
                                </p:cTn>
                              </p:par>
                            </p:childTnLst>
                          </p:cTn>
                        </p:par>
                        <p:par>
                          <p:cTn id="278" fill="hold">
                            <p:stCondLst>
                              <p:cond delay="4500"/>
                            </p:stCondLst>
                            <p:childTnLst>
                              <p:par>
                                <p:cTn id="279" presetID="1" presetClass="entr" presetSubtype="0" fill="hold" nodeType="afterEffect">
                                  <p:stCondLst>
                                    <p:cond delay="0"/>
                                  </p:stCondLst>
                                  <p:childTnLst>
                                    <p:set>
                                      <p:cBhvr>
                                        <p:cTn id="280" dur="1" fill="hold">
                                          <p:stCondLst>
                                            <p:cond delay="0"/>
                                          </p:stCondLst>
                                        </p:cTn>
                                        <p:tgtEl>
                                          <p:spTgt spid="233"/>
                                        </p:tgtEl>
                                        <p:attrNameLst>
                                          <p:attrName>style.visibility</p:attrName>
                                        </p:attrNameLst>
                                      </p:cBhvr>
                                      <p:to>
                                        <p:strVal val="visible"/>
                                      </p:to>
                                    </p:set>
                                  </p:childTnLst>
                                </p:cTn>
                              </p:par>
                            </p:childTnLst>
                          </p:cTn>
                        </p:par>
                        <p:par>
                          <p:cTn id="281" fill="hold">
                            <p:stCondLst>
                              <p:cond delay="4500"/>
                            </p:stCondLst>
                            <p:childTnLst>
                              <p:par>
                                <p:cTn id="282" presetID="1" presetClass="entr" presetSubtype="0" fill="hold" nodeType="afterEffect">
                                  <p:stCondLst>
                                    <p:cond delay="250"/>
                                  </p:stCondLst>
                                  <p:childTnLst>
                                    <p:set>
                                      <p:cBhvr>
                                        <p:cTn id="283" dur="1" fill="hold">
                                          <p:stCondLst>
                                            <p:cond delay="0"/>
                                          </p:stCondLst>
                                        </p:cTn>
                                        <p:tgtEl>
                                          <p:spTgt spid="234"/>
                                        </p:tgtEl>
                                        <p:attrNameLst>
                                          <p:attrName>style.visibility</p:attrName>
                                        </p:attrNameLst>
                                      </p:cBhvr>
                                      <p:to>
                                        <p:strVal val="visible"/>
                                      </p:to>
                                    </p:set>
                                  </p:childTnLst>
                                </p:cTn>
                              </p:par>
                            </p:childTnLst>
                          </p:cTn>
                        </p:par>
                        <p:par>
                          <p:cTn id="284" fill="hold">
                            <p:stCondLst>
                              <p:cond delay="4750"/>
                            </p:stCondLst>
                            <p:childTnLst>
                              <p:par>
                                <p:cTn id="285" presetID="53" presetClass="entr" presetSubtype="16" fill="hold" grpId="0" nodeType="afterEffect">
                                  <p:stCondLst>
                                    <p:cond delay="1000"/>
                                  </p:stCondLst>
                                  <p:childTnLst>
                                    <p:set>
                                      <p:cBhvr>
                                        <p:cTn id="286" dur="1" fill="hold">
                                          <p:stCondLst>
                                            <p:cond delay="0"/>
                                          </p:stCondLst>
                                        </p:cTn>
                                        <p:tgtEl>
                                          <p:spTgt spid="100"/>
                                        </p:tgtEl>
                                        <p:attrNameLst>
                                          <p:attrName>style.visibility</p:attrName>
                                        </p:attrNameLst>
                                      </p:cBhvr>
                                      <p:to>
                                        <p:strVal val="visible"/>
                                      </p:to>
                                    </p:set>
                                    <p:anim calcmode="lin" valueType="num">
                                      <p:cBhvr>
                                        <p:cTn id="287" dur="500" fill="hold"/>
                                        <p:tgtEl>
                                          <p:spTgt spid="100"/>
                                        </p:tgtEl>
                                        <p:attrNameLst>
                                          <p:attrName>ppt_w</p:attrName>
                                        </p:attrNameLst>
                                      </p:cBhvr>
                                      <p:tavLst>
                                        <p:tav tm="0">
                                          <p:val>
                                            <p:fltVal val="0"/>
                                          </p:val>
                                        </p:tav>
                                        <p:tav tm="100000">
                                          <p:val>
                                            <p:strVal val="#ppt_w"/>
                                          </p:val>
                                        </p:tav>
                                      </p:tavLst>
                                    </p:anim>
                                    <p:anim calcmode="lin" valueType="num">
                                      <p:cBhvr>
                                        <p:cTn id="288" dur="500" fill="hold"/>
                                        <p:tgtEl>
                                          <p:spTgt spid="100"/>
                                        </p:tgtEl>
                                        <p:attrNameLst>
                                          <p:attrName>ppt_h</p:attrName>
                                        </p:attrNameLst>
                                      </p:cBhvr>
                                      <p:tavLst>
                                        <p:tav tm="0">
                                          <p:val>
                                            <p:fltVal val="0"/>
                                          </p:val>
                                        </p:tav>
                                        <p:tav tm="100000">
                                          <p:val>
                                            <p:strVal val="#ppt_h"/>
                                          </p:val>
                                        </p:tav>
                                      </p:tavLst>
                                    </p:anim>
                                    <p:animEffect transition="in" filter="fade">
                                      <p:cBhvr>
                                        <p:cTn id="28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10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Running a Global Massively Scalable Web Application on Windows Azure Websites</a:t>
            </a:r>
            <a:endParaRPr lang="en-US" sz="3000" dirty="0"/>
          </a:p>
        </p:txBody>
      </p:sp>
      <p:sp>
        <p:nvSpPr>
          <p:cNvPr id="3" name="Text Placeholder 2"/>
          <p:cNvSpPr>
            <a:spLocks noGrp="1"/>
          </p:cNvSpPr>
          <p:nvPr>
            <p:ph type="body" sz="quarter" idx="14"/>
          </p:nvPr>
        </p:nvSpPr>
        <p:spPr/>
        <p:txBody>
          <a:bodyPr/>
          <a:lstStyle/>
          <a:p>
            <a:r>
              <a:rPr lang="en-US" dirty="0"/>
              <a:t>Andrew </a:t>
            </a:r>
            <a:r>
              <a:rPr lang="en-US" dirty="0" err="1"/>
              <a:t>Westgarth</a:t>
            </a:r>
            <a:endParaRPr lang="en-US" dirty="0"/>
          </a:p>
        </p:txBody>
      </p:sp>
      <p:sp>
        <p:nvSpPr>
          <p:cNvPr id="4" name="Text Placeholder 2"/>
          <p:cNvSpPr txBox="1">
            <a:spLocks/>
          </p:cNvSpPr>
          <p:nvPr/>
        </p:nvSpPr>
        <p:spPr bwMode="ltGray">
          <a:xfrm>
            <a:off x="274638" y="3390584"/>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a:t>DEV-B341</a:t>
            </a:r>
          </a:p>
        </p:txBody>
      </p:sp>
    </p:spTree>
    <p:extLst>
      <p:ext uri="{BB962C8B-B14F-4D97-AF65-F5344CB8AC3E}">
        <p14:creationId xmlns:p14="http://schemas.microsoft.com/office/powerpoint/2010/main" val="165881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for Scale</a:t>
            </a:r>
          </a:p>
        </p:txBody>
      </p:sp>
      <p:sp>
        <p:nvSpPr>
          <p:cNvPr id="3" name="Subtitle 2"/>
          <p:cNvSpPr>
            <a:spLocks noGrp="1"/>
          </p:cNvSpPr>
          <p:nvPr>
            <p:ph type="subTitle" idx="4294967295"/>
          </p:nvPr>
        </p:nvSpPr>
        <p:spPr>
          <a:xfrm>
            <a:off x="731837" y="3406775"/>
            <a:ext cx="9677399" cy="738664"/>
          </a:xfrm>
        </p:spPr>
        <p:txBody>
          <a:bodyPr/>
          <a:lstStyle/>
          <a:p>
            <a:pPr marL="0" indent="0">
              <a:buNone/>
            </a:pPr>
            <a:r>
              <a:rPr lang="en-US" dirty="0" smtClean="0">
                <a:solidFill>
                  <a:schemeClr val="tx2"/>
                </a:solidFill>
              </a:rPr>
              <a:t>Level 3: Like a BOSS!</a:t>
            </a:r>
            <a:endParaRPr lang="en-US" dirty="0">
              <a:solidFill>
                <a:schemeClr val="tx2"/>
              </a:solidFill>
            </a:endParaRPr>
          </a:p>
        </p:txBody>
      </p:sp>
    </p:spTree>
    <p:extLst>
      <p:ext uri="{BB962C8B-B14F-4D97-AF65-F5344CB8AC3E}">
        <p14:creationId xmlns:p14="http://schemas.microsoft.com/office/powerpoint/2010/main" val="182774211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965346" y="1875673"/>
            <a:ext cx="8915908" cy="688084"/>
          </a:xfrm>
          <a:prstGeom prst="rect">
            <a:avLst/>
          </a:prstGeom>
        </p:spPr>
        <p:txBody>
          <a:bodyPr vert="horz" wrap="square" lIns="109712" tIns="68570" rIns="109712" bIns="6857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sz="4050">
              <a:gradFill>
                <a:gsLst>
                  <a:gs pos="1250">
                    <a:srgbClr val="FFFFFF"/>
                  </a:gs>
                  <a:gs pos="100000">
                    <a:srgbClr val="FFFFFF"/>
                  </a:gs>
                </a:gsLst>
                <a:lin ang="5400000" scaled="0"/>
              </a:gradFill>
            </a:endParaRPr>
          </a:p>
        </p:txBody>
      </p:sp>
      <p:sp>
        <p:nvSpPr>
          <p:cNvPr id="5" name="Title 4"/>
          <p:cNvSpPr>
            <a:spLocks noGrp="1"/>
          </p:cNvSpPr>
          <p:nvPr>
            <p:ph type="title"/>
          </p:nvPr>
        </p:nvSpPr>
        <p:spPr/>
        <p:txBody>
          <a:bodyPr anchor="t">
            <a:normAutofit fontScale="90000"/>
          </a:bodyPr>
          <a:lstStyle/>
          <a:p>
            <a:pPr algn="l"/>
            <a:r>
              <a:rPr lang="en-US" dirty="0">
                <a:solidFill>
                  <a:schemeClr val="tx1"/>
                </a:solidFill>
              </a:rPr>
              <a:t>Level </a:t>
            </a:r>
            <a:r>
              <a:rPr lang="en-US" dirty="0" smtClean="0">
                <a:solidFill>
                  <a:schemeClr val="tx1"/>
                </a:solidFill>
              </a:rPr>
              <a:t>3 </a:t>
            </a:r>
            <a:r>
              <a:rPr lang="en-US" dirty="0">
                <a:solidFill>
                  <a:schemeClr val="tx1"/>
                </a:solidFill>
              </a:rPr>
              <a:t>– </a:t>
            </a:r>
            <a:r>
              <a:rPr lang="en-US" dirty="0" smtClean="0">
                <a:solidFill>
                  <a:schemeClr val="tx1"/>
                </a:solidFill>
              </a:rPr>
              <a:t>Globally Scalable </a:t>
            </a:r>
            <a:r>
              <a:rPr lang="en-US" dirty="0">
                <a:solidFill>
                  <a:schemeClr val="tx1"/>
                </a:solidFill>
              </a:rPr>
              <a:t>Photo Gallery</a:t>
            </a:r>
            <a:br>
              <a:rPr lang="en-US" dirty="0">
                <a:solidFill>
                  <a:schemeClr val="tx1"/>
                </a:solidFill>
              </a:rPr>
            </a:br>
            <a:r>
              <a:rPr lang="en-US" sz="3672" dirty="0">
                <a:solidFill>
                  <a:schemeClr val="tx1"/>
                </a:solidFill>
              </a:rPr>
              <a:t>When bad things happen to good </a:t>
            </a:r>
            <a:r>
              <a:rPr lang="en-US" sz="3672" dirty="0" smtClean="0">
                <a:solidFill>
                  <a:schemeClr val="tx1"/>
                </a:solidFill>
              </a:rPr>
              <a:t>datacenters</a:t>
            </a:r>
            <a:endParaRPr lang="en-US"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345" y="3371767"/>
            <a:ext cx="938662" cy="938662"/>
          </a:xfrm>
          <a:prstGeom prst="rect">
            <a:avLst/>
          </a:prstGeom>
        </p:spPr>
      </p:pic>
      <p:cxnSp>
        <p:nvCxnSpPr>
          <p:cNvPr id="8" name="Straight Arrow Connector 7"/>
          <p:cNvCxnSpPr>
            <a:stCxn id="6" idx="3"/>
          </p:cNvCxnSpPr>
          <p:nvPr/>
        </p:nvCxnSpPr>
        <p:spPr>
          <a:xfrm flipV="1">
            <a:off x="2904007" y="3154411"/>
            <a:ext cx="4399925" cy="686687"/>
          </a:xfrm>
          <a:prstGeom prst="straightConnector1">
            <a:avLst/>
          </a:prstGeom>
          <a:ln w="5715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3"/>
          </p:cNvCxnSpPr>
          <p:nvPr/>
        </p:nvCxnSpPr>
        <p:spPr>
          <a:xfrm>
            <a:off x="2904007" y="3841098"/>
            <a:ext cx="4399925" cy="741860"/>
          </a:xfrm>
          <a:prstGeom prst="straightConnector1">
            <a:avLst/>
          </a:prstGeom>
          <a:ln w="5715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7329434" y="2315952"/>
            <a:ext cx="2799953" cy="1525145"/>
            <a:chOff x="7700042" y="1921959"/>
            <a:chExt cx="3733800" cy="2033815"/>
          </a:xfrm>
          <a:solidFill>
            <a:schemeClr val="accent6"/>
          </a:solidFill>
        </p:grpSpPr>
        <p:sp>
          <p:nvSpPr>
            <p:cNvPr id="12" name="Cloud 11"/>
            <p:cNvSpPr/>
            <p:nvPr/>
          </p:nvSpPr>
          <p:spPr bwMode="auto">
            <a:xfrm>
              <a:off x="7700042" y="1921959"/>
              <a:ext cx="3733800" cy="2033815"/>
            </a:xfrm>
            <a:prstGeom prst="clou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algn="ctr" defTabSz="69929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algn="ctr" defTabSz="69929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algn="ctr" defTabSz="699291"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West US</a:t>
              </a:r>
            </a:p>
          </p:txBody>
        </p:sp>
        <p:pic>
          <p:nvPicPr>
            <p:cNvPr id="14" name="Picture 13"/>
            <p:cNvPicPr>
              <a:picLocks noChangeAspect="1"/>
            </p:cNvPicPr>
            <p:nvPr/>
          </p:nvPicPr>
          <p:blipFill>
            <a:blip r:embed="rId3"/>
            <a:stretch>
              <a:fillRect/>
            </a:stretch>
          </p:blipFill>
          <p:spPr>
            <a:xfrm>
              <a:off x="10028237" y="2094872"/>
              <a:ext cx="1058023" cy="1143000"/>
            </a:xfrm>
            <a:prstGeom prst="rect">
              <a:avLst/>
            </a:prstGeom>
            <a:grpFill/>
            <a:ln>
              <a:noFill/>
            </a:ln>
          </p:spPr>
        </p:pic>
        <p:sp>
          <p:nvSpPr>
            <p:cNvPr id="16" name="Double Brace 15"/>
            <p:cNvSpPr/>
            <p:nvPr/>
          </p:nvSpPr>
          <p:spPr>
            <a:xfrm>
              <a:off x="8199437" y="2354262"/>
              <a:ext cx="1600200" cy="831546"/>
            </a:xfrm>
            <a:prstGeom prst="bracePair">
              <a:avLst/>
            </a:prstGeom>
            <a:grpFill/>
            <a:ln w="5715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350" b="1" dirty="0">
                  <a:solidFill>
                    <a:srgbClr val="FFFFFF"/>
                  </a:solidFill>
                </a:rPr>
                <a:t>My Site</a:t>
              </a:r>
            </a:p>
            <a:p>
              <a:pPr algn="ctr"/>
              <a:r>
                <a:rPr lang="en-US" sz="1350" b="1" dirty="0">
                  <a:solidFill>
                    <a:srgbClr val="FFFFFF"/>
                  </a:solidFill>
                </a:rPr>
                <a:t>Replica (A)</a:t>
              </a:r>
            </a:p>
          </p:txBody>
        </p:sp>
      </p:grpSp>
      <p:grpSp>
        <p:nvGrpSpPr>
          <p:cNvPr id="21" name="Group 20"/>
          <p:cNvGrpSpPr/>
          <p:nvPr/>
        </p:nvGrpSpPr>
        <p:grpSpPr>
          <a:xfrm>
            <a:off x="7329434" y="4212028"/>
            <a:ext cx="2799953" cy="1525145"/>
            <a:chOff x="7700042" y="4450418"/>
            <a:chExt cx="3733800" cy="2033815"/>
          </a:xfrm>
          <a:solidFill>
            <a:schemeClr val="accent6"/>
          </a:solidFill>
        </p:grpSpPr>
        <p:sp>
          <p:nvSpPr>
            <p:cNvPr id="13" name="Cloud 12"/>
            <p:cNvSpPr/>
            <p:nvPr/>
          </p:nvSpPr>
          <p:spPr bwMode="auto">
            <a:xfrm>
              <a:off x="7700042" y="4450418"/>
              <a:ext cx="3733800" cy="2033815"/>
            </a:xfrm>
            <a:prstGeom prst="clou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algn="ctr" defTabSz="69929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algn="ctr" defTabSz="69929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a:p>
              <a:pPr algn="ctr" defTabSz="699291"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East US</a:t>
              </a:r>
            </a:p>
          </p:txBody>
        </p:sp>
        <p:pic>
          <p:nvPicPr>
            <p:cNvPr id="15" name="Picture 14"/>
            <p:cNvPicPr>
              <a:picLocks noChangeAspect="1"/>
            </p:cNvPicPr>
            <p:nvPr/>
          </p:nvPicPr>
          <p:blipFill>
            <a:blip r:embed="rId3"/>
            <a:stretch>
              <a:fillRect/>
            </a:stretch>
          </p:blipFill>
          <p:spPr>
            <a:xfrm>
              <a:off x="10028237" y="4716462"/>
              <a:ext cx="1058023" cy="1143000"/>
            </a:xfrm>
            <a:prstGeom prst="rect">
              <a:avLst/>
            </a:prstGeom>
            <a:grpFill/>
            <a:ln>
              <a:noFill/>
            </a:ln>
          </p:spPr>
        </p:pic>
        <p:sp>
          <p:nvSpPr>
            <p:cNvPr id="18" name="Double Brace 17"/>
            <p:cNvSpPr/>
            <p:nvPr/>
          </p:nvSpPr>
          <p:spPr>
            <a:xfrm>
              <a:off x="8237453" y="4872189"/>
              <a:ext cx="1600200" cy="831546"/>
            </a:xfrm>
            <a:prstGeom prst="bracePair">
              <a:avLst/>
            </a:prstGeom>
            <a:grpFill/>
            <a:ln w="5715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350" b="1" dirty="0">
                  <a:solidFill>
                    <a:srgbClr val="FFFFFF"/>
                  </a:solidFill>
                </a:rPr>
                <a:t>My Site</a:t>
              </a:r>
            </a:p>
            <a:p>
              <a:pPr algn="ctr"/>
              <a:r>
                <a:rPr lang="en-US" sz="1350" b="1" dirty="0">
                  <a:solidFill>
                    <a:srgbClr val="FFFFFF"/>
                  </a:solidFill>
                </a:rPr>
                <a:t>Replica (B)</a:t>
              </a:r>
            </a:p>
          </p:txBody>
        </p:sp>
      </p:grpSp>
      <p:pic>
        <p:nvPicPr>
          <p:cNvPr id="19" name="Picture 18"/>
          <p:cNvPicPr>
            <a:picLocks noChangeAspect="1"/>
          </p:cNvPicPr>
          <p:nvPr/>
        </p:nvPicPr>
        <p:blipFill>
          <a:blip r:embed="rId4">
            <a:lum contrast="40000"/>
          </a:blip>
          <a:stretch>
            <a:fillRect/>
          </a:stretch>
        </p:blipFill>
        <p:spPr>
          <a:xfrm>
            <a:off x="8095612" y="2452164"/>
            <a:ext cx="1267597" cy="1252722"/>
          </a:xfrm>
          <a:prstGeom prst="rect">
            <a:avLst/>
          </a:prstGeom>
        </p:spPr>
      </p:pic>
    </p:spTree>
    <p:extLst>
      <p:ext uri="{BB962C8B-B14F-4D97-AF65-F5344CB8AC3E}">
        <p14:creationId xmlns:p14="http://schemas.microsoft.com/office/powerpoint/2010/main" val="2618299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par>
                          <p:cTn id="20" fill="hold">
                            <p:stCondLst>
                              <p:cond delay="500"/>
                            </p:stCondLst>
                            <p:childTnLst>
                              <p:par>
                                <p:cTn id="21" presetID="26" presetClass="emph" presetSubtype="0" fill="hold" nodeType="after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xit" presetSubtype="0" fill="hold" nodeType="withEffect">
                                  <p:stCondLst>
                                    <p:cond delay="200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p:cNvSpPr>
            <a:spLocks noGrp="1"/>
          </p:cNvSpPr>
          <p:nvPr>
            <p:ph type="body" sz="quarter" idx="10"/>
          </p:nvPr>
        </p:nvSpPr>
        <p:spPr>
          <a:xfrm>
            <a:off x="280837" y="1668462"/>
            <a:ext cx="11887200" cy="5379934"/>
          </a:xfrm>
        </p:spPr>
        <p:txBody>
          <a:bodyPr/>
          <a:lstStyle/>
          <a:p>
            <a:pPr>
              <a:lnSpc>
                <a:spcPct val="100000"/>
              </a:lnSpc>
              <a:buClr>
                <a:schemeClr val="accent6"/>
              </a:buClr>
            </a:pPr>
            <a:r>
              <a:rPr lang="en-US" dirty="0">
                <a:solidFill>
                  <a:schemeClr val="tx1"/>
                </a:solidFill>
              </a:rPr>
              <a:t>Gaps:</a:t>
            </a:r>
          </a:p>
          <a:p>
            <a:pPr lvl="1">
              <a:lnSpc>
                <a:spcPct val="100000"/>
              </a:lnSpc>
              <a:buClr>
                <a:schemeClr val="accent6"/>
              </a:buClr>
            </a:pPr>
            <a:r>
              <a:rPr lang="en-US" dirty="0">
                <a:solidFill>
                  <a:schemeClr val="tx1"/>
                </a:solidFill>
              </a:rPr>
              <a:t>Web app is ‘local’ to a single region</a:t>
            </a:r>
          </a:p>
          <a:p>
            <a:pPr lvl="1">
              <a:lnSpc>
                <a:spcPct val="100000"/>
              </a:lnSpc>
              <a:buClr>
                <a:schemeClr val="accent6"/>
              </a:buClr>
            </a:pPr>
            <a:r>
              <a:rPr lang="en-US" dirty="0">
                <a:solidFill>
                  <a:schemeClr val="tx1"/>
                </a:solidFill>
              </a:rPr>
              <a:t>Images stored in ‘local’ data center</a:t>
            </a:r>
          </a:p>
          <a:p>
            <a:pPr lvl="1">
              <a:lnSpc>
                <a:spcPct val="100000"/>
              </a:lnSpc>
              <a:buClr>
                <a:schemeClr val="accent6"/>
              </a:buClr>
            </a:pPr>
            <a:r>
              <a:rPr lang="en-US" dirty="0">
                <a:solidFill>
                  <a:schemeClr val="tx1"/>
                </a:solidFill>
              </a:rPr>
              <a:t>Database in ‘local’ data center</a:t>
            </a:r>
          </a:p>
          <a:p>
            <a:pPr>
              <a:lnSpc>
                <a:spcPct val="100000"/>
              </a:lnSpc>
              <a:buClr>
                <a:schemeClr val="accent6"/>
              </a:buClr>
            </a:pPr>
            <a:r>
              <a:rPr lang="en-US" dirty="0">
                <a:solidFill>
                  <a:schemeClr val="tx1"/>
                </a:solidFill>
              </a:rPr>
              <a:t>Goals:</a:t>
            </a:r>
          </a:p>
          <a:p>
            <a:pPr lvl="1">
              <a:lnSpc>
                <a:spcPct val="100000"/>
              </a:lnSpc>
              <a:buClr>
                <a:schemeClr val="accent6"/>
              </a:buClr>
            </a:pPr>
            <a:r>
              <a:rPr lang="en-US" dirty="0">
                <a:solidFill>
                  <a:schemeClr val="tx1"/>
                </a:solidFill>
              </a:rPr>
              <a:t>Active / Active replication across regions </a:t>
            </a:r>
          </a:p>
          <a:p>
            <a:pPr>
              <a:lnSpc>
                <a:spcPct val="100000"/>
              </a:lnSpc>
              <a:buClr>
                <a:schemeClr val="accent6"/>
              </a:buClr>
            </a:pPr>
            <a:r>
              <a:rPr lang="en-US" dirty="0">
                <a:solidFill>
                  <a:schemeClr val="tx1"/>
                </a:solidFill>
              </a:rPr>
              <a:t>Benefits:</a:t>
            </a:r>
          </a:p>
          <a:p>
            <a:pPr lvl="1">
              <a:lnSpc>
                <a:spcPct val="100000"/>
              </a:lnSpc>
              <a:buClr>
                <a:schemeClr val="accent6"/>
              </a:buClr>
            </a:pPr>
            <a:r>
              <a:rPr lang="en-US" dirty="0">
                <a:solidFill>
                  <a:schemeClr val="tx1"/>
                </a:solidFill>
              </a:rPr>
              <a:t>Bigger Scale</a:t>
            </a:r>
          </a:p>
          <a:p>
            <a:pPr lvl="1">
              <a:lnSpc>
                <a:spcPct val="100000"/>
              </a:lnSpc>
              <a:buClr>
                <a:schemeClr val="accent6"/>
              </a:buClr>
            </a:pPr>
            <a:r>
              <a:rPr lang="en-US" dirty="0">
                <a:solidFill>
                  <a:schemeClr val="tx1"/>
                </a:solidFill>
              </a:rPr>
              <a:t>Lower Latency</a:t>
            </a:r>
          </a:p>
          <a:p>
            <a:pPr lvl="1">
              <a:lnSpc>
                <a:spcPct val="100000"/>
              </a:lnSpc>
              <a:buClr>
                <a:schemeClr val="accent6"/>
              </a:buClr>
            </a:pPr>
            <a:r>
              <a:rPr lang="en-US" dirty="0">
                <a:solidFill>
                  <a:schemeClr val="tx1"/>
                </a:solidFill>
              </a:rPr>
              <a:t>Higher Uptime and </a:t>
            </a:r>
            <a:r>
              <a:rPr lang="en-US" dirty="0" smtClean="0">
                <a:solidFill>
                  <a:schemeClr val="tx1"/>
                </a:solidFill>
              </a:rPr>
              <a:t>DR</a:t>
            </a:r>
            <a:endParaRPr lang="en-US" dirty="0">
              <a:solidFill>
                <a:schemeClr val="tx1"/>
              </a:solidFill>
            </a:endParaRPr>
          </a:p>
        </p:txBody>
      </p:sp>
      <p:sp>
        <p:nvSpPr>
          <p:cNvPr id="5" name="Title 4"/>
          <p:cNvSpPr>
            <a:spLocks noGrp="1"/>
          </p:cNvSpPr>
          <p:nvPr>
            <p:ph type="title"/>
          </p:nvPr>
        </p:nvSpPr>
        <p:spPr/>
        <p:txBody>
          <a:bodyPr anchor="t">
            <a:normAutofit fontScale="90000"/>
          </a:bodyPr>
          <a:lstStyle/>
          <a:p>
            <a:pPr algn="l"/>
            <a:r>
              <a:rPr lang="en-US" dirty="0">
                <a:solidFill>
                  <a:schemeClr val="tx1"/>
                </a:solidFill>
              </a:rPr>
              <a:t>Level </a:t>
            </a:r>
            <a:r>
              <a:rPr lang="en-US" dirty="0" smtClean="0">
                <a:solidFill>
                  <a:schemeClr val="tx1"/>
                </a:solidFill>
              </a:rPr>
              <a:t>3 </a:t>
            </a:r>
            <a:r>
              <a:rPr lang="en-US" dirty="0">
                <a:solidFill>
                  <a:schemeClr val="tx1"/>
                </a:solidFill>
              </a:rPr>
              <a:t>– </a:t>
            </a:r>
            <a:r>
              <a:rPr lang="en-US" dirty="0" smtClean="0">
                <a:solidFill>
                  <a:schemeClr val="tx1"/>
                </a:solidFill>
              </a:rPr>
              <a:t>Globally Scalable </a:t>
            </a:r>
            <a:r>
              <a:rPr lang="en-US" dirty="0">
                <a:solidFill>
                  <a:schemeClr val="tx1"/>
                </a:solidFill>
              </a:rPr>
              <a:t>Photo Gallery</a:t>
            </a:r>
            <a:br>
              <a:rPr lang="en-US" dirty="0">
                <a:solidFill>
                  <a:schemeClr val="tx1"/>
                </a:solidFill>
              </a:rPr>
            </a:br>
            <a:r>
              <a:rPr lang="en-US" sz="3672" dirty="0">
                <a:solidFill>
                  <a:schemeClr val="tx1"/>
                </a:solidFill>
              </a:rPr>
              <a:t>Moving towards a global presence</a:t>
            </a:r>
            <a:r>
              <a:rPr lang="en-US" dirty="0">
                <a:solidFill>
                  <a:schemeClr val="tx1"/>
                </a:solidFill>
              </a:rPr>
              <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4258790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965346" y="1875673"/>
            <a:ext cx="8915908" cy="688084"/>
          </a:xfrm>
          <a:prstGeom prst="rect">
            <a:avLst/>
          </a:prstGeom>
        </p:spPr>
        <p:txBody>
          <a:bodyPr vert="horz" wrap="square" lIns="109712" tIns="68570" rIns="109712" bIns="6857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sz="4050">
              <a:gradFill>
                <a:gsLst>
                  <a:gs pos="1250">
                    <a:srgbClr val="FFFFFF"/>
                  </a:gs>
                  <a:gs pos="100000">
                    <a:srgbClr val="FFFFFF"/>
                  </a:gs>
                </a:gsLst>
                <a:lin ang="5400000" scaled="0"/>
              </a:gradFill>
            </a:endParaRPr>
          </a:p>
        </p:txBody>
      </p:sp>
      <p:sp>
        <p:nvSpPr>
          <p:cNvPr id="5" name="Title 4"/>
          <p:cNvSpPr>
            <a:spLocks noGrp="1"/>
          </p:cNvSpPr>
          <p:nvPr>
            <p:ph type="title"/>
          </p:nvPr>
        </p:nvSpPr>
        <p:spPr/>
        <p:txBody>
          <a:bodyPr anchor="t">
            <a:normAutofit fontScale="90000"/>
          </a:bodyPr>
          <a:lstStyle/>
          <a:p>
            <a:pPr algn="l"/>
            <a:r>
              <a:rPr lang="en-US" dirty="0">
                <a:solidFill>
                  <a:schemeClr val="tx1"/>
                </a:solidFill>
              </a:rPr>
              <a:t>Level </a:t>
            </a:r>
            <a:r>
              <a:rPr lang="en-US" dirty="0" smtClean="0">
                <a:solidFill>
                  <a:schemeClr val="tx1"/>
                </a:solidFill>
              </a:rPr>
              <a:t>3 </a:t>
            </a:r>
            <a:r>
              <a:rPr lang="en-US" dirty="0">
                <a:solidFill>
                  <a:schemeClr val="tx1"/>
                </a:solidFill>
              </a:rPr>
              <a:t>– </a:t>
            </a:r>
            <a:r>
              <a:rPr lang="en-US" dirty="0" smtClean="0">
                <a:solidFill>
                  <a:schemeClr val="tx1"/>
                </a:solidFill>
              </a:rPr>
              <a:t>Globally Scalable </a:t>
            </a:r>
            <a:r>
              <a:rPr lang="en-US" dirty="0">
                <a:solidFill>
                  <a:schemeClr val="tx1"/>
                </a:solidFill>
              </a:rPr>
              <a:t>Photo Gallery</a:t>
            </a:r>
            <a:br>
              <a:rPr lang="en-US" dirty="0">
                <a:solidFill>
                  <a:schemeClr val="tx1"/>
                </a:solidFill>
              </a:rPr>
            </a:br>
            <a:r>
              <a:rPr lang="en-US" sz="3672" dirty="0">
                <a:solidFill>
                  <a:schemeClr val="tx1"/>
                </a:solidFill>
              </a:rPr>
              <a:t>Architecture</a:t>
            </a:r>
            <a:r>
              <a:rPr lang="en-US" sz="3672" dirty="0" smtClean="0">
                <a:solidFill>
                  <a:schemeClr val="tx1"/>
                </a:solidFill>
              </a:rPr>
              <a:t>:</a:t>
            </a:r>
            <a:endParaRPr lang="en-US" dirty="0">
              <a:solidFill>
                <a:schemeClr val="tx1"/>
              </a:solidFill>
            </a:endParaRPr>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926" y="4991519"/>
            <a:ext cx="992044" cy="992044"/>
          </a:xfrm>
          <a:prstGeom prst="rect">
            <a:avLst/>
          </a:prstGeom>
        </p:spPr>
      </p:pic>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3197" y="1954431"/>
            <a:ext cx="865696" cy="865696"/>
          </a:xfrm>
          <a:prstGeom prst="rect">
            <a:avLst/>
          </a:prstGeom>
        </p:spPr>
      </p:pic>
      <p:pic>
        <p:nvPicPr>
          <p:cNvPr id="63" name="Pictur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957" y="3585261"/>
            <a:ext cx="891982" cy="891982"/>
          </a:xfrm>
          <a:prstGeom prst="rect">
            <a:avLst/>
          </a:prstGeom>
        </p:spPr>
      </p:pic>
      <p:sp>
        <p:nvSpPr>
          <p:cNvPr id="65" name="Double Bracket 64"/>
          <p:cNvSpPr/>
          <p:nvPr/>
        </p:nvSpPr>
        <p:spPr>
          <a:xfrm>
            <a:off x="7140820" y="2458040"/>
            <a:ext cx="3542797" cy="3390608"/>
          </a:xfrm>
          <a:prstGeom prst="bracketPair">
            <a:avLst/>
          </a:prstGeom>
          <a:noFill/>
          <a:ln w="57150" cap="flat" cmpd="sng" algn="ctr">
            <a:solidFill>
              <a:schemeClr val="accent1">
                <a:lumMod val="40000"/>
                <a:lumOff val="60000"/>
              </a:schemeClr>
            </a:solidFill>
            <a:prstDash val="solid"/>
            <a:headEnd type="none"/>
            <a:tailEnd type="none"/>
          </a:ln>
          <a:effectLst/>
        </p:spPr>
        <p:txBody>
          <a:bodyPr rtlCol="0" anchor="b"/>
          <a:lstStyle/>
          <a:p>
            <a:pPr algn="r" defTabSz="685738">
              <a:defRPr/>
            </a:pPr>
            <a:r>
              <a:rPr lang="en-US" sz="1350" kern="0" dirty="0">
                <a:solidFill>
                  <a:srgbClr val="00B0F0"/>
                </a:solidFill>
              </a:rPr>
              <a:t>East US</a:t>
            </a:r>
          </a:p>
        </p:txBody>
      </p:sp>
      <p:grpSp>
        <p:nvGrpSpPr>
          <p:cNvPr id="66" name="Group 65"/>
          <p:cNvGrpSpPr/>
          <p:nvPr/>
        </p:nvGrpSpPr>
        <p:grpSpPr>
          <a:xfrm>
            <a:off x="9303900" y="2500223"/>
            <a:ext cx="971412" cy="917862"/>
            <a:chOff x="7905722" y="2578073"/>
            <a:chExt cx="1295400" cy="1223989"/>
          </a:xfrm>
        </p:grpSpPr>
        <p:sp>
          <p:nvSpPr>
            <p:cNvPr id="67" name="Double Brace 66"/>
            <p:cNvSpPr/>
            <p:nvPr/>
          </p:nvSpPr>
          <p:spPr>
            <a:xfrm>
              <a:off x="7905722" y="2735262"/>
              <a:ext cx="1295400" cy="1066800"/>
            </a:xfrm>
            <a:prstGeom prst="bracePair">
              <a:avLst/>
            </a:prstGeom>
            <a:noFill/>
            <a:ln w="38100" cap="flat" cmpd="sng" algn="ctr">
              <a:solidFill>
                <a:schemeClr val="accent1">
                  <a:lumMod val="40000"/>
                  <a:lumOff val="60000"/>
                </a:schemeClr>
              </a:solidFill>
              <a:prstDash val="solid"/>
              <a:headEnd type="none"/>
              <a:tailEnd type="none"/>
            </a:ln>
            <a:effectLst/>
          </p:spPr>
          <p:txBody>
            <a:bodyPr rtlCol="0" anchor="b"/>
            <a:lstStyle/>
            <a:p>
              <a:pPr algn="ctr" defTabSz="685738">
                <a:defRPr/>
              </a:pPr>
              <a:r>
                <a:rPr lang="en-US" sz="1350" kern="0" dirty="0">
                  <a:solidFill>
                    <a:srgbClr val="00B0F0"/>
                  </a:solidFill>
                </a:rPr>
                <a:t>Website</a:t>
              </a:r>
            </a:p>
          </p:txBody>
        </p:sp>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2422" y="2578073"/>
              <a:ext cx="762000" cy="761999"/>
            </a:xfrm>
            <a:prstGeom prst="rect">
              <a:avLst/>
            </a:prstGeom>
            <a:ln>
              <a:noFill/>
            </a:ln>
          </p:spPr>
        </p:pic>
      </p:grpSp>
      <p:pic>
        <p:nvPicPr>
          <p:cNvPr id="71" name="Picture 7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6978" y="4991519"/>
            <a:ext cx="628561" cy="628561"/>
          </a:xfrm>
          <a:prstGeom prst="rect">
            <a:avLst/>
          </a:prstGeom>
        </p:spPr>
      </p:pic>
      <p:pic>
        <p:nvPicPr>
          <p:cNvPr id="72" name="Picture 7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1959" y="2565024"/>
            <a:ext cx="769382" cy="769382"/>
          </a:xfrm>
          <a:prstGeom prst="rect">
            <a:avLst/>
          </a:prstGeom>
        </p:spPr>
      </p:pic>
      <p:pic>
        <p:nvPicPr>
          <p:cNvPr id="73" name="Picture 7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7631" y="3831197"/>
            <a:ext cx="810077" cy="810077"/>
          </a:xfrm>
          <a:prstGeom prst="rect">
            <a:avLst/>
          </a:prstGeom>
        </p:spPr>
      </p:pic>
      <p:grpSp>
        <p:nvGrpSpPr>
          <p:cNvPr id="74" name="Group 73"/>
          <p:cNvGrpSpPr/>
          <p:nvPr/>
        </p:nvGrpSpPr>
        <p:grpSpPr>
          <a:xfrm>
            <a:off x="7334341" y="3591543"/>
            <a:ext cx="971412" cy="880075"/>
            <a:chOff x="10593694" y="3847662"/>
            <a:chExt cx="1295400" cy="1173600"/>
          </a:xfrm>
        </p:grpSpPr>
        <p:sp>
          <p:nvSpPr>
            <p:cNvPr id="75" name="Double Brace 74"/>
            <p:cNvSpPr/>
            <p:nvPr/>
          </p:nvSpPr>
          <p:spPr>
            <a:xfrm>
              <a:off x="10593694" y="3954462"/>
              <a:ext cx="1295400" cy="1066800"/>
            </a:xfrm>
            <a:prstGeom prst="bracePair">
              <a:avLst/>
            </a:prstGeom>
            <a:noFill/>
            <a:ln w="38100" cap="flat" cmpd="sng" algn="ctr">
              <a:solidFill>
                <a:schemeClr val="accent1">
                  <a:lumMod val="40000"/>
                  <a:lumOff val="60000"/>
                </a:schemeClr>
              </a:solidFill>
              <a:prstDash val="solid"/>
              <a:headEnd type="none"/>
              <a:tailEnd type="none"/>
            </a:ln>
            <a:effectLst/>
          </p:spPr>
          <p:txBody>
            <a:bodyPr rtlCol="0" anchor="b"/>
            <a:lstStyle/>
            <a:p>
              <a:pPr algn="ctr" defTabSz="685738">
                <a:defRPr/>
              </a:pPr>
              <a:r>
                <a:rPr lang="en-US" sz="1350" kern="0" dirty="0" err="1">
                  <a:solidFill>
                    <a:srgbClr val="00B0F0"/>
                  </a:solidFill>
                </a:rPr>
                <a:t>Webjob</a:t>
              </a:r>
              <a:endParaRPr lang="en-US" sz="1350" kern="0" dirty="0">
                <a:solidFill>
                  <a:srgbClr val="00B0F0"/>
                </a:solidFill>
              </a:endParaRPr>
            </a:p>
          </p:txBody>
        </p:sp>
        <p:pic>
          <p:nvPicPr>
            <p:cNvPr id="76" name="Picture 7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0394" y="3847662"/>
              <a:ext cx="762000" cy="761999"/>
            </a:xfrm>
            <a:prstGeom prst="rect">
              <a:avLst/>
            </a:prstGeom>
            <a:ln>
              <a:noFill/>
            </a:ln>
          </p:spPr>
        </p:pic>
      </p:grpSp>
      <p:cxnSp>
        <p:nvCxnSpPr>
          <p:cNvPr id="77" name="Curved Connector 76"/>
          <p:cNvCxnSpPr>
            <a:stCxn id="71" idx="3"/>
            <a:endCxn id="67" idx="3"/>
          </p:cNvCxnSpPr>
          <p:nvPr/>
        </p:nvCxnSpPr>
        <p:spPr>
          <a:xfrm flipV="1">
            <a:off x="9189616" y="3018093"/>
            <a:ext cx="1085696" cy="2287708"/>
          </a:xfrm>
          <a:prstGeom prst="curvedConnector3">
            <a:avLst>
              <a:gd name="adj1" fmla="val 115789"/>
            </a:avLst>
          </a:prstGeom>
          <a:noFill/>
          <a:ln w="38100" cap="flat" cmpd="sng" algn="ctr">
            <a:solidFill>
              <a:schemeClr val="accent2"/>
            </a:solidFill>
            <a:prstDash val="solid"/>
            <a:headEnd type="none"/>
            <a:tailEnd type="triangle"/>
          </a:ln>
          <a:effectLst/>
        </p:spPr>
      </p:cxnSp>
      <p:cxnSp>
        <p:nvCxnSpPr>
          <p:cNvPr id="78" name="Curved Connector 77"/>
          <p:cNvCxnSpPr>
            <a:stCxn id="73" idx="2"/>
            <a:endCxn id="75" idx="3"/>
          </p:cNvCxnSpPr>
          <p:nvPr/>
        </p:nvCxnSpPr>
        <p:spPr>
          <a:xfrm rot="5400000" flipH="1">
            <a:off x="8544388" y="3832991"/>
            <a:ext cx="569648" cy="1046916"/>
          </a:xfrm>
          <a:prstGeom prst="curvedConnector4">
            <a:avLst>
              <a:gd name="adj1" fmla="val -30093"/>
              <a:gd name="adj2" fmla="val 76891"/>
            </a:avLst>
          </a:prstGeom>
          <a:noFill/>
          <a:ln w="38100" cap="flat" cmpd="sng" algn="ctr">
            <a:solidFill>
              <a:schemeClr val="accent2"/>
            </a:solidFill>
            <a:prstDash val="solid"/>
            <a:headEnd type="none"/>
            <a:tailEnd type="triangle"/>
          </a:ln>
          <a:effectLst/>
        </p:spPr>
      </p:cxnSp>
      <p:cxnSp>
        <p:nvCxnSpPr>
          <p:cNvPr id="79" name="Curved Connector 78"/>
          <p:cNvCxnSpPr>
            <a:stCxn id="67" idx="2"/>
            <a:endCxn id="73" idx="0"/>
          </p:cNvCxnSpPr>
          <p:nvPr/>
        </p:nvCxnSpPr>
        <p:spPr>
          <a:xfrm rot="5400000">
            <a:off x="9364582" y="3406172"/>
            <a:ext cx="413111" cy="436936"/>
          </a:xfrm>
          <a:prstGeom prst="curvedConnector3">
            <a:avLst>
              <a:gd name="adj1" fmla="val 50000"/>
            </a:avLst>
          </a:prstGeom>
          <a:noFill/>
          <a:ln w="38100" cap="flat" cmpd="sng" algn="ctr">
            <a:solidFill>
              <a:schemeClr val="accent2"/>
            </a:solidFill>
            <a:prstDash val="solid"/>
            <a:headEnd type="none"/>
            <a:tailEnd type="triangle"/>
          </a:ln>
          <a:effectLst/>
        </p:spPr>
      </p:cxnSp>
      <p:cxnSp>
        <p:nvCxnSpPr>
          <p:cNvPr id="81" name="Curved Connector 80"/>
          <p:cNvCxnSpPr>
            <a:stCxn id="76" idx="0"/>
            <a:endCxn id="72" idx="2"/>
          </p:cNvCxnSpPr>
          <p:nvPr/>
        </p:nvCxnSpPr>
        <p:spPr>
          <a:xfrm rot="5400000" flipH="1" flipV="1">
            <a:off x="7836254" y="3318200"/>
            <a:ext cx="234191" cy="266603"/>
          </a:xfrm>
          <a:prstGeom prst="curvedConnector3">
            <a:avLst>
              <a:gd name="adj1" fmla="val 50000"/>
            </a:avLst>
          </a:prstGeom>
          <a:noFill/>
          <a:ln w="38100" cap="flat" cmpd="sng" algn="ctr">
            <a:solidFill>
              <a:schemeClr val="accent2"/>
            </a:solidFill>
            <a:prstDash val="solid"/>
            <a:headEnd type="none"/>
            <a:tailEnd type="triangle"/>
          </a:ln>
          <a:effectLst/>
        </p:spPr>
      </p:cxnSp>
      <p:cxnSp>
        <p:nvCxnSpPr>
          <p:cNvPr id="82" name="Curved Connector 81"/>
          <p:cNvCxnSpPr>
            <a:stCxn id="72" idx="3"/>
            <a:endCxn id="67" idx="1"/>
          </p:cNvCxnSpPr>
          <p:nvPr/>
        </p:nvCxnSpPr>
        <p:spPr>
          <a:xfrm>
            <a:off x="8483186" y="2949714"/>
            <a:ext cx="820713" cy="68378"/>
          </a:xfrm>
          <a:prstGeom prst="curvedConnector3">
            <a:avLst>
              <a:gd name="adj1" fmla="val 50000"/>
            </a:avLst>
          </a:prstGeom>
          <a:noFill/>
          <a:ln w="38100" cap="flat" cmpd="sng" algn="ctr">
            <a:solidFill>
              <a:schemeClr val="accent2"/>
            </a:solidFill>
            <a:prstDash val="solid"/>
            <a:headEnd type="none"/>
            <a:tailEnd type="triangle"/>
          </a:ln>
          <a:effectLst/>
        </p:spPr>
      </p:cxnSp>
      <p:cxnSp>
        <p:nvCxnSpPr>
          <p:cNvPr id="84" name="Curved Connector 83"/>
          <p:cNvCxnSpPr>
            <a:stCxn id="71" idx="2"/>
            <a:endCxn id="45" idx="0"/>
          </p:cNvCxnSpPr>
          <p:nvPr/>
        </p:nvCxnSpPr>
        <p:spPr>
          <a:xfrm rot="5400000" flipH="1">
            <a:off x="7242824" y="3991646"/>
            <a:ext cx="628561" cy="2628311"/>
          </a:xfrm>
          <a:prstGeom prst="curvedConnector5">
            <a:avLst>
              <a:gd name="adj1" fmla="val -27273"/>
              <a:gd name="adj2" fmla="val 44139"/>
              <a:gd name="adj3" fmla="val 127273"/>
            </a:avLst>
          </a:prstGeom>
          <a:noFill/>
          <a:ln w="38100" cap="flat" cmpd="sng" algn="ctr">
            <a:solidFill>
              <a:schemeClr val="accent2"/>
            </a:solidFill>
            <a:prstDash val="solid"/>
            <a:headEnd type="triangle"/>
            <a:tailEnd type="triangle"/>
          </a:ln>
          <a:effectLst/>
        </p:spPr>
      </p:cxnSp>
      <p:cxnSp>
        <p:nvCxnSpPr>
          <p:cNvPr id="85" name="Curved Connector 84"/>
          <p:cNvCxnSpPr>
            <a:stCxn id="94" idx="2"/>
            <a:endCxn id="45" idx="0"/>
          </p:cNvCxnSpPr>
          <p:nvPr/>
        </p:nvCxnSpPr>
        <p:spPr>
          <a:xfrm rot="5400000" flipH="1" flipV="1">
            <a:off x="4546945" y="3895506"/>
            <a:ext cx="599990" cy="2792017"/>
          </a:xfrm>
          <a:prstGeom prst="curvedConnector5">
            <a:avLst>
              <a:gd name="adj1" fmla="val -28571"/>
              <a:gd name="adj2" fmla="val 44483"/>
              <a:gd name="adj3" fmla="val 128571"/>
            </a:avLst>
          </a:prstGeom>
          <a:noFill/>
          <a:ln w="38100" cap="flat" cmpd="sng" algn="ctr">
            <a:solidFill>
              <a:schemeClr val="accent2"/>
            </a:solidFill>
            <a:prstDash val="solid"/>
            <a:headEnd type="triangle"/>
            <a:tailEnd type="triangle"/>
          </a:ln>
          <a:effectLst/>
        </p:spPr>
      </p:cxnSp>
      <p:cxnSp>
        <p:nvCxnSpPr>
          <p:cNvPr id="86" name="Curved Connector 85"/>
          <p:cNvCxnSpPr>
            <a:stCxn id="76" idx="0"/>
            <a:endCxn id="96" idx="3"/>
          </p:cNvCxnSpPr>
          <p:nvPr/>
        </p:nvCxnSpPr>
        <p:spPr>
          <a:xfrm rot="16200000" flipV="1">
            <a:off x="5962835" y="1711384"/>
            <a:ext cx="626925" cy="3087499"/>
          </a:xfrm>
          <a:prstGeom prst="curvedConnector2">
            <a:avLst/>
          </a:prstGeom>
          <a:noFill/>
          <a:ln w="38100" cap="flat" cmpd="sng" algn="ctr">
            <a:solidFill>
              <a:schemeClr val="accent2"/>
            </a:solidFill>
            <a:prstDash val="solid"/>
            <a:headEnd type="none"/>
            <a:tailEnd type="triangle"/>
          </a:ln>
          <a:effectLst/>
        </p:spPr>
      </p:cxnSp>
      <p:cxnSp>
        <p:nvCxnSpPr>
          <p:cNvPr id="87" name="Curved Connector 86"/>
          <p:cNvCxnSpPr>
            <a:stCxn id="108" idx="0"/>
            <a:endCxn id="72" idx="1"/>
          </p:cNvCxnSpPr>
          <p:nvPr/>
        </p:nvCxnSpPr>
        <p:spPr>
          <a:xfrm rot="5400000" flipH="1" flipV="1">
            <a:off x="5778373" y="1776763"/>
            <a:ext cx="738790" cy="3084695"/>
          </a:xfrm>
          <a:prstGeom prst="curvedConnector2">
            <a:avLst/>
          </a:prstGeom>
          <a:noFill/>
          <a:ln w="38100" cap="flat" cmpd="sng" algn="ctr">
            <a:solidFill>
              <a:schemeClr val="accent2"/>
            </a:solidFill>
            <a:prstDash val="solid"/>
            <a:headEnd type="none"/>
            <a:tailEnd type="triangle"/>
          </a:ln>
          <a:effectLst/>
        </p:spPr>
      </p:cxnSp>
      <p:cxnSp>
        <p:nvCxnSpPr>
          <p:cNvPr id="88" name="Curved Connector 87"/>
          <p:cNvCxnSpPr>
            <a:stCxn id="75" idx="2"/>
            <a:endCxn id="71" idx="1"/>
          </p:cNvCxnSpPr>
          <p:nvPr/>
        </p:nvCxnSpPr>
        <p:spPr>
          <a:xfrm rot="16200000" flipH="1">
            <a:off x="7769384" y="4522282"/>
            <a:ext cx="834181" cy="732854"/>
          </a:xfrm>
          <a:prstGeom prst="curvedConnector2">
            <a:avLst/>
          </a:prstGeom>
          <a:noFill/>
          <a:ln w="38100" cap="flat" cmpd="sng" algn="ctr">
            <a:solidFill>
              <a:schemeClr val="accent2"/>
            </a:solidFill>
            <a:prstDash val="solid"/>
            <a:headEnd type="none"/>
            <a:tailEnd type="triangle"/>
          </a:ln>
          <a:effectLst/>
        </p:spPr>
      </p:cxnSp>
      <p:grpSp>
        <p:nvGrpSpPr>
          <p:cNvPr id="89" name="Group 88"/>
          <p:cNvGrpSpPr/>
          <p:nvPr/>
        </p:nvGrpSpPr>
        <p:grpSpPr>
          <a:xfrm>
            <a:off x="1761169" y="2515182"/>
            <a:ext cx="3542797" cy="3390608"/>
            <a:chOff x="350837" y="2404810"/>
            <a:chExt cx="4724400" cy="4521452"/>
          </a:xfrm>
        </p:grpSpPr>
        <p:pic>
          <p:nvPicPr>
            <p:cNvPr id="90" name="Picture 8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6944" y="4085457"/>
              <a:ext cx="1080256" cy="1080256"/>
            </a:xfrm>
            <a:prstGeom prst="rect">
              <a:avLst/>
            </a:prstGeom>
            <a:ln>
              <a:noFill/>
            </a:ln>
          </p:spPr>
        </p:pic>
        <p:grpSp>
          <p:nvGrpSpPr>
            <p:cNvPr id="91" name="Group 90"/>
            <p:cNvGrpSpPr/>
            <p:nvPr/>
          </p:nvGrpSpPr>
          <p:grpSpPr>
            <a:xfrm>
              <a:off x="350837" y="2404810"/>
              <a:ext cx="4724400" cy="4521452"/>
              <a:chOff x="350837" y="2404810"/>
              <a:chExt cx="4724400" cy="4521452"/>
            </a:xfrm>
          </p:grpSpPr>
          <p:sp>
            <p:nvSpPr>
              <p:cNvPr id="92" name="Double Bracket 91"/>
              <p:cNvSpPr/>
              <p:nvPr/>
            </p:nvSpPr>
            <p:spPr>
              <a:xfrm>
                <a:off x="350837" y="2404810"/>
                <a:ext cx="4724400" cy="4521452"/>
              </a:xfrm>
              <a:prstGeom prst="bracketPair">
                <a:avLst/>
              </a:prstGeom>
              <a:noFill/>
              <a:ln w="57150" cap="flat" cmpd="sng" algn="ctr">
                <a:solidFill>
                  <a:srgbClr val="92D050"/>
                </a:solidFill>
                <a:prstDash val="solid"/>
                <a:headEnd type="none"/>
                <a:tailEnd type="none"/>
              </a:ln>
              <a:effectLst/>
            </p:spPr>
            <p:txBody>
              <a:bodyPr rtlCol="0" anchor="b"/>
              <a:lstStyle/>
              <a:p>
                <a:pPr defTabSz="685738">
                  <a:defRPr/>
                </a:pPr>
                <a:r>
                  <a:rPr lang="en-US" sz="1350" kern="0" dirty="0">
                    <a:solidFill>
                      <a:srgbClr val="00B0F0"/>
                    </a:solidFill>
                  </a:rPr>
                  <a:t>West US</a:t>
                </a:r>
              </a:p>
            </p:txBody>
          </p:sp>
          <p:grpSp>
            <p:nvGrpSpPr>
              <p:cNvPr id="93" name="Group 92"/>
              <p:cNvGrpSpPr/>
              <p:nvPr/>
            </p:nvGrpSpPr>
            <p:grpSpPr>
              <a:xfrm>
                <a:off x="808037" y="2730473"/>
                <a:ext cx="1295400" cy="1223989"/>
                <a:chOff x="808037" y="2730473"/>
                <a:chExt cx="1295400" cy="1223989"/>
              </a:xfrm>
            </p:grpSpPr>
            <p:sp>
              <p:nvSpPr>
                <p:cNvPr id="109" name="Double Brace 108"/>
                <p:cNvSpPr/>
                <p:nvPr/>
              </p:nvSpPr>
              <p:spPr>
                <a:xfrm>
                  <a:off x="808037" y="2887662"/>
                  <a:ext cx="1295400" cy="1066800"/>
                </a:xfrm>
                <a:prstGeom prst="bracePair">
                  <a:avLst/>
                </a:prstGeom>
                <a:noFill/>
                <a:ln w="38100" cap="flat" cmpd="sng" algn="ctr">
                  <a:solidFill>
                    <a:schemeClr val="accent1">
                      <a:lumMod val="40000"/>
                      <a:lumOff val="60000"/>
                    </a:schemeClr>
                  </a:solidFill>
                  <a:prstDash val="solid"/>
                  <a:headEnd type="none"/>
                  <a:tailEnd type="none"/>
                </a:ln>
                <a:effectLst/>
              </p:spPr>
              <p:txBody>
                <a:bodyPr rtlCol="0" anchor="b"/>
                <a:lstStyle/>
                <a:p>
                  <a:pPr algn="ctr" defTabSz="685738">
                    <a:defRPr/>
                  </a:pPr>
                  <a:r>
                    <a:rPr lang="en-US" sz="1350" kern="0" dirty="0">
                      <a:solidFill>
                        <a:srgbClr val="00B0F0"/>
                      </a:solidFill>
                    </a:rPr>
                    <a:t>Website</a:t>
                  </a:r>
                </a:p>
              </p:txBody>
            </p:sp>
            <p:pic>
              <p:nvPicPr>
                <p:cNvPr id="110" name="Picture 10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737" y="2730473"/>
                  <a:ext cx="762000" cy="761999"/>
                </a:xfrm>
                <a:prstGeom prst="rect">
                  <a:avLst/>
                </a:prstGeom>
                <a:ln>
                  <a:noFill/>
                </a:ln>
              </p:spPr>
            </p:pic>
          </p:grpSp>
          <p:pic>
            <p:nvPicPr>
              <p:cNvPr id="94" name="Picture 9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5073" y="5668962"/>
                <a:ext cx="838200" cy="838200"/>
              </a:xfrm>
              <a:prstGeom prst="rect">
                <a:avLst/>
              </a:prstGeom>
              <a:ln>
                <a:noFill/>
              </a:ln>
            </p:spPr>
          </p:pic>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1453" y="2460548"/>
                <a:ext cx="1025989" cy="1025989"/>
              </a:xfrm>
              <a:prstGeom prst="rect">
                <a:avLst/>
              </a:prstGeom>
              <a:ln>
                <a:noFill/>
              </a:ln>
            </p:spPr>
          </p:pic>
          <p:grpSp>
            <p:nvGrpSpPr>
              <p:cNvPr id="97" name="Group 96"/>
              <p:cNvGrpSpPr/>
              <p:nvPr/>
            </p:nvGrpSpPr>
            <p:grpSpPr>
              <a:xfrm>
                <a:off x="3496009" y="4000061"/>
                <a:ext cx="1295400" cy="1173601"/>
                <a:chOff x="3496009" y="4000061"/>
                <a:chExt cx="1295400" cy="1173601"/>
              </a:xfrm>
            </p:grpSpPr>
            <p:sp>
              <p:nvSpPr>
                <p:cNvPr id="107" name="Double Brace 106"/>
                <p:cNvSpPr/>
                <p:nvPr/>
              </p:nvSpPr>
              <p:spPr>
                <a:xfrm>
                  <a:off x="3496009" y="4106862"/>
                  <a:ext cx="1295400" cy="1066800"/>
                </a:xfrm>
                <a:prstGeom prst="bracePair">
                  <a:avLst/>
                </a:prstGeom>
                <a:noFill/>
                <a:ln w="38100" cap="flat" cmpd="sng" algn="ctr">
                  <a:solidFill>
                    <a:schemeClr val="accent1">
                      <a:lumMod val="40000"/>
                      <a:lumOff val="60000"/>
                    </a:schemeClr>
                  </a:solidFill>
                  <a:prstDash val="solid"/>
                  <a:headEnd type="none"/>
                  <a:tailEnd type="none"/>
                </a:ln>
                <a:effectLst/>
              </p:spPr>
              <p:txBody>
                <a:bodyPr rtlCol="0" anchor="b"/>
                <a:lstStyle/>
                <a:p>
                  <a:pPr algn="ctr" defTabSz="685738">
                    <a:defRPr/>
                  </a:pPr>
                  <a:r>
                    <a:rPr lang="en-US" sz="1350" kern="0" dirty="0" err="1">
                      <a:solidFill>
                        <a:srgbClr val="00B0F0"/>
                      </a:solidFill>
                    </a:rPr>
                    <a:t>Webjob</a:t>
                  </a:r>
                  <a:endParaRPr lang="en-US" sz="1350" kern="0" dirty="0">
                    <a:solidFill>
                      <a:srgbClr val="00B0F0"/>
                    </a:solidFill>
                  </a:endParaRPr>
                </a:p>
              </p:txBody>
            </p:sp>
            <p:pic>
              <p:nvPicPr>
                <p:cNvPr id="108" name="Picture 10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2709" y="4000061"/>
                  <a:ext cx="762000" cy="761999"/>
                </a:xfrm>
                <a:prstGeom prst="rect">
                  <a:avLst/>
                </a:prstGeom>
                <a:ln>
                  <a:noFill/>
                </a:ln>
              </p:spPr>
            </p:pic>
          </p:grpSp>
          <p:cxnSp>
            <p:nvCxnSpPr>
              <p:cNvPr id="98" name="Curved Connector 97"/>
              <p:cNvCxnSpPr>
                <a:stCxn id="94" idx="1"/>
                <a:endCxn id="109" idx="1"/>
              </p:cNvCxnSpPr>
              <p:nvPr/>
            </p:nvCxnSpPr>
            <p:spPr>
              <a:xfrm rot="10800000">
                <a:off x="808037" y="3421062"/>
                <a:ext cx="1371600" cy="2667000"/>
              </a:xfrm>
              <a:prstGeom prst="curvedConnector3">
                <a:avLst>
                  <a:gd name="adj1" fmla="val 116667"/>
                </a:avLst>
              </a:prstGeom>
              <a:noFill/>
              <a:ln w="38100" cap="flat" cmpd="sng" algn="ctr">
                <a:solidFill>
                  <a:schemeClr val="accent2"/>
                </a:solidFill>
                <a:prstDash val="solid"/>
                <a:headEnd type="none"/>
                <a:tailEnd type="triangle"/>
              </a:ln>
              <a:effectLst/>
            </p:spPr>
          </p:cxnSp>
          <p:cxnSp>
            <p:nvCxnSpPr>
              <p:cNvPr id="100" name="Curved Connector 99"/>
              <p:cNvCxnSpPr>
                <a:stCxn id="90" idx="2"/>
                <a:endCxn id="107" idx="1"/>
              </p:cNvCxnSpPr>
              <p:nvPr/>
            </p:nvCxnSpPr>
            <p:spPr>
              <a:xfrm rot="5400000" flipH="1" flipV="1">
                <a:off x="2683816" y="4353519"/>
                <a:ext cx="525450" cy="1098936"/>
              </a:xfrm>
              <a:prstGeom prst="curvedConnector4">
                <a:avLst>
                  <a:gd name="adj1" fmla="val -43506"/>
                  <a:gd name="adj2" fmla="val 84162"/>
                </a:avLst>
              </a:prstGeom>
              <a:noFill/>
              <a:ln w="38100" cap="flat" cmpd="sng" algn="ctr">
                <a:solidFill>
                  <a:schemeClr val="accent2"/>
                </a:solidFill>
                <a:prstDash val="solid"/>
                <a:headEnd type="none"/>
                <a:tailEnd type="triangle"/>
              </a:ln>
              <a:effectLst/>
            </p:spPr>
          </p:cxnSp>
          <p:cxnSp>
            <p:nvCxnSpPr>
              <p:cNvPr id="101" name="Curved Connector 100"/>
              <p:cNvCxnSpPr>
                <a:endCxn id="90" idx="1"/>
              </p:cNvCxnSpPr>
              <p:nvPr/>
            </p:nvCxnSpPr>
            <p:spPr>
              <a:xfrm rot="16200000" flipH="1">
                <a:off x="1196376" y="4175723"/>
                <a:ext cx="671123" cy="228600"/>
              </a:xfrm>
              <a:prstGeom prst="curvedConnector2">
                <a:avLst/>
              </a:prstGeom>
              <a:noFill/>
              <a:ln w="38100" cap="flat" cmpd="sng" algn="ctr">
                <a:solidFill>
                  <a:schemeClr val="accent2"/>
                </a:solidFill>
                <a:prstDash val="solid"/>
                <a:headEnd type="none"/>
                <a:tailEnd type="triangle"/>
              </a:ln>
              <a:effectLst/>
            </p:spPr>
          </p:cxnSp>
          <p:cxnSp>
            <p:nvCxnSpPr>
              <p:cNvPr id="102" name="Curved Connector 101"/>
              <p:cNvCxnSpPr>
                <a:stCxn id="108" idx="0"/>
                <a:endCxn id="96" idx="2"/>
              </p:cNvCxnSpPr>
              <p:nvPr/>
            </p:nvCxnSpPr>
            <p:spPr>
              <a:xfrm rot="16200000" flipV="1">
                <a:off x="3722617" y="3548368"/>
                <a:ext cx="482924" cy="359261"/>
              </a:xfrm>
              <a:prstGeom prst="curvedConnector3">
                <a:avLst>
                  <a:gd name="adj1" fmla="val 50000"/>
                </a:avLst>
              </a:prstGeom>
              <a:noFill/>
              <a:ln w="38100" cap="flat" cmpd="sng" algn="ctr">
                <a:solidFill>
                  <a:schemeClr val="accent2"/>
                </a:solidFill>
                <a:prstDash val="solid"/>
                <a:headEnd type="none"/>
                <a:tailEnd type="triangle"/>
              </a:ln>
              <a:effectLst/>
            </p:spPr>
          </p:cxnSp>
          <p:cxnSp>
            <p:nvCxnSpPr>
              <p:cNvPr id="105" name="Curved Connector 104"/>
              <p:cNvCxnSpPr>
                <a:stCxn id="96" idx="1"/>
                <a:endCxn id="109" idx="3"/>
              </p:cNvCxnSpPr>
              <p:nvPr/>
            </p:nvCxnSpPr>
            <p:spPr>
              <a:xfrm rot="10800000" flipV="1">
                <a:off x="2103438" y="2973542"/>
                <a:ext cx="1152221" cy="447519"/>
              </a:xfrm>
              <a:prstGeom prst="curvedConnector3">
                <a:avLst/>
              </a:prstGeom>
              <a:noFill/>
              <a:ln w="38100" cap="flat" cmpd="sng" algn="ctr">
                <a:solidFill>
                  <a:schemeClr val="accent2"/>
                </a:solidFill>
                <a:prstDash val="solid"/>
                <a:headEnd type="none"/>
                <a:tailEnd type="triangle"/>
              </a:ln>
              <a:effectLst/>
            </p:spPr>
          </p:cxnSp>
          <p:cxnSp>
            <p:nvCxnSpPr>
              <p:cNvPr id="106" name="Curved Connector 105"/>
              <p:cNvCxnSpPr>
                <a:stCxn id="107" idx="2"/>
                <a:endCxn id="94" idx="3"/>
              </p:cNvCxnSpPr>
              <p:nvPr/>
            </p:nvCxnSpPr>
            <p:spPr>
              <a:xfrm rot="5400000">
                <a:off x="3129009" y="5073362"/>
                <a:ext cx="914400" cy="1115000"/>
              </a:xfrm>
              <a:prstGeom prst="curvedConnector2">
                <a:avLst/>
              </a:prstGeom>
              <a:noFill/>
              <a:ln w="38100" cap="flat" cmpd="sng" algn="ctr">
                <a:solidFill>
                  <a:schemeClr val="accent2"/>
                </a:solidFill>
                <a:prstDash val="solid"/>
                <a:headEnd type="none"/>
                <a:tailEnd type="triangle"/>
              </a:ln>
              <a:effectLst/>
            </p:spPr>
          </p:cxnSp>
        </p:grpSp>
      </p:grpSp>
    </p:spTree>
    <p:extLst>
      <p:ext uri="{BB962C8B-B14F-4D97-AF65-F5344CB8AC3E}">
        <p14:creationId xmlns:p14="http://schemas.microsoft.com/office/powerpoint/2010/main" val="1407385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965346" y="1875673"/>
            <a:ext cx="8915908" cy="688084"/>
          </a:xfrm>
          <a:prstGeom prst="rect">
            <a:avLst/>
          </a:prstGeom>
        </p:spPr>
        <p:txBody>
          <a:bodyPr vert="horz" wrap="square" lIns="109712" tIns="68570" rIns="109712" bIns="6857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sz="4050">
              <a:gradFill>
                <a:gsLst>
                  <a:gs pos="1250">
                    <a:srgbClr val="FFFFFF"/>
                  </a:gs>
                  <a:gs pos="100000">
                    <a:srgbClr val="FFFFFF"/>
                  </a:gs>
                </a:gsLst>
                <a:lin ang="5400000" scaled="0"/>
              </a:gradFill>
            </a:endParaRPr>
          </a:p>
        </p:txBody>
      </p:sp>
      <p:sp>
        <p:nvSpPr>
          <p:cNvPr id="5" name="Title 4"/>
          <p:cNvSpPr>
            <a:spLocks noGrp="1"/>
          </p:cNvSpPr>
          <p:nvPr>
            <p:ph type="title"/>
          </p:nvPr>
        </p:nvSpPr>
        <p:spPr/>
        <p:txBody>
          <a:bodyPr anchor="t">
            <a:normAutofit fontScale="90000"/>
          </a:bodyPr>
          <a:lstStyle/>
          <a:p>
            <a:pPr algn="l"/>
            <a:r>
              <a:rPr lang="en-US" dirty="0">
                <a:solidFill>
                  <a:schemeClr val="tx1"/>
                </a:solidFill>
              </a:rPr>
              <a:t>Level </a:t>
            </a:r>
            <a:r>
              <a:rPr lang="en-US" dirty="0" smtClean="0">
                <a:solidFill>
                  <a:schemeClr val="tx1"/>
                </a:solidFill>
              </a:rPr>
              <a:t>3 </a:t>
            </a:r>
            <a:r>
              <a:rPr lang="en-US" dirty="0">
                <a:solidFill>
                  <a:schemeClr val="tx1"/>
                </a:solidFill>
              </a:rPr>
              <a:t>– </a:t>
            </a:r>
            <a:r>
              <a:rPr lang="en-US" dirty="0" smtClean="0">
                <a:solidFill>
                  <a:schemeClr val="tx1"/>
                </a:solidFill>
              </a:rPr>
              <a:t>Globally Scalable </a:t>
            </a:r>
            <a:r>
              <a:rPr lang="en-US" dirty="0">
                <a:solidFill>
                  <a:schemeClr val="tx1"/>
                </a:solidFill>
              </a:rPr>
              <a:t>Photo Gallery</a:t>
            </a:r>
            <a:br>
              <a:rPr lang="en-US" dirty="0">
                <a:solidFill>
                  <a:schemeClr val="tx1"/>
                </a:solidFill>
              </a:rPr>
            </a:br>
            <a:r>
              <a:rPr lang="en-US" sz="3672" dirty="0">
                <a:solidFill>
                  <a:schemeClr val="tx1"/>
                </a:solidFill>
              </a:rPr>
              <a:t>Architecture</a:t>
            </a:r>
            <a:r>
              <a:rPr lang="en-US" sz="3672" dirty="0" smtClean="0">
                <a:solidFill>
                  <a:schemeClr val="tx1"/>
                </a:solidFill>
              </a:rPr>
              <a:t>:</a:t>
            </a:r>
            <a:endParaRPr lang="en-US" dirty="0">
              <a:solidFill>
                <a:schemeClr val="tx1"/>
              </a:solidFill>
            </a:endParaRPr>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926" y="4991519"/>
            <a:ext cx="992044" cy="992044"/>
          </a:xfrm>
          <a:prstGeom prst="rect">
            <a:avLst/>
          </a:prstGeom>
        </p:spPr>
      </p:pic>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3197" y="1954431"/>
            <a:ext cx="865696" cy="865696"/>
          </a:xfrm>
          <a:prstGeom prst="rect">
            <a:avLst/>
          </a:prstGeom>
        </p:spPr>
      </p:pic>
      <p:pic>
        <p:nvPicPr>
          <p:cNvPr id="63" name="Pictur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957" y="3585261"/>
            <a:ext cx="891982" cy="891982"/>
          </a:xfrm>
          <a:prstGeom prst="rect">
            <a:avLst/>
          </a:prstGeom>
        </p:spPr>
      </p:pic>
      <p:sp>
        <p:nvSpPr>
          <p:cNvPr id="65" name="Double Bracket 64"/>
          <p:cNvSpPr/>
          <p:nvPr/>
        </p:nvSpPr>
        <p:spPr>
          <a:xfrm>
            <a:off x="7140820" y="2458040"/>
            <a:ext cx="3542797" cy="3390608"/>
          </a:xfrm>
          <a:prstGeom prst="bracketPair">
            <a:avLst/>
          </a:prstGeom>
          <a:noFill/>
          <a:ln w="57150" cap="flat" cmpd="sng" algn="ctr">
            <a:solidFill>
              <a:schemeClr val="accent1">
                <a:lumMod val="40000"/>
                <a:lumOff val="60000"/>
              </a:schemeClr>
            </a:solidFill>
            <a:prstDash val="solid"/>
            <a:headEnd type="none"/>
            <a:tailEnd type="none"/>
          </a:ln>
          <a:effectLst/>
        </p:spPr>
        <p:txBody>
          <a:bodyPr rtlCol="0" anchor="b"/>
          <a:lstStyle/>
          <a:p>
            <a:pPr algn="r" defTabSz="685738">
              <a:defRPr/>
            </a:pPr>
            <a:r>
              <a:rPr lang="en-US" sz="1350" kern="0" dirty="0">
                <a:solidFill>
                  <a:srgbClr val="00B0F0"/>
                </a:solidFill>
              </a:rPr>
              <a:t>East US</a:t>
            </a:r>
          </a:p>
        </p:txBody>
      </p:sp>
      <p:grpSp>
        <p:nvGrpSpPr>
          <p:cNvPr id="66" name="Group 65"/>
          <p:cNvGrpSpPr/>
          <p:nvPr/>
        </p:nvGrpSpPr>
        <p:grpSpPr>
          <a:xfrm>
            <a:off x="9303900" y="2500223"/>
            <a:ext cx="971412" cy="917862"/>
            <a:chOff x="7905722" y="2578073"/>
            <a:chExt cx="1295400" cy="1223989"/>
          </a:xfrm>
        </p:grpSpPr>
        <p:sp>
          <p:nvSpPr>
            <p:cNvPr id="67" name="Double Brace 66"/>
            <p:cNvSpPr/>
            <p:nvPr/>
          </p:nvSpPr>
          <p:spPr>
            <a:xfrm>
              <a:off x="7905722" y="2735262"/>
              <a:ext cx="1295400" cy="1066800"/>
            </a:xfrm>
            <a:prstGeom prst="bracePair">
              <a:avLst/>
            </a:prstGeom>
            <a:noFill/>
            <a:ln w="38100" cap="flat" cmpd="sng" algn="ctr">
              <a:solidFill>
                <a:schemeClr val="accent1">
                  <a:lumMod val="40000"/>
                  <a:lumOff val="60000"/>
                </a:schemeClr>
              </a:solidFill>
              <a:prstDash val="solid"/>
              <a:headEnd type="none"/>
              <a:tailEnd type="none"/>
            </a:ln>
            <a:effectLst/>
          </p:spPr>
          <p:txBody>
            <a:bodyPr rtlCol="0" anchor="b"/>
            <a:lstStyle/>
            <a:p>
              <a:pPr algn="ctr" defTabSz="685738">
                <a:defRPr/>
              </a:pPr>
              <a:r>
                <a:rPr lang="en-US" sz="1350" kern="0" dirty="0">
                  <a:solidFill>
                    <a:srgbClr val="00B0F0"/>
                  </a:solidFill>
                </a:rPr>
                <a:t>Website</a:t>
              </a:r>
            </a:p>
          </p:txBody>
        </p:sp>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2422" y="2578073"/>
              <a:ext cx="762000" cy="761999"/>
            </a:xfrm>
            <a:prstGeom prst="rect">
              <a:avLst/>
            </a:prstGeom>
            <a:ln>
              <a:noFill/>
            </a:ln>
          </p:spPr>
        </p:pic>
      </p:grpSp>
      <p:pic>
        <p:nvPicPr>
          <p:cNvPr id="71" name="Picture 7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6978" y="4991519"/>
            <a:ext cx="628561" cy="628561"/>
          </a:xfrm>
          <a:prstGeom prst="rect">
            <a:avLst/>
          </a:prstGeom>
        </p:spPr>
      </p:pic>
      <p:pic>
        <p:nvPicPr>
          <p:cNvPr id="72" name="Picture 7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1959" y="2565024"/>
            <a:ext cx="769382" cy="769382"/>
          </a:xfrm>
          <a:prstGeom prst="rect">
            <a:avLst/>
          </a:prstGeom>
        </p:spPr>
      </p:pic>
      <p:pic>
        <p:nvPicPr>
          <p:cNvPr id="73" name="Picture 7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7631" y="3831197"/>
            <a:ext cx="810077" cy="810077"/>
          </a:xfrm>
          <a:prstGeom prst="rect">
            <a:avLst/>
          </a:prstGeom>
        </p:spPr>
      </p:pic>
      <p:grpSp>
        <p:nvGrpSpPr>
          <p:cNvPr id="74" name="Group 73"/>
          <p:cNvGrpSpPr/>
          <p:nvPr/>
        </p:nvGrpSpPr>
        <p:grpSpPr>
          <a:xfrm>
            <a:off x="7334341" y="3591543"/>
            <a:ext cx="971412" cy="880075"/>
            <a:chOff x="10593694" y="3847662"/>
            <a:chExt cx="1295400" cy="1173600"/>
          </a:xfrm>
        </p:grpSpPr>
        <p:sp>
          <p:nvSpPr>
            <p:cNvPr id="75" name="Double Brace 74"/>
            <p:cNvSpPr/>
            <p:nvPr/>
          </p:nvSpPr>
          <p:spPr>
            <a:xfrm>
              <a:off x="10593694" y="3954462"/>
              <a:ext cx="1295400" cy="1066800"/>
            </a:xfrm>
            <a:prstGeom prst="bracePair">
              <a:avLst/>
            </a:prstGeom>
            <a:noFill/>
            <a:ln w="38100" cap="flat" cmpd="sng" algn="ctr">
              <a:solidFill>
                <a:schemeClr val="accent1">
                  <a:lumMod val="40000"/>
                  <a:lumOff val="60000"/>
                </a:schemeClr>
              </a:solidFill>
              <a:prstDash val="solid"/>
              <a:headEnd type="none"/>
              <a:tailEnd type="none"/>
            </a:ln>
            <a:effectLst/>
          </p:spPr>
          <p:txBody>
            <a:bodyPr rtlCol="0" anchor="b"/>
            <a:lstStyle/>
            <a:p>
              <a:pPr algn="ctr" defTabSz="685738">
                <a:defRPr/>
              </a:pPr>
              <a:r>
                <a:rPr lang="en-US" sz="1350" kern="0" dirty="0" err="1">
                  <a:solidFill>
                    <a:srgbClr val="00B0F0"/>
                  </a:solidFill>
                </a:rPr>
                <a:t>Webjob</a:t>
              </a:r>
              <a:endParaRPr lang="en-US" sz="1350" kern="0" dirty="0">
                <a:solidFill>
                  <a:srgbClr val="00B0F0"/>
                </a:solidFill>
              </a:endParaRPr>
            </a:p>
          </p:txBody>
        </p:sp>
        <p:pic>
          <p:nvPicPr>
            <p:cNvPr id="76" name="Picture 7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0394" y="3847662"/>
              <a:ext cx="762000" cy="761999"/>
            </a:xfrm>
            <a:prstGeom prst="rect">
              <a:avLst/>
            </a:prstGeom>
            <a:ln>
              <a:noFill/>
            </a:ln>
          </p:spPr>
        </p:pic>
      </p:grpSp>
      <p:cxnSp>
        <p:nvCxnSpPr>
          <p:cNvPr id="77" name="Curved Connector 76"/>
          <p:cNvCxnSpPr>
            <a:stCxn id="71" idx="3"/>
            <a:endCxn id="67" idx="3"/>
          </p:cNvCxnSpPr>
          <p:nvPr/>
        </p:nvCxnSpPr>
        <p:spPr>
          <a:xfrm flipV="1">
            <a:off x="9189616" y="3018093"/>
            <a:ext cx="1085696" cy="2287708"/>
          </a:xfrm>
          <a:prstGeom prst="curvedConnector3">
            <a:avLst>
              <a:gd name="adj1" fmla="val 115789"/>
            </a:avLst>
          </a:prstGeom>
          <a:noFill/>
          <a:ln w="38100" cap="flat" cmpd="sng" algn="ctr">
            <a:solidFill>
              <a:schemeClr val="accent2"/>
            </a:solidFill>
            <a:prstDash val="solid"/>
            <a:headEnd type="none"/>
            <a:tailEnd type="triangle"/>
          </a:ln>
          <a:effectLst/>
        </p:spPr>
      </p:cxnSp>
      <p:cxnSp>
        <p:nvCxnSpPr>
          <p:cNvPr id="78" name="Curved Connector 77"/>
          <p:cNvCxnSpPr>
            <a:stCxn id="73" idx="2"/>
            <a:endCxn id="75" idx="3"/>
          </p:cNvCxnSpPr>
          <p:nvPr/>
        </p:nvCxnSpPr>
        <p:spPr>
          <a:xfrm rot="5400000" flipH="1">
            <a:off x="8544388" y="3832991"/>
            <a:ext cx="569648" cy="1046916"/>
          </a:xfrm>
          <a:prstGeom prst="curvedConnector4">
            <a:avLst>
              <a:gd name="adj1" fmla="val -30093"/>
              <a:gd name="adj2" fmla="val 76891"/>
            </a:avLst>
          </a:prstGeom>
          <a:noFill/>
          <a:ln w="38100" cap="flat" cmpd="sng" algn="ctr">
            <a:solidFill>
              <a:schemeClr val="accent2"/>
            </a:solidFill>
            <a:prstDash val="solid"/>
            <a:headEnd type="none"/>
            <a:tailEnd type="triangle"/>
          </a:ln>
          <a:effectLst/>
        </p:spPr>
      </p:cxnSp>
      <p:cxnSp>
        <p:nvCxnSpPr>
          <p:cNvPr id="79" name="Curved Connector 78"/>
          <p:cNvCxnSpPr>
            <a:stCxn id="67" idx="2"/>
            <a:endCxn id="73" idx="0"/>
          </p:cNvCxnSpPr>
          <p:nvPr/>
        </p:nvCxnSpPr>
        <p:spPr>
          <a:xfrm rot="5400000">
            <a:off x="9364582" y="3406172"/>
            <a:ext cx="413111" cy="436936"/>
          </a:xfrm>
          <a:prstGeom prst="curvedConnector3">
            <a:avLst>
              <a:gd name="adj1" fmla="val 50000"/>
            </a:avLst>
          </a:prstGeom>
          <a:noFill/>
          <a:ln w="38100" cap="flat" cmpd="sng" algn="ctr">
            <a:solidFill>
              <a:schemeClr val="accent2"/>
            </a:solidFill>
            <a:prstDash val="solid"/>
            <a:headEnd type="none"/>
            <a:tailEnd type="triangle"/>
          </a:ln>
          <a:effectLst/>
        </p:spPr>
      </p:cxnSp>
      <p:cxnSp>
        <p:nvCxnSpPr>
          <p:cNvPr id="81" name="Curved Connector 80"/>
          <p:cNvCxnSpPr>
            <a:stCxn id="76" idx="0"/>
            <a:endCxn id="72" idx="2"/>
          </p:cNvCxnSpPr>
          <p:nvPr/>
        </p:nvCxnSpPr>
        <p:spPr>
          <a:xfrm rot="5400000" flipH="1" flipV="1">
            <a:off x="7836254" y="3318200"/>
            <a:ext cx="234191" cy="266603"/>
          </a:xfrm>
          <a:prstGeom prst="curvedConnector3">
            <a:avLst>
              <a:gd name="adj1" fmla="val 50000"/>
            </a:avLst>
          </a:prstGeom>
          <a:noFill/>
          <a:ln w="38100" cap="flat" cmpd="sng" algn="ctr">
            <a:solidFill>
              <a:schemeClr val="accent2"/>
            </a:solidFill>
            <a:prstDash val="solid"/>
            <a:headEnd type="none"/>
            <a:tailEnd type="triangle"/>
          </a:ln>
          <a:effectLst/>
        </p:spPr>
      </p:cxnSp>
      <p:cxnSp>
        <p:nvCxnSpPr>
          <p:cNvPr id="82" name="Curved Connector 81"/>
          <p:cNvCxnSpPr>
            <a:stCxn id="72" idx="3"/>
            <a:endCxn id="67" idx="1"/>
          </p:cNvCxnSpPr>
          <p:nvPr/>
        </p:nvCxnSpPr>
        <p:spPr>
          <a:xfrm>
            <a:off x="8483186" y="2949714"/>
            <a:ext cx="820713" cy="68378"/>
          </a:xfrm>
          <a:prstGeom prst="curvedConnector3">
            <a:avLst>
              <a:gd name="adj1" fmla="val 50000"/>
            </a:avLst>
          </a:prstGeom>
          <a:noFill/>
          <a:ln w="38100" cap="flat" cmpd="sng" algn="ctr">
            <a:solidFill>
              <a:schemeClr val="accent2"/>
            </a:solidFill>
            <a:prstDash val="solid"/>
            <a:headEnd type="none"/>
            <a:tailEnd type="triangle"/>
          </a:ln>
          <a:effectLst/>
        </p:spPr>
      </p:cxnSp>
      <p:cxnSp>
        <p:nvCxnSpPr>
          <p:cNvPr id="84" name="Curved Connector 83"/>
          <p:cNvCxnSpPr>
            <a:stCxn id="71" idx="2"/>
            <a:endCxn id="45" idx="0"/>
          </p:cNvCxnSpPr>
          <p:nvPr/>
        </p:nvCxnSpPr>
        <p:spPr>
          <a:xfrm rot="5400000" flipH="1">
            <a:off x="7242824" y="3991646"/>
            <a:ext cx="628561" cy="2628311"/>
          </a:xfrm>
          <a:prstGeom prst="curvedConnector5">
            <a:avLst>
              <a:gd name="adj1" fmla="val -27273"/>
              <a:gd name="adj2" fmla="val 44139"/>
              <a:gd name="adj3" fmla="val 127273"/>
            </a:avLst>
          </a:prstGeom>
          <a:noFill/>
          <a:ln w="38100" cap="flat" cmpd="sng" algn="ctr">
            <a:solidFill>
              <a:schemeClr val="accent2"/>
            </a:solidFill>
            <a:prstDash val="solid"/>
            <a:headEnd type="triangle"/>
            <a:tailEnd type="triangle"/>
          </a:ln>
          <a:effectLst/>
        </p:spPr>
      </p:cxnSp>
      <p:cxnSp>
        <p:nvCxnSpPr>
          <p:cNvPr id="85" name="Curved Connector 84"/>
          <p:cNvCxnSpPr>
            <a:stCxn id="94" idx="2"/>
            <a:endCxn id="45" idx="0"/>
          </p:cNvCxnSpPr>
          <p:nvPr/>
        </p:nvCxnSpPr>
        <p:spPr>
          <a:xfrm rot="5400000" flipH="1" flipV="1">
            <a:off x="4546945" y="3895506"/>
            <a:ext cx="599990" cy="2792017"/>
          </a:xfrm>
          <a:prstGeom prst="curvedConnector5">
            <a:avLst>
              <a:gd name="adj1" fmla="val -28571"/>
              <a:gd name="adj2" fmla="val 44483"/>
              <a:gd name="adj3" fmla="val 128571"/>
            </a:avLst>
          </a:prstGeom>
          <a:noFill/>
          <a:ln w="38100" cap="flat" cmpd="sng" algn="ctr">
            <a:solidFill>
              <a:schemeClr val="accent2"/>
            </a:solidFill>
            <a:prstDash val="solid"/>
            <a:headEnd type="triangle"/>
            <a:tailEnd type="triangle"/>
          </a:ln>
          <a:effectLst/>
        </p:spPr>
      </p:cxnSp>
      <p:cxnSp>
        <p:nvCxnSpPr>
          <p:cNvPr id="86" name="Curved Connector 85"/>
          <p:cNvCxnSpPr>
            <a:stCxn id="76" idx="0"/>
            <a:endCxn id="96" idx="3"/>
          </p:cNvCxnSpPr>
          <p:nvPr/>
        </p:nvCxnSpPr>
        <p:spPr>
          <a:xfrm rot="16200000" flipV="1">
            <a:off x="5962835" y="1711384"/>
            <a:ext cx="626925" cy="3087499"/>
          </a:xfrm>
          <a:prstGeom prst="curvedConnector2">
            <a:avLst/>
          </a:prstGeom>
          <a:noFill/>
          <a:ln w="38100" cap="flat" cmpd="sng" algn="ctr">
            <a:solidFill>
              <a:schemeClr val="accent2"/>
            </a:solidFill>
            <a:prstDash val="solid"/>
            <a:headEnd type="none"/>
            <a:tailEnd type="triangle"/>
          </a:ln>
          <a:effectLst/>
        </p:spPr>
      </p:cxnSp>
      <p:cxnSp>
        <p:nvCxnSpPr>
          <p:cNvPr id="87" name="Curved Connector 86"/>
          <p:cNvCxnSpPr>
            <a:stCxn id="108" idx="0"/>
            <a:endCxn id="72" idx="1"/>
          </p:cNvCxnSpPr>
          <p:nvPr/>
        </p:nvCxnSpPr>
        <p:spPr>
          <a:xfrm rot="5400000" flipH="1" flipV="1">
            <a:off x="5778373" y="1776763"/>
            <a:ext cx="738790" cy="3084695"/>
          </a:xfrm>
          <a:prstGeom prst="curvedConnector2">
            <a:avLst/>
          </a:prstGeom>
          <a:noFill/>
          <a:ln w="38100" cap="flat" cmpd="sng" algn="ctr">
            <a:solidFill>
              <a:schemeClr val="accent2"/>
            </a:solidFill>
            <a:prstDash val="solid"/>
            <a:headEnd type="none"/>
            <a:tailEnd type="triangle"/>
          </a:ln>
          <a:effectLst/>
        </p:spPr>
      </p:cxnSp>
      <p:cxnSp>
        <p:nvCxnSpPr>
          <p:cNvPr id="88" name="Curved Connector 87"/>
          <p:cNvCxnSpPr>
            <a:stCxn id="75" idx="2"/>
            <a:endCxn id="71" idx="1"/>
          </p:cNvCxnSpPr>
          <p:nvPr/>
        </p:nvCxnSpPr>
        <p:spPr>
          <a:xfrm rot="16200000" flipH="1">
            <a:off x="7769384" y="4522282"/>
            <a:ext cx="834181" cy="732854"/>
          </a:xfrm>
          <a:prstGeom prst="curvedConnector2">
            <a:avLst/>
          </a:prstGeom>
          <a:noFill/>
          <a:ln w="38100" cap="flat" cmpd="sng" algn="ctr">
            <a:solidFill>
              <a:schemeClr val="accent2"/>
            </a:solidFill>
            <a:prstDash val="solid"/>
            <a:headEnd type="none"/>
            <a:tailEnd type="triangle"/>
          </a:ln>
          <a:effectLst/>
        </p:spPr>
      </p:cxnSp>
      <p:grpSp>
        <p:nvGrpSpPr>
          <p:cNvPr id="89" name="Group 88"/>
          <p:cNvGrpSpPr/>
          <p:nvPr/>
        </p:nvGrpSpPr>
        <p:grpSpPr>
          <a:xfrm>
            <a:off x="1761169" y="2515182"/>
            <a:ext cx="3542797" cy="3390608"/>
            <a:chOff x="350837" y="2404810"/>
            <a:chExt cx="4724400" cy="4521452"/>
          </a:xfrm>
        </p:grpSpPr>
        <p:pic>
          <p:nvPicPr>
            <p:cNvPr id="90" name="Picture 8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6944" y="4085457"/>
              <a:ext cx="1080256" cy="1080256"/>
            </a:xfrm>
            <a:prstGeom prst="rect">
              <a:avLst/>
            </a:prstGeom>
            <a:ln>
              <a:noFill/>
            </a:ln>
          </p:spPr>
        </p:pic>
        <p:grpSp>
          <p:nvGrpSpPr>
            <p:cNvPr id="91" name="Group 90"/>
            <p:cNvGrpSpPr/>
            <p:nvPr/>
          </p:nvGrpSpPr>
          <p:grpSpPr>
            <a:xfrm>
              <a:off x="350837" y="2404810"/>
              <a:ext cx="4724400" cy="4521452"/>
              <a:chOff x="350837" y="2404810"/>
              <a:chExt cx="4724400" cy="4521452"/>
            </a:xfrm>
          </p:grpSpPr>
          <p:sp>
            <p:nvSpPr>
              <p:cNvPr id="92" name="Double Bracket 91"/>
              <p:cNvSpPr/>
              <p:nvPr/>
            </p:nvSpPr>
            <p:spPr>
              <a:xfrm>
                <a:off x="350837" y="2404810"/>
                <a:ext cx="4724400" cy="4521452"/>
              </a:xfrm>
              <a:prstGeom prst="bracketPair">
                <a:avLst/>
              </a:prstGeom>
              <a:noFill/>
              <a:ln w="57150" cap="flat" cmpd="sng" algn="ctr">
                <a:solidFill>
                  <a:srgbClr val="92D050"/>
                </a:solidFill>
                <a:prstDash val="solid"/>
                <a:headEnd type="none"/>
                <a:tailEnd type="none"/>
              </a:ln>
              <a:effectLst/>
            </p:spPr>
            <p:txBody>
              <a:bodyPr rtlCol="0" anchor="b"/>
              <a:lstStyle/>
              <a:p>
                <a:pPr defTabSz="685738">
                  <a:defRPr/>
                </a:pPr>
                <a:r>
                  <a:rPr lang="en-US" sz="1350" kern="0" dirty="0">
                    <a:solidFill>
                      <a:srgbClr val="00B0F0"/>
                    </a:solidFill>
                  </a:rPr>
                  <a:t>West US</a:t>
                </a:r>
              </a:p>
            </p:txBody>
          </p:sp>
          <p:grpSp>
            <p:nvGrpSpPr>
              <p:cNvPr id="93" name="Group 92"/>
              <p:cNvGrpSpPr/>
              <p:nvPr/>
            </p:nvGrpSpPr>
            <p:grpSpPr>
              <a:xfrm>
                <a:off x="808037" y="2730473"/>
                <a:ext cx="1295400" cy="1223989"/>
                <a:chOff x="808037" y="2730473"/>
                <a:chExt cx="1295400" cy="1223989"/>
              </a:xfrm>
            </p:grpSpPr>
            <p:sp>
              <p:nvSpPr>
                <p:cNvPr id="109" name="Double Brace 108"/>
                <p:cNvSpPr/>
                <p:nvPr/>
              </p:nvSpPr>
              <p:spPr>
                <a:xfrm>
                  <a:off x="808037" y="2887662"/>
                  <a:ext cx="1295400" cy="1066800"/>
                </a:xfrm>
                <a:prstGeom prst="bracePair">
                  <a:avLst/>
                </a:prstGeom>
                <a:noFill/>
                <a:ln w="38100" cap="flat" cmpd="sng" algn="ctr">
                  <a:solidFill>
                    <a:schemeClr val="accent1">
                      <a:lumMod val="40000"/>
                      <a:lumOff val="60000"/>
                    </a:schemeClr>
                  </a:solidFill>
                  <a:prstDash val="solid"/>
                  <a:headEnd type="none"/>
                  <a:tailEnd type="none"/>
                </a:ln>
                <a:effectLst/>
              </p:spPr>
              <p:txBody>
                <a:bodyPr rtlCol="0" anchor="b"/>
                <a:lstStyle/>
                <a:p>
                  <a:pPr algn="ctr" defTabSz="685738">
                    <a:defRPr/>
                  </a:pPr>
                  <a:r>
                    <a:rPr lang="en-US" sz="1350" kern="0" dirty="0">
                      <a:solidFill>
                        <a:srgbClr val="00B0F0"/>
                      </a:solidFill>
                    </a:rPr>
                    <a:t>Website</a:t>
                  </a:r>
                </a:p>
              </p:txBody>
            </p:sp>
            <p:pic>
              <p:nvPicPr>
                <p:cNvPr id="110" name="Picture 10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737" y="2730473"/>
                  <a:ext cx="762000" cy="761999"/>
                </a:xfrm>
                <a:prstGeom prst="rect">
                  <a:avLst/>
                </a:prstGeom>
                <a:ln>
                  <a:noFill/>
                </a:ln>
              </p:spPr>
            </p:pic>
          </p:grpSp>
          <p:pic>
            <p:nvPicPr>
              <p:cNvPr id="94" name="Picture 9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5073" y="5668962"/>
                <a:ext cx="838200" cy="838200"/>
              </a:xfrm>
              <a:prstGeom prst="rect">
                <a:avLst/>
              </a:prstGeom>
              <a:ln>
                <a:noFill/>
              </a:ln>
            </p:spPr>
          </p:pic>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1453" y="2460548"/>
                <a:ext cx="1025989" cy="1025989"/>
              </a:xfrm>
              <a:prstGeom prst="rect">
                <a:avLst/>
              </a:prstGeom>
              <a:ln>
                <a:noFill/>
              </a:ln>
            </p:spPr>
          </p:pic>
          <p:grpSp>
            <p:nvGrpSpPr>
              <p:cNvPr id="97" name="Group 96"/>
              <p:cNvGrpSpPr/>
              <p:nvPr/>
            </p:nvGrpSpPr>
            <p:grpSpPr>
              <a:xfrm>
                <a:off x="3496009" y="4000061"/>
                <a:ext cx="1295400" cy="1173601"/>
                <a:chOff x="3496009" y="4000061"/>
                <a:chExt cx="1295400" cy="1173601"/>
              </a:xfrm>
            </p:grpSpPr>
            <p:sp>
              <p:nvSpPr>
                <p:cNvPr id="107" name="Double Brace 106"/>
                <p:cNvSpPr/>
                <p:nvPr/>
              </p:nvSpPr>
              <p:spPr>
                <a:xfrm>
                  <a:off x="3496009" y="4106862"/>
                  <a:ext cx="1295400" cy="1066800"/>
                </a:xfrm>
                <a:prstGeom prst="bracePair">
                  <a:avLst/>
                </a:prstGeom>
                <a:noFill/>
                <a:ln w="38100" cap="flat" cmpd="sng" algn="ctr">
                  <a:solidFill>
                    <a:schemeClr val="accent1">
                      <a:lumMod val="40000"/>
                      <a:lumOff val="60000"/>
                    </a:schemeClr>
                  </a:solidFill>
                  <a:prstDash val="solid"/>
                  <a:headEnd type="none"/>
                  <a:tailEnd type="none"/>
                </a:ln>
                <a:effectLst/>
              </p:spPr>
              <p:txBody>
                <a:bodyPr rtlCol="0" anchor="b"/>
                <a:lstStyle/>
                <a:p>
                  <a:pPr algn="ctr" defTabSz="685738">
                    <a:defRPr/>
                  </a:pPr>
                  <a:r>
                    <a:rPr lang="en-US" sz="1350" kern="0" dirty="0" err="1">
                      <a:solidFill>
                        <a:srgbClr val="00B0F0"/>
                      </a:solidFill>
                    </a:rPr>
                    <a:t>Webjob</a:t>
                  </a:r>
                  <a:endParaRPr lang="en-US" sz="1350" kern="0" dirty="0">
                    <a:solidFill>
                      <a:srgbClr val="00B0F0"/>
                    </a:solidFill>
                  </a:endParaRPr>
                </a:p>
              </p:txBody>
            </p:sp>
            <p:pic>
              <p:nvPicPr>
                <p:cNvPr id="108" name="Picture 10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2709" y="4000061"/>
                  <a:ext cx="762000" cy="761999"/>
                </a:xfrm>
                <a:prstGeom prst="rect">
                  <a:avLst/>
                </a:prstGeom>
                <a:ln>
                  <a:noFill/>
                </a:ln>
              </p:spPr>
            </p:pic>
          </p:grpSp>
          <p:cxnSp>
            <p:nvCxnSpPr>
              <p:cNvPr id="98" name="Curved Connector 97"/>
              <p:cNvCxnSpPr>
                <a:stCxn id="94" idx="1"/>
                <a:endCxn id="109" idx="1"/>
              </p:cNvCxnSpPr>
              <p:nvPr/>
            </p:nvCxnSpPr>
            <p:spPr>
              <a:xfrm rot="10800000">
                <a:off x="808037" y="3421062"/>
                <a:ext cx="1371600" cy="2667000"/>
              </a:xfrm>
              <a:prstGeom prst="curvedConnector3">
                <a:avLst>
                  <a:gd name="adj1" fmla="val 116667"/>
                </a:avLst>
              </a:prstGeom>
              <a:noFill/>
              <a:ln w="38100" cap="flat" cmpd="sng" algn="ctr">
                <a:solidFill>
                  <a:schemeClr val="accent2"/>
                </a:solidFill>
                <a:prstDash val="solid"/>
                <a:headEnd type="none"/>
                <a:tailEnd type="triangle"/>
              </a:ln>
              <a:effectLst/>
            </p:spPr>
          </p:cxnSp>
          <p:cxnSp>
            <p:nvCxnSpPr>
              <p:cNvPr id="100" name="Curved Connector 99"/>
              <p:cNvCxnSpPr>
                <a:stCxn id="90" idx="2"/>
                <a:endCxn id="107" idx="1"/>
              </p:cNvCxnSpPr>
              <p:nvPr/>
            </p:nvCxnSpPr>
            <p:spPr>
              <a:xfrm rot="5400000" flipH="1" flipV="1">
                <a:off x="2683816" y="4353519"/>
                <a:ext cx="525450" cy="1098936"/>
              </a:xfrm>
              <a:prstGeom prst="curvedConnector4">
                <a:avLst>
                  <a:gd name="adj1" fmla="val -43506"/>
                  <a:gd name="adj2" fmla="val 84162"/>
                </a:avLst>
              </a:prstGeom>
              <a:noFill/>
              <a:ln w="38100" cap="flat" cmpd="sng" algn="ctr">
                <a:solidFill>
                  <a:schemeClr val="accent2"/>
                </a:solidFill>
                <a:prstDash val="solid"/>
                <a:headEnd type="none"/>
                <a:tailEnd type="triangle"/>
              </a:ln>
              <a:effectLst/>
            </p:spPr>
          </p:cxnSp>
          <p:cxnSp>
            <p:nvCxnSpPr>
              <p:cNvPr id="101" name="Curved Connector 100"/>
              <p:cNvCxnSpPr>
                <a:endCxn id="90" idx="1"/>
              </p:cNvCxnSpPr>
              <p:nvPr/>
            </p:nvCxnSpPr>
            <p:spPr>
              <a:xfrm rot="16200000" flipH="1">
                <a:off x="1196376" y="4175723"/>
                <a:ext cx="671123" cy="228600"/>
              </a:xfrm>
              <a:prstGeom prst="curvedConnector2">
                <a:avLst/>
              </a:prstGeom>
              <a:noFill/>
              <a:ln w="38100" cap="flat" cmpd="sng" algn="ctr">
                <a:solidFill>
                  <a:schemeClr val="accent2"/>
                </a:solidFill>
                <a:prstDash val="solid"/>
                <a:headEnd type="none"/>
                <a:tailEnd type="triangle"/>
              </a:ln>
              <a:effectLst/>
            </p:spPr>
          </p:cxnSp>
          <p:cxnSp>
            <p:nvCxnSpPr>
              <p:cNvPr id="102" name="Curved Connector 101"/>
              <p:cNvCxnSpPr>
                <a:stCxn id="108" idx="0"/>
                <a:endCxn id="96" idx="2"/>
              </p:cNvCxnSpPr>
              <p:nvPr/>
            </p:nvCxnSpPr>
            <p:spPr>
              <a:xfrm rot="16200000" flipV="1">
                <a:off x="3722617" y="3548368"/>
                <a:ext cx="482924" cy="359261"/>
              </a:xfrm>
              <a:prstGeom prst="curvedConnector3">
                <a:avLst>
                  <a:gd name="adj1" fmla="val 50000"/>
                </a:avLst>
              </a:prstGeom>
              <a:noFill/>
              <a:ln w="38100" cap="flat" cmpd="sng" algn="ctr">
                <a:solidFill>
                  <a:schemeClr val="accent2"/>
                </a:solidFill>
                <a:prstDash val="solid"/>
                <a:headEnd type="none"/>
                <a:tailEnd type="triangle"/>
              </a:ln>
              <a:effectLst/>
            </p:spPr>
          </p:cxnSp>
          <p:cxnSp>
            <p:nvCxnSpPr>
              <p:cNvPr id="105" name="Curved Connector 104"/>
              <p:cNvCxnSpPr>
                <a:stCxn id="96" idx="1"/>
                <a:endCxn id="109" idx="3"/>
              </p:cNvCxnSpPr>
              <p:nvPr/>
            </p:nvCxnSpPr>
            <p:spPr>
              <a:xfrm rot="10800000" flipV="1">
                <a:off x="2103438" y="2973542"/>
                <a:ext cx="1152221" cy="447519"/>
              </a:xfrm>
              <a:prstGeom prst="curvedConnector3">
                <a:avLst/>
              </a:prstGeom>
              <a:noFill/>
              <a:ln w="38100" cap="flat" cmpd="sng" algn="ctr">
                <a:solidFill>
                  <a:schemeClr val="accent2"/>
                </a:solidFill>
                <a:prstDash val="solid"/>
                <a:headEnd type="none"/>
                <a:tailEnd type="triangle"/>
              </a:ln>
              <a:effectLst/>
            </p:spPr>
          </p:cxnSp>
          <p:cxnSp>
            <p:nvCxnSpPr>
              <p:cNvPr id="106" name="Curved Connector 105"/>
              <p:cNvCxnSpPr>
                <a:stCxn id="107" idx="2"/>
                <a:endCxn id="94" idx="3"/>
              </p:cNvCxnSpPr>
              <p:nvPr/>
            </p:nvCxnSpPr>
            <p:spPr>
              <a:xfrm rot="5400000">
                <a:off x="3129009" y="5073362"/>
                <a:ext cx="914400" cy="1115000"/>
              </a:xfrm>
              <a:prstGeom prst="curvedConnector2">
                <a:avLst/>
              </a:prstGeom>
              <a:noFill/>
              <a:ln w="38100" cap="flat" cmpd="sng" algn="ctr">
                <a:solidFill>
                  <a:schemeClr val="accent2"/>
                </a:solidFill>
                <a:prstDash val="solid"/>
                <a:headEnd type="none"/>
                <a:tailEnd type="triangle"/>
              </a:ln>
              <a:effectLst/>
            </p:spPr>
          </p:cxnSp>
        </p:grpSp>
      </p:grpSp>
    </p:spTree>
    <p:extLst>
      <p:ext uri="{BB962C8B-B14F-4D97-AF65-F5344CB8AC3E}">
        <p14:creationId xmlns:p14="http://schemas.microsoft.com/office/powerpoint/2010/main" val="399615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66"/>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nodeType="afterEffect">
                                  <p:stCondLst>
                                    <p:cond delay="500"/>
                                  </p:stCondLst>
                                  <p:childTnLst>
                                    <p:set>
                                      <p:cBhvr>
                                        <p:cTn id="13" dur="1" fill="hold">
                                          <p:stCondLst>
                                            <p:cond delay="0"/>
                                          </p:stCondLst>
                                        </p:cTn>
                                        <p:tgtEl>
                                          <p:spTgt spid="72"/>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nodeType="afterEffect">
                                  <p:stCondLst>
                                    <p:cond delay="500"/>
                                  </p:stCondLst>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500"/>
                                        <p:tgtEl>
                                          <p:spTgt spid="7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500"/>
                                        <p:tgtEl>
                                          <p:spTgt spid="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500"/>
                                        <p:tgtEl>
                                          <p:spTgt spid="81"/>
                                        </p:tgtEl>
                                      </p:cBhvr>
                                    </p:animEffect>
                                  </p:childTnLst>
                                </p:cTn>
                              </p:par>
                              <p:par>
                                <p:cTn id="38" presetID="10" presetClass="entr" presetSubtype="0" fill="hold" nodeType="with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fade">
                                      <p:cBhvr>
                                        <p:cTn id="40" dur="500"/>
                                        <p:tgtEl>
                                          <p:spTgt spid="8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par>
                                <p:cTn id="46" presetID="10" presetClass="entr" presetSubtype="0"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fade">
                                      <p:cBhvr>
                                        <p:cTn id="65" dur="500"/>
                                        <p:tgtEl>
                                          <p:spTgt spid="84"/>
                                        </p:tgtEl>
                                      </p:cBhvr>
                                    </p:animEffect>
                                  </p:childTnLst>
                                </p:cTn>
                              </p:par>
                              <p:par>
                                <p:cTn id="66" presetID="10" presetClass="entr" presetSubtype="0" fill="hold" nodeType="withEffect">
                                  <p:stCondLst>
                                    <p:cond delay="0"/>
                                  </p:stCondLst>
                                  <p:childTnLst>
                                    <p:set>
                                      <p:cBhvr>
                                        <p:cTn id="67" dur="1" fill="hold">
                                          <p:stCondLst>
                                            <p:cond delay="0"/>
                                          </p:stCondLst>
                                        </p:cTn>
                                        <p:tgtEl>
                                          <p:spTgt spid="85"/>
                                        </p:tgtEl>
                                        <p:attrNameLst>
                                          <p:attrName>style.visibility</p:attrName>
                                        </p:attrNameLst>
                                      </p:cBhvr>
                                      <p:to>
                                        <p:strVal val="visible"/>
                                      </p:to>
                                    </p:set>
                                    <p:animEffect transition="in" filter="fade">
                                      <p:cBhvr>
                                        <p:cTn id="68" dur="500"/>
                                        <p:tgtEl>
                                          <p:spTgt spid="8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87"/>
                                        </p:tgtEl>
                                        <p:attrNameLst>
                                          <p:attrName>style.visibility</p:attrName>
                                        </p:attrNameLst>
                                      </p:cBhvr>
                                      <p:to>
                                        <p:strVal val="visible"/>
                                      </p:to>
                                    </p:set>
                                    <p:animEffect transition="in" filter="fade">
                                      <p:cBhvr>
                                        <p:cTn id="73" dur="500"/>
                                        <p:tgtEl>
                                          <p:spTgt spid="87"/>
                                        </p:tgtEl>
                                      </p:cBhvr>
                                    </p:animEffect>
                                  </p:childTnLst>
                                </p:cTn>
                              </p:par>
                              <p:par>
                                <p:cTn id="74" presetID="10" presetClass="entr" presetSubtype="0" fill="hold" nodeType="withEffect">
                                  <p:stCondLst>
                                    <p:cond delay="0"/>
                                  </p:stCondLst>
                                  <p:childTnLst>
                                    <p:set>
                                      <p:cBhvr>
                                        <p:cTn id="75" dur="1" fill="hold">
                                          <p:stCondLst>
                                            <p:cond delay="0"/>
                                          </p:stCondLst>
                                        </p:cTn>
                                        <p:tgtEl>
                                          <p:spTgt spid="86"/>
                                        </p:tgtEl>
                                        <p:attrNameLst>
                                          <p:attrName>style.visibility</p:attrName>
                                        </p:attrNameLst>
                                      </p:cBhvr>
                                      <p:to>
                                        <p:strVal val="visible"/>
                                      </p:to>
                                    </p:set>
                                    <p:animEffect transition="in" filter="fade">
                                      <p:cBhvr>
                                        <p:cTn id="76" dur="500"/>
                                        <p:tgtEl>
                                          <p:spTgt spid="86"/>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965346" y="1875673"/>
            <a:ext cx="8915908" cy="688084"/>
          </a:xfrm>
          <a:prstGeom prst="rect">
            <a:avLst/>
          </a:prstGeom>
        </p:spPr>
        <p:txBody>
          <a:bodyPr vert="horz" wrap="square" lIns="109712" tIns="68570" rIns="109712" bIns="6857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sz="4050">
              <a:gradFill>
                <a:gsLst>
                  <a:gs pos="1250">
                    <a:srgbClr val="FFFFFF"/>
                  </a:gs>
                  <a:gs pos="100000">
                    <a:srgbClr val="FFFFFF"/>
                  </a:gs>
                </a:gsLst>
                <a:lin ang="5400000" scaled="0"/>
              </a:gradFill>
            </a:endParaRPr>
          </a:p>
        </p:txBody>
      </p:sp>
      <p:sp>
        <p:nvSpPr>
          <p:cNvPr id="3" name="Text Placeholder 2"/>
          <p:cNvSpPr>
            <a:spLocks noGrp="1"/>
          </p:cNvSpPr>
          <p:nvPr>
            <p:ph type="body" sz="quarter" idx="10"/>
          </p:nvPr>
        </p:nvSpPr>
        <p:spPr>
          <a:xfrm>
            <a:off x="274638" y="1744662"/>
            <a:ext cx="7685327" cy="4222694"/>
          </a:xfrm>
        </p:spPr>
        <p:txBody>
          <a:bodyPr/>
          <a:lstStyle/>
          <a:p>
            <a:r>
              <a:rPr lang="en-US" sz="3200" b="1" dirty="0">
                <a:solidFill>
                  <a:schemeClr val="accent2"/>
                </a:solidFill>
              </a:rPr>
              <a:t>Copy</a:t>
            </a:r>
            <a:r>
              <a:rPr lang="en-US" sz="3200" dirty="0">
                <a:solidFill>
                  <a:schemeClr val="accent2"/>
                </a:solidFill>
              </a:rPr>
              <a:t> </a:t>
            </a:r>
            <a:r>
              <a:rPr lang="en-US" sz="3200" dirty="0"/>
              <a:t>images to remote regions</a:t>
            </a:r>
          </a:p>
          <a:p>
            <a:r>
              <a:rPr lang="en-US" sz="3200" dirty="0"/>
              <a:t>Use queue (</a:t>
            </a:r>
            <a:r>
              <a:rPr lang="en-US" sz="3200" b="1" dirty="0">
                <a:solidFill>
                  <a:schemeClr val="accent2"/>
                </a:solidFill>
              </a:rPr>
              <a:t>CQRS</a:t>
            </a:r>
            <a:r>
              <a:rPr lang="en-US" sz="3200" dirty="0">
                <a:solidFill>
                  <a:schemeClr val="accent2"/>
                </a:solidFill>
              </a:rPr>
              <a:t>*</a:t>
            </a:r>
            <a:r>
              <a:rPr lang="en-US" sz="3200" dirty="0"/>
              <a:t>) to update DB</a:t>
            </a:r>
          </a:p>
          <a:p>
            <a:r>
              <a:rPr lang="en-US" sz="3200" dirty="0"/>
              <a:t>Asynchronous data processing with </a:t>
            </a:r>
            <a:r>
              <a:rPr lang="en-US" sz="3200" dirty="0" err="1" smtClean="0"/>
              <a:t>WebJobs</a:t>
            </a:r>
            <a:endParaRPr lang="en-US" sz="3200" dirty="0"/>
          </a:p>
          <a:p>
            <a:r>
              <a:rPr lang="en-US" sz="3200" dirty="0"/>
              <a:t>Add Traffic Manager </a:t>
            </a:r>
          </a:p>
          <a:p>
            <a:r>
              <a:rPr lang="en-US" sz="3200" dirty="0"/>
              <a:t>Controlled and synchronized deployment (Site Slots)</a:t>
            </a:r>
          </a:p>
          <a:p>
            <a:pPr marL="0" indent="0">
              <a:buNone/>
            </a:pPr>
            <a:endParaRPr lang="en-US" sz="3200" dirty="0"/>
          </a:p>
        </p:txBody>
      </p:sp>
      <p:sp>
        <p:nvSpPr>
          <p:cNvPr id="5" name="Title 4"/>
          <p:cNvSpPr>
            <a:spLocks noGrp="1"/>
          </p:cNvSpPr>
          <p:nvPr>
            <p:ph type="title"/>
          </p:nvPr>
        </p:nvSpPr>
        <p:spPr/>
        <p:txBody>
          <a:bodyPr anchor="t">
            <a:normAutofit fontScale="90000"/>
          </a:bodyPr>
          <a:lstStyle/>
          <a:p>
            <a:pPr algn="l"/>
            <a:r>
              <a:rPr lang="en-US" dirty="0">
                <a:solidFill>
                  <a:schemeClr val="tx1"/>
                </a:solidFill>
              </a:rPr>
              <a:t>Level </a:t>
            </a:r>
            <a:r>
              <a:rPr lang="en-US" dirty="0" smtClean="0">
                <a:solidFill>
                  <a:schemeClr val="tx1"/>
                </a:solidFill>
              </a:rPr>
              <a:t>3 </a:t>
            </a:r>
            <a:r>
              <a:rPr lang="en-US" dirty="0">
                <a:solidFill>
                  <a:schemeClr val="tx1"/>
                </a:solidFill>
              </a:rPr>
              <a:t>– </a:t>
            </a:r>
            <a:r>
              <a:rPr lang="en-US" dirty="0" smtClean="0">
                <a:solidFill>
                  <a:schemeClr val="tx1"/>
                </a:solidFill>
              </a:rPr>
              <a:t>Globally Scalable </a:t>
            </a:r>
            <a:r>
              <a:rPr lang="en-US" dirty="0">
                <a:solidFill>
                  <a:schemeClr val="tx1"/>
                </a:solidFill>
              </a:rPr>
              <a:t>Photo Gallery</a:t>
            </a:r>
            <a:br>
              <a:rPr lang="en-US" dirty="0">
                <a:solidFill>
                  <a:schemeClr val="tx1"/>
                </a:solidFill>
              </a:rPr>
            </a:br>
            <a:r>
              <a:rPr lang="en-US" sz="3672" dirty="0">
                <a:solidFill>
                  <a:schemeClr val="tx1"/>
                </a:solidFill>
              </a:rPr>
              <a:t>Strategy</a:t>
            </a:r>
            <a:r>
              <a:rPr lang="en-US" sz="3672" dirty="0" smtClean="0">
                <a:solidFill>
                  <a:schemeClr val="tx1"/>
                </a:solidFill>
              </a:rPr>
              <a:t>:</a:t>
            </a:r>
            <a:endParaRPr lang="en-US" dirty="0">
              <a:solidFill>
                <a:schemeClr val="tx1"/>
              </a:solidFill>
            </a:endParaRPr>
          </a:p>
        </p:txBody>
      </p:sp>
      <p:sp>
        <p:nvSpPr>
          <p:cNvPr id="61" name="TextBox 60"/>
          <p:cNvSpPr txBox="1"/>
          <p:nvPr/>
        </p:nvSpPr>
        <p:spPr>
          <a:xfrm>
            <a:off x="1447917" y="6131614"/>
            <a:ext cx="9256342" cy="498566"/>
          </a:xfrm>
          <a:prstGeom prst="rect">
            <a:avLst/>
          </a:prstGeom>
          <a:noFill/>
        </p:spPr>
        <p:txBody>
          <a:bodyPr wrap="none" lIns="137141" tIns="109712" rIns="137141" bIns="109712" rtlCol="0">
            <a:spAutoFit/>
          </a:bodyPr>
          <a:lstStyle/>
          <a:p>
            <a:pPr>
              <a:lnSpc>
                <a:spcPct val="90000"/>
              </a:lnSpc>
              <a:spcAft>
                <a:spcPts val="450"/>
              </a:spcAft>
            </a:pPr>
            <a:r>
              <a:rPr lang="en-US" sz="2000" b="1" dirty="0">
                <a:solidFill>
                  <a:srgbClr val="DC3C00"/>
                </a:solidFill>
              </a:rPr>
              <a:t>*</a:t>
            </a:r>
            <a:r>
              <a:rPr lang="en-US" sz="2000" dirty="0">
                <a:solidFill>
                  <a:srgbClr val="DC3C00"/>
                </a:solidFill>
              </a:rPr>
              <a:t> Command Query Responsibility Segregation adds latency and app complexity</a:t>
            </a:r>
          </a:p>
        </p:txBody>
      </p:sp>
      <p:grpSp>
        <p:nvGrpSpPr>
          <p:cNvPr id="24" name="Group 23"/>
          <p:cNvGrpSpPr/>
          <p:nvPr/>
        </p:nvGrpSpPr>
        <p:grpSpPr>
          <a:xfrm>
            <a:off x="8123237" y="1744662"/>
            <a:ext cx="3542797" cy="3390608"/>
            <a:chOff x="350837" y="2404810"/>
            <a:chExt cx="4724400" cy="4521452"/>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944" y="4085457"/>
              <a:ext cx="1080256" cy="1080256"/>
            </a:xfrm>
            <a:prstGeom prst="rect">
              <a:avLst/>
            </a:prstGeom>
            <a:ln>
              <a:noFill/>
            </a:ln>
          </p:spPr>
        </p:pic>
        <p:grpSp>
          <p:nvGrpSpPr>
            <p:cNvPr id="26" name="Group 25"/>
            <p:cNvGrpSpPr/>
            <p:nvPr/>
          </p:nvGrpSpPr>
          <p:grpSpPr>
            <a:xfrm>
              <a:off x="350837" y="2404810"/>
              <a:ext cx="4724400" cy="4521452"/>
              <a:chOff x="350837" y="2404810"/>
              <a:chExt cx="4724400" cy="4521452"/>
            </a:xfrm>
          </p:grpSpPr>
          <p:sp>
            <p:nvSpPr>
              <p:cNvPr id="27" name="Double Bracket 26"/>
              <p:cNvSpPr/>
              <p:nvPr/>
            </p:nvSpPr>
            <p:spPr>
              <a:xfrm>
                <a:off x="350837" y="2404810"/>
                <a:ext cx="4724400" cy="4521452"/>
              </a:xfrm>
              <a:prstGeom prst="bracketPair">
                <a:avLst/>
              </a:prstGeom>
              <a:noFill/>
              <a:ln w="57150" cap="flat" cmpd="sng" algn="ctr">
                <a:solidFill>
                  <a:srgbClr val="92D050"/>
                </a:solidFill>
                <a:prstDash val="solid"/>
                <a:headEnd type="none"/>
                <a:tailEnd type="none"/>
              </a:ln>
              <a:effectLst/>
            </p:spPr>
            <p:txBody>
              <a:bodyPr rtlCol="0" anchor="b"/>
              <a:lstStyle/>
              <a:p>
                <a:pPr defTabSz="685738">
                  <a:defRPr/>
                </a:pPr>
                <a:r>
                  <a:rPr lang="en-US" sz="1350" kern="0" dirty="0">
                    <a:solidFill>
                      <a:srgbClr val="00B0F0"/>
                    </a:solidFill>
                  </a:rPr>
                  <a:t>West US</a:t>
                </a:r>
              </a:p>
            </p:txBody>
          </p:sp>
          <p:grpSp>
            <p:nvGrpSpPr>
              <p:cNvPr id="28" name="Group 27"/>
              <p:cNvGrpSpPr/>
              <p:nvPr/>
            </p:nvGrpSpPr>
            <p:grpSpPr>
              <a:xfrm>
                <a:off x="808037" y="2730473"/>
                <a:ext cx="1295400" cy="1223989"/>
                <a:chOff x="808037" y="2730473"/>
                <a:chExt cx="1295400" cy="1223989"/>
              </a:xfrm>
            </p:grpSpPr>
            <p:sp>
              <p:nvSpPr>
                <p:cNvPr id="40" name="Double Brace 39"/>
                <p:cNvSpPr/>
                <p:nvPr/>
              </p:nvSpPr>
              <p:spPr>
                <a:xfrm>
                  <a:off x="808037" y="2887662"/>
                  <a:ext cx="1295400" cy="1066800"/>
                </a:xfrm>
                <a:prstGeom prst="bracePair">
                  <a:avLst/>
                </a:prstGeom>
                <a:noFill/>
                <a:ln w="38100" cap="flat" cmpd="sng" algn="ctr">
                  <a:solidFill>
                    <a:srgbClr val="F38227"/>
                  </a:solidFill>
                  <a:prstDash val="solid"/>
                  <a:headEnd type="none"/>
                  <a:tailEnd type="none"/>
                </a:ln>
                <a:effectLst/>
              </p:spPr>
              <p:txBody>
                <a:bodyPr rtlCol="0" anchor="b"/>
                <a:lstStyle/>
                <a:p>
                  <a:pPr algn="ctr" defTabSz="685738">
                    <a:defRPr/>
                  </a:pPr>
                  <a:r>
                    <a:rPr lang="en-US" sz="1350" kern="0" dirty="0">
                      <a:solidFill>
                        <a:srgbClr val="00B0F0"/>
                      </a:solidFill>
                    </a:rPr>
                    <a:t>Website</a:t>
                  </a:r>
                </a:p>
              </p:txBody>
            </p:sp>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737" y="2730473"/>
                  <a:ext cx="762000" cy="761999"/>
                </a:xfrm>
                <a:prstGeom prst="rect">
                  <a:avLst/>
                </a:prstGeom>
                <a:ln>
                  <a:noFill/>
                </a:ln>
              </p:spPr>
            </p:pic>
          </p:gr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5073" y="5668962"/>
                <a:ext cx="838200" cy="838200"/>
              </a:xfrm>
              <a:prstGeom prst="rect">
                <a:avLst/>
              </a:prstGeom>
              <a:ln>
                <a:noFill/>
              </a:ln>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1453" y="2460548"/>
                <a:ext cx="1025989" cy="1025989"/>
              </a:xfrm>
              <a:prstGeom prst="rect">
                <a:avLst/>
              </a:prstGeom>
              <a:ln>
                <a:noFill/>
              </a:ln>
            </p:spPr>
          </p:pic>
          <p:grpSp>
            <p:nvGrpSpPr>
              <p:cNvPr id="31" name="Group 30"/>
              <p:cNvGrpSpPr/>
              <p:nvPr/>
            </p:nvGrpSpPr>
            <p:grpSpPr>
              <a:xfrm>
                <a:off x="3496009" y="4000061"/>
                <a:ext cx="1295400" cy="1173601"/>
                <a:chOff x="3496009" y="4000061"/>
                <a:chExt cx="1295400" cy="1173601"/>
              </a:xfrm>
            </p:grpSpPr>
            <p:sp>
              <p:nvSpPr>
                <p:cNvPr id="38" name="Double Brace 37"/>
                <p:cNvSpPr/>
                <p:nvPr/>
              </p:nvSpPr>
              <p:spPr>
                <a:xfrm>
                  <a:off x="3496009" y="4106862"/>
                  <a:ext cx="1295400" cy="1066800"/>
                </a:xfrm>
                <a:prstGeom prst="bracePair">
                  <a:avLst/>
                </a:prstGeom>
                <a:noFill/>
                <a:ln w="38100" cap="flat" cmpd="sng" algn="ctr">
                  <a:solidFill>
                    <a:srgbClr val="F38227"/>
                  </a:solidFill>
                  <a:prstDash val="solid"/>
                  <a:headEnd type="none"/>
                  <a:tailEnd type="none"/>
                </a:ln>
                <a:effectLst/>
              </p:spPr>
              <p:txBody>
                <a:bodyPr rtlCol="0" anchor="b"/>
                <a:lstStyle/>
                <a:p>
                  <a:pPr algn="ctr" defTabSz="685738">
                    <a:defRPr/>
                  </a:pPr>
                  <a:r>
                    <a:rPr lang="en-US" sz="1350" kern="0" dirty="0" err="1">
                      <a:solidFill>
                        <a:srgbClr val="00B0F0"/>
                      </a:solidFill>
                    </a:rPr>
                    <a:t>Webjob</a:t>
                  </a:r>
                  <a:endParaRPr lang="en-US" sz="1350" kern="0" dirty="0">
                    <a:solidFill>
                      <a:srgbClr val="00B0F0"/>
                    </a:solidFill>
                  </a:endParaRP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709" y="4000061"/>
                  <a:ext cx="762000" cy="761999"/>
                </a:xfrm>
                <a:prstGeom prst="rect">
                  <a:avLst/>
                </a:prstGeom>
                <a:ln>
                  <a:noFill/>
                </a:ln>
              </p:spPr>
            </p:pic>
          </p:grpSp>
          <p:cxnSp>
            <p:nvCxnSpPr>
              <p:cNvPr id="32" name="Curved Connector 31"/>
              <p:cNvCxnSpPr>
                <a:stCxn id="29" idx="1"/>
                <a:endCxn id="40" idx="1"/>
              </p:cNvCxnSpPr>
              <p:nvPr/>
            </p:nvCxnSpPr>
            <p:spPr>
              <a:xfrm rot="10800000">
                <a:off x="808037" y="3421062"/>
                <a:ext cx="1371600" cy="2667000"/>
              </a:xfrm>
              <a:prstGeom prst="curvedConnector3">
                <a:avLst>
                  <a:gd name="adj1" fmla="val 116667"/>
                </a:avLst>
              </a:prstGeom>
              <a:noFill/>
              <a:ln w="38100" cap="flat" cmpd="sng" algn="ctr">
                <a:solidFill>
                  <a:srgbClr val="F38227"/>
                </a:solidFill>
                <a:prstDash val="solid"/>
                <a:headEnd type="none"/>
                <a:tailEnd type="triangle"/>
              </a:ln>
              <a:effectLst/>
            </p:spPr>
          </p:cxnSp>
          <p:cxnSp>
            <p:nvCxnSpPr>
              <p:cNvPr id="33" name="Curved Connector 32"/>
              <p:cNvCxnSpPr>
                <a:stCxn id="25" idx="2"/>
                <a:endCxn id="38" idx="1"/>
              </p:cNvCxnSpPr>
              <p:nvPr/>
            </p:nvCxnSpPr>
            <p:spPr>
              <a:xfrm rot="5400000" flipH="1" flipV="1">
                <a:off x="2683816" y="4353519"/>
                <a:ext cx="525450" cy="1098936"/>
              </a:xfrm>
              <a:prstGeom prst="curvedConnector4">
                <a:avLst>
                  <a:gd name="adj1" fmla="val -43506"/>
                  <a:gd name="adj2" fmla="val 84162"/>
                </a:avLst>
              </a:prstGeom>
              <a:noFill/>
              <a:ln w="38100" cap="flat" cmpd="sng" algn="ctr">
                <a:solidFill>
                  <a:srgbClr val="F38227"/>
                </a:solidFill>
                <a:prstDash val="solid"/>
                <a:headEnd type="none"/>
                <a:tailEnd type="triangle"/>
              </a:ln>
              <a:effectLst/>
            </p:spPr>
          </p:cxnSp>
          <p:cxnSp>
            <p:nvCxnSpPr>
              <p:cNvPr id="34" name="Curved Connector 33"/>
              <p:cNvCxnSpPr>
                <a:endCxn id="25" idx="1"/>
              </p:cNvCxnSpPr>
              <p:nvPr/>
            </p:nvCxnSpPr>
            <p:spPr>
              <a:xfrm rot="16200000" flipH="1">
                <a:off x="1196376" y="4175723"/>
                <a:ext cx="671123" cy="228600"/>
              </a:xfrm>
              <a:prstGeom prst="curvedConnector2">
                <a:avLst/>
              </a:prstGeom>
              <a:noFill/>
              <a:ln w="38100" cap="flat" cmpd="sng" algn="ctr">
                <a:solidFill>
                  <a:srgbClr val="F38227"/>
                </a:solidFill>
                <a:prstDash val="solid"/>
                <a:headEnd type="none"/>
                <a:tailEnd type="triangle"/>
              </a:ln>
              <a:effectLst/>
            </p:spPr>
          </p:cxnSp>
          <p:cxnSp>
            <p:nvCxnSpPr>
              <p:cNvPr id="35" name="Curved Connector 34"/>
              <p:cNvCxnSpPr>
                <a:stCxn id="39" idx="0"/>
                <a:endCxn id="30" idx="2"/>
              </p:cNvCxnSpPr>
              <p:nvPr/>
            </p:nvCxnSpPr>
            <p:spPr>
              <a:xfrm rot="16200000" flipV="1">
                <a:off x="3722617" y="3548368"/>
                <a:ext cx="482924" cy="359261"/>
              </a:xfrm>
              <a:prstGeom prst="curvedConnector3">
                <a:avLst>
                  <a:gd name="adj1" fmla="val 50000"/>
                </a:avLst>
              </a:prstGeom>
              <a:noFill/>
              <a:ln w="38100" cap="flat" cmpd="sng" algn="ctr">
                <a:solidFill>
                  <a:srgbClr val="F38227"/>
                </a:solidFill>
                <a:prstDash val="solid"/>
                <a:headEnd type="none"/>
                <a:tailEnd type="triangle"/>
              </a:ln>
              <a:effectLst/>
            </p:spPr>
          </p:cxnSp>
          <p:cxnSp>
            <p:nvCxnSpPr>
              <p:cNvPr id="36" name="Curved Connector 35"/>
              <p:cNvCxnSpPr>
                <a:stCxn id="30" idx="1"/>
                <a:endCxn id="40" idx="3"/>
              </p:cNvCxnSpPr>
              <p:nvPr/>
            </p:nvCxnSpPr>
            <p:spPr>
              <a:xfrm rot="10800000" flipV="1">
                <a:off x="2103438" y="2973542"/>
                <a:ext cx="1152221" cy="447519"/>
              </a:xfrm>
              <a:prstGeom prst="curvedConnector3">
                <a:avLst/>
              </a:prstGeom>
              <a:noFill/>
              <a:ln w="38100" cap="flat" cmpd="sng" algn="ctr">
                <a:solidFill>
                  <a:srgbClr val="F38227"/>
                </a:solidFill>
                <a:prstDash val="solid"/>
                <a:headEnd type="none"/>
                <a:tailEnd type="triangle"/>
              </a:ln>
              <a:effectLst/>
            </p:spPr>
          </p:cxnSp>
          <p:cxnSp>
            <p:nvCxnSpPr>
              <p:cNvPr id="37" name="Curved Connector 36"/>
              <p:cNvCxnSpPr>
                <a:stCxn id="38" idx="2"/>
                <a:endCxn id="29" idx="3"/>
              </p:cNvCxnSpPr>
              <p:nvPr/>
            </p:nvCxnSpPr>
            <p:spPr>
              <a:xfrm rot="5400000">
                <a:off x="3129009" y="5073362"/>
                <a:ext cx="914400" cy="1115000"/>
              </a:xfrm>
              <a:prstGeom prst="curvedConnector2">
                <a:avLst/>
              </a:prstGeom>
              <a:noFill/>
              <a:ln w="38100" cap="flat" cmpd="sng" algn="ctr">
                <a:solidFill>
                  <a:srgbClr val="F38227"/>
                </a:solidFill>
                <a:prstDash val="solid"/>
                <a:headEnd type="none"/>
                <a:tailEnd type="triangle"/>
              </a:ln>
              <a:effectLst/>
            </p:spPr>
          </p:cxnSp>
        </p:grpSp>
      </p:grpSp>
    </p:spTree>
    <p:extLst>
      <p:ext uri="{BB962C8B-B14F-4D97-AF65-F5344CB8AC3E}">
        <p14:creationId xmlns:p14="http://schemas.microsoft.com/office/powerpoint/2010/main" val="1987567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965346" y="1875673"/>
            <a:ext cx="8915908" cy="688084"/>
          </a:xfrm>
          <a:prstGeom prst="rect">
            <a:avLst/>
          </a:prstGeom>
        </p:spPr>
        <p:txBody>
          <a:bodyPr vert="horz" wrap="square" lIns="109712" tIns="68570" rIns="109712" bIns="6857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sz="4050">
              <a:gradFill>
                <a:gsLst>
                  <a:gs pos="1250">
                    <a:srgbClr val="FFFFFF"/>
                  </a:gs>
                  <a:gs pos="100000">
                    <a:srgbClr val="FFFFFF"/>
                  </a:gs>
                </a:gsLst>
                <a:lin ang="5400000" scaled="0"/>
              </a:gradFill>
            </a:endParaRPr>
          </a:p>
        </p:txBody>
      </p:sp>
      <p:sp>
        <p:nvSpPr>
          <p:cNvPr id="3" name="Text Placeholder 2"/>
          <p:cNvSpPr>
            <a:spLocks noGrp="1"/>
          </p:cNvSpPr>
          <p:nvPr>
            <p:ph type="body" sz="quarter" idx="10"/>
          </p:nvPr>
        </p:nvSpPr>
        <p:spPr>
          <a:xfrm>
            <a:off x="274638" y="1744662"/>
            <a:ext cx="7505749" cy="4308872"/>
          </a:xfrm>
        </p:spPr>
        <p:txBody>
          <a:bodyPr/>
          <a:lstStyle/>
          <a:p>
            <a:r>
              <a:rPr lang="en-US" dirty="0"/>
              <a:t>Using a queue to sync DB access leads to </a:t>
            </a:r>
            <a:r>
              <a:rPr lang="en-US" b="1" dirty="0">
                <a:solidFill>
                  <a:schemeClr val="accent2"/>
                </a:solidFill>
              </a:rPr>
              <a:t>eventual</a:t>
            </a:r>
            <a:r>
              <a:rPr lang="en-US" dirty="0"/>
              <a:t> consistency </a:t>
            </a:r>
          </a:p>
          <a:p>
            <a:r>
              <a:rPr lang="en-US" dirty="0"/>
              <a:t>Syncing database works for ‘most’ scenarios </a:t>
            </a:r>
          </a:p>
          <a:p>
            <a:r>
              <a:rPr lang="en-US" dirty="0"/>
              <a:t>Active / Active state is app </a:t>
            </a:r>
            <a:r>
              <a:rPr lang="en-US" dirty="0" smtClean="0"/>
              <a:t>dependent</a:t>
            </a:r>
            <a:endParaRPr lang="en-US" dirty="0"/>
          </a:p>
        </p:txBody>
      </p:sp>
      <p:sp>
        <p:nvSpPr>
          <p:cNvPr id="5" name="Title 4"/>
          <p:cNvSpPr>
            <a:spLocks noGrp="1"/>
          </p:cNvSpPr>
          <p:nvPr>
            <p:ph type="title"/>
          </p:nvPr>
        </p:nvSpPr>
        <p:spPr/>
        <p:txBody>
          <a:bodyPr anchor="t">
            <a:normAutofit fontScale="90000"/>
          </a:bodyPr>
          <a:lstStyle/>
          <a:p>
            <a:pPr algn="l"/>
            <a:r>
              <a:rPr lang="en-US" dirty="0">
                <a:solidFill>
                  <a:schemeClr val="tx1"/>
                </a:solidFill>
              </a:rPr>
              <a:t>Level </a:t>
            </a:r>
            <a:r>
              <a:rPr lang="en-US" dirty="0" smtClean="0">
                <a:solidFill>
                  <a:schemeClr val="tx1"/>
                </a:solidFill>
              </a:rPr>
              <a:t>3 </a:t>
            </a:r>
            <a:r>
              <a:rPr lang="en-US" dirty="0">
                <a:solidFill>
                  <a:schemeClr val="tx1"/>
                </a:solidFill>
              </a:rPr>
              <a:t>– </a:t>
            </a:r>
            <a:r>
              <a:rPr lang="en-US" dirty="0" smtClean="0">
                <a:solidFill>
                  <a:schemeClr val="tx1"/>
                </a:solidFill>
              </a:rPr>
              <a:t>Globally Scalable </a:t>
            </a:r>
            <a:r>
              <a:rPr lang="en-US" dirty="0">
                <a:solidFill>
                  <a:schemeClr val="tx1"/>
                </a:solidFill>
              </a:rPr>
              <a:t>Photo Gallery</a:t>
            </a:r>
            <a:br>
              <a:rPr lang="en-US" dirty="0">
                <a:solidFill>
                  <a:schemeClr val="tx1"/>
                </a:solidFill>
              </a:rPr>
            </a:br>
            <a:r>
              <a:rPr lang="en-US" sz="3672" dirty="0">
                <a:solidFill>
                  <a:schemeClr val="tx1"/>
                </a:solidFill>
              </a:rPr>
              <a:t>Words of Caution</a:t>
            </a:r>
            <a:r>
              <a:rPr lang="en-US" sz="3672" dirty="0" smtClean="0">
                <a:solidFill>
                  <a:schemeClr val="tx1"/>
                </a:solidFill>
              </a:rPr>
              <a:t>:</a:t>
            </a:r>
            <a:endParaRPr lang="en-US" dirty="0">
              <a:solidFill>
                <a:schemeClr val="tx1"/>
              </a:solidFill>
            </a:endParaRPr>
          </a:p>
        </p:txBody>
      </p:sp>
      <p:grpSp>
        <p:nvGrpSpPr>
          <p:cNvPr id="24" name="Group 23"/>
          <p:cNvGrpSpPr/>
          <p:nvPr/>
        </p:nvGrpSpPr>
        <p:grpSpPr>
          <a:xfrm>
            <a:off x="8123237" y="1744662"/>
            <a:ext cx="3542797" cy="3390608"/>
            <a:chOff x="350837" y="2404810"/>
            <a:chExt cx="4724400" cy="4521452"/>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944" y="4085457"/>
              <a:ext cx="1080256" cy="1080256"/>
            </a:xfrm>
            <a:prstGeom prst="rect">
              <a:avLst/>
            </a:prstGeom>
            <a:ln>
              <a:noFill/>
            </a:ln>
          </p:spPr>
        </p:pic>
        <p:grpSp>
          <p:nvGrpSpPr>
            <p:cNvPr id="26" name="Group 25"/>
            <p:cNvGrpSpPr/>
            <p:nvPr/>
          </p:nvGrpSpPr>
          <p:grpSpPr>
            <a:xfrm>
              <a:off x="350837" y="2404810"/>
              <a:ext cx="4724400" cy="4521452"/>
              <a:chOff x="350837" y="2404810"/>
              <a:chExt cx="4724400" cy="4521452"/>
            </a:xfrm>
          </p:grpSpPr>
          <p:sp>
            <p:nvSpPr>
              <p:cNvPr id="27" name="Double Bracket 26"/>
              <p:cNvSpPr/>
              <p:nvPr/>
            </p:nvSpPr>
            <p:spPr>
              <a:xfrm>
                <a:off x="350837" y="2404810"/>
                <a:ext cx="4724400" cy="4521452"/>
              </a:xfrm>
              <a:prstGeom prst="bracketPair">
                <a:avLst/>
              </a:prstGeom>
              <a:noFill/>
              <a:ln w="57150" cap="flat" cmpd="sng" algn="ctr">
                <a:solidFill>
                  <a:srgbClr val="92D050"/>
                </a:solidFill>
                <a:prstDash val="solid"/>
                <a:headEnd type="none"/>
                <a:tailEnd type="none"/>
              </a:ln>
              <a:effectLst/>
            </p:spPr>
            <p:txBody>
              <a:bodyPr rtlCol="0" anchor="b"/>
              <a:lstStyle/>
              <a:p>
                <a:pPr defTabSz="685738">
                  <a:defRPr/>
                </a:pPr>
                <a:r>
                  <a:rPr lang="en-US" sz="1350" kern="0" dirty="0">
                    <a:solidFill>
                      <a:srgbClr val="00B0F0"/>
                    </a:solidFill>
                  </a:rPr>
                  <a:t>West US</a:t>
                </a:r>
              </a:p>
            </p:txBody>
          </p:sp>
          <p:grpSp>
            <p:nvGrpSpPr>
              <p:cNvPr id="28" name="Group 27"/>
              <p:cNvGrpSpPr/>
              <p:nvPr/>
            </p:nvGrpSpPr>
            <p:grpSpPr>
              <a:xfrm>
                <a:off x="808037" y="2730473"/>
                <a:ext cx="1295400" cy="1223989"/>
                <a:chOff x="808037" y="2730473"/>
                <a:chExt cx="1295400" cy="1223989"/>
              </a:xfrm>
            </p:grpSpPr>
            <p:sp>
              <p:nvSpPr>
                <p:cNvPr id="40" name="Double Brace 39"/>
                <p:cNvSpPr/>
                <p:nvPr/>
              </p:nvSpPr>
              <p:spPr>
                <a:xfrm>
                  <a:off x="808037" y="2887662"/>
                  <a:ext cx="1295400" cy="1066800"/>
                </a:xfrm>
                <a:prstGeom prst="bracePair">
                  <a:avLst/>
                </a:prstGeom>
                <a:noFill/>
                <a:ln w="38100" cap="flat" cmpd="sng" algn="ctr">
                  <a:solidFill>
                    <a:srgbClr val="F38227"/>
                  </a:solidFill>
                  <a:prstDash val="solid"/>
                  <a:headEnd type="none"/>
                  <a:tailEnd type="none"/>
                </a:ln>
                <a:effectLst/>
              </p:spPr>
              <p:txBody>
                <a:bodyPr rtlCol="0" anchor="b"/>
                <a:lstStyle/>
                <a:p>
                  <a:pPr algn="ctr" defTabSz="685738">
                    <a:defRPr/>
                  </a:pPr>
                  <a:r>
                    <a:rPr lang="en-US" sz="1350" kern="0" dirty="0">
                      <a:solidFill>
                        <a:srgbClr val="00B0F0"/>
                      </a:solidFill>
                    </a:rPr>
                    <a:t>Website</a:t>
                  </a:r>
                </a:p>
              </p:txBody>
            </p:sp>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737" y="2730473"/>
                  <a:ext cx="762000" cy="761999"/>
                </a:xfrm>
                <a:prstGeom prst="rect">
                  <a:avLst/>
                </a:prstGeom>
                <a:ln>
                  <a:noFill/>
                </a:ln>
              </p:spPr>
            </p:pic>
          </p:gr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5073" y="5668962"/>
                <a:ext cx="838200" cy="838200"/>
              </a:xfrm>
              <a:prstGeom prst="rect">
                <a:avLst/>
              </a:prstGeom>
              <a:ln>
                <a:noFill/>
              </a:ln>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1453" y="2460548"/>
                <a:ext cx="1025989" cy="1025989"/>
              </a:xfrm>
              <a:prstGeom prst="rect">
                <a:avLst/>
              </a:prstGeom>
              <a:ln>
                <a:noFill/>
              </a:ln>
            </p:spPr>
          </p:pic>
          <p:grpSp>
            <p:nvGrpSpPr>
              <p:cNvPr id="31" name="Group 30"/>
              <p:cNvGrpSpPr/>
              <p:nvPr/>
            </p:nvGrpSpPr>
            <p:grpSpPr>
              <a:xfrm>
                <a:off x="3496009" y="4000061"/>
                <a:ext cx="1295400" cy="1173601"/>
                <a:chOff x="3496009" y="4000061"/>
                <a:chExt cx="1295400" cy="1173601"/>
              </a:xfrm>
            </p:grpSpPr>
            <p:sp>
              <p:nvSpPr>
                <p:cNvPr id="38" name="Double Brace 37"/>
                <p:cNvSpPr/>
                <p:nvPr/>
              </p:nvSpPr>
              <p:spPr>
                <a:xfrm>
                  <a:off x="3496009" y="4106862"/>
                  <a:ext cx="1295400" cy="1066800"/>
                </a:xfrm>
                <a:prstGeom prst="bracePair">
                  <a:avLst/>
                </a:prstGeom>
                <a:noFill/>
                <a:ln w="38100" cap="flat" cmpd="sng" algn="ctr">
                  <a:solidFill>
                    <a:srgbClr val="F38227"/>
                  </a:solidFill>
                  <a:prstDash val="solid"/>
                  <a:headEnd type="none"/>
                  <a:tailEnd type="none"/>
                </a:ln>
                <a:effectLst/>
              </p:spPr>
              <p:txBody>
                <a:bodyPr rtlCol="0" anchor="b"/>
                <a:lstStyle/>
                <a:p>
                  <a:pPr algn="ctr" defTabSz="685738">
                    <a:defRPr/>
                  </a:pPr>
                  <a:r>
                    <a:rPr lang="en-US" sz="1350" kern="0" dirty="0" err="1">
                      <a:solidFill>
                        <a:srgbClr val="00B0F0"/>
                      </a:solidFill>
                    </a:rPr>
                    <a:t>Webjob</a:t>
                  </a:r>
                  <a:endParaRPr lang="en-US" sz="1350" kern="0" dirty="0">
                    <a:solidFill>
                      <a:srgbClr val="00B0F0"/>
                    </a:solidFill>
                  </a:endParaRP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709" y="4000061"/>
                  <a:ext cx="762000" cy="761999"/>
                </a:xfrm>
                <a:prstGeom prst="rect">
                  <a:avLst/>
                </a:prstGeom>
                <a:ln>
                  <a:noFill/>
                </a:ln>
              </p:spPr>
            </p:pic>
          </p:grpSp>
          <p:cxnSp>
            <p:nvCxnSpPr>
              <p:cNvPr id="32" name="Curved Connector 31"/>
              <p:cNvCxnSpPr>
                <a:stCxn id="29" idx="1"/>
                <a:endCxn id="40" idx="1"/>
              </p:cNvCxnSpPr>
              <p:nvPr/>
            </p:nvCxnSpPr>
            <p:spPr>
              <a:xfrm rot="10800000">
                <a:off x="808037" y="3421062"/>
                <a:ext cx="1371600" cy="2667000"/>
              </a:xfrm>
              <a:prstGeom prst="curvedConnector3">
                <a:avLst>
                  <a:gd name="adj1" fmla="val 116667"/>
                </a:avLst>
              </a:prstGeom>
              <a:noFill/>
              <a:ln w="38100" cap="flat" cmpd="sng" algn="ctr">
                <a:solidFill>
                  <a:srgbClr val="F38227"/>
                </a:solidFill>
                <a:prstDash val="solid"/>
                <a:headEnd type="none"/>
                <a:tailEnd type="triangle"/>
              </a:ln>
              <a:effectLst/>
            </p:spPr>
          </p:cxnSp>
          <p:cxnSp>
            <p:nvCxnSpPr>
              <p:cNvPr id="33" name="Curved Connector 32"/>
              <p:cNvCxnSpPr>
                <a:stCxn id="25" idx="2"/>
                <a:endCxn id="38" idx="1"/>
              </p:cNvCxnSpPr>
              <p:nvPr/>
            </p:nvCxnSpPr>
            <p:spPr>
              <a:xfrm rot="5400000" flipH="1" flipV="1">
                <a:off x="2683816" y="4353519"/>
                <a:ext cx="525450" cy="1098936"/>
              </a:xfrm>
              <a:prstGeom prst="curvedConnector4">
                <a:avLst>
                  <a:gd name="adj1" fmla="val -43506"/>
                  <a:gd name="adj2" fmla="val 84162"/>
                </a:avLst>
              </a:prstGeom>
              <a:noFill/>
              <a:ln w="38100" cap="flat" cmpd="sng" algn="ctr">
                <a:solidFill>
                  <a:srgbClr val="F38227"/>
                </a:solidFill>
                <a:prstDash val="solid"/>
                <a:headEnd type="none"/>
                <a:tailEnd type="triangle"/>
              </a:ln>
              <a:effectLst/>
            </p:spPr>
          </p:cxnSp>
          <p:cxnSp>
            <p:nvCxnSpPr>
              <p:cNvPr id="34" name="Curved Connector 33"/>
              <p:cNvCxnSpPr>
                <a:endCxn id="25" idx="1"/>
              </p:cNvCxnSpPr>
              <p:nvPr/>
            </p:nvCxnSpPr>
            <p:spPr>
              <a:xfrm rot="16200000" flipH="1">
                <a:off x="1196376" y="4175723"/>
                <a:ext cx="671123" cy="228600"/>
              </a:xfrm>
              <a:prstGeom prst="curvedConnector2">
                <a:avLst/>
              </a:prstGeom>
              <a:noFill/>
              <a:ln w="38100" cap="flat" cmpd="sng" algn="ctr">
                <a:solidFill>
                  <a:srgbClr val="F38227"/>
                </a:solidFill>
                <a:prstDash val="solid"/>
                <a:headEnd type="none"/>
                <a:tailEnd type="triangle"/>
              </a:ln>
              <a:effectLst/>
            </p:spPr>
          </p:cxnSp>
          <p:cxnSp>
            <p:nvCxnSpPr>
              <p:cNvPr id="35" name="Curved Connector 34"/>
              <p:cNvCxnSpPr>
                <a:stCxn id="39" idx="0"/>
                <a:endCxn id="30" idx="2"/>
              </p:cNvCxnSpPr>
              <p:nvPr/>
            </p:nvCxnSpPr>
            <p:spPr>
              <a:xfrm rot="16200000" flipV="1">
                <a:off x="3722617" y="3548368"/>
                <a:ext cx="482924" cy="359261"/>
              </a:xfrm>
              <a:prstGeom prst="curvedConnector3">
                <a:avLst>
                  <a:gd name="adj1" fmla="val 50000"/>
                </a:avLst>
              </a:prstGeom>
              <a:noFill/>
              <a:ln w="38100" cap="flat" cmpd="sng" algn="ctr">
                <a:solidFill>
                  <a:srgbClr val="F38227"/>
                </a:solidFill>
                <a:prstDash val="solid"/>
                <a:headEnd type="none"/>
                <a:tailEnd type="triangle"/>
              </a:ln>
              <a:effectLst/>
            </p:spPr>
          </p:cxnSp>
          <p:cxnSp>
            <p:nvCxnSpPr>
              <p:cNvPr id="36" name="Curved Connector 35"/>
              <p:cNvCxnSpPr>
                <a:stCxn id="30" idx="1"/>
                <a:endCxn id="40" idx="3"/>
              </p:cNvCxnSpPr>
              <p:nvPr/>
            </p:nvCxnSpPr>
            <p:spPr>
              <a:xfrm rot="10800000" flipV="1">
                <a:off x="2103438" y="2973542"/>
                <a:ext cx="1152221" cy="447519"/>
              </a:xfrm>
              <a:prstGeom prst="curvedConnector3">
                <a:avLst/>
              </a:prstGeom>
              <a:noFill/>
              <a:ln w="38100" cap="flat" cmpd="sng" algn="ctr">
                <a:solidFill>
                  <a:srgbClr val="F38227"/>
                </a:solidFill>
                <a:prstDash val="solid"/>
                <a:headEnd type="none"/>
                <a:tailEnd type="triangle"/>
              </a:ln>
              <a:effectLst/>
            </p:spPr>
          </p:cxnSp>
          <p:cxnSp>
            <p:nvCxnSpPr>
              <p:cNvPr id="37" name="Curved Connector 36"/>
              <p:cNvCxnSpPr>
                <a:stCxn id="38" idx="2"/>
                <a:endCxn id="29" idx="3"/>
              </p:cNvCxnSpPr>
              <p:nvPr/>
            </p:nvCxnSpPr>
            <p:spPr>
              <a:xfrm rot="5400000">
                <a:off x="3129009" y="5073362"/>
                <a:ext cx="914400" cy="1115000"/>
              </a:xfrm>
              <a:prstGeom prst="curvedConnector2">
                <a:avLst/>
              </a:prstGeom>
              <a:noFill/>
              <a:ln w="38100" cap="flat" cmpd="sng" algn="ctr">
                <a:solidFill>
                  <a:srgbClr val="F38227"/>
                </a:solidFill>
                <a:prstDash val="solid"/>
                <a:headEnd type="none"/>
                <a:tailEnd type="triangle"/>
              </a:ln>
              <a:effectLst/>
            </p:spPr>
          </p:cxnSp>
        </p:grpSp>
      </p:grpSp>
    </p:spTree>
    <p:extLst>
      <p:ext uri="{BB962C8B-B14F-4D97-AF65-F5344CB8AC3E}">
        <p14:creationId xmlns:p14="http://schemas.microsoft.com/office/powerpoint/2010/main" val="2654557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p:cNvCxnSpPr/>
          <p:nvPr/>
        </p:nvCxnSpPr>
        <p:spPr>
          <a:xfrm flipV="1">
            <a:off x="2446872" y="1439862"/>
            <a:ext cx="0" cy="5083380"/>
          </a:xfrm>
          <a:prstGeom prst="straightConnector1">
            <a:avLst/>
          </a:prstGeom>
          <a:ln w="28575">
            <a:solidFill>
              <a:schemeClr val="accent1"/>
            </a:solidFill>
            <a:headEnd type="none"/>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p:nvPr/>
        </p:nvCxnSpPr>
        <p:spPr>
          <a:xfrm>
            <a:off x="2104020" y="6294674"/>
            <a:ext cx="8686217" cy="13364"/>
          </a:xfrm>
          <a:prstGeom prst="straightConnector1">
            <a:avLst/>
          </a:prstGeom>
          <a:ln w="28575">
            <a:solidFill>
              <a:schemeClr val="accent1"/>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37" name="TextBox 36"/>
          <p:cNvSpPr txBox="1"/>
          <p:nvPr/>
        </p:nvSpPr>
        <p:spPr>
          <a:xfrm>
            <a:off x="2497404" y="6283245"/>
            <a:ext cx="874162" cy="433452"/>
          </a:xfrm>
          <a:prstGeom prst="rect">
            <a:avLst/>
          </a:prstGeom>
          <a:noFill/>
        </p:spPr>
        <p:txBody>
          <a:bodyPr wrap="none" lIns="137141" tIns="109712" rIns="137141" bIns="109712" rtlCol="0">
            <a:spAutoFit/>
          </a:bodyPr>
          <a:lstStyle/>
          <a:p>
            <a:pPr>
              <a:lnSpc>
                <a:spcPct val="90000"/>
              </a:lnSpc>
              <a:spcAft>
                <a:spcPts val="450"/>
              </a:spcAft>
            </a:pPr>
            <a:r>
              <a:rPr lang="en-US" sz="1500" dirty="0">
                <a:solidFill>
                  <a:srgbClr val="DC3C00"/>
                </a:solidFill>
              </a:rPr>
              <a:t>Level 1</a:t>
            </a:r>
          </a:p>
        </p:txBody>
      </p:sp>
      <p:sp>
        <p:nvSpPr>
          <p:cNvPr id="38" name="TextBox 37"/>
          <p:cNvSpPr txBox="1"/>
          <p:nvPr/>
        </p:nvSpPr>
        <p:spPr>
          <a:xfrm>
            <a:off x="4246401" y="6306103"/>
            <a:ext cx="874162" cy="433452"/>
          </a:xfrm>
          <a:prstGeom prst="rect">
            <a:avLst/>
          </a:prstGeom>
          <a:noFill/>
        </p:spPr>
        <p:txBody>
          <a:bodyPr wrap="none" lIns="137141" tIns="109712" rIns="137141" bIns="109712" rtlCol="0">
            <a:spAutoFit/>
          </a:bodyPr>
          <a:lstStyle/>
          <a:p>
            <a:pPr>
              <a:lnSpc>
                <a:spcPct val="90000"/>
              </a:lnSpc>
              <a:spcAft>
                <a:spcPts val="450"/>
              </a:spcAft>
            </a:pPr>
            <a:r>
              <a:rPr lang="en-US" sz="1500" dirty="0">
                <a:solidFill>
                  <a:srgbClr val="DC3C00"/>
                </a:solidFill>
              </a:rPr>
              <a:t>Level 2</a:t>
            </a:r>
          </a:p>
        </p:txBody>
      </p:sp>
      <p:sp>
        <p:nvSpPr>
          <p:cNvPr id="39" name="TextBox 38"/>
          <p:cNvSpPr txBox="1"/>
          <p:nvPr/>
        </p:nvSpPr>
        <p:spPr>
          <a:xfrm>
            <a:off x="7438480" y="6294674"/>
            <a:ext cx="1161907" cy="433452"/>
          </a:xfrm>
          <a:prstGeom prst="rect">
            <a:avLst/>
          </a:prstGeom>
          <a:noFill/>
        </p:spPr>
        <p:txBody>
          <a:bodyPr wrap="none" lIns="137141" tIns="109712" rIns="137141" bIns="109712" rtlCol="0">
            <a:spAutoFit/>
          </a:bodyPr>
          <a:lstStyle/>
          <a:p>
            <a:pPr>
              <a:lnSpc>
                <a:spcPct val="90000"/>
              </a:lnSpc>
              <a:spcAft>
                <a:spcPts val="450"/>
              </a:spcAft>
            </a:pPr>
            <a:r>
              <a:rPr lang="en-US" sz="1500" dirty="0">
                <a:solidFill>
                  <a:srgbClr val="DC3C00"/>
                </a:solidFill>
              </a:rPr>
              <a:t>Boss Level</a:t>
            </a:r>
          </a:p>
        </p:txBody>
      </p:sp>
      <p:sp>
        <p:nvSpPr>
          <p:cNvPr id="11" name="TextBox 10"/>
          <p:cNvSpPr txBox="1"/>
          <p:nvPr/>
        </p:nvSpPr>
        <p:spPr>
          <a:xfrm>
            <a:off x="9376299" y="6283044"/>
            <a:ext cx="1124958" cy="433452"/>
          </a:xfrm>
          <a:prstGeom prst="rect">
            <a:avLst/>
          </a:prstGeom>
          <a:noFill/>
        </p:spPr>
        <p:txBody>
          <a:bodyPr wrap="none" lIns="137141" tIns="109712" rIns="137141" bIns="109712" rtlCol="0">
            <a:spAutoFit/>
          </a:bodyPr>
          <a:lstStyle/>
          <a:p>
            <a:pPr>
              <a:lnSpc>
                <a:spcPct val="90000"/>
              </a:lnSpc>
              <a:spcAft>
                <a:spcPts val="450"/>
              </a:spcAft>
            </a:pPr>
            <a:r>
              <a:rPr lang="en-US" sz="1500" dirty="0">
                <a:solidFill>
                  <a:srgbClr val="DC3C00"/>
                </a:solidFill>
              </a:rPr>
              <a:t># of users</a:t>
            </a:r>
          </a:p>
        </p:txBody>
      </p:sp>
      <p:sp>
        <p:nvSpPr>
          <p:cNvPr id="12" name="TextBox 11"/>
          <p:cNvSpPr txBox="1"/>
          <p:nvPr/>
        </p:nvSpPr>
        <p:spPr>
          <a:xfrm>
            <a:off x="1414075" y="2086179"/>
            <a:ext cx="1089939" cy="4382883"/>
          </a:xfrm>
          <a:prstGeom prst="rect">
            <a:avLst/>
          </a:prstGeom>
          <a:noFill/>
        </p:spPr>
        <p:txBody>
          <a:bodyPr wrap="square" lIns="137141" tIns="109712" rIns="137141" bIns="109712" rtlCol="0">
            <a:spAutoFit/>
          </a:bodyPr>
          <a:lstStyle/>
          <a:p>
            <a:pPr algn="r">
              <a:lnSpc>
                <a:spcPct val="90000"/>
              </a:lnSpc>
              <a:spcAft>
                <a:spcPts val="450"/>
              </a:spcAft>
            </a:pPr>
            <a:r>
              <a:rPr lang="en-US" sz="1500" dirty="0">
                <a:solidFill>
                  <a:srgbClr val="DC3C00"/>
                </a:solidFill>
              </a:rPr>
              <a:t>&gt;100,000</a:t>
            </a:r>
          </a:p>
          <a:p>
            <a:pPr algn="r">
              <a:lnSpc>
                <a:spcPct val="90000"/>
              </a:lnSpc>
              <a:spcAft>
                <a:spcPts val="450"/>
              </a:spcAft>
            </a:pPr>
            <a:r>
              <a:rPr lang="en-US" sz="1500" dirty="0">
                <a:solidFill>
                  <a:srgbClr val="DC3C00"/>
                </a:solidFill>
              </a:rPr>
              <a:t>RPS</a:t>
            </a: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r>
              <a:rPr lang="en-US" sz="1500" dirty="0">
                <a:solidFill>
                  <a:srgbClr val="DC3C00"/>
                </a:solidFill>
              </a:rPr>
              <a:t>&gt;10,000</a:t>
            </a:r>
          </a:p>
          <a:p>
            <a:pPr algn="r">
              <a:lnSpc>
                <a:spcPct val="90000"/>
              </a:lnSpc>
              <a:spcAft>
                <a:spcPts val="450"/>
              </a:spcAft>
            </a:pPr>
            <a:r>
              <a:rPr lang="en-US" sz="1500" dirty="0">
                <a:solidFill>
                  <a:srgbClr val="DC3C00"/>
                </a:solidFill>
              </a:rPr>
              <a:t>RPS</a:t>
            </a: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endParaRPr lang="en-US" sz="1049" dirty="0">
              <a:solidFill>
                <a:srgbClr val="DC3C00"/>
              </a:solidFill>
            </a:endParaRPr>
          </a:p>
          <a:p>
            <a:pPr algn="r">
              <a:lnSpc>
                <a:spcPct val="90000"/>
              </a:lnSpc>
              <a:spcAft>
                <a:spcPts val="450"/>
              </a:spcAft>
            </a:pPr>
            <a:r>
              <a:rPr lang="en-US" sz="1500" dirty="0">
                <a:solidFill>
                  <a:srgbClr val="DC3C00"/>
                </a:solidFill>
              </a:rPr>
              <a:t>&gt;100</a:t>
            </a:r>
          </a:p>
          <a:p>
            <a:pPr algn="r">
              <a:lnSpc>
                <a:spcPct val="90000"/>
              </a:lnSpc>
              <a:spcAft>
                <a:spcPts val="450"/>
              </a:spcAft>
            </a:pPr>
            <a:r>
              <a:rPr lang="en-US" sz="1500" dirty="0">
                <a:solidFill>
                  <a:srgbClr val="DC3C00"/>
                </a:solidFill>
              </a:rPr>
              <a:t>RPS</a:t>
            </a:r>
          </a:p>
        </p:txBody>
      </p:sp>
      <p:pic>
        <p:nvPicPr>
          <p:cNvPr id="2" name="Picture 1"/>
          <p:cNvPicPr>
            <a:picLocks noChangeAspect="1"/>
          </p:cNvPicPr>
          <p:nvPr/>
        </p:nvPicPr>
        <p:blipFill>
          <a:blip r:embed="rId2">
            <a:duotone>
              <a:schemeClr val="accent1">
                <a:shade val="45000"/>
                <a:satMod val="135000"/>
              </a:schemeClr>
              <a:prstClr val="white"/>
            </a:duotone>
          </a:blip>
          <a:stretch>
            <a:fillRect/>
          </a:stretch>
        </p:blipFill>
        <p:spPr>
          <a:xfrm>
            <a:off x="2533268" y="5663651"/>
            <a:ext cx="206403" cy="206403"/>
          </a:xfrm>
          <a:prstGeom prst="rect">
            <a:avLst/>
          </a:prstGeom>
        </p:spPr>
      </p:pic>
      <p:pic>
        <p:nvPicPr>
          <p:cNvPr id="124" name="Picture 123"/>
          <p:cNvPicPr>
            <a:picLocks noChangeAspect="1"/>
          </p:cNvPicPr>
          <p:nvPr/>
        </p:nvPicPr>
        <p:blipFill>
          <a:blip r:embed="rId2">
            <a:duotone>
              <a:schemeClr val="accent1">
                <a:shade val="45000"/>
                <a:satMod val="135000"/>
              </a:schemeClr>
              <a:prstClr val="white"/>
            </a:duotone>
          </a:blip>
          <a:stretch>
            <a:fillRect/>
          </a:stretch>
        </p:blipFill>
        <p:spPr>
          <a:xfrm>
            <a:off x="3001298" y="5832942"/>
            <a:ext cx="206403" cy="206403"/>
          </a:xfrm>
          <a:prstGeom prst="rect">
            <a:avLst/>
          </a:prstGeom>
        </p:spPr>
      </p:pic>
      <p:pic>
        <p:nvPicPr>
          <p:cNvPr id="126" name="Picture 125"/>
          <p:cNvPicPr>
            <a:picLocks noChangeAspect="1"/>
          </p:cNvPicPr>
          <p:nvPr/>
        </p:nvPicPr>
        <p:blipFill>
          <a:blip r:embed="rId2">
            <a:duotone>
              <a:schemeClr val="accent1">
                <a:shade val="45000"/>
                <a:satMod val="135000"/>
              </a:schemeClr>
              <a:prstClr val="white"/>
            </a:duotone>
          </a:blip>
          <a:stretch>
            <a:fillRect/>
          </a:stretch>
        </p:blipFill>
        <p:spPr>
          <a:xfrm>
            <a:off x="2844135" y="5974518"/>
            <a:ext cx="206403" cy="206403"/>
          </a:xfrm>
          <a:prstGeom prst="rect">
            <a:avLst/>
          </a:prstGeom>
        </p:spPr>
      </p:pic>
      <p:pic>
        <p:nvPicPr>
          <p:cNvPr id="127" name="Picture 126"/>
          <p:cNvPicPr>
            <a:picLocks noChangeAspect="1"/>
          </p:cNvPicPr>
          <p:nvPr/>
        </p:nvPicPr>
        <p:blipFill>
          <a:blip r:embed="rId3"/>
          <a:stretch>
            <a:fillRect/>
          </a:stretch>
        </p:blipFill>
        <p:spPr>
          <a:xfrm>
            <a:off x="3261468" y="5852068"/>
            <a:ext cx="206403" cy="206403"/>
          </a:xfrm>
          <a:prstGeom prst="rect">
            <a:avLst/>
          </a:prstGeom>
        </p:spPr>
      </p:pic>
      <p:pic>
        <p:nvPicPr>
          <p:cNvPr id="128" name="Picture 127"/>
          <p:cNvPicPr>
            <a:picLocks noChangeAspect="1"/>
          </p:cNvPicPr>
          <p:nvPr/>
        </p:nvPicPr>
        <p:blipFill>
          <a:blip r:embed="rId3"/>
          <a:stretch>
            <a:fillRect/>
          </a:stretch>
        </p:blipFill>
        <p:spPr>
          <a:xfrm>
            <a:off x="2626971" y="5910760"/>
            <a:ext cx="206403" cy="206403"/>
          </a:xfrm>
          <a:prstGeom prst="rect">
            <a:avLst/>
          </a:prstGeom>
        </p:spPr>
      </p:pic>
      <p:pic>
        <p:nvPicPr>
          <p:cNvPr id="129" name="Picture 128"/>
          <p:cNvPicPr>
            <a:picLocks noChangeAspect="1"/>
          </p:cNvPicPr>
          <p:nvPr/>
        </p:nvPicPr>
        <p:blipFill>
          <a:blip r:embed="rId3"/>
          <a:stretch>
            <a:fillRect/>
          </a:stretch>
        </p:blipFill>
        <p:spPr>
          <a:xfrm>
            <a:off x="2820177" y="5661316"/>
            <a:ext cx="206403" cy="20640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674" y="5615002"/>
            <a:ext cx="208504" cy="208504"/>
          </a:xfrm>
          <a:prstGeom prst="rect">
            <a:avLst/>
          </a:prstGeom>
        </p:spPr>
      </p:pic>
      <p:pic>
        <p:nvPicPr>
          <p:cNvPr id="130" name="Picture 1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066" y="6025818"/>
            <a:ext cx="208504" cy="208504"/>
          </a:xfrm>
          <a:prstGeom prst="rect">
            <a:avLst/>
          </a:prstGeom>
        </p:spPr>
      </p:pic>
      <p:pic>
        <p:nvPicPr>
          <p:cNvPr id="131" name="Picture 1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671" y="5719568"/>
            <a:ext cx="208504" cy="208504"/>
          </a:xfrm>
          <a:prstGeom prst="rect">
            <a:avLst/>
          </a:prstGeom>
        </p:spPr>
      </p:pic>
      <p:pic>
        <p:nvPicPr>
          <p:cNvPr id="142" name="Picture 141"/>
          <p:cNvPicPr>
            <a:picLocks noChangeAspect="1"/>
          </p:cNvPicPr>
          <p:nvPr/>
        </p:nvPicPr>
        <p:blipFill>
          <a:blip r:embed="rId2">
            <a:duotone>
              <a:schemeClr val="accent1">
                <a:shade val="45000"/>
                <a:satMod val="135000"/>
              </a:schemeClr>
              <a:prstClr val="white"/>
            </a:duotone>
          </a:blip>
          <a:stretch>
            <a:fillRect/>
          </a:stretch>
        </p:blipFill>
        <p:spPr>
          <a:xfrm>
            <a:off x="4219373" y="4468956"/>
            <a:ext cx="206403" cy="206403"/>
          </a:xfrm>
          <a:prstGeom prst="rect">
            <a:avLst/>
          </a:prstGeom>
        </p:spPr>
      </p:pic>
      <p:pic>
        <p:nvPicPr>
          <p:cNvPr id="144" name="Picture 143"/>
          <p:cNvPicPr>
            <a:picLocks noChangeAspect="1"/>
          </p:cNvPicPr>
          <p:nvPr/>
        </p:nvPicPr>
        <p:blipFill>
          <a:blip r:embed="rId2">
            <a:duotone>
              <a:schemeClr val="accent1">
                <a:shade val="45000"/>
                <a:satMod val="135000"/>
              </a:schemeClr>
              <a:prstClr val="white"/>
            </a:duotone>
          </a:blip>
          <a:stretch>
            <a:fillRect/>
          </a:stretch>
        </p:blipFill>
        <p:spPr>
          <a:xfrm>
            <a:off x="4687404" y="4638247"/>
            <a:ext cx="206403" cy="206403"/>
          </a:xfrm>
          <a:prstGeom prst="rect">
            <a:avLst/>
          </a:prstGeom>
        </p:spPr>
      </p:pic>
      <p:pic>
        <p:nvPicPr>
          <p:cNvPr id="147" name="Picture 146"/>
          <p:cNvPicPr>
            <a:picLocks noChangeAspect="1"/>
          </p:cNvPicPr>
          <p:nvPr/>
        </p:nvPicPr>
        <p:blipFill>
          <a:blip r:embed="rId2">
            <a:duotone>
              <a:schemeClr val="accent1">
                <a:shade val="45000"/>
                <a:satMod val="135000"/>
              </a:schemeClr>
              <a:prstClr val="white"/>
            </a:duotone>
          </a:blip>
          <a:stretch>
            <a:fillRect/>
          </a:stretch>
        </p:blipFill>
        <p:spPr>
          <a:xfrm>
            <a:off x="4530241" y="4779823"/>
            <a:ext cx="206403" cy="206403"/>
          </a:xfrm>
          <a:prstGeom prst="rect">
            <a:avLst/>
          </a:prstGeom>
        </p:spPr>
      </p:pic>
      <p:pic>
        <p:nvPicPr>
          <p:cNvPr id="148" name="Picture 147"/>
          <p:cNvPicPr>
            <a:picLocks noChangeAspect="1"/>
          </p:cNvPicPr>
          <p:nvPr/>
        </p:nvPicPr>
        <p:blipFill>
          <a:blip r:embed="rId3">
            <a:duotone>
              <a:prstClr val="black"/>
              <a:schemeClr val="tx1">
                <a:tint val="45000"/>
                <a:satMod val="400000"/>
              </a:schemeClr>
            </a:duotone>
          </a:blip>
          <a:stretch>
            <a:fillRect/>
          </a:stretch>
        </p:blipFill>
        <p:spPr>
          <a:xfrm>
            <a:off x="4947574" y="4657373"/>
            <a:ext cx="206403" cy="206403"/>
          </a:xfrm>
          <a:prstGeom prst="rect">
            <a:avLst/>
          </a:prstGeom>
        </p:spPr>
      </p:pic>
      <p:pic>
        <p:nvPicPr>
          <p:cNvPr id="149" name="Picture 148"/>
          <p:cNvPicPr>
            <a:picLocks noChangeAspect="1"/>
          </p:cNvPicPr>
          <p:nvPr/>
        </p:nvPicPr>
        <p:blipFill>
          <a:blip r:embed="rId3">
            <a:duotone>
              <a:prstClr val="black"/>
              <a:schemeClr val="tx1">
                <a:tint val="45000"/>
                <a:satMod val="400000"/>
              </a:schemeClr>
            </a:duotone>
          </a:blip>
          <a:stretch>
            <a:fillRect/>
          </a:stretch>
        </p:blipFill>
        <p:spPr>
          <a:xfrm>
            <a:off x="4313076" y="4716065"/>
            <a:ext cx="206403" cy="206403"/>
          </a:xfrm>
          <a:prstGeom prst="rect">
            <a:avLst/>
          </a:prstGeom>
        </p:spPr>
      </p:pic>
      <p:pic>
        <p:nvPicPr>
          <p:cNvPr id="150" name="Picture 149"/>
          <p:cNvPicPr>
            <a:picLocks noChangeAspect="1"/>
          </p:cNvPicPr>
          <p:nvPr/>
        </p:nvPicPr>
        <p:blipFill>
          <a:blip r:embed="rId3">
            <a:duotone>
              <a:prstClr val="black"/>
              <a:schemeClr val="tx1">
                <a:tint val="45000"/>
                <a:satMod val="400000"/>
              </a:schemeClr>
            </a:duotone>
          </a:blip>
          <a:stretch>
            <a:fillRect/>
          </a:stretch>
        </p:blipFill>
        <p:spPr>
          <a:xfrm>
            <a:off x="4506283" y="4466621"/>
            <a:ext cx="206403" cy="206403"/>
          </a:xfrm>
          <a:prstGeom prst="rect">
            <a:avLst/>
          </a:prstGeom>
        </p:spPr>
      </p:pic>
      <p:pic>
        <p:nvPicPr>
          <p:cNvPr id="151" name="Picture 1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780" y="4420307"/>
            <a:ext cx="208504" cy="208504"/>
          </a:xfrm>
          <a:prstGeom prst="rect">
            <a:avLst/>
          </a:prstGeom>
        </p:spPr>
      </p:pic>
      <p:pic>
        <p:nvPicPr>
          <p:cNvPr id="161" name="Picture 1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172" y="4831123"/>
            <a:ext cx="208504" cy="208504"/>
          </a:xfrm>
          <a:prstGeom prst="rect">
            <a:avLst/>
          </a:prstGeom>
        </p:spPr>
      </p:pic>
      <p:pic>
        <p:nvPicPr>
          <p:cNvPr id="162" name="Picture 1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77" y="4524873"/>
            <a:ext cx="208504" cy="208504"/>
          </a:xfrm>
          <a:prstGeom prst="rect">
            <a:avLst/>
          </a:prstGeom>
        </p:spPr>
      </p:pic>
      <p:pic>
        <p:nvPicPr>
          <p:cNvPr id="163" name="Picture 162"/>
          <p:cNvPicPr>
            <a:picLocks noChangeAspect="1"/>
          </p:cNvPicPr>
          <p:nvPr/>
        </p:nvPicPr>
        <p:blipFill>
          <a:blip r:embed="rId2">
            <a:duotone>
              <a:schemeClr val="accent1">
                <a:shade val="45000"/>
                <a:satMod val="135000"/>
              </a:schemeClr>
              <a:prstClr val="white"/>
            </a:duotone>
          </a:blip>
          <a:stretch>
            <a:fillRect/>
          </a:stretch>
        </p:blipFill>
        <p:spPr>
          <a:xfrm>
            <a:off x="4907474" y="4002996"/>
            <a:ext cx="206403" cy="206403"/>
          </a:xfrm>
          <a:prstGeom prst="rect">
            <a:avLst/>
          </a:prstGeom>
        </p:spPr>
      </p:pic>
      <p:pic>
        <p:nvPicPr>
          <p:cNvPr id="164" name="Picture 163"/>
          <p:cNvPicPr>
            <a:picLocks noChangeAspect="1"/>
          </p:cNvPicPr>
          <p:nvPr/>
        </p:nvPicPr>
        <p:blipFill>
          <a:blip r:embed="rId2">
            <a:duotone>
              <a:schemeClr val="accent1">
                <a:shade val="45000"/>
                <a:satMod val="135000"/>
              </a:schemeClr>
              <a:prstClr val="white"/>
            </a:duotone>
          </a:blip>
          <a:stretch>
            <a:fillRect/>
          </a:stretch>
        </p:blipFill>
        <p:spPr>
          <a:xfrm>
            <a:off x="5375505" y="4172287"/>
            <a:ext cx="206403" cy="206403"/>
          </a:xfrm>
          <a:prstGeom prst="rect">
            <a:avLst/>
          </a:prstGeom>
        </p:spPr>
      </p:pic>
      <p:pic>
        <p:nvPicPr>
          <p:cNvPr id="165" name="Picture 164"/>
          <p:cNvPicPr>
            <a:picLocks noChangeAspect="1"/>
          </p:cNvPicPr>
          <p:nvPr/>
        </p:nvPicPr>
        <p:blipFill>
          <a:blip r:embed="rId2">
            <a:duotone>
              <a:schemeClr val="accent1">
                <a:shade val="45000"/>
                <a:satMod val="135000"/>
              </a:schemeClr>
              <a:prstClr val="white"/>
            </a:duotone>
          </a:blip>
          <a:stretch>
            <a:fillRect/>
          </a:stretch>
        </p:blipFill>
        <p:spPr>
          <a:xfrm>
            <a:off x="5218342" y="4313863"/>
            <a:ext cx="206403" cy="206403"/>
          </a:xfrm>
          <a:prstGeom prst="rect">
            <a:avLst/>
          </a:prstGeom>
        </p:spPr>
      </p:pic>
      <p:pic>
        <p:nvPicPr>
          <p:cNvPr id="166" name="Picture 165"/>
          <p:cNvPicPr>
            <a:picLocks noChangeAspect="1"/>
          </p:cNvPicPr>
          <p:nvPr/>
        </p:nvPicPr>
        <p:blipFill>
          <a:blip r:embed="rId3">
            <a:duotone>
              <a:prstClr val="black"/>
              <a:schemeClr val="tx1">
                <a:tint val="45000"/>
                <a:satMod val="400000"/>
              </a:schemeClr>
            </a:duotone>
          </a:blip>
          <a:stretch>
            <a:fillRect/>
          </a:stretch>
        </p:blipFill>
        <p:spPr>
          <a:xfrm>
            <a:off x="5635675" y="4191413"/>
            <a:ext cx="206403" cy="206403"/>
          </a:xfrm>
          <a:prstGeom prst="rect">
            <a:avLst/>
          </a:prstGeom>
        </p:spPr>
      </p:pic>
      <p:pic>
        <p:nvPicPr>
          <p:cNvPr id="167" name="Picture 166"/>
          <p:cNvPicPr>
            <a:picLocks noChangeAspect="1"/>
          </p:cNvPicPr>
          <p:nvPr/>
        </p:nvPicPr>
        <p:blipFill>
          <a:blip r:embed="rId3">
            <a:duotone>
              <a:prstClr val="black"/>
              <a:schemeClr val="tx1">
                <a:tint val="45000"/>
                <a:satMod val="400000"/>
              </a:schemeClr>
            </a:duotone>
          </a:blip>
          <a:stretch>
            <a:fillRect/>
          </a:stretch>
        </p:blipFill>
        <p:spPr>
          <a:xfrm>
            <a:off x="5001177" y="4250105"/>
            <a:ext cx="206403" cy="206403"/>
          </a:xfrm>
          <a:prstGeom prst="rect">
            <a:avLst/>
          </a:prstGeom>
        </p:spPr>
      </p:pic>
      <p:pic>
        <p:nvPicPr>
          <p:cNvPr id="168" name="Picture 167"/>
          <p:cNvPicPr>
            <a:picLocks noChangeAspect="1"/>
          </p:cNvPicPr>
          <p:nvPr/>
        </p:nvPicPr>
        <p:blipFill>
          <a:blip r:embed="rId3">
            <a:duotone>
              <a:prstClr val="black"/>
              <a:schemeClr val="tx1">
                <a:tint val="45000"/>
                <a:satMod val="400000"/>
              </a:schemeClr>
            </a:duotone>
          </a:blip>
          <a:stretch>
            <a:fillRect/>
          </a:stretch>
        </p:blipFill>
        <p:spPr>
          <a:xfrm>
            <a:off x="5194383" y="4000661"/>
            <a:ext cx="206403" cy="206403"/>
          </a:xfrm>
          <a:prstGeom prst="rect">
            <a:avLst/>
          </a:prstGeom>
        </p:spPr>
      </p:pic>
      <p:pic>
        <p:nvPicPr>
          <p:cNvPr id="169" name="Picture 1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881" y="3954347"/>
            <a:ext cx="208504" cy="208504"/>
          </a:xfrm>
          <a:prstGeom prst="rect">
            <a:avLst/>
          </a:prstGeom>
        </p:spPr>
      </p:pic>
      <p:pic>
        <p:nvPicPr>
          <p:cNvPr id="170" name="Picture 1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0273" y="4365163"/>
            <a:ext cx="208504" cy="208504"/>
          </a:xfrm>
          <a:prstGeom prst="rect">
            <a:avLst/>
          </a:prstGeom>
        </p:spPr>
      </p:pic>
      <p:pic>
        <p:nvPicPr>
          <p:cNvPr id="171" name="Picture 1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878" y="4058913"/>
            <a:ext cx="208504" cy="208504"/>
          </a:xfrm>
          <a:prstGeom prst="rect">
            <a:avLst/>
          </a:prstGeom>
        </p:spPr>
      </p:pic>
      <p:pic>
        <p:nvPicPr>
          <p:cNvPr id="172" name="Picture 171"/>
          <p:cNvPicPr>
            <a:picLocks noChangeAspect="1"/>
          </p:cNvPicPr>
          <p:nvPr/>
        </p:nvPicPr>
        <p:blipFill>
          <a:blip r:embed="rId2">
            <a:duotone>
              <a:schemeClr val="accent1">
                <a:shade val="45000"/>
                <a:satMod val="135000"/>
              </a:schemeClr>
              <a:prstClr val="white"/>
            </a:duotone>
          </a:blip>
          <a:stretch>
            <a:fillRect/>
          </a:stretch>
        </p:blipFill>
        <p:spPr>
          <a:xfrm>
            <a:off x="4371324" y="4221846"/>
            <a:ext cx="206403" cy="206403"/>
          </a:xfrm>
          <a:prstGeom prst="rect">
            <a:avLst/>
          </a:prstGeom>
        </p:spPr>
      </p:pic>
      <p:pic>
        <p:nvPicPr>
          <p:cNvPr id="173" name="Picture 172"/>
          <p:cNvPicPr>
            <a:picLocks noChangeAspect="1"/>
          </p:cNvPicPr>
          <p:nvPr/>
        </p:nvPicPr>
        <p:blipFill>
          <a:blip r:embed="rId2">
            <a:duotone>
              <a:schemeClr val="accent1">
                <a:shade val="45000"/>
                <a:satMod val="135000"/>
              </a:schemeClr>
              <a:prstClr val="white"/>
            </a:duotone>
          </a:blip>
          <a:stretch>
            <a:fillRect/>
          </a:stretch>
        </p:blipFill>
        <p:spPr>
          <a:xfrm>
            <a:off x="5375505" y="4580618"/>
            <a:ext cx="206403" cy="206403"/>
          </a:xfrm>
          <a:prstGeom prst="rect">
            <a:avLst/>
          </a:prstGeom>
        </p:spPr>
      </p:pic>
      <p:pic>
        <p:nvPicPr>
          <p:cNvPr id="174" name="Picture 173"/>
          <p:cNvPicPr>
            <a:picLocks noChangeAspect="1"/>
          </p:cNvPicPr>
          <p:nvPr/>
        </p:nvPicPr>
        <p:blipFill>
          <a:blip r:embed="rId2">
            <a:duotone>
              <a:schemeClr val="accent1">
                <a:shade val="45000"/>
                <a:satMod val="135000"/>
              </a:schemeClr>
              <a:prstClr val="white"/>
            </a:duotone>
          </a:blip>
          <a:stretch>
            <a:fillRect/>
          </a:stretch>
        </p:blipFill>
        <p:spPr>
          <a:xfrm>
            <a:off x="5617645" y="4569822"/>
            <a:ext cx="206403" cy="206403"/>
          </a:xfrm>
          <a:prstGeom prst="rect">
            <a:avLst/>
          </a:prstGeom>
        </p:spPr>
      </p:pic>
      <p:pic>
        <p:nvPicPr>
          <p:cNvPr id="175" name="Picture 174"/>
          <p:cNvPicPr>
            <a:picLocks noChangeAspect="1"/>
          </p:cNvPicPr>
          <p:nvPr/>
        </p:nvPicPr>
        <p:blipFill>
          <a:blip r:embed="rId3">
            <a:duotone>
              <a:prstClr val="black"/>
              <a:schemeClr val="tx1">
                <a:tint val="45000"/>
                <a:satMod val="400000"/>
              </a:schemeClr>
            </a:duotone>
          </a:blip>
          <a:stretch>
            <a:fillRect/>
          </a:stretch>
        </p:blipFill>
        <p:spPr>
          <a:xfrm>
            <a:off x="5411242" y="4816805"/>
            <a:ext cx="206403" cy="206403"/>
          </a:xfrm>
          <a:prstGeom prst="rect">
            <a:avLst/>
          </a:prstGeom>
        </p:spPr>
      </p:pic>
      <p:pic>
        <p:nvPicPr>
          <p:cNvPr id="176" name="Picture 175"/>
          <p:cNvPicPr>
            <a:picLocks noChangeAspect="1"/>
          </p:cNvPicPr>
          <p:nvPr/>
        </p:nvPicPr>
        <p:blipFill>
          <a:blip r:embed="rId3">
            <a:duotone>
              <a:prstClr val="black"/>
              <a:schemeClr val="tx1">
                <a:tint val="45000"/>
                <a:satMod val="400000"/>
              </a:schemeClr>
            </a:duotone>
          </a:blip>
          <a:stretch>
            <a:fillRect/>
          </a:stretch>
        </p:blipFill>
        <p:spPr>
          <a:xfrm>
            <a:off x="5137535" y="4813467"/>
            <a:ext cx="206403" cy="206403"/>
          </a:xfrm>
          <a:prstGeom prst="rect">
            <a:avLst/>
          </a:prstGeom>
        </p:spPr>
      </p:pic>
      <p:pic>
        <p:nvPicPr>
          <p:cNvPr id="177" name="Picture 176"/>
          <p:cNvPicPr>
            <a:picLocks noChangeAspect="1"/>
          </p:cNvPicPr>
          <p:nvPr/>
        </p:nvPicPr>
        <p:blipFill>
          <a:blip r:embed="rId3">
            <a:duotone>
              <a:prstClr val="black"/>
              <a:schemeClr val="tx1">
                <a:tint val="45000"/>
                <a:satMod val="400000"/>
              </a:schemeClr>
            </a:duotone>
          </a:blip>
          <a:stretch>
            <a:fillRect/>
          </a:stretch>
        </p:blipFill>
        <p:spPr>
          <a:xfrm>
            <a:off x="4653303" y="4198875"/>
            <a:ext cx="206403" cy="206403"/>
          </a:xfrm>
          <a:prstGeom prst="rect">
            <a:avLst/>
          </a:prstGeom>
        </p:spPr>
      </p:pic>
      <p:pic>
        <p:nvPicPr>
          <p:cNvPr id="178" name="Picture 1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324" y="3978138"/>
            <a:ext cx="208504" cy="208504"/>
          </a:xfrm>
          <a:prstGeom prst="rect">
            <a:avLst/>
          </a:prstGeom>
        </p:spPr>
      </p:pic>
      <p:pic>
        <p:nvPicPr>
          <p:cNvPr id="179" name="Picture 1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0317" y="4685772"/>
            <a:ext cx="208504" cy="208504"/>
          </a:xfrm>
          <a:prstGeom prst="rect">
            <a:avLst/>
          </a:prstGeom>
        </p:spPr>
      </p:pic>
      <p:pic>
        <p:nvPicPr>
          <p:cNvPr id="180" name="Picture 1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830" y="4390222"/>
            <a:ext cx="208504" cy="208504"/>
          </a:xfrm>
          <a:prstGeom prst="rect">
            <a:avLst/>
          </a:prstGeom>
        </p:spPr>
      </p:pic>
      <p:pic>
        <p:nvPicPr>
          <p:cNvPr id="181" name="Picture 180"/>
          <p:cNvPicPr>
            <a:picLocks noChangeAspect="1"/>
          </p:cNvPicPr>
          <p:nvPr/>
        </p:nvPicPr>
        <p:blipFill>
          <a:blip r:embed="rId2">
            <a:duotone>
              <a:schemeClr val="accent1">
                <a:shade val="45000"/>
                <a:satMod val="135000"/>
              </a:schemeClr>
              <a:prstClr val="white"/>
            </a:duotone>
          </a:blip>
          <a:stretch>
            <a:fillRect/>
          </a:stretch>
        </p:blipFill>
        <p:spPr>
          <a:xfrm>
            <a:off x="6946987" y="2628890"/>
            <a:ext cx="206403" cy="206403"/>
          </a:xfrm>
          <a:prstGeom prst="rect">
            <a:avLst/>
          </a:prstGeom>
        </p:spPr>
      </p:pic>
      <p:pic>
        <p:nvPicPr>
          <p:cNvPr id="182" name="Picture 181"/>
          <p:cNvPicPr>
            <a:picLocks noChangeAspect="1"/>
          </p:cNvPicPr>
          <p:nvPr/>
        </p:nvPicPr>
        <p:blipFill>
          <a:blip r:embed="rId2">
            <a:duotone>
              <a:schemeClr val="accent1">
                <a:shade val="45000"/>
                <a:satMod val="135000"/>
              </a:schemeClr>
              <a:prstClr val="white"/>
            </a:duotone>
          </a:blip>
          <a:stretch>
            <a:fillRect/>
          </a:stretch>
        </p:blipFill>
        <p:spPr>
          <a:xfrm>
            <a:off x="7415018" y="2798181"/>
            <a:ext cx="206403" cy="206403"/>
          </a:xfrm>
          <a:prstGeom prst="rect">
            <a:avLst/>
          </a:prstGeom>
        </p:spPr>
      </p:pic>
      <p:pic>
        <p:nvPicPr>
          <p:cNvPr id="183" name="Picture 182"/>
          <p:cNvPicPr>
            <a:picLocks noChangeAspect="1"/>
          </p:cNvPicPr>
          <p:nvPr/>
        </p:nvPicPr>
        <p:blipFill>
          <a:blip r:embed="rId2">
            <a:duotone>
              <a:schemeClr val="accent1">
                <a:shade val="45000"/>
                <a:satMod val="135000"/>
              </a:schemeClr>
              <a:prstClr val="white"/>
            </a:duotone>
          </a:blip>
          <a:stretch>
            <a:fillRect/>
          </a:stretch>
        </p:blipFill>
        <p:spPr>
          <a:xfrm>
            <a:off x="7257855" y="2939757"/>
            <a:ext cx="206403" cy="206403"/>
          </a:xfrm>
          <a:prstGeom prst="rect">
            <a:avLst/>
          </a:prstGeom>
        </p:spPr>
      </p:pic>
      <p:pic>
        <p:nvPicPr>
          <p:cNvPr id="184" name="Picture 183"/>
          <p:cNvPicPr>
            <a:picLocks noChangeAspect="1"/>
          </p:cNvPicPr>
          <p:nvPr/>
        </p:nvPicPr>
        <p:blipFill>
          <a:blip r:embed="rId3">
            <a:duotone>
              <a:prstClr val="black"/>
              <a:schemeClr val="tx1">
                <a:tint val="45000"/>
                <a:satMod val="400000"/>
              </a:schemeClr>
            </a:duotone>
          </a:blip>
          <a:stretch>
            <a:fillRect/>
          </a:stretch>
        </p:blipFill>
        <p:spPr>
          <a:xfrm>
            <a:off x="7675188" y="2817307"/>
            <a:ext cx="206403" cy="206403"/>
          </a:xfrm>
          <a:prstGeom prst="rect">
            <a:avLst/>
          </a:prstGeom>
        </p:spPr>
      </p:pic>
      <p:pic>
        <p:nvPicPr>
          <p:cNvPr id="185" name="Picture 184"/>
          <p:cNvPicPr>
            <a:picLocks noChangeAspect="1"/>
          </p:cNvPicPr>
          <p:nvPr/>
        </p:nvPicPr>
        <p:blipFill>
          <a:blip r:embed="rId3">
            <a:duotone>
              <a:prstClr val="black"/>
              <a:schemeClr val="tx1">
                <a:tint val="45000"/>
                <a:satMod val="400000"/>
              </a:schemeClr>
            </a:duotone>
          </a:blip>
          <a:stretch>
            <a:fillRect/>
          </a:stretch>
        </p:blipFill>
        <p:spPr>
          <a:xfrm>
            <a:off x="7040690" y="2875999"/>
            <a:ext cx="206403" cy="206403"/>
          </a:xfrm>
          <a:prstGeom prst="rect">
            <a:avLst/>
          </a:prstGeom>
        </p:spPr>
      </p:pic>
      <p:pic>
        <p:nvPicPr>
          <p:cNvPr id="186" name="Picture 185"/>
          <p:cNvPicPr>
            <a:picLocks noChangeAspect="1"/>
          </p:cNvPicPr>
          <p:nvPr/>
        </p:nvPicPr>
        <p:blipFill>
          <a:blip r:embed="rId3">
            <a:duotone>
              <a:prstClr val="black"/>
              <a:schemeClr val="tx1">
                <a:tint val="45000"/>
                <a:satMod val="400000"/>
              </a:schemeClr>
            </a:duotone>
          </a:blip>
          <a:stretch>
            <a:fillRect/>
          </a:stretch>
        </p:blipFill>
        <p:spPr>
          <a:xfrm>
            <a:off x="7233896" y="2626555"/>
            <a:ext cx="206403" cy="206403"/>
          </a:xfrm>
          <a:prstGeom prst="rect">
            <a:avLst/>
          </a:prstGeom>
        </p:spPr>
      </p:pic>
      <p:pic>
        <p:nvPicPr>
          <p:cNvPr id="187" name="Picture 1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394" y="2580241"/>
            <a:ext cx="208504" cy="208504"/>
          </a:xfrm>
          <a:prstGeom prst="rect">
            <a:avLst/>
          </a:prstGeom>
        </p:spPr>
      </p:pic>
      <p:pic>
        <p:nvPicPr>
          <p:cNvPr id="188" name="Picture 1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786" y="2991057"/>
            <a:ext cx="208504" cy="208504"/>
          </a:xfrm>
          <a:prstGeom prst="rect">
            <a:avLst/>
          </a:prstGeom>
        </p:spPr>
      </p:pic>
      <p:pic>
        <p:nvPicPr>
          <p:cNvPr id="189" name="Picture 18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391" y="2684807"/>
            <a:ext cx="208504" cy="208504"/>
          </a:xfrm>
          <a:prstGeom prst="rect">
            <a:avLst/>
          </a:prstGeom>
        </p:spPr>
      </p:pic>
      <p:pic>
        <p:nvPicPr>
          <p:cNvPr id="190" name="Picture 189"/>
          <p:cNvPicPr>
            <a:picLocks noChangeAspect="1"/>
          </p:cNvPicPr>
          <p:nvPr/>
        </p:nvPicPr>
        <p:blipFill>
          <a:blip r:embed="rId2">
            <a:duotone>
              <a:schemeClr val="accent1">
                <a:shade val="45000"/>
                <a:satMod val="135000"/>
              </a:schemeClr>
              <a:prstClr val="white"/>
            </a:duotone>
          </a:blip>
          <a:stretch>
            <a:fillRect/>
          </a:stretch>
        </p:blipFill>
        <p:spPr>
          <a:xfrm>
            <a:off x="7635088" y="2162930"/>
            <a:ext cx="206403" cy="206403"/>
          </a:xfrm>
          <a:prstGeom prst="rect">
            <a:avLst/>
          </a:prstGeom>
        </p:spPr>
      </p:pic>
      <p:pic>
        <p:nvPicPr>
          <p:cNvPr id="191" name="Picture 190"/>
          <p:cNvPicPr>
            <a:picLocks noChangeAspect="1"/>
          </p:cNvPicPr>
          <p:nvPr/>
        </p:nvPicPr>
        <p:blipFill>
          <a:blip r:embed="rId2">
            <a:duotone>
              <a:schemeClr val="accent1">
                <a:shade val="45000"/>
                <a:satMod val="135000"/>
              </a:schemeClr>
              <a:prstClr val="white"/>
            </a:duotone>
          </a:blip>
          <a:stretch>
            <a:fillRect/>
          </a:stretch>
        </p:blipFill>
        <p:spPr>
          <a:xfrm>
            <a:off x="8103119" y="2332221"/>
            <a:ext cx="206403" cy="206403"/>
          </a:xfrm>
          <a:prstGeom prst="rect">
            <a:avLst/>
          </a:prstGeom>
        </p:spPr>
      </p:pic>
      <p:pic>
        <p:nvPicPr>
          <p:cNvPr id="192" name="Picture 191"/>
          <p:cNvPicPr>
            <a:picLocks noChangeAspect="1"/>
          </p:cNvPicPr>
          <p:nvPr/>
        </p:nvPicPr>
        <p:blipFill>
          <a:blip r:embed="rId2">
            <a:duotone>
              <a:schemeClr val="accent1">
                <a:shade val="45000"/>
                <a:satMod val="135000"/>
              </a:schemeClr>
              <a:prstClr val="white"/>
            </a:duotone>
          </a:blip>
          <a:stretch>
            <a:fillRect/>
          </a:stretch>
        </p:blipFill>
        <p:spPr>
          <a:xfrm>
            <a:off x="7945956" y="2473797"/>
            <a:ext cx="206403" cy="206403"/>
          </a:xfrm>
          <a:prstGeom prst="rect">
            <a:avLst/>
          </a:prstGeom>
        </p:spPr>
      </p:pic>
      <p:pic>
        <p:nvPicPr>
          <p:cNvPr id="193" name="Picture 192"/>
          <p:cNvPicPr>
            <a:picLocks noChangeAspect="1"/>
          </p:cNvPicPr>
          <p:nvPr/>
        </p:nvPicPr>
        <p:blipFill>
          <a:blip r:embed="rId3">
            <a:duotone>
              <a:prstClr val="black"/>
              <a:schemeClr val="tx1">
                <a:tint val="45000"/>
                <a:satMod val="400000"/>
              </a:schemeClr>
            </a:duotone>
          </a:blip>
          <a:stretch>
            <a:fillRect/>
          </a:stretch>
        </p:blipFill>
        <p:spPr>
          <a:xfrm>
            <a:off x="8363289" y="2351347"/>
            <a:ext cx="206403" cy="206403"/>
          </a:xfrm>
          <a:prstGeom prst="rect">
            <a:avLst/>
          </a:prstGeom>
        </p:spPr>
      </p:pic>
      <p:pic>
        <p:nvPicPr>
          <p:cNvPr id="194" name="Picture 193"/>
          <p:cNvPicPr>
            <a:picLocks noChangeAspect="1"/>
          </p:cNvPicPr>
          <p:nvPr/>
        </p:nvPicPr>
        <p:blipFill>
          <a:blip r:embed="rId3">
            <a:duotone>
              <a:schemeClr val="accent4">
                <a:shade val="45000"/>
                <a:satMod val="135000"/>
              </a:schemeClr>
              <a:prstClr val="white"/>
            </a:duotone>
          </a:blip>
          <a:stretch>
            <a:fillRect/>
          </a:stretch>
        </p:blipFill>
        <p:spPr>
          <a:xfrm>
            <a:off x="7728791" y="2410039"/>
            <a:ext cx="206403" cy="206403"/>
          </a:xfrm>
          <a:prstGeom prst="rect">
            <a:avLst/>
          </a:prstGeom>
        </p:spPr>
      </p:pic>
      <p:pic>
        <p:nvPicPr>
          <p:cNvPr id="195" name="Picture 194"/>
          <p:cNvPicPr>
            <a:picLocks noChangeAspect="1"/>
          </p:cNvPicPr>
          <p:nvPr/>
        </p:nvPicPr>
        <p:blipFill>
          <a:blip r:embed="rId3">
            <a:duotone>
              <a:prstClr val="black"/>
              <a:schemeClr val="tx1">
                <a:tint val="45000"/>
                <a:satMod val="400000"/>
              </a:schemeClr>
            </a:duotone>
          </a:blip>
          <a:stretch>
            <a:fillRect/>
          </a:stretch>
        </p:blipFill>
        <p:spPr>
          <a:xfrm>
            <a:off x="7921997" y="2160595"/>
            <a:ext cx="206403" cy="206403"/>
          </a:xfrm>
          <a:prstGeom prst="rect">
            <a:avLst/>
          </a:prstGeom>
        </p:spPr>
      </p:pic>
      <p:pic>
        <p:nvPicPr>
          <p:cNvPr id="196" name="Picture 19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495" y="2114281"/>
            <a:ext cx="208504" cy="208504"/>
          </a:xfrm>
          <a:prstGeom prst="rect">
            <a:avLst/>
          </a:prstGeom>
        </p:spPr>
      </p:pic>
      <p:pic>
        <p:nvPicPr>
          <p:cNvPr id="197" name="Picture 19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887" y="2525097"/>
            <a:ext cx="208504" cy="208504"/>
          </a:xfrm>
          <a:prstGeom prst="rect">
            <a:avLst/>
          </a:prstGeom>
        </p:spPr>
      </p:pic>
      <p:pic>
        <p:nvPicPr>
          <p:cNvPr id="198" name="Picture 1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1492" y="2218847"/>
            <a:ext cx="208504" cy="208504"/>
          </a:xfrm>
          <a:prstGeom prst="rect">
            <a:avLst/>
          </a:prstGeom>
        </p:spPr>
      </p:pic>
      <p:pic>
        <p:nvPicPr>
          <p:cNvPr id="199" name="Picture 198"/>
          <p:cNvPicPr>
            <a:picLocks noChangeAspect="1"/>
          </p:cNvPicPr>
          <p:nvPr/>
        </p:nvPicPr>
        <p:blipFill>
          <a:blip r:embed="rId2">
            <a:duotone>
              <a:schemeClr val="accent1">
                <a:shade val="45000"/>
                <a:satMod val="135000"/>
              </a:schemeClr>
              <a:prstClr val="white"/>
            </a:duotone>
          </a:blip>
          <a:stretch>
            <a:fillRect/>
          </a:stretch>
        </p:blipFill>
        <p:spPr>
          <a:xfrm>
            <a:off x="7098938" y="2381780"/>
            <a:ext cx="206403" cy="206403"/>
          </a:xfrm>
          <a:prstGeom prst="rect">
            <a:avLst/>
          </a:prstGeom>
        </p:spPr>
      </p:pic>
      <p:pic>
        <p:nvPicPr>
          <p:cNvPr id="200" name="Picture 199"/>
          <p:cNvPicPr>
            <a:picLocks noChangeAspect="1"/>
          </p:cNvPicPr>
          <p:nvPr/>
        </p:nvPicPr>
        <p:blipFill>
          <a:blip r:embed="rId2">
            <a:duotone>
              <a:schemeClr val="accent1">
                <a:shade val="45000"/>
                <a:satMod val="135000"/>
              </a:schemeClr>
              <a:prstClr val="white"/>
            </a:duotone>
          </a:blip>
          <a:stretch>
            <a:fillRect/>
          </a:stretch>
        </p:blipFill>
        <p:spPr>
          <a:xfrm>
            <a:off x="8103119" y="2740552"/>
            <a:ext cx="206403" cy="206403"/>
          </a:xfrm>
          <a:prstGeom prst="rect">
            <a:avLst/>
          </a:prstGeom>
        </p:spPr>
      </p:pic>
      <p:pic>
        <p:nvPicPr>
          <p:cNvPr id="201" name="Picture 200"/>
          <p:cNvPicPr>
            <a:picLocks noChangeAspect="1"/>
          </p:cNvPicPr>
          <p:nvPr/>
        </p:nvPicPr>
        <p:blipFill>
          <a:blip r:embed="rId2">
            <a:duotone>
              <a:schemeClr val="accent1">
                <a:shade val="45000"/>
                <a:satMod val="135000"/>
              </a:schemeClr>
              <a:prstClr val="white"/>
            </a:duotone>
          </a:blip>
          <a:stretch>
            <a:fillRect/>
          </a:stretch>
        </p:blipFill>
        <p:spPr>
          <a:xfrm>
            <a:off x="8345259" y="2729756"/>
            <a:ext cx="206403" cy="206403"/>
          </a:xfrm>
          <a:prstGeom prst="rect">
            <a:avLst/>
          </a:prstGeom>
        </p:spPr>
      </p:pic>
      <p:pic>
        <p:nvPicPr>
          <p:cNvPr id="202" name="Picture 201"/>
          <p:cNvPicPr>
            <a:picLocks noChangeAspect="1"/>
          </p:cNvPicPr>
          <p:nvPr/>
        </p:nvPicPr>
        <p:blipFill>
          <a:blip r:embed="rId3">
            <a:duotone>
              <a:prstClr val="black"/>
              <a:schemeClr val="tx1">
                <a:tint val="45000"/>
                <a:satMod val="400000"/>
              </a:schemeClr>
            </a:duotone>
          </a:blip>
          <a:stretch>
            <a:fillRect/>
          </a:stretch>
        </p:blipFill>
        <p:spPr>
          <a:xfrm>
            <a:off x="8138856" y="2976739"/>
            <a:ext cx="206403" cy="206403"/>
          </a:xfrm>
          <a:prstGeom prst="rect">
            <a:avLst/>
          </a:prstGeom>
        </p:spPr>
      </p:pic>
      <p:pic>
        <p:nvPicPr>
          <p:cNvPr id="203" name="Picture 202"/>
          <p:cNvPicPr>
            <a:picLocks noChangeAspect="1"/>
          </p:cNvPicPr>
          <p:nvPr/>
        </p:nvPicPr>
        <p:blipFill>
          <a:blip r:embed="rId3">
            <a:duotone>
              <a:prstClr val="black"/>
              <a:schemeClr val="tx1">
                <a:tint val="45000"/>
                <a:satMod val="400000"/>
              </a:schemeClr>
            </a:duotone>
          </a:blip>
          <a:stretch>
            <a:fillRect/>
          </a:stretch>
        </p:blipFill>
        <p:spPr>
          <a:xfrm>
            <a:off x="7865149" y="2973401"/>
            <a:ext cx="206403" cy="206403"/>
          </a:xfrm>
          <a:prstGeom prst="rect">
            <a:avLst/>
          </a:prstGeom>
        </p:spPr>
      </p:pic>
      <p:pic>
        <p:nvPicPr>
          <p:cNvPr id="204" name="Picture 203"/>
          <p:cNvPicPr>
            <a:picLocks noChangeAspect="1"/>
          </p:cNvPicPr>
          <p:nvPr/>
        </p:nvPicPr>
        <p:blipFill>
          <a:blip r:embed="rId3">
            <a:duotone>
              <a:prstClr val="black"/>
              <a:schemeClr val="tx1">
                <a:tint val="45000"/>
                <a:satMod val="400000"/>
              </a:schemeClr>
            </a:duotone>
          </a:blip>
          <a:stretch>
            <a:fillRect/>
          </a:stretch>
        </p:blipFill>
        <p:spPr>
          <a:xfrm>
            <a:off x="7380917" y="2358809"/>
            <a:ext cx="206403" cy="206403"/>
          </a:xfrm>
          <a:prstGeom prst="rect">
            <a:avLst/>
          </a:prstGeom>
        </p:spPr>
      </p:pic>
      <p:pic>
        <p:nvPicPr>
          <p:cNvPr id="205" name="Picture 20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937" y="2138072"/>
            <a:ext cx="208504" cy="208504"/>
          </a:xfrm>
          <a:prstGeom prst="rect">
            <a:avLst/>
          </a:prstGeom>
        </p:spPr>
      </p:pic>
      <p:pic>
        <p:nvPicPr>
          <p:cNvPr id="206" name="Picture 20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7931" y="2845706"/>
            <a:ext cx="208504" cy="208504"/>
          </a:xfrm>
          <a:prstGeom prst="rect">
            <a:avLst/>
          </a:prstGeom>
        </p:spPr>
      </p:pic>
      <p:pic>
        <p:nvPicPr>
          <p:cNvPr id="207" name="Picture 2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5444" y="2550156"/>
            <a:ext cx="208504" cy="208504"/>
          </a:xfrm>
          <a:prstGeom prst="rect">
            <a:avLst/>
          </a:prstGeom>
        </p:spPr>
      </p:pic>
      <p:pic>
        <p:nvPicPr>
          <p:cNvPr id="208" name="Picture 207"/>
          <p:cNvPicPr>
            <a:picLocks noChangeAspect="1"/>
          </p:cNvPicPr>
          <p:nvPr/>
        </p:nvPicPr>
        <p:blipFill>
          <a:blip r:embed="rId2">
            <a:duotone>
              <a:schemeClr val="accent1">
                <a:shade val="45000"/>
                <a:satMod val="135000"/>
              </a:schemeClr>
              <a:prstClr val="white"/>
            </a:duotone>
          </a:blip>
          <a:stretch>
            <a:fillRect/>
          </a:stretch>
        </p:blipFill>
        <p:spPr>
          <a:xfrm>
            <a:off x="8025199" y="3145599"/>
            <a:ext cx="206403" cy="206403"/>
          </a:xfrm>
          <a:prstGeom prst="rect">
            <a:avLst/>
          </a:prstGeom>
        </p:spPr>
      </p:pic>
      <p:pic>
        <p:nvPicPr>
          <p:cNvPr id="209" name="Picture 208"/>
          <p:cNvPicPr>
            <a:picLocks noChangeAspect="1"/>
          </p:cNvPicPr>
          <p:nvPr/>
        </p:nvPicPr>
        <p:blipFill>
          <a:blip r:embed="rId2">
            <a:duotone>
              <a:schemeClr val="accent1">
                <a:shade val="45000"/>
                <a:satMod val="135000"/>
              </a:schemeClr>
              <a:prstClr val="white"/>
            </a:duotone>
          </a:blip>
          <a:stretch>
            <a:fillRect/>
          </a:stretch>
        </p:blipFill>
        <p:spPr>
          <a:xfrm>
            <a:off x="7841491" y="2835292"/>
            <a:ext cx="206403" cy="206403"/>
          </a:xfrm>
          <a:prstGeom prst="rect">
            <a:avLst/>
          </a:prstGeom>
        </p:spPr>
      </p:pic>
      <p:pic>
        <p:nvPicPr>
          <p:cNvPr id="210" name="Picture 209"/>
          <p:cNvPicPr>
            <a:picLocks noChangeAspect="1"/>
          </p:cNvPicPr>
          <p:nvPr/>
        </p:nvPicPr>
        <p:blipFill>
          <a:blip r:embed="rId2">
            <a:duotone>
              <a:schemeClr val="accent1">
                <a:shade val="45000"/>
                <a:satMod val="135000"/>
              </a:schemeClr>
              <a:prstClr val="white"/>
            </a:duotone>
          </a:blip>
          <a:stretch>
            <a:fillRect/>
          </a:stretch>
        </p:blipFill>
        <p:spPr>
          <a:xfrm>
            <a:off x="8712228" y="2552045"/>
            <a:ext cx="206403" cy="206403"/>
          </a:xfrm>
          <a:prstGeom prst="rect">
            <a:avLst/>
          </a:prstGeom>
        </p:spPr>
      </p:pic>
      <p:pic>
        <p:nvPicPr>
          <p:cNvPr id="211" name="Picture 210"/>
          <p:cNvPicPr>
            <a:picLocks noChangeAspect="1"/>
          </p:cNvPicPr>
          <p:nvPr/>
        </p:nvPicPr>
        <p:blipFill>
          <a:blip r:embed="rId3">
            <a:duotone>
              <a:prstClr val="black"/>
              <a:schemeClr val="tx1">
                <a:tint val="45000"/>
                <a:satMod val="400000"/>
              </a:schemeClr>
            </a:duotone>
          </a:blip>
          <a:stretch>
            <a:fillRect/>
          </a:stretch>
        </p:blipFill>
        <p:spPr>
          <a:xfrm>
            <a:off x="7548948" y="2717639"/>
            <a:ext cx="206403" cy="206403"/>
          </a:xfrm>
          <a:prstGeom prst="rect">
            <a:avLst/>
          </a:prstGeom>
        </p:spPr>
      </p:pic>
      <p:pic>
        <p:nvPicPr>
          <p:cNvPr id="212" name="Picture 211"/>
          <p:cNvPicPr>
            <a:picLocks noChangeAspect="1"/>
          </p:cNvPicPr>
          <p:nvPr/>
        </p:nvPicPr>
        <p:blipFill>
          <a:blip r:embed="rId3">
            <a:duotone>
              <a:prstClr val="black"/>
              <a:schemeClr val="tx1">
                <a:tint val="45000"/>
                <a:satMod val="400000"/>
              </a:schemeClr>
            </a:duotone>
          </a:blip>
          <a:stretch>
            <a:fillRect/>
          </a:stretch>
        </p:blipFill>
        <p:spPr>
          <a:xfrm>
            <a:off x="8051186" y="2571692"/>
            <a:ext cx="206403" cy="206403"/>
          </a:xfrm>
          <a:prstGeom prst="rect">
            <a:avLst/>
          </a:prstGeom>
        </p:spPr>
      </p:pic>
      <p:pic>
        <p:nvPicPr>
          <p:cNvPr id="213" name="Picture 212"/>
          <p:cNvPicPr>
            <a:picLocks noChangeAspect="1"/>
          </p:cNvPicPr>
          <p:nvPr/>
        </p:nvPicPr>
        <p:blipFill>
          <a:blip r:embed="rId3">
            <a:duotone>
              <a:prstClr val="black"/>
              <a:schemeClr val="tx1">
                <a:tint val="45000"/>
                <a:satMod val="400000"/>
              </a:schemeClr>
            </a:duotone>
          </a:blip>
          <a:stretch>
            <a:fillRect/>
          </a:stretch>
        </p:blipFill>
        <p:spPr>
          <a:xfrm>
            <a:off x="7720761" y="3148046"/>
            <a:ext cx="206403" cy="206403"/>
          </a:xfrm>
          <a:prstGeom prst="rect">
            <a:avLst/>
          </a:prstGeom>
        </p:spPr>
      </p:pic>
      <p:pic>
        <p:nvPicPr>
          <p:cNvPr id="214" name="Picture 2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5537" y="1843323"/>
            <a:ext cx="208504" cy="208504"/>
          </a:xfrm>
          <a:prstGeom prst="rect">
            <a:avLst/>
          </a:prstGeom>
        </p:spPr>
      </p:pic>
      <p:pic>
        <p:nvPicPr>
          <p:cNvPr id="215" name="Picture 2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004" y="2375752"/>
            <a:ext cx="208504" cy="208504"/>
          </a:xfrm>
          <a:prstGeom prst="rect">
            <a:avLst/>
          </a:prstGeom>
        </p:spPr>
      </p:pic>
      <p:pic>
        <p:nvPicPr>
          <p:cNvPr id="216" name="Picture 2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183" y="3071495"/>
            <a:ext cx="208504" cy="208504"/>
          </a:xfrm>
          <a:prstGeom prst="rect">
            <a:avLst/>
          </a:prstGeom>
        </p:spPr>
      </p:pic>
      <p:pic>
        <p:nvPicPr>
          <p:cNvPr id="217" name="Picture 216"/>
          <p:cNvPicPr>
            <a:picLocks noChangeAspect="1"/>
          </p:cNvPicPr>
          <p:nvPr/>
        </p:nvPicPr>
        <p:blipFill>
          <a:blip r:embed="rId2">
            <a:duotone>
              <a:schemeClr val="accent1">
                <a:shade val="45000"/>
                <a:satMod val="135000"/>
              </a:schemeClr>
              <a:prstClr val="white"/>
            </a:duotone>
          </a:blip>
          <a:stretch>
            <a:fillRect/>
          </a:stretch>
        </p:blipFill>
        <p:spPr>
          <a:xfrm>
            <a:off x="8375077" y="2927663"/>
            <a:ext cx="206403" cy="206403"/>
          </a:xfrm>
          <a:prstGeom prst="rect">
            <a:avLst/>
          </a:prstGeom>
        </p:spPr>
      </p:pic>
      <p:pic>
        <p:nvPicPr>
          <p:cNvPr id="218" name="Picture 217"/>
          <p:cNvPicPr>
            <a:picLocks noChangeAspect="1"/>
          </p:cNvPicPr>
          <p:nvPr/>
        </p:nvPicPr>
        <p:blipFill>
          <a:blip r:embed="rId2">
            <a:duotone>
              <a:schemeClr val="accent1">
                <a:shade val="45000"/>
                <a:satMod val="135000"/>
              </a:schemeClr>
              <a:prstClr val="white"/>
            </a:duotone>
          </a:blip>
          <a:stretch>
            <a:fillRect/>
          </a:stretch>
        </p:blipFill>
        <p:spPr>
          <a:xfrm>
            <a:off x="8247943" y="1906626"/>
            <a:ext cx="206403" cy="206403"/>
          </a:xfrm>
          <a:prstGeom prst="rect">
            <a:avLst/>
          </a:prstGeom>
        </p:spPr>
      </p:pic>
      <p:pic>
        <p:nvPicPr>
          <p:cNvPr id="219" name="Picture 218"/>
          <p:cNvPicPr>
            <a:picLocks noChangeAspect="1"/>
          </p:cNvPicPr>
          <p:nvPr/>
        </p:nvPicPr>
        <p:blipFill>
          <a:blip r:embed="rId2">
            <a:duotone>
              <a:schemeClr val="accent1">
                <a:shade val="45000"/>
                <a:satMod val="135000"/>
              </a:schemeClr>
              <a:prstClr val="white"/>
            </a:duotone>
          </a:blip>
          <a:stretch>
            <a:fillRect/>
          </a:stretch>
        </p:blipFill>
        <p:spPr>
          <a:xfrm>
            <a:off x="9076313" y="2018013"/>
            <a:ext cx="206403" cy="206403"/>
          </a:xfrm>
          <a:prstGeom prst="rect">
            <a:avLst/>
          </a:prstGeom>
        </p:spPr>
      </p:pic>
      <p:pic>
        <p:nvPicPr>
          <p:cNvPr id="220" name="Picture 219"/>
          <p:cNvPicPr>
            <a:picLocks noChangeAspect="1"/>
          </p:cNvPicPr>
          <p:nvPr/>
        </p:nvPicPr>
        <p:blipFill>
          <a:blip r:embed="rId3">
            <a:duotone>
              <a:prstClr val="black"/>
              <a:schemeClr val="tx1">
                <a:tint val="45000"/>
                <a:satMod val="400000"/>
              </a:schemeClr>
            </a:duotone>
          </a:blip>
          <a:stretch>
            <a:fillRect/>
          </a:stretch>
        </p:blipFill>
        <p:spPr>
          <a:xfrm>
            <a:off x="8836453" y="2122817"/>
            <a:ext cx="206403" cy="206403"/>
          </a:xfrm>
          <a:prstGeom prst="rect">
            <a:avLst/>
          </a:prstGeom>
        </p:spPr>
      </p:pic>
      <p:pic>
        <p:nvPicPr>
          <p:cNvPr id="221" name="Picture 220"/>
          <p:cNvPicPr>
            <a:picLocks noChangeAspect="1"/>
          </p:cNvPicPr>
          <p:nvPr/>
        </p:nvPicPr>
        <p:blipFill>
          <a:blip r:embed="rId3">
            <a:duotone>
              <a:prstClr val="black"/>
              <a:schemeClr val="tx1">
                <a:tint val="45000"/>
                <a:satMod val="400000"/>
              </a:schemeClr>
            </a:duotone>
          </a:blip>
          <a:stretch>
            <a:fillRect/>
          </a:stretch>
        </p:blipFill>
        <p:spPr>
          <a:xfrm>
            <a:off x="9098043" y="2255608"/>
            <a:ext cx="206403" cy="206403"/>
          </a:xfrm>
          <a:prstGeom prst="rect">
            <a:avLst/>
          </a:prstGeom>
        </p:spPr>
      </p:pic>
      <p:pic>
        <p:nvPicPr>
          <p:cNvPr id="222" name="Picture 221"/>
          <p:cNvPicPr>
            <a:picLocks noChangeAspect="1"/>
          </p:cNvPicPr>
          <p:nvPr/>
        </p:nvPicPr>
        <p:blipFill>
          <a:blip r:embed="rId3">
            <a:duotone>
              <a:prstClr val="black"/>
              <a:schemeClr val="tx1">
                <a:tint val="45000"/>
                <a:satMod val="400000"/>
              </a:schemeClr>
            </a:duotone>
          </a:blip>
          <a:stretch>
            <a:fillRect/>
          </a:stretch>
        </p:blipFill>
        <p:spPr>
          <a:xfrm>
            <a:off x="8801908" y="2377294"/>
            <a:ext cx="206403" cy="206403"/>
          </a:xfrm>
          <a:prstGeom prst="rect">
            <a:avLst/>
          </a:prstGeom>
        </p:spPr>
      </p:pic>
      <p:pic>
        <p:nvPicPr>
          <p:cNvPr id="223" name="Picture 2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718" y="2066888"/>
            <a:ext cx="208504" cy="208504"/>
          </a:xfrm>
          <a:prstGeom prst="rect">
            <a:avLst/>
          </a:prstGeom>
        </p:spPr>
      </p:pic>
      <p:pic>
        <p:nvPicPr>
          <p:cNvPr id="224" name="Picture 2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485" y="1969925"/>
            <a:ext cx="208504" cy="208504"/>
          </a:xfrm>
          <a:prstGeom prst="rect">
            <a:avLst/>
          </a:prstGeom>
        </p:spPr>
      </p:pic>
      <p:pic>
        <p:nvPicPr>
          <p:cNvPr id="225" name="Picture 2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1153" y="2720134"/>
            <a:ext cx="208504" cy="208504"/>
          </a:xfrm>
          <a:prstGeom prst="rect">
            <a:avLst/>
          </a:prstGeom>
        </p:spPr>
      </p:pic>
      <p:pic>
        <p:nvPicPr>
          <p:cNvPr id="226" name="Picture 225"/>
          <p:cNvPicPr>
            <a:picLocks noChangeAspect="1"/>
          </p:cNvPicPr>
          <p:nvPr/>
        </p:nvPicPr>
        <p:blipFill>
          <a:blip r:embed="rId2">
            <a:duotone>
              <a:schemeClr val="accent1">
                <a:shade val="45000"/>
                <a:satMod val="135000"/>
              </a:schemeClr>
              <a:prstClr val="white"/>
            </a:duotone>
          </a:blip>
          <a:stretch>
            <a:fillRect/>
          </a:stretch>
        </p:blipFill>
        <p:spPr>
          <a:xfrm>
            <a:off x="7123059" y="3164212"/>
            <a:ext cx="206403" cy="206403"/>
          </a:xfrm>
          <a:prstGeom prst="rect">
            <a:avLst/>
          </a:prstGeom>
        </p:spPr>
      </p:pic>
      <p:pic>
        <p:nvPicPr>
          <p:cNvPr id="227" name="Picture 226"/>
          <p:cNvPicPr>
            <a:picLocks noChangeAspect="1"/>
          </p:cNvPicPr>
          <p:nvPr/>
        </p:nvPicPr>
        <p:blipFill>
          <a:blip r:embed="rId2">
            <a:duotone>
              <a:schemeClr val="accent1">
                <a:shade val="45000"/>
                <a:satMod val="135000"/>
              </a:schemeClr>
              <a:prstClr val="white"/>
            </a:duotone>
          </a:blip>
          <a:stretch>
            <a:fillRect/>
          </a:stretch>
        </p:blipFill>
        <p:spPr>
          <a:xfrm>
            <a:off x="8630051" y="2739501"/>
            <a:ext cx="206403" cy="206403"/>
          </a:xfrm>
          <a:prstGeom prst="rect">
            <a:avLst/>
          </a:prstGeom>
        </p:spPr>
      </p:pic>
      <p:pic>
        <p:nvPicPr>
          <p:cNvPr id="228" name="Picture 227"/>
          <p:cNvPicPr>
            <a:picLocks noChangeAspect="1"/>
          </p:cNvPicPr>
          <p:nvPr/>
        </p:nvPicPr>
        <p:blipFill>
          <a:blip r:embed="rId2">
            <a:duotone>
              <a:schemeClr val="accent1">
                <a:shade val="45000"/>
                <a:satMod val="135000"/>
              </a:schemeClr>
              <a:prstClr val="white"/>
            </a:duotone>
          </a:blip>
          <a:stretch>
            <a:fillRect/>
          </a:stretch>
        </p:blipFill>
        <p:spPr>
          <a:xfrm>
            <a:off x="8885024" y="2595126"/>
            <a:ext cx="206403" cy="206403"/>
          </a:xfrm>
          <a:prstGeom prst="rect">
            <a:avLst/>
          </a:prstGeom>
        </p:spPr>
      </p:pic>
      <p:pic>
        <p:nvPicPr>
          <p:cNvPr id="229" name="Picture 228"/>
          <p:cNvPicPr>
            <a:picLocks noChangeAspect="1"/>
          </p:cNvPicPr>
          <p:nvPr/>
        </p:nvPicPr>
        <p:blipFill>
          <a:blip r:embed="rId3">
            <a:duotone>
              <a:prstClr val="black"/>
              <a:schemeClr val="tx1">
                <a:tint val="45000"/>
                <a:satMod val="400000"/>
              </a:schemeClr>
            </a:duotone>
          </a:blip>
          <a:stretch>
            <a:fillRect/>
          </a:stretch>
        </p:blipFill>
        <p:spPr>
          <a:xfrm>
            <a:off x="9025919" y="2422061"/>
            <a:ext cx="206403" cy="206403"/>
          </a:xfrm>
          <a:prstGeom prst="rect">
            <a:avLst/>
          </a:prstGeom>
        </p:spPr>
      </p:pic>
      <p:pic>
        <p:nvPicPr>
          <p:cNvPr id="230" name="Picture 229"/>
          <p:cNvPicPr>
            <a:picLocks noChangeAspect="1"/>
          </p:cNvPicPr>
          <p:nvPr/>
        </p:nvPicPr>
        <p:blipFill>
          <a:blip r:embed="rId3">
            <a:duotone>
              <a:prstClr val="black"/>
              <a:schemeClr val="tx1">
                <a:tint val="45000"/>
                <a:satMod val="400000"/>
              </a:schemeClr>
            </a:duotone>
          </a:blip>
          <a:stretch>
            <a:fillRect/>
          </a:stretch>
        </p:blipFill>
        <p:spPr>
          <a:xfrm>
            <a:off x="8496286" y="2380694"/>
            <a:ext cx="206403" cy="206403"/>
          </a:xfrm>
          <a:prstGeom prst="rect">
            <a:avLst/>
          </a:prstGeom>
        </p:spPr>
      </p:pic>
      <p:pic>
        <p:nvPicPr>
          <p:cNvPr id="231" name="Picture 230"/>
          <p:cNvPicPr>
            <a:picLocks noChangeAspect="1"/>
          </p:cNvPicPr>
          <p:nvPr/>
        </p:nvPicPr>
        <p:blipFill>
          <a:blip r:embed="rId3">
            <a:duotone>
              <a:prstClr val="black"/>
              <a:schemeClr val="tx1">
                <a:tint val="45000"/>
                <a:satMod val="400000"/>
              </a:schemeClr>
            </a:duotone>
          </a:blip>
          <a:stretch>
            <a:fillRect/>
          </a:stretch>
        </p:blipFill>
        <p:spPr>
          <a:xfrm>
            <a:off x="7415018" y="3199560"/>
            <a:ext cx="206403" cy="206403"/>
          </a:xfrm>
          <a:prstGeom prst="rect">
            <a:avLst/>
          </a:prstGeom>
        </p:spPr>
      </p:pic>
      <p:pic>
        <p:nvPicPr>
          <p:cNvPr id="232" name="Picture 2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4006" y="2079218"/>
            <a:ext cx="208504" cy="208504"/>
          </a:xfrm>
          <a:prstGeom prst="rect">
            <a:avLst/>
          </a:prstGeom>
        </p:spPr>
      </p:pic>
      <p:pic>
        <p:nvPicPr>
          <p:cNvPr id="233" name="Picture 2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5981" y="2822361"/>
            <a:ext cx="208504" cy="208504"/>
          </a:xfrm>
          <a:prstGeom prst="rect">
            <a:avLst/>
          </a:prstGeom>
        </p:spPr>
      </p:pic>
      <p:pic>
        <p:nvPicPr>
          <p:cNvPr id="234" name="Picture 2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0022" y="2624454"/>
            <a:ext cx="208504" cy="208504"/>
          </a:xfrm>
          <a:prstGeom prst="rect">
            <a:avLst/>
          </a:prstGeom>
        </p:spPr>
      </p:pic>
      <p:sp>
        <p:nvSpPr>
          <p:cNvPr id="6" name="Title 5"/>
          <p:cNvSpPr>
            <a:spLocks noGrp="1"/>
          </p:cNvSpPr>
          <p:nvPr>
            <p:ph type="title"/>
          </p:nvPr>
        </p:nvSpPr>
        <p:spPr/>
        <p:txBody>
          <a:bodyPr/>
          <a:lstStyle/>
          <a:p>
            <a:r>
              <a:rPr lang="en-US" dirty="0"/>
              <a:t>A web app’s journey towards </a:t>
            </a:r>
            <a:r>
              <a:rPr lang="en-US" dirty="0" smtClean="0"/>
              <a:t>scalability</a:t>
            </a:r>
            <a:endParaRPr lang="en-US" dirty="0"/>
          </a:p>
        </p:txBody>
      </p:sp>
      <p:sp>
        <p:nvSpPr>
          <p:cNvPr id="100" name="Arc 99"/>
          <p:cNvSpPr/>
          <p:nvPr/>
        </p:nvSpPr>
        <p:spPr>
          <a:xfrm rot="20321391" flipH="1">
            <a:off x="2447185" y="4431266"/>
            <a:ext cx="4353999" cy="2710915"/>
          </a:xfrm>
          <a:prstGeom prst="arc">
            <a:avLst>
              <a:gd name="adj1" fmla="val 14393629"/>
              <a:gd name="adj2" fmla="val 20962387"/>
            </a:avLst>
          </a:prstGeom>
          <a:ln w="571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FFFFFF"/>
              </a:solidFill>
            </a:endParaRPr>
          </a:p>
        </p:txBody>
      </p:sp>
      <p:cxnSp>
        <p:nvCxnSpPr>
          <p:cNvPr id="101" name="Straight Arrow Connector 100"/>
          <p:cNvCxnSpPr/>
          <p:nvPr/>
        </p:nvCxnSpPr>
        <p:spPr>
          <a:xfrm flipV="1">
            <a:off x="4846637" y="2356538"/>
            <a:ext cx="4370683" cy="1978924"/>
          </a:xfrm>
          <a:prstGeom prst="straightConnector1">
            <a:avLst/>
          </a:prstGeom>
          <a:ln w="571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662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par>
                          <p:cTn id="14" fill="hold">
                            <p:stCondLst>
                              <p:cond delay="500"/>
                            </p:stCondLst>
                            <p:childTnLst>
                              <p:par>
                                <p:cTn id="15" presetID="1" presetClass="entr" presetSubtype="0" fill="hold" nodeType="afterEffect">
                                  <p:stCondLst>
                                    <p:cond delay="25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750"/>
                            </p:stCondLst>
                            <p:childTnLst>
                              <p:par>
                                <p:cTn id="18" presetID="1" presetClass="entr" presetSubtype="0" fill="hold" nodeType="afterEffect">
                                  <p:stCondLst>
                                    <p:cond delay="0"/>
                                  </p:stCondLst>
                                  <p:childTnLst>
                                    <p:set>
                                      <p:cBhvr>
                                        <p:cTn id="19" dur="1" fill="hold">
                                          <p:stCondLst>
                                            <p:cond delay="0"/>
                                          </p:stCondLst>
                                        </p:cTn>
                                        <p:tgtEl>
                                          <p:spTgt spid="124"/>
                                        </p:tgtEl>
                                        <p:attrNameLst>
                                          <p:attrName>style.visibility</p:attrName>
                                        </p:attrNameLst>
                                      </p:cBhvr>
                                      <p:to>
                                        <p:strVal val="visible"/>
                                      </p:to>
                                    </p:set>
                                  </p:childTnLst>
                                </p:cTn>
                              </p:par>
                            </p:childTnLst>
                          </p:cTn>
                        </p:par>
                        <p:par>
                          <p:cTn id="20" fill="hold">
                            <p:stCondLst>
                              <p:cond delay="750"/>
                            </p:stCondLst>
                            <p:childTnLst>
                              <p:par>
                                <p:cTn id="21" presetID="1" presetClass="entr" presetSubtype="0" fill="hold" nodeType="after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par>
                          <p:cTn id="23" fill="hold">
                            <p:stCondLst>
                              <p:cond delay="750"/>
                            </p:stCondLst>
                            <p:childTnLst>
                              <p:par>
                                <p:cTn id="24" presetID="1" presetClass="entr" presetSubtype="0" fill="hold" nodeType="afterEffect">
                                  <p:stCondLst>
                                    <p:cond delay="0"/>
                                  </p:stCondLst>
                                  <p:childTnLst>
                                    <p:set>
                                      <p:cBhvr>
                                        <p:cTn id="25" dur="1" fill="hold">
                                          <p:stCondLst>
                                            <p:cond delay="0"/>
                                          </p:stCondLst>
                                        </p:cTn>
                                        <p:tgtEl>
                                          <p:spTgt spid="127"/>
                                        </p:tgtEl>
                                        <p:attrNameLst>
                                          <p:attrName>style.visibility</p:attrName>
                                        </p:attrNameLst>
                                      </p:cBhvr>
                                      <p:to>
                                        <p:strVal val="visible"/>
                                      </p:to>
                                    </p:set>
                                  </p:childTnLst>
                                </p:cTn>
                              </p:par>
                            </p:childTnLst>
                          </p:cTn>
                        </p:par>
                        <p:par>
                          <p:cTn id="26" fill="hold">
                            <p:stCondLst>
                              <p:cond delay="750"/>
                            </p:stCondLst>
                            <p:childTnLst>
                              <p:par>
                                <p:cTn id="27" presetID="1" presetClass="entr" presetSubtype="0" fill="hold" nodeType="afterEffect">
                                  <p:stCondLst>
                                    <p:cond delay="0"/>
                                  </p:stCondLst>
                                  <p:childTnLst>
                                    <p:set>
                                      <p:cBhvr>
                                        <p:cTn id="28" dur="1" fill="hold">
                                          <p:stCondLst>
                                            <p:cond delay="0"/>
                                          </p:stCondLst>
                                        </p:cTn>
                                        <p:tgtEl>
                                          <p:spTgt spid="128"/>
                                        </p:tgtEl>
                                        <p:attrNameLst>
                                          <p:attrName>style.visibility</p:attrName>
                                        </p:attrNameLst>
                                      </p:cBhvr>
                                      <p:to>
                                        <p:strVal val="visible"/>
                                      </p:to>
                                    </p:set>
                                  </p:childTnLst>
                                </p:cTn>
                              </p:par>
                            </p:childTnLst>
                          </p:cTn>
                        </p:par>
                        <p:par>
                          <p:cTn id="29" fill="hold">
                            <p:stCondLst>
                              <p:cond delay="750"/>
                            </p:stCondLst>
                            <p:childTnLst>
                              <p:par>
                                <p:cTn id="30" presetID="1" presetClass="entr" presetSubtype="0" fill="hold" nodeType="afterEffect">
                                  <p:stCondLst>
                                    <p:cond delay="0"/>
                                  </p:stCondLst>
                                  <p:childTnLst>
                                    <p:set>
                                      <p:cBhvr>
                                        <p:cTn id="31" dur="1" fill="hold">
                                          <p:stCondLst>
                                            <p:cond delay="0"/>
                                          </p:stCondLst>
                                        </p:cTn>
                                        <p:tgtEl>
                                          <p:spTgt spid="129"/>
                                        </p:tgtEl>
                                        <p:attrNameLst>
                                          <p:attrName>style.visibility</p:attrName>
                                        </p:attrNameLst>
                                      </p:cBhvr>
                                      <p:to>
                                        <p:strVal val="visible"/>
                                      </p:to>
                                    </p:set>
                                  </p:childTnLst>
                                </p:cTn>
                              </p:par>
                            </p:childTnLst>
                          </p:cTn>
                        </p:par>
                        <p:par>
                          <p:cTn id="32" fill="hold">
                            <p:stCondLst>
                              <p:cond delay="750"/>
                            </p:stCondLst>
                            <p:childTnLst>
                              <p:par>
                                <p:cTn id="33" presetID="1"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par>
                          <p:cTn id="35" fill="hold">
                            <p:stCondLst>
                              <p:cond delay="750"/>
                            </p:stCondLst>
                            <p:childTnLst>
                              <p:par>
                                <p:cTn id="36" presetID="1" presetClass="entr" presetSubtype="0" fill="hold" nodeType="afterEffect">
                                  <p:stCondLst>
                                    <p:cond delay="0"/>
                                  </p:stCondLst>
                                  <p:childTnLst>
                                    <p:set>
                                      <p:cBhvr>
                                        <p:cTn id="37" dur="1" fill="hold">
                                          <p:stCondLst>
                                            <p:cond delay="0"/>
                                          </p:stCondLst>
                                        </p:cTn>
                                        <p:tgtEl>
                                          <p:spTgt spid="130"/>
                                        </p:tgtEl>
                                        <p:attrNameLst>
                                          <p:attrName>style.visibility</p:attrName>
                                        </p:attrNameLst>
                                      </p:cBhvr>
                                      <p:to>
                                        <p:strVal val="visible"/>
                                      </p:to>
                                    </p:set>
                                  </p:childTnLst>
                                </p:cTn>
                              </p:par>
                            </p:childTnLst>
                          </p:cTn>
                        </p:par>
                        <p:par>
                          <p:cTn id="38" fill="hold">
                            <p:stCondLst>
                              <p:cond delay="750"/>
                            </p:stCondLst>
                            <p:childTnLst>
                              <p:par>
                                <p:cTn id="39" presetID="1" presetClass="entr" presetSubtype="0" fill="hold" nodeType="afterEffect">
                                  <p:stCondLst>
                                    <p:cond delay="0"/>
                                  </p:stCondLst>
                                  <p:childTnLst>
                                    <p:set>
                                      <p:cBhvr>
                                        <p:cTn id="40" dur="1" fill="hold">
                                          <p:stCondLst>
                                            <p:cond delay="0"/>
                                          </p:stCondLst>
                                        </p:cTn>
                                        <p:tgtEl>
                                          <p:spTgt spid="131"/>
                                        </p:tgtEl>
                                        <p:attrNameLst>
                                          <p:attrName>style.visibility</p:attrName>
                                        </p:attrNameLst>
                                      </p:cBhvr>
                                      <p:to>
                                        <p:strVal val="visible"/>
                                      </p:to>
                                    </p:set>
                                  </p:childTnLst>
                                </p:cTn>
                              </p:par>
                            </p:childTnLst>
                          </p:cTn>
                        </p:par>
                        <p:par>
                          <p:cTn id="41" fill="hold">
                            <p:stCondLst>
                              <p:cond delay="750"/>
                            </p:stCondLst>
                            <p:childTnLst>
                              <p:par>
                                <p:cTn id="42" presetID="1" presetClass="entr" presetSubtype="0" fill="hold" nodeType="afterEffect">
                                  <p:stCondLst>
                                    <p:cond delay="500"/>
                                  </p:stCondLst>
                                  <p:childTnLst>
                                    <p:set>
                                      <p:cBhvr>
                                        <p:cTn id="43" dur="1" fill="hold">
                                          <p:stCondLst>
                                            <p:cond delay="0"/>
                                          </p:stCondLst>
                                        </p:cTn>
                                        <p:tgtEl>
                                          <p:spTgt spid="142"/>
                                        </p:tgtEl>
                                        <p:attrNameLst>
                                          <p:attrName>style.visibility</p:attrName>
                                        </p:attrNameLst>
                                      </p:cBhvr>
                                      <p:to>
                                        <p:strVal val="visible"/>
                                      </p:to>
                                    </p:set>
                                  </p:childTnLst>
                                </p:cTn>
                              </p:par>
                            </p:childTnLst>
                          </p:cTn>
                        </p:par>
                        <p:par>
                          <p:cTn id="44" fill="hold">
                            <p:stCondLst>
                              <p:cond delay="1250"/>
                            </p:stCondLst>
                            <p:childTnLst>
                              <p:par>
                                <p:cTn id="45" presetID="1" presetClass="entr" presetSubtype="0" fill="hold" nodeType="afterEffect">
                                  <p:stCondLst>
                                    <p:cond delay="0"/>
                                  </p:stCondLst>
                                  <p:childTnLst>
                                    <p:set>
                                      <p:cBhvr>
                                        <p:cTn id="46" dur="1" fill="hold">
                                          <p:stCondLst>
                                            <p:cond delay="0"/>
                                          </p:stCondLst>
                                        </p:cTn>
                                        <p:tgtEl>
                                          <p:spTgt spid="144"/>
                                        </p:tgtEl>
                                        <p:attrNameLst>
                                          <p:attrName>style.visibility</p:attrName>
                                        </p:attrNameLst>
                                      </p:cBhvr>
                                      <p:to>
                                        <p:strVal val="visible"/>
                                      </p:to>
                                    </p:set>
                                  </p:childTnLst>
                                </p:cTn>
                              </p:par>
                            </p:childTnLst>
                          </p:cTn>
                        </p:par>
                        <p:par>
                          <p:cTn id="47" fill="hold">
                            <p:stCondLst>
                              <p:cond delay="1250"/>
                            </p:stCondLst>
                            <p:childTnLst>
                              <p:par>
                                <p:cTn id="48" presetID="1" presetClass="entr" presetSubtype="0" fill="hold" nodeType="afterEffect">
                                  <p:stCondLst>
                                    <p:cond delay="0"/>
                                  </p:stCondLst>
                                  <p:childTnLst>
                                    <p:set>
                                      <p:cBhvr>
                                        <p:cTn id="49" dur="1" fill="hold">
                                          <p:stCondLst>
                                            <p:cond delay="0"/>
                                          </p:stCondLst>
                                        </p:cTn>
                                        <p:tgtEl>
                                          <p:spTgt spid="147"/>
                                        </p:tgtEl>
                                        <p:attrNameLst>
                                          <p:attrName>style.visibility</p:attrName>
                                        </p:attrNameLst>
                                      </p:cBhvr>
                                      <p:to>
                                        <p:strVal val="visible"/>
                                      </p:to>
                                    </p:set>
                                  </p:childTnLst>
                                </p:cTn>
                              </p:par>
                            </p:childTnLst>
                          </p:cTn>
                        </p:par>
                        <p:par>
                          <p:cTn id="50" fill="hold">
                            <p:stCondLst>
                              <p:cond delay="1250"/>
                            </p:stCondLst>
                            <p:childTnLst>
                              <p:par>
                                <p:cTn id="51" presetID="1" presetClass="entr" presetSubtype="0" fill="hold" nodeType="afterEffect">
                                  <p:stCondLst>
                                    <p:cond delay="0"/>
                                  </p:stCondLst>
                                  <p:childTnLst>
                                    <p:set>
                                      <p:cBhvr>
                                        <p:cTn id="52" dur="1" fill="hold">
                                          <p:stCondLst>
                                            <p:cond delay="0"/>
                                          </p:stCondLst>
                                        </p:cTn>
                                        <p:tgtEl>
                                          <p:spTgt spid="148"/>
                                        </p:tgtEl>
                                        <p:attrNameLst>
                                          <p:attrName>style.visibility</p:attrName>
                                        </p:attrNameLst>
                                      </p:cBhvr>
                                      <p:to>
                                        <p:strVal val="visible"/>
                                      </p:to>
                                    </p:set>
                                  </p:childTnLst>
                                </p:cTn>
                              </p:par>
                            </p:childTnLst>
                          </p:cTn>
                        </p:par>
                        <p:par>
                          <p:cTn id="53" fill="hold">
                            <p:stCondLst>
                              <p:cond delay="1250"/>
                            </p:stCondLst>
                            <p:childTnLst>
                              <p:par>
                                <p:cTn id="54" presetID="1" presetClass="entr" presetSubtype="0" fill="hold" nodeType="afterEffect">
                                  <p:stCondLst>
                                    <p:cond delay="0"/>
                                  </p:stCondLst>
                                  <p:childTnLst>
                                    <p:set>
                                      <p:cBhvr>
                                        <p:cTn id="55" dur="1" fill="hold">
                                          <p:stCondLst>
                                            <p:cond delay="0"/>
                                          </p:stCondLst>
                                        </p:cTn>
                                        <p:tgtEl>
                                          <p:spTgt spid="149"/>
                                        </p:tgtEl>
                                        <p:attrNameLst>
                                          <p:attrName>style.visibility</p:attrName>
                                        </p:attrNameLst>
                                      </p:cBhvr>
                                      <p:to>
                                        <p:strVal val="visible"/>
                                      </p:to>
                                    </p:set>
                                  </p:childTnLst>
                                </p:cTn>
                              </p:par>
                            </p:childTnLst>
                          </p:cTn>
                        </p:par>
                        <p:par>
                          <p:cTn id="56" fill="hold">
                            <p:stCondLst>
                              <p:cond delay="1250"/>
                            </p:stCondLst>
                            <p:childTnLst>
                              <p:par>
                                <p:cTn id="57" presetID="1" presetClass="entr" presetSubtype="0" fill="hold" nodeType="afterEffect">
                                  <p:stCondLst>
                                    <p:cond delay="0"/>
                                  </p:stCondLst>
                                  <p:childTnLst>
                                    <p:set>
                                      <p:cBhvr>
                                        <p:cTn id="58" dur="1" fill="hold">
                                          <p:stCondLst>
                                            <p:cond delay="0"/>
                                          </p:stCondLst>
                                        </p:cTn>
                                        <p:tgtEl>
                                          <p:spTgt spid="150"/>
                                        </p:tgtEl>
                                        <p:attrNameLst>
                                          <p:attrName>style.visibility</p:attrName>
                                        </p:attrNameLst>
                                      </p:cBhvr>
                                      <p:to>
                                        <p:strVal val="visible"/>
                                      </p:to>
                                    </p:set>
                                  </p:childTnLst>
                                </p:cTn>
                              </p:par>
                            </p:childTnLst>
                          </p:cTn>
                        </p:par>
                        <p:par>
                          <p:cTn id="59" fill="hold">
                            <p:stCondLst>
                              <p:cond delay="1250"/>
                            </p:stCondLst>
                            <p:childTnLst>
                              <p:par>
                                <p:cTn id="60" presetID="1" presetClass="entr" presetSubtype="0" fill="hold" nodeType="afterEffect">
                                  <p:stCondLst>
                                    <p:cond delay="0"/>
                                  </p:stCondLst>
                                  <p:childTnLst>
                                    <p:set>
                                      <p:cBhvr>
                                        <p:cTn id="61" dur="1" fill="hold">
                                          <p:stCondLst>
                                            <p:cond delay="0"/>
                                          </p:stCondLst>
                                        </p:cTn>
                                        <p:tgtEl>
                                          <p:spTgt spid="151"/>
                                        </p:tgtEl>
                                        <p:attrNameLst>
                                          <p:attrName>style.visibility</p:attrName>
                                        </p:attrNameLst>
                                      </p:cBhvr>
                                      <p:to>
                                        <p:strVal val="visible"/>
                                      </p:to>
                                    </p:set>
                                  </p:childTnLst>
                                </p:cTn>
                              </p:par>
                            </p:childTnLst>
                          </p:cTn>
                        </p:par>
                        <p:par>
                          <p:cTn id="62" fill="hold">
                            <p:stCondLst>
                              <p:cond delay="1250"/>
                            </p:stCondLst>
                            <p:childTnLst>
                              <p:par>
                                <p:cTn id="63" presetID="1" presetClass="entr" presetSubtype="0" fill="hold" nodeType="afterEffect">
                                  <p:stCondLst>
                                    <p:cond delay="0"/>
                                  </p:stCondLst>
                                  <p:childTnLst>
                                    <p:set>
                                      <p:cBhvr>
                                        <p:cTn id="64" dur="1" fill="hold">
                                          <p:stCondLst>
                                            <p:cond delay="0"/>
                                          </p:stCondLst>
                                        </p:cTn>
                                        <p:tgtEl>
                                          <p:spTgt spid="161"/>
                                        </p:tgtEl>
                                        <p:attrNameLst>
                                          <p:attrName>style.visibility</p:attrName>
                                        </p:attrNameLst>
                                      </p:cBhvr>
                                      <p:to>
                                        <p:strVal val="visible"/>
                                      </p:to>
                                    </p:set>
                                  </p:childTnLst>
                                </p:cTn>
                              </p:par>
                            </p:childTnLst>
                          </p:cTn>
                        </p:par>
                        <p:par>
                          <p:cTn id="65" fill="hold">
                            <p:stCondLst>
                              <p:cond delay="1250"/>
                            </p:stCondLst>
                            <p:childTnLst>
                              <p:par>
                                <p:cTn id="66" presetID="1" presetClass="entr" presetSubtype="0" fill="hold" nodeType="afterEffect">
                                  <p:stCondLst>
                                    <p:cond delay="250"/>
                                  </p:stCondLst>
                                  <p:childTnLst>
                                    <p:set>
                                      <p:cBhvr>
                                        <p:cTn id="67" dur="1" fill="hold">
                                          <p:stCondLst>
                                            <p:cond delay="0"/>
                                          </p:stCondLst>
                                        </p:cTn>
                                        <p:tgtEl>
                                          <p:spTgt spid="162"/>
                                        </p:tgtEl>
                                        <p:attrNameLst>
                                          <p:attrName>style.visibility</p:attrName>
                                        </p:attrNameLst>
                                      </p:cBhvr>
                                      <p:to>
                                        <p:strVal val="visible"/>
                                      </p:to>
                                    </p:set>
                                  </p:child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163"/>
                                        </p:tgtEl>
                                        <p:attrNameLst>
                                          <p:attrName>style.visibility</p:attrName>
                                        </p:attrNameLst>
                                      </p:cBhvr>
                                      <p:to>
                                        <p:strVal val="visible"/>
                                      </p:to>
                                    </p:set>
                                  </p:childTnLst>
                                </p:cTn>
                              </p:par>
                            </p:childTnLst>
                          </p:cTn>
                        </p:par>
                        <p:par>
                          <p:cTn id="71" fill="hold">
                            <p:stCondLst>
                              <p:cond delay="1500"/>
                            </p:stCondLst>
                            <p:childTnLst>
                              <p:par>
                                <p:cTn id="72" presetID="1" presetClass="entr" presetSubtype="0" fill="hold" nodeType="afterEffect">
                                  <p:stCondLst>
                                    <p:cond delay="0"/>
                                  </p:stCondLst>
                                  <p:childTnLst>
                                    <p:set>
                                      <p:cBhvr>
                                        <p:cTn id="73" dur="1" fill="hold">
                                          <p:stCondLst>
                                            <p:cond delay="0"/>
                                          </p:stCondLst>
                                        </p:cTn>
                                        <p:tgtEl>
                                          <p:spTgt spid="164"/>
                                        </p:tgtEl>
                                        <p:attrNameLst>
                                          <p:attrName>style.visibility</p:attrName>
                                        </p:attrNameLst>
                                      </p:cBhvr>
                                      <p:to>
                                        <p:strVal val="visible"/>
                                      </p:to>
                                    </p:set>
                                  </p:childTnLst>
                                </p:cTn>
                              </p:par>
                            </p:childTnLst>
                          </p:cTn>
                        </p:par>
                        <p:par>
                          <p:cTn id="74" fill="hold">
                            <p:stCondLst>
                              <p:cond delay="1500"/>
                            </p:stCondLst>
                            <p:childTnLst>
                              <p:par>
                                <p:cTn id="75" presetID="1" presetClass="entr" presetSubtype="0" fill="hold" nodeType="afterEffect">
                                  <p:stCondLst>
                                    <p:cond delay="0"/>
                                  </p:stCondLst>
                                  <p:childTnLst>
                                    <p:set>
                                      <p:cBhvr>
                                        <p:cTn id="76" dur="1" fill="hold">
                                          <p:stCondLst>
                                            <p:cond delay="0"/>
                                          </p:stCondLst>
                                        </p:cTn>
                                        <p:tgtEl>
                                          <p:spTgt spid="165"/>
                                        </p:tgtEl>
                                        <p:attrNameLst>
                                          <p:attrName>style.visibility</p:attrName>
                                        </p:attrNameLst>
                                      </p:cBhvr>
                                      <p:to>
                                        <p:strVal val="visible"/>
                                      </p:to>
                                    </p:set>
                                  </p:childTnLst>
                                </p:cTn>
                              </p:par>
                            </p:childTnLst>
                          </p:cTn>
                        </p:par>
                        <p:par>
                          <p:cTn id="77" fill="hold">
                            <p:stCondLst>
                              <p:cond delay="1500"/>
                            </p:stCondLst>
                            <p:childTnLst>
                              <p:par>
                                <p:cTn id="78" presetID="1" presetClass="entr" presetSubtype="0" fill="hold" nodeType="afterEffect">
                                  <p:stCondLst>
                                    <p:cond delay="0"/>
                                  </p:stCondLst>
                                  <p:childTnLst>
                                    <p:set>
                                      <p:cBhvr>
                                        <p:cTn id="79" dur="1" fill="hold">
                                          <p:stCondLst>
                                            <p:cond delay="0"/>
                                          </p:stCondLst>
                                        </p:cTn>
                                        <p:tgtEl>
                                          <p:spTgt spid="166"/>
                                        </p:tgtEl>
                                        <p:attrNameLst>
                                          <p:attrName>style.visibility</p:attrName>
                                        </p:attrNameLst>
                                      </p:cBhvr>
                                      <p:to>
                                        <p:strVal val="visible"/>
                                      </p:to>
                                    </p:set>
                                  </p:childTnLst>
                                </p:cTn>
                              </p:par>
                            </p:childTnLst>
                          </p:cTn>
                        </p:par>
                        <p:par>
                          <p:cTn id="80" fill="hold">
                            <p:stCondLst>
                              <p:cond delay="1500"/>
                            </p:stCondLst>
                            <p:childTnLst>
                              <p:par>
                                <p:cTn id="81" presetID="1" presetClass="entr" presetSubtype="0" fill="hold" nodeType="afterEffect">
                                  <p:stCondLst>
                                    <p:cond delay="0"/>
                                  </p:stCondLst>
                                  <p:childTnLst>
                                    <p:set>
                                      <p:cBhvr>
                                        <p:cTn id="82" dur="1" fill="hold">
                                          <p:stCondLst>
                                            <p:cond delay="0"/>
                                          </p:stCondLst>
                                        </p:cTn>
                                        <p:tgtEl>
                                          <p:spTgt spid="167"/>
                                        </p:tgtEl>
                                        <p:attrNameLst>
                                          <p:attrName>style.visibility</p:attrName>
                                        </p:attrNameLst>
                                      </p:cBhvr>
                                      <p:to>
                                        <p:strVal val="visible"/>
                                      </p:to>
                                    </p:set>
                                  </p:childTnLst>
                                </p:cTn>
                              </p:par>
                            </p:childTnLst>
                          </p:cTn>
                        </p:par>
                        <p:par>
                          <p:cTn id="83" fill="hold">
                            <p:stCondLst>
                              <p:cond delay="1500"/>
                            </p:stCondLst>
                            <p:childTnLst>
                              <p:par>
                                <p:cTn id="84" presetID="1" presetClass="entr" presetSubtype="0" fill="hold" nodeType="afterEffect">
                                  <p:stCondLst>
                                    <p:cond delay="0"/>
                                  </p:stCondLst>
                                  <p:childTnLst>
                                    <p:set>
                                      <p:cBhvr>
                                        <p:cTn id="85" dur="1" fill="hold">
                                          <p:stCondLst>
                                            <p:cond delay="0"/>
                                          </p:stCondLst>
                                        </p:cTn>
                                        <p:tgtEl>
                                          <p:spTgt spid="168"/>
                                        </p:tgtEl>
                                        <p:attrNameLst>
                                          <p:attrName>style.visibility</p:attrName>
                                        </p:attrNameLst>
                                      </p:cBhvr>
                                      <p:to>
                                        <p:strVal val="visible"/>
                                      </p:to>
                                    </p:set>
                                  </p:childTnLst>
                                </p:cTn>
                              </p:par>
                            </p:childTnLst>
                          </p:cTn>
                        </p:par>
                        <p:par>
                          <p:cTn id="86" fill="hold">
                            <p:stCondLst>
                              <p:cond delay="1500"/>
                            </p:stCondLst>
                            <p:childTnLst>
                              <p:par>
                                <p:cTn id="87" presetID="1" presetClass="entr" presetSubtype="0" fill="hold" nodeType="afterEffect">
                                  <p:stCondLst>
                                    <p:cond delay="0"/>
                                  </p:stCondLst>
                                  <p:childTnLst>
                                    <p:set>
                                      <p:cBhvr>
                                        <p:cTn id="88" dur="1" fill="hold">
                                          <p:stCondLst>
                                            <p:cond delay="0"/>
                                          </p:stCondLst>
                                        </p:cTn>
                                        <p:tgtEl>
                                          <p:spTgt spid="169"/>
                                        </p:tgtEl>
                                        <p:attrNameLst>
                                          <p:attrName>style.visibility</p:attrName>
                                        </p:attrNameLst>
                                      </p:cBhvr>
                                      <p:to>
                                        <p:strVal val="visible"/>
                                      </p:to>
                                    </p:set>
                                  </p:childTnLst>
                                </p:cTn>
                              </p:par>
                            </p:childTnLst>
                          </p:cTn>
                        </p:par>
                        <p:par>
                          <p:cTn id="89" fill="hold">
                            <p:stCondLst>
                              <p:cond delay="1500"/>
                            </p:stCondLst>
                            <p:childTnLst>
                              <p:par>
                                <p:cTn id="90" presetID="1" presetClass="entr" presetSubtype="0" fill="hold" nodeType="afterEffect">
                                  <p:stCondLst>
                                    <p:cond delay="0"/>
                                  </p:stCondLst>
                                  <p:childTnLst>
                                    <p:set>
                                      <p:cBhvr>
                                        <p:cTn id="91" dur="1" fill="hold">
                                          <p:stCondLst>
                                            <p:cond delay="0"/>
                                          </p:stCondLst>
                                        </p:cTn>
                                        <p:tgtEl>
                                          <p:spTgt spid="170"/>
                                        </p:tgtEl>
                                        <p:attrNameLst>
                                          <p:attrName>style.visibility</p:attrName>
                                        </p:attrNameLst>
                                      </p:cBhvr>
                                      <p:to>
                                        <p:strVal val="visible"/>
                                      </p:to>
                                    </p:set>
                                  </p:childTnLst>
                                </p:cTn>
                              </p:par>
                            </p:childTnLst>
                          </p:cTn>
                        </p:par>
                        <p:par>
                          <p:cTn id="92" fill="hold">
                            <p:stCondLst>
                              <p:cond delay="1500"/>
                            </p:stCondLst>
                            <p:childTnLst>
                              <p:par>
                                <p:cTn id="93" presetID="1" presetClass="entr" presetSubtype="0" fill="hold" nodeType="afterEffect">
                                  <p:stCondLst>
                                    <p:cond delay="250"/>
                                  </p:stCondLst>
                                  <p:childTnLst>
                                    <p:set>
                                      <p:cBhvr>
                                        <p:cTn id="94" dur="1" fill="hold">
                                          <p:stCondLst>
                                            <p:cond delay="0"/>
                                          </p:stCondLst>
                                        </p:cTn>
                                        <p:tgtEl>
                                          <p:spTgt spid="171"/>
                                        </p:tgtEl>
                                        <p:attrNameLst>
                                          <p:attrName>style.visibility</p:attrName>
                                        </p:attrNameLst>
                                      </p:cBhvr>
                                      <p:to>
                                        <p:strVal val="visible"/>
                                      </p:to>
                                    </p:set>
                                  </p:childTnLst>
                                </p:cTn>
                              </p:par>
                            </p:childTnLst>
                          </p:cTn>
                        </p:par>
                        <p:par>
                          <p:cTn id="95" fill="hold">
                            <p:stCondLst>
                              <p:cond delay="1750"/>
                            </p:stCondLst>
                            <p:childTnLst>
                              <p:par>
                                <p:cTn id="96" presetID="1" presetClass="entr" presetSubtype="0" fill="hold" nodeType="afterEffect">
                                  <p:stCondLst>
                                    <p:cond delay="0"/>
                                  </p:stCondLst>
                                  <p:childTnLst>
                                    <p:set>
                                      <p:cBhvr>
                                        <p:cTn id="97" dur="1" fill="hold">
                                          <p:stCondLst>
                                            <p:cond delay="0"/>
                                          </p:stCondLst>
                                        </p:cTn>
                                        <p:tgtEl>
                                          <p:spTgt spid="172"/>
                                        </p:tgtEl>
                                        <p:attrNameLst>
                                          <p:attrName>style.visibility</p:attrName>
                                        </p:attrNameLst>
                                      </p:cBhvr>
                                      <p:to>
                                        <p:strVal val="visible"/>
                                      </p:to>
                                    </p:set>
                                  </p:childTnLst>
                                </p:cTn>
                              </p:par>
                            </p:childTnLst>
                          </p:cTn>
                        </p:par>
                        <p:par>
                          <p:cTn id="98" fill="hold">
                            <p:stCondLst>
                              <p:cond delay="1750"/>
                            </p:stCondLst>
                            <p:childTnLst>
                              <p:par>
                                <p:cTn id="99" presetID="1" presetClass="entr" presetSubtype="0" fill="hold" nodeType="afterEffect">
                                  <p:stCondLst>
                                    <p:cond delay="0"/>
                                  </p:stCondLst>
                                  <p:childTnLst>
                                    <p:set>
                                      <p:cBhvr>
                                        <p:cTn id="100" dur="1" fill="hold">
                                          <p:stCondLst>
                                            <p:cond delay="0"/>
                                          </p:stCondLst>
                                        </p:cTn>
                                        <p:tgtEl>
                                          <p:spTgt spid="173"/>
                                        </p:tgtEl>
                                        <p:attrNameLst>
                                          <p:attrName>style.visibility</p:attrName>
                                        </p:attrNameLst>
                                      </p:cBhvr>
                                      <p:to>
                                        <p:strVal val="visible"/>
                                      </p:to>
                                    </p:set>
                                  </p:childTnLst>
                                </p:cTn>
                              </p:par>
                            </p:childTnLst>
                          </p:cTn>
                        </p:par>
                        <p:par>
                          <p:cTn id="101" fill="hold">
                            <p:stCondLst>
                              <p:cond delay="1750"/>
                            </p:stCondLst>
                            <p:childTnLst>
                              <p:par>
                                <p:cTn id="102" presetID="1" presetClass="entr" presetSubtype="0" fill="hold" nodeType="afterEffect">
                                  <p:stCondLst>
                                    <p:cond delay="0"/>
                                  </p:stCondLst>
                                  <p:childTnLst>
                                    <p:set>
                                      <p:cBhvr>
                                        <p:cTn id="103" dur="1" fill="hold">
                                          <p:stCondLst>
                                            <p:cond delay="0"/>
                                          </p:stCondLst>
                                        </p:cTn>
                                        <p:tgtEl>
                                          <p:spTgt spid="174"/>
                                        </p:tgtEl>
                                        <p:attrNameLst>
                                          <p:attrName>style.visibility</p:attrName>
                                        </p:attrNameLst>
                                      </p:cBhvr>
                                      <p:to>
                                        <p:strVal val="visible"/>
                                      </p:to>
                                    </p:set>
                                  </p:childTnLst>
                                </p:cTn>
                              </p:par>
                            </p:childTnLst>
                          </p:cTn>
                        </p:par>
                        <p:par>
                          <p:cTn id="104" fill="hold">
                            <p:stCondLst>
                              <p:cond delay="1750"/>
                            </p:stCondLst>
                            <p:childTnLst>
                              <p:par>
                                <p:cTn id="105" presetID="1" presetClass="entr" presetSubtype="0" fill="hold" nodeType="afterEffect">
                                  <p:stCondLst>
                                    <p:cond delay="0"/>
                                  </p:stCondLst>
                                  <p:childTnLst>
                                    <p:set>
                                      <p:cBhvr>
                                        <p:cTn id="106" dur="1" fill="hold">
                                          <p:stCondLst>
                                            <p:cond delay="0"/>
                                          </p:stCondLst>
                                        </p:cTn>
                                        <p:tgtEl>
                                          <p:spTgt spid="175"/>
                                        </p:tgtEl>
                                        <p:attrNameLst>
                                          <p:attrName>style.visibility</p:attrName>
                                        </p:attrNameLst>
                                      </p:cBhvr>
                                      <p:to>
                                        <p:strVal val="visible"/>
                                      </p:to>
                                    </p:set>
                                  </p:childTnLst>
                                </p:cTn>
                              </p:par>
                            </p:childTnLst>
                          </p:cTn>
                        </p:par>
                        <p:par>
                          <p:cTn id="107" fill="hold">
                            <p:stCondLst>
                              <p:cond delay="1750"/>
                            </p:stCondLst>
                            <p:childTnLst>
                              <p:par>
                                <p:cTn id="108" presetID="1" presetClass="entr" presetSubtype="0" fill="hold" nodeType="afterEffect">
                                  <p:stCondLst>
                                    <p:cond delay="0"/>
                                  </p:stCondLst>
                                  <p:childTnLst>
                                    <p:set>
                                      <p:cBhvr>
                                        <p:cTn id="109" dur="1" fill="hold">
                                          <p:stCondLst>
                                            <p:cond delay="0"/>
                                          </p:stCondLst>
                                        </p:cTn>
                                        <p:tgtEl>
                                          <p:spTgt spid="176"/>
                                        </p:tgtEl>
                                        <p:attrNameLst>
                                          <p:attrName>style.visibility</p:attrName>
                                        </p:attrNameLst>
                                      </p:cBhvr>
                                      <p:to>
                                        <p:strVal val="visible"/>
                                      </p:to>
                                    </p:set>
                                  </p:childTnLst>
                                </p:cTn>
                              </p:par>
                            </p:childTnLst>
                          </p:cTn>
                        </p:par>
                        <p:par>
                          <p:cTn id="110" fill="hold">
                            <p:stCondLst>
                              <p:cond delay="1750"/>
                            </p:stCondLst>
                            <p:childTnLst>
                              <p:par>
                                <p:cTn id="111" presetID="1" presetClass="entr" presetSubtype="0" fill="hold" nodeType="afterEffect">
                                  <p:stCondLst>
                                    <p:cond delay="250"/>
                                  </p:stCondLst>
                                  <p:childTnLst>
                                    <p:set>
                                      <p:cBhvr>
                                        <p:cTn id="112" dur="1" fill="hold">
                                          <p:stCondLst>
                                            <p:cond delay="0"/>
                                          </p:stCondLst>
                                        </p:cTn>
                                        <p:tgtEl>
                                          <p:spTgt spid="177"/>
                                        </p:tgtEl>
                                        <p:attrNameLst>
                                          <p:attrName>style.visibility</p:attrName>
                                        </p:attrNameLst>
                                      </p:cBhvr>
                                      <p:to>
                                        <p:strVal val="visible"/>
                                      </p:to>
                                    </p:set>
                                  </p:childTnLst>
                                </p:cTn>
                              </p:par>
                            </p:childTnLst>
                          </p:cTn>
                        </p:par>
                        <p:par>
                          <p:cTn id="113" fill="hold">
                            <p:stCondLst>
                              <p:cond delay="2000"/>
                            </p:stCondLst>
                            <p:childTnLst>
                              <p:par>
                                <p:cTn id="114" presetID="1" presetClass="entr" presetSubtype="0" fill="hold" nodeType="afterEffect">
                                  <p:stCondLst>
                                    <p:cond delay="0"/>
                                  </p:stCondLst>
                                  <p:childTnLst>
                                    <p:set>
                                      <p:cBhvr>
                                        <p:cTn id="115" dur="1" fill="hold">
                                          <p:stCondLst>
                                            <p:cond delay="0"/>
                                          </p:stCondLst>
                                        </p:cTn>
                                        <p:tgtEl>
                                          <p:spTgt spid="178"/>
                                        </p:tgtEl>
                                        <p:attrNameLst>
                                          <p:attrName>style.visibility</p:attrName>
                                        </p:attrNameLst>
                                      </p:cBhvr>
                                      <p:to>
                                        <p:strVal val="visible"/>
                                      </p:to>
                                    </p:set>
                                  </p:childTnLst>
                                </p:cTn>
                              </p:par>
                            </p:childTnLst>
                          </p:cTn>
                        </p:par>
                        <p:par>
                          <p:cTn id="116" fill="hold">
                            <p:stCondLst>
                              <p:cond delay="2000"/>
                            </p:stCondLst>
                            <p:childTnLst>
                              <p:par>
                                <p:cTn id="117" presetID="1" presetClass="entr" presetSubtype="0" fill="hold" nodeType="afterEffect">
                                  <p:stCondLst>
                                    <p:cond delay="0"/>
                                  </p:stCondLst>
                                  <p:childTnLst>
                                    <p:set>
                                      <p:cBhvr>
                                        <p:cTn id="118" dur="1" fill="hold">
                                          <p:stCondLst>
                                            <p:cond delay="0"/>
                                          </p:stCondLst>
                                        </p:cTn>
                                        <p:tgtEl>
                                          <p:spTgt spid="179"/>
                                        </p:tgtEl>
                                        <p:attrNameLst>
                                          <p:attrName>style.visibility</p:attrName>
                                        </p:attrNameLst>
                                      </p:cBhvr>
                                      <p:to>
                                        <p:strVal val="visible"/>
                                      </p:to>
                                    </p:set>
                                  </p:childTnLst>
                                </p:cTn>
                              </p:par>
                            </p:childTnLst>
                          </p:cTn>
                        </p:par>
                        <p:par>
                          <p:cTn id="119" fill="hold">
                            <p:stCondLst>
                              <p:cond delay="2000"/>
                            </p:stCondLst>
                            <p:childTnLst>
                              <p:par>
                                <p:cTn id="120" presetID="1" presetClass="entr" presetSubtype="0" fill="hold" nodeType="afterEffect">
                                  <p:stCondLst>
                                    <p:cond delay="0"/>
                                  </p:stCondLst>
                                  <p:childTnLst>
                                    <p:set>
                                      <p:cBhvr>
                                        <p:cTn id="121" dur="1" fill="hold">
                                          <p:stCondLst>
                                            <p:cond delay="0"/>
                                          </p:stCondLst>
                                        </p:cTn>
                                        <p:tgtEl>
                                          <p:spTgt spid="180"/>
                                        </p:tgtEl>
                                        <p:attrNameLst>
                                          <p:attrName>style.visibility</p:attrName>
                                        </p:attrNameLst>
                                      </p:cBhvr>
                                      <p:to>
                                        <p:strVal val="visible"/>
                                      </p:to>
                                    </p:set>
                                  </p:childTnLst>
                                </p:cTn>
                              </p:par>
                            </p:childTnLst>
                          </p:cTn>
                        </p:par>
                        <p:par>
                          <p:cTn id="122" fill="hold">
                            <p:stCondLst>
                              <p:cond delay="2000"/>
                            </p:stCondLst>
                            <p:childTnLst>
                              <p:par>
                                <p:cTn id="123" presetID="1" presetClass="entr" presetSubtype="0" fill="hold" nodeType="afterEffect">
                                  <p:stCondLst>
                                    <p:cond delay="500"/>
                                  </p:stCondLst>
                                  <p:childTnLst>
                                    <p:set>
                                      <p:cBhvr>
                                        <p:cTn id="124" dur="1" fill="hold">
                                          <p:stCondLst>
                                            <p:cond delay="0"/>
                                          </p:stCondLst>
                                        </p:cTn>
                                        <p:tgtEl>
                                          <p:spTgt spid="181"/>
                                        </p:tgtEl>
                                        <p:attrNameLst>
                                          <p:attrName>style.visibility</p:attrName>
                                        </p:attrNameLst>
                                      </p:cBhvr>
                                      <p:to>
                                        <p:strVal val="visible"/>
                                      </p:to>
                                    </p:set>
                                  </p:childTnLst>
                                </p:cTn>
                              </p:par>
                            </p:childTnLst>
                          </p:cTn>
                        </p:par>
                        <p:par>
                          <p:cTn id="125" fill="hold">
                            <p:stCondLst>
                              <p:cond delay="2500"/>
                            </p:stCondLst>
                            <p:childTnLst>
                              <p:par>
                                <p:cTn id="126" presetID="1" presetClass="entr" presetSubtype="0" fill="hold" nodeType="afterEffect">
                                  <p:stCondLst>
                                    <p:cond delay="0"/>
                                  </p:stCondLst>
                                  <p:childTnLst>
                                    <p:set>
                                      <p:cBhvr>
                                        <p:cTn id="127" dur="1" fill="hold">
                                          <p:stCondLst>
                                            <p:cond delay="0"/>
                                          </p:stCondLst>
                                        </p:cTn>
                                        <p:tgtEl>
                                          <p:spTgt spid="182"/>
                                        </p:tgtEl>
                                        <p:attrNameLst>
                                          <p:attrName>style.visibility</p:attrName>
                                        </p:attrNameLst>
                                      </p:cBhvr>
                                      <p:to>
                                        <p:strVal val="visible"/>
                                      </p:to>
                                    </p:set>
                                  </p:childTnLst>
                                </p:cTn>
                              </p:par>
                            </p:childTnLst>
                          </p:cTn>
                        </p:par>
                        <p:par>
                          <p:cTn id="128" fill="hold">
                            <p:stCondLst>
                              <p:cond delay="2500"/>
                            </p:stCondLst>
                            <p:childTnLst>
                              <p:par>
                                <p:cTn id="129" presetID="1" presetClass="entr" presetSubtype="0" fill="hold" nodeType="afterEffect">
                                  <p:stCondLst>
                                    <p:cond delay="0"/>
                                  </p:stCondLst>
                                  <p:childTnLst>
                                    <p:set>
                                      <p:cBhvr>
                                        <p:cTn id="130" dur="1" fill="hold">
                                          <p:stCondLst>
                                            <p:cond delay="0"/>
                                          </p:stCondLst>
                                        </p:cTn>
                                        <p:tgtEl>
                                          <p:spTgt spid="183"/>
                                        </p:tgtEl>
                                        <p:attrNameLst>
                                          <p:attrName>style.visibility</p:attrName>
                                        </p:attrNameLst>
                                      </p:cBhvr>
                                      <p:to>
                                        <p:strVal val="visible"/>
                                      </p:to>
                                    </p:set>
                                  </p:childTnLst>
                                </p:cTn>
                              </p:par>
                            </p:childTnLst>
                          </p:cTn>
                        </p:par>
                        <p:par>
                          <p:cTn id="131" fill="hold">
                            <p:stCondLst>
                              <p:cond delay="2500"/>
                            </p:stCondLst>
                            <p:childTnLst>
                              <p:par>
                                <p:cTn id="132" presetID="1" presetClass="entr" presetSubtype="0" fill="hold" nodeType="afterEffect">
                                  <p:stCondLst>
                                    <p:cond delay="0"/>
                                  </p:stCondLst>
                                  <p:childTnLst>
                                    <p:set>
                                      <p:cBhvr>
                                        <p:cTn id="133" dur="1" fill="hold">
                                          <p:stCondLst>
                                            <p:cond delay="0"/>
                                          </p:stCondLst>
                                        </p:cTn>
                                        <p:tgtEl>
                                          <p:spTgt spid="184"/>
                                        </p:tgtEl>
                                        <p:attrNameLst>
                                          <p:attrName>style.visibility</p:attrName>
                                        </p:attrNameLst>
                                      </p:cBhvr>
                                      <p:to>
                                        <p:strVal val="visible"/>
                                      </p:to>
                                    </p:set>
                                  </p:childTnLst>
                                </p:cTn>
                              </p:par>
                            </p:childTnLst>
                          </p:cTn>
                        </p:par>
                        <p:par>
                          <p:cTn id="134" fill="hold">
                            <p:stCondLst>
                              <p:cond delay="2500"/>
                            </p:stCondLst>
                            <p:childTnLst>
                              <p:par>
                                <p:cTn id="135" presetID="1" presetClass="entr" presetSubtype="0" fill="hold" nodeType="afterEffect">
                                  <p:stCondLst>
                                    <p:cond delay="0"/>
                                  </p:stCondLst>
                                  <p:childTnLst>
                                    <p:set>
                                      <p:cBhvr>
                                        <p:cTn id="136" dur="1" fill="hold">
                                          <p:stCondLst>
                                            <p:cond delay="0"/>
                                          </p:stCondLst>
                                        </p:cTn>
                                        <p:tgtEl>
                                          <p:spTgt spid="185"/>
                                        </p:tgtEl>
                                        <p:attrNameLst>
                                          <p:attrName>style.visibility</p:attrName>
                                        </p:attrNameLst>
                                      </p:cBhvr>
                                      <p:to>
                                        <p:strVal val="visible"/>
                                      </p:to>
                                    </p:set>
                                  </p:childTnLst>
                                </p:cTn>
                              </p:par>
                            </p:childTnLst>
                          </p:cTn>
                        </p:par>
                        <p:par>
                          <p:cTn id="137" fill="hold">
                            <p:stCondLst>
                              <p:cond delay="2500"/>
                            </p:stCondLst>
                            <p:childTnLst>
                              <p:par>
                                <p:cTn id="138" presetID="1" presetClass="entr" presetSubtype="0" fill="hold" nodeType="afterEffect">
                                  <p:stCondLst>
                                    <p:cond delay="0"/>
                                  </p:stCondLst>
                                  <p:childTnLst>
                                    <p:set>
                                      <p:cBhvr>
                                        <p:cTn id="139" dur="1" fill="hold">
                                          <p:stCondLst>
                                            <p:cond delay="0"/>
                                          </p:stCondLst>
                                        </p:cTn>
                                        <p:tgtEl>
                                          <p:spTgt spid="186"/>
                                        </p:tgtEl>
                                        <p:attrNameLst>
                                          <p:attrName>style.visibility</p:attrName>
                                        </p:attrNameLst>
                                      </p:cBhvr>
                                      <p:to>
                                        <p:strVal val="visible"/>
                                      </p:to>
                                    </p:set>
                                  </p:childTnLst>
                                </p:cTn>
                              </p:par>
                            </p:childTnLst>
                          </p:cTn>
                        </p:par>
                        <p:par>
                          <p:cTn id="140" fill="hold">
                            <p:stCondLst>
                              <p:cond delay="2500"/>
                            </p:stCondLst>
                            <p:childTnLst>
                              <p:par>
                                <p:cTn id="141" presetID="1" presetClass="entr" presetSubtype="0" fill="hold" nodeType="afterEffect">
                                  <p:stCondLst>
                                    <p:cond delay="0"/>
                                  </p:stCondLst>
                                  <p:childTnLst>
                                    <p:set>
                                      <p:cBhvr>
                                        <p:cTn id="142" dur="1" fill="hold">
                                          <p:stCondLst>
                                            <p:cond delay="0"/>
                                          </p:stCondLst>
                                        </p:cTn>
                                        <p:tgtEl>
                                          <p:spTgt spid="187"/>
                                        </p:tgtEl>
                                        <p:attrNameLst>
                                          <p:attrName>style.visibility</p:attrName>
                                        </p:attrNameLst>
                                      </p:cBhvr>
                                      <p:to>
                                        <p:strVal val="visible"/>
                                      </p:to>
                                    </p:set>
                                  </p:childTnLst>
                                </p:cTn>
                              </p:par>
                            </p:childTnLst>
                          </p:cTn>
                        </p:par>
                        <p:par>
                          <p:cTn id="143" fill="hold">
                            <p:stCondLst>
                              <p:cond delay="2500"/>
                            </p:stCondLst>
                            <p:childTnLst>
                              <p:par>
                                <p:cTn id="144" presetID="1" presetClass="entr" presetSubtype="0" fill="hold" nodeType="afterEffect">
                                  <p:stCondLst>
                                    <p:cond delay="0"/>
                                  </p:stCondLst>
                                  <p:childTnLst>
                                    <p:set>
                                      <p:cBhvr>
                                        <p:cTn id="145" dur="1" fill="hold">
                                          <p:stCondLst>
                                            <p:cond delay="0"/>
                                          </p:stCondLst>
                                        </p:cTn>
                                        <p:tgtEl>
                                          <p:spTgt spid="188"/>
                                        </p:tgtEl>
                                        <p:attrNameLst>
                                          <p:attrName>style.visibility</p:attrName>
                                        </p:attrNameLst>
                                      </p:cBhvr>
                                      <p:to>
                                        <p:strVal val="visible"/>
                                      </p:to>
                                    </p:set>
                                  </p:childTnLst>
                                </p:cTn>
                              </p:par>
                            </p:childTnLst>
                          </p:cTn>
                        </p:par>
                        <p:par>
                          <p:cTn id="146" fill="hold">
                            <p:stCondLst>
                              <p:cond delay="2500"/>
                            </p:stCondLst>
                            <p:childTnLst>
                              <p:par>
                                <p:cTn id="147" presetID="1" presetClass="entr" presetSubtype="0" fill="hold" nodeType="afterEffect">
                                  <p:stCondLst>
                                    <p:cond delay="250"/>
                                  </p:stCondLst>
                                  <p:childTnLst>
                                    <p:set>
                                      <p:cBhvr>
                                        <p:cTn id="148" dur="1" fill="hold">
                                          <p:stCondLst>
                                            <p:cond delay="0"/>
                                          </p:stCondLst>
                                        </p:cTn>
                                        <p:tgtEl>
                                          <p:spTgt spid="189"/>
                                        </p:tgtEl>
                                        <p:attrNameLst>
                                          <p:attrName>style.visibility</p:attrName>
                                        </p:attrNameLst>
                                      </p:cBhvr>
                                      <p:to>
                                        <p:strVal val="visible"/>
                                      </p:to>
                                    </p:set>
                                  </p:childTnLst>
                                </p:cTn>
                              </p:par>
                            </p:childTnLst>
                          </p:cTn>
                        </p:par>
                        <p:par>
                          <p:cTn id="149" fill="hold">
                            <p:stCondLst>
                              <p:cond delay="2750"/>
                            </p:stCondLst>
                            <p:childTnLst>
                              <p:par>
                                <p:cTn id="150" presetID="1" presetClass="entr" presetSubtype="0" fill="hold" nodeType="afterEffect">
                                  <p:stCondLst>
                                    <p:cond delay="0"/>
                                  </p:stCondLst>
                                  <p:childTnLst>
                                    <p:set>
                                      <p:cBhvr>
                                        <p:cTn id="151" dur="1" fill="hold">
                                          <p:stCondLst>
                                            <p:cond delay="0"/>
                                          </p:stCondLst>
                                        </p:cTn>
                                        <p:tgtEl>
                                          <p:spTgt spid="190"/>
                                        </p:tgtEl>
                                        <p:attrNameLst>
                                          <p:attrName>style.visibility</p:attrName>
                                        </p:attrNameLst>
                                      </p:cBhvr>
                                      <p:to>
                                        <p:strVal val="visible"/>
                                      </p:to>
                                    </p:set>
                                  </p:childTnLst>
                                </p:cTn>
                              </p:par>
                            </p:childTnLst>
                          </p:cTn>
                        </p:par>
                        <p:par>
                          <p:cTn id="152" fill="hold">
                            <p:stCondLst>
                              <p:cond delay="2750"/>
                            </p:stCondLst>
                            <p:childTnLst>
                              <p:par>
                                <p:cTn id="153" presetID="1" presetClass="entr" presetSubtype="0" fill="hold" nodeType="afterEffect">
                                  <p:stCondLst>
                                    <p:cond delay="0"/>
                                  </p:stCondLst>
                                  <p:childTnLst>
                                    <p:set>
                                      <p:cBhvr>
                                        <p:cTn id="154" dur="1" fill="hold">
                                          <p:stCondLst>
                                            <p:cond delay="0"/>
                                          </p:stCondLst>
                                        </p:cTn>
                                        <p:tgtEl>
                                          <p:spTgt spid="191"/>
                                        </p:tgtEl>
                                        <p:attrNameLst>
                                          <p:attrName>style.visibility</p:attrName>
                                        </p:attrNameLst>
                                      </p:cBhvr>
                                      <p:to>
                                        <p:strVal val="visible"/>
                                      </p:to>
                                    </p:set>
                                  </p:childTnLst>
                                </p:cTn>
                              </p:par>
                            </p:childTnLst>
                          </p:cTn>
                        </p:par>
                        <p:par>
                          <p:cTn id="155" fill="hold">
                            <p:stCondLst>
                              <p:cond delay="2750"/>
                            </p:stCondLst>
                            <p:childTnLst>
                              <p:par>
                                <p:cTn id="156" presetID="1" presetClass="entr" presetSubtype="0" fill="hold" nodeType="afterEffect">
                                  <p:stCondLst>
                                    <p:cond delay="0"/>
                                  </p:stCondLst>
                                  <p:childTnLst>
                                    <p:set>
                                      <p:cBhvr>
                                        <p:cTn id="157" dur="1" fill="hold">
                                          <p:stCondLst>
                                            <p:cond delay="0"/>
                                          </p:stCondLst>
                                        </p:cTn>
                                        <p:tgtEl>
                                          <p:spTgt spid="192"/>
                                        </p:tgtEl>
                                        <p:attrNameLst>
                                          <p:attrName>style.visibility</p:attrName>
                                        </p:attrNameLst>
                                      </p:cBhvr>
                                      <p:to>
                                        <p:strVal val="visible"/>
                                      </p:to>
                                    </p:set>
                                  </p:childTnLst>
                                </p:cTn>
                              </p:par>
                            </p:childTnLst>
                          </p:cTn>
                        </p:par>
                        <p:par>
                          <p:cTn id="158" fill="hold">
                            <p:stCondLst>
                              <p:cond delay="2750"/>
                            </p:stCondLst>
                            <p:childTnLst>
                              <p:par>
                                <p:cTn id="159" presetID="1" presetClass="entr" presetSubtype="0" fill="hold" nodeType="afterEffect">
                                  <p:stCondLst>
                                    <p:cond delay="0"/>
                                  </p:stCondLst>
                                  <p:childTnLst>
                                    <p:set>
                                      <p:cBhvr>
                                        <p:cTn id="160" dur="1" fill="hold">
                                          <p:stCondLst>
                                            <p:cond delay="0"/>
                                          </p:stCondLst>
                                        </p:cTn>
                                        <p:tgtEl>
                                          <p:spTgt spid="193"/>
                                        </p:tgtEl>
                                        <p:attrNameLst>
                                          <p:attrName>style.visibility</p:attrName>
                                        </p:attrNameLst>
                                      </p:cBhvr>
                                      <p:to>
                                        <p:strVal val="visible"/>
                                      </p:to>
                                    </p:set>
                                  </p:childTnLst>
                                </p:cTn>
                              </p:par>
                            </p:childTnLst>
                          </p:cTn>
                        </p:par>
                        <p:par>
                          <p:cTn id="161" fill="hold">
                            <p:stCondLst>
                              <p:cond delay="2750"/>
                            </p:stCondLst>
                            <p:childTnLst>
                              <p:par>
                                <p:cTn id="162" presetID="1" presetClass="entr" presetSubtype="0" fill="hold" nodeType="afterEffect">
                                  <p:stCondLst>
                                    <p:cond delay="0"/>
                                  </p:stCondLst>
                                  <p:childTnLst>
                                    <p:set>
                                      <p:cBhvr>
                                        <p:cTn id="163" dur="1" fill="hold">
                                          <p:stCondLst>
                                            <p:cond delay="0"/>
                                          </p:stCondLst>
                                        </p:cTn>
                                        <p:tgtEl>
                                          <p:spTgt spid="194"/>
                                        </p:tgtEl>
                                        <p:attrNameLst>
                                          <p:attrName>style.visibility</p:attrName>
                                        </p:attrNameLst>
                                      </p:cBhvr>
                                      <p:to>
                                        <p:strVal val="visible"/>
                                      </p:to>
                                    </p:set>
                                  </p:childTnLst>
                                </p:cTn>
                              </p:par>
                            </p:childTnLst>
                          </p:cTn>
                        </p:par>
                        <p:par>
                          <p:cTn id="164" fill="hold">
                            <p:stCondLst>
                              <p:cond delay="2750"/>
                            </p:stCondLst>
                            <p:childTnLst>
                              <p:par>
                                <p:cTn id="165" presetID="1" presetClass="entr" presetSubtype="0" fill="hold" nodeType="afterEffect">
                                  <p:stCondLst>
                                    <p:cond delay="0"/>
                                  </p:stCondLst>
                                  <p:childTnLst>
                                    <p:set>
                                      <p:cBhvr>
                                        <p:cTn id="166" dur="1" fill="hold">
                                          <p:stCondLst>
                                            <p:cond delay="0"/>
                                          </p:stCondLst>
                                        </p:cTn>
                                        <p:tgtEl>
                                          <p:spTgt spid="195"/>
                                        </p:tgtEl>
                                        <p:attrNameLst>
                                          <p:attrName>style.visibility</p:attrName>
                                        </p:attrNameLst>
                                      </p:cBhvr>
                                      <p:to>
                                        <p:strVal val="visible"/>
                                      </p:to>
                                    </p:set>
                                  </p:childTnLst>
                                </p:cTn>
                              </p:par>
                            </p:childTnLst>
                          </p:cTn>
                        </p:par>
                        <p:par>
                          <p:cTn id="167" fill="hold">
                            <p:stCondLst>
                              <p:cond delay="2750"/>
                            </p:stCondLst>
                            <p:childTnLst>
                              <p:par>
                                <p:cTn id="168" presetID="1" presetClass="entr" presetSubtype="0" fill="hold" nodeType="afterEffect">
                                  <p:stCondLst>
                                    <p:cond delay="0"/>
                                  </p:stCondLst>
                                  <p:childTnLst>
                                    <p:set>
                                      <p:cBhvr>
                                        <p:cTn id="169" dur="1" fill="hold">
                                          <p:stCondLst>
                                            <p:cond delay="0"/>
                                          </p:stCondLst>
                                        </p:cTn>
                                        <p:tgtEl>
                                          <p:spTgt spid="196"/>
                                        </p:tgtEl>
                                        <p:attrNameLst>
                                          <p:attrName>style.visibility</p:attrName>
                                        </p:attrNameLst>
                                      </p:cBhvr>
                                      <p:to>
                                        <p:strVal val="visible"/>
                                      </p:to>
                                    </p:set>
                                  </p:childTnLst>
                                </p:cTn>
                              </p:par>
                            </p:childTnLst>
                          </p:cTn>
                        </p:par>
                        <p:par>
                          <p:cTn id="170" fill="hold">
                            <p:stCondLst>
                              <p:cond delay="2750"/>
                            </p:stCondLst>
                            <p:childTnLst>
                              <p:par>
                                <p:cTn id="171" presetID="1" presetClass="entr" presetSubtype="0" fill="hold" nodeType="afterEffect">
                                  <p:stCondLst>
                                    <p:cond delay="0"/>
                                  </p:stCondLst>
                                  <p:childTnLst>
                                    <p:set>
                                      <p:cBhvr>
                                        <p:cTn id="172" dur="1" fill="hold">
                                          <p:stCondLst>
                                            <p:cond delay="0"/>
                                          </p:stCondLst>
                                        </p:cTn>
                                        <p:tgtEl>
                                          <p:spTgt spid="197"/>
                                        </p:tgtEl>
                                        <p:attrNameLst>
                                          <p:attrName>style.visibility</p:attrName>
                                        </p:attrNameLst>
                                      </p:cBhvr>
                                      <p:to>
                                        <p:strVal val="visible"/>
                                      </p:to>
                                    </p:set>
                                  </p:childTnLst>
                                </p:cTn>
                              </p:par>
                            </p:childTnLst>
                          </p:cTn>
                        </p:par>
                        <p:par>
                          <p:cTn id="173" fill="hold">
                            <p:stCondLst>
                              <p:cond delay="2750"/>
                            </p:stCondLst>
                            <p:childTnLst>
                              <p:par>
                                <p:cTn id="174" presetID="1" presetClass="entr" presetSubtype="0" fill="hold" nodeType="afterEffect">
                                  <p:stCondLst>
                                    <p:cond delay="0"/>
                                  </p:stCondLst>
                                  <p:childTnLst>
                                    <p:set>
                                      <p:cBhvr>
                                        <p:cTn id="175" dur="1" fill="hold">
                                          <p:stCondLst>
                                            <p:cond delay="0"/>
                                          </p:stCondLst>
                                        </p:cTn>
                                        <p:tgtEl>
                                          <p:spTgt spid="198"/>
                                        </p:tgtEl>
                                        <p:attrNameLst>
                                          <p:attrName>style.visibility</p:attrName>
                                        </p:attrNameLst>
                                      </p:cBhvr>
                                      <p:to>
                                        <p:strVal val="visible"/>
                                      </p:to>
                                    </p:set>
                                  </p:childTnLst>
                                </p:cTn>
                              </p:par>
                            </p:childTnLst>
                          </p:cTn>
                        </p:par>
                        <p:par>
                          <p:cTn id="176" fill="hold">
                            <p:stCondLst>
                              <p:cond delay="2750"/>
                            </p:stCondLst>
                            <p:childTnLst>
                              <p:par>
                                <p:cTn id="177" presetID="1" presetClass="entr" presetSubtype="0" fill="hold" nodeType="afterEffect">
                                  <p:stCondLst>
                                    <p:cond delay="0"/>
                                  </p:stCondLst>
                                  <p:childTnLst>
                                    <p:set>
                                      <p:cBhvr>
                                        <p:cTn id="178" dur="1" fill="hold">
                                          <p:stCondLst>
                                            <p:cond delay="0"/>
                                          </p:stCondLst>
                                        </p:cTn>
                                        <p:tgtEl>
                                          <p:spTgt spid="199"/>
                                        </p:tgtEl>
                                        <p:attrNameLst>
                                          <p:attrName>style.visibility</p:attrName>
                                        </p:attrNameLst>
                                      </p:cBhvr>
                                      <p:to>
                                        <p:strVal val="visible"/>
                                      </p:to>
                                    </p:set>
                                  </p:childTnLst>
                                </p:cTn>
                              </p:par>
                            </p:childTnLst>
                          </p:cTn>
                        </p:par>
                        <p:par>
                          <p:cTn id="179" fill="hold">
                            <p:stCondLst>
                              <p:cond delay="2750"/>
                            </p:stCondLst>
                            <p:childTnLst>
                              <p:par>
                                <p:cTn id="180" presetID="1" presetClass="entr" presetSubtype="0" fill="hold" nodeType="afterEffect">
                                  <p:stCondLst>
                                    <p:cond delay="0"/>
                                  </p:stCondLst>
                                  <p:childTnLst>
                                    <p:set>
                                      <p:cBhvr>
                                        <p:cTn id="181" dur="1" fill="hold">
                                          <p:stCondLst>
                                            <p:cond delay="0"/>
                                          </p:stCondLst>
                                        </p:cTn>
                                        <p:tgtEl>
                                          <p:spTgt spid="200"/>
                                        </p:tgtEl>
                                        <p:attrNameLst>
                                          <p:attrName>style.visibility</p:attrName>
                                        </p:attrNameLst>
                                      </p:cBhvr>
                                      <p:to>
                                        <p:strVal val="visible"/>
                                      </p:to>
                                    </p:set>
                                  </p:childTnLst>
                                </p:cTn>
                              </p:par>
                            </p:childTnLst>
                          </p:cTn>
                        </p:par>
                        <p:par>
                          <p:cTn id="182" fill="hold">
                            <p:stCondLst>
                              <p:cond delay="2750"/>
                            </p:stCondLst>
                            <p:childTnLst>
                              <p:par>
                                <p:cTn id="183" presetID="1" presetClass="entr" presetSubtype="0" fill="hold" nodeType="afterEffect">
                                  <p:stCondLst>
                                    <p:cond delay="250"/>
                                  </p:stCondLst>
                                  <p:childTnLst>
                                    <p:set>
                                      <p:cBhvr>
                                        <p:cTn id="184" dur="1" fill="hold">
                                          <p:stCondLst>
                                            <p:cond delay="0"/>
                                          </p:stCondLst>
                                        </p:cTn>
                                        <p:tgtEl>
                                          <p:spTgt spid="201"/>
                                        </p:tgtEl>
                                        <p:attrNameLst>
                                          <p:attrName>style.visibility</p:attrName>
                                        </p:attrNameLst>
                                      </p:cBhvr>
                                      <p:to>
                                        <p:strVal val="visible"/>
                                      </p:to>
                                    </p:set>
                                  </p:childTnLst>
                                </p:cTn>
                              </p:par>
                            </p:childTnLst>
                          </p:cTn>
                        </p:par>
                        <p:par>
                          <p:cTn id="185" fill="hold">
                            <p:stCondLst>
                              <p:cond delay="3000"/>
                            </p:stCondLst>
                            <p:childTnLst>
                              <p:par>
                                <p:cTn id="186" presetID="1" presetClass="entr" presetSubtype="0" fill="hold" nodeType="afterEffect">
                                  <p:stCondLst>
                                    <p:cond delay="0"/>
                                  </p:stCondLst>
                                  <p:childTnLst>
                                    <p:set>
                                      <p:cBhvr>
                                        <p:cTn id="187" dur="1" fill="hold">
                                          <p:stCondLst>
                                            <p:cond delay="0"/>
                                          </p:stCondLst>
                                        </p:cTn>
                                        <p:tgtEl>
                                          <p:spTgt spid="202"/>
                                        </p:tgtEl>
                                        <p:attrNameLst>
                                          <p:attrName>style.visibility</p:attrName>
                                        </p:attrNameLst>
                                      </p:cBhvr>
                                      <p:to>
                                        <p:strVal val="visible"/>
                                      </p:to>
                                    </p:set>
                                  </p:childTnLst>
                                </p:cTn>
                              </p:par>
                            </p:childTnLst>
                          </p:cTn>
                        </p:par>
                        <p:par>
                          <p:cTn id="188" fill="hold">
                            <p:stCondLst>
                              <p:cond delay="3000"/>
                            </p:stCondLst>
                            <p:childTnLst>
                              <p:par>
                                <p:cTn id="189" presetID="1" presetClass="entr" presetSubtype="0" fill="hold" nodeType="afterEffect">
                                  <p:stCondLst>
                                    <p:cond delay="0"/>
                                  </p:stCondLst>
                                  <p:childTnLst>
                                    <p:set>
                                      <p:cBhvr>
                                        <p:cTn id="190" dur="1" fill="hold">
                                          <p:stCondLst>
                                            <p:cond delay="0"/>
                                          </p:stCondLst>
                                        </p:cTn>
                                        <p:tgtEl>
                                          <p:spTgt spid="203"/>
                                        </p:tgtEl>
                                        <p:attrNameLst>
                                          <p:attrName>style.visibility</p:attrName>
                                        </p:attrNameLst>
                                      </p:cBhvr>
                                      <p:to>
                                        <p:strVal val="visible"/>
                                      </p:to>
                                    </p:set>
                                  </p:childTnLst>
                                </p:cTn>
                              </p:par>
                            </p:childTnLst>
                          </p:cTn>
                        </p:par>
                        <p:par>
                          <p:cTn id="191" fill="hold">
                            <p:stCondLst>
                              <p:cond delay="3000"/>
                            </p:stCondLst>
                            <p:childTnLst>
                              <p:par>
                                <p:cTn id="192" presetID="1" presetClass="entr" presetSubtype="0" fill="hold" nodeType="afterEffect">
                                  <p:stCondLst>
                                    <p:cond delay="0"/>
                                  </p:stCondLst>
                                  <p:childTnLst>
                                    <p:set>
                                      <p:cBhvr>
                                        <p:cTn id="193" dur="1" fill="hold">
                                          <p:stCondLst>
                                            <p:cond delay="0"/>
                                          </p:stCondLst>
                                        </p:cTn>
                                        <p:tgtEl>
                                          <p:spTgt spid="204"/>
                                        </p:tgtEl>
                                        <p:attrNameLst>
                                          <p:attrName>style.visibility</p:attrName>
                                        </p:attrNameLst>
                                      </p:cBhvr>
                                      <p:to>
                                        <p:strVal val="visible"/>
                                      </p:to>
                                    </p:set>
                                  </p:childTnLst>
                                </p:cTn>
                              </p:par>
                            </p:childTnLst>
                          </p:cTn>
                        </p:par>
                        <p:par>
                          <p:cTn id="194" fill="hold">
                            <p:stCondLst>
                              <p:cond delay="3000"/>
                            </p:stCondLst>
                            <p:childTnLst>
                              <p:par>
                                <p:cTn id="195" presetID="1" presetClass="entr" presetSubtype="0" fill="hold" nodeType="afterEffect">
                                  <p:stCondLst>
                                    <p:cond delay="0"/>
                                  </p:stCondLst>
                                  <p:childTnLst>
                                    <p:set>
                                      <p:cBhvr>
                                        <p:cTn id="196" dur="1" fill="hold">
                                          <p:stCondLst>
                                            <p:cond delay="0"/>
                                          </p:stCondLst>
                                        </p:cTn>
                                        <p:tgtEl>
                                          <p:spTgt spid="205"/>
                                        </p:tgtEl>
                                        <p:attrNameLst>
                                          <p:attrName>style.visibility</p:attrName>
                                        </p:attrNameLst>
                                      </p:cBhvr>
                                      <p:to>
                                        <p:strVal val="visible"/>
                                      </p:to>
                                    </p:set>
                                  </p:childTnLst>
                                </p:cTn>
                              </p:par>
                            </p:childTnLst>
                          </p:cTn>
                        </p:par>
                        <p:par>
                          <p:cTn id="197" fill="hold">
                            <p:stCondLst>
                              <p:cond delay="3000"/>
                            </p:stCondLst>
                            <p:childTnLst>
                              <p:par>
                                <p:cTn id="198" presetID="1" presetClass="entr" presetSubtype="0" fill="hold" nodeType="afterEffect">
                                  <p:stCondLst>
                                    <p:cond delay="0"/>
                                  </p:stCondLst>
                                  <p:childTnLst>
                                    <p:set>
                                      <p:cBhvr>
                                        <p:cTn id="199" dur="1" fill="hold">
                                          <p:stCondLst>
                                            <p:cond delay="0"/>
                                          </p:stCondLst>
                                        </p:cTn>
                                        <p:tgtEl>
                                          <p:spTgt spid="206"/>
                                        </p:tgtEl>
                                        <p:attrNameLst>
                                          <p:attrName>style.visibility</p:attrName>
                                        </p:attrNameLst>
                                      </p:cBhvr>
                                      <p:to>
                                        <p:strVal val="visible"/>
                                      </p:to>
                                    </p:set>
                                  </p:childTnLst>
                                </p:cTn>
                              </p:par>
                            </p:childTnLst>
                          </p:cTn>
                        </p:par>
                        <p:par>
                          <p:cTn id="200" fill="hold">
                            <p:stCondLst>
                              <p:cond delay="3000"/>
                            </p:stCondLst>
                            <p:childTnLst>
                              <p:par>
                                <p:cTn id="201" presetID="1" presetClass="entr" presetSubtype="0" fill="hold" nodeType="afterEffect">
                                  <p:stCondLst>
                                    <p:cond delay="0"/>
                                  </p:stCondLst>
                                  <p:childTnLst>
                                    <p:set>
                                      <p:cBhvr>
                                        <p:cTn id="202" dur="1" fill="hold">
                                          <p:stCondLst>
                                            <p:cond delay="0"/>
                                          </p:stCondLst>
                                        </p:cTn>
                                        <p:tgtEl>
                                          <p:spTgt spid="207"/>
                                        </p:tgtEl>
                                        <p:attrNameLst>
                                          <p:attrName>style.visibility</p:attrName>
                                        </p:attrNameLst>
                                      </p:cBhvr>
                                      <p:to>
                                        <p:strVal val="visible"/>
                                      </p:to>
                                    </p:set>
                                  </p:childTnLst>
                                </p:cTn>
                              </p:par>
                            </p:childTnLst>
                          </p:cTn>
                        </p:par>
                        <p:par>
                          <p:cTn id="203" fill="hold">
                            <p:stCondLst>
                              <p:cond delay="3000"/>
                            </p:stCondLst>
                            <p:childTnLst>
                              <p:par>
                                <p:cTn id="204" presetID="1" presetClass="entr" presetSubtype="0" fill="hold" nodeType="afterEffect">
                                  <p:stCondLst>
                                    <p:cond delay="500"/>
                                  </p:stCondLst>
                                  <p:childTnLst>
                                    <p:set>
                                      <p:cBhvr>
                                        <p:cTn id="205" dur="1" fill="hold">
                                          <p:stCondLst>
                                            <p:cond delay="0"/>
                                          </p:stCondLst>
                                        </p:cTn>
                                        <p:tgtEl>
                                          <p:spTgt spid="208"/>
                                        </p:tgtEl>
                                        <p:attrNameLst>
                                          <p:attrName>style.visibility</p:attrName>
                                        </p:attrNameLst>
                                      </p:cBhvr>
                                      <p:to>
                                        <p:strVal val="visible"/>
                                      </p:to>
                                    </p:set>
                                  </p:childTnLst>
                                </p:cTn>
                              </p:par>
                            </p:childTnLst>
                          </p:cTn>
                        </p:par>
                        <p:par>
                          <p:cTn id="206" fill="hold">
                            <p:stCondLst>
                              <p:cond delay="3500"/>
                            </p:stCondLst>
                            <p:childTnLst>
                              <p:par>
                                <p:cTn id="207" presetID="1" presetClass="entr" presetSubtype="0" fill="hold" nodeType="afterEffect">
                                  <p:stCondLst>
                                    <p:cond delay="0"/>
                                  </p:stCondLst>
                                  <p:childTnLst>
                                    <p:set>
                                      <p:cBhvr>
                                        <p:cTn id="208" dur="1" fill="hold">
                                          <p:stCondLst>
                                            <p:cond delay="0"/>
                                          </p:stCondLst>
                                        </p:cTn>
                                        <p:tgtEl>
                                          <p:spTgt spid="209"/>
                                        </p:tgtEl>
                                        <p:attrNameLst>
                                          <p:attrName>style.visibility</p:attrName>
                                        </p:attrNameLst>
                                      </p:cBhvr>
                                      <p:to>
                                        <p:strVal val="visible"/>
                                      </p:to>
                                    </p:set>
                                  </p:childTnLst>
                                </p:cTn>
                              </p:par>
                            </p:childTnLst>
                          </p:cTn>
                        </p:par>
                        <p:par>
                          <p:cTn id="209" fill="hold">
                            <p:stCondLst>
                              <p:cond delay="3500"/>
                            </p:stCondLst>
                            <p:childTnLst>
                              <p:par>
                                <p:cTn id="210" presetID="1" presetClass="entr" presetSubtype="0" fill="hold" nodeType="afterEffect">
                                  <p:stCondLst>
                                    <p:cond delay="250"/>
                                  </p:stCondLst>
                                  <p:childTnLst>
                                    <p:set>
                                      <p:cBhvr>
                                        <p:cTn id="211" dur="1" fill="hold">
                                          <p:stCondLst>
                                            <p:cond delay="0"/>
                                          </p:stCondLst>
                                        </p:cTn>
                                        <p:tgtEl>
                                          <p:spTgt spid="210"/>
                                        </p:tgtEl>
                                        <p:attrNameLst>
                                          <p:attrName>style.visibility</p:attrName>
                                        </p:attrNameLst>
                                      </p:cBhvr>
                                      <p:to>
                                        <p:strVal val="visible"/>
                                      </p:to>
                                    </p:set>
                                  </p:childTnLst>
                                </p:cTn>
                              </p:par>
                            </p:childTnLst>
                          </p:cTn>
                        </p:par>
                        <p:par>
                          <p:cTn id="212" fill="hold">
                            <p:stCondLst>
                              <p:cond delay="3750"/>
                            </p:stCondLst>
                            <p:childTnLst>
                              <p:par>
                                <p:cTn id="213" presetID="1" presetClass="entr" presetSubtype="0" fill="hold" nodeType="afterEffect">
                                  <p:stCondLst>
                                    <p:cond delay="0"/>
                                  </p:stCondLst>
                                  <p:childTnLst>
                                    <p:set>
                                      <p:cBhvr>
                                        <p:cTn id="214" dur="1" fill="hold">
                                          <p:stCondLst>
                                            <p:cond delay="0"/>
                                          </p:stCondLst>
                                        </p:cTn>
                                        <p:tgtEl>
                                          <p:spTgt spid="211"/>
                                        </p:tgtEl>
                                        <p:attrNameLst>
                                          <p:attrName>style.visibility</p:attrName>
                                        </p:attrNameLst>
                                      </p:cBhvr>
                                      <p:to>
                                        <p:strVal val="visible"/>
                                      </p:to>
                                    </p:set>
                                  </p:childTnLst>
                                </p:cTn>
                              </p:par>
                            </p:childTnLst>
                          </p:cTn>
                        </p:par>
                        <p:par>
                          <p:cTn id="215" fill="hold">
                            <p:stCondLst>
                              <p:cond delay="3750"/>
                            </p:stCondLst>
                            <p:childTnLst>
                              <p:par>
                                <p:cTn id="216" presetID="1" presetClass="entr" presetSubtype="0" fill="hold" nodeType="afterEffect">
                                  <p:stCondLst>
                                    <p:cond delay="0"/>
                                  </p:stCondLst>
                                  <p:childTnLst>
                                    <p:set>
                                      <p:cBhvr>
                                        <p:cTn id="217" dur="1" fill="hold">
                                          <p:stCondLst>
                                            <p:cond delay="0"/>
                                          </p:stCondLst>
                                        </p:cTn>
                                        <p:tgtEl>
                                          <p:spTgt spid="212"/>
                                        </p:tgtEl>
                                        <p:attrNameLst>
                                          <p:attrName>style.visibility</p:attrName>
                                        </p:attrNameLst>
                                      </p:cBhvr>
                                      <p:to>
                                        <p:strVal val="visible"/>
                                      </p:to>
                                    </p:set>
                                  </p:childTnLst>
                                </p:cTn>
                              </p:par>
                            </p:childTnLst>
                          </p:cTn>
                        </p:par>
                        <p:par>
                          <p:cTn id="218" fill="hold">
                            <p:stCondLst>
                              <p:cond delay="3750"/>
                            </p:stCondLst>
                            <p:childTnLst>
                              <p:par>
                                <p:cTn id="219" presetID="1" presetClass="entr" presetSubtype="0" fill="hold" nodeType="afterEffect">
                                  <p:stCondLst>
                                    <p:cond delay="0"/>
                                  </p:stCondLst>
                                  <p:childTnLst>
                                    <p:set>
                                      <p:cBhvr>
                                        <p:cTn id="220" dur="1" fill="hold">
                                          <p:stCondLst>
                                            <p:cond delay="0"/>
                                          </p:stCondLst>
                                        </p:cTn>
                                        <p:tgtEl>
                                          <p:spTgt spid="213"/>
                                        </p:tgtEl>
                                        <p:attrNameLst>
                                          <p:attrName>style.visibility</p:attrName>
                                        </p:attrNameLst>
                                      </p:cBhvr>
                                      <p:to>
                                        <p:strVal val="visible"/>
                                      </p:to>
                                    </p:set>
                                  </p:childTnLst>
                                </p:cTn>
                              </p:par>
                            </p:childTnLst>
                          </p:cTn>
                        </p:par>
                        <p:par>
                          <p:cTn id="221" fill="hold">
                            <p:stCondLst>
                              <p:cond delay="3750"/>
                            </p:stCondLst>
                            <p:childTnLst>
                              <p:par>
                                <p:cTn id="222" presetID="1" presetClass="entr" presetSubtype="0" fill="hold" nodeType="afterEffect">
                                  <p:stCondLst>
                                    <p:cond delay="0"/>
                                  </p:stCondLst>
                                  <p:childTnLst>
                                    <p:set>
                                      <p:cBhvr>
                                        <p:cTn id="223" dur="1" fill="hold">
                                          <p:stCondLst>
                                            <p:cond delay="0"/>
                                          </p:stCondLst>
                                        </p:cTn>
                                        <p:tgtEl>
                                          <p:spTgt spid="214"/>
                                        </p:tgtEl>
                                        <p:attrNameLst>
                                          <p:attrName>style.visibility</p:attrName>
                                        </p:attrNameLst>
                                      </p:cBhvr>
                                      <p:to>
                                        <p:strVal val="visible"/>
                                      </p:to>
                                    </p:set>
                                  </p:childTnLst>
                                </p:cTn>
                              </p:par>
                            </p:childTnLst>
                          </p:cTn>
                        </p:par>
                        <p:par>
                          <p:cTn id="224" fill="hold">
                            <p:stCondLst>
                              <p:cond delay="3750"/>
                            </p:stCondLst>
                            <p:childTnLst>
                              <p:par>
                                <p:cTn id="225" presetID="1" presetClass="entr" presetSubtype="0" fill="hold" nodeType="afterEffect">
                                  <p:stCondLst>
                                    <p:cond delay="250"/>
                                  </p:stCondLst>
                                  <p:childTnLst>
                                    <p:set>
                                      <p:cBhvr>
                                        <p:cTn id="226" dur="1" fill="hold">
                                          <p:stCondLst>
                                            <p:cond delay="0"/>
                                          </p:stCondLst>
                                        </p:cTn>
                                        <p:tgtEl>
                                          <p:spTgt spid="215"/>
                                        </p:tgtEl>
                                        <p:attrNameLst>
                                          <p:attrName>style.visibility</p:attrName>
                                        </p:attrNameLst>
                                      </p:cBhvr>
                                      <p:to>
                                        <p:strVal val="visible"/>
                                      </p:to>
                                    </p:set>
                                  </p:childTnLst>
                                </p:cTn>
                              </p:par>
                            </p:childTnLst>
                          </p:cTn>
                        </p:par>
                        <p:par>
                          <p:cTn id="227" fill="hold">
                            <p:stCondLst>
                              <p:cond delay="4000"/>
                            </p:stCondLst>
                            <p:childTnLst>
                              <p:par>
                                <p:cTn id="228" presetID="1" presetClass="entr" presetSubtype="0" fill="hold" nodeType="afterEffect">
                                  <p:stCondLst>
                                    <p:cond delay="0"/>
                                  </p:stCondLst>
                                  <p:childTnLst>
                                    <p:set>
                                      <p:cBhvr>
                                        <p:cTn id="229" dur="1" fill="hold">
                                          <p:stCondLst>
                                            <p:cond delay="0"/>
                                          </p:stCondLst>
                                        </p:cTn>
                                        <p:tgtEl>
                                          <p:spTgt spid="216"/>
                                        </p:tgtEl>
                                        <p:attrNameLst>
                                          <p:attrName>style.visibility</p:attrName>
                                        </p:attrNameLst>
                                      </p:cBhvr>
                                      <p:to>
                                        <p:strVal val="visible"/>
                                      </p:to>
                                    </p:set>
                                  </p:childTnLst>
                                </p:cTn>
                              </p:par>
                            </p:childTnLst>
                          </p:cTn>
                        </p:par>
                        <p:par>
                          <p:cTn id="230" fill="hold">
                            <p:stCondLst>
                              <p:cond delay="4000"/>
                            </p:stCondLst>
                            <p:childTnLst>
                              <p:par>
                                <p:cTn id="231" presetID="1" presetClass="entr" presetSubtype="0" fill="hold" nodeType="afterEffect">
                                  <p:stCondLst>
                                    <p:cond delay="0"/>
                                  </p:stCondLst>
                                  <p:childTnLst>
                                    <p:set>
                                      <p:cBhvr>
                                        <p:cTn id="232" dur="1" fill="hold">
                                          <p:stCondLst>
                                            <p:cond delay="0"/>
                                          </p:stCondLst>
                                        </p:cTn>
                                        <p:tgtEl>
                                          <p:spTgt spid="217"/>
                                        </p:tgtEl>
                                        <p:attrNameLst>
                                          <p:attrName>style.visibility</p:attrName>
                                        </p:attrNameLst>
                                      </p:cBhvr>
                                      <p:to>
                                        <p:strVal val="visible"/>
                                      </p:to>
                                    </p:set>
                                  </p:childTnLst>
                                </p:cTn>
                              </p:par>
                            </p:childTnLst>
                          </p:cTn>
                        </p:par>
                        <p:par>
                          <p:cTn id="233" fill="hold">
                            <p:stCondLst>
                              <p:cond delay="4000"/>
                            </p:stCondLst>
                            <p:childTnLst>
                              <p:par>
                                <p:cTn id="234" presetID="1" presetClass="entr" presetSubtype="0" fill="hold" nodeType="afterEffect">
                                  <p:stCondLst>
                                    <p:cond delay="0"/>
                                  </p:stCondLst>
                                  <p:childTnLst>
                                    <p:set>
                                      <p:cBhvr>
                                        <p:cTn id="235" dur="1" fill="hold">
                                          <p:stCondLst>
                                            <p:cond delay="0"/>
                                          </p:stCondLst>
                                        </p:cTn>
                                        <p:tgtEl>
                                          <p:spTgt spid="218"/>
                                        </p:tgtEl>
                                        <p:attrNameLst>
                                          <p:attrName>style.visibility</p:attrName>
                                        </p:attrNameLst>
                                      </p:cBhvr>
                                      <p:to>
                                        <p:strVal val="visible"/>
                                      </p:to>
                                    </p:set>
                                  </p:childTnLst>
                                </p:cTn>
                              </p:par>
                            </p:childTnLst>
                          </p:cTn>
                        </p:par>
                        <p:par>
                          <p:cTn id="236" fill="hold">
                            <p:stCondLst>
                              <p:cond delay="4000"/>
                            </p:stCondLst>
                            <p:childTnLst>
                              <p:par>
                                <p:cTn id="237" presetID="1" presetClass="entr" presetSubtype="0" fill="hold" nodeType="afterEffect">
                                  <p:stCondLst>
                                    <p:cond delay="0"/>
                                  </p:stCondLst>
                                  <p:childTnLst>
                                    <p:set>
                                      <p:cBhvr>
                                        <p:cTn id="238" dur="1" fill="hold">
                                          <p:stCondLst>
                                            <p:cond delay="0"/>
                                          </p:stCondLst>
                                        </p:cTn>
                                        <p:tgtEl>
                                          <p:spTgt spid="219"/>
                                        </p:tgtEl>
                                        <p:attrNameLst>
                                          <p:attrName>style.visibility</p:attrName>
                                        </p:attrNameLst>
                                      </p:cBhvr>
                                      <p:to>
                                        <p:strVal val="visible"/>
                                      </p:to>
                                    </p:set>
                                  </p:childTnLst>
                                </p:cTn>
                              </p:par>
                            </p:childTnLst>
                          </p:cTn>
                        </p:par>
                        <p:par>
                          <p:cTn id="239" fill="hold">
                            <p:stCondLst>
                              <p:cond delay="4000"/>
                            </p:stCondLst>
                            <p:childTnLst>
                              <p:par>
                                <p:cTn id="240" presetID="1" presetClass="entr" presetSubtype="0" fill="hold" nodeType="afterEffect">
                                  <p:stCondLst>
                                    <p:cond delay="0"/>
                                  </p:stCondLst>
                                  <p:childTnLst>
                                    <p:set>
                                      <p:cBhvr>
                                        <p:cTn id="241" dur="1" fill="hold">
                                          <p:stCondLst>
                                            <p:cond delay="0"/>
                                          </p:stCondLst>
                                        </p:cTn>
                                        <p:tgtEl>
                                          <p:spTgt spid="220"/>
                                        </p:tgtEl>
                                        <p:attrNameLst>
                                          <p:attrName>style.visibility</p:attrName>
                                        </p:attrNameLst>
                                      </p:cBhvr>
                                      <p:to>
                                        <p:strVal val="visible"/>
                                      </p:to>
                                    </p:set>
                                  </p:childTnLst>
                                </p:cTn>
                              </p:par>
                            </p:childTnLst>
                          </p:cTn>
                        </p:par>
                        <p:par>
                          <p:cTn id="242" fill="hold">
                            <p:stCondLst>
                              <p:cond delay="4000"/>
                            </p:stCondLst>
                            <p:childTnLst>
                              <p:par>
                                <p:cTn id="243" presetID="1" presetClass="entr" presetSubtype="0" fill="hold" nodeType="afterEffect">
                                  <p:stCondLst>
                                    <p:cond delay="0"/>
                                  </p:stCondLst>
                                  <p:childTnLst>
                                    <p:set>
                                      <p:cBhvr>
                                        <p:cTn id="244" dur="1" fill="hold">
                                          <p:stCondLst>
                                            <p:cond delay="0"/>
                                          </p:stCondLst>
                                        </p:cTn>
                                        <p:tgtEl>
                                          <p:spTgt spid="221"/>
                                        </p:tgtEl>
                                        <p:attrNameLst>
                                          <p:attrName>style.visibility</p:attrName>
                                        </p:attrNameLst>
                                      </p:cBhvr>
                                      <p:to>
                                        <p:strVal val="visible"/>
                                      </p:to>
                                    </p:set>
                                  </p:childTnLst>
                                </p:cTn>
                              </p:par>
                            </p:childTnLst>
                          </p:cTn>
                        </p:par>
                        <p:par>
                          <p:cTn id="245" fill="hold">
                            <p:stCondLst>
                              <p:cond delay="4000"/>
                            </p:stCondLst>
                            <p:childTnLst>
                              <p:par>
                                <p:cTn id="246" presetID="1" presetClass="entr" presetSubtype="0" fill="hold" nodeType="afterEffect">
                                  <p:stCondLst>
                                    <p:cond delay="0"/>
                                  </p:stCondLst>
                                  <p:childTnLst>
                                    <p:set>
                                      <p:cBhvr>
                                        <p:cTn id="247" dur="1" fill="hold">
                                          <p:stCondLst>
                                            <p:cond delay="0"/>
                                          </p:stCondLst>
                                        </p:cTn>
                                        <p:tgtEl>
                                          <p:spTgt spid="222"/>
                                        </p:tgtEl>
                                        <p:attrNameLst>
                                          <p:attrName>style.visibility</p:attrName>
                                        </p:attrNameLst>
                                      </p:cBhvr>
                                      <p:to>
                                        <p:strVal val="visible"/>
                                      </p:to>
                                    </p:set>
                                  </p:childTnLst>
                                </p:cTn>
                              </p:par>
                            </p:childTnLst>
                          </p:cTn>
                        </p:par>
                        <p:par>
                          <p:cTn id="248" fill="hold">
                            <p:stCondLst>
                              <p:cond delay="4000"/>
                            </p:stCondLst>
                            <p:childTnLst>
                              <p:par>
                                <p:cTn id="249" presetID="1" presetClass="entr" presetSubtype="0" fill="hold" nodeType="afterEffect">
                                  <p:stCondLst>
                                    <p:cond delay="0"/>
                                  </p:stCondLst>
                                  <p:childTnLst>
                                    <p:set>
                                      <p:cBhvr>
                                        <p:cTn id="250" dur="1" fill="hold">
                                          <p:stCondLst>
                                            <p:cond delay="0"/>
                                          </p:stCondLst>
                                        </p:cTn>
                                        <p:tgtEl>
                                          <p:spTgt spid="223"/>
                                        </p:tgtEl>
                                        <p:attrNameLst>
                                          <p:attrName>style.visibility</p:attrName>
                                        </p:attrNameLst>
                                      </p:cBhvr>
                                      <p:to>
                                        <p:strVal val="visible"/>
                                      </p:to>
                                    </p:set>
                                  </p:childTnLst>
                                </p:cTn>
                              </p:par>
                            </p:childTnLst>
                          </p:cTn>
                        </p:par>
                        <p:par>
                          <p:cTn id="251" fill="hold">
                            <p:stCondLst>
                              <p:cond delay="4000"/>
                            </p:stCondLst>
                            <p:childTnLst>
                              <p:par>
                                <p:cTn id="252" presetID="1" presetClass="entr" presetSubtype="0" fill="hold" nodeType="afterEffect">
                                  <p:stCondLst>
                                    <p:cond delay="0"/>
                                  </p:stCondLst>
                                  <p:childTnLst>
                                    <p:set>
                                      <p:cBhvr>
                                        <p:cTn id="253" dur="1" fill="hold">
                                          <p:stCondLst>
                                            <p:cond delay="0"/>
                                          </p:stCondLst>
                                        </p:cTn>
                                        <p:tgtEl>
                                          <p:spTgt spid="224"/>
                                        </p:tgtEl>
                                        <p:attrNameLst>
                                          <p:attrName>style.visibility</p:attrName>
                                        </p:attrNameLst>
                                      </p:cBhvr>
                                      <p:to>
                                        <p:strVal val="visible"/>
                                      </p:to>
                                    </p:set>
                                  </p:childTnLst>
                                </p:cTn>
                              </p:par>
                            </p:childTnLst>
                          </p:cTn>
                        </p:par>
                        <p:par>
                          <p:cTn id="254" fill="hold">
                            <p:stCondLst>
                              <p:cond delay="4000"/>
                            </p:stCondLst>
                            <p:childTnLst>
                              <p:par>
                                <p:cTn id="255" presetID="1" presetClass="entr" presetSubtype="0" fill="hold" nodeType="afterEffect">
                                  <p:stCondLst>
                                    <p:cond delay="0"/>
                                  </p:stCondLst>
                                  <p:childTnLst>
                                    <p:set>
                                      <p:cBhvr>
                                        <p:cTn id="256" dur="1" fill="hold">
                                          <p:stCondLst>
                                            <p:cond delay="0"/>
                                          </p:stCondLst>
                                        </p:cTn>
                                        <p:tgtEl>
                                          <p:spTgt spid="225"/>
                                        </p:tgtEl>
                                        <p:attrNameLst>
                                          <p:attrName>style.visibility</p:attrName>
                                        </p:attrNameLst>
                                      </p:cBhvr>
                                      <p:to>
                                        <p:strVal val="visible"/>
                                      </p:to>
                                    </p:set>
                                  </p:childTnLst>
                                </p:cTn>
                              </p:par>
                            </p:childTnLst>
                          </p:cTn>
                        </p:par>
                        <p:par>
                          <p:cTn id="257" fill="hold">
                            <p:stCondLst>
                              <p:cond delay="4000"/>
                            </p:stCondLst>
                            <p:childTnLst>
                              <p:par>
                                <p:cTn id="258" presetID="1" presetClass="entr" presetSubtype="0" fill="hold" nodeType="afterEffect">
                                  <p:stCondLst>
                                    <p:cond delay="0"/>
                                  </p:stCondLst>
                                  <p:childTnLst>
                                    <p:set>
                                      <p:cBhvr>
                                        <p:cTn id="259" dur="1" fill="hold">
                                          <p:stCondLst>
                                            <p:cond delay="0"/>
                                          </p:stCondLst>
                                        </p:cTn>
                                        <p:tgtEl>
                                          <p:spTgt spid="226"/>
                                        </p:tgtEl>
                                        <p:attrNameLst>
                                          <p:attrName>style.visibility</p:attrName>
                                        </p:attrNameLst>
                                      </p:cBhvr>
                                      <p:to>
                                        <p:strVal val="visible"/>
                                      </p:to>
                                    </p:set>
                                  </p:childTnLst>
                                </p:cTn>
                              </p:par>
                            </p:childTnLst>
                          </p:cTn>
                        </p:par>
                        <p:par>
                          <p:cTn id="260" fill="hold">
                            <p:stCondLst>
                              <p:cond delay="4000"/>
                            </p:stCondLst>
                            <p:childTnLst>
                              <p:par>
                                <p:cTn id="261" presetID="1" presetClass="entr" presetSubtype="0" fill="hold" nodeType="afterEffect">
                                  <p:stCondLst>
                                    <p:cond delay="250"/>
                                  </p:stCondLst>
                                  <p:childTnLst>
                                    <p:set>
                                      <p:cBhvr>
                                        <p:cTn id="262" dur="1" fill="hold">
                                          <p:stCondLst>
                                            <p:cond delay="0"/>
                                          </p:stCondLst>
                                        </p:cTn>
                                        <p:tgtEl>
                                          <p:spTgt spid="227"/>
                                        </p:tgtEl>
                                        <p:attrNameLst>
                                          <p:attrName>style.visibility</p:attrName>
                                        </p:attrNameLst>
                                      </p:cBhvr>
                                      <p:to>
                                        <p:strVal val="visible"/>
                                      </p:to>
                                    </p:set>
                                  </p:childTnLst>
                                </p:cTn>
                              </p:par>
                            </p:childTnLst>
                          </p:cTn>
                        </p:par>
                        <p:par>
                          <p:cTn id="263" fill="hold">
                            <p:stCondLst>
                              <p:cond delay="4250"/>
                            </p:stCondLst>
                            <p:childTnLst>
                              <p:par>
                                <p:cTn id="264" presetID="1" presetClass="entr" presetSubtype="0" fill="hold" nodeType="afterEffect">
                                  <p:stCondLst>
                                    <p:cond delay="0"/>
                                  </p:stCondLst>
                                  <p:childTnLst>
                                    <p:set>
                                      <p:cBhvr>
                                        <p:cTn id="265" dur="1" fill="hold">
                                          <p:stCondLst>
                                            <p:cond delay="0"/>
                                          </p:stCondLst>
                                        </p:cTn>
                                        <p:tgtEl>
                                          <p:spTgt spid="228"/>
                                        </p:tgtEl>
                                        <p:attrNameLst>
                                          <p:attrName>style.visibility</p:attrName>
                                        </p:attrNameLst>
                                      </p:cBhvr>
                                      <p:to>
                                        <p:strVal val="visible"/>
                                      </p:to>
                                    </p:set>
                                  </p:childTnLst>
                                </p:cTn>
                              </p:par>
                            </p:childTnLst>
                          </p:cTn>
                        </p:par>
                        <p:par>
                          <p:cTn id="266" fill="hold">
                            <p:stCondLst>
                              <p:cond delay="4250"/>
                            </p:stCondLst>
                            <p:childTnLst>
                              <p:par>
                                <p:cTn id="267" presetID="1" presetClass="entr" presetSubtype="0" fill="hold" nodeType="afterEffect">
                                  <p:stCondLst>
                                    <p:cond delay="0"/>
                                  </p:stCondLst>
                                  <p:childTnLst>
                                    <p:set>
                                      <p:cBhvr>
                                        <p:cTn id="268" dur="1" fill="hold">
                                          <p:stCondLst>
                                            <p:cond delay="0"/>
                                          </p:stCondLst>
                                        </p:cTn>
                                        <p:tgtEl>
                                          <p:spTgt spid="229"/>
                                        </p:tgtEl>
                                        <p:attrNameLst>
                                          <p:attrName>style.visibility</p:attrName>
                                        </p:attrNameLst>
                                      </p:cBhvr>
                                      <p:to>
                                        <p:strVal val="visible"/>
                                      </p:to>
                                    </p:set>
                                  </p:childTnLst>
                                </p:cTn>
                              </p:par>
                            </p:childTnLst>
                          </p:cTn>
                        </p:par>
                        <p:par>
                          <p:cTn id="269" fill="hold">
                            <p:stCondLst>
                              <p:cond delay="4250"/>
                            </p:stCondLst>
                            <p:childTnLst>
                              <p:par>
                                <p:cTn id="270" presetID="1" presetClass="entr" presetSubtype="0" fill="hold" nodeType="afterEffect">
                                  <p:stCondLst>
                                    <p:cond delay="250"/>
                                  </p:stCondLst>
                                  <p:childTnLst>
                                    <p:set>
                                      <p:cBhvr>
                                        <p:cTn id="271" dur="1" fill="hold">
                                          <p:stCondLst>
                                            <p:cond delay="0"/>
                                          </p:stCondLst>
                                        </p:cTn>
                                        <p:tgtEl>
                                          <p:spTgt spid="230"/>
                                        </p:tgtEl>
                                        <p:attrNameLst>
                                          <p:attrName>style.visibility</p:attrName>
                                        </p:attrNameLst>
                                      </p:cBhvr>
                                      <p:to>
                                        <p:strVal val="visible"/>
                                      </p:to>
                                    </p:set>
                                  </p:childTnLst>
                                </p:cTn>
                              </p:par>
                            </p:childTnLst>
                          </p:cTn>
                        </p:par>
                        <p:par>
                          <p:cTn id="272" fill="hold">
                            <p:stCondLst>
                              <p:cond delay="4500"/>
                            </p:stCondLst>
                            <p:childTnLst>
                              <p:par>
                                <p:cTn id="273" presetID="1" presetClass="entr" presetSubtype="0" fill="hold" nodeType="afterEffect">
                                  <p:stCondLst>
                                    <p:cond delay="0"/>
                                  </p:stCondLst>
                                  <p:childTnLst>
                                    <p:set>
                                      <p:cBhvr>
                                        <p:cTn id="274" dur="1" fill="hold">
                                          <p:stCondLst>
                                            <p:cond delay="0"/>
                                          </p:stCondLst>
                                        </p:cTn>
                                        <p:tgtEl>
                                          <p:spTgt spid="231"/>
                                        </p:tgtEl>
                                        <p:attrNameLst>
                                          <p:attrName>style.visibility</p:attrName>
                                        </p:attrNameLst>
                                      </p:cBhvr>
                                      <p:to>
                                        <p:strVal val="visible"/>
                                      </p:to>
                                    </p:set>
                                  </p:childTnLst>
                                </p:cTn>
                              </p:par>
                            </p:childTnLst>
                          </p:cTn>
                        </p:par>
                        <p:par>
                          <p:cTn id="275" fill="hold">
                            <p:stCondLst>
                              <p:cond delay="4500"/>
                            </p:stCondLst>
                            <p:childTnLst>
                              <p:par>
                                <p:cTn id="276" presetID="1" presetClass="entr" presetSubtype="0" fill="hold" nodeType="afterEffect">
                                  <p:stCondLst>
                                    <p:cond delay="0"/>
                                  </p:stCondLst>
                                  <p:childTnLst>
                                    <p:set>
                                      <p:cBhvr>
                                        <p:cTn id="277" dur="1" fill="hold">
                                          <p:stCondLst>
                                            <p:cond delay="0"/>
                                          </p:stCondLst>
                                        </p:cTn>
                                        <p:tgtEl>
                                          <p:spTgt spid="232"/>
                                        </p:tgtEl>
                                        <p:attrNameLst>
                                          <p:attrName>style.visibility</p:attrName>
                                        </p:attrNameLst>
                                      </p:cBhvr>
                                      <p:to>
                                        <p:strVal val="visible"/>
                                      </p:to>
                                    </p:set>
                                  </p:childTnLst>
                                </p:cTn>
                              </p:par>
                            </p:childTnLst>
                          </p:cTn>
                        </p:par>
                        <p:par>
                          <p:cTn id="278" fill="hold">
                            <p:stCondLst>
                              <p:cond delay="4500"/>
                            </p:stCondLst>
                            <p:childTnLst>
                              <p:par>
                                <p:cTn id="279" presetID="1" presetClass="entr" presetSubtype="0" fill="hold" nodeType="afterEffect">
                                  <p:stCondLst>
                                    <p:cond delay="0"/>
                                  </p:stCondLst>
                                  <p:childTnLst>
                                    <p:set>
                                      <p:cBhvr>
                                        <p:cTn id="280" dur="1" fill="hold">
                                          <p:stCondLst>
                                            <p:cond delay="0"/>
                                          </p:stCondLst>
                                        </p:cTn>
                                        <p:tgtEl>
                                          <p:spTgt spid="233"/>
                                        </p:tgtEl>
                                        <p:attrNameLst>
                                          <p:attrName>style.visibility</p:attrName>
                                        </p:attrNameLst>
                                      </p:cBhvr>
                                      <p:to>
                                        <p:strVal val="visible"/>
                                      </p:to>
                                    </p:set>
                                  </p:childTnLst>
                                </p:cTn>
                              </p:par>
                            </p:childTnLst>
                          </p:cTn>
                        </p:par>
                        <p:par>
                          <p:cTn id="281" fill="hold">
                            <p:stCondLst>
                              <p:cond delay="4500"/>
                            </p:stCondLst>
                            <p:childTnLst>
                              <p:par>
                                <p:cTn id="282" presetID="1" presetClass="entr" presetSubtype="0" fill="hold" nodeType="afterEffect">
                                  <p:stCondLst>
                                    <p:cond delay="250"/>
                                  </p:stCondLst>
                                  <p:childTnLst>
                                    <p:set>
                                      <p:cBhvr>
                                        <p:cTn id="283" dur="1" fill="hold">
                                          <p:stCondLst>
                                            <p:cond delay="0"/>
                                          </p:stCondLst>
                                        </p:cTn>
                                        <p:tgtEl>
                                          <p:spTgt spid="234"/>
                                        </p:tgtEl>
                                        <p:attrNameLst>
                                          <p:attrName>style.visibility</p:attrName>
                                        </p:attrNameLst>
                                      </p:cBhvr>
                                      <p:to>
                                        <p:strVal val="visible"/>
                                      </p:to>
                                    </p:set>
                                  </p:childTnLst>
                                </p:cTn>
                              </p:par>
                            </p:childTnLst>
                          </p:cTn>
                        </p:par>
                        <p:par>
                          <p:cTn id="284" fill="hold">
                            <p:stCondLst>
                              <p:cond delay="4750"/>
                            </p:stCondLst>
                            <p:childTnLst>
                              <p:par>
                                <p:cTn id="285" presetID="53" presetClass="entr" presetSubtype="16" fill="hold" grpId="0" nodeType="afterEffect">
                                  <p:stCondLst>
                                    <p:cond delay="1000"/>
                                  </p:stCondLst>
                                  <p:childTnLst>
                                    <p:set>
                                      <p:cBhvr>
                                        <p:cTn id="286" dur="1" fill="hold">
                                          <p:stCondLst>
                                            <p:cond delay="0"/>
                                          </p:stCondLst>
                                        </p:cTn>
                                        <p:tgtEl>
                                          <p:spTgt spid="100"/>
                                        </p:tgtEl>
                                        <p:attrNameLst>
                                          <p:attrName>style.visibility</p:attrName>
                                        </p:attrNameLst>
                                      </p:cBhvr>
                                      <p:to>
                                        <p:strVal val="visible"/>
                                      </p:to>
                                    </p:set>
                                    <p:anim calcmode="lin" valueType="num">
                                      <p:cBhvr>
                                        <p:cTn id="287" dur="500" fill="hold"/>
                                        <p:tgtEl>
                                          <p:spTgt spid="100"/>
                                        </p:tgtEl>
                                        <p:attrNameLst>
                                          <p:attrName>ppt_w</p:attrName>
                                        </p:attrNameLst>
                                      </p:cBhvr>
                                      <p:tavLst>
                                        <p:tav tm="0">
                                          <p:val>
                                            <p:fltVal val="0"/>
                                          </p:val>
                                        </p:tav>
                                        <p:tav tm="100000">
                                          <p:val>
                                            <p:strVal val="#ppt_w"/>
                                          </p:val>
                                        </p:tav>
                                      </p:tavLst>
                                    </p:anim>
                                    <p:anim calcmode="lin" valueType="num">
                                      <p:cBhvr>
                                        <p:cTn id="288" dur="500" fill="hold"/>
                                        <p:tgtEl>
                                          <p:spTgt spid="100"/>
                                        </p:tgtEl>
                                        <p:attrNameLst>
                                          <p:attrName>ppt_h</p:attrName>
                                        </p:attrNameLst>
                                      </p:cBhvr>
                                      <p:tavLst>
                                        <p:tav tm="0">
                                          <p:val>
                                            <p:fltVal val="0"/>
                                          </p:val>
                                        </p:tav>
                                        <p:tav tm="100000">
                                          <p:val>
                                            <p:strVal val="#ppt_h"/>
                                          </p:val>
                                        </p:tav>
                                      </p:tavLst>
                                    </p:anim>
                                    <p:animEffect transition="in" filter="fade">
                                      <p:cBhvr>
                                        <p:cTn id="289" dur="500"/>
                                        <p:tgtEl>
                                          <p:spTgt spid="100"/>
                                        </p:tgtEl>
                                      </p:cBhvr>
                                    </p:animEffect>
                                  </p:childTnLst>
                                </p:cTn>
                              </p:par>
                            </p:childTnLst>
                          </p:cTn>
                        </p:par>
                        <p:par>
                          <p:cTn id="290" fill="hold">
                            <p:stCondLst>
                              <p:cond delay="6250"/>
                            </p:stCondLst>
                            <p:childTnLst>
                              <p:par>
                                <p:cTn id="291" presetID="53" presetClass="entr" presetSubtype="16" fill="hold" nodeType="afterEffect">
                                  <p:stCondLst>
                                    <p:cond delay="0"/>
                                  </p:stCondLst>
                                  <p:childTnLst>
                                    <p:set>
                                      <p:cBhvr>
                                        <p:cTn id="292" dur="1" fill="hold">
                                          <p:stCondLst>
                                            <p:cond delay="0"/>
                                          </p:stCondLst>
                                        </p:cTn>
                                        <p:tgtEl>
                                          <p:spTgt spid="101"/>
                                        </p:tgtEl>
                                        <p:attrNameLst>
                                          <p:attrName>style.visibility</p:attrName>
                                        </p:attrNameLst>
                                      </p:cBhvr>
                                      <p:to>
                                        <p:strVal val="visible"/>
                                      </p:to>
                                    </p:set>
                                    <p:anim calcmode="lin" valueType="num">
                                      <p:cBhvr>
                                        <p:cTn id="293" dur="500" fill="hold"/>
                                        <p:tgtEl>
                                          <p:spTgt spid="101"/>
                                        </p:tgtEl>
                                        <p:attrNameLst>
                                          <p:attrName>ppt_w</p:attrName>
                                        </p:attrNameLst>
                                      </p:cBhvr>
                                      <p:tavLst>
                                        <p:tav tm="0">
                                          <p:val>
                                            <p:fltVal val="0"/>
                                          </p:val>
                                        </p:tav>
                                        <p:tav tm="100000">
                                          <p:val>
                                            <p:strVal val="#ppt_w"/>
                                          </p:val>
                                        </p:tav>
                                      </p:tavLst>
                                    </p:anim>
                                    <p:anim calcmode="lin" valueType="num">
                                      <p:cBhvr>
                                        <p:cTn id="294" dur="500" fill="hold"/>
                                        <p:tgtEl>
                                          <p:spTgt spid="101"/>
                                        </p:tgtEl>
                                        <p:attrNameLst>
                                          <p:attrName>ppt_h</p:attrName>
                                        </p:attrNameLst>
                                      </p:cBhvr>
                                      <p:tavLst>
                                        <p:tav tm="0">
                                          <p:val>
                                            <p:fltVal val="0"/>
                                          </p:val>
                                        </p:tav>
                                        <p:tav tm="100000">
                                          <p:val>
                                            <p:strVal val="#ppt_h"/>
                                          </p:val>
                                        </p:tav>
                                      </p:tavLst>
                                    </p:anim>
                                    <p:animEffect transition="in" filter="fade">
                                      <p:cBhvr>
                                        <p:cTn id="295"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10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for Scale</a:t>
            </a:r>
          </a:p>
        </p:txBody>
      </p:sp>
      <p:sp>
        <p:nvSpPr>
          <p:cNvPr id="3" name="Subtitle 2"/>
          <p:cNvSpPr>
            <a:spLocks noGrp="1"/>
          </p:cNvSpPr>
          <p:nvPr>
            <p:ph type="subTitle" idx="4294967295"/>
          </p:nvPr>
        </p:nvSpPr>
        <p:spPr>
          <a:xfrm>
            <a:off x="731837" y="3406775"/>
            <a:ext cx="9677399" cy="738664"/>
          </a:xfrm>
        </p:spPr>
        <p:txBody>
          <a:bodyPr/>
          <a:lstStyle/>
          <a:p>
            <a:pPr marL="0" indent="0">
              <a:buNone/>
            </a:pPr>
            <a:r>
              <a:rPr lang="en-US" dirty="0" smtClean="0">
                <a:solidFill>
                  <a:schemeClr val="tx2"/>
                </a:solidFill>
              </a:rPr>
              <a:t>Massive Scale WordPress</a:t>
            </a:r>
            <a:endParaRPr lang="en-US" dirty="0">
              <a:solidFill>
                <a:schemeClr val="tx2"/>
              </a:solidFill>
            </a:endParaRPr>
          </a:p>
        </p:txBody>
      </p:sp>
    </p:spTree>
    <p:extLst>
      <p:ext uri="{BB962C8B-B14F-4D97-AF65-F5344CB8AC3E}">
        <p14:creationId xmlns:p14="http://schemas.microsoft.com/office/powerpoint/2010/main" val="249440321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5637" y="1679112"/>
            <a:ext cx="11125200" cy="4256550"/>
          </a:xfrm>
        </p:spPr>
        <p:txBody>
          <a:bodyPr/>
          <a:lstStyle/>
          <a:p>
            <a:r>
              <a:rPr lang="en-US" sz="5400" dirty="0">
                <a:hlinkClick r:id="rId2"/>
              </a:rPr>
              <a:t>Scaling a standard Azure website to 380k queries per minute </a:t>
            </a:r>
            <a:endParaRPr lang="en-US" sz="5400" dirty="0"/>
          </a:p>
          <a:p>
            <a:pPr marL="0" indent="0">
              <a:buNone/>
            </a:pPr>
            <a:endParaRPr lang="en-US" sz="5400" dirty="0" smtClean="0">
              <a:hlinkClick r:id=""/>
            </a:endParaRPr>
          </a:p>
          <a:p>
            <a:r>
              <a:rPr lang="en-US" sz="5400" dirty="0" smtClean="0">
                <a:hlinkClick r:id=""/>
              </a:rPr>
              <a:t>Architecture </a:t>
            </a:r>
            <a:r>
              <a:rPr lang="en-US" sz="5400" dirty="0">
                <a:hlinkClick r:id="rId3"/>
              </a:rPr>
              <a:t>for weblogs.asp.net on Azure </a:t>
            </a:r>
            <a:r>
              <a:rPr lang="en-US" sz="5400" dirty="0" smtClean="0">
                <a:hlinkClick r:id="rId3"/>
              </a:rPr>
              <a:t>Websites</a:t>
            </a:r>
            <a:endParaRPr lang="en-US" sz="5400" dirty="0"/>
          </a:p>
        </p:txBody>
      </p:sp>
      <p:sp>
        <p:nvSpPr>
          <p:cNvPr id="3" name="Title 2"/>
          <p:cNvSpPr>
            <a:spLocks noGrp="1"/>
          </p:cNvSpPr>
          <p:nvPr>
            <p:ph type="title"/>
          </p:nvPr>
        </p:nvSpPr>
        <p:spPr/>
        <p:txBody>
          <a:bodyPr>
            <a:normAutofit fontScale="90000"/>
          </a:bodyPr>
          <a:lstStyle/>
          <a:p>
            <a:r>
              <a:rPr lang="en-US" dirty="0" smtClean="0">
                <a:solidFill>
                  <a:schemeClr val="tx1"/>
                </a:solidFill>
              </a:rPr>
              <a:t>Recommended Reading</a:t>
            </a:r>
            <a:endParaRPr lang="en-US" dirty="0">
              <a:solidFill>
                <a:schemeClr val="tx1"/>
              </a:solidFill>
            </a:endParaRPr>
          </a:p>
        </p:txBody>
      </p:sp>
    </p:spTree>
    <p:extLst>
      <p:ext uri="{BB962C8B-B14F-4D97-AF65-F5344CB8AC3E}">
        <p14:creationId xmlns:p14="http://schemas.microsoft.com/office/powerpoint/2010/main" val="1491047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9448799" cy="4001095"/>
          </a:xfrm>
        </p:spPr>
        <p:txBody>
          <a:bodyPr/>
          <a:lstStyle/>
          <a:p>
            <a:pPr>
              <a:buClr>
                <a:schemeClr val="accent6"/>
              </a:buClr>
            </a:pPr>
            <a:r>
              <a:rPr lang="en-US" dirty="0">
                <a:solidFill>
                  <a:schemeClr val="tx1"/>
                </a:solidFill>
              </a:rPr>
              <a:t>Setting expectations and context</a:t>
            </a:r>
          </a:p>
          <a:p>
            <a:endParaRPr lang="en-US" dirty="0">
              <a:solidFill>
                <a:schemeClr val="tx1"/>
              </a:solidFill>
            </a:endParaRPr>
          </a:p>
          <a:p>
            <a:pPr>
              <a:buClr>
                <a:schemeClr val="accent6"/>
              </a:buClr>
            </a:pPr>
            <a:r>
              <a:rPr lang="en-US" dirty="0">
                <a:solidFill>
                  <a:schemeClr val="tx1"/>
                </a:solidFill>
              </a:rPr>
              <a:t>Architecting for scale – a web app  journey to scalability</a:t>
            </a:r>
          </a:p>
          <a:p>
            <a:endParaRPr lang="en-US" dirty="0">
              <a:solidFill>
                <a:schemeClr val="tx1"/>
              </a:solidFill>
            </a:endParaRPr>
          </a:p>
          <a:p>
            <a:pPr>
              <a:buClr>
                <a:schemeClr val="accent6"/>
              </a:buClr>
            </a:pPr>
            <a:r>
              <a:rPr lang="en-US" dirty="0">
                <a:solidFill>
                  <a:schemeClr val="tx1"/>
                </a:solidFill>
              </a:rPr>
              <a:t>Scaling ‘real-world’ </a:t>
            </a:r>
            <a:r>
              <a:rPr lang="en-US" dirty="0" smtClean="0">
                <a:solidFill>
                  <a:schemeClr val="tx1"/>
                </a:solidFill>
              </a:rPr>
              <a:t>applications</a:t>
            </a:r>
            <a:endParaRPr lang="en-US" dirty="0">
              <a:solidFill>
                <a:schemeClr val="tx1"/>
              </a:solidFill>
            </a:endParaRPr>
          </a:p>
        </p:txBody>
      </p:sp>
      <p:sp>
        <p:nvSpPr>
          <p:cNvPr id="3" name="Title 2"/>
          <p:cNvSpPr>
            <a:spLocks noGrp="1"/>
          </p:cNvSpPr>
          <p:nvPr>
            <p:ph type="title"/>
          </p:nvPr>
        </p:nvSpPr>
        <p:spPr/>
        <p:txBody>
          <a:bodyPr/>
          <a:lstStyle/>
          <a:p>
            <a:r>
              <a:rPr lang="en-US" dirty="0" smtClean="0"/>
              <a:t>Agenda</a:t>
            </a:r>
            <a:endParaRPr lang="en-US" dirty="0"/>
          </a:p>
        </p:txBody>
      </p:sp>
      <p:pic>
        <p:nvPicPr>
          <p:cNvPr id="4" name="Picture 3"/>
          <p:cNvPicPr>
            <a:picLocks noChangeAspect="1"/>
          </p:cNvPicPr>
          <p:nvPr/>
        </p:nvPicPr>
        <p:blipFill>
          <a:blip r:embed="rId2"/>
          <a:stretch>
            <a:fillRect/>
          </a:stretch>
        </p:blipFill>
        <p:spPr>
          <a:xfrm>
            <a:off x="9723437" y="1744662"/>
            <a:ext cx="2131543" cy="2302744"/>
          </a:xfrm>
          <a:prstGeom prst="rect">
            <a:avLst/>
          </a:prstGeom>
          <a:ln>
            <a:noFill/>
          </a:ln>
        </p:spPr>
      </p:pic>
    </p:spTree>
    <p:extLst>
      <p:ext uri="{BB962C8B-B14F-4D97-AF65-F5344CB8AC3E}">
        <p14:creationId xmlns:p14="http://schemas.microsoft.com/office/powerpoint/2010/main" val="369788773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830262"/>
            <a:ext cx="11887200" cy="5979329"/>
          </a:xfrm>
        </p:spPr>
        <p:txBody>
          <a:bodyPr/>
          <a:lstStyle/>
          <a:p>
            <a:pPr>
              <a:lnSpc>
                <a:spcPct val="150000"/>
              </a:lnSpc>
            </a:pPr>
            <a:r>
              <a:rPr lang="en-US" dirty="0"/>
              <a:t>Azure Websites can scale to answer all you business scale needs.</a:t>
            </a:r>
          </a:p>
          <a:p>
            <a:pPr>
              <a:lnSpc>
                <a:spcPct val="150000"/>
              </a:lnSpc>
            </a:pPr>
            <a:r>
              <a:rPr lang="en-US" dirty="0"/>
              <a:t>With Azure Websites your websites is always running (no perceived downtime…)</a:t>
            </a:r>
          </a:p>
          <a:p>
            <a:pPr>
              <a:lnSpc>
                <a:spcPct val="150000"/>
              </a:lnSpc>
            </a:pPr>
            <a:r>
              <a:rPr lang="en-US" dirty="0"/>
              <a:t>Azure Websites has rich core functionality</a:t>
            </a:r>
          </a:p>
          <a:p>
            <a:pPr>
              <a:lnSpc>
                <a:spcPct val="150000"/>
              </a:lnSpc>
            </a:pPr>
            <a:r>
              <a:rPr lang="en-US" dirty="0"/>
              <a:t>It is easy to develop and maintain my Azure Website</a:t>
            </a:r>
          </a:p>
        </p:txBody>
      </p:sp>
      <p:sp>
        <p:nvSpPr>
          <p:cNvPr id="3" name="Title 2"/>
          <p:cNvSpPr>
            <a:spLocks noGrp="1"/>
          </p:cNvSpPr>
          <p:nvPr>
            <p:ph type="title"/>
          </p:nvPr>
        </p:nvSpPr>
        <p:spPr/>
        <p:txBody>
          <a:bodyPr anchor="t">
            <a:normAutofit fontScale="90000"/>
          </a:bodyPr>
          <a:lstStyle/>
          <a:p>
            <a:r>
              <a:rPr lang="en-US" dirty="0" smtClean="0"/>
              <a:t>Summary </a:t>
            </a:r>
            <a:endParaRPr lang="en-US" dirty="0"/>
          </a:p>
        </p:txBody>
      </p:sp>
    </p:spTree>
    <p:extLst>
      <p:ext uri="{BB962C8B-B14F-4D97-AF65-F5344CB8AC3E}">
        <p14:creationId xmlns:p14="http://schemas.microsoft.com/office/powerpoint/2010/main" val="47828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prstGeom prst="rect">
            <a:avLst/>
          </a:prstGeom>
        </p:spPr>
        <p:txBody>
          <a:bodyPr>
            <a:normAutofit/>
          </a:bodyPr>
          <a:lstStyle/>
          <a:p>
            <a:r>
              <a:rPr lang="en-US" dirty="0"/>
              <a:t>You can always reach me here:</a:t>
            </a:r>
          </a:p>
          <a:p>
            <a:pPr lvl="1"/>
            <a:r>
              <a:rPr lang="en-US" sz="2800" dirty="0"/>
              <a:t>Twitter: </a:t>
            </a:r>
            <a:r>
              <a:rPr lang="en-US" sz="2800" dirty="0" smtClean="0"/>
              <a:t>@</a:t>
            </a:r>
            <a:r>
              <a:rPr lang="en-US" sz="2800" dirty="0" err="1" smtClean="0"/>
              <a:t>apwestgarth</a:t>
            </a:r>
            <a:endParaRPr lang="en-US" sz="2800" dirty="0" smtClean="0"/>
          </a:p>
          <a:p>
            <a:pPr lvl="1"/>
            <a:r>
              <a:rPr lang="en-US" sz="2800" dirty="0" smtClean="0"/>
              <a:t>Email: </a:t>
            </a:r>
            <a:r>
              <a:rPr lang="en-GB" sz="2800" u="sng" dirty="0">
                <a:hlinkClick r:id="rId2"/>
              </a:rPr>
              <a:t>anwestg@microsoft.com</a:t>
            </a:r>
            <a:r>
              <a:rPr lang="en-GB" sz="2800" dirty="0"/>
              <a:t> </a:t>
            </a:r>
            <a:endParaRPr lang="en-US" sz="2800" dirty="0">
              <a:solidFill>
                <a:schemeClr val="accent1"/>
              </a:solidFill>
            </a:endParaRPr>
          </a:p>
        </p:txBody>
      </p:sp>
      <p:sp>
        <p:nvSpPr>
          <p:cNvPr id="2" name="Title 1"/>
          <p:cNvSpPr>
            <a:spLocks noGrp="1"/>
          </p:cNvSpPr>
          <p:nvPr>
            <p:ph type="title"/>
          </p:nvPr>
        </p:nvSpPr>
        <p:spPr/>
        <p:txBody>
          <a:bodyPr>
            <a:normAutofit fontScale="90000"/>
          </a:bodyPr>
          <a:lstStyle/>
          <a:p>
            <a:r>
              <a:rPr lang="en-US" dirty="0" smtClean="0"/>
              <a:t>Don’t go! I have more questions!</a:t>
            </a:r>
            <a:endParaRPr lang="en-US" dirty="0"/>
          </a:p>
        </p:txBody>
      </p:sp>
    </p:spTree>
    <p:extLst>
      <p:ext uri="{BB962C8B-B14F-4D97-AF65-F5344CB8AC3E}">
        <p14:creationId xmlns:p14="http://schemas.microsoft.com/office/powerpoint/2010/main" val="355825505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20212569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a:xfrm>
            <a:off x="274638" y="1545485"/>
            <a:ext cx="11887200" cy="2521716"/>
          </a:xfrm>
        </p:spPr>
        <p:txBody>
          <a:bodyPr lIns="182880" tIns="146304" rIns="182880" bIns="146304"/>
          <a:lstStyle/>
          <a:p>
            <a:pPr marL="457200" indent="-457200">
              <a:spcBef>
                <a:spcPts val="2200"/>
              </a:spcBef>
              <a:buClr>
                <a:schemeClr val="tx2"/>
              </a:buClr>
            </a:pPr>
            <a:r>
              <a:rPr lang="en-US" dirty="0">
                <a:gradFill>
                  <a:gsLst>
                    <a:gs pos="0">
                      <a:schemeClr val="tx1"/>
                    </a:gs>
                    <a:gs pos="100000">
                      <a:schemeClr val="tx1"/>
                    </a:gs>
                  </a:gsLst>
                  <a:lin ang="5400000" scaled="0"/>
                </a:gradFill>
                <a:hlinkClick r:id="rId3"/>
              </a:rPr>
              <a:t>http://www.visualstudio.com</a:t>
            </a:r>
            <a:endParaRPr lang="en-US" dirty="0">
              <a:gradFill>
                <a:gsLst>
                  <a:gs pos="0">
                    <a:schemeClr val="tx1"/>
                  </a:gs>
                  <a:gs pos="100000">
                    <a:schemeClr val="tx1"/>
                  </a:gs>
                </a:gsLst>
                <a:lin ang="5400000" scaled="0"/>
              </a:gradFill>
            </a:endParaRPr>
          </a:p>
          <a:p>
            <a:pPr marL="457200" indent="-457200">
              <a:spcBef>
                <a:spcPts val="2200"/>
              </a:spcBef>
              <a:buClr>
                <a:schemeClr val="tx2"/>
              </a:buClr>
            </a:pPr>
            <a:r>
              <a:rPr lang="en-US" dirty="0">
                <a:gradFill>
                  <a:gsLst>
                    <a:gs pos="0">
                      <a:schemeClr val="tx1"/>
                    </a:gs>
                    <a:gs pos="100000">
                      <a:schemeClr val="tx1"/>
                    </a:gs>
                  </a:gsLst>
                  <a:lin ang="5400000" scaled="0"/>
                </a:gradFill>
                <a:hlinkClick r:id="rId4"/>
              </a:rPr>
              <a:t>http://blogs.msdn.com/b/developer-tools/</a:t>
            </a:r>
            <a:endParaRPr lang="en-US" dirty="0">
              <a:gradFill>
                <a:gsLst>
                  <a:gs pos="0">
                    <a:schemeClr val="tx1"/>
                  </a:gs>
                  <a:gs pos="100000">
                    <a:schemeClr val="tx1"/>
                  </a:gs>
                </a:gsLst>
                <a:lin ang="5400000" scaled="0"/>
              </a:gradFill>
            </a:endParaRPr>
          </a:p>
          <a:p>
            <a:pPr marL="457200" indent="-457200">
              <a:spcBef>
                <a:spcPts val="2200"/>
              </a:spcBef>
              <a:buClr>
                <a:schemeClr val="tx2"/>
              </a:buClr>
            </a:pPr>
            <a:r>
              <a:rPr lang="en-US" dirty="0">
                <a:gradFill>
                  <a:gsLst>
                    <a:gs pos="0">
                      <a:schemeClr val="tx1"/>
                    </a:gs>
                    <a:gs pos="100000">
                      <a:schemeClr val="tx1"/>
                    </a:gs>
                  </a:gsLst>
                  <a:lin ang="5400000" scaled="0"/>
                </a:gradFill>
                <a:hlinkClick r:id="rId5"/>
              </a:rPr>
              <a:t>http://msdn.microsoft.com/vstudio</a:t>
            </a:r>
            <a:r>
              <a:rPr lang="en-US" dirty="0">
                <a:gradFill>
                  <a:gsLst>
                    <a:gs pos="0">
                      <a:schemeClr val="tx1"/>
                    </a:gs>
                    <a:gs pos="100000">
                      <a:schemeClr val="tx1"/>
                    </a:gs>
                  </a:gsLst>
                  <a:lin ang="5400000" scaled="0"/>
                </a:gradFill>
              </a:rPr>
              <a:t> </a:t>
            </a:r>
          </a:p>
        </p:txBody>
      </p:sp>
      <p:sp>
        <p:nvSpPr>
          <p:cNvPr id="4" name="Title 3"/>
          <p:cNvSpPr>
            <a:spLocks noGrp="1"/>
          </p:cNvSpPr>
          <p:nvPr>
            <p:ph type="title"/>
          </p:nvPr>
        </p:nvSpPr>
        <p:spPr/>
        <p:txBody>
          <a:bodyPr/>
          <a:lstStyle/>
          <a:p>
            <a:r>
              <a:rPr lang="en-US" dirty="0" smtClean="0"/>
              <a:t>DEV Track Resources</a:t>
            </a:r>
            <a:endParaRPr lang="en-US" dirty="0"/>
          </a:p>
        </p:txBody>
      </p:sp>
      <p:grpSp>
        <p:nvGrpSpPr>
          <p:cNvPr id="3" name="Group 2"/>
          <p:cNvGrpSpPr/>
          <p:nvPr/>
        </p:nvGrpSpPr>
        <p:grpSpPr>
          <a:xfrm>
            <a:off x="8504238" y="4838317"/>
            <a:ext cx="3076577" cy="683264"/>
            <a:chOff x="8297184" y="4389321"/>
            <a:chExt cx="3076577" cy="683264"/>
          </a:xfrm>
        </p:grpSpPr>
        <p:sp>
          <p:nvSpPr>
            <p:cNvPr id="24" name="Oval 23"/>
            <p:cNvSpPr/>
            <p:nvPr/>
          </p:nvSpPr>
          <p:spPr bwMode="auto">
            <a:xfrm>
              <a:off x="8297184" y="4449964"/>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6" name="Content Placeholder 4"/>
            <p:cNvSpPr txBox="1">
              <a:spLocks/>
            </p:cNvSpPr>
            <p:nvPr/>
          </p:nvSpPr>
          <p:spPr>
            <a:xfrm>
              <a:off x="8859162" y="4389321"/>
              <a:ext cx="2514599"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3600" dirty="0" err="1" smtClean="0"/>
                <a:t>visualstudio</a:t>
              </a:r>
              <a:endParaRPr lang="en-US" sz="3600" dirty="0" smtClean="0"/>
            </a:p>
          </p:txBody>
        </p:sp>
        <p:sp useBgFill="1">
          <p:nvSpPr>
            <p:cNvPr id="21" name="Freeform 6"/>
            <p:cNvSpPr>
              <a:spLocks noChangeAspect="1" noEditPoints="1"/>
            </p:cNvSpPr>
            <p:nvPr/>
          </p:nvSpPr>
          <p:spPr bwMode="auto">
            <a:xfrm>
              <a:off x="8428635" y="4624936"/>
              <a:ext cx="299076" cy="212035"/>
            </a:xfrm>
            <a:custGeom>
              <a:avLst/>
              <a:gdLst>
                <a:gd name="T0" fmla="*/ 1856 w 1885"/>
                <a:gd name="T1" fmla="*/ 243 h 1336"/>
                <a:gd name="T2" fmla="*/ 1629 w 1885"/>
                <a:gd name="T3" fmla="*/ 24 h 1336"/>
                <a:gd name="T4" fmla="*/ 942 w 1885"/>
                <a:gd name="T5" fmla="*/ 0 h 1336"/>
                <a:gd name="T6" fmla="*/ 943 w 1885"/>
                <a:gd name="T7" fmla="*/ 0 h 1336"/>
                <a:gd name="T8" fmla="*/ 256 w 1885"/>
                <a:gd name="T9" fmla="*/ 24 h 1336"/>
                <a:gd name="T10" fmla="*/ 29 w 1885"/>
                <a:gd name="T11" fmla="*/ 243 h 1336"/>
                <a:gd name="T12" fmla="*/ 0 w 1885"/>
                <a:gd name="T13" fmla="*/ 657 h 1336"/>
                <a:gd name="T14" fmla="*/ 0 w 1885"/>
                <a:gd name="T15" fmla="*/ 679 h 1336"/>
                <a:gd name="T16" fmla="*/ 29 w 1885"/>
                <a:gd name="T17" fmla="*/ 1093 h 1336"/>
                <a:gd name="T18" fmla="*/ 256 w 1885"/>
                <a:gd name="T19" fmla="*/ 1312 h 1336"/>
                <a:gd name="T20" fmla="*/ 943 w 1885"/>
                <a:gd name="T21" fmla="*/ 1336 h 1336"/>
                <a:gd name="T22" fmla="*/ 942 w 1885"/>
                <a:gd name="T23" fmla="*/ 1336 h 1336"/>
                <a:gd name="T24" fmla="*/ 1629 w 1885"/>
                <a:gd name="T25" fmla="*/ 1312 h 1336"/>
                <a:gd name="T26" fmla="*/ 1856 w 1885"/>
                <a:gd name="T27" fmla="*/ 1093 h 1336"/>
                <a:gd name="T28" fmla="*/ 1885 w 1885"/>
                <a:gd name="T29" fmla="*/ 679 h 1336"/>
                <a:gd name="T30" fmla="*/ 1885 w 1885"/>
                <a:gd name="T31" fmla="*/ 657 h 1336"/>
                <a:gd name="T32" fmla="*/ 1856 w 1885"/>
                <a:gd name="T33" fmla="*/ 243 h 1336"/>
                <a:gd name="T34" fmla="*/ 747 w 1885"/>
                <a:gd name="T35" fmla="*/ 933 h 1336"/>
                <a:gd name="T36" fmla="*/ 747 w 1885"/>
                <a:gd name="T37" fmla="*/ 397 h 1336"/>
                <a:gd name="T38" fmla="*/ 1247 w 1885"/>
                <a:gd name="T39" fmla="*/ 659 h 1336"/>
                <a:gd name="T40" fmla="*/ 747 w 1885"/>
                <a:gd name="T41" fmla="*/ 933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85" h="1336">
                  <a:moveTo>
                    <a:pt x="1856" y="243"/>
                  </a:moveTo>
                  <a:cubicBezTo>
                    <a:pt x="1820" y="99"/>
                    <a:pt x="1753" y="44"/>
                    <a:pt x="1629" y="24"/>
                  </a:cubicBezTo>
                  <a:cubicBezTo>
                    <a:pt x="1557" y="13"/>
                    <a:pt x="1214" y="0"/>
                    <a:pt x="942" y="0"/>
                  </a:cubicBezTo>
                  <a:cubicBezTo>
                    <a:pt x="943" y="0"/>
                    <a:pt x="943" y="0"/>
                    <a:pt x="943" y="0"/>
                  </a:cubicBezTo>
                  <a:cubicBezTo>
                    <a:pt x="671" y="0"/>
                    <a:pt x="328" y="14"/>
                    <a:pt x="256" y="24"/>
                  </a:cubicBezTo>
                  <a:cubicBezTo>
                    <a:pt x="132" y="44"/>
                    <a:pt x="65" y="99"/>
                    <a:pt x="29" y="243"/>
                  </a:cubicBezTo>
                  <a:cubicBezTo>
                    <a:pt x="17" y="291"/>
                    <a:pt x="0" y="556"/>
                    <a:pt x="0" y="657"/>
                  </a:cubicBezTo>
                  <a:cubicBezTo>
                    <a:pt x="0" y="679"/>
                    <a:pt x="0" y="679"/>
                    <a:pt x="0" y="679"/>
                  </a:cubicBezTo>
                  <a:cubicBezTo>
                    <a:pt x="0" y="780"/>
                    <a:pt x="17" y="1045"/>
                    <a:pt x="29" y="1093"/>
                  </a:cubicBezTo>
                  <a:cubicBezTo>
                    <a:pt x="65" y="1237"/>
                    <a:pt x="132" y="1292"/>
                    <a:pt x="256" y="1312"/>
                  </a:cubicBezTo>
                  <a:cubicBezTo>
                    <a:pt x="328" y="1323"/>
                    <a:pt x="671" y="1336"/>
                    <a:pt x="943" y="1336"/>
                  </a:cubicBezTo>
                  <a:cubicBezTo>
                    <a:pt x="942" y="1336"/>
                    <a:pt x="942" y="1336"/>
                    <a:pt x="942" y="1336"/>
                  </a:cubicBezTo>
                  <a:cubicBezTo>
                    <a:pt x="1214" y="1336"/>
                    <a:pt x="1557" y="1323"/>
                    <a:pt x="1629" y="1312"/>
                  </a:cubicBezTo>
                  <a:cubicBezTo>
                    <a:pt x="1753" y="1292"/>
                    <a:pt x="1820" y="1237"/>
                    <a:pt x="1856" y="1093"/>
                  </a:cubicBezTo>
                  <a:cubicBezTo>
                    <a:pt x="1868" y="1045"/>
                    <a:pt x="1885" y="780"/>
                    <a:pt x="1885" y="679"/>
                  </a:cubicBezTo>
                  <a:cubicBezTo>
                    <a:pt x="1885" y="657"/>
                    <a:pt x="1885" y="657"/>
                    <a:pt x="1885" y="657"/>
                  </a:cubicBezTo>
                  <a:cubicBezTo>
                    <a:pt x="1885" y="556"/>
                    <a:pt x="1868" y="291"/>
                    <a:pt x="1856" y="243"/>
                  </a:cubicBezTo>
                  <a:close/>
                  <a:moveTo>
                    <a:pt x="747" y="933"/>
                  </a:moveTo>
                  <a:cubicBezTo>
                    <a:pt x="747" y="397"/>
                    <a:pt x="747" y="397"/>
                    <a:pt x="747" y="397"/>
                  </a:cubicBezTo>
                  <a:cubicBezTo>
                    <a:pt x="1247" y="659"/>
                    <a:pt x="1247" y="659"/>
                    <a:pt x="1247" y="659"/>
                  </a:cubicBezTo>
                  <a:lnTo>
                    <a:pt x="747" y="933"/>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p:nvGrpSpPr>
        <p:grpSpPr>
          <a:xfrm>
            <a:off x="4292682" y="4838317"/>
            <a:ext cx="3503651" cy="683264"/>
            <a:chOff x="4085628" y="4215696"/>
            <a:chExt cx="3503651" cy="683264"/>
          </a:xfrm>
        </p:grpSpPr>
        <p:sp>
          <p:nvSpPr>
            <p:cNvPr id="23" name="Oval 22"/>
            <p:cNvSpPr/>
            <p:nvPr/>
          </p:nvSpPr>
          <p:spPr bwMode="auto">
            <a:xfrm>
              <a:off x="4085628" y="4276339"/>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 name="Content Placeholder 4"/>
            <p:cNvSpPr txBox="1">
              <a:spLocks/>
            </p:cNvSpPr>
            <p:nvPr/>
          </p:nvSpPr>
          <p:spPr>
            <a:xfrm>
              <a:off x="4647606" y="4215696"/>
              <a:ext cx="2941673"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3600" dirty="0" smtClean="0"/>
                <a:t>@</a:t>
              </a:r>
              <a:r>
                <a:rPr lang="en-US" sz="3600" dirty="0" err="1" smtClean="0"/>
                <a:t>visualstudio</a:t>
              </a:r>
              <a:endParaRPr lang="en-US" sz="3600" dirty="0" smtClean="0"/>
            </a:p>
          </p:txBody>
        </p:sp>
        <p:sp useBgFill="1">
          <p:nvSpPr>
            <p:cNvPr id="12" name="Freeform 38"/>
            <p:cNvSpPr>
              <a:spLocks noChangeAspect="1"/>
            </p:cNvSpPr>
            <p:nvPr/>
          </p:nvSpPr>
          <p:spPr bwMode="auto">
            <a:xfrm>
              <a:off x="4187808" y="4422273"/>
              <a:ext cx="357619" cy="270110"/>
            </a:xfrm>
            <a:custGeom>
              <a:avLst/>
              <a:gdLst>
                <a:gd name="T0" fmla="*/ 544 w 1126"/>
                <a:gd name="T1" fmla="*/ 300 h 849"/>
                <a:gd name="T2" fmla="*/ 674 w 1126"/>
                <a:gd name="T3" fmla="*/ 61 h 849"/>
                <a:gd name="T4" fmla="*/ 710 w 1126"/>
                <a:gd name="T5" fmla="*/ 53 h 849"/>
                <a:gd name="T6" fmla="*/ 744 w 1126"/>
                <a:gd name="T7" fmla="*/ 29 h 849"/>
                <a:gd name="T8" fmla="*/ 759 w 1126"/>
                <a:gd name="T9" fmla="*/ 50 h 849"/>
                <a:gd name="T10" fmla="*/ 748 w 1126"/>
                <a:gd name="T11" fmla="*/ 88 h 849"/>
                <a:gd name="T12" fmla="*/ 985 w 1126"/>
                <a:gd name="T13" fmla="*/ 288 h 849"/>
                <a:gd name="T14" fmla="*/ 1003 w 1126"/>
                <a:gd name="T15" fmla="*/ 308 h 849"/>
                <a:gd name="T16" fmla="*/ 1121 w 1126"/>
                <a:gd name="T17" fmla="*/ 303 h 849"/>
                <a:gd name="T18" fmla="*/ 1023 w 1126"/>
                <a:gd name="T19" fmla="*/ 361 h 849"/>
                <a:gd name="T20" fmla="*/ 1022 w 1126"/>
                <a:gd name="T21" fmla="*/ 370 h 849"/>
                <a:gd name="T22" fmla="*/ 1126 w 1126"/>
                <a:gd name="T23" fmla="*/ 377 h 849"/>
                <a:gd name="T24" fmla="*/ 994 w 1126"/>
                <a:gd name="T25" fmla="*/ 429 h 849"/>
                <a:gd name="T26" fmla="*/ 773 w 1126"/>
                <a:gd name="T27" fmla="*/ 711 h 849"/>
                <a:gd name="T28" fmla="*/ 0 w 1126"/>
                <a:gd name="T29" fmla="*/ 579 h 849"/>
                <a:gd name="T30" fmla="*/ 416 w 1126"/>
                <a:gd name="T31" fmla="*/ 563 h 849"/>
                <a:gd name="T32" fmla="*/ 377 w 1126"/>
                <a:gd name="T33" fmla="*/ 466 h 849"/>
                <a:gd name="T34" fmla="*/ 251 w 1126"/>
                <a:gd name="T35" fmla="*/ 410 h 849"/>
                <a:gd name="T36" fmla="*/ 256 w 1126"/>
                <a:gd name="T37" fmla="*/ 384 h 849"/>
                <a:gd name="T38" fmla="*/ 316 w 1126"/>
                <a:gd name="T39" fmla="*/ 366 h 849"/>
                <a:gd name="T40" fmla="*/ 198 w 1126"/>
                <a:gd name="T41" fmla="*/ 268 h 849"/>
                <a:gd name="T42" fmla="*/ 208 w 1126"/>
                <a:gd name="T43" fmla="*/ 249 h 849"/>
                <a:gd name="T44" fmla="*/ 259 w 1126"/>
                <a:gd name="T45" fmla="*/ 243 h 849"/>
                <a:gd name="T46" fmla="*/ 170 w 1126"/>
                <a:gd name="T47" fmla="*/ 132 h 849"/>
                <a:gd name="T48" fmla="*/ 200 w 1126"/>
                <a:gd name="T49" fmla="*/ 113 h 849"/>
                <a:gd name="T50" fmla="*/ 544 w 1126"/>
                <a:gd name="T51" fmla="*/ 30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849">
                  <a:moveTo>
                    <a:pt x="544" y="300"/>
                  </a:moveTo>
                  <a:cubicBezTo>
                    <a:pt x="580" y="187"/>
                    <a:pt x="624" y="114"/>
                    <a:pt x="674" y="61"/>
                  </a:cubicBezTo>
                  <a:cubicBezTo>
                    <a:pt x="712" y="22"/>
                    <a:pt x="732" y="9"/>
                    <a:pt x="710" y="53"/>
                  </a:cubicBezTo>
                  <a:cubicBezTo>
                    <a:pt x="719" y="45"/>
                    <a:pt x="733" y="34"/>
                    <a:pt x="744" y="29"/>
                  </a:cubicBezTo>
                  <a:cubicBezTo>
                    <a:pt x="806" y="0"/>
                    <a:pt x="801" y="24"/>
                    <a:pt x="759" y="50"/>
                  </a:cubicBezTo>
                  <a:cubicBezTo>
                    <a:pt x="874" y="9"/>
                    <a:pt x="870" y="61"/>
                    <a:pt x="748" y="88"/>
                  </a:cubicBezTo>
                  <a:cubicBezTo>
                    <a:pt x="848" y="90"/>
                    <a:pt x="954" y="153"/>
                    <a:pt x="985" y="288"/>
                  </a:cubicBezTo>
                  <a:cubicBezTo>
                    <a:pt x="989" y="307"/>
                    <a:pt x="984" y="305"/>
                    <a:pt x="1003" y="308"/>
                  </a:cubicBezTo>
                  <a:cubicBezTo>
                    <a:pt x="1044" y="316"/>
                    <a:pt x="1083" y="315"/>
                    <a:pt x="1121" y="303"/>
                  </a:cubicBezTo>
                  <a:cubicBezTo>
                    <a:pt x="1117" y="331"/>
                    <a:pt x="1080" y="349"/>
                    <a:pt x="1023" y="361"/>
                  </a:cubicBezTo>
                  <a:cubicBezTo>
                    <a:pt x="1001" y="366"/>
                    <a:pt x="997" y="364"/>
                    <a:pt x="1022" y="370"/>
                  </a:cubicBezTo>
                  <a:cubicBezTo>
                    <a:pt x="1054" y="377"/>
                    <a:pt x="1089" y="379"/>
                    <a:pt x="1126" y="377"/>
                  </a:cubicBezTo>
                  <a:cubicBezTo>
                    <a:pt x="1097" y="411"/>
                    <a:pt x="1051" y="428"/>
                    <a:pt x="994" y="429"/>
                  </a:cubicBezTo>
                  <a:cubicBezTo>
                    <a:pt x="958" y="559"/>
                    <a:pt x="877" y="653"/>
                    <a:pt x="773" y="711"/>
                  </a:cubicBezTo>
                  <a:cubicBezTo>
                    <a:pt x="530" y="849"/>
                    <a:pt x="177" y="829"/>
                    <a:pt x="0" y="579"/>
                  </a:cubicBezTo>
                  <a:cubicBezTo>
                    <a:pt x="116" y="670"/>
                    <a:pt x="288" y="690"/>
                    <a:pt x="416" y="563"/>
                  </a:cubicBezTo>
                  <a:cubicBezTo>
                    <a:pt x="332" y="563"/>
                    <a:pt x="311" y="500"/>
                    <a:pt x="377" y="466"/>
                  </a:cubicBezTo>
                  <a:cubicBezTo>
                    <a:pt x="314" y="465"/>
                    <a:pt x="274" y="446"/>
                    <a:pt x="251" y="410"/>
                  </a:cubicBezTo>
                  <a:cubicBezTo>
                    <a:pt x="242" y="396"/>
                    <a:pt x="242" y="395"/>
                    <a:pt x="256" y="384"/>
                  </a:cubicBezTo>
                  <a:cubicBezTo>
                    <a:pt x="272" y="373"/>
                    <a:pt x="294" y="368"/>
                    <a:pt x="316" y="366"/>
                  </a:cubicBezTo>
                  <a:cubicBezTo>
                    <a:pt x="251" y="347"/>
                    <a:pt x="212" y="313"/>
                    <a:pt x="198" y="268"/>
                  </a:cubicBezTo>
                  <a:cubicBezTo>
                    <a:pt x="193" y="252"/>
                    <a:pt x="192" y="253"/>
                    <a:pt x="208" y="249"/>
                  </a:cubicBezTo>
                  <a:cubicBezTo>
                    <a:pt x="223" y="246"/>
                    <a:pt x="242" y="243"/>
                    <a:pt x="259" y="243"/>
                  </a:cubicBezTo>
                  <a:cubicBezTo>
                    <a:pt x="208" y="212"/>
                    <a:pt x="178" y="174"/>
                    <a:pt x="170" y="132"/>
                  </a:cubicBezTo>
                  <a:cubicBezTo>
                    <a:pt x="163" y="92"/>
                    <a:pt x="170" y="102"/>
                    <a:pt x="200" y="113"/>
                  </a:cubicBezTo>
                  <a:cubicBezTo>
                    <a:pt x="333" y="164"/>
                    <a:pt x="465" y="219"/>
                    <a:pt x="544" y="300"/>
                  </a:cubicBezTo>
                  <a:close/>
                </a:path>
              </a:pathLst>
            </a:custGeom>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p:cNvGrpSpPr/>
          <p:nvPr/>
        </p:nvGrpSpPr>
        <p:grpSpPr>
          <a:xfrm>
            <a:off x="473162" y="4838317"/>
            <a:ext cx="3111615" cy="683264"/>
            <a:chOff x="266108" y="4215696"/>
            <a:chExt cx="3111615" cy="683264"/>
          </a:xfrm>
        </p:grpSpPr>
        <p:sp>
          <p:nvSpPr>
            <p:cNvPr id="10" name="Content Placeholder 4"/>
            <p:cNvSpPr txBox="1">
              <a:spLocks/>
            </p:cNvSpPr>
            <p:nvPr/>
          </p:nvSpPr>
          <p:spPr>
            <a:xfrm>
              <a:off x="863124" y="4215696"/>
              <a:ext cx="2514599"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3600" dirty="0" err="1" smtClean="0"/>
                <a:t>visualstudio</a:t>
              </a:r>
              <a:endParaRPr lang="en-US" sz="3600" dirty="0" smtClean="0"/>
            </a:p>
          </p:txBody>
        </p:sp>
        <p:grpSp>
          <p:nvGrpSpPr>
            <p:cNvPr id="13" name="Group 12"/>
            <p:cNvGrpSpPr/>
            <p:nvPr/>
          </p:nvGrpSpPr>
          <p:grpSpPr>
            <a:xfrm>
              <a:off x="266108" y="4276339"/>
              <a:ext cx="561978" cy="561978"/>
              <a:chOff x="266108" y="4276339"/>
              <a:chExt cx="561978" cy="561978"/>
            </a:xfrm>
          </p:grpSpPr>
          <p:sp>
            <p:nvSpPr>
              <p:cNvPr id="19" name="Oval 18"/>
              <p:cNvSpPr/>
              <p:nvPr/>
            </p:nvSpPr>
            <p:spPr bwMode="auto">
              <a:xfrm>
                <a:off x="266108" y="4276339"/>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useBgFill="1">
            <p:nvSpPr>
              <p:cNvPr id="9" name="Freeform 5"/>
              <p:cNvSpPr>
                <a:spLocks/>
              </p:cNvSpPr>
              <p:nvPr/>
            </p:nvSpPr>
            <p:spPr bwMode="auto">
              <a:xfrm>
                <a:off x="535461" y="4395075"/>
                <a:ext cx="174625" cy="352425"/>
              </a:xfrm>
              <a:custGeom>
                <a:avLst/>
                <a:gdLst>
                  <a:gd name="T0" fmla="*/ 43 w 44"/>
                  <a:gd name="T1" fmla="*/ 49 h 91"/>
                  <a:gd name="T2" fmla="*/ 27 w 44"/>
                  <a:gd name="T3" fmla="*/ 49 h 91"/>
                  <a:gd name="T4" fmla="*/ 27 w 44"/>
                  <a:gd name="T5" fmla="*/ 91 h 91"/>
                  <a:gd name="T6" fmla="*/ 11 w 44"/>
                  <a:gd name="T7" fmla="*/ 91 h 91"/>
                  <a:gd name="T8" fmla="*/ 11 w 44"/>
                  <a:gd name="T9" fmla="*/ 49 h 91"/>
                  <a:gd name="T10" fmla="*/ 0 w 44"/>
                  <a:gd name="T11" fmla="*/ 49 h 91"/>
                  <a:gd name="T12" fmla="*/ 0 w 44"/>
                  <a:gd name="T13" fmla="*/ 33 h 91"/>
                  <a:gd name="T14" fmla="*/ 11 w 44"/>
                  <a:gd name="T15" fmla="*/ 33 h 91"/>
                  <a:gd name="T16" fmla="*/ 11 w 44"/>
                  <a:gd name="T17" fmla="*/ 20 h 91"/>
                  <a:gd name="T18" fmla="*/ 33 w 44"/>
                  <a:gd name="T19" fmla="*/ 0 h 91"/>
                  <a:gd name="T20" fmla="*/ 44 w 44"/>
                  <a:gd name="T21" fmla="*/ 1 h 91"/>
                  <a:gd name="T22" fmla="*/ 43 w 44"/>
                  <a:gd name="T23" fmla="*/ 15 h 91"/>
                  <a:gd name="T24" fmla="*/ 33 w 44"/>
                  <a:gd name="T25" fmla="*/ 15 h 91"/>
                  <a:gd name="T26" fmla="*/ 27 w 44"/>
                  <a:gd name="T27" fmla="*/ 22 h 91"/>
                  <a:gd name="T28" fmla="*/ 27 w 44"/>
                  <a:gd name="T29" fmla="*/ 23 h 91"/>
                  <a:gd name="T30" fmla="*/ 27 w 44"/>
                  <a:gd name="T31" fmla="*/ 33 h 91"/>
                  <a:gd name="T32" fmla="*/ 44 w 44"/>
                  <a:gd name="T33" fmla="*/ 33 h 91"/>
                  <a:gd name="T34" fmla="*/ 43 w 44"/>
                  <a:gd name="T35" fmla="*/ 49 h 91"/>
                  <a:gd name="T36" fmla="*/ 43 w 44"/>
                  <a:gd name="T37" fmla="*/ 4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91">
                    <a:moveTo>
                      <a:pt x="43" y="49"/>
                    </a:moveTo>
                    <a:cubicBezTo>
                      <a:pt x="27" y="49"/>
                      <a:pt x="27" y="49"/>
                      <a:pt x="27" y="49"/>
                    </a:cubicBezTo>
                    <a:cubicBezTo>
                      <a:pt x="27" y="91"/>
                      <a:pt x="27" y="91"/>
                      <a:pt x="27" y="91"/>
                    </a:cubicBezTo>
                    <a:cubicBezTo>
                      <a:pt x="11" y="91"/>
                      <a:pt x="11" y="91"/>
                      <a:pt x="11" y="91"/>
                    </a:cubicBezTo>
                    <a:cubicBezTo>
                      <a:pt x="11" y="49"/>
                      <a:pt x="11" y="49"/>
                      <a:pt x="11" y="49"/>
                    </a:cubicBezTo>
                    <a:cubicBezTo>
                      <a:pt x="0" y="49"/>
                      <a:pt x="0" y="49"/>
                      <a:pt x="0" y="49"/>
                    </a:cubicBezTo>
                    <a:cubicBezTo>
                      <a:pt x="0" y="33"/>
                      <a:pt x="0" y="33"/>
                      <a:pt x="0" y="33"/>
                    </a:cubicBezTo>
                    <a:cubicBezTo>
                      <a:pt x="11" y="33"/>
                      <a:pt x="11" y="33"/>
                      <a:pt x="11" y="33"/>
                    </a:cubicBezTo>
                    <a:cubicBezTo>
                      <a:pt x="11" y="33"/>
                      <a:pt x="11" y="27"/>
                      <a:pt x="11" y="20"/>
                    </a:cubicBezTo>
                    <a:cubicBezTo>
                      <a:pt x="11" y="10"/>
                      <a:pt x="18" y="0"/>
                      <a:pt x="33" y="0"/>
                    </a:cubicBezTo>
                    <a:cubicBezTo>
                      <a:pt x="39" y="0"/>
                      <a:pt x="44" y="1"/>
                      <a:pt x="44" y="1"/>
                    </a:cubicBezTo>
                    <a:cubicBezTo>
                      <a:pt x="43" y="15"/>
                      <a:pt x="43" y="15"/>
                      <a:pt x="43" y="15"/>
                    </a:cubicBezTo>
                    <a:cubicBezTo>
                      <a:pt x="43" y="15"/>
                      <a:pt x="39" y="15"/>
                      <a:pt x="33" y="15"/>
                    </a:cubicBezTo>
                    <a:cubicBezTo>
                      <a:pt x="28" y="15"/>
                      <a:pt x="27" y="18"/>
                      <a:pt x="27" y="22"/>
                    </a:cubicBezTo>
                    <a:cubicBezTo>
                      <a:pt x="27" y="22"/>
                      <a:pt x="27" y="23"/>
                      <a:pt x="27" y="23"/>
                    </a:cubicBezTo>
                    <a:cubicBezTo>
                      <a:pt x="27" y="24"/>
                      <a:pt x="27" y="27"/>
                      <a:pt x="27" y="33"/>
                    </a:cubicBezTo>
                    <a:cubicBezTo>
                      <a:pt x="44" y="33"/>
                      <a:pt x="44" y="33"/>
                      <a:pt x="44" y="33"/>
                    </a:cubicBezTo>
                    <a:cubicBezTo>
                      <a:pt x="43" y="49"/>
                      <a:pt x="43" y="49"/>
                      <a:pt x="43" y="49"/>
                    </a:cubicBezTo>
                    <a:cubicBezTo>
                      <a:pt x="43" y="49"/>
                      <a:pt x="43" y="49"/>
                      <a:pt x="43" y="49"/>
                    </a:cubicBezTo>
                    <a:close/>
                  </a:path>
                </a:pathLst>
              </a:cu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301143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childTnLst>
                                </p:cTn>
                              </p:par>
                              <p:par>
                                <p:cTn id="8" presetID="63" presetClass="path" presetSubtype="0" decel="100000" fill="hold" grpId="1" nodeType="withEffect">
                                  <p:stCondLst>
                                    <p:cond delay="0"/>
                                  </p:stCondLst>
                                  <p:childTnLst>
                                    <p:animMotion origin="layout" path="M -0.02413 -9.94099E-7 L 0 -9.94099E-7 " pathEditMode="relative" rAng="0" ptsTypes="AA">
                                      <p:cBhvr>
                                        <p:cTn id="9" dur="1000" fill="hold"/>
                                        <p:tgtEl>
                                          <p:spTgt spid="5"/>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600"/>
                                        <p:tgtEl>
                                          <p:spTgt spid="16"/>
                                        </p:tgtEl>
                                      </p:cBhvr>
                                    </p:animEffect>
                                  </p:childTnLst>
                                </p:cTn>
                              </p:par>
                              <p:par>
                                <p:cTn id="13" presetID="63" presetClass="path" presetSubtype="0" decel="100000" fill="hold" nodeType="withEffect">
                                  <p:stCondLst>
                                    <p:cond delay="100"/>
                                  </p:stCondLst>
                                  <p:childTnLst>
                                    <p:animMotion origin="layout" path="M -0.02413 -1.02587E-6 L 4.94766E-6 -1.02587E-6 " pathEditMode="relative" rAng="0" ptsTypes="AA">
                                      <p:cBhvr>
                                        <p:cTn id="14" dur="1000" fill="hold"/>
                                        <p:tgtEl>
                                          <p:spTgt spid="16"/>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600"/>
                                        <p:tgtEl>
                                          <p:spTgt spid="14"/>
                                        </p:tgtEl>
                                      </p:cBhvr>
                                    </p:animEffect>
                                  </p:childTnLst>
                                </p:cTn>
                              </p:par>
                              <p:par>
                                <p:cTn id="18" presetID="63" presetClass="path" presetSubtype="0" decel="100000" fill="hold" nodeType="withEffect">
                                  <p:stCondLst>
                                    <p:cond delay="200"/>
                                  </p:stCondLst>
                                  <p:childTnLst>
                                    <p:animMotion origin="layout" path="M -0.02413 -1.02587E-6 L 1.35818E-6 -1.02587E-6 " pathEditMode="relative" rAng="0" ptsTypes="AA">
                                      <p:cBhvr>
                                        <p:cTn id="19" dur="1000" fill="hold"/>
                                        <p:tgtEl>
                                          <p:spTgt spid="14"/>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600"/>
                                        <p:tgtEl>
                                          <p:spTgt spid="3"/>
                                        </p:tgtEl>
                                      </p:cBhvr>
                                    </p:animEffect>
                                  </p:childTnLst>
                                </p:cTn>
                              </p:par>
                              <p:par>
                                <p:cTn id="23" presetID="63" presetClass="path" presetSubtype="0" decel="100000" fill="hold" nodeType="withEffect">
                                  <p:stCondLst>
                                    <p:cond delay="300"/>
                                  </p:stCondLst>
                                  <p:childTnLst>
                                    <p:animMotion origin="layout" path="M -0.02413 -1.02587E-6 L 4.25581E-6 -1.02587E-6 " pathEditMode="relative" rAng="0" ptsTypes="AA">
                                      <p:cBhvr>
                                        <p:cTn id="24" dur="100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7037" y="5043322"/>
            <a:ext cx="5356123" cy="1908244"/>
            <a:chOff x="427037" y="5043322"/>
            <a:chExt cx="5356123" cy="1908244"/>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48042"/>
            <a:stretch/>
          </p:blipFill>
          <p:spPr>
            <a:xfrm>
              <a:off x="427037" y="5043322"/>
              <a:ext cx="1891430" cy="1908244"/>
            </a:xfrm>
            <a:prstGeom prst="rect">
              <a:avLst/>
            </a:prstGeom>
          </p:spPr>
        </p:pic>
        <p:sp>
          <p:nvSpPr>
            <p:cNvPr id="16" name="Text Placeholder 2"/>
            <p:cNvSpPr txBox="1">
              <a:spLocks/>
            </p:cNvSpPr>
            <p:nvPr/>
          </p:nvSpPr>
          <p:spPr>
            <a:xfrm>
              <a:off x="2318467" y="5061745"/>
              <a:ext cx="3464693" cy="73326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5000"/>
                </a:lnSpc>
                <a:spcBef>
                  <a:spcPts val="1200"/>
                </a:spcBef>
                <a:buNone/>
              </a:pP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TechEd Mobile app </a:t>
              </a: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r>
              <a:b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br>
              <a:r>
                <a:rPr lang="en-US" sz="2400" spc="-50" dirty="0">
                  <a:ln w="3175">
                    <a:noFill/>
                  </a:ln>
                  <a:gradFill>
                    <a:gsLst>
                      <a:gs pos="0">
                        <a:srgbClr val="FFFFFF"/>
                      </a:gs>
                      <a:gs pos="100000">
                        <a:srgbClr val="FFFFFF"/>
                      </a:gs>
                    </a:gsLst>
                    <a:lin ang="5400000" scaled="0"/>
                  </a:gradFill>
                  <a:cs typeface="Segoe UI" pitchFamily="34" charset="0"/>
                </a:rPr>
                <a:t>for session evaluations </a:t>
              </a:r>
              <a:r>
                <a:rPr lang="en-US" sz="2400" spc="-50" dirty="0" smtClean="0">
                  <a:ln w="3175">
                    <a:noFill/>
                  </a:ln>
                  <a:gradFill>
                    <a:gsLst>
                      <a:gs pos="0">
                        <a:srgbClr val="FFFFFF"/>
                      </a:gs>
                      <a:gs pos="100000">
                        <a:srgbClr val="FFFFFF"/>
                      </a:gs>
                    </a:gsLst>
                    <a:lin ang="5400000" scaled="0"/>
                  </a:gradFill>
                  <a:cs typeface="Segoe UI" pitchFamily="34" charset="0"/>
                </a:rPr>
                <a:t/>
              </a:r>
              <a:br>
                <a:rPr lang="en-US" sz="2400" spc="-50" dirty="0" smtClean="0">
                  <a:ln w="3175">
                    <a:noFill/>
                  </a:ln>
                  <a:gradFill>
                    <a:gsLst>
                      <a:gs pos="0">
                        <a:srgbClr val="FFFFFF"/>
                      </a:gs>
                      <a:gs pos="100000">
                        <a:srgbClr val="FFFFFF"/>
                      </a:gs>
                    </a:gsLst>
                    <a:lin ang="5400000" scaled="0"/>
                  </a:gradFill>
                  <a:cs typeface="Segoe UI" pitchFamily="34" charset="0"/>
                </a:rPr>
              </a:br>
              <a:r>
                <a:rPr lang="en-US" sz="2400" spc="-50" dirty="0" smtClean="0">
                  <a:ln w="3175">
                    <a:noFill/>
                  </a:ln>
                  <a:gradFill>
                    <a:gsLst>
                      <a:gs pos="0">
                        <a:srgbClr val="FFFFFF"/>
                      </a:gs>
                      <a:gs pos="100000">
                        <a:srgbClr val="FFFFFF"/>
                      </a:gs>
                    </a:gsLst>
                    <a:lin ang="5400000" scaled="0"/>
                  </a:gradFill>
                  <a:cs typeface="Segoe UI" pitchFamily="34" charset="0"/>
                </a:rPr>
                <a:t>is </a:t>
              </a:r>
              <a:r>
                <a:rPr lang="en-US" sz="2400" spc="-50" dirty="0">
                  <a:ln w="3175">
                    <a:noFill/>
                  </a:ln>
                  <a:gradFill>
                    <a:gsLst>
                      <a:gs pos="0">
                        <a:srgbClr val="FFFFFF"/>
                      </a:gs>
                      <a:gs pos="100000">
                        <a:srgbClr val="FFFFFF"/>
                      </a:gs>
                    </a:gsLst>
                    <a:lin ang="5400000" scaled="0"/>
                  </a:gradFill>
                  <a:cs typeface="Segoe UI" pitchFamily="34" charset="0"/>
                </a:rPr>
                <a:t>currently offline</a:t>
              </a:r>
            </a:p>
          </p:txBody>
        </p:sp>
        <p:sp>
          <p:nvSpPr>
            <p:cNvPr id="7" name="&quot;No&quot; Symbol 6"/>
            <p:cNvSpPr>
              <a:spLocks noChangeAspect="1"/>
            </p:cNvSpPr>
            <p:nvPr/>
          </p:nvSpPr>
          <p:spPr bwMode="auto">
            <a:xfrm>
              <a:off x="719279" y="5390716"/>
              <a:ext cx="1306947" cy="1306947"/>
            </a:xfrm>
            <a:prstGeom prst="noSmoking">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p:txBody>
          <a:bodyPr/>
          <a:lstStyle/>
          <a:p>
            <a:pPr lvl="0"/>
            <a:r>
              <a:rPr lang="en-US" dirty="0" smtClean="0">
                <a:latin typeface="Segoe UI Semibold" panose="020B0702040204020203" pitchFamily="34" charset="0"/>
                <a:cs typeface="Segoe UI Semibold" panose="020B0702040204020203" pitchFamily="34" charset="0"/>
              </a:rPr>
              <a:t>SUBMIT YOUR TECHED EVALUATIONS</a:t>
            </a:r>
            <a:endParaRPr lang="en-US" dirty="0">
              <a:latin typeface="Segoe UI Semibold" panose="020B0702040204020203" pitchFamily="34" charset="0"/>
              <a:cs typeface="Segoe UI Semibold" panose="020B0702040204020203" pitchFamily="34" charset="0"/>
            </a:endParaRPr>
          </a:p>
        </p:txBody>
      </p:sp>
      <p:sp>
        <p:nvSpPr>
          <p:cNvPr id="13" name="Rectangle 12"/>
          <p:cNvSpPr/>
          <p:nvPr/>
        </p:nvSpPr>
        <p:spPr>
          <a:xfrm>
            <a:off x="307976" y="2114948"/>
            <a:ext cx="12128499" cy="812904"/>
          </a:xfrm>
          <a:prstGeom prst="rect">
            <a:avLst/>
          </a:prstGeom>
          <a:solidFill>
            <a:schemeClr val="bg2">
              <a:lumMod val="75000"/>
            </a:schemeClr>
          </a:solidFill>
        </p:spPr>
        <p:txBody>
          <a:bodyPr wrap="square" lIns="182880" tIns="146304" rIns="182880" bIns="146304">
            <a:noAutofit/>
          </a:bodyPr>
          <a:lstStyle/>
          <a:p>
            <a:r>
              <a:rPr lang="en-US" sz="3200" spc="-100" dirty="0" smtClean="0">
                <a:ln w="3175">
                  <a:noFill/>
                </a:ln>
                <a:gradFill>
                  <a:gsLst>
                    <a:gs pos="0">
                      <a:srgbClr val="FFFFFF"/>
                    </a:gs>
                    <a:gs pos="100000">
                      <a:srgbClr val="FFFFFF"/>
                    </a:gs>
                  </a:gsLst>
                  <a:lin ang="5400000" scaled="0"/>
                </a:gradFill>
                <a:latin typeface="Segoe Semibold" panose="020B0702040504020203" pitchFamily="34" charset="0"/>
                <a:cs typeface="Segoe UI" pitchFamily="34" charset="0"/>
              </a:rPr>
              <a:t>Fill out an evaluation via</a:t>
            </a:r>
            <a:endParaRPr lang="en-US" sz="3200" spc="-100" dirty="0">
              <a:ln w="3175">
                <a:noFill/>
              </a:ln>
              <a:gradFill>
                <a:gsLst>
                  <a:gs pos="0">
                    <a:srgbClr val="FFFFFF"/>
                  </a:gs>
                  <a:gs pos="100000">
                    <a:srgbClr val="FFFFFF"/>
                  </a:gs>
                </a:gsLst>
                <a:lin ang="5400000" scaled="0"/>
              </a:gradFill>
              <a:latin typeface="Segoe UI Light"/>
              <a:cs typeface="Segoe UI" pitchFamily="34" charset="0"/>
            </a:endParaRPr>
          </a:p>
        </p:txBody>
      </p:sp>
      <p:sp>
        <p:nvSpPr>
          <p:cNvPr id="14" name="Rectangle 13"/>
          <p:cNvSpPr/>
          <p:nvPr/>
        </p:nvSpPr>
        <p:spPr>
          <a:xfrm>
            <a:off x="307975" y="3016777"/>
            <a:ext cx="5826819" cy="1151084"/>
          </a:xfrm>
          <a:prstGeom prst="rect">
            <a:avLst/>
          </a:prstGeom>
        </p:spPr>
        <p:txBody>
          <a:bodyPr wrap="square" lIns="182880" tIns="146304" rIns="182880" bIns="146304">
            <a:spAutoFit/>
          </a:bodyPr>
          <a:lstStyle/>
          <a:p>
            <a:pPr>
              <a:lnSpc>
                <a:spcPct val="95000"/>
              </a:lnSpc>
              <a:spcBef>
                <a:spcPts val="1200"/>
              </a:spcBef>
            </a:pP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CommNet Station/PC:</a:t>
            </a:r>
            <a:r>
              <a:rPr lang="en-US" sz="2400" spc="-50" dirty="0" smtClean="0">
                <a:ln w="3175">
                  <a:noFill/>
                </a:ln>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 </a:t>
            </a:r>
            <a:r>
              <a:rPr lang="en-US" sz="2400" spc="-50" dirty="0" smtClean="0">
                <a:ln w="3175">
                  <a:noFill/>
                </a:ln>
                <a:gradFill>
                  <a:gsLst>
                    <a:gs pos="0">
                      <a:srgbClr val="FFFFFF"/>
                    </a:gs>
                    <a:gs pos="100000">
                      <a:srgbClr val="FFFFFF"/>
                    </a:gs>
                  </a:gsLst>
                  <a:lin ang="5400000" scaled="0"/>
                </a:gradFill>
                <a:latin typeface="+mj-lt"/>
                <a:cs typeface="Segoe UI" pitchFamily="34" charset="0"/>
              </a:rPr>
              <a:t>Schedule Builder</a:t>
            </a:r>
          </a:p>
          <a:p>
            <a:pPr>
              <a:lnSpc>
                <a:spcPct val="95000"/>
              </a:lnSpc>
              <a:spcBef>
                <a:spcPts val="1200"/>
              </a:spcBef>
            </a:pPr>
            <a:r>
              <a:rPr lang="en-US" sz="2400" b="1" spc="-50" dirty="0" err="1">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LogIn</a:t>
            </a: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t>
            </a:r>
            <a:r>
              <a:rPr lang="en-US" sz="2400" spc="-50" dirty="0">
                <a:ln w="3175">
                  <a:noFill/>
                </a:ln>
                <a:gradFill>
                  <a:gsLst>
                    <a:gs pos="0">
                      <a:srgbClr val="FFFFFF"/>
                    </a:gs>
                    <a:gs pos="100000">
                      <a:srgbClr val="FFFFFF"/>
                    </a:gs>
                  </a:gsLst>
                  <a:lin ang="5400000" scaled="0"/>
                </a:gradFill>
                <a:latin typeface="+mj-lt"/>
                <a:cs typeface="Segoe UI" pitchFamily="34" charset="0"/>
              </a:rPr>
              <a:t>europe.msteched.com/catalog</a:t>
            </a:r>
          </a:p>
        </p:txBody>
      </p:sp>
      <p:sp>
        <p:nvSpPr>
          <p:cNvPr id="20" name="Title 1"/>
          <p:cNvSpPr txBox="1">
            <a:spLocks/>
          </p:cNvSpPr>
          <p:nvPr/>
        </p:nvSpPr>
        <p:spPr>
          <a:xfrm>
            <a:off x="274639" y="118078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000" dirty="0" smtClean="0">
                <a:cs typeface="Segoe UI Semibold" panose="020B0702040204020203" pitchFamily="34" charset="0"/>
              </a:rPr>
              <a:t>We value your feedback!</a:t>
            </a:r>
            <a:endParaRPr lang="en-US" sz="4000" dirty="0">
              <a:cs typeface="Segoe UI Semibold" panose="020B0702040204020203" pitchFamily="34" charset="0"/>
            </a:endParaRPr>
          </a:p>
        </p:txBody>
      </p:sp>
      <p:grpSp>
        <p:nvGrpSpPr>
          <p:cNvPr id="9" name="Group 8"/>
          <p:cNvGrpSpPr/>
          <p:nvPr/>
        </p:nvGrpSpPr>
        <p:grpSpPr>
          <a:xfrm>
            <a:off x="5249321" y="1806575"/>
            <a:ext cx="7407816" cy="4419600"/>
            <a:chOff x="5249321" y="1701800"/>
            <a:chExt cx="7407816" cy="4419600"/>
          </a:xfrm>
        </p:grpSpPr>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9321" y="1701800"/>
              <a:ext cx="7407816" cy="4419600"/>
            </a:xfrm>
            <a:prstGeom prst="rect">
              <a:avLst/>
            </a:prstGeom>
          </p:spPr>
        </p:pic>
        <p:grpSp>
          <p:nvGrpSpPr>
            <p:cNvPr id="6" name="Group 5"/>
            <p:cNvGrpSpPr/>
            <p:nvPr/>
          </p:nvGrpSpPr>
          <p:grpSpPr>
            <a:xfrm>
              <a:off x="6376098" y="1858328"/>
              <a:ext cx="5453472" cy="2909899"/>
              <a:chOff x="3625850" y="1675130"/>
              <a:chExt cx="5194299" cy="2771608"/>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 t="337" r="-11710" b="14046"/>
              <a:stretch/>
            </p:blipFill>
            <p:spPr>
              <a:xfrm>
                <a:off x="3625850" y="1720850"/>
                <a:ext cx="5194299" cy="2725888"/>
              </a:xfrm>
              <a:prstGeom prst="rect">
                <a:avLst/>
              </a:prstGeom>
            </p:spPr>
          </p:pic>
          <p:sp>
            <p:nvSpPr>
              <p:cNvPr id="5" name="Rectangle 4"/>
              <p:cNvSpPr/>
              <p:nvPr/>
            </p:nvSpPr>
            <p:spPr bwMode="auto">
              <a:xfrm>
                <a:off x="3625850" y="1675130"/>
                <a:ext cx="4573587" cy="5293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8175944" y="1675132"/>
                <a:ext cx="414370" cy="23939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8175944" y="1914524"/>
                <a:ext cx="414370" cy="2532214"/>
              </a:xfrm>
              <a:prstGeom prst="rect">
                <a:avLst/>
              </a:prstGeom>
              <a:solidFill>
                <a:srgbClr val="E8E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4" name="Rectangle 3"/>
          <p:cNvSpPr/>
          <p:nvPr/>
        </p:nvSpPr>
        <p:spPr bwMode="auto">
          <a:xfrm>
            <a:off x="7250157" y="3385009"/>
            <a:ext cx="3142060" cy="218679"/>
          </a:xfrm>
          <a:prstGeom prst="rect">
            <a:avLst/>
          </a:prstGeom>
          <a:solidFill>
            <a:schemeClr val="tx2">
              <a:lumMod val="60000"/>
              <a:lumOff val="4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290716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35" presetClass="path" presetSubtype="0" decel="100000" fill="hold" grpId="1" nodeType="withEffect">
                                  <p:stCondLst>
                                    <p:cond delay="0"/>
                                  </p:stCondLst>
                                  <p:childTnLst>
                                    <p:animMotion origin="layout" path="M 0.06127 -8.30685E-7 L 7.65892E-7 -8.30685E-7 " pathEditMode="relative" rAng="0" ptsTypes="AA">
                                      <p:cBhvr>
                                        <p:cTn id="9" dur="750" fill="hold"/>
                                        <p:tgtEl>
                                          <p:spTgt spid="14"/>
                                        </p:tgtEl>
                                        <p:attrNameLst>
                                          <p:attrName>ppt_x</p:attrName>
                                          <p:attrName>ppt_y</p:attrName>
                                        </p:attrNameLst>
                                      </p:cBhvr>
                                      <p:rCtr x="-3064"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35" presetClass="path" presetSubtype="0" decel="100000" fill="hold" grpId="1" nodeType="withEffect">
                                  <p:stCondLst>
                                    <p:cond delay="0"/>
                                  </p:stCondLst>
                                  <p:childTnLst>
                                    <p:animMotion origin="layout" path="M 0.06127 2.38765E-6 L -1.92494E-6 2.38765E-6 " pathEditMode="relative" rAng="0" ptsTypes="AA">
                                      <p:cBhvr>
                                        <p:cTn id="14" dur="750" fill="hold"/>
                                        <p:tgtEl>
                                          <p:spTgt spid="13"/>
                                        </p:tgtEl>
                                        <p:attrNameLst>
                                          <p:attrName>ppt_x</p:attrName>
                                          <p:attrName>ppt_y</p:attrName>
                                        </p:attrNameLst>
                                      </p:cBhvr>
                                      <p:rCtr x="-3064" y="0"/>
                                    </p:animMotion>
                                  </p:childTnLst>
                                </p:cTn>
                              </p:par>
                              <p:par>
                                <p:cTn id="15" presetID="2" presetClass="entr" presetSubtype="2"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800" fill="hold"/>
                                        <p:tgtEl>
                                          <p:spTgt spid="9"/>
                                        </p:tgtEl>
                                        <p:attrNameLst>
                                          <p:attrName>ppt_x</p:attrName>
                                        </p:attrNameLst>
                                      </p:cBhvr>
                                      <p:tavLst>
                                        <p:tav tm="0">
                                          <p:val>
                                            <p:strVal val="1+#ppt_w/2"/>
                                          </p:val>
                                        </p:tav>
                                        <p:tav tm="100000">
                                          <p:val>
                                            <p:strVal val="#ppt_x"/>
                                          </p:val>
                                        </p:tav>
                                      </p:tavLst>
                                    </p:anim>
                                    <p:anim calcmode="lin" valueType="num">
                                      <p:cBhvr additive="base">
                                        <p:cTn id="18" dur="800" fill="hold"/>
                                        <p:tgtEl>
                                          <p:spTgt spid="9"/>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250"/>
                            </p:stCondLst>
                            <p:childTnLst>
                              <p:par>
                                <p:cTn id="23" presetID="2" presetClass="entr" presetSubtype="4" decel="10000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4" grpId="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81942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 Architect for the cloud?</a:t>
            </a:r>
            <a:endParaRPr lang="en-US" dirty="0"/>
          </a:p>
        </p:txBody>
      </p:sp>
      <p:graphicFrame>
        <p:nvGraphicFramePr>
          <p:cNvPr id="4" name="Chart 3"/>
          <p:cNvGraphicFramePr>
            <a:graphicFrameLocks/>
          </p:cNvGraphicFramePr>
          <p:nvPr>
            <p:extLst/>
          </p:nvPr>
        </p:nvGraphicFramePr>
        <p:xfrm>
          <a:off x="655637" y="1250590"/>
          <a:ext cx="11049000" cy="4989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77355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1439862"/>
            <a:ext cx="12436475" cy="4572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a:xfrm>
            <a:off x="1555221" y="708046"/>
            <a:ext cx="9326033" cy="706937"/>
          </a:xfrm>
          <a:prstGeom prst="rect">
            <a:avLst/>
          </a:prstGeom>
        </p:spPr>
        <p:txBody>
          <a:bodyPr vert="horz" lIns="93260" tIns="46630" rIns="93260" bIns="46630" rtlCol="0" anchor="t">
            <a:noAutofit/>
          </a:bodyPr>
          <a:lstStyle/>
          <a:p>
            <a:pPr algn="ctr">
              <a:spcBef>
                <a:spcPct val="0"/>
              </a:spcBef>
            </a:pPr>
            <a:endParaRPr lang="en-US" sz="4080" dirty="0">
              <a:solidFill>
                <a:srgbClr val="3068B0"/>
              </a:solidFill>
              <a:latin typeface="Segoe UI Ligh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5923" y="2762934"/>
            <a:ext cx="1281609" cy="566471"/>
          </a:xfrm>
          <a:prstGeom prst="rect">
            <a:avLst/>
          </a:prstGeom>
        </p:spPr>
      </p:pic>
      <p:pic>
        <p:nvPicPr>
          <p:cNvPr id="8" name="Picture 7"/>
          <p:cNvPicPr>
            <a:picLocks noChangeAspect="1"/>
          </p:cNvPicPr>
          <p:nvPr/>
        </p:nvPicPr>
        <p:blipFill>
          <a:blip r:embed="rId3"/>
          <a:stretch>
            <a:fillRect/>
          </a:stretch>
        </p:blipFill>
        <p:spPr>
          <a:xfrm>
            <a:off x="3558000" y="2943262"/>
            <a:ext cx="1695943" cy="395005"/>
          </a:xfrm>
          <a:prstGeom prst="rect">
            <a:avLst/>
          </a:prstGeom>
        </p:spPr>
      </p:pic>
      <p:pic>
        <p:nvPicPr>
          <p:cNvPr id="10" name="Picture 9"/>
          <p:cNvPicPr>
            <a:picLocks noChangeAspect="1"/>
          </p:cNvPicPr>
          <p:nvPr/>
        </p:nvPicPr>
        <p:blipFill>
          <a:blip r:embed="rId4"/>
          <a:stretch>
            <a:fillRect/>
          </a:stretch>
        </p:blipFill>
        <p:spPr>
          <a:xfrm>
            <a:off x="2046585" y="3832133"/>
            <a:ext cx="913211" cy="656220"/>
          </a:xfrm>
          <a:prstGeom prst="rect">
            <a:avLst/>
          </a:prstGeom>
        </p:spPr>
      </p:pic>
      <p:pic>
        <p:nvPicPr>
          <p:cNvPr id="12" name="Picture 11"/>
          <p:cNvPicPr>
            <a:picLocks noChangeAspect="1"/>
          </p:cNvPicPr>
          <p:nvPr/>
        </p:nvPicPr>
        <p:blipFill>
          <a:blip r:embed="rId5"/>
          <a:stretch>
            <a:fillRect/>
          </a:stretch>
        </p:blipFill>
        <p:spPr>
          <a:xfrm>
            <a:off x="3605021" y="4012828"/>
            <a:ext cx="1618177" cy="272161"/>
          </a:xfrm>
          <a:prstGeom prst="rect">
            <a:avLst/>
          </a:prstGeom>
        </p:spPr>
      </p:pic>
      <p:pic>
        <p:nvPicPr>
          <p:cNvPr id="13" name="Picture 12"/>
          <p:cNvPicPr>
            <a:picLocks noChangeAspect="1"/>
          </p:cNvPicPr>
          <p:nvPr/>
        </p:nvPicPr>
        <p:blipFill>
          <a:blip r:embed="rId6"/>
          <a:stretch>
            <a:fillRect/>
          </a:stretch>
        </p:blipFill>
        <p:spPr>
          <a:xfrm>
            <a:off x="6019931" y="3927105"/>
            <a:ext cx="1213560" cy="466273"/>
          </a:xfrm>
          <a:prstGeom prst="rect">
            <a:avLst/>
          </a:prstGeom>
        </p:spPr>
      </p:pic>
      <p:pic>
        <p:nvPicPr>
          <p:cNvPr id="14" name="Picture 13"/>
          <p:cNvPicPr>
            <a:picLocks noChangeAspect="1"/>
          </p:cNvPicPr>
          <p:nvPr/>
        </p:nvPicPr>
        <p:blipFill>
          <a:blip r:embed="rId7"/>
          <a:stretch>
            <a:fillRect/>
          </a:stretch>
        </p:blipFill>
        <p:spPr>
          <a:xfrm>
            <a:off x="6019930" y="1927189"/>
            <a:ext cx="986809" cy="454285"/>
          </a:xfrm>
          <a:prstGeom prst="rect">
            <a:avLst/>
          </a:prstGeom>
        </p:spPr>
      </p:pic>
      <p:pic>
        <p:nvPicPr>
          <p:cNvPr id="15" name="Picture 14"/>
          <p:cNvPicPr>
            <a:picLocks noChangeAspect="1"/>
          </p:cNvPicPr>
          <p:nvPr/>
        </p:nvPicPr>
        <p:blipFill>
          <a:blip r:embed="rId8"/>
          <a:stretch>
            <a:fillRect/>
          </a:stretch>
        </p:blipFill>
        <p:spPr>
          <a:xfrm>
            <a:off x="1923337" y="2858401"/>
            <a:ext cx="749300" cy="570167"/>
          </a:xfrm>
          <a:prstGeom prst="rect">
            <a:avLst/>
          </a:prstGeom>
        </p:spPr>
      </p:pic>
      <p:pic>
        <p:nvPicPr>
          <p:cNvPr id="16" name="Picture 15"/>
          <p:cNvPicPr>
            <a:picLocks noChangeAspect="1"/>
          </p:cNvPicPr>
          <p:nvPr/>
        </p:nvPicPr>
        <p:blipFill>
          <a:blip r:embed="rId9"/>
          <a:stretch>
            <a:fillRect/>
          </a:stretch>
        </p:blipFill>
        <p:spPr>
          <a:xfrm>
            <a:off x="5907588" y="4891917"/>
            <a:ext cx="1211491" cy="534520"/>
          </a:xfrm>
          <a:prstGeom prst="rect">
            <a:avLst/>
          </a:prstGeom>
        </p:spPr>
      </p:pic>
      <p:pic>
        <p:nvPicPr>
          <p:cNvPr id="17" name="Picture 16"/>
          <p:cNvPicPr>
            <a:picLocks noChangeAspect="1"/>
          </p:cNvPicPr>
          <p:nvPr/>
        </p:nvPicPr>
        <p:blipFill>
          <a:blip r:embed="rId10"/>
          <a:stretch>
            <a:fillRect/>
          </a:stretch>
        </p:blipFill>
        <p:spPr>
          <a:xfrm>
            <a:off x="1923336" y="4871989"/>
            <a:ext cx="845193" cy="574374"/>
          </a:xfrm>
          <a:prstGeom prst="rect">
            <a:avLst/>
          </a:prstGeom>
        </p:spPr>
      </p:pic>
      <p:pic>
        <p:nvPicPr>
          <p:cNvPr id="18" name="Picture 17"/>
          <p:cNvPicPr>
            <a:picLocks noChangeAspect="1"/>
          </p:cNvPicPr>
          <p:nvPr/>
        </p:nvPicPr>
        <p:blipFill>
          <a:blip r:embed="rId11"/>
          <a:stretch>
            <a:fillRect/>
          </a:stretch>
        </p:blipFill>
        <p:spPr>
          <a:xfrm>
            <a:off x="3558000" y="5009999"/>
            <a:ext cx="1813865" cy="436363"/>
          </a:xfrm>
          <a:prstGeom prst="rect">
            <a:avLst/>
          </a:prstGeom>
        </p:spPr>
      </p:pic>
      <p:pic>
        <p:nvPicPr>
          <p:cNvPr id="19" name="Picture 18"/>
          <p:cNvPicPr>
            <a:picLocks noChangeAspect="1"/>
          </p:cNvPicPr>
          <p:nvPr/>
        </p:nvPicPr>
        <p:blipFill>
          <a:blip r:embed="rId12"/>
          <a:stretch>
            <a:fillRect/>
          </a:stretch>
        </p:blipFill>
        <p:spPr>
          <a:xfrm>
            <a:off x="8295923" y="3930113"/>
            <a:ext cx="1784001" cy="503955"/>
          </a:xfrm>
          <a:prstGeom prst="rect">
            <a:avLst/>
          </a:prstGeom>
        </p:spPr>
      </p:pic>
      <p:pic>
        <p:nvPicPr>
          <p:cNvPr id="20" name="Picture 19"/>
          <p:cNvPicPr>
            <a:picLocks noChangeAspect="1"/>
          </p:cNvPicPr>
          <p:nvPr/>
        </p:nvPicPr>
        <p:blipFill>
          <a:blip r:embed="rId13"/>
          <a:stretch>
            <a:fillRect/>
          </a:stretch>
        </p:blipFill>
        <p:spPr>
          <a:xfrm>
            <a:off x="8324165" y="4753148"/>
            <a:ext cx="1727516" cy="673288"/>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6585" y="1927190"/>
            <a:ext cx="714374" cy="685799"/>
          </a:xfrm>
          <a:prstGeom prst="rect">
            <a:avLst/>
          </a:prstGeom>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12291" y="2060895"/>
            <a:ext cx="2094431" cy="294694"/>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08450" y="1915894"/>
            <a:ext cx="1879099" cy="465581"/>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02627" y="2859511"/>
            <a:ext cx="1230864" cy="535505"/>
          </a:xfrm>
          <a:prstGeom prst="rect">
            <a:avLst/>
          </a:prstGeom>
        </p:spPr>
      </p:pic>
      <p:sp>
        <p:nvSpPr>
          <p:cNvPr id="5" name="Title 4"/>
          <p:cNvSpPr>
            <a:spLocks noGrp="1"/>
          </p:cNvSpPr>
          <p:nvPr>
            <p:ph type="title"/>
          </p:nvPr>
        </p:nvSpPr>
        <p:spPr/>
        <p:txBody>
          <a:bodyPr/>
          <a:lstStyle/>
          <a:p>
            <a:r>
              <a:rPr lang="en-US" dirty="0"/>
              <a:t>Who uses Azure Websites</a:t>
            </a:r>
            <a:r>
              <a:rPr lang="en-US" dirty="0" smtClean="0"/>
              <a:t>?</a:t>
            </a:r>
            <a:endParaRPr lang="en-US" dirty="0"/>
          </a:p>
        </p:txBody>
      </p:sp>
    </p:spTree>
    <p:extLst>
      <p:ext uri="{BB962C8B-B14F-4D97-AF65-F5344CB8AC3E}">
        <p14:creationId xmlns:p14="http://schemas.microsoft.com/office/powerpoint/2010/main" val="372788274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9601199" cy="6217087"/>
          </a:xfrm>
        </p:spPr>
        <p:txBody>
          <a:bodyPr/>
          <a:lstStyle/>
          <a:p>
            <a:pPr>
              <a:buClr>
                <a:schemeClr val="accent6"/>
              </a:buClr>
            </a:pPr>
            <a:r>
              <a:rPr lang="en-US" dirty="0"/>
              <a:t>Web Apps</a:t>
            </a:r>
          </a:p>
          <a:p>
            <a:pPr lvl="1">
              <a:lnSpc>
                <a:spcPct val="150000"/>
              </a:lnSpc>
              <a:buClr>
                <a:schemeClr val="accent6"/>
              </a:buClr>
            </a:pPr>
            <a:r>
              <a:rPr lang="en-US" sz="2000" dirty="0"/>
              <a:t>blogs.office.com, blog.surface.com, Skype &amp; Bing </a:t>
            </a:r>
            <a:r>
              <a:rPr lang="en-US" sz="2000" dirty="0" err="1"/>
              <a:t>dev</a:t>
            </a:r>
            <a:r>
              <a:rPr lang="en-US" sz="2000" dirty="0"/>
              <a:t> center, Nokia, more… </a:t>
            </a:r>
          </a:p>
          <a:p>
            <a:pPr lvl="1">
              <a:lnSpc>
                <a:spcPct val="150000"/>
              </a:lnSpc>
              <a:buClr>
                <a:schemeClr val="accent6"/>
              </a:buClr>
            </a:pPr>
            <a:r>
              <a:rPr lang="en-US" sz="2000" dirty="0"/>
              <a:t>Examples: mobile apps, web APIs, </a:t>
            </a:r>
            <a:r>
              <a:rPr lang="en-US" sz="2000" dirty="0" err="1"/>
              <a:t>facebook</a:t>
            </a:r>
            <a:r>
              <a:rPr lang="en-US" sz="2000" dirty="0"/>
              <a:t> games, many more...</a:t>
            </a:r>
          </a:p>
          <a:p>
            <a:pPr>
              <a:buClr>
                <a:schemeClr val="accent6"/>
              </a:buClr>
            </a:pPr>
            <a:r>
              <a:rPr lang="en-US" dirty="0"/>
              <a:t>Ready for business</a:t>
            </a:r>
          </a:p>
          <a:p>
            <a:pPr lvl="1">
              <a:lnSpc>
                <a:spcPct val="150000"/>
              </a:lnSpc>
              <a:buClr>
                <a:schemeClr val="accent6"/>
              </a:buClr>
            </a:pPr>
            <a:r>
              <a:rPr lang="en-US" sz="2000" dirty="0"/>
              <a:t>Extremely low to ‘no perceived’ downtime (99.95% - 99.99%)</a:t>
            </a:r>
          </a:p>
          <a:p>
            <a:pPr lvl="1">
              <a:lnSpc>
                <a:spcPct val="150000"/>
              </a:lnSpc>
              <a:buClr>
                <a:schemeClr val="accent6"/>
              </a:buClr>
            </a:pPr>
            <a:r>
              <a:rPr lang="en-US" sz="2000" dirty="0"/>
              <a:t>Performance and (global) low latency</a:t>
            </a:r>
          </a:p>
          <a:p>
            <a:pPr lvl="1">
              <a:lnSpc>
                <a:spcPct val="150000"/>
              </a:lnSpc>
              <a:buClr>
                <a:schemeClr val="accent6"/>
              </a:buClr>
            </a:pPr>
            <a:r>
              <a:rPr lang="en-US" sz="2000" dirty="0"/>
              <a:t>‘Easy’ to manage: </a:t>
            </a:r>
            <a:r>
              <a:rPr lang="en-US" sz="2000" dirty="0" err="1"/>
              <a:t>DevOps</a:t>
            </a:r>
            <a:r>
              <a:rPr lang="en-US" sz="2000" dirty="0"/>
              <a:t>, test, deploy, configure, monitor &amp; analytics</a:t>
            </a:r>
          </a:p>
          <a:p>
            <a:pPr>
              <a:buClr>
                <a:schemeClr val="accent6"/>
              </a:buClr>
            </a:pPr>
            <a:r>
              <a:rPr lang="en-US" dirty="0"/>
              <a:t>Massive Scale</a:t>
            </a:r>
          </a:p>
          <a:p>
            <a:pPr lvl="1">
              <a:lnSpc>
                <a:spcPct val="150000"/>
              </a:lnSpc>
              <a:buClr>
                <a:schemeClr val="accent6"/>
              </a:buClr>
            </a:pPr>
            <a:r>
              <a:rPr lang="en-US" sz="2000" dirty="0"/>
              <a:t>Many tens of millions of requests per day (100M or higher)</a:t>
            </a:r>
          </a:p>
          <a:p>
            <a:pPr lvl="1">
              <a:lnSpc>
                <a:spcPct val="150000"/>
              </a:lnSpc>
              <a:buClr>
                <a:schemeClr val="accent6"/>
              </a:buClr>
            </a:pPr>
            <a:r>
              <a:rPr lang="en-US" sz="2000" dirty="0"/>
              <a:t>Peak Request per Second of many thousands (5K – 10K RPS</a:t>
            </a:r>
            <a:r>
              <a:rPr lang="en-US" sz="2000" dirty="0" smtClean="0"/>
              <a:t>)</a:t>
            </a:r>
            <a:endParaRPr lang="en-US" sz="2000" dirty="0"/>
          </a:p>
        </p:txBody>
      </p:sp>
      <p:sp>
        <p:nvSpPr>
          <p:cNvPr id="3" name="Title 2"/>
          <p:cNvSpPr>
            <a:spLocks noGrp="1"/>
          </p:cNvSpPr>
          <p:nvPr>
            <p:ph type="title"/>
          </p:nvPr>
        </p:nvSpPr>
        <p:spPr/>
        <p:txBody>
          <a:bodyPr/>
          <a:lstStyle/>
          <a:p>
            <a:r>
              <a:rPr lang="en-US" sz="4800" dirty="0"/>
              <a:t>Massive Scale &amp; Ready For Business Web Apps</a:t>
            </a:r>
          </a:p>
        </p:txBody>
      </p:sp>
      <p:graphicFrame>
        <p:nvGraphicFramePr>
          <p:cNvPr id="4" name="Diagram 3"/>
          <p:cNvGraphicFramePr/>
          <p:nvPr>
            <p:extLst/>
          </p:nvPr>
        </p:nvGraphicFramePr>
        <p:xfrm>
          <a:off x="8961437" y="1668462"/>
          <a:ext cx="3475038" cy="4579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359156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08038" y="1212850"/>
            <a:ext cx="9067799" cy="5103812"/>
          </a:xfrm>
        </p:spPr>
        <p:txBody>
          <a:bodyPr/>
          <a:lstStyle/>
          <a:p>
            <a:pPr marL="0" indent="0">
              <a:buNone/>
            </a:pPr>
            <a:r>
              <a:rPr lang="en-US" dirty="0"/>
              <a:t>The ability of a </a:t>
            </a:r>
            <a:r>
              <a:rPr lang="en-US" dirty="0" smtClean="0"/>
              <a:t>system, </a:t>
            </a:r>
            <a:r>
              <a:rPr lang="en-US" i="1" dirty="0">
                <a:solidFill>
                  <a:schemeClr val="accent6"/>
                </a:solidFill>
              </a:rPr>
              <a:t>(a web site</a:t>
            </a:r>
            <a:r>
              <a:rPr lang="en-US" i="1" dirty="0" smtClean="0">
                <a:solidFill>
                  <a:schemeClr val="accent6"/>
                </a:solidFill>
              </a:rPr>
              <a:t>)</a:t>
            </a:r>
            <a:endParaRPr lang="en-US" dirty="0"/>
          </a:p>
          <a:p>
            <a:pPr marL="0" indent="0">
              <a:buNone/>
            </a:pPr>
            <a:r>
              <a:rPr lang="en-US" dirty="0"/>
              <a:t>to handle a growing </a:t>
            </a:r>
            <a:endParaRPr lang="en-US" dirty="0" smtClean="0"/>
          </a:p>
          <a:p>
            <a:pPr marL="0" indent="0">
              <a:buNone/>
            </a:pPr>
            <a:r>
              <a:rPr lang="en-US" dirty="0" smtClean="0"/>
              <a:t>amount </a:t>
            </a:r>
            <a:r>
              <a:rPr lang="en-US" dirty="0"/>
              <a:t>of work </a:t>
            </a:r>
            <a:r>
              <a:rPr lang="en-US" i="1" dirty="0">
                <a:solidFill>
                  <a:schemeClr val="accent6"/>
                </a:solidFill>
              </a:rPr>
              <a:t>(http traffic)  </a:t>
            </a:r>
          </a:p>
          <a:p>
            <a:pPr marL="0" indent="0">
              <a:buNone/>
            </a:pPr>
            <a:r>
              <a:rPr lang="en-US" dirty="0"/>
              <a:t>in a capable manner</a:t>
            </a:r>
            <a:r>
              <a:rPr lang="en-US" dirty="0" smtClean="0"/>
              <a:t>, </a:t>
            </a:r>
            <a:r>
              <a:rPr lang="en-US" i="1" dirty="0" smtClean="0">
                <a:solidFill>
                  <a:schemeClr val="accent6"/>
                </a:solidFill>
              </a:rPr>
              <a:t>(</a:t>
            </a:r>
            <a:r>
              <a:rPr lang="en-US" i="1" dirty="0">
                <a:solidFill>
                  <a:schemeClr val="accent6"/>
                </a:solidFill>
              </a:rPr>
              <a:t>doesn’t go belly up) </a:t>
            </a:r>
          </a:p>
          <a:p>
            <a:pPr marL="0" indent="0">
              <a:buNone/>
            </a:pPr>
            <a:r>
              <a:rPr lang="en-US" dirty="0"/>
              <a:t>or its ability to be enlarged to accommodate that </a:t>
            </a:r>
            <a:r>
              <a:rPr lang="en-US" dirty="0" smtClean="0"/>
              <a:t>growth</a:t>
            </a:r>
            <a:endParaRPr lang="en-US" dirty="0"/>
          </a:p>
        </p:txBody>
      </p:sp>
      <p:sp>
        <p:nvSpPr>
          <p:cNvPr id="3" name="Title 2"/>
          <p:cNvSpPr>
            <a:spLocks noGrp="1"/>
          </p:cNvSpPr>
          <p:nvPr>
            <p:ph type="title"/>
          </p:nvPr>
        </p:nvSpPr>
        <p:spPr/>
        <p:txBody>
          <a:bodyPr/>
          <a:lstStyle/>
          <a:p>
            <a:r>
              <a:rPr lang="en-US" dirty="0"/>
              <a:t>Scalability is:</a:t>
            </a:r>
          </a:p>
        </p:txBody>
      </p:sp>
      <p:grpSp>
        <p:nvGrpSpPr>
          <p:cNvPr id="7" name="Group 6"/>
          <p:cNvGrpSpPr/>
          <p:nvPr/>
        </p:nvGrpSpPr>
        <p:grpSpPr>
          <a:xfrm>
            <a:off x="10106494" y="1504636"/>
            <a:ext cx="2131543" cy="4615202"/>
            <a:chOff x="8603355" y="1504636"/>
            <a:chExt cx="2131543" cy="4615202"/>
          </a:xfrm>
        </p:grpSpPr>
        <p:pic>
          <p:nvPicPr>
            <p:cNvPr id="4" name="Picture 3"/>
            <p:cNvPicPr>
              <a:picLocks noChangeAspect="1"/>
            </p:cNvPicPr>
            <p:nvPr/>
          </p:nvPicPr>
          <p:blipFill>
            <a:blip r:embed="rId2">
              <a:biLevel thresh="25000"/>
            </a:blip>
            <a:stretch>
              <a:fillRect/>
            </a:stretch>
          </p:blipFill>
          <p:spPr>
            <a:xfrm>
              <a:off x="9126277" y="2370776"/>
              <a:ext cx="1085696" cy="1172897"/>
            </a:xfrm>
            <a:prstGeom prst="rect">
              <a:avLst/>
            </a:prstGeom>
            <a:ln>
              <a:noFill/>
            </a:ln>
          </p:spPr>
        </p:pic>
        <p:pic>
          <p:nvPicPr>
            <p:cNvPr id="5" name="Picture 4"/>
            <p:cNvPicPr>
              <a:picLocks noChangeAspect="1"/>
            </p:cNvPicPr>
            <p:nvPr/>
          </p:nvPicPr>
          <p:blipFill>
            <a:blip r:embed="rId2">
              <a:biLevel thresh="25000"/>
            </a:blip>
            <a:stretch>
              <a:fillRect/>
            </a:stretch>
          </p:blipFill>
          <p:spPr>
            <a:xfrm>
              <a:off x="9394800" y="1504636"/>
              <a:ext cx="548651" cy="592717"/>
            </a:xfrm>
            <a:prstGeom prst="rect">
              <a:avLst/>
            </a:prstGeom>
            <a:ln>
              <a:noFill/>
            </a:ln>
          </p:spPr>
        </p:pic>
        <p:pic>
          <p:nvPicPr>
            <p:cNvPr id="6" name="Picture 5"/>
            <p:cNvPicPr>
              <a:picLocks noChangeAspect="1"/>
            </p:cNvPicPr>
            <p:nvPr/>
          </p:nvPicPr>
          <p:blipFill>
            <a:blip r:embed="rId2">
              <a:biLevel thresh="25000"/>
            </a:blip>
            <a:stretch>
              <a:fillRect/>
            </a:stretch>
          </p:blipFill>
          <p:spPr>
            <a:xfrm>
              <a:off x="8603355" y="3817094"/>
              <a:ext cx="2131543" cy="2302744"/>
            </a:xfrm>
            <a:prstGeom prst="rect">
              <a:avLst/>
            </a:prstGeom>
            <a:ln>
              <a:noFill/>
            </a:ln>
          </p:spPr>
        </p:pic>
      </p:grpSp>
      <p:sp>
        <p:nvSpPr>
          <p:cNvPr id="11" name="Rectangle 10"/>
          <p:cNvSpPr/>
          <p:nvPr/>
        </p:nvSpPr>
        <p:spPr bwMode="auto">
          <a:xfrm>
            <a:off x="5837237" y="982662"/>
            <a:ext cx="2819400" cy="9906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4427537" y="2660650"/>
            <a:ext cx="2819400" cy="60801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5341937" y="3270250"/>
            <a:ext cx="4533900" cy="60801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a:xfrm>
            <a:off x="808038" y="6251355"/>
            <a:ext cx="6216650" cy="646331"/>
          </a:xfrm>
          <a:prstGeom prst="rect">
            <a:avLst/>
          </a:prstGeom>
        </p:spPr>
        <p:txBody>
          <a:bodyPr>
            <a:spAutoFit/>
          </a:bodyPr>
          <a:lstStyle/>
          <a:p>
            <a:r>
              <a:rPr lang="en-US" dirty="0">
                <a:solidFill>
                  <a:srgbClr val="FFFFFF"/>
                </a:solidFill>
              </a:rPr>
              <a:t>Source</a:t>
            </a:r>
            <a:r>
              <a:rPr lang="en-US" sz="1500" dirty="0">
                <a:solidFill>
                  <a:srgbClr val="68217A"/>
                </a:solidFill>
              </a:rPr>
              <a:t>:</a:t>
            </a:r>
          </a:p>
          <a:p>
            <a:r>
              <a:rPr lang="en-US" dirty="0">
                <a:gradFill>
                  <a:gsLst>
                    <a:gs pos="1250">
                      <a:srgbClr val="FFFFFF"/>
                    </a:gs>
                    <a:gs pos="100000">
                      <a:srgbClr val="FFFFFF"/>
                    </a:gs>
                  </a:gsLst>
                  <a:lin ang="5400000" scaled="0"/>
                </a:gradFill>
                <a:hlinkClick r:id="rId3"/>
              </a:rPr>
              <a:t>http://en.wikipedia.org/wiki/Scalability</a:t>
            </a:r>
            <a:endParaRPr lang="en-US"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251065302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yperV2"/>
          <p:cNvSpPr>
            <a:spLocks noChangeAspect="1" noEditPoints="1"/>
          </p:cNvSpPr>
          <p:nvPr/>
        </p:nvSpPr>
        <p:spPr bwMode="auto">
          <a:xfrm>
            <a:off x="3018291" y="3725211"/>
            <a:ext cx="1371405" cy="2286294"/>
          </a:xfrm>
          <a:custGeom>
            <a:avLst/>
            <a:gdLst>
              <a:gd name="T0" fmla="*/ 625 w 625"/>
              <a:gd name="T1" fmla="*/ 132 h 1044"/>
              <a:gd name="T2" fmla="*/ 393 w 625"/>
              <a:gd name="T3" fmla="*/ 0 h 1044"/>
              <a:gd name="T4" fmla="*/ 383 w 625"/>
              <a:gd name="T5" fmla="*/ 0 h 1044"/>
              <a:gd name="T6" fmla="*/ 5 w 625"/>
              <a:gd name="T7" fmla="*/ 218 h 1044"/>
              <a:gd name="T8" fmla="*/ 5 w 625"/>
              <a:gd name="T9" fmla="*/ 220 h 1044"/>
              <a:gd name="T10" fmla="*/ 0 w 625"/>
              <a:gd name="T11" fmla="*/ 223 h 1044"/>
              <a:gd name="T12" fmla="*/ 0 w 625"/>
              <a:gd name="T13" fmla="*/ 893 h 1044"/>
              <a:gd name="T14" fmla="*/ 5 w 625"/>
              <a:gd name="T15" fmla="*/ 902 h 1044"/>
              <a:gd name="T16" fmla="*/ 237 w 625"/>
              <a:gd name="T17" fmla="*/ 1044 h 1044"/>
              <a:gd name="T18" fmla="*/ 252 w 625"/>
              <a:gd name="T19" fmla="*/ 1035 h 1044"/>
              <a:gd name="T20" fmla="*/ 252 w 625"/>
              <a:gd name="T21" fmla="*/ 1034 h 1044"/>
              <a:gd name="T22" fmla="*/ 624 w 625"/>
              <a:gd name="T23" fmla="*/ 811 h 1044"/>
              <a:gd name="T24" fmla="*/ 624 w 625"/>
              <a:gd name="T25" fmla="*/ 150 h 1044"/>
              <a:gd name="T26" fmla="*/ 625 w 625"/>
              <a:gd name="T27" fmla="*/ 150 h 1044"/>
              <a:gd name="T28" fmla="*/ 625 w 625"/>
              <a:gd name="T29" fmla="*/ 132 h 1044"/>
              <a:gd name="T30" fmla="*/ 388 w 625"/>
              <a:gd name="T31" fmla="*/ 21 h 1044"/>
              <a:gd name="T32" fmla="*/ 600 w 625"/>
              <a:gd name="T33" fmla="*/ 141 h 1044"/>
              <a:gd name="T34" fmla="*/ 244 w 625"/>
              <a:gd name="T35" fmla="*/ 340 h 1044"/>
              <a:gd name="T36" fmla="*/ 165 w 625"/>
              <a:gd name="T37" fmla="*/ 298 h 1044"/>
              <a:gd name="T38" fmla="*/ 34 w 625"/>
              <a:gd name="T39" fmla="*/ 225 h 1044"/>
              <a:gd name="T40" fmla="*/ 388 w 625"/>
              <a:gd name="T41" fmla="*/ 21 h 1044"/>
              <a:gd name="T42" fmla="*/ 156 w 625"/>
              <a:gd name="T43" fmla="*/ 315 h 1044"/>
              <a:gd name="T44" fmla="*/ 230 w 625"/>
              <a:gd name="T45" fmla="*/ 357 h 1044"/>
              <a:gd name="T46" fmla="*/ 231 w 625"/>
              <a:gd name="T47" fmla="*/ 541 h 1044"/>
              <a:gd name="T48" fmla="*/ 20 w 625"/>
              <a:gd name="T49" fmla="*/ 423 h 1044"/>
              <a:gd name="T50" fmla="*/ 20 w 625"/>
              <a:gd name="T51" fmla="*/ 244 h 1044"/>
              <a:gd name="T52" fmla="*/ 156 w 625"/>
              <a:gd name="T53" fmla="*/ 315 h 1044"/>
              <a:gd name="T54" fmla="*/ 20 w 625"/>
              <a:gd name="T55" fmla="*/ 446 h 1044"/>
              <a:gd name="T56" fmla="*/ 231 w 625"/>
              <a:gd name="T57" fmla="*/ 563 h 1044"/>
              <a:gd name="T58" fmla="*/ 231 w 625"/>
              <a:gd name="T59" fmla="*/ 593 h 1044"/>
              <a:gd name="T60" fmla="*/ 20 w 625"/>
              <a:gd name="T61" fmla="*/ 475 h 1044"/>
              <a:gd name="T62" fmla="*/ 20 w 625"/>
              <a:gd name="T63" fmla="*/ 446 h 1044"/>
              <a:gd name="T64" fmla="*/ 20 w 625"/>
              <a:gd name="T65" fmla="*/ 498 h 1044"/>
              <a:gd name="T66" fmla="*/ 231 w 625"/>
              <a:gd name="T67" fmla="*/ 616 h 1044"/>
              <a:gd name="T68" fmla="*/ 231 w 625"/>
              <a:gd name="T69" fmla="*/ 637 h 1044"/>
              <a:gd name="T70" fmla="*/ 20 w 625"/>
              <a:gd name="T71" fmla="*/ 519 h 1044"/>
              <a:gd name="T72" fmla="*/ 20 w 625"/>
              <a:gd name="T73" fmla="*/ 498 h 1044"/>
              <a:gd name="T74" fmla="*/ 20 w 625"/>
              <a:gd name="T75" fmla="*/ 887 h 1044"/>
              <a:gd name="T76" fmla="*/ 20 w 625"/>
              <a:gd name="T77" fmla="*/ 542 h 1044"/>
              <a:gd name="T78" fmla="*/ 231 w 625"/>
              <a:gd name="T79" fmla="*/ 660 h 1044"/>
              <a:gd name="T80" fmla="*/ 232 w 625"/>
              <a:gd name="T81" fmla="*/ 1017 h 1044"/>
              <a:gd name="T82" fmla="*/ 20 w 625"/>
              <a:gd name="T83" fmla="*/ 887 h 1044"/>
              <a:gd name="T84" fmla="*/ 160 w 625"/>
              <a:gd name="T85" fmla="*/ 746 h 1044"/>
              <a:gd name="T86" fmla="*/ 110 w 625"/>
              <a:gd name="T87" fmla="*/ 770 h 1044"/>
              <a:gd name="T88" fmla="*/ 84 w 625"/>
              <a:gd name="T89" fmla="*/ 712 h 1044"/>
              <a:gd name="T90" fmla="*/ 134 w 625"/>
              <a:gd name="T91" fmla="*/ 688 h 1044"/>
              <a:gd name="T92" fmla="*/ 160 w 625"/>
              <a:gd name="T93" fmla="*/ 746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5" h="1044">
                <a:moveTo>
                  <a:pt x="625" y="132"/>
                </a:moveTo>
                <a:cubicBezTo>
                  <a:pt x="393" y="0"/>
                  <a:pt x="393" y="0"/>
                  <a:pt x="393" y="0"/>
                </a:cubicBezTo>
                <a:cubicBezTo>
                  <a:pt x="383" y="0"/>
                  <a:pt x="383" y="0"/>
                  <a:pt x="383" y="0"/>
                </a:cubicBezTo>
                <a:cubicBezTo>
                  <a:pt x="5" y="218"/>
                  <a:pt x="5" y="218"/>
                  <a:pt x="5" y="218"/>
                </a:cubicBezTo>
                <a:cubicBezTo>
                  <a:pt x="5" y="220"/>
                  <a:pt x="5" y="220"/>
                  <a:pt x="5" y="220"/>
                </a:cubicBezTo>
                <a:cubicBezTo>
                  <a:pt x="0" y="223"/>
                  <a:pt x="0" y="223"/>
                  <a:pt x="0" y="223"/>
                </a:cubicBezTo>
                <a:cubicBezTo>
                  <a:pt x="0" y="893"/>
                  <a:pt x="0" y="893"/>
                  <a:pt x="0" y="893"/>
                </a:cubicBezTo>
                <a:cubicBezTo>
                  <a:pt x="5" y="902"/>
                  <a:pt x="5" y="902"/>
                  <a:pt x="5" y="902"/>
                </a:cubicBezTo>
                <a:cubicBezTo>
                  <a:pt x="237" y="1044"/>
                  <a:pt x="237" y="1044"/>
                  <a:pt x="237" y="1044"/>
                </a:cubicBezTo>
                <a:cubicBezTo>
                  <a:pt x="252" y="1035"/>
                  <a:pt x="252" y="1035"/>
                  <a:pt x="252" y="1035"/>
                </a:cubicBezTo>
                <a:cubicBezTo>
                  <a:pt x="252" y="1034"/>
                  <a:pt x="252" y="1034"/>
                  <a:pt x="252" y="1034"/>
                </a:cubicBezTo>
                <a:cubicBezTo>
                  <a:pt x="624" y="811"/>
                  <a:pt x="624" y="811"/>
                  <a:pt x="624" y="811"/>
                </a:cubicBezTo>
                <a:cubicBezTo>
                  <a:pt x="624" y="150"/>
                  <a:pt x="624" y="150"/>
                  <a:pt x="624" y="150"/>
                </a:cubicBezTo>
                <a:cubicBezTo>
                  <a:pt x="625" y="150"/>
                  <a:pt x="625" y="150"/>
                  <a:pt x="625" y="150"/>
                </a:cubicBezTo>
                <a:lnTo>
                  <a:pt x="625" y="132"/>
                </a:lnTo>
                <a:close/>
                <a:moveTo>
                  <a:pt x="388" y="21"/>
                </a:moveTo>
                <a:cubicBezTo>
                  <a:pt x="600" y="141"/>
                  <a:pt x="600" y="141"/>
                  <a:pt x="600" y="141"/>
                </a:cubicBezTo>
                <a:cubicBezTo>
                  <a:pt x="244" y="340"/>
                  <a:pt x="244" y="340"/>
                  <a:pt x="244" y="340"/>
                </a:cubicBezTo>
                <a:cubicBezTo>
                  <a:pt x="165" y="298"/>
                  <a:pt x="165" y="298"/>
                  <a:pt x="165" y="298"/>
                </a:cubicBezTo>
                <a:cubicBezTo>
                  <a:pt x="34" y="225"/>
                  <a:pt x="34" y="225"/>
                  <a:pt x="34" y="225"/>
                </a:cubicBezTo>
                <a:lnTo>
                  <a:pt x="388" y="21"/>
                </a:lnTo>
                <a:close/>
                <a:moveTo>
                  <a:pt x="156" y="315"/>
                </a:moveTo>
                <a:cubicBezTo>
                  <a:pt x="230" y="357"/>
                  <a:pt x="230" y="357"/>
                  <a:pt x="230" y="357"/>
                </a:cubicBezTo>
                <a:cubicBezTo>
                  <a:pt x="231" y="541"/>
                  <a:pt x="231" y="541"/>
                  <a:pt x="231" y="541"/>
                </a:cubicBezTo>
                <a:cubicBezTo>
                  <a:pt x="20" y="423"/>
                  <a:pt x="20" y="423"/>
                  <a:pt x="20" y="423"/>
                </a:cubicBezTo>
                <a:cubicBezTo>
                  <a:pt x="20" y="244"/>
                  <a:pt x="20" y="244"/>
                  <a:pt x="20" y="244"/>
                </a:cubicBezTo>
                <a:lnTo>
                  <a:pt x="156" y="315"/>
                </a:lnTo>
                <a:close/>
                <a:moveTo>
                  <a:pt x="20" y="446"/>
                </a:moveTo>
                <a:cubicBezTo>
                  <a:pt x="231" y="563"/>
                  <a:pt x="231" y="563"/>
                  <a:pt x="231" y="563"/>
                </a:cubicBezTo>
                <a:cubicBezTo>
                  <a:pt x="231" y="593"/>
                  <a:pt x="231" y="593"/>
                  <a:pt x="231" y="593"/>
                </a:cubicBezTo>
                <a:cubicBezTo>
                  <a:pt x="20" y="475"/>
                  <a:pt x="20" y="475"/>
                  <a:pt x="20" y="475"/>
                </a:cubicBezTo>
                <a:lnTo>
                  <a:pt x="20" y="446"/>
                </a:lnTo>
                <a:close/>
                <a:moveTo>
                  <a:pt x="20" y="498"/>
                </a:moveTo>
                <a:cubicBezTo>
                  <a:pt x="231" y="616"/>
                  <a:pt x="231" y="616"/>
                  <a:pt x="231" y="616"/>
                </a:cubicBezTo>
                <a:cubicBezTo>
                  <a:pt x="231" y="637"/>
                  <a:pt x="231" y="637"/>
                  <a:pt x="231" y="637"/>
                </a:cubicBezTo>
                <a:cubicBezTo>
                  <a:pt x="20" y="519"/>
                  <a:pt x="20" y="519"/>
                  <a:pt x="20" y="519"/>
                </a:cubicBezTo>
                <a:lnTo>
                  <a:pt x="20" y="498"/>
                </a:lnTo>
                <a:close/>
                <a:moveTo>
                  <a:pt x="20" y="887"/>
                </a:moveTo>
                <a:cubicBezTo>
                  <a:pt x="20" y="542"/>
                  <a:pt x="20" y="542"/>
                  <a:pt x="20" y="542"/>
                </a:cubicBezTo>
                <a:cubicBezTo>
                  <a:pt x="231" y="660"/>
                  <a:pt x="231" y="660"/>
                  <a:pt x="231" y="660"/>
                </a:cubicBezTo>
                <a:cubicBezTo>
                  <a:pt x="232" y="1017"/>
                  <a:pt x="232" y="1017"/>
                  <a:pt x="232" y="1017"/>
                </a:cubicBezTo>
                <a:lnTo>
                  <a:pt x="20" y="887"/>
                </a:lnTo>
                <a:close/>
                <a:moveTo>
                  <a:pt x="160" y="746"/>
                </a:moveTo>
                <a:cubicBezTo>
                  <a:pt x="154" y="769"/>
                  <a:pt x="132" y="779"/>
                  <a:pt x="110" y="770"/>
                </a:cubicBezTo>
                <a:cubicBezTo>
                  <a:pt x="89" y="760"/>
                  <a:pt x="77" y="734"/>
                  <a:pt x="84" y="712"/>
                </a:cubicBezTo>
                <a:cubicBezTo>
                  <a:pt x="90" y="689"/>
                  <a:pt x="112" y="679"/>
                  <a:pt x="134" y="688"/>
                </a:cubicBezTo>
                <a:cubicBezTo>
                  <a:pt x="155" y="698"/>
                  <a:pt x="167" y="724"/>
                  <a:pt x="160" y="746"/>
                </a:cubicBezTo>
                <a:close/>
              </a:path>
            </a:pathLst>
          </a:custGeom>
          <a:solidFill>
            <a:schemeClr val="accent2"/>
          </a:solidFill>
          <a:ln>
            <a:noFill/>
          </a:ln>
          <a:extLst/>
        </p:spPr>
        <p:txBody>
          <a:bodyPr vert="horz" wrap="square" lIns="68570" tIns="34285" rIns="68570" bIns="34285" numCol="1" anchor="t" anchorCtr="0" compatLnSpc="1">
            <a:prstTxWarp prst="textNoShape">
              <a:avLst/>
            </a:prstTxWarp>
          </a:bodyPr>
          <a:lstStyle/>
          <a:p>
            <a:endParaRPr lang="en-US" sz="1350">
              <a:solidFill>
                <a:srgbClr val="000000"/>
              </a:solidFill>
            </a:endParaRPr>
          </a:p>
        </p:txBody>
      </p:sp>
      <p:sp>
        <p:nvSpPr>
          <p:cNvPr id="9" name="hyperV2"/>
          <p:cNvSpPr>
            <a:spLocks noChangeAspect="1" noEditPoints="1"/>
          </p:cNvSpPr>
          <p:nvPr/>
        </p:nvSpPr>
        <p:spPr bwMode="auto">
          <a:xfrm>
            <a:off x="3071286" y="4324580"/>
            <a:ext cx="969438" cy="1616168"/>
          </a:xfrm>
          <a:custGeom>
            <a:avLst/>
            <a:gdLst>
              <a:gd name="T0" fmla="*/ 625 w 625"/>
              <a:gd name="T1" fmla="*/ 132 h 1044"/>
              <a:gd name="T2" fmla="*/ 393 w 625"/>
              <a:gd name="T3" fmla="*/ 0 h 1044"/>
              <a:gd name="T4" fmla="*/ 383 w 625"/>
              <a:gd name="T5" fmla="*/ 0 h 1044"/>
              <a:gd name="T6" fmla="*/ 5 w 625"/>
              <a:gd name="T7" fmla="*/ 218 h 1044"/>
              <a:gd name="T8" fmla="*/ 5 w 625"/>
              <a:gd name="T9" fmla="*/ 220 h 1044"/>
              <a:gd name="T10" fmla="*/ 0 w 625"/>
              <a:gd name="T11" fmla="*/ 223 h 1044"/>
              <a:gd name="T12" fmla="*/ 0 w 625"/>
              <a:gd name="T13" fmla="*/ 893 h 1044"/>
              <a:gd name="T14" fmla="*/ 5 w 625"/>
              <a:gd name="T15" fmla="*/ 902 h 1044"/>
              <a:gd name="T16" fmla="*/ 237 w 625"/>
              <a:gd name="T17" fmla="*/ 1044 h 1044"/>
              <a:gd name="T18" fmla="*/ 252 w 625"/>
              <a:gd name="T19" fmla="*/ 1035 h 1044"/>
              <a:gd name="T20" fmla="*/ 252 w 625"/>
              <a:gd name="T21" fmla="*/ 1034 h 1044"/>
              <a:gd name="T22" fmla="*/ 624 w 625"/>
              <a:gd name="T23" fmla="*/ 811 h 1044"/>
              <a:gd name="T24" fmla="*/ 624 w 625"/>
              <a:gd name="T25" fmla="*/ 150 h 1044"/>
              <a:gd name="T26" fmla="*/ 625 w 625"/>
              <a:gd name="T27" fmla="*/ 150 h 1044"/>
              <a:gd name="T28" fmla="*/ 625 w 625"/>
              <a:gd name="T29" fmla="*/ 132 h 1044"/>
              <a:gd name="T30" fmla="*/ 388 w 625"/>
              <a:gd name="T31" fmla="*/ 21 h 1044"/>
              <a:gd name="T32" fmla="*/ 600 w 625"/>
              <a:gd name="T33" fmla="*/ 141 h 1044"/>
              <a:gd name="T34" fmla="*/ 244 w 625"/>
              <a:gd name="T35" fmla="*/ 340 h 1044"/>
              <a:gd name="T36" fmla="*/ 165 w 625"/>
              <a:gd name="T37" fmla="*/ 298 h 1044"/>
              <a:gd name="T38" fmla="*/ 34 w 625"/>
              <a:gd name="T39" fmla="*/ 225 h 1044"/>
              <a:gd name="T40" fmla="*/ 388 w 625"/>
              <a:gd name="T41" fmla="*/ 21 h 1044"/>
              <a:gd name="T42" fmla="*/ 156 w 625"/>
              <a:gd name="T43" fmla="*/ 315 h 1044"/>
              <a:gd name="T44" fmla="*/ 230 w 625"/>
              <a:gd name="T45" fmla="*/ 357 h 1044"/>
              <a:gd name="T46" fmla="*/ 231 w 625"/>
              <a:gd name="T47" fmla="*/ 541 h 1044"/>
              <a:gd name="T48" fmla="*/ 20 w 625"/>
              <a:gd name="T49" fmla="*/ 423 h 1044"/>
              <a:gd name="T50" fmla="*/ 20 w 625"/>
              <a:gd name="T51" fmla="*/ 244 h 1044"/>
              <a:gd name="T52" fmla="*/ 156 w 625"/>
              <a:gd name="T53" fmla="*/ 315 h 1044"/>
              <a:gd name="T54" fmla="*/ 20 w 625"/>
              <a:gd name="T55" fmla="*/ 446 h 1044"/>
              <a:gd name="T56" fmla="*/ 231 w 625"/>
              <a:gd name="T57" fmla="*/ 563 h 1044"/>
              <a:gd name="T58" fmla="*/ 231 w 625"/>
              <a:gd name="T59" fmla="*/ 593 h 1044"/>
              <a:gd name="T60" fmla="*/ 20 w 625"/>
              <a:gd name="T61" fmla="*/ 475 h 1044"/>
              <a:gd name="T62" fmla="*/ 20 w 625"/>
              <a:gd name="T63" fmla="*/ 446 h 1044"/>
              <a:gd name="T64" fmla="*/ 20 w 625"/>
              <a:gd name="T65" fmla="*/ 498 h 1044"/>
              <a:gd name="T66" fmla="*/ 231 w 625"/>
              <a:gd name="T67" fmla="*/ 616 h 1044"/>
              <a:gd name="T68" fmla="*/ 231 w 625"/>
              <a:gd name="T69" fmla="*/ 637 h 1044"/>
              <a:gd name="T70" fmla="*/ 20 w 625"/>
              <a:gd name="T71" fmla="*/ 519 h 1044"/>
              <a:gd name="T72" fmla="*/ 20 w 625"/>
              <a:gd name="T73" fmla="*/ 498 h 1044"/>
              <a:gd name="T74" fmla="*/ 20 w 625"/>
              <a:gd name="T75" fmla="*/ 887 h 1044"/>
              <a:gd name="T76" fmla="*/ 20 w 625"/>
              <a:gd name="T77" fmla="*/ 542 h 1044"/>
              <a:gd name="T78" fmla="*/ 231 w 625"/>
              <a:gd name="T79" fmla="*/ 660 h 1044"/>
              <a:gd name="T80" fmla="*/ 232 w 625"/>
              <a:gd name="T81" fmla="*/ 1017 h 1044"/>
              <a:gd name="T82" fmla="*/ 20 w 625"/>
              <a:gd name="T83" fmla="*/ 887 h 1044"/>
              <a:gd name="T84" fmla="*/ 160 w 625"/>
              <a:gd name="T85" fmla="*/ 746 h 1044"/>
              <a:gd name="T86" fmla="*/ 110 w 625"/>
              <a:gd name="T87" fmla="*/ 770 h 1044"/>
              <a:gd name="T88" fmla="*/ 84 w 625"/>
              <a:gd name="T89" fmla="*/ 712 h 1044"/>
              <a:gd name="T90" fmla="*/ 134 w 625"/>
              <a:gd name="T91" fmla="*/ 688 h 1044"/>
              <a:gd name="T92" fmla="*/ 160 w 625"/>
              <a:gd name="T93" fmla="*/ 746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5" h="1044">
                <a:moveTo>
                  <a:pt x="625" y="132"/>
                </a:moveTo>
                <a:cubicBezTo>
                  <a:pt x="393" y="0"/>
                  <a:pt x="393" y="0"/>
                  <a:pt x="393" y="0"/>
                </a:cubicBezTo>
                <a:cubicBezTo>
                  <a:pt x="383" y="0"/>
                  <a:pt x="383" y="0"/>
                  <a:pt x="383" y="0"/>
                </a:cubicBezTo>
                <a:cubicBezTo>
                  <a:pt x="5" y="218"/>
                  <a:pt x="5" y="218"/>
                  <a:pt x="5" y="218"/>
                </a:cubicBezTo>
                <a:cubicBezTo>
                  <a:pt x="5" y="220"/>
                  <a:pt x="5" y="220"/>
                  <a:pt x="5" y="220"/>
                </a:cubicBezTo>
                <a:cubicBezTo>
                  <a:pt x="0" y="223"/>
                  <a:pt x="0" y="223"/>
                  <a:pt x="0" y="223"/>
                </a:cubicBezTo>
                <a:cubicBezTo>
                  <a:pt x="0" y="893"/>
                  <a:pt x="0" y="893"/>
                  <a:pt x="0" y="893"/>
                </a:cubicBezTo>
                <a:cubicBezTo>
                  <a:pt x="5" y="902"/>
                  <a:pt x="5" y="902"/>
                  <a:pt x="5" y="902"/>
                </a:cubicBezTo>
                <a:cubicBezTo>
                  <a:pt x="237" y="1044"/>
                  <a:pt x="237" y="1044"/>
                  <a:pt x="237" y="1044"/>
                </a:cubicBezTo>
                <a:cubicBezTo>
                  <a:pt x="252" y="1035"/>
                  <a:pt x="252" y="1035"/>
                  <a:pt x="252" y="1035"/>
                </a:cubicBezTo>
                <a:cubicBezTo>
                  <a:pt x="252" y="1034"/>
                  <a:pt x="252" y="1034"/>
                  <a:pt x="252" y="1034"/>
                </a:cubicBezTo>
                <a:cubicBezTo>
                  <a:pt x="624" y="811"/>
                  <a:pt x="624" y="811"/>
                  <a:pt x="624" y="811"/>
                </a:cubicBezTo>
                <a:cubicBezTo>
                  <a:pt x="624" y="150"/>
                  <a:pt x="624" y="150"/>
                  <a:pt x="624" y="150"/>
                </a:cubicBezTo>
                <a:cubicBezTo>
                  <a:pt x="625" y="150"/>
                  <a:pt x="625" y="150"/>
                  <a:pt x="625" y="150"/>
                </a:cubicBezTo>
                <a:lnTo>
                  <a:pt x="625" y="132"/>
                </a:lnTo>
                <a:close/>
                <a:moveTo>
                  <a:pt x="388" y="21"/>
                </a:moveTo>
                <a:cubicBezTo>
                  <a:pt x="600" y="141"/>
                  <a:pt x="600" y="141"/>
                  <a:pt x="600" y="141"/>
                </a:cubicBezTo>
                <a:cubicBezTo>
                  <a:pt x="244" y="340"/>
                  <a:pt x="244" y="340"/>
                  <a:pt x="244" y="340"/>
                </a:cubicBezTo>
                <a:cubicBezTo>
                  <a:pt x="165" y="298"/>
                  <a:pt x="165" y="298"/>
                  <a:pt x="165" y="298"/>
                </a:cubicBezTo>
                <a:cubicBezTo>
                  <a:pt x="34" y="225"/>
                  <a:pt x="34" y="225"/>
                  <a:pt x="34" y="225"/>
                </a:cubicBezTo>
                <a:lnTo>
                  <a:pt x="388" y="21"/>
                </a:lnTo>
                <a:close/>
                <a:moveTo>
                  <a:pt x="156" y="315"/>
                </a:moveTo>
                <a:cubicBezTo>
                  <a:pt x="230" y="357"/>
                  <a:pt x="230" y="357"/>
                  <a:pt x="230" y="357"/>
                </a:cubicBezTo>
                <a:cubicBezTo>
                  <a:pt x="231" y="541"/>
                  <a:pt x="231" y="541"/>
                  <a:pt x="231" y="541"/>
                </a:cubicBezTo>
                <a:cubicBezTo>
                  <a:pt x="20" y="423"/>
                  <a:pt x="20" y="423"/>
                  <a:pt x="20" y="423"/>
                </a:cubicBezTo>
                <a:cubicBezTo>
                  <a:pt x="20" y="244"/>
                  <a:pt x="20" y="244"/>
                  <a:pt x="20" y="244"/>
                </a:cubicBezTo>
                <a:lnTo>
                  <a:pt x="156" y="315"/>
                </a:lnTo>
                <a:close/>
                <a:moveTo>
                  <a:pt x="20" y="446"/>
                </a:moveTo>
                <a:cubicBezTo>
                  <a:pt x="231" y="563"/>
                  <a:pt x="231" y="563"/>
                  <a:pt x="231" y="563"/>
                </a:cubicBezTo>
                <a:cubicBezTo>
                  <a:pt x="231" y="593"/>
                  <a:pt x="231" y="593"/>
                  <a:pt x="231" y="593"/>
                </a:cubicBezTo>
                <a:cubicBezTo>
                  <a:pt x="20" y="475"/>
                  <a:pt x="20" y="475"/>
                  <a:pt x="20" y="475"/>
                </a:cubicBezTo>
                <a:lnTo>
                  <a:pt x="20" y="446"/>
                </a:lnTo>
                <a:close/>
                <a:moveTo>
                  <a:pt x="20" y="498"/>
                </a:moveTo>
                <a:cubicBezTo>
                  <a:pt x="231" y="616"/>
                  <a:pt x="231" y="616"/>
                  <a:pt x="231" y="616"/>
                </a:cubicBezTo>
                <a:cubicBezTo>
                  <a:pt x="231" y="637"/>
                  <a:pt x="231" y="637"/>
                  <a:pt x="231" y="637"/>
                </a:cubicBezTo>
                <a:cubicBezTo>
                  <a:pt x="20" y="519"/>
                  <a:pt x="20" y="519"/>
                  <a:pt x="20" y="519"/>
                </a:cubicBezTo>
                <a:lnTo>
                  <a:pt x="20" y="498"/>
                </a:lnTo>
                <a:close/>
                <a:moveTo>
                  <a:pt x="20" y="887"/>
                </a:moveTo>
                <a:cubicBezTo>
                  <a:pt x="20" y="542"/>
                  <a:pt x="20" y="542"/>
                  <a:pt x="20" y="542"/>
                </a:cubicBezTo>
                <a:cubicBezTo>
                  <a:pt x="231" y="660"/>
                  <a:pt x="231" y="660"/>
                  <a:pt x="231" y="660"/>
                </a:cubicBezTo>
                <a:cubicBezTo>
                  <a:pt x="232" y="1017"/>
                  <a:pt x="232" y="1017"/>
                  <a:pt x="232" y="1017"/>
                </a:cubicBezTo>
                <a:lnTo>
                  <a:pt x="20" y="887"/>
                </a:lnTo>
                <a:close/>
                <a:moveTo>
                  <a:pt x="160" y="746"/>
                </a:moveTo>
                <a:cubicBezTo>
                  <a:pt x="154" y="769"/>
                  <a:pt x="132" y="779"/>
                  <a:pt x="110" y="770"/>
                </a:cubicBezTo>
                <a:cubicBezTo>
                  <a:pt x="89" y="760"/>
                  <a:pt x="77" y="734"/>
                  <a:pt x="84" y="712"/>
                </a:cubicBezTo>
                <a:cubicBezTo>
                  <a:pt x="90" y="689"/>
                  <a:pt x="112" y="679"/>
                  <a:pt x="134" y="688"/>
                </a:cubicBezTo>
                <a:cubicBezTo>
                  <a:pt x="155" y="698"/>
                  <a:pt x="167" y="724"/>
                  <a:pt x="160" y="746"/>
                </a:cubicBezTo>
                <a:close/>
              </a:path>
            </a:pathLst>
          </a:custGeom>
          <a:solidFill>
            <a:schemeClr val="accent5"/>
          </a:solidFill>
          <a:ln>
            <a:noFill/>
          </a:ln>
          <a:extLst/>
        </p:spPr>
        <p:txBody>
          <a:bodyPr vert="horz" wrap="square" lIns="68570" tIns="34285" rIns="68570" bIns="34285" numCol="1" anchor="t" anchorCtr="0" compatLnSpc="1">
            <a:prstTxWarp prst="textNoShape">
              <a:avLst/>
            </a:prstTxWarp>
          </a:bodyPr>
          <a:lstStyle/>
          <a:p>
            <a:endParaRPr lang="en-US" sz="1350">
              <a:solidFill>
                <a:srgbClr val="000000"/>
              </a:solidFill>
            </a:endParaRPr>
          </a:p>
        </p:txBody>
      </p:sp>
      <p:sp>
        <p:nvSpPr>
          <p:cNvPr id="10" name="hyperV2"/>
          <p:cNvSpPr>
            <a:spLocks noChangeAspect="1" noEditPoints="1"/>
          </p:cNvSpPr>
          <p:nvPr/>
        </p:nvSpPr>
        <p:spPr bwMode="auto">
          <a:xfrm>
            <a:off x="3062469" y="4868977"/>
            <a:ext cx="584383" cy="974235"/>
          </a:xfrm>
          <a:custGeom>
            <a:avLst/>
            <a:gdLst>
              <a:gd name="T0" fmla="*/ 625 w 625"/>
              <a:gd name="T1" fmla="*/ 132 h 1044"/>
              <a:gd name="T2" fmla="*/ 393 w 625"/>
              <a:gd name="T3" fmla="*/ 0 h 1044"/>
              <a:gd name="T4" fmla="*/ 383 w 625"/>
              <a:gd name="T5" fmla="*/ 0 h 1044"/>
              <a:gd name="T6" fmla="*/ 5 w 625"/>
              <a:gd name="T7" fmla="*/ 218 h 1044"/>
              <a:gd name="T8" fmla="*/ 5 w 625"/>
              <a:gd name="T9" fmla="*/ 220 h 1044"/>
              <a:gd name="T10" fmla="*/ 0 w 625"/>
              <a:gd name="T11" fmla="*/ 223 h 1044"/>
              <a:gd name="T12" fmla="*/ 0 w 625"/>
              <a:gd name="T13" fmla="*/ 893 h 1044"/>
              <a:gd name="T14" fmla="*/ 5 w 625"/>
              <a:gd name="T15" fmla="*/ 902 h 1044"/>
              <a:gd name="T16" fmla="*/ 237 w 625"/>
              <a:gd name="T17" fmla="*/ 1044 h 1044"/>
              <a:gd name="T18" fmla="*/ 252 w 625"/>
              <a:gd name="T19" fmla="*/ 1035 h 1044"/>
              <a:gd name="T20" fmla="*/ 252 w 625"/>
              <a:gd name="T21" fmla="*/ 1034 h 1044"/>
              <a:gd name="T22" fmla="*/ 624 w 625"/>
              <a:gd name="T23" fmla="*/ 811 h 1044"/>
              <a:gd name="T24" fmla="*/ 624 w 625"/>
              <a:gd name="T25" fmla="*/ 150 h 1044"/>
              <a:gd name="T26" fmla="*/ 625 w 625"/>
              <a:gd name="T27" fmla="*/ 150 h 1044"/>
              <a:gd name="T28" fmla="*/ 625 w 625"/>
              <a:gd name="T29" fmla="*/ 132 h 1044"/>
              <a:gd name="T30" fmla="*/ 388 w 625"/>
              <a:gd name="T31" fmla="*/ 21 h 1044"/>
              <a:gd name="T32" fmla="*/ 600 w 625"/>
              <a:gd name="T33" fmla="*/ 141 h 1044"/>
              <a:gd name="T34" fmla="*/ 244 w 625"/>
              <a:gd name="T35" fmla="*/ 340 h 1044"/>
              <a:gd name="T36" fmla="*/ 165 w 625"/>
              <a:gd name="T37" fmla="*/ 298 h 1044"/>
              <a:gd name="T38" fmla="*/ 34 w 625"/>
              <a:gd name="T39" fmla="*/ 225 h 1044"/>
              <a:gd name="T40" fmla="*/ 388 w 625"/>
              <a:gd name="T41" fmla="*/ 21 h 1044"/>
              <a:gd name="T42" fmla="*/ 156 w 625"/>
              <a:gd name="T43" fmla="*/ 315 h 1044"/>
              <a:gd name="T44" fmla="*/ 230 w 625"/>
              <a:gd name="T45" fmla="*/ 357 h 1044"/>
              <a:gd name="T46" fmla="*/ 231 w 625"/>
              <a:gd name="T47" fmla="*/ 541 h 1044"/>
              <a:gd name="T48" fmla="*/ 20 w 625"/>
              <a:gd name="T49" fmla="*/ 423 h 1044"/>
              <a:gd name="T50" fmla="*/ 20 w 625"/>
              <a:gd name="T51" fmla="*/ 244 h 1044"/>
              <a:gd name="T52" fmla="*/ 156 w 625"/>
              <a:gd name="T53" fmla="*/ 315 h 1044"/>
              <a:gd name="T54" fmla="*/ 20 w 625"/>
              <a:gd name="T55" fmla="*/ 446 h 1044"/>
              <a:gd name="T56" fmla="*/ 231 w 625"/>
              <a:gd name="T57" fmla="*/ 563 h 1044"/>
              <a:gd name="T58" fmla="*/ 231 w 625"/>
              <a:gd name="T59" fmla="*/ 593 h 1044"/>
              <a:gd name="T60" fmla="*/ 20 w 625"/>
              <a:gd name="T61" fmla="*/ 475 h 1044"/>
              <a:gd name="T62" fmla="*/ 20 w 625"/>
              <a:gd name="T63" fmla="*/ 446 h 1044"/>
              <a:gd name="T64" fmla="*/ 20 w 625"/>
              <a:gd name="T65" fmla="*/ 498 h 1044"/>
              <a:gd name="T66" fmla="*/ 231 w 625"/>
              <a:gd name="T67" fmla="*/ 616 h 1044"/>
              <a:gd name="T68" fmla="*/ 231 w 625"/>
              <a:gd name="T69" fmla="*/ 637 h 1044"/>
              <a:gd name="T70" fmla="*/ 20 w 625"/>
              <a:gd name="T71" fmla="*/ 519 h 1044"/>
              <a:gd name="T72" fmla="*/ 20 w 625"/>
              <a:gd name="T73" fmla="*/ 498 h 1044"/>
              <a:gd name="T74" fmla="*/ 20 w 625"/>
              <a:gd name="T75" fmla="*/ 887 h 1044"/>
              <a:gd name="T76" fmla="*/ 20 w 625"/>
              <a:gd name="T77" fmla="*/ 542 h 1044"/>
              <a:gd name="T78" fmla="*/ 231 w 625"/>
              <a:gd name="T79" fmla="*/ 660 h 1044"/>
              <a:gd name="T80" fmla="*/ 232 w 625"/>
              <a:gd name="T81" fmla="*/ 1017 h 1044"/>
              <a:gd name="T82" fmla="*/ 20 w 625"/>
              <a:gd name="T83" fmla="*/ 887 h 1044"/>
              <a:gd name="T84" fmla="*/ 160 w 625"/>
              <a:gd name="T85" fmla="*/ 746 h 1044"/>
              <a:gd name="T86" fmla="*/ 110 w 625"/>
              <a:gd name="T87" fmla="*/ 770 h 1044"/>
              <a:gd name="T88" fmla="*/ 84 w 625"/>
              <a:gd name="T89" fmla="*/ 712 h 1044"/>
              <a:gd name="T90" fmla="*/ 134 w 625"/>
              <a:gd name="T91" fmla="*/ 688 h 1044"/>
              <a:gd name="T92" fmla="*/ 160 w 625"/>
              <a:gd name="T93" fmla="*/ 746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5" h="1044">
                <a:moveTo>
                  <a:pt x="625" y="132"/>
                </a:moveTo>
                <a:cubicBezTo>
                  <a:pt x="393" y="0"/>
                  <a:pt x="393" y="0"/>
                  <a:pt x="393" y="0"/>
                </a:cubicBezTo>
                <a:cubicBezTo>
                  <a:pt x="383" y="0"/>
                  <a:pt x="383" y="0"/>
                  <a:pt x="383" y="0"/>
                </a:cubicBezTo>
                <a:cubicBezTo>
                  <a:pt x="5" y="218"/>
                  <a:pt x="5" y="218"/>
                  <a:pt x="5" y="218"/>
                </a:cubicBezTo>
                <a:cubicBezTo>
                  <a:pt x="5" y="220"/>
                  <a:pt x="5" y="220"/>
                  <a:pt x="5" y="220"/>
                </a:cubicBezTo>
                <a:cubicBezTo>
                  <a:pt x="0" y="223"/>
                  <a:pt x="0" y="223"/>
                  <a:pt x="0" y="223"/>
                </a:cubicBezTo>
                <a:cubicBezTo>
                  <a:pt x="0" y="893"/>
                  <a:pt x="0" y="893"/>
                  <a:pt x="0" y="893"/>
                </a:cubicBezTo>
                <a:cubicBezTo>
                  <a:pt x="5" y="902"/>
                  <a:pt x="5" y="902"/>
                  <a:pt x="5" y="902"/>
                </a:cubicBezTo>
                <a:cubicBezTo>
                  <a:pt x="237" y="1044"/>
                  <a:pt x="237" y="1044"/>
                  <a:pt x="237" y="1044"/>
                </a:cubicBezTo>
                <a:cubicBezTo>
                  <a:pt x="252" y="1035"/>
                  <a:pt x="252" y="1035"/>
                  <a:pt x="252" y="1035"/>
                </a:cubicBezTo>
                <a:cubicBezTo>
                  <a:pt x="252" y="1034"/>
                  <a:pt x="252" y="1034"/>
                  <a:pt x="252" y="1034"/>
                </a:cubicBezTo>
                <a:cubicBezTo>
                  <a:pt x="624" y="811"/>
                  <a:pt x="624" y="811"/>
                  <a:pt x="624" y="811"/>
                </a:cubicBezTo>
                <a:cubicBezTo>
                  <a:pt x="624" y="150"/>
                  <a:pt x="624" y="150"/>
                  <a:pt x="624" y="150"/>
                </a:cubicBezTo>
                <a:cubicBezTo>
                  <a:pt x="625" y="150"/>
                  <a:pt x="625" y="150"/>
                  <a:pt x="625" y="150"/>
                </a:cubicBezTo>
                <a:lnTo>
                  <a:pt x="625" y="132"/>
                </a:lnTo>
                <a:close/>
                <a:moveTo>
                  <a:pt x="388" y="21"/>
                </a:moveTo>
                <a:cubicBezTo>
                  <a:pt x="600" y="141"/>
                  <a:pt x="600" y="141"/>
                  <a:pt x="600" y="141"/>
                </a:cubicBezTo>
                <a:cubicBezTo>
                  <a:pt x="244" y="340"/>
                  <a:pt x="244" y="340"/>
                  <a:pt x="244" y="340"/>
                </a:cubicBezTo>
                <a:cubicBezTo>
                  <a:pt x="165" y="298"/>
                  <a:pt x="165" y="298"/>
                  <a:pt x="165" y="298"/>
                </a:cubicBezTo>
                <a:cubicBezTo>
                  <a:pt x="34" y="225"/>
                  <a:pt x="34" y="225"/>
                  <a:pt x="34" y="225"/>
                </a:cubicBezTo>
                <a:lnTo>
                  <a:pt x="388" y="21"/>
                </a:lnTo>
                <a:close/>
                <a:moveTo>
                  <a:pt x="156" y="315"/>
                </a:moveTo>
                <a:cubicBezTo>
                  <a:pt x="230" y="357"/>
                  <a:pt x="230" y="357"/>
                  <a:pt x="230" y="357"/>
                </a:cubicBezTo>
                <a:cubicBezTo>
                  <a:pt x="231" y="541"/>
                  <a:pt x="231" y="541"/>
                  <a:pt x="231" y="541"/>
                </a:cubicBezTo>
                <a:cubicBezTo>
                  <a:pt x="20" y="423"/>
                  <a:pt x="20" y="423"/>
                  <a:pt x="20" y="423"/>
                </a:cubicBezTo>
                <a:cubicBezTo>
                  <a:pt x="20" y="244"/>
                  <a:pt x="20" y="244"/>
                  <a:pt x="20" y="244"/>
                </a:cubicBezTo>
                <a:lnTo>
                  <a:pt x="156" y="315"/>
                </a:lnTo>
                <a:close/>
                <a:moveTo>
                  <a:pt x="20" y="446"/>
                </a:moveTo>
                <a:cubicBezTo>
                  <a:pt x="231" y="563"/>
                  <a:pt x="231" y="563"/>
                  <a:pt x="231" y="563"/>
                </a:cubicBezTo>
                <a:cubicBezTo>
                  <a:pt x="231" y="593"/>
                  <a:pt x="231" y="593"/>
                  <a:pt x="231" y="593"/>
                </a:cubicBezTo>
                <a:cubicBezTo>
                  <a:pt x="20" y="475"/>
                  <a:pt x="20" y="475"/>
                  <a:pt x="20" y="475"/>
                </a:cubicBezTo>
                <a:lnTo>
                  <a:pt x="20" y="446"/>
                </a:lnTo>
                <a:close/>
                <a:moveTo>
                  <a:pt x="20" y="498"/>
                </a:moveTo>
                <a:cubicBezTo>
                  <a:pt x="231" y="616"/>
                  <a:pt x="231" y="616"/>
                  <a:pt x="231" y="616"/>
                </a:cubicBezTo>
                <a:cubicBezTo>
                  <a:pt x="231" y="637"/>
                  <a:pt x="231" y="637"/>
                  <a:pt x="231" y="637"/>
                </a:cubicBezTo>
                <a:cubicBezTo>
                  <a:pt x="20" y="519"/>
                  <a:pt x="20" y="519"/>
                  <a:pt x="20" y="519"/>
                </a:cubicBezTo>
                <a:lnTo>
                  <a:pt x="20" y="498"/>
                </a:lnTo>
                <a:close/>
                <a:moveTo>
                  <a:pt x="20" y="887"/>
                </a:moveTo>
                <a:cubicBezTo>
                  <a:pt x="20" y="542"/>
                  <a:pt x="20" y="542"/>
                  <a:pt x="20" y="542"/>
                </a:cubicBezTo>
                <a:cubicBezTo>
                  <a:pt x="231" y="660"/>
                  <a:pt x="231" y="660"/>
                  <a:pt x="231" y="660"/>
                </a:cubicBezTo>
                <a:cubicBezTo>
                  <a:pt x="232" y="1017"/>
                  <a:pt x="232" y="1017"/>
                  <a:pt x="232" y="1017"/>
                </a:cubicBezTo>
                <a:lnTo>
                  <a:pt x="20" y="887"/>
                </a:lnTo>
                <a:close/>
                <a:moveTo>
                  <a:pt x="160" y="746"/>
                </a:moveTo>
                <a:cubicBezTo>
                  <a:pt x="154" y="769"/>
                  <a:pt x="132" y="779"/>
                  <a:pt x="110" y="770"/>
                </a:cubicBezTo>
                <a:cubicBezTo>
                  <a:pt x="89" y="760"/>
                  <a:pt x="77" y="734"/>
                  <a:pt x="84" y="712"/>
                </a:cubicBezTo>
                <a:cubicBezTo>
                  <a:pt x="90" y="689"/>
                  <a:pt x="112" y="679"/>
                  <a:pt x="134" y="688"/>
                </a:cubicBezTo>
                <a:cubicBezTo>
                  <a:pt x="155" y="698"/>
                  <a:pt x="167" y="724"/>
                  <a:pt x="160" y="746"/>
                </a:cubicBezTo>
                <a:close/>
              </a:path>
            </a:pathLst>
          </a:custGeom>
          <a:solidFill>
            <a:schemeClr val="accent6"/>
          </a:solidFill>
          <a:ln>
            <a:noFill/>
          </a:ln>
          <a:extLst/>
        </p:spPr>
        <p:txBody>
          <a:bodyPr vert="horz" wrap="square" lIns="68570" tIns="34285" rIns="68570" bIns="34285" numCol="1" anchor="t" anchorCtr="0" compatLnSpc="1">
            <a:prstTxWarp prst="textNoShape">
              <a:avLst/>
            </a:prstTxWarp>
          </a:bodyPr>
          <a:lstStyle/>
          <a:p>
            <a:endParaRPr lang="en-US" sz="1350">
              <a:solidFill>
                <a:srgbClr val="000000"/>
              </a:solidFill>
            </a:endParaRPr>
          </a:p>
        </p:txBody>
      </p:sp>
      <p:sp>
        <p:nvSpPr>
          <p:cNvPr id="4" name="Content Placeholder 3"/>
          <p:cNvSpPr>
            <a:spLocks noGrp="1"/>
          </p:cNvSpPr>
          <p:nvPr>
            <p:ph type="body" sz="quarter" idx="10"/>
          </p:nvPr>
        </p:nvSpPr>
        <p:spPr>
          <a:xfrm>
            <a:off x="732193" y="1698096"/>
            <a:ext cx="5943599" cy="1929759"/>
          </a:xfrm>
        </p:spPr>
        <p:txBody>
          <a:bodyPr/>
          <a:lstStyle/>
          <a:p>
            <a:pPr marL="0" indent="0">
              <a:buClr>
                <a:schemeClr val="accent6"/>
              </a:buClr>
              <a:buNone/>
            </a:pPr>
            <a:r>
              <a:rPr lang="en-US" sz="3600" b="1" dirty="0">
                <a:solidFill>
                  <a:schemeClr val="accent2"/>
                </a:solidFill>
              </a:rPr>
              <a:t>Scale Up</a:t>
            </a:r>
          </a:p>
          <a:p>
            <a:pPr marL="0" indent="0">
              <a:buClr>
                <a:schemeClr val="accent6"/>
              </a:buClr>
              <a:buNone/>
            </a:pPr>
            <a:r>
              <a:rPr lang="en-US" sz="3000" dirty="0">
                <a:solidFill>
                  <a:schemeClr val="tx1"/>
                </a:solidFill>
              </a:rPr>
              <a:t>– aka Vertical Scaling</a:t>
            </a:r>
          </a:p>
          <a:p>
            <a:pPr lvl="1">
              <a:buClr>
                <a:schemeClr val="accent6"/>
              </a:buClr>
            </a:pPr>
            <a:r>
              <a:rPr lang="en-US" dirty="0" smtClean="0">
                <a:solidFill>
                  <a:schemeClr val="tx1"/>
                </a:solidFill>
              </a:rPr>
              <a:t>Increase resources capacity within existing node</a:t>
            </a:r>
          </a:p>
        </p:txBody>
      </p:sp>
      <p:sp>
        <p:nvSpPr>
          <p:cNvPr id="3" name="Title 2"/>
          <p:cNvSpPr>
            <a:spLocks noGrp="1"/>
          </p:cNvSpPr>
          <p:nvPr>
            <p:ph type="title"/>
          </p:nvPr>
        </p:nvSpPr>
        <p:spPr/>
        <p:txBody>
          <a:bodyPr vert="horz" wrap="square" lIns="93260" tIns="46630" rIns="93260" bIns="46630" rtlCol="0" anchor="ctr">
            <a:normAutofit/>
          </a:bodyPr>
          <a:lstStyle/>
          <a:p>
            <a:pPr algn="l"/>
            <a:r>
              <a:rPr lang="en-US" dirty="0">
                <a:solidFill>
                  <a:schemeClr val="tx1"/>
                </a:solidFill>
              </a:rPr>
              <a:t>Scaling Options</a:t>
            </a:r>
          </a:p>
        </p:txBody>
      </p:sp>
      <p:sp>
        <p:nvSpPr>
          <p:cNvPr id="5" name="Content Placeholder 4"/>
          <p:cNvSpPr>
            <a:spLocks noGrp="1"/>
          </p:cNvSpPr>
          <p:nvPr>
            <p:ph sz="half" idx="4294967295"/>
          </p:nvPr>
        </p:nvSpPr>
        <p:spPr>
          <a:xfrm>
            <a:off x="7061760" y="1692901"/>
            <a:ext cx="4391025" cy="1929759"/>
          </a:xfrm>
        </p:spPr>
        <p:txBody>
          <a:bodyPr/>
          <a:lstStyle/>
          <a:p>
            <a:pPr marL="0" indent="0">
              <a:buNone/>
            </a:pPr>
            <a:r>
              <a:rPr lang="en-US" sz="3600" b="1" dirty="0">
                <a:solidFill>
                  <a:schemeClr val="accent2"/>
                </a:solidFill>
              </a:rPr>
              <a:t>Scale Out</a:t>
            </a:r>
          </a:p>
          <a:p>
            <a:pPr marL="0" indent="0">
              <a:buNone/>
            </a:pPr>
            <a:r>
              <a:rPr lang="en-US" sz="3000" dirty="0">
                <a:solidFill>
                  <a:schemeClr val="tx1"/>
                </a:solidFill>
              </a:rPr>
              <a:t> – aka Horizontal Scaling </a:t>
            </a:r>
          </a:p>
          <a:p>
            <a:pPr lvl="1">
              <a:buClr>
                <a:schemeClr val="accent6"/>
              </a:buClr>
            </a:pPr>
            <a:r>
              <a:rPr lang="en-US" dirty="0" smtClean="0">
                <a:solidFill>
                  <a:schemeClr val="tx1"/>
                </a:solidFill>
              </a:rPr>
              <a:t>Increase resources capacity by adding nodes</a:t>
            </a:r>
            <a:endParaRPr lang="en-US" dirty="0">
              <a:solidFill>
                <a:schemeClr val="tx1"/>
              </a:solidFill>
            </a:endParaRPr>
          </a:p>
        </p:txBody>
      </p:sp>
      <p:sp>
        <p:nvSpPr>
          <p:cNvPr id="11" name="hyperV2"/>
          <p:cNvSpPr>
            <a:spLocks noChangeAspect="1" noEditPoints="1"/>
          </p:cNvSpPr>
          <p:nvPr/>
        </p:nvSpPr>
        <p:spPr bwMode="auto">
          <a:xfrm>
            <a:off x="6446805" y="4509621"/>
            <a:ext cx="969438" cy="1616168"/>
          </a:xfrm>
          <a:custGeom>
            <a:avLst/>
            <a:gdLst>
              <a:gd name="T0" fmla="*/ 625 w 625"/>
              <a:gd name="T1" fmla="*/ 132 h 1044"/>
              <a:gd name="T2" fmla="*/ 393 w 625"/>
              <a:gd name="T3" fmla="*/ 0 h 1044"/>
              <a:gd name="T4" fmla="*/ 383 w 625"/>
              <a:gd name="T5" fmla="*/ 0 h 1044"/>
              <a:gd name="T6" fmla="*/ 5 w 625"/>
              <a:gd name="T7" fmla="*/ 218 h 1044"/>
              <a:gd name="T8" fmla="*/ 5 w 625"/>
              <a:gd name="T9" fmla="*/ 220 h 1044"/>
              <a:gd name="T10" fmla="*/ 0 w 625"/>
              <a:gd name="T11" fmla="*/ 223 h 1044"/>
              <a:gd name="T12" fmla="*/ 0 w 625"/>
              <a:gd name="T13" fmla="*/ 893 h 1044"/>
              <a:gd name="T14" fmla="*/ 5 w 625"/>
              <a:gd name="T15" fmla="*/ 902 h 1044"/>
              <a:gd name="T16" fmla="*/ 237 w 625"/>
              <a:gd name="T17" fmla="*/ 1044 h 1044"/>
              <a:gd name="T18" fmla="*/ 252 w 625"/>
              <a:gd name="T19" fmla="*/ 1035 h 1044"/>
              <a:gd name="T20" fmla="*/ 252 w 625"/>
              <a:gd name="T21" fmla="*/ 1034 h 1044"/>
              <a:gd name="T22" fmla="*/ 624 w 625"/>
              <a:gd name="T23" fmla="*/ 811 h 1044"/>
              <a:gd name="T24" fmla="*/ 624 w 625"/>
              <a:gd name="T25" fmla="*/ 150 h 1044"/>
              <a:gd name="T26" fmla="*/ 625 w 625"/>
              <a:gd name="T27" fmla="*/ 150 h 1044"/>
              <a:gd name="T28" fmla="*/ 625 w 625"/>
              <a:gd name="T29" fmla="*/ 132 h 1044"/>
              <a:gd name="T30" fmla="*/ 388 w 625"/>
              <a:gd name="T31" fmla="*/ 21 h 1044"/>
              <a:gd name="T32" fmla="*/ 600 w 625"/>
              <a:gd name="T33" fmla="*/ 141 h 1044"/>
              <a:gd name="T34" fmla="*/ 244 w 625"/>
              <a:gd name="T35" fmla="*/ 340 h 1044"/>
              <a:gd name="T36" fmla="*/ 165 w 625"/>
              <a:gd name="T37" fmla="*/ 298 h 1044"/>
              <a:gd name="T38" fmla="*/ 34 w 625"/>
              <a:gd name="T39" fmla="*/ 225 h 1044"/>
              <a:gd name="T40" fmla="*/ 388 w 625"/>
              <a:gd name="T41" fmla="*/ 21 h 1044"/>
              <a:gd name="T42" fmla="*/ 156 w 625"/>
              <a:gd name="T43" fmla="*/ 315 h 1044"/>
              <a:gd name="T44" fmla="*/ 230 w 625"/>
              <a:gd name="T45" fmla="*/ 357 h 1044"/>
              <a:gd name="T46" fmla="*/ 231 w 625"/>
              <a:gd name="T47" fmla="*/ 541 h 1044"/>
              <a:gd name="T48" fmla="*/ 20 w 625"/>
              <a:gd name="T49" fmla="*/ 423 h 1044"/>
              <a:gd name="T50" fmla="*/ 20 w 625"/>
              <a:gd name="T51" fmla="*/ 244 h 1044"/>
              <a:gd name="T52" fmla="*/ 156 w 625"/>
              <a:gd name="T53" fmla="*/ 315 h 1044"/>
              <a:gd name="T54" fmla="*/ 20 w 625"/>
              <a:gd name="T55" fmla="*/ 446 h 1044"/>
              <a:gd name="T56" fmla="*/ 231 w 625"/>
              <a:gd name="T57" fmla="*/ 563 h 1044"/>
              <a:gd name="T58" fmla="*/ 231 w 625"/>
              <a:gd name="T59" fmla="*/ 593 h 1044"/>
              <a:gd name="T60" fmla="*/ 20 w 625"/>
              <a:gd name="T61" fmla="*/ 475 h 1044"/>
              <a:gd name="T62" fmla="*/ 20 w 625"/>
              <a:gd name="T63" fmla="*/ 446 h 1044"/>
              <a:gd name="T64" fmla="*/ 20 w 625"/>
              <a:gd name="T65" fmla="*/ 498 h 1044"/>
              <a:gd name="T66" fmla="*/ 231 w 625"/>
              <a:gd name="T67" fmla="*/ 616 h 1044"/>
              <a:gd name="T68" fmla="*/ 231 w 625"/>
              <a:gd name="T69" fmla="*/ 637 h 1044"/>
              <a:gd name="T70" fmla="*/ 20 w 625"/>
              <a:gd name="T71" fmla="*/ 519 h 1044"/>
              <a:gd name="T72" fmla="*/ 20 w 625"/>
              <a:gd name="T73" fmla="*/ 498 h 1044"/>
              <a:gd name="T74" fmla="*/ 20 w 625"/>
              <a:gd name="T75" fmla="*/ 887 h 1044"/>
              <a:gd name="T76" fmla="*/ 20 w 625"/>
              <a:gd name="T77" fmla="*/ 542 h 1044"/>
              <a:gd name="T78" fmla="*/ 231 w 625"/>
              <a:gd name="T79" fmla="*/ 660 h 1044"/>
              <a:gd name="T80" fmla="*/ 232 w 625"/>
              <a:gd name="T81" fmla="*/ 1017 h 1044"/>
              <a:gd name="T82" fmla="*/ 20 w 625"/>
              <a:gd name="T83" fmla="*/ 887 h 1044"/>
              <a:gd name="T84" fmla="*/ 160 w 625"/>
              <a:gd name="T85" fmla="*/ 746 h 1044"/>
              <a:gd name="T86" fmla="*/ 110 w 625"/>
              <a:gd name="T87" fmla="*/ 770 h 1044"/>
              <a:gd name="T88" fmla="*/ 84 w 625"/>
              <a:gd name="T89" fmla="*/ 712 h 1044"/>
              <a:gd name="T90" fmla="*/ 134 w 625"/>
              <a:gd name="T91" fmla="*/ 688 h 1044"/>
              <a:gd name="T92" fmla="*/ 160 w 625"/>
              <a:gd name="T93" fmla="*/ 746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5" h="1044">
                <a:moveTo>
                  <a:pt x="625" y="132"/>
                </a:moveTo>
                <a:cubicBezTo>
                  <a:pt x="393" y="0"/>
                  <a:pt x="393" y="0"/>
                  <a:pt x="393" y="0"/>
                </a:cubicBezTo>
                <a:cubicBezTo>
                  <a:pt x="383" y="0"/>
                  <a:pt x="383" y="0"/>
                  <a:pt x="383" y="0"/>
                </a:cubicBezTo>
                <a:cubicBezTo>
                  <a:pt x="5" y="218"/>
                  <a:pt x="5" y="218"/>
                  <a:pt x="5" y="218"/>
                </a:cubicBezTo>
                <a:cubicBezTo>
                  <a:pt x="5" y="220"/>
                  <a:pt x="5" y="220"/>
                  <a:pt x="5" y="220"/>
                </a:cubicBezTo>
                <a:cubicBezTo>
                  <a:pt x="0" y="223"/>
                  <a:pt x="0" y="223"/>
                  <a:pt x="0" y="223"/>
                </a:cubicBezTo>
                <a:cubicBezTo>
                  <a:pt x="0" y="893"/>
                  <a:pt x="0" y="893"/>
                  <a:pt x="0" y="893"/>
                </a:cubicBezTo>
                <a:cubicBezTo>
                  <a:pt x="5" y="902"/>
                  <a:pt x="5" y="902"/>
                  <a:pt x="5" y="902"/>
                </a:cubicBezTo>
                <a:cubicBezTo>
                  <a:pt x="237" y="1044"/>
                  <a:pt x="237" y="1044"/>
                  <a:pt x="237" y="1044"/>
                </a:cubicBezTo>
                <a:cubicBezTo>
                  <a:pt x="252" y="1035"/>
                  <a:pt x="252" y="1035"/>
                  <a:pt x="252" y="1035"/>
                </a:cubicBezTo>
                <a:cubicBezTo>
                  <a:pt x="252" y="1034"/>
                  <a:pt x="252" y="1034"/>
                  <a:pt x="252" y="1034"/>
                </a:cubicBezTo>
                <a:cubicBezTo>
                  <a:pt x="624" y="811"/>
                  <a:pt x="624" y="811"/>
                  <a:pt x="624" y="811"/>
                </a:cubicBezTo>
                <a:cubicBezTo>
                  <a:pt x="624" y="150"/>
                  <a:pt x="624" y="150"/>
                  <a:pt x="624" y="150"/>
                </a:cubicBezTo>
                <a:cubicBezTo>
                  <a:pt x="625" y="150"/>
                  <a:pt x="625" y="150"/>
                  <a:pt x="625" y="150"/>
                </a:cubicBezTo>
                <a:lnTo>
                  <a:pt x="625" y="132"/>
                </a:lnTo>
                <a:close/>
                <a:moveTo>
                  <a:pt x="388" y="21"/>
                </a:moveTo>
                <a:cubicBezTo>
                  <a:pt x="600" y="141"/>
                  <a:pt x="600" y="141"/>
                  <a:pt x="600" y="141"/>
                </a:cubicBezTo>
                <a:cubicBezTo>
                  <a:pt x="244" y="340"/>
                  <a:pt x="244" y="340"/>
                  <a:pt x="244" y="340"/>
                </a:cubicBezTo>
                <a:cubicBezTo>
                  <a:pt x="165" y="298"/>
                  <a:pt x="165" y="298"/>
                  <a:pt x="165" y="298"/>
                </a:cubicBezTo>
                <a:cubicBezTo>
                  <a:pt x="34" y="225"/>
                  <a:pt x="34" y="225"/>
                  <a:pt x="34" y="225"/>
                </a:cubicBezTo>
                <a:lnTo>
                  <a:pt x="388" y="21"/>
                </a:lnTo>
                <a:close/>
                <a:moveTo>
                  <a:pt x="156" y="315"/>
                </a:moveTo>
                <a:cubicBezTo>
                  <a:pt x="230" y="357"/>
                  <a:pt x="230" y="357"/>
                  <a:pt x="230" y="357"/>
                </a:cubicBezTo>
                <a:cubicBezTo>
                  <a:pt x="231" y="541"/>
                  <a:pt x="231" y="541"/>
                  <a:pt x="231" y="541"/>
                </a:cubicBezTo>
                <a:cubicBezTo>
                  <a:pt x="20" y="423"/>
                  <a:pt x="20" y="423"/>
                  <a:pt x="20" y="423"/>
                </a:cubicBezTo>
                <a:cubicBezTo>
                  <a:pt x="20" y="244"/>
                  <a:pt x="20" y="244"/>
                  <a:pt x="20" y="244"/>
                </a:cubicBezTo>
                <a:lnTo>
                  <a:pt x="156" y="315"/>
                </a:lnTo>
                <a:close/>
                <a:moveTo>
                  <a:pt x="20" y="446"/>
                </a:moveTo>
                <a:cubicBezTo>
                  <a:pt x="231" y="563"/>
                  <a:pt x="231" y="563"/>
                  <a:pt x="231" y="563"/>
                </a:cubicBezTo>
                <a:cubicBezTo>
                  <a:pt x="231" y="593"/>
                  <a:pt x="231" y="593"/>
                  <a:pt x="231" y="593"/>
                </a:cubicBezTo>
                <a:cubicBezTo>
                  <a:pt x="20" y="475"/>
                  <a:pt x="20" y="475"/>
                  <a:pt x="20" y="475"/>
                </a:cubicBezTo>
                <a:lnTo>
                  <a:pt x="20" y="446"/>
                </a:lnTo>
                <a:close/>
                <a:moveTo>
                  <a:pt x="20" y="498"/>
                </a:moveTo>
                <a:cubicBezTo>
                  <a:pt x="231" y="616"/>
                  <a:pt x="231" y="616"/>
                  <a:pt x="231" y="616"/>
                </a:cubicBezTo>
                <a:cubicBezTo>
                  <a:pt x="231" y="637"/>
                  <a:pt x="231" y="637"/>
                  <a:pt x="231" y="637"/>
                </a:cubicBezTo>
                <a:cubicBezTo>
                  <a:pt x="20" y="519"/>
                  <a:pt x="20" y="519"/>
                  <a:pt x="20" y="519"/>
                </a:cubicBezTo>
                <a:lnTo>
                  <a:pt x="20" y="498"/>
                </a:lnTo>
                <a:close/>
                <a:moveTo>
                  <a:pt x="20" y="887"/>
                </a:moveTo>
                <a:cubicBezTo>
                  <a:pt x="20" y="542"/>
                  <a:pt x="20" y="542"/>
                  <a:pt x="20" y="542"/>
                </a:cubicBezTo>
                <a:cubicBezTo>
                  <a:pt x="231" y="660"/>
                  <a:pt x="231" y="660"/>
                  <a:pt x="231" y="660"/>
                </a:cubicBezTo>
                <a:cubicBezTo>
                  <a:pt x="232" y="1017"/>
                  <a:pt x="232" y="1017"/>
                  <a:pt x="232" y="1017"/>
                </a:cubicBezTo>
                <a:lnTo>
                  <a:pt x="20" y="887"/>
                </a:lnTo>
                <a:close/>
                <a:moveTo>
                  <a:pt x="160" y="746"/>
                </a:moveTo>
                <a:cubicBezTo>
                  <a:pt x="154" y="769"/>
                  <a:pt x="132" y="779"/>
                  <a:pt x="110" y="770"/>
                </a:cubicBezTo>
                <a:cubicBezTo>
                  <a:pt x="89" y="760"/>
                  <a:pt x="77" y="734"/>
                  <a:pt x="84" y="712"/>
                </a:cubicBezTo>
                <a:cubicBezTo>
                  <a:pt x="90" y="689"/>
                  <a:pt x="112" y="679"/>
                  <a:pt x="134" y="688"/>
                </a:cubicBezTo>
                <a:cubicBezTo>
                  <a:pt x="155" y="698"/>
                  <a:pt x="167" y="724"/>
                  <a:pt x="160" y="746"/>
                </a:cubicBezTo>
                <a:close/>
              </a:path>
            </a:pathLst>
          </a:custGeom>
          <a:solidFill>
            <a:schemeClr val="accent5"/>
          </a:solidFill>
          <a:ln>
            <a:noFill/>
          </a:ln>
          <a:extLst/>
        </p:spPr>
        <p:txBody>
          <a:bodyPr vert="horz" wrap="square" lIns="68570" tIns="34285" rIns="68570" bIns="34285" numCol="1" anchor="t" anchorCtr="0" compatLnSpc="1">
            <a:prstTxWarp prst="textNoShape">
              <a:avLst/>
            </a:prstTxWarp>
          </a:bodyPr>
          <a:lstStyle/>
          <a:p>
            <a:endParaRPr lang="en-US" sz="1350">
              <a:solidFill>
                <a:srgbClr val="000000"/>
              </a:solidFill>
            </a:endParaRPr>
          </a:p>
        </p:txBody>
      </p:sp>
      <p:sp>
        <p:nvSpPr>
          <p:cNvPr id="12" name="hyperV2"/>
          <p:cNvSpPr>
            <a:spLocks noChangeAspect="1" noEditPoints="1"/>
          </p:cNvSpPr>
          <p:nvPr/>
        </p:nvSpPr>
        <p:spPr bwMode="auto">
          <a:xfrm>
            <a:off x="7476194" y="4395337"/>
            <a:ext cx="969438" cy="1616168"/>
          </a:xfrm>
          <a:custGeom>
            <a:avLst/>
            <a:gdLst>
              <a:gd name="T0" fmla="*/ 625 w 625"/>
              <a:gd name="T1" fmla="*/ 132 h 1044"/>
              <a:gd name="T2" fmla="*/ 393 w 625"/>
              <a:gd name="T3" fmla="*/ 0 h 1044"/>
              <a:gd name="T4" fmla="*/ 383 w 625"/>
              <a:gd name="T5" fmla="*/ 0 h 1044"/>
              <a:gd name="T6" fmla="*/ 5 w 625"/>
              <a:gd name="T7" fmla="*/ 218 h 1044"/>
              <a:gd name="T8" fmla="*/ 5 w 625"/>
              <a:gd name="T9" fmla="*/ 220 h 1044"/>
              <a:gd name="T10" fmla="*/ 0 w 625"/>
              <a:gd name="T11" fmla="*/ 223 h 1044"/>
              <a:gd name="T12" fmla="*/ 0 w 625"/>
              <a:gd name="T13" fmla="*/ 893 h 1044"/>
              <a:gd name="T14" fmla="*/ 5 w 625"/>
              <a:gd name="T15" fmla="*/ 902 h 1044"/>
              <a:gd name="T16" fmla="*/ 237 w 625"/>
              <a:gd name="T17" fmla="*/ 1044 h 1044"/>
              <a:gd name="T18" fmla="*/ 252 w 625"/>
              <a:gd name="T19" fmla="*/ 1035 h 1044"/>
              <a:gd name="T20" fmla="*/ 252 w 625"/>
              <a:gd name="T21" fmla="*/ 1034 h 1044"/>
              <a:gd name="T22" fmla="*/ 624 w 625"/>
              <a:gd name="T23" fmla="*/ 811 h 1044"/>
              <a:gd name="T24" fmla="*/ 624 w 625"/>
              <a:gd name="T25" fmla="*/ 150 h 1044"/>
              <a:gd name="T26" fmla="*/ 625 w 625"/>
              <a:gd name="T27" fmla="*/ 150 h 1044"/>
              <a:gd name="T28" fmla="*/ 625 w 625"/>
              <a:gd name="T29" fmla="*/ 132 h 1044"/>
              <a:gd name="T30" fmla="*/ 388 w 625"/>
              <a:gd name="T31" fmla="*/ 21 h 1044"/>
              <a:gd name="T32" fmla="*/ 600 w 625"/>
              <a:gd name="T33" fmla="*/ 141 h 1044"/>
              <a:gd name="T34" fmla="*/ 244 w 625"/>
              <a:gd name="T35" fmla="*/ 340 h 1044"/>
              <a:gd name="T36" fmla="*/ 165 w 625"/>
              <a:gd name="T37" fmla="*/ 298 h 1044"/>
              <a:gd name="T38" fmla="*/ 34 w 625"/>
              <a:gd name="T39" fmla="*/ 225 h 1044"/>
              <a:gd name="T40" fmla="*/ 388 w 625"/>
              <a:gd name="T41" fmla="*/ 21 h 1044"/>
              <a:gd name="T42" fmla="*/ 156 w 625"/>
              <a:gd name="T43" fmla="*/ 315 h 1044"/>
              <a:gd name="T44" fmla="*/ 230 w 625"/>
              <a:gd name="T45" fmla="*/ 357 h 1044"/>
              <a:gd name="T46" fmla="*/ 231 w 625"/>
              <a:gd name="T47" fmla="*/ 541 h 1044"/>
              <a:gd name="T48" fmla="*/ 20 w 625"/>
              <a:gd name="T49" fmla="*/ 423 h 1044"/>
              <a:gd name="T50" fmla="*/ 20 w 625"/>
              <a:gd name="T51" fmla="*/ 244 h 1044"/>
              <a:gd name="T52" fmla="*/ 156 w 625"/>
              <a:gd name="T53" fmla="*/ 315 h 1044"/>
              <a:gd name="T54" fmla="*/ 20 w 625"/>
              <a:gd name="T55" fmla="*/ 446 h 1044"/>
              <a:gd name="T56" fmla="*/ 231 w 625"/>
              <a:gd name="T57" fmla="*/ 563 h 1044"/>
              <a:gd name="T58" fmla="*/ 231 w 625"/>
              <a:gd name="T59" fmla="*/ 593 h 1044"/>
              <a:gd name="T60" fmla="*/ 20 w 625"/>
              <a:gd name="T61" fmla="*/ 475 h 1044"/>
              <a:gd name="T62" fmla="*/ 20 w 625"/>
              <a:gd name="T63" fmla="*/ 446 h 1044"/>
              <a:gd name="T64" fmla="*/ 20 w 625"/>
              <a:gd name="T65" fmla="*/ 498 h 1044"/>
              <a:gd name="T66" fmla="*/ 231 w 625"/>
              <a:gd name="T67" fmla="*/ 616 h 1044"/>
              <a:gd name="T68" fmla="*/ 231 w 625"/>
              <a:gd name="T69" fmla="*/ 637 h 1044"/>
              <a:gd name="T70" fmla="*/ 20 w 625"/>
              <a:gd name="T71" fmla="*/ 519 h 1044"/>
              <a:gd name="T72" fmla="*/ 20 w 625"/>
              <a:gd name="T73" fmla="*/ 498 h 1044"/>
              <a:gd name="T74" fmla="*/ 20 w 625"/>
              <a:gd name="T75" fmla="*/ 887 h 1044"/>
              <a:gd name="T76" fmla="*/ 20 w 625"/>
              <a:gd name="T77" fmla="*/ 542 h 1044"/>
              <a:gd name="T78" fmla="*/ 231 w 625"/>
              <a:gd name="T79" fmla="*/ 660 h 1044"/>
              <a:gd name="T80" fmla="*/ 232 w 625"/>
              <a:gd name="T81" fmla="*/ 1017 h 1044"/>
              <a:gd name="T82" fmla="*/ 20 w 625"/>
              <a:gd name="T83" fmla="*/ 887 h 1044"/>
              <a:gd name="T84" fmla="*/ 160 w 625"/>
              <a:gd name="T85" fmla="*/ 746 h 1044"/>
              <a:gd name="T86" fmla="*/ 110 w 625"/>
              <a:gd name="T87" fmla="*/ 770 h 1044"/>
              <a:gd name="T88" fmla="*/ 84 w 625"/>
              <a:gd name="T89" fmla="*/ 712 h 1044"/>
              <a:gd name="T90" fmla="*/ 134 w 625"/>
              <a:gd name="T91" fmla="*/ 688 h 1044"/>
              <a:gd name="T92" fmla="*/ 160 w 625"/>
              <a:gd name="T93" fmla="*/ 746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5" h="1044">
                <a:moveTo>
                  <a:pt x="625" y="132"/>
                </a:moveTo>
                <a:cubicBezTo>
                  <a:pt x="393" y="0"/>
                  <a:pt x="393" y="0"/>
                  <a:pt x="393" y="0"/>
                </a:cubicBezTo>
                <a:cubicBezTo>
                  <a:pt x="383" y="0"/>
                  <a:pt x="383" y="0"/>
                  <a:pt x="383" y="0"/>
                </a:cubicBezTo>
                <a:cubicBezTo>
                  <a:pt x="5" y="218"/>
                  <a:pt x="5" y="218"/>
                  <a:pt x="5" y="218"/>
                </a:cubicBezTo>
                <a:cubicBezTo>
                  <a:pt x="5" y="220"/>
                  <a:pt x="5" y="220"/>
                  <a:pt x="5" y="220"/>
                </a:cubicBezTo>
                <a:cubicBezTo>
                  <a:pt x="0" y="223"/>
                  <a:pt x="0" y="223"/>
                  <a:pt x="0" y="223"/>
                </a:cubicBezTo>
                <a:cubicBezTo>
                  <a:pt x="0" y="893"/>
                  <a:pt x="0" y="893"/>
                  <a:pt x="0" y="893"/>
                </a:cubicBezTo>
                <a:cubicBezTo>
                  <a:pt x="5" y="902"/>
                  <a:pt x="5" y="902"/>
                  <a:pt x="5" y="902"/>
                </a:cubicBezTo>
                <a:cubicBezTo>
                  <a:pt x="237" y="1044"/>
                  <a:pt x="237" y="1044"/>
                  <a:pt x="237" y="1044"/>
                </a:cubicBezTo>
                <a:cubicBezTo>
                  <a:pt x="252" y="1035"/>
                  <a:pt x="252" y="1035"/>
                  <a:pt x="252" y="1035"/>
                </a:cubicBezTo>
                <a:cubicBezTo>
                  <a:pt x="252" y="1034"/>
                  <a:pt x="252" y="1034"/>
                  <a:pt x="252" y="1034"/>
                </a:cubicBezTo>
                <a:cubicBezTo>
                  <a:pt x="624" y="811"/>
                  <a:pt x="624" y="811"/>
                  <a:pt x="624" y="811"/>
                </a:cubicBezTo>
                <a:cubicBezTo>
                  <a:pt x="624" y="150"/>
                  <a:pt x="624" y="150"/>
                  <a:pt x="624" y="150"/>
                </a:cubicBezTo>
                <a:cubicBezTo>
                  <a:pt x="625" y="150"/>
                  <a:pt x="625" y="150"/>
                  <a:pt x="625" y="150"/>
                </a:cubicBezTo>
                <a:lnTo>
                  <a:pt x="625" y="132"/>
                </a:lnTo>
                <a:close/>
                <a:moveTo>
                  <a:pt x="388" y="21"/>
                </a:moveTo>
                <a:cubicBezTo>
                  <a:pt x="600" y="141"/>
                  <a:pt x="600" y="141"/>
                  <a:pt x="600" y="141"/>
                </a:cubicBezTo>
                <a:cubicBezTo>
                  <a:pt x="244" y="340"/>
                  <a:pt x="244" y="340"/>
                  <a:pt x="244" y="340"/>
                </a:cubicBezTo>
                <a:cubicBezTo>
                  <a:pt x="165" y="298"/>
                  <a:pt x="165" y="298"/>
                  <a:pt x="165" y="298"/>
                </a:cubicBezTo>
                <a:cubicBezTo>
                  <a:pt x="34" y="225"/>
                  <a:pt x="34" y="225"/>
                  <a:pt x="34" y="225"/>
                </a:cubicBezTo>
                <a:lnTo>
                  <a:pt x="388" y="21"/>
                </a:lnTo>
                <a:close/>
                <a:moveTo>
                  <a:pt x="156" y="315"/>
                </a:moveTo>
                <a:cubicBezTo>
                  <a:pt x="230" y="357"/>
                  <a:pt x="230" y="357"/>
                  <a:pt x="230" y="357"/>
                </a:cubicBezTo>
                <a:cubicBezTo>
                  <a:pt x="231" y="541"/>
                  <a:pt x="231" y="541"/>
                  <a:pt x="231" y="541"/>
                </a:cubicBezTo>
                <a:cubicBezTo>
                  <a:pt x="20" y="423"/>
                  <a:pt x="20" y="423"/>
                  <a:pt x="20" y="423"/>
                </a:cubicBezTo>
                <a:cubicBezTo>
                  <a:pt x="20" y="244"/>
                  <a:pt x="20" y="244"/>
                  <a:pt x="20" y="244"/>
                </a:cubicBezTo>
                <a:lnTo>
                  <a:pt x="156" y="315"/>
                </a:lnTo>
                <a:close/>
                <a:moveTo>
                  <a:pt x="20" y="446"/>
                </a:moveTo>
                <a:cubicBezTo>
                  <a:pt x="231" y="563"/>
                  <a:pt x="231" y="563"/>
                  <a:pt x="231" y="563"/>
                </a:cubicBezTo>
                <a:cubicBezTo>
                  <a:pt x="231" y="593"/>
                  <a:pt x="231" y="593"/>
                  <a:pt x="231" y="593"/>
                </a:cubicBezTo>
                <a:cubicBezTo>
                  <a:pt x="20" y="475"/>
                  <a:pt x="20" y="475"/>
                  <a:pt x="20" y="475"/>
                </a:cubicBezTo>
                <a:lnTo>
                  <a:pt x="20" y="446"/>
                </a:lnTo>
                <a:close/>
                <a:moveTo>
                  <a:pt x="20" y="498"/>
                </a:moveTo>
                <a:cubicBezTo>
                  <a:pt x="231" y="616"/>
                  <a:pt x="231" y="616"/>
                  <a:pt x="231" y="616"/>
                </a:cubicBezTo>
                <a:cubicBezTo>
                  <a:pt x="231" y="637"/>
                  <a:pt x="231" y="637"/>
                  <a:pt x="231" y="637"/>
                </a:cubicBezTo>
                <a:cubicBezTo>
                  <a:pt x="20" y="519"/>
                  <a:pt x="20" y="519"/>
                  <a:pt x="20" y="519"/>
                </a:cubicBezTo>
                <a:lnTo>
                  <a:pt x="20" y="498"/>
                </a:lnTo>
                <a:close/>
                <a:moveTo>
                  <a:pt x="20" y="887"/>
                </a:moveTo>
                <a:cubicBezTo>
                  <a:pt x="20" y="542"/>
                  <a:pt x="20" y="542"/>
                  <a:pt x="20" y="542"/>
                </a:cubicBezTo>
                <a:cubicBezTo>
                  <a:pt x="231" y="660"/>
                  <a:pt x="231" y="660"/>
                  <a:pt x="231" y="660"/>
                </a:cubicBezTo>
                <a:cubicBezTo>
                  <a:pt x="232" y="1017"/>
                  <a:pt x="232" y="1017"/>
                  <a:pt x="232" y="1017"/>
                </a:cubicBezTo>
                <a:lnTo>
                  <a:pt x="20" y="887"/>
                </a:lnTo>
                <a:close/>
                <a:moveTo>
                  <a:pt x="160" y="746"/>
                </a:moveTo>
                <a:cubicBezTo>
                  <a:pt x="154" y="769"/>
                  <a:pt x="132" y="779"/>
                  <a:pt x="110" y="770"/>
                </a:cubicBezTo>
                <a:cubicBezTo>
                  <a:pt x="89" y="760"/>
                  <a:pt x="77" y="734"/>
                  <a:pt x="84" y="712"/>
                </a:cubicBezTo>
                <a:cubicBezTo>
                  <a:pt x="90" y="689"/>
                  <a:pt x="112" y="679"/>
                  <a:pt x="134" y="688"/>
                </a:cubicBezTo>
                <a:cubicBezTo>
                  <a:pt x="155" y="698"/>
                  <a:pt x="167" y="724"/>
                  <a:pt x="160" y="746"/>
                </a:cubicBezTo>
                <a:close/>
              </a:path>
            </a:pathLst>
          </a:custGeom>
          <a:solidFill>
            <a:schemeClr val="accent5"/>
          </a:solidFill>
          <a:ln>
            <a:noFill/>
          </a:ln>
          <a:extLst/>
        </p:spPr>
        <p:txBody>
          <a:bodyPr vert="horz" wrap="square" lIns="68570" tIns="34285" rIns="68570" bIns="34285" numCol="1" anchor="t" anchorCtr="0" compatLnSpc="1">
            <a:prstTxWarp prst="textNoShape">
              <a:avLst/>
            </a:prstTxWarp>
          </a:bodyPr>
          <a:lstStyle/>
          <a:p>
            <a:endParaRPr lang="en-US" sz="1350">
              <a:solidFill>
                <a:srgbClr val="000000"/>
              </a:solidFill>
            </a:endParaRPr>
          </a:p>
        </p:txBody>
      </p:sp>
      <p:sp>
        <p:nvSpPr>
          <p:cNvPr id="13" name="hyperV2"/>
          <p:cNvSpPr>
            <a:spLocks noChangeAspect="1" noEditPoints="1"/>
          </p:cNvSpPr>
          <p:nvPr/>
        </p:nvSpPr>
        <p:spPr bwMode="auto">
          <a:xfrm>
            <a:off x="8503913" y="4509621"/>
            <a:ext cx="969438" cy="1616168"/>
          </a:xfrm>
          <a:custGeom>
            <a:avLst/>
            <a:gdLst>
              <a:gd name="T0" fmla="*/ 625 w 625"/>
              <a:gd name="T1" fmla="*/ 132 h 1044"/>
              <a:gd name="T2" fmla="*/ 393 w 625"/>
              <a:gd name="T3" fmla="*/ 0 h 1044"/>
              <a:gd name="T4" fmla="*/ 383 w 625"/>
              <a:gd name="T5" fmla="*/ 0 h 1044"/>
              <a:gd name="T6" fmla="*/ 5 w 625"/>
              <a:gd name="T7" fmla="*/ 218 h 1044"/>
              <a:gd name="T8" fmla="*/ 5 w 625"/>
              <a:gd name="T9" fmla="*/ 220 h 1044"/>
              <a:gd name="T10" fmla="*/ 0 w 625"/>
              <a:gd name="T11" fmla="*/ 223 h 1044"/>
              <a:gd name="T12" fmla="*/ 0 w 625"/>
              <a:gd name="T13" fmla="*/ 893 h 1044"/>
              <a:gd name="T14" fmla="*/ 5 w 625"/>
              <a:gd name="T15" fmla="*/ 902 h 1044"/>
              <a:gd name="T16" fmla="*/ 237 w 625"/>
              <a:gd name="T17" fmla="*/ 1044 h 1044"/>
              <a:gd name="T18" fmla="*/ 252 w 625"/>
              <a:gd name="T19" fmla="*/ 1035 h 1044"/>
              <a:gd name="T20" fmla="*/ 252 w 625"/>
              <a:gd name="T21" fmla="*/ 1034 h 1044"/>
              <a:gd name="T22" fmla="*/ 624 w 625"/>
              <a:gd name="T23" fmla="*/ 811 h 1044"/>
              <a:gd name="T24" fmla="*/ 624 w 625"/>
              <a:gd name="T25" fmla="*/ 150 h 1044"/>
              <a:gd name="T26" fmla="*/ 625 w 625"/>
              <a:gd name="T27" fmla="*/ 150 h 1044"/>
              <a:gd name="T28" fmla="*/ 625 w 625"/>
              <a:gd name="T29" fmla="*/ 132 h 1044"/>
              <a:gd name="T30" fmla="*/ 388 w 625"/>
              <a:gd name="T31" fmla="*/ 21 h 1044"/>
              <a:gd name="T32" fmla="*/ 600 w 625"/>
              <a:gd name="T33" fmla="*/ 141 h 1044"/>
              <a:gd name="T34" fmla="*/ 244 w 625"/>
              <a:gd name="T35" fmla="*/ 340 h 1044"/>
              <a:gd name="T36" fmla="*/ 165 w 625"/>
              <a:gd name="T37" fmla="*/ 298 h 1044"/>
              <a:gd name="T38" fmla="*/ 34 w 625"/>
              <a:gd name="T39" fmla="*/ 225 h 1044"/>
              <a:gd name="T40" fmla="*/ 388 w 625"/>
              <a:gd name="T41" fmla="*/ 21 h 1044"/>
              <a:gd name="T42" fmla="*/ 156 w 625"/>
              <a:gd name="T43" fmla="*/ 315 h 1044"/>
              <a:gd name="T44" fmla="*/ 230 w 625"/>
              <a:gd name="T45" fmla="*/ 357 h 1044"/>
              <a:gd name="T46" fmla="*/ 231 w 625"/>
              <a:gd name="T47" fmla="*/ 541 h 1044"/>
              <a:gd name="T48" fmla="*/ 20 w 625"/>
              <a:gd name="T49" fmla="*/ 423 h 1044"/>
              <a:gd name="T50" fmla="*/ 20 w 625"/>
              <a:gd name="T51" fmla="*/ 244 h 1044"/>
              <a:gd name="T52" fmla="*/ 156 w 625"/>
              <a:gd name="T53" fmla="*/ 315 h 1044"/>
              <a:gd name="T54" fmla="*/ 20 w 625"/>
              <a:gd name="T55" fmla="*/ 446 h 1044"/>
              <a:gd name="T56" fmla="*/ 231 w 625"/>
              <a:gd name="T57" fmla="*/ 563 h 1044"/>
              <a:gd name="T58" fmla="*/ 231 w 625"/>
              <a:gd name="T59" fmla="*/ 593 h 1044"/>
              <a:gd name="T60" fmla="*/ 20 w 625"/>
              <a:gd name="T61" fmla="*/ 475 h 1044"/>
              <a:gd name="T62" fmla="*/ 20 w 625"/>
              <a:gd name="T63" fmla="*/ 446 h 1044"/>
              <a:gd name="T64" fmla="*/ 20 w 625"/>
              <a:gd name="T65" fmla="*/ 498 h 1044"/>
              <a:gd name="T66" fmla="*/ 231 w 625"/>
              <a:gd name="T67" fmla="*/ 616 h 1044"/>
              <a:gd name="T68" fmla="*/ 231 w 625"/>
              <a:gd name="T69" fmla="*/ 637 h 1044"/>
              <a:gd name="T70" fmla="*/ 20 w 625"/>
              <a:gd name="T71" fmla="*/ 519 h 1044"/>
              <a:gd name="T72" fmla="*/ 20 w 625"/>
              <a:gd name="T73" fmla="*/ 498 h 1044"/>
              <a:gd name="T74" fmla="*/ 20 w 625"/>
              <a:gd name="T75" fmla="*/ 887 h 1044"/>
              <a:gd name="T76" fmla="*/ 20 w 625"/>
              <a:gd name="T77" fmla="*/ 542 h 1044"/>
              <a:gd name="T78" fmla="*/ 231 w 625"/>
              <a:gd name="T79" fmla="*/ 660 h 1044"/>
              <a:gd name="T80" fmla="*/ 232 w 625"/>
              <a:gd name="T81" fmla="*/ 1017 h 1044"/>
              <a:gd name="T82" fmla="*/ 20 w 625"/>
              <a:gd name="T83" fmla="*/ 887 h 1044"/>
              <a:gd name="T84" fmla="*/ 160 w 625"/>
              <a:gd name="T85" fmla="*/ 746 h 1044"/>
              <a:gd name="T86" fmla="*/ 110 w 625"/>
              <a:gd name="T87" fmla="*/ 770 h 1044"/>
              <a:gd name="T88" fmla="*/ 84 w 625"/>
              <a:gd name="T89" fmla="*/ 712 h 1044"/>
              <a:gd name="T90" fmla="*/ 134 w 625"/>
              <a:gd name="T91" fmla="*/ 688 h 1044"/>
              <a:gd name="T92" fmla="*/ 160 w 625"/>
              <a:gd name="T93" fmla="*/ 746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5" h="1044">
                <a:moveTo>
                  <a:pt x="625" y="132"/>
                </a:moveTo>
                <a:cubicBezTo>
                  <a:pt x="393" y="0"/>
                  <a:pt x="393" y="0"/>
                  <a:pt x="393" y="0"/>
                </a:cubicBezTo>
                <a:cubicBezTo>
                  <a:pt x="383" y="0"/>
                  <a:pt x="383" y="0"/>
                  <a:pt x="383" y="0"/>
                </a:cubicBezTo>
                <a:cubicBezTo>
                  <a:pt x="5" y="218"/>
                  <a:pt x="5" y="218"/>
                  <a:pt x="5" y="218"/>
                </a:cubicBezTo>
                <a:cubicBezTo>
                  <a:pt x="5" y="220"/>
                  <a:pt x="5" y="220"/>
                  <a:pt x="5" y="220"/>
                </a:cubicBezTo>
                <a:cubicBezTo>
                  <a:pt x="0" y="223"/>
                  <a:pt x="0" y="223"/>
                  <a:pt x="0" y="223"/>
                </a:cubicBezTo>
                <a:cubicBezTo>
                  <a:pt x="0" y="893"/>
                  <a:pt x="0" y="893"/>
                  <a:pt x="0" y="893"/>
                </a:cubicBezTo>
                <a:cubicBezTo>
                  <a:pt x="5" y="902"/>
                  <a:pt x="5" y="902"/>
                  <a:pt x="5" y="902"/>
                </a:cubicBezTo>
                <a:cubicBezTo>
                  <a:pt x="237" y="1044"/>
                  <a:pt x="237" y="1044"/>
                  <a:pt x="237" y="1044"/>
                </a:cubicBezTo>
                <a:cubicBezTo>
                  <a:pt x="252" y="1035"/>
                  <a:pt x="252" y="1035"/>
                  <a:pt x="252" y="1035"/>
                </a:cubicBezTo>
                <a:cubicBezTo>
                  <a:pt x="252" y="1034"/>
                  <a:pt x="252" y="1034"/>
                  <a:pt x="252" y="1034"/>
                </a:cubicBezTo>
                <a:cubicBezTo>
                  <a:pt x="624" y="811"/>
                  <a:pt x="624" y="811"/>
                  <a:pt x="624" y="811"/>
                </a:cubicBezTo>
                <a:cubicBezTo>
                  <a:pt x="624" y="150"/>
                  <a:pt x="624" y="150"/>
                  <a:pt x="624" y="150"/>
                </a:cubicBezTo>
                <a:cubicBezTo>
                  <a:pt x="625" y="150"/>
                  <a:pt x="625" y="150"/>
                  <a:pt x="625" y="150"/>
                </a:cubicBezTo>
                <a:lnTo>
                  <a:pt x="625" y="132"/>
                </a:lnTo>
                <a:close/>
                <a:moveTo>
                  <a:pt x="388" y="21"/>
                </a:moveTo>
                <a:cubicBezTo>
                  <a:pt x="600" y="141"/>
                  <a:pt x="600" y="141"/>
                  <a:pt x="600" y="141"/>
                </a:cubicBezTo>
                <a:cubicBezTo>
                  <a:pt x="244" y="340"/>
                  <a:pt x="244" y="340"/>
                  <a:pt x="244" y="340"/>
                </a:cubicBezTo>
                <a:cubicBezTo>
                  <a:pt x="165" y="298"/>
                  <a:pt x="165" y="298"/>
                  <a:pt x="165" y="298"/>
                </a:cubicBezTo>
                <a:cubicBezTo>
                  <a:pt x="34" y="225"/>
                  <a:pt x="34" y="225"/>
                  <a:pt x="34" y="225"/>
                </a:cubicBezTo>
                <a:lnTo>
                  <a:pt x="388" y="21"/>
                </a:lnTo>
                <a:close/>
                <a:moveTo>
                  <a:pt x="156" y="315"/>
                </a:moveTo>
                <a:cubicBezTo>
                  <a:pt x="230" y="357"/>
                  <a:pt x="230" y="357"/>
                  <a:pt x="230" y="357"/>
                </a:cubicBezTo>
                <a:cubicBezTo>
                  <a:pt x="231" y="541"/>
                  <a:pt x="231" y="541"/>
                  <a:pt x="231" y="541"/>
                </a:cubicBezTo>
                <a:cubicBezTo>
                  <a:pt x="20" y="423"/>
                  <a:pt x="20" y="423"/>
                  <a:pt x="20" y="423"/>
                </a:cubicBezTo>
                <a:cubicBezTo>
                  <a:pt x="20" y="244"/>
                  <a:pt x="20" y="244"/>
                  <a:pt x="20" y="244"/>
                </a:cubicBezTo>
                <a:lnTo>
                  <a:pt x="156" y="315"/>
                </a:lnTo>
                <a:close/>
                <a:moveTo>
                  <a:pt x="20" y="446"/>
                </a:moveTo>
                <a:cubicBezTo>
                  <a:pt x="231" y="563"/>
                  <a:pt x="231" y="563"/>
                  <a:pt x="231" y="563"/>
                </a:cubicBezTo>
                <a:cubicBezTo>
                  <a:pt x="231" y="593"/>
                  <a:pt x="231" y="593"/>
                  <a:pt x="231" y="593"/>
                </a:cubicBezTo>
                <a:cubicBezTo>
                  <a:pt x="20" y="475"/>
                  <a:pt x="20" y="475"/>
                  <a:pt x="20" y="475"/>
                </a:cubicBezTo>
                <a:lnTo>
                  <a:pt x="20" y="446"/>
                </a:lnTo>
                <a:close/>
                <a:moveTo>
                  <a:pt x="20" y="498"/>
                </a:moveTo>
                <a:cubicBezTo>
                  <a:pt x="231" y="616"/>
                  <a:pt x="231" y="616"/>
                  <a:pt x="231" y="616"/>
                </a:cubicBezTo>
                <a:cubicBezTo>
                  <a:pt x="231" y="637"/>
                  <a:pt x="231" y="637"/>
                  <a:pt x="231" y="637"/>
                </a:cubicBezTo>
                <a:cubicBezTo>
                  <a:pt x="20" y="519"/>
                  <a:pt x="20" y="519"/>
                  <a:pt x="20" y="519"/>
                </a:cubicBezTo>
                <a:lnTo>
                  <a:pt x="20" y="498"/>
                </a:lnTo>
                <a:close/>
                <a:moveTo>
                  <a:pt x="20" y="887"/>
                </a:moveTo>
                <a:cubicBezTo>
                  <a:pt x="20" y="542"/>
                  <a:pt x="20" y="542"/>
                  <a:pt x="20" y="542"/>
                </a:cubicBezTo>
                <a:cubicBezTo>
                  <a:pt x="231" y="660"/>
                  <a:pt x="231" y="660"/>
                  <a:pt x="231" y="660"/>
                </a:cubicBezTo>
                <a:cubicBezTo>
                  <a:pt x="232" y="1017"/>
                  <a:pt x="232" y="1017"/>
                  <a:pt x="232" y="1017"/>
                </a:cubicBezTo>
                <a:lnTo>
                  <a:pt x="20" y="887"/>
                </a:lnTo>
                <a:close/>
                <a:moveTo>
                  <a:pt x="160" y="746"/>
                </a:moveTo>
                <a:cubicBezTo>
                  <a:pt x="154" y="769"/>
                  <a:pt x="132" y="779"/>
                  <a:pt x="110" y="770"/>
                </a:cubicBezTo>
                <a:cubicBezTo>
                  <a:pt x="89" y="760"/>
                  <a:pt x="77" y="734"/>
                  <a:pt x="84" y="712"/>
                </a:cubicBezTo>
                <a:cubicBezTo>
                  <a:pt x="90" y="689"/>
                  <a:pt x="112" y="679"/>
                  <a:pt x="134" y="688"/>
                </a:cubicBezTo>
                <a:cubicBezTo>
                  <a:pt x="155" y="698"/>
                  <a:pt x="167" y="724"/>
                  <a:pt x="160" y="746"/>
                </a:cubicBezTo>
                <a:close/>
              </a:path>
            </a:pathLst>
          </a:custGeom>
          <a:solidFill>
            <a:schemeClr val="accent5"/>
          </a:solidFill>
          <a:ln>
            <a:noFill/>
          </a:ln>
          <a:extLst/>
        </p:spPr>
        <p:txBody>
          <a:bodyPr vert="horz" wrap="square" lIns="68570" tIns="34285" rIns="68570" bIns="34285" numCol="1" anchor="t" anchorCtr="0" compatLnSpc="1">
            <a:prstTxWarp prst="textNoShape">
              <a:avLst/>
            </a:prstTxWarp>
          </a:bodyPr>
          <a:lstStyle/>
          <a:p>
            <a:endParaRPr lang="en-US" sz="1350">
              <a:solidFill>
                <a:srgbClr val="000000"/>
              </a:solidFill>
            </a:endParaRPr>
          </a:p>
        </p:txBody>
      </p:sp>
      <p:sp>
        <p:nvSpPr>
          <p:cNvPr id="14" name="hyperV2"/>
          <p:cNvSpPr>
            <a:spLocks noChangeAspect="1" noEditPoints="1"/>
          </p:cNvSpPr>
          <p:nvPr/>
        </p:nvSpPr>
        <p:spPr bwMode="auto">
          <a:xfrm>
            <a:off x="9532467" y="4324580"/>
            <a:ext cx="969438" cy="1616168"/>
          </a:xfrm>
          <a:custGeom>
            <a:avLst/>
            <a:gdLst>
              <a:gd name="T0" fmla="*/ 625 w 625"/>
              <a:gd name="T1" fmla="*/ 132 h 1044"/>
              <a:gd name="T2" fmla="*/ 393 w 625"/>
              <a:gd name="T3" fmla="*/ 0 h 1044"/>
              <a:gd name="T4" fmla="*/ 383 w 625"/>
              <a:gd name="T5" fmla="*/ 0 h 1044"/>
              <a:gd name="T6" fmla="*/ 5 w 625"/>
              <a:gd name="T7" fmla="*/ 218 h 1044"/>
              <a:gd name="T8" fmla="*/ 5 w 625"/>
              <a:gd name="T9" fmla="*/ 220 h 1044"/>
              <a:gd name="T10" fmla="*/ 0 w 625"/>
              <a:gd name="T11" fmla="*/ 223 h 1044"/>
              <a:gd name="T12" fmla="*/ 0 w 625"/>
              <a:gd name="T13" fmla="*/ 893 h 1044"/>
              <a:gd name="T14" fmla="*/ 5 w 625"/>
              <a:gd name="T15" fmla="*/ 902 h 1044"/>
              <a:gd name="T16" fmla="*/ 237 w 625"/>
              <a:gd name="T17" fmla="*/ 1044 h 1044"/>
              <a:gd name="T18" fmla="*/ 252 w 625"/>
              <a:gd name="T19" fmla="*/ 1035 h 1044"/>
              <a:gd name="T20" fmla="*/ 252 w 625"/>
              <a:gd name="T21" fmla="*/ 1034 h 1044"/>
              <a:gd name="T22" fmla="*/ 624 w 625"/>
              <a:gd name="T23" fmla="*/ 811 h 1044"/>
              <a:gd name="T24" fmla="*/ 624 w 625"/>
              <a:gd name="T25" fmla="*/ 150 h 1044"/>
              <a:gd name="T26" fmla="*/ 625 w 625"/>
              <a:gd name="T27" fmla="*/ 150 h 1044"/>
              <a:gd name="T28" fmla="*/ 625 w 625"/>
              <a:gd name="T29" fmla="*/ 132 h 1044"/>
              <a:gd name="T30" fmla="*/ 388 w 625"/>
              <a:gd name="T31" fmla="*/ 21 h 1044"/>
              <a:gd name="T32" fmla="*/ 600 w 625"/>
              <a:gd name="T33" fmla="*/ 141 h 1044"/>
              <a:gd name="T34" fmla="*/ 244 w 625"/>
              <a:gd name="T35" fmla="*/ 340 h 1044"/>
              <a:gd name="T36" fmla="*/ 165 w 625"/>
              <a:gd name="T37" fmla="*/ 298 h 1044"/>
              <a:gd name="T38" fmla="*/ 34 w 625"/>
              <a:gd name="T39" fmla="*/ 225 h 1044"/>
              <a:gd name="T40" fmla="*/ 388 w 625"/>
              <a:gd name="T41" fmla="*/ 21 h 1044"/>
              <a:gd name="T42" fmla="*/ 156 w 625"/>
              <a:gd name="T43" fmla="*/ 315 h 1044"/>
              <a:gd name="T44" fmla="*/ 230 w 625"/>
              <a:gd name="T45" fmla="*/ 357 h 1044"/>
              <a:gd name="T46" fmla="*/ 231 w 625"/>
              <a:gd name="T47" fmla="*/ 541 h 1044"/>
              <a:gd name="T48" fmla="*/ 20 w 625"/>
              <a:gd name="T49" fmla="*/ 423 h 1044"/>
              <a:gd name="T50" fmla="*/ 20 w 625"/>
              <a:gd name="T51" fmla="*/ 244 h 1044"/>
              <a:gd name="T52" fmla="*/ 156 w 625"/>
              <a:gd name="T53" fmla="*/ 315 h 1044"/>
              <a:gd name="T54" fmla="*/ 20 w 625"/>
              <a:gd name="T55" fmla="*/ 446 h 1044"/>
              <a:gd name="T56" fmla="*/ 231 w 625"/>
              <a:gd name="T57" fmla="*/ 563 h 1044"/>
              <a:gd name="T58" fmla="*/ 231 w 625"/>
              <a:gd name="T59" fmla="*/ 593 h 1044"/>
              <a:gd name="T60" fmla="*/ 20 w 625"/>
              <a:gd name="T61" fmla="*/ 475 h 1044"/>
              <a:gd name="T62" fmla="*/ 20 w 625"/>
              <a:gd name="T63" fmla="*/ 446 h 1044"/>
              <a:gd name="T64" fmla="*/ 20 w 625"/>
              <a:gd name="T65" fmla="*/ 498 h 1044"/>
              <a:gd name="T66" fmla="*/ 231 w 625"/>
              <a:gd name="T67" fmla="*/ 616 h 1044"/>
              <a:gd name="T68" fmla="*/ 231 w 625"/>
              <a:gd name="T69" fmla="*/ 637 h 1044"/>
              <a:gd name="T70" fmla="*/ 20 w 625"/>
              <a:gd name="T71" fmla="*/ 519 h 1044"/>
              <a:gd name="T72" fmla="*/ 20 w 625"/>
              <a:gd name="T73" fmla="*/ 498 h 1044"/>
              <a:gd name="T74" fmla="*/ 20 w 625"/>
              <a:gd name="T75" fmla="*/ 887 h 1044"/>
              <a:gd name="T76" fmla="*/ 20 w 625"/>
              <a:gd name="T77" fmla="*/ 542 h 1044"/>
              <a:gd name="T78" fmla="*/ 231 w 625"/>
              <a:gd name="T79" fmla="*/ 660 h 1044"/>
              <a:gd name="T80" fmla="*/ 232 w 625"/>
              <a:gd name="T81" fmla="*/ 1017 h 1044"/>
              <a:gd name="T82" fmla="*/ 20 w 625"/>
              <a:gd name="T83" fmla="*/ 887 h 1044"/>
              <a:gd name="T84" fmla="*/ 160 w 625"/>
              <a:gd name="T85" fmla="*/ 746 h 1044"/>
              <a:gd name="T86" fmla="*/ 110 w 625"/>
              <a:gd name="T87" fmla="*/ 770 h 1044"/>
              <a:gd name="T88" fmla="*/ 84 w 625"/>
              <a:gd name="T89" fmla="*/ 712 h 1044"/>
              <a:gd name="T90" fmla="*/ 134 w 625"/>
              <a:gd name="T91" fmla="*/ 688 h 1044"/>
              <a:gd name="T92" fmla="*/ 160 w 625"/>
              <a:gd name="T93" fmla="*/ 746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5" h="1044">
                <a:moveTo>
                  <a:pt x="625" y="132"/>
                </a:moveTo>
                <a:cubicBezTo>
                  <a:pt x="393" y="0"/>
                  <a:pt x="393" y="0"/>
                  <a:pt x="393" y="0"/>
                </a:cubicBezTo>
                <a:cubicBezTo>
                  <a:pt x="383" y="0"/>
                  <a:pt x="383" y="0"/>
                  <a:pt x="383" y="0"/>
                </a:cubicBezTo>
                <a:cubicBezTo>
                  <a:pt x="5" y="218"/>
                  <a:pt x="5" y="218"/>
                  <a:pt x="5" y="218"/>
                </a:cubicBezTo>
                <a:cubicBezTo>
                  <a:pt x="5" y="220"/>
                  <a:pt x="5" y="220"/>
                  <a:pt x="5" y="220"/>
                </a:cubicBezTo>
                <a:cubicBezTo>
                  <a:pt x="0" y="223"/>
                  <a:pt x="0" y="223"/>
                  <a:pt x="0" y="223"/>
                </a:cubicBezTo>
                <a:cubicBezTo>
                  <a:pt x="0" y="893"/>
                  <a:pt x="0" y="893"/>
                  <a:pt x="0" y="893"/>
                </a:cubicBezTo>
                <a:cubicBezTo>
                  <a:pt x="5" y="902"/>
                  <a:pt x="5" y="902"/>
                  <a:pt x="5" y="902"/>
                </a:cubicBezTo>
                <a:cubicBezTo>
                  <a:pt x="237" y="1044"/>
                  <a:pt x="237" y="1044"/>
                  <a:pt x="237" y="1044"/>
                </a:cubicBezTo>
                <a:cubicBezTo>
                  <a:pt x="252" y="1035"/>
                  <a:pt x="252" y="1035"/>
                  <a:pt x="252" y="1035"/>
                </a:cubicBezTo>
                <a:cubicBezTo>
                  <a:pt x="252" y="1034"/>
                  <a:pt x="252" y="1034"/>
                  <a:pt x="252" y="1034"/>
                </a:cubicBezTo>
                <a:cubicBezTo>
                  <a:pt x="624" y="811"/>
                  <a:pt x="624" y="811"/>
                  <a:pt x="624" y="811"/>
                </a:cubicBezTo>
                <a:cubicBezTo>
                  <a:pt x="624" y="150"/>
                  <a:pt x="624" y="150"/>
                  <a:pt x="624" y="150"/>
                </a:cubicBezTo>
                <a:cubicBezTo>
                  <a:pt x="625" y="150"/>
                  <a:pt x="625" y="150"/>
                  <a:pt x="625" y="150"/>
                </a:cubicBezTo>
                <a:lnTo>
                  <a:pt x="625" y="132"/>
                </a:lnTo>
                <a:close/>
                <a:moveTo>
                  <a:pt x="388" y="21"/>
                </a:moveTo>
                <a:cubicBezTo>
                  <a:pt x="600" y="141"/>
                  <a:pt x="600" y="141"/>
                  <a:pt x="600" y="141"/>
                </a:cubicBezTo>
                <a:cubicBezTo>
                  <a:pt x="244" y="340"/>
                  <a:pt x="244" y="340"/>
                  <a:pt x="244" y="340"/>
                </a:cubicBezTo>
                <a:cubicBezTo>
                  <a:pt x="165" y="298"/>
                  <a:pt x="165" y="298"/>
                  <a:pt x="165" y="298"/>
                </a:cubicBezTo>
                <a:cubicBezTo>
                  <a:pt x="34" y="225"/>
                  <a:pt x="34" y="225"/>
                  <a:pt x="34" y="225"/>
                </a:cubicBezTo>
                <a:lnTo>
                  <a:pt x="388" y="21"/>
                </a:lnTo>
                <a:close/>
                <a:moveTo>
                  <a:pt x="156" y="315"/>
                </a:moveTo>
                <a:cubicBezTo>
                  <a:pt x="230" y="357"/>
                  <a:pt x="230" y="357"/>
                  <a:pt x="230" y="357"/>
                </a:cubicBezTo>
                <a:cubicBezTo>
                  <a:pt x="231" y="541"/>
                  <a:pt x="231" y="541"/>
                  <a:pt x="231" y="541"/>
                </a:cubicBezTo>
                <a:cubicBezTo>
                  <a:pt x="20" y="423"/>
                  <a:pt x="20" y="423"/>
                  <a:pt x="20" y="423"/>
                </a:cubicBezTo>
                <a:cubicBezTo>
                  <a:pt x="20" y="244"/>
                  <a:pt x="20" y="244"/>
                  <a:pt x="20" y="244"/>
                </a:cubicBezTo>
                <a:lnTo>
                  <a:pt x="156" y="315"/>
                </a:lnTo>
                <a:close/>
                <a:moveTo>
                  <a:pt x="20" y="446"/>
                </a:moveTo>
                <a:cubicBezTo>
                  <a:pt x="231" y="563"/>
                  <a:pt x="231" y="563"/>
                  <a:pt x="231" y="563"/>
                </a:cubicBezTo>
                <a:cubicBezTo>
                  <a:pt x="231" y="593"/>
                  <a:pt x="231" y="593"/>
                  <a:pt x="231" y="593"/>
                </a:cubicBezTo>
                <a:cubicBezTo>
                  <a:pt x="20" y="475"/>
                  <a:pt x="20" y="475"/>
                  <a:pt x="20" y="475"/>
                </a:cubicBezTo>
                <a:lnTo>
                  <a:pt x="20" y="446"/>
                </a:lnTo>
                <a:close/>
                <a:moveTo>
                  <a:pt x="20" y="498"/>
                </a:moveTo>
                <a:cubicBezTo>
                  <a:pt x="231" y="616"/>
                  <a:pt x="231" y="616"/>
                  <a:pt x="231" y="616"/>
                </a:cubicBezTo>
                <a:cubicBezTo>
                  <a:pt x="231" y="637"/>
                  <a:pt x="231" y="637"/>
                  <a:pt x="231" y="637"/>
                </a:cubicBezTo>
                <a:cubicBezTo>
                  <a:pt x="20" y="519"/>
                  <a:pt x="20" y="519"/>
                  <a:pt x="20" y="519"/>
                </a:cubicBezTo>
                <a:lnTo>
                  <a:pt x="20" y="498"/>
                </a:lnTo>
                <a:close/>
                <a:moveTo>
                  <a:pt x="20" y="887"/>
                </a:moveTo>
                <a:cubicBezTo>
                  <a:pt x="20" y="542"/>
                  <a:pt x="20" y="542"/>
                  <a:pt x="20" y="542"/>
                </a:cubicBezTo>
                <a:cubicBezTo>
                  <a:pt x="231" y="660"/>
                  <a:pt x="231" y="660"/>
                  <a:pt x="231" y="660"/>
                </a:cubicBezTo>
                <a:cubicBezTo>
                  <a:pt x="232" y="1017"/>
                  <a:pt x="232" y="1017"/>
                  <a:pt x="232" y="1017"/>
                </a:cubicBezTo>
                <a:lnTo>
                  <a:pt x="20" y="887"/>
                </a:lnTo>
                <a:close/>
                <a:moveTo>
                  <a:pt x="160" y="746"/>
                </a:moveTo>
                <a:cubicBezTo>
                  <a:pt x="154" y="769"/>
                  <a:pt x="132" y="779"/>
                  <a:pt x="110" y="770"/>
                </a:cubicBezTo>
                <a:cubicBezTo>
                  <a:pt x="89" y="760"/>
                  <a:pt x="77" y="734"/>
                  <a:pt x="84" y="712"/>
                </a:cubicBezTo>
                <a:cubicBezTo>
                  <a:pt x="90" y="689"/>
                  <a:pt x="112" y="679"/>
                  <a:pt x="134" y="688"/>
                </a:cubicBezTo>
                <a:cubicBezTo>
                  <a:pt x="155" y="698"/>
                  <a:pt x="167" y="724"/>
                  <a:pt x="160" y="746"/>
                </a:cubicBezTo>
                <a:close/>
              </a:path>
            </a:pathLst>
          </a:custGeom>
          <a:solidFill>
            <a:schemeClr val="accent5"/>
          </a:solidFill>
          <a:ln>
            <a:noFill/>
          </a:ln>
          <a:extLst/>
        </p:spPr>
        <p:txBody>
          <a:bodyPr vert="horz" wrap="square" lIns="68570" tIns="34285" rIns="68570" bIns="34285" numCol="1" anchor="t" anchorCtr="0" compatLnSpc="1">
            <a:prstTxWarp prst="textNoShape">
              <a:avLst/>
            </a:prstTxWarp>
          </a:bodyPr>
          <a:lstStyle/>
          <a:p>
            <a:endParaRPr lang="en-US" sz="1350">
              <a:solidFill>
                <a:srgbClr val="000000"/>
              </a:solidFill>
            </a:endParaRPr>
          </a:p>
        </p:txBody>
      </p:sp>
    </p:spTree>
    <p:extLst>
      <p:ext uri="{BB962C8B-B14F-4D97-AF65-F5344CB8AC3E}">
        <p14:creationId xmlns:p14="http://schemas.microsoft.com/office/powerpoint/2010/main" val="997592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1500"/>
                            </p:stCondLst>
                            <p:childTnLst>
                              <p:par>
                                <p:cTn id="17" presetID="1" presetClass="exit" presetSubtype="0" fill="hold" grpId="1" nodeType="afterEffect">
                                  <p:stCondLst>
                                    <p:cond delay="1000"/>
                                  </p:stCondLst>
                                  <p:childTnLst>
                                    <p:set>
                                      <p:cBhvr>
                                        <p:cTn id="18" dur="1" fill="hold">
                                          <p:stCondLst>
                                            <p:cond delay="0"/>
                                          </p:stCondLst>
                                        </p:cTn>
                                        <p:tgtEl>
                                          <p:spTgt spid="10"/>
                                        </p:tgtEl>
                                        <p:attrNameLst>
                                          <p:attrName>style.visibility</p:attrName>
                                        </p:attrNameLst>
                                      </p:cBhvr>
                                      <p:to>
                                        <p:strVal val="hidden"/>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2500"/>
                            </p:stCondLst>
                            <p:childTnLst>
                              <p:par>
                                <p:cTn id="23" presetID="1" presetClass="exit" presetSubtype="0" fill="hold" grpId="1" nodeType="afterEffect">
                                  <p:stCondLst>
                                    <p:cond delay="100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grpId="0" nodeType="withEffect">
                                  <p:stCondLst>
                                    <p:cond delay="100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500"/>
                                  </p:stCondLst>
                                  <p:childTnLst>
                                    <p:set>
                                      <p:cBhvr>
                                        <p:cTn id="33" dur="1" fill="hold">
                                          <p:stCondLst>
                                            <p:cond delay="0"/>
                                          </p:stCondLst>
                                        </p:cTn>
                                        <p:tgtEl>
                                          <p:spTgt spid="5">
                                            <p:txEl>
                                              <p:pRg st="1" end="1"/>
                                            </p:txEl>
                                          </p:spTgt>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500"/>
                                  </p:stCondLst>
                                  <p:childTnLst>
                                    <p:set>
                                      <p:cBhvr>
                                        <p:cTn id="36" dur="1" fill="hold">
                                          <p:stCondLst>
                                            <p:cond delay="0"/>
                                          </p:stCondLst>
                                        </p:cTn>
                                        <p:tgtEl>
                                          <p:spTgt spid="5">
                                            <p:txEl>
                                              <p:pRg st="2" end="2"/>
                                            </p:txEl>
                                          </p:spTgt>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500"/>
                                  </p:stCondLst>
                                  <p:childTnLst>
                                    <p:set>
                                      <p:cBhvr>
                                        <p:cTn id="39" dur="1" fill="hold">
                                          <p:stCondLst>
                                            <p:cond delay="0"/>
                                          </p:stCondLst>
                                        </p:cTn>
                                        <p:tgtEl>
                                          <p:spTgt spid="11"/>
                                        </p:tgtEl>
                                        <p:attrNameLst>
                                          <p:attrName>style.visibility</p:attrName>
                                        </p:attrNameLst>
                                      </p:cBhvr>
                                      <p:to>
                                        <p:strVal val="visible"/>
                                      </p:to>
                                    </p:set>
                                  </p:childTnLst>
                                </p:cTn>
                              </p:par>
                            </p:childTnLst>
                          </p:cTn>
                        </p:par>
                        <p:par>
                          <p:cTn id="40" fill="hold">
                            <p:stCondLst>
                              <p:cond delay="1500"/>
                            </p:stCondLst>
                            <p:childTnLst>
                              <p:par>
                                <p:cTn id="41" presetID="1" presetClass="entr" presetSubtype="0" fill="hold" grpId="0" nodeType="afterEffect">
                                  <p:stCondLst>
                                    <p:cond delay="500"/>
                                  </p:stCondLst>
                                  <p:childTnLst>
                                    <p:set>
                                      <p:cBhvr>
                                        <p:cTn id="42" dur="1" fill="hold">
                                          <p:stCondLst>
                                            <p:cond delay="0"/>
                                          </p:stCondLst>
                                        </p:cTn>
                                        <p:tgtEl>
                                          <p:spTgt spid="12"/>
                                        </p:tgtEl>
                                        <p:attrNameLst>
                                          <p:attrName>style.visibility</p:attrName>
                                        </p:attrNameLst>
                                      </p:cBhvr>
                                      <p:to>
                                        <p:strVal val="visible"/>
                                      </p:to>
                                    </p:set>
                                  </p:childTnLst>
                                </p:cTn>
                              </p:par>
                            </p:childTnLst>
                          </p:cTn>
                        </p:par>
                        <p:par>
                          <p:cTn id="43" fill="hold">
                            <p:stCondLst>
                              <p:cond delay="2000"/>
                            </p:stCondLst>
                            <p:childTnLst>
                              <p:par>
                                <p:cTn id="44" presetID="1" presetClass="entr" presetSubtype="0" fill="hold" grpId="0" nodeType="afterEffect">
                                  <p:stCondLst>
                                    <p:cond delay="50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p:stCondLst>
                              <p:cond delay="2500"/>
                            </p:stCondLst>
                            <p:childTnLst>
                              <p:par>
                                <p:cTn id="47" presetID="1" presetClass="entr" presetSubtype="0" fill="hold" grpId="0" nodeType="afterEffect">
                                  <p:stCondLst>
                                    <p:cond delay="50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P spid="4" grpId="0" build="p"/>
      <p:bldP spid="5" grpId="0" build="p"/>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for Scale</a:t>
            </a:r>
          </a:p>
        </p:txBody>
      </p:sp>
      <p:sp>
        <p:nvSpPr>
          <p:cNvPr id="3" name="Subtitle 2"/>
          <p:cNvSpPr>
            <a:spLocks noGrp="1"/>
          </p:cNvSpPr>
          <p:nvPr>
            <p:ph type="subTitle" idx="4294967295"/>
          </p:nvPr>
        </p:nvSpPr>
        <p:spPr>
          <a:xfrm>
            <a:off x="731837" y="3406776"/>
            <a:ext cx="9677399" cy="550862"/>
          </a:xfrm>
        </p:spPr>
        <p:txBody>
          <a:bodyPr/>
          <a:lstStyle/>
          <a:p>
            <a:pPr marL="0" indent="0">
              <a:buNone/>
            </a:pPr>
            <a:r>
              <a:rPr lang="en-US" dirty="0">
                <a:solidFill>
                  <a:schemeClr val="tx2"/>
                </a:solidFill>
              </a:rPr>
              <a:t>A web app’s journey towards scalability</a:t>
            </a:r>
          </a:p>
        </p:txBody>
      </p:sp>
    </p:spTree>
    <p:extLst>
      <p:ext uri="{BB962C8B-B14F-4D97-AF65-F5344CB8AC3E}">
        <p14:creationId xmlns:p14="http://schemas.microsoft.com/office/powerpoint/2010/main" val="215577244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Andrew Westgarth</External_x0020_Speaker>
    <Session_x0020_Code xmlns="e36bfbf9-5e42-489c-a259-4c54eb22cb57">DEV-B341</Session_x0020_Code>
    <Presentation_x0020_Date xmlns="e36bfbf9-5e42-489c-a259-4c54eb22cb57">2014-10-31T00:00:00+01:00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http://schemas.microsoft.com/office/2006/metadata/properties"/>
    <ds:schemaRef ds:uri="230e9df3-be65-4c73-a93b-d1236ebd677e"/>
    <ds:schemaRef ds:uri="http://schemas.microsoft.com/sharepoint/v3"/>
    <ds:schemaRef ds:uri="http://schemas.microsoft.com/office/infopath/2007/PartnerControls"/>
    <ds:schemaRef ds:uri="http://schemas.openxmlformats.org/package/2006/metadata/core-properties"/>
    <ds:schemaRef ds:uri="http://purl.org/dc/elements/1.1/"/>
    <ds:schemaRef ds:uri="http://purl.org/dc/terms/"/>
    <ds:schemaRef ds:uri="e36bfbf9-5e42-489c-a259-4c54eb22cb57"/>
    <ds:schemaRef ds:uri="http://www.w3.org/XML/1998/namespace"/>
    <ds:schemaRef ds:uri="http://purl.org/dc/dcmityp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4</TotalTime>
  <Words>3292</Words>
  <Application>Microsoft Office PowerPoint</Application>
  <PresentationFormat>Custom</PresentationFormat>
  <Paragraphs>479</Paragraphs>
  <Slides>35</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Segoe Semibold</vt:lpstr>
      <vt:lpstr>Segoe UI</vt:lpstr>
      <vt:lpstr>Segoe UI Black</vt:lpstr>
      <vt:lpstr>Segoe UI Light</vt:lpstr>
      <vt:lpstr>Segoe UI Semibold</vt:lpstr>
      <vt:lpstr>Wingdings</vt:lpstr>
      <vt:lpstr>TEE14 Speaker PPT Template</vt:lpstr>
      <vt:lpstr>PowerPoint Presentation</vt:lpstr>
      <vt:lpstr>Running a Global Massively Scalable Web Application on Windows Azure Websites</vt:lpstr>
      <vt:lpstr>Agenda</vt:lpstr>
      <vt:lpstr>Why Architect for the cloud?</vt:lpstr>
      <vt:lpstr>Who uses Azure Websites?</vt:lpstr>
      <vt:lpstr>Massive Scale &amp; Ready For Business Web Apps</vt:lpstr>
      <vt:lpstr>Scalability is:</vt:lpstr>
      <vt:lpstr>Scaling Options</vt:lpstr>
      <vt:lpstr>Architecting for Scale</vt:lpstr>
      <vt:lpstr>A web app’s journey towards scalability</vt:lpstr>
      <vt:lpstr>Architecting for Scale</vt:lpstr>
      <vt:lpstr>Level 1 – Photo Gallery (untouched) </vt:lpstr>
      <vt:lpstr>  Level 1 – Photo Gallery (untouched) Scale Testing Results: </vt:lpstr>
      <vt:lpstr>Architecting for Scale</vt:lpstr>
      <vt:lpstr>Level 2 – Horizontally Scalable Photo Gallery </vt:lpstr>
      <vt:lpstr>Level 2 – Horizontally Scalable Photo Gallery Strategy: </vt:lpstr>
      <vt:lpstr>Level 2 – Horizontally Scalable Photo Gallery Scale Testing Results  </vt:lpstr>
      <vt:lpstr>Level 2 – Horizontally Scalable Photo Gallery Other improvements: </vt:lpstr>
      <vt:lpstr>A web app’s journey towards scalability</vt:lpstr>
      <vt:lpstr>Architecting for Scale</vt:lpstr>
      <vt:lpstr>Level 3 – Globally Scalable Photo Gallery When bad things happen to good datacenters</vt:lpstr>
      <vt:lpstr>Level 3 – Globally Scalable Photo Gallery Moving towards a global presence </vt:lpstr>
      <vt:lpstr>Level 3 – Globally Scalable Photo Gallery Architecture:</vt:lpstr>
      <vt:lpstr>Level 3 – Globally Scalable Photo Gallery Architecture:</vt:lpstr>
      <vt:lpstr>Level 3 – Globally Scalable Photo Gallery Strategy:</vt:lpstr>
      <vt:lpstr>Level 3 – Globally Scalable Photo Gallery Words of Caution:</vt:lpstr>
      <vt:lpstr>A web app’s journey towards scalability</vt:lpstr>
      <vt:lpstr>Architecting for Scale</vt:lpstr>
      <vt:lpstr>Recommended Reading</vt:lpstr>
      <vt:lpstr>Summary </vt:lpstr>
      <vt:lpstr>Don’t go! I have more questions!</vt:lpstr>
      <vt:lpstr>Resources</vt:lpstr>
      <vt:lpstr>DEV Track Resources</vt:lpstr>
      <vt:lpstr>SUBMIT YOUR TECHED EVALUATIONS</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Running a Global Massively Scalable Web Application on Microsoft Azure Web Sites</dc:title>
  <dc:subject>TechEd 2014</dc:subject>
  <dc:creator>Shows</dc:creator>
  <cp:keywords/>
  <dc:description>Template: Jordan Cayabyab, Artitudes Design
Formatting: 
Audience Type:</dc:description>
  <cp:lastModifiedBy>Shows</cp:lastModifiedBy>
  <cp:revision>6</cp:revision>
  <dcterms:created xsi:type="dcterms:W3CDTF">2014-10-26T11:35:15Z</dcterms:created>
  <dcterms:modified xsi:type="dcterms:W3CDTF">2014-10-31T12:27:33Z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