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1" r:id="rId6"/>
    <p:sldMasterId id="2147484337" r:id="rId7"/>
    <p:sldMasterId id="2147484370" r:id="rId8"/>
  </p:sldMasterIdLst>
  <p:notesMasterIdLst>
    <p:notesMasterId r:id="rId34"/>
  </p:notesMasterIdLst>
  <p:handoutMasterIdLst>
    <p:handoutMasterId r:id="rId35"/>
  </p:handoutMasterIdLst>
  <p:sldIdLst>
    <p:sldId id="256" r:id="rId9"/>
    <p:sldId id="257"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CA2FBB96-3677-41FA-A959-79B88D0A8DED}">
          <p14:sldIdLst>
            <p14:sldId id="256"/>
            <p14:sldId id="257"/>
          </p14:sldIdLst>
        </p14:section>
        <p14:section name="Main Content" id="{28AE0F6E-B79D-4C06-BCA3-D5F473B5D7E8}">
          <p14:sldIdLst>
            <p14:sldId id="262"/>
            <p14:sldId id="263"/>
            <p14:sldId id="264"/>
            <p14:sldId id="265"/>
            <p14:sldId id="266"/>
            <p14:sldId id="267"/>
            <p14:sldId id="268"/>
            <p14:sldId id="269"/>
            <p14:sldId id="270"/>
            <p14:sldId id="271"/>
            <p14:sldId id="272"/>
            <p14:sldId id="273"/>
            <p14:sldId id="274"/>
            <p14:sldId id="275"/>
            <p14:sldId id="276"/>
            <p14:sldId id="277"/>
          </p14:sldIdLst>
        </p14:section>
        <p14:section name="Required TechEd Slides" id="{731B6940-1CBB-4EBC-B3A0-8BDC951D4035}">
          <p14:sldIdLst>
            <p14:sldId id="278"/>
            <p14:sldId id="279"/>
            <p14:sldId id="280"/>
            <p14:sldId id="281"/>
            <p14:sldId id="282"/>
            <p14:sldId id="283"/>
            <p14:sldId id="284"/>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549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44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1040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9713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0296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406BC7AE-7587-474C-AB3C-2256027AF131}" type="datetime1">
              <a:rPr lang="en-US" smtClean="0">
                <a:solidFill>
                  <a:prstClr val="black"/>
                </a:solidFill>
              </a:rPr>
              <a:pPr/>
              <a:t>10/30/2014</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414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smtClean="0">
                <a:solidFill>
                  <a:prstClr val="black"/>
                </a:solidFill>
              </a:rPr>
              <a:t>Visual Studio</a:t>
            </a:r>
            <a:endParaRPr lang="en-US" dirty="0">
              <a:solidFill>
                <a:prstClr val="black"/>
              </a:solidFill>
            </a:endParaRPr>
          </a:p>
        </p:txBody>
      </p:sp>
    </p:spTree>
    <p:extLst>
      <p:ext uri="{BB962C8B-B14F-4D97-AF65-F5344CB8AC3E}">
        <p14:creationId xmlns:p14="http://schemas.microsoft.com/office/powerpoint/2010/main" val="193748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1051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897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4875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00211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0976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159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95542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446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r>
              <a:rPr lang="en-US" dirty="0" smtClean="0">
                <a:solidFill>
                  <a:prstClr val="black"/>
                </a:solidFill>
              </a:rPr>
              <a:t>DPE Metro Template</a:t>
            </a:r>
            <a:endParaRPr lang="en-US" dirty="0">
              <a:solidFill>
                <a:prstClr val="black"/>
              </a:solidFill>
            </a:endParaRPr>
          </a:p>
        </p:txBody>
      </p:sp>
      <p:sp>
        <p:nvSpPr>
          <p:cNvPr id="5" name="Date Placeholder 4"/>
          <p:cNvSpPr>
            <a:spLocks noGrp="1"/>
          </p:cNvSpPr>
          <p:nvPr>
            <p:ph type="dt" idx="11"/>
          </p:nvPr>
        </p:nvSpPr>
        <p:spPr/>
        <p:txBody>
          <a:bodyPr/>
          <a:lstStyle/>
          <a:p>
            <a:pPr>
              <a:defRPr/>
            </a:pPr>
            <a:fld id="{AC925600-BCE6-4220-A5CA-2CFC6A5D78A2}" type="datetime1">
              <a:rPr lang="en-US" smtClean="0">
                <a:solidFill>
                  <a:prstClr val="black"/>
                </a:solidFill>
              </a:rPr>
              <a:pPr>
                <a:defRPr/>
              </a:pPr>
              <a:t>10/30/2014</a:t>
            </a:fld>
            <a:endParaRPr lang="en-US" dirty="0">
              <a:solidFill>
                <a:prstClr val="black"/>
              </a:solidFill>
            </a:endParaRPr>
          </a:p>
        </p:txBody>
      </p:sp>
      <p:sp>
        <p:nvSpPr>
          <p:cNvPr id="6" name="Footer Placeholder 5"/>
          <p:cNvSpPr>
            <a:spLocks noGrp="1"/>
          </p:cNvSpPr>
          <p:nvPr>
            <p:ph type="ftr" sz="quarter" idx="12"/>
          </p:nvPr>
        </p:nvSpPr>
        <p:spPr/>
        <p:txBody>
          <a:bodyPr/>
          <a:lstStyle/>
          <a:p>
            <a:pPr>
              <a:defRPr/>
            </a:pPr>
            <a:r>
              <a:rPr lang="en-US" dirty="0" smtClean="0">
                <a:solidFill>
                  <a:prstClr val="black"/>
                </a:solidFill>
              </a:rPr>
              <a:t>© 2012 Microsoft Corporation. All rights reserved. Microsoft, Windows, Windows Vista and other product names are or may be registered trademarks and/or trademarks in the U.S. and/or other countries.</a:t>
            </a:r>
          </a:p>
          <a:p>
            <a:pPr>
              <a:defRPr/>
            </a:pPr>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3"/>
          </p:nvPr>
        </p:nvSpPr>
        <p:spPr/>
        <p:txBody>
          <a:bodyPr/>
          <a:lstStyle/>
          <a:p>
            <a:pPr>
              <a:defRPr/>
            </a:pPr>
            <a:fld id="{86BF4EA1-61BC-AE4C-B411-C699DC7DF964}"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08408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9908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9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230F7F-681E-4E1F-9050-839243F5E65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93602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4545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24142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b="1"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4138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95651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9.w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56076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894145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44573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100372337"/>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5638841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975982942"/>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652618798"/>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294839815"/>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802186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8672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54591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79162"/>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502102"/>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453657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79595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8642" y="286003"/>
            <a:ext cx="11375536" cy="78650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5533" y="1429994"/>
            <a:ext cx="11375536"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419029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2" name="Picture 1" descr="VS_PowerPoint_16x9-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2" cy="6994525"/>
          </a:xfrm>
          <a:prstGeom prst="rect">
            <a:avLst/>
          </a:prstGeom>
        </p:spPr>
      </p:pic>
      <p:sp>
        <p:nvSpPr>
          <p:cNvPr id="5" name="Text Placeholder 4"/>
          <p:cNvSpPr>
            <a:spLocks noGrp="1"/>
          </p:cNvSpPr>
          <p:nvPr>
            <p:ph type="body" sz="quarter" idx="12" hasCustomPrompt="1"/>
          </p:nvPr>
        </p:nvSpPr>
        <p:spPr>
          <a:xfrm>
            <a:off x="276542" y="4872639"/>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035344"/>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pic>
        <p:nvPicPr>
          <p:cNvPr id="8" name="Picture 7" descr="VS_Wht_rgb.wm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spTree>
    <p:extLst>
      <p:ext uri="{BB962C8B-B14F-4D97-AF65-F5344CB8AC3E}">
        <p14:creationId xmlns:p14="http://schemas.microsoft.com/office/powerpoint/2010/main" val="799058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5" name="Text Placeholder 4"/>
          <p:cNvSpPr>
            <a:spLocks noGrp="1"/>
          </p:cNvSpPr>
          <p:nvPr>
            <p:ph type="body" sz="quarter" idx="12" hasCustomPrompt="1"/>
          </p:nvPr>
        </p:nvSpPr>
        <p:spPr>
          <a:xfrm>
            <a:off x="276542" y="4872639"/>
            <a:ext cx="7315200" cy="1830388"/>
          </a:xfrm>
          <a:noFill/>
        </p:spPr>
        <p:txBody>
          <a:bodyPr lIns="146260" tIns="109696" rIns="146260" bIns="109696">
            <a:noAutofit/>
          </a:bodyPr>
          <a:lstStyle>
            <a:lvl1pPr marL="0" indent="0">
              <a:spcBef>
                <a:spcPts val="0"/>
              </a:spcBef>
              <a:buNone/>
              <a:defRPr sz="30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035344"/>
            <a:ext cx="7315200" cy="1837298"/>
          </a:xfrm>
          <a:noFill/>
        </p:spPr>
        <p:txBody>
          <a:bodyPr lIns="146260" tIns="91413" rIns="146260" bIns="91413" anchor="t" anchorCtr="0"/>
          <a:lstStyle>
            <a:lvl1pPr>
              <a:defRPr sz="5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descr="VS_Wht_rgb.w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163207" y="6507950"/>
            <a:ext cx="1005841" cy="195077"/>
          </a:xfrm>
          <a:prstGeom prst="rect">
            <a:avLst/>
          </a:prstGeom>
          <a:noFill/>
        </p:spPr>
      </p:pic>
    </p:spTree>
    <p:extLst>
      <p:ext uri="{BB962C8B-B14F-4D97-AF65-F5344CB8AC3E}">
        <p14:creationId xmlns:p14="http://schemas.microsoft.com/office/powerpoint/2010/main" val="19223173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pic>
        <p:nvPicPr>
          <p:cNvPr id="10" name="Picture 9"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spTree>
    <p:extLst>
      <p:ext uri="{BB962C8B-B14F-4D97-AF65-F5344CB8AC3E}">
        <p14:creationId xmlns:p14="http://schemas.microsoft.com/office/powerpoint/2010/main" val="2044024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0" cy="6994524"/>
          </a:xfrm>
          <a:prstGeom prst="rect">
            <a:avLst/>
          </a:prstGeom>
        </p:spPr>
      </p:pic>
      <p:pic>
        <p:nvPicPr>
          <p:cNvPr id="7" name="Picture 6" descr="VS_Purp526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0907" y="1924372"/>
            <a:ext cx="3217432" cy="901047"/>
          </a:xfrm>
          <a:prstGeom prst="rect">
            <a:avLst/>
          </a:prstGeom>
        </p:spPr>
      </p:pic>
      <p:sp>
        <p:nvSpPr>
          <p:cNvPr id="5" name="Text Placeholder 4"/>
          <p:cNvSpPr>
            <a:spLocks noGrp="1"/>
          </p:cNvSpPr>
          <p:nvPr>
            <p:ph type="body" sz="quarter" idx="12" hasCustomPrompt="1"/>
          </p:nvPr>
        </p:nvSpPr>
        <p:spPr>
          <a:xfrm>
            <a:off x="276542" y="5600698"/>
            <a:ext cx="7315200" cy="1393827"/>
          </a:xfrm>
          <a:noFill/>
        </p:spPr>
        <p:txBody>
          <a:bodyPr lIns="146260" tIns="109696" rIns="146260" bIns="109696">
            <a:noAutofit/>
          </a:bodyPr>
          <a:lstStyle>
            <a:lvl1pPr marL="0" indent="0">
              <a:spcBef>
                <a:spcPts val="0"/>
              </a:spcBef>
              <a:buNone/>
              <a:defRPr sz="3000" spc="0" baseline="0">
                <a:solidFill>
                  <a:schemeClr val="tx1">
                    <a:lumMod val="50000"/>
                  </a:schemeClr>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7315200" cy="1837298"/>
          </a:xfrm>
          <a:noFill/>
        </p:spPr>
        <p:txBody>
          <a:bodyPr lIns="146260" tIns="91413" rIns="146260" bIns="91413" anchor="t" anchorCtr="0"/>
          <a:lstStyle>
            <a:lvl1pPr>
              <a:defRPr sz="5000" spc="-100" baseline="0">
                <a:solidFill>
                  <a:schemeClr val="accent2"/>
                </a:solidFill>
              </a:defRPr>
            </a:lvl1pPr>
          </a:lstStyle>
          <a:p>
            <a:r>
              <a:rPr lang="en-US" dirty="0" smtClean="0"/>
              <a:t>Presentation title</a:t>
            </a:r>
            <a:endParaRPr lang="en-US" dirty="0"/>
          </a:p>
        </p:txBody>
      </p:sp>
      <p:pic>
        <p:nvPicPr>
          <p:cNvPr id="8" name="Picture 7" descr="MSFT_logo_rgb_C-Gray.png"/>
          <p:cNvPicPr>
            <a:picLocks noChangeAspect="1"/>
          </p:cNvPicPr>
          <p:nvPr userDrawn="1"/>
        </p:nvPicPr>
        <p:blipFill rotWithShape="1">
          <a:blip r:embed="rId4">
            <a:extLst>
              <a:ext uri="{28A0092B-C50C-407E-A947-70E740481C1C}">
                <a14:useLocalDpi xmlns:a14="http://schemas.microsoft.com/office/drawing/2010/main" val="0"/>
              </a:ext>
            </a:extLst>
          </a:blip>
          <a:srcRect l="30316" t="23386" b="23386"/>
          <a:stretch/>
        </p:blipFill>
        <p:spPr>
          <a:xfrm>
            <a:off x="10126763" y="6434577"/>
            <a:ext cx="1254513" cy="352486"/>
          </a:xfrm>
          <a:prstGeom prst="rect">
            <a:avLst/>
          </a:prstGeom>
        </p:spPr>
      </p:pic>
    </p:spTree>
    <p:extLst>
      <p:ext uri="{BB962C8B-B14F-4D97-AF65-F5344CB8AC3E}">
        <p14:creationId xmlns:p14="http://schemas.microsoft.com/office/powerpoint/2010/main" val="3857808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296078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633075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4711" cy="6994524"/>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534763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dem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4746400" cy="4488660"/>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Demo</a:t>
            </a:r>
            <a:endParaRPr lang="en-US" dirty="0"/>
          </a:p>
        </p:txBody>
      </p:sp>
    </p:spTree>
    <p:extLst>
      <p:ext uri="{BB962C8B-B14F-4D97-AF65-F5344CB8AC3E}">
        <p14:creationId xmlns:p14="http://schemas.microsoft.com/office/powerpoint/2010/main" val="17384587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Section Title Accent Color 2">
    <p:bg>
      <p:bgPr>
        <a:solidFill>
          <a:schemeClr val="accent2"/>
        </a:solidFill>
        <a:effectLst/>
      </p:bgPr>
    </p:bg>
    <p:spTree>
      <p:nvGrpSpPr>
        <p:cNvPr id="1" name=""/>
        <p:cNvGrpSpPr/>
        <p:nvPr/>
      </p:nvGrpSpPr>
      <p:grpSpPr>
        <a:xfrm>
          <a:off x="0" y="0"/>
          <a:ext cx="0" cy="0"/>
          <a:chOff x="0" y="0"/>
          <a:chExt cx="0" cy="0"/>
        </a:xfrm>
      </p:grpSpPr>
      <p:pic>
        <p:nvPicPr>
          <p:cNvPr id="4" name="Picture 3" descr="announci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234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Announcing</a:t>
            </a:r>
            <a:endParaRPr lang="en-US" dirty="0"/>
          </a:p>
        </p:txBody>
      </p:sp>
    </p:spTree>
    <p:extLst>
      <p:ext uri="{BB962C8B-B14F-4D97-AF65-F5344CB8AC3E}">
        <p14:creationId xmlns:p14="http://schemas.microsoft.com/office/powerpoint/2010/main" val="38269640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Section Title Accent Color 2">
    <p:bg>
      <p:bgPr>
        <a:solidFill>
          <a:schemeClr val="accent2"/>
        </a:solidFill>
        <a:effectLst/>
      </p:bgPr>
    </p:bg>
    <p:spTree>
      <p:nvGrpSpPr>
        <p:cNvPr id="1" name=""/>
        <p:cNvGrpSpPr/>
        <p:nvPr/>
      </p:nvGrpSpPr>
      <p:grpSpPr>
        <a:xfrm>
          <a:off x="0" y="0"/>
          <a:ext cx="0" cy="0"/>
          <a:chOff x="0" y="0"/>
          <a:chExt cx="0" cy="0"/>
        </a:xfrm>
      </p:grpSpPr>
      <p:pic>
        <p:nvPicPr>
          <p:cNvPr id="3" name="Picture 2" descr="vide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27659" cy="6994525"/>
          </a:xfrm>
          <a:prstGeom prst="rect">
            <a:avLst/>
          </a:prstGeom>
        </p:spPr>
      </p:pic>
      <p:sp>
        <p:nvSpPr>
          <p:cNvPr id="2" name="Title 1"/>
          <p:cNvSpPr>
            <a:spLocks noGrp="1"/>
          </p:cNvSpPr>
          <p:nvPr>
            <p:ph type="title" hasCustomPrompt="1"/>
          </p:nvPr>
        </p:nvSpPr>
        <p:spPr>
          <a:xfrm>
            <a:off x="274638" y="274320"/>
            <a:ext cx="7315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11396555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accent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156295"/>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11887200" cy="2052338"/>
          </a:xfrm>
        </p:spPr>
        <p:txBody>
          <a:bodyPr/>
          <a:lstStyle>
            <a:lvl1pPr marL="0" indent="0">
              <a:buNone/>
              <a:defRPr>
                <a:solidFill>
                  <a:schemeClr val="tx2"/>
                </a:solidFill>
              </a:defRPr>
            </a:lvl1pPr>
            <a:lvl2pPr marL="0" indent="0">
              <a:buFontTx/>
              <a:buNone/>
              <a:defRPr sz="2000"/>
            </a:lvl2pPr>
            <a:lvl3pPr marL="228533" indent="0">
              <a:buNone/>
              <a:defRPr/>
            </a:lvl3pPr>
            <a:lvl4pPr marL="457065" indent="0">
              <a:buNone/>
              <a:defRPr/>
            </a:lvl4pPr>
            <a:lvl5pPr marL="685598"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439306"/>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871819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3"/>
            <a:ext cx="11887200" cy="2121397"/>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62556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accent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68217A"/>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3397251"/>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600">
                <a:solidFill>
                  <a:schemeClr val="tx2"/>
                </a:solidFill>
              </a:defRPr>
            </a:lvl1pPr>
            <a:lvl2pPr marL="0" indent="0">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821538"/>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1"/>
              </a:buClr>
              <a:buFont typeface="Arial" pitchFamily="34" charset="0"/>
              <a:buChar char="•"/>
              <a:defRPr sz="3600">
                <a:solidFill>
                  <a:srgbClr val="68217A"/>
                </a:soli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239370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254" indent="-287254">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010" indent="-233127">
              <a:defRPr sz="2400"/>
            </a:lvl2pPr>
            <a:lvl3pPr marL="699380" indent="-168370">
              <a:tabLst/>
              <a:defRPr sz="2000"/>
            </a:lvl3pPr>
            <a:lvl4pPr marL="880699" indent="-181321">
              <a:defRPr/>
            </a:lvl4pPr>
            <a:lvl5pPr marL="1049068" indent="-16837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122623"/>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5943600"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quarter" idx="11"/>
          </p:nvPr>
        </p:nvSpPr>
        <p:spPr>
          <a:xfrm>
            <a:off x="6216791" y="2124075"/>
            <a:ext cx="5943600" cy="3657600"/>
          </a:xfrm>
          <a:solidFill>
            <a:schemeClr val="accent4"/>
          </a:solidFill>
        </p:spPr>
        <p:txBody>
          <a:bodyPr wrap="square" tIns="146304" bIns="146304">
            <a:noAutofit/>
          </a:bodyPr>
          <a:lstStyle>
            <a:lvl1pPr marL="0" indent="0">
              <a:spcBef>
                <a:spcPts val="1224"/>
              </a:spcBef>
              <a:buClr>
                <a:schemeClr val="tx1"/>
              </a:buClr>
              <a:buFont typeface="Wingdings" pitchFamily="2" charset="2"/>
              <a:buNone/>
              <a:defRPr sz="4000">
                <a:solidFill>
                  <a:srgbClr val="FFFFFF"/>
                </a:solidFill>
              </a:defRPr>
            </a:lvl1pPr>
            <a:lvl2pPr marL="0" indent="0">
              <a:spcBef>
                <a:spcPts val="1080"/>
              </a:spcBef>
              <a:buNone/>
              <a:defRPr sz="2000">
                <a:solidFill>
                  <a:srgbClr val="FFFFFF"/>
                </a:solidFill>
              </a:defRPr>
            </a:lvl2pPr>
            <a:lvl3pPr marL="231707" indent="0">
              <a:buNone/>
              <a:tabLst/>
              <a:defRPr sz="2000">
                <a:solidFill>
                  <a:srgbClr val="FFFFFF"/>
                </a:solidFill>
              </a:defRPr>
            </a:lvl3pPr>
            <a:lvl4pPr marL="460239" indent="0">
              <a:buNone/>
              <a:defRPr>
                <a:solidFill>
                  <a:srgbClr val="FFFFFF"/>
                </a:solidFill>
              </a:defRPr>
            </a:lvl4pPr>
            <a:lvl5pPr marL="685598" indent="0">
              <a:buNone/>
              <a:tabLst/>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542576"/>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 Content Ti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241641" y="2124075"/>
            <a:ext cx="3913632" cy="3657600"/>
          </a:xfrm>
          <a:solidFill>
            <a:schemeClr val="accent3"/>
          </a:solidFill>
          <a:ln>
            <a:noFill/>
          </a:ln>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2"/>
          </p:nvPr>
        </p:nvSpPr>
        <p:spPr>
          <a:xfrm>
            <a:off x="8205661" y="2124075"/>
            <a:ext cx="3959352" cy="36576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806375"/>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7" name="Picture Placeholder 3"/>
          <p:cNvSpPr>
            <a:spLocks noGrp="1"/>
          </p:cNvSpPr>
          <p:nvPr>
            <p:ph type="pic" sz="quarter" idx="14"/>
          </p:nvPr>
        </p:nvSpPr>
        <p:spPr>
          <a:xfrm>
            <a:off x="4169891" y="2122133"/>
            <a:ext cx="7995121" cy="3657600"/>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3"/>
          <p:cNvSpPr>
            <a:spLocks noGrp="1"/>
          </p:cNvSpPr>
          <p:nvPr>
            <p:ph type="body" sz="quarter" idx="10"/>
          </p:nvPr>
        </p:nvSpPr>
        <p:spPr>
          <a:xfrm>
            <a:off x="274641" y="2124075"/>
            <a:ext cx="3913632" cy="365760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808881"/>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7936111"/>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mphasis Content">
    <p:bg>
      <p:bgPr>
        <a:solidFill>
          <a:schemeClr val="accent2"/>
        </a:solid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274641" y="2124075"/>
            <a:ext cx="11887200" cy="1353136"/>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66210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mphasis Content One Tile">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205661" y="2124075"/>
            <a:ext cx="3959352" cy="3657600"/>
          </a:xfrm>
          <a:solidFill>
            <a:schemeClr val="accent3"/>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0"/>
          </p:nvPr>
        </p:nvSpPr>
        <p:spPr>
          <a:xfrm>
            <a:off x="274641" y="2124075"/>
            <a:ext cx="7315200" cy="3048472"/>
          </a:xfrm>
        </p:spPr>
        <p:txBody>
          <a:bodyPr wrap="square">
            <a:spAutoFit/>
          </a:bodyPr>
          <a:lstStyle>
            <a:lvl1pPr marL="0" indent="0">
              <a:spcBef>
                <a:spcPts val="1224"/>
              </a:spcBef>
              <a:buClr>
                <a:schemeClr val="tx1"/>
              </a:buClr>
              <a:buFont typeface="Wingdings" pitchFamily="2" charset="2"/>
              <a:buNone/>
              <a:defRPr sz="5400">
                <a:solidFill>
                  <a:schemeClr val="tx1"/>
                </a:solidFill>
              </a:defRPr>
            </a:lvl1pPr>
            <a:lvl2pPr marL="0" indent="0">
              <a:spcBef>
                <a:spcPts val="1080"/>
              </a:spcBef>
              <a:buNone/>
              <a:defRPr sz="2000">
                <a:solidFill>
                  <a:schemeClr val="tx1"/>
                </a:solidFill>
              </a:defRPr>
            </a:lvl2pPr>
            <a:lvl3pPr marL="231707" indent="0">
              <a:buNone/>
              <a:tabLst/>
              <a:defRPr sz="2000">
                <a:solidFill>
                  <a:schemeClr val="tx1"/>
                </a:solidFill>
              </a:defRPr>
            </a:lvl3pPr>
            <a:lvl4pPr marL="460239" indent="0">
              <a:buNone/>
              <a:defRPr>
                <a:solidFill>
                  <a:schemeClr val="tx1"/>
                </a:solidFill>
              </a:defRPr>
            </a:lvl4pPr>
            <a:lvl5pPr marL="685598" indent="0">
              <a:buNone/>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28597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Content Tile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2" y="1212849"/>
            <a:ext cx="5486399" cy="3048472"/>
          </a:xfrm>
        </p:spPr>
        <p:txBody>
          <a:bodyPr wrap="square">
            <a:spAutoFit/>
          </a:bodyPr>
          <a:lstStyle>
            <a:lvl1pPr marL="0" indent="0">
              <a:spcBef>
                <a:spcPts val="1224"/>
              </a:spcBef>
              <a:buClr>
                <a:schemeClr val="tx1"/>
              </a:buClr>
              <a:buFont typeface="Wingdings" pitchFamily="2" charset="2"/>
              <a:buNone/>
              <a:defRPr sz="5400">
                <a:solidFill>
                  <a:schemeClr val="accent2"/>
                </a:solidFill>
              </a:defRPr>
            </a:lvl1pPr>
            <a:lvl2pPr marL="0" indent="0">
              <a:spcBef>
                <a:spcPts val="1080"/>
              </a:spcBef>
              <a:buNone/>
              <a:defRPr sz="2000"/>
            </a:lvl2pPr>
            <a:lvl3pPr marL="231707" indent="0">
              <a:buNone/>
              <a:tabLst/>
              <a:defRPr sz="2000"/>
            </a:lvl3pPr>
            <a:lvl4pPr marL="460239" indent="0">
              <a:buNone/>
              <a:defRPr/>
            </a:lvl4pPr>
            <a:lvl5pPr marL="68559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1"/>
          </p:nvPr>
        </p:nvSpPr>
        <p:spPr>
          <a:xfrm>
            <a:off x="6672263" y="1200150"/>
            <a:ext cx="2697480" cy="2697480"/>
          </a:xfrm>
          <a:solidFill>
            <a:srgbClr val="55C5E9"/>
          </a:solidFill>
        </p:spPr>
        <p:txBody>
          <a:bodyPr wrap="square" tIns="146304" bIns="146304">
            <a:noAutofit/>
          </a:bodyPr>
          <a:lstStyle>
            <a:lvl1pPr marL="0" indent="0">
              <a:spcBef>
                <a:spcPts val="1224"/>
              </a:spcBef>
              <a:buClr>
                <a:schemeClr val="tx1"/>
              </a:buClr>
              <a:buFont typeface="Wingdings" pitchFamily="2" charset="2"/>
              <a:buNone/>
              <a:defRPr sz="4000">
                <a:solidFill>
                  <a:schemeClr val="tx1"/>
                </a:solidFill>
              </a:defRPr>
            </a:lvl1pPr>
            <a:lvl2pPr marL="0" indent="0">
              <a:spcBef>
                <a:spcPts val="1080"/>
              </a:spcBef>
              <a:buNone/>
              <a:defRPr sz="2000">
                <a:solidFill>
                  <a:schemeClr val="tx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7" name="Text Placeholder 3"/>
          <p:cNvSpPr>
            <a:spLocks noGrp="1"/>
          </p:cNvSpPr>
          <p:nvPr>
            <p:ph type="body" sz="quarter" idx="12"/>
          </p:nvPr>
        </p:nvSpPr>
        <p:spPr>
          <a:xfrm>
            <a:off x="9423400" y="1200150"/>
            <a:ext cx="2743200" cy="2697480"/>
          </a:xfrm>
          <a:solidFill>
            <a:schemeClr val="accent2"/>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8" name="Text Placeholder 3"/>
          <p:cNvSpPr>
            <a:spLocks noGrp="1"/>
          </p:cNvSpPr>
          <p:nvPr>
            <p:ph type="body" sz="quarter" idx="13"/>
          </p:nvPr>
        </p:nvSpPr>
        <p:spPr>
          <a:xfrm>
            <a:off x="6672263" y="3944938"/>
            <a:ext cx="2697480" cy="2743200"/>
          </a:xfrm>
          <a:solidFill>
            <a:schemeClr val="accent1"/>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
        <p:nvSpPr>
          <p:cNvPr id="9" name="Text Placeholder 3"/>
          <p:cNvSpPr>
            <a:spLocks noGrp="1"/>
          </p:cNvSpPr>
          <p:nvPr>
            <p:ph type="body" sz="quarter" idx="14"/>
          </p:nvPr>
        </p:nvSpPr>
        <p:spPr>
          <a:xfrm>
            <a:off x="9423400" y="3944938"/>
            <a:ext cx="2743200" cy="2743200"/>
          </a:xfrm>
          <a:solidFill>
            <a:schemeClr val="accent5"/>
          </a:solidFill>
        </p:spPr>
        <p:txBody>
          <a:bodyPr wrap="square" tIns="146304" bIns="146304">
            <a:noAutofit/>
          </a:bodyPr>
          <a:lstStyle>
            <a:lvl1pPr marL="0" indent="0">
              <a:spcBef>
                <a:spcPts val="1224"/>
              </a:spcBef>
              <a:buClr>
                <a:schemeClr val="tx1"/>
              </a:buClr>
              <a:buFont typeface="Wingdings" pitchFamily="2" charset="2"/>
              <a:buNone/>
              <a:defRPr sz="4000">
                <a:solidFill>
                  <a:schemeClr val="bg1"/>
                </a:solidFill>
              </a:defRPr>
            </a:lvl1pPr>
            <a:lvl2pPr marL="0" indent="0">
              <a:spcBef>
                <a:spcPts val="1080"/>
              </a:spcBef>
              <a:buNone/>
              <a:defRPr sz="2000">
                <a:solidFill>
                  <a:schemeClr val="bg1"/>
                </a:solidFill>
              </a:defRPr>
            </a:lvl2pPr>
            <a:lvl3pPr marL="231707" indent="0">
              <a:buNone/>
              <a:tabLst/>
              <a:defRPr sz="2000">
                <a:solidFill>
                  <a:schemeClr val="bg1"/>
                </a:solidFill>
              </a:defRPr>
            </a:lvl3pPr>
            <a:lvl4pPr marL="460239" indent="0">
              <a:buNone/>
              <a:defRPr>
                <a:solidFill>
                  <a:schemeClr val="bg1"/>
                </a:solidFill>
              </a:defRPr>
            </a:lvl4pPr>
            <a:lvl5pPr marL="685598" indent="0">
              <a:buNone/>
              <a:tabLst/>
              <a:defRPr>
                <a:solidFill>
                  <a:schemeClr val="bg1"/>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2089265"/>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192431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79167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91413" bIns="91413" anchor="t" anchorCtr="0"/>
          <a:lstStyle>
            <a:lvl1pPr>
              <a:defRPr sz="8800" spc="-100" baseline="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367211266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9236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6293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0059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972603"/>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7" tIns="46627" rIns="46627" bIns="46627" numCol="1" spcCol="0" rtlCol="0" fromWordArt="0" anchor="ctr" anchorCtr="0" forceAA="0" compatLnSpc="1">
            <a:prstTxWarp prst="textNoShape">
              <a:avLst/>
            </a:prstTxWarp>
            <a:noAutofit/>
          </a:bodyPr>
          <a:lstStyle/>
          <a:p>
            <a:pPr algn="ctr" defTabSz="9321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21160"/>
            <a:ext cx="11887199" cy="2022517"/>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51"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36" indent="0">
              <a:buNone/>
              <a:defRPr>
                <a:gradFill>
                  <a:gsLst>
                    <a:gs pos="1250">
                      <a:srgbClr val="000000"/>
                    </a:gs>
                    <a:gs pos="100000">
                      <a:srgbClr val="000000"/>
                    </a:gs>
                  </a:gsLst>
                  <a:lin ang="5400000" scaled="0"/>
                </a:gradFill>
                <a:latin typeface="Segoe UI" pitchFamily="34" charset="0"/>
                <a:cs typeface="Segoe UI" pitchFamily="34" charset="0"/>
              </a:defRPr>
            </a:lvl3pPr>
            <a:lvl4pPr marL="814324"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688"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569504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428" indent="-29042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33" indent="-280905">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759" indent="-29042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292" indent="-22853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26" indent="-22853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12" tIns="77705" rIns="155412" bIns="7770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185165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2745475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451788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275541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4257895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32015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60664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07655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2922693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02322202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5377120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03378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48449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5992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21281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470370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343329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32335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643583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715063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80682350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8364071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8703785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32711608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55341927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9989953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spTree>
    <p:extLst>
      <p:ext uri="{BB962C8B-B14F-4D97-AF65-F5344CB8AC3E}">
        <p14:creationId xmlns:p14="http://schemas.microsoft.com/office/powerpoint/2010/main" val="16761951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6896178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69353788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7505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33036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123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4318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672244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137605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446091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985418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30137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567166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95746270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11927642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12449732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796495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160194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2067372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445623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694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67447597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58488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025461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359304" y="839175"/>
            <a:ext cx="9717866" cy="5316173"/>
          </a:xfrm>
          <a:prstGeom prst="rect">
            <a:avLst/>
          </a:prstGeom>
        </p:spPr>
      </p:pic>
    </p:spTree>
    <p:extLst>
      <p:ext uri="{BB962C8B-B14F-4D97-AF65-F5344CB8AC3E}">
        <p14:creationId xmlns:p14="http://schemas.microsoft.com/office/powerpoint/2010/main" val="393468833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2377753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701155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637128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999272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555904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47155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6505692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580287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8769132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15273636"/>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9443824"/>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64880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9818318"/>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16716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307714"/>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52093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11.png"/><Relationship Id="rId2" Type="http://schemas.openxmlformats.org/officeDocument/2006/relationships/slideLayout" Target="../slideLayouts/slideLayout70.xml"/><Relationship Id="rId16" Type="http://schemas.openxmlformats.org/officeDocument/2006/relationships/theme" Target="../theme/theme3.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34" Type="http://schemas.openxmlformats.org/officeDocument/2006/relationships/image" Target="../media/image1.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theme" Target="../theme/theme4.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37650014"/>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73815165"/>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03583453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 id="2147484356" r:id="rId19"/>
    <p:sldLayoutId id="2147484357" r:id="rId20"/>
    <p:sldLayoutId id="2147484358" r:id="rId21"/>
    <p:sldLayoutId id="2147484359" r:id="rId22"/>
    <p:sldLayoutId id="2147484360" r:id="rId23"/>
    <p:sldLayoutId id="2147484361" r:id="rId24"/>
    <p:sldLayoutId id="2147484362" r:id="rId25"/>
    <p:sldLayoutId id="2147484363" r:id="rId26"/>
    <p:sldLayoutId id="2147484364" r:id="rId27"/>
    <p:sldLayoutId id="2147484365" r:id="rId28"/>
    <p:sldLayoutId id="2147484366" r:id="rId29"/>
    <p:sldLayoutId id="2147484367" r:id="rId30"/>
    <p:sldLayoutId id="2147484368" r:id="rId31"/>
    <p:sldLayoutId id="2147484369"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2" y="295277"/>
            <a:ext cx="11889564" cy="917575"/>
          </a:xfrm>
          <a:prstGeom prst="rect">
            <a:avLst/>
          </a:prstGeom>
        </p:spPr>
        <p:txBody>
          <a:bodyPr vert="horz" wrap="square" lIns="146260" tIns="91413" rIns="146260" bIns="9141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4"/>
            <a:ext cx="11887198" cy="2121397"/>
          </a:xfrm>
          <a:prstGeom prst="rect">
            <a:avLst/>
          </a:prstGeom>
        </p:spPr>
        <p:txBody>
          <a:bodyPr vert="horz" wrap="square" lIns="146260" tIns="91413" rIns="146260" bIns="9141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7109389"/>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 id="2147484392" r:id="rId22"/>
    <p:sldLayoutId id="2147484393" r:id="rId23"/>
    <p:sldLayoutId id="2147484394" r:id="rId24"/>
    <p:sldLayoutId id="2147484395" r:id="rId25"/>
    <p:sldLayoutId id="2147484396" r:id="rId26"/>
    <p:sldLayoutId id="2147484397" r:id="rId27"/>
    <p:sldLayoutId id="2147484398" r:id="rId28"/>
    <p:sldLayoutId id="2147484399" r:id="rId29"/>
    <p:sldLayoutId id="2147484400" r:id="rId30"/>
    <p:sldLayoutId id="2147484401" r:id="rId31"/>
    <p:sldLayoutId id="2147484402" r:id="rId32"/>
    <p:sldLayoutId id="2147484403" r:id="rId33"/>
    <p:sldLayoutId id="2147484404" r:id="rId34"/>
  </p:sldLayoutIdLst>
  <p:transition>
    <p:fade/>
  </p:transition>
  <p:timing>
    <p:tnLst>
      <p:par>
        <p:cTn id="1" dur="indefinite" restart="never" nodeType="tmRoot"/>
      </p:par>
    </p:tnLst>
  </p:timing>
  <p:txStyles>
    <p:titleStyle>
      <a:lvl1pPr algn="l" defTabSz="932468"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00" marR="0" indent="-342800" algn="l" defTabSz="932468"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29" marR="0" indent="-241229" algn="l" defTabSz="93246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866"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397"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929" marR="0" indent="-228533" algn="l" defTabSz="93246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286"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21"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55"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990" indent="-233117" algn="l" defTabSz="9324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468" rtl="0" eaLnBrk="1" latinLnBrk="0" hangingPunct="1">
        <a:defRPr sz="1800" kern="1200">
          <a:solidFill>
            <a:schemeClr val="tx1"/>
          </a:solidFill>
          <a:latin typeface="+mn-lt"/>
          <a:ea typeface="+mn-ea"/>
          <a:cs typeface="+mn-cs"/>
        </a:defRPr>
      </a:lvl1pPr>
      <a:lvl2pPr marL="466235" algn="l" defTabSz="932468" rtl="0" eaLnBrk="1" latinLnBrk="0" hangingPunct="1">
        <a:defRPr sz="1800" kern="1200">
          <a:solidFill>
            <a:schemeClr val="tx1"/>
          </a:solidFill>
          <a:latin typeface="+mn-lt"/>
          <a:ea typeface="+mn-ea"/>
          <a:cs typeface="+mn-cs"/>
        </a:defRPr>
      </a:lvl2pPr>
      <a:lvl3pPr marL="932468" algn="l" defTabSz="932468" rtl="0" eaLnBrk="1" latinLnBrk="0" hangingPunct="1">
        <a:defRPr sz="1800" kern="1200">
          <a:solidFill>
            <a:schemeClr val="tx1"/>
          </a:solidFill>
          <a:latin typeface="+mn-lt"/>
          <a:ea typeface="+mn-ea"/>
          <a:cs typeface="+mn-cs"/>
        </a:defRPr>
      </a:lvl3pPr>
      <a:lvl4pPr marL="1398702" algn="l" defTabSz="932468" rtl="0" eaLnBrk="1" latinLnBrk="0" hangingPunct="1">
        <a:defRPr sz="1800" kern="1200">
          <a:solidFill>
            <a:schemeClr val="tx1"/>
          </a:solidFill>
          <a:latin typeface="+mn-lt"/>
          <a:ea typeface="+mn-ea"/>
          <a:cs typeface="+mn-cs"/>
        </a:defRPr>
      </a:lvl4pPr>
      <a:lvl5pPr marL="1864936" algn="l" defTabSz="932468" rtl="0" eaLnBrk="1" latinLnBrk="0" hangingPunct="1">
        <a:defRPr sz="1800" kern="1200">
          <a:solidFill>
            <a:schemeClr val="tx1"/>
          </a:solidFill>
          <a:latin typeface="+mn-lt"/>
          <a:ea typeface="+mn-ea"/>
          <a:cs typeface="+mn-cs"/>
        </a:defRPr>
      </a:lvl5pPr>
      <a:lvl6pPr marL="2331170" algn="l" defTabSz="932468" rtl="0" eaLnBrk="1" latinLnBrk="0" hangingPunct="1">
        <a:defRPr sz="1800" kern="1200">
          <a:solidFill>
            <a:schemeClr val="tx1"/>
          </a:solidFill>
          <a:latin typeface="+mn-lt"/>
          <a:ea typeface="+mn-ea"/>
          <a:cs typeface="+mn-cs"/>
        </a:defRPr>
      </a:lvl6pPr>
      <a:lvl7pPr marL="2797404" algn="l" defTabSz="932468" rtl="0" eaLnBrk="1" latinLnBrk="0" hangingPunct="1">
        <a:defRPr sz="1800" kern="1200">
          <a:solidFill>
            <a:schemeClr val="tx1"/>
          </a:solidFill>
          <a:latin typeface="+mn-lt"/>
          <a:ea typeface="+mn-ea"/>
          <a:cs typeface="+mn-cs"/>
        </a:defRPr>
      </a:lvl7pPr>
      <a:lvl8pPr marL="3263638" algn="l" defTabSz="932468" rtl="0" eaLnBrk="1" latinLnBrk="0" hangingPunct="1">
        <a:defRPr sz="1800" kern="1200">
          <a:solidFill>
            <a:schemeClr val="tx1"/>
          </a:solidFill>
          <a:latin typeface="+mn-lt"/>
          <a:ea typeface="+mn-ea"/>
          <a:cs typeface="+mn-cs"/>
        </a:defRPr>
      </a:lvl8pPr>
      <a:lvl9pPr marL="3729872" algn="l" defTabSz="9324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5.xml"/><Relationship Id="rId5" Type="http://schemas.microsoft.com/office/2007/relationships/hdphoto" Target="../media/hdphoto2.wdp"/><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0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0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hyperlink" Target="http://teeu2014.eventpoint.com/topic/list" TargetMode="External"/><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image" Target="../media/image42.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2.xml"/><Relationship Id="rId6" Type="http://schemas.openxmlformats.org/officeDocument/2006/relationships/hyperlink" Target="http://aka.ms/teched-eu" TargetMode="External"/><Relationship Id="rId5" Type="http://schemas.openxmlformats.org/officeDocument/2006/relationships/image" Target="../media/image4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microsoft.com/office/2007/relationships/hdphoto" Target="../media/hdphoto2.wdp"/><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8601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Agility</a:t>
            </a:r>
            <a:endParaRPr lang="en-US" dirty="0"/>
          </a:p>
        </p:txBody>
      </p:sp>
      <p:sp>
        <p:nvSpPr>
          <p:cNvPr id="4" name="Rectangle 3"/>
          <p:cNvSpPr/>
          <p:nvPr/>
        </p:nvSpPr>
        <p:spPr>
          <a:xfrm>
            <a:off x="2395236" y="1838487"/>
            <a:ext cx="4268348" cy="523220"/>
          </a:xfrm>
          <a:prstGeom prst="rect">
            <a:avLst/>
          </a:prstGeom>
        </p:spPr>
        <p:txBody>
          <a:bodyPr wrap="none">
            <a:spAutoFit/>
          </a:bodyPr>
          <a:lstStyle/>
          <a:p>
            <a:r>
              <a:rPr lang="en-US" sz="2800" dirty="0" smtClean="0">
                <a:solidFill>
                  <a:srgbClr val="FFFFFF"/>
                </a:solidFill>
              </a:rPr>
              <a:t>Faster Development Cycle</a:t>
            </a:r>
          </a:p>
        </p:txBody>
      </p:sp>
      <p:sp>
        <p:nvSpPr>
          <p:cNvPr id="5" name="Content Placeholder 2"/>
          <p:cNvSpPr>
            <a:spLocks noGrp="1"/>
          </p:cNvSpPr>
          <p:nvPr>
            <p:ph type="body" sz="quarter" idx="4294967295"/>
          </p:nvPr>
        </p:nvSpPr>
        <p:spPr>
          <a:xfrm>
            <a:off x="1875427" y="2470593"/>
            <a:ext cx="5704300" cy="1255728"/>
          </a:xfrm>
          <a:prstGeom prst="rect">
            <a:avLst/>
          </a:prstGeom>
        </p:spPr>
        <p:txBody>
          <a:bodyPr/>
          <a:lstStyle/>
          <a:p>
            <a:r>
              <a:rPr lang="en-US" sz="2400" dirty="0">
                <a:latin typeface="+mn-lt"/>
              </a:rPr>
              <a:t>Features are shipped as packages</a:t>
            </a:r>
          </a:p>
          <a:p>
            <a:r>
              <a:rPr lang="en-US" sz="2400" dirty="0">
                <a:latin typeface="+mn-lt"/>
              </a:rPr>
              <a:t>Framework ships as part of the application</a:t>
            </a:r>
            <a:endParaRPr lang="en-US" sz="2400" dirty="0" smtClean="0">
              <a:latin typeface="+mn-lt"/>
            </a:endParaRPr>
          </a:p>
        </p:txBody>
      </p:sp>
      <p:sp>
        <p:nvSpPr>
          <p:cNvPr id="8" name="Oval 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2405346" y="4048956"/>
            <a:ext cx="2297552" cy="523220"/>
          </a:xfrm>
          <a:prstGeom prst="rect">
            <a:avLst/>
          </a:prstGeom>
        </p:spPr>
        <p:txBody>
          <a:bodyPr wrap="none">
            <a:spAutoFit/>
          </a:bodyPr>
          <a:lstStyle/>
          <a:p>
            <a:r>
              <a:rPr lang="en-US" sz="2800" dirty="0" smtClean="0">
                <a:solidFill>
                  <a:srgbClr val="FFFFFF"/>
                </a:solidFill>
              </a:rPr>
              <a:t>More Control</a:t>
            </a:r>
          </a:p>
        </p:txBody>
      </p:sp>
      <p:sp>
        <p:nvSpPr>
          <p:cNvPr id="10" name="Content Placeholder 2"/>
          <p:cNvSpPr>
            <a:spLocks noGrp="1"/>
          </p:cNvSpPr>
          <p:nvPr>
            <p:ph type="body" sz="quarter" idx="4294967295"/>
          </p:nvPr>
        </p:nvSpPr>
        <p:spPr>
          <a:xfrm>
            <a:off x="1885536" y="4681061"/>
            <a:ext cx="10044810" cy="1329595"/>
          </a:xfrm>
          <a:prstGeom prst="rect">
            <a:avLst/>
          </a:prstGeom>
        </p:spPr>
        <p:txBody>
          <a:bodyPr/>
          <a:lstStyle/>
          <a:p>
            <a:r>
              <a:rPr lang="en-US" sz="2400" dirty="0" smtClean="0">
                <a:latin typeface="+mn-lt"/>
              </a:rPr>
              <a:t>Zero </a:t>
            </a:r>
            <a:r>
              <a:rPr lang="en-US" sz="2400" dirty="0">
                <a:latin typeface="+mn-lt"/>
              </a:rPr>
              <a:t>day security bugs patched by Microsoft</a:t>
            </a:r>
          </a:p>
          <a:p>
            <a:r>
              <a:rPr lang="en-US" sz="2400" dirty="0">
                <a:latin typeface="+mn-lt"/>
              </a:rPr>
              <a:t>Same code runs in development and production</a:t>
            </a:r>
          </a:p>
          <a:p>
            <a:r>
              <a:rPr lang="en-US" sz="2400" dirty="0">
                <a:latin typeface="+mn-lt"/>
              </a:rPr>
              <a:t>Developer opts into new versions, allowing breaking </a:t>
            </a:r>
            <a:r>
              <a:rPr lang="en-US" sz="2400" dirty="0" smtClean="0">
                <a:latin typeface="+mn-lt"/>
              </a:rPr>
              <a:t>changes</a:t>
            </a:r>
            <a:endParaRPr lang="en-US" sz="1800" dirty="0" smtClean="0">
              <a:latin typeface="+mn-lt"/>
            </a:endParaRPr>
          </a:p>
        </p:txBody>
      </p:sp>
      <p:sp>
        <p:nvSpPr>
          <p:cNvPr id="12" name="Oval 11"/>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14"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42572934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Fast</a:t>
            </a:r>
            <a:endParaRPr lang="en-US" dirty="0"/>
          </a:p>
        </p:txBody>
      </p:sp>
      <p:sp>
        <p:nvSpPr>
          <p:cNvPr id="4" name="Rectangle 3"/>
          <p:cNvSpPr/>
          <p:nvPr/>
        </p:nvSpPr>
        <p:spPr>
          <a:xfrm>
            <a:off x="2405346" y="1784966"/>
            <a:ext cx="3611117" cy="523220"/>
          </a:xfrm>
          <a:prstGeom prst="rect">
            <a:avLst/>
          </a:prstGeom>
        </p:spPr>
        <p:txBody>
          <a:bodyPr wrap="none">
            <a:spAutoFit/>
          </a:bodyPr>
          <a:lstStyle/>
          <a:p>
            <a:r>
              <a:rPr lang="en-US" sz="2800" dirty="0" smtClean="0">
                <a:solidFill>
                  <a:srgbClr val="FFFFFF"/>
                </a:solidFill>
              </a:rPr>
              <a:t>Runtime Performance</a:t>
            </a:r>
          </a:p>
        </p:txBody>
      </p:sp>
      <p:sp>
        <p:nvSpPr>
          <p:cNvPr id="5" name="Content Placeholder 2"/>
          <p:cNvSpPr>
            <a:spLocks noGrp="1"/>
          </p:cNvSpPr>
          <p:nvPr>
            <p:ph type="body" sz="quarter" idx="4294967295"/>
          </p:nvPr>
        </p:nvSpPr>
        <p:spPr>
          <a:xfrm>
            <a:off x="1885537" y="2417071"/>
            <a:ext cx="7685500" cy="1735860"/>
          </a:xfrm>
          <a:prstGeom prst="rect">
            <a:avLst/>
          </a:prstGeom>
        </p:spPr>
        <p:txBody>
          <a:bodyPr/>
          <a:lstStyle/>
          <a:p>
            <a:r>
              <a:rPr lang="en-US" sz="2400" dirty="0">
                <a:latin typeface="+mn-lt"/>
              </a:rPr>
              <a:t>Faster startup times</a:t>
            </a:r>
          </a:p>
          <a:p>
            <a:r>
              <a:rPr lang="en-US" sz="2400" dirty="0">
                <a:latin typeface="+mn-lt"/>
              </a:rPr>
              <a:t>Lower memory / higher density (&gt; 90% reduction)</a:t>
            </a:r>
          </a:p>
          <a:p>
            <a:r>
              <a:rPr lang="en-US" sz="2400" dirty="0">
                <a:latin typeface="+mn-lt"/>
              </a:rPr>
              <a:t>Modular, opt into just features needed</a:t>
            </a:r>
          </a:p>
          <a:p>
            <a:r>
              <a:rPr lang="en-US" sz="2400" dirty="0">
                <a:latin typeface="+mn-lt"/>
              </a:rPr>
              <a:t>Use a raw socket, framework or both</a:t>
            </a:r>
            <a:endParaRPr lang="en-US" sz="2400" dirty="0" smtClean="0">
              <a:latin typeface="+mn-lt"/>
            </a:endParaRPr>
          </a:p>
        </p:txBody>
      </p:sp>
      <p:sp>
        <p:nvSpPr>
          <p:cNvPr id="8" name="Oval 7"/>
          <p:cNvSpPr/>
          <p:nvPr/>
        </p:nvSpPr>
        <p:spPr bwMode="auto">
          <a:xfrm>
            <a:off x="1795746" y="171451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2405346" y="4342031"/>
            <a:ext cx="6851106" cy="523220"/>
          </a:xfrm>
          <a:prstGeom prst="rect">
            <a:avLst/>
          </a:prstGeom>
        </p:spPr>
        <p:txBody>
          <a:bodyPr wrap="none">
            <a:spAutoFit/>
          </a:bodyPr>
          <a:lstStyle/>
          <a:p>
            <a:r>
              <a:rPr lang="en-US" sz="2800" dirty="0" smtClean="0">
                <a:solidFill>
                  <a:srgbClr val="FFFFFF"/>
                </a:solidFill>
              </a:rPr>
              <a:t>Development productivity and low friction</a:t>
            </a:r>
          </a:p>
        </p:txBody>
      </p:sp>
      <p:sp>
        <p:nvSpPr>
          <p:cNvPr id="10" name="Content Placeholder 2"/>
          <p:cNvSpPr>
            <a:spLocks noGrp="1"/>
          </p:cNvSpPr>
          <p:nvPr>
            <p:ph type="body" sz="quarter" idx="4294967295"/>
          </p:nvPr>
        </p:nvSpPr>
        <p:spPr>
          <a:xfrm>
            <a:off x="1885536" y="4974136"/>
            <a:ext cx="10044810" cy="1735860"/>
          </a:xfrm>
          <a:prstGeom prst="rect">
            <a:avLst/>
          </a:prstGeom>
        </p:spPr>
        <p:txBody>
          <a:bodyPr/>
          <a:lstStyle/>
          <a:p>
            <a:pPr lvl="1"/>
            <a:r>
              <a:rPr lang="en-US" dirty="0" smtClean="0"/>
              <a:t>Edit code and refresh browser</a:t>
            </a:r>
            <a:endParaRPr lang="en-US" dirty="0"/>
          </a:p>
          <a:p>
            <a:pPr lvl="1"/>
            <a:r>
              <a:rPr lang="en-US" dirty="0" smtClean="0"/>
              <a:t>Flexibility of dynamic environment with the power of .NET</a:t>
            </a:r>
          </a:p>
          <a:p>
            <a:pPr lvl="1"/>
            <a:r>
              <a:rPr lang="en-US" dirty="0" smtClean="0"/>
              <a:t>Develop </a:t>
            </a:r>
            <a:r>
              <a:rPr lang="en-US" dirty="0"/>
              <a:t>with Visual Studio, third party and cloud </a:t>
            </a:r>
            <a:r>
              <a:rPr lang="en-US" dirty="0" smtClean="0"/>
              <a:t>editors</a:t>
            </a:r>
          </a:p>
          <a:p>
            <a:pPr lvl="1"/>
            <a:endParaRPr lang="en-US" dirty="0"/>
          </a:p>
        </p:txBody>
      </p:sp>
      <p:sp>
        <p:nvSpPr>
          <p:cNvPr id="12" name="Oval 11"/>
          <p:cNvSpPr/>
          <p:nvPr/>
        </p:nvSpPr>
        <p:spPr bwMode="auto">
          <a:xfrm>
            <a:off x="1795746" y="4271579"/>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35"/>
          <p:cNvSpPr>
            <a:spLocks/>
          </p:cNvSpPr>
          <p:nvPr/>
        </p:nvSpPr>
        <p:spPr bwMode="black">
          <a:xfrm>
            <a:off x="1919737" y="1829065"/>
            <a:ext cx="364738" cy="3528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14" name="Freeform 124"/>
          <p:cNvSpPr>
            <a:spLocks/>
          </p:cNvSpPr>
          <p:nvPr/>
        </p:nvSpPr>
        <p:spPr bwMode="black">
          <a:xfrm>
            <a:off x="1935328" y="4413470"/>
            <a:ext cx="330437" cy="291267"/>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31755494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Cloud</a:t>
            </a:r>
            <a:endParaRPr lang="en-US" dirty="0"/>
          </a:p>
        </p:txBody>
      </p:sp>
      <p:sp>
        <p:nvSpPr>
          <p:cNvPr id="4" name="Rectangle 3"/>
          <p:cNvSpPr/>
          <p:nvPr/>
        </p:nvSpPr>
        <p:spPr>
          <a:xfrm>
            <a:off x="2405346" y="2976166"/>
            <a:ext cx="2092304" cy="523220"/>
          </a:xfrm>
          <a:prstGeom prst="rect">
            <a:avLst/>
          </a:prstGeom>
        </p:spPr>
        <p:txBody>
          <a:bodyPr wrap="none">
            <a:spAutoFit/>
          </a:bodyPr>
          <a:lstStyle/>
          <a:p>
            <a:r>
              <a:rPr lang="en-US" sz="2800" dirty="0" smtClean="0">
                <a:solidFill>
                  <a:srgbClr val="FFFFFF"/>
                </a:solidFill>
              </a:rPr>
              <a:t>Cloud ready</a:t>
            </a:r>
          </a:p>
        </p:txBody>
      </p:sp>
      <p:sp>
        <p:nvSpPr>
          <p:cNvPr id="5" name="Content Placeholder 2"/>
          <p:cNvSpPr>
            <a:spLocks noGrp="1"/>
          </p:cNvSpPr>
          <p:nvPr>
            <p:ph type="body" sz="quarter" idx="4294967295"/>
          </p:nvPr>
        </p:nvSpPr>
        <p:spPr>
          <a:xfrm>
            <a:off x="1885537" y="3497262"/>
            <a:ext cx="7685500" cy="1329595"/>
          </a:xfrm>
          <a:prstGeom prst="rect">
            <a:avLst/>
          </a:prstGeom>
        </p:spPr>
        <p:txBody>
          <a:bodyPr/>
          <a:lstStyle/>
          <a:p>
            <a:r>
              <a:rPr lang="en-US" sz="2400" dirty="0" smtClean="0">
                <a:latin typeface="+mn-lt"/>
              </a:rPr>
              <a:t>Configuration</a:t>
            </a:r>
          </a:p>
          <a:p>
            <a:r>
              <a:rPr lang="en-US" sz="2400" dirty="0" smtClean="0">
                <a:latin typeface="+mn-lt"/>
              </a:rPr>
              <a:t>Session</a:t>
            </a:r>
          </a:p>
          <a:p>
            <a:r>
              <a:rPr lang="en-US" sz="2400" dirty="0" smtClean="0">
                <a:latin typeface="+mn-lt"/>
              </a:rPr>
              <a:t>Cache</a:t>
            </a:r>
          </a:p>
        </p:txBody>
      </p:sp>
      <p:sp>
        <p:nvSpPr>
          <p:cNvPr id="9" name="Rectangle 8"/>
          <p:cNvSpPr/>
          <p:nvPr/>
        </p:nvSpPr>
        <p:spPr>
          <a:xfrm>
            <a:off x="2405346" y="5015514"/>
            <a:ext cx="2008883" cy="523220"/>
          </a:xfrm>
          <a:prstGeom prst="rect">
            <a:avLst/>
          </a:prstGeom>
        </p:spPr>
        <p:txBody>
          <a:bodyPr wrap="none">
            <a:spAutoFit/>
          </a:bodyPr>
          <a:lstStyle/>
          <a:p>
            <a:r>
              <a:rPr lang="en-US" sz="2800" dirty="0" smtClean="0">
                <a:solidFill>
                  <a:srgbClr val="FFFFFF"/>
                </a:solidFill>
              </a:rPr>
              <a:t>Diagnostics</a:t>
            </a:r>
          </a:p>
        </p:txBody>
      </p:sp>
      <p:sp>
        <p:nvSpPr>
          <p:cNvPr id="10" name="Content Placeholder 2"/>
          <p:cNvSpPr>
            <a:spLocks noGrp="1"/>
          </p:cNvSpPr>
          <p:nvPr>
            <p:ph type="body" sz="quarter" idx="4294967295"/>
          </p:nvPr>
        </p:nvSpPr>
        <p:spPr>
          <a:xfrm>
            <a:off x="1885536" y="5554662"/>
            <a:ext cx="10044810" cy="923330"/>
          </a:xfrm>
          <a:prstGeom prst="rect">
            <a:avLst/>
          </a:prstGeom>
        </p:spPr>
        <p:txBody>
          <a:bodyPr/>
          <a:lstStyle/>
          <a:p>
            <a:pPr lvl="1"/>
            <a:r>
              <a:rPr lang="en-US" dirty="0" smtClean="0"/>
              <a:t>Run/Debug in Cloud</a:t>
            </a:r>
          </a:p>
          <a:p>
            <a:pPr lvl="1"/>
            <a:r>
              <a:rPr lang="en-US" dirty="0" smtClean="0"/>
              <a:t>Tracing/Logging without re-deploy</a:t>
            </a:r>
            <a:endParaRPr lang="en-US" dirty="0"/>
          </a:p>
        </p:txBody>
      </p:sp>
      <p:sp>
        <p:nvSpPr>
          <p:cNvPr id="12" name="Oval 11"/>
          <p:cNvSpPr/>
          <p:nvPr/>
        </p:nvSpPr>
        <p:spPr bwMode="auto">
          <a:xfrm>
            <a:off x="1795746" y="4945062"/>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2412592" y="1817231"/>
            <a:ext cx="7539756" cy="523220"/>
          </a:xfrm>
          <a:prstGeom prst="rect">
            <a:avLst/>
          </a:prstGeom>
        </p:spPr>
        <p:txBody>
          <a:bodyPr wrap="none">
            <a:spAutoFit/>
          </a:bodyPr>
          <a:lstStyle/>
          <a:p>
            <a:r>
              <a:rPr lang="en-US" sz="2800" dirty="0" smtClean="0">
                <a:solidFill>
                  <a:srgbClr val="FFFFFF"/>
                </a:solidFill>
              </a:rPr>
              <a:t>Seamless transition from on-premises to cloud</a:t>
            </a:r>
          </a:p>
        </p:txBody>
      </p:sp>
      <p:sp>
        <p:nvSpPr>
          <p:cNvPr id="16" name="Freeform 13"/>
          <p:cNvSpPr>
            <a:spLocks noChangeAspect="1" noEditPoints="1"/>
          </p:cNvSpPr>
          <p:nvPr/>
        </p:nvSpPr>
        <p:spPr bwMode="auto">
          <a:xfrm>
            <a:off x="1797487" y="1744662"/>
            <a:ext cx="616846" cy="619119"/>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3"/>
          <p:cNvSpPr>
            <a:spLocks noChangeAspect="1" noEditPoints="1"/>
          </p:cNvSpPr>
          <p:nvPr/>
        </p:nvSpPr>
        <p:spPr bwMode="auto">
          <a:xfrm>
            <a:off x="1792123" y="2880955"/>
            <a:ext cx="616846" cy="619119"/>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7"/>
          <p:cNvSpPr>
            <a:spLocks noEditPoints="1"/>
          </p:cNvSpPr>
          <p:nvPr/>
        </p:nvSpPr>
        <p:spPr bwMode="black">
          <a:xfrm>
            <a:off x="1917922" y="5069937"/>
            <a:ext cx="365248" cy="344610"/>
          </a:xfrm>
          <a:custGeom>
            <a:avLst/>
            <a:gdLst>
              <a:gd name="T0" fmla="*/ 52 w 300"/>
              <a:gd name="T1" fmla="*/ 268 h 300"/>
              <a:gd name="T2" fmla="*/ 62 w 300"/>
              <a:gd name="T3" fmla="*/ 255 h 300"/>
              <a:gd name="T4" fmla="*/ 77 w 300"/>
              <a:gd name="T5" fmla="*/ 230 h 300"/>
              <a:gd name="T6" fmla="*/ 46 w 300"/>
              <a:gd name="T7" fmla="*/ 204 h 300"/>
              <a:gd name="T8" fmla="*/ 15 w 300"/>
              <a:gd name="T9" fmla="*/ 233 h 300"/>
              <a:gd name="T10" fmla="*/ 33 w 300"/>
              <a:gd name="T11" fmla="*/ 219 h 300"/>
              <a:gd name="T12" fmla="*/ 60 w 300"/>
              <a:gd name="T13" fmla="*/ 219 h 300"/>
              <a:gd name="T14" fmla="*/ 63 w 300"/>
              <a:gd name="T15" fmla="*/ 238 h 300"/>
              <a:gd name="T16" fmla="*/ 46 w 300"/>
              <a:gd name="T17" fmla="*/ 255 h 300"/>
              <a:gd name="T18" fmla="*/ 39 w 300"/>
              <a:gd name="T19" fmla="*/ 275 h 300"/>
              <a:gd name="T20" fmla="*/ 51 w 300"/>
              <a:gd name="T21" fmla="*/ 279 h 300"/>
              <a:gd name="T22" fmla="*/ 51 w 300"/>
              <a:gd name="T23" fmla="*/ 288 h 300"/>
              <a:gd name="T24" fmla="*/ 39 w 300"/>
              <a:gd name="T25" fmla="*/ 300 h 300"/>
              <a:gd name="T26" fmla="*/ 300 w 300"/>
              <a:gd name="T27" fmla="*/ 216 h 300"/>
              <a:gd name="T28" fmla="*/ 218 w 300"/>
              <a:gd name="T29" fmla="*/ 300 h 300"/>
              <a:gd name="T30" fmla="*/ 220 w 300"/>
              <a:gd name="T31" fmla="*/ 263 h 300"/>
              <a:gd name="T32" fmla="*/ 277 w 300"/>
              <a:gd name="T33" fmla="*/ 216 h 300"/>
              <a:gd name="T34" fmla="*/ 149 w 300"/>
              <a:gd name="T35" fmla="*/ 228 h 300"/>
              <a:gd name="T36" fmla="*/ 119 w 300"/>
              <a:gd name="T37" fmla="*/ 242 h 300"/>
              <a:gd name="T38" fmla="*/ 149 w 300"/>
              <a:gd name="T39" fmla="*/ 262 h 300"/>
              <a:gd name="T40" fmla="*/ 177 w 300"/>
              <a:gd name="T41" fmla="*/ 252 h 300"/>
              <a:gd name="T42" fmla="*/ 255 w 300"/>
              <a:gd name="T43" fmla="*/ 75 h 300"/>
              <a:gd name="T44" fmla="*/ 259 w 300"/>
              <a:gd name="T45" fmla="*/ 59 h 300"/>
              <a:gd name="T46" fmla="*/ 278 w 300"/>
              <a:gd name="T47" fmla="*/ 38 h 300"/>
              <a:gd name="T48" fmla="*/ 272 w 300"/>
              <a:gd name="T49" fmla="*/ 8 h 300"/>
              <a:gd name="T50" fmla="*/ 228 w 300"/>
              <a:gd name="T51" fmla="*/ 7 h 300"/>
              <a:gd name="T52" fmla="*/ 231 w 300"/>
              <a:gd name="T53" fmla="*/ 29 h 300"/>
              <a:gd name="T54" fmla="*/ 250 w 300"/>
              <a:gd name="T55" fmla="*/ 10 h 300"/>
              <a:gd name="T56" fmla="*/ 269 w 300"/>
              <a:gd name="T57" fmla="*/ 26 h 300"/>
              <a:gd name="T58" fmla="*/ 259 w 300"/>
              <a:gd name="T59" fmla="*/ 43 h 300"/>
              <a:gd name="T60" fmla="*/ 245 w 300"/>
              <a:gd name="T61" fmla="*/ 59 h 300"/>
              <a:gd name="T62" fmla="*/ 243 w 300"/>
              <a:gd name="T63" fmla="*/ 75 h 300"/>
              <a:gd name="T64" fmla="*/ 255 w 300"/>
              <a:gd name="T65" fmla="*/ 96 h 300"/>
              <a:gd name="T66" fmla="*/ 243 w 300"/>
              <a:gd name="T67" fmla="*/ 84 h 300"/>
              <a:gd name="T68" fmla="*/ 255 w 300"/>
              <a:gd name="T69" fmla="*/ 96 h 300"/>
              <a:gd name="T70" fmla="*/ 49 w 300"/>
              <a:gd name="T71" fmla="*/ 84 h 300"/>
              <a:gd name="T72" fmla="*/ 0 w 300"/>
              <a:gd name="T73" fmla="*/ 47 h 300"/>
              <a:gd name="T74" fmla="*/ 35 w 300"/>
              <a:gd name="T75" fmla="*/ 68 h 300"/>
              <a:gd name="T76" fmla="*/ 102 w 300"/>
              <a:gd name="T77" fmla="*/ 0 h 300"/>
              <a:gd name="T78" fmla="*/ 147 w 300"/>
              <a:gd name="T79" fmla="*/ 58 h 300"/>
              <a:gd name="T80" fmla="*/ 177 w 300"/>
              <a:gd name="T81" fmla="*/ 38 h 300"/>
              <a:gd name="T82" fmla="*/ 147 w 300"/>
              <a:gd name="T83" fmla="*/ 24 h 300"/>
              <a:gd name="T84" fmla="*/ 147 w 300"/>
              <a:gd name="T85" fmla="*/ 72 h 300"/>
              <a:gd name="T86" fmla="*/ 56 w 300"/>
              <a:gd name="T87" fmla="*/ 151 h 300"/>
              <a:gd name="T88" fmla="*/ 36 w 300"/>
              <a:gd name="T89" fmla="*/ 121 h 300"/>
              <a:gd name="T90" fmla="*/ 22 w 300"/>
              <a:gd name="T91" fmla="*/ 151 h 300"/>
              <a:gd name="T92" fmla="*/ 70 w 300"/>
              <a:gd name="T93" fmla="*/ 151 h 300"/>
              <a:gd name="T94" fmla="*/ 240 w 300"/>
              <a:gd name="T95" fmla="*/ 149 h 300"/>
              <a:gd name="T96" fmla="*/ 260 w 300"/>
              <a:gd name="T97" fmla="*/ 179 h 300"/>
              <a:gd name="T98" fmla="*/ 274 w 300"/>
              <a:gd name="T99" fmla="*/ 149 h 300"/>
              <a:gd name="T100" fmla="*/ 226 w 300"/>
              <a:gd name="T101" fmla="*/ 14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Tree>
    <p:extLst>
      <p:ext uri="{BB962C8B-B14F-4D97-AF65-F5344CB8AC3E}">
        <p14:creationId xmlns:p14="http://schemas.microsoft.com/office/powerpoint/2010/main" val="34158893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 Cross Platform</a:t>
            </a:r>
            <a:endParaRPr lang="en-US" dirty="0"/>
          </a:p>
        </p:txBody>
      </p:sp>
      <p:sp>
        <p:nvSpPr>
          <p:cNvPr id="4" name="Rectangle 3"/>
          <p:cNvSpPr/>
          <p:nvPr/>
        </p:nvSpPr>
        <p:spPr>
          <a:xfrm>
            <a:off x="2813535" y="3493532"/>
            <a:ext cx="1272721" cy="523220"/>
          </a:xfrm>
          <a:prstGeom prst="rect">
            <a:avLst/>
          </a:prstGeom>
        </p:spPr>
        <p:txBody>
          <a:bodyPr wrap="none">
            <a:spAutoFit/>
          </a:bodyPr>
          <a:lstStyle/>
          <a:p>
            <a:r>
              <a:rPr lang="en-US" sz="2800" dirty="0" smtClean="0">
                <a:solidFill>
                  <a:srgbClr val="FFFFFF"/>
                </a:solidFill>
              </a:rPr>
              <a:t>Editors</a:t>
            </a:r>
          </a:p>
        </p:txBody>
      </p:sp>
      <p:sp>
        <p:nvSpPr>
          <p:cNvPr id="5" name="Content Placeholder 2"/>
          <p:cNvSpPr>
            <a:spLocks noGrp="1"/>
          </p:cNvSpPr>
          <p:nvPr>
            <p:ph type="body" sz="quarter" idx="4294967295"/>
          </p:nvPr>
        </p:nvSpPr>
        <p:spPr>
          <a:xfrm>
            <a:off x="2820781" y="3984913"/>
            <a:ext cx="7685500" cy="923330"/>
          </a:xfrm>
          <a:prstGeom prst="rect">
            <a:avLst/>
          </a:prstGeom>
        </p:spPr>
        <p:txBody>
          <a:bodyPr/>
          <a:lstStyle/>
          <a:p>
            <a:r>
              <a:rPr lang="en-US" sz="2400" dirty="0" smtClean="0">
                <a:latin typeface="+mn-lt"/>
              </a:rPr>
              <a:t>Visual Studio, Text, Cloud editors</a:t>
            </a:r>
          </a:p>
          <a:p>
            <a:r>
              <a:rPr lang="en-US" sz="2400" dirty="0" smtClean="0">
                <a:latin typeface="+mn-lt"/>
              </a:rPr>
              <a:t>No editors (command line)</a:t>
            </a:r>
          </a:p>
        </p:txBody>
      </p:sp>
      <p:sp>
        <p:nvSpPr>
          <p:cNvPr id="9" name="Rectangle 8"/>
          <p:cNvSpPr/>
          <p:nvPr/>
        </p:nvSpPr>
        <p:spPr>
          <a:xfrm>
            <a:off x="2813535" y="5080145"/>
            <a:ext cx="5259838" cy="523220"/>
          </a:xfrm>
          <a:prstGeom prst="rect">
            <a:avLst/>
          </a:prstGeom>
        </p:spPr>
        <p:txBody>
          <a:bodyPr wrap="none">
            <a:spAutoFit/>
          </a:bodyPr>
          <a:lstStyle/>
          <a:p>
            <a:r>
              <a:rPr lang="en-US" sz="2800" dirty="0" smtClean="0">
                <a:solidFill>
                  <a:srgbClr val="FFFFFF"/>
                </a:solidFill>
              </a:rPr>
              <a:t>Open Source with Contributions</a:t>
            </a:r>
          </a:p>
        </p:txBody>
      </p:sp>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2820781" y="1958062"/>
            <a:ext cx="1511952" cy="523220"/>
          </a:xfrm>
          <a:prstGeom prst="rect">
            <a:avLst/>
          </a:prstGeom>
        </p:spPr>
        <p:txBody>
          <a:bodyPr wrap="none">
            <a:spAutoFit/>
          </a:bodyPr>
          <a:lstStyle/>
          <a:p>
            <a:r>
              <a:rPr lang="en-US" sz="2800" dirty="0" smtClean="0">
                <a:solidFill>
                  <a:srgbClr val="FFFFFF"/>
                </a:solidFill>
              </a:rPr>
              <a:t>Runtime</a:t>
            </a:r>
          </a:p>
        </p:txBody>
      </p:sp>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Content Placeholder 2"/>
          <p:cNvSpPr>
            <a:spLocks noGrp="1"/>
          </p:cNvSpPr>
          <p:nvPr>
            <p:ph type="body" sz="quarter" idx="4294967295"/>
          </p:nvPr>
        </p:nvSpPr>
        <p:spPr>
          <a:xfrm>
            <a:off x="2784860" y="2520813"/>
            <a:ext cx="7685500" cy="517065"/>
          </a:xfrm>
          <a:prstGeom prst="rect">
            <a:avLst/>
          </a:prstGeom>
        </p:spPr>
        <p:txBody>
          <a:bodyPr/>
          <a:lstStyle/>
          <a:p>
            <a:r>
              <a:rPr lang="en-US" sz="2400" dirty="0" smtClean="0">
                <a:latin typeface="+mn-lt"/>
              </a:rPr>
              <a:t>Windows, Mac, Linux</a:t>
            </a: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gr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Rectangle 2"/>
          <p:cNvSpPr/>
          <p:nvPr/>
        </p:nvSpPr>
        <p:spPr>
          <a:xfrm>
            <a:off x="2237665" y="5131742"/>
            <a:ext cx="606256" cy="369332"/>
          </a:xfrm>
          <a:prstGeom prst="rect">
            <a:avLst/>
          </a:prstGeom>
        </p:spPr>
        <p:txBody>
          <a:bodyPr wrap="none">
            <a:spAutoFit/>
          </a:bodyPr>
          <a:lstStyle/>
          <a:p>
            <a:r>
              <a:rPr lang="en-US" dirty="0" smtClean="0">
                <a:solidFill>
                  <a:srgbClr val="FFFFFF"/>
                </a:solidFill>
              </a:rPr>
              <a:t>OSS</a:t>
            </a:r>
            <a:endParaRPr lang="en-US" dirty="0">
              <a:solidFill>
                <a:srgbClr val="FFFFFF"/>
              </a:solidFill>
            </a:endParaRPr>
          </a:p>
        </p:txBody>
      </p:sp>
    </p:spTree>
    <p:extLst>
      <p:ext uri="{BB962C8B-B14F-4D97-AF65-F5344CB8AC3E}">
        <p14:creationId xmlns:p14="http://schemas.microsoft.com/office/powerpoint/2010/main" val="17177633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a:t>
            </a:r>
            <a:r>
              <a:rPr lang="en-US" dirty="0" err="1" smtClean="0"/>
              <a:t>vNext</a:t>
            </a:r>
            <a:r>
              <a:rPr lang="en-US" dirty="0" smtClean="0"/>
              <a:t> - Summary</a:t>
            </a:r>
            <a:endParaRPr lang="en-US" dirty="0"/>
          </a:p>
        </p:txBody>
      </p:sp>
      <p:graphicFrame>
        <p:nvGraphicFramePr>
          <p:cNvPr id="4" name="Table 3"/>
          <p:cNvGraphicFramePr>
            <a:graphicFrameLocks noGrp="1"/>
          </p:cNvGraphicFramePr>
          <p:nvPr>
            <p:extLst/>
          </p:nvPr>
        </p:nvGraphicFramePr>
        <p:xfrm>
          <a:off x="577949" y="2603120"/>
          <a:ext cx="11373923" cy="3403998"/>
        </p:xfrm>
        <a:graphic>
          <a:graphicData uri="http://schemas.openxmlformats.org/drawingml/2006/table">
            <a:tbl>
              <a:tblPr firstRow="1" bandRow="1">
                <a:tableStyleId>{3B4B98B0-60AC-42C2-AFA5-B58CD77FA1E5}</a:tableStyleId>
              </a:tblPr>
              <a:tblGrid>
                <a:gridCol w="6148067"/>
                <a:gridCol w="1434548"/>
                <a:gridCol w="3791308"/>
              </a:tblGrid>
              <a:tr h="378222">
                <a:tc>
                  <a:txBody>
                    <a:bodyPr/>
                    <a:lstStyle/>
                    <a:p>
                      <a:pPr algn="ctr"/>
                      <a:r>
                        <a:rPr lang="en-US" sz="1800" dirty="0" smtClean="0"/>
                        <a:t>Feature</a:t>
                      </a:r>
                      <a:endParaRPr lang="en-US" sz="1800" dirty="0"/>
                    </a:p>
                  </a:txBody>
                  <a:tcPr marL="93260" marR="93260" marT="46630" marB="46630"/>
                </a:tc>
                <a:tc>
                  <a:txBody>
                    <a:bodyPr/>
                    <a:lstStyle/>
                    <a:p>
                      <a:pPr algn="ctr"/>
                      <a:r>
                        <a:rPr lang="en-US" sz="1800" dirty="0" smtClean="0"/>
                        <a:t>.NET </a:t>
                      </a:r>
                      <a:r>
                        <a:rPr lang="en-US" sz="1800" dirty="0" err="1" smtClean="0"/>
                        <a:t>vNext</a:t>
                      </a:r>
                      <a:endParaRPr lang="en-US" sz="1800" dirty="0"/>
                    </a:p>
                  </a:txBody>
                  <a:tcPr marL="93260" marR="93260" marT="46630" marB="46630"/>
                </a:tc>
                <a:tc>
                  <a:txBody>
                    <a:bodyPr/>
                    <a:lstStyle/>
                    <a:p>
                      <a:pPr algn="ctr"/>
                      <a:r>
                        <a:rPr lang="en-US" sz="1800" dirty="0" smtClean="0"/>
                        <a:t>.NET </a:t>
                      </a:r>
                      <a:r>
                        <a:rPr lang="en-US" sz="1800" dirty="0" err="1" smtClean="0"/>
                        <a:t>vNext</a:t>
                      </a:r>
                      <a:r>
                        <a:rPr lang="en-US" sz="1800" dirty="0" smtClean="0"/>
                        <a:t> (Cloud Optimized)</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Cloud Ready</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Modular</a:t>
                      </a:r>
                      <a:r>
                        <a:rPr lang="en-US" sz="1800" baseline="0" dirty="0" smtClean="0"/>
                        <a:t> Design</a:t>
                      </a:r>
                      <a:endParaRPr lang="en-US" sz="1800" dirty="0" smtClean="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Dependency Injection</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Consistent</a:t>
                      </a:r>
                      <a:r>
                        <a:rPr lang="en-US" sz="1800" baseline="0" dirty="0" smtClean="0"/>
                        <a:t> Tracing / Debugging</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r>
                        <a:rPr lang="en-US" sz="1800" dirty="0" smtClean="0"/>
                        <a:t>Faster Development (No</a:t>
                      </a:r>
                      <a:r>
                        <a:rPr lang="en-US" sz="1800" baseline="0" dirty="0" smtClean="0"/>
                        <a:t> Build Step)</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Open Source</a:t>
                      </a:r>
                    </a:p>
                  </a:txBody>
                  <a:tcPr marL="93260" marR="93260" marT="46630" marB="46630"/>
                </a:tc>
                <a:tc>
                  <a:txBody>
                    <a:bodyPr/>
                    <a:lstStyle/>
                    <a:p>
                      <a:pPr algn="ctr"/>
                      <a:r>
                        <a:rPr lang="en-US" sz="1800" dirty="0" smtClean="0"/>
                        <a:t>*</a:t>
                      </a:r>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Full Side by Side</a:t>
                      </a:r>
                      <a:r>
                        <a:rPr lang="en-US" sz="1800" baseline="0" dirty="0" smtClean="0"/>
                        <a:t> (framework deployed inside application)</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r h="37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Fast startup, Low</a:t>
                      </a:r>
                      <a:r>
                        <a:rPr lang="en-US" sz="1800" baseline="0" dirty="0" smtClean="0"/>
                        <a:t> memory / High throughput (best of class)</a:t>
                      </a:r>
                      <a:endParaRPr lang="en-US" sz="1800" dirty="0" smtClean="0"/>
                    </a:p>
                  </a:txBody>
                  <a:tcPr marL="93260" marR="93260" marT="46630" marB="46630"/>
                </a:tc>
                <a:tc>
                  <a:txBody>
                    <a:bodyPr/>
                    <a:lstStyle/>
                    <a:p>
                      <a:endParaRPr lang="en-US" sz="1800" dirty="0"/>
                    </a:p>
                  </a:txBody>
                  <a:tcPr marL="93260" marR="93260" marT="46630" marB="46630"/>
                </a:tc>
                <a:tc>
                  <a:txBody>
                    <a:bodyPr/>
                    <a:lstStyle/>
                    <a:p>
                      <a:pPr algn="ctr"/>
                      <a:r>
                        <a:rPr lang="en-US" sz="1800" dirty="0" smtClean="0"/>
                        <a:t>*</a:t>
                      </a:r>
                      <a:endParaRPr lang="en-US" sz="1800" dirty="0"/>
                    </a:p>
                  </a:txBody>
                  <a:tcPr marL="93260" marR="93260" marT="46630" marB="46630"/>
                </a:tc>
              </a:tr>
            </a:tbl>
          </a:graphicData>
        </a:graphic>
      </p:graphicFrame>
      <p:sp>
        <p:nvSpPr>
          <p:cNvPr id="3" name="TextBox 2"/>
          <p:cNvSpPr txBox="1"/>
          <p:nvPr/>
        </p:nvSpPr>
        <p:spPr>
          <a:xfrm>
            <a:off x="464821" y="1744662"/>
            <a:ext cx="11507688" cy="849463"/>
          </a:xfrm>
          <a:prstGeom prst="rect">
            <a:avLst/>
          </a:prstGeom>
          <a:noFill/>
        </p:spPr>
        <p:txBody>
          <a:bodyPr wrap="square" lIns="182880" tIns="146304" rIns="182880" bIns="146304" rtlCol="0">
            <a:spAutoFit/>
          </a:bodyPr>
          <a:lstStyle/>
          <a:p>
            <a:r>
              <a:rPr lang="en-US" sz="3600" dirty="0">
                <a:solidFill>
                  <a:srgbClr val="FFFFFF"/>
                </a:solidFill>
              </a:rPr>
              <a:t>MVC, Web API, Web Pages 6, </a:t>
            </a:r>
            <a:r>
              <a:rPr lang="en-US" sz="3600" dirty="0" err="1">
                <a:solidFill>
                  <a:srgbClr val="FFFFFF"/>
                </a:solidFill>
              </a:rPr>
              <a:t>SignalR</a:t>
            </a:r>
            <a:r>
              <a:rPr lang="en-US" sz="3600" dirty="0">
                <a:solidFill>
                  <a:srgbClr val="FFFFFF"/>
                </a:solidFill>
              </a:rPr>
              <a:t> 3, EF 7</a:t>
            </a:r>
          </a:p>
        </p:txBody>
      </p:sp>
    </p:spTree>
    <p:extLst>
      <p:ext uri="{BB962C8B-B14F-4D97-AF65-F5344CB8AC3E}">
        <p14:creationId xmlns:p14="http://schemas.microsoft.com/office/powerpoint/2010/main" val="31159959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a:t>
            </a:r>
            <a:r>
              <a:rPr lang="en-US" dirty="0" err="1" smtClean="0"/>
              <a:t>vNext</a:t>
            </a:r>
            <a:r>
              <a:rPr lang="en-US" dirty="0" smtClean="0"/>
              <a:t> - Compatibility</a:t>
            </a:r>
            <a:endParaRPr lang="en-US" dirty="0"/>
          </a:p>
        </p:txBody>
      </p:sp>
      <p:sp>
        <p:nvSpPr>
          <p:cNvPr id="3" name="Text Placeholder 2"/>
          <p:cNvSpPr>
            <a:spLocks noGrp="1"/>
          </p:cNvSpPr>
          <p:nvPr>
            <p:ph type="body" sz="quarter" idx="10"/>
          </p:nvPr>
        </p:nvSpPr>
        <p:spPr>
          <a:xfrm>
            <a:off x="385533" y="1287462"/>
            <a:ext cx="11375536" cy="6180153"/>
          </a:xfrm>
        </p:spPr>
        <p:txBody>
          <a:bodyPr/>
          <a:lstStyle/>
          <a:p>
            <a:r>
              <a:rPr lang="en-US" sz="3200" dirty="0" smtClean="0"/>
              <a:t>Web Forms, MVC 5, Web API 2, Web Pages 3, </a:t>
            </a:r>
            <a:r>
              <a:rPr lang="en-US" sz="3200" dirty="0" err="1" smtClean="0"/>
              <a:t>SignalR</a:t>
            </a:r>
            <a:r>
              <a:rPr lang="en-US" sz="3200" dirty="0" smtClean="0"/>
              <a:t> 2, EF 6</a:t>
            </a:r>
          </a:p>
          <a:p>
            <a:pPr lvl="1"/>
            <a:r>
              <a:rPr lang="en-US" dirty="0" smtClean="0"/>
              <a:t>Fully supported on .NET </a:t>
            </a:r>
            <a:r>
              <a:rPr lang="en-US" dirty="0" err="1" smtClean="0"/>
              <a:t>vNext</a:t>
            </a:r>
            <a:endParaRPr lang="en-US" dirty="0" smtClean="0"/>
          </a:p>
          <a:p>
            <a:pPr marL="342900" lvl="1" indent="0">
              <a:buNone/>
            </a:pPr>
            <a:r>
              <a:rPr lang="en-US" dirty="0" smtClean="0"/>
              <a:t> </a:t>
            </a:r>
          </a:p>
          <a:p>
            <a:r>
              <a:rPr lang="en-US" sz="3200" dirty="0" smtClean="0"/>
              <a:t>MVC, Web API, Web Pages 6, </a:t>
            </a:r>
            <a:r>
              <a:rPr lang="en-US" sz="3200" dirty="0" err="1" smtClean="0"/>
              <a:t>SignalR</a:t>
            </a:r>
            <a:r>
              <a:rPr lang="en-US" sz="3200" dirty="0" smtClean="0"/>
              <a:t> 3, EF 7</a:t>
            </a:r>
          </a:p>
          <a:p>
            <a:pPr lvl="1"/>
            <a:r>
              <a:rPr lang="en-US" dirty="0" smtClean="0"/>
              <a:t>Breaking changes:</a:t>
            </a:r>
          </a:p>
          <a:p>
            <a:pPr lvl="2"/>
            <a:r>
              <a:rPr lang="en-US" dirty="0" smtClean="0"/>
              <a:t>New project system</a:t>
            </a:r>
          </a:p>
          <a:p>
            <a:pPr lvl="2"/>
            <a:r>
              <a:rPr lang="en-US" dirty="0" smtClean="0"/>
              <a:t>New configuration system</a:t>
            </a:r>
          </a:p>
          <a:p>
            <a:pPr lvl="2"/>
            <a:r>
              <a:rPr lang="en-US" dirty="0" smtClean="0"/>
              <a:t>MVC </a:t>
            </a:r>
            <a:r>
              <a:rPr lang="en-US" dirty="0"/>
              <a:t>/ Web </a:t>
            </a:r>
            <a:r>
              <a:rPr lang="en-US" dirty="0" smtClean="0"/>
              <a:t>API / Web Pages </a:t>
            </a:r>
            <a:r>
              <a:rPr lang="en-US" dirty="0"/>
              <a:t>merge </a:t>
            </a:r>
            <a:endParaRPr lang="en-US" dirty="0" smtClean="0"/>
          </a:p>
          <a:p>
            <a:pPr lvl="2"/>
            <a:r>
              <a:rPr lang="en-US" dirty="0"/>
              <a:t>No </a:t>
            </a:r>
            <a:r>
              <a:rPr lang="en-US" dirty="0" err="1"/>
              <a:t>System.Web</a:t>
            </a:r>
            <a:r>
              <a:rPr lang="en-US" dirty="0"/>
              <a:t>, </a:t>
            </a:r>
            <a:r>
              <a:rPr lang="en-US" dirty="0" smtClean="0"/>
              <a:t>new </a:t>
            </a:r>
            <a:r>
              <a:rPr lang="en-US" dirty="0"/>
              <a:t>lightweight </a:t>
            </a:r>
            <a:r>
              <a:rPr lang="en-US" dirty="0" err="1"/>
              <a:t>HttpContext</a:t>
            </a:r>
            <a:r>
              <a:rPr lang="en-US" dirty="0"/>
              <a:t> (not </a:t>
            </a:r>
            <a:r>
              <a:rPr lang="en-US" dirty="0" err="1" smtClean="0"/>
              <a:t>System.Net.Http</a:t>
            </a:r>
            <a:r>
              <a:rPr lang="en-US" dirty="0"/>
              <a:t>)</a:t>
            </a:r>
            <a:endParaRPr lang="en-US" dirty="0" smtClean="0"/>
          </a:p>
          <a:p>
            <a:r>
              <a:rPr lang="en-US" sz="3200" dirty="0" smtClean="0"/>
              <a:t>.NET </a:t>
            </a:r>
            <a:r>
              <a:rPr lang="en-US" sz="3200" dirty="0" err="1" smtClean="0"/>
              <a:t>vNext</a:t>
            </a:r>
            <a:r>
              <a:rPr lang="en-US" sz="3200" dirty="0" smtClean="0"/>
              <a:t> (Cloud Optimized)</a:t>
            </a:r>
          </a:p>
          <a:p>
            <a:pPr lvl="1"/>
            <a:r>
              <a:rPr lang="en-US" dirty="0" smtClean="0"/>
              <a:t>Subset of the .NET </a:t>
            </a:r>
            <a:r>
              <a:rPr lang="en-US" dirty="0" err="1" smtClean="0"/>
              <a:t>vNext</a:t>
            </a:r>
            <a:r>
              <a:rPr lang="en-US" dirty="0" smtClean="0"/>
              <a:t> Framework</a:t>
            </a:r>
          </a:p>
          <a:p>
            <a:pPr lvl="2"/>
            <a:r>
              <a:rPr lang="en-US" dirty="0" smtClean="0"/>
              <a:t>Things you depend on might not be available yet (images, </a:t>
            </a:r>
            <a:r>
              <a:rPr lang="en-US" dirty="0" err="1" smtClean="0"/>
              <a:t>etc</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34566431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207475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Rectangle 3"/>
          <p:cNvSpPr/>
          <p:nvPr/>
        </p:nvSpPr>
        <p:spPr bwMode="auto">
          <a:xfrm>
            <a:off x="467184" y="1363662"/>
            <a:ext cx="10018254" cy="5257800"/>
          </a:xfrm>
          <a:prstGeom prst="rect">
            <a:avLst/>
          </a:prstGeom>
          <a:solidFill>
            <a:schemeClr val="tx1"/>
          </a:solidFill>
          <a:ln w="25400" cap="flat" cmpd="sng" algn="ctr">
            <a:noFill/>
            <a:prstDash val="solid"/>
            <a:headEnd type="none" w="med" len="med"/>
            <a:tailEnd type="none" w="med" len="med"/>
          </a:ln>
          <a:effectLst/>
        </p:spPr>
        <p:txBody>
          <a:bodyPr vert="horz" wrap="square" lIns="186521" tIns="186521" rIns="91374" bIns="73099" numCol="1" rtlCol="0" anchor="t" anchorCtr="0" compatLnSpc="1">
            <a:prstTxWarp prst="textNoShape">
              <a:avLst/>
            </a:prstTxWarp>
          </a:bodyPr>
          <a:lstStyle/>
          <a:p>
            <a:pPr defTabSz="932289"/>
            <a:endParaRPr lang="en-US" dirty="0">
              <a:gradFill>
                <a:gsLst>
                  <a:gs pos="58716">
                    <a:srgbClr val="002050"/>
                  </a:gs>
                  <a:gs pos="37000">
                    <a:srgbClr val="002050"/>
                  </a:gs>
                </a:gsLst>
                <a:lin ang="5400000" scaled="1"/>
              </a:gradFill>
              <a:latin typeface="Segoe UI Light"/>
            </a:endParaRPr>
          </a:p>
        </p:txBody>
      </p:sp>
      <p:sp>
        <p:nvSpPr>
          <p:cNvPr id="31" name="Rectangle 30"/>
          <p:cNvSpPr/>
          <p:nvPr/>
        </p:nvSpPr>
        <p:spPr>
          <a:xfrm>
            <a:off x="559463" y="1514664"/>
            <a:ext cx="2262864" cy="939809"/>
          </a:xfrm>
          <a:prstGeom prst="rect">
            <a:avLst/>
          </a:prstGeom>
        </p:spPr>
        <p:txBody>
          <a:bodyPr wrap="none">
            <a:spAutoFit/>
          </a:bodyPr>
          <a:lstStyle/>
          <a:p>
            <a:pPr defTabSz="932289"/>
            <a:r>
              <a:rPr lang="en-US" sz="5507" spc="-102" dirty="0">
                <a:ln w="3175">
                  <a:noFill/>
                </a:ln>
                <a:gradFill>
                  <a:gsLst>
                    <a:gs pos="58716">
                      <a:srgbClr val="002050"/>
                    </a:gs>
                    <a:gs pos="37000">
                      <a:srgbClr val="002050"/>
                    </a:gs>
                  </a:gsLst>
                  <a:lin ang="5400000" scaled="1"/>
                </a:gradFill>
                <a:cs typeface="Segoe UI" pitchFamily="34" charset="0"/>
              </a:rPr>
              <a:t>.</a:t>
            </a:r>
            <a:r>
              <a:rPr lang="en-US" sz="5507" spc="-102" dirty="0" err="1">
                <a:ln w="3175">
                  <a:noFill/>
                </a:ln>
                <a:gradFill>
                  <a:gsLst>
                    <a:gs pos="58716">
                      <a:srgbClr val="002050"/>
                    </a:gs>
                    <a:gs pos="37000">
                      <a:srgbClr val="002050"/>
                    </a:gs>
                  </a:gsLst>
                  <a:lin ang="5400000" scaled="1"/>
                </a:gradFill>
                <a:cs typeface="Segoe UI" pitchFamily="34" charset="0"/>
              </a:rPr>
              <a:t>NET</a:t>
            </a:r>
            <a:r>
              <a:rPr lang="en-US" sz="2400" spc="-102" dirty="0" err="1">
                <a:ln w="3175">
                  <a:noFill/>
                </a:ln>
                <a:gradFill>
                  <a:gsLst>
                    <a:gs pos="58716">
                      <a:srgbClr val="002050"/>
                    </a:gs>
                    <a:gs pos="37000">
                      <a:srgbClr val="002050"/>
                    </a:gs>
                  </a:gsLst>
                  <a:lin ang="5400000" scaled="1"/>
                </a:gradFill>
                <a:cs typeface="Segoe UI" pitchFamily="34" charset="0"/>
              </a:rPr>
              <a:t>vNext</a:t>
            </a:r>
            <a:endParaRPr lang="en-US" dirty="0">
              <a:gradFill>
                <a:gsLst>
                  <a:gs pos="58716">
                    <a:srgbClr val="002050"/>
                  </a:gs>
                  <a:gs pos="37000">
                    <a:srgbClr val="002050"/>
                  </a:gs>
                </a:gsLst>
                <a:lin ang="5400000" scaled="1"/>
              </a:gradFill>
              <a:latin typeface="Segoe UI Light"/>
            </a:endParaRPr>
          </a:p>
        </p:txBody>
      </p:sp>
      <p:sp>
        <p:nvSpPr>
          <p:cNvPr id="6" name="Rectangle 5"/>
          <p:cNvSpPr/>
          <p:nvPr/>
        </p:nvSpPr>
        <p:spPr bwMode="auto">
          <a:xfrm>
            <a:off x="6637051" y="1529590"/>
            <a:ext cx="3724214" cy="3567872"/>
          </a:xfrm>
          <a:prstGeom prst="rect">
            <a:avLst/>
          </a:prstGeom>
          <a:solidFill>
            <a:srgbClr val="0072C6"/>
          </a:solidFill>
          <a:ln w="25400" cap="flat" cmpd="sng" algn="ctr">
            <a:noFill/>
            <a:prstDash val="solid"/>
            <a:headEnd type="none" w="med" len="med"/>
            <a:tailEnd type="none" w="med" len="med"/>
          </a:ln>
          <a:effectLst/>
        </p:spPr>
        <p:txBody>
          <a:bodyPr vert="horz" wrap="square" lIns="746083" tIns="279781" rIns="91423" bIns="0" numCol="1" rtlCol="0" anchor="t" anchorCtr="0" compatLnSpc="1">
            <a:prstTxWarp prst="textNoShape">
              <a:avLst/>
            </a:prstTxWarp>
          </a:bodyPr>
          <a:lstStyle/>
          <a:p>
            <a:pPr defTabSz="932289"/>
            <a:endParaRPr lang="en-US" sz="2856" dirty="0">
              <a:gradFill>
                <a:gsLst>
                  <a:gs pos="14679">
                    <a:srgbClr val="FFFFFF"/>
                  </a:gs>
                  <a:gs pos="38000">
                    <a:srgbClr val="FFFFFF"/>
                  </a:gs>
                </a:gsLst>
                <a:lin ang="5400000" scaled="1"/>
              </a:gradFill>
              <a:latin typeface="Segoe UI Light"/>
            </a:endParaRPr>
          </a:p>
        </p:txBody>
      </p:sp>
      <p:grpSp>
        <p:nvGrpSpPr>
          <p:cNvPr id="51" name="Group 50"/>
          <p:cNvGrpSpPr/>
          <p:nvPr/>
        </p:nvGrpSpPr>
        <p:grpSpPr>
          <a:xfrm>
            <a:off x="6791416" y="1686574"/>
            <a:ext cx="3617821" cy="759617"/>
            <a:chOff x="6791416" y="1686574"/>
            <a:chExt cx="3617821" cy="759617"/>
          </a:xfrm>
        </p:grpSpPr>
        <p:grpSp>
          <p:nvGrpSpPr>
            <p:cNvPr id="14" name="Group 13"/>
            <p:cNvGrpSpPr>
              <a:grpSpLocks noChangeAspect="1"/>
            </p:cNvGrpSpPr>
            <p:nvPr/>
          </p:nvGrpSpPr>
          <p:grpSpPr>
            <a:xfrm>
              <a:off x="6791416" y="1686574"/>
              <a:ext cx="762459" cy="759617"/>
              <a:chOff x="6340976" y="2940982"/>
              <a:chExt cx="1035346" cy="1031490"/>
            </a:xfrm>
          </p:grpSpPr>
          <p:sp>
            <p:nvSpPr>
              <p:cNvPr id="15" name="Oval 14"/>
              <p:cNvSpPr/>
              <p:nvPr/>
            </p:nvSpPr>
            <p:spPr bwMode="auto">
              <a:xfrm>
                <a:off x="6340976" y="2940982"/>
                <a:ext cx="1035346" cy="1031490"/>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sp>
            <p:nvSpPr>
              <p:cNvPr id="16" name="Freeform 10"/>
              <p:cNvSpPr>
                <a:spLocks noEditPoints="1"/>
              </p:cNvSpPr>
              <p:nvPr/>
            </p:nvSpPr>
            <p:spPr bwMode="black">
              <a:xfrm>
                <a:off x="6485211" y="3086920"/>
                <a:ext cx="458318" cy="290283"/>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57" tIns="36379" rIns="72757" bIns="36379" numCol="1" anchor="t" anchorCtr="0" compatLnSpc="1">
                <a:prstTxWarp prst="textNoShape">
                  <a:avLst/>
                </a:prstTxWarp>
              </a:bodyPr>
              <a:lstStyle/>
              <a:p>
                <a:pPr defTabSz="727562"/>
                <a:endParaRPr lang="en-US" sz="1432">
                  <a:gradFill>
                    <a:gsLst>
                      <a:gs pos="14679">
                        <a:srgbClr val="FFFFFF"/>
                      </a:gs>
                      <a:gs pos="38000">
                        <a:srgbClr val="FFFFFF"/>
                      </a:gs>
                    </a:gsLst>
                    <a:lin ang="5400000" scaled="1"/>
                  </a:gradFill>
                  <a:cs typeface="Segoe UI Light" pitchFamily="34" charset="0"/>
                </a:endParaRPr>
              </a:p>
            </p:txBody>
          </p:sp>
          <p:grpSp>
            <p:nvGrpSpPr>
              <p:cNvPr id="17" name="Group 16"/>
              <p:cNvGrpSpPr>
                <a:grpSpLocks noChangeAspect="1"/>
              </p:cNvGrpSpPr>
              <p:nvPr/>
            </p:nvGrpSpPr>
            <p:grpSpPr>
              <a:xfrm>
                <a:off x="6771594" y="3406595"/>
                <a:ext cx="400976" cy="420794"/>
                <a:chOff x="2870057" y="3971122"/>
                <a:chExt cx="478391" cy="502036"/>
              </a:xfrm>
            </p:grpSpPr>
            <p:pic>
              <p:nvPicPr>
                <p:cNvPr id="18"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3077831" y="3979427"/>
                  <a:ext cx="270617" cy="428478"/>
                </a:xfrm>
                <a:prstGeom prst="rect">
                  <a:avLst/>
                </a:prstGeom>
                <a:noFill/>
              </p:spPr>
            </p:pic>
            <p:pic>
              <p:nvPicPr>
                <p:cNvPr id="19" name="Picture 2" descr="\\MAGNUM\Projects\Microsoft\Cloud Power FY12\Design\Icons\PNGs\Server_2.png"/>
                <p:cNvPicPr>
                  <a:picLocks noChangeAspect="1" noChangeArrowheads="1"/>
                </p:cNvPicPr>
                <p:nvPr/>
              </p:nvPicPr>
              <p:blipFill rotWithShape="1">
                <a:blip r:embed="rId3" cstate="print">
                  <a:lum bright="100000"/>
                </a:blip>
                <a:srcRect l="23785" t="10057" r="26214" b="10776"/>
                <a:stretch/>
              </p:blipFill>
              <p:spPr bwMode="auto">
                <a:xfrm>
                  <a:off x="2870057" y="3971122"/>
                  <a:ext cx="317075" cy="502036"/>
                </a:xfrm>
                <a:prstGeom prst="rect">
                  <a:avLst/>
                </a:prstGeom>
                <a:noFill/>
              </p:spPr>
            </p:pic>
          </p:grpSp>
        </p:grpSp>
        <p:sp>
          <p:nvSpPr>
            <p:cNvPr id="8" name="Rectangle 7"/>
            <p:cNvSpPr/>
            <p:nvPr/>
          </p:nvSpPr>
          <p:spPr>
            <a:xfrm>
              <a:off x="7591478" y="1754842"/>
              <a:ext cx="281775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Web and services</a:t>
              </a:r>
            </a:p>
          </p:txBody>
        </p:sp>
      </p:grpSp>
      <p:sp>
        <p:nvSpPr>
          <p:cNvPr id="2" name="Title 1"/>
          <p:cNvSpPr>
            <a:spLocks noGrp="1"/>
          </p:cNvSpPr>
          <p:nvPr>
            <p:ph type="title"/>
          </p:nvPr>
        </p:nvSpPr>
        <p:spPr/>
        <p:txBody>
          <a:bodyPr/>
          <a:lstStyle/>
          <a:p>
            <a:r>
              <a:rPr lang="en-US" dirty="0" smtClean="0"/>
              <a:t>Future of .NET</a:t>
            </a:r>
            <a:endParaRPr lang="en-US" dirty="0"/>
          </a:p>
        </p:txBody>
      </p:sp>
      <p:sp>
        <p:nvSpPr>
          <p:cNvPr id="5" name="Rectangle 4"/>
          <p:cNvSpPr/>
          <p:nvPr/>
        </p:nvSpPr>
        <p:spPr bwMode="auto">
          <a:xfrm>
            <a:off x="2815340" y="1529590"/>
            <a:ext cx="3733413" cy="3567872"/>
          </a:xfrm>
          <a:prstGeom prst="rect">
            <a:avLst/>
          </a:prstGeom>
          <a:solidFill>
            <a:srgbClr val="7FBA00"/>
          </a:solidFill>
          <a:ln w="25400" cap="flat" cmpd="sng" algn="ctr">
            <a:noFill/>
            <a:prstDash val="solid"/>
            <a:headEnd type="none" w="med" len="med"/>
            <a:tailEnd type="none" w="med" len="med"/>
          </a:ln>
          <a:effectLst/>
        </p:spPr>
        <p:txBody>
          <a:bodyPr vert="horz" wrap="square" lIns="746083" tIns="279781" rIns="91423" bIns="91427" numCol="1" rtlCol="0" anchor="t" anchorCtr="0" compatLnSpc="1">
            <a:prstTxWarp prst="textNoShape">
              <a:avLst/>
            </a:prstTxWarp>
          </a:bodyPr>
          <a:lstStyle/>
          <a:p>
            <a:pPr defTabSz="932289"/>
            <a:r>
              <a:rPr lang="en-US" sz="2856" dirty="0" smtClean="0">
                <a:gradFill>
                  <a:gsLst>
                    <a:gs pos="14679">
                      <a:srgbClr val="FFFFFF"/>
                    </a:gs>
                    <a:gs pos="38000">
                      <a:srgbClr val="FFFFFF"/>
                    </a:gs>
                  </a:gsLst>
                  <a:lin ang="5400000" scaled="1"/>
                </a:gradFill>
                <a:latin typeface="Segoe UI Light"/>
              </a:rPr>
              <a:t>  </a:t>
            </a:r>
            <a:endParaRPr lang="en-US" sz="2856" dirty="0">
              <a:gradFill>
                <a:gsLst>
                  <a:gs pos="14679">
                    <a:srgbClr val="FFFFFF"/>
                  </a:gs>
                  <a:gs pos="38000">
                    <a:srgbClr val="FFFFFF"/>
                  </a:gs>
                </a:gsLst>
                <a:lin ang="5400000" scaled="1"/>
              </a:gradFill>
              <a:latin typeface="Segoe UI Light"/>
            </a:endParaRPr>
          </a:p>
        </p:txBody>
      </p:sp>
      <p:sp>
        <p:nvSpPr>
          <p:cNvPr id="23" name="Rectangle 22"/>
          <p:cNvSpPr/>
          <p:nvPr/>
        </p:nvSpPr>
        <p:spPr bwMode="auto">
          <a:xfrm>
            <a:off x="467184" y="3574606"/>
            <a:ext cx="9894082" cy="1356283"/>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dirty="0">
              <a:gradFill>
                <a:gsLst>
                  <a:gs pos="14679">
                    <a:srgbClr val="FFFFFF"/>
                  </a:gs>
                  <a:gs pos="38000">
                    <a:srgbClr val="FFFFFF"/>
                  </a:gs>
                </a:gsLst>
                <a:lin ang="5400000" scaled="1"/>
              </a:gradFill>
            </a:endParaRPr>
          </a:p>
        </p:txBody>
      </p:sp>
      <p:sp>
        <p:nvSpPr>
          <p:cNvPr id="25" name="Rectangle 24"/>
          <p:cNvSpPr/>
          <p:nvPr/>
        </p:nvSpPr>
        <p:spPr>
          <a:xfrm>
            <a:off x="2815339"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Device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Native compilation</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Cross-device enabled</a:t>
            </a:r>
          </a:p>
        </p:txBody>
      </p:sp>
      <p:sp>
        <p:nvSpPr>
          <p:cNvPr id="26" name="Rectangle 25"/>
          <p:cNvSpPr/>
          <p:nvPr/>
        </p:nvSpPr>
        <p:spPr>
          <a:xfrm>
            <a:off x="6637051" y="3667822"/>
            <a:ext cx="3077916" cy="1169850"/>
          </a:xfrm>
          <a:prstGeom prst="rect">
            <a:avLst/>
          </a:prstGeom>
        </p:spPr>
        <p:txBody>
          <a:bodyPr wrap="none" lIns="186521" tIns="93260">
            <a:spAutoFit/>
          </a:bodyPr>
          <a:lstStyle/>
          <a:p>
            <a:pPr marL="0" lvl="1" defTabSz="932289">
              <a:lnSpc>
                <a:spcPct val="90000"/>
              </a:lnSpc>
              <a:spcAft>
                <a:spcPts val="340"/>
              </a:spcAft>
              <a:defRPr/>
            </a:pPr>
            <a:r>
              <a:rPr lang="en-US" b="1" dirty="0" smtClean="0">
                <a:gradFill>
                  <a:gsLst>
                    <a:gs pos="14679">
                      <a:srgbClr val="FFFFFF"/>
                    </a:gs>
                    <a:gs pos="38000">
                      <a:srgbClr val="FFFFFF"/>
                    </a:gs>
                  </a:gsLst>
                  <a:lin ang="5400000" scaled="1"/>
                </a:gradFill>
                <a:cs typeface="Segoe UI" panose="020B0502040204020203" pitchFamily="34" charset="0"/>
              </a:rPr>
              <a:t>Cloud optimized</a:t>
            </a:r>
            <a:endParaRPr lang="en-US" b="1" dirty="0">
              <a:gradFill>
                <a:gsLst>
                  <a:gs pos="14679">
                    <a:srgbClr val="FFFFFF"/>
                  </a:gs>
                  <a:gs pos="38000">
                    <a:srgbClr val="FFFFFF"/>
                  </a:gs>
                </a:gsLst>
                <a:lin ang="5400000" scaled="1"/>
              </a:gradFill>
              <a:cs typeface="Segoe UI" panose="020B0502040204020203" pitchFamily="34" charset="0"/>
            </a:endParaRP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High throughput</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Small footprint, side-by-side</a:t>
            </a:r>
          </a:p>
          <a:p>
            <a:pPr marL="238007" lvl="1" indent="-238007" defTabSz="932289">
              <a:lnSpc>
                <a:spcPct val="90000"/>
              </a:lnSpc>
              <a:spcAft>
                <a:spcPts val="340"/>
              </a:spcAft>
              <a:buFont typeface="Wingdings" panose="05000000000000000000" pitchFamily="2" charset="2"/>
              <a:buChar char="§"/>
              <a:defRPr/>
            </a:pPr>
            <a:r>
              <a:rPr lang="en-US" sz="1600" dirty="0">
                <a:gradFill>
                  <a:gsLst>
                    <a:gs pos="14679">
                      <a:srgbClr val="FFFFFF"/>
                    </a:gs>
                    <a:gs pos="38000">
                      <a:srgbClr val="FFFFFF"/>
                    </a:gs>
                  </a:gsLst>
                  <a:lin ang="5400000" scaled="1"/>
                </a:gradFill>
                <a:cs typeface="Segoe UI" panose="020B0502040204020203" pitchFamily="34" charset="0"/>
              </a:rPr>
              <a:t>Cross-platform enabled</a:t>
            </a:r>
          </a:p>
        </p:txBody>
      </p:sp>
      <p:sp>
        <p:nvSpPr>
          <p:cNvPr id="20" name="Rectangle 19"/>
          <p:cNvSpPr/>
          <p:nvPr/>
        </p:nvSpPr>
        <p:spPr bwMode="auto">
          <a:xfrm>
            <a:off x="467184" y="2583060"/>
            <a:ext cx="9894081" cy="867675"/>
          </a:xfrm>
          <a:prstGeom prst="rect">
            <a:avLst/>
          </a:prstGeom>
          <a:solidFill>
            <a:schemeClr val="bg1">
              <a:alpha val="60000"/>
            </a:schemeClr>
          </a:solidFill>
          <a:ln w="25400" cap="flat" cmpd="sng" algn="ctr">
            <a:noFill/>
            <a:prstDash val="solid"/>
            <a:headEnd type="none" w="med" len="med"/>
            <a:tailEnd type="none" w="med" len="med"/>
          </a:ln>
          <a:effectLst/>
        </p:spPr>
        <p:txBody>
          <a:bodyPr vert="horz" wrap="square" lIns="373041" tIns="91427" rIns="91423" bIns="91427" numCol="1" rtlCol="0" anchor="ctr" anchorCtr="0" compatLnSpc="1">
            <a:prstTxWarp prst="textNoShape">
              <a:avLst/>
            </a:prstTxWarp>
          </a:bodyPr>
          <a:lstStyle/>
          <a:p>
            <a:pPr defTabSz="932289"/>
            <a:endParaRPr lang="en-US" sz="2000" dirty="0">
              <a:gradFill>
                <a:gsLst>
                  <a:gs pos="14679">
                    <a:srgbClr val="FFFFFF"/>
                  </a:gs>
                  <a:gs pos="38000">
                    <a:srgbClr val="FFFFFF"/>
                  </a:gs>
                </a:gsLst>
                <a:lin ang="5400000" scaled="1"/>
              </a:gradFill>
            </a:endParaRPr>
          </a:p>
        </p:txBody>
      </p:sp>
      <p:sp>
        <p:nvSpPr>
          <p:cNvPr id="22" name="Rectangle 21"/>
          <p:cNvSpPr/>
          <p:nvPr/>
        </p:nvSpPr>
        <p:spPr>
          <a:xfrm>
            <a:off x="2815339" y="2705893"/>
            <a:ext cx="3723615" cy="622008"/>
          </a:xfrm>
          <a:prstGeom prst="rect">
            <a:avLst/>
          </a:prstGeom>
        </p:spPr>
        <p:txBody>
          <a:bodyPr wrap="square" lIns="186521" tIns="93260">
            <a:spAutoFit/>
          </a:bodyPr>
          <a:lstStyle/>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Windows Store, WPF, Windows Forms, </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Console apps and related libraries.</a:t>
            </a:r>
          </a:p>
        </p:txBody>
      </p:sp>
      <p:sp>
        <p:nvSpPr>
          <p:cNvPr id="27" name="Rectangle 26"/>
          <p:cNvSpPr/>
          <p:nvPr/>
        </p:nvSpPr>
        <p:spPr>
          <a:xfrm>
            <a:off x="6637051" y="2595094"/>
            <a:ext cx="3724214" cy="843607"/>
          </a:xfrm>
          <a:prstGeom prst="rect">
            <a:avLst/>
          </a:prstGeom>
        </p:spPr>
        <p:txBody>
          <a:bodyPr wrap="square" lIns="186521" tIns="93260">
            <a:spAutoFit/>
          </a:bodyPr>
          <a:lstStyle/>
          <a:p>
            <a:pPr marL="0" lvl="1" defTabSz="932289">
              <a:lnSpc>
                <a:spcPct val="90000"/>
              </a:lnSpc>
              <a:spcAft>
                <a:spcPts val="340"/>
              </a:spcAft>
              <a:defRPr/>
            </a:pPr>
            <a:r>
              <a:rPr lang="en-US" sz="1600" dirty="0" smtClean="0">
                <a:gradFill>
                  <a:gsLst>
                    <a:gs pos="14679">
                      <a:srgbClr val="FFFFFF"/>
                    </a:gs>
                    <a:gs pos="38000">
                      <a:srgbClr val="FFFFFF"/>
                    </a:gs>
                  </a:gsLst>
                  <a:lin ang="5400000" scaled="1"/>
                </a:gradFill>
                <a:cs typeface="Segoe UI" panose="020B0502040204020203" pitchFamily="34" charset="0"/>
              </a:rPr>
              <a:t>ASP.NET vNext: </a:t>
            </a:r>
            <a:r>
              <a:rPr lang="en-US" sz="1600" dirty="0">
                <a:gradFill>
                  <a:gsLst>
                    <a:gs pos="14679">
                      <a:srgbClr val="FFFFFF"/>
                    </a:gs>
                    <a:gs pos="38000">
                      <a:srgbClr val="FFFFFF"/>
                    </a:gs>
                  </a:gsLst>
                  <a:lin ang="5400000" scaled="1"/>
                </a:gradFill>
                <a:cs typeface="Segoe UI" panose="020B0502040204020203" pitchFamily="34" charset="0"/>
              </a:rPr>
              <a:t>Web Forms, MVC,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Pages, </a:t>
            </a:r>
            <a:r>
              <a:rPr lang="en-US" sz="1600" dirty="0" smtClean="0">
                <a:gradFill>
                  <a:gsLst>
                    <a:gs pos="14679">
                      <a:srgbClr val="FFFFFF"/>
                    </a:gs>
                    <a:gs pos="38000">
                      <a:srgbClr val="FFFFFF"/>
                    </a:gs>
                  </a:gsLst>
                  <a:lin ang="5400000" scaled="1"/>
                </a:gradFill>
                <a:cs typeface="Segoe UI" panose="020B0502040204020203" pitchFamily="34" charset="0"/>
              </a:rPr>
              <a:t>Web </a:t>
            </a:r>
            <a:r>
              <a:rPr lang="en-US" sz="1600" dirty="0">
                <a:gradFill>
                  <a:gsLst>
                    <a:gs pos="14679">
                      <a:srgbClr val="FFFFFF"/>
                    </a:gs>
                    <a:gs pos="38000">
                      <a:srgbClr val="FFFFFF"/>
                    </a:gs>
                  </a:gsLst>
                  <a:lin ang="5400000" scaled="1"/>
                </a:gradFill>
                <a:cs typeface="Segoe UI" panose="020B0502040204020203" pitchFamily="34" charset="0"/>
              </a:rPr>
              <a:t>API, SignalR</a:t>
            </a:r>
          </a:p>
          <a:p>
            <a:pPr marL="0" lvl="1" defTabSz="932289">
              <a:lnSpc>
                <a:spcPct val="90000"/>
              </a:lnSpc>
              <a:spcAft>
                <a:spcPts val="340"/>
              </a:spcAft>
              <a:defRPr/>
            </a:pPr>
            <a:r>
              <a:rPr lang="en-US" sz="1600" dirty="0">
                <a:gradFill>
                  <a:gsLst>
                    <a:gs pos="14679">
                      <a:srgbClr val="FFFFFF"/>
                    </a:gs>
                    <a:gs pos="38000">
                      <a:srgbClr val="FFFFFF"/>
                    </a:gs>
                  </a:gsLst>
                  <a:lin ang="5400000" scaled="1"/>
                </a:gradFill>
                <a:cs typeface="Segoe UI" panose="020B0502040204020203" pitchFamily="34" charset="0"/>
              </a:rPr>
              <a:t>WCF</a:t>
            </a:r>
          </a:p>
        </p:txBody>
      </p:sp>
      <p:grpSp>
        <p:nvGrpSpPr>
          <p:cNvPr id="49" name="Group 48"/>
          <p:cNvGrpSpPr/>
          <p:nvPr/>
        </p:nvGrpSpPr>
        <p:grpSpPr>
          <a:xfrm>
            <a:off x="3017422" y="1690125"/>
            <a:ext cx="2781148" cy="769064"/>
            <a:chOff x="3017422" y="1690125"/>
            <a:chExt cx="2781148" cy="769064"/>
          </a:xfrm>
        </p:grpSpPr>
        <p:grpSp>
          <p:nvGrpSpPr>
            <p:cNvPr id="48" name="Group 47"/>
            <p:cNvGrpSpPr/>
            <p:nvPr/>
          </p:nvGrpSpPr>
          <p:grpSpPr>
            <a:xfrm>
              <a:off x="3017422" y="1690125"/>
              <a:ext cx="749787" cy="769064"/>
              <a:chOff x="3017422" y="1690125"/>
              <a:chExt cx="749787" cy="769064"/>
            </a:xfrm>
          </p:grpSpPr>
          <p:grpSp>
            <p:nvGrpSpPr>
              <p:cNvPr id="50" name="Group 49"/>
              <p:cNvGrpSpPr>
                <a:grpSpLocks noChangeAspect="1"/>
              </p:cNvGrpSpPr>
              <p:nvPr/>
            </p:nvGrpSpPr>
            <p:grpSpPr>
              <a:xfrm>
                <a:off x="3189749" y="1829689"/>
                <a:ext cx="405135" cy="489938"/>
                <a:chOff x="5629324" y="1943735"/>
                <a:chExt cx="361650" cy="424795"/>
              </a:xfrm>
              <a:solidFill>
                <a:schemeClr val="tx1"/>
              </a:solidFill>
            </p:grpSpPr>
            <p:sp>
              <p:nvSpPr>
                <p:cNvPr id="11" name="Freeform 626"/>
                <p:cNvSpPr>
                  <a:spLocks noChangeAspect="1" noEditPoints="1"/>
                </p:cNvSpPr>
                <p:nvPr/>
              </p:nvSpPr>
              <p:spPr bwMode="auto">
                <a:xfrm>
                  <a:off x="5629324" y="2131516"/>
                  <a:ext cx="361650" cy="237014"/>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grpFill/>
                <a:ln>
                  <a:noFill/>
                </a:ln>
                <a:extLst/>
              </p:spPr>
              <p:txBody>
                <a:bodyPr vert="horz" wrap="square" lIns="93260" tIns="46630" rIns="93260" bIns="46630" numCol="1" anchor="t" anchorCtr="0" compatLnSpc="1">
                  <a:prstTxWarp prst="textNoShape">
                    <a:avLst/>
                  </a:prstTxWarp>
                </a:bodyPr>
                <a:lstStyle/>
                <a:p>
                  <a:pPr defTabSz="932559">
                    <a:defRPr/>
                  </a:pPr>
                  <a:endParaRPr lang="en-US" sz="1122" kern="0">
                    <a:gradFill>
                      <a:gsLst>
                        <a:gs pos="14679">
                          <a:srgbClr val="FFFFFF"/>
                        </a:gs>
                        <a:gs pos="38000">
                          <a:srgbClr val="FFFFFF"/>
                        </a:gs>
                      </a:gsLst>
                      <a:lin ang="5400000" scaled="1"/>
                    </a:gradFill>
                  </a:endParaRPr>
                </a:p>
              </p:txBody>
            </p:sp>
            <p:sp>
              <p:nvSpPr>
                <p:cNvPr id="12" name="Rounded Rectangle 6"/>
                <p:cNvSpPr>
                  <a:spLocks noChangeAspect="1"/>
                </p:cNvSpPr>
                <p:nvPr/>
              </p:nvSpPr>
              <p:spPr bwMode="black">
                <a:xfrm rot="16200000">
                  <a:off x="5800120" y="1903594"/>
                  <a:ext cx="143147" cy="227679"/>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1970" rIns="83940" bIns="41970" numCol="1" rtlCol="0" anchor="ctr" anchorCtr="0" compatLnSpc="1">
                  <a:prstTxWarp prst="textNoShape">
                    <a:avLst/>
                  </a:prstTxWarp>
                </a:bodyPr>
                <a:lstStyle/>
                <a:p>
                  <a:pPr algn="ctr" defTabSz="755481"/>
                  <a:endParaRPr lang="en-US" sz="1836" spc="-124" dirty="0">
                    <a:gradFill>
                      <a:gsLst>
                        <a:gs pos="14679">
                          <a:srgbClr val="FFFFFF"/>
                        </a:gs>
                        <a:gs pos="38000">
                          <a:srgbClr val="FFFFFF"/>
                        </a:gs>
                      </a:gsLst>
                      <a:lin ang="5400000" scaled="1"/>
                    </a:gradFill>
                  </a:endParaRPr>
                </a:p>
              </p:txBody>
            </p:sp>
            <p:sp>
              <p:nvSpPr>
                <p:cNvPr id="13" name="Freeform 138"/>
                <p:cNvSpPr>
                  <a:spLocks noChangeAspect="1" noEditPoints="1"/>
                </p:cNvSpPr>
                <p:nvPr/>
              </p:nvSpPr>
              <p:spPr bwMode="auto">
                <a:xfrm>
                  <a:off x="5654435" y="1943735"/>
                  <a:ext cx="74991" cy="145272"/>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grpFill/>
                <a:ln>
                  <a:noFill/>
                </a:ln>
              </p:spPr>
              <p:txBody>
                <a:bodyPr vert="horz" wrap="square" lIns="93260" tIns="46630" rIns="93260" bIns="46630" numCol="1" anchor="t" anchorCtr="0" compatLnSpc="1">
                  <a:prstTxWarp prst="textNoShape">
                    <a:avLst/>
                  </a:prstTxWarp>
                </a:bodyPr>
                <a:lstStyle/>
                <a:p>
                  <a:pPr defTabSz="932559"/>
                  <a:endParaRPr lang="en-US" sz="1836">
                    <a:gradFill>
                      <a:gsLst>
                        <a:gs pos="14679">
                          <a:srgbClr val="FFFFFF"/>
                        </a:gs>
                        <a:gs pos="38000">
                          <a:srgbClr val="FFFFFF"/>
                        </a:gs>
                      </a:gsLst>
                      <a:lin ang="5400000" scaled="1"/>
                    </a:gradFill>
                  </a:endParaRPr>
                </a:p>
              </p:txBody>
            </p:sp>
          </p:grpSp>
          <p:sp>
            <p:nvSpPr>
              <p:cNvPr id="45" name="Oval 44"/>
              <p:cNvSpPr/>
              <p:nvPr/>
            </p:nvSpPr>
            <p:spPr bwMode="auto">
              <a:xfrm>
                <a:off x="3017422" y="1690125"/>
                <a:ext cx="749787" cy="769064"/>
              </a:xfrm>
              <a:prstGeom prst="ellipse">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14679">
                        <a:srgbClr val="FFFFFF"/>
                      </a:gs>
                      <a:gs pos="38000">
                        <a:srgbClr val="FFFFFF"/>
                      </a:gs>
                    </a:gsLst>
                    <a:lin ang="5400000" scaled="1"/>
                  </a:gradFill>
                </a:endParaRPr>
              </a:p>
            </p:txBody>
          </p:sp>
        </p:grpSp>
        <p:sp>
          <p:nvSpPr>
            <p:cNvPr id="7" name="Rectangle 6"/>
            <p:cNvSpPr/>
            <p:nvPr/>
          </p:nvSpPr>
          <p:spPr>
            <a:xfrm>
              <a:off x="3946781" y="1754842"/>
              <a:ext cx="1851789" cy="523220"/>
            </a:xfrm>
            <a:prstGeom prst="rect">
              <a:avLst/>
            </a:prstGeom>
          </p:spPr>
          <p:txBody>
            <a:bodyPr wrap="none">
              <a:spAutoFit/>
            </a:bodyPr>
            <a:lstStyle/>
            <a:p>
              <a:pPr defTabSz="932289"/>
              <a:r>
                <a:rPr lang="en-US" sz="2700" dirty="0">
                  <a:gradFill>
                    <a:gsLst>
                      <a:gs pos="14679">
                        <a:srgbClr val="FFFFFF"/>
                      </a:gs>
                      <a:gs pos="38000">
                        <a:srgbClr val="FFFFFF"/>
                      </a:gs>
                    </a:gsLst>
                    <a:lin ang="5400000" scaled="1"/>
                  </a:gradFill>
                  <a:latin typeface="Segoe UI Light"/>
                </a:rPr>
                <a:t>Client apps</a:t>
              </a:r>
            </a:p>
          </p:txBody>
        </p:sp>
      </p:grpSp>
      <p:sp>
        <p:nvSpPr>
          <p:cNvPr id="28" name="Rectangle 27"/>
          <p:cNvSpPr/>
          <p:nvPr/>
        </p:nvSpPr>
        <p:spPr bwMode="auto">
          <a:xfrm>
            <a:off x="2815339" y="5200678"/>
            <a:ext cx="7545926" cy="1268384"/>
          </a:xfrm>
          <a:prstGeom prst="rect">
            <a:avLst/>
          </a:prstGeom>
          <a:solidFill>
            <a:srgbClr val="68217A"/>
          </a:solidFill>
          <a:ln w="25400" cap="flat" cmpd="sng" algn="ctr">
            <a:noFill/>
            <a:prstDash val="solid"/>
            <a:headEnd type="none" w="med" len="med"/>
            <a:tailEnd type="none" w="med" len="med"/>
          </a:ln>
          <a:effectLst/>
        </p:spPr>
        <p:txBody>
          <a:bodyPr vert="horz" wrap="square" lIns="746083" tIns="45690" rIns="91374" bIns="73099" numCol="1" rtlCol="0" anchor="t" anchorCtr="0" compatLnSpc="1">
            <a:prstTxWarp prst="textNoShape">
              <a:avLst/>
            </a:prstTxWarp>
          </a:bodyPr>
          <a:lstStyle/>
          <a:p>
            <a:pPr defTabSz="932289"/>
            <a:endParaRPr lang="en-US" sz="2448" dirty="0">
              <a:gradFill>
                <a:gsLst>
                  <a:gs pos="14679">
                    <a:srgbClr val="FFFFFF"/>
                  </a:gs>
                  <a:gs pos="38000">
                    <a:srgbClr val="FFFFFF"/>
                  </a:gs>
                </a:gsLst>
                <a:lin ang="5400000" scaled="1"/>
              </a:gradFill>
              <a:latin typeface="Segoe UI Light"/>
            </a:endParaRPr>
          </a:p>
        </p:txBody>
      </p:sp>
      <p:grpSp>
        <p:nvGrpSpPr>
          <p:cNvPr id="54" name="Group 53"/>
          <p:cNvGrpSpPr/>
          <p:nvPr/>
        </p:nvGrpSpPr>
        <p:grpSpPr>
          <a:xfrm>
            <a:off x="3631207" y="5667863"/>
            <a:ext cx="1944568" cy="724999"/>
            <a:chOff x="3631207" y="5667863"/>
            <a:chExt cx="1944568" cy="724999"/>
          </a:xfrm>
        </p:grpSpPr>
        <p:sp>
          <p:nvSpPr>
            <p:cNvPr id="37" name="Rectangle 36"/>
            <p:cNvSpPr/>
            <p:nvPr/>
          </p:nvSpPr>
          <p:spPr>
            <a:xfrm>
              <a:off x="3631207" y="5913636"/>
              <a:ext cx="1944568"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Next gen JIT </a:t>
              </a:r>
              <a:r>
                <a:rPr lang="en-US" sz="1071" dirty="0">
                  <a:solidFill>
                    <a:srgbClr val="FFFFFF"/>
                  </a:solidFill>
                  <a:latin typeface="Segoe UI Light"/>
                </a:rPr>
                <a:t>(“RyuJIT”)</a:t>
              </a:r>
            </a:p>
            <a:p>
              <a:pPr marL="0" lvl="1" defTabSz="932289">
                <a:lnSpc>
                  <a:spcPct val="90000"/>
                </a:lnSpc>
                <a:spcAft>
                  <a:spcPts val="340"/>
                </a:spcAft>
                <a:defRPr/>
              </a:pPr>
              <a:r>
                <a:rPr lang="en-US" sz="1224" dirty="0">
                  <a:solidFill>
                    <a:srgbClr val="FFFFFF"/>
                  </a:solidFill>
                  <a:latin typeface="Segoe UI Light"/>
                </a:rPr>
                <a:t>SIMD (Data Parallelization)</a:t>
              </a:r>
            </a:p>
          </p:txBody>
        </p:sp>
        <p:sp>
          <p:nvSpPr>
            <p:cNvPr id="38" name="Rectangle 37"/>
            <p:cNvSpPr/>
            <p:nvPr/>
          </p:nvSpPr>
          <p:spPr>
            <a:xfrm>
              <a:off x="3631207" y="5667863"/>
              <a:ext cx="1033054" cy="324695"/>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Runtime</a:t>
              </a:r>
            </a:p>
          </p:txBody>
        </p:sp>
      </p:grpSp>
      <p:grpSp>
        <p:nvGrpSpPr>
          <p:cNvPr id="53" name="Group 52"/>
          <p:cNvGrpSpPr/>
          <p:nvPr/>
        </p:nvGrpSpPr>
        <p:grpSpPr>
          <a:xfrm>
            <a:off x="5954092" y="5667863"/>
            <a:ext cx="2354146" cy="724999"/>
            <a:chOff x="5954092" y="5667863"/>
            <a:chExt cx="2354146" cy="724999"/>
          </a:xfrm>
        </p:grpSpPr>
        <p:sp>
          <p:nvSpPr>
            <p:cNvPr id="39" name="Rectangle 38"/>
            <p:cNvSpPr/>
            <p:nvPr/>
          </p:nvSpPr>
          <p:spPr>
            <a:xfrm>
              <a:off x="5954092" y="5667863"/>
              <a:ext cx="1164581"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Compilers</a:t>
              </a:r>
            </a:p>
          </p:txBody>
        </p:sp>
        <p:sp>
          <p:nvSpPr>
            <p:cNvPr id="43" name="Rectangle 42"/>
            <p:cNvSpPr/>
            <p:nvPr/>
          </p:nvSpPr>
          <p:spPr>
            <a:xfrm>
              <a:off x="5954092" y="5913636"/>
              <a:ext cx="2354146" cy="479226"/>
            </a:xfrm>
            <a:prstGeom prst="rect">
              <a:avLst/>
            </a:prstGeom>
          </p:spPr>
          <p:txBody>
            <a:bodyPr wrap="none">
              <a:spAutoFit/>
            </a:bodyPr>
            <a:lstStyle/>
            <a:p>
              <a:pPr marL="0" lvl="1" defTabSz="932289">
                <a:lnSpc>
                  <a:spcPct val="90000"/>
                </a:lnSpc>
                <a:spcAft>
                  <a:spcPts val="340"/>
                </a:spcAft>
              </a:pPr>
              <a:r>
                <a:rPr lang="en-US" sz="1224" dirty="0">
                  <a:solidFill>
                    <a:srgbClr val="FFFFFF"/>
                  </a:solidFill>
                  <a:latin typeface="Segoe UI Light"/>
                </a:rPr>
                <a:t>.NET Compiler Platform </a:t>
              </a:r>
              <a:r>
                <a:rPr lang="en-US" sz="1071" dirty="0">
                  <a:solidFill>
                    <a:srgbClr val="FFFFFF"/>
                  </a:solidFill>
                  <a:latin typeface="Segoe UI Light"/>
                </a:rPr>
                <a:t>(“Roslyn”)</a:t>
              </a:r>
            </a:p>
            <a:p>
              <a:pPr marL="0" lvl="1" defTabSz="932289">
                <a:lnSpc>
                  <a:spcPct val="90000"/>
                </a:lnSpc>
                <a:spcAft>
                  <a:spcPts val="340"/>
                </a:spcAft>
              </a:pPr>
              <a:r>
                <a:rPr lang="en-US" sz="1224" dirty="0">
                  <a:solidFill>
                    <a:srgbClr val="FFFFFF"/>
                  </a:solidFill>
                  <a:latin typeface="Segoe UI Light"/>
                </a:rPr>
                <a:t>Languages innovation</a:t>
              </a:r>
            </a:p>
          </p:txBody>
        </p:sp>
      </p:grpSp>
      <p:grpSp>
        <p:nvGrpSpPr>
          <p:cNvPr id="52" name="Group 51"/>
          <p:cNvGrpSpPr/>
          <p:nvPr/>
        </p:nvGrpSpPr>
        <p:grpSpPr>
          <a:xfrm>
            <a:off x="8627482" y="5667863"/>
            <a:ext cx="1334417" cy="724999"/>
            <a:chOff x="8627482" y="5667863"/>
            <a:chExt cx="1334417" cy="724999"/>
          </a:xfrm>
        </p:grpSpPr>
        <p:sp>
          <p:nvSpPr>
            <p:cNvPr id="44" name="Rectangle 43"/>
            <p:cNvSpPr/>
            <p:nvPr/>
          </p:nvSpPr>
          <p:spPr>
            <a:xfrm>
              <a:off x="8627482" y="5913636"/>
              <a:ext cx="1334417" cy="479226"/>
            </a:xfrm>
            <a:prstGeom prst="rect">
              <a:avLst/>
            </a:prstGeom>
          </p:spPr>
          <p:txBody>
            <a:bodyPr wrap="none">
              <a:spAutoFit/>
            </a:bodyPr>
            <a:lstStyle/>
            <a:p>
              <a:pPr marL="0" lvl="1" defTabSz="932289">
                <a:lnSpc>
                  <a:spcPct val="90000"/>
                </a:lnSpc>
                <a:spcAft>
                  <a:spcPts val="340"/>
                </a:spcAft>
                <a:defRPr/>
              </a:pPr>
              <a:r>
                <a:rPr lang="en-US" sz="1224" dirty="0">
                  <a:solidFill>
                    <a:srgbClr val="FFFFFF"/>
                  </a:solidFill>
                  <a:latin typeface="Segoe UI Light"/>
                </a:rPr>
                <a:t>BCL and PCL</a:t>
              </a:r>
            </a:p>
            <a:p>
              <a:pPr marL="0" lvl="1" defTabSz="932289">
                <a:lnSpc>
                  <a:spcPct val="90000"/>
                </a:lnSpc>
                <a:spcAft>
                  <a:spcPts val="340"/>
                </a:spcAft>
                <a:defRPr/>
              </a:pPr>
              <a:r>
                <a:rPr lang="en-US" sz="1224" dirty="0">
                  <a:solidFill>
                    <a:srgbClr val="FFFFFF"/>
                  </a:solidFill>
                  <a:latin typeface="Segoe UI Light"/>
                </a:rPr>
                <a:t>Entity Framework</a:t>
              </a:r>
            </a:p>
          </p:txBody>
        </p:sp>
        <p:sp>
          <p:nvSpPr>
            <p:cNvPr id="46" name="Rectangle 45"/>
            <p:cNvSpPr/>
            <p:nvPr/>
          </p:nvSpPr>
          <p:spPr>
            <a:xfrm>
              <a:off x="8627482" y="5667863"/>
              <a:ext cx="1033054" cy="318357"/>
            </a:xfrm>
            <a:prstGeom prst="rect">
              <a:avLst/>
            </a:prstGeom>
          </p:spPr>
          <p:txBody>
            <a:bodyPr wrap="square">
              <a:spAutoFit/>
            </a:bodyPr>
            <a:lstStyle/>
            <a:p>
              <a:pPr marL="0" lvl="1" defTabSz="932289">
                <a:lnSpc>
                  <a:spcPct val="90000"/>
                </a:lnSpc>
                <a:spcAft>
                  <a:spcPts val="340"/>
                </a:spcAft>
                <a:defRPr/>
              </a:pPr>
              <a:r>
                <a:rPr lang="en-US" sz="1632" b="1" dirty="0">
                  <a:solidFill>
                    <a:srgbClr val="FFFFFF"/>
                  </a:solidFill>
                </a:rPr>
                <a:t>Libraries</a:t>
              </a:r>
            </a:p>
          </p:txBody>
        </p:sp>
      </p:grpSp>
      <p:grpSp>
        <p:nvGrpSpPr>
          <p:cNvPr id="55" name="Group 54"/>
          <p:cNvGrpSpPr/>
          <p:nvPr/>
        </p:nvGrpSpPr>
        <p:grpSpPr>
          <a:xfrm>
            <a:off x="2941637" y="5214201"/>
            <a:ext cx="2052004" cy="523220"/>
            <a:chOff x="2941637" y="5214201"/>
            <a:chExt cx="2052004" cy="523220"/>
          </a:xfrm>
        </p:grpSpPr>
        <p:grpSp>
          <p:nvGrpSpPr>
            <p:cNvPr id="33" name="Group 32"/>
            <p:cNvGrpSpPr/>
            <p:nvPr/>
          </p:nvGrpSpPr>
          <p:grpSpPr>
            <a:xfrm>
              <a:off x="2941637" y="5301944"/>
              <a:ext cx="402453" cy="328918"/>
              <a:chOff x="9061629" y="5706715"/>
              <a:chExt cx="380421" cy="310912"/>
            </a:xfrm>
          </p:grpSpPr>
          <p:sp>
            <p:nvSpPr>
              <p:cNvPr id="34" name="Freeform 86"/>
              <p:cNvSpPr>
                <a:spLocks noEditPoints="1"/>
              </p:cNvSpPr>
              <p:nvPr/>
            </p:nvSpPr>
            <p:spPr bwMode="black">
              <a:xfrm>
                <a:off x="9061629" y="5737038"/>
                <a:ext cx="277768" cy="280589"/>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5" name="Oval 87"/>
              <p:cNvSpPr>
                <a:spLocks noChangeArrowheads="1"/>
              </p:cNvSpPr>
              <p:nvPr/>
            </p:nvSpPr>
            <p:spPr bwMode="black">
              <a:xfrm>
                <a:off x="9172736" y="5854128"/>
                <a:ext cx="51528" cy="51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sp>
            <p:nvSpPr>
              <p:cNvPr id="36" name="Freeform 88"/>
              <p:cNvSpPr>
                <a:spLocks noEditPoints="1"/>
              </p:cNvSpPr>
              <p:nvPr/>
            </p:nvSpPr>
            <p:spPr bwMode="black">
              <a:xfrm>
                <a:off x="9301153" y="5706715"/>
                <a:ext cx="140897" cy="15242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024"/>
                <a:endParaRPr lang="en-US" sz="1632">
                  <a:gradFill>
                    <a:gsLst>
                      <a:gs pos="14679">
                        <a:srgbClr val="FFFFFF"/>
                      </a:gs>
                      <a:gs pos="38000">
                        <a:srgbClr val="FFFFFF"/>
                      </a:gs>
                    </a:gsLst>
                    <a:lin ang="5400000" scaled="1"/>
                  </a:gradFill>
                  <a:latin typeface="Segoe UI Light"/>
                </a:endParaRPr>
              </a:p>
            </p:txBody>
          </p:sp>
        </p:grpSp>
        <p:sp>
          <p:nvSpPr>
            <p:cNvPr id="9" name="Rectangle 8"/>
            <p:cNvSpPr/>
            <p:nvPr/>
          </p:nvSpPr>
          <p:spPr>
            <a:xfrm>
              <a:off x="3399935" y="5214201"/>
              <a:ext cx="1593706" cy="523220"/>
            </a:xfrm>
            <a:prstGeom prst="rect">
              <a:avLst/>
            </a:prstGeom>
          </p:spPr>
          <p:txBody>
            <a:bodyPr wrap="none">
              <a:spAutoFit/>
            </a:bodyPr>
            <a:lstStyle/>
            <a:p>
              <a:pPr defTabSz="932289"/>
              <a:r>
                <a:rPr lang="en-US" sz="2800" dirty="0">
                  <a:gradFill>
                    <a:gsLst>
                      <a:gs pos="14679">
                        <a:srgbClr val="FFFFFF"/>
                      </a:gs>
                      <a:gs pos="38000">
                        <a:srgbClr val="FFFFFF"/>
                      </a:gs>
                    </a:gsLst>
                    <a:lin ang="5400000" scaled="1"/>
                  </a:gradFill>
                  <a:latin typeface="Segoe UI Light"/>
                </a:rPr>
                <a:t>Common</a:t>
              </a:r>
            </a:p>
          </p:txBody>
        </p:sp>
      </p:grpSp>
      <p:sp>
        <p:nvSpPr>
          <p:cNvPr id="40" name="Rectangle 39"/>
          <p:cNvSpPr/>
          <p:nvPr/>
        </p:nvSpPr>
        <p:spPr bwMode="auto">
          <a:xfrm>
            <a:off x="10643286" y="1529591"/>
            <a:ext cx="1516155" cy="4925942"/>
          </a:xfrm>
          <a:prstGeom prst="rect">
            <a:avLst/>
          </a:prstGeom>
          <a:solidFill>
            <a:schemeClr val="tx1"/>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defTabSz="932468"/>
            <a:endParaRPr lang="en-US" dirty="0" err="1">
              <a:solidFill>
                <a:srgbClr val="000000"/>
              </a:solidFill>
              <a:latin typeface="Segoe UI Light"/>
            </a:endParaRPr>
          </a:p>
        </p:txBody>
      </p:sp>
      <p:sp>
        <p:nvSpPr>
          <p:cNvPr id="41" name="Rectangle 40"/>
          <p:cNvSpPr/>
          <p:nvPr/>
        </p:nvSpPr>
        <p:spPr>
          <a:xfrm>
            <a:off x="10662022" y="1621753"/>
            <a:ext cx="1528390" cy="478869"/>
          </a:xfrm>
          <a:prstGeom prst="rect">
            <a:avLst/>
          </a:prstGeom>
        </p:spPr>
        <p:txBody>
          <a:bodyPr wrap="none">
            <a:spAutoFit/>
          </a:bodyPr>
          <a:lstStyle/>
          <a:p>
            <a:pPr defTabSz="932468"/>
            <a:r>
              <a:rPr lang="en-US" sz="2400" dirty="0" smtClean="0">
                <a:gradFill>
                  <a:gsLst>
                    <a:gs pos="2752">
                      <a:srgbClr val="002050"/>
                    </a:gs>
                    <a:gs pos="25000">
                      <a:srgbClr val="002050"/>
                    </a:gs>
                  </a:gsLst>
                  <a:lin ang="5400000" scaled="1"/>
                </a:gradFill>
                <a:latin typeface="Segoe UI Light"/>
              </a:rPr>
              <a:t>Openness</a:t>
            </a:r>
            <a:endParaRPr lang="en-US" sz="2400" dirty="0">
              <a:gradFill>
                <a:gsLst>
                  <a:gs pos="2752">
                    <a:srgbClr val="002050"/>
                  </a:gs>
                  <a:gs pos="25000">
                    <a:srgbClr val="002050"/>
                  </a:gs>
                </a:gsLst>
                <a:lin ang="5400000" scaled="1"/>
              </a:gradFill>
              <a:latin typeface="Segoe UI Light"/>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242" y="2182947"/>
            <a:ext cx="1260907" cy="1260907"/>
          </a:xfrm>
          <a:prstGeom prst="rect">
            <a:avLst/>
          </a:prstGeom>
        </p:spPr>
      </p:pic>
      <p:sp>
        <p:nvSpPr>
          <p:cNvPr id="57" name="Rectangle 56"/>
          <p:cNvSpPr/>
          <p:nvPr/>
        </p:nvSpPr>
        <p:spPr>
          <a:xfrm>
            <a:off x="742785" y="2816842"/>
            <a:ext cx="1806905"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Multi-purpose</a:t>
            </a:r>
          </a:p>
        </p:txBody>
      </p:sp>
      <p:sp>
        <p:nvSpPr>
          <p:cNvPr id="58" name="Rectangle 57"/>
          <p:cNvSpPr/>
          <p:nvPr/>
        </p:nvSpPr>
        <p:spPr>
          <a:xfrm>
            <a:off x="742785" y="4052692"/>
            <a:ext cx="1443024" cy="400110"/>
          </a:xfrm>
          <a:prstGeom prst="rect">
            <a:avLst/>
          </a:prstGeom>
        </p:spPr>
        <p:txBody>
          <a:bodyPr wrap="none">
            <a:spAutoFit/>
          </a:bodyPr>
          <a:lstStyle/>
          <a:p>
            <a:pPr defTabSz="932289"/>
            <a:r>
              <a:rPr lang="en-US" sz="2000" dirty="0">
                <a:gradFill>
                  <a:gsLst>
                    <a:gs pos="14679">
                      <a:srgbClr val="FFFFFF"/>
                    </a:gs>
                    <a:gs pos="38000">
                      <a:srgbClr val="FFFFFF"/>
                    </a:gs>
                  </a:gsLst>
                  <a:lin ang="5400000" scaled="1"/>
                </a:gradFill>
              </a:rPr>
              <a:t>Specialized</a:t>
            </a:r>
          </a:p>
        </p:txBody>
      </p:sp>
      <p:sp>
        <p:nvSpPr>
          <p:cNvPr id="60" name="Trapezoid 59"/>
          <p:cNvSpPr/>
          <p:nvPr/>
        </p:nvSpPr>
        <p:spPr bwMode="auto">
          <a:xfrm rot="16200000" flipH="1" flipV="1">
            <a:off x="7937843" y="3911259"/>
            <a:ext cx="5257800" cy="162609"/>
          </a:xfrm>
          <a:prstGeom prst="trapezoid">
            <a:avLst>
              <a:gd name="adj" fmla="val 101149"/>
            </a:avLst>
          </a:prstGeom>
          <a:solidFill>
            <a:schemeClr val="tx1">
              <a:lumMod val="85000"/>
            </a:schemeClr>
          </a:solidFill>
          <a:ln w="25400" cap="flat" cmpd="sng" algn="ctr">
            <a:noFill/>
            <a:prstDash val="solid"/>
            <a:headEnd type="none" w="med" len="med"/>
            <a:tailEnd type="none" w="med" len="med"/>
          </a:ln>
          <a:effectLst/>
        </p:spPr>
        <p:txBody>
          <a:bodyPr vert="horz" wrap="square" lIns="731520" tIns="274320" rIns="89639" bIns="89642" numCol="1" rtlCol="0" anchor="t" anchorCtr="0" compatLnSpc="1">
            <a:prstTxWarp prst="textNoShape">
              <a:avLst/>
            </a:prstTxWarp>
          </a:bodyPr>
          <a:lstStyle/>
          <a:p>
            <a:pPr defTabSz="914098"/>
            <a:endParaRPr lang="en-US" sz="2800" dirty="0" err="1">
              <a:gradFill>
                <a:gsLst>
                  <a:gs pos="14679">
                    <a:srgbClr val="FFFFFF"/>
                  </a:gs>
                  <a:gs pos="38000">
                    <a:srgbClr val="FFFFFF"/>
                  </a:gs>
                </a:gsLst>
                <a:lin ang="5400000" scaled="1"/>
              </a:gradFill>
              <a:latin typeface="Segoe UI Light"/>
            </a:endParaRPr>
          </a:p>
        </p:txBody>
      </p:sp>
    </p:spTree>
    <p:extLst>
      <p:ext uri="{BB962C8B-B14F-4D97-AF65-F5344CB8AC3E}">
        <p14:creationId xmlns:p14="http://schemas.microsoft.com/office/powerpoint/2010/main" val="3564154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4"/>
                                        </p:tgtEl>
                                      </p:cBhvr>
                                      <p:by x="100000" y="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6" presetClass="emph" presetSubtype="0" accel="100000" autoRev="1" fill="hold" grpId="1" nodeType="withEffect">
                                  <p:stCondLst>
                                    <p:cond delay="0"/>
                                  </p:stCondLst>
                                  <p:childTnLst>
                                    <p:animScale>
                                      <p:cBhvr>
                                        <p:cTn id="14" dur="500" fill="hold"/>
                                        <p:tgtEl>
                                          <p:spTgt spid="5"/>
                                        </p:tgtEl>
                                      </p:cBhvr>
                                      <p:by x="100000" y="0"/>
                                    </p:animScale>
                                  </p:childTnLst>
                                </p:cTn>
                              </p:par>
                              <p:par>
                                <p:cTn id="15" presetID="42" presetClass="path" presetSubtype="0" decel="100000" fill="hold" grpId="2" nodeType="withEffect">
                                  <p:stCondLst>
                                    <p:cond delay="500"/>
                                  </p:stCondLst>
                                  <p:childTnLst>
                                    <p:animMotion origin="layout" path="M 3.952E-6 -0.25488 L 3.952E-6 -2.26509E-6 " pathEditMode="relative" rAng="0" ptsTypes="AA">
                                      <p:cBhvr>
                                        <p:cTn id="16" dur="500" fill="hold"/>
                                        <p:tgtEl>
                                          <p:spTgt spid="5"/>
                                        </p:tgtEl>
                                        <p:attrNameLst>
                                          <p:attrName>ppt_x</p:attrName>
                                          <p:attrName>ppt_y</p:attrName>
                                        </p:attrNameLst>
                                      </p:cBhvr>
                                      <p:rCtr x="0" y="12733"/>
                                    </p:animMotion>
                                  </p:childTnLst>
                                </p:cTn>
                              </p:par>
                              <p:par>
                                <p:cTn id="17" presetID="10" presetClass="entr" presetSubtype="0"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63" presetClass="path" presetSubtype="0" decel="100000" fill="hold" nodeType="withEffect">
                                  <p:stCondLst>
                                    <p:cond delay="250"/>
                                  </p:stCondLst>
                                  <p:childTnLst>
                                    <p:animMotion origin="layout" path="M -0.05361 -9.44167E-7 L -4.69747E-7 -9.44167E-7 " pathEditMode="relative" rAng="0" ptsTypes="AA">
                                      <p:cBhvr>
                                        <p:cTn id="21" dur="750" fill="hold"/>
                                        <p:tgtEl>
                                          <p:spTgt spid="49"/>
                                        </p:tgtEl>
                                        <p:attrNameLst>
                                          <p:attrName>ppt_x</p:attrName>
                                          <p:attrName>ppt_y</p:attrName>
                                        </p:attrNameLst>
                                      </p:cBhvr>
                                      <p:rCtr x="2681" y="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
                                        </p:tgtEl>
                                        <p:attrNameLst>
                                          <p:attrName>style.visibility</p:attrName>
                                        </p:attrNameLst>
                                      </p:cBhvr>
                                      <p:to>
                                        <p:strVal val="visible"/>
                                      </p:to>
                                    </p:set>
                                  </p:childTnLst>
                                </p:cTn>
                              </p:par>
                              <p:par>
                                <p:cTn id="26" presetID="6" presetClass="emph" presetSubtype="0" accel="100000" autoRev="1" fill="hold" grpId="1" nodeType="withEffect">
                                  <p:stCondLst>
                                    <p:cond delay="0"/>
                                  </p:stCondLst>
                                  <p:childTnLst>
                                    <p:animScale>
                                      <p:cBhvr>
                                        <p:cTn id="27" dur="500" fill="hold"/>
                                        <p:tgtEl>
                                          <p:spTgt spid="6"/>
                                        </p:tgtEl>
                                      </p:cBhvr>
                                      <p:by x="100000" y="0"/>
                                    </p:animScale>
                                  </p:childTnLst>
                                </p:cTn>
                              </p:par>
                              <p:par>
                                <p:cTn id="28" presetID="42" presetClass="path" presetSubtype="0" decel="100000" fill="hold" grpId="2" nodeType="withEffect">
                                  <p:stCondLst>
                                    <p:cond delay="500"/>
                                  </p:stCondLst>
                                  <p:childTnLst>
                                    <p:animMotion origin="layout" path="M 3.952E-6 -0.25488 L 3.952E-6 -2.26509E-6 " pathEditMode="relative" rAng="0" ptsTypes="AA">
                                      <p:cBhvr>
                                        <p:cTn id="29" dur="500" fill="hold"/>
                                        <p:tgtEl>
                                          <p:spTgt spid="6"/>
                                        </p:tgtEl>
                                        <p:attrNameLst>
                                          <p:attrName>ppt_x</p:attrName>
                                          <p:attrName>ppt_y</p:attrName>
                                        </p:attrNameLst>
                                      </p:cBhvr>
                                      <p:rCtr x="0" y="12733"/>
                                    </p:animMotion>
                                  </p:childTnLst>
                                </p:cTn>
                              </p:par>
                              <p:par>
                                <p:cTn id="30" presetID="10" presetClass="entr" presetSubtype="0" fill="hold" nodeType="with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63" presetClass="path" presetSubtype="0" decel="100000" fill="hold" nodeType="withEffect">
                                  <p:stCondLst>
                                    <p:cond delay="250"/>
                                  </p:stCondLst>
                                  <p:childTnLst>
                                    <p:animMotion origin="layout" path="M -0.05361 -9.44167E-7 L -4.69747E-7 -9.44167E-7 " pathEditMode="relative" rAng="0" ptsTypes="AA">
                                      <p:cBhvr>
                                        <p:cTn id="34" dur="750" fill="hold"/>
                                        <p:tgtEl>
                                          <p:spTgt spid="51"/>
                                        </p:tgtEl>
                                        <p:attrNameLst>
                                          <p:attrName>ppt_x</p:attrName>
                                          <p:attrName>ppt_y</p:attrName>
                                        </p:attrNameLst>
                                      </p:cBhvr>
                                      <p:rCtr x="268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
                                        </p:tgtEl>
                                        <p:attrNameLst>
                                          <p:attrName>style.visibility</p:attrName>
                                        </p:attrNameLst>
                                      </p:cBhvr>
                                      <p:to>
                                        <p:strVal val="visible"/>
                                      </p:to>
                                    </p:set>
                                  </p:childTnLst>
                                </p:cTn>
                              </p:par>
                              <p:par>
                                <p:cTn id="41" presetID="6" presetClass="emph" presetSubtype="0" accel="100000" autoRev="1" fill="hold" grpId="1" nodeType="withEffect">
                                  <p:stCondLst>
                                    <p:cond delay="0"/>
                                  </p:stCondLst>
                                  <p:childTnLst>
                                    <p:animScale>
                                      <p:cBhvr>
                                        <p:cTn id="42" dur="500" fill="hold"/>
                                        <p:tgtEl>
                                          <p:spTgt spid="20"/>
                                        </p:tgtEl>
                                      </p:cBhvr>
                                      <p:by x="100000" y="0"/>
                                    </p:animScale>
                                  </p:childTnLst>
                                </p:cTn>
                              </p:par>
                              <p:par>
                                <p:cTn id="43" presetID="10" presetClass="entr" presetSubtype="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63" presetClass="path" presetSubtype="0" decel="100000" fill="hold" grpId="1" nodeType="withEffect">
                                  <p:stCondLst>
                                    <p:cond delay="500"/>
                                  </p:stCondLst>
                                  <p:childTnLst>
                                    <p:animMotion origin="layout" path="M -0.05361 -9.44167E-7 L -4.69747E-7 -9.44167E-7 " pathEditMode="relative" rAng="0" ptsTypes="AA">
                                      <p:cBhvr>
                                        <p:cTn id="47" dur="750" fill="hold"/>
                                        <p:tgtEl>
                                          <p:spTgt spid="22"/>
                                        </p:tgtEl>
                                        <p:attrNameLst>
                                          <p:attrName>ppt_x</p:attrName>
                                          <p:attrName>ppt_y</p:attrName>
                                        </p:attrNameLst>
                                      </p:cBhvr>
                                      <p:rCtr x="2681" y="0"/>
                                    </p:animMotion>
                                  </p:childTnLst>
                                </p:cTn>
                              </p:par>
                              <p:par>
                                <p:cTn id="48" presetID="10" presetClass="entr" presetSubtype="0" fill="hold" grpId="0"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63" presetClass="path" presetSubtype="0" decel="100000" fill="hold" grpId="1" nodeType="withEffect">
                                  <p:stCondLst>
                                    <p:cond delay="750"/>
                                  </p:stCondLst>
                                  <p:childTnLst>
                                    <p:animMotion origin="layout" path="M -0.05361 -9.44167E-7 L -4.69747E-7 -9.44167E-7 " pathEditMode="relative" rAng="0" ptsTypes="AA">
                                      <p:cBhvr>
                                        <p:cTn id="52" dur="750" fill="hold"/>
                                        <p:tgtEl>
                                          <p:spTgt spid="27"/>
                                        </p:tgtEl>
                                        <p:attrNameLst>
                                          <p:attrName>ppt_x</p:attrName>
                                          <p:attrName>ppt_y</p:attrName>
                                        </p:attrNameLst>
                                      </p:cBhvr>
                                      <p:rCtr x="2681"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23"/>
                                        </p:tgtEl>
                                        <p:attrNameLst>
                                          <p:attrName>style.visibility</p:attrName>
                                        </p:attrNameLst>
                                      </p:cBhvr>
                                      <p:to>
                                        <p:strVal val="visible"/>
                                      </p:to>
                                    </p:set>
                                  </p:childTnLst>
                                </p:cTn>
                              </p:par>
                              <p:par>
                                <p:cTn id="59" presetID="6" presetClass="emph" presetSubtype="0" accel="100000" autoRev="1" fill="hold" grpId="1" nodeType="withEffect">
                                  <p:stCondLst>
                                    <p:cond delay="0"/>
                                  </p:stCondLst>
                                  <p:childTnLst>
                                    <p:animScale>
                                      <p:cBhvr>
                                        <p:cTn id="60" dur="500" fill="hold"/>
                                        <p:tgtEl>
                                          <p:spTgt spid="23"/>
                                        </p:tgtEl>
                                      </p:cBhvr>
                                      <p:by x="100000" y="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25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63" presetClass="path" presetSubtype="0" decel="100000" fill="hold" grpId="1" nodeType="withEffect">
                                  <p:stCondLst>
                                    <p:cond delay="0"/>
                                  </p:stCondLst>
                                  <p:childTnLst>
                                    <p:animMotion origin="layout" path="M -0.05361 -9.44167E-7 L -4.69747E-7 -9.44167E-7 " pathEditMode="relative" rAng="0" ptsTypes="AA">
                                      <p:cBhvr>
                                        <p:cTn id="67" dur="750" fill="hold"/>
                                        <p:tgtEl>
                                          <p:spTgt spid="25"/>
                                        </p:tgtEl>
                                        <p:attrNameLst>
                                          <p:attrName>ppt_x</p:attrName>
                                          <p:attrName>ppt_y</p:attrName>
                                        </p:attrNameLst>
                                      </p:cBhvr>
                                      <p:rCtr x="2681" y="0"/>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25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63" presetClass="path" presetSubtype="0" decel="100000" fill="hold" grpId="1" nodeType="withEffect">
                                  <p:stCondLst>
                                    <p:cond delay="0"/>
                                  </p:stCondLst>
                                  <p:childTnLst>
                                    <p:animMotion origin="layout" path="M -0.05361 -9.44167E-7 L -4.69747E-7 -9.44167E-7 " pathEditMode="relative" rAng="0" ptsTypes="AA">
                                      <p:cBhvr>
                                        <p:cTn id="74" dur="750" fill="hold"/>
                                        <p:tgtEl>
                                          <p:spTgt spid="26"/>
                                        </p:tgtEl>
                                        <p:attrNameLst>
                                          <p:attrName>ppt_x</p:attrName>
                                          <p:attrName>ppt_y</p:attrName>
                                        </p:attrNameLst>
                                      </p:cBhvr>
                                      <p:rCtr x="2681" y="0"/>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8"/>
                                        </p:tgtEl>
                                        <p:attrNameLst>
                                          <p:attrName>style.visibility</p:attrName>
                                        </p:attrNameLst>
                                      </p:cBhvr>
                                      <p:to>
                                        <p:strVal val="visible"/>
                                      </p:to>
                                    </p:set>
                                  </p:childTnLst>
                                </p:cTn>
                              </p:par>
                              <p:par>
                                <p:cTn id="79" presetID="6" presetClass="emph" presetSubtype="0" accel="100000" autoRev="1" fill="hold" grpId="1" nodeType="withEffect">
                                  <p:stCondLst>
                                    <p:cond delay="0"/>
                                  </p:stCondLst>
                                  <p:childTnLst>
                                    <p:animScale>
                                      <p:cBhvr>
                                        <p:cTn id="80" dur="500" fill="hold"/>
                                        <p:tgtEl>
                                          <p:spTgt spid="28"/>
                                        </p:tgtEl>
                                      </p:cBhvr>
                                      <p:by x="100000" y="0"/>
                                    </p:animScale>
                                  </p:childTnLst>
                                </p:cTn>
                              </p:par>
                              <p:par>
                                <p:cTn id="81" presetID="42" presetClass="path" presetSubtype="0" decel="100000" fill="hold" grpId="2" nodeType="withEffect">
                                  <p:stCondLst>
                                    <p:cond delay="500"/>
                                  </p:stCondLst>
                                  <p:childTnLst>
                                    <p:animMotion origin="layout" path="M -2.1496E-6 -0.09056 L -2.1496E-6 1.2256E-7 " pathEditMode="relative" rAng="0" ptsTypes="AA">
                                      <p:cBhvr>
                                        <p:cTn id="82" dur="500" fill="hold"/>
                                        <p:tgtEl>
                                          <p:spTgt spid="28"/>
                                        </p:tgtEl>
                                        <p:attrNameLst>
                                          <p:attrName>ppt_x</p:attrName>
                                          <p:attrName>ppt_y</p:attrName>
                                        </p:attrNameLst>
                                      </p:cBhvr>
                                      <p:rCtr x="0" y="4517"/>
                                    </p:animMotion>
                                  </p:childTnLst>
                                </p:cTn>
                              </p:par>
                              <p:par>
                                <p:cTn id="83" presetID="10" presetClass="entr" presetSubtype="0" fill="hold" nodeType="withEffect">
                                  <p:stCondLst>
                                    <p:cond delay="500"/>
                                  </p:stCondLst>
                                  <p:childTnLst>
                                    <p:set>
                                      <p:cBhvr>
                                        <p:cTn id="84" dur="1" fill="hold">
                                          <p:stCondLst>
                                            <p:cond delay="0"/>
                                          </p:stCondLst>
                                        </p:cTn>
                                        <p:tgtEl>
                                          <p:spTgt spid="55"/>
                                        </p:tgtEl>
                                        <p:attrNameLst>
                                          <p:attrName>style.visibility</p:attrName>
                                        </p:attrNameLst>
                                      </p:cBhvr>
                                      <p:to>
                                        <p:strVal val="visible"/>
                                      </p:to>
                                    </p:set>
                                    <p:animEffect transition="in" filter="fade">
                                      <p:cBhvr>
                                        <p:cTn id="85" dur="500"/>
                                        <p:tgtEl>
                                          <p:spTgt spid="55"/>
                                        </p:tgtEl>
                                      </p:cBhvr>
                                    </p:animEffect>
                                  </p:childTnLst>
                                </p:cTn>
                              </p:par>
                              <p:par>
                                <p:cTn id="86" presetID="63" presetClass="path" presetSubtype="0" decel="100000" fill="hold" nodeType="withEffect">
                                  <p:stCondLst>
                                    <p:cond delay="250"/>
                                  </p:stCondLst>
                                  <p:childTnLst>
                                    <p:animMotion origin="layout" path="M -0.05361 -9.44167E-7 L -4.69747E-7 -9.44167E-7 " pathEditMode="relative" rAng="0" ptsTypes="AA">
                                      <p:cBhvr>
                                        <p:cTn id="87" dur="750" fill="hold"/>
                                        <p:tgtEl>
                                          <p:spTgt spid="55"/>
                                        </p:tgtEl>
                                        <p:attrNameLst>
                                          <p:attrName>ppt_x</p:attrName>
                                          <p:attrName>ppt_y</p:attrName>
                                        </p:attrNameLst>
                                      </p:cBhvr>
                                      <p:rCtr x="2681" y="0"/>
                                    </p:animMotion>
                                  </p:childTnLst>
                                </p:cTn>
                              </p:par>
                              <p:par>
                                <p:cTn id="88" presetID="10" presetClass="entr" presetSubtype="0" fill="hold" nodeType="withEffect">
                                  <p:stCondLst>
                                    <p:cond delay="75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500"/>
                                        <p:tgtEl>
                                          <p:spTgt spid="54"/>
                                        </p:tgtEl>
                                      </p:cBhvr>
                                    </p:animEffect>
                                  </p:childTnLst>
                                </p:cTn>
                              </p:par>
                              <p:par>
                                <p:cTn id="91" presetID="63" presetClass="path" presetSubtype="0" decel="100000" fill="hold" nodeType="withEffect">
                                  <p:stCondLst>
                                    <p:cond delay="500"/>
                                  </p:stCondLst>
                                  <p:childTnLst>
                                    <p:animMotion origin="layout" path="M -0.05361 -9.44167E-7 L -4.69747E-7 -9.44167E-7 " pathEditMode="relative" rAng="0" ptsTypes="AA">
                                      <p:cBhvr>
                                        <p:cTn id="92" dur="750" fill="hold"/>
                                        <p:tgtEl>
                                          <p:spTgt spid="54"/>
                                        </p:tgtEl>
                                        <p:attrNameLst>
                                          <p:attrName>ppt_x</p:attrName>
                                          <p:attrName>ppt_y</p:attrName>
                                        </p:attrNameLst>
                                      </p:cBhvr>
                                      <p:rCtr x="2681" y="0"/>
                                    </p:animMotion>
                                  </p:childTnLst>
                                </p:cTn>
                              </p:par>
                              <p:par>
                                <p:cTn id="93" presetID="10" presetClass="entr" presetSubtype="0"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63" presetClass="path" presetSubtype="0" decel="100000" fill="hold" nodeType="withEffect">
                                  <p:stCondLst>
                                    <p:cond delay="750"/>
                                  </p:stCondLst>
                                  <p:childTnLst>
                                    <p:animMotion origin="layout" path="M -0.05361 -9.44167E-7 L -4.69747E-7 -9.44167E-7 " pathEditMode="relative" rAng="0" ptsTypes="AA">
                                      <p:cBhvr>
                                        <p:cTn id="97" dur="750" fill="hold"/>
                                        <p:tgtEl>
                                          <p:spTgt spid="53"/>
                                        </p:tgtEl>
                                        <p:attrNameLst>
                                          <p:attrName>ppt_x</p:attrName>
                                          <p:attrName>ppt_y</p:attrName>
                                        </p:attrNameLst>
                                      </p:cBhvr>
                                      <p:rCtr x="2681" y="0"/>
                                    </p:animMotion>
                                  </p:childTnLst>
                                </p:cTn>
                              </p:par>
                              <p:par>
                                <p:cTn id="98" presetID="10" presetClass="entr" presetSubtype="0" fill="hold" nodeType="withEffect">
                                  <p:stCondLst>
                                    <p:cond delay="12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63" presetClass="path" presetSubtype="0" decel="100000" fill="hold" nodeType="withEffect">
                                  <p:stCondLst>
                                    <p:cond delay="1000"/>
                                  </p:stCondLst>
                                  <p:childTnLst>
                                    <p:animMotion origin="layout" path="M -0.05361 -9.44167E-7 L -4.69747E-7 -9.44167E-7 " pathEditMode="relative" rAng="0" ptsTypes="AA">
                                      <p:cBhvr>
                                        <p:cTn id="102" dur="750" fill="hold"/>
                                        <p:tgtEl>
                                          <p:spTgt spid="52"/>
                                        </p:tgtEl>
                                        <p:attrNameLst>
                                          <p:attrName>ppt_x</p:attrName>
                                          <p:attrName>ppt_y</p:attrName>
                                        </p:attrNameLst>
                                      </p:cBhvr>
                                      <p:rCtr x="2681" y="0"/>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60"/>
                                        </p:tgtEl>
                                        <p:attrNameLst>
                                          <p:attrName>style.visibility</p:attrName>
                                        </p:attrNameLst>
                                      </p:cBhvr>
                                      <p:to>
                                        <p:strVal val="visible"/>
                                      </p:to>
                                    </p:set>
                                  </p:childTnLst>
                                </p:cTn>
                              </p:par>
                              <p:par>
                                <p:cTn id="107" presetID="6" presetClass="emph" presetSubtype="0" accel="100000" autoRev="1" fill="hold" grpId="1" nodeType="withEffect">
                                  <p:stCondLst>
                                    <p:cond delay="0"/>
                                  </p:stCondLst>
                                  <p:childTnLst>
                                    <p:animScale>
                                      <p:cBhvr>
                                        <p:cTn id="108" dur="500" fill="hold"/>
                                        <p:tgtEl>
                                          <p:spTgt spid="60"/>
                                        </p:tgtEl>
                                      </p:cBhvr>
                                      <p:by x="0" y="100000"/>
                                    </p:animScale>
                                  </p:childTnLst>
                                </p:cTn>
                              </p:par>
                              <p:par>
                                <p:cTn id="109" presetID="42" presetClass="path" presetSubtype="0" decel="100000" fill="hold" grpId="2" nodeType="withEffect">
                                  <p:stCondLst>
                                    <p:cond delay="500"/>
                                  </p:stCondLst>
                                  <p:childTnLst>
                                    <p:animMotion origin="layout" path="M -0.00702 -2.52837E-6 L 1.81261E-7 -2.52837E-6 " pathEditMode="relative" rAng="0" ptsTypes="AA">
                                      <p:cBhvr>
                                        <p:cTn id="110" dur="500" fill="hold"/>
                                        <p:tgtEl>
                                          <p:spTgt spid="60"/>
                                        </p:tgtEl>
                                        <p:attrNameLst>
                                          <p:attrName>ppt_x</p:attrName>
                                          <p:attrName>ppt_y</p:attrName>
                                        </p:attrNameLst>
                                      </p:cBhvr>
                                      <p:rCtr x="345" y="0"/>
                                    </p:animMotion>
                                  </p:childTnLst>
                                </p:cTn>
                              </p:par>
                              <p:par>
                                <p:cTn id="111" presetID="1" presetClass="entr" presetSubtype="0" fill="hold" grpId="0" nodeType="withEffect">
                                  <p:stCondLst>
                                    <p:cond delay="0"/>
                                  </p:stCondLst>
                                  <p:childTnLst>
                                    <p:set>
                                      <p:cBhvr>
                                        <p:cTn id="112" dur="1" fill="hold">
                                          <p:stCondLst>
                                            <p:cond delay="499"/>
                                          </p:stCondLst>
                                        </p:cTn>
                                        <p:tgtEl>
                                          <p:spTgt spid="40"/>
                                        </p:tgtEl>
                                        <p:attrNameLst>
                                          <p:attrName>style.visibility</p:attrName>
                                        </p:attrNameLst>
                                      </p:cBhvr>
                                      <p:to>
                                        <p:strVal val="visible"/>
                                      </p:to>
                                    </p:set>
                                  </p:childTnLst>
                                </p:cTn>
                              </p:par>
                              <p:par>
                                <p:cTn id="113" presetID="6" presetClass="emph" presetSubtype="0" accel="100000" autoRev="1" fill="hold" grpId="1" nodeType="withEffect">
                                  <p:stCondLst>
                                    <p:cond delay="0"/>
                                  </p:stCondLst>
                                  <p:childTnLst>
                                    <p:animScale>
                                      <p:cBhvr>
                                        <p:cTn id="114" dur="500" fill="hold"/>
                                        <p:tgtEl>
                                          <p:spTgt spid="40"/>
                                        </p:tgtEl>
                                      </p:cBhvr>
                                      <p:by x="0" y="100000"/>
                                    </p:animScale>
                                  </p:childTnLst>
                                </p:cTn>
                              </p:par>
                              <p:par>
                                <p:cTn id="115" presetID="42" presetClass="path" presetSubtype="0" decel="100000" fill="hold" grpId="2" nodeType="withEffect">
                                  <p:stCondLst>
                                    <p:cond delay="500"/>
                                  </p:stCondLst>
                                  <p:childTnLst>
                                    <p:animMotion origin="layout" path="M -0.07391 -2.52837E-6 L 4.60812E-6 -2.52837E-6 " pathEditMode="relative" rAng="0" ptsTypes="AA">
                                      <p:cBhvr>
                                        <p:cTn id="116" dur="500" fill="hold"/>
                                        <p:tgtEl>
                                          <p:spTgt spid="40"/>
                                        </p:tgtEl>
                                        <p:attrNameLst>
                                          <p:attrName>ppt_x</p:attrName>
                                          <p:attrName>ppt_y</p:attrName>
                                        </p:attrNameLst>
                                      </p:cBhvr>
                                      <p:rCtr x="3689" y="0"/>
                                    </p:animMotion>
                                  </p:childTnLst>
                                </p:cTn>
                              </p:par>
                              <p:par>
                                <p:cTn id="117" presetID="10" presetClass="entr" presetSubtype="0" fill="hold" grpId="0" nodeType="withEffect">
                                  <p:stCondLst>
                                    <p:cond delay="75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63" presetClass="path" presetSubtype="0" decel="100000" fill="hold" grpId="1" nodeType="withEffect">
                                  <p:stCondLst>
                                    <p:cond delay="500"/>
                                  </p:stCondLst>
                                  <p:childTnLst>
                                    <p:animMotion origin="layout" path="M -0.05361 -9.07853E-7 L 2.22875E-6 -9.07853E-7 " pathEditMode="relative" rAng="0" ptsTypes="AA">
                                      <p:cBhvr>
                                        <p:cTn id="121" dur="750" fill="hold"/>
                                        <p:tgtEl>
                                          <p:spTgt spid="41"/>
                                        </p:tgtEl>
                                        <p:attrNameLst>
                                          <p:attrName>ppt_x</p:attrName>
                                          <p:attrName>ppt_y</p:attrName>
                                        </p:attrNameLst>
                                      </p:cBhvr>
                                      <p:rCtr x="2681" y="0"/>
                                    </p:animMotion>
                                  </p:childTnLst>
                                </p:cTn>
                              </p:par>
                              <p:par>
                                <p:cTn id="122" presetID="10" presetClass="entr" presetSubtype="0" fill="hold" nodeType="withEffect">
                                  <p:stCondLst>
                                    <p:cond delay="100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500"/>
                                        <p:tgtEl>
                                          <p:spTgt spid="42"/>
                                        </p:tgtEl>
                                      </p:cBhvr>
                                    </p:animEffect>
                                  </p:childTnLst>
                                </p:cTn>
                              </p:par>
                              <p:par>
                                <p:cTn id="125" presetID="63" presetClass="path" presetSubtype="0" decel="100000" fill="hold" nodeType="withEffect">
                                  <p:stCondLst>
                                    <p:cond delay="750"/>
                                  </p:stCondLst>
                                  <p:childTnLst>
                                    <p:animMotion origin="layout" path="M -0.05361 1.15297E-6 L -6.63773E-8 1.15297E-6 " pathEditMode="relative" rAng="0" ptsTypes="AA">
                                      <p:cBhvr>
                                        <p:cTn id="126" dur="750" fill="hold"/>
                                        <p:tgtEl>
                                          <p:spTgt spid="42"/>
                                        </p:tgtEl>
                                        <p:attrNameLst>
                                          <p:attrName>ppt_x</p:attrName>
                                          <p:attrName>ppt_y</p:attrName>
                                        </p:attrNameLst>
                                      </p:cBhvr>
                                      <p:rCtr x="2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5" grpId="0" animBg="1"/>
      <p:bldP spid="5" grpId="1" animBg="1"/>
      <p:bldP spid="5" grpId="2" animBg="1"/>
      <p:bldP spid="23" grpId="0" animBg="1"/>
      <p:bldP spid="23" grpId="1" animBg="1"/>
      <p:bldP spid="25" grpId="0"/>
      <p:bldP spid="25" grpId="1"/>
      <p:bldP spid="26" grpId="0"/>
      <p:bldP spid="26" grpId="1"/>
      <p:bldP spid="20" grpId="0" animBg="1"/>
      <p:bldP spid="20" grpId="1" animBg="1"/>
      <p:bldP spid="22" grpId="0"/>
      <p:bldP spid="22" grpId="1"/>
      <p:bldP spid="27" grpId="0"/>
      <p:bldP spid="27" grpId="1"/>
      <p:bldP spid="28" grpId="0" animBg="1"/>
      <p:bldP spid="28" grpId="1" animBg="1"/>
      <p:bldP spid="28" grpId="2" animBg="1"/>
      <p:bldP spid="40" grpId="0" animBg="1"/>
      <p:bldP spid="40" grpId="1" animBg="1"/>
      <p:bldP spid="40" grpId="2" animBg="1"/>
      <p:bldP spid="41" grpId="0"/>
      <p:bldP spid="41" grpId="1"/>
      <p:bldP spid="57" grpId="0"/>
      <p:bldP spid="58" grpId="0"/>
      <p:bldP spid="60" grpId="0" animBg="1"/>
      <p:bldP spid="60" grpId="1" animBg="1"/>
      <p:bldP spid="60"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a:spLocks noGrp="1"/>
          </p:cNvSpPr>
          <p:nvPr>
            <p:ph type="title"/>
          </p:nvPr>
        </p:nvSpPr>
        <p:spPr/>
        <p:txBody>
          <a:bodyPr/>
          <a:lstStyle/>
          <a:p>
            <a:r>
              <a:rPr lang="en-US" sz="4800" dirty="0" smtClean="0"/>
              <a:t>Summary</a:t>
            </a:r>
            <a:endParaRPr lang="en-US" sz="4800" dirty="0"/>
          </a:p>
        </p:txBody>
      </p:sp>
      <p:grpSp>
        <p:nvGrpSpPr>
          <p:cNvPr id="35" name="Group 34"/>
          <p:cNvGrpSpPr/>
          <p:nvPr/>
        </p:nvGrpSpPr>
        <p:grpSpPr>
          <a:xfrm>
            <a:off x="795695" y="3600027"/>
            <a:ext cx="3474682" cy="1344382"/>
            <a:chOff x="795695" y="3981660"/>
            <a:chExt cx="3474682" cy="1344382"/>
          </a:xfrm>
        </p:grpSpPr>
        <p:sp>
          <p:nvSpPr>
            <p:cNvPr id="36" name="Rectangle 35"/>
            <p:cNvSpPr/>
            <p:nvPr/>
          </p:nvSpPr>
          <p:spPr bwMode="auto">
            <a:xfrm>
              <a:off x="795695" y="3981661"/>
              <a:ext cx="3474682" cy="1344381"/>
            </a:xfrm>
            <a:prstGeom prst="rect">
              <a:avLst/>
            </a:prstGeom>
            <a:solidFill>
              <a:srgbClr val="0069B8"/>
            </a:solidFill>
            <a:ln w="9525" cap="flat" cmpd="sng" algn="ctr">
              <a:noFill/>
              <a:prstDash val="solid"/>
              <a:headEnd type="none" w="med" len="med"/>
              <a:tailEnd type="none" w="med" len="med"/>
            </a:ln>
            <a:effectLst/>
            <a:ex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37" name="Rectangle 36"/>
            <p:cNvSpPr/>
            <p:nvPr/>
          </p:nvSpPr>
          <p:spPr>
            <a:xfrm>
              <a:off x="1070012" y="4389153"/>
              <a:ext cx="1269899"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Platform</a:t>
              </a:r>
              <a:endParaRPr lang="en-US" sz="2400" kern="0" dirty="0">
                <a:solidFill>
                  <a:srgbClr val="FFFFFF"/>
                </a:solidFill>
                <a:latin typeface="Segoe UI Light"/>
                <a:ea typeface="Segoe UI" pitchFamily="34" charset="0"/>
                <a:cs typeface="Segoe UI" pitchFamily="34" charset="0"/>
              </a:endParaRPr>
            </a:p>
          </p:txBody>
        </p:sp>
        <p:pic>
          <p:nvPicPr>
            <p:cNvPr id="38" name="Picture 6" descr="C:\temp\WinAzure_rgb_Wht_S.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80019"/>
            <a:stretch/>
          </p:blipFill>
          <p:spPr bwMode="auto">
            <a:xfrm>
              <a:off x="3447426" y="3981660"/>
              <a:ext cx="627059" cy="752383"/>
            </a:xfrm>
            <a:prstGeom prst="rect">
              <a:avLst/>
            </a:prstGeom>
            <a:solidFill>
              <a:srgbClr val="0069B8"/>
            </a:solidFill>
            <a:ln w="9525" cap="flat" cmpd="sng" algn="ctr">
              <a:noFill/>
              <a:prstDash val="solid"/>
              <a:headEnd type="none" w="med" len="med"/>
              <a:tailEnd type="none" w="med" len="med"/>
            </a:ln>
            <a:effectLst/>
            <a:extLst/>
          </p:spPr>
        </p:pic>
      </p:grpSp>
      <p:grpSp>
        <p:nvGrpSpPr>
          <p:cNvPr id="39" name="Group 38"/>
          <p:cNvGrpSpPr/>
          <p:nvPr/>
        </p:nvGrpSpPr>
        <p:grpSpPr>
          <a:xfrm>
            <a:off x="4498974" y="3600028"/>
            <a:ext cx="3474682" cy="1344381"/>
            <a:chOff x="4498974" y="3981661"/>
            <a:chExt cx="3474682" cy="1344381"/>
          </a:xfrm>
        </p:grpSpPr>
        <p:sp>
          <p:nvSpPr>
            <p:cNvPr id="40" name="Rectangle 39"/>
            <p:cNvSpPr/>
            <p:nvPr/>
          </p:nvSpPr>
          <p:spPr bwMode="auto">
            <a:xfrm>
              <a:off x="4498974" y="3981661"/>
              <a:ext cx="3474682" cy="1344381"/>
            </a:xfrm>
            <a:prstGeom prst="rect">
              <a:avLst/>
            </a:prstGeom>
            <a:solidFill>
              <a:srgbClr val="7FBA00"/>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1" name="Rectangle 40"/>
            <p:cNvSpPr/>
            <p:nvPr/>
          </p:nvSpPr>
          <p:spPr>
            <a:xfrm>
              <a:off x="4773291" y="4389153"/>
              <a:ext cx="1608133"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Framework</a:t>
              </a:r>
              <a:endParaRPr lang="en-US" sz="2400" kern="0" dirty="0">
                <a:solidFill>
                  <a:srgbClr val="FFFFFF"/>
                </a:solidFill>
                <a:latin typeface="Segoe UI Light"/>
                <a:ea typeface="Segoe UI" pitchFamily="34" charset="0"/>
                <a:cs typeface="Segoe UI" pitchFamily="34" charset="0"/>
              </a:endParaRPr>
            </a:p>
          </p:txBody>
        </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230" y="3986643"/>
              <a:ext cx="707237" cy="690264"/>
            </a:xfrm>
            <a:prstGeom prst="rect">
              <a:avLst/>
            </a:prstGeom>
          </p:spPr>
        </p:pic>
      </p:grpSp>
      <p:grpSp>
        <p:nvGrpSpPr>
          <p:cNvPr id="43" name="Group 42"/>
          <p:cNvGrpSpPr/>
          <p:nvPr/>
        </p:nvGrpSpPr>
        <p:grpSpPr>
          <a:xfrm>
            <a:off x="8204713" y="3600028"/>
            <a:ext cx="3474682" cy="1344381"/>
            <a:chOff x="8204713" y="3981661"/>
            <a:chExt cx="3474682" cy="1344381"/>
          </a:xfrm>
        </p:grpSpPr>
        <p:sp>
          <p:nvSpPr>
            <p:cNvPr id="44" name="Rectangle 43"/>
            <p:cNvSpPr/>
            <p:nvPr/>
          </p:nvSpPr>
          <p:spPr bwMode="auto">
            <a:xfrm>
              <a:off x="8204713" y="3981661"/>
              <a:ext cx="3474682" cy="1344381"/>
            </a:xfrm>
            <a:prstGeom prst="rect">
              <a:avLst/>
            </a:prstGeom>
            <a:solidFill>
              <a:srgbClr val="68217A"/>
            </a:solidFill>
            <a:ln w="25400" cap="flat" cmpd="sng" algn="ctr">
              <a:noFill/>
              <a:prstDash val="solid"/>
              <a:headEnd type="none" w="med" len="med"/>
              <a:tailEnd type="none" w="med" len="med"/>
            </a:ln>
            <a:effectLst/>
          </p:spPr>
          <p:txBody>
            <a:bodyPr vert="horz" wrap="square" lIns="182880" tIns="0" rIns="91436" bIns="0" numCol="1" rtlCol="0" anchor="ctr" anchorCtr="0" compatLnSpc="1">
              <a:prstTxWarp prst="textNoShape">
                <a:avLst/>
              </a:prstTxWarp>
            </a:bodyPr>
            <a:lstStyle/>
            <a:p>
              <a:pPr defTabSz="914099" fontAlgn="base">
                <a:lnSpc>
                  <a:spcPct val="90000"/>
                </a:lnSpc>
                <a:spcBef>
                  <a:spcPct val="0"/>
                </a:spcBef>
                <a:spcAft>
                  <a:spcPct val="0"/>
                </a:spcAft>
              </a:pPr>
              <a:endParaRPr lang="en-US" sz="2400" kern="0" spc="-50" dirty="0" err="1">
                <a:gradFill>
                  <a:gsLst>
                    <a:gs pos="0">
                      <a:srgbClr val="FFFFFF"/>
                    </a:gs>
                    <a:gs pos="100000">
                      <a:srgbClr val="FFFFFF"/>
                    </a:gs>
                  </a:gsLst>
                  <a:lin ang="16200000" scaled="0"/>
                </a:gradFill>
                <a:latin typeface="Segoe UI Light"/>
              </a:endParaRPr>
            </a:p>
          </p:txBody>
        </p:sp>
        <p:sp>
          <p:nvSpPr>
            <p:cNvPr id="45" name="Rectangle 44"/>
            <p:cNvSpPr/>
            <p:nvPr/>
          </p:nvSpPr>
          <p:spPr>
            <a:xfrm>
              <a:off x="8479030" y="4389153"/>
              <a:ext cx="870751" cy="461665"/>
            </a:xfrm>
            <a:prstGeom prst="rect">
              <a:avLst/>
            </a:prstGeom>
          </p:spPr>
          <p:txBody>
            <a:bodyPr wrap="none">
              <a:spAutoFit/>
            </a:bodyPr>
            <a:lstStyle/>
            <a:p>
              <a:r>
                <a:rPr lang="en-US" sz="2400" kern="0" dirty="0" smtClean="0">
                  <a:solidFill>
                    <a:srgbClr val="FFFFFF"/>
                  </a:solidFill>
                  <a:latin typeface="Segoe UI Light"/>
                  <a:ea typeface="Segoe UI" pitchFamily="34" charset="0"/>
                  <a:cs typeface="Segoe UI" pitchFamily="34" charset="0"/>
                </a:rPr>
                <a:t>Tools</a:t>
              </a:r>
              <a:endParaRPr lang="en-US" sz="2400" kern="0" dirty="0">
                <a:solidFill>
                  <a:srgbClr val="FFFFFF"/>
                </a:solidFill>
                <a:latin typeface="Segoe UI Light"/>
                <a:ea typeface="Segoe UI" pitchFamily="34" charset="0"/>
                <a:cs typeface="Segoe UI" pitchFamily="34" charset="0"/>
              </a:endParaRPr>
            </a:p>
          </p:txBody>
        </p:sp>
        <p:pic>
          <p:nvPicPr>
            <p:cNvPr id="46" name="Picture 45"/>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82926" b="-8585"/>
            <a:stretch/>
          </p:blipFill>
          <p:spPr bwMode="auto">
            <a:xfrm>
              <a:off x="10945424" y="4127870"/>
              <a:ext cx="489502" cy="44418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795695" y="2491433"/>
            <a:ext cx="11368511" cy="807074"/>
            <a:chOff x="795695" y="4289268"/>
            <a:chExt cx="11368511" cy="807074"/>
          </a:xfrm>
        </p:grpSpPr>
        <p:sp>
          <p:nvSpPr>
            <p:cNvPr id="48" name="Right Arrow 47"/>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Providing the best end-to-end development experience…</a:t>
              </a:r>
              <a:endParaRPr lang="en-US" sz="1400" kern="0" dirty="0" smtClean="0">
                <a:solidFill>
                  <a:srgbClr val="404040"/>
                </a:solidFill>
              </a:endParaRPr>
            </a:p>
          </p:txBody>
        </p:sp>
      </p:grpSp>
      <p:grpSp>
        <p:nvGrpSpPr>
          <p:cNvPr id="50" name="Group 49"/>
          <p:cNvGrpSpPr/>
          <p:nvPr/>
        </p:nvGrpSpPr>
        <p:grpSpPr>
          <a:xfrm>
            <a:off x="812586" y="2493454"/>
            <a:ext cx="11368511" cy="807074"/>
            <a:chOff x="795695" y="4289268"/>
            <a:chExt cx="11368511" cy="807074"/>
          </a:xfrm>
        </p:grpSpPr>
        <p:sp>
          <p:nvSpPr>
            <p:cNvPr id="51" name="Right Arrow 50"/>
            <p:cNvSpPr/>
            <p:nvPr/>
          </p:nvSpPr>
          <p:spPr bwMode="auto">
            <a:xfrm>
              <a:off x="795696" y="4289268"/>
              <a:ext cx="11368510" cy="807074"/>
            </a:xfrm>
            <a:prstGeom prst="rightArrow">
              <a:avLst>
                <a:gd name="adj1" fmla="val 100000"/>
                <a:gd name="adj2" fmla="val 33317"/>
              </a:avLst>
            </a:prstGeom>
            <a:solidFill>
              <a:srgbClr val="FFFFFF">
                <a:lumMod val="85000"/>
                <a:alpha val="69804"/>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a:xfrm>
              <a:off x="795695" y="4364830"/>
              <a:ext cx="10391705" cy="646331"/>
            </a:xfrm>
            <a:prstGeom prst="rect">
              <a:avLst/>
            </a:prstGeom>
          </p:spPr>
          <p:txBody>
            <a:bodyPr wrap="square">
              <a:spAutoFit/>
            </a:bodyPr>
            <a:lstStyle/>
            <a:p>
              <a:pPr algn="ctr" defTabSz="914400">
                <a:defRPr/>
              </a:pPr>
              <a:r>
                <a:rPr lang="en-US" sz="3600" kern="0" spc="-150" dirty="0" smtClean="0">
                  <a:gradFill>
                    <a:gsLst>
                      <a:gs pos="0">
                        <a:srgbClr val="3F3F3F"/>
                      </a:gs>
                      <a:gs pos="100000">
                        <a:srgbClr val="3F3F3F"/>
                      </a:gs>
                    </a:gsLst>
                    <a:lin ang="16200000" scaled="0"/>
                  </a:gradFill>
                  <a:latin typeface="Segoe UI Light"/>
                </a:rPr>
                <a:t>…on your terms</a:t>
              </a:r>
              <a:endParaRPr lang="en-US" sz="1400" kern="0" dirty="0" smtClean="0">
                <a:solidFill>
                  <a:srgbClr val="404040"/>
                </a:solidFill>
              </a:endParaRPr>
            </a:p>
          </p:txBody>
        </p:sp>
      </p:grpSp>
      <p:grpSp>
        <p:nvGrpSpPr>
          <p:cNvPr id="53" name="Group 52"/>
          <p:cNvGrpSpPr/>
          <p:nvPr/>
        </p:nvGrpSpPr>
        <p:grpSpPr>
          <a:xfrm>
            <a:off x="795695" y="3993932"/>
            <a:ext cx="10883700" cy="1332110"/>
            <a:chOff x="795695" y="3993932"/>
            <a:chExt cx="10883700" cy="1332110"/>
          </a:xfrm>
        </p:grpSpPr>
        <p:grpSp>
          <p:nvGrpSpPr>
            <p:cNvPr id="54" name="Group 53"/>
            <p:cNvGrpSpPr/>
            <p:nvPr/>
          </p:nvGrpSpPr>
          <p:grpSpPr>
            <a:xfrm>
              <a:off x="795695" y="3993932"/>
              <a:ext cx="3474682" cy="1332110"/>
              <a:chOff x="795695" y="3993932"/>
              <a:chExt cx="3474682" cy="1332110"/>
            </a:xfrm>
          </p:grpSpPr>
          <p:sp>
            <p:nvSpPr>
              <p:cNvPr id="77" name="Rectangle 76"/>
              <p:cNvSpPr/>
              <p:nvPr/>
            </p:nvSpPr>
            <p:spPr bwMode="auto">
              <a:xfrm>
                <a:off x="795695"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8" name="Rectangle 77"/>
              <p:cNvSpPr/>
              <p:nvPr/>
            </p:nvSpPr>
            <p:spPr>
              <a:xfrm>
                <a:off x="1063998" y="4395703"/>
                <a:ext cx="2712602" cy="461665"/>
              </a:xfrm>
              <a:prstGeom prst="rect">
                <a:avLst/>
              </a:prstGeom>
            </p:spPr>
            <p:txBody>
              <a:bodyPr wrap="none">
                <a:spAutoFit/>
              </a:bodyPr>
              <a:lstStyle/>
              <a:p>
                <a:pPr defTabSz="914400">
                  <a:defRPr/>
                </a:pPr>
                <a:r>
                  <a:rPr lang="en-US" sz="2400" kern="0" dirty="0" smtClean="0">
                    <a:solidFill>
                      <a:srgbClr val="FFFFFF">
                        <a:lumMod val="50000"/>
                      </a:srgbClr>
                    </a:solidFill>
                    <a:latin typeface="Segoe UI Light"/>
                    <a:ea typeface="Segoe UI" pitchFamily="34" charset="0"/>
                    <a:cs typeface="Segoe UI" pitchFamily="34" charset="0"/>
                  </a:rPr>
                  <a:t>…or bring your own</a:t>
                </a:r>
              </a:p>
            </p:txBody>
          </p:sp>
        </p:grpSp>
        <p:grpSp>
          <p:nvGrpSpPr>
            <p:cNvPr id="71" name="Group 70"/>
            <p:cNvGrpSpPr/>
            <p:nvPr/>
          </p:nvGrpSpPr>
          <p:grpSpPr>
            <a:xfrm>
              <a:off x="4498974" y="3993932"/>
              <a:ext cx="3474682" cy="1332110"/>
              <a:chOff x="4498974" y="3993932"/>
              <a:chExt cx="3474682" cy="1332110"/>
            </a:xfrm>
          </p:grpSpPr>
          <p:sp>
            <p:nvSpPr>
              <p:cNvPr id="75" name="Rectangle 74"/>
              <p:cNvSpPr/>
              <p:nvPr/>
            </p:nvSpPr>
            <p:spPr bwMode="auto">
              <a:xfrm>
                <a:off x="4498974"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6" name="Rectangle 75"/>
              <p:cNvSpPr/>
              <p:nvPr/>
            </p:nvSpPr>
            <p:spPr>
              <a:xfrm>
                <a:off x="4767277"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nvGrpSpPr>
            <p:cNvPr id="72" name="Group 71"/>
            <p:cNvGrpSpPr/>
            <p:nvPr/>
          </p:nvGrpSpPr>
          <p:grpSpPr>
            <a:xfrm>
              <a:off x="8204713" y="3993932"/>
              <a:ext cx="3474682" cy="1332110"/>
              <a:chOff x="8204713" y="3993932"/>
              <a:chExt cx="3474682" cy="1332110"/>
            </a:xfrm>
          </p:grpSpPr>
          <p:sp>
            <p:nvSpPr>
              <p:cNvPr id="73" name="Rectangle 72"/>
              <p:cNvSpPr/>
              <p:nvPr/>
            </p:nvSpPr>
            <p:spPr bwMode="auto">
              <a:xfrm>
                <a:off x="8204713" y="3993932"/>
                <a:ext cx="3474682" cy="1332110"/>
              </a:xfrm>
              <a:prstGeom prst="rect">
                <a:avLst/>
              </a:prstGeom>
              <a:solidFill>
                <a:srgbClr val="FFFFFF">
                  <a:lumMod val="95000"/>
                </a:srgbClr>
              </a:solidFill>
              <a:ln w="9525" cap="flat" cmpd="sng" algn="ctr">
                <a:solidFill>
                  <a:srgbClr val="404040">
                    <a:lumMod val="50000"/>
                    <a:lumOff val="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defRPr/>
                </a:pPr>
                <a:endParaRPr lang="en-US" sz="9600" kern="0" dirty="0" err="1"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74" name="Rectangle 73"/>
              <p:cNvSpPr/>
              <p:nvPr/>
            </p:nvSpPr>
            <p:spPr>
              <a:xfrm>
                <a:off x="8473016" y="4395703"/>
                <a:ext cx="2719014" cy="461665"/>
              </a:xfrm>
              <a:prstGeom prst="rect">
                <a:avLst/>
              </a:prstGeom>
            </p:spPr>
            <p:txBody>
              <a:bodyPr wrap="none">
                <a:spAutoFit/>
              </a:bodyPr>
              <a:lstStyle/>
              <a:p>
                <a:pPr defTabSz="914400">
                  <a:defRPr/>
                </a:pPr>
                <a:r>
                  <a:rPr lang="en-US" sz="2400" kern="0" dirty="0">
                    <a:solidFill>
                      <a:srgbClr val="FFFFFF">
                        <a:lumMod val="50000"/>
                      </a:srgbClr>
                    </a:solidFill>
                    <a:latin typeface="Segoe UI Light"/>
                    <a:ea typeface="Segoe UI" pitchFamily="34" charset="0"/>
                    <a:cs typeface="Segoe UI" pitchFamily="34" charset="0"/>
                  </a:rPr>
                  <a:t>…or bring your own</a:t>
                </a:r>
              </a:p>
            </p:txBody>
          </p:sp>
        </p:grpSp>
      </p:grpSp>
    </p:spTree>
    <p:extLst>
      <p:ext uri="{BB962C8B-B14F-4D97-AF65-F5344CB8AC3E}">
        <p14:creationId xmlns:p14="http://schemas.microsoft.com/office/powerpoint/2010/main" val="1806578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7"/>
                                        </p:tgtEl>
                                      </p:cBhvr>
                                    </p:animEffect>
                                    <p:set>
                                      <p:cBhvr>
                                        <p:cTn id="30" dur="1" fill="hold">
                                          <p:stCondLst>
                                            <p:cond delay="499"/>
                                          </p:stCondLst>
                                        </p:cTn>
                                        <p:tgtEl>
                                          <p:spTgt spid="4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42" presetClass="path" presetSubtype="0" accel="50000" decel="50000" fill="hold" nodeType="withEffect">
                                  <p:stCondLst>
                                    <p:cond delay="0"/>
                                  </p:stCondLst>
                                  <p:childTnLst>
                                    <p:animMotion origin="layout" path="M 1.47562E-6 2.10168E-6 L 0.00089 -0.14753 " pathEditMode="relative" rAng="0" ptsTypes="AA">
                                      <p:cBhvr>
                                        <p:cTn id="35" dur="1000" fill="hold"/>
                                        <p:tgtEl>
                                          <p:spTgt spid="50"/>
                                        </p:tgtEl>
                                        <p:attrNameLst>
                                          <p:attrName>ppt_x</p:attrName>
                                          <p:attrName>ppt_y</p:attrName>
                                        </p:attrNameLst>
                                      </p:cBhvr>
                                      <p:rCtr x="38" y="-7376"/>
                                    </p:animMotion>
                                  </p:childTnLst>
                                </p:cTn>
                              </p:par>
                              <p:par>
                                <p:cTn id="36" presetID="42" presetClass="path" presetSubtype="0" accel="50000" decel="50000" fill="hold" nodeType="withEffect">
                                  <p:stCondLst>
                                    <p:cond delay="250"/>
                                  </p:stCondLst>
                                  <p:childTnLst>
                                    <p:animMotion origin="layout" path="M 3.06357E-7 1.94281E-6 L -0.00013 -0.15865 " pathEditMode="relative" rAng="0" ptsTypes="AA">
                                      <p:cBhvr>
                                        <p:cTn id="37" dur="1000" fill="hold"/>
                                        <p:tgtEl>
                                          <p:spTgt spid="35"/>
                                        </p:tgtEl>
                                        <p:attrNameLst>
                                          <p:attrName>ppt_x</p:attrName>
                                          <p:attrName>ppt_y</p:attrName>
                                        </p:attrNameLst>
                                      </p:cBhvr>
                                      <p:rCtr x="-13" y="-7944"/>
                                    </p:animMotion>
                                  </p:childTnLst>
                                </p:cTn>
                              </p:par>
                              <p:par>
                                <p:cTn id="38" presetID="42" presetClass="path" presetSubtype="0" accel="50000" decel="50000" fill="hold" nodeType="withEffect">
                                  <p:stCondLst>
                                    <p:cond delay="250"/>
                                  </p:stCondLst>
                                  <p:childTnLst>
                                    <p:animMotion origin="layout" path="M -4.13582E-6 1.94281E-6 L -0.00038 -0.15865 " pathEditMode="relative" rAng="0" ptsTypes="AA">
                                      <p:cBhvr>
                                        <p:cTn id="39" dur="1000" fill="hold"/>
                                        <p:tgtEl>
                                          <p:spTgt spid="39"/>
                                        </p:tgtEl>
                                        <p:attrNameLst>
                                          <p:attrName>ppt_x</p:attrName>
                                          <p:attrName>ppt_y</p:attrName>
                                        </p:attrNameLst>
                                      </p:cBhvr>
                                      <p:rCtr x="-26" y="-7944"/>
                                    </p:animMotion>
                                  </p:childTnLst>
                                </p:cTn>
                              </p:par>
                              <p:par>
                                <p:cTn id="40" presetID="42" presetClass="path" presetSubtype="0" accel="50000" decel="50000" fill="hold" nodeType="withEffect">
                                  <p:stCondLst>
                                    <p:cond delay="250"/>
                                  </p:stCondLst>
                                  <p:childTnLst>
                                    <p:animMotion origin="layout" path="M 3.7733E-6 1.94281E-6 L 0.00012 -0.1591 " pathEditMode="relative" rAng="0" ptsTypes="AA">
                                      <p:cBhvr>
                                        <p:cTn id="41" dur="1000" fill="hold"/>
                                        <p:tgtEl>
                                          <p:spTgt spid="43"/>
                                        </p:tgtEl>
                                        <p:attrNameLst>
                                          <p:attrName>ppt_x</p:attrName>
                                          <p:attrName>ppt_y</p:attrName>
                                        </p:attrNameLst>
                                      </p:cBhvr>
                                      <p:rCtr x="0" y="-7966"/>
                                    </p:animMotion>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269135"/>
          </a:xfrm>
        </p:spPr>
        <p:txBody>
          <a:bodyPr/>
          <a:lstStyle/>
          <a:p>
            <a:pPr>
              <a:spcBef>
                <a:spcPts val="2400"/>
              </a:spcBef>
            </a:pPr>
            <a:r>
              <a:rPr lang="en-US" sz="3200" dirty="0">
                <a:hlinkClick r:id="rId3"/>
              </a:rPr>
              <a:t>DEV-B344 The Future of Microsoft .NET on the Server</a:t>
            </a:r>
            <a:endParaRPr lang="en-US" sz="3200" dirty="0" smtClean="0">
              <a:hlinkClick r:id="rId3"/>
            </a:endParaRPr>
          </a:p>
          <a:p>
            <a:pPr>
              <a:spcBef>
                <a:spcPts val="2400"/>
              </a:spcBef>
            </a:pPr>
            <a:r>
              <a:rPr lang="en-US" sz="3200" dirty="0" smtClean="0">
                <a:hlinkClick r:id="rId3"/>
              </a:rPr>
              <a:t>DEV-B314 </a:t>
            </a:r>
            <a:r>
              <a:rPr lang="en-US" sz="3200" dirty="0">
                <a:hlinkClick r:id="rId3"/>
              </a:rPr>
              <a:t>ASP.NET Identity</a:t>
            </a:r>
            <a:endParaRPr lang="en-US" sz="3200" dirty="0" smtClean="0">
              <a:hlinkClick r:id="rId3"/>
            </a:endParaRPr>
          </a:p>
          <a:p>
            <a:pPr>
              <a:spcBef>
                <a:spcPts val="2400"/>
              </a:spcBef>
            </a:pPr>
            <a:r>
              <a:rPr lang="en-US" sz="3200" dirty="0" smtClean="0">
                <a:hlinkClick r:id="rId3"/>
              </a:rPr>
              <a:t>DEV-B332 </a:t>
            </a:r>
            <a:r>
              <a:rPr lang="en-US" sz="3200" dirty="0">
                <a:hlinkClick r:id="rId3"/>
              </a:rPr>
              <a:t>Entity Framework Now and Later</a:t>
            </a:r>
            <a:endParaRPr lang="en-US" sz="3200" dirty="0"/>
          </a:p>
          <a:p>
            <a:pPr lvl="0">
              <a:spcBef>
                <a:spcPts val="2400"/>
              </a:spcBef>
            </a:pPr>
            <a:r>
              <a:rPr lang="en-US" sz="3200" dirty="0" smtClean="0">
                <a:hlinkClick r:id="rId3"/>
              </a:rPr>
              <a:t>DEV-B343 </a:t>
            </a:r>
            <a:r>
              <a:rPr lang="en-US" sz="3200" dirty="0">
                <a:hlinkClick r:id="rId3"/>
              </a:rPr>
              <a:t>Building Real-Time Applications with ASP.NET </a:t>
            </a:r>
            <a:r>
              <a:rPr lang="en-US" sz="3200" dirty="0" err="1" smtClean="0">
                <a:hlinkClick r:id="rId3"/>
              </a:rPr>
              <a:t>SignalR</a:t>
            </a:r>
            <a:endParaRPr lang="en-US" sz="3200" dirty="0" smtClean="0"/>
          </a:p>
          <a:p>
            <a:pPr>
              <a:spcBef>
                <a:spcPts val="2400"/>
              </a:spcBef>
            </a:pPr>
            <a:r>
              <a:rPr lang="en-US" sz="3200" dirty="0">
                <a:hlinkClick r:id="rId3"/>
              </a:rPr>
              <a:t>DEV-B316 Automating Microsoft Azure with the Management </a:t>
            </a:r>
            <a:r>
              <a:rPr lang="en-US" sz="3200" dirty="0" smtClean="0">
                <a:hlinkClick r:id="rId3"/>
              </a:rPr>
              <a:t>Libraries</a:t>
            </a:r>
            <a:endParaRPr lang="en-US" sz="3200" dirty="0" smtClean="0"/>
          </a:p>
          <a:p>
            <a:pPr lvl="0">
              <a:spcBef>
                <a:spcPts val="2400"/>
              </a:spcBef>
            </a:pPr>
            <a:r>
              <a:rPr lang="en-US" sz="3200" dirty="0">
                <a:hlinkClick r:id="rId3"/>
              </a:rPr>
              <a:t>DEV-B220 Microsoft .NET Open Source Software Projects Showcase</a:t>
            </a:r>
            <a:endParaRPr lang="en-US" sz="3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4536795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Future of .NET on the Server</a:t>
            </a:r>
            <a:endParaRPr lang="en-US" sz="3600" dirty="0"/>
          </a:p>
        </p:txBody>
      </p:sp>
      <p:sp>
        <p:nvSpPr>
          <p:cNvPr id="3" name="Text Placeholder 2"/>
          <p:cNvSpPr>
            <a:spLocks noGrp="1"/>
          </p:cNvSpPr>
          <p:nvPr>
            <p:ph type="body" sz="quarter" idx="14"/>
          </p:nvPr>
        </p:nvSpPr>
        <p:spPr/>
        <p:txBody>
          <a:bodyPr/>
          <a:lstStyle/>
          <a:p>
            <a:r>
              <a:rPr lang="en-US" dirty="0" smtClean="0"/>
              <a:t>Scott Hunter - @</a:t>
            </a:r>
            <a:r>
              <a:rPr lang="en-US" dirty="0" err="1" smtClean="0"/>
              <a:t>coolcsh</a:t>
            </a:r>
            <a:endParaRPr lang="en-US" dirty="0" smtClean="0"/>
          </a:p>
          <a:p>
            <a:r>
              <a:rPr lang="en-US" dirty="0" smtClean="0"/>
              <a:t>Microsoft</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DEV-B344</a:t>
            </a:r>
            <a:endParaRPr lang="en-US" dirty="0"/>
          </a:p>
        </p:txBody>
      </p:sp>
    </p:spTree>
    <p:extLst>
      <p:ext uri="{BB962C8B-B14F-4D97-AF65-F5344CB8AC3E}">
        <p14:creationId xmlns:p14="http://schemas.microsoft.com/office/powerpoint/2010/main" val="72402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7146"/>
            <a:ext cx="5491447" cy="2734059"/>
            <a:chOff x="5987589" y="6316662"/>
            <a:chExt cx="5491447" cy="2734059"/>
          </a:xfrm>
        </p:grpSpPr>
        <p:grpSp>
          <p:nvGrpSpPr>
            <p:cNvPr id="38" name="Group 37"/>
            <p:cNvGrpSpPr/>
            <p:nvPr/>
          </p:nvGrpSpPr>
          <p:grpSpPr>
            <a:xfrm>
              <a:off x="5987589" y="6316662"/>
              <a:ext cx="5491447" cy="2734059"/>
              <a:chOff x="5987589" y="3946350"/>
              <a:chExt cx="5491447" cy="2734059"/>
            </a:xfrm>
          </p:grpSpPr>
          <p:sp>
            <p:nvSpPr>
              <p:cNvPr id="39"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40" name="Rectangle 39"/>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1" name="Rectangle 40"/>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42" name="Freeform 54"/>
            <p:cNvSpPr>
              <a:spLocks noEditPoints="1"/>
            </p:cNvSpPr>
            <p:nvPr/>
          </p:nvSpPr>
          <p:spPr bwMode="black">
            <a:xfrm>
              <a:off x="6121301" y="8408610"/>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048769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4.06264E-6 L 4.44218E-6 4.06264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smtClean="0">
                  <a:gradFill>
                    <a:gsLst>
                      <a:gs pos="1250">
                        <a:srgbClr val="FFFFFF"/>
                      </a:gs>
                      <a:gs pos="100000">
                        <a:srgbClr val="FFFFFF"/>
                      </a:gs>
                    </a:gsLst>
                    <a:lin ang="5400000" scaled="0"/>
                  </a:gradFill>
                </a:rPr>
                <a:t>@</a:t>
              </a: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err="1" smtClean="0">
                  <a:gradFill>
                    <a:gsLst>
                      <a:gs pos="1250">
                        <a:srgbClr val="FFFFFF"/>
                      </a:gs>
                      <a:gs pos="100000">
                        <a:srgbClr val="FFFFFF"/>
                      </a:gs>
                    </a:gsLst>
                    <a:lin ang="5400000" scaled="0"/>
                  </a:gradFill>
                </a:rPr>
                <a:t>visualstudio</a:t>
              </a:r>
              <a:endParaRPr lang="en-US" sz="3600" dirty="0" smtClean="0">
                <a:gradFill>
                  <a:gsLst>
                    <a:gs pos="1250">
                      <a:srgbClr val="FFFFFF"/>
                    </a:gs>
                    <a:gs pos="100000">
                      <a:srgbClr val="FFFFFF"/>
                    </a:gs>
                  </a:gsLst>
                  <a:lin ang="5400000" scaled="0"/>
                </a:gradFill>
              </a:endParaRPr>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636925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9425"/>
            <a:ext cx="2560638" cy="1175745"/>
          </a:xfrm>
          <a:prstGeom prst="rect">
            <a:avLst/>
          </a:prstGeom>
        </p:spPr>
      </p:pic>
      <p:sp>
        <p:nvSpPr>
          <p:cNvPr id="6" name="Shape 538"/>
          <p:cNvSpPr txBox="1">
            <a:spLocks/>
          </p:cNvSpPr>
          <p:nvPr/>
        </p:nvSpPr>
        <p:spPr>
          <a:xfrm>
            <a:off x="274638" y="2124365"/>
            <a:ext cx="11460162" cy="2111347"/>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buClr>
                <a:srgbClr val="FFFFFF"/>
              </a:buClr>
            </a:pPr>
            <a:r>
              <a:rPr lang="en-US" dirty="0">
                <a:gradFill>
                  <a:gsLst>
                    <a:gs pos="1250">
                      <a:srgbClr val="FFFFFF"/>
                    </a:gs>
                    <a:gs pos="100000">
                      <a:srgbClr val="FFFFFF"/>
                    </a:gs>
                  </a:gsLst>
                  <a:lin ang="5400000" scaled="0"/>
                </a:gradFill>
              </a:rPr>
              <a:t>Claim your Visual Studio Online </a:t>
            </a:r>
            <a:r>
              <a:rPr lang="en-US" dirty="0" smtClean="0">
                <a:gradFill>
                  <a:gsLst>
                    <a:gs pos="1250">
                      <a:srgbClr val="FFFFFF"/>
                    </a:gs>
                    <a:gs pos="100000">
                      <a:srgbClr val="FFFFFF"/>
                    </a:gs>
                  </a:gsLst>
                  <a:lin ang="5400000" scaled="0"/>
                </a:gradFill>
              </a:rPr>
              <a:t>domain</a:t>
            </a:r>
            <a:endParaRPr lang="en-US" dirty="0">
              <a:gradFill>
                <a:gsLst>
                  <a:gs pos="1250">
                    <a:srgbClr val="FFFFFF"/>
                  </a:gs>
                  <a:gs pos="100000">
                    <a:srgbClr val="FFFFFF"/>
                  </a:gs>
                </a:gsLst>
                <a:lin ang="5400000" scaled="0"/>
              </a:gradFill>
            </a:endParaRPr>
          </a:p>
          <a:p>
            <a:pPr marL="457200" indent="-457200">
              <a:spcBef>
                <a:spcPts val="1200"/>
              </a:spcBef>
              <a:buClr>
                <a:srgbClr val="FFFFFF"/>
              </a:buClr>
            </a:pPr>
            <a:r>
              <a:rPr lang="en-US" dirty="0">
                <a:gradFill>
                  <a:gsLst>
                    <a:gs pos="1250">
                      <a:srgbClr val="FFFFFF"/>
                    </a:gs>
                    <a:gs pos="100000">
                      <a:srgbClr val="FFFFFF"/>
                    </a:gs>
                  </a:gsLst>
                  <a:lin ang="5400000" scaled="0"/>
                </a:gradFill>
              </a:rPr>
              <a:t>MSDN </a:t>
            </a:r>
            <a:r>
              <a:rPr lang="en-US" dirty="0" smtClean="0">
                <a:gradFill>
                  <a:gsLst>
                    <a:gs pos="1250">
                      <a:srgbClr val="FFFFFF"/>
                    </a:gs>
                    <a:gs pos="100000">
                      <a:srgbClr val="FFFFFF"/>
                    </a:gs>
                  </a:gsLst>
                  <a:lin ang="5400000" scaled="0"/>
                </a:gradFill>
              </a:rPr>
              <a:t>subscribers, </a:t>
            </a:r>
            <a:r>
              <a:rPr lang="en-US" dirty="0">
                <a:gradFill>
                  <a:gsLst>
                    <a:gs pos="1250">
                      <a:srgbClr val="FFFFFF"/>
                    </a:gs>
                    <a:gs pos="100000">
                      <a:srgbClr val="FFFFFF"/>
                    </a:gs>
                  </a:gsLst>
                  <a:lin ang="5400000" scaled="0"/>
                </a:gradFill>
              </a:rPr>
              <a:t>activate your </a:t>
            </a:r>
            <a:r>
              <a:rPr lang="en-US" dirty="0" smtClean="0">
                <a:gradFill>
                  <a:gsLst>
                    <a:gs pos="1250">
                      <a:srgbClr val="FFFFFF"/>
                    </a:gs>
                    <a:gs pos="100000">
                      <a:srgbClr val="FFFFFF"/>
                    </a:gs>
                  </a:gsLst>
                  <a:lin ang="5400000" scaled="0"/>
                </a:gradFill>
              </a:rPr>
              <a:t>Azure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benefits now</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sp>
        <p:nvSpPr>
          <p:cNvPr id="11" name="Shape 538"/>
          <p:cNvSpPr txBox="1">
            <a:spLocks/>
          </p:cNvSpPr>
          <p:nvPr/>
        </p:nvSpPr>
        <p:spPr>
          <a:xfrm>
            <a:off x="274638" y="4414075"/>
            <a:ext cx="11460162" cy="683264"/>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FFFFFF"/>
              </a:buClr>
              <a:buFontTx/>
              <a:buNone/>
            </a:pPr>
            <a:r>
              <a:rPr lang="en-US" sz="2800" b="1" kern="0" dirty="0" smtClean="0">
                <a:gradFill>
                  <a:gsLst>
                    <a:gs pos="1250">
                      <a:srgbClr val="FFFFFF"/>
                    </a:gs>
                    <a:gs pos="100000">
                      <a:srgbClr val="FFFFFF"/>
                    </a:gs>
                  </a:gsLst>
                  <a:lin ang="5400000" scaled="0"/>
                </a:gradFill>
              </a:rPr>
              <a:t>Simply </a:t>
            </a:r>
            <a:r>
              <a:rPr lang="en-US" sz="2800" b="1" kern="0" dirty="0">
                <a:gradFill>
                  <a:gsLst>
                    <a:gs pos="1250">
                      <a:srgbClr val="FFFFFF"/>
                    </a:gs>
                    <a:gs pos="100000">
                      <a:srgbClr val="FFFFFF"/>
                    </a:gs>
                  </a:gsLst>
                  <a:lin ang="5400000" scaled="0"/>
                </a:gradFill>
              </a:rPr>
              <a:t>get started @ </a:t>
            </a:r>
            <a:r>
              <a:rPr lang="en-US" sz="2800" b="1" kern="0" dirty="0">
                <a:gradFill>
                  <a:gsLst>
                    <a:gs pos="1250">
                      <a:srgbClr val="FFFFFF"/>
                    </a:gs>
                    <a:gs pos="100000">
                      <a:srgbClr val="FFFFFF"/>
                    </a:gs>
                  </a:gsLst>
                  <a:lin ang="5400000" scaled="0"/>
                </a:gradFill>
                <a:hlinkClick r:id="rId6"/>
              </a:rPr>
              <a:t>http://aka.ms/teched-eu</a:t>
            </a:r>
            <a:r>
              <a:rPr lang="en-US" sz="2800" b="1" kern="0" dirty="0">
                <a:gradFill>
                  <a:gsLst>
                    <a:gs pos="1250">
                      <a:srgbClr val="FFFFFF"/>
                    </a:gs>
                    <a:gs pos="100000">
                      <a:srgbClr val="FFFFFF"/>
                    </a:gs>
                  </a:gsLst>
                  <a:lin ang="5400000" scaled="0"/>
                </a:gradFill>
              </a:rPr>
              <a:t> </a:t>
            </a:r>
          </a:p>
        </p:txBody>
      </p:sp>
    </p:spTree>
    <p:extLst>
      <p:ext uri="{BB962C8B-B14F-4D97-AF65-F5344CB8AC3E}">
        <p14:creationId xmlns:p14="http://schemas.microsoft.com/office/powerpoint/2010/main" val="6644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par>
                                <p:cTn id="8" presetID="63" presetClass="path" presetSubtype="0" decel="100000" fill="hold" grpId="1" nodeType="withEffect">
                                  <p:stCondLst>
                                    <p:cond delay="0"/>
                                  </p:stCondLst>
                                  <p:childTnLst>
                                    <p:animMotion origin="layout" path="M -0.02413 2.64639E-6 L 2.57595E-6 2.64639E-6 " pathEditMode="relative" rAng="0" ptsTypes="AA">
                                      <p:cBhvr>
                                        <p:cTn id="9" dur="1000" fill="hold"/>
                                        <p:tgtEl>
                                          <p:spTgt spid="6"/>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childTnLst>
                                </p:cTn>
                              </p:par>
                              <p:par>
                                <p:cTn id="13" presetID="63" presetClass="path" presetSubtype="0" decel="100000" fill="hold" grpId="1" nodeType="withEffect">
                                  <p:stCondLst>
                                    <p:cond delay="100"/>
                                  </p:stCondLst>
                                  <p:childTnLst>
                                    <p:animMotion origin="layout" path="M -0.02413 -1.84294E-6 L 2.57595E-6 -1.84294E-6 " pathEditMode="relative" rAng="0" ptsTypes="AA">
                                      <p:cBhvr>
                                        <p:cTn id="14" dur="10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634230193"/>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54373"/>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722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8310" b="17491"/>
          <a:stretch/>
        </p:blipFill>
        <p:spPr>
          <a:xfrm>
            <a:off x="0" y="0"/>
            <a:ext cx="12436473" cy="6994525"/>
          </a:xfrm>
          <a:prstGeom prst="rect">
            <a:avLst/>
          </a:prstGeom>
        </p:spPr>
      </p:pic>
      <p:sp>
        <p:nvSpPr>
          <p:cNvPr id="10" name="Rectangle 9"/>
          <p:cNvSpPr/>
          <p:nvPr/>
        </p:nvSpPr>
        <p:spPr bwMode="auto">
          <a:xfrm>
            <a:off x="4722132" y="3529087"/>
            <a:ext cx="7452360" cy="1999165"/>
          </a:xfrm>
          <a:prstGeom prst="rect">
            <a:avLst/>
          </a:prstGeom>
          <a:solidFill>
            <a:schemeClr val="tx1">
              <a:lumMod val="60000"/>
              <a:lumOff val="4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724887" y="1470871"/>
            <a:ext cx="7452360" cy="1999165"/>
          </a:xfrm>
          <a:prstGeom prst="rect">
            <a:avLst/>
          </a:prstGeom>
          <a:solidFill>
            <a:srgbClr val="68217A">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274638" y="1459650"/>
            <a:ext cx="4389438" cy="4075226"/>
          </a:xfrm>
          <a:prstGeom prst="rect">
            <a:avLst/>
          </a:prstGeom>
          <a:solidFill>
            <a:srgbClr val="68217A">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p:nvGrpSpPr>
        <p:grpSpPr>
          <a:xfrm>
            <a:off x="274640" y="1459649"/>
            <a:ext cx="4389436" cy="3918294"/>
            <a:chOff x="274640" y="1459649"/>
            <a:chExt cx="4389436" cy="3918294"/>
          </a:xfrm>
        </p:grpSpPr>
        <p:sp>
          <p:nvSpPr>
            <p:cNvPr id="4" name="TextBox 3"/>
            <p:cNvSpPr txBox="1"/>
            <p:nvPr/>
          </p:nvSpPr>
          <p:spPr>
            <a:xfrm>
              <a:off x="274640" y="3586683"/>
              <a:ext cx="4389436" cy="1791260"/>
            </a:xfrm>
            <a:prstGeom prst="rect">
              <a:avLst/>
            </a:prstGeom>
            <a:noFill/>
          </p:spPr>
          <p:txBody>
            <a:bodyPr wrap="square" lIns="182880" tIns="146304" rIns="182880" bIns="146304" rtlCol="0">
              <a:spAutoFit/>
            </a:bodyPr>
            <a:lstStyle/>
            <a:p>
              <a:pPr>
                <a:lnSpc>
                  <a:spcPct val="90000"/>
                </a:lnSpc>
                <a:spcAft>
                  <a:spcPts val="600"/>
                </a:spcAft>
              </a:pPr>
              <a:r>
                <a:rPr lang="en-US" sz="5400" dirty="0" smtClean="0">
                  <a:gradFill>
                    <a:gsLst>
                      <a:gs pos="72566">
                        <a:srgbClr val="FFFFFF"/>
                      </a:gs>
                      <a:gs pos="30000">
                        <a:srgbClr val="FFFFFF"/>
                      </a:gs>
                    </a:gsLst>
                    <a:lin ang="5400000" scaled="0"/>
                  </a:gradFill>
                  <a:latin typeface="Segoe UI Light"/>
                </a:rPr>
                <a:t>active installs </a:t>
              </a:r>
              <a:br>
                <a:rPr lang="en-US" sz="5400" dirty="0" smtClean="0">
                  <a:gradFill>
                    <a:gsLst>
                      <a:gs pos="72566">
                        <a:srgbClr val="FFFFFF"/>
                      </a:gs>
                      <a:gs pos="30000">
                        <a:srgbClr val="FFFFFF"/>
                      </a:gs>
                    </a:gsLst>
                    <a:lin ang="5400000" scaled="0"/>
                  </a:gradFill>
                  <a:latin typeface="Segoe UI Light"/>
                </a:rPr>
              </a:br>
              <a:r>
                <a:rPr lang="en-US" sz="5400" dirty="0" smtClean="0">
                  <a:gradFill>
                    <a:gsLst>
                      <a:gs pos="72566">
                        <a:srgbClr val="FFFFFF"/>
                      </a:gs>
                      <a:gs pos="30000">
                        <a:srgbClr val="FFFFFF"/>
                      </a:gs>
                    </a:gsLst>
                    <a:lin ang="5400000" scaled="0"/>
                  </a:gradFill>
                  <a:latin typeface="Segoe UI Light"/>
                </a:rPr>
                <a:t>of .NET</a:t>
              </a:r>
            </a:p>
          </p:txBody>
        </p:sp>
        <p:sp>
          <p:nvSpPr>
            <p:cNvPr id="2" name="TextBox 1"/>
            <p:cNvSpPr txBox="1"/>
            <p:nvPr/>
          </p:nvSpPr>
          <p:spPr>
            <a:xfrm>
              <a:off x="274640" y="1459649"/>
              <a:ext cx="3798886" cy="2594556"/>
            </a:xfrm>
            <a:prstGeom prst="rect">
              <a:avLst/>
            </a:prstGeom>
            <a:noFill/>
          </p:spPr>
          <p:txBody>
            <a:bodyPr wrap="square" lIns="182880" tIns="146304" rIns="182880" bIns="146304" rtlCol="0">
              <a:spAutoFit/>
            </a:bodyPr>
            <a:lstStyle/>
            <a:p>
              <a:pPr algn="ctr">
                <a:lnSpc>
                  <a:spcPct val="90000"/>
                </a:lnSpc>
                <a:spcAft>
                  <a:spcPts val="600"/>
                </a:spcAft>
              </a:pPr>
              <a:r>
                <a:rPr lang="en-US" sz="16600" spc="-500" dirty="0" smtClean="0">
                  <a:gradFill>
                    <a:gsLst>
                      <a:gs pos="72566">
                        <a:srgbClr val="FFFFFF"/>
                      </a:gs>
                      <a:gs pos="30000">
                        <a:srgbClr val="FFFFFF"/>
                      </a:gs>
                    </a:gsLst>
                    <a:lin ang="5400000" scaled="0"/>
                  </a:gradFill>
                  <a:latin typeface="Segoe UI Light"/>
                </a:rPr>
                <a:t>1.8B</a:t>
              </a:r>
            </a:p>
          </p:txBody>
        </p:sp>
      </p:grpSp>
      <p:grpSp>
        <p:nvGrpSpPr>
          <p:cNvPr id="16" name="Group 15"/>
          <p:cNvGrpSpPr/>
          <p:nvPr/>
        </p:nvGrpSpPr>
        <p:grpSpPr>
          <a:xfrm>
            <a:off x="4708294" y="3584565"/>
            <a:ext cx="12465055" cy="1888209"/>
            <a:chOff x="4708294" y="1515126"/>
            <a:chExt cx="12465055" cy="1888209"/>
          </a:xfrm>
        </p:grpSpPr>
        <p:sp>
          <p:nvSpPr>
            <p:cNvPr id="8" name="TextBox 7"/>
            <p:cNvSpPr txBox="1"/>
            <p:nvPr/>
          </p:nvSpPr>
          <p:spPr>
            <a:xfrm>
              <a:off x="6952343" y="1757500"/>
              <a:ext cx="10221006" cy="1403461"/>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4000" dirty="0" smtClean="0">
                  <a:gradFill>
                    <a:gsLst>
                      <a:gs pos="72566">
                        <a:srgbClr val="FFFFFF"/>
                      </a:gs>
                      <a:gs pos="30000">
                        <a:srgbClr val="FFFFFF"/>
                      </a:gs>
                    </a:gsLst>
                    <a:lin ang="5400000" scaled="0"/>
                  </a:gradFill>
                </a:rPr>
                <a:t>.</a:t>
              </a:r>
              <a:r>
                <a:rPr lang="en-US" sz="4000" dirty="0">
                  <a:gradFill>
                    <a:gsLst>
                      <a:gs pos="72566">
                        <a:srgbClr val="FFFFFF"/>
                      </a:gs>
                      <a:gs pos="30000">
                        <a:srgbClr val="FFFFFF"/>
                      </a:gs>
                    </a:gsLst>
                    <a:lin ang="5400000" scaled="0"/>
                  </a:gradFill>
                </a:rPr>
                <a:t>NET </a:t>
              </a:r>
              <a:r>
                <a:rPr lang="en-US" sz="4000" dirty="0" smtClean="0">
                  <a:gradFill>
                    <a:gsLst>
                      <a:gs pos="72566">
                        <a:srgbClr val="FFFFFF"/>
                      </a:gs>
                      <a:gs pos="30000">
                        <a:srgbClr val="FFFFFF"/>
                      </a:gs>
                    </a:gsLst>
                    <a:lin ang="5400000" scaled="0"/>
                  </a:gradFill>
                </a:rPr>
                <a:t>professional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developers</a:t>
              </a:r>
              <a:endParaRPr lang="en-US" sz="4000" dirty="0">
                <a:gradFill>
                  <a:gsLst>
                    <a:gs pos="72566">
                      <a:srgbClr val="FFFFFF"/>
                    </a:gs>
                    <a:gs pos="30000">
                      <a:srgbClr val="FFFFFF"/>
                    </a:gs>
                  </a:gsLst>
                  <a:lin ang="5400000" scaled="0"/>
                </a:gradFill>
              </a:endParaRPr>
            </a:p>
          </p:txBody>
        </p:sp>
        <p:sp>
          <p:nvSpPr>
            <p:cNvPr id="11" name="TextBox 10"/>
            <p:cNvSpPr txBox="1"/>
            <p:nvPr/>
          </p:nvSpPr>
          <p:spPr>
            <a:xfrm>
              <a:off x="4708294" y="1515126"/>
              <a:ext cx="2374679" cy="1888209"/>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11500" dirty="0">
                  <a:gradFill>
                    <a:gsLst>
                      <a:gs pos="72566">
                        <a:srgbClr val="FFFFFF"/>
                      </a:gs>
                      <a:gs pos="30000">
                        <a:srgbClr val="FFFFFF"/>
                      </a:gs>
                    </a:gsLst>
                    <a:lin ang="5400000" scaled="0"/>
                  </a:gradFill>
                </a:rPr>
                <a:t>6M</a:t>
              </a:r>
            </a:p>
          </p:txBody>
        </p:sp>
      </p:grpSp>
      <p:sp>
        <p:nvSpPr>
          <p:cNvPr id="14" name="TextBox 13"/>
          <p:cNvSpPr txBox="1"/>
          <p:nvPr/>
        </p:nvSpPr>
        <p:spPr>
          <a:xfrm>
            <a:off x="4724886" y="1491724"/>
            <a:ext cx="7257143" cy="1957459"/>
          </a:xfrm>
          <a:prstGeom prst="rect">
            <a:avLst/>
          </a:prstGeom>
          <a:noFill/>
        </p:spPr>
        <p:txBody>
          <a:bodyPr wrap="square" lIns="182880" tIns="146304" rIns="182880" bIns="146304" rtlCol="0">
            <a:spAutoFit/>
          </a:bodyPr>
          <a:lstStyle>
            <a:defPPr>
              <a:defRPr lang="en-US"/>
            </a:defPPr>
            <a:lvl1pPr>
              <a:lnSpc>
                <a:spcPct val="90000"/>
              </a:lnSpc>
              <a:spcAft>
                <a:spcPts val="600"/>
              </a:spcAft>
              <a:defRPr sz="5400">
                <a:gradFill>
                  <a:gsLst>
                    <a:gs pos="72566">
                      <a:schemeClr val="bg2"/>
                    </a:gs>
                    <a:gs pos="30000">
                      <a:schemeClr val="bg2"/>
                    </a:gs>
                  </a:gsLst>
                  <a:lin ang="5400000" scaled="0"/>
                </a:gradFill>
                <a:latin typeface="+mj-lt"/>
              </a:defRPr>
            </a:lvl1pPr>
          </a:lstStyle>
          <a:p>
            <a:r>
              <a:rPr lang="en-US" sz="4000" dirty="0">
                <a:gradFill>
                  <a:gsLst>
                    <a:gs pos="72566">
                      <a:srgbClr val="FFFFFF"/>
                    </a:gs>
                    <a:gs pos="30000">
                      <a:srgbClr val="FFFFFF"/>
                    </a:gs>
                  </a:gsLst>
                  <a:lin ang="5400000" scaled="0"/>
                </a:gradFill>
              </a:rPr>
              <a:t>From 64k embedded systems, </a:t>
            </a:r>
            <a:r>
              <a:rPr lang="en-US" sz="4000" dirty="0" smtClean="0">
                <a:gradFill>
                  <a:gsLst>
                    <a:gs pos="72566">
                      <a:srgbClr val="FFFFFF"/>
                    </a:gs>
                    <a:gs pos="30000">
                      <a:srgbClr val="FFFFFF"/>
                    </a:gs>
                  </a:gsLst>
                  <a:lin ang="5400000" scaled="0"/>
                </a:gradFill>
              </a:rPr>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PCs</a:t>
            </a:r>
            <a:r>
              <a:rPr lang="en-US" sz="4000" dirty="0">
                <a:gradFill>
                  <a:gsLst>
                    <a:gs pos="72566">
                      <a:srgbClr val="FFFFFF"/>
                    </a:gs>
                    <a:gs pos="30000">
                      <a:srgbClr val="FFFFFF"/>
                    </a:gs>
                  </a:gsLst>
                  <a:lin ang="5400000" scaled="0"/>
                </a:gradFill>
              </a:rPr>
              <a:t>, </a:t>
            </a:r>
            <a:r>
              <a:rPr lang="en-US" sz="4000" dirty="0" smtClean="0">
                <a:gradFill>
                  <a:gsLst>
                    <a:gs pos="72566">
                      <a:srgbClr val="FFFFFF"/>
                    </a:gs>
                    <a:gs pos="30000">
                      <a:srgbClr val="FFFFFF"/>
                    </a:gs>
                  </a:gsLst>
                  <a:lin ang="5400000" scaled="0"/>
                </a:gradFill>
              </a:rPr>
              <a:t>tablets</a:t>
            </a:r>
            <a:r>
              <a:rPr lang="en-US" sz="4000" dirty="0">
                <a:gradFill>
                  <a:gsLst>
                    <a:gs pos="72566">
                      <a:srgbClr val="FFFFFF"/>
                    </a:gs>
                    <a:gs pos="30000">
                      <a:srgbClr val="FFFFFF"/>
                    </a:gs>
                  </a:gsLst>
                  <a:lin ang="5400000" scaled="0"/>
                </a:gradFill>
              </a:rPr>
              <a:t>, </a:t>
            </a:r>
            <a:r>
              <a:rPr lang="en-US" sz="4000" dirty="0" smtClean="0">
                <a:gradFill>
                  <a:gsLst>
                    <a:gs pos="72566">
                      <a:srgbClr val="FFFFFF"/>
                    </a:gs>
                    <a:gs pos="30000">
                      <a:srgbClr val="FFFFFF"/>
                    </a:gs>
                  </a:gsLst>
                  <a:lin ang="5400000" scaled="0"/>
                </a:gradFill>
              </a:rPr>
              <a:t>phones</a:t>
            </a:r>
            <a:r>
              <a:rPr lang="en-US" sz="4000" dirty="0">
                <a:gradFill>
                  <a:gsLst>
                    <a:gs pos="72566">
                      <a:srgbClr val="FFFFFF"/>
                    </a:gs>
                    <a:gs pos="30000">
                      <a:srgbClr val="FFFFFF"/>
                    </a:gs>
                  </a:gsLst>
                  <a:lin ang="5400000" scaled="0"/>
                </a:gradFill>
              </a:rPr>
              <a:t>, up to </a:t>
            </a:r>
            <a:r>
              <a:rPr lang="en-US" sz="4000" dirty="0" smtClean="0">
                <a:gradFill>
                  <a:gsLst>
                    <a:gs pos="72566">
                      <a:srgbClr val="FFFFFF"/>
                    </a:gs>
                    <a:gs pos="30000">
                      <a:srgbClr val="FFFFFF"/>
                    </a:gs>
                  </a:gsLst>
                  <a:lin ang="5400000" scaled="0"/>
                </a:gradFill>
              </a:rPr>
              <a:t/>
            </a:r>
            <a:br>
              <a:rPr lang="en-US" sz="4000" dirty="0" smtClean="0">
                <a:gradFill>
                  <a:gsLst>
                    <a:gs pos="72566">
                      <a:srgbClr val="FFFFFF"/>
                    </a:gs>
                    <a:gs pos="30000">
                      <a:srgbClr val="FFFFFF"/>
                    </a:gs>
                  </a:gsLst>
                  <a:lin ang="5400000" scaled="0"/>
                </a:gradFill>
              </a:rPr>
            </a:br>
            <a:r>
              <a:rPr lang="en-US" sz="4000" dirty="0" smtClean="0">
                <a:gradFill>
                  <a:gsLst>
                    <a:gs pos="72566">
                      <a:srgbClr val="FFFFFF"/>
                    </a:gs>
                    <a:gs pos="30000">
                      <a:srgbClr val="FFFFFF"/>
                    </a:gs>
                  </a:gsLst>
                  <a:lin ang="5400000" scaled="0"/>
                </a:gradFill>
              </a:rPr>
              <a:t>and </a:t>
            </a:r>
            <a:r>
              <a:rPr lang="en-US" sz="4000" dirty="0">
                <a:gradFill>
                  <a:gsLst>
                    <a:gs pos="72566">
                      <a:srgbClr val="FFFFFF"/>
                    </a:gs>
                    <a:gs pos="30000">
                      <a:srgbClr val="FFFFFF"/>
                    </a:gs>
                  </a:gsLst>
                  <a:lin ang="5400000" scaled="0"/>
                </a:gradFill>
              </a:rPr>
              <a:t>past 64-way Cloud Servers</a:t>
            </a:r>
          </a:p>
        </p:txBody>
      </p:sp>
    </p:spTree>
    <p:extLst>
      <p:ext uri="{BB962C8B-B14F-4D97-AF65-F5344CB8AC3E}">
        <p14:creationId xmlns:p14="http://schemas.microsoft.com/office/powerpoint/2010/main" val="1773729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500" fill="hold"/>
                                        <p:tgtEl>
                                          <p:spTgt spid="3"/>
                                        </p:tgtEl>
                                      </p:cBhvr>
                                      <p:by x="0" y="0"/>
                                    </p:animScale>
                                  </p:childTnLst>
                                </p:cTn>
                              </p:par>
                              <p:par>
                                <p:cTn id="9" presetID="35" presetClass="path" presetSubtype="0" accel="100000" autoRev="1" fill="hold" grpId="2" nodeType="withEffect">
                                  <p:stCondLst>
                                    <p:cond delay="0"/>
                                  </p:stCondLst>
                                  <p:childTnLst>
                                    <p:animMotion origin="layout" path="M -3.74521E-6 0 L -0.17641 -0.29142 " pathEditMode="relative" rAng="0" ptsTypes="AA">
                                      <p:cBhvr>
                                        <p:cTn id="10" dur="500" fill="hold"/>
                                        <p:tgtEl>
                                          <p:spTgt spid="3"/>
                                        </p:tgtEl>
                                        <p:attrNameLst>
                                          <p:attrName>ppt_x</p:attrName>
                                          <p:attrName>ppt_y</p:attrName>
                                        </p:attrNameLst>
                                      </p:cBhvr>
                                      <p:rCtr x="-8821" y="-14571"/>
                                    </p:animMotion>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 presetClass="entr" presetSubtype="0" fill="hold" grpId="0" nodeType="with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500" fill="hold"/>
                                        <p:tgtEl>
                                          <p:spTgt spid="12"/>
                                        </p:tgtEl>
                                      </p:cBhvr>
                                      <p:by x="0" y="100000"/>
                                    </p:animScale>
                                  </p:childTnLst>
                                </p:cTn>
                              </p:par>
                              <p:par>
                                <p:cTn id="19" presetID="35" presetClass="path" presetSubtype="0" accel="100000" autoRev="1" fill="hold" grpId="2" nodeType="withEffect">
                                  <p:stCondLst>
                                    <p:cond delay="0"/>
                                  </p:stCondLst>
                                  <p:childTnLst>
                                    <p:animMotion origin="layout" path="M -4.08731E-6 -4.78892E-6 L -0.29959 -4.78892E-6 " pathEditMode="relative" rAng="0" ptsTypes="AA">
                                      <p:cBhvr>
                                        <p:cTn id="20" dur="500" fill="hold"/>
                                        <p:tgtEl>
                                          <p:spTgt spid="12"/>
                                        </p:tgtEl>
                                        <p:attrNameLst>
                                          <p:attrName>ppt_x</p:attrName>
                                          <p:attrName>ppt_y</p:attrName>
                                        </p:attrNameLst>
                                      </p:cBhvr>
                                      <p:rCtr x="-14986" y="0"/>
                                    </p:animMotion>
                                  </p:childTnLst>
                                </p:cTn>
                              </p:par>
                              <p:par>
                                <p:cTn id="21" presetID="1" presetClass="entr" presetSubtype="0" fill="hold" grpId="0" nodeType="withEffect">
                                  <p:stCondLst>
                                    <p:cond delay="100"/>
                                  </p:stCondLst>
                                  <p:childTnLst>
                                    <p:set>
                                      <p:cBhvr>
                                        <p:cTn id="22" dur="1" fill="hold">
                                          <p:stCondLst>
                                            <p:cond delay="499"/>
                                          </p:stCondLst>
                                        </p:cTn>
                                        <p:tgtEl>
                                          <p:spTgt spid="10"/>
                                        </p:tgtEl>
                                        <p:attrNameLst>
                                          <p:attrName>style.visibility</p:attrName>
                                        </p:attrNameLst>
                                      </p:cBhvr>
                                      <p:to>
                                        <p:strVal val="visible"/>
                                      </p:to>
                                    </p:set>
                                  </p:childTnLst>
                                </p:cTn>
                              </p:par>
                              <p:par>
                                <p:cTn id="23" presetID="6" presetClass="emph" presetSubtype="0" accel="100000" autoRev="1" fill="hold" grpId="1" nodeType="withEffect">
                                  <p:stCondLst>
                                    <p:cond delay="100"/>
                                  </p:stCondLst>
                                  <p:childTnLst>
                                    <p:animScale>
                                      <p:cBhvr>
                                        <p:cTn id="24" dur="500" fill="hold"/>
                                        <p:tgtEl>
                                          <p:spTgt spid="10"/>
                                        </p:tgtEl>
                                      </p:cBhvr>
                                      <p:by x="0" y="100000"/>
                                    </p:animScale>
                                  </p:childTnLst>
                                </p:cTn>
                              </p:par>
                              <p:par>
                                <p:cTn id="25" presetID="35" presetClass="path" presetSubtype="0" accel="100000" autoRev="1" fill="hold" grpId="2" nodeType="withEffect">
                                  <p:stCondLst>
                                    <p:cond delay="100"/>
                                  </p:stCondLst>
                                  <p:childTnLst>
                                    <p:animMotion origin="layout" path="M 3.5614E-6 8.6246E-7 L -0.2996 8.6246E-7 " pathEditMode="relative" rAng="0" ptsTypes="AA">
                                      <p:cBhvr>
                                        <p:cTn id="26" dur="500" fill="hold"/>
                                        <p:tgtEl>
                                          <p:spTgt spid="10"/>
                                        </p:tgtEl>
                                        <p:attrNameLst>
                                          <p:attrName>ppt_x</p:attrName>
                                          <p:attrName>ppt_y</p:attrName>
                                        </p:attrNameLst>
                                      </p:cBhvr>
                                      <p:rCtr x="-14986" y="0"/>
                                    </p:animMotion>
                                  </p:childTnLst>
                                </p:cTn>
                              </p:par>
                            </p:childTnLst>
                          </p:cTn>
                        </p:par>
                        <p:par>
                          <p:cTn id="27" fill="hold">
                            <p:stCondLst>
                              <p:cond delay="21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3" grpId="0" animBg="1"/>
      <p:bldP spid="3" grpId="1" animBg="1"/>
      <p:bldP spid="3" grpId="2"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7688" y="295275"/>
            <a:ext cx="11888787" cy="917575"/>
          </a:xfrm>
        </p:spPr>
        <p:txBody>
          <a:bodyPr/>
          <a:lstStyle/>
          <a:p>
            <a:r>
              <a:rPr lang="en-US" sz="5400" dirty="0" smtClean="0"/>
              <a:t>What we are hearing from customers</a:t>
            </a:r>
            <a:endParaRPr lang="en-US" sz="5400" dirty="0"/>
          </a:p>
        </p:txBody>
      </p:sp>
      <p:sp>
        <p:nvSpPr>
          <p:cNvPr id="61" name="Rectangle 60"/>
          <p:cNvSpPr/>
          <p:nvPr/>
        </p:nvSpPr>
        <p:spPr bwMode="auto">
          <a:xfrm>
            <a:off x="876301" y="5634781"/>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2" name="Rectangle 61"/>
          <p:cNvSpPr/>
          <p:nvPr/>
        </p:nvSpPr>
        <p:spPr bwMode="auto">
          <a:xfrm>
            <a:off x="876301" y="1223234"/>
            <a:ext cx="11560174" cy="96931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3" name="Rectangle 62"/>
          <p:cNvSpPr/>
          <p:nvPr/>
        </p:nvSpPr>
        <p:spPr bwMode="auto">
          <a:xfrm>
            <a:off x="876301" y="22724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4" name="Rectangle 63"/>
          <p:cNvSpPr/>
          <p:nvPr/>
        </p:nvSpPr>
        <p:spPr bwMode="auto">
          <a:xfrm>
            <a:off x="876301" y="33936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5" name="Rectangle 64"/>
          <p:cNvSpPr/>
          <p:nvPr/>
        </p:nvSpPr>
        <p:spPr bwMode="auto">
          <a:xfrm>
            <a:off x="876301" y="4514853"/>
            <a:ext cx="11560174" cy="1050234"/>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2800" dirty="0">
              <a:solidFill>
                <a:srgbClr val="FFFFFF"/>
              </a:solidFill>
              <a:latin typeface="Segoe UI Light"/>
            </a:endParaRPr>
          </a:p>
        </p:txBody>
      </p:sp>
      <p:sp>
        <p:nvSpPr>
          <p:cNvPr id="66" name="Rectangle 65"/>
          <p:cNvSpPr/>
          <p:nvPr/>
        </p:nvSpPr>
        <p:spPr bwMode="auto">
          <a:xfrm>
            <a:off x="0" y="1212849"/>
            <a:ext cx="1039560" cy="578167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739650" y="1223234"/>
            <a:ext cx="11420474" cy="9693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“Our role is more important than ever before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69" name="Rectangle 68"/>
          <p:cNvSpPr/>
          <p:nvPr/>
        </p:nvSpPr>
        <p:spPr bwMode="auto">
          <a:xfrm>
            <a:off x="739650" y="22724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“We are required to innovate and deliver much faster</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0" name="Rectangle 69"/>
          <p:cNvSpPr/>
          <p:nvPr/>
        </p:nvSpPr>
        <p:spPr bwMode="auto">
          <a:xfrm>
            <a:off x="739650" y="33936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“I need a cross-device development strategy</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1" name="Rectangle 70"/>
          <p:cNvSpPr/>
          <p:nvPr/>
        </p:nvSpPr>
        <p:spPr bwMode="auto">
          <a:xfrm>
            <a:off x="739650" y="4514853"/>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002050"/>
                </a:solidFill>
                <a:latin typeface="Segoe UI Light"/>
              </a:rPr>
              <a:t>“Open Source enriches the platform and the community</a:t>
            </a:r>
            <a:endParaRPr lang="en-US" sz="2800" dirty="0">
              <a:solidFill>
                <a:srgbClr val="002050"/>
              </a:solidFill>
              <a:latin typeface="Segoe UI Light"/>
            </a:endParaRPr>
          </a:p>
        </p:txBody>
      </p:sp>
      <p:sp>
        <p:nvSpPr>
          <p:cNvPr id="72" name="Rectangle 71"/>
          <p:cNvSpPr/>
          <p:nvPr/>
        </p:nvSpPr>
        <p:spPr bwMode="auto">
          <a:xfrm>
            <a:off x="739650" y="5634781"/>
            <a:ext cx="11420474" cy="1050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584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solidFill>
                  <a:srgbClr val="002050"/>
                </a:solidFill>
                <a:latin typeface="Segoe UI Light"/>
              </a:rPr>
              <a:t>“…but I have existing applications to run and evolve</a:t>
            </a:r>
            <a:r>
              <a:rPr lang="en-US" sz="2800" dirty="0" smtClean="0">
                <a:solidFill>
                  <a:srgbClr val="002050"/>
                </a:solidFill>
                <a:latin typeface="Segoe UI Light"/>
              </a:rPr>
              <a:t>”</a:t>
            </a:r>
            <a:endParaRPr lang="en-US" sz="2800" dirty="0">
              <a:solidFill>
                <a:srgbClr val="002050"/>
              </a:solidFill>
              <a:latin typeface="Segoe UI Light"/>
            </a:endParaRPr>
          </a:p>
        </p:txBody>
      </p:sp>
      <p:sp>
        <p:nvSpPr>
          <p:cNvPr id="73" name="Oval 72"/>
          <p:cNvSpPr/>
          <p:nvPr/>
        </p:nvSpPr>
        <p:spPr bwMode="auto">
          <a:xfrm>
            <a:off x="333125" y="1179951"/>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333125" y="2292952"/>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333125" y="3405953"/>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333125" y="4518954"/>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604029" y="1344873"/>
            <a:ext cx="514076" cy="726041"/>
            <a:chOff x="757238" y="1653257"/>
            <a:chExt cx="596030" cy="841787"/>
          </a:xfrm>
          <a:solidFill>
            <a:schemeClr val="tx1"/>
          </a:solidFill>
        </p:grpSpPr>
        <p:grpSp>
          <p:nvGrpSpPr>
            <p:cNvPr id="78" name="Group 4"/>
            <p:cNvGrpSpPr>
              <a:grpSpLocks noChangeAspect="1"/>
            </p:cNvGrpSpPr>
            <p:nvPr/>
          </p:nvGrpSpPr>
          <p:grpSpPr bwMode="auto">
            <a:xfrm>
              <a:off x="1162689" y="1653257"/>
              <a:ext cx="190579" cy="530081"/>
              <a:chOff x="3035" y="-253"/>
              <a:chExt cx="1766" cy="4912"/>
            </a:xfrm>
            <a:grpFill/>
          </p:grpSpPr>
          <p:sp>
            <p:nvSpPr>
              <p:cNvPr id="83" name="Freeform 5"/>
              <p:cNvSpPr>
                <a:spLocks/>
              </p:cNvSpPr>
              <p:nvPr/>
            </p:nvSpPr>
            <p:spPr bwMode="auto">
              <a:xfrm>
                <a:off x="3035" y="1081"/>
                <a:ext cx="1766" cy="3578"/>
              </a:xfrm>
              <a:custGeom>
                <a:avLst/>
                <a:gdLst>
                  <a:gd name="T0" fmla="*/ 607 w 745"/>
                  <a:gd name="T1" fmla="*/ 0 h 1512"/>
                  <a:gd name="T2" fmla="*/ 137 w 745"/>
                  <a:gd name="T3" fmla="*/ 0 h 1512"/>
                  <a:gd name="T4" fmla="*/ 0 w 745"/>
                  <a:gd name="T5" fmla="*/ 138 h 1512"/>
                  <a:gd name="T6" fmla="*/ 0 w 745"/>
                  <a:gd name="T7" fmla="*/ 776 h 1512"/>
                  <a:gd name="T8" fmla="*/ 137 w 745"/>
                  <a:gd name="T9" fmla="*/ 913 h 1512"/>
                  <a:gd name="T10" fmla="*/ 137 w 745"/>
                  <a:gd name="T11" fmla="*/ 913 h 1512"/>
                  <a:gd name="T12" fmla="*/ 137 w 745"/>
                  <a:gd name="T13" fmla="*/ 1375 h 1512"/>
                  <a:gd name="T14" fmla="*/ 274 w 745"/>
                  <a:gd name="T15" fmla="*/ 1512 h 1512"/>
                  <a:gd name="T16" fmla="*/ 480 w 745"/>
                  <a:gd name="T17" fmla="*/ 1512 h 1512"/>
                  <a:gd name="T18" fmla="*/ 607 w 745"/>
                  <a:gd name="T19" fmla="*/ 1375 h 1512"/>
                  <a:gd name="T20" fmla="*/ 607 w 745"/>
                  <a:gd name="T21" fmla="*/ 913 h 1512"/>
                  <a:gd name="T22" fmla="*/ 607 w 745"/>
                  <a:gd name="T23" fmla="*/ 913 h 1512"/>
                  <a:gd name="T24" fmla="*/ 745 w 745"/>
                  <a:gd name="T25" fmla="*/ 776 h 1512"/>
                  <a:gd name="T26" fmla="*/ 745 w 745"/>
                  <a:gd name="T27" fmla="*/ 138 h 1512"/>
                  <a:gd name="T28" fmla="*/ 607 w 745"/>
                  <a:gd name="T29"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1512">
                    <a:moveTo>
                      <a:pt x="607" y="0"/>
                    </a:moveTo>
                    <a:cubicBezTo>
                      <a:pt x="137" y="0"/>
                      <a:pt x="137" y="0"/>
                      <a:pt x="137" y="0"/>
                    </a:cubicBezTo>
                    <a:cubicBezTo>
                      <a:pt x="59" y="0"/>
                      <a:pt x="0" y="59"/>
                      <a:pt x="0" y="138"/>
                    </a:cubicBezTo>
                    <a:cubicBezTo>
                      <a:pt x="0" y="776"/>
                      <a:pt x="0" y="776"/>
                      <a:pt x="0" y="776"/>
                    </a:cubicBezTo>
                    <a:cubicBezTo>
                      <a:pt x="0" y="854"/>
                      <a:pt x="59" y="913"/>
                      <a:pt x="137" y="913"/>
                    </a:cubicBezTo>
                    <a:cubicBezTo>
                      <a:pt x="137" y="913"/>
                      <a:pt x="137" y="913"/>
                      <a:pt x="137" y="913"/>
                    </a:cubicBezTo>
                    <a:cubicBezTo>
                      <a:pt x="137" y="1375"/>
                      <a:pt x="137" y="1375"/>
                      <a:pt x="137" y="1375"/>
                    </a:cubicBezTo>
                    <a:cubicBezTo>
                      <a:pt x="137" y="1453"/>
                      <a:pt x="196" y="1512"/>
                      <a:pt x="274" y="1512"/>
                    </a:cubicBezTo>
                    <a:cubicBezTo>
                      <a:pt x="480" y="1512"/>
                      <a:pt x="480" y="1512"/>
                      <a:pt x="480" y="1512"/>
                    </a:cubicBezTo>
                    <a:cubicBezTo>
                      <a:pt x="549" y="1512"/>
                      <a:pt x="607" y="1453"/>
                      <a:pt x="607" y="1375"/>
                    </a:cubicBezTo>
                    <a:cubicBezTo>
                      <a:pt x="607" y="913"/>
                      <a:pt x="607" y="913"/>
                      <a:pt x="607" y="913"/>
                    </a:cubicBezTo>
                    <a:cubicBezTo>
                      <a:pt x="607" y="913"/>
                      <a:pt x="607" y="913"/>
                      <a:pt x="607" y="913"/>
                    </a:cubicBezTo>
                    <a:cubicBezTo>
                      <a:pt x="686" y="913"/>
                      <a:pt x="745" y="854"/>
                      <a:pt x="745" y="776"/>
                    </a:cubicBezTo>
                    <a:cubicBezTo>
                      <a:pt x="745" y="138"/>
                      <a:pt x="745" y="138"/>
                      <a:pt x="745" y="138"/>
                    </a:cubicBezTo>
                    <a:cubicBezTo>
                      <a:pt x="745" y="59"/>
                      <a:pt x="686" y="0"/>
                      <a:pt x="6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Oval 6"/>
              <p:cNvSpPr>
                <a:spLocks noChangeArrowheads="1"/>
              </p:cNvSpPr>
              <p:nvPr/>
            </p:nvSpPr>
            <p:spPr bwMode="auto">
              <a:xfrm>
                <a:off x="3374" y="-253"/>
                <a:ext cx="1088" cy="1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79" name="Group 78"/>
            <p:cNvGrpSpPr/>
            <p:nvPr/>
          </p:nvGrpSpPr>
          <p:grpSpPr>
            <a:xfrm>
              <a:off x="757238" y="2144732"/>
              <a:ext cx="595988" cy="350312"/>
              <a:chOff x="630432" y="2144732"/>
              <a:chExt cx="722794" cy="350312"/>
            </a:xfrm>
            <a:grpFill/>
          </p:grpSpPr>
          <p:sp>
            <p:nvSpPr>
              <p:cNvPr id="80" name="Rectangle 79"/>
              <p:cNvSpPr/>
              <p:nvPr/>
            </p:nvSpPr>
            <p:spPr bwMode="auto">
              <a:xfrm>
                <a:off x="1125263" y="2144732"/>
                <a:ext cx="227963" cy="350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878290" y="2243138"/>
                <a:ext cx="227963" cy="25190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630432" y="2347913"/>
                <a:ext cx="227963" cy="14367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5" name="Freeform 14"/>
          <p:cNvSpPr>
            <a:spLocks noEditPoints="1"/>
          </p:cNvSpPr>
          <p:nvPr/>
        </p:nvSpPr>
        <p:spPr bwMode="auto">
          <a:xfrm>
            <a:off x="613350" y="2492242"/>
            <a:ext cx="495434" cy="657304"/>
          </a:xfrm>
          <a:custGeom>
            <a:avLst/>
            <a:gdLst>
              <a:gd name="T0" fmla="*/ 847 w 1578"/>
              <a:gd name="T1" fmla="*/ 1215 h 2094"/>
              <a:gd name="T2" fmla="*/ 476 w 1578"/>
              <a:gd name="T3" fmla="*/ 937 h 2094"/>
              <a:gd name="T4" fmla="*/ 424 w 1578"/>
              <a:gd name="T5" fmla="*/ 990 h 2094"/>
              <a:gd name="T6" fmla="*/ 706 w 1578"/>
              <a:gd name="T7" fmla="*/ 1361 h 2094"/>
              <a:gd name="T8" fmla="*/ 862 w 1578"/>
              <a:gd name="T9" fmla="*/ 1377 h 2094"/>
              <a:gd name="T10" fmla="*/ 1395 w 1578"/>
              <a:gd name="T11" fmla="*/ 796 h 2094"/>
              <a:gd name="T12" fmla="*/ 1448 w 1578"/>
              <a:gd name="T13" fmla="*/ 770 h 2094"/>
              <a:gd name="T14" fmla="*/ 1536 w 1578"/>
              <a:gd name="T15" fmla="*/ 717 h 2094"/>
              <a:gd name="T16" fmla="*/ 1536 w 1578"/>
              <a:gd name="T17" fmla="*/ 676 h 2094"/>
              <a:gd name="T18" fmla="*/ 1416 w 1578"/>
              <a:gd name="T19" fmla="*/ 555 h 2094"/>
              <a:gd name="T20" fmla="*/ 1322 w 1578"/>
              <a:gd name="T21" fmla="*/ 608 h 2094"/>
              <a:gd name="T22" fmla="*/ 1338 w 1578"/>
              <a:gd name="T23" fmla="*/ 660 h 2094"/>
              <a:gd name="T24" fmla="*/ 977 w 1578"/>
              <a:gd name="T25" fmla="*/ 534 h 2094"/>
              <a:gd name="T26" fmla="*/ 789 w 1578"/>
              <a:gd name="T27" fmla="*/ 0 h 2094"/>
              <a:gd name="T28" fmla="*/ 601 w 1578"/>
              <a:gd name="T29" fmla="*/ 534 h 2094"/>
              <a:gd name="T30" fmla="*/ 241 w 1578"/>
              <a:gd name="T31" fmla="*/ 660 h 2094"/>
              <a:gd name="T32" fmla="*/ 256 w 1578"/>
              <a:gd name="T33" fmla="*/ 608 h 2094"/>
              <a:gd name="T34" fmla="*/ 162 w 1578"/>
              <a:gd name="T35" fmla="*/ 555 h 2094"/>
              <a:gd name="T36" fmla="*/ 42 w 1578"/>
              <a:gd name="T37" fmla="*/ 676 h 2094"/>
              <a:gd name="T38" fmla="*/ 42 w 1578"/>
              <a:gd name="T39" fmla="*/ 717 h 2094"/>
              <a:gd name="T40" fmla="*/ 131 w 1578"/>
              <a:gd name="T41" fmla="*/ 770 h 2094"/>
              <a:gd name="T42" fmla="*/ 183 w 1578"/>
              <a:gd name="T43" fmla="*/ 796 h 2094"/>
              <a:gd name="T44" fmla="*/ 789 w 1578"/>
              <a:gd name="T45" fmla="*/ 2094 h 2094"/>
              <a:gd name="T46" fmla="*/ 1395 w 1578"/>
              <a:gd name="T47" fmla="*/ 796 h 2094"/>
              <a:gd name="T48" fmla="*/ 789 w 1578"/>
              <a:gd name="T49" fmla="*/ 100 h 2094"/>
              <a:gd name="T50" fmla="*/ 857 w 1578"/>
              <a:gd name="T51" fmla="*/ 492 h 2094"/>
              <a:gd name="T52" fmla="*/ 878 w 1578"/>
              <a:gd name="T53" fmla="*/ 361 h 2094"/>
              <a:gd name="T54" fmla="*/ 904 w 1578"/>
              <a:gd name="T55" fmla="*/ 262 h 2094"/>
              <a:gd name="T56" fmla="*/ 878 w 1578"/>
              <a:gd name="T57" fmla="*/ 231 h 2094"/>
              <a:gd name="T58" fmla="*/ 706 w 1578"/>
              <a:gd name="T59" fmla="*/ 231 h 2094"/>
              <a:gd name="T60" fmla="*/ 674 w 1578"/>
              <a:gd name="T61" fmla="*/ 335 h 2094"/>
              <a:gd name="T62" fmla="*/ 721 w 1578"/>
              <a:gd name="T63" fmla="*/ 361 h 2094"/>
              <a:gd name="T64" fmla="*/ 585 w 1578"/>
              <a:gd name="T65" fmla="*/ 304 h 2094"/>
              <a:gd name="T66" fmla="*/ 194 w 1578"/>
              <a:gd name="T67" fmla="*/ 1304 h 2094"/>
              <a:gd name="T68" fmla="*/ 1385 w 1578"/>
              <a:gd name="T69" fmla="*/ 1304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8" h="2094">
                <a:moveTo>
                  <a:pt x="862" y="1230"/>
                </a:moveTo>
                <a:cubicBezTo>
                  <a:pt x="857" y="1225"/>
                  <a:pt x="852" y="1220"/>
                  <a:pt x="847" y="1215"/>
                </a:cubicBezTo>
                <a:cubicBezTo>
                  <a:pt x="847" y="1215"/>
                  <a:pt x="847" y="1215"/>
                  <a:pt x="847" y="1215"/>
                </a:cubicBezTo>
                <a:cubicBezTo>
                  <a:pt x="476" y="937"/>
                  <a:pt x="476" y="937"/>
                  <a:pt x="476" y="937"/>
                </a:cubicBezTo>
                <a:cubicBezTo>
                  <a:pt x="465" y="922"/>
                  <a:pt x="439" y="922"/>
                  <a:pt x="424" y="937"/>
                </a:cubicBezTo>
                <a:cubicBezTo>
                  <a:pt x="408" y="953"/>
                  <a:pt x="408" y="974"/>
                  <a:pt x="424" y="990"/>
                </a:cubicBezTo>
                <a:cubicBezTo>
                  <a:pt x="700" y="1361"/>
                  <a:pt x="700" y="1361"/>
                  <a:pt x="700" y="1361"/>
                </a:cubicBezTo>
                <a:cubicBezTo>
                  <a:pt x="706" y="1361"/>
                  <a:pt x="706" y="1361"/>
                  <a:pt x="706" y="1361"/>
                </a:cubicBezTo>
                <a:cubicBezTo>
                  <a:pt x="706" y="1367"/>
                  <a:pt x="711" y="1372"/>
                  <a:pt x="716" y="1377"/>
                </a:cubicBezTo>
                <a:cubicBezTo>
                  <a:pt x="758" y="1419"/>
                  <a:pt x="821" y="1419"/>
                  <a:pt x="862" y="1377"/>
                </a:cubicBezTo>
                <a:cubicBezTo>
                  <a:pt x="904" y="1335"/>
                  <a:pt x="904" y="1272"/>
                  <a:pt x="862" y="1230"/>
                </a:cubicBezTo>
                <a:close/>
                <a:moveTo>
                  <a:pt x="1395" y="796"/>
                </a:moveTo>
                <a:cubicBezTo>
                  <a:pt x="1432" y="754"/>
                  <a:pt x="1432" y="754"/>
                  <a:pt x="1432" y="754"/>
                </a:cubicBezTo>
                <a:cubicBezTo>
                  <a:pt x="1448" y="770"/>
                  <a:pt x="1448" y="770"/>
                  <a:pt x="1448" y="770"/>
                </a:cubicBezTo>
                <a:cubicBezTo>
                  <a:pt x="1458" y="780"/>
                  <a:pt x="1474" y="780"/>
                  <a:pt x="1489" y="770"/>
                </a:cubicBezTo>
                <a:cubicBezTo>
                  <a:pt x="1536" y="717"/>
                  <a:pt x="1536" y="717"/>
                  <a:pt x="1536" y="717"/>
                </a:cubicBezTo>
                <a:cubicBezTo>
                  <a:pt x="1552" y="707"/>
                  <a:pt x="1552" y="691"/>
                  <a:pt x="1536" y="676"/>
                </a:cubicBezTo>
                <a:cubicBezTo>
                  <a:pt x="1536" y="676"/>
                  <a:pt x="1536" y="676"/>
                  <a:pt x="1536" y="676"/>
                </a:cubicBezTo>
                <a:cubicBezTo>
                  <a:pt x="1416" y="555"/>
                  <a:pt x="1416" y="555"/>
                  <a:pt x="1416" y="555"/>
                </a:cubicBezTo>
                <a:cubicBezTo>
                  <a:pt x="1416" y="555"/>
                  <a:pt x="1416" y="555"/>
                  <a:pt x="1416" y="555"/>
                </a:cubicBezTo>
                <a:cubicBezTo>
                  <a:pt x="1406" y="545"/>
                  <a:pt x="1385" y="545"/>
                  <a:pt x="1374" y="555"/>
                </a:cubicBezTo>
                <a:cubicBezTo>
                  <a:pt x="1322" y="608"/>
                  <a:pt x="1322" y="608"/>
                  <a:pt x="1322" y="608"/>
                </a:cubicBezTo>
                <a:cubicBezTo>
                  <a:pt x="1312" y="618"/>
                  <a:pt x="1312" y="634"/>
                  <a:pt x="1322" y="649"/>
                </a:cubicBezTo>
                <a:cubicBezTo>
                  <a:pt x="1338" y="660"/>
                  <a:pt x="1338" y="660"/>
                  <a:pt x="1338" y="660"/>
                </a:cubicBezTo>
                <a:cubicBezTo>
                  <a:pt x="1301" y="702"/>
                  <a:pt x="1301" y="702"/>
                  <a:pt x="1301" y="702"/>
                </a:cubicBezTo>
                <a:cubicBezTo>
                  <a:pt x="1207" y="623"/>
                  <a:pt x="1098" y="566"/>
                  <a:pt x="977" y="534"/>
                </a:cubicBezTo>
                <a:cubicBezTo>
                  <a:pt x="1045" y="482"/>
                  <a:pt x="1092" y="398"/>
                  <a:pt x="1092" y="304"/>
                </a:cubicBezTo>
                <a:cubicBezTo>
                  <a:pt x="1092" y="136"/>
                  <a:pt x="956" y="0"/>
                  <a:pt x="789" y="0"/>
                </a:cubicBezTo>
                <a:cubicBezTo>
                  <a:pt x="622" y="0"/>
                  <a:pt x="486" y="136"/>
                  <a:pt x="486" y="304"/>
                </a:cubicBezTo>
                <a:cubicBezTo>
                  <a:pt x="486" y="398"/>
                  <a:pt x="533" y="482"/>
                  <a:pt x="601" y="534"/>
                </a:cubicBezTo>
                <a:cubicBezTo>
                  <a:pt x="481" y="566"/>
                  <a:pt x="371" y="623"/>
                  <a:pt x="277" y="702"/>
                </a:cubicBezTo>
                <a:cubicBezTo>
                  <a:pt x="241" y="660"/>
                  <a:pt x="241" y="660"/>
                  <a:pt x="241" y="660"/>
                </a:cubicBezTo>
                <a:cubicBezTo>
                  <a:pt x="256" y="649"/>
                  <a:pt x="256" y="649"/>
                  <a:pt x="256" y="649"/>
                </a:cubicBezTo>
                <a:cubicBezTo>
                  <a:pt x="267" y="634"/>
                  <a:pt x="267" y="618"/>
                  <a:pt x="256" y="608"/>
                </a:cubicBezTo>
                <a:cubicBezTo>
                  <a:pt x="204" y="555"/>
                  <a:pt x="204" y="555"/>
                  <a:pt x="204" y="555"/>
                </a:cubicBezTo>
                <a:cubicBezTo>
                  <a:pt x="194" y="545"/>
                  <a:pt x="173" y="545"/>
                  <a:pt x="162" y="555"/>
                </a:cubicBezTo>
                <a:cubicBezTo>
                  <a:pt x="162" y="555"/>
                  <a:pt x="162" y="555"/>
                  <a:pt x="162" y="555"/>
                </a:cubicBezTo>
                <a:cubicBezTo>
                  <a:pt x="42" y="676"/>
                  <a:pt x="42" y="676"/>
                  <a:pt x="42" y="676"/>
                </a:cubicBezTo>
                <a:cubicBezTo>
                  <a:pt x="42" y="676"/>
                  <a:pt x="42" y="676"/>
                  <a:pt x="42" y="676"/>
                </a:cubicBezTo>
                <a:cubicBezTo>
                  <a:pt x="26" y="691"/>
                  <a:pt x="26" y="707"/>
                  <a:pt x="42" y="717"/>
                </a:cubicBezTo>
                <a:cubicBezTo>
                  <a:pt x="89" y="770"/>
                  <a:pt x="89" y="770"/>
                  <a:pt x="89" y="770"/>
                </a:cubicBezTo>
                <a:cubicBezTo>
                  <a:pt x="105" y="780"/>
                  <a:pt x="120" y="780"/>
                  <a:pt x="131" y="770"/>
                </a:cubicBezTo>
                <a:cubicBezTo>
                  <a:pt x="147" y="754"/>
                  <a:pt x="147" y="754"/>
                  <a:pt x="147" y="754"/>
                </a:cubicBezTo>
                <a:cubicBezTo>
                  <a:pt x="183" y="796"/>
                  <a:pt x="183" y="796"/>
                  <a:pt x="183" y="796"/>
                </a:cubicBezTo>
                <a:cubicBezTo>
                  <a:pt x="68" y="932"/>
                  <a:pt x="0" y="1110"/>
                  <a:pt x="0" y="1304"/>
                </a:cubicBezTo>
                <a:cubicBezTo>
                  <a:pt x="0" y="1738"/>
                  <a:pt x="356" y="2094"/>
                  <a:pt x="789" y="2094"/>
                </a:cubicBezTo>
                <a:cubicBezTo>
                  <a:pt x="1223" y="2094"/>
                  <a:pt x="1578" y="1738"/>
                  <a:pt x="1578" y="1304"/>
                </a:cubicBezTo>
                <a:cubicBezTo>
                  <a:pt x="1578" y="1110"/>
                  <a:pt x="1510" y="932"/>
                  <a:pt x="1395" y="796"/>
                </a:cubicBezTo>
                <a:close/>
                <a:moveTo>
                  <a:pt x="585" y="304"/>
                </a:moveTo>
                <a:cubicBezTo>
                  <a:pt x="585" y="189"/>
                  <a:pt x="680" y="100"/>
                  <a:pt x="789" y="100"/>
                </a:cubicBezTo>
                <a:cubicBezTo>
                  <a:pt x="899" y="100"/>
                  <a:pt x="993" y="189"/>
                  <a:pt x="993" y="304"/>
                </a:cubicBezTo>
                <a:cubicBezTo>
                  <a:pt x="993" y="388"/>
                  <a:pt x="936" y="466"/>
                  <a:pt x="857" y="492"/>
                </a:cubicBezTo>
                <a:cubicBezTo>
                  <a:pt x="857" y="361"/>
                  <a:pt x="857" y="361"/>
                  <a:pt x="857" y="361"/>
                </a:cubicBezTo>
                <a:cubicBezTo>
                  <a:pt x="878" y="361"/>
                  <a:pt x="878" y="361"/>
                  <a:pt x="878" y="361"/>
                </a:cubicBezTo>
                <a:cubicBezTo>
                  <a:pt x="894" y="361"/>
                  <a:pt x="904" y="351"/>
                  <a:pt x="904" y="335"/>
                </a:cubicBezTo>
                <a:cubicBezTo>
                  <a:pt x="904" y="262"/>
                  <a:pt x="904" y="262"/>
                  <a:pt x="904" y="262"/>
                </a:cubicBezTo>
                <a:cubicBezTo>
                  <a:pt x="904" y="246"/>
                  <a:pt x="894" y="231"/>
                  <a:pt x="878" y="231"/>
                </a:cubicBezTo>
                <a:cubicBezTo>
                  <a:pt x="878" y="231"/>
                  <a:pt x="878" y="231"/>
                  <a:pt x="878" y="231"/>
                </a:cubicBezTo>
                <a:cubicBezTo>
                  <a:pt x="706" y="231"/>
                  <a:pt x="706" y="231"/>
                  <a:pt x="706" y="231"/>
                </a:cubicBezTo>
                <a:cubicBezTo>
                  <a:pt x="706" y="231"/>
                  <a:pt x="706" y="231"/>
                  <a:pt x="706" y="231"/>
                </a:cubicBezTo>
                <a:cubicBezTo>
                  <a:pt x="690" y="231"/>
                  <a:pt x="674" y="246"/>
                  <a:pt x="674" y="262"/>
                </a:cubicBezTo>
                <a:cubicBezTo>
                  <a:pt x="674" y="335"/>
                  <a:pt x="674" y="335"/>
                  <a:pt x="674" y="335"/>
                </a:cubicBezTo>
                <a:cubicBezTo>
                  <a:pt x="674" y="351"/>
                  <a:pt x="690" y="361"/>
                  <a:pt x="706" y="361"/>
                </a:cubicBezTo>
                <a:cubicBezTo>
                  <a:pt x="721" y="361"/>
                  <a:pt x="721" y="361"/>
                  <a:pt x="721" y="361"/>
                </a:cubicBezTo>
                <a:cubicBezTo>
                  <a:pt x="721" y="492"/>
                  <a:pt x="721" y="492"/>
                  <a:pt x="721" y="492"/>
                </a:cubicBezTo>
                <a:cubicBezTo>
                  <a:pt x="643" y="466"/>
                  <a:pt x="585" y="393"/>
                  <a:pt x="585" y="304"/>
                </a:cubicBezTo>
                <a:close/>
                <a:moveTo>
                  <a:pt x="789" y="1901"/>
                </a:moveTo>
                <a:cubicBezTo>
                  <a:pt x="460" y="1901"/>
                  <a:pt x="194" y="1634"/>
                  <a:pt x="194" y="1304"/>
                </a:cubicBezTo>
                <a:cubicBezTo>
                  <a:pt x="194" y="974"/>
                  <a:pt x="460" y="707"/>
                  <a:pt x="789" y="707"/>
                </a:cubicBezTo>
                <a:cubicBezTo>
                  <a:pt x="1118" y="707"/>
                  <a:pt x="1385" y="974"/>
                  <a:pt x="1385" y="1304"/>
                </a:cubicBezTo>
                <a:cubicBezTo>
                  <a:pt x="1385" y="1634"/>
                  <a:pt x="1118" y="1901"/>
                  <a:pt x="789" y="19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29"/>
          <p:cNvSpPr>
            <a:spLocks noEditPoints="1"/>
          </p:cNvSpPr>
          <p:nvPr/>
        </p:nvSpPr>
        <p:spPr bwMode="black">
          <a:xfrm>
            <a:off x="567969" y="3624687"/>
            <a:ext cx="586196" cy="618417"/>
          </a:xfrm>
          <a:custGeom>
            <a:avLst/>
            <a:gdLst>
              <a:gd name="T0" fmla="*/ 43 w 1324"/>
              <a:gd name="T1" fmla="*/ 748 h 1424"/>
              <a:gd name="T2" fmla="*/ 54 w 1324"/>
              <a:gd name="T3" fmla="*/ 651 h 1424"/>
              <a:gd name="T4" fmla="*/ 43 w 1324"/>
              <a:gd name="T5" fmla="*/ 557 h 1424"/>
              <a:gd name="T6" fmla="*/ 148 w 1324"/>
              <a:gd name="T7" fmla="*/ 557 h 1424"/>
              <a:gd name="T8" fmla="*/ 137 w 1324"/>
              <a:gd name="T9" fmla="*/ 651 h 1424"/>
              <a:gd name="T10" fmla="*/ 191 w 1324"/>
              <a:gd name="T11" fmla="*/ 705 h 1424"/>
              <a:gd name="T12" fmla="*/ 94 w 1324"/>
              <a:gd name="T13" fmla="*/ 694 h 1424"/>
              <a:gd name="T14" fmla="*/ 43 w 1324"/>
              <a:gd name="T15" fmla="*/ 748 h 1424"/>
              <a:gd name="T16" fmla="*/ 469 w 1324"/>
              <a:gd name="T17" fmla="*/ 682 h 1424"/>
              <a:gd name="T18" fmla="*/ 481 w 1324"/>
              <a:gd name="T19" fmla="*/ 588 h 1424"/>
              <a:gd name="T20" fmla="*/ 375 w 1324"/>
              <a:gd name="T21" fmla="*/ 588 h 1424"/>
              <a:gd name="T22" fmla="*/ 387 w 1324"/>
              <a:gd name="T23" fmla="*/ 682 h 1424"/>
              <a:gd name="T24" fmla="*/ 375 w 1324"/>
              <a:gd name="T25" fmla="*/ 776 h 1424"/>
              <a:gd name="T26" fmla="*/ 427 w 1324"/>
              <a:gd name="T27" fmla="*/ 725 h 1424"/>
              <a:gd name="T28" fmla="*/ 523 w 1324"/>
              <a:gd name="T29" fmla="*/ 733 h 1424"/>
              <a:gd name="T30" fmla="*/ 520 w 1324"/>
              <a:gd name="T31" fmla="*/ 733 h 1424"/>
              <a:gd name="T32" fmla="*/ 833 w 1324"/>
              <a:gd name="T33" fmla="*/ 733 h 1424"/>
              <a:gd name="T34" fmla="*/ 938 w 1324"/>
              <a:gd name="T35" fmla="*/ 733 h 1424"/>
              <a:gd name="T36" fmla="*/ 978 w 1324"/>
              <a:gd name="T37" fmla="*/ 691 h 1424"/>
              <a:gd name="T38" fmla="*/ 978 w 1324"/>
              <a:gd name="T39" fmla="*/ 585 h 1424"/>
              <a:gd name="T40" fmla="*/ 884 w 1324"/>
              <a:gd name="T41" fmla="*/ 597 h 1424"/>
              <a:gd name="T42" fmla="*/ 790 w 1324"/>
              <a:gd name="T43" fmla="*/ 585 h 1424"/>
              <a:gd name="T44" fmla="*/ 790 w 1324"/>
              <a:gd name="T45" fmla="*/ 691 h 1424"/>
              <a:gd name="T46" fmla="*/ 830 w 1324"/>
              <a:gd name="T47" fmla="*/ 733 h 1424"/>
              <a:gd name="T48" fmla="*/ 716 w 1324"/>
              <a:gd name="T49" fmla="*/ 882 h 1424"/>
              <a:gd name="T50" fmla="*/ 212 w 1324"/>
              <a:gd name="T51" fmla="*/ 67 h 1424"/>
              <a:gd name="T52" fmla="*/ 271 w 1324"/>
              <a:gd name="T53" fmla="*/ 0 h 1424"/>
              <a:gd name="T54" fmla="*/ 157 w 1324"/>
              <a:gd name="T55" fmla="*/ 202 h 1424"/>
              <a:gd name="T56" fmla="*/ 184 w 1324"/>
              <a:gd name="T57" fmla="*/ 117 h 1424"/>
              <a:gd name="T58" fmla="*/ 659 w 1324"/>
              <a:gd name="T59" fmla="*/ 882 h 1424"/>
              <a:gd name="T60" fmla="*/ 600 w 1324"/>
              <a:gd name="T61" fmla="*/ 1209 h 1424"/>
              <a:gd name="T62" fmla="*/ 497 w 1324"/>
              <a:gd name="T63" fmla="*/ 1319 h 1424"/>
              <a:gd name="T64" fmla="*/ 707 w 1324"/>
              <a:gd name="T65" fmla="*/ 1319 h 1424"/>
              <a:gd name="T66" fmla="*/ 1124 w 1324"/>
              <a:gd name="T67" fmla="*/ 684 h 1424"/>
              <a:gd name="T68" fmla="*/ 1185 w 1324"/>
              <a:gd name="T69" fmla="*/ 620 h 1424"/>
              <a:gd name="T70" fmla="*/ 1064 w 1324"/>
              <a:gd name="T71" fmla="*/ 817 h 1424"/>
              <a:gd name="T72" fmla="*/ 1094 w 1324"/>
              <a:gd name="T73" fmla="*/ 733 h 1424"/>
              <a:gd name="T74" fmla="*/ 1037 w 1324"/>
              <a:gd name="T75" fmla="*/ 1012 h 1424"/>
              <a:gd name="T76" fmla="*/ 938 w 1324"/>
              <a:gd name="T77" fmla="*/ 1066 h 1424"/>
              <a:gd name="T78" fmla="*/ 762 w 1324"/>
              <a:gd name="T79" fmla="*/ 1143 h 1424"/>
              <a:gd name="T80" fmla="*/ 972 w 1324"/>
              <a:gd name="T81" fmla="*/ 1143 h 1424"/>
              <a:gd name="T82" fmla="*/ 1308 w 1324"/>
              <a:gd name="T83" fmla="*/ 831 h 1424"/>
              <a:gd name="T84" fmla="*/ 1124 w 1324"/>
              <a:gd name="T85" fmla="*/ 684 h 1424"/>
              <a:gd name="T86" fmla="*/ 288 w 1324"/>
              <a:gd name="T87" fmla="*/ 1133 h 1424"/>
              <a:gd name="T88" fmla="*/ 237 w 1324"/>
              <a:gd name="T89" fmla="*/ 817 h 1424"/>
              <a:gd name="T90" fmla="*/ 23 w 1324"/>
              <a:gd name="T91" fmla="*/ 841 h 1424"/>
              <a:gd name="T92" fmla="*/ 113 w 1324"/>
              <a:gd name="T93" fmla="*/ 866 h 1424"/>
              <a:gd name="T94" fmla="*/ 199 w 1324"/>
              <a:gd name="T95" fmla="*/ 1237 h 1424"/>
              <a:gd name="T96" fmla="*/ 410 w 1324"/>
              <a:gd name="T97" fmla="*/ 1237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4" h="1424">
                <a:moveTo>
                  <a:pt x="43" y="748"/>
                </a:moveTo>
                <a:cubicBezTo>
                  <a:pt x="43" y="748"/>
                  <a:pt x="43" y="748"/>
                  <a:pt x="43" y="748"/>
                </a:cubicBezTo>
                <a:cubicBezTo>
                  <a:pt x="0" y="705"/>
                  <a:pt x="0" y="705"/>
                  <a:pt x="0" y="705"/>
                </a:cubicBezTo>
                <a:cubicBezTo>
                  <a:pt x="54" y="651"/>
                  <a:pt x="54" y="651"/>
                  <a:pt x="54" y="651"/>
                </a:cubicBezTo>
                <a:cubicBezTo>
                  <a:pt x="0" y="600"/>
                  <a:pt x="0" y="600"/>
                  <a:pt x="0" y="600"/>
                </a:cubicBezTo>
                <a:cubicBezTo>
                  <a:pt x="43" y="557"/>
                  <a:pt x="43" y="557"/>
                  <a:pt x="43" y="557"/>
                </a:cubicBezTo>
                <a:cubicBezTo>
                  <a:pt x="94" y="611"/>
                  <a:pt x="94" y="611"/>
                  <a:pt x="94" y="611"/>
                </a:cubicBezTo>
                <a:cubicBezTo>
                  <a:pt x="148" y="557"/>
                  <a:pt x="148" y="557"/>
                  <a:pt x="148" y="557"/>
                </a:cubicBezTo>
                <a:cubicBezTo>
                  <a:pt x="191" y="600"/>
                  <a:pt x="191" y="600"/>
                  <a:pt x="191" y="600"/>
                </a:cubicBezTo>
                <a:cubicBezTo>
                  <a:pt x="137" y="651"/>
                  <a:pt x="137" y="651"/>
                  <a:pt x="137" y="651"/>
                </a:cubicBezTo>
                <a:cubicBezTo>
                  <a:pt x="188" y="702"/>
                  <a:pt x="188" y="702"/>
                  <a:pt x="188" y="702"/>
                </a:cubicBezTo>
                <a:cubicBezTo>
                  <a:pt x="191" y="705"/>
                  <a:pt x="191" y="705"/>
                  <a:pt x="191" y="705"/>
                </a:cubicBezTo>
                <a:cubicBezTo>
                  <a:pt x="148" y="748"/>
                  <a:pt x="148" y="748"/>
                  <a:pt x="148" y="748"/>
                </a:cubicBezTo>
                <a:cubicBezTo>
                  <a:pt x="94" y="694"/>
                  <a:pt x="94" y="694"/>
                  <a:pt x="94" y="694"/>
                </a:cubicBezTo>
                <a:cubicBezTo>
                  <a:pt x="43" y="745"/>
                  <a:pt x="43" y="745"/>
                  <a:pt x="43" y="745"/>
                </a:cubicBezTo>
                <a:cubicBezTo>
                  <a:pt x="43" y="748"/>
                  <a:pt x="43" y="748"/>
                  <a:pt x="43" y="748"/>
                </a:cubicBezTo>
                <a:close/>
                <a:moveTo>
                  <a:pt x="520" y="733"/>
                </a:moveTo>
                <a:cubicBezTo>
                  <a:pt x="469" y="682"/>
                  <a:pt x="469" y="682"/>
                  <a:pt x="469" y="682"/>
                </a:cubicBezTo>
                <a:cubicBezTo>
                  <a:pt x="523" y="628"/>
                  <a:pt x="523" y="628"/>
                  <a:pt x="523" y="628"/>
                </a:cubicBezTo>
                <a:cubicBezTo>
                  <a:pt x="481" y="588"/>
                  <a:pt x="481" y="588"/>
                  <a:pt x="481" y="588"/>
                </a:cubicBezTo>
                <a:cubicBezTo>
                  <a:pt x="427" y="640"/>
                  <a:pt x="427" y="640"/>
                  <a:pt x="427" y="640"/>
                </a:cubicBezTo>
                <a:cubicBezTo>
                  <a:pt x="375" y="588"/>
                  <a:pt x="375" y="588"/>
                  <a:pt x="375" y="588"/>
                </a:cubicBezTo>
                <a:cubicBezTo>
                  <a:pt x="333" y="628"/>
                  <a:pt x="333" y="628"/>
                  <a:pt x="333" y="628"/>
                </a:cubicBezTo>
                <a:cubicBezTo>
                  <a:pt x="387" y="682"/>
                  <a:pt x="387" y="682"/>
                  <a:pt x="387" y="682"/>
                </a:cubicBezTo>
                <a:cubicBezTo>
                  <a:pt x="333" y="733"/>
                  <a:pt x="333" y="733"/>
                  <a:pt x="333" y="733"/>
                </a:cubicBezTo>
                <a:cubicBezTo>
                  <a:pt x="375" y="776"/>
                  <a:pt x="375" y="776"/>
                  <a:pt x="375" y="776"/>
                </a:cubicBezTo>
                <a:cubicBezTo>
                  <a:pt x="375" y="776"/>
                  <a:pt x="375" y="776"/>
                  <a:pt x="375" y="776"/>
                </a:cubicBezTo>
                <a:cubicBezTo>
                  <a:pt x="427" y="725"/>
                  <a:pt x="427" y="725"/>
                  <a:pt x="427" y="725"/>
                </a:cubicBezTo>
                <a:cubicBezTo>
                  <a:pt x="481" y="776"/>
                  <a:pt x="481" y="776"/>
                  <a:pt x="481" y="776"/>
                </a:cubicBezTo>
                <a:cubicBezTo>
                  <a:pt x="523" y="733"/>
                  <a:pt x="523" y="733"/>
                  <a:pt x="523" y="733"/>
                </a:cubicBezTo>
                <a:cubicBezTo>
                  <a:pt x="520" y="733"/>
                  <a:pt x="520" y="733"/>
                  <a:pt x="520" y="733"/>
                </a:cubicBezTo>
                <a:cubicBezTo>
                  <a:pt x="520" y="733"/>
                  <a:pt x="520" y="733"/>
                  <a:pt x="520" y="733"/>
                </a:cubicBezTo>
                <a:close/>
                <a:moveTo>
                  <a:pt x="830" y="733"/>
                </a:moveTo>
                <a:cubicBezTo>
                  <a:pt x="833" y="733"/>
                  <a:pt x="833" y="733"/>
                  <a:pt x="833" y="733"/>
                </a:cubicBezTo>
                <a:cubicBezTo>
                  <a:pt x="884" y="682"/>
                  <a:pt x="884" y="682"/>
                  <a:pt x="884" y="682"/>
                </a:cubicBezTo>
                <a:cubicBezTo>
                  <a:pt x="938" y="733"/>
                  <a:pt x="938" y="733"/>
                  <a:pt x="938" y="733"/>
                </a:cubicBezTo>
                <a:cubicBezTo>
                  <a:pt x="978" y="691"/>
                  <a:pt x="978" y="691"/>
                  <a:pt x="978" y="691"/>
                </a:cubicBezTo>
                <a:cubicBezTo>
                  <a:pt x="978" y="691"/>
                  <a:pt x="978" y="691"/>
                  <a:pt x="978" y="691"/>
                </a:cubicBezTo>
                <a:cubicBezTo>
                  <a:pt x="927" y="640"/>
                  <a:pt x="927" y="640"/>
                  <a:pt x="927" y="640"/>
                </a:cubicBezTo>
                <a:cubicBezTo>
                  <a:pt x="978" y="585"/>
                  <a:pt x="978" y="585"/>
                  <a:pt x="978" y="585"/>
                </a:cubicBezTo>
                <a:cubicBezTo>
                  <a:pt x="938" y="546"/>
                  <a:pt x="938" y="546"/>
                  <a:pt x="938" y="546"/>
                </a:cubicBezTo>
                <a:cubicBezTo>
                  <a:pt x="884" y="597"/>
                  <a:pt x="884" y="597"/>
                  <a:pt x="884" y="597"/>
                </a:cubicBezTo>
                <a:cubicBezTo>
                  <a:pt x="830" y="546"/>
                  <a:pt x="830" y="546"/>
                  <a:pt x="830" y="546"/>
                </a:cubicBezTo>
                <a:cubicBezTo>
                  <a:pt x="790" y="585"/>
                  <a:pt x="790" y="585"/>
                  <a:pt x="790" y="585"/>
                </a:cubicBezTo>
                <a:cubicBezTo>
                  <a:pt x="841" y="640"/>
                  <a:pt x="841" y="640"/>
                  <a:pt x="841" y="640"/>
                </a:cubicBezTo>
                <a:cubicBezTo>
                  <a:pt x="790" y="691"/>
                  <a:pt x="790" y="691"/>
                  <a:pt x="790" y="691"/>
                </a:cubicBezTo>
                <a:cubicBezTo>
                  <a:pt x="830" y="733"/>
                  <a:pt x="830" y="733"/>
                  <a:pt x="830" y="733"/>
                </a:cubicBezTo>
                <a:cubicBezTo>
                  <a:pt x="830" y="733"/>
                  <a:pt x="830" y="733"/>
                  <a:pt x="830" y="733"/>
                </a:cubicBezTo>
                <a:close/>
                <a:moveTo>
                  <a:pt x="654" y="1227"/>
                </a:moveTo>
                <a:cubicBezTo>
                  <a:pt x="676" y="1171"/>
                  <a:pt x="716" y="1043"/>
                  <a:pt x="716" y="882"/>
                </a:cubicBezTo>
                <a:cubicBezTo>
                  <a:pt x="716" y="755"/>
                  <a:pt x="691" y="609"/>
                  <a:pt x="610" y="462"/>
                </a:cubicBezTo>
                <a:cubicBezTo>
                  <a:pt x="534" y="324"/>
                  <a:pt x="409" y="186"/>
                  <a:pt x="212" y="67"/>
                </a:cubicBezTo>
                <a:cubicBezTo>
                  <a:pt x="284" y="47"/>
                  <a:pt x="284" y="47"/>
                  <a:pt x="284" y="47"/>
                </a:cubicBezTo>
                <a:cubicBezTo>
                  <a:pt x="271" y="0"/>
                  <a:pt x="271" y="0"/>
                  <a:pt x="271" y="0"/>
                </a:cubicBezTo>
                <a:cubicBezTo>
                  <a:pt x="114" y="43"/>
                  <a:pt x="114" y="43"/>
                  <a:pt x="114" y="43"/>
                </a:cubicBezTo>
                <a:cubicBezTo>
                  <a:pt x="157" y="202"/>
                  <a:pt x="157" y="202"/>
                  <a:pt x="157" y="202"/>
                </a:cubicBezTo>
                <a:cubicBezTo>
                  <a:pt x="204" y="189"/>
                  <a:pt x="204" y="189"/>
                  <a:pt x="204" y="189"/>
                </a:cubicBezTo>
                <a:cubicBezTo>
                  <a:pt x="184" y="117"/>
                  <a:pt x="184" y="117"/>
                  <a:pt x="184" y="117"/>
                </a:cubicBezTo>
                <a:cubicBezTo>
                  <a:pt x="373" y="232"/>
                  <a:pt x="490" y="361"/>
                  <a:pt x="561" y="490"/>
                </a:cubicBezTo>
                <a:cubicBezTo>
                  <a:pt x="636" y="627"/>
                  <a:pt x="659" y="763"/>
                  <a:pt x="659" y="882"/>
                </a:cubicBezTo>
                <a:cubicBezTo>
                  <a:pt x="659" y="983"/>
                  <a:pt x="642" y="1072"/>
                  <a:pt x="624" y="1135"/>
                </a:cubicBezTo>
                <a:cubicBezTo>
                  <a:pt x="616" y="1166"/>
                  <a:pt x="607" y="1191"/>
                  <a:pt x="600" y="1209"/>
                </a:cubicBezTo>
                <a:cubicBezTo>
                  <a:pt x="600" y="1210"/>
                  <a:pt x="599" y="1212"/>
                  <a:pt x="598" y="1213"/>
                </a:cubicBezTo>
                <a:cubicBezTo>
                  <a:pt x="542" y="1216"/>
                  <a:pt x="497" y="1262"/>
                  <a:pt x="497" y="1319"/>
                </a:cubicBezTo>
                <a:cubicBezTo>
                  <a:pt x="497" y="1377"/>
                  <a:pt x="544" y="1424"/>
                  <a:pt x="603" y="1424"/>
                </a:cubicBezTo>
                <a:cubicBezTo>
                  <a:pt x="660" y="1424"/>
                  <a:pt x="707" y="1377"/>
                  <a:pt x="707" y="1319"/>
                </a:cubicBezTo>
                <a:cubicBezTo>
                  <a:pt x="707" y="1279"/>
                  <a:pt x="686" y="1245"/>
                  <a:pt x="654" y="1227"/>
                </a:cubicBezTo>
                <a:close/>
                <a:moveTo>
                  <a:pt x="1124" y="684"/>
                </a:moveTo>
                <a:cubicBezTo>
                  <a:pt x="1197" y="666"/>
                  <a:pt x="1197" y="666"/>
                  <a:pt x="1197" y="666"/>
                </a:cubicBezTo>
                <a:cubicBezTo>
                  <a:pt x="1185" y="620"/>
                  <a:pt x="1185" y="620"/>
                  <a:pt x="1185" y="620"/>
                </a:cubicBezTo>
                <a:cubicBezTo>
                  <a:pt x="1026" y="658"/>
                  <a:pt x="1026" y="658"/>
                  <a:pt x="1026" y="658"/>
                </a:cubicBezTo>
                <a:cubicBezTo>
                  <a:pt x="1064" y="817"/>
                  <a:pt x="1064" y="817"/>
                  <a:pt x="1064" y="817"/>
                </a:cubicBezTo>
                <a:cubicBezTo>
                  <a:pt x="1112" y="805"/>
                  <a:pt x="1112" y="805"/>
                  <a:pt x="1112" y="805"/>
                </a:cubicBezTo>
                <a:cubicBezTo>
                  <a:pt x="1094" y="733"/>
                  <a:pt x="1094" y="733"/>
                  <a:pt x="1094" y="733"/>
                </a:cubicBezTo>
                <a:cubicBezTo>
                  <a:pt x="1244" y="824"/>
                  <a:pt x="1244" y="824"/>
                  <a:pt x="1244" y="824"/>
                </a:cubicBezTo>
                <a:cubicBezTo>
                  <a:pt x="1179" y="911"/>
                  <a:pt x="1101" y="972"/>
                  <a:pt x="1037" y="1012"/>
                </a:cubicBezTo>
                <a:cubicBezTo>
                  <a:pt x="1003" y="1034"/>
                  <a:pt x="972" y="1049"/>
                  <a:pt x="951" y="1059"/>
                </a:cubicBezTo>
                <a:cubicBezTo>
                  <a:pt x="946" y="1062"/>
                  <a:pt x="941" y="1064"/>
                  <a:pt x="938" y="1066"/>
                </a:cubicBezTo>
                <a:cubicBezTo>
                  <a:pt x="919" y="1048"/>
                  <a:pt x="894" y="1038"/>
                  <a:pt x="867" y="1038"/>
                </a:cubicBezTo>
                <a:cubicBezTo>
                  <a:pt x="809" y="1038"/>
                  <a:pt x="762" y="1085"/>
                  <a:pt x="762" y="1143"/>
                </a:cubicBezTo>
                <a:cubicBezTo>
                  <a:pt x="762" y="1201"/>
                  <a:pt x="809" y="1248"/>
                  <a:pt x="867" y="1248"/>
                </a:cubicBezTo>
                <a:cubicBezTo>
                  <a:pt x="925" y="1248"/>
                  <a:pt x="972" y="1201"/>
                  <a:pt x="972" y="1143"/>
                </a:cubicBezTo>
                <a:cubicBezTo>
                  <a:pt x="972" y="1133"/>
                  <a:pt x="970" y="1123"/>
                  <a:pt x="968" y="1114"/>
                </a:cubicBezTo>
                <a:cubicBezTo>
                  <a:pt x="1035" y="1084"/>
                  <a:pt x="1194" y="999"/>
                  <a:pt x="1308" y="831"/>
                </a:cubicBezTo>
                <a:cubicBezTo>
                  <a:pt x="1324" y="807"/>
                  <a:pt x="1324" y="807"/>
                  <a:pt x="1324" y="807"/>
                </a:cubicBezTo>
                <a:lnTo>
                  <a:pt x="1124" y="684"/>
                </a:lnTo>
                <a:close/>
                <a:moveTo>
                  <a:pt x="304" y="1132"/>
                </a:moveTo>
                <a:cubicBezTo>
                  <a:pt x="299" y="1132"/>
                  <a:pt x="293" y="1132"/>
                  <a:pt x="288" y="1133"/>
                </a:cubicBezTo>
                <a:cubicBezTo>
                  <a:pt x="166" y="845"/>
                  <a:pt x="166" y="845"/>
                  <a:pt x="166" y="845"/>
                </a:cubicBezTo>
                <a:cubicBezTo>
                  <a:pt x="237" y="817"/>
                  <a:pt x="237" y="817"/>
                  <a:pt x="237" y="817"/>
                </a:cubicBezTo>
                <a:cubicBezTo>
                  <a:pt x="216" y="765"/>
                  <a:pt x="216" y="765"/>
                  <a:pt x="216" y="765"/>
                </a:cubicBezTo>
                <a:cubicBezTo>
                  <a:pt x="23" y="841"/>
                  <a:pt x="23" y="841"/>
                  <a:pt x="23" y="841"/>
                </a:cubicBezTo>
                <a:cubicBezTo>
                  <a:pt x="45" y="894"/>
                  <a:pt x="45" y="894"/>
                  <a:pt x="45" y="894"/>
                </a:cubicBezTo>
                <a:cubicBezTo>
                  <a:pt x="113" y="866"/>
                  <a:pt x="113" y="866"/>
                  <a:pt x="113" y="866"/>
                </a:cubicBezTo>
                <a:cubicBezTo>
                  <a:pt x="236" y="1156"/>
                  <a:pt x="236" y="1156"/>
                  <a:pt x="236" y="1156"/>
                </a:cubicBezTo>
                <a:cubicBezTo>
                  <a:pt x="213" y="1176"/>
                  <a:pt x="199" y="1205"/>
                  <a:pt x="199" y="1237"/>
                </a:cubicBezTo>
                <a:cubicBezTo>
                  <a:pt x="199" y="1295"/>
                  <a:pt x="246" y="1342"/>
                  <a:pt x="304" y="1342"/>
                </a:cubicBezTo>
                <a:cubicBezTo>
                  <a:pt x="362" y="1342"/>
                  <a:pt x="410" y="1295"/>
                  <a:pt x="410" y="1237"/>
                </a:cubicBezTo>
                <a:cubicBezTo>
                  <a:pt x="410" y="1179"/>
                  <a:pt x="362" y="1132"/>
                  <a:pt x="304" y="113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Oval 86"/>
          <p:cNvSpPr/>
          <p:nvPr/>
        </p:nvSpPr>
        <p:spPr bwMode="auto">
          <a:xfrm>
            <a:off x="333125" y="5631956"/>
            <a:ext cx="1055884" cy="1055884"/>
          </a:xfrm>
          <a:prstGeom prst="ellipse">
            <a:avLst/>
          </a:prstGeom>
          <a:solidFill>
            <a:srgbClr val="002050"/>
          </a:solidFill>
          <a:ln w="762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18"/>
          <p:cNvSpPr>
            <a:spLocks noEditPoints="1"/>
          </p:cNvSpPr>
          <p:nvPr/>
        </p:nvSpPr>
        <p:spPr bwMode="auto">
          <a:xfrm>
            <a:off x="633669" y="5811246"/>
            <a:ext cx="454797" cy="697305"/>
          </a:xfrm>
          <a:custGeom>
            <a:avLst/>
            <a:gdLst>
              <a:gd name="T0" fmla="*/ 3672 w 3672"/>
              <a:gd name="T1" fmla="*/ 1713 h 5630"/>
              <a:gd name="T2" fmla="*/ 1959 w 3672"/>
              <a:gd name="T3" fmla="*/ 1713 h 5630"/>
              <a:gd name="T4" fmla="*/ 1959 w 3672"/>
              <a:gd name="T5" fmla="*/ 0 h 5630"/>
              <a:gd name="T6" fmla="*/ 3672 w 3672"/>
              <a:gd name="T7" fmla="*/ 0 h 5630"/>
              <a:gd name="T8" fmla="*/ 3672 w 3672"/>
              <a:gd name="T9" fmla="*/ 1713 h 5630"/>
              <a:gd name="T10" fmla="*/ 3672 w 3672"/>
              <a:gd name="T11" fmla="*/ 1713 h 5630"/>
              <a:gd name="T12" fmla="*/ 3672 w 3672"/>
              <a:gd name="T13" fmla="*/ 1713 h 5630"/>
              <a:gd name="T14" fmla="*/ 1536 w 3672"/>
              <a:gd name="T15" fmla="*/ 178 h 5630"/>
              <a:gd name="T16" fmla="*/ 178 w 3672"/>
              <a:gd name="T17" fmla="*/ 178 h 5630"/>
              <a:gd name="T18" fmla="*/ 178 w 3672"/>
              <a:gd name="T19" fmla="*/ 1533 h 5630"/>
              <a:gd name="T20" fmla="*/ 1536 w 3672"/>
              <a:gd name="T21" fmla="*/ 1533 h 5630"/>
              <a:gd name="T22" fmla="*/ 1536 w 3672"/>
              <a:gd name="T23" fmla="*/ 178 h 5630"/>
              <a:gd name="T24" fmla="*/ 1536 w 3672"/>
              <a:gd name="T25" fmla="*/ 178 h 5630"/>
              <a:gd name="T26" fmla="*/ 1536 w 3672"/>
              <a:gd name="T27" fmla="*/ 178 h 5630"/>
              <a:gd name="T28" fmla="*/ 1713 w 3672"/>
              <a:gd name="T29" fmla="*/ 0 h 5630"/>
              <a:gd name="T30" fmla="*/ 1713 w 3672"/>
              <a:gd name="T31" fmla="*/ 1713 h 5630"/>
              <a:gd name="T32" fmla="*/ 0 w 3672"/>
              <a:gd name="T33" fmla="*/ 1713 h 5630"/>
              <a:gd name="T34" fmla="*/ 0 w 3672"/>
              <a:gd name="T35" fmla="*/ 0 h 5630"/>
              <a:gd name="T36" fmla="*/ 1713 w 3672"/>
              <a:gd name="T37" fmla="*/ 0 h 5630"/>
              <a:gd name="T38" fmla="*/ 1713 w 3672"/>
              <a:gd name="T39" fmla="*/ 0 h 5630"/>
              <a:gd name="T40" fmla="*/ 1713 w 3672"/>
              <a:gd name="T41" fmla="*/ 0 h 5630"/>
              <a:gd name="T42" fmla="*/ 1713 w 3672"/>
              <a:gd name="T43" fmla="*/ 0 h 5630"/>
              <a:gd name="T44" fmla="*/ 1536 w 3672"/>
              <a:gd name="T45" fmla="*/ 4097 h 5630"/>
              <a:gd name="T46" fmla="*/ 178 w 3672"/>
              <a:gd name="T47" fmla="*/ 4097 h 5630"/>
              <a:gd name="T48" fmla="*/ 178 w 3672"/>
              <a:gd name="T49" fmla="*/ 5452 h 5630"/>
              <a:gd name="T50" fmla="*/ 1536 w 3672"/>
              <a:gd name="T51" fmla="*/ 5452 h 5630"/>
              <a:gd name="T52" fmla="*/ 1536 w 3672"/>
              <a:gd name="T53" fmla="*/ 4097 h 5630"/>
              <a:gd name="T54" fmla="*/ 1536 w 3672"/>
              <a:gd name="T55" fmla="*/ 4097 h 5630"/>
              <a:gd name="T56" fmla="*/ 1536 w 3672"/>
              <a:gd name="T57" fmla="*/ 4097 h 5630"/>
              <a:gd name="T58" fmla="*/ 1713 w 3672"/>
              <a:gd name="T59" fmla="*/ 3917 h 5630"/>
              <a:gd name="T60" fmla="*/ 1713 w 3672"/>
              <a:gd name="T61" fmla="*/ 5630 h 5630"/>
              <a:gd name="T62" fmla="*/ 0 w 3672"/>
              <a:gd name="T63" fmla="*/ 5630 h 5630"/>
              <a:gd name="T64" fmla="*/ 0 w 3672"/>
              <a:gd name="T65" fmla="*/ 3917 h 5630"/>
              <a:gd name="T66" fmla="*/ 1713 w 3672"/>
              <a:gd name="T67" fmla="*/ 3917 h 5630"/>
              <a:gd name="T68" fmla="*/ 1713 w 3672"/>
              <a:gd name="T69" fmla="*/ 3917 h 5630"/>
              <a:gd name="T70" fmla="*/ 1713 w 3672"/>
              <a:gd name="T71" fmla="*/ 3917 h 5630"/>
              <a:gd name="T72" fmla="*/ 1713 w 3672"/>
              <a:gd name="T73" fmla="*/ 3917 h 5630"/>
              <a:gd name="T74" fmla="*/ 3495 w 3672"/>
              <a:gd name="T75" fmla="*/ 2136 h 5630"/>
              <a:gd name="T76" fmla="*/ 178 w 3672"/>
              <a:gd name="T77" fmla="*/ 2136 h 5630"/>
              <a:gd name="T78" fmla="*/ 178 w 3672"/>
              <a:gd name="T79" fmla="*/ 3494 h 5630"/>
              <a:gd name="T80" fmla="*/ 3495 w 3672"/>
              <a:gd name="T81" fmla="*/ 3494 h 5630"/>
              <a:gd name="T82" fmla="*/ 3495 w 3672"/>
              <a:gd name="T83" fmla="*/ 2136 h 5630"/>
              <a:gd name="T84" fmla="*/ 3495 w 3672"/>
              <a:gd name="T85" fmla="*/ 2136 h 5630"/>
              <a:gd name="T86" fmla="*/ 3495 w 3672"/>
              <a:gd name="T87" fmla="*/ 2136 h 5630"/>
              <a:gd name="T88" fmla="*/ 3672 w 3672"/>
              <a:gd name="T89" fmla="*/ 1956 h 5630"/>
              <a:gd name="T90" fmla="*/ 3672 w 3672"/>
              <a:gd name="T91" fmla="*/ 3674 h 5630"/>
              <a:gd name="T92" fmla="*/ 0 w 3672"/>
              <a:gd name="T93" fmla="*/ 3674 h 5630"/>
              <a:gd name="T94" fmla="*/ 0 w 3672"/>
              <a:gd name="T95" fmla="*/ 1956 h 5630"/>
              <a:gd name="T96" fmla="*/ 3672 w 3672"/>
              <a:gd name="T97" fmla="*/ 1956 h 5630"/>
              <a:gd name="T98" fmla="*/ 3672 w 3672"/>
              <a:gd name="T99" fmla="*/ 1956 h 5630"/>
              <a:gd name="T100" fmla="*/ 3672 w 3672"/>
              <a:gd name="T101" fmla="*/ 1956 h 5630"/>
              <a:gd name="T102" fmla="*/ 3672 w 3672"/>
              <a:gd name="T103" fmla="*/ 1956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72" h="5630">
                <a:moveTo>
                  <a:pt x="3672" y="1713"/>
                </a:moveTo>
                <a:lnTo>
                  <a:pt x="1959" y="1713"/>
                </a:lnTo>
                <a:lnTo>
                  <a:pt x="1959" y="0"/>
                </a:lnTo>
                <a:lnTo>
                  <a:pt x="3672" y="0"/>
                </a:lnTo>
                <a:lnTo>
                  <a:pt x="3672" y="1713"/>
                </a:lnTo>
                <a:lnTo>
                  <a:pt x="3672" y="1713"/>
                </a:lnTo>
                <a:lnTo>
                  <a:pt x="3672" y="1713"/>
                </a:lnTo>
                <a:close/>
                <a:moveTo>
                  <a:pt x="1536" y="178"/>
                </a:moveTo>
                <a:lnTo>
                  <a:pt x="178" y="178"/>
                </a:lnTo>
                <a:lnTo>
                  <a:pt x="178" y="1533"/>
                </a:lnTo>
                <a:lnTo>
                  <a:pt x="1536" y="1533"/>
                </a:lnTo>
                <a:lnTo>
                  <a:pt x="1536" y="178"/>
                </a:lnTo>
                <a:lnTo>
                  <a:pt x="1536" y="178"/>
                </a:lnTo>
                <a:lnTo>
                  <a:pt x="1536" y="178"/>
                </a:lnTo>
                <a:close/>
                <a:moveTo>
                  <a:pt x="1713" y="0"/>
                </a:moveTo>
                <a:lnTo>
                  <a:pt x="1713" y="1713"/>
                </a:lnTo>
                <a:lnTo>
                  <a:pt x="0" y="1713"/>
                </a:lnTo>
                <a:lnTo>
                  <a:pt x="0" y="0"/>
                </a:lnTo>
                <a:lnTo>
                  <a:pt x="1713" y="0"/>
                </a:lnTo>
                <a:lnTo>
                  <a:pt x="1713" y="0"/>
                </a:lnTo>
                <a:lnTo>
                  <a:pt x="1713" y="0"/>
                </a:lnTo>
                <a:lnTo>
                  <a:pt x="1713" y="0"/>
                </a:lnTo>
                <a:close/>
                <a:moveTo>
                  <a:pt x="1536" y="4097"/>
                </a:moveTo>
                <a:lnTo>
                  <a:pt x="178" y="4097"/>
                </a:lnTo>
                <a:lnTo>
                  <a:pt x="178" y="5452"/>
                </a:lnTo>
                <a:lnTo>
                  <a:pt x="1536" y="5452"/>
                </a:lnTo>
                <a:lnTo>
                  <a:pt x="1536" y="4097"/>
                </a:lnTo>
                <a:lnTo>
                  <a:pt x="1536" y="4097"/>
                </a:lnTo>
                <a:lnTo>
                  <a:pt x="1536" y="4097"/>
                </a:lnTo>
                <a:close/>
                <a:moveTo>
                  <a:pt x="1713" y="3917"/>
                </a:moveTo>
                <a:lnTo>
                  <a:pt x="1713" y="5630"/>
                </a:lnTo>
                <a:lnTo>
                  <a:pt x="0" y="5630"/>
                </a:lnTo>
                <a:lnTo>
                  <a:pt x="0" y="3917"/>
                </a:lnTo>
                <a:lnTo>
                  <a:pt x="1713" y="3917"/>
                </a:lnTo>
                <a:lnTo>
                  <a:pt x="1713" y="3917"/>
                </a:lnTo>
                <a:lnTo>
                  <a:pt x="1713" y="3917"/>
                </a:lnTo>
                <a:lnTo>
                  <a:pt x="1713" y="3917"/>
                </a:lnTo>
                <a:close/>
                <a:moveTo>
                  <a:pt x="3495" y="2136"/>
                </a:moveTo>
                <a:lnTo>
                  <a:pt x="178" y="2136"/>
                </a:lnTo>
                <a:lnTo>
                  <a:pt x="178" y="3494"/>
                </a:lnTo>
                <a:lnTo>
                  <a:pt x="3495" y="3494"/>
                </a:lnTo>
                <a:lnTo>
                  <a:pt x="3495" y="2136"/>
                </a:lnTo>
                <a:lnTo>
                  <a:pt x="3495" y="2136"/>
                </a:lnTo>
                <a:lnTo>
                  <a:pt x="3495" y="2136"/>
                </a:lnTo>
                <a:close/>
                <a:moveTo>
                  <a:pt x="3672" y="1956"/>
                </a:moveTo>
                <a:lnTo>
                  <a:pt x="3672" y="3674"/>
                </a:lnTo>
                <a:lnTo>
                  <a:pt x="0" y="3674"/>
                </a:lnTo>
                <a:lnTo>
                  <a:pt x="0" y="1956"/>
                </a:lnTo>
                <a:lnTo>
                  <a:pt x="3672" y="1956"/>
                </a:lnTo>
                <a:lnTo>
                  <a:pt x="3672" y="1956"/>
                </a:lnTo>
                <a:lnTo>
                  <a:pt x="3672" y="1956"/>
                </a:lnTo>
                <a:lnTo>
                  <a:pt x="3672" y="19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89" name="Group 4"/>
          <p:cNvGrpSpPr>
            <a:grpSpLocks noChangeAspect="1"/>
          </p:cNvGrpSpPr>
          <p:nvPr/>
        </p:nvGrpSpPr>
        <p:grpSpPr bwMode="auto">
          <a:xfrm>
            <a:off x="484036" y="4719652"/>
            <a:ext cx="754063" cy="654488"/>
            <a:chOff x="850" y="-460"/>
            <a:chExt cx="6134" cy="5324"/>
          </a:xfrm>
          <a:solidFill>
            <a:schemeClr val="tx1"/>
          </a:solidFill>
        </p:grpSpPr>
        <p:sp>
          <p:nvSpPr>
            <p:cNvPr id="90" name="Freeform 5"/>
            <p:cNvSpPr>
              <a:spLocks/>
            </p:cNvSpPr>
            <p:nvPr/>
          </p:nvSpPr>
          <p:spPr bwMode="auto">
            <a:xfrm>
              <a:off x="535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p:cNvSpPr>
              <a:spLocks/>
            </p:cNvSpPr>
            <p:nvPr/>
          </p:nvSpPr>
          <p:spPr bwMode="auto">
            <a:xfrm>
              <a:off x="5691" y="2075"/>
              <a:ext cx="163" cy="71"/>
            </a:xfrm>
            <a:custGeom>
              <a:avLst/>
              <a:gdLst>
                <a:gd name="T0" fmla="*/ 0 w 163"/>
                <a:gd name="T1" fmla="*/ 0 h 71"/>
                <a:gd name="T2" fmla="*/ 163 w 163"/>
                <a:gd name="T3" fmla="*/ 0 h 71"/>
                <a:gd name="T4" fmla="*/ 163 w 163"/>
                <a:gd name="T5" fmla="*/ 71 h 71"/>
                <a:gd name="T6" fmla="*/ 0 w 163"/>
                <a:gd name="T7" fmla="*/ 71 h 71"/>
                <a:gd name="T8" fmla="*/ 0 w 163"/>
                <a:gd name="T9" fmla="*/ 0 h 71"/>
                <a:gd name="T10" fmla="*/ 0 w 163"/>
                <a:gd name="T11" fmla="*/ 0 h 71"/>
              </a:gdLst>
              <a:ahLst/>
              <a:cxnLst>
                <a:cxn ang="0">
                  <a:pos x="T0" y="T1"/>
                </a:cxn>
                <a:cxn ang="0">
                  <a:pos x="T2" y="T3"/>
                </a:cxn>
                <a:cxn ang="0">
                  <a:pos x="T4" y="T5"/>
                </a:cxn>
                <a:cxn ang="0">
                  <a:pos x="T6" y="T7"/>
                </a:cxn>
                <a:cxn ang="0">
                  <a:pos x="T8" y="T9"/>
                </a:cxn>
                <a:cxn ang="0">
                  <a:pos x="T10" y="T11"/>
                </a:cxn>
              </a:cxnLst>
              <a:rect l="0" t="0" r="r" b="b"/>
              <a:pathLst>
                <a:path w="163" h="71">
                  <a:moveTo>
                    <a:pt x="0" y="0"/>
                  </a:moveTo>
                  <a:lnTo>
                    <a:pt x="163" y="0"/>
                  </a:lnTo>
                  <a:lnTo>
                    <a:pt x="163"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p:cNvSpPr>
              <a:spLocks/>
            </p:cNvSpPr>
            <p:nvPr/>
          </p:nvSpPr>
          <p:spPr bwMode="auto">
            <a:xfrm>
              <a:off x="1765" y="2075"/>
              <a:ext cx="168" cy="71"/>
            </a:xfrm>
            <a:custGeom>
              <a:avLst/>
              <a:gdLst>
                <a:gd name="T0" fmla="*/ 0 w 168"/>
                <a:gd name="T1" fmla="*/ 0 h 71"/>
                <a:gd name="T2" fmla="*/ 168 w 168"/>
                <a:gd name="T3" fmla="*/ 0 h 71"/>
                <a:gd name="T4" fmla="*/ 168 w 168"/>
                <a:gd name="T5" fmla="*/ 71 h 71"/>
                <a:gd name="T6" fmla="*/ 0 w 168"/>
                <a:gd name="T7" fmla="*/ 71 h 71"/>
                <a:gd name="T8" fmla="*/ 0 w 168"/>
                <a:gd name="T9" fmla="*/ 0 h 71"/>
                <a:gd name="T10" fmla="*/ 0 w 168"/>
                <a:gd name="T11" fmla="*/ 0 h 71"/>
              </a:gdLst>
              <a:ahLst/>
              <a:cxnLst>
                <a:cxn ang="0">
                  <a:pos x="T0" y="T1"/>
                </a:cxn>
                <a:cxn ang="0">
                  <a:pos x="T2" y="T3"/>
                </a:cxn>
                <a:cxn ang="0">
                  <a:pos x="T4" y="T5"/>
                </a:cxn>
                <a:cxn ang="0">
                  <a:pos x="T6" y="T7"/>
                </a:cxn>
                <a:cxn ang="0">
                  <a:pos x="T8" y="T9"/>
                </a:cxn>
                <a:cxn ang="0">
                  <a:pos x="T10" y="T11"/>
                </a:cxn>
              </a:cxnLst>
              <a:rect l="0" t="0" r="r" b="b"/>
              <a:pathLst>
                <a:path w="168" h="71">
                  <a:moveTo>
                    <a:pt x="0" y="0"/>
                  </a:moveTo>
                  <a:lnTo>
                    <a:pt x="168" y="0"/>
                  </a:lnTo>
                  <a:lnTo>
                    <a:pt x="168"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p:cNvSpPr>
              <a:spLocks/>
            </p:cNvSpPr>
            <p:nvPr/>
          </p:nvSpPr>
          <p:spPr bwMode="auto">
            <a:xfrm>
              <a:off x="2105" y="2075"/>
              <a:ext cx="166" cy="71"/>
            </a:xfrm>
            <a:custGeom>
              <a:avLst/>
              <a:gdLst>
                <a:gd name="T0" fmla="*/ 0 w 166"/>
                <a:gd name="T1" fmla="*/ 0 h 71"/>
                <a:gd name="T2" fmla="*/ 166 w 166"/>
                <a:gd name="T3" fmla="*/ 0 h 71"/>
                <a:gd name="T4" fmla="*/ 166 w 166"/>
                <a:gd name="T5" fmla="*/ 71 h 71"/>
                <a:gd name="T6" fmla="*/ 0 w 166"/>
                <a:gd name="T7" fmla="*/ 71 h 71"/>
                <a:gd name="T8" fmla="*/ 0 w 166"/>
                <a:gd name="T9" fmla="*/ 0 h 71"/>
                <a:gd name="T10" fmla="*/ 0 w 166"/>
                <a:gd name="T11" fmla="*/ 0 h 71"/>
              </a:gdLst>
              <a:ahLst/>
              <a:cxnLst>
                <a:cxn ang="0">
                  <a:pos x="T0" y="T1"/>
                </a:cxn>
                <a:cxn ang="0">
                  <a:pos x="T2" y="T3"/>
                </a:cxn>
                <a:cxn ang="0">
                  <a:pos x="T4" y="T5"/>
                </a:cxn>
                <a:cxn ang="0">
                  <a:pos x="T6" y="T7"/>
                </a:cxn>
                <a:cxn ang="0">
                  <a:pos x="T8" y="T9"/>
                </a:cxn>
                <a:cxn ang="0">
                  <a:pos x="T10" y="T11"/>
                </a:cxn>
              </a:cxnLst>
              <a:rect l="0" t="0" r="r" b="b"/>
              <a:pathLst>
                <a:path w="166" h="71">
                  <a:moveTo>
                    <a:pt x="0" y="0"/>
                  </a:moveTo>
                  <a:lnTo>
                    <a:pt x="166" y="0"/>
                  </a:lnTo>
                  <a:lnTo>
                    <a:pt x="166" y="71"/>
                  </a:lnTo>
                  <a:lnTo>
                    <a:pt x="0" y="7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p:cNvSpPr>
              <a:spLocks/>
            </p:cNvSpPr>
            <p:nvPr/>
          </p:nvSpPr>
          <p:spPr bwMode="auto">
            <a:xfrm>
              <a:off x="2943" y="857"/>
              <a:ext cx="149" cy="180"/>
            </a:xfrm>
            <a:custGeom>
              <a:avLst/>
              <a:gdLst>
                <a:gd name="T0" fmla="*/ 82 w 149"/>
                <a:gd name="T1" fmla="*/ 180 h 180"/>
                <a:gd name="T2" fmla="*/ 149 w 149"/>
                <a:gd name="T3" fmla="*/ 147 h 180"/>
                <a:gd name="T4" fmla="*/ 61 w 149"/>
                <a:gd name="T5" fmla="*/ 0 h 180"/>
                <a:gd name="T6" fmla="*/ 0 w 149"/>
                <a:gd name="T7" fmla="*/ 40 h 180"/>
                <a:gd name="T8" fmla="*/ 82 w 149"/>
                <a:gd name="T9" fmla="*/ 180 h 180"/>
                <a:gd name="T10" fmla="*/ 82 w 149"/>
                <a:gd name="T11" fmla="*/ 180 h 180"/>
                <a:gd name="T12" fmla="*/ 82 w 149"/>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9" h="180">
                  <a:moveTo>
                    <a:pt x="82" y="180"/>
                  </a:moveTo>
                  <a:lnTo>
                    <a:pt x="149" y="147"/>
                  </a:lnTo>
                  <a:lnTo>
                    <a:pt x="61" y="0"/>
                  </a:lnTo>
                  <a:lnTo>
                    <a:pt x="0" y="40"/>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0"/>
            <p:cNvSpPr>
              <a:spLocks/>
            </p:cNvSpPr>
            <p:nvPr/>
          </p:nvSpPr>
          <p:spPr bwMode="auto">
            <a:xfrm>
              <a:off x="3111" y="1153"/>
              <a:ext cx="144" cy="180"/>
            </a:xfrm>
            <a:custGeom>
              <a:avLst/>
              <a:gdLst>
                <a:gd name="T0" fmla="*/ 82 w 144"/>
                <a:gd name="T1" fmla="*/ 180 h 180"/>
                <a:gd name="T2" fmla="*/ 144 w 144"/>
                <a:gd name="T3" fmla="*/ 139 h 180"/>
                <a:gd name="T4" fmla="*/ 61 w 144"/>
                <a:gd name="T5" fmla="*/ 0 h 180"/>
                <a:gd name="T6" fmla="*/ 0 w 144"/>
                <a:gd name="T7" fmla="*/ 33 h 180"/>
                <a:gd name="T8" fmla="*/ 82 w 144"/>
                <a:gd name="T9" fmla="*/ 180 h 180"/>
                <a:gd name="T10" fmla="*/ 82 w 144"/>
                <a:gd name="T11" fmla="*/ 180 h 180"/>
                <a:gd name="T12" fmla="*/ 8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82" y="180"/>
                  </a:moveTo>
                  <a:lnTo>
                    <a:pt x="144" y="139"/>
                  </a:lnTo>
                  <a:lnTo>
                    <a:pt x="61" y="0"/>
                  </a:lnTo>
                  <a:lnTo>
                    <a:pt x="0" y="33"/>
                  </a:lnTo>
                  <a:lnTo>
                    <a:pt x="82" y="180"/>
                  </a:lnTo>
                  <a:lnTo>
                    <a:pt x="82" y="180"/>
                  </a:lnTo>
                  <a:lnTo>
                    <a:pt x="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1"/>
            <p:cNvSpPr>
              <a:spLocks/>
            </p:cNvSpPr>
            <p:nvPr/>
          </p:nvSpPr>
          <p:spPr bwMode="auto">
            <a:xfrm>
              <a:off x="4352" y="1153"/>
              <a:ext cx="144" cy="180"/>
            </a:xfrm>
            <a:custGeom>
              <a:avLst/>
              <a:gdLst>
                <a:gd name="T0" fmla="*/ 62 w 144"/>
                <a:gd name="T1" fmla="*/ 180 h 180"/>
                <a:gd name="T2" fmla="*/ 144 w 144"/>
                <a:gd name="T3" fmla="*/ 33 h 180"/>
                <a:gd name="T4" fmla="*/ 85 w 144"/>
                <a:gd name="T5" fmla="*/ 0 h 180"/>
                <a:gd name="T6" fmla="*/ 0 w 144"/>
                <a:gd name="T7" fmla="*/ 139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33"/>
                  </a:lnTo>
                  <a:lnTo>
                    <a:pt x="85" y="0"/>
                  </a:lnTo>
                  <a:lnTo>
                    <a:pt x="0" y="139"/>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2"/>
            <p:cNvSpPr>
              <a:spLocks/>
            </p:cNvSpPr>
            <p:nvPr/>
          </p:nvSpPr>
          <p:spPr bwMode="auto">
            <a:xfrm>
              <a:off x="4520" y="857"/>
              <a:ext cx="144" cy="180"/>
            </a:xfrm>
            <a:custGeom>
              <a:avLst/>
              <a:gdLst>
                <a:gd name="T0" fmla="*/ 62 w 144"/>
                <a:gd name="T1" fmla="*/ 180 h 180"/>
                <a:gd name="T2" fmla="*/ 144 w 144"/>
                <a:gd name="T3" fmla="*/ 40 h 180"/>
                <a:gd name="T4" fmla="*/ 85 w 144"/>
                <a:gd name="T5" fmla="*/ 0 h 180"/>
                <a:gd name="T6" fmla="*/ 0 w 144"/>
                <a:gd name="T7" fmla="*/ 147 h 180"/>
                <a:gd name="T8" fmla="*/ 62 w 144"/>
                <a:gd name="T9" fmla="*/ 180 h 180"/>
                <a:gd name="T10" fmla="*/ 62 w 144"/>
                <a:gd name="T11" fmla="*/ 180 h 180"/>
                <a:gd name="T12" fmla="*/ 62 w 144"/>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44" h="180">
                  <a:moveTo>
                    <a:pt x="62" y="180"/>
                  </a:moveTo>
                  <a:lnTo>
                    <a:pt x="144" y="40"/>
                  </a:lnTo>
                  <a:lnTo>
                    <a:pt x="85" y="0"/>
                  </a:lnTo>
                  <a:lnTo>
                    <a:pt x="0" y="147"/>
                  </a:lnTo>
                  <a:lnTo>
                    <a:pt x="62" y="180"/>
                  </a:lnTo>
                  <a:lnTo>
                    <a:pt x="62" y="180"/>
                  </a:lnTo>
                  <a:lnTo>
                    <a:pt x="6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3"/>
            <p:cNvSpPr>
              <a:spLocks/>
            </p:cNvSpPr>
            <p:nvPr/>
          </p:nvSpPr>
          <p:spPr bwMode="auto">
            <a:xfrm>
              <a:off x="3111" y="3010"/>
              <a:ext cx="144" cy="184"/>
            </a:xfrm>
            <a:custGeom>
              <a:avLst/>
              <a:gdLst>
                <a:gd name="T0" fmla="*/ 0 w 144"/>
                <a:gd name="T1" fmla="*/ 151 h 184"/>
                <a:gd name="T2" fmla="*/ 61 w 144"/>
                <a:gd name="T3" fmla="*/ 184 h 184"/>
                <a:gd name="T4" fmla="*/ 144 w 144"/>
                <a:gd name="T5" fmla="*/ 33 h 184"/>
                <a:gd name="T6" fmla="*/ 82 w 144"/>
                <a:gd name="T7" fmla="*/ 0 h 184"/>
                <a:gd name="T8" fmla="*/ 0 w 144"/>
                <a:gd name="T9" fmla="*/ 151 h 184"/>
                <a:gd name="T10" fmla="*/ 0 w 144"/>
                <a:gd name="T11" fmla="*/ 151 h 184"/>
                <a:gd name="T12" fmla="*/ 0 w 144"/>
                <a:gd name="T13" fmla="*/ 1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151"/>
                  </a:moveTo>
                  <a:lnTo>
                    <a:pt x="61" y="184"/>
                  </a:lnTo>
                  <a:lnTo>
                    <a:pt x="144" y="33"/>
                  </a:lnTo>
                  <a:lnTo>
                    <a:pt x="82" y="0"/>
                  </a:lnTo>
                  <a:lnTo>
                    <a:pt x="0" y="151"/>
                  </a:lnTo>
                  <a:lnTo>
                    <a:pt x="0" y="151"/>
                  </a:lnTo>
                  <a:lnTo>
                    <a:pt x="0"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4"/>
            <p:cNvSpPr>
              <a:spLocks/>
            </p:cNvSpPr>
            <p:nvPr/>
          </p:nvSpPr>
          <p:spPr bwMode="auto">
            <a:xfrm>
              <a:off x="2943" y="3300"/>
              <a:ext cx="149" cy="185"/>
            </a:xfrm>
            <a:custGeom>
              <a:avLst/>
              <a:gdLst>
                <a:gd name="T0" fmla="*/ 0 w 149"/>
                <a:gd name="T1" fmla="*/ 147 h 185"/>
                <a:gd name="T2" fmla="*/ 61 w 149"/>
                <a:gd name="T3" fmla="*/ 185 h 185"/>
                <a:gd name="T4" fmla="*/ 149 w 149"/>
                <a:gd name="T5" fmla="*/ 41 h 185"/>
                <a:gd name="T6" fmla="*/ 82 w 149"/>
                <a:gd name="T7" fmla="*/ 0 h 185"/>
                <a:gd name="T8" fmla="*/ 0 w 149"/>
                <a:gd name="T9" fmla="*/ 147 h 185"/>
                <a:gd name="T10" fmla="*/ 0 w 149"/>
                <a:gd name="T11" fmla="*/ 147 h 185"/>
                <a:gd name="T12" fmla="*/ 0 w 149"/>
                <a:gd name="T13" fmla="*/ 147 h 185"/>
              </a:gdLst>
              <a:ahLst/>
              <a:cxnLst>
                <a:cxn ang="0">
                  <a:pos x="T0" y="T1"/>
                </a:cxn>
                <a:cxn ang="0">
                  <a:pos x="T2" y="T3"/>
                </a:cxn>
                <a:cxn ang="0">
                  <a:pos x="T4" y="T5"/>
                </a:cxn>
                <a:cxn ang="0">
                  <a:pos x="T6" y="T7"/>
                </a:cxn>
                <a:cxn ang="0">
                  <a:pos x="T8" y="T9"/>
                </a:cxn>
                <a:cxn ang="0">
                  <a:pos x="T10" y="T11"/>
                </a:cxn>
                <a:cxn ang="0">
                  <a:pos x="T12" y="T13"/>
                </a:cxn>
              </a:cxnLst>
              <a:rect l="0" t="0" r="r" b="b"/>
              <a:pathLst>
                <a:path w="149" h="185">
                  <a:moveTo>
                    <a:pt x="0" y="147"/>
                  </a:moveTo>
                  <a:lnTo>
                    <a:pt x="61" y="185"/>
                  </a:lnTo>
                  <a:lnTo>
                    <a:pt x="149" y="41"/>
                  </a:lnTo>
                  <a:lnTo>
                    <a:pt x="82" y="0"/>
                  </a:lnTo>
                  <a:lnTo>
                    <a:pt x="0" y="147"/>
                  </a:lnTo>
                  <a:lnTo>
                    <a:pt x="0" y="147"/>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5"/>
            <p:cNvSpPr>
              <a:spLocks/>
            </p:cNvSpPr>
            <p:nvPr/>
          </p:nvSpPr>
          <p:spPr bwMode="auto">
            <a:xfrm>
              <a:off x="4520" y="3300"/>
              <a:ext cx="144" cy="185"/>
            </a:xfrm>
            <a:custGeom>
              <a:avLst/>
              <a:gdLst>
                <a:gd name="T0" fmla="*/ 62 w 144"/>
                <a:gd name="T1" fmla="*/ 0 h 185"/>
                <a:gd name="T2" fmla="*/ 0 w 144"/>
                <a:gd name="T3" fmla="*/ 41 h 185"/>
                <a:gd name="T4" fmla="*/ 85 w 144"/>
                <a:gd name="T5" fmla="*/ 185 h 185"/>
                <a:gd name="T6" fmla="*/ 144 w 144"/>
                <a:gd name="T7" fmla="*/ 147 h 185"/>
                <a:gd name="T8" fmla="*/ 62 w 144"/>
                <a:gd name="T9" fmla="*/ 0 h 185"/>
                <a:gd name="T10" fmla="*/ 62 w 144"/>
                <a:gd name="T11" fmla="*/ 0 h 185"/>
                <a:gd name="T12" fmla="*/ 62 w 144"/>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44" h="185">
                  <a:moveTo>
                    <a:pt x="62" y="0"/>
                  </a:moveTo>
                  <a:lnTo>
                    <a:pt x="0" y="41"/>
                  </a:lnTo>
                  <a:lnTo>
                    <a:pt x="85" y="185"/>
                  </a:lnTo>
                  <a:lnTo>
                    <a:pt x="144" y="147"/>
                  </a:lnTo>
                  <a:lnTo>
                    <a:pt x="62" y="0"/>
                  </a:lnTo>
                  <a:lnTo>
                    <a:pt x="62" y="0"/>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6"/>
            <p:cNvSpPr>
              <a:spLocks/>
            </p:cNvSpPr>
            <p:nvPr/>
          </p:nvSpPr>
          <p:spPr bwMode="auto">
            <a:xfrm>
              <a:off x="4352" y="3010"/>
              <a:ext cx="144" cy="184"/>
            </a:xfrm>
            <a:custGeom>
              <a:avLst/>
              <a:gdLst>
                <a:gd name="T0" fmla="*/ 0 w 144"/>
                <a:gd name="T1" fmla="*/ 33 h 184"/>
                <a:gd name="T2" fmla="*/ 85 w 144"/>
                <a:gd name="T3" fmla="*/ 184 h 184"/>
                <a:gd name="T4" fmla="*/ 144 w 144"/>
                <a:gd name="T5" fmla="*/ 151 h 184"/>
                <a:gd name="T6" fmla="*/ 62 w 144"/>
                <a:gd name="T7" fmla="*/ 0 h 184"/>
                <a:gd name="T8" fmla="*/ 0 w 144"/>
                <a:gd name="T9" fmla="*/ 33 h 184"/>
                <a:gd name="T10" fmla="*/ 0 w 144"/>
                <a:gd name="T11" fmla="*/ 33 h 184"/>
                <a:gd name="T12" fmla="*/ 0 w 144"/>
                <a:gd name="T13" fmla="*/ 33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0" y="33"/>
                  </a:moveTo>
                  <a:lnTo>
                    <a:pt x="85" y="184"/>
                  </a:lnTo>
                  <a:lnTo>
                    <a:pt x="144" y="151"/>
                  </a:lnTo>
                  <a:lnTo>
                    <a:pt x="62" y="0"/>
                  </a:lnTo>
                  <a:lnTo>
                    <a:pt x="0"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7"/>
            <p:cNvSpPr>
              <a:spLocks/>
            </p:cNvSpPr>
            <p:nvPr/>
          </p:nvSpPr>
          <p:spPr bwMode="auto">
            <a:xfrm>
              <a:off x="2472" y="1415"/>
              <a:ext cx="2663" cy="1554"/>
            </a:xfrm>
            <a:custGeom>
              <a:avLst/>
              <a:gdLst>
                <a:gd name="T0" fmla="*/ 956 w 1126"/>
                <a:gd name="T1" fmla="*/ 512 h 657"/>
                <a:gd name="T2" fmla="*/ 1126 w 1126"/>
                <a:gd name="T3" fmla="*/ 342 h 657"/>
                <a:gd name="T4" fmla="*/ 956 w 1126"/>
                <a:gd name="T5" fmla="*/ 171 h 657"/>
                <a:gd name="T6" fmla="*/ 931 w 1126"/>
                <a:gd name="T7" fmla="*/ 173 h 657"/>
                <a:gd name="T8" fmla="*/ 679 w 1126"/>
                <a:gd name="T9" fmla="*/ 0 h 657"/>
                <a:gd name="T10" fmla="*/ 491 w 1126"/>
                <a:gd name="T11" fmla="*/ 79 h 657"/>
                <a:gd name="T12" fmla="*/ 373 w 1126"/>
                <a:gd name="T13" fmla="*/ 42 h 657"/>
                <a:gd name="T14" fmla="*/ 163 w 1126"/>
                <a:gd name="T15" fmla="*/ 224 h 657"/>
                <a:gd name="T16" fmla="*/ 129 w 1126"/>
                <a:gd name="T17" fmla="*/ 219 h 657"/>
                <a:gd name="T18" fmla="*/ 0 w 1126"/>
                <a:gd name="T19" fmla="*/ 348 h 657"/>
                <a:gd name="T20" fmla="*/ 129 w 1126"/>
                <a:gd name="T21" fmla="*/ 480 h 657"/>
                <a:gd name="T22" fmla="*/ 180 w 1126"/>
                <a:gd name="T23" fmla="*/ 468 h 657"/>
                <a:gd name="T24" fmla="*/ 325 w 1126"/>
                <a:gd name="T25" fmla="*/ 593 h 657"/>
                <a:gd name="T26" fmla="*/ 410 w 1126"/>
                <a:gd name="T27" fmla="*/ 563 h 657"/>
                <a:gd name="T28" fmla="*/ 555 w 1126"/>
                <a:gd name="T29" fmla="*/ 657 h 657"/>
                <a:gd name="T30" fmla="*/ 684 w 1126"/>
                <a:gd name="T31" fmla="*/ 588 h 657"/>
                <a:gd name="T32" fmla="*/ 765 w 1126"/>
                <a:gd name="T33" fmla="*/ 616 h 657"/>
                <a:gd name="T34" fmla="*/ 898 w 1126"/>
                <a:gd name="T35" fmla="*/ 501 h 657"/>
                <a:gd name="T36" fmla="*/ 956 w 1126"/>
                <a:gd name="T37" fmla="*/ 5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6" h="657">
                  <a:moveTo>
                    <a:pt x="956" y="512"/>
                  </a:moveTo>
                  <a:cubicBezTo>
                    <a:pt x="1050" y="512"/>
                    <a:pt x="1126" y="436"/>
                    <a:pt x="1126" y="342"/>
                  </a:cubicBezTo>
                  <a:cubicBezTo>
                    <a:pt x="1126" y="247"/>
                    <a:pt x="1050" y="171"/>
                    <a:pt x="956" y="171"/>
                  </a:cubicBezTo>
                  <a:cubicBezTo>
                    <a:pt x="947" y="171"/>
                    <a:pt x="937" y="171"/>
                    <a:pt x="931" y="173"/>
                  </a:cubicBezTo>
                  <a:cubicBezTo>
                    <a:pt x="891" y="72"/>
                    <a:pt x="795" y="0"/>
                    <a:pt x="679" y="0"/>
                  </a:cubicBezTo>
                  <a:cubicBezTo>
                    <a:pt x="606" y="0"/>
                    <a:pt x="539" y="30"/>
                    <a:pt x="491" y="79"/>
                  </a:cubicBezTo>
                  <a:cubicBezTo>
                    <a:pt x="458" y="56"/>
                    <a:pt x="417" y="42"/>
                    <a:pt x="373" y="42"/>
                  </a:cubicBezTo>
                  <a:cubicBezTo>
                    <a:pt x="265" y="42"/>
                    <a:pt x="177" y="120"/>
                    <a:pt x="163" y="224"/>
                  </a:cubicBezTo>
                  <a:cubicBezTo>
                    <a:pt x="152" y="222"/>
                    <a:pt x="140" y="219"/>
                    <a:pt x="129" y="219"/>
                  </a:cubicBezTo>
                  <a:cubicBezTo>
                    <a:pt x="58" y="219"/>
                    <a:pt x="0" y="277"/>
                    <a:pt x="0" y="348"/>
                  </a:cubicBezTo>
                  <a:cubicBezTo>
                    <a:pt x="0" y="420"/>
                    <a:pt x="58" y="480"/>
                    <a:pt x="129" y="480"/>
                  </a:cubicBezTo>
                  <a:cubicBezTo>
                    <a:pt x="147" y="480"/>
                    <a:pt x="163" y="475"/>
                    <a:pt x="180" y="468"/>
                  </a:cubicBezTo>
                  <a:cubicBezTo>
                    <a:pt x="191" y="540"/>
                    <a:pt x="251" y="593"/>
                    <a:pt x="325" y="593"/>
                  </a:cubicBezTo>
                  <a:cubicBezTo>
                    <a:pt x="357" y="593"/>
                    <a:pt x="387" y="581"/>
                    <a:pt x="410" y="563"/>
                  </a:cubicBezTo>
                  <a:cubicBezTo>
                    <a:pt x="435" y="618"/>
                    <a:pt x="491" y="657"/>
                    <a:pt x="555" y="657"/>
                  </a:cubicBezTo>
                  <a:cubicBezTo>
                    <a:pt x="608" y="657"/>
                    <a:pt x="656" y="630"/>
                    <a:pt x="684" y="588"/>
                  </a:cubicBezTo>
                  <a:cubicBezTo>
                    <a:pt x="707" y="607"/>
                    <a:pt x="735" y="616"/>
                    <a:pt x="765" y="616"/>
                  </a:cubicBezTo>
                  <a:cubicBezTo>
                    <a:pt x="831" y="616"/>
                    <a:pt x="889" y="567"/>
                    <a:pt x="898" y="501"/>
                  </a:cubicBezTo>
                  <a:cubicBezTo>
                    <a:pt x="914" y="507"/>
                    <a:pt x="935" y="512"/>
                    <a:pt x="956" y="5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8"/>
            <p:cNvSpPr>
              <a:spLocks noEditPoints="1"/>
            </p:cNvSpPr>
            <p:nvPr/>
          </p:nvSpPr>
          <p:spPr bwMode="auto">
            <a:xfrm>
              <a:off x="2096" y="-460"/>
              <a:ext cx="1090" cy="759"/>
            </a:xfrm>
            <a:custGeom>
              <a:avLst/>
              <a:gdLst>
                <a:gd name="T0" fmla="*/ 401 w 461"/>
                <a:gd name="T1" fmla="*/ 0 h 321"/>
                <a:gd name="T2" fmla="*/ 60 w 461"/>
                <a:gd name="T3" fmla="*/ 0 h 321"/>
                <a:gd name="T4" fmla="*/ 0 w 461"/>
                <a:gd name="T5" fmla="*/ 62 h 321"/>
                <a:gd name="T6" fmla="*/ 0 w 461"/>
                <a:gd name="T7" fmla="*/ 261 h 321"/>
                <a:gd name="T8" fmla="*/ 60 w 461"/>
                <a:gd name="T9" fmla="*/ 321 h 321"/>
                <a:gd name="T10" fmla="*/ 401 w 461"/>
                <a:gd name="T11" fmla="*/ 321 h 321"/>
                <a:gd name="T12" fmla="*/ 461 w 461"/>
                <a:gd name="T13" fmla="*/ 261 h 321"/>
                <a:gd name="T14" fmla="*/ 461 w 461"/>
                <a:gd name="T15" fmla="*/ 62 h 321"/>
                <a:gd name="T16" fmla="*/ 401 w 461"/>
                <a:gd name="T17" fmla="*/ 0 h 321"/>
                <a:gd name="T18" fmla="*/ 427 w 461"/>
                <a:gd name="T19" fmla="*/ 261 h 321"/>
                <a:gd name="T20" fmla="*/ 401 w 461"/>
                <a:gd name="T21" fmla="*/ 286 h 321"/>
                <a:gd name="T22" fmla="*/ 60 w 461"/>
                <a:gd name="T23" fmla="*/ 286 h 321"/>
                <a:gd name="T24" fmla="*/ 35 w 461"/>
                <a:gd name="T25" fmla="*/ 261 h 321"/>
                <a:gd name="T26" fmla="*/ 35 w 461"/>
                <a:gd name="T27" fmla="*/ 62 h 321"/>
                <a:gd name="T28" fmla="*/ 60 w 461"/>
                <a:gd name="T29" fmla="*/ 37 h 321"/>
                <a:gd name="T30" fmla="*/ 401 w 461"/>
                <a:gd name="T31" fmla="*/ 37 h 321"/>
                <a:gd name="T32" fmla="*/ 427 w 461"/>
                <a:gd name="T33" fmla="*/ 62 h 321"/>
                <a:gd name="T34" fmla="*/ 427 w 461"/>
                <a:gd name="T35" fmla="*/ 261 h 321"/>
                <a:gd name="T36" fmla="*/ 427 w 461"/>
                <a:gd name="T37" fmla="*/ 26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21">
                  <a:moveTo>
                    <a:pt x="401" y="0"/>
                  </a:moveTo>
                  <a:cubicBezTo>
                    <a:pt x="60" y="0"/>
                    <a:pt x="60" y="0"/>
                    <a:pt x="60" y="0"/>
                  </a:cubicBezTo>
                  <a:cubicBezTo>
                    <a:pt x="28" y="0"/>
                    <a:pt x="0" y="27"/>
                    <a:pt x="0" y="62"/>
                  </a:cubicBezTo>
                  <a:cubicBezTo>
                    <a:pt x="0" y="261"/>
                    <a:pt x="0" y="261"/>
                    <a:pt x="0" y="261"/>
                  </a:cubicBezTo>
                  <a:cubicBezTo>
                    <a:pt x="0" y="293"/>
                    <a:pt x="28" y="321"/>
                    <a:pt x="60" y="321"/>
                  </a:cubicBezTo>
                  <a:cubicBezTo>
                    <a:pt x="401" y="321"/>
                    <a:pt x="401" y="321"/>
                    <a:pt x="401" y="321"/>
                  </a:cubicBezTo>
                  <a:cubicBezTo>
                    <a:pt x="434" y="321"/>
                    <a:pt x="461" y="293"/>
                    <a:pt x="461" y="261"/>
                  </a:cubicBezTo>
                  <a:cubicBezTo>
                    <a:pt x="461" y="62"/>
                    <a:pt x="461" y="62"/>
                    <a:pt x="461" y="62"/>
                  </a:cubicBezTo>
                  <a:cubicBezTo>
                    <a:pt x="461" y="27"/>
                    <a:pt x="434" y="0"/>
                    <a:pt x="401" y="0"/>
                  </a:cubicBezTo>
                  <a:moveTo>
                    <a:pt x="427" y="261"/>
                  </a:moveTo>
                  <a:cubicBezTo>
                    <a:pt x="427" y="274"/>
                    <a:pt x="415" y="286"/>
                    <a:pt x="401" y="286"/>
                  </a:cubicBezTo>
                  <a:cubicBezTo>
                    <a:pt x="60" y="286"/>
                    <a:pt x="60" y="286"/>
                    <a:pt x="60" y="286"/>
                  </a:cubicBezTo>
                  <a:cubicBezTo>
                    <a:pt x="46" y="286"/>
                    <a:pt x="35" y="274"/>
                    <a:pt x="35" y="261"/>
                  </a:cubicBezTo>
                  <a:cubicBezTo>
                    <a:pt x="35" y="62"/>
                    <a:pt x="35" y="62"/>
                    <a:pt x="35" y="62"/>
                  </a:cubicBezTo>
                  <a:cubicBezTo>
                    <a:pt x="35" y="48"/>
                    <a:pt x="46" y="37"/>
                    <a:pt x="60" y="37"/>
                  </a:cubicBezTo>
                  <a:cubicBezTo>
                    <a:pt x="401" y="37"/>
                    <a:pt x="401" y="37"/>
                    <a:pt x="401" y="37"/>
                  </a:cubicBezTo>
                  <a:cubicBezTo>
                    <a:pt x="415" y="37"/>
                    <a:pt x="427" y="48"/>
                    <a:pt x="427" y="62"/>
                  </a:cubicBezTo>
                  <a:cubicBezTo>
                    <a:pt x="427" y="261"/>
                    <a:pt x="427" y="261"/>
                    <a:pt x="427" y="261"/>
                  </a:cubicBezTo>
                  <a:cubicBezTo>
                    <a:pt x="427" y="261"/>
                    <a:pt x="427" y="261"/>
                    <a:pt x="427"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9"/>
            <p:cNvSpPr>
              <a:spLocks/>
            </p:cNvSpPr>
            <p:nvPr/>
          </p:nvSpPr>
          <p:spPr bwMode="auto">
            <a:xfrm>
              <a:off x="1888" y="346"/>
              <a:ext cx="1506" cy="348"/>
            </a:xfrm>
            <a:custGeom>
              <a:avLst/>
              <a:gdLst>
                <a:gd name="T0" fmla="*/ 17 w 637"/>
                <a:gd name="T1" fmla="*/ 147 h 147"/>
                <a:gd name="T2" fmla="*/ 621 w 637"/>
                <a:gd name="T3" fmla="*/ 147 h 147"/>
                <a:gd name="T4" fmla="*/ 637 w 637"/>
                <a:gd name="T5" fmla="*/ 131 h 147"/>
                <a:gd name="T6" fmla="*/ 637 w 637"/>
                <a:gd name="T7" fmla="*/ 124 h 147"/>
                <a:gd name="T8" fmla="*/ 628 w 637"/>
                <a:gd name="T9" fmla="*/ 96 h 147"/>
                <a:gd name="T10" fmla="*/ 554 w 637"/>
                <a:gd name="T11" fmla="*/ 11 h 147"/>
                <a:gd name="T12" fmla="*/ 529 w 637"/>
                <a:gd name="T13" fmla="*/ 0 h 147"/>
                <a:gd name="T14" fmla="*/ 109 w 637"/>
                <a:gd name="T15" fmla="*/ 0 h 147"/>
                <a:gd name="T16" fmla="*/ 83 w 637"/>
                <a:gd name="T17" fmla="*/ 11 h 147"/>
                <a:gd name="T18" fmla="*/ 10 w 637"/>
                <a:gd name="T19" fmla="*/ 96 h 147"/>
                <a:gd name="T20" fmla="*/ 0 w 637"/>
                <a:gd name="T21" fmla="*/ 124 h 147"/>
                <a:gd name="T22" fmla="*/ 0 w 637"/>
                <a:gd name="T23" fmla="*/ 131 h 147"/>
                <a:gd name="T24" fmla="*/ 17 w 637"/>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7" h="147">
                  <a:moveTo>
                    <a:pt x="17" y="147"/>
                  </a:moveTo>
                  <a:cubicBezTo>
                    <a:pt x="621" y="147"/>
                    <a:pt x="621" y="147"/>
                    <a:pt x="621" y="147"/>
                  </a:cubicBezTo>
                  <a:cubicBezTo>
                    <a:pt x="630" y="147"/>
                    <a:pt x="637" y="140"/>
                    <a:pt x="637" y="131"/>
                  </a:cubicBezTo>
                  <a:cubicBezTo>
                    <a:pt x="637" y="124"/>
                    <a:pt x="637" y="124"/>
                    <a:pt x="637" y="124"/>
                  </a:cubicBezTo>
                  <a:cubicBezTo>
                    <a:pt x="637" y="115"/>
                    <a:pt x="632" y="103"/>
                    <a:pt x="628" y="96"/>
                  </a:cubicBezTo>
                  <a:cubicBezTo>
                    <a:pt x="554" y="11"/>
                    <a:pt x="554" y="11"/>
                    <a:pt x="554" y="11"/>
                  </a:cubicBezTo>
                  <a:cubicBezTo>
                    <a:pt x="549" y="4"/>
                    <a:pt x="538" y="0"/>
                    <a:pt x="529" y="0"/>
                  </a:cubicBezTo>
                  <a:cubicBezTo>
                    <a:pt x="109" y="0"/>
                    <a:pt x="109" y="0"/>
                    <a:pt x="109" y="0"/>
                  </a:cubicBezTo>
                  <a:cubicBezTo>
                    <a:pt x="100" y="0"/>
                    <a:pt x="88" y="4"/>
                    <a:pt x="83" y="11"/>
                  </a:cubicBezTo>
                  <a:cubicBezTo>
                    <a:pt x="10" y="96"/>
                    <a:pt x="10" y="96"/>
                    <a:pt x="10" y="96"/>
                  </a:cubicBezTo>
                  <a:cubicBezTo>
                    <a:pt x="5" y="103"/>
                    <a:pt x="0" y="115"/>
                    <a:pt x="0" y="124"/>
                  </a:cubicBezTo>
                  <a:cubicBezTo>
                    <a:pt x="0" y="131"/>
                    <a:pt x="0" y="131"/>
                    <a:pt x="0" y="131"/>
                  </a:cubicBezTo>
                  <a:cubicBezTo>
                    <a:pt x="0" y="140"/>
                    <a:pt x="7" y="147"/>
                    <a:pt x="17"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20"/>
            <p:cNvSpPr>
              <a:spLocks noEditPoints="1"/>
            </p:cNvSpPr>
            <p:nvPr/>
          </p:nvSpPr>
          <p:spPr bwMode="auto">
            <a:xfrm>
              <a:off x="4146" y="-401"/>
              <a:ext cx="1133" cy="882"/>
            </a:xfrm>
            <a:custGeom>
              <a:avLst/>
              <a:gdLst>
                <a:gd name="T0" fmla="*/ 408 w 479"/>
                <a:gd name="T1" fmla="*/ 0 h 373"/>
                <a:gd name="T2" fmla="*/ 71 w 479"/>
                <a:gd name="T3" fmla="*/ 0 h 373"/>
                <a:gd name="T4" fmla="*/ 0 w 479"/>
                <a:gd name="T5" fmla="*/ 71 h 373"/>
                <a:gd name="T6" fmla="*/ 0 w 479"/>
                <a:gd name="T7" fmla="*/ 302 h 373"/>
                <a:gd name="T8" fmla="*/ 71 w 479"/>
                <a:gd name="T9" fmla="*/ 373 h 373"/>
                <a:gd name="T10" fmla="*/ 408 w 479"/>
                <a:gd name="T11" fmla="*/ 373 h 373"/>
                <a:gd name="T12" fmla="*/ 479 w 479"/>
                <a:gd name="T13" fmla="*/ 302 h 373"/>
                <a:gd name="T14" fmla="*/ 479 w 479"/>
                <a:gd name="T15" fmla="*/ 71 h 373"/>
                <a:gd name="T16" fmla="*/ 408 w 479"/>
                <a:gd name="T17" fmla="*/ 0 h 373"/>
                <a:gd name="T18" fmla="*/ 438 w 479"/>
                <a:gd name="T19" fmla="*/ 302 h 373"/>
                <a:gd name="T20" fmla="*/ 408 w 479"/>
                <a:gd name="T21" fmla="*/ 332 h 373"/>
                <a:gd name="T22" fmla="*/ 71 w 479"/>
                <a:gd name="T23" fmla="*/ 332 h 373"/>
                <a:gd name="T24" fmla="*/ 41 w 479"/>
                <a:gd name="T25" fmla="*/ 302 h 373"/>
                <a:gd name="T26" fmla="*/ 41 w 479"/>
                <a:gd name="T27" fmla="*/ 71 h 373"/>
                <a:gd name="T28" fmla="*/ 71 w 479"/>
                <a:gd name="T29" fmla="*/ 41 h 373"/>
                <a:gd name="T30" fmla="*/ 408 w 479"/>
                <a:gd name="T31" fmla="*/ 41 h 373"/>
                <a:gd name="T32" fmla="*/ 438 w 479"/>
                <a:gd name="T33" fmla="*/ 71 h 373"/>
                <a:gd name="T34" fmla="*/ 438 w 479"/>
                <a:gd name="T35" fmla="*/ 302 h 373"/>
                <a:gd name="T36" fmla="*/ 438 w 479"/>
                <a:gd name="T37" fmla="*/ 30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9" h="373">
                  <a:moveTo>
                    <a:pt x="408" y="0"/>
                  </a:moveTo>
                  <a:cubicBezTo>
                    <a:pt x="71" y="0"/>
                    <a:pt x="71" y="0"/>
                    <a:pt x="71" y="0"/>
                  </a:cubicBezTo>
                  <a:cubicBezTo>
                    <a:pt x="32" y="0"/>
                    <a:pt x="0" y="32"/>
                    <a:pt x="0" y="71"/>
                  </a:cubicBezTo>
                  <a:cubicBezTo>
                    <a:pt x="0" y="302"/>
                    <a:pt x="0" y="302"/>
                    <a:pt x="0" y="302"/>
                  </a:cubicBezTo>
                  <a:cubicBezTo>
                    <a:pt x="0" y="341"/>
                    <a:pt x="32" y="373"/>
                    <a:pt x="71" y="373"/>
                  </a:cubicBezTo>
                  <a:cubicBezTo>
                    <a:pt x="408" y="373"/>
                    <a:pt x="408" y="373"/>
                    <a:pt x="408" y="373"/>
                  </a:cubicBezTo>
                  <a:cubicBezTo>
                    <a:pt x="447" y="373"/>
                    <a:pt x="479" y="341"/>
                    <a:pt x="479" y="302"/>
                  </a:cubicBezTo>
                  <a:cubicBezTo>
                    <a:pt x="479" y="71"/>
                    <a:pt x="479" y="71"/>
                    <a:pt x="479" y="71"/>
                  </a:cubicBezTo>
                  <a:cubicBezTo>
                    <a:pt x="479" y="32"/>
                    <a:pt x="447" y="0"/>
                    <a:pt x="408" y="0"/>
                  </a:cubicBezTo>
                  <a:moveTo>
                    <a:pt x="438" y="302"/>
                  </a:moveTo>
                  <a:cubicBezTo>
                    <a:pt x="438" y="318"/>
                    <a:pt x="424" y="332"/>
                    <a:pt x="408" y="332"/>
                  </a:cubicBezTo>
                  <a:cubicBezTo>
                    <a:pt x="71" y="332"/>
                    <a:pt x="71" y="332"/>
                    <a:pt x="71" y="332"/>
                  </a:cubicBezTo>
                  <a:cubicBezTo>
                    <a:pt x="55" y="332"/>
                    <a:pt x="41" y="318"/>
                    <a:pt x="41" y="302"/>
                  </a:cubicBezTo>
                  <a:cubicBezTo>
                    <a:pt x="41" y="71"/>
                    <a:pt x="41" y="71"/>
                    <a:pt x="41" y="71"/>
                  </a:cubicBezTo>
                  <a:cubicBezTo>
                    <a:pt x="41" y="55"/>
                    <a:pt x="55" y="41"/>
                    <a:pt x="71" y="41"/>
                  </a:cubicBezTo>
                  <a:cubicBezTo>
                    <a:pt x="408" y="41"/>
                    <a:pt x="408" y="41"/>
                    <a:pt x="408" y="41"/>
                  </a:cubicBezTo>
                  <a:cubicBezTo>
                    <a:pt x="424" y="41"/>
                    <a:pt x="438" y="55"/>
                    <a:pt x="438" y="71"/>
                  </a:cubicBezTo>
                  <a:cubicBezTo>
                    <a:pt x="438" y="302"/>
                    <a:pt x="438" y="302"/>
                    <a:pt x="438" y="302"/>
                  </a:cubicBezTo>
                  <a:cubicBezTo>
                    <a:pt x="438" y="302"/>
                    <a:pt x="438" y="302"/>
                    <a:pt x="43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21"/>
            <p:cNvSpPr>
              <a:spLocks/>
            </p:cNvSpPr>
            <p:nvPr/>
          </p:nvSpPr>
          <p:spPr bwMode="auto">
            <a:xfrm>
              <a:off x="4409" y="543"/>
              <a:ext cx="608" cy="151"/>
            </a:xfrm>
            <a:custGeom>
              <a:avLst/>
              <a:gdLst>
                <a:gd name="T0" fmla="*/ 257 w 257"/>
                <a:gd name="T1" fmla="*/ 57 h 64"/>
                <a:gd name="T2" fmla="*/ 257 w 257"/>
                <a:gd name="T3" fmla="*/ 52 h 64"/>
                <a:gd name="T4" fmla="*/ 252 w 257"/>
                <a:gd name="T5" fmla="*/ 41 h 64"/>
                <a:gd name="T6" fmla="*/ 220 w 257"/>
                <a:gd name="T7" fmla="*/ 4 h 64"/>
                <a:gd name="T8" fmla="*/ 209 w 257"/>
                <a:gd name="T9" fmla="*/ 0 h 64"/>
                <a:gd name="T10" fmla="*/ 48 w 257"/>
                <a:gd name="T11" fmla="*/ 0 h 64"/>
                <a:gd name="T12" fmla="*/ 37 w 257"/>
                <a:gd name="T13" fmla="*/ 4 h 64"/>
                <a:gd name="T14" fmla="*/ 5 w 257"/>
                <a:gd name="T15" fmla="*/ 41 h 64"/>
                <a:gd name="T16" fmla="*/ 0 w 257"/>
                <a:gd name="T17" fmla="*/ 52 h 64"/>
                <a:gd name="T18" fmla="*/ 0 w 257"/>
                <a:gd name="T19" fmla="*/ 57 h 64"/>
                <a:gd name="T20" fmla="*/ 7 w 257"/>
                <a:gd name="T21" fmla="*/ 64 h 64"/>
                <a:gd name="T22" fmla="*/ 250 w 257"/>
                <a:gd name="T23" fmla="*/ 64 h 64"/>
                <a:gd name="T24" fmla="*/ 257 w 257"/>
                <a:gd name="T2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64">
                  <a:moveTo>
                    <a:pt x="257" y="57"/>
                  </a:moveTo>
                  <a:cubicBezTo>
                    <a:pt x="257" y="52"/>
                    <a:pt x="257" y="52"/>
                    <a:pt x="257" y="52"/>
                  </a:cubicBezTo>
                  <a:cubicBezTo>
                    <a:pt x="257" y="50"/>
                    <a:pt x="254" y="45"/>
                    <a:pt x="252" y="41"/>
                  </a:cubicBezTo>
                  <a:cubicBezTo>
                    <a:pt x="220" y="4"/>
                    <a:pt x="220" y="4"/>
                    <a:pt x="220" y="4"/>
                  </a:cubicBezTo>
                  <a:cubicBezTo>
                    <a:pt x="218" y="2"/>
                    <a:pt x="213" y="0"/>
                    <a:pt x="209" y="0"/>
                  </a:cubicBezTo>
                  <a:cubicBezTo>
                    <a:pt x="48" y="0"/>
                    <a:pt x="48" y="0"/>
                    <a:pt x="48" y="0"/>
                  </a:cubicBezTo>
                  <a:cubicBezTo>
                    <a:pt x="44" y="0"/>
                    <a:pt x="39" y="2"/>
                    <a:pt x="37" y="4"/>
                  </a:cubicBezTo>
                  <a:cubicBezTo>
                    <a:pt x="5" y="41"/>
                    <a:pt x="5" y="41"/>
                    <a:pt x="5" y="41"/>
                  </a:cubicBezTo>
                  <a:cubicBezTo>
                    <a:pt x="2" y="45"/>
                    <a:pt x="0" y="50"/>
                    <a:pt x="0" y="52"/>
                  </a:cubicBezTo>
                  <a:cubicBezTo>
                    <a:pt x="0" y="57"/>
                    <a:pt x="0" y="57"/>
                    <a:pt x="0" y="57"/>
                  </a:cubicBezTo>
                  <a:cubicBezTo>
                    <a:pt x="0" y="59"/>
                    <a:pt x="2" y="64"/>
                    <a:pt x="7" y="64"/>
                  </a:cubicBezTo>
                  <a:cubicBezTo>
                    <a:pt x="250" y="64"/>
                    <a:pt x="250" y="64"/>
                    <a:pt x="250" y="64"/>
                  </a:cubicBezTo>
                  <a:cubicBezTo>
                    <a:pt x="254" y="64"/>
                    <a:pt x="257" y="59"/>
                    <a:pt x="257"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2"/>
            <p:cNvSpPr>
              <a:spLocks noEditPoints="1"/>
            </p:cNvSpPr>
            <p:nvPr/>
          </p:nvSpPr>
          <p:spPr bwMode="auto">
            <a:xfrm>
              <a:off x="5388" y="-401"/>
              <a:ext cx="558" cy="1095"/>
            </a:xfrm>
            <a:custGeom>
              <a:avLst/>
              <a:gdLst>
                <a:gd name="T0" fmla="*/ 204 w 236"/>
                <a:gd name="T1" fmla="*/ 0 h 463"/>
                <a:gd name="T2" fmla="*/ 30 w 236"/>
                <a:gd name="T3" fmla="*/ 0 h 463"/>
                <a:gd name="T4" fmla="*/ 0 w 236"/>
                <a:gd name="T5" fmla="*/ 30 h 463"/>
                <a:gd name="T6" fmla="*/ 0 w 236"/>
                <a:gd name="T7" fmla="*/ 430 h 463"/>
                <a:gd name="T8" fmla="*/ 30 w 236"/>
                <a:gd name="T9" fmla="*/ 463 h 463"/>
                <a:gd name="T10" fmla="*/ 204 w 236"/>
                <a:gd name="T11" fmla="*/ 463 h 463"/>
                <a:gd name="T12" fmla="*/ 236 w 236"/>
                <a:gd name="T13" fmla="*/ 430 h 463"/>
                <a:gd name="T14" fmla="*/ 236 w 236"/>
                <a:gd name="T15" fmla="*/ 30 h 463"/>
                <a:gd name="T16" fmla="*/ 204 w 236"/>
                <a:gd name="T17" fmla="*/ 0 h 463"/>
                <a:gd name="T18" fmla="*/ 119 w 236"/>
                <a:gd name="T19" fmla="*/ 430 h 463"/>
                <a:gd name="T20" fmla="*/ 92 w 236"/>
                <a:gd name="T21" fmla="*/ 403 h 463"/>
                <a:gd name="T22" fmla="*/ 119 w 236"/>
                <a:gd name="T23" fmla="*/ 375 h 463"/>
                <a:gd name="T24" fmla="*/ 144 w 236"/>
                <a:gd name="T25" fmla="*/ 403 h 463"/>
                <a:gd name="T26" fmla="*/ 119 w 236"/>
                <a:gd name="T27" fmla="*/ 43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463">
                  <a:moveTo>
                    <a:pt x="204" y="0"/>
                  </a:moveTo>
                  <a:cubicBezTo>
                    <a:pt x="30" y="0"/>
                    <a:pt x="30" y="0"/>
                    <a:pt x="30" y="0"/>
                  </a:cubicBezTo>
                  <a:cubicBezTo>
                    <a:pt x="13" y="0"/>
                    <a:pt x="0" y="14"/>
                    <a:pt x="0" y="30"/>
                  </a:cubicBezTo>
                  <a:cubicBezTo>
                    <a:pt x="0" y="430"/>
                    <a:pt x="0" y="430"/>
                    <a:pt x="0" y="430"/>
                  </a:cubicBezTo>
                  <a:cubicBezTo>
                    <a:pt x="0" y="449"/>
                    <a:pt x="13" y="463"/>
                    <a:pt x="30" y="463"/>
                  </a:cubicBezTo>
                  <a:cubicBezTo>
                    <a:pt x="204" y="463"/>
                    <a:pt x="204" y="463"/>
                    <a:pt x="204" y="463"/>
                  </a:cubicBezTo>
                  <a:cubicBezTo>
                    <a:pt x="222" y="463"/>
                    <a:pt x="236" y="449"/>
                    <a:pt x="236" y="430"/>
                  </a:cubicBezTo>
                  <a:cubicBezTo>
                    <a:pt x="236" y="30"/>
                    <a:pt x="236" y="30"/>
                    <a:pt x="236" y="30"/>
                  </a:cubicBezTo>
                  <a:cubicBezTo>
                    <a:pt x="236" y="14"/>
                    <a:pt x="222" y="0"/>
                    <a:pt x="204" y="0"/>
                  </a:cubicBezTo>
                  <a:moveTo>
                    <a:pt x="119" y="430"/>
                  </a:moveTo>
                  <a:cubicBezTo>
                    <a:pt x="103" y="430"/>
                    <a:pt x="92" y="417"/>
                    <a:pt x="92" y="403"/>
                  </a:cubicBezTo>
                  <a:cubicBezTo>
                    <a:pt x="92" y="387"/>
                    <a:pt x="103" y="375"/>
                    <a:pt x="119" y="375"/>
                  </a:cubicBezTo>
                  <a:cubicBezTo>
                    <a:pt x="133" y="375"/>
                    <a:pt x="144" y="387"/>
                    <a:pt x="144" y="403"/>
                  </a:cubicBezTo>
                  <a:cubicBezTo>
                    <a:pt x="144" y="417"/>
                    <a:pt x="133" y="430"/>
                    <a:pt x="119" y="4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3"/>
            <p:cNvSpPr>
              <a:spLocks noEditPoints="1"/>
            </p:cNvSpPr>
            <p:nvPr/>
          </p:nvSpPr>
          <p:spPr bwMode="auto">
            <a:xfrm>
              <a:off x="850" y="1621"/>
              <a:ext cx="764" cy="1169"/>
            </a:xfrm>
            <a:custGeom>
              <a:avLst/>
              <a:gdLst>
                <a:gd name="T0" fmla="*/ 251 w 323"/>
                <a:gd name="T1" fmla="*/ 0 h 494"/>
                <a:gd name="T2" fmla="*/ 72 w 323"/>
                <a:gd name="T3" fmla="*/ 0 h 494"/>
                <a:gd name="T4" fmla="*/ 0 w 323"/>
                <a:gd name="T5" fmla="*/ 69 h 494"/>
                <a:gd name="T6" fmla="*/ 0 w 323"/>
                <a:gd name="T7" fmla="*/ 423 h 494"/>
                <a:gd name="T8" fmla="*/ 72 w 323"/>
                <a:gd name="T9" fmla="*/ 494 h 494"/>
                <a:gd name="T10" fmla="*/ 251 w 323"/>
                <a:gd name="T11" fmla="*/ 494 h 494"/>
                <a:gd name="T12" fmla="*/ 323 w 323"/>
                <a:gd name="T13" fmla="*/ 423 h 494"/>
                <a:gd name="T14" fmla="*/ 323 w 323"/>
                <a:gd name="T15" fmla="*/ 69 h 494"/>
                <a:gd name="T16" fmla="*/ 251 w 323"/>
                <a:gd name="T17" fmla="*/ 0 h 494"/>
                <a:gd name="T18" fmla="*/ 281 w 323"/>
                <a:gd name="T19" fmla="*/ 407 h 494"/>
                <a:gd name="T20" fmla="*/ 251 w 323"/>
                <a:gd name="T21" fmla="*/ 448 h 494"/>
                <a:gd name="T22" fmla="*/ 72 w 323"/>
                <a:gd name="T23" fmla="*/ 448 h 494"/>
                <a:gd name="T24" fmla="*/ 42 w 323"/>
                <a:gd name="T25" fmla="*/ 407 h 494"/>
                <a:gd name="T26" fmla="*/ 42 w 323"/>
                <a:gd name="T27" fmla="*/ 80 h 494"/>
                <a:gd name="T28" fmla="*/ 72 w 323"/>
                <a:gd name="T29" fmla="*/ 41 h 494"/>
                <a:gd name="T30" fmla="*/ 251 w 323"/>
                <a:gd name="T31" fmla="*/ 41 h 494"/>
                <a:gd name="T32" fmla="*/ 281 w 323"/>
                <a:gd name="T33" fmla="*/ 80 h 494"/>
                <a:gd name="T34" fmla="*/ 281 w 323"/>
                <a:gd name="T35" fmla="*/ 407 h 494"/>
                <a:gd name="T36" fmla="*/ 281 w 323"/>
                <a:gd name="T37" fmla="*/ 4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94">
                  <a:moveTo>
                    <a:pt x="251" y="0"/>
                  </a:moveTo>
                  <a:cubicBezTo>
                    <a:pt x="72" y="0"/>
                    <a:pt x="72" y="0"/>
                    <a:pt x="72" y="0"/>
                  </a:cubicBezTo>
                  <a:cubicBezTo>
                    <a:pt x="33" y="0"/>
                    <a:pt x="0" y="29"/>
                    <a:pt x="0" y="69"/>
                  </a:cubicBezTo>
                  <a:cubicBezTo>
                    <a:pt x="0" y="423"/>
                    <a:pt x="0" y="423"/>
                    <a:pt x="0" y="423"/>
                  </a:cubicBezTo>
                  <a:cubicBezTo>
                    <a:pt x="0" y="462"/>
                    <a:pt x="33" y="494"/>
                    <a:pt x="72" y="494"/>
                  </a:cubicBezTo>
                  <a:cubicBezTo>
                    <a:pt x="251" y="494"/>
                    <a:pt x="251" y="494"/>
                    <a:pt x="251" y="494"/>
                  </a:cubicBezTo>
                  <a:cubicBezTo>
                    <a:pt x="291" y="494"/>
                    <a:pt x="323" y="462"/>
                    <a:pt x="323" y="423"/>
                  </a:cubicBezTo>
                  <a:cubicBezTo>
                    <a:pt x="323" y="69"/>
                    <a:pt x="323" y="69"/>
                    <a:pt x="323" y="69"/>
                  </a:cubicBezTo>
                  <a:cubicBezTo>
                    <a:pt x="323" y="29"/>
                    <a:pt x="291" y="0"/>
                    <a:pt x="251" y="0"/>
                  </a:cubicBezTo>
                  <a:moveTo>
                    <a:pt x="281" y="407"/>
                  </a:moveTo>
                  <a:cubicBezTo>
                    <a:pt x="281" y="430"/>
                    <a:pt x="268" y="448"/>
                    <a:pt x="251" y="448"/>
                  </a:cubicBezTo>
                  <a:cubicBezTo>
                    <a:pt x="72" y="448"/>
                    <a:pt x="72" y="448"/>
                    <a:pt x="72" y="448"/>
                  </a:cubicBezTo>
                  <a:cubicBezTo>
                    <a:pt x="56" y="448"/>
                    <a:pt x="42" y="430"/>
                    <a:pt x="42" y="407"/>
                  </a:cubicBezTo>
                  <a:cubicBezTo>
                    <a:pt x="42" y="80"/>
                    <a:pt x="42" y="80"/>
                    <a:pt x="42" y="80"/>
                  </a:cubicBezTo>
                  <a:cubicBezTo>
                    <a:pt x="42" y="59"/>
                    <a:pt x="56" y="41"/>
                    <a:pt x="72" y="41"/>
                  </a:cubicBezTo>
                  <a:cubicBezTo>
                    <a:pt x="251" y="41"/>
                    <a:pt x="251" y="41"/>
                    <a:pt x="251" y="41"/>
                  </a:cubicBezTo>
                  <a:cubicBezTo>
                    <a:pt x="268" y="41"/>
                    <a:pt x="281" y="59"/>
                    <a:pt x="281" y="80"/>
                  </a:cubicBezTo>
                  <a:cubicBezTo>
                    <a:pt x="281" y="407"/>
                    <a:pt x="281" y="407"/>
                    <a:pt x="281" y="407"/>
                  </a:cubicBezTo>
                  <a:cubicBezTo>
                    <a:pt x="281" y="407"/>
                    <a:pt x="281" y="407"/>
                    <a:pt x="281"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4"/>
            <p:cNvSpPr>
              <a:spLocks noEditPoints="1"/>
            </p:cNvSpPr>
            <p:nvPr/>
          </p:nvSpPr>
          <p:spPr bwMode="auto">
            <a:xfrm>
              <a:off x="4608" y="3622"/>
              <a:ext cx="1076" cy="1242"/>
            </a:xfrm>
            <a:custGeom>
              <a:avLst/>
              <a:gdLst>
                <a:gd name="T0" fmla="*/ 226 w 455"/>
                <a:gd name="T1" fmla="*/ 0 h 525"/>
                <a:gd name="T2" fmla="*/ 0 w 455"/>
                <a:gd name="T3" fmla="*/ 76 h 525"/>
                <a:gd name="T4" fmla="*/ 0 w 455"/>
                <a:gd name="T5" fmla="*/ 449 h 525"/>
                <a:gd name="T6" fmla="*/ 226 w 455"/>
                <a:gd name="T7" fmla="*/ 525 h 525"/>
                <a:gd name="T8" fmla="*/ 455 w 455"/>
                <a:gd name="T9" fmla="*/ 449 h 525"/>
                <a:gd name="T10" fmla="*/ 455 w 455"/>
                <a:gd name="T11" fmla="*/ 76 h 525"/>
                <a:gd name="T12" fmla="*/ 226 w 455"/>
                <a:gd name="T13" fmla="*/ 0 h 525"/>
                <a:gd name="T14" fmla="*/ 226 w 455"/>
                <a:gd name="T15" fmla="*/ 126 h 525"/>
                <a:gd name="T16" fmla="*/ 35 w 455"/>
                <a:gd name="T17" fmla="*/ 73 h 525"/>
                <a:gd name="T18" fmla="*/ 226 w 455"/>
                <a:gd name="T19" fmla="*/ 23 h 525"/>
                <a:gd name="T20" fmla="*/ 420 w 455"/>
                <a:gd name="T21" fmla="*/ 73 h 525"/>
                <a:gd name="T22" fmla="*/ 226 w 455"/>
                <a:gd name="T23" fmla="*/ 12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525">
                  <a:moveTo>
                    <a:pt x="226" y="0"/>
                  </a:moveTo>
                  <a:cubicBezTo>
                    <a:pt x="143" y="0"/>
                    <a:pt x="0" y="16"/>
                    <a:pt x="0" y="76"/>
                  </a:cubicBezTo>
                  <a:cubicBezTo>
                    <a:pt x="0" y="449"/>
                    <a:pt x="0" y="449"/>
                    <a:pt x="0" y="449"/>
                  </a:cubicBezTo>
                  <a:cubicBezTo>
                    <a:pt x="0" y="509"/>
                    <a:pt x="143" y="525"/>
                    <a:pt x="226" y="525"/>
                  </a:cubicBezTo>
                  <a:cubicBezTo>
                    <a:pt x="312" y="525"/>
                    <a:pt x="455" y="509"/>
                    <a:pt x="455" y="449"/>
                  </a:cubicBezTo>
                  <a:cubicBezTo>
                    <a:pt x="455" y="76"/>
                    <a:pt x="455" y="76"/>
                    <a:pt x="455" y="76"/>
                  </a:cubicBezTo>
                  <a:cubicBezTo>
                    <a:pt x="455" y="16"/>
                    <a:pt x="312" y="0"/>
                    <a:pt x="226" y="0"/>
                  </a:cubicBezTo>
                  <a:moveTo>
                    <a:pt x="226" y="126"/>
                  </a:moveTo>
                  <a:cubicBezTo>
                    <a:pt x="120" y="126"/>
                    <a:pt x="35" y="103"/>
                    <a:pt x="35" y="73"/>
                  </a:cubicBezTo>
                  <a:cubicBezTo>
                    <a:pt x="35" y="46"/>
                    <a:pt x="120" y="23"/>
                    <a:pt x="226" y="23"/>
                  </a:cubicBezTo>
                  <a:cubicBezTo>
                    <a:pt x="332" y="23"/>
                    <a:pt x="420" y="46"/>
                    <a:pt x="420" y="73"/>
                  </a:cubicBezTo>
                  <a:cubicBezTo>
                    <a:pt x="420" y="103"/>
                    <a:pt x="332" y="126"/>
                    <a:pt x="226"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25"/>
            <p:cNvSpPr>
              <a:spLocks noEditPoints="1"/>
            </p:cNvSpPr>
            <p:nvPr/>
          </p:nvSpPr>
          <p:spPr bwMode="auto">
            <a:xfrm>
              <a:off x="6050" y="1517"/>
              <a:ext cx="934" cy="1273"/>
            </a:xfrm>
            <a:custGeom>
              <a:avLst/>
              <a:gdLst>
                <a:gd name="T0" fmla="*/ 337 w 395"/>
                <a:gd name="T1" fmla="*/ 0 h 538"/>
                <a:gd name="T2" fmla="*/ 58 w 395"/>
                <a:gd name="T3" fmla="*/ 0 h 538"/>
                <a:gd name="T4" fmla="*/ 0 w 395"/>
                <a:gd name="T5" fmla="*/ 57 h 538"/>
                <a:gd name="T6" fmla="*/ 0 w 395"/>
                <a:gd name="T7" fmla="*/ 481 h 538"/>
                <a:gd name="T8" fmla="*/ 58 w 395"/>
                <a:gd name="T9" fmla="*/ 538 h 538"/>
                <a:gd name="T10" fmla="*/ 337 w 395"/>
                <a:gd name="T11" fmla="*/ 538 h 538"/>
                <a:gd name="T12" fmla="*/ 395 w 395"/>
                <a:gd name="T13" fmla="*/ 481 h 538"/>
                <a:gd name="T14" fmla="*/ 395 w 395"/>
                <a:gd name="T15" fmla="*/ 57 h 538"/>
                <a:gd name="T16" fmla="*/ 337 w 395"/>
                <a:gd name="T17" fmla="*/ 0 h 538"/>
                <a:gd name="T18" fmla="*/ 363 w 395"/>
                <a:gd name="T19" fmla="*/ 421 h 538"/>
                <a:gd name="T20" fmla="*/ 337 w 395"/>
                <a:gd name="T21" fmla="*/ 444 h 538"/>
                <a:gd name="T22" fmla="*/ 58 w 395"/>
                <a:gd name="T23" fmla="*/ 444 h 538"/>
                <a:gd name="T24" fmla="*/ 35 w 395"/>
                <a:gd name="T25" fmla="*/ 421 h 538"/>
                <a:gd name="T26" fmla="*/ 35 w 395"/>
                <a:gd name="T27" fmla="*/ 57 h 538"/>
                <a:gd name="T28" fmla="*/ 58 w 395"/>
                <a:gd name="T29" fmla="*/ 32 h 538"/>
                <a:gd name="T30" fmla="*/ 337 w 395"/>
                <a:gd name="T31" fmla="*/ 32 h 538"/>
                <a:gd name="T32" fmla="*/ 363 w 395"/>
                <a:gd name="T33" fmla="*/ 57 h 538"/>
                <a:gd name="T34" fmla="*/ 363 w 395"/>
                <a:gd name="T35" fmla="*/ 421 h 538"/>
                <a:gd name="T36" fmla="*/ 363 w 395"/>
                <a:gd name="T37" fmla="*/ 42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5" h="538">
                  <a:moveTo>
                    <a:pt x="337" y="0"/>
                  </a:moveTo>
                  <a:cubicBezTo>
                    <a:pt x="58" y="0"/>
                    <a:pt x="58" y="0"/>
                    <a:pt x="58" y="0"/>
                  </a:cubicBezTo>
                  <a:cubicBezTo>
                    <a:pt x="25" y="0"/>
                    <a:pt x="0" y="25"/>
                    <a:pt x="0" y="57"/>
                  </a:cubicBezTo>
                  <a:cubicBezTo>
                    <a:pt x="0" y="481"/>
                    <a:pt x="0" y="481"/>
                    <a:pt x="0" y="481"/>
                  </a:cubicBezTo>
                  <a:cubicBezTo>
                    <a:pt x="0" y="513"/>
                    <a:pt x="25" y="538"/>
                    <a:pt x="58" y="538"/>
                  </a:cubicBezTo>
                  <a:cubicBezTo>
                    <a:pt x="337" y="538"/>
                    <a:pt x="337" y="538"/>
                    <a:pt x="337" y="538"/>
                  </a:cubicBezTo>
                  <a:cubicBezTo>
                    <a:pt x="370" y="538"/>
                    <a:pt x="395" y="513"/>
                    <a:pt x="395" y="481"/>
                  </a:cubicBezTo>
                  <a:cubicBezTo>
                    <a:pt x="395" y="57"/>
                    <a:pt x="395" y="57"/>
                    <a:pt x="395" y="57"/>
                  </a:cubicBezTo>
                  <a:cubicBezTo>
                    <a:pt x="395" y="25"/>
                    <a:pt x="370" y="0"/>
                    <a:pt x="337" y="0"/>
                  </a:cubicBezTo>
                  <a:moveTo>
                    <a:pt x="363" y="421"/>
                  </a:moveTo>
                  <a:cubicBezTo>
                    <a:pt x="363" y="432"/>
                    <a:pt x="351" y="444"/>
                    <a:pt x="337" y="444"/>
                  </a:cubicBezTo>
                  <a:cubicBezTo>
                    <a:pt x="58" y="444"/>
                    <a:pt x="58" y="444"/>
                    <a:pt x="58" y="444"/>
                  </a:cubicBezTo>
                  <a:cubicBezTo>
                    <a:pt x="44" y="444"/>
                    <a:pt x="35" y="432"/>
                    <a:pt x="35" y="421"/>
                  </a:cubicBezTo>
                  <a:cubicBezTo>
                    <a:pt x="35" y="57"/>
                    <a:pt x="35" y="57"/>
                    <a:pt x="35" y="57"/>
                  </a:cubicBezTo>
                  <a:cubicBezTo>
                    <a:pt x="35" y="43"/>
                    <a:pt x="44" y="32"/>
                    <a:pt x="58" y="32"/>
                  </a:cubicBezTo>
                  <a:cubicBezTo>
                    <a:pt x="337" y="32"/>
                    <a:pt x="337" y="32"/>
                    <a:pt x="337" y="32"/>
                  </a:cubicBezTo>
                  <a:cubicBezTo>
                    <a:pt x="351" y="32"/>
                    <a:pt x="363" y="43"/>
                    <a:pt x="363" y="57"/>
                  </a:cubicBezTo>
                  <a:cubicBezTo>
                    <a:pt x="363" y="421"/>
                    <a:pt x="363" y="421"/>
                    <a:pt x="363" y="421"/>
                  </a:cubicBezTo>
                  <a:cubicBezTo>
                    <a:pt x="363" y="421"/>
                    <a:pt x="363" y="421"/>
                    <a:pt x="363" y="4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Oval 26"/>
            <p:cNvSpPr>
              <a:spLocks noChangeArrowheads="1"/>
            </p:cNvSpPr>
            <p:nvPr/>
          </p:nvSpPr>
          <p:spPr bwMode="auto">
            <a:xfrm>
              <a:off x="6313"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Oval 27"/>
            <p:cNvSpPr>
              <a:spLocks noChangeArrowheads="1"/>
            </p:cNvSpPr>
            <p:nvPr/>
          </p:nvSpPr>
          <p:spPr bwMode="auto">
            <a:xfrm>
              <a:off x="6646" y="2626"/>
              <a:ext cx="76"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Oval 28"/>
            <p:cNvSpPr>
              <a:spLocks noChangeArrowheads="1"/>
            </p:cNvSpPr>
            <p:nvPr/>
          </p:nvSpPr>
          <p:spPr bwMode="auto">
            <a:xfrm>
              <a:off x="6481" y="2626"/>
              <a:ext cx="78" cy="7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29"/>
            <p:cNvSpPr>
              <a:spLocks/>
            </p:cNvSpPr>
            <p:nvPr/>
          </p:nvSpPr>
          <p:spPr bwMode="auto">
            <a:xfrm>
              <a:off x="2247" y="3433"/>
              <a:ext cx="648" cy="232"/>
            </a:xfrm>
            <a:custGeom>
              <a:avLst/>
              <a:gdLst>
                <a:gd name="T0" fmla="*/ 0 w 274"/>
                <a:gd name="T1" fmla="*/ 98 h 98"/>
                <a:gd name="T2" fmla="*/ 33 w 274"/>
                <a:gd name="T3" fmla="*/ 89 h 98"/>
                <a:gd name="T4" fmla="*/ 251 w 274"/>
                <a:gd name="T5" fmla="*/ 89 h 98"/>
                <a:gd name="T6" fmla="*/ 274 w 274"/>
                <a:gd name="T7" fmla="*/ 94 h 98"/>
                <a:gd name="T8" fmla="*/ 244 w 274"/>
                <a:gd name="T9" fmla="*/ 34 h 98"/>
                <a:gd name="T10" fmla="*/ 188 w 274"/>
                <a:gd name="T11" fmla="*/ 0 h 98"/>
                <a:gd name="T12" fmla="*/ 91 w 274"/>
                <a:gd name="T13" fmla="*/ 0 h 98"/>
                <a:gd name="T14" fmla="*/ 35 w 274"/>
                <a:gd name="T15" fmla="*/ 34 h 98"/>
                <a:gd name="T16" fmla="*/ 0 w 274"/>
                <a:gd name="T17" fmla="*/ 98 h 98"/>
                <a:gd name="T18" fmla="*/ 0 w 27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98">
                  <a:moveTo>
                    <a:pt x="0" y="98"/>
                  </a:moveTo>
                  <a:cubicBezTo>
                    <a:pt x="10" y="91"/>
                    <a:pt x="21" y="89"/>
                    <a:pt x="33" y="89"/>
                  </a:cubicBezTo>
                  <a:cubicBezTo>
                    <a:pt x="251" y="89"/>
                    <a:pt x="251" y="89"/>
                    <a:pt x="251" y="89"/>
                  </a:cubicBezTo>
                  <a:cubicBezTo>
                    <a:pt x="258" y="89"/>
                    <a:pt x="267" y="91"/>
                    <a:pt x="274" y="94"/>
                  </a:cubicBezTo>
                  <a:cubicBezTo>
                    <a:pt x="244" y="34"/>
                    <a:pt x="244" y="34"/>
                    <a:pt x="244" y="34"/>
                  </a:cubicBezTo>
                  <a:cubicBezTo>
                    <a:pt x="235" y="16"/>
                    <a:pt x="209" y="0"/>
                    <a:pt x="188" y="0"/>
                  </a:cubicBezTo>
                  <a:cubicBezTo>
                    <a:pt x="91" y="0"/>
                    <a:pt x="91" y="0"/>
                    <a:pt x="91" y="0"/>
                  </a:cubicBezTo>
                  <a:cubicBezTo>
                    <a:pt x="70" y="0"/>
                    <a:pt x="44" y="16"/>
                    <a:pt x="35" y="34"/>
                  </a:cubicBezTo>
                  <a:cubicBezTo>
                    <a:pt x="0" y="98"/>
                    <a:pt x="0" y="98"/>
                    <a:pt x="0" y="98"/>
                  </a:cubicBezTo>
                  <a:cubicBezTo>
                    <a:pt x="0" y="98"/>
                    <a:pt x="0" y="98"/>
                    <a:pt x="0"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0"/>
            <p:cNvSpPr>
              <a:spLocks noEditPoints="1"/>
            </p:cNvSpPr>
            <p:nvPr/>
          </p:nvSpPr>
          <p:spPr bwMode="auto">
            <a:xfrm>
              <a:off x="2233" y="3688"/>
              <a:ext cx="693" cy="1176"/>
            </a:xfrm>
            <a:custGeom>
              <a:avLst/>
              <a:gdLst>
                <a:gd name="T0" fmla="*/ 275 w 293"/>
                <a:gd name="T1" fmla="*/ 5 h 497"/>
                <a:gd name="T2" fmla="*/ 256 w 293"/>
                <a:gd name="T3" fmla="*/ 0 h 497"/>
                <a:gd name="T4" fmla="*/ 39 w 293"/>
                <a:gd name="T5" fmla="*/ 0 h 497"/>
                <a:gd name="T6" fmla="*/ 20 w 293"/>
                <a:gd name="T7" fmla="*/ 5 h 497"/>
                <a:gd name="T8" fmla="*/ 0 w 293"/>
                <a:gd name="T9" fmla="*/ 39 h 497"/>
                <a:gd name="T10" fmla="*/ 0 w 293"/>
                <a:gd name="T11" fmla="*/ 458 h 497"/>
                <a:gd name="T12" fmla="*/ 39 w 293"/>
                <a:gd name="T13" fmla="*/ 497 h 497"/>
                <a:gd name="T14" fmla="*/ 256 w 293"/>
                <a:gd name="T15" fmla="*/ 497 h 497"/>
                <a:gd name="T16" fmla="*/ 293 w 293"/>
                <a:gd name="T17" fmla="*/ 458 h 497"/>
                <a:gd name="T18" fmla="*/ 293 w 293"/>
                <a:gd name="T19" fmla="*/ 39 h 497"/>
                <a:gd name="T20" fmla="*/ 275 w 293"/>
                <a:gd name="T21" fmla="*/ 5 h 497"/>
                <a:gd name="T22" fmla="*/ 243 w 293"/>
                <a:gd name="T23" fmla="*/ 414 h 497"/>
                <a:gd name="T24" fmla="*/ 67 w 293"/>
                <a:gd name="T25" fmla="*/ 414 h 497"/>
                <a:gd name="T26" fmla="*/ 51 w 293"/>
                <a:gd name="T27" fmla="*/ 398 h 497"/>
                <a:gd name="T28" fmla="*/ 67 w 293"/>
                <a:gd name="T29" fmla="*/ 382 h 497"/>
                <a:gd name="T30" fmla="*/ 243 w 293"/>
                <a:gd name="T31" fmla="*/ 382 h 497"/>
                <a:gd name="T32" fmla="*/ 256 w 293"/>
                <a:gd name="T33" fmla="*/ 398 h 497"/>
                <a:gd name="T34" fmla="*/ 243 w 293"/>
                <a:gd name="T35" fmla="*/ 414 h 497"/>
                <a:gd name="T36" fmla="*/ 243 w 293"/>
                <a:gd name="T37" fmla="*/ 343 h 497"/>
                <a:gd name="T38" fmla="*/ 67 w 293"/>
                <a:gd name="T39" fmla="*/ 343 h 497"/>
                <a:gd name="T40" fmla="*/ 51 w 293"/>
                <a:gd name="T41" fmla="*/ 329 h 497"/>
                <a:gd name="T42" fmla="*/ 67 w 293"/>
                <a:gd name="T43" fmla="*/ 313 h 497"/>
                <a:gd name="T44" fmla="*/ 243 w 293"/>
                <a:gd name="T45" fmla="*/ 313 h 497"/>
                <a:gd name="T46" fmla="*/ 256 w 293"/>
                <a:gd name="T47" fmla="*/ 329 h 497"/>
                <a:gd name="T48" fmla="*/ 243 w 293"/>
                <a:gd name="T49" fmla="*/ 343 h 497"/>
                <a:gd name="T50" fmla="*/ 243 w 293"/>
                <a:gd name="T51" fmla="*/ 274 h 497"/>
                <a:gd name="T52" fmla="*/ 67 w 293"/>
                <a:gd name="T53" fmla="*/ 274 h 497"/>
                <a:gd name="T54" fmla="*/ 51 w 293"/>
                <a:gd name="T55" fmla="*/ 258 h 497"/>
                <a:gd name="T56" fmla="*/ 67 w 293"/>
                <a:gd name="T57" fmla="*/ 244 h 497"/>
                <a:gd name="T58" fmla="*/ 243 w 293"/>
                <a:gd name="T59" fmla="*/ 244 h 497"/>
                <a:gd name="T60" fmla="*/ 256 w 293"/>
                <a:gd name="T61" fmla="*/ 258 h 497"/>
                <a:gd name="T62" fmla="*/ 243 w 293"/>
                <a:gd name="T63" fmla="*/ 274 h 497"/>
                <a:gd name="T64" fmla="*/ 236 w 293"/>
                <a:gd name="T65" fmla="*/ 92 h 497"/>
                <a:gd name="T66" fmla="*/ 215 w 293"/>
                <a:gd name="T67" fmla="*/ 72 h 497"/>
                <a:gd name="T68" fmla="*/ 236 w 293"/>
                <a:gd name="T69" fmla="*/ 51 h 497"/>
                <a:gd name="T70" fmla="*/ 256 w 293"/>
                <a:gd name="T71" fmla="*/ 72 h 497"/>
                <a:gd name="T72" fmla="*/ 236 w 293"/>
                <a:gd name="T73" fmla="*/ 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3" h="497">
                  <a:moveTo>
                    <a:pt x="275" y="5"/>
                  </a:moveTo>
                  <a:cubicBezTo>
                    <a:pt x="268" y="3"/>
                    <a:pt x="263" y="0"/>
                    <a:pt x="256" y="0"/>
                  </a:cubicBezTo>
                  <a:cubicBezTo>
                    <a:pt x="39" y="0"/>
                    <a:pt x="39" y="0"/>
                    <a:pt x="39" y="0"/>
                  </a:cubicBezTo>
                  <a:cubicBezTo>
                    <a:pt x="32" y="0"/>
                    <a:pt x="25" y="3"/>
                    <a:pt x="20" y="5"/>
                  </a:cubicBezTo>
                  <a:cubicBezTo>
                    <a:pt x="9" y="12"/>
                    <a:pt x="0" y="23"/>
                    <a:pt x="0" y="39"/>
                  </a:cubicBezTo>
                  <a:cubicBezTo>
                    <a:pt x="0" y="458"/>
                    <a:pt x="0" y="458"/>
                    <a:pt x="0" y="458"/>
                  </a:cubicBezTo>
                  <a:cubicBezTo>
                    <a:pt x="0" y="478"/>
                    <a:pt x="18" y="497"/>
                    <a:pt x="39" y="497"/>
                  </a:cubicBezTo>
                  <a:cubicBezTo>
                    <a:pt x="256" y="497"/>
                    <a:pt x="256" y="497"/>
                    <a:pt x="256" y="497"/>
                  </a:cubicBezTo>
                  <a:cubicBezTo>
                    <a:pt x="277" y="497"/>
                    <a:pt x="293" y="478"/>
                    <a:pt x="293" y="458"/>
                  </a:cubicBezTo>
                  <a:cubicBezTo>
                    <a:pt x="293" y="39"/>
                    <a:pt x="293" y="39"/>
                    <a:pt x="293" y="39"/>
                  </a:cubicBezTo>
                  <a:cubicBezTo>
                    <a:pt x="293" y="23"/>
                    <a:pt x="287" y="12"/>
                    <a:pt x="275" y="5"/>
                  </a:cubicBezTo>
                  <a:moveTo>
                    <a:pt x="243" y="414"/>
                  </a:moveTo>
                  <a:cubicBezTo>
                    <a:pt x="67" y="414"/>
                    <a:pt x="67" y="414"/>
                    <a:pt x="67" y="414"/>
                  </a:cubicBezTo>
                  <a:cubicBezTo>
                    <a:pt x="57" y="414"/>
                    <a:pt x="51" y="407"/>
                    <a:pt x="51" y="398"/>
                  </a:cubicBezTo>
                  <a:cubicBezTo>
                    <a:pt x="51" y="389"/>
                    <a:pt x="57" y="382"/>
                    <a:pt x="67" y="382"/>
                  </a:cubicBezTo>
                  <a:cubicBezTo>
                    <a:pt x="243" y="382"/>
                    <a:pt x="243" y="382"/>
                    <a:pt x="243" y="382"/>
                  </a:cubicBezTo>
                  <a:cubicBezTo>
                    <a:pt x="249" y="382"/>
                    <a:pt x="256" y="389"/>
                    <a:pt x="256" y="398"/>
                  </a:cubicBezTo>
                  <a:cubicBezTo>
                    <a:pt x="256" y="407"/>
                    <a:pt x="249" y="414"/>
                    <a:pt x="243" y="414"/>
                  </a:cubicBezTo>
                  <a:moveTo>
                    <a:pt x="243" y="343"/>
                  </a:moveTo>
                  <a:cubicBezTo>
                    <a:pt x="67" y="343"/>
                    <a:pt x="67" y="343"/>
                    <a:pt x="67" y="343"/>
                  </a:cubicBezTo>
                  <a:cubicBezTo>
                    <a:pt x="57" y="343"/>
                    <a:pt x="51" y="336"/>
                    <a:pt x="51" y="329"/>
                  </a:cubicBezTo>
                  <a:cubicBezTo>
                    <a:pt x="51" y="320"/>
                    <a:pt x="57" y="313"/>
                    <a:pt x="67" y="313"/>
                  </a:cubicBezTo>
                  <a:cubicBezTo>
                    <a:pt x="243" y="313"/>
                    <a:pt x="243" y="313"/>
                    <a:pt x="243" y="313"/>
                  </a:cubicBezTo>
                  <a:cubicBezTo>
                    <a:pt x="249" y="313"/>
                    <a:pt x="256" y="320"/>
                    <a:pt x="256" y="329"/>
                  </a:cubicBezTo>
                  <a:cubicBezTo>
                    <a:pt x="256" y="336"/>
                    <a:pt x="249" y="343"/>
                    <a:pt x="243" y="343"/>
                  </a:cubicBezTo>
                  <a:moveTo>
                    <a:pt x="243" y="274"/>
                  </a:moveTo>
                  <a:cubicBezTo>
                    <a:pt x="67" y="274"/>
                    <a:pt x="67" y="274"/>
                    <a:pt x="67" y="274"/>
                  </a:cubicBezTo>
                  <a:cubicBezTo>
                    <a:pt x="57" y="274"/>
                    <a:pt x="51" y="267"/>
                    <a:pt x="51" y="258"/>
                  </a:cubicBezTo>
                  <a:cubicBezTo>
                    <a:pt x="51" y="251"/>
                    <a:pt x="57" y="244"/>
                    <a:pt x="67" y="244"/>
                  </a:cubicBezTo>
                  <a:cubicBezTo>
                    <a:pt x="243" y="244"/>
                    <a:pt x="243" y="244"/>
                    <a:pt x="243" y="244"/>
                  </a:cubicBezTo>
                  <a:cubicBezTo>
                    <a:pt x="249" y="244"/>
                    <a:pt x="256" y="251"/>
                    <a:pt x="256" y="258"/>
                  </a:cubicBezTo>
                  <a:cubicBezTo>
                    <a:pt x="256" y="267"/>
                    <a:pt x="249" y="274"/>
                    <a:pt x="243" y="274"/>
                  </a:cubicBezTo>
                  <a:moveTo>
                    <a:pt x="236" y="92"/>
                  </a:moveTo>
                  <a:cubicBezTo>
                    <a:pt x="224" y="92"/>
                    <a:pt x="215" y="83"/>
                    <a:pt x="215" y="72"/>
                  </a:cubicBezTo>
                  <a:cubicBezTo>
                    <a:pt x="215" y="60"/>
                    <a:pt x="224" y="51"/>
                    <a:pt x="236" y="51"/>
                  </a:cubicBezTo>
                  <a:cubicBezTo>
                    <a:pt x="247" y="51"/>
                    <a:pt x="256" y="60"/>
                    <a:pt x="256" y="72"/>
                  </a:cubicBezTo>
                  <a:cubicBezTo>
                    <a:pt x="256" y="83"/>
                    <a:pt x="247" y="92"/>
                    <a:pt x="236" y="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70505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700" fill="hold"/>
                                        <p:tgtEl>
                                          <p:spTgt spid="62"/>
                                        </p:tgtEl>
                                        <p:attrNameLst>
                                          <p:attrName>ppt_x</p:attrName>
                                        </p:attrNameLst>
                                      </p:cBhvr>
                                      <p:tavLst>
                                        <p:tav tm="0">
                                          <p:val>
                                            <p:strVal val="0-#ppt_w/2"/>
                                          </p:val>
                                        </p:tav>
                                        <p:tav tm="100000">
                                          <p:val>
                                            <p:strVal val="#ppt_x"/>
                                          </p:val>
                                        </p:tav>
                                      </p:tavLst>
                                    </p:anim>
                                    <p:anim calcmode="lin" valueType="num">
                                      <p:cBhvr additive="base">
                                        <p:cTn id="11" dur="7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700" fill="hold"/>
                                        <p:tgtEl>
                                          <p:spTgt spid="63"/>
                                        </p:tgtEl>
                                        <p:attrNameLst>
                                          <p:attrName>ppt_x</p:attrName>
                                        </p:attrNameLst>
                                      </p:cBhvr>
                                      <p:tavLst>
                                        <p:tav tm="0">
                                          <p:val>
                                            <p:strVal val="0-#ppt_w/2"/>
                                          </p:val>
                                        </p:tav>
                                        <p:tav tm="100000">
                                          <p:val>
                                            <p:strVal val="#ppt_x"/>
                                          </p:val>
                                        </p:tav>
                                      </p:tavLst>
                                    </p:anim>
                                    <p:anim calcmode="lin" valueType="num">
                                      <p:cBhvr additive="base">
                                        <p:cTn id="20" dur="7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700" fill="hold"/>
                                        <p:tgtEl>
                                          <p:spTgt spid="64"/>
                                        </p:tgtEl>
                                        <p:attrNameLst>
                                          <p:attrName>ppt_x</p:attrName>
                                        </p:attrNameLst>
                                      </p:cBhvr>
                                      <p:tavLst>
                                        <p:tav tm="0">
                                          <p:val>
                                            <p:strVal val="0-#ppt_w/2"/>
                                          </p:val>
                                        </p:tav>
                                        <p:tav tm="100000">
                                          <p:val>
                                            <p:strVal val="#ppt_x"/>
                                          </p:val>
                                        </p:tav>
                                      </p:tavLst>
                                    </p:anim>
                                    <p:anim calcmode="lin" valueType="num">
                                      <p:cBhvr additive="base">
                                        <p:cTn id="29" dur="7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2" presetClass="entr" presetSubtype="8" decel="10000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700" fill="hold"/>
                                        <p:tgtEl>
                                          <p:spTgt spid="65"/>
                                        </p:tgtEl>
                                        <p:attrNameLst>
                                          <p:attrName>ppt_x</p:attrName>
                                        </p:attrNameLst>
                                      </p:cBhvr>
                                      <p:tavLst>
                                        <p:tav tm="0">
                                          <p:val>
                                            <p:strVal val="0-#ppt_w/2"/>
                                          </p:val>
                                        </p:tav>
                                        <p:tav tm="100000">
                                          <p:val>
                                            <p:strVal val="#ppt_x"/>
                                          </p:val>
                                        </p:tav>
                                      </p:tavLst>
                                    </p:anim>
                                    <p:anim calcmode="lin" valueType="num">
                                      <p:cBhvr additive="base">
                                        <p:cTn id="38" dur="7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2" presetClass="entr" presetSubtype="8" decel="10000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700" fill="hold"/>
                                        <p:tgtEl>
                                          <p:spTgt spid="61"/>
                                        </p:tgtEl>
                                        <p:attrNameLst>
                                          <p:attrName>ppt_x</p:attrName>
                                        </p:attrNameLst>
                                      </p:cBhvr>
                                      <p:tavLst>
                                        <p:tav tm="0">
                                          <p:val>
                                            <p:strVal val="0-#ppt_w/2"/>
                                          </p:val>
                                        </p:tav>
                                        <p:tav tm="100000">
                                          <p:val>
                                            <p:strVal val="#ppt_x"/>
                                          </p:val>
                                        </p:tav>
                                      </p:tavLst>
                                    </p:anim>
                                    <p:anim calcmode="lin" valueType="num">
                                      <p:cBhvr additive="base">
                                        <p:cTn id="47" dur="7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5" grpId="0" animBg="1"/>
      <p:bldP spid="86" grpId="0" animBg="1"/>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 Current state of Web and Services</a:t>
            </a:r>
            <a:endParaRPr lang="en-US" dirty="0"/>
          </a:p>
        </p:txBody>
      </p:sp>
      <p:sp>
        <p:nvSpPr>
          <p:cNvPr id="20" name="3 arrow"/>
          <p:cNvSpPr/>
          <p:nvPr/>
        </p:nvSpPr>
        <p:spPr bwMode="auto">
          <a:xfrm>
            <a:off x="2118244" y="1777076"/>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Standards</a:t>
            </a:r>
          </a:p>
          <a:p>
            <a:pPr defTabSz="913862"/>
            <a:r>
              <a:rPr lang="en-US" sz="2400" kern="0" dirty="0" smtClean="0">
                <a:gradFill>
                  <a:gsLst>
                    <a:gs pos="9583">
                      <a:srgbClr val="FFFFFF"/>
                    </a:gs>
                    <a:gs pos="24000">
                      <a:srgbClr val="FFFFFF"/>
                    </a:gs>
                  </a:gsLst>
                  <a:lin ang="5400000" scaled="0"/>
                </a:gradFill>
              </a:rPr>
              <a:t>based</a:t>
            </a:r>
            <a:endParaRPr lang="en-US" sz="2400" kern="0" dirty="0">
              <a:gradFill>
                <a:gsLst>
                  <a:gs pos="9583">
                    <a:srgbClr val="FFFFFF"/>
                  </a:gs>
                  <a:gs pos="24000">
                    <a:srgbClr val="FFFFFF"/>
                  </a:gs>
                </a:gsLst>
                <a:lin ang="5400000" scaled="0"/>
              </a:gradFill>
            </a:endParaRPr>
          </a:p>
        </p:txBody>
      </p:sp>
      <p:sp>
        <p:nvSpPr>
          <p:cNvPr id="21" name="Oval 20"/>
          <p:cNvSpPr/>
          <p:nvPr/>
        </p:nvSpPr>
        <p:spPr bwMode="auto">
          <a:xfrm>
            <a:off x="809031" y="1527639"/>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Chevron 21"/>
          <p:cNvSpPr/>
          <p:nvPr/>
        </p:nvSpPr>
        <p:spPr bwMode="auto">
          <a:xfrm>
            <a:off x="4851548" y="1777076"/>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Productivity of Visual Studio + Flexibility of Web</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Interactive HTML / CSS tools for web apps that look and behave the same across any browser</a:t>
            </a:r>
          </a:p>
        </p:txBody>
      </p:sp>
      <p:sp>
        <p:nvSpPr>
          <p:cNvPr id="23" name="Freeform 6"/>
          <p:cNvSpPr>
            <a:spLocks noEditPoints="1"/>
          </p:cNvSpPr>
          <p:nvPr/>
        </p:nvSpPr>
        <p:spPr bwMode="auto">
          <a:xfrm>
            <a:off x="1197604" y="1884072"/>
            <a:ext cx="777810" cy="882729"/>
          </a:xfrm>
          <a:custGeom>
            <a:avLst/>
            <a:gdLst>
              <a:gd name="T0" fmla="*/ 0 w 14953"/>
              <a:gd name="T1" fmla="*/ 0 h 16970"/>
              <a:gd name="T2" fmla="*/ 1361 w 14953"/>
              <a:gd name="T3" fmla="*/ 15274 h 16970"/>
              <a:gd name="T4" fmla="*/ 7472 w 14953"/>
              <a:gd name="T5" fmla="*/ 16970 h 16970"/>
              <a:gd name="T6" fmla="*/ 13590 w 14953"/>
              <a:gd name="T7" fmla="*/ 15274 h 16970"/>
              <a:gd name="T8" fmla="*/ 14953 w 14953"/>
              <a:gd name="T9" fmla="*/ 0 h 16970"/>
              <a:gd name="T10" fmla="*/ 0 w 14953"/>
              <a:gd name="T11" fmla="*/ 0 h 16970"/>
              <a:gd name="T12" fmla="*/ 12000 w 14953"/>
              <a:gd name="T13" fmla="*/ 4996 h 16970"/>
              <a:gd name="T14" fmla="*/ 11996 w 14953"/>
              <a:gd name="T15" fmla="*/ 4996 h 16970"/>
              <a:gd name="T16" fmla="*/ 4831 w 14953"/>
              <a:gd name="T17" fmla="*/ 4996 h 16970"/>
              <a:gd name="T18" fmla="*/ 5004 w 14953"/>
              <a:gd name="T19" fmla="*/ 6914 h 16970"/>
              <a:gd name="T20" fmla="*/ 11830 w 14953"/>
              <a:gd name="T21" fmla="*/ 6914 h 16970"/>
              <a:gd name="T22" fmla="*/ 11315 w 14953"/>
              <a:gd name="T23" fmla="*/ 12664 h 16970"/>
              <a:gd name="T24" fmla="*/ 7474 w 14953"/>
              <a:gd name="T25" fmla="*/ 13729 h 16970"/>
              <a:gd name="T26" fmla="*/ 3636 w 14953"/>
              <a:gd name="T27" fmla="*/ 12664 h 16970"/>
              <a:gd name="T28" fmla="*/ 3369 w 14953"/>
              <a:gd name="T29" fmla="*/ 9657 h 16970"/>
              <a:gd name="T30" fmla="*/ 5249 w 14953"/>
              <a:gd name="T31" fmla="*/ 9657 h 16970"/>
              <a:gd name="T32" fmla="*/ 5389 w 14953"/>
              <a:gd name="T33" fmla="*/ 11218 h 16970"/>
              <a:gd name="T34" fmla="*/ 7474 w 14953"/>
              <a:gd name="T35" fmla="*/ 11780 h 16970"/>
              <a:gd name="T36" fmla="*/ 9565 w 14953"/>
              <a:gd name="T37" fmla="*/ 11216 h 16970"/>
              <a:gd name="T38" fmla="*/ 9782 w 14953"/>
              <a:gd name="T39" fmla="*/ 8787 h 16970"/>
              <a:gd name="T40" fmla="*/ 3291 w 14953"/>
              <a:gd name="T41" fmla="*/ 8787 h 16970"/>
              <a:gd name="T42" fmla="*/ 2786 w 14953"/>
              <a:gd name="T43" fmla="*/ 3123 h 16970"/>
              <a:gd name="T44" fmla="*/ 12168 w 14953"/>
              <a:gd name="T45" fmla="*/ 3123 h 16970"/>
              <a:gd name="T46" fmla="*/ 12000 w 14953"/>
              <a:gd name="T47" fmla="*/ 4996 h 16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953" h="16970">
                <a:moveTo>
                  <a:pt x="0" y="0"/>
                </a:moveTo>
                <a:lnTo>
                  <a:pt x="1361" y="15274"/>
                </a:lnTo>
                <a:lnTo>
                  <a:pt x="7472" y="16970"/>
                </a:lnTo>
                <a:lnTo>
                  <a:pt x="13590" y="15274"/>
                </a:lnTo>
                <a:lnTo>
                  <a:pt x="14953" y="0"/>
                </a:lnTo>
                <a:lnTo>
                  <a:pt x="0" y="0"/>
                </a:lnTo>
                <a:close/>
                <a:moveTo>
                  <a:pt x="12000" y="4996"/>
                </a:moveTo>
                <a:lnTo>
                  <a:pt x="11996" y="4996"/>
                </a:lnTo>
                <a:lnTo>
                  <a:pt x="4831" y="4996"/>
                </a:lnTo>
                <a:lnTo>
                  <a:pt x="5004" y="6914"/>
                </a:lnTo>
                <a:lnTo>
                  <a:pt x="11830" y="6914"/>
                </a:lnTo>
                <a:lnTo>
                  <a:pt x="11315" y="12664"/>
                </a:lnTo>
                <a:lnTo>
                  <a:pt x="7474" y="13729"/>
                </a:lnTo>
                <a:lnTo>
                  <a:pt x="3636" y="12664"/>
                </a:lnTo>
                <a:lnTo>
                  <a:pt x="3369" y="9657"/>
                </a:lnTo>
                <a:lnTo>
                  <a:pt x="5249" y="9657"/>
                </a:lnTo>
                <a:lnTo>
                  <a:pt x="5389" y="11218"/>
                </a:lnTo>
                <a:lnTo>
                  <a:pt x="7474" y="11780"/>
                </a:lnTo>
                <a:lnTo>
                  <a:pt x="9565" y="11216"/>
                </a:lnTo>
                <a:lnTo>
                  <a:pt x="9782" y="8787"/>
                </a:lnTo>
                <a:lnTo>
                  <a:pt x="3291" y="8787"/>
                </a:lnTo>
                <a:lnTo>
                  <a:pt x="2786" y="3123"/>
                </a:lnTo>
                <a:lnTo>
                  <a:pt x="12168" y="3123"/>
                </a:lnTo>
                <a:lnTo>
                  <a:pt x="12000" y="4996"/>
                </a:ln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pPr defTabSz="914363">
              <a:defRPr/>
            </a:pPr>
            <a:endParaRPr lang="en-US" kern="0" smtClean="0">
              <a:solidFill>
                <a:srgbClr val="000000"/>
              </a:solidFill>
            </a:endParaRPr>
          </a:p>
        </p:txBody>
      </p:sp>
      <p:sp>
        <p:nvSpPr>
          <p:cNvPr id="24" name="3 arrow"/>
          <p:cNvSpPr/>
          <p:nvPr/>
        </p:nvSpPr>
        <p:spPr bwMode="auto">
          <a:xfrm>
            <a:off x="2118244" y="3555691"/>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Highly</a:t>
            </a:r>
          </a:p>
          <a:p>
            <a:pPr defTabSz="913862"/>
            <a:r>
              <a:rPr lang="en-US" sz="2400" kern="0" dirty="0" smtClean="0">
                <a:gradFill>
                  <a:gsLst>
                    <a:gs pos="9583">
                      <a:srgbClr val="FFFFFF"/>
                    </a:gs>
                    <a:gs pos="24000">
                      <a:srgbClr val="FFFFFF"/>
                    </a:gs>
                  </a:gsLst>
                  <a:lin ang="5400000" scaled="0"/>
                </a:gradFill>
              </a:rPr>
              <a:t>interactive apps</a:t>
            </a:r>
            <a:endParaRPr lang="en-US" sz="2400" kern="0" dirty="0">
              <a:gradFill>
                <a:gsLst>
                  <a:gs pos="9583">
                    <a:srgbClr val="FFFFFF"/>
                  </a:gs>
                  <a:gs pos="24000">
                    <a:srgbClr val="FFFFFF"/>
                  </a:gs>
                </a:gsLst>
                <a:lin ang="5400000" scaled="0"/>
              </a:gradFill>
            </a:endParaRPr>
          </a:p>
        </p:txBody>
      </p:sp>
      <p:sp>
        <p:nvSpPr>
          <p:cNvPr id="25" name="Oval 24"/>
          <p:cNvSpPr/>
          <p:nvPr/>
        </p:nvSpPr>
        <p:spPr bwMode="auto">
          <a:xfrm>
            <a:off x="809031" y="3306254"/>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hevron 25"/>
          <p:cNvSpPr/>
          <p:nvPr/>
        </p:nvSpPr>
        <p:spPr bwMode="auto">
          <a:xfrm>
            <a:off x="4851548" y="3555691"/>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Powerful tools and technologies for interactive apps</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Develop JavaScript/</a:t>
            </a:r>
            <a:r>
              <a:rPr lang="en-US" sz="1500" kern="0" spc="-23" dirty="0" err="1" smtClean="0">
                <a:solidFill>
                  <a:srgbClr val="000000">
                    <a:lumMod val="75000"/>
                    <a:lumOff val="25000"/>
                  </a:srgbClr>
                </a:solidFill>
                <a:latin typeface="Segoe UI Light"/>
              </a:rPr>
              <a:t>TypeScript</a:t>
            </a:r>
            <a:r>
              <a:rPr lang="en-US" sz="1500" kern="0" spc="-23" dirty="0" smtClean="0">
                <a:solidFill>
                  <a:srgbClr val="000000">
                    <a:lumMod val="75000"/>
                    <a:lumOff val="25000"/>
                  </a:srgbClr>
                </a:solidFill>
                <a:latin typeface="Segoe UI Light"/>
              </a:rPr>
              <a:t> complex logic with powerful editing, </a:t>
            </a:r>
            <a:r>
              <a:rPr lang="en-US" sz="1500" kern="0" spc="-23" dirty="0">
                <a:solidFill>
                  <a:srgbClr val="000000">
                    <a:lumMod val="75000"/>
                    <a:lumOff val="25000"/>
                  </a:srgbClr>
                </a:solidFill>
                <a:latin typeface="Segoe UI Light"/>
              </a:rPr>
              <a:t>debugging and </a:t>
            </a:r>
            <a:r>
              <a:rPr lang="en-US" sz="1500" kern="0" spc="-23" dirty="0" smtClean="0">
                <a:solidFill>
                  <a:srgbClr val="000000">
                    <a:lumMod val="75000"/>
                    <a:lumOff val="25000"/>
                  </a:srgbClr>
                </a:solidFill>
                <a:latin typeface="Segoe UI Light"/>
              </a:rPr>
              <a:t>diagnostics.</a:t>
            </a:r>
          </a:p>
        </p:txBody>
      </p:sp>
      <p:sp>
        <p:nvSpPr>
          <p:cNvPr id="30" name="3 arrow"/>
          <p:cNvSpPr/>
          <p:nvPr/>
        </p:nvSpPr>
        <p:spPr bwMode="auto">
          <a:xfrm>
            <a:off x="2118244" y="5360084"/>
            <a:ext cx="3132799" cy="1072426"/>
          </a:xfrm>
          <a:prstGeom prst="homePlate">
            <a:avLst/>
          </a:prstGeom>
          <a:solidFill>
            <a:srgbClr val="68217A"/>
          </a:solidFill>
          <a:ln w="25400" cap="flat" cmpd="sng" algn="ctr">
            <a:noFill/>
            <a:prstDash val="solid"/>
            <a:headEnd type="none" w="med" len="med"/>
            <a:tailEnd type="none" w="med" len="med"/>
          </a:ln>
          <a:effectLst/>
        </p:spPr>
        <p:txBody>
          <a:bodyPr vert="horz" wrap="square" lIns="548640" tIns="45696" rIns="91386" bIns="73109" numCol="1" rtlCol="0" anchor="ctr" anchorCtr="0" compatLnSpc="1">
            <a:prstTxWarp prst="textNoShape">
              <a:avLst/>
            </a:prstTxWarp>
          </a:bodyPr>
          <a:lstStyle/>
          <a:p>
            <a:pPr defTabSz="913862"/>
            <a:r>
              <a:rPr lang="en-US" sz="2400" kern="0" dirty="0" smtClean="0">
                <a:gradFill>
                  <a:gsLst>
                    <a:gs pos="9583">
                      <a:srgbClr val="FFFFFF"/>
                    </a:gs>
                    <a:gs pos="24000">
                      <a:srgbClr val="FFFFFF"/>
                    </a:gs>
                  </a:gsLst>
                  <a:lin ang="5400000" scaled="0"/>
                </a:gradFill>
              </a:rPr>
              <a:t>Suited for </a:t>
            </a:r>
          </a:p>
          <a:p>
            <a:pPr defTabSz="913862"/>
            <a:r>
              <a:rPr lang="en-US" sz="2400" kern="0" dirty="0" smtClean="0">
                <a:gradFill>
                  <a:gsLst>
                    <a:gs pos="9583">
                      <a:srgbClr val="FFFFFF"/>
                    </a:gs>
                    <a:gs pos="24000">
                      <a:srgbClr val="FFFFFF"/>
                    </a:gs>
                  </a:gsLst>
                  <a:lin ang="5400000" scaled="0"/>
                </a:gradFill>
              </a:rPr>
              <a:t>LOB apps</a:t>
            </a:r>
            <a:endParaRPr lang="en-US" sz="2400" kern="0" dirty="0">
              <a:gradFill>
                <a:gsLst>
                  <a:gs pos="9583">
                    <a:srgbClr val="FFFFFF"/>
                  </a:gs>
                  <a:gs pos="24000">
                    <a:srgbClr val="FFFFFF"/>
                  </a:gs>
                </a:gsLst>
                <a:lin ang="5400000" scaled="0"/>
              </a:gradFill>
            </a:endParaRPr>
          </a:p>
        </p:txBody>
      </p:sp>
      <p:sp>
        <p:nvSpPr>
          <p:cNvPr id="31" name="Oval 30"/>
          <p:cNvSpPr/>
          <p:nvPr/>
        </p:nvSpPr>
        <p:spPr bwMode="auto">
          <a:xfrm>
            <a:off x="809031" y="5110647"/>
            <a:ext cx="1554956" cy="1554956"/>
          </a:xfrm>
          <a:prstGeom prst="ellipse">
            <a:avLst/>
          </a:prstGeom>
          <a:solidFill>
            <a:schemeClr val="bg1"/>
          </a:solidFill>
          <a:ln w="76200">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Chevron 31"/>
          <p:cNvSpPr/>
          <p:nvPr/>
        </p:nvSpPr>
        <p:spPr bwMode="auto">
          <a:xfrm>
            <a:off x="4851548" y="5360084"/>
            <a:ext cx="6702641" cy="1072426"/>
          </a:xfrm>
          <a:prstGeom prst="chevron">
            <a:avLst>
              <a:gd name="adj" fmla="val 52773"/>
            </a:avLst>
          </a:prstGeom>
          <a:solidFill>
            <a:schemeClr val="bg1">
              <a:lumMod val="85000"/>
            </a:schemeClr>
          </a:solidFill>
          <a:ln w="25400" cap="flat" cmpd="sng" algn="ctr">
            <a:noFill/>
            <a:prstDash val="solid"/>
            <a:headEnd type="none" w="med" len="med"/>
            <a:tailEnd type="none" w="med" len="med"/>
          </a:ln>
          <a:effectLst/>
        </p:spPr>
        <p:txBody>
          <a:bodyPr vert="horz" wrap="square" lIns="91386"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i="1" kern="0" spc="-23" dirty="0" smtClean="0">
                <a:solidFill>
                  <a:srgbClr val="000000">
                    <a:lumMod val="75000"/>
                    <a:lumOff val="25000"/>
                  </a:srgbClr>
                </a:solidFill>
              </a:rPr>
              <a:t>Supports demanding needs of LOB apps</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Hybrid cloud requirements, flexibility, productivity, </a:t>
            </a:r>
          </a:p>
          <a:p>
            <a:pPr marL="116575" lvl="1" defTabSz="699419">
              <a:lnSpc>
                <a:spcPct val="90000"/>
              </a:lnSpc>
              <a:spcBef>
                <a:spcPts val="459"/>
              </a:spcBef>
              <a:buSzPct val="90000"/>
              <a:tabLst>
                <a:tab pos="233149" algn="l"/>
                <a:tab pos="480871" algn="l"/>
              </a:tabLst>
              <a:defRPr/>
            </a:pPr>
            <a:r>
              <a:rPr lang="en-US" sz="1500" kern="0" spc="-23" dirty="0" smtClean="0">
                <a:solidFill>
                  <a:srgbClr val="000000">
                    <a:lumMod val="75000"/>
                    <a:lumOff val="25000"/>
                  </a:srgbClr>
                </a:solidFill>
                <a:latin typeface="Segoe UI Light"/>
              </a:rPr>
              <a:t>Tools to develop and test complex web applications that scale. </a:t>
            </a:r>
          </a:p>
        </p:txBody>
      </p:sp>
      <p:sp>
        <p:nvSpPr>
          <p:cNvPr id="17" name="Rounded Rectangle 114"/>
          <p:cNvSpPr/>
          <p:nvPr/>
        </p:nvSpPr>
        <p:spPr bwMode="auto">
          <a:xfrm rot="221567" flipH="1">
            <a:off x="1179865" y="3647925"/>
            <a:ext cx="813287" cy="817107"/>
          </a:xfrm>
          <a:custGeom>
            <a:avLst/>
            <a:gdLst/>
            <a:ahLst/>
            <a:cxnLst/>
            <a:rect l="l" t="t" r="r" b="b"/>
            <a:pathLst>
              <a:path w="2827740" h="2841018">
                <a:moveTo>
                  <a:pt x="2117041" y="2272596"/>
                </a:moveTo>
                <a:cubicBezTo>
                  <a:pt x="2274182" y="2430255"/>
                  <a:pt x="2238127" y="2601798"/>
                  <a:pt x="2223679" y="2692721"/>
                </a:cubicBezTo>
                <a:cubicBezTo>
                  <a:pt x="2087867" y="2792948"/>
                  <a:pt x="1357746" y="2843650"/>
                  <a:pt x="1121506" y="2840913"/>
                </a:cubicBezTo>
                <a:cubicBezTo>
                  <a:pt x="1044789" y="2769727"/>
                  <a:pt x="974832" y="2713830"/>
                  <a:pt x="944068" y="2685198"/>
                </a:cubicBezTo>
                <a:lnTo>
                  <a:pt x="949266" y="2662763"/>
                </a:lnTo>
                <a:cubicBezTo>
                  <a:pt x="1037829" y="2646207"/>
                  <a:pt x="1103471" y="2652034"/>
                  <a:pt x="1192034" y="2635479"/>
                </a:cubicBezTo>
                <a:cubicBezTo>
                  <a:pt x="1195810" y="2689822"/>
                  <a:pt x="1161799" y="2763439"/>
                  <a:pt x="1197770" y="2758909"/>
                </a:cubicBezTo>
                <a:cubicBezTo>
                  <a:pt x="1219321" y="2617009"/>
                  <a:pt x="1247325" y="2486286"/>
                  <a:pt x="1070819" y="2355083"/>
                </a:cubicBezTo>
                <a:close/>
                <a:moveTo>
                  <a:pt x="880843" y="1369000"/>
                </a:moveTo>
                <a:lnTo>
                  <a:pt x="580558" y="1387799"/>
                </a:lnTo>
                <a:lnTo>
                  <a:pt x="592303" y="1748079"/>
                </a:lnTo>
                <a:lnTo>
                  <a:pt x="902911" y="1717220"/>
                </a:lnTo>
                <a:close/>
                <a:moveTo>
                  <a:pt x="1907670" y="1396424"/>
                </a:moveTo>
                <a:lnTo>
                  <a:pt x="1907670" y="1396424"/>
                </a:lnTo>
                <a:lnTo>
                  <a:pt x="1907670" y="1396425"/>
                </a:lnTo>
                <a:close/>
                <a:moveTo>
                  <a:pt x="2509109" y="1363418"/>
                </a:moveTo>
                <a:cubicBezTo>
                  <a:pt x="2527338" y="1363418"/>
                  <a:pt x="2542116" y="1378196"/>
                  <a:pt x="2542116" y="1396425"/>
                </a:cubicBezTo>
                <a:lnTo>
                  <a:pt x="2542115" y="1396425"/>
                </a:lnTo>
                <a:cubicBezTo>
                  <a:pt x="2542115" y="1414654"/>
                  <a:pt x="2527337" y="1429432"/>
                  <a:pt x="2509108" y="1429432"/>
                </a:cubicBezTo>
                <a:lnTo>
                  <a:pt x="1940677" y="1429431"/>
                </a:lnTo>
                <a:cubicBezTo>
                  <a:pt x="1922448" y="1429431"/>
                  <a:pt x="1907670" y="1414653"/>
                  <a:pt x="1907670" y="1396424"/>
                </a:cubicBezTo>
                <a:cubicBezTo>
                  <a:pt x="1907670" y="1378196"/>
                  <a:pt x="1922448" y="1363418"/>
                  <a:pt x="1940677" y="1363418"/>
                </a:cubicBezTo>
                <a:close/>
                <a:moveTo>
                  <a:pt x="1889465" y="1264749"/>
                </a:moveTo>
                <a:lnTo>
                  <a:pt x="1889465" y="1264749"/>
                </a:lnTo>
                <a:lnTo>
                  <a:pt x="1889465" y="1264750"/>
                </a:lnTo>
                <a:close/>
                <a:moveTo>
                  <a:pt x="2490904" y="1231743"/>
                </a:moveTo>
                <a:cubicBezTo>
                  <a:pt x="2509133" y="1231743"/>
                  <a:pt x="2523911" y="1246521"/>
                  <a:pt x="2523911" y="1264750"/>
                </a:cubicBezTo>
                <a:lnTo>
                  <a:pt x="2523910" y="1264750"/>
                </a:lnTo>
                <a:cubicBezTo>
                  <a:pt x="2523910" y="1282979"/>
                  <a:pt x="2509132" y="1297757"/>
                  <a:pt x="2490903" y="1297757"/>
                </a:cubicBezTo>
                <a:lnTo>
                  <a:pt x="1922472" y="1297756"/>
                </a:lnTo>
                <a:cubicBezTo>
                  <a:pt x="1904243" y="1297756"/>
                  <a:pt x="1889465" y="1282978"/>
                  <a:pt x="1889465" y="1264749"/>
                </a:cubicBezTo>
                <a:cubicBezTo>
                  <a:pt x="1889465" y="1246521"/>
                  <a:pt x="1904243" y="1231743"/>
                  <a:pt x="1922472" y="1231743"/>
                </a:cubicBezTo>
                <a:close/>
                <a:moveTo>
                  <a:pt x="1880465" y="1134574"/>
                </a:moveTo>
                <a:lnTo>
                  <a:pt x="1880465" y="1134575"/>
                </a:lnTo>
                <a:lnTo>
                  <a:pt x="1880465" y="1134575"/>
                </a:lnTo>
                <a:close/>
                <a:moveTo>
                  <a:pt x="2481904" y="1101568"/>
                </a:moveTo>
                <a:cubicBezTo>
                  <a:pt x="2500133" y="1101568"/>
                  <a:pt x="2514911" y="1116346"/>
                  <a:pt x="2514911" y="1134575"/>
                </a:cubicBezTo>
                <a:lnTo>
                  <a:pt x="2514910" y="1134575"/>
                </a:lnTo>
                <a:cubicBezTo>
                  <a:pt x="2514910" y="1152804"/>
                  <a:pt x="2500132" y="1167582"/>
                  <a:pt x="2481903" y="1167582"/>
                </a:cubicBezTo>
                <a:lnTo>
                  <a:pt x="1913472" y="1167581"/>
                </a:lnTo>
                <a:cubicBezTo>
                  <a:pt x="1895243" y="1167581"/>
                  <a:pt x="1880465" y="1152803"/>
                  <a:pt x="1880465" y="1134575"/>
                </a:cubicBezTo>
                <a:cubicBezTo>
                  <a:pt x="1880465" y="1116346"/>
                  <a:pt x="1895243" y="1101568"/>
                  <a:pt x="1913472" y="1101568"/>
                </a:cubicBezTo>
                <a:close/>
                <a:moveTo>
                  <a:pt x="1670888" y="1044901"/>
                </a:moveTo>
                <a:cubicBezTo>
                  <a:pt x="1745356" y="1115767"/>
                  <a:pt x="1792537" y="1219845"/>
                  <a:pt x="1794576" y="1336371"/>
                </a:cubicBezTo>
                <a:cubicBezTo>
                  <a:pt x="1796258" y="1432463"/>
                  <a:pt x="1766965" y="1521168"/>
                  <a:pt x="1715392" y="1589971"/>
                </a:cubicBezTo>
                <a:lnTo>
                  <a:pt x="1460652" y="1356165"/>
                </a:lnTo>
                <a:close/>
                <a:moveTo>
                  <a:pt x="850961" y="924919"/>
                </a:moveTo>
                <a:lnTo>
                  <a:pt x="558241" y="925116"/>
                </a:lnTo>
                <a:lnTo>
                  <a:pt x="575096" y="1304815"/>
                </a:lnTo>
                <a:lnTo>
                  <a:pt x="868839" y="1288776"/>
                </a:lnTo>
                <a:close/>
                <a:moveTo>
                  <a:pt x="1379551" y="949114"/>
                </a:moveTo>
                <a:lnTo>
                  <a:pt x="1446658" y="1376884"/>
                </a:lnTo>
                <a:lnTo>
                  <a:pt x="1446659" y="1376882"/>
                </a:lnTo>
                <a:lnTo>
                  <a:pt x="1446455" y="1380053"/>
                </a:lnTo>
                <a:lnTo>
                  <a:pt x="1699552" y="1611887"/>
                </a:lnTo>
                <a:cubicBezTo>
                  <a:pt x="1635404" y="1690619"/>
                  <a:pt x="1542531" y="1740316"/>
                  <a:pt x="1438617" y="1742134"/>
                </a:cubicBezTo>
                <a:cubicBezTo>
                  <a:pt x="1238165" y="1745642"/>
                  <a:pt x="1072537" y="1569664"/>
                  <a:pt x="1068677" y="1349075"/>
                </a:cubicBezTo>
                <a:cubicBezTo>
                  <a:pt x="1065113" y="1145421"/>
                  <a:pt x="1200678" y="974941"/>
                  <a:pt x="1379551" y="949114"/>
                </a:cubicBezTo>
                <a:close/>
                <a:moveTo>
                  <a:pt x="2446737" y="687457"/>
                </a:moveTo>
                <a:lnTo>
                  <a:pt x="903247" y="643293"/>
                </a:lnTo>
                <a:lnTo>
                  <a:pt x="906180" y="700861"/>
                </a:lnTo>
                <a:lnTo>
                  <a:pt x="2449573" y="744909"/>
                </a:lnTo>
                <a:close/>
                <a:moveTo>
                  <a:pt x="2441085" y="573022"/>
                </a:moveTo>
                <a:lnTo>
                  <a:pt x="897418" y="528853"/>
                </a:lnTo>
                <a:lnTo>
                  <a:pt x="900350" y="586422"/>
                </a:lnTo>
                <a:lnTo>
                  <a:pt x="2443923" y="630476"/>
                </a:lnTo>
                <a:close/>
                <a:moveTo>
                  <a:pt x="2496211" y="489777"/>
                </a:moveTo>
                <a:lnTo>
                  <a:pt x="2510220" y="813569"/>
                </a:lnTo>
                <a:lnTo>
                  <a:pt x="909594" y="784077"/>
                </a:lnTo>
                <a:lnTo>
                  <a:pt x="964396" y="1804001"/>
                </a:lnTo>
                <a:lnTo>
                  <a:pt x="524733" y="1842893"/>
                </a:lnTo>
                <a:lnTo>
                  <a:pt x="459271" y="410673"/>
                </a:lnTo>
                <a:close/>
                <a:moveTo>
                  <a:pt x="2629588" y="282400"/>
                </a:moveTo>
                <a:lnTo>
                  <a:pt x="310251" y="153390"/>
                </a:lnTo>
                <a:lnTo>
                  <a:pt x="409854" y="2139731"/>
                </a:lnTo>
                <a:lnTo>
                  <a:pt x="2701663" y="2005119"/>
                </a:lnTo>
                <a:close/>
                <a:moveTo>
                  <a:pt x="28715" y="0"/>
                </a:moveTo>
                <a:lnTo>
                  <a:pt x="2728199" y="174227"/>
                </a:lnTo>
                <a:lnTo>
                  <a:pt x="2827740" y="2181245"/>
                </a:lnTo>
                <a:lnTo>
                  <a:pt x="218271" y="2386985"/>
                </a:lnTo>
                <a:lnTo>
                  <a:pt x="119907" y="2373001"/>
                </a:lnTo>
                <a:lnTo>
                  <a:pt x="13" y="89778"/>
                </a:lnTo>
                <a:cubicBezTo>
                  <a:pt x="-722" y="61732"/>
                  <a:pt x="29450" y="28046"/>
                  <a:pt x="28715"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1242756" y="5397028"/>
            <a:ext cx="757394" cy="877512"/>
            <a:chOff x="5394326" y="4936834"/>
            <a:chExt cx="720725" cy="835025"/>
          </a:xfrm>
          <a:solidFill>
            <a:schemeClr val="accent2"/>
          </a:solidFill>
        </p:grpSpPr>
        <p:sp>
          <p:nvSpPr>
            <p:cNvPr id="19"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34"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grpFill/>
            <a:ln>
              <a:noFill/>
            </a:ln>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Tree>
    <p:extLst>
      <p:ext uri="{BB962C8B-B14F-4D97-AF65-F5344CB8AC3E}">
        <p14:creationId xmlns:p14="http://schemas.microsoft.com/office/powerpoint/2010/main" val="304403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rrow"/>
          <p:cNvSpPr/>
          <p:nvPr/>
        </p:nvSpPr>
        <p:spPr bwMode="auto">
          <a:xfrm>
            <a:off x="6225078" y="1728940"/>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0" lvl="1" defTabSz="913862"/>
            <a:r>
              <a:rPr lang="en-US" sz="2000" kern="0" spc="-23" dirty="0">
                <a:gradFill>
                  <a:gsLst>
                    <a:gs pos="72566">
                      <a:srgbClr val="002050"/>
                    </a:gs>
                    <a:gs pos="30000">
                      <a:srgbClr val="002050"/>
                    </a:gs>
                  </a:gsLst>
                  <a:lin ang="5400000" scaled="0"/>
                </a:gradFill>
                <a:latin typeface="Segoe UI Light"/>
              </a:rPr>
              <a:t>Innovation </a:t>
            </a:r>
            <a:r>
              <a:rPr lang="en-US" sz="2000" kern="0" spc="-23" dirty="0" smtClean="0">
                <a:gradFill>
                  <a:gsLst>
                    <a:gs pos="72566">
                      <a:srgbClr val="002050"/>
                    </a:gs>
                    <a:gs pos="30000">
                      <a:srgbClr val="002050"/>
                    </a:gs>
                  </a:gsLst>
                  <a:lin ang="5400000" scaled="0"/>
                </a:gradFill>
                <a:latin typeface="Segoe UI Light"/>
              </a:rPr>
              <a:t>at the core for </a:t>
            </a:r>
            <a:r>
              <a:rPr lang="en-US" sz="2000" kern="0" spc="-23" dirty="0">
                <a:gradFill>
                  <a:gsLst>
                    <a:gs pos="72566">
                      <a:srgbClr val="002050"/>
                    </a:gs>
                    <a:gs pos="30000">
                      <a:srgbClr val="002050"/>
                    </a:gs>
                  </a:gsLst>
                  <a:lin ang="5400000" scaled="0"/>
                </a:gradFill>
                <a:latin typeface="Segoe UI Light"/>
              </a:rPr>
              <a:t>your existing </a:t>
            </a:r>
            <a:r>
              <a:rPr lang="en-US" sz="2000" kern="0" spc="-23" dirty="0" smtClean="0">
                <a:gradFill>
                  <a:gsLst>
                    <a:gs pos="72566">
                      <a:srgbClr val="002050"/>
                    </a:gs>
                    <a:gs pos="30000">
                      <a:srgbClr val="002050"/>
                    </a:gs>
                  </a:gsLst>
                  <a:lin ang="5400000" scaled="0"/>
                </a:gradFill>
                <a:latin typeface="Segoe UI Light"/>
              </a:rPr>
              <a:t>and </a:t>
            </a:r>
            <a:r>
              <a:rPr lang="en-US" sz="2000" kern="0" spc="-23" dirty="0">
                <a:gradFill>
                  <a:gsLst>
                    <a:gs pos="72566">
                      <a:srgbClr val="002050"/>
                    </a:gs>
                    <a:gs pos="30000">
                      <a:srgbClr val="002050"/>
                    </a:gs>
                  </a:gsLst>
                  <a:lin ang="5400000" scaled="0"/>
                </a:gradFill>
                <a:latin typeface="Segoe UI Light"/>
              </a:rPr>
              <a:t>future </a:t>
            </a:r>
            <a:r>
              <a:rPr lang="en-US" sz="2000" kern="0" spc="-23" dirty="0" smtClean="0">
                <a:gradFill>
                  <a:gsLst>
                    <a:gs pos="72566">
                      <a:srgbClr val="002050"/>
                    </a:gs>
                    <a:gs pos="30000">
                      <a:srgbClr val="002050"/>
                    </a:gs>
                  </a:gsLst>
                  <a:lin ang="5400000" scaled="0"/>
                </a:gradFill>
                <a:latin typeface="Segoe UI Light"/>
              </a:rPr>
              <a:t>applications</a:t>
            </a:r>
            <a:endParaRPr lang="en-US" sz="2000" kern="0" spc="-23" dirty="0">
              <a:gradFill>
                <a:gsLst>
                  <a:gs pos="72566">
                    <a:srgbClr val="002050"/>
                  </a:gs>
                  <a:gs pos="30000">
                    <a:srgbClr val="002050"/>
                  </a:gs>
                </a:gsLst>
                <a:lin ang="5400000" scaled="0"/>
              </a:gradFill>
              <a:latin typeface="Segoe UI Light"/>
            </a:endParaRPr>
          </a:p>
        </p:txBody>
      </p:sp>
      <p:sp>
        <p:nvSpPr>
          <p:cNvPr id="5" name="3 arrow"/>
          <p:cNvSpPr/>
          <p:nvPr/>
        </p:nvSpPr>
        <p:spPr bwMode="auto">
          <a:xfrm>
            <a:off x="6225078" y="3365504"/>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sz="2000" kern="0" spc="-23" dirty="0">
                <a:gradFill>
                  <a:gsLst>
                    <a:gs pos="72566">
                      <a:srgbClr val="002050"/>
                    </a:gs>
                    <a:gs pos="30000">
                      <a:srgbClr val="002050"/>
                    </a:gs>
                  </a:gsLst>
                  <a:lin ang="5400000" scaled="0"/>
                </a:gradFill>
                <a:latin typeface="Segoe UI Light"/>
              </a:rPr>
              <a:t>Continuous modular </a:t>
            </a:r>
            <a:r>
              <a:rPr lang="en-US" sz="2000" kern="0" spc="-23" dirty="0" smtClean="0">
                <a:gradFill>
                  <a:gsLst>
                    <a:gs pos="72566">
                      <a:srgbClr val="002050"/>
                    </a:gs>
                    <a:gs pos="30000">
                      <a:srgbClr val="002050"/>
                    </a:gs>
                  </a:gsLst>
                  <a:lin ang="5400000" scaled="0"/>
                </a:gradFill>
                <a:latin typeface="Segoe UI Light"/>
              </a:rPr>
              <a:t>releases</a:t>
            </a:r>
            <a:endParaRPr lang="en-US" sz="2000" kern="0" spc="-23" dirty="0">
              <a:gradFill>
                <a:gsLst>
                  <a:gs pos="72566">
                    <a:srgbClr val="002050"/>
                  </a:gs>
                  <a:gs pos="30000">
                    <a:srgbClr val="002050"/>
                  </a:gs>
                </a:gsLst>
                <a:lin ang="5400000" scaled="0"/>
              </a:gradFill>
              <a:latin typeface="Segoe UI Light"/>
            </a:endParaRPr>
          </a:p>
        </p:txBody>
      </p:sp>
      <p:sp>
        <p:nvSpPr>
          <p:cNvPr id="6" name="3 arrow"/>
          <p:cNvSpPr/>
          <p:nvPr/>
        </p:nvSpPr>
        <p:spPr bwMode="auto">
          <a:xfrm>
            <a:off x="6225078" y="5002069"/>
            <a:ext cx="5080974" cy="1036666"/>
          </a:xfrm>
          <a:prstGeom prst="homePlate">
            <a:avLst/>
          </a:prstGeom>
          <a:solidFill>
            <a:schemeClr val="tx1">
              <a:lumMod val="40000"/>
              <a:lumOff val="60000"/>
            </a:schemeClr>
          </a:solidFill>
          <a:ln w="25400" cap="flat" cmpd="sng" algn="ctr">
            <a:noFill/>
            <a:prstDash val="solid"/>
            <a:headEnd type="none" w="med" len="med"/>
            <a:tailEnd type="none" w="med" len="med"/>
          </a:ln>
          <a:effectLst/>
        </p:spPr>
        <p:txBody>
          <a:bodyPr vert="horz" wrap="square" lIns="731520" tIns="45696" rIns="91386" bIns="73109" numCol="1" rtlCol="0" anchor="ctr" anchorCtr="0" compatLnSpc="1">
            <a:prstTxWarp prst="textNoShape">
              <a:avLst/>
            </a:prstTxWarp>
          </a:bodyPr>
          <a:lstStyle/>
          <a:p>
            <a:pPr marL="116575" lvl="1" defTabSz="699419">
              <a:lnSpc>
                <a:spcPct val="90000"/>
              </a:lnSpc>
              <a:spcBef>
                <a:spcPts val="459"/>
              </a:spcBef>
              <a:buSzPct val="90000"/>
              <a:tabLst>
                <a:tab pos="233149" algn="l"/>
                <a:tab pos="480871" algn="l"/>
              </a:tabLst>
              <a:defRPr/>
            </a:pPr>
            <a:r>
              <a:rPr lang="en-US" sz="2000" kern="0" spc="-23" dirty="0">
                <a:gradFill>
                  <a:gsLst>
                    <a:gs pos="72566">
                      <a:srgbClr val="002050"/>
                    </a:gs>
                    <a:gs pos="30000">
                      <a:srgbClr val="002050"/>
                    </a:gs>
                  </a:gsLst>
                  <a:lin ang="5400000" scaled="0"/>
                </a:gradFill>
                <a:latin typeface="Segoe UI Light"/>
              </a:rPr>
              <a:t>Transparent, open and </a:t>
            </a:r>
            <a:r>
              <a:rPr lang="en-US" sz="2000" kern="0" spc="-23" dirty="0" smtClean="0">
                <a:gradFill>
                  <a:gsLst>
                    <a:gs pos="72566">
                      <a:srgbClr val="002050"/>
                    </a:gs>
                    <a:gs pos="30000">
                      <a:srgbClr val="002050"/>
                    </a:gs>
                  </a:gsLst>
                  <a:lin ang="5400000" scaled="0"/>
                </a:gradFill>
                <a:latin typeface="Segoe UI Light"/>
              </a:rPr>
              <a:t/>
            </a:r>
            <a:br>
              <a:rPr lang="en-US" sz="2000" kern="0" spc="-23" dirty="0" smtClean="0">
                <a:gradFill>
                  <a:gsLst>
                    <a:gs pos="72566">
                      <a:srgbClr val="002050"/>
                    </a:gs>
                    <a:gs pos="30000">
                      <a:srgbClr val="002050"/>
                    </a:gs>
                  </a:gsLst>
                  <a:lin ang="5400000" scaled="0"/>
                </a:gradFill>
                <a:latin typeface="Segoe UI Light"/>
              </a:rPr>
            </a:br>
            <a:r>
              <a:rPr lang="en-US" sz="2000" kern="0" spc="-23" dirty="0" smtClean="0">
                <a:gradFill>
                  <a:gsLst>
                    <a:gs pos="72566">
                      <a:srgbClr val="002050"/>
                    </a:gs>
                    <a:gs pos="30000">
                      <a:srgbClr val="002050"/>
                    </a:gs>
                  </a:gsLst>
                  <a:lin ang="5400000" scaled="0"/>
                </a:gradFill>
                <a:latin typeface="Segoe UI Light"/>
              </a:rPr>
              <a:t>community </a:t>
            </a:r>
            <a:r>
              <a:rPr lang="en-US" sz="2000" kern="0" spc="-23" dirty="0">
                <a:gradFill>
                  <a:gsLst>
                    <a:gs pos="72566">
                      <a:srgbClr val="002050"/>
                    </a:gs>
                    <a:gs pos="30000">
                      <a:srgbClr val="002050"/>
                    </a:gs>
                  </a:gsLst>
                  <a:lin ang="5400000" scaled="0"/>
                </a:gradFill>
                <a:latin typeface="Segoe UI Light"/>
              </a:rPr>
              <a:t>driven</a:t>
            </a:r>
          </a:p>
        </p:txBody>
      </p:sp>
      <p:sp>
        <p:nvSpPr>
          <p:cNvPr id="7" name="3 arrow"/>
          <p:cNvSpPr/>
          <p:nvPr/>
        </p:nvSpPr>
        <p:spPr bwMode="auto">
          <a:xfrm>
            <a:off x="1698649" y="1728940"/>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.NET </a:t>
            </a:r>
            <a:r>
              <a:rPr lang="en-US" sz="2400" dirty="0" smtClean="0">
                <a:gradFill>
                  <a:gsLst>
                    <a:gs pos="0">
                      <a:srgbClr val="FFFFFF"/>
                    </a:gs>
                    <a:gs pos="100000">
                      <a:srgbClr val="FFFFFF"/>
                    </a:gs>
                  </a:gsLst>
                  <a:lin ang="5400000" scaled="0"/>
                </a:gradFill>
                <a:latin typeface="Segoe UI Light"/>
                <a:cs typeface="Segoe UI" panose="020B0502040204020203" pitchFamily="34" charset="0"/>
              </a:rPr>
              <a:t>innovation</a:t>
            </a:r>
            <a:endParaRPr lang="en-US" sz="2400" dirty="0">
              <a:gradFill>
                <a:gsLst>
                  <a:gs pos="0">
                    <a:srgbClr val="FFFFFF"/>
                  </a:gs>
                  <a:gs pos="100000">
                    <a:srgbClr val="FFFFFF"/>
                  </a:gs>
                </a:gsLst>
                <a:lin ang="5400000" scaled="0"/>
              </a:gradFill>
              <a:latin typeface="Segoe UI Light"/>
              <a:cs typeface="Segoe UI" panose="020B0502040204020203" pitchFamily="34" charset="0"/>
            </a:endParaRPr>
          </a:p>
        </p:txBody>
      </p:sp>
      <p:sp>
        <p:nvSpPr>
          <p:cNvPr id="8" name="3 arrow"/>
          <p:cNvSpPr/>
          <p:nvPr/>
        </p:nvSpPr>
        <p:spPr bwMode="auto">
          <a:xfrm>
            <a:off x="1698649" y="3365504"/>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Flexibility and agile delivery</a:t>
            </a:r>
          </a:p>
        </p:txBody>
      </p:sp>
      <p:sp>
        <p:nvSpPr>
          <p:cNvPr id="9" name="3 arrow"/>
          <p:cNvSpPr/>
          <p:nvPr/>
        </p:nvSpPr>
        <p:spPr bwMode="auto">
          <a:xfrm>
            <a:off x="1698649" y="5002069"/>
            <a:ext cx="5080974" cy="1036666"/>
          </a:xfrm>
          <a:prstGeom prst="homePlat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400" dirty="0">
                <a:gradFill>
                  <a:gsLst>
                    <a:gs pos="0">
                      <a:srgbClr val="FFFFFF"/>
                    </a:gs>
                    <a:gs pos="100000">
                      <a:srgbClr val="FFFFFF"/>
                    </a:gs>
                  </a:gsLst>
                  <a:lin ang="5400000" scaled="0"/>
                </a:gradFill>
                <a:latin typeface="Segoe UI Light"/>
                <a:cs typeface="Segoe UI" panose="020B0502040204020203" pitchFamily="34" charset="0"/>
              </a:rPr>
              <a:t>Openness</a:t>
            </a:r>
          </a:p>
        </p:txBody>
      </p:sp>
      <p:sp>
        <p:nvSpPr>
          <p:cNvPr id="11" name="Title 1"/>
          <p:cNvSpPr>
            <a:spLocks noGrp="1"/>
          </p:cNvSpPr>
          <p:nvPr>
            <p:ph type="title"/>
          </p:nvPr>
        </p:nvSpPr>
        <p:spPr>
          <a:xfrm>
            <a:off x="274639" y="295274"/>
            <a:ext cx="11889564" cy="917575"/>
          </a:xfrm>
        </p:spPr>
        <p:txBody>
          <a:bodyPr/>
          <a:lstStyle/>
          <a:p>
            <a:r>
              <a:rPr lang="en-US" sz="4800" dirty="0" smtClean="0"/>
              <a:t>Our new approach to building .NET</a:t>
            </a:r>
            <a:endParaRPr lang="en-US" sz="4800" dirty="0"/>
          </a:p>
        </p:txBody>
      </p:sp>
      <p:sp>
        <p:nvSpPr>
          <p:cNvPr id="12" name="Oval 11"/>
          <p:cNvSpPr/>
          <p:nvPr/>
        </p:nvSpPr>
        <p:spPr bwMode="auto">
          <a:xfrm>
            <a:off x="433091" y="4760949"/>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smtClean="0">
                <a:gradFill>
                  <a:gsLst>
                    <a:gs pos="34513">
                      <a:srgbClr val="661F79"/>
                    </a:gs>
                    <a:gs pos="64000">
                      <a:srgbClr val="661F79"/>
                    </a:gs>
                  </a:gsLst>
                  <a:lin ang="5400000" scaled="0"/>
                </a:gradFill>
                <a:ea typeface="Segoe UI" pitchFamily="34" charset="0"/>
                <a:cs typeface="Segoe UI" pitchFamily="34" charset="0"/>
              </a:rPr>
              <a:t>OSS</a:t>
            </a:r>
            <a:endParaRPr lang="en-US" sz="2800" b="1" dirty="0">
              <a:gradFill>
                <a:gsLst>
                  <a:gs pos="34513">
                    <a:srgbClr val="661F79"/>
                  </a:gs>
                  <a:gs pos="64000">
                    <a:srgbClr val="661F79"/>
                  </a:gs>
                </a:gsLst>
                <a:lin ang="5400000" scaled="0"/>
              </a:gradFill>
              <a:ea typeface="Segoe UI" pitchFamily="34" charset="0"/>
              <a:cs typeface="Segoe UI" pitchFamily="34" charset="0"/>
            </a:endParaRPr>
          </a:p>
        </p:txBody>
      </p:sp>
      <p:grpSp>
        <p:nvGrpSpPr>
          <p:cNvPr id="13" name="Group 12"/>
          <p:cNvGrpSpPr/>
          <p:nvPr/>
        </p:nvGrpSpPr>
        <p:grpSpPr>
          <a:xfrm>
            <a:off x="433091" y="3124384"/>
            <a:ext cx="1503107" cy="1503107"/>
            <a:chOff x="433091" y="3124384"/>
            <a:chExt cx="1503107" cy="1503107"/>
          </a:xfrm>
        </p:grpSpPr>
        <p:sp>
          <p:nvSpPr>
            <p:cNvPr id="14" name="Oval 13"/>
            <p:cNvSpPr/>
            <p:nvPr/>
          </p:nvSpPr>
          <p:spPr bwMode="auto">
            <a:xfrm>
              <a:off x="433091" y="3124384"/>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NuGet"/>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2595" y="3690910"/>
              <a:ext cx="1324098" cy="370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33091" y="1487820"/>
            <a:ext cx="1503107" cy="1517929"/>
            <a:chOff x="433091" y="1487820"/>
            <a:chExt cx="1503107" cy="1517929"/>
          </a:xfrm>
        </p:grpSpPr>
        <p:sp>
          <p:nvSpPr>
            <p:cNvPr id="17" name="Oval 16"/>
            <p:cNvSpPr/>
            <p:nvPr/>
          </p:nvSpPr>
          <p:spPr bwMode="auto">
            <a:xfrm>
              <a:off x="433091" y="1487820"/>
              <a:ext cx="1503107" cy="1503107"/>
            </a:xfrm>
            <a:prstGeom prst="ellipse">
              <a:avLst/>
            </a:prstGeom>
            <a:solidFill>
              <a:srgbClr val="FFFFFF"/>
            </a:solidFill>
            <a:ln w="76200">
              <a:solidFill>
                <a:srgbClr val="0072C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579437" y="2377885"/>
              <a:ext cx="1191615" cy="627864"/>
            </a:xfrm>
            <a:prstGeom prst="rect">
              <a:avLst/>
            </a:prstGeom>
            <a:noFill/>
          </p:spPr>
          <p:txBody>
            <a:bodyPr wrap="square" lIns="182880" tIns="146304" rIns="182880" bIns="146304" rtlCol="0">
              <a:spAutoFit/>
            </a:bodyPr>
            <a:lstStyle/>
            <a:p>
              <a:pPr algn="ctr" defTabSz="932472" fontAlgn="base">
                <a:lnSpc>
                  <a:spcPct val="90000"/>
                </a:lnSpc>
                <a:spcBef>
                  <a:spcPct val="0"/>
                </a:spcBef>
                <a:spcAft>
                  <a:spcPct val="0"/>
                </a:spcAft>
              </a:pPr>
              <a:r>
                <a:rPr lang="en-US" sz="2400" dirty="0">
                  <a:gradFill>
                    <a:gsLst>
                      <a:gs pos="34513">
                        <a:srgbClr val="661F79"/>
                      </a:gs>
                      <a:gs pos="64000">
                        <a:srgbClr val="661F79"/>
                      </a:gs>
                    </a:gsLst>
                    <a:lin ang="5400000" scaled="0"/>
                  </a:gradFill>
                  <a:ea typeface="Segoe UI" pitchFamily="34" charset="0"/>
                  <a:cs typeface="Segoe UI" pitchFamily="34" charset="0"/>
                </a:rPr>
                <a:t>.NET</a:t>
              </a:r>
            </a:p>
          </p:txBody>
        </p:sp>
        <p:sp>
          <p:nvSpPr>
            <p:cNvPr id="19" name="Right Arrow 18"/>
            <p:cNvSpPr/>
            <p:nvPr/>
          </p:nvSpPr>
          <p:spPr bwMode="auto">
            <a:xfrm rot="16200000">
              <a:off x="929122" y="2076019"/>
              <a:ext cx="500913" cy="282702"/>
            </a:xfrm>
            <a:prstGeom prst="rightArrow">
              <a:avLst>
                <a:gd name="adj1" fmla="val 39832"/>
                <a:gd name="adj2" fmla="val 68532"/>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5"/>
            <p:cNvSpPr>
              <a:spLocks noEditPoints="1"/>
            </p:cNvSpPr>
            <p:nvPr/>
          </p:nvSpPr>
          <p:spPr bwMode="auto">
            <a:xfrm>
              <a:off x="648375" y="1921957"/>
              <a:ext cx="296260" cy="296260"/>
            </a:xfrm>
            <a:custGeom>
              <a:avLst/>
              <a:gdLst>
                <a:gd name="T0" fmla="*/ 126 w 169"/>
                <a:gd name="T1" fmla="*/ 0 h 169"/>
                <a:gd name="T2" fmla="*/ 59 w 169"/>
                <a:gd name="T3" fmla="*/ 67 h 169"/>
                <a:gd name="T4" fmla="*/ 17 w 169"/>
                <a:gd name="T5" fmla="*/ 34 h 169"/>
                <a:gd name="T6" fmla="*/ 0 w 169"/>
                <a:gd name="T7" fmla="*/ 42 h 169"/>
                <a:gd name="T8" fmla="*/ 0 w 169"/>
                <a:gd name="T9" fmla="*/ 126 h 169"/>
                <a:gd name="T10" fmla="*/ 17 w 169"/>
                <a:gd name="T11" fmla="*/ 135 h 169"/>
                <a:gd name="T12" fmla="*/ 59 w 169"/>
                <a:gd name="T13" fmla="*/ 102 h 169"/>
                <a:gd name="T14" fmla="*/ 126 w 169"/>
                <a:gd name="T15" fmla="*/ 169 h 169"/>
                <a:gd name="T16" fmla="*/ 169 w 169"/>
                <a:gd name="T17" fmla="*/ 152 h 169"/>
                <a:gd name="T18" fmla="*/ 169 w 169"/>
                <a:gd name="T19" fmla="*/ 17 h 169"/>
                <a:gd name="T20" fmla="*/ 126 w 169"/>
                <a:gd name="T21" fmla="*/ 0 h 169"/>
                <a:gd name="T22" fmla="*/ 126 w 169"/>
                <a:gd name="T23" fmla="*/ 0 h 169"/>
                <a:gd name="T24" fmla="*/ 17 w 169"/>
                <a:gd name="T25" fmla="*/ 110 h 169"/>
                <a:gd name="T26" fmla="*/ 17 w 169"/>
                <a:gd name="T27" fmla="*/ 59 h 169"/>
                <a:gd name="T28" fmla="*/ 42 w 169"/>
                <a:gd name="T29" fmla="*/ 84 h 169"/>
                <a:gd name="T30" fmla="*/ 17 w 169"/>
                <a:gd name="T31" fmla="*/ 110 h 169"/>
                <a:gd name="T32" fmla="*/ 17 w 169"/>
                <a:gd name="T33" fmla="*/ 110 h 169"/>
                <a:gd name="T34" fmla="*/ 82 w 169"/>
                <a:gd name="T35" fmla="*/ 84 h 169"/>
                <a:gd name="T36" fmla="*/ 126 w 169"/>
                <a:gd name="T37" fmla="*/ 49 h 169"/>
                <a:gd name="T38" fmla="*/ 126 w 169"/>
                <a:gd name="T39" fmla="*/ 119 h 169"/>
                <a:gd name="T40" fmla="*/ 82 w 169"/>
                <a:gd name="T41" fmla="*/ 84 h 169"/>
                <a:gd name="T42" fmla="*/ 82 w 169"/>
                <a:gd name="T43"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169">
                  <a:moveTo>
                    <a:pt x="126" y="0"/>
                  </a:moveTo>
                  <a:cubicBezTo>
                    <a:pt x="59" y="67"/>
                    <a:pt x="59" y="67"/>
                    <a:pt x="59" y="67"/>
                  </a:cubicBezTo>
                  <a:cubicBezTo>
                    <a:pt x="17" y="34"/>
                    <a:pt x="17" y="34"/>
                    <a:pt x="17" y="34"/>
                  </a:cubicBezTo>
                  <a:cubicBezTo>
                    <a:pt x="0" y="42"/>
                    <a:pt x="0" y="42"/>
                    <a:pt x="0" y="42"/>
                  </a:cubicBezTo>
                  <a:cubicBezTo>
                    <a:pt x="0" y="126"/>
                    <a:pt x="0" y="126"/>
                    <a:pt x="0" y="126"/>
                  </a:cubicBezTo>
                  <a:cubicBezTo>
                    <a:pt x="17" y="135"/>
                    <a:pt x="17" y="135"/>
                    <a:pt x="17" y="135"/>
                  </a:cubicBezTo>
                  <a:cubicBezTo>
                    <a:pt x="59" y="102"/>
                    <a:pt x="59" y="102"/>
                    <a:pt x="59" y="102"/>
                  </a:cubicBezTo>
                  <a:cubicBezTo>
                    <a:pt x="126" y="169"/>
                    <a:pt x="126" y="169"/>
                    <a:pt x="126" y="169"/>
                  </a:cubicBezTo>
                  <a:cubicBezTo>
                    <a:pt x="169" y="152"/>
                    <a:pt x="169" y="152"/>
                    <a:pt x="169" y="152"/>
                  </a:cubicBezTo>
                  <a:cubicBezTo>
                    <a:pt x="169" y="17"/>
                    <a:pt x="169" y="17"/>
                    <a:pt x="169" y="17"/>
                  </a:cubicBezTo>
                  <a:cubicBezTo>
                    <a:pt x="126" y="0"/>
                    <a:pt x="126" y="0"/>
                    <a:pt x="126" y="0"/>
                  </a:cubicBezTo>
                  <a:cubicBezTo>
                    <a:pt x="126" y="0"/>
                    <a:pt x="126" y="0"/>
                    <a:pt x="126" y="0"/>
                  </a:cubicBezTo>
                  <a:close/>
                  <a:moveTo>
                    <a:pt x="17" y="110"/>
                  </a:moveTo>
                  <a:cubicBezTo>
                    <a:pt x="17" y="59"/>
                    <a:pt x="17" y="59"/>
                    <a:pt x="17" y="59"/>
                  </a:cubicBezTo>
                  <a:cubicBezTo>
                    <a:pt x="42" y="84"/>
                    <a:pt x="42" y="84"/>
                    <a:pt x="42" y="84"/>
                  </a:cubicBezTo>
                  <a:cubicBezTo>
                    <a:pt x="17" y="110"/>
                    <a:pt x="17" y="110"/>
                    <a:pt x="17" y="110"/>
                  </a:cubicBezTo>
                  <a:cubicBezTo>
                    <a:pt x="17" y="110"/>
                    <a:pt x="17" y="110"/>
                    <a:pt x="17" y="110"/>
                  </a:cubicBezTo>
                  <a:close/>
                  <a:moveTo>
                    <a:pt x="82" y="84"/>
                  </a:moveTo>
                  <a:cubicBezTo>
                    <a:pt x="126" y="49"/>
                    <a:pt x="126" y="49"/>
                    <a:pt x="126" y="49"/>
                  </a:cubicBezTo>
                  <a:cubicBezTo>
                    <a:pt x="126" y="119"/>
                    <a:pt x="126" y="119"/>
                    <a:pt x="126" y="119"/>
                  </a:cubicBezTo>
                  <a:cubicBezTo>
                    <a:pt x="82" y="84"/>
                    <a:pt x="82" y="84"/>
                    <a:pt x="82" y="84"/>
                  </a:cubicBezTo>
                  <a:cubicBezTo>
                    <a:pt x="82" y="84"/>
                    <a:pt x="82" y="84"/>
                    <a:pt x="82" y="84"/>
                  </a:cubicBezTo>
                  <a:close/>
                </a:path>
              </a:pathLst>
            </a:custGeom>
            <a:solidFill>
              <a:srgbClr val="68217A"/>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0"/>
            <p:cNvSpPr>
              <a:spLocks noEditPoints="1"/>
            </p:cNvSpPr>
            <p:nvPr/>
          </p:nvSpPr>
          <p:spPr bwMode="auto">
            <a:xfrm>
              <a:off x="1413680" y="1920774"/>
              <a:ext cx="308078" cy="312840"/>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rgbClr val="661F79"/>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28"/>
            <p:cNvSpPr>
              <a:spLocks noChangeAspect="1"/>
            </p:cNvSpPr>
            <p:nvPr/>
          </p:nvSpPr>
          <p:spPr bwMode="white">
            <a:xfrm>
              <a:off x="949955" y="1642472"/>
              <a:ext cx="459248" cy="2536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661F79"/>
            </a:solidFill>
            <a:ln>
              <a:noFill/>
            </a:ln>
            <a:extLst/>
          </p:spPr>
          <p:txBody>
            <a:bodyPr vert="horz" wrap="square" lIns="91440" tIns="45720" rIns="91440" bIns="45720" numCol="1" anchor="t" anchorCtr="0" compatLnSpc="1">
              <a:prstTxWarp prst="textNoShape">
                <a:avLst/>
              </a:prstTxWarp>
            </a:bodyPr>
            <a:lstStyle/>
            <a:p>
              <a:pPr defTabSz="914363"/>
              <a:endParaRPr lang="en-US" sz="1700">
                <a:solidFill>
                  <a:srgbClr val="FFFFFF"/>
                </a:solidFill>
              </a:endParaRPr>
            </a:p>
          </p:txBody>
        </p:sp>
      </p:grpSp>
    </p:spTree>
    <p:extLst>
      <p:ext uri="{BB962C8B-B14F-4D97-AF65-F5344CB8AC3E}">
        <p14:creationId xmlns:p14="http://schemas.microsoft.com/office/powerpoint/2010/main" val="166082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nodeType="withEffect">
                                  <p:stCondLst>
                                    <p:cond delay="100"/>
                                  </p:stCondLst>
                                  <p:childTnLst>
                                    <p:animScale>
                                      <p:cBhvr>
                                        <p:cTn id="11" dur="250" fill="hold"/>
                                        <p:tgtEl>
                                          <p:spTgt spid="16"/>
                                        </p:tgtEl>
                                      </p:cBhvr>
                                      <p:by x="110000" y="110000"/>
                                    </p:animScale>
                                  </p:childTnLst>
                                </p:cTn>
                              </p:par>
                              <p:par>
                                <p:cTn id="12" presetID="6" presetClass="emph" presetSubtype="0" decel="100000" fill="hold" nodeType="withEffect">
                                  <p:stCondLst>
                                    <p:cond delay="200"/>
                                  </p:stCondLst>
                                  <p:childTnLst>
                                    <p:animScale>
                                      <p:cBhvr>
                                        <p:cTn id="13" dur="250" fill="hold"/>
                                        <p:tgtEl>
                                          <p:spTgt spid="16"/>
                                        </p:tgtEl>
                                      </p:cBhvr>
                                      <p:by x="91000" y="91000"/>
                                    </p:animScale>
                                  </p:childTnLst>
                                </p:cTn>
                              </p:par>
                              <p:par>
                                <p:cTn id="14" presetID="53" presetClass="entr" presetSubtype="16" fill="hold" nodeType="withEffect">
                                  <p:stCondLst>
                                    <p:cond delay="1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nodeType="withEffect">
                                  <p:stCondLst>
                                    <p:cond delay="200"/>
                                  </p:stCondLst>
                                  <p:childTnLst>
                                    <p:animScale>
                                      <p:cBhvr>
                                        <p:cTn id="20" dur="250" fill="hold"/>
                                        <p:tgtEl>
                                          <p:spTgt spid="13"/>
                                        </p:tgtEl>
                                      </p:cBhvr>
                                      <p:by x="110000" y="110000"/>
                                    </p:animScale>
                                  </p:childTnLst>
                                </p:cTn>
                              </p:par>
                              <p:par>
                                <p:cTn id="21" presetID="6" presetClass="emph" presetSubtype="0" decel="100000" fill="hold" nodeType="withEffect">
                                  <p:stCondLst>
                                    <p:cond delay="300"/>
                                  </p:stCondLst>
                                  <p:childTnLst>
                                    <p:animScale>
                                      <p:cBhvr>
                                        <p:cTn id="22" dur="250" fill="hold"/>
                                        <p:tgtEl>
                                          <p:spTgt spid="13"/>
                                        </p:tgtEl>
                                      </p:cBhvr>
                                      <p:by x="91000" y="91000"/>
                                    </p:animScale>
                                  </p:childTnLst>
                                </p:cTn>
                              </p:par>
                              <p:par>
                                <p:cTn id="23" presetID="53" presetClass="entr" presetSubtype="16"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 fill="hold"/>
                                        <p:tgtEl>
                                          <p:spTgt spid="12"/>
                                        </p:tgtEl>
                                        <p:attrNameLst>
                                          <p:attrName>ppt_w</p:attrName>
                                        </p:attrNameLst>
                                      </p:cBhvr>
                                      <p:tavLst>
                                        <p:tav tm="0">
                                          <p:val>
                                            <p:fltVal val="0"/>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animEffect transition="in" filter="fade">
                                      <p:cBhvr>
                                        <p:cTn id="27" dur="250"/>
                                        <p:tgtEl>
                                          <p:spTgt spid="12"/>
                                        </p:tgtEl>
                                      </p:cBhvr>
                                    </p:animEffect>
                                  </p:childTnLst>
                                </p:cTn>
                              </p:par>
                              <p:par>
                                <p:cTn id="28" presetID="6" presetClass="emph" presetSubtype="0" decel="100000" fill="hold" grpId="1" nodeType="withEffect">
                                  <p:stCondLst>
                                    <p:cond delay="300"/>
                                  </p:stCondLst>
                                  <p:childTnLst>
                                    <p:animScale>
                                      <p:cBhvr>
                                        <p:cTn id="29" dur="250" fill="hold"/>
                                        <p:tgtEl>
                                          <p:spTgt spid="12"/>
                                        </p:tgtEl>
                                      </p:cBhvr>
                                      <p:by x="110000" y="110000"/>
                                    </p:animScale>
                                  </p:childTnLst>
                                </p:cTn>
                              </p:par>
                              <p:par>
                                <p:cTn id="30" presetID="6" presetClass="emph" presetSubtype="0" decel="100000" fill="hold" grpId="2" nodeType="withEffect">
                                  <p:stCondLst>
                                    <p:cond delay="400"/>
                                  </p:stCondLst>
                                  <p:childTnLst>
                                    <p:animScale>
                                      <p:cBhvr>
                                        <p:cTn id="31" dur="250" fill="hold"/>
                                        <p:tgtEl>
                                          <p:spTgt spid="12"/>
                                        </p:tgtEl>
                                      </p:cBhvr>
                                      <p:by x="91000" y="91000"/>
                                    </p:animScale>
                                  </p:childTnLst>
                                </p:cTn>
                              </p:par>
                            </p:childTnLst>
                          </p:cTn>
                        </p:par>
                        <p:par>
                          <p:cTn id="32" fill="hold">
                            <p:stCondLst>
                              <p:cond delay="650"/>
                            </p:stCondLst>
                            <p:childTnLst>
                              <p:par>
                                <p:cTn id="33" presetID="2" presetClass="entr" presetSubtype="8"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00" fill="hold"/>
                                        <p:tgtEl>
                                          <p:spTgt spid="7"/>
                                        </p:tgtEl>
                                        <p:attrNameLst>
                                          <p:attrName>ppt_x</p:attrName>
                                        </p:attrNameLst>
                                      </p:cBhvr>
                                      <p:tavLst>
                                        <p:tav tm="0">
                                          <p:val>
                                            <p:strVal val="0-#ppt_w/2"/>
                                          </p:val>
                                        </p:tav>
                                        <p:tav tm="100000">
                                          <p:val>
                                            <p:strVal val="#ppt_x"/>
                                          </p:val>
                                        </p:tav>
                                      </p:tavLst>
                                    </p:anim>
                                    <p:anim calcmode="lin" valueType="num">
                                      <p:cBhvr additive="base">
                                        <p:cTn id="36" dur="7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00" fill="hold"/>
                                        <p:tgtEl>
                                          <p:spTgt spid="8"/>
                                        </p:tgtEl>
                                        <p:attrNameLst>
                                          <p:attrName>ppt_x</p:attrName>
                                        </p:attrNameLst>
                                      </p:cBhvr>
                                      <p:tavLst>
                                        <p:tav tm="0">
                                          <p:val>
                                            <p:strVal val="0-#ppt_w/2"/>
                                          </p:val>
                                        </p:tav>
                                        <p:tav tm="100000">
                                          <p:val>
                                            <p:strVal val="#ppt_x"/>
                                          </p:val>
                                        </p:tav>
                                      </p:tavLst>
                                    </p:anim>
                                    <p:anim calcmode="lin" valueType="num">
                                      <p:cBhvr additive="base">
                                        <p:cTn id="40" dur="7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2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00" fill="hold"/>
                                        <p:tgtEl>
                                          <p:spTgt spid="9"/>
                                        </p:tgtEl>
                                        <p:attrNameLst>
                                          <p:attrName>ppt_x</p:attrName>
                                        </p:attrNameLst>
                                      </p:cBhvr>
                                      <p:tavLst>
                                        <p:tav tm="0">
                                          <p:val>
                                            <p:strVal val="0-#ppt_w/2"/>
                                          </p:val>
                                        </p:tav>
                                        <p:tav tm="100000">
                                          <p:val>
                                            <p:strVal val="#ppt_x"/>
                                          </p:val>
                                        </p:tav>
                                      </p:tavLst>
                                    </p:anim>
                                    <p:anim calcmode="lin" valueType="num">
                                      <p:cBhvr additive="base">
                                        <p:cTn id="44" dur="7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1550"/>
                            </p:stCondLst>
                            <p:childTnLst>
                              <p:par>
                                <p:cTn id="46" presetID="2" presetClass="entr" presetSubtype="8" decel="100000"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700" fill="hold"/>
                                        <p:tgtEl>
                                          <p:spTgt spid="4"/>
                                        </p:tgtEl>
                                        <p:attrNameLst>
                                          <p:attrName>ppt_x</p:attrName>
                                        </p:attrNameLst>
                                      </p:cBhvr>
                                      <p:tavLst>
                                        <p:tav tm="0">
                                          <p:val>
                                            <p:strVal val="0-#ppt_w/2"/>
                                          </p:val>
                                        </p:tav>
                                        <p:tav tm="100000">
                                          <p:val>
                                            <p:strVal val="#ppt_x"/>
                                          </p:val>
                                        </p:tav>
                                      </p:tavLst>
                                    </p:anim>
                                    <p:anim calcmode="lin" valueType="num">
                                      <p:cBhvr additive="base">
                                        <p:cTn id="49" dur="700" fill="hold"/>
                                        <p:tgtEl>
                                          <p:spTgt spid="4"/>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1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700" fill="hold"/>
                                        <p:tgtEl>
                                          <p:spTgt spid="5"/>
                                        </p:tgtEl>
                                        <p:attrNameLst>
                                          <p:attrName>ppt_x</p:attrName>
                                        </p:attrNameLst>
                                      </p:cBhvr>
                                      <p:tavLst>
                                        <p:tav tm="0">
                                          <p:val>
                                            <p:strVal val="0-#ppt_w/2"/>
                                          </p:val>
                                        </p:tav>
                                        <p:tav tm="100000">
                                          <p:val>
                                            <p:strVal val="#ppt_x"/>
                                          </p:val>
                                        </p:tav>
                                      </p:tavLst>
                                    </p:anim>
                                    <p:anim calcmode="lin" valueType="num">
                                      <p:cBhvr additive="base">
                                        <p:cTn id="53" dur="7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20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700" fill="hold"/>
                                        <p:tgtEl>
                                          <p:spTgt spid="6"/>
                                        </p:tgtEl>
                                        <p:attrNameLst>
                                          <p:attrName>ppt_x</p:attrName>
                                        </p:attrNameLst>
                                      </p:cBhvr>
                                      <p:tavLst>
                                        <p:tav tm="0">
                                          <p:val>
                                            <p:strVal val="0-#ppt_w/2"/>
                                          </p:val>
                                        </p:tav>
                                        <p:tav tm="100000">
                                          <p:val>
                                            <p:strVal val="#ppt_x"/>
                                          </p:val>
                                        </p:tav>
                                      </p:tavLst>
                                    </p:anim>
                                    <p:anim calcmode="lin" valueType="num">
                                      <p:cBhvr additive="base">
                                        <p:cTn id="57" dur="7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2" grpId="0" animBg="1"/>
      <p:bldP spid="12" grpId="1" animBg="1"/>
      <p:bldP spid="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3353100" y="1745685"/>
            <a:ext cx="8811103" cy="3825775"/>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274638" y="1745685"/>
            <a:ext cx="3009337" cy="3825775"/>
          </a:xfrm>
          <a:prstGeom prst="rect">
            <a:avLst/>
          </a:prstGeom>
          <a:solidFill>
            <a:srgbClr val="661F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a:xfrm>
            <a:off x="274638" y="3670726"/>
            <a:ext cx="3052970" cy="1222762"/>
          </a:xfrm>
          <a:prstGeom prst="rect">
            <a:avLst/>
          </a:prstGeom>
        </p:spPr>
        <p:txBody>
          <a:bodyPr wrap="square" lIns="182880" tIns="146304" rIns="182880" bIns="155448">
            <a:noAutofit/>
          </a:bodyPr>
          <a:lstStyle/>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Openness</a:t>
            </a:r>
          </a:p>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Community</a:t>
            </a:r>
            <a:endParaRPr lang="en-US" sz="2800" kern="0" dirty="0">
              <a:gradFill>
                <a:gsLst>
                  <a:gs pos="9583">
                    <a:srgbClr val="FFFFFF"/>
                  </a:gs>
                  <a:gs pos="24000">
                    <a:srgbClr val="FFFFFF"/>
                  </a:gs>
                </a:gsLst>
                <a:lin ang="5400000" scaled="0"/>
              </a:gradFill>
              <a:latin typeface="Segoe UI Light"/>
            </a:endParaRPr>
          </a:p>
          <a:p>
            <a:pPr defTabSz="914363">
              <a:lnSpc>
                <a:spcPct val="90000"/>
              </a:lnSpc>
              <a:spcBef>
                <a:spcPts val="600"/>
              </a:spcBef>
              <a:spcAft>
                <a:spcPts val="600"/>
              </a:spcAft>
            </a:pPr>
            <a:r>
              <a:rPr lang="en-US" sz="2800" kern="0" dirty="0" smtClean="0">
                <a:gradFill>
                  <a:gsLst>
                    <a:gs pos="9583">
                      <a:srgbClr val="FFFFFF"/>
                    </a:gs>
                    <a:gs pos="24000">
                      <a:srgbClr val="FFFFFF"/>
                    </a:gs>
                  </a:gsLst>
                  <a:lin ang="5400000" scaled="0"/>
                </a:gradFill>
                <a:latin typeface="Segoe UI Light"/>
              </a:rPr>
              <a:t>Rapid innovation</a:t>
            </a:r>
            <a:endParaRPr lang="en-US" sz="2800" kern="0" dirty="0">
              <a:gradFill>
                <a:gsLst>
                  <a:gs pos="9583">
                    <a:srgbClr val="FFFFFF"/>
                  </a:gs>
                  <a:gs pos="24000">
                    <a:srgbClr val="FFFFFF"/>
                  </a:gs>
                </a:gsLst>
                <a:lin ang="5400000" scaled="0"/>
              </a:gradFill>
              <a:latin typeface="Segoe UI Light"/>
            </a:endParaRPr>
          </a:p>
        </p:txBody>
      </p:sp>
      <p:sp>
        <p:nvSpPr>
          <p:cNvPr id="13" name="Rectangle 12"/>
          <p:cNvSpPr/>
          <p:nvPr/>
        </p:nvSpPr>
        <p:spPr bwMode="auto">
          <a:xfrm>
            <a:off x="137488" y="1174879"/>
            <a:ext cx="453062" cy="3300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smtClean="0"/>
              <a:t>The .NET Foundation </a:t>
            </a:r>
            <a:endParaRPr lang="en-US" dirty="0"/>
          </a:p>
        </p:txBody>
      </p:sp>
      <p:sp>
        <p:nvSpPr>
          <p:cNvPr id="29" name="Rectangle 28"/>
          <p:cNvSpPr/>
          <p:nvPr/>
        </p:nvSpPr>
        <p:spPr bwMode="auto">
          <a:xfrm>
            <a:off x="286526" y="5629720"/>
            <a:ext cx="11887200" cy="1066428"/>
          </a:xfrm>
          <a:prstGeom prst="rect">
            <a:avLst/>
          </a:prstGeom>
          <a:solidFill>
            <a:srgbClr val="9494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dirty="0">
              <a:solidFill>
                <a:srgbClr val="FFFFFF"/>
              </a:solidFill>
              <a:latin typeface="Segoe UI Light" pitchFamily="34" charset="0"/>
            </a:endParaRPr>
          </a:p>
        </p:txBody>
      </p:sp>
      <p:sp>
        <p:nvSpPr>
          <p:cNvPr id="10" name="Oval 9"/>
          <p:cNvSpPr/>
          <p:nvPr/>
        </p:nvSpPr>
        <p:spPr bwMode="auto">
          <a:xfrm>
            <a:off x="233032" y="1143506"/>
            <a:ext cx="1669034" cy="1669034"/>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0" y="1157676"/>
            <a:ext cx="1668124" cy="1668124"/>
          </a:xfrm>
          <a:prstGeom prst="rect">
            <a:avLst/>
          </a:prstGeom>
        </p:spPr>
      </p:pic>
      <p:sp>
        <p:nvSpPr>
          <p:cNvPr id="5" name="Rectangle 4"/>
          <p:cNvSpPr/>
          <p:nvPr/>
        </p:nvSpPr>
        <p:spPr>
          <a:xfrm>
            <a:off x="3730412" y="1840454"/>
            <a:ext cx="2324547" cy="276999"/>
          </a:xfrm>
          <a:prstGeom prst="rect">
            <a:avLst/>
          </a:prstGeom>
        </p:spPr>
        <p:txBody>
          <a:bodyPr wrap="none">
            <a:spAutoFit/>
          </a:bodyPr>
          <a:lstStyle/>
          <a:p>
            <a:r>
              <a:rPr lang="en-US" sz="1200" dirty="0">
                <a:solidFill>
                  <a:srgbClr val="FFFFFF"/>
                </a:solidFill>
              </a:rPr>
              <a:t>.NET API for Hadoop </a:t>
            </a:r>
            <a:r>
              <a:rPr lang="en-US" sz="1200" dirty="0" err="1">
                <a:solidFill>
                  <a:srgbClr val="FFFFFF"/>
                </a:solidFill>
              </a:rPr>
              <a:t>WebClient</a:t>
            </a:r>
            <a:endParaRPr lang="en-US" sz="1200" dirty="0">
              <a:solidFill>
                <a:srgbClr val="FFFFFF"/>
              </a:solidFill>
            </a:endParaRPr>
          </a:p>
        </p:txBody>
      </p:sp>
      <p:sp>
        <p:nvSpPr>
          <p:cNvPr id="6" name="Rectangle 5"/>
          <p:cNvSpPr/>
          <p:nvPr/>
        </p:nvSpPr>
        <p:spPr>
          <a:xfrm>
            <a:off x="3390732" y="2181358"/>
            <a:ext cx="4746364" cy="461665"/>
          </a:xfrm>
          <a:prstGeom prst="rect">
            <a:avLst/>
          </a:prstGeom>
        </p:spPr>
        <p:txBody>
          <a:bodyPr wrap="none">
            <a:spAutoFit/>
          </a:bodyPr>
          <a:lstStyle/>
          <a:p>
            <a:r>
              <a:rPr lang="en-US" sz="2400" dirty="0">
                <a:solidFill>
                  <a:srgbClr val="FFFFFF"/>
                </a:solidFill>
              </a:rPr>
              <a:t>.NET Compiler Platform ("Roslyn")</a:t>
            </a:r>
          </a:p>
        </p:txBody>
      </p:sp>
      <p:sp>
        <p:nvSpPr>
          <p:cNvPr id="7" name="Rectangle 6"/>
          <p:cNvSpPr/>
          <p:nvPr/>
        </p:nvSpPr>
        <p:spPr>
          <a:xfrm>
            <a:off x="3708750" y="2678872"/>
            <a:ext cx="2469779" cy="276999"/>
          </a:xfrm>
          <a:prstGeom prst="rect">
            <a:avLst/>
          </a:prstGeom>
        </p:spPr>
        <p:txBody>
          <a:bodyPr wrap="none">
            <a:spAutoFit/>
          </a:bodyPr>
          <a:lstStyle/>
          <a:p>
            <a:r>
              <a:rPr lang="en-US" sz="1200" dirty="0">
                <a:solidFill>
                  <a:srgbClr val="FFFFFF"/>
                </a:solidFill>
              </a:rPr>
              <a:t>.NET Map Reduce API for Hadoop</a:t>
            </a:r>
          </a:p>
        </p:txBody>
      </p:sp>
      <p:sp>
        <p:nvSpPr>
          <p:cNvPr id="9" name="Rectangle 8"/>
          <p:cNvSpPr/>
          <p:nvPr/>
        </p:nvSpPr>
        <p:spPr>
          <a:xfrm>
            <a:off x="3413688" y="2963862"/>
            <a:ext cx="2742610" cy="400110"/>
          </a:xfrm>
          <a:prstGeom prst="rect">
            <a:avLst/>
          </a:prstGeom>
        </p:spPr>
        <p:txBody>
          <a:bodyPr wrap="none">
            <a:spAutoFit/>
          </a:bodyPr>
          <a:lstStyle/>
          <a:p>
            <a:r>
              <a:rPr lang="en-US" sz="2000" dirty="0">
                <a:solidFill>
                  <a:srgbClr val="FFFFFF"/>
                </a:solidFill>
              </a:rPr>
              <a:t>.NET Micro Framework</a:t>
            </a:r>
          </a:p>
        </p:txBody>
      </p:sp>
      <p:sp>
        <p:nvSpPr>
          <p:cNvPr id="11" name="Rectangle 10"/>
          <p:cNvSpPr/>
          <p:nvPr/>
        </p:nvSpPr>
        <p:spPr>
          <a:xfrm>
            <a:off x="3533288" y="3514515"/>
            <a:ext cx="2324804" cy="523220"/>
          </a:xfrm>
          <a:prstGeom prst="rect">
            <a:avLst/>
          </a:prstGeom>
        </p:spPr>
        <p:txBody>
          <a:bodyPr wrap="none">
            <a:spAutoFit/>
          </a:bodyPr>
          <a:lstStyle/>
          <a:p>
            <a:r>
              <a:rPr lang="en-US" sz="2800" dirty="0">
                <a:solidFill>
                  <a:srgbClr val="FFFFFF"/>
                </a:solidFill>
              </a:rPr>
              <a:t>ASP.NET MVC</a:t>
            </a:r>
          </a:p>
        </p:txBody>
      </p:sp>
      <p:sp>
        <p:nvSpPr>
          <p:cNvPr id="12" name="Rectangle 11"/>
          <p:cNvSpPr/>
          <p:nvPr/>
        </p:nvSpPr>
        <p:spPr>
          <a:xfrm>
            <a:off x="3346885" y="3964642"/>
            <a:ext cx="2915285" cy="523220"/>
          </a:xfrm>
          <a:prstGeom prst="rect">
            <a:avLst/>
          </a:prstGeom>
        </p:spPr>
        <p:txBody>
          <a:bodyPr wrap="none">
            <a:spAutoFit/>
          </a:bodyPr>
          <a:lstStyle/>
          <a:p>
            <a:r>
              <a:rPr lang="en-US" sz="2700" dirty="0">
                <a:solidFill>
                  <a:srgbClr val="FFFFFF"/>
                </a:solidFill>
              </a:rPr>
              <a:t>ASP.NET Web API</a:t>
            </a:r>
          </a:p>
        </p:txBody>
      </p:sp>
      <p:sp>
        <p:nvSpPr>
          <p:cNvPr id="14" name="Rectangle 13"/>
          <p:cNvSpPr/>
          <p:nvPr/>
        </p:nvSpPr>
        <p:spPr>
          <a:xfrm>
            <a:off x="5314011" y="3288686"/>
            <a:ext cx="2082621" cy="353943"/>
          </a:xfrm>
          <a:prstGeom prst="rect">
            <a:avLst/>
          </a:prstGeom>
        </p:spPr>
        <p:txBody>
          <a:bodyPr wrap="none">
            <a:spAutoFit/>
          </a:bodyPr>
          <a:lstStyle/>
          <a:p>
            <a:r>
              <a:rPr lang="en-US" sz="1700" dirty="0">
                <a:solidFill>
                  <a:srgbClr val="FFFFFF"/>
                </a:solidFill>
              </a:rPr>
              <a:t>ASP.NET Web Pages</a:t>
            </a:r>
          </a:p>
        </p:txBody>
      </p:sp>
      <p:sp>
        <p:nvSpPr>
          <p:cNvPr id="16" name="Rectangle 15"/>
          <p:cNvSpPr/>
          <p:nvPr/>
        </p:nvSpPr>
        <p:spPr>
          <a:xfrm>
            <a:off x="3631755" y="4426487"/>
            <a:ext cx="2383666" cy="461665"/>
          </a:xfrm>
          <a:prstGeom prst="rect">
            <a:avLst/>
          </a:prstGeom>
        </p:spPr>
        <p:txBody>
          <a:bodyPr wrap="none">
            <a:spAutoFit/>
          </a:bodyPr>
          <a:lstStyle/>
          <a:p>
            <a:r>
              <a:rPr lang="en-US" sz="2400" dirty="0">
                <a:solidFill>
                  <a:srgbClr val="FFFFFF"/>
                </a:solidFill>
              </a:rPr>
              <a:t>ASP.NET SignalR</a:t>
            </a:r>
          </a:p>
        </p:txBody>
      </p:sp>
      <p:sp>
        <p:nvSpPr>
          <p:cNvPr id="17" name="Rectangle 16"/>
          <p:cNvSpPr/>
          <p:nvPr/>
        </p:nvSpPr>
        <p:spPr>
          <a:xfrm>
            <a:off x="6194298" y="1952572"/>
            <a:ext cx="1794081" cy="307777"/>
          </a:xfrm>
          <a:prstGeom prst="rect">
            <a:avLst/>
          </a:prstGeom>
        </p:spPr>
        <p:txBody>
          <a:bodyPr wrap="none">
            <a:spAutoFit/>
          </a:bodyPr>
          <a:lstStyle/>
          <a:p>
            <a:r>
              <a:rPr lang="en-US" sz="1400" dirty="0">
                <a:solidFill>
                  <a:srgbClr val="FFFFFF"/>
                </a:solidFill>
              </a:rPr>
              <a:t>Composition (MEF2)</a:t>
            </a:r>
          </a:p>
        </p:txBody>
      </p:sp>
      <p:sp>
        <p:nvSpPr>
          <p:cNvPr id="18" name="Rectangle 17"/>
          <p:cNvSpPr/>
          <p:nvPr/>
        </p:nvSpPr>
        <p:spPr>
          <a:xfrm>
            <a:off x="6279063" y="2620131"/>
            <a:ext cx="2921569" cy="523220"/>
          </a:xfrm>
          <a:prstGeom prst="rect">
            <a:avLst/>
          </a:prstGeom>
        </p:spPr>
        <p:txBody>
          <a:bodyPr wrap="none">
            <a:spAutoFit/>
          </a:bodyPr>
          <a:lstStyle/>
          <a:p>
            <a:r>
              <a:rPr lang="en-US" sz="2800" dirty="0">
                <a:solidFill>
                  <a:srgbClr val="FFFFFF"/>
                </a:solidFill>
              </a:rPr>
              <a:t>Entity Framework</a:t>
            </a:r>
          </a:p>
        </p:txBody>
      </p:sp>
      <p:sp>
        <p:nvSpPr>
          <p:cNvPr id="19" name="Rectangle 18"/>
          <p:cNvSpPr/>
          <p:nvPr/>
        </p:nvSpPr>
        <p:spPr>
          <a:xfrm>
            <a:off x="5020435" y="4978059"/>
            <a:ext cx="1136017" cy="307777"/>
          </a:xfrm>
          <a:prstGeom prst="rect">
            <a:avLst/>
          </a:prstGeom>
        </p:spPr>
        <p:txBody>
          <a:bodyPr wrap="none">
            <a:spAutoFit/>
          </a:bodyPr>
          <a:lstStyle/>
          <a:p>
            <a:r>
              <a:rPr lang="en-US" sz="1400" dirty="0">
                <a:solidFill>
                  <a:srgbClr val="FFFFFF"/>
                </a:solidFill>
              </a:rPr>
              <a:t>Linq to Hive</a:t>
            </a:r>
          </a:p>
        </p:txBody>
      </p:sp>
      <p:sp>
        <p:nvSpPr>
          <p:cNvPr id="20" name="Rectangle 19"/>
          <p:cNvSpPr/>
          <p:nvPr/>
        </p:nvSpPr>
        <p:spPr>
          <a:xfrm>
            <a:off x="8127719" y="1967962"/>
            <a:ext cx="2885662" cy="276999"/>
          </a:xfrm>
          <a:prstGeom prst="rect">
            <a:avLst/>
          </a:prstGeom>
        </p:spPr>
        <p:txBody>
          <a:bodyPr wrap="none">
            <a:spAutoFit/>
          </a:bodyPr>
          <a:lstStyle/>
          <a:p>
            <a:r>
              <a:rPr lang="en-US" sz="1200" dirty="0">
                <a:solidFill>
                  <a:srgbClr val="FFFFFF"/>
                </a:solidFill>
              </a:rPr>
              <a:t>MEF (Managed Extensibility Framework)</a:t>
            </a:r>
          </a:p>
        </p:txBody>
      </p:sp>
      <p:sp>
        <p:nvSpPr>
          <p:cNvPr id="21" name="Rectangle 20"/>
          <p:cNvSpPr/>
          <p:nvPr/>
        </p:nvSpPr>
        <p:spPr>
          <a:xfrm>
            <a:off x="8988136" y="4527996"/>
            <a:ext cx="2864117" cy="307777"/>
          </a:xfrm>
          <a:prstGeom prst="rect">
            <a:avLst/>
          </a:prstGeom>
        </p:spPr>
        <p:txBody>
          <a:bodyPr wrap="none">
            <a:spAutoFit/>
          </a:bodyPr>
          <a:lstStyle/>
          <a:p>
            <a:r>
              <a:rPr lang="en-US" sz="1400" dirty="0">
                <a:solidFill>
                  <a:srgbClr val="FFFFFF"/>
                </a:solidFill>
              </a:rPr>
              <a:t>OWIN Authentication Middleware</a:t>
            </a:r>
          </a:p>
        </p:txBody>
      </p:sp>
      <p:sp>
        <p:nvSpPr>
          <p:cNvPr id="22" name="Rectangle 21"/>
          <p:cNvSpPr/>
          <p:nvPr/>
        </p:nvSpPr>
        <p:spPr>
          <a:xfrm>
            <a:off x="7301848" y="3074890"/>
            <a:ext cx="2152128" cy="384721"/>
          </a:xfrm>
          <a:prstGeom prst="rect">
            <a:avLst/>
          </a:prstGeom>
        </p:spPr>
        <p:txBody>
          <a:bodyPr wrap="none">
            <a:spAutoFit/>
          </a:bodyPr>
          <a:lstStyle/>
          <a:p>
            <a:r>
              <a:rPr lang="en-US" sz="1900" dirty="0" smtClean="0">
                <a:solidFill>
                  <a:srgbClr val="FFFFFF"/>
                </a:solidFill>
              </a:rPr>
              <a:t>Rx</a:t>
            </a:r>
            <a:r>
              <a:rPr lang="en-US" dirty="0" smtClean="0">
                <a:solidFill>
                  <a:srgbClr val="FFFFFF"/>
                </a:solidFill>
              </a:rPr>
              <a:t> </a:t>
            </a:r>
            <a:r>
              <a:rPr lang="en-US" sz="1400" dirty="0" smtClean="0">
                <a:solidFill>
                  <a:srgbClr val="FFFFFF"/>
                </a:solidFill>
              </a:rPr>
              <a:t>(Reactive Extensions)</a:t>
            </a:r>
            <a:endParaRPr lang="en-US" sz="1400" dirty="0">
              <a:solidFill>
                <a:srgbClr val="FFFFFF"/>
              </a:solidFill>
            </a:endParaRPr>
          </a:p>
        </p:txBody>
      </p:sp>
      <p:sp>
        <p:nvSpPr>
          <p:cNvPr id="24" name="Rectangle 23"/>
          <p:cNvSpPr/>
          <p:nvPr/>
        </p:nvSpPr>
        <p:spPr>
          <a:xfrm>
            <a:off x="6413452" y="4554934"/>
            <a:ext cx="2262735" cy="338554"/>
          </a:xfrm>
          <a:prstGeom prst="rect">
            <a:avLst/>
          </a:prstGeom>
        </p:spPr>
        <p:txBody>
          <a:bodyPr wrap="none">
            <a:spAutoFit/>
          </a:bodyPr>
          <a:lstStyle/>
          <a:p>
            <a:r>
              <a:rPr lang="en-US" sz="1600" dirty="0">
                <a:solidFill>
                  <a:srgbClr val="FFFFFF"/>
                </a:solidFill>
              </a:rPr>
              <a:t>Web Protection Library</a:t>
            </a:r>
          </a:p>
        </p:txBody>
      </p:sp>
      <p:sp>
        <p:nvSpPr>
          <p:cNvPr id="25" name="Rectangle 24"/>
          <p:cNvSpPr/>
          <p:nvPr/>
        </p:nvSpPr>
        <p:spPr>
          <a:xfrm>
            <a:off x="6297355" y="4892851"/>
            <a:ext cx="3642087" cy="461665"/>
          </a:xfrm>
          <a:prstGeom prst="rect">
            <a:avLst/>
          </a:prstGeom>
        </p:spPr>
        <p:txBody>
          <a:bodyPr wrap="none">
            <a:spAutoFit/>
          </a:bodyPr>
          <a:lstStyle/>
          <a:p>
            <a:r>
              <a:rPr lang="en-US" sz="2400" dirty="0">
                <a:solidFill>
                  <a:srgbClr val="FFFFFF"/>
                </a:solidFill>
              </a:rPr>
              <a:t>Windows Azure .NET SDK</a:t>
            </a:r>
          </a:p>
        </p:txBody>
      </p:sp>
      <p:sp>
        <p:nvSpPr>
          <p:cNvPr id="26" name="Rectangle 25"/>
          <p:cNvSpPr/>
          <p:nvPr/>
        </p:nvSpPr>
        <p:spPr>
          <a:xfrm>
            <a:off x="8237630" y="2253410"/>
            <a:ext cx="2840073" cy="400110"/>
          </a:xfrm>
          <a:prstGeom prst="rect">
            <a:avLst/>
          </a:prstGeom>
        </p:spPr>
        <p:txBody>
          <a:bodyPr wrap="none">
            <a:spAutoFit/>
          </a:bodyPr>
          <a:lstStyle/>
          <a:p>
            <a:r>
              <a:rPr lang="en-US" sz="2000" dirty="0">
                <a:solidFill>
                  <a:srgbClr val="FFFFFF"/>
                </a:solidFill>
              </a:rPr>
              <a:t>Windows Phone Toolkit</a:t>
            </a:r>
          </a:p>
        </p:txBody>
      </p:sp>
      <p:sp>
        <p:nvSpPr>
          <p:cNvPr id="27" name="Rectangle 26"/>
          <p:cNvSpPr/>
          <p:nvPr/>
        </p:nvSpPr>
        <p:spPr>
          <a:xfrm>
            <a:off x="10246698" y="2691724"/>
            <a:ext cx="1176028" cy="338554"/>
          </a:xfrm>
          <a:prstGeom prst="rect">
            <a:avLst/>
          </a:prstGeom>
        </p:spPr>
        <p:txBody>
          <a:bodyPr wrap="none">
            <a:spAutoFit/>
          </a:bodyPr>
          <a:lstStyle/>
          <a:p>
            <a:r>
              <a:rPr lang="en-US" sz="1600" dirty="0">
                <a:solidFill>
                  <a:srgbClr val="FFFFFF"/>
                </a:solidFill>
              </a:rPr>
              <a:t>WnsRecipe</a:t>
            </a:r>
          </a:p>
        </p:txBody>
      </p:sp>
      <p:sp>
        <p:nvSpPr>
          <p:cNvPr id="28" name="Rectangle 27"/>
          <p:cNvSpPr/>
          <p:nvPr/>
        </p:nvSpPr>
        <p:spPr>
          <a:xfrm>
            <a:off x="6337000" y="3990994"/>
            <a:ext cx="1292341" cy="461665"/>
          </a:xfrm>
          <a:prstGeom prst="rect">
            <a:avLst/>
          </a:prstGeom>
        </p:spPr>
        <p:txBody>
          <a:bodyPr wrap="none">
            <a:spAutoFit/>
          </a:bodyPr>
          <a:lstStyle/>
          <a:p>
            <a:r>
              <a:rPr lang="en-US" sz="2400" dirty="0" smtClean="0">
                <a:solidFill>
                  <a:srgbClr val="FFFFFF"/>
                </a:solidFill>
              </a:rPr>
              <a:t>Mimekit</a:t>
            </a:r>
            <a:endParaRPr lang="en-US" sz="2400" dirty="0">
              <a:solidFill>
                <a:srgbClr val="FFFFFF"/>
              </a:solidFill>
            </a:endParaRPr>
          </a:p>
        </p:txBody>
      </p:sp>
      <p:sp>
        <p:nvSpPr>
          <p:cNvPr id="30" name="Rectangle 29"/>
          <p:cNvSpPr/>
          <p:nvPr/>
        </p:nvSpPr>
        <p:spPr>
          <a:xfrm>
            <a:off x="9300363" y="3973147"/>
            <a:ext cx="2021707" cy="461665"/>
          </a:xfrm>
          <a:prstGeom prst="rect">
            <a:avLst/>
          </a:prstGeom>
        </p:spPr>
        <p:txBody>
          <a:bodyPr wrap="none">
            <a:spAutoFit/>
          </a:bodyPr>
          <a:lstStyle/>
          <a:p>
            <a:r>
              <a:rPr lang="en-US" sz="2400" dirty="0">
                <a:solidFill>
                  <a:srgbClr val="FFFFFF"/>
                </a:solidFill>
              </a:rPr>
              <a:t>Xamarin.Auth</a:t>
            </a:r>
          </a:p>
        </p:txBody>
      </p:sp>
      <p:sp>
        <p:nvSpPr>
          <p:cNvPr id="33" name="Rectangle 32"/>
          <p:cNvSpPr/>
          <p:nvPr/>
        </p:nvSpPr>
        <p:spPr>
          <a:xfrm>
            <a:off x="7171712" y="3547548"/>
            <a:ext cx="2140330" cy="430887"/>
          </a:xfrm>
          <a:prstGeom prst="rect">
            <a:avLst/>
          </a:prstGeom>
        </p:spPr>
        <p:txBody>
          <a:bodyPr wrap="none">
            <a:spAutoFit/>
          </a:bodyPr>
          <a:lstStyle/>
          <a:p>
            <a:r>
              <a:rPr lang="en-US" sz="2200" dirty="0">
                <a:solidFill>
                  <a:srgbClr val="FFFFFF"/>
                </a:solidFill>
              </a:rPr>
              <a:t>Xamarin.Mobile</a:t>
            </a:r>
          </a:p>
        </p:txBody>
      </p:sp>
      <p:sp>
        <p:nvSpPr>
          <p:cNvPr id="34" name="Rectangle 33"/>
          <p:cNvSpPr/>
          <p:nvPr/>
        </p:nvSpPr>
        <p:spPr>
          <a:xfrm>
            <a:off x="9618609" y="3069473"/>
            <a:ext cx="1952073" cy="338554"/>
          </a:xfrm>
          <a:prstGeom prst="rect">
            <a:avLst/>
          </a:prstGeom>
        </p:spPr>
        <p:txBody>
          <a:bodyPr wrap="none">
            <a:spAutoFit/>
          </a:bodyPr>
          <a:lstStyle/>
          <a:p>
            <a:r>
              <a:rPr lang="en-US" sz="1600" dirty="0">
                <a:solidFill>
                  <a:srgbClr val="FFFFFF"/>
                </a:solidFill>
              </a:rPr>
              <a:t>Couchbase for .NET</a:t>
            </a:r>
          </a:p>
        </p:txBody>
      </p:sp>
      <p:sp>
        <p:nvSpPr>
          <p:cNvPr id="2" name="Rectangle 1"/>
          <p:cNvSpPr/>
          <p:nvPr/>
        </p:nvSpPr>
        <p:spPr>
          <a:xfrm>
            <a:off x="417042" y="5524932"/>
            <a:ext cx="6216650" cy="1144929"/>
          </a:xfrm>
          <a:prstGeom prst="rect">
            <a:avLst/>
          </a:prstGeom>
        </p:spPr>
        <p:txBody>
          <a:bodyPr>
            <a:spAutoFit/>
          </a:bodyPr>
          <a:lstStyle/>
          <a:p>
            <a:pPr defTabSz="932472" fontAlgn="base">
              <a:lnSpc>
                <a:spcPct val="90000"/>
              </a:lnSpc>
              <a:spcBef>
                <a:spcPct val="0"/>
              </a:spcBef>
              <a:spcAft>
                <a:spcPct val="0"/>
              </a:spcAft>
            </a:pPr>
            <a:r>
              <a:rPr lang="en-US" sz="2400" kern="0" dirty="0">
                <a:gradFill>
                  <a:gsLst>
                    <a:gs pos="9583">
                      <a:srgbClr val="FFFFFF"/>
                    </a:gs>
                    <a:gs pos="24000">
                      <a:srgbClr val="FFFFFF"/>
                    </a:gs>
                  </a:gsLst>
                  <a:lin ang="5400000" scaled="0"/>
                </a:gradFill>
                <a:latin typeface="Segoe UI Light"/>
              </a:rPr>
              <a:t>Join the conversation with the community</a:t>
            </a:r>
            <a:r>
              <a:rPr lang="en-US" sz="3600" kern="0" dirty="0">
                <a:gradFill>
                  <a:gsLst>
                    <a:gs pos="9583">
                      <a:srgbClr val="FFFFFF"/>
                    </a:gs>
                    <a:gs pos="24000">
                      <a:srgbClr val="FFFFFF"/>
                    </a:gs>
                  </a:gsLst>
                  <a:lin ang="5400000" scaled="0"/>
                </a:gradFill>
                <a:latin typeface="Segoe UI Light"/>
              </a:rPr>
              <a:t> </a:t>
            </a:r>
          </a:p>
          <a:p>
            <a:pPr defTabSz="932472" fontAlgn="base">
              <a:lnSpc>
                <a:spcPct val="90000"/>
              </a:lnSpc>
              <a:spcBef>
                <a:spcPct val="0"/>
              </a:spcBef>
              <a:spcAft>
                <a:spcPct val="0"/>
              </a:spcAft>
            </a:pPr>
            <a:r>
              <a:rPr lang="en-US" sz="2000" dirty="0">
                <a:solidFill>
                  <a:srgbClr val="FFFFFF"/>
                </a:solidFill>
                <a:latin typeface="Segoe UI Light" pitchFamily="34" charset="0"/>
              </a:rPr>
              <a:t>http://</a:t>
            </a:r>
            <a:r>
              <a:rPr lang="en-US" sz="2000" dirty="0" smtClean="0">
                <a:solidFill>
                  <a:srgbClr val="FFFFFF"/>
                </a:solidFill>
                <a:latin typeface="Segoe UI Light" pitchFamily="34" charset="0"/>
              </a:rPr>
              <a:t>www.dotnetfoundation.org</a:t>
            </a:r>
          </a:p>
          <a:p>
            <a:pPr defTabSz="932472" fontAlgn="base">
              <a:lnSpc>
                <a:spcPct val="90000"/>
              </a:lnSpc>
              <a:spcBef>
                <a:spcPct val="0"/>
              </a:spcBef>
              <a:spcAft>
                <a:spcPct val="0"/>
              </a:spcAft>
            </a:pPr>
            <a:r>
              <a:rPr lang="en-US" sz="2000" dirty="0">
                <a:solidFill>
                  <a:srgbClr val="FFFFFF"/>
                </a:solidFill>
                <a:latin typeface="Segoe UI Light" pitchFamily="34" charset="0"/>
              </a:rPr>
              <a:t>@dotnetfdn // #dotnetfdn   </a:t>
            </a:r>
          </a:p>
        </p:txBody>
      </p:sp>
      <p:sp>
        <p:nvSpPr>
          <p:cNvPr id="49" name="Rectangle 48"/>
          <p:cNvSpPr/>
          <p:nvPr/>
        </p:nvSpPr>
        <p:spPr>
          <a:xfrm>
            <a:off x="7951488" y="3990994"/>
            <a:ext cx="1099981" cy="461665"/>
          </a:xfrm>
          <a:prstGeom prst="rect">
            <a:avLst/>
          </a:prstGeom>
        </p:spPr>
        <p:txBody>
          <a:bodyPr wrap="none">
            <a:spAutoFit/>
          </a:bodyPr>
          <a:lstStyle/>
          <a:p>
            <a:r>
              <a:rPr lang="en-US" sz="2400" dirty="0" smtClean="0">
                <a:solidFill>
                  <a:srgbClr val="FFFFFF"/>
                </a:solidFill>
              </a:rPr>
              <a:t>Mailkit</a:t>
            </a:r>
            <a:endParaRPr lang="en-US" sz="2400" dirty="0">
              <a:solidFill>
                <a:srgbClr val="FFFFFF"/>
              </a:solidFill>
            </a:endParaRPr>
          </a:p>
        </p:txBody>
      </p:sp>
      <p:sp>
        <p:nvSpPr>
          <p:cNvPr id="3" name="Rectangle 2"/>
          <p:cNvSpPr/>
          <p:nvPr/>
        </p:nvSpPr>
        <p:spPr>
          <a:xfrm>
            <a:off x="9570550" y="3522164"/>
            <a:ext cx="1988173" cy="400110"/>
          </a:xfrm>
          <a:prstGeom prst="rect">
            <a:avLst/>
          </a:prstGeom>
        </p:spPr>
        <p:txBody>
          <a:bodyPr wrap="none">
            <a:spAutoFit/>
          </a:bodyPr>
          <a:lstStyle/>
          <a:p>
            <a:r>
              <a:rPr lang="en-US" sz="2000" dirty="0" smtClean="0">
                <a:solidFill>
                  <a:srgbClr val="FFFFFF"/>
                </a:solidFill>
              </a:rPr>
              <a:t>System.Drawing</a:t>
            </a:r>
            <a:endParaRPr lang="en-US" sz="2000" dirty="0">
              <a:solidFill>
                <a:srgbClr val="FFFFFF"/>
              </a:solidFill>
            </a:endParaRPr>
          </a:p>
        </p:txBody>
      </p:sp>
    </p:spTree>
    <p:extLst>
      <p:ext uri="{BB962C8B-B14F-4D97-AF65-F5344CB8AC3E}">
        <p14:creationId xmlns:p14="http://schemas.microsoft.com/office/powerpoint/2010/main" val="17178861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vNext and the Modern Web</a:t>
            </a:r>
            <a:endParaRPr lang="en-US" dirty="0"/>
          </a:p>
        </p:txBody>
      </p:sp>
      <p:sp>
        <p:nvSpPr>
          <p:cNvPr id="4" name="Rectangle 3"/>
          <p:cNvSpPr/>
          <p:nvPr/>
        </p:nvSpPr>
        <p:spPr>
          <a:xfrm>
            <a:off x="7816526" y="3202627"/>
            <a:ext cx="3462294" cy="954107"/>
          </a:xfrm>
          <a:prstGeom prst="rect">
            <a:avLst/>
          </a:prstGeom>
        </p:spPr>
        <p:txBody>
          <a:bodyPr wrap="none">
            <a:spAutoFit/>
          </a:bodyPr>
          <a:lstStyle/>
          <a:p>
            <a:r>
              <a:rPr lang="en-US" sz="2800" dirty="0" smtClean="0">
                <a:solidFill>
                  <a:srgbClr val="FFFFFF"/>
                </a:solidFill>
              </a:rPr>
              <a:t>Choose your Editors </a:t>
            </a:r>
          </a:p>
          <a:p>
            <a:r>
              <a:rPr lang="en-US" sz="2800" dirty="0" smtClean="0">
                <a:solidFill>
                  <a:srgbClr val="FFFFFF"/>
                </a:solidFill>
              </a:rPr>
              <a:t>and Tools</a:t>
            </a:r>
          </a:p>
        </p:txBody>
      </p:sp>
      <p:sp>
        <p:nvSpPr>
          <p:cNvPr id="9" name="Rectangle 8"/>
          <p:cNvSpPr/>
          <p:nvPr/>
        </p:nvSpPr>
        <p:spPr>
          <a:xfrm>
            <a:off x="1961121" y="4509344"/>
            <a:ext cx="3113353" cy="954107"/>
          </a:xfrm>
          <a:prstGeom prst="rect">
            <a:avLst/>
          </a:prstGeom>
        </p:spPr>
        <p:txBody>
          <a:bodyPr wrap="none">
            <a:spAutoFit/>
          </a:bodyPr>
          <a:lstStyle/>
          <a:p>
            <a:r>
              <a:rPr lang="en-US" sz="2800" dirty="0" smtClean="0">
                <a:solidFill>
                  <a:srgbClr val="FFFFFF"/>
                </a:solidFill>
              </a:rPr>
              <a:t>Open Source </a:t>
            </a:r>
            <a:br>
              <a:rPr lang="en-US" sz="2800" dirty="0" smtClean="0">
                <a:solidFill>
                  <a:srgbClr val="FFFFFF"/>
                </a:solidFill>
              </a:rPr>
            </a:br>
            <a:r>
              <a:rPr lang="en-US" sz="2800" dirty="0" smtClean="0">
                <a:solidFill>
                  <a:srgbClr val="FFFFFF"/>
                </a:solidFill>
              </a:rPr>
              <a:t>with Contributions</a:t>
            </a:r>
          </a:p>
        </p:txBody>
      </p:sp>
      <p:sp>
        <p:nvSpPr>
          <p:cNvPr id="13" name="Rectangle 12"/>
          <p:cNvSpPr/>
          <p:nvPr/>
        </p:nvSpPr>
        <p:spPr>
          <a:xfrm>
            <a:off x="7754278" y="4758813"/>
            <a:ext cx="2534027" cy="523220"/>
          </a:xfrm>
          <a:prstGeom prst="rect">
            <a:avLst/>
          </a:prstGeom>
        </p:spPr>
        <p:txBody>
          <a:bodyPr wrap="none">
            <a:spAutoFit/>
          </a:bodyPr>
          <a:lstStyle/>
          <a:p>
            <a:r>
              <a:rPr lang="en-US" sz="2800" dirty="0" smtClean="0">
                <a:solidFill>
                  <a:srgbClr val="FFFFFF"/>
                </a:solidFill>
              </a:rPr>
              <a:t>Cross-Platform</a:t>
            </a:r>
          </a:p>
        </p:txBody>
      </p:sp>
      <p:grpSp>
        <p:nvGrpSpPr>
          <p:cNvPr id="6" name="Group 5"/>
          <p:cNvGrpSpPr/>
          <p:nvPr/>
        </p:nvGrpSpPr>
        <p:grpSpPr>
          <a:xfrm>
            <a:off x="6785010" y="4569022"/>
            <a:ext cx="906342" cy="867556"/>
            <a:chOff x="2211181" y="1874910"/>
            <a:chExt cx="609600" cy="594360"/>
          </a:xfrm>
        </p:grpSpPr>
        <p:sp>
          <p:nvSpPr>
            <p:cNvPr id="15" name="Oval 14"/>
            <p:cNvSpPr/>
            <p:nvPr/>
          </p:nvSpPr>
          <p:spPr bwMode="auto">
            <a:xfrm>
              <a:off x="2211181" y="1874910"/>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6" descr="C:\temp\WinAzure_rgb_Wht_S.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1" t="15460" r="80628" b="15496"/>
            <a:stretch/>
          </p:blipFill>
          <p:spPr bwMode="auto">
            <a:xfrm>
              <a:off x="2404459" y="1943117"/>
              <a:ext cx="210181" cy="217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files.softicons.com/download/system-icons/windows-8-metro-icons-by-dakirby309/png/512x512/Folders%20&amp;%20OS/Linux.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20482" y="2147586"/>
              <a:ext cx="242063" cy="24206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a:grpSpLocks noChangeAspect="1"/>
            </p:cNvGrpSpPr>
            <p:nvPr/>
          </p:nvGrpSpPr>
          <p:grpSpPr bwMode="auto">
            <a:xfrm>
              <a:off x="2314492" y="2130536"/>
              <a:ext cx="197134" cy="235237"/>
              <a:chOff x="3485" y="1766"/>
              <a:chExt cx="745" cy="889"/>
            </a:xfrm>
          </p:grpSpPr>
          <p:sp>
            <p:nvSpPr>
              <p:cNvPr id="27" name="Freeform 26"/>
              <p:cNvSpPr>
                <a:spLocks/>
              </p:cNvSpPr>
              <p:nvPr/>
            </p:nvSpPr>
            <p:spPr bwMode="auto">
              <a:xfrm>
                <a:off x="3485" y="2008"/>
                <a:ext cx="745" cy="647"/>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sp>
            <p:nvSpPr>
              <p:cNvPr id="28" name="Freeform 27"/>
              <p:cNvSpPr>
                <a:spLocks/>
              </p:cNvSpPr>
              <p:nvPr/>
            </p:nvSpPr>
            <p:spPr bwMode="auto">
              <a:xfrm>
                <a:off x="3825" y="1766"/>
                <a:ext cx="175" cy="191"/>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defRPr/>
                </a:pPr>
                <a:endParaRPr lang="en-US" sz="2000" kern="0" smtClean="0">
                  <a:solidFill>
                    <a:srgbClr val="000000"/>
                  </a:solidFill>
                </a:endParaRPr>
              </a:p>
            </p:txBody>
          </p:sp>
        </p:grpSp>
      </p:grpSp>
      <p:grpSp>
        <p:nvGrpSpPr>
          <p:cNvPr id="7" name="Group 6"/>
          <p:cNvGrpSpPr/>
          <p:nvPr/>
        </p:nvGrpSpPr>
        <p:grpSpPr>
          <a:xfrm>
            <a:off x="6794824" y="3178099"/>
            <a:ext cx="906342" cy="867556"/>
            <a:chOff x="2199148" y="3390553"/>
            <a:chExt cx="609600" cy="594360"/>
          </a:xfrm>
        </p:grpSpPr>
        <p:sp>
          <p:nvSpPr>
            <p:cNvPr id="14" name="Oval 13"/>
            <p:cNvSpPr/>
            <p:nvPr/>
          </p:nvSpPr>
          <p:spPr bwMode="auto">
            <a:xfrm>
              <a:off x="2199148" y="339055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10"/>
            <p:cNvSpPr>
              <a:spLocks noEditPoints="1"/>
            </p:cNvSpPr>
            <p:nvPr/>
          </p:nvSpPr>
          <p:spPr bwMode="black">
            <a:xfrm>
              <a:off x="2413059" y="3555351"/>
              <a:ext cx="255468" cy="257688"/>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grpSp>
      <p:grpSp>
        <p:nvGrpSpPr>
          <p:cNvPr id="8" name="Group 7"/>
          <p:cNvGrpSpPr/>
          <p:nvPr/>
        </p:nvGrpSpPr>
        <p:grpSpPr>
          <a:xfrm>
            <a:off x="940880" y="4557479"/>
            <a:ext cx="906342" cy="867556"/>
            <a:chOff x="2203935" y="5009693"/>
            <a:chExt cx="609600" cy="594360"/>
          </a:xfrm>
        </p:grpSpPr>
        <p:sp>
          <p:nvSpPr>
            <p:cNvPr id="12" name="Oval 11"/>
            <p:cNvSpPr/>
            <p:nvPr/>
          </p:nvSpPr>
          <p:spPr bwMode="auto">
            <a:xfrm>
              <a:off x="2203935" y="5009693"/>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2256866" y="5140354"/>
              <a:ext cx="500486" cy="316285"/>
            </a:xfrm>
            <a:prstGeom prst="rect">
              <a:avLst/>
            </a:prstGeom>
          </p:spPr>
          <p:txBody>
            <a:bodyPr wrap="none">
              <a:spAutoFit/>
            </a:bodyPr>
            <a:lstStyle/>
            <a:p>
              <a:r>
                <a:rPr lang="en-US" sz="2400" dirty="0" smtClean="0">
                  <a:solidFill>
                    <a:srgbClr val="FFFFFF"/>
                  </a:solidFill>
                </a:rPr>
                <a:t>OSS</a:t>
              </a:r>
              <a:endParaRPr lang="en-US" sz="2400" dirty="0">
                <a:solidFill>
                  <a:srgbClr val="FFFFFF"/>
                </a:solidFill>
              </a:endParaRPr>
            </a:p>
          </p:txBody>
        </p:sp>
      </p:grpSp>
      <p:sp>
        <p:nvSpPr>
          <p:cNvPr id="24" name="Rectangle 23"/>
          <p:cNvSpPr/>
          <p:nvPr/>
        </p:nvSpPr>
        <p:spPr>
          <a:xfrm>
            <a:off x="1880015" y="3202627"/>
            <a:ext cx="4401077" cy="954107"/>
          </a:xfrm>
          <a:prstGeom prst="rect">
            <a:avLst/>
          </a:prstGeom>
        </p:spPr>
        <p:txBody>
          <a:bodyPr wrap="none">
            <a:spAutoFit/>
          </a:bodyPr>
          <a:lstStyle/>
          <a:p>
            <a:r>
              <a:rPr lang="en-US" sz="2800" dirty="0" smtClean="0">
                <a:solidFill>
                  <a:srgbClr val="FFFFFF"/>
                </a:solidFill>
              </a:rPr>
              <a:t>Seamless transition </a:t>
            </a:r>
            <a:br>
              <a:rPr lang="en-US" sz="2800" dirty="0" smtClean="0">
                <a:solidFill>
                  <a:srgbClr val="FFFFFF"/>
                </a:solidFill>
              </a:rPr>
            </a:br>
            <a:r>
              <a:rPr lang="en-US" sz="2800" dirty="0" smtClean="0">
                <a:solidFill>
                  <a:srgbClr val="FFFFFF"/>
                </a:solidFill>
              </a:rPr>
              <a:t>from on-premises to cloud</a:t>
            </a:r>
          </a:p>
        </p:txBody>
      </p:sp>
      <p:sp>
        <p:nvSpPr>
          <p:cNvPr id="30" name="Freeform 13"/>
          <p:cNvSpPr>
            <a:spLocks noChangeAspect="1" noEditPoints="1"/>
          </p:cNvSpPr>
          <p:nvPr/>
        </p:nvSpPr>
        <p:spPr bwMode="auto">
          <a:xfrm>
            <a:off x="937268" y="3185995"/>
            <a:ext cx="917115" cy="920494"/>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 name="T20" fmla="*/ 1106 w 1605"/>
              <a:gd name="T21" fmla="*/ 1104 h 1611"/>
              <a:gd name="T22" fmla="*/ 382 w 1605"/>
              <a:gd name="T23" fmla="*/ 1104 h 1611"/>
              <a:gd name="T24" fmla="*/ 260 w 1605"/>
              <a:gd name="T25" fmla="*/ 982 h 1611"/>
              <a:gd name="T26" fmla="*/ 352 w 1605"/>
              <a:gd name="T27" fmla="*/ 863 h 1611"/>
              <a:gd name="T28" fmla="*/ 496 w 1605"/>
              <a:gd name="T29" fmla="*/ 754 h 1611"/>
              <a:gd name="T30" fmla="*/ 756 w 1605"/>
              <a:gd name="T31" fmla="*/ 507 h 1611"/>
              <a:gd name="T32" fmla="*/ 992 w 1605"/>
              <a:gd name="T33" fmla="*/ 657 h 1611"/>
              <a:gd name="T34" fmla="*/ 1106 w 1605"/>
              <a:gd name="T35" fmla="*/ 627 h 1611"/>
              <a:gd name="T36" fmla="*/ 1345 w 1605"/>
              <a:gd name="T37" fmla="*/ 865 h 1611"/>
              <a:gd name="T38" fmla="*/ 1106 w 1605"/>
              <a:gd name="T39" fmla="*/ 1104 h 1611"/>
              <a:gd name="T40" fmla="*/ 382 w 1605"/>
              <a:gd name="T41" fmla="*/ 944 h 1611"/>
              <a:gd name="T42" fmla="*/ 344 w 1605"/>
              <a:gd name="T43" fmla="*/ 982 h 1611"/>
              <a:gd name="T44" fmla="*/ 382 w 1605"/>
              <a:gd name="T45" fmla="*/ 1020 h 1611"/>
              <a:gd name="T46" fmla="*/ 1106 w 1605"/>
              <a:gd name="T47" fmla="*/ 1020 h 1611"/>
              <a:gd name="T48" fmla="*/ 1261 w 1605"/>
              <a:gd name="T49" fmla="*/ 865 h 1611"/>
              <a:gd name="T50" fmla="*/ 1106 w 1605"/>
              <a:gd name="T51" fmla="*/ 711 h 1611"/>
              <a:gd name="T52" fmla="*/ 998 w 1605"/>
              <a:gd name="T53" fmla="*/ 754 h 1611"/>
              <a:gd name="T54" fmla="*/ 944 w 1605"/>
              <a:gd name="T55" fmla="*/ 806 h 1611"/>
              <a:gd name="T56" fmla="*/ 927 w 1605"/>
              <a:gd name="T57" fmla="*/ 733 h 1611"/>
              <a:gd name="T58" fmla="*/ 756 w 1605"/>
              <a:gd name="T59" fmla="*/ 592 h 1611"/>
              <a:gd name="T60" fmla="*/ 580 w 1605"/>
              <a:gd name="T61" fmla="*/ 768 h 1611"/>
              <a:gd name="T62" fmla="*/ 580 w 1605"/>
              <a:gd name="T63" fmla="*/ 792 h 1611"/>
              <a:gd name="T64" fmla="*/ 588 w 1605"/>
              <a:gd name="T65" fmla="*/ 849 h 1611"/>
              <a:gd name="T66" fmla="*/ 531 w 1605"/>
              <a:gd name="T67" fmla="*/ 838 h 1611"/>
              <a:gd name="T68" fmla="*/ 515 w 1605"/>
              <a:gd name="T69" fmla="*/ 838 h 1611"/>
              <a:gd name="T70" fmla="*/ 425 w 1605"/>
              <a:gd name="T71" fmla="*/ 912 h 1611"/>
              <a:gd name="T72" fmla="*/ 420 w 1605"/>
              <a:gd name="T73" fmla="*/ 947 h 1611"/>
              <a:gd name="T74" fmla="*/ 384 w 1605"/>
              <a:gd name="T75" fmla="*/ 944 h 1611"/>
              <a:gd name="T76" fmla="*/ 382 w 1605"/>
              <a:gd name="T77" fmla="*/ 944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5" h="1611">
                <a:moveTo>
                  <a:pt x="808" y="1611"/>
                </a:moveTo>
                <a:cubicBezTo>
                  <a:pt x="1247" y="1611"/>
                  <a:pt x="1605" y="1253"/>
                  <a:pt x="1605" y="798"/>
                </a:cubicBezTo>
                <a:cubicBezTo>
                  <a:pt x="1605" y="355"/>
                  <a:pt x="1247" y="0"/>
                  <a:pt x="808" y="0"/>
                </a:cubicBezTo>
                <a:cubicBezTo>
                  <a:pt x="354" y="0"/>
                  <a:pt x="0" y="355"/>
                  <a:pt x="0" y="798"/>
                </a:cubicBezTo>
                <a:cubicBezTo>
                  <a:pt x="0" y="1253"/>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moveTo>
                  <a:pt x="1106" y="1104"/>
                </a:moveTo>
                <a:cubicBezTo>
                  <a:pt x="382" y="1104"/>
                  <a:pt x="382" y="1104"/>
                  <a:pt x="382" y="1104"/>
                </a:cubicBezTo>
                <a:cubicBezTo>
                  <a:pt x="314" y="1104"/>
                  <a:pt x="260" y="1050"/>
                  <a:pt x="260" y="982"/>
                </a:cubicBezTo>
                <a:cubicBezTo>
                  <a:pt x="260" y="925"/>
                  <a:pt x="300" y="876"/>
                  <a:pt x="352" y="863"/>
                </a:cubicBezTo>
                <a:cubicBezTo>
                  <a:pt x="376" y="806"/>
                  <a:pt x="431" y="762"/>
                  <a:pt x="496" y="754"/>
                </a:cubicBezTo>
                <a:cubicBezTo>
                  <a:pt x="501" y="616"/>
                  <a:pt x="615" y="507"/>
                  <a:pt x="756" y="507"/>
                </a:cubicBezTo>
                <a:cubicBezTo>
                  <a:pt x="857" y="507"/>
                  <a:pt x="949" y="567"/>
                  <a:pt x="992" y="657"/>
                </a:cubicBezTo>
                <a:cubicBezTo>
                  <a:pt x="1025" y="638"/>
                  <a:pt x="1066" y="627"/>
                  <a:pt x="1106" y="627"/>
                </a:cubicBezTo>
                <a:cubicBezTo>
                  <a:pt x="1237" y="627"/>
                  <a:pt x="1345" y="735"/>
                  <a:pt x="1345" y="865"/>
                </a:cubicBezTo>
                <a:cubicBezTo>
                  <a:pt x="1345" y="998"/>
                  <a:pt x="1237" y="1104"/>
                  <a:pt x="1106" y="1104"/>
                </a:cubicBezTo>
                <a:close/>
                <a:moveTo>
                  <a:pt x="382" y="944"/>
                </a:moveTo>
                <a:cubicBezTo>
                  <a:pt x="360" y="944"/>
                  <a:pt x="344" y="963"/>
                  <a:pt x="344" y="982"/>
                </a:cubicBezTo>
                <a:cubicBezTo>
                  <a:pt x="344" y="1004"/>
                  <a:pt x="360" y="1020"/>
                  <a:pt x="382" y="1020"/>
                </a:cubicBezTo>
                <a:cubicBezTo>
                  <a:pt x="1106" y="1020"/>
                  <a:pt x="1106" y="1020"/>
                  <a:pt x="1106" y="1020"/>
                </a:cubicBezTo>
                <a:cubicBezTo>
                  <a:pt x="1191" y="1020"/>
                  <a:pt x="1261" y="952"/>
                  <a:pt x="1261" y="865"/>
                </a:cubicBezTo>
                <a:cubicBezTo>
                  <a:pt x="1261" y="781"/>
                  <a:pt x="1191" y="711"/>
                  <a:pt x="1106" y="711"/>
                </a:cubicBezTo>
                <a:cubicBezTo>
                  <a:pt x="1066" y="711"/>
                  <a:pt x="1028" y="727"/>
                  <a:pt x="998" y="754"/>
                </a:cubicBezTo>
                <a:cubicBezTo>
                  <a:pt x="944" y="806"/>
                  <a:pt x="944" y="806"/>
                  <a:pt x="944" y="806"/>
                </a:cubicBezTo>
                <a:cubicBezTo>
                  <a:pt x="927" y="733"/>
                  <a:pt x="927" y="733"/>
                  <a:pt x="927" y="733"/>
                </a:cubicBezTo>
                <a:cubicBezTo>
                  <a:pt x="911" y="651"/>
                  <a:pt x="840" y="592"/>
                  <a:pt x="756" y="592"/>
                </a:cubicBezTo>
                <a:cubicBezTo>
                  <a:pt x="659" y="592"/>
                  <a:pt x="580" y="670"/>
                  <a:pt x="580" y="768"/>
                </a:cubicBezTo>
                <a:cubicBezTo>
                  <a:pt x="580" y="776"/>
                  <a:pt x="580" y="784"/>
                  <a:pt x="580" y="792"/>
                </a:cubicBezTo>
                <a:cubicBezTo>
                  <a:pt x="588" y="849"/>
                  <a:pt x="588" y="849"/>
                  <a:pt x="588" y="849"/>
                </a:cubicBezTo>
                <a:cubicBezTo>
                  <a:pt x="531" y="838"/>
                  <a:pt x="531" y="838"/>
                  <a:pt x="531" y="838"/>
                </a:cubicBezTo>
                <a:cubicBezTo>
                  <a:pt x="526" y="838"/>
                  <a:pt x="520" y="838"/>
                  <a:pt x="515" y="838"/>
                </a:cubicBezTo>
                <a:cubicBezTo>
                  <a:pt x="471" y="838"/>
                  <a:pt x="436" y="868"/>
                  <a:pt x="425" y="912"/>
                </a:cubicBezTo>
                <a:cubicBezTo>
                  <a:pt x="420" y="947"/>
                  <a:pt x="420" y="947"/>
                  <a:pt x="420" y="947"/>
                </a:cubicBezTo>
                <a:cubicBezTo>
                  <a:pt x="384" y="944"/>
                  <a:pt x="384" y="944"/>
                  <a:pt x="384" y="944"/>
                </a:cubicBezTo>
                <a:cubicBezTo>
                  <a:pt x="382" y="944"/>
                  <a:pt x="382" y="944"/>
                  <a:pt x="382" y="9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000">
              <a:solidFill>
                <a:srgbClr val="FFFFFF"/>
              </a:solidFill>
            </a:endParaRPr>
          </a:p>
        </p:txBody>
      </p:sp>
      <p:sp>
        <p:nvSpPr>
          <p:cNvPr id="35" name="Rectangle 34"/>
          <p:cNvSpPr/>
          <p:nvPr/>
        </p:nvSpPr>
        <p:spPr>
          <a:xfrm>
            <a:off x="7754278" y="2130071"/>
            <a:ext cx="4268348" cy="523220"/>
          </a:xfrm>
          <a:prstGeom prst="rect">
            <a:avLst/>
          </a:prstGeom>
        </p:spPr>
        <p:txBody>
          <a:bodyPr wrap="none">
            <a:spAutoFit/>
          </a:bodyPr>
          <a:lstStyle/>
          <a:p>
            <a:r>
              <a:rPr lang="en-US" sz="2800" dirty="0" smtClean="0">
                <a:solidFill>
                  <a:srgbClr val="FFFFFF"/>
                </a:solidFill>
              </a:rPr>
              <a:t>Faster Development Cycle</a:t>
            </a:r>
          </a:p>
        </p:txBody>
      </p:sp>
      <p:sp>
        <p:nvSpPr>
          <p:cNvPr id="36" name="Rectangle 35"/>
          <p:cNvSpPr/>
          <p:nvPr/>
        </p:nvSpPr>
        <p:spPr>
          <a:xfrm>
            <a:off x="1897478" y="2117205"/>
            <a:ext cx="2635530" cy="523220"/>
          </a:xfrm>
          <a:prstGeom prst="rect">
            <a:avLst/>
          </a:prstGeom>
        </p:spPr>
        <p:txBody>
          <a:bodyPr wrap="none">
            <a:spAutoFit/>
          </a:bodyPr>
          <a:lstStyle/>
          <a:p>
            <a:r>
              <a:rPr lang="en-US" sz="2800" dirty="0" smtClean="0">
                <a:solidFill>
                  <a:srgbClr val="FFFFFF"/>
                </a:solidFill>
              </a:rPr>
              <a:t>Totally Modular</a:t>
            </a:r>
          </a:p>
        </p:txBody>
      </p:sp>
      <p:grpSp>
        <p:nvGrpSpPr>
          <p:cNvPr id="37" name="Group 36"/>
          <p:cNvGrpSpPr/>
          <p:nvPr/>
        </p:nvGrpSpPr>
        <p:grpSpPr>
          <a:xfrm>
            <a:off x="6795969" y="1948286"/>
            <a:ext cx="888298" cy="850284"/>
            <a:chOff x="1785636" y="1768035"/>
            <a:chExt cx="609600" cy="594360"/>
          </a:xfrm>
        </p:grpSpPr>
        <p:sp>
          <p:nvSpPr>
            <p:cNvPr id="38" name="Oval 37"/>
            <p:cNvSpPr/>
            <p:nvPr/>
          </p:nvSpPr>
          <p:spPr bwMode="auto">
            <a:xfrm>
              <a:off x="1785636" y="1768035"/>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58"/>
            <p:cNvSpPr>
              <a:spLocks noEditPoints="1"/>
            </p:cNvSpPr>
            <p:nvPr/>
          </p:nvSpPr>
          <p:spPr bwMode="black">
            <a:xfrm>
              <a:off x="1944132" y="1871523"/>
              <a:ext cx="292608" cy="38473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grpSp>
        <p:nvGrpSpPr>
          <p:cNvPr id="40" name="Group 39"/>
          <p:cNvGrpSpPr/>
          <p:nvPr/>
        </p:nvGrpSpPr>
        <p:grpSpPr>
          <a:xfrm>
            <a:off x="951466" y="1961252"/>
            <a:ext cx="888298" cy="850284"/>
            <a:chOff x="1795746" y="3978504"/>
            <a:chExt cx="609600" cy="594360"/>
          </a:xfrm>
        </p:grpSpPr>
        <p:sp>
          <p:nvSpPr>
            <p:cNvPr id="41" name="Oval 40"/>
            <p:cNvSpPr/>
            <p:nvPr/>
          </p:nvSpPr>
          <p:spPr bwMode="auto">
            <a:xfrm>
              <a:off x="1795746" y="3978504"/>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reeform 8"/>
            <p:cNvSpPr>
              <a:spLocks noEditPoints="1"/>
            </p:cNvSpPr>
            <p:nvPr/>
          </p:nvSpPr>
          <p:spPr bwMode="black">
            <a:xfrm>
              <a:off x="1894192" y="4082378"/>
              <a:ext cx="414835" cy="386612"/>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a:solidFill>
                  <a:srgbClr val="FFFFFF"/>
                </a:solidFill>
              </a:endParaRPr>
            </a:p>
          </p:txBody>
        </p:sp>
      </p:grpSp>
      <p:sp>
        <p:nvSpPr>
          <p:cNvPr id="31" name="Freeform 5"/>
          <p:cNvSpPr>
            <a:spLocks noEditPoints="1"/>
          </p:cNvSpPr>
          <p:nvPr/>
        </p:nvSpPr>
        <p:spPr bwMode="auto">
          <a:xfrm>
            <a:off x="4784301" y="5816061"/>
            <a:ext cx="878847" cy="837318"/>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5" h="1611">
                <a:moveTo>
                  <a:pt x="808" y="1611"/>
                </a:moveTo>
                <a:cubicBezTo>
                  <a:pt x="1247" y="1611"/>
                  <a:pt x="1605" y="1252"/>
                  <a:pt x="1605" y="798"/>
                </a:cubicBezTo>
                <a:cubicBezTo>
                  <a:pt x="1605" y="354"/>
                  <a:pt x="1247" y="0"/>
                  <a:pt x="808" y="0"/>
                </a:cubicBezTo>
                <a:cubicBezTo>
                  <a:pt x="354" y="0"/>
                  <a:pt x="0" y="354"/>
                  <a:pt x="0" y="798"/>
                </a:cubicBezTo>
                <a:cubicBezTo>
                  <a:pt x="0" y="1252"/>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35"/>
          <p:cNvSpPr>
            <a:spLocks/>
          </p:cNvSpPr>
          <p:nvPr/>
        </p:nvSpPr>
        <p:spPr bwMode="black">
          <a:xfrm>
            <a:off x="4940154" y="5951144"/>
            <a:ext cx="558982" cy="513267"/>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33" name="Rectangle 32"/>
          <p:cNvSpPr/>
          <p:nvPr/>
        </p:nvSpPr>
        <p:spPr>
          <a:xfrm>
            <a:off x="5765191" y="5850772"/>
            <a:ext cx="1155957" cy="769441"/>
          </a:xfrm>
          <a:prstGeom prst="rect">
            <a:avLst/>
          </a:prstGeom>
        </p:spPr>
        <p:txBody>
          <a:bodyPr wrap="none">
            <a:spAutoFit/>
          </a:bodyPr>
          <a:lstStyle/>
          <a:p>
            <a:r>
              <a:rPr lang="en-US" sz="4400" dirty="0" smtClean="0">
                <a:solidFill>
                  <a:srgbClr val="FFFFFF"/>
                </a:solidFill>
              </a:rPr>
              <a:t>Fast</a:t>
            </a:r>
          </a:p>
        </p:txBody>
      </p:sp>
    </p:spTree>
    <p:extLst>
      <p:ext uri="{BB962C8B-B14F-4D97-AF65-F5344CB8AC3E}">
        <p14:creationId xmlns:p14="http://schemas.microsoft.com/office/powerpoint/2010/main" val="14343117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the Modern Web and Cloud</a:t>
            </a:r>
            <a:endParaRPr lang="en-US" dirty="0"/>
          </a:p>
        </p:txBody>
      </p:sp>
      <p:sp>
        <p:nvSpPr>
          <p:cNvPr id="4" name="Rectangle 3"/>
          <p:cNvSpPr/>
          <p:nvPr/>
        </p:nvSpPr>
        <p:spPr>
          <a:xfrm>
            <a:off x="1925610" y="4098153"/>
            <a:ext cx="4026615" cy="523220"/>
          </a:xfrm>
          <a:prstGeom prst="rect">
            <a:avLst/>
          </a:prstGeom>
        </p:spPr>
        <p:txBody>
          <a:bodyPr wrap="none">
            <a:spAutoFit/>
          </a:bodyPr>
          <a:lstStyle/>
          <a:p>
            <a:r>
              <a:rPr lang="en-US" sz="2800" dirty="0" smtClean="0">
                <a:solidFill>
                  <a:srgbClr val="FFFFFF"/>
                </a:solidFill>
              </a:rPr>
              <a:t>Common Improvements</a:t>
            </a:r>
          </a:p>
        </p:txBody>
      </p:sp>
      <p:sp>
        <p:nvSpPr>
          <p:cNvPr id="5" name="Content Placeholder 2"/>
          <p:cNvSpPr>
            <a:spLocks noGrp="1"/>
          </p:cNvSpPr>
          <p:nvPr>
            <p:ph type="body" sz="quarter" idx="4294967295"/>
          </p:nvPr>
        </p:nvSpPr>
        <p:spPr>
          <a:xfrm>
            <a:off x="1405801" y="4730258"/>
            <a:ext cx="4238844" cy="1735860"/>
          </a:xfrm>
          <a:prstGeom prst="rect">
            <a:avLst/>
          </a:prstGeom>
        </p:spPr>
        <p:txBody>
          <a:bodyPr/>
          <a:lstStyle/>
          <a:p>
            <a:r>
              <a:rPr lang="en-US" sz="2400" dirty="0">
                <a:latin typeface="+mn-lt"/>
              </a:rPr>
              <a:t>Consistency </a:t>
            </a:r>
          </a:p>
          <a:p>
            <a:r>
              <a:rPr lang="en-US" sz="2400" dirty="0">
                <a:latin typeface="+mn-lt"/>
              </a:rPr>
              <a:t>Modularization</a:t>
            </a:r>
          </a:p>
          <a:p>
            <a:r>
              <a:rPr lang="en-US" sz="2400" dirty="0">
                <a:latin typeface="+mn-lt"/>
              </a:rPr>
              <a:t>Tracing &amp; Diagnostics</a:t>
            </a:r>
          </a:p>
          <a:p>
            <a:r>
              <a:rPr lang="en-US" sz="2400" dirty="0">
                <a:latin typeface="+mn-lt"/>
              </a:rPr>
              <a:t>Dependency Injection</a:t>
            </a:r>
            <a:endParaRPr lang="en-US" sz="2400" dirty="0" smtClean="0">
              <a:latin typeface="+mn-lt"/>
            </a:endParaRPr>
          </a:p>
        </p:txBody>
      </p:sp>
      <p:sp>
        <p:nvSpPr>
          <p:cNvPr id="7" name="Freeform 11"/>
          <p:cNvSpPr>
            <a:spLocks noEditPoints="1"/>
          </p:cNvSpPr>
          <p:nvPr/>
        </p:nvSpPr>
        <p:spPr bwMode="black">
          <a:xfrm>
            <a:off x="1432249" y="4106862"/>
            <a:ext cx="377121" cy="376984"/>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sp>
        <p:nvSpPr>
          <p:cNvPr id="8" name="Oval 7"/>
          <p:cNvSpPr/>
          <p:nvPr/>
        </p:nvSpPr>
        <p:spPr bwMode="auto">
          <a:xfrm>
            <a:off x="1316010" y="4027701"/>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a:xfrm>
            <a:off x="1874837" y="1650184"/>
            <a:ext cx="4639219" cy="523220"/>
          </a:xfrm>
          <a:prstGeom prst="rect">
            <a:avLst/>
          </a:prstGeom>
        </p:spPr>
        <p:txBody>
          <a:bodyPr wrap="none">
            <a:spAutoFit/>
          </a:bodyPr>
          <a:lstStyle/>
          <a:p>
            <a:r>
              <a:rPr lang="en-US" sz="2800" dirty="0" smtClean="0">
                <a:solidFill>
                  <a:srgbClr val="FFFFFF"/>
                </a:solidFill>
              </a:rPr>
              <a:t>Extending Application Types</a:t>
            </a:r>
          </a:p>
        </p:txBody>
      </p:sp>
      <p:sp>
        <p:nvSpPr>
          <p:cNvPr id="10" name="Content Placeholder 2"/>
          <p:cNvSpPr>
            <a:spLocks noGrp="1"/>
          </p:cNvSpPr>
          <p:nvPr>
            <p:ph type="body" sz="quarter" idx="4294967295"/>
          </p:nvPr>
        </p:nvSpPr>
        <p:spPr>
          <a:xfrm>
            <a:off x="1355027" y="2282289"/>
            <a:ext cx="10044810" cy="1329595"/>
          </a:xfrm>
          <a:prstGeom prst="rect">
            <a:avLst/>
          </a:prstGeom>
        </p:spPr>
        <p:txBody>
          <a:bodyPr/>
          <a:lstStyle/>
          <a:p>
            <a:r>
              <a:rPr lang="en-US" sz="2400" dirty="0">
                <a:latin typeface="+mn-lt"/>
              </a:rPr>
              <a:t>Enterprise LOB </a:t>
            </a:r>
            <a:r>
              <a:rPr lang="en-US" sz="2400" dirty="0" smtClean="0">
                <a:latin typeface="+mn-lt"/>
              </a:rPr>
              <a:t>on Web</a:t>
            </a:r>
            <a:endParaRPr lang="en-US" sz="2400" dirty="0">
              <a:latin typeface="+mn-lt"/>
            </a:endParaRPr>
          </a:p>
          <a:p>
            <a:r>
              <a:rPr lang="en-US" sz="2400" dirty="0">
                <a:latin typeface="+mn-lt"/>
              </a:rPr>
              <a:t>Enterprise LOB desktop apps </a:t>
            </a:r>
            <a:r>
              <a:rPr lang="en-US" sz="2400" dirty="0" smtClean="0">
                <a:latin typeface="+mn-lt"/>
              </a:rPr>
              <a:t>with web backend</a:t>
            </a:r>
            <a:endParaRPr lang="en-US" sz="2400" dirty="0">
              <a:latin typeface="+mn-lt"/>
            </a:endParaRPr>
          </a:p>
          <a:p>
            <a:r>
              <a:rPr lang="en-US" sz="2400" dirty="0" smtClean="0">
                <a:latin typeface="+mn-lt"/>
              </a:rPr>
              <a:t>Modern Web applications</a:t>
            </a:r>
          </a:p>
        </p:txBody>
      </p:sp>
      <p:sp>
        <p:nvSpPr>
          <p:cNvPr id="12" name="Oval 11"/>
          <p:cNvSpPr/>
          <p:nvPr/>
        </p:nvSpPr>
        <p:spPr bwMode="auto">
          <a:xfrm>
            <a:off x="1265237" y="1579732"/>
            <a:ext cx="609600" cy="594360"/>
          </a:xfrm>
          <a:prstGeom prst="ellipse">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48" descr="C:\Users\sakuu\Documents\Ballmer MGX 2011\Tile Icons\Calendar Enginee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1406997" y="1647880"/>
            <a:ext cx="366355" cy="3868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424301" y="4240397"/>
            <a:ext cx="5002139" cy="2061950"/>
          </a:xfrm>
          <a:prstGeom prst="rect">
            <a:avLst/>
          </a:prstGeom>
        </p:spPr>
      </p:pic>
      <p:sp>
        <p:nvSpPr>
          <p:cNvPr id="6" name="Rectangle 5"/>
          <p:cNvSpPr/>
          <p:nvPr/>
        </p:nvSpPr>
        <p:spPr>
          <a:xfrm>
            <a:off x="7818175" y="6215434"/>
            <a:ext cx="2214389" cy="369332"/>
          </a:xfrm>
          <a:prstGeom prst="rect">
            <a:avLst/>
          </a:prstGeom>
        </p:spPr>
        <p:txBody>
          <a:bodyPr wrap="none">
            <a:spAutoFit/>
          </a:bodyPr>
          <a:lstStyle/>
          <a:p>
            <a:r>
              <a:rPr lang="en-US" dirty="0">
                <a:solidFill>
                  <a:srgbClr val="FFFFFF"/>
                </a:solidFill>
              </a:rPr>
              <a:t>Familiar frameworks</a:t>
            </a:r>
          </a:p>
        </p:txBody>
      </p:sp>
    </p:spTree>
    <p:extLst>
      <p:ext uri="{BB962C8B-B14F-4D97-AF65-F5344CB8AC3E}">
        <p14:creationId xmlns:p14="http://schemas.microsoft.com/office/powerpoint/2010/main" val="10456744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potx [Read-Only]" id="{63D6C600-29C2-419B-9E6C-9053CEF08A2D}" vid="{C9BDBD57-0988-4C50-94BE-6B439EDF262D}"/>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4.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5.xml><?xml version="1.0" encoding="utf-8"?>
<a:theme xmlns:a="http://schemas.openxmlformats.org/drawingml/2006/main" name="MSVID_White_16x9_2012-08-18">
  <a:themeElements>
    <a:clrScheme name="Custom 9">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Scott Hunter </External_x0020_Speaker>
    <Session_x0020_Code xmlns="e36bfbf9-5e42-489c-a259-4c54eb22cb57"> DEV-B344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http://purl.org/dc/elements/1.1/"/>
    <ds:schemaRef ds:uri="http://schemas.microsoft.com/office/infopath/2007/PartnerControls"/>
    <ds:schemaRef ds:uri="http://schemas.openxmlformats.org/package/2006/metadata/core-properties"/>
    <ds:schemaRef ds:uri="http://purl.org/dc/terms/"/>
    <ds:schemaRef ds:uri="230e9df3-be65-4c73-a93b-d1236ebd677e"/>
    <ds:schemaRef ds:uri="http://schemas.microsoft.com/office/2006/metadata/properties"/>
    <ds:schemaRef ds:uri="http://schemas.microsoft.com/office/2006/documentManagement/types"/>
    <ds:schemaRef ds:uri="e36bfbf9-5e42-489c-a259-4c54eb22cb57"/>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3331</Words>
  <Application>Microsoft Office PowerPoint</Application>
  <PresentationFormat>Custom</PresentationFormat>
  <Paragraphs>306</Paragraphs>
  <Slides>25</Slides>
  <Notes>20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ＭＳ Ｐゴシック</vt:lpstr>
      <vt:lpstr>Arial</vt:lpstr>
      <vt:lpstr>Avenir LT Pro 45 Book</vt:lpstr>
      <vt:lpstr>Calibri</vt:lpstr>
      <vt:lpstr>Consolas</vt:lpstr>
      <vt:lpstr>Segoe UI</vt:lpstr>
      <vt:lpstr>Segoe UI Light</vt:lpstr>
      <vt:lpstr>Wingdings</vt:lpstr>
      <vt:lpstr>TEE14 Speaker PPT Template</vt:lpstr>
      <vt:lpstr>1_TEE14 Speaker PPT Template</vt:lpstr>
      <vt:lpstr>1_5-30536_Build_2014_Breakout_Template_White_16x9</vt:lpstr>
      <vt:lpstr>TechEd 2014 Dk Blue</vt:lpstr>
      <vt:lpstr>MSVID_White_16x9_2012-08-18</vt:lpstr>
      <vt:lpstr>PowerPoint Presentation</vt:lpstr>
      <vt:lpstr>The Future of .NET on the Server</vt:lpstr>
      <vt:lpstr>PowerPoint Presentation</vt:lpstr>
      <vt:lpstr>What we are hearing from customers</vt:lpstr>
      <vt:lpstr>.NET – Current state of Web and Services</vt:lpstr>
      <vt:lpstr>Our new approach to building .NET</vt:lpstr>
      <vt:lpstr>The .NET Foundation </vt:lpstr>
      <vt:lpstr>ASP.NET vNext and the Modern Web</vt:lpstr>
      <vt:lpstr>Enabling the Modern Web and Cloud</vt:lpstr>
      <vt:lpstr>Modern Web – Agility</vt:lpstr>
      <vt:lpstr>Modern Web - Fast</vt:lpstr>
      <vt:lpstr>Modern Web – Cloud</vt:lpstr>
      <vt:lpstr>Modern Web – Cross Platform</vt:lpstr>
      <vt:lpstr>ASP.NET vNext - Summary</vt:lpstr>
      <vt:lpstr>ASP.NET vNext - Compatibility</vt:lpstr>
      <vt:lpstr>PowerPoint Presentation</vt:lpstr>
      <vt:lpstr>Future of .NET</vt:lpstr>
      <vt:lpstr>Summary</vt:lpstr>
      <vt:lpstr>Related content</vt:lpstr>
      <vt:lpstr>Resources</vt:lpstr>
      <vt:lpstr>DEV Track Resources</vt:lpstr>
      <vt:lpstr>PowerPoint Presentation</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.NET on the Server</dc:title>
  <dc:subject>TechEd 2014</dc:subject>
  <dc:creator>Shows</dc:creator>
  <cp:keywords/>
  <dc:description>Template: Jordan Cayabyab, Artitudes Design
Formatting: 
Audience Type:</dc:description>
  <cp:lastModifiedBy>Sylvia Tedjo</cp:lastModifiedBy>
  <cp:revision>6</cp:revision>
  <dcterms:created xsi:type="dcterms:W3CDTF">2014-10-29T12:23:38Z</dcterms:created>
  <dcterms:modified xsi:type="dcterms:W3CDTF">2014-10-30T10:46:49Z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